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10.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19.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notesSlides/notesSlide22.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ags/tag19.xml" ContentType="application/vnd.openxmlformats-officedocument.presentationml.tag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notesSlides/notesSlide51.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64"/>
  </p:notesMasterIdLst>
  <p:handoutMasterIdLst>
    <p:handoutMasterId r:id="rId65"/>
  </p:handoutMasterIdLst>
  <p:sldIdLst>
    <p:sldId id="764" r:id="rId2"/>
    <p:sldId id="1147" r:id="rId3"/>
    <p:sldId id="1097" r:id="rId4"/>
    <p:sldId id="1294" r:id="rId5"/>
    <p:sldId id="1295" r:id="rId6"/>
    <p:sldId id="1301" r:id="rId7"/>
    <p:sldId id="1304" r:id="rId8"/>
    <p:sldId id="1302" r:id="rId9"/>
    <p:sldId id="1362" r:id="rId10"/>
    <p:sldId id="1166" r:id="rId11"/>
    <p:sldId id="1171" r:id="rId12"/>
    <p:sldId id="1293" r:id="rId13"/>
    <p:sldId id="1363" r:id="rId14"/>
    <p:sldId id="1291" r:id="rId15"/>
    <p:sldId id="1109" r:id="rId16"/>
    <p:sldId id="1307" r:id="rId17"/>
    <p:sldId id="1308" r:id="rId18"/>
    <p:sldId id="1309" r:id="rId19"/>
    <p:sldId id="1056" r:id="rId20"/>
    <p:sldId id="1312" r:id="rId21"/>
    <p:sldId id="1298" r:id="rId22"/>
    <p:sldId id="1314" r:id="rId23"/>
    <p:sldId id="1315" r:id="rId24"/>
    <p:sldId id="1317" r:id="rId25"/>
    <p:sldId id="1318" r:id="rId26"/>
    <p:sldId id="1320" r:id="rId27"/>
    <p:sldId id="1321" r:id="rId28"/>
    <p:sldId id="1364" r:id="rId29"/>
    <p:sldId id="1324" r:id="rId30"/>
    <p:sldId id="1325" r:id="rId31"/>
    <p:sldId id="1327" r:id="rId32"/>
    <p:sldId id="1326" r:id="rId33"/>
    <p:sldId id="1367" r:id="rId34"/>
    <p:sldId id="1329" r:id="rId35"/>
    <p:sldId id="1330" r:id="rId36"/>
    <p:sldId id="1331" r:id="rId37"/>
    <p:sldId id="1349" r:id="rId38"/>
    <p:sldId id="1350" r:id="rId39"/>
    <p:sldId id="1332" r:id="rId40"/>
    <p:sldId id="1333" r:id="rId41"/>
    <p:sldId id="1336" r:id="rId42"/>
    <p:sldId id="1337" r:id="rId43"/>
    <p:sldId id="1368" r:id="rId44"/>
    <p:sldId id="1360" r:id="rId45"/>
    <p:sldId id="1366" r:id="rId46"/>
    <p:sldId id="1351" r:id="rId47"/>
    <p:sldId id="1354" r:id="rId48"/>
    <p:sldId id="1343" r:id="rId49"/>
    <p:sldId id="1369" r:id="rId50"/>
    <p:sldId id="1183" r:id="rId51"/>
    <p:sldId id="1370" r:id="rId52"/>
    <p:sldId id="1300" r:id="rId53"/>
    <p:sldId id="1305" r:id="rId54"/>
    <p:sldId id="1311" r:id="rId55"/>
    <p:sldId id="1310" r:id="rId56"/>
    <p:sldId id="1322" r:id="rId57"/>
    <p:sldId id="1338" r:id="rId58"/>
    <p:sldId id="1371" r:id="rId59"/>
    <p:sldId id="1372" r:id="rId60"/>
    <p:sldId id="1342" r:id="rId61"/>
    <p:sldId id="1358" r:id="rId62"/>
    <p:sldId id="1359" r:id="rId63"/>
  </p:sldIdLst>
  <p:sldSz cx="9144000" cy="6858000" type="screen4x3"/>
  <p:notesSz cx="6797675" cy="9926638"/>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007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等深淺樣式 2 - 輔色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4C1A8A3-306A-4EB7-A6B1-4F7E0EB9C5D6}" styleName="中等深淺樣式 3 - 輔色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93296810-A885-4BE3-A3E7-6D5BEEA58F35}" styleName="中等深淺樣式 2 - 輔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中等深淺樣式 3 - 輔色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10A1B5D5-9B99-4C35-A422-299274C87663}" styleName="中等深淺樣式 1 - 輔色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940675A-B579-460E-94D1-54222C63F5DA}" styleName="無樣式、表格格線">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93D81CF-94F2-401A-BA57-92F5A7B2D0C5}" styleName="中等深淺樣式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616DA210-FB5B-4158-B5E0-FEB733F419BA}" styleName="淺色樣式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E9639D4-E3E2-4D34-9284-5A2195B3D0D7}" styleName="淺色樣式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A111915-BE36-4E01-A7E5-04B1672EAD32}" styleName="淺色樣式 2 - 輔色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D7B26C5-4107-4FEC-AEDC-1716B250A1EF}" styleName="淺色樣式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52" autoAdjust="0"/>
    <p:restoredTop sz="65847" autoAdjust="0"/>
  </p:normalViewPr>
  <p:slideViewPr>
    <p:cSldViewPr>
      <p:cViewPr varScale="1">
        <p:scale>
          <a:sx n="64" d="100"/>
          <a:sy n="64" d="100"/>
        </p:scale>
        <p:origin x="2440" y="176"/>
      </p:cViewPr>
      <p:guideLst>
        <p:guide orient="horz" pos="2160"/>
        <p:guide pos="2880"/>
      </p:guideLst>
    </p:cSldViewPr>
  </p:slideViewPr>
  <p:outlineViewPr>
    <p:cViewPr>
      <p:scale>
        <a:sx n="33" d="100"/>
        <a:sy n="33" d="100"/>
      </p:scale>
      <p:origin x="0" y="-15972"/>
    </p:cViewPr>
  </p:outlineViewPr>
  <p:notesTextViewPr>
    <p:cViewPr>
      <p:scale>
        <a:sx n="125" d="100"/>
        <a:sy n="125" d="100"/>
      </p:scale>
      <p:origin x="0" y="0"/>
    </p:cViewPr>
  </p:notesTextViewPr>
  <p:sorterViewPr>
    <p:cViewPr varScale="1">
      <p:scale>
        <a:sx n="1" d="1"/>
        <a:sy n="1" d="1"/>
      </p:scale>
      <p:origin x="0" y="-12907"/>
    </p:cViewPr>
  </p:sorterViewPr>
  <p:notesViewPr>
    <p:cSldViewPr>
      <p:cViewPr varScale="1">
        <p:scale>
          <a:sx n="90" d="100"/>
          <a:sy n="90" d="100"/>
        </p:scale>
        <p:origin x="3714" y="102"/>
      </p:cViewPr>
      <p:guideLst>
        <p:guide orient="horz" pos="3127"/>
        <p:guide pos="2142"/>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A572BF60-435E-4D42-A0E5-24BFA593F66B}" type="datetimeFigureOut">
              <a:rPr lang="zh-TW" altLang="en-US" smtClean="0"/>
              <a:pPr/>
              <a:t>2021/2/22</a:t>
            </a:fld>
            <a:endParaRPr lang="zh-TW" altLang="en-US"/>
          </a:p>
        </p:txBody>
      </p:sp>
      <p:sp>
        <p:nvSpPr>
          <p:cNvPr id="4" name="頁尾版面配置區 3"/>
          <p:cNvSpPr>
            <a:spLocks noGrp="1"/>
          </p:cNvSpPr>
          <p:nvPr>
            <p:ph type="ftr" sz="quarter" idx="2"/>
          </p:nvPr>
        </p:nvSpPr>
        <p:spPr>
          <a:xfrm>
            <a:off x="0" y="9428584"/>
            <a:ext cx="2945659" cy="496332"/>
          </a:xfrm>
          <a:prstGeom prst="rect">
            <a:avLst/>
          </a:prstGeom>
        </p:spPr>
        <p:txBody>
          <a:bodyPr vert="horz" lIns="91440" tIns="45720" rIns="91440" bIns="45720"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50443" y="9428584"/>
            <a:ext cx="2945659" cy="496332"/>
          </a:xfrm>
          <a:prstGeom prst="rect">
            <a:avLst/>
          </a:prstGeom>
        </p:spPr>
        <p:txBody>
          <a:bodyPr vert="horz" lIns="91440" tIns="45720" rIns="91440" bIns="45720" rtlCol="0" anchor="b"/>
          <a:lstStyle>
            <a:lvl1pPr algn="r">
              <a:defRPr sz="1200"/>
            </a:lvl1pPr>
          </a:lstStyle>
          <a:p>
            <a:fld id="{7B7015B6-36ED-48ED-9ABF-49E7FACE9048}" type="slidenum">
              <a:rPr lang="zh-TW" altLang="en-US" smtClean="0"/>
              <a:pPr/>
              <a:t>‹#›</a:t>
            </a:fld>
            <a:endParaRPr lang="zh-TW" altLang="en-US"/>
          </a:p>
        </p:txBody>
      </p:sp>
    </p:spTree>
    <p:extLst>
      <p:ext uri="{BB962C8B-B14F-4D97-AF65-F5344CB8AC3E}">
        <p14:creationId xmlns:p14="http://schemas.microsoft.com/office/powerpoint/2010/main" val="38297809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AB6C70A3-CD3F-4C20-9184-895E88F8523C}" type="datetimeFigureOut">
              <a:rPr lang="zh-TW" altLang="en-US" smtClean="0"/>
              <a:pPr/>
              <a:t>2021/2/22</a:t>
            </a:fld>
            <a:endParaRPr lang="zh-TW" altLang="en-US"/>
          </a:p>
        </p:txBody>
      </p:sp>
      <p:sp>
        <p:nvSpPr>
          <p:cNvPr id="4" name="投影片圖像版面配置區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79768" y="4715154"/>
            <a:ext cx="5438140" cy="4466987"/>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9428584"/>
            <a:ext cx="2945659" cy="496332"/>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50443" y="9428584"/>
            <a:ext cx="2945659" cy="496332"/>
          </a:xfrm>
          <a:prstGeom prst="rect">
            <a:avLst/>
          </a:prstGeom>
        </p:spPr>
        <p:txBody>
          <a:bodyPr vert="horz" lIns="91440" tIns="45720" rIns="91440" bIns="45720" rtlCol="0" anchor="b"/>
          <a:lstStyle>
            <a:lvl1pPr algn="r">
              <a:defRPr sz="1200"/>
            </a:lvl1pPr>
          </a:lstStyle>
          <a:p>
            <a:fld id="{34B9C01F-8F09-4956-91D3-1F7FBDA581A6}" type="slidenum">
              <a:rPr lang="zh-TW" altLang="en-US" smtClean="0"/>
              <a:pPr/>
              <a:t>‹#›</a:t>
            </a:fld>
            <a:endParaRPr lang="zh-TW" altLang="en-US"/>
          </a:p>
        </p:txBody>
      </p:sp>
    </p:spTree>
    <p:extLst>
      <p:ext uri="{BB962C8B-B14F-4D97-AF65-F5344CB8AC3E}">
        <p14:creationId xmlns:p14="http://schemas.microsoft.com/office/powerpoint/2010/main" val="34127525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en-US" altLang="zh-TW" baseline="0" dirty="0"/>
          </a:p>
          <a:p>
            <a:r>
              <a:rPr lang="en-US" altLang="zh-TW" b="0" baseline="0" dirty="0"/>
              <a:t>The topic of this presentation is </a:t>
            </a:r>
            <a:r>
              <a:rPr lang="en-US" b="0" dirty="0">
                <a:solidFill>
                  <a:srgbClr val="0070C0"/>
                </a:solidFill>
                <a:latin typeface="Calibri" panose="020F0502020204030204" pitchFamily="34" charset="0"/>
              </a:rPr>
              <a:t>A Dual-Critic Reinforcement Learning Framework for Frame-level Bit Allocation in HEVC/H.265.</a:t>
            </a:r>
          </a:p>
          <a:p>
            <a:endParaRPr lang="en-US" altLang="zh-TW" baseline="0" dirty="0"/>
          </a:p>
        </p:txBody>
      </p:sp>
      <p:sp>
        <p:nvSpPr>
          <p:cNvPr id="4" name="投影片編號版面配置區 3"/>
          <p:cNvSpPr>
            <a:spLocks noGrp="1"/>
          </p:cNvSpPr>
          <p:nvPr>
            <p:ph type="sldNum" sz="quarter" idx="10"/>
          </p:nvPr>
        </p:nvSpPr>
        <p:spPr/>
        <p:txBody>
          <a:bodyPr/>
          <a:lstStyle/>
          <a:p>
            <a:fld id="{72B13A4C-A5CA-4969-BE4A-EB59A5ED9643}" type="slidenum">
              <a:rPr lang="zh-TW" altLang="en-US" smtClean="0"/>
              <a:pPr/>
              <a:t>1</a:t>
            </a:fld>
            <a:endParaRPr lang="zh-TW" altLang="en-US"/>
          </a:p>
        </p:txBody>
      </p:sp>
    </p:spTree>
    <p:extLst>
      <p:ext uri="{BB962C8B-B14F-4D97-AF65-F5344CB8AC3E}">
        <p14:creationId xmlns:p14="http://schemas.microsoft.com/office/powerpoint/2010/main" val="40352306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zh-TW" dirty="0"/>
              <a:t>This is </a:t>
            </a:r>
            <a:r>
              <a:rPr lang="en-US" altLang="zh-TW" b="1" baseline="0" dirty="0"/>
              <a:t>the basic setup of reinforcement learning</a:t>
            </a:r>
            <a:r>
              <a:rPr lang="en-US" altLang="zh-TW" baseline="0" dirty="0"/>
              <a:t>. </a:t>
            </a:r>
          </a:p>
          <a:p>
            <a:r>
              <a:rPr lang="en-US" altLang="zh-TW" baseline="0" dirty="0"/>
              <a:t>It involves </a:t>
            </a:r>
            <a:r>
              <a:rPr lang="en-US" altLang="zh-TW" b="1" baseline="0" dirty="0"/>
              <a:t>an agent and an environment. </a:t>
            </a:r>
            <a:endParaRPr lang="en-US" altLang="zh-TW" baseline="0" dirty="0"/>
          </a:p>
          <a:p>
            <a:r>
              <a:rPr lang="en-US" altLang="zh-TW" baseline="0" dirty="0"/>
              <a:t>The agent is the one that we hope it can learn to do decision making for us. </a:t>
            </a:r>
          </a:p>
          <a:p>
            <a:r>
              <a:rPr lang="en-US" altLang="zh-TW" b="1" baseline="0" dirty="0"/>
              <a:t>The training starts with the agent taking an action</a:t>
            </a:r>
            <a:r>
              <a:rPr lang="en-US" altLang="zh-TW" baseline="0" dirty="0"/>
              <a:t> based on observing some state signal from the environment. </a:t>
            </a:r>
          </a:p>
          <a:p>
            <a:r>
              <a:rPr lang="en-US" altLang="zh-TW" baseline="0" dirty="0"/>
              <a:t>Given this action and the state, </a:t>
            </a:r>
            <a:r>
              <a:rPr lang="en-US" altLang="zh-TW" b="1" baseline="0" dirty="0"/>
              <a:t>the environment responds with a reward signal </a:t>
            </a:r>
            <a:r>
              <a:rPr lang="en-US" altLang="zh-TW" baseline="0" dirty="0"/>
              <a:t>indicating how good the action is. </a:t>
            </a:r>
          </a:p>
          <a:p>
            <a:r>
              <a:rPr lang="en-US" altLang="zh-TW" baseline="0" dirty="0"/>
              <a:t>At the same time, </a:t>
            </a:r>
            <a:r>
              <a:rPr lang="en-US" altLang="zh-TW" b="1" baseline="0" dirty="0"/>
              <a:t>it also outputs a new state </a:t>
            </a:r>
            <a:r>
              <a:rPr lang="en-US" altLang="zh-TW" baseline="0" dirty="0"/>
              <a:t>for the agent to take its next action. </a:t>
            </a:r>
          </a:p>
          <a:p>
            <a:r>
              <a:rPr lang="en-US" altLang="zh-TW" baseline="0" dirty="0"/>
              <a:t>The process repeats until a terminal state is reached. </a:t>
            </a:r>
          </a:p>
          <a:p>
            <a:endParaRPr lang="en-US" altLang="zh-TW" baseline="0" dirty="0"/>
          </a:p>
          <a:p>
            <a:endParaRPr lang="en-US" altLang="zh-TW" baseline="0" dirty="0"/>
          </a:p>
          <a:p>
            <a:endParaRPr lang="en-US" altLang="zh-TW" baseline="0" dirty="0"/>
          </a:p>
          <a:p>
            <a:endParaRPr lang="en-US" altLang="zh-TW" baseline="0" dirty="0"/>
          </a:p>
          <a:p>
            <a:endParaRPr lang="en-US" altLang="zh-TW" baseline="0" dirty="0"/>
          </a:p>
          <a:p>
            <a:endParaRPr lang="en-US" altLang="zh-TW" baseline="0" dirty="0"/>
          </a:p>
          <a:p>
            <a:endParaRPr lang="en-US" altLang="zh-TW"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baseline="0" dirty="0"/>
              <a:t>In particular, </a:t>
            </a:r>
            <a:r>
              <a:rPr lang="en-US" altLang="zh-TW" b="1" baseline="0" dirty="0"/>
              <a:t>the agent is governed by its policy, which is a conditional probability distribution over actions given the state</a:t>
            </a:r>
            <a:r>
              <a:rPr lang="en-US" altLang="zh-TW" b="0" baseline="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b="0" baseline="0" dirty="0"/>
              <a:t>And</a:t>
            </a:r>
            <a:r>
              <a:rPr lang="en-US" altLang="zh-TW" baseline="0" dirty="0"/>
              <a:t> </a:t>
            </a:r>
            <a:r>
              <a:rPr lang="en-US" altLang="zh-TW" b="1" baseline="0" dirty="0"/>
              <a:t>the dynamics of the environment is specified by this transition probability distribution p(r_{t+1},s_{t+1}|</a:t>
            </a:r>
            <a:r>
              <a:rPr lang="en-US" altLang="zh-TW" b="1" baseline="0" dirty="0" err="1"/>
              <a:t>s_t,a_t</a:t>
            </a:r>
            <a:r>
              <a:rPr lang="en-US" altLang="zh-TW" b="1" baseline="0"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baseline="0" dirty="0"/>
          </a:p>
        </p:txBody>
      </p:sp>
      <p:sp>
        <p:nvSpPr>
          <p:cNvPr id="4" name="Slide Number Placeholder 3"/>
          <p:cNvSpPr>
            <a:spLocks noGrp="1"/>
          </p:cNvSpPr>
          <p:nvPr>
            <p:ph type="sldNum" sz="quarter" idx="10"/>
          </p:nvPr>
        </p:nvSpPr>
        <p:spPr/>
        <p:txBody>
          <a:bodyPr/>
          <a:lstStyle/>
          <a:p>
            <a:fld id="{34B9C01F-8F09-4956-91D3-1F7FBDA581A6}" type="slidenum">
              <a:rPr lang="zh-TW" altLang="en-US" smtClean="0"/>
              <a:pPr/>
              <a:t>10</a:t>
            </a:fld>
            <a:endParaRPr lang="zh-TW" altLang="en-US"/>
          </a:p>
        </p:txBody>
      </p:sp>
    </p:spTree>
    <p:extLst>
      <p:ext uri="{BB962C8B-B14F-4D97-AF65-F5344CB8AC3E}">
        <p14:creationId xmlns:p14="http://schemas.microsoft.com/office/powerpoint/2010/main" val="2639295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TW" b="0" dirty="0"/>
              <a:t>RL </a:t>
            </a:r>
            <a:r>
              <a:rPr lang="en-US" altLang="zh-TW" b="1" dirty="0"/>
              <a:t>learns the policy from trial and error</a:t>
            </a:r>
            <a:r>
              <a:rPr lang="en-US" altLang="zh-TW" b="0" dirty="0"/>
              <a:t>.</a:t>
            </a:r>
            <a:r>
              <a:rPr lang="en-US" altLang="zh-TW" b="0" baseline="0" dirty="0"/>
              <a:t> </a:t>
            </a:r>
          </a:p>
          <a:p>
            <a:r>
              <a:rPr lang="en-US" altLang="zh-TW" dirty="0"/>
              <a:t>Let us assume</a:t>
            </a:r>
            <a:r>
              <a:rPr lang="en-US" altLang="zh-TW" baseline="0" dirty="0"/>
              <a:t> </a:t>
            </a:r>
            <a:r>
              <a:rPr lang="en-US" altLang="zh-TW" b="0" baseline="0" dirty="0"/>
              <a:t>that the policy is just </a:t>
            </a:r>
            <a:r>
              <a:rPr lang="en-US" altLang="zh-TW" b="1" baseline="0" dirty="0"/>
              <a:t>some function parametrized by \theta. </a:t>
            </a:r>
            <a:endParaRPr lang="en-US" altLang="zh-TW" b="0" baseline="0" dirty="0"/>
          </a:p>
          <a:p>
            <a:r>
              <a:rPr lang="en-US" altLang="zh-TW" b="0" baseline="0" dirty="0"/>
              <a:t>This function </a:t>
            </a:r>
            <a:r>
              <a:rPr lang="en-US" altLang="zh-TW" b="1" baseline="0" dirty="0"/>
              <a:t>takes state as input </a:t>
            </a:r>
            <a:r>
              <a:rPr lang="en-US" altLang="zh-TW" b="0" baseline="0" dirty="0"/>
              <a:t>and </a:t>
            </a:r>
            <a:r>
              <a:rPr lang="en-US" altLang="zh-TW" b="1" baseline="0" dirty="0"/>
              <a:t>outputs a probability distribution over actions.</a:t>
            </a:r>
            <a:endParaRPr lang="en-US" altLang="zh-TW" b="0" baseline="0" dirty="0"/>
          </a:p>
          <a:p>
            <a:endParaRPr lang="en-US" altLang="zh-TW" baseline="0" dirty="0"/>
          </a:p>
          <a:p>
            <a:r>
              <a:rPr lang="en-US" altLang="zh-TW" baseline="0" dirty="0"/>
              <a:t>The trial and error learning is to </a:t>
            </a:r>
            <a:r>
              <a:rPr lang="en-US" altLang="zh-TW" b="1" baseline="0" dirty="0"/>
              <a:t>train \theta in such a way </a:t>
            </a:r>
            <a:r>
              <a:rPr lang="en-US" altLang="zh-TW" baseline="0" dirty="0"/>
              <a:t>that it encourages the agent to </a:t>
            </a:r>
            <a:r>
              <a:rPr lang="en-US" altLang="zh-TW" b="1" baseline="0" dirty="0"/>
              <a:t>take action A in state S </a:t>
            </a:r>
            <a:r>
              <a:rPr lang="en-US" altLang="zh-TW" baseline="0" dirty="0"/>
              <a:t>when this leads empirically to a high long-term reward (or reward to go). </a:t>
            </a:r>
          </a:p>
          <a:p>
            <a:endParaRPr lang="en-US" altLang="zh-TW" baseline="0" dirty="0"/>
          </a:p>
          <a:p>
            <a:endParaRPr lang="en-US" altLang="zh-TW" baseline="0" dirty="0"/>
          </a:p>
          <a:p>
            <a:endParaRPr lang="en-US" altLang="zh-TW" baseline="0" dirty="0"/>
          </a:p>
          <a:p>
            <a:endParaRPr lang="en-US" altLang="zh-TW" baseline="0" dirty="0"/>
          </a:p>
          <a:p>
            <a:endParaRPr lang="en-US" altLang="zh-TW" baseline="0" dirty="0"/>
          </a:p>
          <a:p>
            <a:endParaRPr lang="en-US" altLang="zh-TW" baseline="0" dirty="0"/>
          </a:p>
          <a:p>
            <a:endParaRPr lang="en-US" altLang="zh-TW" baseline="0" dirty="0"/>
          </a:p>
          <a:p>
            <a:r>
              <a:rPr lang="en-US" altLang="zh-TW" baseline="0" dirty="0"/>
              <a:t>For each state (s0 or s1), the agent should be encouraged to </a:t>
            </a:r>
            <a:r>
              <a:rPr lang="en-US" altLang="zh-TW" b="1" baseline="0" dirty="0"/>
              <a:t>take action a_0 or a_1 </a:t>
            </a:r>
            <a:r>
              <a:rPr lang="en-US" altLang="zh-TW" baseline="0" dirty="0"/>
              <a:t>if the reward to go is high. </a:t>
            </a:r>
            <a:endParaRPr lang="en-US" altLang="zh-TW" dirty="0"/>
          </a:p>
          <a:p>
            <a:endParaRPr lang="zh-TW" altLang="en-US" dirty="0"/>
          </a:p>
        </p:txBody>
      </p:sp>
      <p:sp>
        <p:nvSpPr>
          <p:cNvPr id="4" name="Slide Number Placeholder 3"/>
          <p:cNvSpPr>
            <a:spLocks noGrp="1"/>
          </p:cNvSpPr>
          <p:nvPr>
            <p:ph type="sldNum" sz="quarter" idx="10"/>
          </p:nvPr>
        </p:nvSpPr>
        <p:spPr/>
        <p:txBody>
          <a:bodyPr/>
          <a:lstStyle/>
          <a:p>
            <a:fld id="{34B9C01F-8F09-4956-91D3-1F7FBDA581A6}" type="slidenum">
              <a:rPr lang="zh-TW" altLang="en-US" smtClean="0"/>
              <a:pPr/>
              <a:t>11</a:t>
            </a:fld>
            <a:endParaRPr lang="zh-TW" altLang="en-US"/>
          </a:p>
        </p:txBody>
      </p:sp>
    </p:spTree>
    <p:extLst>
      <p:ext uri="{BB962C8B-B14F-4D97-AF65-F5344CB8AC3E}">
        <p14:creationId xmlns:p14="http://schemas.microsoft.com/office/powerpoint/2010/main" val="20294786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TW" b="0" baseline="0" dirty="0"/>
              <a:t>DDPG is one of the useful algorithm of RL and it is a actor-critic approach.</a:t>
            </a:r>
          </a:p>
          <a:p>
            <a:endParaRPr lang="en-US" altLang="zh-TW" b="0" baseline="0" dirty="0"/>
          </a:p>
          <a:p>
            <a:r>
              <a:rPr lang="en-US" altLang="zh-TW" b="0" baseline="0" dirty="0"/>
              <a:t>The critic is used to learn to estimate the value of reward to go and explore to find the highest reward to go if possible.</a:t>
            </a:r>
          </a:p>
          <a:p>
            <a:r>
              <a:rPr lang="en-US" altLang="zh-TW" b="0" baseline="0" dirty="0"/>
              <a:t>Than, the actor update its parameters to output the action that toward to the highest reward to go.</a:t>
            </a:r>
          </a:p>
        </p:txBody>
      </p:sp>
      <p:sp>
        <p:nvSpPr>
          <p:cNvPr id="4" name="Slide Number Placeholder 3"/>
          <p:cNvSpPr>
            <a:spLocks noGrp="1"/>
          </p:cNvSpPr>
          <p:nvPr>
            <p:ph type="sldNum" sz="quarter" idx="10"/>
          </p:nvPr>
        </p:nvSpPr>
        <p:spPr/>
        <p:txBody>
          <a:bodyPr/>
          <a:lstStyle/>
          <a:p>
            <a:fld id="{34B9C01F-8F09-4956-91D3-1F7FBDA581A6}" type="slidenum">
              <a:rPr lang="zh-TW" altLang="en-US" smtClean="0"/>
              <a:pPr/>
              <a:t>12</a:t>
            </a:fld>
            <a:endParaRPr lang="zh-TW" altLang="en-US"/>
          </a:p>
        </p:txBody>
      </p:sp>
    </p:spTree>
    <p:extLst>
      <p:ext uri="{BB962C8B-B14F-4D97-AF65-F5344CB8AC3E}">
        <p14:creationId xmlns:p14="http://schemas.microsoft.com/office/powerpoint/2010/main" val="3097583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917575" y="744538"/>
            <a:ext cx="4962525" cy="3722687"/>
          </a:xfrm>
        </p:spPr>
      </p:sp>
      <p:sp>
        <p:nvSpPr>
          <p:cNvPr id="3" name="備忘稿版面配置區 2"/>
          <p:cNvSpPr>
            <a:spLocks noGrp="1"/>
          </p:cNvSpPr>
          <p:nvPr>
            <p:ph type="body" idx="1"/>
          </p:nvPr>
        </p:nvSpPr>
        <p:spPr/>
        <p:txBody>
          <a:bodyPr/>
          <a:lstStyle/>
          <a:p>
            <a:endParaRPr lang="en-US" altLang="zh-TW" dirty="0"/>
          </a:p>
          <a:p>
            <a:endParaRPr lang="en-US" altLang="zh-TW" sz="1200" b="0" i="0" u="none" strike="noStrike" kern="1200" baseline="0" dirty="0">
              <a:solidFill>
                <a:schemeClr val="tx1"/>
              </a:solidFill>
              <a:latin typeface="+mn-lt"/>
              <a:ea typeface="+mn-ea"/>
              <a:cs typeface="+mn-cs"/>
            </a:endParaRPr>
          </a:p>
          <a:p>
            <a:endParaRPr lang="en-US" altLang="zh-TW" sz="1200" b="0" i="0" u="none" strike="noStrike" kern="1200" baseline="0" dirty="0">
              <a:solidFill>
                <a:schemeClr val="tx1"/>
              </a:solidFill>
              <a:latin typeface="+mn-lt"/>
              <a:ea typeface="+mn-ea"/>
              <a:cs typeface="+mn-cs"/>
            </a:endParaRPr>
          </a:p>
        </p:txBody>
      </p:sp>
      <p:sp>
        <p:nvSpPr>
          <p:cNvPr id="4" name="投影片編號版面配置區 3"/>
          <p:cNvSpPr>
            <a:spLocks noGrp="1"/>
          </p:cNvSpPr>
          <p:nvPr>
            <p:ph type="sldNum" sz="quarter" idx="10"/>
          </p:nvPr>
        </p:nvSpPr>
        <p:spPr/>
        <p:txBody>
          <a:bodyPr/>
          <a:lstStyle/>
          <a:p>
            <a:fld id="{E67D5889-AD6B-4EE6-A833-E7CD8AC894AC}" type="slidenum">
              <a:rPr lang="zh-TW" altLang="en-US" smtClean="0"/>
              <a:pPr/>
              <a:t>13</a:t>
            </a:fld>
            <a:endParaRPr lang="zh-TW" altLang="en-US"/>
          </a:p>
        </p:txBody>
      </p:sp>
    </p:spTree>
    <p:extLst>
      <p:ext uri="{BB962C8B-B14F-4D97-AF65-F5344CB8AC3E}">
        <p14:creationId xmlns:p14="http://schemas.microsoft.com/office/powerpoint/2010/main" val="22396118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3263900" y="509588"/>
            <a:ext cx="3400425" cy="2549525"/>
          </a:xfrm>
        </p:spPr>
      </p:sp>
      <p:sp>
        <p:nvSpPr>
          <p:cNvPr id="3" name="備忘稿版面配置區 2"/>
          <p:cNvSpPr>
            <a:spLocks noGrp="1"/>
          </p:cNvSpPr>
          <p:nvPr>
            <p:ph type="body" idx="1"/>
          </p:nvPr>
        </p:nvSpPr>
        <p:spPr/>
        <p:txBody>
          <a:bodyPr>
            <a:normAutofit/>
          </a:bodyPr>
          <a:lstStyle/>
          <a:p>
            <a:pPr defTabSz="914387">
              <a:defRPr/>
            </a:pPr>
            <a:r>
              <a:rPr lang="en-US" altLang="zh-TW" baseline="0" dirty="0"/>
              <a:t>This slice shows how we formulate the frame level bit allocation as an RL problem. </a:t>
            </a:r>
            <a:r>
              <a:rPr lang="en-US" altLang="zh-TW" dirty="0"/>
              <a:t> </a:t>
            </a:r>
          </a:p>
          <a:p>
            <a:pPr defTabSz="914387">
              <a:defRPr/>
            </a:pPr>
            <a:r>
              <a:rPr lang="en-US" altLang="zh-TW" dirty="0"/>
              <a:t>H</a:t>
            </a:r>
            <a:r>
              <a:rPr lang="en-US" altLang="zh-TW" baseline="0" dirty="0"/>
              <a:t>ere we </a:t>
            </a:r>
            <a:r>
              <a:rPr lang="en-US" altLang="zh-TW" b="1" baseline="0" dirty="0"/>
              <a:t>have the agent play the role of our bit allocation algorithm</a:t>
            </a:r>
            <a:r>
              <a:rPr lang="en-US" altLang="zh-TW" baseline="0" dirty="0"/>
              <a:t>, </a:t>
            </a:r>
            <a:r>
              <a:rPr lang="en-US" altLang="zh-TW" b="1" baseline="0" dirty="0"/>
              <a:t>and the environment be the encoder</a:t>
            </a:r>
            <a:r>
              <a:rPr lang="en-US" altLang="zh-TW" baseline="0" dirty="0"/>
              <a:t>. </a:t>
            </a:r>
          </a:p>
          <a:p>
            <a:pPr defTabSz="914387">
              <a:defRPr/>
            </a:pPr>
            <a:r>
              <a:rPr lang="en-US" altLang="zh-TW" baseline="0" dirty="0"/>
              <a:t>The agent begins with observing </a:t>
            </a:r>
            <a:r>
              <a:rPr lang="en-US" altLang="zh-TW" b="1" baseline="0" dirty="0"/>
              <a:t>some state signal</a:t>
            </a:r>
            <a:r>
              <a:rPr lang="en-US" altLang="zh-TW" b="0" baseline="0" dirty="0"/>
              <a:t> for the first video frame</a:t>
            </a:r>
            <a:r>
              <a:rPr lang="en-US" altLang="zh-TW" b="1" baseline="0" dirty="0"/>
              <a:t>. </a:t>
            </a:r>
            <a:endParaRPr lang="en-US" altLang="zh-TW" b="0" baseline="0" dirty="0"/>
          </a:p>
          <a:p>
            <a:pPr defTabSz="914387">
              <a:defRPr/>
            </a:pPr>
            <a:r>
              <a:rPr lang="en-US" altLang="zh-TW" b="0" baseline="0" dirty="0"/>
              <a:t>It then decides </a:t>
            </a:r>
            <a:r>
              <a:rPr lang="en-US" altLang="zh-TW" b="1" baseline="0" dirty="0"/>
              <a:t>the QP </a:t>
            </a:r>
            <a:r>
              <a:rPr lang="en-US" altLang="zh-TW" b="0" baseline="0" dirty="0"/>
              <a:t>for the current coding frame. </a:t>
            </a:r>
          </a:p>
          <a:p>
            <a:pPr defTabSz="914387">
              <a:defRPr/>
            </a:pPr>
            <a:r>
              <a:rPr lang="en-US" altLang="zh-TW" b="0" baseline="0" dirty="0"/>
              <a:t>The encoder then </a:t>
            </a:r>
            <a:r>
              <a:rPr lang="en-US" altLang="zh-TW" b="1" baseline="0" dirty="0"/>
              <a:t>follows this QP to do the encoding.</a:t>
            </a:r>
          </a:p>
          <a:p>
            <a:pPr defTabSz="914387">
              <a:defRPr/>
            </a:pPr>
            <a:r>
              <a:rPr lang="en-US" altLang="zh-TW" b="0" baseline="0" dirty="0"/>
              <a:t>The process then repeats until </a:t>
            </a:r>
            <a:r>
              <a:rPr lang="en-US" altLang="zh-TW" b="1" baseline="0" dirty="0"/>
              <a:t>a terminal state is reached. </a:t>
            </a:r>
          </a:p>
          <a:p>
            <a:pPr defTabSz="914387">
              <a:defRPr/>
            </a:pPr>
            <a:endParaRPr lang="en-US" altLang="zh-TW" b="1" baseline="0" dirty="0"/>
          </a:p>
          <a:p>
            <a:pPr defTabSz="914387">
              <a:defRPr/>
            </a:pPr>
            <a:r>
              <a:rPr lang="en-US" altLang="zh-TW" b="1" baseline="0" dirty="0"/>
              <a:t> </a:t>
            </a:r>
          </a:p>
          <a:p>
            <a:pPr defTabSz="914387">
              <a:defRPr/>
            </a:pPr>
            <a:endParaRPr lang="en-US" altLang="zh-TW" b="0" baseline="0" dirty="0"/>
          </a:p>
          <a:p>
            <a:pPr defTabSz="914387">
              <a:defRPr/>
            </a:pPr>
            <a:endParaRPr lang="en-US" altLang="zh-TW" b="0" baseline="0" dirty="0"/>
          </a:p>
          <a:p>
            <a:pPr defTabSz="914387">
              <a:defRPr/>
            </a:pPr>
            <a:endParaRPr lang="en-US" altLang="zh-TW" b="0" baseline="0" dirty="0"/>
          </a:p>
          <a:p>
            <a:pPr defTabSz="914387">
              <a:defRPr/>
            </a:pPr>
            <a:endParaRPr lang="en-US" altLang="zh-TW" b="0" baseline="0" dirty="0"/>
          </a:p>
          <a:p>
            <a:pPr defTabSz="914387">
              <a:defRPr/>
            </a:pPr>
            <a:endParaRPr lang="en-US" altLang="zh-TW" baseline="0" dirty="0"/>
          </a:p>
          <a:p>
            <a:pPr defTabSz="914387">
              <a:defRPr/>
            </a:pPr>
            <a:r>
              <a:rPr lang="en-US" altLang="zh-TW" baseline="0" dirty="0"/>
              <a:t> </a:t>
            </a:r>
          </a:p>
          <a:p>
            <a:pPr defTabSz="914387">
              <a:defRPr/>
            </a:pPr>
            <a:endParaRPr lang="en-US" altLang="zh-TW" baseline="0" dirty="0"/>
          </a:p>
          <a:p>
            <a:pPr defTabSz="914387">
              <a:defRPr/>
            </a:pPr>
            <a:endParaRPr lang="en-US" altLang="zh-TW" baseline="0" dirty="0"/>
          </a:p>
          <a:p>
            <a:pPr defTabSz="914387">
              <a:defRPr/>
            </a:pPr>
            <a:endParaRPr lang="en-US" altLang="zh-TW" baseline="0" dirty="0"/>
          </a:p>
          <a:p>
            <a:pPr defTabSz="914387">
              <a:defRPr/>
            </a:pPr>
            <a:endParaRPr lang="zh-TW" altLang="en-US" dirty="0"/>
          </a:p>
        </p:txBody>
      </p:sp>
      <p:sp>
        <p:nvSpPr>
          <p:cNvPr id="4" name="投影片編號版面配置區 3"/>
          <p:cNvSpPr>
            <a:spLocks noGrp="1"/>
          </p:cNvSpPr>
          <p:nvPr>
            <p:ph type="sldNum" sz="quarter" idx="10"/>
          </p:nvPr>
        </p:nvSpPr>
        <p:spPr/>
        <p:txBody>
          <a:bodyPr/>
          <a:lstStyle/>
          <a:p>
            <a:fld id="{34B9C01F-8F09-4956-91D3-1F7FBDA581A6}" type="slidenum">
              <a:rPr lang="zh-TW" altLang="en-US" smtClean="0"/>
              <a:pPr/>
              <a:t>14</a:t>
            </a:fld>
            <a:endParaRPr lang="zh-TW" altLang="en-US"/>
          </a:p>
        </p:txBody>
      </p:sp>
    </p:spTree>
    <p:extLst>
      <p:ext uri="{BB962C8B-B14F-4D97-AF65-F5344CB8AC3E}">
        <p14:creationId xmlns:p14="http://schemas.microsoft.com/office/powerpoint/2010/main" val="18270015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b="0" baseline="0" dirty="0"/>
              <a:t>In this work, our state signal involves 8 hand crafted signals. </a:t>
            </a:r>
          </a:p>
          <a:p>
            <a:endParaRPr lang="en-US" altLang="zh-TW" b="0" baseline="0" dirty="0"/>
          </a:p>
          <a:p>
            <a:r>
              <a:rPr lang="en-US" altLang="zh-TW" b="0" baseline="0" dirty="0"/>
              <a:t>The first two are the intra and inter features of the current coding frame</a:t>
            </a:r>
          </a:p>
          <a:p>
            <a:r>
              <a:rPr lang="en-US" altLang="zh-TW" b="0" baseline="0" dirty="0"/>
              <a:t>The third and the forth are the intra and inter features of the remaining frames</a:t>
            </a:r>
          </a:p>
          <a:p>
            <a:endParaRPr lang="en-US" altLang="zh-TW" b="0" baseline="0" dirty="0"/>
          </a:p>
          <a:p>
            <a:r>
              <a:rPr lang="en-US" altLang="zh-TW" b="0" baseline="0" dirty="0"/>
              <a:t>The rest are the remaining bits, remaining frames, frame types and the rate constraint information</a:t>
            </a:r>
          </a:p>
          <a:p>
            <a:endParaRPr lang="en-US" altLang="zh-TW" b="1" baseline="0" dirty="0"/>
          </a:p>
          <a:p>
            <a:endParaRPr lang="en-US" altLang="zh-TW" b="1" baseline="0" dirty="0"/>
          </a:p>
          <a:p>
            <a:endParaRPr lang="en-US" altLang="zh-TW" b="1" baseline="0" dirty="0"/>
          </a:p>
          <a:p>
            <a:endParaRPr lang="en-US" altLang="zh-TW" b="1" baseline="0" dirty="0"/>
          </a:p>
          <a:p>
            <a:r>
              <a:rPr lang="en-US" altLang="zh-TW" b="1" baseline="0" dirty="0"/>
              <a:t>An estimate of texture complexity of a current coding block. </a:t>
            </a:r>
          </a:p>
          <a:p>
            <a:endParaRPr lang="en-US" altLang="zh-TW" b="1" baseline="0" dirty="0"/>
          </a:p>
          <a:p>
            <a:r>
              <a:rPr lang="en-US" altLang="zh-TW" b="1" baseline="0" dirty="0"/>
              <a:t>An estimate of the average texture complexity of future coding blocks. </a:t>
            </a:r>
          </a:p>
          <a:p>
            <a:endParaRPr lang="en-US" altLang="zh-TW" baseline="0" dirty="0"/>
          </a:p>
          <a:p>
            <a:r>
              <a:rPr lang="en-US" altLang="zh-TW" baseline="0" dirty="0"/>
              <a:t>The number of remaining bits.</a:t>
            </a:r>
          </a:p>
          <a:p>
            <a:endParaRPr lang="en-US" altLang="zh-TW" baseline="0" dirty="0"/>
          </a:p>
          <a:p>
            <a:r>
              <a:rPr lang="en-US" altLang="zh-TW" baseline="0" dirty="0"/>
              <a:t>The number of remaining blocks. </a:t>
            </a:r>
          </a:p>
          <a:p>
            <a:endParaRPr lang="en-US" altLang="zh-TW" baseline="0" dirty="0"/>
          </a:p>
          <a:p>
            <a:r>
              <a:rPr lang="en-US" altLang="zh-TW" baseline="0" dirty="0"/>
              <a:t>In short, when making a local decision, the agent is provided with not only information related to the current coding block but also information about the blocks to be encoded down the road. </a:t>
            </a:r>
            <a:endParaRPr lang="en-US" altLang="zh-TW" sz="1200" b="0" i="0" u="none" strike="noStrike" kern="1200" baseline="0" dirty="0">
              <a:solidFill>
                <a:schemeClr val="tx1"/>
              </a:solidFill>
              <a:latin typeface="+mn-lt"/>
              <a:ea typeface="+mn-ea"/>
              <a:cs typeface="+mn-cs"/>
            </a:endParaRPr>
          </a:p>
        </p:txBody>
      </p:sp>
      <p:sp>
        <p:nvSpPr>
          <p:cNvPr id="4" name="投影片編號版面配置區 3"/>
          <p:cNvSpPr>
            <a:spLocks noGrp="1"/>
          </p:cNvSpPr>
          <p:nvPr>
            <p:ph type="sldNum" sz="quarter" idx="10"/>
          </p:nvPr>
        </p:nvSpPr>
        <p:spPr/>
        <p:txBody>
          <a:bodyPr/>
          <a:lstStyle/>
          <a:p>
            <a:fld id="{34B9C01F-8F09-4956-91D3-1F7FBDA581A6}" type="slidenum">
              <a:rPr lang="zh-TW" altLang="en-US" smtClean="0"/>
              <a:pPr/>
              <a:t>15</a:t>
            </a:fld>
            <a:endParaRPr lang="zh-TW" altLang="en-US"/>
          </a:p>
        </p:txBody>
      </p:sp>
    </p:spTree>
    <p:extLst>
      <p:ext uri="{BB962C8B-B14F-4D97-AF65-F5344CB8AC3E}">
        <p14:creationId xmlns:p14="http://schemas.microsoft.com/office/powerpoint/2010/main" val="15332341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3263900" y="509588"/>
            <a:ext cx="3398838" cy="2549525"/>
          </a:xfrm>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TW" altLang="en-US" dirty="0"/>
          </a:p>
        </p:txBody>
      </p:sp>
      <p:sp>
        <p:nvSpPr>
          <p:cNvPr id="4" name="投影片編號版面配置區 3"/>
          <p:cNvSpPr>
            <a:spLocks noGrp="1"/>
          </p:cNvSpPr>
          <p:nvPr>
            <p:ph type="sldNum" sz="quarter" idx="10"/>
          </p:nvPr>
        </p:nvSpPr>
        <p:spPr/>
        <p:txBody>
          <a:bodyPr/>
          <a:lstStyle/>
          <a:p>
            <a:fld id="{E67D5889-AD6B-4EE6-A833-E7CD8AC894AC}" type="slidenum">
              <a:rPr lang="zh-TW" altLang="en-US" smtClean="0"/>
              <a:pPr/>
              <a:t>16</a:t>
            </a:fld>
            <a:endParaRPr lang="zh-TW" altLang="en-US"/>
          </a:p>
        </p:txBody>
      </p:sp>
    </p:spTree>
    <p:extLst>
      <p:ext uri="{BB962C8B-B14F-4D97-AF65-F5344CB8AC3E}">
        <p14:creationId xmlns:p14="http://schemas.microsoft.com/office/powerpoint/2010/main" val="21480408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3263900" y="509588"/>
            <a:ext cx="3398838" cy="2549525"/>
          </a:xfrm>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TW" altLang="en-US" dirty="0"/>
          </a:p>
        </p:txBody>
      </p:sp>
      <p:sp>
        <p:nvSpPr>
          <p:cNvPr id="4" name="投影片編號版面配置區 3"/>
          <p:cNvSpPr>
            <a:spLocks noGrp="1"/>
          </p:cNvSpPr>
          <p:nvPr>
            <p:ph type="sldNum" sz="quarter" idx="10"/>
          </p:nvPr>
        </p:nvSpPr>
        <p:spPr/>
        <p:txBody>
          <a:bodyPr/>
          <a:lstStyle/>
          <a:p>
            <a:fld id="{E67D5889-AD6B-4EE6-A833-E7CD8AC894AC}" type="slidenum">
              <a:rPr lang="zh-TW" altLang="en-US" smtClean="0"/>
              <a:pPr/>
              <a:t>17</a:t>
            </a:fld>
            <a:endParaRPr lang="zh-TW" altLang="en-US"/>
          </a:p>
        </p:txBody>
      </p:sp>
    </p:spTree>
    <p:extLst>
      <p:ext uri="{BB962C8B-B14F-4D97-AF65-F5344CB8AC3E}">
        <p14:creationId xmlns:p14="http://schemas.microsoft.com/office/powerpoint/2010/main" val="23835725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3263900" y="509588"/>
            <a:ext cx="3398838" cy="2549525"/>
          </a:xfrm>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TW" altLang="en-US" dirty="0"/>
          </a:p>
        </p:txBody>
      </p:sp>
      <p:sp>
        <p:nvSpPr>
          <p:cNvPr id="4" name="投影片編號版面配置區 3"/>
          <p:cNvSpPr>
            <a:spLocks noGrp="1"/>
          </p:cNvSpPr>
          <p:nvPr>
            <p:ph type="sldNum" sz="quarter" idx="10"/>
          </p:nvPr>
        </p:nvSpPr>
        <p:spPr/>
        <p:txBody>
          <a:bodyPr/>
          <a:lstStyle/>
          <a:p>
            <a:fld id="{E67D5889-AD6B-4EE6-A833-E7CD8AC894AC}" type="slidenum">
              <a:rPr lang="zh-TW" altLang="en-US" smtClean="0"/>
              <a:pPr/>
              <a:t>18</a:t>
            </a:fld>
            <a:endParaRPr lang="zh-TW" altLang="en-US"/>
          </a:p>
        </p:txBody>
      </p:sp>
    </p:spTree>
    <p:extLst>
      <p:ext uri="{BB962C8B-B14F-4D97-AF65-F5344CB8AC3E}">
        <p14:creationId xmlns:p14="http://schemas.microsoft.com/office/powerpoint/2010/main" val="40674796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zh-TW" b="1" dirty="0"/>
              <a:t>N</a:t>
            </a:r>
            <a:r>
              <a:rPr lang="en-US" altLang="zh-TW" b="1" baseline="0" dirty="0"/>
              <a:t>ow let me turn to the reward signal. </a:t>
            </a:r>
          </a:p>
          <a:p>
            <a:r>
              <a:rPr lang="en-US" altLang="zh-TW" dirty="0"/>
              <a:t>Reward is the score given to the agent for</a:t>
            </a:r>
            <a:r>
              <a:rPr lang="en-US" altLang="zh-TW" baseline="0" dirty="0"/>
              <a:t> the action it takes. </a:t>
            </a:r>
          </a:p>
          <a:p>
            <a:r>
              <a:rPr lang="en-US" altLang="zh-TW" b="0" baseline="0" dirty="0"/>
              <a:t>And how the reward signal is designed would crucially determine how the agent behaves.</a:t>
            </a:r>
          </a:p>
          <a:p>
            <a:endParaRPr lang="en-US" altLang="zh-TW" baseline="0" dirty="0"/>
          </a:p>
          <a:p>
            <a:r>
              <a:rPr lang="en-US" altLang="zh-TW" baseline="0" dirty="0"/>
              <a:t>For the immediate distortion reward, the goal is to minimize the sum of distortions of a GOP.</a:t>
            </a:r>
          </a:p>
          <a:p>
            <a:r>
              <a:rPr lang="en-US" altLang="zh-TW" baseline="0" dirty="0"/>
              <a:t>Here, the MSEqp0 and the MSEqp51 are the two extreme GOP level MSE values to normalize the MSE of current frame. And it is divided by the GOP size that limits the cumulative reward between 0 to 1</a:t>
            </a:r>
          </a:p>
          <a:p>
            <a:endParaRPr lang="en-US" altLang="zh-TW" dirty="0"/>
          </a:p>
          <a:p>
            <a:r>
              <a:rPr lang="en-US" altLang="zh-TW" baseline="0" dirty="0"/>
              <a:t>The negative sign suggests that our intent is to minimize the distortion by maximizing the reward.  </a:t>
            </a:r>
          </a:p>
          <a:p>
            <a:endParaRPr lang="en-US" altLang="zh-TW" baseline="0" dirty="0"/>
          </a:p>
          <a:p>
            <a:endParaRPr lang="zh-TW" altLang="en-US" dirty="0"/>
          </a:p>
        </p:txBody>
      </p:sp>
      <p:sp>
        <p:nvSpPr>
          <p:cNvPr id="4" name="Slide Number Placeholder 3"/>
          <p:cNvSpPr>
            <a:spLocks noGrp="1"/>
          </p:cNvSpPr>
          <p:nvPr>
            <p:ph type="sldNum" sz="quarter" idx="10"/>
          </p:nvPr>
        </p:nvSpPr>
        <p:spPr/>
        <p:txBody>
          <a:bodyPr/>
          <a:lstStyle/>
          <a:p>
            <a:fld id="{34B9C01F-8F09-4956-91D3-1F7FBDA581A6}" type="slidenum">
              <a:rPr lang="zh-TW" altLang="en-US" smtClean="0"/>
              <a:pPr/>
              <a:t>19</a:t>
            </a:fld>
            <a:endParaRPr lang="zh-TW" altLang="en-US"/>
          </a:p>
        </p:txBody>
      </p:sp>
    </p:spTree>
    <p:extLst>
      <p:ext uri="{BB962C8B-B14F-4D97-AF65-F5344CB8AC3E}">
        <p14:creationId xmlns:p14="http://schemas.microsoft.com/office/powerpoint/2010/main" val="822784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917575" y="744538"/>
            <a:ext cx="4962525" cy="3722687"/>
          </a:xfrm>
        </p:spPr>
      </p:sp>
      <p:sp>
        <p:nvSpPr>
          <p:cNvPr id="3" name="備忘稿版面配置區 2"/>
          <p:cNvSpPr>
            <a:spLocks noGrp="1"/>
          </p:cNvSpPr>
          <p:nvPr>
            <p:ph type="body" idx="1"/>
          </p:nvPr>
        </p:nvSpPr>
        <p:spPr/>
        <p:txBody>
          <a:bodyPr/>
          <a:lstStyle/>
          <a:p>
            <a:r>
              <a:rPr lang="en-US" altLang="zh-TW" b="0" dirty="0"/>
              <a:t>This is the outline</a:t>
            </a:r>
          </a:p>
          <a:p>
            <a:r>
              <a:rPr lang="en-US" altLang="zh-TW" b="0" dirty="0"/>
              <a:t>I will begin with the introduction. </a:t>
            </a:r>
          </a:p>
          <a:p>
            <a:r>
              <a:rPr lang="en-US" altLang="zh-TW" b="0" dirty="0"/>
              <a:t>Then I will briefly introduce you the RL basics</a:t>
            </a:r>
            <a:r>
              <a:rPr lang="en-US" altLang="zh-TW" b="0" baseline="0" dirty="0"/>
              <a:t>.</a:t>
            </a:r>
          </a:p>
          <a:p>
            <a:r>
              <a:rPr lang="en-US" altLang="zh-TW" b="0" dirty="0"/>
              <a:t>After that, I will go through how we address video encoder control from the RL perspective.</a:t>
            </a:r>
            <a:r>
              <a:rPr lang="en-US" altLang="zh-TW" b="0" baseline="0" dirty="0"/>
              <a:t> </a:t>
            </a:r>
          </a:p>
          <a:p>
            <a:r>
              <a:rPr lang="en-US" altLang="zh-TW" b="0" baseline="0" dirty="0"/>
              <a:t>Next, I will show you our experimental results</a:t>
            </a:r>
            <a:endParaRPr lang="en-US" altLang="zh-TW" b="0" dirty="0"/>
          </a:p>
          <a:p>
            <a:r>
              <a:rPr lang="en-US" altLang="zh-TW" b="0" dirty="0"/>
              <a:t>Lastly, I will </a:t>
            </a:r>
            <a:r>
              <a:rPr lang="en-US" altLang="zh-TW" b="0" baseline="0" dirty="0"/>
              <a:t>conclude with few concluding </a:t>
            </a:r>
            <a:r>
              <a:rPr lang="en-US" altLang="zh-TW" b="0" dirty="0"/>
              <a:t>remarks. </a:t>
            </a:r>
          </a:p>
          <a:p>
            <a:endParaRPr lang="en-US" altLang="zh-TW" b="0" dirty="0"/>
          </a:p>
          <a:p>
            <a:endParaRPr lang="en-US" altLang="zh-TW" sz="1200" b="0" i="0" u="none" strike="noStrike" kern="1200" baseline="0" dirty="0">
              <a:solidFill>
                <a:schemeClr val="tx1"/>
              </a:solidFill>
              <a:latin typeface="+mn-lt"/>
              <a:ea typeface="+mn-ea"/>
              <a:cs typeface="+mn-cs"/>
            </a:endParaRPr>
          </a:p>
          <a:p>
            <a:endParaRPr lang="en-US" altLang="zh-TW" sz="1200" b="0" i="0" u="none" strike="noStrike" kern="1200" baseline="0" dirty="0">
              <a:solidFill>
                <a:schemeClr val="tx1"/>
              </a:solidFill>
              <a:latin typeface="+mn-lt"/>
              <a:ea typeface="+mn-ea"/>
              <a:cs typeface="+mn-cs"/>
            </a:endParaRPr>
          </a:p>
        </p:txBody>
      </p:sp>
      <p:sp>
        <p:nvSpPr>
          <p:cNvPr id="4" name="投影片編號版面配置區 3"/>
          <p:cNvSpPr>
            <a:spLocks noGrp="1"/>
          </p:cNvSpPr>
          <p:nvPr>
            <p:ph type="sldNum" sz="quarter" idx="10"/>
          </p:nvPr>
        </p:nvSpPr>
        <p:spPr/>
        <p:txBody>
          <a:bodyPr/>
          <a:lstStyle/>
          <a:p>
            <a:fld id="{E67D5889-AD6B-4EE6-A833-E7CD8AC894AC}" type="slidenum">
              <a:rPr lang="zh-TW" altLang="en-US" smtClean="0"/>
              <a:pPr/>
              <a:t>2</a:t>
            </a:fld>
            <a:endParaRPr lang="zh-TW" altLang="en-US"/>
          </a:p>
        </p:txBody>
      </p:sp>
    </p:spTree>
    <p:extLst>
      <p:ext uri="{BB962C8B-B14F-4D97-AF65-F5344CB8AC3E}">
        <p14:creationId xmlns:p14="http://schemas.microsoft.com/office/powerpoint/2010/main" val="35032452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zh-TW" baseline="0" dirty="0"/>
              <a:t>For the immediate rate reward, the goal is to minimize the encoding bitrate error.</a:t>
            </a:r>
          </a:p>
          <a:p>
            <a:endParaRPr lang="en-US" altLang="zh-TW"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b="0" baseline="0" dirty="0"/>
              <a:t>We set a n</a:t>
            </a:r>
            <a:r>
              <a:rPr lang="en-US" b="0" dirty="0"/>
              <a:t>egative rate bias </a:t>
            </a:r>
            <a:r>
              <a:rPr lang="en-US" altLang="zh-TW" b="0" dirty="0"/>
              <a:t>at </a:t>
            </a:r>
            <a:r>
              <a:rPr lang="en-US" b="0" dirty="0"/>
              <a:t>the last video frame in a GOP, and zeros otherwise.</a:t>
            </a:r>
          </a:p>
          <a:p>
            <a:endParaRPr lang="en-US" altLang="zh-TW" baseline="0" dirty="0"/>
          </a:p>
          <a:p>
            <a:endParaRPr lang="en-US" altLang="zh-TW" baseline="0" dirty="0"/>
          </a:p>
          <a:p>
            <a:endParaRPr lang="zh-TW" altLang="en-US" dirty="0"/>
          </a:p>
        </p:txBody>
      </p:sp>
      <p:sp>
        <p:nvSpPr>
          <p:cNvPr id="4" name="Slide Number Placeholder 3"/>
          <p:cNvSpPr>
            <a:spLocks noGrp="1"/>
          </p:cNvSpPr>
          <p:nvPr>
            <p:ph type="sldNum" sz="quarter" idx="10"/>
          </p:nvPr>
        </p:nvSpPr>
        <p:spPr/>
        <p:txBody>
          <a:bodyPr/>
          <a:lstStyle/>
          <a:p>
            <a:fld id="{34B9C01F-8F09-4956-91D3-1F7FBDA581A6}" type="slidenum">
              <a:rPr lang="zh-TW" altLang="en-US" smtClean="0"/>
              <a:pPr/>
              <a:t>20</a:t>
            </a:fld>
            <a:endParaRPr lang="zh-TW" altLang="en-US"/>
          </a:p>
        </p:txBody>
      </p:sp>
    </p:spTree>
    <p:extLst>
      <p:ext uri="{BB962C8B-B14F-4D97-AF65-F5344CB8AC3E}">
        <p14:creationId xmlns:p14="http://schemas.microsoft.com/office/powerpoint/2010/main" val="23977388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3263900" y="509588"/>
            <a:ext cx="3400425" cy="2549525"/>
          </a:xfrm>
        </p:spPr>
      </p:sp>
      <p:sp>
        <p:nvSpPr>
          <p:cNvPr id="3" name="備忘稿版面配置區 2"/>
          <p:cNvSpPr>
            <a:spLocks noGrp="1"/>
          </p:cNvSpPr>
          <p:nvPr>
            <p:ph type="body" idx="1"/>
          </p:nvPr>
        </p:nvSpPr>
        <p:spPr/>
        <p:txBody>
          <a:bodyPr>
            <a:normAutofit/>
          </a:bodyPr>
          <a:lstStyle/>
          <a:p>
            <a:pPr defTabSz="914387">
              <a:defRPr/>
            </a:pPr>
            <a:r>
              <a:rPr lang="en-US" altLang="zh-TW" b="0" baseline="0" dirty="0"/>
              <a:t>Since we have two separate rewards, we proposed a dual critic RL framework for frame level bit allocation. </a:t>
            </a:r>
          </a:p>
          <a:p>
            <a:pPr defTabSz="914387">
              <a:defRPr/>
            </a:pPr>
            <a:r>
              <a:rPr lang="en-US" altLang="zh-TW" b="0" baseline="0" dirty="0"/>
              <a:t>We introduce two separate critics. The distortion critic learns to predict the distortion </a:t>
            </a:r>
            <a:r>
              <a:rPr lang="en-US" sz="1200" dirty="0">
                <a:cs typeface="Calibri" panose="020F0502020204030204" pitchFamily="34" charset="0"/>
              </a:rPr>
              <a:t>reward-to-go while </a:t>
            </a:r>
            <a:r>
              <a:rPr lang="en-US" altLang="zh-TW" b="0" baseline="0" dirty="0"/>
              <a:t>rate critic learns to predict the rate </a:t>
            </a:r>
            <a:r>
              <a:rPr lang="en-US" sz="1200" dirty="0">
                <a:cs typeface="Calibri" panose="020F0502020204030204" pitchFamily="34" charset="0"/>
              </a:rPr>
              <a:t>reward-to-go.</a:t>
            </a:r>
          </a:p>
          <a:p>
            <a:pPr defTabSz="914387">
              <a:defRPr/>
            </a:pPr>
            <a:endParaRPr lang="en-US" altLang="zh-TW" sz="1200" b="0" baseline="0" dirty="0">
              <a:cs typeface="Calibri" panose="020F0502020204030204" pitchFamily="34" charset="0"/>
            </a:endParaRPr>
          </a:p>
          <a:p>
            <a:pPr defTabSz="914387">
              <a:defRPr/>
            </a:pPr>
            <a:r>
              <a:rPr lang="en-US" altLang="zh-TW" sz="1200" b="0" baseline="0" dirty="0">
                <a:cs typeface="Calibri" panose="020F0502020204030204" pitchFamily="34" charset="0"/>
              </a:rPr>
              <a:t>And the actor will choose one the critic to update itself.</a:t>
            </a:r>
            <a:endParaRPr lang="en-US" altLang="zh-TW" b="0" baseline="0" dirty="0"/>
          </a:p>
          <a:p>
            <a:pPr defTabSz="914387">
              <a:defRPr/>
            </a:pPr>
            <a:r>
              <a:rPr lang="en-US" altLang="zh-TW" b="1" baseline="0" dirty="0"/>
              <a:t> </a:t>
            </a:r>
          </a:p>
          <a:p>
            <a:pPr defTabSz="914387">
              <a:defRPr/>
            </a:pPr>
            <a:endParaRPr lang="en-US" altLang="zh-TW" b="0" baseline="0" dirty="0"/>
          </a:p>
          <a:p>
            <a:pPr defTabSz="914387">
              <a:defRPr/>
            </a:pPr>
            <a:endParaRPr lang="en-US" altLang="zh-TW" b="0" baseline="0" dirty="0"/>
          </a:p>
          <a:p>
            <a:pPr defTabSz="914387">
              <a:defRPr/>
            </a:pPr>
            <a:endParaRPr lang="en-US" altLang="zh-TW" b="0" baseline="0" dirty="0"/>
          </a:p>
          <a:p>
            <a:pPr defTabSz="914387">
              <a:defRPr/>
            </a:pPr>
            <a:endParaRPr lang="en-US" altLang="zh-TW" b="0" baseline="0" dirty="0"/>
          </a:p>
          <a:p>
            <a:pPr defTabSz="914387">
              <a:defRPr/>
            </a:pPr>
            <a:endParaRPr lang="en-US" altLang="zh-TW" baseline="0" dirty="0"/>
          </a:p>
          <a:p>
            <a:pPr defTabSz="914387">
              <a:defRPr/>
            </a:pPr>
            <a:r>
              <a:rPr lang="en-US" altLang="zh-TW" baseline="0" dirty="0"/>
              <a:t> </a:t>
            </a:r>
          </a:p>
          <a:p>
            <a:pPr defTabSz="914387">
              <a:defRPr/>
            </a:pPr>
            <a:endParaRPr lang="en-US" altLang="zh-TW" baseline="0" dirty="0"/>
          </a:p>
          <a:p>
            <a:pPr defTabSz="914387">
              <a:defRPr/>
            </a:pPr>
            <a:endParaRPr lang="en-US" altLang="zh-TW" baseline="0" dirty="0"/>
          </a:p>
          <a:p>
            <a:pPr defTabSz="914387">
              <a:defRPr/>
            </a:pPr>
            <a:endParaRPr lang="en-US" altLang="zh-TW" baseline="0" dirty="0"/>
          </a:p>
          <a:p>
            <a:pPr defTabSz="914387">
              <a:defRPr/>
            </a:pPr>
            <a:endParaRPr lang="zh-TW" altLang="en-US" dirty="0"/>
          </a:p>
        </p:txBody>
      </p:sp>
      <p:sp>
        <p:nvSpPr>
          <p:cNvPr id="4" name="投影片編號版面配置區 3"/>
          <p:cNvSpPr>
            <a:spLocks noGrp="1"/>
          </p:cNvSpPr>
          <p:nvPr>
            <p:ph type="sldNum" sz="quarter" idx="10"/>
          </p:nvPr>
        </p:nvSpPr>
        <p:spPr/>
        <p:txBody>
          <a:bodyPr/>
          <a:lstStyle/>
          <a:p>
            <a:fld id="{34B9C01F-8F09-4956-91D3-1F7FBDA581A6}" type="slidenum">
              <a:rPr lang="zh-TW" altLang="en-US" smtClean="0"/>
              <a:pPr/>
              <a:t>21</a:t>
            </a:fld>
            <a:endParaRPr lang="zh-TW" altLang="en-US"/>
          </a:p>
        </p:txBody>
      </p:sp>
    </p:spTree>
    <p:extLst>
      <p:ext uri="{BB962C8B-B14F-4D97-AF65-F5344CB8AC3E}">
        <p14:creationId xmlns:p14="http://schemas.microsoft.com/office/powerpoint/2010/main" val="49696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3263900" y="509588"/>
            <a:ext cx="3400425" cy="2549525"/>
          </a:xfrm>
        </p:spPr>
      </p:sp>
      <p:sp>
        <p:nvSpPr>
          <p:cNvPr id="3" name="備忘稿版面配置區 2"/>
          <p:cNvSpPr>
            <a:spLocks noGrp="1"/>
          </p:cNvSpPr>
          <p:nvPr>
            <p:ph type="body" idx="1"/>
          </p:nvPr>
        </p:nvSpPr>
        <p:spPr/>
        <p:txBody>
          <a:bodyPr>
            <a:normAutofit/>
          </a:bodyPr>
          <a:lstStyle/>
          <a:p>
            <a:pPr defTabSz="914387">
              <a:defRPr/>
            </a:pPr>
            <a:r>
              <a:rPr lang="en-US" altLang="zh-TW" dirty="0"/>
              <a:t>This slice reminds you what the distortion reward to go and rate reward to go </a:t>
            </a:r>
            <a:r>
              <a:rPr lang="en-US" sz="1200" dirty="0">
                <a:cs typeface="Calibri" panose="020F0502020204030204" pitchFamily="34" charset="0"/>
              </a:rPr>
              <a:t>that distortion and rate critics are learned to predict </a:t>
            </a:r>
          </a:p>
          <a:p>
            <a:pPr defTabSz="914387">
              <a:defRPr/>
            </a:pPr>
            <a:endParaRPr lang="zh-TW" altLang="en-US" dirty="0"/>
          </a:p>
        </p:txBody>
      </p:sp>
      <p:sp>
        <p:nvSpPr>
          <p:cNvPr id="4" name="投影片編號版面配置區 3"/>
          <p:cNvSpPr>
            <a:spLocks noGrp="1"/>
          </p:cNvSpPr>
          <p:nvPr>
            <p:ph type="sldNum" sz="quarter" idx="10"/>
          </p:nvPr>
        </p:nvSpPr>
        <p:spPr/>
        <p:txBody>
          <a:bodyPr/>
          <a:lstStyle/>
          <a:p>
            <a:fld id="{34B9C01F-8F09-4956-91D3-1F7FBDA581A6}" type="slidenum">
              <a:rPr lang="zh-TW" altLang="en-US" smtClean="0"/>
              <a:pPr/>
              <a:t>22</a:t>
            </a:fld>
            <a:endParaRPr lang="zh-TW" altLang="en-US"/>
          </a:p>
        </p:txBody>
      </p:sp>
    </p:spTree>
    <p:extLst>
      <p:ext uri="{BB962C8B-B14F-4D97-AF65-F5344CB8AC3E}">
        <p14:creationId xmlns:p14="http://schemas.microsoft.com/office/powerpoint/2010/main" val="41837693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3263900" y="509588"/>
            <a:ext cx="3400425" cy="2549525"/>
          </a:xfrm>
        </p:spPr>
      </p:sp>
      <p:sp>
        <p:nvSpPr>
          <p:cNvPr id="3" name="備忘稿版面配置區 2"/>
          <p:cNvSpPr>
            <a:spLocks noGrp="1"/>
          </p:cNvSpPr>
          <p:nvPr>
            <p:ph type="body" idx="1"/>
          </p:nvPr>
        </p:nvSpPr>
        <p:spPr/>
        <p:txBody>
          <a:bodyPr>
            <a:normAutofit/>
          </a:bodyPr>
          <a:lstStyle/>
          <a:p>
            <a:pPr defTabSz="914387">
              <a:defRPr/>
            </a:pPr>
            <a:r>
              <a:rPr lang="en-US" altLang="zh-TW" b="0" baseline="0" dirty="0"/>
              <a:t>Once the the critics can well predict the reward to go, the next question is how the dual critic algorithm updates the actor?</a:t>
            </a:r>
          </a:p>
          <a:p>
            <a:pPr defTabSz="914387">
              <a:defRPr/>
            </a:pPr>
            <a:endParaRPr lang="en-US" altLang="zh-TW" b="0" baseline="0" dirty="0"/>
          </a:p>
          <a:p>
            <a:pPr defTabSz="914387">
              <a:defRPr/>
            </a:pPr>
            <a:r>
              <a:rPr lang="en-US" altLang="zh-TW" b="0" baseline="0" dirty="0"/>
              <a:t>We use the latest policy to encode a GOP. If the actual encoding bit is greater than the target bit (</a:t>
            </a:r>
            <a:r>
              <a:rPr lang="en-US" altLang="zh-TW" b="0" baseline="0" dirty="0" err="1"/>
              <a:t>Rgop</a:t>
            </a:r>
            <a:r>
              <a:rPr lang="en-US" altLang="zh-TW" b="0" baseline="0" dirty="0"/>
              <a:t>), we use rate critic to update the actor to minimize the rate bias.</a:t>
            </a:r>
          </a:p>
          <a:p>
            <a:pPr defTabSz="914387">
              <a:defRPr/>
            </a:pPr>
            <a:r>
              <a:rPr lang="en-US" altLang="zh-TW" b="0" baseline="0" dirty="0"/>
              <a:t>If the actual encoding bit is less than the target bit , we use distortion critic to update the actor to minimize the distortion.</a:t>
            </a:r>
          </a:p>
          <a:p>
            <a:pPr defTabSz="914387">
              <a:defRPr/>
            </a:pPr>
            <a:endParaRPr lang="en-US" altLang="zh-TW" b="1" baseline="0" dirty="0"/>
          </a:p>
          <a:p>
            <a:pPr defTabSz="914387">
              <a:defRPr/>
            </a:pPr>
            <a:endParaRPr lang="en-US" altLang="zh-TW" b="0" baseline="0" dirty="0"/>
          </a:p>
          <a:p>
            <a:pPr defTabSz="914387">
              <a:defRPr/>
            </a:pPr>
            <a:endParaRPr lang="en-US" altLang="zh-TW" b="0" baseline="0" dirty="0"/>
          </a:p>
          <a:p>
            <a:pPr defTabSz="914387">
              <a:defRPr/>
            </a:pPr>
            <a:endParaRPr lang="en-US" altLang="zh-TW" b="0" baseline="0" dirty="0"/>
          </a:p>
          <a:p>
            <a:pPr defTabSz="914387">
              <a:defRPr/>
            </a:pPr>
            <a:endParaRPr lang="en-US" altLang="zh-TW" b="0" baseline="0" dirty="0"/>
          </a:p>
          <a:p>
            <a:pPr defTabSz="914387">
              <a:defRPr/>
            </a:pPr>
            <a:endParaRPr lang="en-US" altLang="zh-TW" baseline="0" dirty="0"/>
          </a:p>
          <a:p>
            <a:pPr defTabSz="914387">
              <a:defRPr/>
            </a:pPr>
            <a:r>
              <a:rPr lang="en-US" altLang="zh-TW" baseline="0" dirty="0"/>
              <a:t> </a:t>
            </a:r>
          </a:p>
          <a:p>
            <a:pPr defTabSz="914387">
              <a:defRPr/>
            </a:pPr>
            <a:endParaRPr lang="en-US" altLang="zh-TW" baseline="0" dirty="0"/>
          </a:p>
          <a:p>
            <a:pPr defTabSz="914387">
              <a:defRPr/>
            </a:pPr>
            <a:endParaRPr lang="en-US" altLang="zh-TW" baseline="0" dirty="0"/>
          </a:p>
          <a:p>
            <a:pPr defTabSz="914387">
              <a:defRPr/>
            </a:pPr>
            <a:endParaRPr lang="en-US" altLang="zh-TW" baseline="0" dirty="0"/>
          </a:p>
          <a:p>
            <a:pPr defTabSz="914387">
              <a:defRPr/>
            </a:pPr>
            <a:endParaRPr lang="zh-TW" altLang="en-US" dirty="0"/>
          </a:p>
        </p:txBody>
      </p:sp>
      <p:sp>
        <p:nvSpPr>
          <p:cNvPr id="4" name="投影片編號版面配置區 3"/>
          <p:cNvSpPr>
            <a:spLocks noGrp="1"/>
          </p:cNvSpPr>
          <p:nvPr>
            <p:ph type="sldNum" sz="quarter" idx="10"/>
          </p:nvPr>
        </p:nvSpPr>
        <p:spPr/>
        <p:txBody>
          <a:bodyPr/>
          <a:lstStyle/>
          <a:p>
            <a:fld id="{34B9C01F-8F09-4956-91D3-1F7FBDA581A6}" type="slidenum">
              <a:rPr lang="zh-TW" altLang="en-US" smtClean="0"/>
              <a:pPr/>
              <a:t>23</a:t>
            </a:fld>
            <a:endParaRPr lang="zh-TW" altLang="en-US"/>
          </a:p>
        </p:txBody>
      </p:sp>
    </p:spTree>
    <p:extLst>
      <p:ext uri="{BB962C8B-B14F-4D97-AF65-F5344CB8AC3E}">
        <p14:creationId xmlns:p14="http://schemas.microsoft.com/office/powerpoint/2010/main" val="14184734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TW" dirty="0"/>
              <a:t>this is our dual critic algorithm. The first three lines are the initialization. From line 5 to line 18, we update the rate and distortion critics. And we use noise to explore the best rate and distortion reward to go.</a:t>
            </a:r>
          </a:p>
          <a:p>
            <a:endParaRPr lang="en-TW" dirty="0"/>
          </a:p>
          <a:p>
            <a:r>
              <a:rPr lang="en-TW" dirty="0"/>
              <a:t>After line 20, we update the actor. In order to choose the correct critic for training the actor, we encode the GOP by using the latest current policy to check it is underflow or overflow. If it is underflow, we use distortion critic and if it is underflow, we use rate critic</a:t>
            </a:r>
          </a:p>
        </p:txBody>
      </p:sp>
      <p:sp>
        <p:nvSpPr>
          <p:cNvPr id="4" name="Slide Number Placeholder 3"/>
          <p:cNvSpPr>
            <a:spLocks noGrp="1"/>
          </p:cNvSpPr>
          <p:nvPr>
            <p:ph type="sldNum" sz="quarter" idx="5"/>
          </p:nvPr>
        </p:nvSpPr>
        <p:spPr/>
        <p:txBody>
          <a:bodyPr/>
          <a:lstStyle/>
          <a:p>
            <a:fld id="{34B9C01F-8F09-4956-91D3-1F7FBDA581A6}" type="slidenum">
              <a:rPr lang="zh-TW" altLang="en-US" smtClean="0"/>
              <a:pPr/>
              <a:t>24</a:t>
            </a:fld>
            <a:endParaRPr lang="zh-TW" altLang="en-US"/>
          </a:p>
        </p:txBody>
      </p:sp>
    </p:spTree>
    <p:extLst>
      <p:ext uri="{BB962C8B-B14F-4D97-AF65-F5344CB8AC3E}">
        <p14:creationId xmlns:p14="http://schemas.microsoft.com/office/powerpoint/2010/main" val="13023986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3263900" y="509588"/>
            <a:ext cx="3400425" cy="2549525"/>
          </a:xfrm>
        </p:spPr>
      </p:sp>
      <p:sp>
        <p:nvSpPr>
          <p:cNvPr id="3" name="備忘稿版面配置區 2"/>
          <p:cNvSpPr>
            <a:spLocks noGrp="1"/>
          </p:cNvSpPr>
          <p:nvPr>
            <p:ph type="body" idx="1"/>
          </p:nvPr>
        </p:nvSpPr>
        <p:spPr/>
        <p:txBody>
          <a:bodyPr>
            <a:normAutofit/>
          </a:bodyPr>
          <a:lstStyle/>
          <a:p>
            <a:pPr defTabSz="914387">
              <a:defRPr/>
            </a:pPr>
            <a:r>
              <a:rPr lang="en-US" altLang="zh-TW" b="0" baseline="0" dirty="0"/>
              <a:t>This slice compares the single critic with dual critic. Different from our dual critic, single critic will mix the rate reward and distortion reward into a single reward function</a:t>
            </a:r>
          </a:p>
          <a:p>
            <a:pPr defTabSz="914387">
              <a:defRPr/>
            </a:pPr>
            <a:endParaRPr lang="en-US" altLang="zh-TW" b="1" baseline="0" dirty="0"/>
          </a:p>
          <a:p>
            <a:pPr defTabSz="914387">
              <a:defRPr/>
            </a:pPr>
            <a:r>
              <a:rPr lang="en-US" altLang="zh-TW" b="1" baseline="0" dirty="0"/>
              <a:t> </a:t>
            </a:r>
          </a:p>
          <a:p>
            <a:pPr defTabSz="914387">
              <a:defRPr/>
            </a:pPr>
            <a:endParaRPr lang="en-US" altLang="zh-TW" b="0" baseline="0" dirty="0"/>
          </a:p>
          <a:p>
            <a:pPr defTabSz="914387">
              <a:defRPr/>
            </a:pPr>
            <a:endParaRPr lang="en-US" altLang="zh-TW" b="0" baseline="0" dirty="0"/>
          </a:p>
          <a:p>
            <a:pPr defTabSz="914387">
              <a:defRPr/>
            </a:pPr>
            <a:endParaRPr lang="en-US" altLang="zh-TW" b="0" baseline="0" dirty="0"/>
          </a:p>
          <a:p>
            <a:pPr defTabSz="914387">
              <a:defRPr/>
            </a:pPr>
            <a:endParaRPr lang="en-US" altLang="zh-TW" b="0" baseline="0" dirty="0"/>
          </a:p>
          <a:p>
            <a:pPr defTabSz="914387">
              <a:defRPr/>
            </a:pPr>
            <a:endParaRPr lang="en-US" altLang="zh-TW" baseline="0" dirty="0"/>
          </a:p>
          <a:p>
            <a:pPr defTabSz="914387">
              <a:defRPr/>
            </a:pPr>
            <a:r>
              <a:rPr lang="en-US" altLang="zh-TW" baseline="0" dirty="0"/>
              <a:t> </a:t>
            </a:r>
          </a:p>
          <a:p>
            <a:pPr defTabSz="914387">
              <a:defRPr/>
            </a:pPr>
            <a:endParaRPr lang="en-US" altLang="zh-TW" baseline="0" dirty="0"/>
          </a:p>
          <a:p>
            <a:pPr defTabSz="914387">
              <a:defRPr/>
            </a:pPr>
            <a:endParaRPr lang="en-US" altLang="zh-TW" baseline="0" dirty="0"/>
          </a:p>
          <a:p>
            <a:pPr defTabSz="914387">
              <a:defRPr/>
            </a:pPr>
            <a:endParaRPr lang="en-US" altLang="zh-TW" baseline="0" dirty="0"/>
          </a:p>
          <a:p>
            <a:pPr defTabSz="914387">
              <a:defRPr/>
            </a:pPr>
            <a:endParaRPr lang="zh-TW" altLang="en-US" dirty="0"/>
          </a:p>
        </p:txBody>
      </p:sp>
      <p:sp>
        <p:nvSpPr>
          <p:cNvPr id="4" name="投影片編號版面配置區 3"/>
          <p:cNvSpPr>
            <a:spLocks noGrp="1"/>
          </p:cNvSpPr>
          <p:nvPr>
            <p:ph type="sldNum" sz="quarter" idx="10"/>
          </p:nvPr>
        </p:nvSpPr>
        <p:spPr/>
        <p:txBody>
          <a:bodyPr/>
          <a:lstStyle/>
          <a:p>
            <a:fld id="{34B9C01F-8F09-4956-91D3-1F7FBDA581A6}" type="slidenum">
              <a:rPr lang="zh-TW" altLang="en-US" smtClean="0"/>
              <a:pPr/>
              <a:t>25</a:t>
            </a:fld>
            <a:endParaRPr lang="zh-TW" altLang="en-US"/>
          </a:p>
        </p:txBody>
      </p:sp>
    </p:spTree>
    <p:extLst>
      <p:ext uri="{BB962C8B-B14F-4D97-AF65-F5344CB8AC3E}">
        <p14:creationId xmlns:p14="http://schemas.microsoft.com/office/powerpoint/2010/main" val="15062062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3263900" y="509588"/>
            <a:ext cx="3400425" cy="2549525"/>
          </a:xfrm>
        </p:spPr>
      </p:sp>
      <p:sp>
        <p:nvSpPr>
          <p:cNvPr id="3" name="備忘稿版面配置區 2"/>
          <p:cNvSpPr>
            <a:spLocks noGrp="1"/>
          </p:cNvSpPr>
          <p:nvPr>
            <p:ph type="body" idx="1"/>
          </p:nvPr>
        </p:nvSpPr>
        <p:spPr/>
        <p:txBody>
          <a:bodyPr>
            <a:normAutofit/>
          </a:bodyPr>
          <a:lstStyle/>
          <a:p>
            <a:pPr defTabSz="914387">
              <a:defRPr/>
            </a:pPr>
            <a:endParaRPr lang="en-US" altLang="zh-TW" b="1" baseline="0" dirty="0"/>
          </a:p>
          <a:p>
            <a:pPr marL="0" marR="0" lvl="0" indent="0" algn="l" defTabSz="914387" rtl="0" eaLnBrk="1" fontAlgn="auto" latinLnBrk="0" hangingPunct="1">
              <a:lnSpc>
                <a:spcPct val="100000"/>
              </a:lnSpc>
              <a:spcBef>
                <a:spcPts val="0"/>
              </a:spcBef>
              <a:spcAft>
                <a:spcPts val="0"/>
              </a:spcAft>
              <a:buClrTx/>
              <a:buSzTx/>
              <a:buFontTx/>
              <a:buNone/>
              <a:tabLst/>
              <a:defRPr/>
            </a:pPr>
            <a:r>
              <a:rPr lang="en-US" altLang="zh-TW" b="0" baseline="0" dirty="0"/>
              <a:t>For single reward approach, it is common to introduce a hyper-parameter lambda to balance the rate and distortion. However, </a:t>
            </a:r>
            <a:r>
              <a:rPr lang="en-US" sz="1200" b="0" dirty="0">
                <a:solidFill>
                  <a:srgbClr val="FF0000"/>
                </a:solidFill>
                <a:cs typeface="Calibri" panose="020F0502020204030204" pitchFamily="34" charset="0"/>
              </a:rPr>
              <a:t>How to choose a lambda that works well on every test sequence? Is a non trivial problem.</a:t>
            </a:r>
          </a:p>
          <a:p>
            <a:pPr marL="0" marR="0" lvl="0" indent="0" algn="l" defTabSz="914387" rtl="0" eaLnBrk="1" fontAlgn="auto" latinLnBrk="0" hangingPunct="1">
              <a:lnSpc>
                <a:spcPct val="100000"/>
              </a:lnSpc>
              <a:spcBef>
                <a:spcPts val="0"/>
              </a:spcBef>
              <a:spcAft>
                <a:spcPts val="0"/>
              </a:spcAft>
              <a:buClrTx/>
              <a:buSzTx/>
              <a:buFontTx/>
              <a:buNone/>
              <a:tabLst/>
              <a:defRPr/>
            </a:pPr>
            <a:endParaRPr lang="en-US" sz="1200" b="0" dirty="0">
              <a:solidFill>
                <a:srgbClr val="FF0000"/>
              </a:solidFill>
              <a:cs typeface="Calibri" panose="020F0502020204030204" pitchFamily="34" charset="0"/>
            </a:endParaRPr>
          </a:p>
          <a:p>
            <a:pPr marL="0" marR="0" lvl="0" indent="0" algn="l" defTabSz="914387" rtl="0" eaLnBrk="1" fontAlgn="auto" latinLnBrk="0" hangingPunct="1">
              <a:lnSpc>
                <a:spcPct val="100000"/>
              </a:lnSpc>
              <a:spcBef>
                <a:spcPts val="0"/>
              </a:spcBef>
              <a:spcAft>
                <a:spcPts val="0"/>
              </a:spcAft>
              <a:buClrTx/>
              <a:buSzTx/>
              <a:buFontTx/>
              <a:buNone/>
              <a:tabLst/>
              <a:defRPr/>
            </a:pPr>
            <a:r>
              <a:rPr lang="en-US" sz="1200" b="0" dirty="0">
                <a:solidFill>
                  <a:srgbClr val="FF0000"/>
                </a:solidFill>
                <a:cs typeface="Calibri" panose="020F0502020204030204" pitchFamily="34" charset="0"/>
              </a:rPr>
              <a:t>For a overall comparison. Single critic has better convergence but shows poorer generalization due to </a:t>
            </a:r>
            <a:r>
              <a:rPr lang="en-US" sz="1200" dirty="0"/>
              <a:t>ad-hoc mixture of distortion and rate reward-to-go. </a:t>
            </a:r>
          </a:p>
          <a:p>
            <a:pPr marL="0" marR="0" lvl="0" indent="0" algn="l" defTabSz="914387" rtl="0" eaLnBrk="1" fontAlgn="auto" latinLnBrk="0" hangingPunct="1">
              <a:lnSpc>
                <a:spcPct val="100000"/>
              </a:lnSpc>
              <a:spcBef>
                <a:spcPts val="0"/>
              </a:spcBef>
              <a:spcAft>
                <a:spcPts val="0"/>
              </a:spcAft>
              <a:buClrTx/>
              <a:buSzTx/>
              <a:buFontTx/>
              <a:buNone/>
              <a:tabLst/>
              <a:defRPr/>
            </a:pPr>
            <a:r>
              <a:rPr lang="en-US" sz="1200" b="0" dirty="0">
                <a:solidFill>
                  <a:srgbClr val="FF0000"/>
                </a:solidFill>
              </a:rPr>
              <a:t>As for Dual critic, it has </a:t>
            </a:r>
            <a:r>
              <a:rPr lang="en-US" altLang="zh-TW" sz="1200" dirty="0"/>
              <a:t>better </a:t>
            </a:r>
            <a:r>
              <a:rPr lang="en-US" sz="1200" dirty="0"/>
              <a:t>generalization to various test sequences, but it dose not guarantee to have </a:t>
            </a:r>
            <a:r>
              <a:rPr lang="en-US" altLang="zh-TW" sz="1200" dirty="0">
                <a:solidFill>
                  <a:srgbClr val="FF0000"/>
                </a:solidFill>
              </a:rPr>
              <a:t>convergence</a:t>
            </a:r>
            <a:endParaRPr lang="en-US" sz="1200" b="0" dirty="0">
              <a:solidFill>
                <a:srgbClr val="FF0000"/>
              </a:solidFill>
            </a:endParaRPr>
          </a:p>
          <a:p>
            <a:pPr defTabSz="914387">
              <a:defRPr/>
            </a:pPr>
            <a:endParaRPr lang="en-US" altLang="zh-TW" b="0" baseline="0" dirty="0"/>
          </a:p>
          <a:p>
            <a:pPr defTabSz="914387">
              <a:defRPr/>
            </a:pPr>
            <a:endParaRPr lang="en-US" altLang="zh-TW" b="0" baseline="0" dirty="0"/>
          </a:p>
          <a:p>
            <a:pPr defTabSz="914387">
              <a:defRPr/>
            </a:pPr>
            <a:endParaRPr lang="en-US" altLang="zh-TW" b="0" baseline="0" dirty="0"/>
          </a:p>
          <a:p>
            <a:pPr defTabSz="914387">
              <a:defRPr/>
            </a:pPr>
            <a:endParaRPr lang="en-US" altLang="zh-TW" baseline="0" dirty="0"/>
          </a:p>
          <a:p>
            <a:pPr defTabSz="914387">
              <a:defRPr/>
            </a:pPr>
            <a:r>
              <a:rPr lang="en-US" altLang="zh-TW" baseline="0" dirty="0"/>
              <a:t> </a:t>
            </a:r>
          </a:p>
          <a:p>
            <a:pPr defTabSz="914387">
              <a:defRPr/>
            </a:pPr>
            <a:endParaRPr lang="en-US" altLang="zh-TW" baseline="0" dirty="0"/>
          </a:p>
          <a:p>
            <a:pPr defTabSz="914387">
              <a:defRPr/>
            </a:pPr>
            <a:endParaRPr lang="en-US" altLang="zh-TW" baseline="0" dirty="0"/>
          </a:p>
          <a:p>
            <a:pPr defTabSz="914387">
              <a:defRPr/>
            </a:pPr>
            <a:endParaRPr lang="en-US" altLang="zh-TW" baseline="0" dirty="0"/>
          </a:p>
          <a:p>
            <a:pPr defTabSz="914387">
              <a:defRPr/>
            </a:pPr>
            <a:endParaRPr lang="zh-TW" altLang="en-US" dirty="0"/>
          </a:p>
        </p:txBody>
      </p:sp>
      <p:sp>
        <p:nvSpPr>
          <p:cNvPr id="4" name="投影片編號版面配置區 3"/>
          <p:cNvSpPr>
            <a:spLocks noGrp="1"/>
          </p:cNvSpPr>
          <p:nvPr>
            <p:ph type="sldNum" sz="quarter" idx="10"/>
          </p:nvPr>
        </p:nvSpPr>
        <p:spPr/>
        <p:txBody>
          <a:bodyPr/>
          <a:lstStyle/>
          <a:p>
            <a:fld id="{34B9C01F-8F09-4956-91D3-1F7FBDA581A6}" type="slidenum">
              <a:rPr lang="zh-TW" altLang="en-US" smtClean="0"/>
              <a:pPr/>
              <a:t>26</a:t>
            </a:fld>
            <a:endParaRPr lang="zh-TW" altLang="en-US"/>
          </a:p>
        </p:txBody>
      </p:sp>
    </p:spTree>
    <p:extLst>
      <p:ext uri="{BB962C8B-B14F-4D97-AF65-F5344CB8AC3E}">
        <p14:creationId xmlns:p14="http://schemas.microsoft.com/office/powerpoint/2010/main" val="32002312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TW" dirty="0"/>
              <a:t>To improve the convergence, we apply a base module into our agent to limits the exploration space. The base module is </a:t>
            </a:r>
            <a:r>
              <a:rPr lang="en-US" b="0" dirty="0" err="1"/>
              <a:t>supervisely</a:t>
            </a:r>
            <a:r>
              <a:rPr lang="en-US" b="0" dirty="0"/>
              <a:t> trained by using the QP value of x265 as target.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b="0" dirty="0"/>
              <a:t>And our actor module only need to explore in a limited rage to find the optimal solution</a:t>
            </a:r>
            <a:endParaRPr lang="en-US" altLang="zh-TW" dirty="0"/>
          </a:p>
          <a:p>
            <a:endParaRPr lang="en-TW" dirty="0"/>
          </a:p>
        </p:txBody>
      </p:sp>
      <p:sp>
        <p:nvSpPr>
          <p:cNvPr id="4" name="Slide Number Placeholder 3"/>
          <p:cNvSpPr>
            <a:spLocks noGrp="1"/>
          </p:cNvSpPr>
          <p:nvPr>
            <p:ph type="sldNum" sz="quarter" idx="5"/>
          </p:nvPr>
        </p:nvSpPr>
        <p:spPr/>
        <p:txBody>
          <a:bodyPr/>
          <a:lstStyle/>
          <a:p>
            <a:fld id="{34B9C01F-8F09-4956-91D3-1F7FBDA581A6}" type="slidenum">
              <a:rPr lang="zh-TW" altLang="en-US" smtClean="0"/>
              <a:pPr/>
              <a:t>27</a:t>
            </a:fld>
            <a:endParaRPr lang="zh-TW" altLang="en-US"/>
          </a:p>
        </p:txBody>
      </p:sp>
    </p:spTree>
    <p:extLst>
      <p:ext uri="{BB962C8B-B14F-4D97-AF65-F5344CB8AC3E}">
        <p14:creationId xmlns:p14="http://schemas.microsoft.com/office/powerpoint/2010/main" val="22166687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917575" y="744538"/>
            <a:ext cx="4962525" cy="3722687"/>
          </a:xfrm>
        </p:spPr>
      </p:sp>
      <p:sp>
        <p:nvSpPr>
          <p:cNvPr id="3" name="備忘稿版面配置區 2"/>
          <p:cNvSpPr>
            <a:spLocks noGrp="1"/>
          </p:cNvSpPr>
          <p:nvPr>
            <p:ph type="body" idx="1"/>
          </p:nvPr>
        </p:nvSpPr>
        <p:spPr/>
        <p:txBody>
          <a:bodyPr/>
          <a:lstStyle/>
          <a:p>
            <a:endParaRPr lang="en-US" altLang="zh-TW" dirty="0"/>
          </a:p>
          <a:p>
            <a:endParaRPr lang="en-US" altLang="zh-TW" sz="1200" b="0" i="0" u="none" strike="noStrike" kern="1200" baseline="0" dirty="0">
              <a:solidFill>
                <a:schemeClr val="tx1"/>
              </a:solidFill>
              <a:latin typeface="+mn-lt"/>
              <a:ea typeface="+mn-ea"/>
              <a:cs typeface="+mn-cs"/>
            </a:endParaRPr>
          </a:p>
          <a:p>
            <a:endParaRPr lang="en-US" altLang="zh-TW" sz="1200" b="0" i="0" u="none" strike="noStrike" kern="1200" baseline="0" dirty="0">
              <a:solidFill>
                <a:schemeClr val="tx1"/>
              </a:solidFill>
              <a:latin typeface="+mn-lt"/>
              <a:ea typeface="+mn-ea"/>
              <a:cs typeface="+mn-cs"/>
            </a:endParaRPr>
          </a:p>
        </p:txBody>
      </p:sp>
      <p:sp>
        <p:nvSpPr>
          <p:cNvPr id="4" name="投影片編號版面配置區 3"/>
          <p:cNvSpPr>
            <a:spLocks noGrp="1"/>
          </p:cNvSpPr>
          <p:nvPr>
            <p:ph type="sldNum" sz="quarter" idx="10"/>
          </p:nvPr>
        </p:nvSpPr>
        <p:spPr/>
        <p:txBody>
          <a:bodyPr/>
          <a:lstStyle/>
          <a:p>
            <a:fld id="{E67D5889-AD6B-4EE6-A833-E7CD8AC894AC}" type="slidenum">
              <a:rPr lang="zh-TW" altLang="en-US" smtClean="0"/>
              <a:pPr/>
              <a:t>28</a:t>
            </a:fld>
            <a:endParaRPr lang="zh-TW" altLang="en-US"/>
          </a:p>
        </p:txBody>
      </p:sp>
    </p:spTree>
    <p:extLst>
      <p:ext uri="{BB962C8B-B14F-4D97-AF65-F5344CB8AC3E}">
        <p14:creationId xmlns:p14="http://schemas.microsoft.com/office/powerpoint/2010/main" val="23420701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3263900" y="509588"/>
            <a:ext cx="3398838" cy="2549525"/>
          </a:xfrm>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b="0" i="0" u="none" strike="noStrike" kern="1200" baseline="0" dirty="0">
                <a:solidFill>
                  <a:schemeClr val="tx1"/>
                </a:solidFill>
                <a:latin typeface="+mn-lt"/>
                <a:ea typeface="+mn-ea"/>
                <a:cs typeface="+mn-cs"/>
              </a:rPr>
              <a:t>We </a:t>
            </a:r>
            <a:r>
              <a:rPr lang="en-US" altLang="zh-TW" sz="1200" b="0" dirty="0">
                <a:cs typeface="Calibri" panose="020F0502020204030204" pitchFamily="34" charset="0"/>
              </a:rPr>
              <a:t>Experiment on x265 using a 3-level hierarchical-B structure with GOP size 16</a:t>
            </a:r>
            <a:endParaRPr lang="en-US" altLang="zh-TW" sz="1200" b="0" dirty="0"/>
          </a:p>
          <a:p>
            <a:endParaRPr lang="en-US" altLang="zh-TW" sz="1200" b="0" i="0" u="none" strike="noStrike" kern="1200" baseline="0" dirty="0">
              <a:solidFill>
                <a:schemeClr val="tx1"/>
              </a:solidFill>
              <a:latin typeface="+mn-lt"/>
              <a:ea typeface="+mn-ea"/>
              <a:cs typeface="+mn-cs"/>
            </a:endParaRPr>
          </a:p>
        </p:txBody>
      </p:sp>
      <p:sp>
        <p:nvSpPr>
          <p:cNvPr id="4" name="投影片編號版面配置區 3"/>
          <p:cNvSpPr>
            <a:spLocks noGrp="1"/>
          </p:cNvSpPr>
          <p:nvPr>
            <p:ph type="sldNum" sz="quarter" idx="10"/>
          </p:nvPr>
        </p:nvSpPr>
        <p:spPr/>
        <p:txBody>
          <a:bodyPr/>
          <a:lstStyle/>
          <a:p>
            <a:fld id="{E67D5889-AD6B-4EE6-A833-E7CD8AC894AC}" type="slidenum">
              <a:rPr lang="zh-TW" altLang="en-US" smtClean="0"/>
              <a:pPr/>
              <a:t>29</a:t>
            </a:fld>
            <a:endParaRPr lang="zh-TW" altLang="en-US"/>
          </a:p>
        </p:txBody>
      </p:sp>
    </p:spTree>
    <p:extLst>
      <p:ext uri="{BB962C8B-B14F-4D97-AF65-F5344CB8AC3E}">
        <p14:creationId xmlns:p14="http://schemas.microsoft.com/office/powerpoint/2010/main" val="35395185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917575" y="744538"/>
            <a:ext cx="4962525" cy="3722687"/>
          </a:xfrm>
        </p:spPr>
      </p:sp>
      <p:sp>
        <p:nvSpPr>
          <p:cNvPr id="3" name="備忘稿版面配置區 2"/>
          <p:cNvSpPr>
            <a:spLocks noGrp="1"/>
          </p:cNvSpPr>
          <p:nvPr>
            <p:ph type="body" idx="1"/>
          </p:nvPr>
        </p:nvSpPr>
        <p:spPr/>
        <p:txBody>
          <a:bodyPr>
            <a:normAutofit fontScale="92500"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b="0" dirty="0"/>
              <a:t>This work presents an AI-assisted video compression for frame-level bit allocation of video rate control.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b="0" dirty="0"/>
              <a:t>It also reflects the potential that how </a:t>
            </a:r>
            <a:r>
              <a:rPr lang="en-US" altLang="zh-TW" b="0" baseline="0" dirty="0"/>
              <a:t>could modern video codecs benefit from machine learning.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sz="1200"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b="0" baseline="0" dirty="0"/>
              <a:t>We apply the reinforcement learning technique, which </a:t>
            </a:r>
            <a:r>
              <a:rPr lang="en-US" altLang="zh-TW" b="0" dirty="0"/>
              <a:t>lends itself to dependent decision making,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b="0" dirty="0"/>
              <a:t>with the aim of maximizing a long-term reward on constrained optimization.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sz="1200" b="0" dirty="0"/>
          </a:p>
          <a:p>
            <a:endParaRPr lang="en-US" altLang="zh-TW" b="0" dirty="0"/>
          </a:p>
          <a:p>
            <a:endParaRPr lang="en-US" altLang="zh-TW" b="1" dirty="0"/>
          </a:p>
          <a:p>
            <a:endParaRPr lang="en-US" altLang="zh-TW" b="1" dirty="0"/>
          </a:p>
          <a:p>
            <a:r>
              <a:rPr lang="en-US" altLang="zh-TW" b="1" dirty="0"/>
              <a:t>In this talk, I shall address </a:t>
            </a:r>
            <a:r>
              <a:rPr lang="en-US" altLang="zh-TW" b="1" baseline="0" dirty="0"/>
              <a:t>the often-asked question </a:t>
            </a:r>
            <a:r>
              <a:rPr lang="en-US" altLang="zh-TW" b="0" baseline="0" dirty="0"/>
              <a:t>in the video coding community; that is, how could modern video codecs benefit from machine learning?</a:t>
            </a:r>
          </a:p>
          <a:p>
            <a:r>
              <a:rPr lang="en-US" altLang="zh-TW" b="0" baseline="0" dirty="0"/>
              <a:t> </a:t>
            </a:r>
          </a:p>
          <a:p>
            <a:r>
              <a:rPr lang="en-US" altLang="zh-TW" b="0" dirty="0"/>
              <a:t>I shall present three early attempts at applying RL to …  </a:t>
            </a:r>
          </a:p>
          <a:p>
            <a:endParaRPr lang="en-US" altLang="zh-TW" b="0" dirty="0"/>
          </a:p>
          <a:p>
            <a:r>
              <a:rPr lang="en-US" altLang="zh-TW" b="1" baseline="0" dirty="0"/>
              <a:t>As you will see shortly, </a:t>
            </a:r>
            <a:r>
              <a:rPr lang="en-US" altLang="zh-TW" b="0" baseline="0" dirty="0"/>
              <a:t>RL </a:t>
            </a:r>
            <a:r>
              <a:rPr lang="en-US" altLang="zh-TW" b="0" dirty="0"/>
              <a:t>lends itself </a:t>
            </a:r>
            <a:r>
              <a:rPr lang="en-US" altLang="zh-TW" b="1" dirty="0"/>
              <a:t>to dependent decision making ,</a:t>
            </a:r>
            <a:r>
              <a:rPr lang="en-US" altLang="zh-TW" b="0" dirty="0"/>
              <a:t>with </a:t>
            </a:r>
            <a:r>
              <a:rPr lang="en-US" altLang="zh-TW" b="1" dirty="0"/>
              <a:t>the aim of maximizing a long-term reward.</a:t>
            </a:r>
          </a:p>
          <a:p>
            <a:endParaRPr lang="en-US" altLang="zh-TW" b="1" dirty="0"/>
          </a:p>
          <a:p>
            <a:r>
              <a:rPr lang="en-US" altLang="zh-TW" b="0" dirty="0"/>
              <a:t>These</a:t>
            </a:r>
            <a:r>
              <a:rPr lang="en-US" altLang="zh-TW" b="0" baseline="0" dirty="0"/>
              <a:t> </a:t>
            </a:r>
            <a:r>
              <a:rPr lang="en-US" altLang="zh-TW" b="0" dirty="0"/>
              <a:t>applications can be formulated as problems of exactly this type. </a:t>
            </a:r>
          </a:p>
          <a:p>
            <a:endParaRPr lang="en-US" altLang="zh-TW" sz="1200" b="0" i="0" u="none" strike="noStrike" kern="1200" baseline="0" dirty="0">
              <a:solidFill>
                <a:schemeClr val="tx1"/>
              </a:solidFill>
              <a:latin typeface="+mn-lt"/>
              <a:ea typeface="+mn-ea"/>
              <a:cs typeface="+mn-cs"/>
            </a:endParaRPr>
          </a:p>
          <a:p>
            <a:endParaRPr lang="en-US" altLang="zh-TW" sz="1200" b="0" i="0" u="none" strike="noStrike" kern="1200" baseline="0" dirty="0">
              <a:solidFill>
                <a:schemeClr val="tx1"/>
              </a:solidFill>
              <a:latin typeface="+mn-lt"/>
              <a:ea typeface="+mn-ea"/>
              <a:cs typeface="+mn-cs"/>
            </a:endParaRPr>
          </a:p>
          <a:p>
            <a:endParaRPr lang="en-US" altLang="zh-TW" sz="1200" b="0" i="0" u="none" strike="noStrike" kern="1200" baseline="0" dirty="0">
              <a:solidFill>
                <a:schemeClr val="tx1"/>
              </a:solidFill>
              <a:latin typeface="+mn-lt"/>
              <a:ea typeface="+mn-ea"/>
              <a:cs typeface="+mn-cs"/>
            </a:endParaRPr>
          </a:p>
        </p:txBody>
      </p:sp>
      <p:sp>
        <p:nvSpPr>
          <p:cNvPr id="4" name="投影片編號版面配置區 3"/>
          <p:cNvSpPr>
            <a:spLocks noGrp="1"/>
          </p:cNvSpPr>
          <p:nvPr>
            <p:ph type="sldNum" sz="quarter" idx="10"/>
          </p:nvPr>
        </p:nvSpPr>
        <p:spPr/>
        <p:txBody>
          <a:bodyPr/>
          <a:lstStyle/>
          <a:p>
            <a:fld id="{E67D5889-AD6B-4EE6-A833-E7CD8AC894AC}" type="slidenum">
              <a:rPr lang="zh-TW" altLang="en-US" smtClean="0"/>
              <a:pPr/>
              <a:t>3</a:t>
            </a:fld>
            <a:endParaRPr lang="zh-TW" altLang="en-US"/>
          </a:p>
        </p:txBody>
      </p:sp>
    </p:spTree>
    <p:extLst>
      <p:ext uri="{BB962C8B-B14F-4D97-AF65-F5344CB8AC3E}">
        <p14:creationId xmlns:p14="http://schemas.microsoft.com/office/powerpoint/2010/main" val="123300492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3263900" y="509588"/>
            <a:ext cx="3398838" cy="2549525"/>
          </a:xfrm>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a:latin typeface="Calibri" panose="020F0502020204030204" pitchFamily="34" charset="0"/>
                <a:cs typeface="Calibri" panose="020F0502020204030204" pitchFamily="34" charset="0"/>
              </a:rPr>
              <a:t>This slice shows how we get our </a:t>
            </a:r>
            <a:r>
              <a:rPr lang="en-US" altLang="zh-TW" dirty="0">
                <a:cs typeface="Calibri" panose="020F0502020204030204" pitchFamily="34" charset="0"/>
              </a:rPr>
              <a:t>target bitrate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a:latin typeface="Calibri" panose="020F0502020204030204" pitchFamily="34" charset="0"/>
                <a:cs typeface="Calibri" panose="020F0502020204030204" pitchFamily="34" charset="0"/>
              </a:rPr>
              <a:t>First, we </a:t>
            </a:r>
            <a:r>
              <a:rPr lang="en-US" altLang="zh-TW" sz="1200" dirty="0">
                <a:cs typeface="Calibri" panose="020F0502020204030204" pitchFamily="34" charset="0"/>
              </a:rPr>
              <a:t>Encode every sequence with fixed QP’s (22,27,32,37) to get </a:t>
            </a:r>
            <a:r>
              <a:rPr lang="en-US" altLang="zh-TW" sz="1200" b="1" dirty="0">
                <a:cs typeface="Calibri" panose="020F0502020204030204" pitchFamily="34" charset="0"/>
              </a:rPr>
              <a:t>sequence-level bitrates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a:latin typeface="Calibri" panose="020F0502020204030204" pitchFamily="34" charset="0"/>
                <a:cs typeface="Calibri" panose="020F0502020204030204" pitchFamily="34" charset="0"/>
              </a:rPr>
              <a:t>Second, we </a:t>
            </a:r>
            <a:r>
              <a:rPr lang="en-US" altLang="zh-TW" sz="1200" dirty="0">
                <a:latin typeface="Calibri" panose="020F0502020204030204" pitchFamily="34" charset="0"/>
                <a:cs typeface="Calibri" panose="020F0502020204030204" pitchFamily="34" charset="0"/>
              </a:rPr>
              <a:t>t</a:t>
            </a:r>
            <a:r>
              <a:rPr lang="en-US" altLang="zh-TW" sz="1200" dirty="0">
                <a:cs typeface="Calibri" panose="020F0502020204030204" pitchFamily="34" charset="0"/>
              </a:rPr>
              <a:t>urn on rate control of x265 (1-pass and 2-pass)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dirty="0">
                <a:latin typeface="Calibri" panose="020F0502020204030204" pitchFamily="34" charset="0"/>
                <a:cs typeface="Calibri" panose="020F0502020204030204" pitchFamily="34" charset="0"/>
              </a:rPr>
              <a:t>Finally, we </a:t>
            </a:r>
            <a:r>
              <a:rPr lang="en-US" altLang="zh-TW" sz="2600" dirty="0">
                <a:cs typeface="Calibri" panose="020F0502020204030204" pitchFamily="34" charset="0"/>
              </a:rPr>
              <a:t>Observe the </a:t>
            </a:r>
            <a:r>
              <a:rPr lang="en-US" altLang="zh-TW" sz="2600" b="1" dirty="0">
                <a:cs typeface="Calibri" panose="020F0502020204030204" pitchFamily="34" charset="0"/>
              </a:rPr>
              <a:t>GOP-level bitrates </a:t>
            </a:r>
            <a:r>
              <a:rPr lang="en-US" altLang="zh-TW" sz="2600" dirty="0">
                <a:cs typeface="Calibri" panose="020F0502020204030204" pitchFamily="34" charset="0"/>
              </a:rPr>
              <a:t>of x265  and use these bitrates as our GOP target bitrates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zh-TW" altLang="en-US" dirty="0">
              <a:latin typeface="Calibri" panose="020F0502020204030204" pitchFamily="34" charset="0"/>
              <a:cs typeface="Calibri" panose="020F0502020204030204" pitchFamily="34" charset="0"/>
            </a:endParaRPr>
          </a:p>
          <a:p>
            <a:endParaRPr lang="en-US" altLang="zh-TW" sz="1200" b="1" i="0" u="none" strike="noStrike" kern="1200" baseline="0" dirty="0">
              <a:solidFill>
                <a:schemeClr val="tx1"/>
              </a:solidFill>
              <a:latin typeface="+mn-lt"/>
              <a:ea typeface="+mn-ea"/>
              <a:cs typeface="+mn-cs"/>
            </a:endParaRPr>
          </a:p>
        </p:txBody>
      </p:sp>
      <p:sp>
        <p:nvSpPr>
          <p:cNvPr id="4" name="投影片編號版面配置區 3"/>
          <p:cNvSpPr>
            <a:spLocks noGrp="1"/>
          </p:cNvSpPr>
          <p:nvPr>
            <p:ph type="sldNum" sz="quarter" idx="10"/>
          </p:nvPr>
        </p:nvSpPr>
        <p:spPr/>
        <p:txBody>
          <a:bodyPr/>
          <a:lstStyle/>
          <a:p>
            <a:fld id="{E67D5889-AD6B-4EE6-A833-E7CD8AC894AC}" type="slidenum">
              <a:rPr lang="zh-TW" altLang="en-US" smtClean="0"/>
              <a:pPr/>
              <a:t>30</a:t>
            </a:fld>
            <a:endParaRPr lang="zh-TW" altLang="en-US"/>
          </a:p>
        </p:txBody>
      </p:sp>
    </p:spTree>
    <p:extLst>
      <p:ext uri="{BB962C8B-B14F-4D97-AF65-F5344CB8AC3E}">
        <p14:creationId xmlns:p14="http://schemas.microsoft.com/office/powerpoint/2010/main" val="420877337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3263900" y="509588"/>
            <a:ext cx="3398838" cy="2549525"/>
          </a:xfrm>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b="0" i="0" u="none" strike="noStrike" kern="1200" baseline="0" dirty="0">
                <a:solidFill>
                  <a:schemeClr val="tx1"/>
                </a:solidFill>
                <a:latin typeface="+mn-lt"/>
                <a:ea typeface="+mn-ea"/>
                <a:cs typeface="+mn-cs"/>
              </a:rPr>
              <a:t>For more details, we use 4 </a:t>
            </a:r>
            <a:r>
              <a:rPr lang="en-US" altLang="zh-TW" sz="1200" b="0" i="0" u="none" strike="noStrike" kern="1200" baseline="0" dirty="0">
                <a:solidFill>
                  <a:schemeClr val="tx1"/>
                </a:solidFill>
                <a:latin typeface="+mn-lt"/>
                <a:ea typeface="+mn-ea"/>
                <a:cs typeface="Calibri" panose="020F0502020204030204" pitchFamily="34" charset="0"/>
              </a:rPr>
              <a:t>s</a:t>
            </a:r>
            <a:r>
              <a:rPr lang="en-US" altLang="zh-TW" b="0" dirty="0">
                <a:cs typeface="Calibri" panose="020F0502020204030204" pitchFamily="34" charset="0"/>
              </a:rPr>
              <a:t>eparate models for four target bitrates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b="0" dirty="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b="0" dirty="0">
                <a:cs typeface="Calibri" panose="020F0502020204030204" pitchFamily="34" charset="0"/>
              </a:rPr>
              <a:t>For a fair comparison, Both our dual critic method and the single-critic method [1] operate with the same base module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b="0" dirty="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b="0" dirty="0">
                <a:cs typeface="Calibri" panose="020F0502020204030204" pitchFamily="34" charset="0"/>
              </a:rPr>
              <a:t>We </a:t>
            </a:r>
            <a:r>
              <a:rPr lang="en-US" altLang="zh-TW" b="0" dirty="0" err="1">
                <a:cs typeface="Calibri" panose="020F0502020204030204" pitchFamily="34" charset="0"/>
              </a:rPr>
              <a:t>appy</a:t>
            </a:r>
            <a:r>
              <a:rPr lang="en-US" altLang="zh-TW" b="0" dirty="0">
                <a:cs typeface="Calibri" panose="020F0502020204030204" pitchFamily="34" charset="0"/>
              </a:rPr>
              <a:t> BD-PSNR and rate deviations as our evaluation metrics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b="0" dirty="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dirty="0">
              <a:cs typeface="Calibri" panose="020F0502020204030204" pitchFamily="34" charset="0"/>
            </a:endParaRPr>
          </a:p>
          <a:p>
            <a:endParaRPr lang="en-US" altLang="zh-TW" sz="1200" b="0" i="0" u="none" strike="noStrike" kern="1200" baseline="0" dirty="0">
              <a:solidFill>
                <a:schemeClr val="tx1"/>
              </a:solidFill>
              <a:latin typeface="+mn-lt"/>
              <a:ea typeface="+mn-ea"/>
              <a:cs typeface="+mn-cs"/>
            </a:endParaRPr>
          </a:p>
        </p:txBody>
      </p:sp>
      <p:sp>
        <p:nvSpPr>
          <p:cNvPr id="4" name="投影片編號版面配置區 3"/>
          <p:cNvSpPr>
            <a:spLocks noGrp="1"/>
          </p:cNvSpPr>
          <p:nvPr>
            <p:ph type="sldNum" sz="quarter" idx="10"/>
          </p:nvPr>
        </p:nvSpPr>
        <p:spPr/>
        <p:txBody>
          <a:bodyPr/>
          <a:lstStyle/>
          <a:p>
            <a:fld id="{E67D5889-AD6B-4EE6-A833-E7CD8AC894AC}" type="slidenum">
              <a:rPr lang="zh-TW" altLang="en-US" smtClean="0"/>
              <a:pPr/>
              <a:t>31</a:t>
            </a:fld>
            <a:endParaRPr lang="zh-TW" altLang="en-US"/>
          </a:p>
        </p:txBody>
      </p:sp>
    </p:spTree>
    <p:extLst>
      <p:ext uri="{BB962C8B-B14F-4D97-AF65-F5344CB8AC3E}">
        <p14:creationId xmlns:p14="http://schemas.microsoft.com/office/powerpoint/2010/main" val="390372943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3263900" y="509588"/>
            <a:ext cx="3398838" cy="2549525"/>
          </a:xfrm>
        </p:spPr>
      </p:sp>
      <p:sp>
        <p:nvSpPr>
          <p:cNvPr id="3" name="備忘稿版面配置區 2"/>
          <p:cNvSpPr>
            <a:spLocks noGrp="1"/>
          </p:cNvSpPr>
          <p:nvPr>
            <p:ph type="body" idx="1"/>
          </p:nvPr>
        </p:nvSpPr>
        <p:spPr/>
        <p:txBody>
          <a:bodyPr/>
          <a:lstStyle/>
          <a:p>
            <a:r>
              <a:rPr lang="en-US" altLang="zh-TW" sz="1200" b="0" i="0" u="none" strike="noStrike" kern="1200" baseline="0" dirty="0">
                <a:solidFill>
                  <a:schemeClr val="tx1"/>
                </a:solidFill>
                <a:latin typeface="+mn-lt"/>
                <a:ea typeface="+mn-ea"/>
                <a:cs typeface="+mn-cs"/>
              </a:rPr>
              <a:t>Our training dataset has 32 videos and we test on another 9 test videos.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b="0" dirty="0">
                <a:cs typeface="Calibri" panose="020F0502020204030204" pitchFamily="34" charset="0"/>
              </a:rPr>
              <a:t>To speed up training, all videos are down-sized to 512 × 320</a:t>
            </a:r>
            <a:endParaRPr lang="en-US" altLang="zh-TW" b="0" dirty="0"/>
          </a:p>
          <a:p>
            <a:endParaRPr lang="en-US" altLang="zh-TW" sz="1200" b="0" i="0" u="none" strike="noStrike" kern="1200" baseline="0" dirty="0">
              <a:solidFill>
                <a:schemeClr val="tx1"/>
              </a:solidFill>
              <a:latin typeface="+mn-lt"/>
              <a:ea typeface="+mn-ea"/>
              <a:cs typeface="+mn-cs"/>
            </a:endParaRPr>
          </a:p>
        </p:txBody>
      </p:sp>
      <p:sp>
        <p:nvSpPr>
          <p:cNvPr id="4" name="投影片編號版面配置區 3"/>
          <p:cNvSpPr>
            <a:spLocks noGrp="1"/>
          </p:cNvSpPr>
          <p:nvPr>
            <p:ph type="sldNum" sz="quarter" idx="10"/>
          </p:nvPr>
        </p:nvSpPr>
        <p:spPr/>
        <p:txBody>
          <a:bodyPr/>
          <a:lstStyle/>
          <a:p>
            <a:fld id="{E67D5889-AD6B-4EE6-A833-E7CD8AC894AC}" type="slidenum">
              <a:rPr lang="zh-TW" altLang="en-US" smtClean="0"/>
              <a:pPr/>
              <a:t>32</a:t>
            </a:fld>
            <a:endParaRPr lang="zh-TW" altLang="en-US"/>
          </a:p>
        </p:txBody>
      </p:sp>
    </p:spTree>
    <p:extLst>
      <p:ext uri="{BB962C8B-B14F-4D97-AF65-F5344CB8AC3E}">
        <p14:creationId xmlns:p14="http://schemas.microsoft.com/office/powerpoint/2010/main" val="15207002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917575" y="744538"/>
            <a:ext cx="4962525" cy="3722687"/>
          </a:xfrm>
        </p:spPr>
      </p:sp>
      <p:sp>
        <p:nvSpPr>
          <p:cNvPr id="3" name="備忘稿版面配置區 2"/>
          <p:cNvSpPr>
            <a:spLocks noGrp="1"/>
          </p:cNvSpPr>
          <p:nvPr>
            <p:ph type="body" idx="1"/>
          </p:nvPr>
        </p:nvSpPr>
        <p:spPr/>
        <p:txBody>
          <a:bodyPr/>
          <a:lstStyle/>
          <a:p>
            <a:endParaRPr lang="en-US" altLang="zh-TW" dirty="0"/>
          </a:p>
          <a:p>
            <a:endParaRPr lang="en-US" altLang="zh-TW" sz="1200" b="0" i="0" u="none" strike="noStrike" kern="1200" baseline="0" dirty="0">
              <a:solidFill>
                <a:schemeClr val="tx1"/>
              </a:solidFill>
              <a:latin typeface="+mn-lt"/>
              <a:ea typeface="+mn-ea"/>
              <a:cs typeface="+mn-cs"/>
            </a:endParaRPr>
          </a:p>
          <a:p>
            <a:endParaRPr lang="en-US" altLang="zh-TW" sz="1200" b="0" i="0" u="none" strike="noStrike" kern="1200" baseline="0" dirty="0">
              <a:solidFill>
                <a:schemeClr val="tx1"/>
              </a:solidFill>
              <a:latin typeface="+mn-lt"/>
              <a:ea typeface="+mn-ea"/>
              <a:cs typeface="+mn-cs"/>
            </a:endParaRPr>
          </a:p>
        </p:txBody>
      </p:sp>
      <p:sp>
        <p:nvSpPr>
          <p:cNvPr id="4" name="投影片編號版面配置區 3"/>
          <p:cNvSpPr>
            <a:spLocks noGrp="1"/>
          </p:cNvSpPr>
          <p:nvPr>
            <p:ph type="sldNum" sz="quarter" idx="10"/>
          </p:nvPr>
        </p:nvSpPr>
        <p:spPr/>
        <p:txBody>
          <a:bodyPr/>
          <a:lstStyle/>
          <a:p>
            <a:fld id="{E67D5889-AD6B-4EE6-A833-E7CD8AC894AC}" type="slidenum">
              <a:rPr lang="zh-TW" altLang="en-US" smtClean="0"/>
              <a:pPr/>
              <a:t>33</a:t>
            </a:fld>
            <a:endParaRPr lang="zh-TW" altLang="en-US"/>
          </a:p>
        </p:txBody>
      </p:sp>
    </p:spTree>
    <p:extLst>
      <p:ext uri="{BB962C8B-B14F-4D97-AF65-F5344CB8AC3E}">
        <p14:creationId xmlns:p14="http://schemas.microsoft.com/office/powerpoint/2010/main" val="121585960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3263900" y="509588"/>
            <a:ext cx="3398838" cy="2549525"/>
          </a:xfrm>
        </p:spPr>
      </p:sp>
      <p:sp>
        <p:nvSpPr>
          <p:cNvPr id="3" name="備忘稿版面配置區 2"/>
          <p:cNvSpPr>
            <a:spLocks noGrp="1"/>
          </p:cNvSpPr>
          <p:nvPr>
            <p:ph type="body" idx="1"/>
          </p:nvPr>
        </p:nvSpPr>
        <p:spPr/>
        <p:txBody>
          <a:bodyPr/>
          <a:lstStyle/>
          <a:p>
            <a:r>
              <a:rPr lang="en-US" altLang="zh-TW" sz="1200" b="0" i="0" u="none" strike="noStrike" kern="1200" baseline="0" dirty="0">
                <a:solidFill>
                  <a:schemeClr val="tx1"/>
                </a:solidFill>
                <a:latin typeface="+mn-lt"/>
                <a:ea typeface="+mn-ea"/>
                <a:cs typeface="+mn-cs"/>
              </a:rPr>
              <a:t>This slice shows the RD performance compared with our dual critic, single critic method and x265 1-pass approach. It can be observed that our approach outperform other methods.</a:t>
            </a:r>
          </a:p>
          <a:p>
            <a:endParaRPr lang="en-US" altLang="zh-TW" sz="1200" b="0" i="0" u="none" strike="noStrike" kern="1200" baseline="0" dirty="0">
              <a:solidFill>
                <a:schemeClr val="tx1"/>
              </a:solidFill>
              <a:latin typeface="+mn-lt"/>
              <a:ea typeface="+mn-ea"/>
              <a:cs typeface="+mn-cs"/>
            </a:endParaRPr>
          </a:p>
          <a:p>
            <a:r>
              <a:rPr lang="en-US" altLang="zh-TW" sz="1200" b="0" i="0" u="none" strike="noStrike" kern="1200" baseline="0" dirty="0">
                <a:solidFill>
                  <a:schemeClr val="tx1"/>
                </a:solidFill>
                <a:latin typeface="+mn-lt"/>
                <a:ea typeface="+mn-ea"/>
                <a:cs typeface="+mn-cs"/>
              </a:rPr>
              <a:t>Besides, single critic approach shows good results on more static sequences but poor results on more dynamic sequences. It is because Chen and others use a fixed hyper-parameter lambda for all the videos, which can not be generalized well to all videos</a:t>
            </a:r>
          </a:p>
        </p:txBody>
      </p:sp>
      <p:sp>
        <p:nvSpPr>
          <p:cNvPr id="4" name="投影片編號版面配置區 3"/>
          <p:cNvSpPr>
            <a:spLocks noGrp="1"/>
          </p:cNvSpPr>
          <p:nvPr>
            <p:ph type="sldNum" sz="quarter" idx="10"/>
          </p:nvPr>
        </p:nvSpPr>
        <p:spPr/>
        <p:txBody>
          <a:bodyPr/>
          <a:lstStyle/>
          <a:p>
            <a:fld id="{E67D5889-AD6B-4EE6-A833-E7CD8AC894AC}" type="slidenum">
              <a:rPr lang="zh-TW" altLang="en-US" smtClean="0"/>
              <a:pPr/>
              <a:t>34</a:t>
            </a:fld>
            <a:endParaRPr lang="zh-TW" altLang="en-US"/>
          </a:p>
        </p:txBody>
      </p:sp>
    </p:spTree>
    <p:extLst>
      <p:ext uri="{BB962C8B-B14F-4D97-AF65-F5344CB8AC3E}">
        <p14:creationId xmlns:p14="http://schemas.microsoft.com/office/powerpoint/2010/main" val="429007635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3263900" y="509588"/>
            <a:ext cx="3398838" cy="2549525"/>
          </a:xfrm>
        </p:spPr>
      </p:sp>
      <p:sp>
        <p:nvSpPr>
          <p:cNvPr id="3" name="備忘稿版面配置區 2"/>
          <p:cNvSpPr>
            <a:spLocks noGrp="1"/>
          </p:cNvSpPr>
          <p:nvPr>
            <p:ph type="body" idx="1"/>
          </p:nvPr>
        </p:nvSpPr>
        <p:spPr/>
        <p:txBody>
          <a:bodyPr/>
          <a:lstStyle/>
          <a:p>
            <a:r>
              <a:rPr lang="en-US" altLang="zh-TW" sz="1200" b="0" i="0" u="none" strike="noStrike" kern="1200" baseline="0" dirty="0">
                <a:solidFill>
                  <a:schemeClr val="tx1"/>
                </a:solidFill>
                <a:latin typeface="+mn-lt"/>
                <a:ea typeface="+mn-ea"/>
                <a:cs typeface="+mn-cs"/>
              </a:rPr>
              <a:t>The BD-PSNR double confirms the RD performance, our method has a 0.91 dB gain compared with 1-pass x265. While single critic only has 0.39dB gain </a:t>
            </a:r>
          </a:p>
        </p:txBody>
      </p:sp>
      <p:sp>
        <p:nvSpPr>
          <p:cNvPr id="4" name="投影片編號版面配置區 3"/>
          <p:cNvSpPr>
            <a:spLocks noGrp="1"/>
          </p:cNvSpPr>
          <p:nvPr>
            <p:ph type="sldNum" sz="quarter" idx="10"/>
          </p:nvPr>
        </p:nvSpPr>
        <p:spPr/>
        <p:txBody>
          <a:bodyPr/>
          <a:lstStyle/>
          <a:p>
            <a:fld id="{E67D5889-AD6B-4EE6-A833-E7CD8AC894AC}" type="slidenum">
              <a:rPr lang="zh-TW" altLang="en-US" smtClean="0"/>
              <a:pPr/>
              <a:t>35</a:t>
            </a:fld>
            <a:endParaRPr lang="zh-TW" altLang="en-US"/>
          </a:p>
        </p:txBody>
      </p:sp>
    </p:spTree>
    <p:extLst>
      <p:ext uri="{BB962C8B-B14F-4D97-AF65-F5344CB8AC3E}">
        <p14:creationId xmlns:p14="http://schemas.microsoft.com/office/powerpoint/2010/main" val="224544379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3263900" y="509588"/>
            <a:ext cx="3398838" cy="2549525"/>
          </a:xfrm>
        </p:spPr>
      </p:sp>
      <p:sp>
        <p:nvSpPr>
          <p:cNvPr id="3" name="備忘稿版面配置區 2"/>
          <p:cNvSpPr>
            <a:spLocks noGrp="1"/>
          </p:cNvSpPr>
          <p:nvPr>
            <p:ph type="body" idx="1"/>
          </p:nvPr>
        </p:nvSpPr>
        <p:spPr/>
        <p:txBody>
          <a:bodyPr/>
          <a:lstStyle/>
          <a:p>
            <a:r>
              <a:rPr lang="en-US" altLang="zh-TW" sz="1200" b="0" i="0" u="none" strike="noStrike" kern="1200" baseline="0" dirty="0">
                <a:solidFill>
                  <a:schemeClr val="tx1"/>
                </a:solidFill>
                <a:latin typeface="+mn-lt"/>
                <a:ea typeface="+mn-ea"/>
                <a:cs typeface="+mn-cs"/>
              </a:rPr>
              <a:t>For rate deviation, our dual approach show comparable number compared with single critic method.</a:t>
            </a:r>
          </a:p>
        </p:txBody>
      </p:sp>
      <p:sp>
        <p:nvSpPr>
          <p:cNvPr id="4" name="投影片編號版面配置區 3"/>
          <p:cNvSpPr>
            <a:spLocks noGrp="1"/>
          </p:cNvSpPr>
          <p:nvPr>
            <p:ph type="sldNum" sz="quarter" idx="10"/>
          </p:nvPr>
        </p:nvSpPr>
        <p:spPr/>
        <p:txBody>
          <a:bodyPr/>
          <a:lstStyle/>
          <a:p>
            <a:fld id="{E67D5889-AD6B-4EE6-A833-E7CD8AC894AC}" type="slidenum">
              <a:rPr lang="zh-TW" altLang="en-US" smtClean="0"/>
              <a:pPr/>
              <a:t>36</a:t>
            </a:fld>
            <a:endParaRPr lang="zh-TW" altLang="en-US"/>
          </a:p>
        </p:txBody>
      </p:sp>
    </p:spTree>
    <p:extLst>
      <p:ext uri="{BB962C8B-B14F-4D97-AF65-F5344CB8AC3E}">
        <p14:creationId xmlns:p14="http://schemas.microsoft.com/office/powerpoint/2010/main" val="100757674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3263900" y="509588"/>
            <a:ext cx="3398838" cy="2549525"/>
          </a:xfrm>
        </p:spPr>
      </p:sp>
      <p:sp>
        <p:nvSpPr>
          <p:cNvPr id="3" name="備忘稿版面配置區 2"/>
          <p:cNvSpPr>
            <a:spLocks noGrp="1"/>
          </p:cNvSpPr>
          <p:nvPr>
            <p:ph type="body" idx="1"/>
          </p:nvPr>
        </p:nvSpPr>
        <p:spPr/>
        <p:txBody>
          <a:bodyPr/>
          <a:lstStyle/>
          <a:p>
            <a:r>
              <a:rPr lang="en-US" altLang="zh-TW" sz="1200" b="0" i="0" u="none" strike="noStrike" kern="1200" baseline="0" dirty="0">
                <a:solidFill>
                  <a:schemeClr val="tx1"/>
                </a:solidFill>
                <a:latin typeface="+mn-lt"/>
                <a:ea typeface="+mn-ea"/>
                <a:cs typeface="+mn-cs"/>
              </a:rPr>
              <a:t>This slice shows the subjective quality comparison.</a:t>
            </a:r>
          </a:p>
        </p:txBody>
      </p:sp>
      <p:sp>
        <p:nvSpPr>
          <p:cNvPr id="4" name="投影片編號版面配置區 3"/>
          <p:cNvSpPr>
            <a:spLocks noGrp="1"/>
          </p:cNvSpPr>
          <p:nvPr>
            <p:ph type="sldNum" sz="quarter" idx="10"/>
          </p:nvPr>
        </p:nvSpPr>
        <p:spPr/>
        <p:txBody>
          <a:bodyPr/>
          <a:lstStyle/>
          <a:p>
            <a:fld id="{E67D5889-AD6B-4EE6-A833-E7CD8AC894AC}" type="slidenum">
              <a:rPr lang="zh-TW" altLang="en-US" smtClean="0"/>
              <a:pPr/>
              <a:t>37</a:t>
            </a:fld>
            <a:endParaRPr lang="zh-TW" altLang="en-US"/>
          </a:p>
        </p:txBody>
      </p:sp>
    </p:spTree>
    <p:extLst>
      <p:ext uri="{BB962C8B-B14F-4D97-AF65-F5344CB8AC3E}">
        <p14:creationId xmlns:p14="http://schemas.microsoft.com/office/powerpoint/2010/main" val="315830333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3263900" y="509588"/>
            <a:ext cx="3398838" cy="2549525"/>
          </a:xfrm>
        </p:spPr>
      </p:sp>
      <p:sp>
        <p:nvSpPr>
          <p:cNvPr id="3" name="備忘稿版面配置區 2"/>
          <p:cNvSpPr>
            <a:spLocks noGrp="1"/>
          </p:cNvSpPr>
          <p:nvPr>
            <p:ph type="body" idx="1"/>
          </p:nvPr>
        </p:nvSpPr>
        <p:spPr/>
        <p:txBody>
          <a:bodyPr/>
          <a:lstStyle/>
          <a:p>
            <a:r>
              <a:rPr lang="en-US" altLang="zh-TW" sz="1200" b="0" i="0" u="none" strike="noStrike" kern="1200" baseline="0" dirty="0">
                <a:solidFill>
                  <a:schemeClr val="tx1"/>
                </a:solidFill>
                <a:latin typeface="+mn-lt"/>
                <a:ea typeface="+mn-ea"/>
                <a:cs typeface="+mn-cs"/>
              </a:rPr>
              <a:t>As you can see, our scheme has the lowest residual compared with other methods.</a:t>
            </a:r>
          </a:p>
        </p:txBody>
      </p:sp>
      <p:sp>
        <p:nvSpPr>
          <p:cNvPr id="4" name="投影片編號版面配置區 3"/>
          <p:cNvSpPr>
            <a:spLocks noGrp="1"/>
          </p:cNvSpPr>
          <p:nvPr>
            <p:ph type="sldNum" sz="quarter" idx="10"/>
          </p:nvPr>
        </p:nvSpPr>
        <p:spPr/>
        <p:txBody>
          <a:bodyPr/>
          <a:lstStyle/>
          <a:p>
            <a:fld id="{E67D5889-AD6B-4EE6-A833-E7CD8AC894AC}" type="slidenum">
              <a:rPr lang="zh-TW" altLang="en-US" smtClean="0"/>
              <a:pPr/>
              <a:t>38</a:t>
            </a:fld>
            <a:endParaRPr lang="zh-TW" altLang="en-US"/>
          </a:p>
        </p:txBody>
      </p:sp>
    </p:spTree>
    <p:extLst>
      <p:ext uri="{BB962C8B-B14F-4D97-AF65-F5344CB8AC3E}">
        <p14:creationId xmlns:p14="http://schemas.microsoft.com/office/powerpoint/2010/main" val="231518751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3263900" y="509588"/>
            <a:ext cx="3398838" cy="2549525"/>
          </a:xfrm>
        </p:spPr>
      </p:sp>
      <p:sp>
        <p:nvSpPr>
          <p:cNvPr id="3" name="備忘稿版面配置區 2"/>
          <p:cNvSpPr>
            <a:spLocks noGrp="1"/>
          </p:cNvSpPr>
          <p:nvPr>
            <p:ph type="body" idx="1"/>
          </p:nvPr>
        </p:nvSpPr>
        <p:spPr/>
        <p:txBody>
          <a:bodyPr/>
          <a:lstStyle/>
          <a:p>
            <a:endParaRPr lang="en-US" altLang="zh-TW" sz="1200" b="0" i="0" u="none" strike="noStrike" kern="1200" baseline="0" dirty="0">
              <a:solidFill>
                <a:schemeClr val="tx1"/>
              </a:solidFill>
              <a:latin typeface="+mn-lt"/>
              <a:ea typeface="+mn-ea"/>
              <a:cs typeface="+mn-cs"/>
            </a:endParaRPr>
          </a:p>
        </p:txBody>
      </p:sp>
      <p:sp>
        <p:nvSpPr>
          <p:cNvPr id="4" name="投影片編號版面配置區 3"/>
          <p:cNvSpPr>
            <a:spLocks noGrp="1"/>
          </p:cNvSpPr>
          <p:nvPr>
            <p:ph type="sldNum" sz="quarter" idx="10"/>
          </p:nvPr>
        </p:nvSpPr>
        <p:spPr/>
        <p:txBody>
          <a:bodyPr/>
          <a:lstStyle/>
          <a:p>
            <a:fld id="{E67D5889-AD6B-4EE6-A833-E7CD8AC894AC}" type="slidenum">
              <a:rPr lang="zh-TW" altLang="en-US" smtClean="0"/>
              <a:pPr/>
              <a:t>39</a:t>
            </a:fld>
            <a:endParaRPr lang="zh-TW" altLang="en-US"/>
          </a:p>
        </p:txBody>
      </p:sp>
    </p:spTree>
    <p:extLst>
      <p:ext uri="{BB962C8B-B14F-4D97-AF65-F5344CB8AC3E}">
        <p14:creationId xmlns:p14="http://schemas.microsoft.com/office/powerpoint/2010/main" val="2750658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3263900" y="509588"/>
            <a:ext cx="3400425" cy="2549525"/>
          </a:xfrm>
        </p:spPr>
      </p:sp>
      <p:sp>
        <p:nvSpPr>
          <p:cNvPr id="3" name="備忘稿版面配置區 2"/>
          <p:cNvSpPr>
            <a:spLocks noGrp="1"/>
          </p:cNvSpPr>
          <p:nvPr>
            <p:ph type="body" idx="1"/>
          </p:nvPr>
        </p:nvSpPr>
        <p:spPr/>
        <p:txBody>
          <a:bodyPr/>
          <a:lstStyle/>
          <a:p>
            <a:r>
              <a:rPr lang="en-US" altLang="zh-TW" dirty="0"/>
              <a:t>This slice shows how good of our scheme.</a:t>
            </a:r>
          </a:p>
          <a:p>
            <a:r>
              <a:rPr lang="en-US" altLang="zh-TW" dirty="0"/>
              <a:t>As you can see, it achieves better visual quality with a similar bitrate compared with x265</a:t>
            </a:r>
          </a:p>
          <a:p>
            <a:endParaRPr lang="en-US" altLang="zh-TW" dirty="0"/>
          </a:p>
        </p:txBody>
      </p:sp>
      <p:sp>
        <p:nvSpPr>
          <p:cNvPr id="4" name="投影片編號版面配置區 3"/>
          <p:cNvSpPr>
            <a:spLocks noGrp="1"/>
          </p:cNvSpPr>
          <p:nvPr>
            <p:ph type="sldNum" sz="quarter" idx="10"/>
          </p:nvPr>
        </p:nvSpPr>
        <p:spPr/>
        <p:txBody>
          <a:bodyPr/>
          <a:lstStyle/>
          <a:p>
            <a:fld id="{34B9C01F-8F09-4956-91D3-1F7FBDA581A6}" type="slidenum">
              <a:rPr lang="zh-TW" altLang="en-US" smtClean="0"/>
              <a:pPr/>
              <a:t>4</a:t>
            </a:fld>
            <a:endParaRPr lang="zh-TW" altLang="en-US"/>
          </a:p>
        </p:txBody>
      </p:sp>
    </p:spTree>
    <p:extLst>
      <p:ext uri="{BB962C8B-B14F-4D97-AF65-F5344CB8AC3E}">
        <p14:creationId xmlns:p14="http://schemas.microsoft.com/office/powerpoint/2010/main" val="6728238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3263900" y="509588"/>
            <a:ext cx="3398838" cy="2549525"/>
          </a:xfrm>
        </p:spPr>
      </p:sp>
      <p:sp>
        <p:nvSpPr>
          <p:cNvPr id="3" name="備忘稿版面配置區 2"/>
          <p:cNvSpPr>
            <a:spLocks noGrp="1"/>
          </p:cNvSpPr>
          <p:nvPr>
            <p:ph type="body" idx="1"/>
          </p:nvPr>
        </p:nvSpPr>
        <p:spPr/>
        <p:txBody>
          <a:bodyPr/>
          <a:lstStyle/>
          <a:p>
            <a:endParaRPr lang="en-US" altLang="zh-TW" sz="1200" b="0" i="0" u="none" strike="noStrike" kern="1200" baseline="0" dirty="0">
              <a:solidFill>
                <a:schemeClr val="tx1"/>
              </a:solidFill>
              <a:latin typeface="+mn-lt"/>
              <a:ea typeface="+mn-ea"/>
              <a:cs typeface="+mn-cs"/>
            </a:endParaRPr>
          </a:p>
        </p:txBody>
      </p:sp>
      <p:sp>
        <p:nvSpPr>
          <p:cNvPr id="4" name="投影片編號版面配置區 3"/>
          <p:cNvSpPr>
            <a:spLocks noGrp="1"/>
          </p:cNvSpPr>
          <p:nvPr>
            <p:ph type="sldNum" sz="quarter" idx="10"/>
          </p:nvPr>
        </p:nvSpPr>
        <p:spPr/>
        <p:txBody>
          <a:bodyPr/>
          <a:lstStyle/>
          <a:p>
            <a:fld id="{E67D5889-AD6B-4EE6-A833-E7CD8AC894AC}" type="slidenum">
              <a:rPr lang="zh-TW" altLang="en-US" smtClean="0"/>
              <a:pPr/>
              <a:t>40</a:t>
            </a:fld>
            <a:endParaRPr lang="zh-TW" altLang="en-US"/>
          </a:p>
        </p:txBody>
      </p:sp>
    </p:spTree>
    <p:extLst>
      <p:ext uri="{BB962C8B-B14F-4D97-AF65-F5344CB8AC3E}">
        <p14:creationId xmlns:p14="http://schemas.microsoft.com/office/powerpoint/2010/main" val="51028028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3263900" y="509588"/>
            <a:ext cx="3398838" cy="2549525"/>
          </a:xfrm>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b="0" i="0" u="none" strike="noStrike" kern="1200" baseline="0" dirty="0">
                <a:solidFill>
                  <a:schemeClr val="tx1"/>
                </a:solidFill>
                <a:latin typeface="+mn-lt"/>
                <a:ea typeface="+mn-ea"/>
                <a:cs typeface="+mn-cs"/>
              </a:rPr>
              <a:t>This slice shows the RD performance compared with our dual critic, single critic method and x265 2-pass approach.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b="0" i="0" u="none" strike="noStrike" kern="1200" baseline="0" dirty="0">
                <a:solidFill>
                  <a:schemeClr val="tx1"/>
                </a:solidFill>
                <a:latin typeface="+mn-lt"/>
                <a:ea typeface="+mn-ea"/>
                <a:cs typeface="+mn-cs"/>
              </a:rPr>
              <a:t>Since 2-pass is a more stronger approach, this time, our dual critic method shows a comparable result compared with the 2-pass x265</a:t>
            </a:r>
          </a:p>
          <a:p>
            <a:endParaRPr lang="en-US" altLang="zh-TW" sz="1200" b="0" i="0" u="none" strike="noStrike" kern="1200" baseline="0" dirty="0">
              <a:solidFill>
                <a:schemeClr val="tx1"/>
              </a:solidFill>
              <a:latin typeface="+mn-lt"/>
              <a:ea typeface="+mn-ea"/>
              <a:cs typeface="+mn-cs"/>
            </a:endParaRPr>
          </a:p>
        </p:txBody>
      </p:sp>
      <p:sp>
        <p:nvSpPr>
          <p:cNvPr id="4" name="投影片編號版面配置區 3"/>
          <p:cNvSpPr>
            <a:spLocks noGrp="1"/>
          </p:cNvSpPr>
          <p:nvPr>
            <p:ph type="sldNum" sz="quarter" idx="10"/>
          </p:nvPr>
        </p:nvSpPr>
        <p:spPr/>
        <p:txBody>
          <a:bodyPr/>
          <a:lstStyle/>
          <a:p>
            <a:fld id="{E67D5889-AD6B-4EE6-A833-E7CD8AC894AC}" type="slidenum">
              <a:rPr lang="zh-TW" altLang="en-US" smtClean="0"/>
              <a:pPr/>
              <a:t>41</a:t>
            </a:fld>
            <a:endParaRPr lang="zh-TW" altLang="en-US"/>
          </a:p>
        </p:txBody>
      </p:sp>
    </p:spTree>
    <p:extLst>
      <p:ext uri="{BB962C8B-B14F-4D97-AF65-F5344CB8AC3E}">
        <p14:creationId xmlns:p14="http://schemas.microsoft.com/office/powerpoint/2010/main" val="299052480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3263900" y="509588"/>
            <a:ext cx="3398838" cy="2549525"/>
          </a:xfrm>
        </p:spPr>
      </p:sp>
      <p:sp>
        <p:nvSpPr>
          <p:cNvPr id="3" name="備忘稿版面配置區 2"/>
          <p:cNvSpPr>
            <a:spLocks noGrp="1"/>
          </p:cNvSpPr>
          <p:nvPr>
            <p:ph type="body" idx="1"/>
          </p:nvPr>
        </p:nvSpPr>
        <p:spPr/>
        <p:txBody>
          <a:bodyPr/>
          <a:lstStyle/>
          <a:p>
            <a:r>
              <a:rPr lang="en-US" altLang="zh-TW" sz="1200" b="0" i="0" u="none" strike="noStrike" kern="1200" baseline="0" dirty="0">
                <a:solidFill>
                  <a:schemeClr val="tx1"/>
                </a:solidFill>
                <a:latin typeface="+mn-lt"/>
                <a:ea typeface="+mn-ea"/>
                <a:cs typeface="+mn-cs"/>
              </a:rPr>
              <a:t>From the BD-PSNR, our model only has 0.06 dB gain compared with 2-pass x265</a:t>
            </a:r>
          </a:p>
        </p:txBody>
      </p:sp>
      <p:sp>
        <p:nvSpPr>
          <p:cNvPr id="4" name="投影片編號版面配置區 3"/>
          <p:cNvSpPr>
            <a:spLocks noGrp="1"/>
          </p:cNvSpPr>
          <p:nvPr>
            <p:ph type="sldNum" sz="quarter" idx="10"/>
          </p:nvPr>
        </p:nvSpPr>
        <p:spPr/>
        <p:txBody>
          <a:bodyPr/>
          <a:lstStyle/>
          <a:p>
            <a:fld id="{E67D5889-AD6B-4EE6-A833-E7CD8AC894AC}" type="slidenum">
              <a:rPr lang="zh-TW" altLang="en-US" smtClean="0"/>
              <a:pPr/>
              <a:t>42</a:t>
            </a:fld>
            <a:endParaRPr lang="zh-TW" altLang="en-US"/>
          </a:p>
        </p:txBody>
      </p:sp>
    </p:spTree>
    <p:extLst>
      <p:ext uri="{BB962C8B-B14F-4D97-AF65-F5344CB8AC3E}">
        <p14:creationId xmlns:p14="http://schemas.microsoft.com/office/powerpoint/2010/main" val="97361383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917575" y="744538"/>
            <a:ext cx="4962525" cy="3722687"/>
          </a:xfrm>
        </p:spPr>
      </p:sp>
      <p:sp>
        <p:nvSpPr>
          <p:cNvPr id="3" name="備忘稿版面配置區 2"/>
          <p:cNvSpPr>
            <a:spLocks noGrp="1"/>
          </p:cNvSpPr>
          <p:nvPr>
            <p:ph type="body" idx="1"/>
          </p:nvPr>
        </p:nvSpPr>
        <p:spPr/>
        <p:txBody>
          <a:bodyPr/>
          <a:lstStyle/>
          <a:p>
            <a:endParaRPr lang="en-US" altLang="zh-TW" dirty="0"/>
          </a:p>
          <a:p>
            <a:endParaRPr lang="en-US" altLang="zh-TW" sz="1200" b="0" i="0" u="none" strike="noStrike" kern="1200" baseline="0" dirty="0">
              <a:solidFill>
                <a:schemeClr val="tx1"/>
              </a:solidFill>
              <a:latin typeface="+mn-lt"/>
              <a:ea typeface="+mn-ea"/>
              <a:cs typeface="+mn-cs"/>
            </a:endParaRPr>
          </a:p>
          <a:p>
            <a:endParaRPr lang="en-US" altLang="zh-TW" sz="1200" b="0" i="0" u="none" strike="noStrike" kern="1200" baseline="0" dirty="0">
              <a:solidFill>
                <a:schemeClr val="tx1"/>
              </a:solidFill>
              <a:latin typeface="+mn-lt"/>
              <a:ea typeface="+mn-ea"/>
              <a:cs typeface="+mn-cs"/>
            </a:endParaRPr>
          </a:p>
        </p:txBody>
      </p:sp>
      <p:sp>
        <p:nvSpPr>
          <p:cNvPr id="4" name="投影片編號版面配置區 3"/>
          <p:cNvSpPr>
            <a:spLocks noGrp="1"/>
          </p:cNvSpPr>
          <p:nvPr>
            <p:ph type="sldNum" sz="quarter" idx="10"/>
          </p:nvPr>
        </p:nvSpPr>
        <p:spPr/>
        <p:txBody>
          <a:bodyPr/>
          <a:lstStyle/>
          <a:p>
            <a:fld id="{E67D5889-AD6B-4EE6-A833-E7CD8AC894AC}" type="slidenum">
              <a:rPr lang="zh-TW" altLang="en-US" smtClean="0"/>
              <a:pPr/>
              <a:t>43</a:t>
            </a:fld>
            <a:endParaRPr lang="zh-TW" altLang="en-US"/>
          </a:p>
        </p:txBody>
      </p:sp>
    </p:spTree>
    <p:extLst>
      <p:ext uri="{BB962C8B-B14F-4D97-AF65-F5344CB8AC3E}">
        <p14:creationId xmlns:p14="http://schemas.microsoft.com/office/powerpoint/2010/main" val="316177244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3263900" y="509588"/>
            <a:ext cx="3398838" cy="2549525"/>
          </a:xfrm>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a:t>This slice shows the encoding run time.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a:t>The run time of our model is comparable with x265 1-pass and half of the run time compared with x265 2-pass.</a:t>
            </a:r>
            <a:endParaRPr lang="zh-TW" altLang="en-US" dirty="0"/>
          </a:p>
        </p:txBody>
      </p:sp>
      <p:sp>
        <p:nvSpPr>
          <p:cNvPr id="4" name="投影片編號版面配置區 3"/>
          <p:cNvSpPr>
            <a:spLocks noGrp="1"/>
          </p:cNvSpPr>
          <p:nvPr>
            <p:ph type="sldNum" sz="quarter" idx="10"/>
          </p:nvPr>
        </p:nvSpPr>
        <p:spPr/>
        <p:txBody>
          <a:bodyPr/>
          <a:lstStyle/>
          <a:p>
            <a:fld id="{E67D5889-AD6B-4EE6-A833-E7CD8AC894AC}" type="slidenum">
              <a:rPr lang="zh-TW" altLang="en-US" smtClean="0"/>
              <a:pPr/>
              <a:t>44</a:t>
            </a:fld>
            <a:endParaRPr lang="zh-TW" altLang="en-US"/>
          </a:p>
        </p:txBody>
      </p:sp>
    </p:spTree>
    <p:extLst>
      <p:ext uri="{BB962C8B-B14F-4D97-AF65-F5344CB8AC3E}">
        <p14:creationId xmlns:p14="http://schemas.microsoft.com/office/powerpoint/2010/main" val="263046652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917575" y="744538"/>
            <a:ext cx="4962525" cy="3722687"/>
          </a:xfrm>
        </p:spPr>
      </p:sp>
      <p:sp>
        <p:nvSpPr>
          <p:cNvPr id="3" name="備忘稿版面配置區 2"/>
          <p:cNvSpPr>
            <a:spLocks noGrp="1"/>
          </p:cNvSpPr>
          <p:nvPr>
            <p:ph type="body" idx="1"/>
          </p:nvPr>
        </p:nvSpPr>
        <p:spPr/>
        <p:txBody>
          <a:bodyPr/>
          <a:lstStyle/>
          <a:p>
            <a:endParaRPr lang="en-US" altLang="zh-TW" sz="1200" b="0" i="0" u="none" strike="noStrike" kern="1200" baseline="0" dirty="0">
              <a:solidFill>
                <a:schemeClr val="tx1"/>
              </a:solidFill>
              <a:latin typeface="+mn-lt"/>
              <a:ea typeface="+mn-ea"/>
              <a:cs typeface="+mn-cs"/>
            </a:endParaRPr>
          </a:p>
        </p:txBody>
      </p:sp>
      <p:sp>
        <p:nvSpPr>
          <p:cNvPr id="4" name="投影片編號版面配置區 3"/>
          <p:cNvSpPr>
            <a:spLocks noGrp="1"/>
          </p:cNvSpPr>
          <p:nvPr>
            <p:ph type="sldNum" sz="quarter" idx="10"/>
          </p:nvPr>
        </p:nvSpPr>
        <p:spPr/>
        <p:txBody>
          <a:bodyPr/>
          <a:lstStyle/>
          <a:p>
            <a:fld id="{E67D5889-AD6B-4EE6-A833-E7CD8AC894AC}" type="slidenum">
              <a:rPr lang="zh-TW" altLang="en-US" smtClean="0"/>
              <a:pPr/>
              <a:t>45</a:t>
            </a:fld>
            <a:endParaRPr lang="zh-TW" altLang="en-US"/>
          </a:p>
        </p:txBody>
      </p:sp>
    </p:spTree>
    <p:extLst>
      <p:ext uri="{BB962C8B-B14F-4D97-AF65-F5344CB8AC3E}">
        <p14:creationId xmlns:p14="http://schemas.microsoft.com/office/powerpoint/2010/main" val="164943041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3263900" y="509588"/>
            <a:ext cx="3398838" cy="2549525"/>
          </a:xfrm>
        </p:spPr>
      </p:sp>
      <p:sp>
        <p:nvSpPr>
          <p:cNvPr id="3" name="備忘稿版面配置區 2"/>
          <p:cNvSpPr>
            <a:spLocks noGrp="1"/>
          </p:cNvSpPr>
          <p:nvPr>
            <p:ph type="body" idx="1"/>
          </p:nvPr>
        </p:nvSpPr>
        <p:spPr/>
        <p:txBody>
          <a:bodyPr/>
          <a:lstStyle/>
          <a:p>
            <a:r>
              <a:rPr lang="en-US" altLang="zh-TW" sz="1200" b="0" i="0" u="none" strike="noStrike" kern="1200" baseline="0" dirty="0">
                <a:solidFill>
                  <a:schemeClr val="tx1"/>
                </a:solidFill>
                <a:latin typeface="+mn-lt"/>
                <a:ea typeface="+mn-ea"/>
                <a:cs typeface="+mn-cs"/>
              </a:rPr>
              <a:t>This slice shows the QP assignment for the fast motion sequences.</a:t>
            </a:r>
          </a:p>
          <a:p>
            <a:r>
              <a:rPr lang="en-US" altLang="zh-TW" sz="1200" b="0" i="0" u="none" strike="noStrike" kern="1200" baseline="0" dirty="0">
                <a:solidFill>
                  <a:schemeClr val="tx1"/>
                </a:solidFill>
                <a:latin typeface="+mn-lt"/>
                <a:ea typeface="+mn-ea"/>
                <a:cs typeface="+mn-cs"/>
              </a:rPr>
              <a:t>Our model tend to use smaller QP for I and B frames and higher QP for b frames. It is quite reasonable since I and B frames are the reference frames.</a:t>
            </a:r>
          </a:p>
        </p:txBody>
      </p:sp>
      <p:sp>
        <p:nvSpPr>
          <p:cNvPr id="4" name="投影片編號版面配置區 3"/>
          <p:cNvSpPr>
            <a:spLocks noGrp="1"/>
          </p:cNvSpPr>
          <p:nvPr>
            <p:ph type="sldNum" sz="quarter" idx="10"/>
          </p:nvPr>
        </p:nvSpPr>
        <p:spPr/>
        <p:txBody>
          <a:bodyPr/>
          <a:lstStyle/>
          <a:p>
            <a:fld id="{E67D5889-AD6B-4EE6-A833-E7CD8AC894AC}" type="slidenum">
              <a:rPr lang="zh-TW" altLang="en-US" smtClean="0"/>
              <a:pPr/>
              <a:t>46</a:t>
            </a:fld>
            <a:endParaRPr lang="zh-TW" altLang="en-US"/>
          </a:p>
        </p:txBody>
      </p:sp>
    </p:spTree>
    <p:extLst>
      <p:ext uri="{BB962C8B-B14F-4D97-AF65-F5344CB8AC3E}">
        <p14:creationId xmlns:p14="http://schemas.microsoft.com/office/powerpoint/2010/main" val="88160495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3263900" y="509588"/>
            <a:ext cx="3398838" cy="2549525"/>
          </a:xfrm>
        </p:spPr>
      </p:sp>
      <p:sp>
        <p:nvSpPr>
          <p:cNvPr id="3" name="備忘稿版面配置區 2"/>
          <p:cNvSpPr>
            <a:spLocks noGrp="1"/>
          </p:cNvSpPr>
          <p:nvPr>
            <p:ph type="body" idx="1"/>
          </p:nvPr>
        </p:nvSpPr>
        <p:spPr/>
        <p:txBody>
          <a:bodyPr/>
          <a:lstStyle/>
          <a:p>
            <a:r>
              <a:rPr lang="en-US" altLang="zh-TW" sz="1200" b="0" i="0" u="none" strike="noStrike" kern="1200" baseline="0" dirty="0">
                <a:solidFill>
                  <a:schemeClr val="tx1"/>
                </a:solidFill>
                <a:latin typeface="+mn-lt"/>
                <a:ea typeface="+mn-ea"/>
                <a:cs typeface="+mn-cs"/>
              </a:rPr>
              <a:t>One of a interesting observation is that our model tend to choose larger QP for the second half of b-frame</a:t>
            </a:r>
          </a:p>
          <a:p>
            <a:endParaRPr lang="en-US" altLang="zh-TW" sz="1200" b="0" i="0" u="none" strike="noStrike" kern="1200" baseline="0" dirty="0">
              <a:solidFill>
                <a:schemeClr val="tx1"/>
              </a:solidFill>
              <a:latin typeface="+mn-lt"/>
              <a:ea typeface="+mn-ea"/>
              <a:cs typeface="+mn-cs"/>
            </a:endParaRPr>
          </a:p>
          <a:p>
            <a:r>
              <a:rPr lang="en-US" altLang="zh-TW" sz="1200" b="0" i="0" u="none" strike="noStrike" kern="1200" baseline="0" dirty="0">
                <a:solidFill>
                  <a:schemeClr val="tx1"/>
                </a:solidFill>
                <a:latin typeface="+mn-lt"/>
                <a:ea typeface="+mn-ea"/>
                <a:cs typeface="+mn-cs"/>
              </a:rPr>
              <a:t>Since we do not </a:t>
            </a:r>
            <a:r>
              <a:rPr lang="en-US" altLang="zh-TW" sz="1200" dirty="0">
                <a:cs typeface="Calibri" panose="020F0502020204030204" pitchFamily="34" charset="0"/>
              </a:rPr>
              <a:t>imposed any constraint on their quality distribution, and the b-frames are </a:t>
            </a:r>
            <a:r>
              <a:rPr lang="en-US" altLang="zh-TW" sz="1200" b="0" dirty="0">
                <a:cs typeface="Calibri" panose="020F0502020204030204" pitchFamily="34" charset="0"/>
              </a:rPr>
              <a:t>non-reference frames. This behavior turns out to be one of a good solution that the model learned</a:t>
            </a:r>
            <a:endParaRPr lang="en-US" altLang="zh-TW" sz="1200" b="0" i="0" u="none" strike="noStrike" kern="1200" baseline="0" dirty="0">
              <a:solidFill>
                <a:schemeClr val="tx1"/>
              </a:solidFill>
              <a:latin typeface="+mn-lt"/>
              <a:ea typeface="+mn-ea"/>
              <a:cs typeface="+mn-cs"/>
            </a:endParaRPr>
          </a:p>
        </p:txBody>
      </p:sp>
      <p:sp>
        <p:nvSpPr>
          <p:cNvPr id="4" name="投影片編號版面配置區 3"/>
          <p:cNvSpPr>
            <a:spLocks noGrp="1"/>
          </p:cNvSpPr>
          <p:nvPr>
            <p:ph type="sldNum" sz="quarter" idx="10"/>
          </p:nvPr>
        </p:nvSpPr>
        <p:spPr/>
        <p:txBody>
          <a:bodyPr/>
          <a:lstStyle/>
          <a:p>
            <a:fld id="{E67D5889-AD6B-4EE6-A833-E7CD8AC894AC}" type="slidenum">
              <a:rPr lang="zh-TW" altLang="en-US" smtClean="0"/>
              <a:pPr/>
              <a:t>47</a:t>
            </a:fld>
            <a:endParaRPr lang="zh-TW" altLang="en-US"/>
          </a:p>
        </p:txBody>
      </p:sp>
    </p:spTree>
    <p:extLst>
      <p:ext uri="{BB962C8B-B14F-4D97-AF65-F5344CB8AC3E}">
        <p14:creationId xmlns:p14="http://schemas.microsoft.com/office/powerpoint/2010/main" val="419174841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3263900" y="509588"/>
            <a:ext cx="3398838" cy="2549525"/>
          </a:xfrm>
        </p:spPr>
      </p:sp>
      <p:sp>
        <p:nvSpPr>
          <p:cNvPr id="3" name="備忘稿版面配置區 2"/>
          <p:cNvSpPr>
            <a:spLocks noGrp="1"/>
          </p:cNvSpPr>
          <p:nvPr>
            <p:ph type="body" idx="1"/>
          </p:nvPr>
        </p:nvSpPr>
        <p:spPr/>
        <p:txBody>
          <a:bodyPr/>
          <a:lstStyle/>
          <a:p>
            <a:r>
              <a:rPr lang="en-US" altLang="zh-TW" sz="1200" b="0" i="0" u="none" strike="noStrike" kern="1200" baseline="0" dirty="0">
                <a:solidFill>
                  <a:schemeClr val="tx1"/>
                </a:solidFill>
                <a:latin typeface="+mn-lt"/>
                <a:ea typeface="+mn-ea"/>
                <a:cs typeface="+mn-cs"/>
              </a:rPr>
              <a:t>This slice shows the QP assignment for the slow motion sequences.</a:t>
            </a:r>
          </a:p>
          <a:p>
            <a:r>
              <a:rPr lang="en-US" altLang="zh-TW" sz="1200" b="0" i="0" u="none" strike="noStrike" kern="1200" baseline="0" dirty="0">
                <a:solidFill>
                  <a:schemeClr val="tx1"/>
                </a:solidFill>
                <a:latin typeface="+mn-lt"/>
                <a:ea typeface="+mn-ea"/>
                <a:cs typeface="+mn-cs"/>
              </a:rPr>
              <a:t>Our model tend to use smaller QP for If frame and larger QP for the capital B and b frames</a:t>
            </a:r>
          </a:p>
          <a:p>
            <a:endParaRPr lang="en-US" altLang="zh-TW" sz="1200" b="0" i="0" u="none" strike="noStrike" kern="1200" baseline="0" dirty="0">
              <a:solidFill>
                <a:schemeClr val="tx1"/>
              </a:solidFill>
              <a:latin typeface="+mn-lt"/>
              <a:ea typeface="+mn-ea"/>
              <a:cs typeface="+mn-cs"/>
            </a:endParaRPr>
          </a:p>
        </p:txBody>
      </p:sp>
      <p:sp>
        <p:nvSpPr>
          <p:cNvPr id="4" name="投影片編號版面配置區 3"/>
          <p:cNvSpPr>
            <a:spLocks noGrp="1"/>
          </p:cNvSpPr>
          <p:nvPr>
            <p:ph type="sldNum" sz="quarter" idx="10"/>
          </p:nvPr>
        </p:nvSpPr>
        <p:spPr/>
        <p:txBody>
          <a:bodyPr/>
          <a:lstStyle/>
          <a:p>
            <a:fld id="{E67D5889-AD6B-4EE6-A833-E7CD8AC894AC}" type="slidenum">
              <a:rPr lang="zh-TW" altLang="en-US" smtClean="0"/>
              <a:pPr/>
              <a:t>48</a:t>
            </a:fld>
            <a:endParaRPr lang="zh-TW" altLang="en-US"/>
          </a:p>
        </p:txBody>
      </p:sp>
    </p:spTree>
    <p:extLst>
      <p:ext uri="{BB962C8B-B14F-4D97-AF65-F5344CB8AC3E}">
        <p14:creationId xmlns:p14="http://schemas.microsoft.com/office/powerpoint/2010/main" val="87202068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917575" y="744538"/>
            <a:ext cx="4962525" cy="3722687"/>
          </a:xfrm>
        </p:spPr>
      </p:sp>
      <p:sp>
        <p:nvSpPr>
          <p:cNvPr id="3" name="備忘稿版面配置區 2"/>
          <p:cNvSpPr>
            <a:spLocks noGrp="1"/>
          </p:cNvSpPr>
          <p:nvPr>
            <p:ph type="body" idx="1"/>
          </p:nvPr>
        </p:nvSpPr>
        <p:spPr/>
        <p:txBody>
          <a:bodyPr/>
          <a:lstStyle/>
          <a:p>
            <a:r>
              <a:rPr lang="en-US" altLang="zh-TW" dirty="0"/>
              <a:t>The </a:t>
            </a:r>
            <a:r>
              <a:rPr lang="en-US" altLang="zh-TW" dirty="0" err="1"/>
              <a:t>coclussions</a:t>
            </a:r>
            <a:endParaRPr lang="en-US" altLang="zh-TW" dirty="0"/>
          </a:p>
          <a:p>
            <a:endParaRPr lang="en-US" altLang="zh-TW" sz="1200" b="0" i="0" u="none" strike="noStrike" kern="1200" baseline="0" dirty="0">
              <a:solidFill>
                <a:schemeClr val="tx1"/>
              </a:solidFill>
              <a:latin typeface="+mn-lt"/>
              <a:ea typeface="+mn-ea"/>
              <a:cs typeface="+mn-cs"/>
            </a:endParaRPr>
          </a:p>
          <a:p>
            <a:endParaRPr lang="en-US" altLang="zh-TW" sz="1200" b="0" i="0" u="none" strike="noStrike" kern="1200" baseline="0" dirty="0">
              <a:solidFill>
                <a:schemeClr val="tx1"/>
              </a:solidFill>
              <a:latin typeface="+mn-lt"/>
              <a:ea typeface="+mn-ea"/>
              <a:cs typeface="+mn-cs"/>
            </a:endParaRPr>
          </a:p>
        </p:txBody>
      </p:sp>
      <p:sp>
        <p:nvSpPr>
          <p:cNvPr id="4" name="投影片編號版面配置區 3"/>
          <p:cNvSpPr>
            <a:spLocks noGrp="1"/>
          </p:cNvSpPr>
          <p:nvPr>
            <p:ph type="sldNum" sz="quarter" idx="10"/>
          </p:nvPr>
        </p:nvSpPr>
        <p:spPr/>
        <p:txBody>
          <a:bodyPr/>
          <a:lstStyle/>
          <a:p>
            <a:fld id="{E67D5889-AD6B-4EE6-A833-E7CD8AC894AC}" type="slidenum">
              <a:rPr lang="zh-TW" altLang="en-US" smtClean="0"/>
              <a:pPr/>
              <a:t>49</a:t>
            </a:fld>
            <a:endParaRPr lang="zh-TW" altLang="en-US"/>
          </a:p>
        </p:txBody>
      </p:sp>
    </p:spTree>
    <p:extLst>
      <p:ext uri="{BB962C8B-B14F-4D97-AF65-F5344CB8AC3E}">
        <p14:creationId xmlns:p14="http://schemas.microsoft.com/office/powerpoint/2010/main" val="16794225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3263900" y="509588"/>
            <a:ext cx="3400425" cy="2549525"/>
          </a:xfrm>
        </p:spPr>
      </p:sp>
      <p:sp>
        <p:nvSpPr>
          <p:cNvPr id="3" name="備忘稿版面配置區 2"/>
          <p:cNvSpPr>
            <a:spLocks noGrp="1"/>
          </p:cNvSpPr>
          <p:nvPr>
            <p:ph type="body" idx="1"/>
          </p:nvPr>
        </p:nvSpPr>
        <p:spPr/>
        <p:txBody>
          <a:bodyPr/>
          <a:lstStyle/>
          <a:p>
            <a:r>
              <a:rPr lang="en-US" altLang="zh-TW" dirty="0"/>
              <a:t>You can visit our project website for more examples</a:t>
            </a:r>
          </a:p>
          <a:p>
            <a:endParaRPr lang="en-US" altLang="zh-TW" dirty="0"/>
          </a:p>
          <a:p>
            <a:endParaRPr lang="en-US" altLang="zh-TW" dirty="0"/>
          </a:p>
        </p:txBody>
      </p:sp>
      <p:sp>
        <p:nvSpPr>
          <p:cNvPr id="4" name="投影片編號版面配置區 3"/>
          <p:cNvSpPr>
            <a:spLocks noGrp="1"/>
          </p:cNvSpPr>
          <p:nvPr>
            <p:ph type="sldNum" sz="quarter" idx="10"/>
          </p:nvPr>
        </p:nvSpPr>
        <p:spPr/>
        <p:txBody>
          <a:bodyPr/>
          <a:lstStyle/>
          <a:p>
            <a:fld id="{34B9C01F-8F09-4956-91D3-1F7FBDA581A6}" type="slidenum">
              <a:rPr lang="zh-TW" altLang="en-US" smtClean="0"/>
              <a:pPr/>
              <a:t>5</a:t>
            </a:fld>
            <a:endParaRPr lang="zh-TW" altLang="en-US"/>
          </a:p>
        </p:txBody>
      </p:sp>
    </p:spTree>
    <p:extLst>
      <p:ext uri="{BB962C8B-B14F-4D97-AF65-F5344CB8AC3E}">
        <p14:creationId xmlns:p14="http://schemas.microsoft.com/office/powerpoint/2010/main" val="178791360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917575" y="744538"/>
            <a:ext cx="4962525" cy="3722687"/>
          </a:xfrm>
        </p:spPr>
      </p:sp>
      <p:sp>
        <p:nvSpPr>
          <p:cNvPr id="3" name="備忘稿版面配置區 2"/>
          <p:cNvSpPr>
            <a:spLocks noGrp="1"/>
          </p:cNvSpPr>
          <p:nvPr>
            <p:ph type="body" idx="1"/>
          </p:nvPr>
        </p:nvSpPr>
        <p:spPr/>
        <p:txBody>
          <a:bodyPr/>
          <a:lstStyle/>
          <a:p>
            <a:r>
              <a:rPr lang="en-US" altLang="zh-TW" sz="1200" b="0" i="0" u="none" strike="noStrike" kern="1200" baseline="0" dirty="0">
                <a:solidFill>
                  <a:schemeClr val="tx1"/>
                </a:solidFill>
                <a:latin typeface="+mn-lt"/>
                <a:ea typeface="+mn-ea"/>
                <a:cs typeface="+mn-cs"/>
              </a:rPr>
              <a:t>thank you for your attention</a:t>
            </a:r>
          </a:p>
          <a:p>
            <a:endParaRPr lang="en-US" altLang="zh-TW" sz="1200" b="0" i="0" u="none" strike="noStrike" kern="1200" baseline="0" dirty="0">
              <a:solidFill>
                <a:schemeClr val="tx1"/>
              </a:solidFill>
              <a:latin typeface="+mn-lt"/>
              <a:ea typeface="+mn-ea"/>
              <a:cs typeface="+mn-cs"/>
            </a:endParaRPr>
          </a:p>
        </p:txBody>
      </p:sp>
      <p:sp>
        <p:nvSpPr>
          <p:cNvPr id="4" name="投影片編號版面配置區 3"/>
          <p:cNvSpPr>
            <a:spLocks noGrp="1"/>
          </p:cNvSpPr>
          <p:nvPr>
            <p:ph type="sldNum" sz="quarter" idx="10"/>
          </p:nvPr>
        </p:nvSpPr>
        <p:spPr/>
        <p:txBody>
          <a:bodyPr/>
          <a:lstStyle/>
          <a:p>
            <a:fld id="{E67D5889-AD6B-4EE6-A833-E7CD8AC894AC}" type="slidenum">
              <a:rPr lang="zh-TW" altLang="en-US" smtClean="0"/>
              <a:pPr/>
              <a:t>50</a:t>
            </a:fld>
            <a:endParaRPr lang="zh-TW" altLang="en-US"/>
          </a:p>
        </p:txBody>
      </p:sp>
    </p:spTree>
    <p:extLst>
      <p:ext uri="{BB962C8B-B14F-4D97-AF65-F5344CB8AC3E}">
        <p14:creationId xmlns:p14="http://schemas.microsoft.com/office/powerpoint/2010/main" val="348968553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zh-TW" baseline="0" dirty="0"/>
              <a:t>Now, when the agent interacts with the environment many times, this will produce </a:t>
            </a:r>
            <a:r>
              <a:rPr lang="en-US" altLang="zh-TW" b="1" baseline="0" dirty="0"/>
              <a:t>many state-action-reward sequences.</a:t>
            </a:r>
          </a:p>
          <a:p>
            <a:endParaRPr lang="en-US" altLang="zh-TW"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b="1" baseline="0" dirty="0"/>
              <a:t>Each of these sequences has a probability </a:t>
            </a:r>
            <a:r>
              <a:rPr lang="en-US" altLang="zh-TW" b="0" baseline="0" dirty="0"/>
              <a:t>that can be computed as the product of the initial state distribution, the policy, and the environment dynamics.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b="0" baseline="0" dirty="0"/>
              <a:t>Here we have no control of the environment, but the policy is something we can optimize. </a:t>
            </a:r>
          </a:p>
          <a:p>
            <a:endParaRPr lang="en-US" altLang="zh-TW" baseline="0" dirty="0"/>
          </a:p>
          <a:p>
            <a:r>
              <a:rPr lang="en-US" altLang="zh-TW" baseline="0" dirty="0"/>
              <a:t>The goal of RL is to </a:t>
            </a:r>
            <a:r>
              <a:rPr lang="en-US" altLang="zh-TW" b="1" baseline="0" dirty="0"/>
              <a:t>learn a policy that assign high probabilities to those sequences with large cumulative rewards in the long run.</a:t>
            </a:r>
          </a:p>
          <a:p>
            <a:endParaRPr lang="en-US" altLang="zh-TW" b="1" baseline="0" dirty="0"/>
          </a:p>
        </p:txBody>
      </p:sp>
      <p:sp>
        <p:nvSpPr>
          <p:cNvPr id="4" name="Slide Number Placeholder 3"/>
          <p:cNvSpPr>
            <a:spLocks noGrp="1"/>
          </p:cNvSpPr>
          <p:nvPr>
            <p:ph type="sldNum" sz="quarter" idx="10"/>
          </p:nvPr>
        </p:nvSpPr>
        <p:spPr/>
        <p:txBody>
          <a:bodyPr/>
          <a:lstStyle/>
          <a:p>
            <a:fld id="{34B9C01F-8F09-4956-91D3-1F7FBDA581A6}" type="slidenum">
              <a:rPr lang="zh-TW" altLang="en-US" smtClean="0"/>
              <a:pPr/>
              <a:t>52</a:t>
            </a:fld>
            <a:endParaRPr lang="zh-TW" altLang="en-US"/>
          </a:p>
        </p:txBody>
      </p:sp>
    </p:spTree>
    <p:extLst>
      <p:ext uri="{BB962C8B-B14F-4D97-AF65-F5344CB8AC3E}">
        <p14:creationId xmlns:p14="http://schemas.microsoft.com/office/powerpoint/2010/main" val="418278474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TW" dirty="0"/>
              <a:t>In this</a:t>
            </a:r>
            <a:r>
              <a:rPr lang="en-US" altLang="zh-TW" baseline="0" dirty="0"/>
              <a:t> talk, </a:t>
            </a:r>
            <a:r>
              <a:rPr lang="en-US" altLang="zh-TW" dirty="0"/>
              <a:t>I shall focus</a:t>
            </a:r>
            <a:r>
              <a:rPr lang="en-US" altLang="zh-TW" baseline="0" dirty="0"/>
              <a:t> on</a:t>
            </a:r>
            <a:r>
              <a:rPr lang="en-US" altLang="zh-TW" dirty="0"/>
              <a:t> the </a:t>
            </a:r>
            <a:r>
              <a:rPr lang="en-US" altLang="zh-TW" b="1" dirty="0"/>
              <a:t>model</a:t>
            </a:r>
            <a:r>
              <a:rPr lang="en-US" altLang="zh-TW" b="1" baseline="0" dirty="0"/>
              <a:t>-free learning.</a:t>
            </a:r>
            <a:endParaRPr lang="en-US" altLang="zh-TW" baseline="0" dirty="0"/>
          </a:p>
          <a:p>
            <a:endParaRPr lang="en-US" altLang="zh-TW" baseline="0" dirty="0"/>
          </a:p>
          <a:p>
            <a:r>
              <a:rPr lang="en-US" altLang="zh-TW" baseline="0" dirty="0"/>
              <a:t>That is, I </a:t>
            </a:r>
            <a:r>
              <a:rPr lang="en-US" altLang="zh-TW" b="1" baseline="0" dirty="0"/>
              <a:t>do not assume any knowledge </a:t>
            </a:r>
            <a:r>
              <a:rPr lang="en-US" altLang="zh-TW" b="1" dirty="0"/>
              <a:t>about the environment. </a:t>
            </a:r>
          </a:p>
          <a:p>
            <a:endParaRPr lang="en-US" altLang="zh-TW" b="1" dirty="0"/>
          </a:p>
          <a:p>
            <a:r>
              <a:rPr lang="en-US" altLang="zh-TW" b="0" dirty="0"/>
              <a:t>Or you can say, </a:t>
            </a:r>
            <a:r>
              <a:rPr lang="en-US" altLang="zh-TW" b="0" baseline="0" dirty="0"/>
              <a:t>we have </a:t>
            </a:r>
            <a:r>
              <a:rPr lang="en-US" altLang="zh-TW" b="1" baseline="0" dirty="0"/>
              <a:t>no access to this transition probability. </a:t>
            </a:r>
            <a:endParaRPr lang="en-US" altLang="zh-TW" b="1" dirty="0"/>
          </a:p>
          <a:p>
            <a:endParaRPr lang="en-US" altLang="zh-TW" b="0" baseline="0" dirty="0"/>
          </a:p>
          <a:p>
            <a:r>
              <a:rPr lang="en-US" altLang="zh-TW" b="0" baseline="0" dirty="0"/>
              <a:t>We thus need to learn the policy through </a:t>
            </a:r>
            <a:r>
              <a:rPr lang="en-US" altLang="zh-TW" b="1" baseline="0" dirty="0"/>
              <a:t>trial and error. </a:t>
            </a:r>
            <a:endParaRPr lang="en-US" altLang="zh-TW" b="1" dirty="0"/>
          </a:p>
          <a:p>
            <a:endParaRPr lang="en-US" altLang="zh-TW" b="1" dirty="0"/>
          </a:p>
          <a:p>
            <a:endParaRPr lang="zh-TW" altLang="en-US" dirty="0"/>
          </a:p>
        </p:txBody>
      </p:sp>
      <p:sp>
        <p:nvSpPr>
          <p:cNvPr id="4" name="Slide Number Placeholder 3"/>
          <p:cNvSpPr>
            <a:spLocks noGrp="1"/>
          </p:cNvSpPr>
          <p:nvPr>
            <p:ph type="sldNum" sz="quarter" idx="10"/>
          </p:nvPr>
        </p:nvSpPr>
        <p:spPr/>
        <p:txBody>
          <a:bodyPr/>
          <a:lstStyle/>
          <a:p>
            <a:fld id="{34B9C01F-8F09-4956-91D3-1F7FBDA581A6}" type="slidenum">
              <a:rPr lang="zh-TW" altLang="en-US" smtClean="0"/>
              <a:pPr/>
              <a:t>53</a:t>
            </a:fld>
            <a:endParaRPr lang="zh-TW" altLang="en-US"/>
          </a:p>
        </p:txBody>
      </p:sp>
    </p:spTree>
    <p:extLst>
      <p:ext uri="{BB962C8B-B14F-4D97-AF65-F5344CB8AC3E}">
        <p14:creationId xmlns:p14="http://schemas.microsoft.com/office/powerpoint/2010/main" val="301841852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en-US" altLang="zh-TW" sz="1200" b="0" i="0" u="none" strike="noStrike" kern="1200" baseline="0" dirty="0">
              <a:solidFill>
                <a:schemeClr val="tx1"/>
              </a:solidFill>
              <a:latin typeface="+mn-lt"/>
              <a:ea typeface="+mn-ea"/>
              <a:cs typeface="+mn-cs"/>
            </a:endParaRPr>
          </a:p>
        </p:txBody>
      </p:sp>
      <p:sp>
        <p:nvSpPr>
          <p:cNvPr id="4" name="投影片編號版面配置區 3"/>
          <p:cNvSpPr>
            <a:spLocks noGrp="1"/>
          </p:cNvSpPr>
          <p:nvPr>
            <p:ph type="sldNum" sz="quarter" idx="10"/>
          </p:nvPr>
        </p:nvSpPr>
        <p:spPr/>
        <p:txBody>
          <a:bodyPr/>
          <a:lstStyle/>
          <a:p>
            <a:fld id="{34B9C01F-8F09-4956-91D3-1F7FBDA581A6}" type="slidenum">
              <a:rPr lang="zh-TW" altLang="en-US" smtClean="0"/>
              <a:pPr/>
              <a:t>54</a:t>
            </a:fld>
            <a:endParaRPr lang="zh-TW" altLang="en-US"/>
          </a:p>
        </p:txBody>
      </p:sp>
    </p:spTree>
    <p:extLst>
      <p:ext uri="{BB962C8B-B14F-4D97-AF65-F5344CB8AC3E}">
        <p14:creationId xmlns:p14="http://schemas.microsoft.com/office/powerpoint/2010/main" val="49235622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3430588" y="525463"/>
            <a:ext cx="3506787" cy="2628900"/>
          </a:xfrm>
        </p:spPr>
      </p:sp>
      <p:sp>
        <p:nvSpPr>
          <p:cNvPr id="3" name="備忘稿版面配置區 2"/>
          <p:cNvSpPr>
            <a:spLocks noGrp="1"/>
          </p:cNvSpPr>
          <p:nvPr>
            <p:ph type="body" idx="1"/>
          </p:nvPr>
        </p:nvSpPr>
        <p:spPr/>
        <p:txBody>
          <a:bodyPr>
            <a:normAutofit/>
          </a:bodyPr>
          <a:lstStyle/>
          <a:p>
            <a:endParaRPr lang="en-US" altLang="zh-TW" dirty="0"/>
          </a:p>
          <a:p>
            <a:r>
              <a:rPr lang="en-US" altLang="zh-TW" dirty="0"/>
              <a:t>T</a:t>
            </a:r>
            <a:r>
              <a:rPr lang="en-US" altLang="zh-TW" baseline="0" dirty="0"/>
              <a:t>his slide illustrates </a:t>
            </a:r>
            <a:r>
              <a:rPr lang="en-US" altLang="zh-TW" b="1" baseline="0" dirty="0"/>
              <a:t>how we actually estimate the complexity </a:t>
            </a:r>
            <a:r>
              <a:rPr lang="en-US" altLang="zh-TW" baseline="0" dirty="0"/>
              <a:t>of a video frame. </a:t>
            </a:r>
          </a:p>
          <a:p>
            <a:endParaRPr lang="en-US" altLang="zh-TW" baseline="0" dirty="0"/>
          </a:p>
          <a:p>
            <a:pPr defTabSz="947684">
              <a:defRPr/>
            </a:pPr>
            <a:r>
              <a:rPr lang="en-US" altLang="zh-TW" b="1" baseline="0" dirty="0"/>
              <a:t>To put simply, </a:t>
            </a:r>
            <a:r>
              <a:rPr lang="en-US" altLang="zh-TW" dirty="0"/>
              <a:t>we evaluate</a:t>
            </a:r>
            <a:r>
              <a:rPr lang="en-US" altLang="zh-TW" baseline="0" dirty="0"/>
              <a:t> </a:t>
            </a:r>
            <a:r>
              <a:rPr lang="en-US" altLang="zh-TW" b="1" baseline="0" dirty="0"/>
              <a:t>the mean and variance of a video frame </a:t>
            </a:r>
            <a:r>
              <a:rPr lang="en-US" altLang="zh-TW" baseline="0" dirty="0"/>
              <a:t>to characterize its complexity. </a:t>
            </a:r>
          </a:p>
          <a:p>
            <a:pPr defTabSz="947684">
              <a:defRPr/>
            </a:pPr>
            <a:endParaRPr lang="en-US" altLang="zh-TW" baseline="0" dirty="0"/>
          </a:p>
          <a:p>
            <a:pPr defTabSz="947684">
              <a:defRPr/>
            </a:pPr>
            <a:r>
              <a:rPr lang="en-US" altLang="zh-TW" baseline="0" dirty="0"/>
              <a:t>For example, let us say frame 6 is to be predicted </a:t>
            </a:r>
            <a:r>
              <a:rPr lang="en-US" altLang="zh-TW" baseline="0" dirty="0" err="1"/>
              <a:t>uni</a:t>
            </a:r>
            <a:r>
              <a:rPr lang="en-US" altLang="zh-TW" baseline="0" dirty="0"/>
              <a:t>-directionally from one of the frames 4, 8, 0 and 16.</a:t>
            </a:r>
          </a:p>
          <a:p>
            <a:endParaRPr lang="en-US" altLang="zh-TW" baseline="0" dirty="0"/>
          </a:p>
          <a:p>
            <a:r>
              <a:rPr lang="en-US" altLang="zh-TW" baseline="0" dirty="0"/>
              <a:t>We compute the mean and variance of the prediction residual for each of these cases.</a:t>
            </a:r>
          </a:p>
          <a:p>
            <a:endParaRPr lang="en-US" altLang="zh-TW" baseline="0" dirty="0"/>
          </a:p>
          <a:p>
            <a:r>
              <a:rPr lang="en-US" altLang="zh-TW" baseline="0" dirty="0"/>
              <a:t>Moreover, we repeat the same process for the case when frame 6 is predicted </a:t>
            </a:r>
            <a:r>
              <a:rPr lang="en-US" altLang="zh-TW" b="1" baseline="0" dirty="0"/>
              <a:t>bi-directionally or with intra coding. </a:t>
            </a:r>
          </a:p>
          <a:p>
            <a:endParaRPr lang="en-US" altLang="zh-TW" baseline="0" dirty="0"/>
          </a:p>
          <a:p>
            <a:r>
              <a:rPr lang="en-US" altLang="zh-TW" baseline="0" dirty="0"/>
              <a:t>These means and variances form part of the state signal. </a:t>
            </a:r>
            <a:endParaRPr lang="en-US" altLang="zh-TW" b="1" dirty="0"/>
          </a:p>
        </p:txBody>
      </p:sp>
      <p:sp>
        <p:nvSpPr>
          <p:cNvPr id="4" name="投影片編號版面配置區 3"/>
          <p:cNvSpPr>
            <a:spLocks noGrp="1"/>
          </p:cNvSpPr>
          <p:nvPr>
            <p:ph type="sldNum" sz="quarter" idx="10"/>
          </p:nvPr>
        </p:nvSpPr>
        <p:spPr/>
        <p:txBody>
          <a:bodyPr/>
          <a:lstStyle/>
          <a:p>
            <a:fld id="{34B9C01F-8F09-4956-91D3-1F7FBDA581A6}" type="slidenum">
              <a:rPr lang="zh-TW" altLang="en-US" smtClean="0"/>
              <a:pPr/>
              <a:t>55</a:t>
            </a:fld>
            <a:endParaRPr lang="zh-TW" altLang="en-US"/>
          </a:p>
        </p:txBody>
      </p:sp>
    </p:spTree>
    <p:extLst>
      <p:ext uri="{BB962C8B-B14F-4D97-AF65-F5344CB8AC3E}">
        <p14:creationId xmlns:p14="http://schemas.microsoft.com/office/powerpoint/2010/main" val="5260443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3263900" y="509588"/>
            <a:ext cx="3398838" cy="2549525"/>
          </a:xfrm>
        </p:spPr>
      </p:sp>
      <p:sp>
        <p:nvSpPr>
          <p:cNvPr id="3" name="備忘稿版面配置區 2"/>
          <p:cNvSpPr>
            <a:spLocks noGrp="1"/>
          </p:cNvSpPr>
          <p:nvPr>
            <p:ph type="body" idx="1"/>
          </p:nvPr>
        </p:nvSpPr>
        <p:spPr/>
        <p:txBody>
          <a:bodyPr/>
          <a:lstStyle/>
          <a:p>
            <a:endParaRPr lang="en-US" altLang="zh-TW" sz="1200" b="0" i="0" u="none" strike="noStrike" kern="1200" baseline="0" dirty="0">
              <a:solidFill>
                <a:schemeClr val="tx1"/>
              </a:solidFill>
              <a:latin typeface="+mn-lt"/>
              <a:ea typeface="+mn-ea"/>
              <a:cs typeface="+mn-cs"/>
            </a:endParaRPr>
          </a:p>
        </p:txBody>
      </p:sp>
      <p:sp>
        <p:nvSpPr>
          <p:cNvPr id="4" name="投影片編號版面配置區 3"/>
          <p:cNvSpPr>
            <a:spLocks noGrp="1"/>
          </p:cNvSpPr>
          <p:nvPr>
            <p:ph type="sldNum" sz="quarter" idx="10"/>
          </p:nvPr>
        </p:nvSpPr>
        <p:spPr/>
        <p:txBody>
          <a:bodyPr/>
          <a:lstStyle/>
          <a:p>
            <a:fld id="{E67D5889-AD6B-4EE6-A833-E7CD8AC894AC}" type="slidenum">
              <a:rPr lang="zh-TW" altLang="en-US" smtClean="0"/>
              <a:pPr/>
              <a:t>57</a:t>
            </a:fld>
            <a:endParaRPr lang="zh-TW" altLang="en-US"/>
          </a:p>
        </p:txBody>
      </p:sp>
    </p:spTree>
    <p:extLst>
      <p:ext uri="{BB962C8B-B14F-4D97-AF65-F5344CB8AC3E}">
        <p14:creationId xmlns:p14="http://schemas.microsoft.com/office/powerpoint/2010/main" val="416867475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3263900" y="509588"/>
            <a:ext cx="3398838" cy="2549525"/>
          </a:xfrm>
        </p:spPr>
      </p:sp>
      <p:sp>
        <p:nvSpPr>
          <p:cNvPr id="3" name="備忘稿版面配置區 2"/>
          <p:cNvSpPr>
            <a:spLocks noGrp="1"/>
          </p:cNvSpPr>
          <p:nvPr>
            <p:ph type="body" idx="1"/>
          </p:nvPr>
        </p:nvSpPr>
        <p:spPr/>
        <p:txBody>
          <a:bodyPr/>
          <a:lstStyle/>
          <a:p>
            <a:r>
              <a:rPr lang="en-US" altLang="zh-TW" sz="1200" b="0" i="0" u="none" strike="noStrike" kern="1200" baseline="0" dirty="0">
                <a:solidFill>
                  <a:schemeClr val="tx1"/>
                </a:solidFill>
                <a:latin typeface="+mn-lt"/>
                <a:ea typeface="+mn-ea"/>
                <a:cs typeface="+mn-cs"/>
              </a:rPr>
              <a:t>This slice shows the QP assignment for the fast motion sequences.</a:t>
            </a:r>
          </a:p>
          <a:p>
            <a:r>
              <a:rPr lang="en-US" altLang="zh-TW" sz="1200" b="0" i="0" u="none" strike="noStrike" kern="1200" baseline="0" dirty="0">
                <a:solidFill>
                  <a:schemeClr val="tx1"/>
                </a:solidFill>
                <a:latin typeface="+mn-lt"/>
                <a:ea typeface="+mn-ea"/>
                <a:cs typeface="+mn-cs"/>
              </a:rPr>
              <a:t>Our model tend to use smaller QP for I and B frames and higher QP for b frames. It is quite reasonable since I and B frames are the reference frames.</a:t>
            </a:r>
          </a:p>
        </p:txBody>
      </p:sp>
      <p:sp>
        <p:nvSpPr>
          <p:cNvPr id="4" name="投影片編號版面配置區 3"/>
          <p:cNvSpPr>
            <a:spLocks noGrp="1"/>
          </p:cNvSpPr>
          <p:nvPr>
            <p:ph type="sldNum" sz="quarter" idx="10"/>
          </p:nvPr>
        </p:nvSpPr>
        <p:spPr/>
        <p:txBody>
          <a:bodyPr/>
          <a:lstStyle/>
          <a:p>
            <a:fld id="{E67D5889-AD6B-4EE6-A833-E7CD8AC894AC}" type="slidenum">
              <a:rPr lang="zh-TW" altLang="en-US" smtClean="0"/>
              <a:pPr/>
              <a:t>58</a:t>
            </a:fld>
            <a:endParaRPr lang="zh-TW" altLang="en-US"/>
          </a:p>
        </p:txBody>
      </p:sp>
    </p:spTree>
    <p:extLst>
      <p:ext uri="{BB962C8B-B14F-4D97-AF65-F5344CB8AC3E}">
        <p14:creationId xmlns:p14="http://schemas.microsoft.com/office/powerpoint/2010/main" val="207027496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3263900" y="509588"/>
            <a:ext cx="3398838" cy="2549525"/>
          </a:xfrm>
        </p:spPr>
      </p:sp>
      <p:sp>
        <p:nvSpPr>
          <p:cNvPr id="3" name="備忘稿版面配置區 2"/>
          <p:cNvSpPr>
            <a:spLocks noGrp="1"/>
          </p:cNvSpPr>
          <p:nvPr>
            <p:ph type="body" idx="1"/>
          </p:nvPr>
        </p:nvSpPr>
        <p:spPr/>
        <p:txBody>
          <a:bodyPr/>
          <a:lstStyle/>
          <a:p>
            <a:r>
              <a:rPr lang="en-US" altLang="zh-TW" sz="1200" b="0" i="0" u="none" strike="noStrike" kern="1200" baseline="0" dirty="0">
                <a:solidFill>
                  <a:schemeClr val="tx1"/>
                </a:solidFill>
                <a:latin typeface="+mn-lt"/>
                <a:ea typeface="+mn-ea"/>
                <a:cs typeface="+mn-cs"/>
              </a:rPr>
              <a:t>This slice shows the QP assignment for the slow motion sequences.</a:t>
            </a:r>
          </a:p>
          <a:p>
            <a:r>
              <a:rPr lang="en-US" altLang="zh-TW" sz="1200" b="0" i="0" u="none" strike="noStrike" kern="1200" baseline="0" dirty="0">
                <a:solidFill>
                  <a:schemeClr val="tx1"/>
                </a:solidFill>
                <a:latin typeface="+mn-lt"/>
                <a:ea typeface="+mn-ea"/>
                <a:cs typeface="+mn-cs"/>
              </a:rPr>
              <a:t>Our model tend to use smaller QP for I.</a:t>
            </a:r>
          </a:p>
          <a:p>
            <a:endParaRPr lang="en-US" altLang="zh-TW" sz="1200" b="0" i="0" u="none" strike="noStrike" kern="1200" baseline="0" dirty="0">
              <a:solidFill>
                <a:schemeClr val="tx1"/>
              </a:solidFill>
              <a:latin typeface="+mn-lt"/>
              <a:ea typeface="+mn-ea"/>
              <a:cs typeface="+mn-cs"/>
            </a:endParaRPr>
          </a:p>
        </p:txBody>
      </p:sp>
      <p:sp>
        <p:nvSpPr>
          <p:cNvPr id="4" name="投影片編號版面配置區 3"/>
          <p:cNvSpPr>
            <a:spLocks noGrp="1"/>
          </p:cNvSpPr>
          <p:nvPr>
            <p:ph type="sldNum" sz="quarter" idx="10"/>
          </p:nvPr>
        </p:nvSpPr>
        <p:spPr/>
        <p:txBody>
          <a:bodyPr/>
          <a:lstStyle/>
          <a:p>
            <a:fld id="{E67D5889-AD6B-4EE6-A833-E7CD8AC894AC}" type="slidenum">
              <a:rPr lang="zh-TW" altLang="en-US" smtClean="0"/>
              <a:pPr/>
              <a:t>59</a:t>
            </a:fld>
            <a:endParaRPr lang="zh-TW" altLang="en-US"/>
          </a:p>
        </p:txBody>
      </p:sp>
    </p:spTree>
    <p:extLst>
      <p:ext uri="{BB962C8B-B14F-4D97-AF65-F5344CB8AC3E}">
        <p14:creationId xmlns:p14="http://schemas.microsoft.com/office/powerpoint/2010/main" val="174549928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3263900" y="509588"/>
            <a:ext cx="3398838" cy="2549525"/>
          </a:xfrm>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a:t>Use learnable downscaling model.</a:t>
            </a:r>
          </a:p>
          <a:p>
            <a:endParaRPr lang="en-US" altLang="zh-TW" sz="1200" b="0" i="0" u="none" strike="noStrike" kern="1200" baseline="0" dirty="0">
              <a:solidFill>
                <a:schemeClr val="tx1"/>
              </a:solidFill>
              <a:latin typeface="+mn-lt"/>
              <a:ea typeface="+mn-ea"/>
              <a:cs typeface="+mn-cs"/>
            </a:endParaRPr>
          </a:p>
        </p:txBody>
      </p:sp>
      <p:sp>
        <p:nvSpPr>
          <p:cNvPr id="4" name="投影片編號版面配置區 3"/>
          <p:cNvSpPr>
            <a:spLocks noGrp="1"/>
          </p:cNvSpPr>
          <p:nvPr>
            <p:ph type="sldNum" sz="quarter" idx="10"/>
          </p:nvPr>
        </p:nvSpPr>
        <p:spPr/>
        <p:txBody>
          <a:bodyPr/>
          <a:lstStyle/>
          <a:p>
            <a:fld id="{E67D5889-AD6B-4EE6-A833-E7CD8AC894AC}" type="slidenum">
              <a:rPr lang="zh-TW" altLang="en-US" smtClean="0"/>
              <a:pPr/>
              <a:t>60</a:t>
            </a:fld>
            <a:endParaRPr lang="zh-TW" altLang="en-US"/>
          </a:p>
        </p:txBody>
      </p:sp>
    </p:spTree>
    <p:extLst>
      <p:ext uri="{BB962C8B-B14F-4D97-AF65-F5344CB8AC3E}">
        <p14:creationId xmlns:p14="http://schemas.microsoft.com/office/powerpoint/2010/main" val="272279373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3263900" y="509588"/>
            <a:ext cx="3398838" cy="2549525"/>
          </a:xfrm>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a:t>Use learnable downscaling model.</a:t>
            </a:r>
          </a:p>
          <a:p>
            <a:endParaRPr lang="en-US" altLang="zh-TW" sz="1200" b="0" i="0" u="none" strike="noStrike" kern="1200" baseline="0" dirty="0">
              <a:solidFill>
                <a:schemeClr val="tx1"/>
              </a:solidFill>
              <a:latin typeface="+mn-lt"/>
              <a:ea typeface="+mn-ea"/>
              <a:cs typeface="+mn-cs"/>
            </a:endParaRPr>
          </a:p>
        </p:txBody>
      </p:sp>
      <p:sp>
        <p:nvSpPr>
          <p:cNvPr id="4" name="投影片編號版面配置區 3"/>
          <p:cNvSpPr>
            <a:spLocks noGrp="1"/>
          </p:cNvSpPr>
          <p:nvPr>
            <p:ph type="sldNum" sz="quarter" idx="10"/>
          </p:nvPr>
        </p:nvSpPr>
        <p:spPr/>
        <p:txBody>
          <a:bodyPr/>
          <a:lstStyle/>
          <a:p>
            <a:fld id="{E67D5889-AD6B-4EE6-A833-E7CD8AC894AC}" type="slidenum">
              <a:rPr lang="zh-TW" altLang="en-US" smtClean="0"/>
              <a:pPr/>
              <a:t>61</a:t>
            </a:fld>
            <a:endParaRPr lang="zh-TW" altLang="en-US"/>
          </a:p>
        </p:txBody>
      </p:sp>
    </p:spTree>
    <p:extLst>
      <p:ext uri="{BB962C8B-B14F-4D97-AF65-F5344CB8AC3E}">
        <p14:creationId xmlns:p14="http://schemas.microsoft.com/office/powerpoint/2010/main" val="39384599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3263900" y="509588"/>
            <a:ext cx="3400425" cy="2549525"/>
          </a:xfrm>
        </p:spPr>
      </p:sp>
      <p:sp>
        <p:nvSpPr>
          <p:cNvPr id="3" name="備忘稿版面配置區 2"/>
          <p:cNvSpPr>
            <a:spLocks noGrp="1"/>
          </p:cNvSpPr>
          <p:nvPr>
            <p:ph type="body" idx="1"/>
          </p:nvPr>
        </p:nvSpPr>
        <p:spPr/>
        <p:txBody>
          <a:bodyPr>
            <a:normAutofit/>
          </a:bodyPr>
          <a:lstStyle/>
          <a:p>
            <a:r>
              <a:rPr lang="en-US" altLang="zh-TW" baseline="0" dirty="0"/>
              <a:t>Our task is to </a:t>
            </a:r>
            <a:r>
              <a:rPr lang="en-US" altLang="zh-TW" b="1" baseline="0" dirty="0"/>
              <a:t>encode a group of video frames subject to a rate constraint. </a:t>
            </a:r>
          </a:p>
          <a:p>
            <a:endParaRPr lang="en-US" altLang="zh-TW" baseline="0" dirty="0"/>
          </a:p>
          <a:p>
            <a:r>
              <a:rPr lang="en-US" altLang="zh-TW" b="0" baseline="0" dirty="0"/>
              <a:t>The question is </a:t>
            </a:r>
            <a:r>
              <a:rPr lang="en-US" altLang="zh-TW" b="1" baseline="0" dirty="0"/>
              <a:t>how to perform bit allocation among these video frames such that the sum of their distortions is minimized</a:t>
            </a:r>
            <a:r>
              <a:rPr lang="en-US" altLang="zh-TW" b="0" baseline="0" dirty="0"/>
              <a:t> while satisfying the rate constraint. </a:t>
            </a:r>
          </a:p>
          <a:p>
            <a:endParaRPr lang="en-US" altLang="zh-TW" b="0" baseline="0" dirty="0"/>
          </a:p>
          <a:p>
            <a:r>
              <a:rPr lang="en-US" altLang="zh-TW" b="0" baseline="0" dirty="0"/>
              <a:t>In fact, we allocate bits by choosing their quantization parameters</a:t>
            </a:r>
          </a:p>
          <a:p>
            <a:endParaRPr lang="en-US" altLang="zh-TW" b="0" baseline="0" dirty="0"/>
          </a:p>
          <a:p>
            <a:endParaRPr lang="zh-TW" altLang="en-US" dirty="0"/>
          </a:p>
        </p:txBody>
      </p:sp>
      <p:sp>
        <p:nvSpPr>
          <p:cNvPr id="4" name="投影片編號版面配置區 3"/>
          <p:cNvSpPr>
            <a:spLocks noGrp="1"/>
          </p:cNvSpPr>
          <p:nvPr>
            <p:ph type="sldNum" sz="quarter" idx="10"/>
          </p:nvPr>
        </p:nvSpPr>
        <p:spPr/>
        <p:txBody>
          <a:bodyPr/>
          <a:lstStyle/>
          <a:p>
            <a:fld id="{E67D5889-AD6B-4EE6-A833-E7CD8AC894AC}" type="slidenum">
              <a:rPr lang="zh-TW" altLang="en-US" smtClean="0"/>
              <a:pPr/>
              <a:t>6</a:t>
            </a:fld>
            <a:endParaRPr lang="zh-TW" altLang="en-US"/>
          </a:p>
        </p:txBody>
      </p:sp>
    </p:spTree>
    <p:extLst>
      <p:ext uri="{BB962C8B-B14F-4D97-AF65-F5344CB8AC3E}">
        <p14:creationId xmlns:p14="http://schemas.microsoft.com/office/powerpoint/2010/main" val="236720293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3263900" y="509588"/>
            <a:ext cx="3398838" cy="2549525"/>
          </a:xfrm>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a:t>Use learnable downscaling model.</a:t>
            </a:r>
          </a:p>
          <a:p>
            <a:endParaRPr lang="en-US" altLang="zh-TW" sz="1200" b="0" i="0" u="none" strike="noStrike" kern="1200" baseline="0" dirty="0">
              <a:solidFill>
                <a:schemeClr val="tx1"/>
              </a:solidFill>
              <a:latin typeface="+mn-lt"/>
              <a:ea typeface="+mn-ea"/>
              <a:cs typeface="+mn-cs"/>
            </a:endParaRPr>
          </a:p>
        </p:txBody>
      </p:sp>
      <p:sp>
        <p:nvSpPr>
          <p:cNvPr id="4" name="投影片編號版面配置區 3"/>
          <p:cNvSpPr>
            <a:spLocks noGrp="1"/>
          </p:cNvSpPr>
          <p:nvPr>
            <p:ph type="sldNum" sz="quarter" idx="10"/>
          </p:nvPr>
        </p:nvSpPr>
        <p:spPr/>
        <p:txBody>
          <a:bodyPr/>
          <a:lstStyle/>
          <a:p>
            <a:fld id="{E67D5889-AD6B-4EE6-A833-E7CD8AC894AC}" type="slidenum">
              <a:rPr lang="zh-TW" altLang="en-US" smtClean="0"/>
              <a:pPr/>
              <a:t>62</a:t>
            </a:fld>
            <a:endParaRPr lang="zh-TW" altLang="en-US"/>
          </a:p>
        </p:txBody>
      </p:sp>
    </p:spTree>
    <p:extLst>
      <p:ext uri="{BB962C8B-B14F-4D97-AF65-F5344CB8AC3E}">
        <p14:creationId xmlns:p14="http://schemas.microsoft.com/office/powerpoint/2010/main" val="12193020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3263900" y="509588"/>
            <a:ext cx="3400425" cy="2549525"/>
          </a:xfrm>
        </p:spPr>
      </p:sp>
      <p:sp>
        <p:nvSpPr>
          <p:cNvPr id="3" name="備忘稿版面配置區 2"/>
          <p:cNvSpPr>
            <a:spLocks noGrp="1"/>
          </p:cNvSpPr>
          <p:nvPr>
            <p:ph type="body" idx="1"/>
          </p:nvPr>
        </p:nvSpPr>
        <p:spPr/>
        <p:txBody>
          <a:bodyPr>
            <a:normAutofit/>
          </a:bodyPr>
          <a:lstStyle/>
          <a:p>
            <a:r>
              <a:rPr lang="en-US" altLang="zh-TW" dirty="0"/>
              <a:t>the objective function can be written as  </a:t>
            </a:r>
            <a:r>
              <a:rPr lang="en-US" altLang="zh-TW" dirty="0" err="1"/>
              <a:t>arge</a:t>
            </a:r>
            <a:r>
              <a:rPr lang="en-US" altLang="zh-TW" dirty="0"/>
              <a:t> min the sum of the distortion of a GOP  subject to   the rate constraint. </a:t>
            </a:r>
          </a:p>
          <a:p>
            <a:endParaRPr lang="en-US" altLang="zh-TW"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b="0" dirty="0"/>
              <a:t>And it is a constrained optimization problems</a:t>
            </a:r>
          </a:p>
          <a:p>
            <a:endParaRPr lang="zh-TW" altLang="en-US" dirty="0"/>
          </a:p>
        </p:txBody>
      </p:sp>
      <p:sp>
        <p:nvSpPr>
          <p:cNvPr id="4" name="投影片編號版面配置區 3"/>
          <p:cNvSpPr>
            <a:spLocks noGrp="1"/>
          </p:cNvSpPr>
          <p:nvPr>
            <p:ph type="sldNum" sz="quarter" idx="10"/>
          </p:nvPr>
        </p:nvSpPr>
        <p:spPr/>
        <p:txBody>
          <a:bodyPr/>
          <a:lstStyle/>
          <a:p>
            <a:fld id="{E67D5889-AD6B-4EE6-A833-E7CD8AC894AC}" type="slidenum">
              <a:rPr lang="zh-TW" altLang="en-US" smtClean="0"/>
              <a:pPr/>
              <a:t>7</a:t>
            </a:fld>
            <a:endParaRPr lang="zh-TW" altLang="en-US"/>
          </a:p>
        </p:txBody>
      </p:sp>
    </p:spTree>
    <p:extLst>
      <p:ext uri="{BB962C8B-B14F-4D97-AF65-F5344CB8AC3E}">
        <p14:creationId xmlns:p14="http://schemas.microsoft.com/office/powerpoint/2010/main" val="17543621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3263900" y="509588"/>
            <a:ext cx="3400425" cy="2549525"/>
          </a:xfrm>
        </p:spPr>
      </p:sp>
      <p:sp>
        <p:nvSpPr>
          <p:cNvPr id="3" name="備忘稿版面配置區 2"/>
          <p:cNvSpPr>
            <a:spLocks noGrp="1"/>
          </p:cNvSpPr>
          <p:nvPr>
            <p:ph type="body" idx="1"/>
          </p:nvPr>
        </p:nvSpPr>
        <p:spPr/>
        <p:txBody>
          <a:bodyPr/>
          <a:lstStyle/>
          <a:p>
            <a:r>
              <a:rPr lang="en-US" altLang="zh-TW" b="1" baseline="0" dirty="0"/>
              <a:t>What really complicates this task is the inter-frame prediction. </a:t>
            </a:r>
          </a:p>
          <a:p>
            <a:endParaRPr lang="en-US" altLang="zh-TW" baseline="0" dirty="0"/>
          </a:p>
          <a:p>
            <a:r>
              <a:rPr lang="en-US" altLang="zh-TW" baseline="0" dirty="0"/>
              <a:t>This turns the bit allocation among video frames into a </a:t>
            </a:r>
            <a:r>
              <a:rPr lang="en-US" altLang="zh-TW" b="1" baseline="0" dirty="0"/>
              <a:t>dependent decision making process. </a:t>
            </a:r>
          </a:p>
        </p:txBody>
      </p:sp>
      <p:sp>
        <p:nvSpPr>
          <p:cNvPr id="4" name="投影片編號版面配置區 3"/>
          <p:cNvSpPr>
            <a:spLocks noGrp="1"/>
          </p:cNvSpPr>
          <p:nvPr>
            <p:ph type="sldNum" sz="quarter" idx="10"/>
          </p:nvPr>
        </p:nvSpPr>
        <p:spPr/>
        <p:txBody>
          <a:bodyPr/>
          <a:lstStyle/>
          <a:p>
            <a:fld id="{E67D5889-AD6B-4EE6-A833-E7CD8AC894AC}" type="slidenum">
              <a:rPr lang="zh-TW" altLang="en-US" smtClean="0"/>
              <a:pPr/>
              <a:t>8</a:t>
            </a:fld>
            <a:endParaRPr lang="zh-TW" altLang="en-US"/>
          </a:p>
        </p:txBody>
      </p:sp>
    </p:spTree>
    <p:extLst>
      <p:ext uri="{BB962C8B-B14F-4D97-AF65-F5344CB8AC3E}">
        <p14:creationId xmlns:p14="http://schemas.microsoft.com/office/powerpoint/2010/main" val="16726401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917575" y="744538"/>
            <a:ext cx="4962525" cy="3722687"/>
          </a:xfrm>
        </p:spPr>
      </p:sp>
      <p:sp>
        <p:nvSpPr>
          <p:cNvPr id="3" name="備忘稿版面配置區 2"/>
          <p:cNvSpPr>
            <a:spLocks noGrp="1"/>
          </p:cNvSpPr>
          <p:nvPr>
            <p:ph type="body" idx="1"/>
          </p:nvPr>
        </p:nvSpPr>
        <p:spPr/>
        <p:txBody>
          <a:bodyPr/>
          <a:lstStyle/>
          <a:p>
            <a:endParaRPr lang="en-US" altLang="zh-TW" sz="1200" b="0" i="0" u="none" strike="noStrike" kern="1200" baseline="0" dirty="0">
              <a:solidFill>
                <a:schemeClr val="tx1"/>
              </a:solidFill>
              <a:latin typeface="+mn-lt"/>
              <a:ea typeface="+mn-ea"/>
              <a:cs typeface="+mn-cs"/>
            </a:endParaRPr>
          </a:p>
        </p:txBody>
      </p:sp>
      <p:sp>
        <p:nvSpPr>
          <p:cNvPr id="4" name="投影片編號版面配置區 3"/>
          <p:cNvSpPr>
            <a:spLocks noGrp="1"/>
          </p:cNvSpPr>
          <p:nvPr>
            <p:ph type="sldNum" sz="quarter" idx="10"/>
          </p:nvPr>
        </p:nvSpPr>
        <p:spPr/>
        <p:txBody>
          <a:bodyPr/>
          <a:lstStyle/>
          <a:p>
            <a:fld id="{E67D5889-AD6B-4EE6-A833-E7CD8AC894AC}" type="slidenum">
              <a:rPr lang="zh-TW" altLang="en-US" smtClean="0"/>
              <a:pPr/>
              <a:t>9</a:t>
            </a:fld>
            <a:endParaRPr lang="zh-TW" altLang="en-US"/>
          </a:p>
        </p:txBody>
      </p:sp>
    </p:spTree>
    <p:extLst>
      <p:ext uri="{BB962C8B-B14F-4D97-AF65-F5344CB8AC3E}">
        <p14:creationId xmlns:p14="http://schemas.microsoft.com/office/powerpoint/2010/main" val="30199456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12" name="矩形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圓角矩形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副標題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zh-TW" altLang="en-US"/>
              <a:t>按一下以編輯母片副標題樣式</a:t>
            </a:r>
            <a:endParaRPr kumimoji="0" lang="en-US"/>
          </a:p>
        </p:txBody>
      </p:sp>
      <p:sp>
        <p:nvSpPr>
          <p:cNvPr id="28" name="日期版面配置區 27"/>
          <p:cNvSpPr>
            <a:spLocks noGrp="1"/>
          </p:cNvSpPr>
          <p:nvPr>
            <p:ph type="dt" sz="half" idx="10"/>
          </p:nvPr>
        </p:nvSpPr>
        <p:spPr/>
        <p:txBody>
          <a:bodyPr/>
          <a:lstStyle/>
          <a:p>
            <a:fld id="{A8E8A70A-F0E8-4A66-9A2D-D003D8943288}" type="datetime1">
              <a:rPr lang="zh-TW" altLang="en-US" smtClean="0"/>
              <a:t>2021/2/22</a:t>
            </a:fld>
            <a:endParaRPr lang="zh-TW" altLang="en-US"/>
          </a:p>
        </p:txBody>
      </p:sp>
      <p:sp>
        <p:nvSpPr>
          <p:cNvPr id="17" name="頁尾版面配置區 16"/>
          <p:cNvSpPr>
            <a:spLocks noGrp="1"/>
          </p:cNvSpPr>
          <p:nvPr>
            <p:ph type="ftr" sz="quarter" idx="11"/>
          </p:nvPr>
        </p:nvSpPr>
        <p:spPr/>
        <p:txBody>
          <a:bodyPr/>
          <a:lstStyle/>
          <a:p>
            <a:endParaRPr lang="zh-TW" altLang="en-US" dirty="0"/>
          </a:p>
        </p:txBody>
      </p:sp>
      <p:sp>
        <p:nvSpPr>
          <p:cNvPr id="29" name="投影片編號版面配置區 28"/>
          <p:cNvSpPr>
            <a:spLocks noGrp="1"/>
          </p:cNvSpPr>
          <p:nvPr>
            <p:ph type="sldNum" sz="quarter" idx="12"/>
          </p:nvPr>
        </p:nvSpPr>
        <p:spPr/>
        <p:txBody>
          <a:bodyPr lIns="0" tIns="0" rIns="0" bIns="0">
            <a:noAutofit/>
          </a:bodyPr>
          <a:lstStyle>
            <a:lvl1pPr>
              <a:defRPr sz="1400">
                <a:solidFill>
                  <a:srgbClr val="FFFFFF"/>
                </a:solidFill>
              </a:defRPr>
            </a:lvl1pPr>
          </a:lstStyle>
          <a:p>
            <a:fld id="{EB15A18E-AA88-43ED-A605-D4009C1A63FA}" type="slidenum">
              <a:rPr lang="zh-TW" altLang="en-US" smtClean="0"/>
              <a:pPr/>
              <a:t>‹#›</a:t>
            </a:fld>
            <a:endParaRPr lang="zh-TW" altLang="en-US"/>
          </a:p>
        </p:txBody>
      </p:sp>
      <p:sp>
        <p:nvSpPr>
          <p:cNvPr id="7" name="矩形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矩形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矩形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標題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zh-TW" altLang="en-US"/>
              <a:t>按一下以編輯母片標題樣式</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a:t>按一下以編輯母片標題樣式</a:t>
            </a:r>
            <a:endParaRPr kumimoji="0" lang="en-US"/>
          </a:p>
        </p:txBody>
      </p:sp>
      <p:sp>
        <p:nvSpPr>
          <p:cNvPr id="3" name="直排文字版面配置區 2"/>
          <p:cNvSpPr>
            <a:spLocks noGrp="1"/>
          </p:cNvSpPr>
          <p:nvPr>
            <p:ph type="body" orient="vert" idx="1"/>
          </p:nvPr>
        </p:nvSpPr>
        <p:spPr/>
        <p:txBody>
          <a:bodyPr vert="eaVert"/>
          <a:lstStyle/>
          <a:p>
            <a:pPr lvl="0" eaLnBrk="1" latinLnBrk="0" hangingPunct="1"/>
            <a:r>
              <a:rPr lang="zh-TW" altLang="en-US"/>
              <a:t>按一下以編輯母片文字樣式</a:t>
            </a:r>
          </a:p>
          <a:p>
            <a:pPr lvl="1" eaLnBrk="1" latinLnBrk="0" hangingPunct="1"/>
            <a:r>
              <a:rPr lang="zh-TW" altLang="en-US"/>
              <a:t>第二層</a:t>
            </a:r>
          </a:p>
          <a:p>
            <a:pPr lvl="2" eaLnBrk="1" latinLnBrk="0" hangingPunct="1"/>
            <a:r>
              <a:rPr lang="zh-TW" altLang="en-US"/>
              <a:t>第三層</a:t>
            </a:r>
          </a:p>
          <a:p>
            <a:pPr lvl="3" eaLnBrk="1" latinLnBrk="0" hangingPunct="1"/>
            <a:r>
              <a:rPr lang="zh-TW" altLang="en-US"/>
              <a:t>第四層</a:t>
            </a:r>
          </a:p>
          <a:p>
            <a:pPr lvl="4" eaLnBrk="1" latinLnBrk="0" hangingPunct="1"/>
            <a:r>
              <a:rPr lang="zh-TW" altLang="en-US"/>
              <a:t>第五層</a:t>
            </a:r>
            <a:endParaRPr kumimoji="0" lang="en-US"/>
          </a:p>
        </p:txBody>
      </p:sp>
      <p:sp>
        <p:nvSpPr>
          <p:cNvPr id="4" name="日期版面配置區 3"/>
          <p:cNvSpPr>
            <a:spLocks noGrp="1"/>
          </p:cNvSpPr>
          <p:nvPr>
            <p:ph type="dt" sz="half" idx="10"/>
          </p:nvPr>
        </p:nvSpPr>
        <p:spPr/>
        <p:txBody>
          <a:bodyPr/>
          <a:lstStyle/>
          <a:p>
            <a:fld id="{1B905B87-260D-4A26-ABF6-04A4E59EA447}" type="datetime1">
              <a:rPr lang="zh-TW" altLang="en-US" smtClean="0"/>
              <a:t>2021/2/22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EB15A18E-AA88-43ED-A605-D4009C1A63FA}" type="slidenum">
              <a:rPr lang="zh-TW" altLang="en-US" smtClean="0"/>
              <a:pPr/>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41"/>
            <a:ext cx="2011680" cy="5851525"/>
          </a:xfrm>
        </p:spPr>
        <p:txBody>
          <a:bodyPr vert="eaVert"/>
          <a:lstStyle/>
          <a:p>
            <a:r>
              <a:rPr kumimoji="0" lang="zh-TW" altLang="en-US"/>
              <a:t>按一下以編輯母片標題樣式</a:t>
            </a:r>
            <a:endParaRPr kumimoji="0" lang="en-US"/>
          </a:p>
        </p:txBody>
      </p:sp>
      <p:sp>
        <p:nvSpPr>
          <p:cNvPr id="3" name="直排文字版面配置區 2"/>
          <p:cNvSpPr>
            <a:spLocks noGrp="1"/>
          </p:cNvSpPr>
          <p:nvPr>
            <p:ph type="body" orient="vert" idx="1"/>
          </p:nvPr>
        </p:nvSpPr>
        <p:spPr>
          <a:xfrm>
            <a:off x="914400" y="274640"/>
            <a:ext cx="5562600" cy="5851525"/>
          </a:xfrm>
        </p:spPr>
        <p:txBody>
          <a:bodyPr vert="eaVert"/>
          <a:lstStyle/>
          <a:p>
            <a:pPr lvl="0" eaLnBrk="1" latinLnBrk="0" hangingPunct="1"/>
            <a:r>
              <a:rPr lang="zh-TW" altLang="en-US"/>
              <a:t>按一下以編輯母片文字樣式</a:t>
            </a:r>
          </a:p>
          <a:p>
            <a:pPr lvl="1" eaLnBrk="1" latinLnBrk="0" hangingPunct="1"/>
            <a:r>
              <a:rPr lang="zh-TW" altLang="en-US"/>
              <a:t>第二層</a:t>
            </a:r>
          </a:p>
          <a:p>
            <a:pPr lvl="2" eaLnBrk="1" latinLnBrk="0" hangingPunct="1"/>
            <a:r>
              <a:rPr lang="zh-TW" altLang="en-US"/>
              <a:t>第三層</a:t>
            </a:r>
          </a:p>
          <a:p>
            <a:pPr lvl="3" eaLnBrk="1" latinLnBrk="0" hangingPunct="1"/>
            <a:r>
              <a:rPr lang="zh-TW" altLang="en-US"/>
              <a:t>第四層</a:t>
            </a:r>
          </a:p>
          <a:p>
            <a:pPr lvl="4" eaLnBrk="1" latinLnBrk="0" hangingPunct="1"/>
            <a:r>
              <a:rPr lang="zh-TW" altLang="en-US"/>
              <a:t>第五層</a:t>
            </a:r>
            <a:endParaRPr kumimoji="0" lang="en-US"/>
          </a:p>
        </p:txBody>
      </p:sp>
      <p:sp>
        <p:nvSpPr>
          <p:cNvPr id="4" name="日期版面配置區 3"/>
          <p:cNvSpPr>
            <a:spLocks noGrp="1"/>
          </p:cNvSpPr>
          <p:nvPr>
            <p:ph type="dt" sz="half" idx="10"/>
          </p:nvPr>
        </p:nvSpPr>
        <p:spPr/>
        <p:txBody>
          <a:bodyPr/>
          <a:lstStyle/>
          <a:p>
            <a:fld id="{2B313242-6BB4-44B1-9C37-7CA2B0AC70AB}" type="datetime1">
              <a:rPr lang="zh-TW" altLang="en-US" smtClean="0"/>
              <a:t>2021/2/22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EB15A18E-AA88-43ED-A605-D4009C1A63FA}" type="slidenum">
              <a:rPr lang="zh-TW" altLang="en-US" smtClean="0"/>
              <a:pPr/>
              <a:t>‹#›</a:t>
            </a:fld>
            <a:endParaRPr lang="zh-TW"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標題投影片">
    <p:spTree>
      <p:nvGrpSpPr>
        <p:cNvPr id="1" name=""/>
        <p:cNvGrpSpPr/>
        <p:nvPr/>
      </p:nvGrpSpPr>
      <p:grpSpPr>
        <a:xfrm>
          <a:off x="0" y="0"/>
          <a:ext cx="0" cy="0"/>
          <a:chOff x="0" y="0"/>
          <a:chExt cx="0" cy="0"/>
        </a:xfrm>
      </p:grpSpPr>
      <p:sp>
        <p:nvSpPr>
          <p:cNvPr id="2" name="標題 1"/>
          <p:cNvSpPr>
            <a:spLocks noGrp="1"/>
          </p:cNvSpPr>
          <p:nvPr>
            <p:ph type="ctrTitle" hasCustomPrompt="1"/>
          </p:nvPr>
        </p:nvSpPr>
        <p:spPr>
          <a:xfrm>
            <a:off x="179512" y="1310903"/>
            <a:ext cx="8856984" cy="1470025"/>
          </a:xfrm>
        </p:spPr>
        <p:txBody>
          <a:bodyPr>
            <a:normAutofit/>
          </a:bodyPr>
          <a:lstStyle>
            <a:lvl1pPr algn="ctr">
              <a:defRPr sz="3600" b="0">
                <a:solidFill>
                  <a:srgbClr val="003399"/>
                </a:solidFill>
                <a:effectLst/>
                <a:latin typeface="+mj-lt"/>
                <a:cs typeface="Times New Roman" pitchFamily="18" charset="0"/>
              </a:defRPr>
            </a:lvl1pPr>
          </a:lstStyle>
          <a:p>
            <a:r>
              <a:rPr lang="en-US" altLang="zh-TW" dirty="0"/>
              <a:t>PRESENTATION NAME</a:t>
            </a:r>
            <a:endParaRPr lang="zh-TW" altLang="en-US" dirty="0"/>
          </a:p>
        </p:txBody>
      </p:sp>
      <p:sp>
        <p:nvSpPr>
          <p:cNvPr id="3" name="副標題 2"/>
          <p:cNvSpPr>
            <a:spLocks noGrp="1"/>
          </p:cNvSpPr>
          <p:nvPr>
            <p:ph type="subTitle" idx="1" hasCustomPrompt="1"/>
          </p:nvPr>
        </p:nvSpPr>
        <p:spPr>
          <a:xfrm>
            <a:off x="2347664" y="2924944"/>
            <a:ext cx="4240560" cy="648072"/>
          </a:xfrm>
        </p:spPr>
        <p:txBody>
          <a:bodyPr>
            <a:normAutofit/>
          </a:bodyPr>
          <a:lstStyle>
            <a:lvl1pPr marL="0" indent="0" algn="ctr">
              <a:buNone/>
              <a:defRPr sz="2800">
                <a:solidFill>
                  <a:schemeClr val="tx1"/>
                </a:solidFill>
                <a:latin typeface="Times" pitchFamily="18" charset="0"/>
                <a:cs typeface="Times New Roman"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zh-TW" dirty="0"/>
              <a:t>author</a:t>
            </a:r>
            <a:endParaRPr lang="zh-TW" altLang="en-US" dirty="0"/>
          </a:p>
        </p:txBody>
      </p:sp>
      <p:sp>
        <p:nvSpPr>
          <p:cNvPr id="4" name="日期版面配置區 3"/>
          <p:cNvSpPr>
            <a:spLocks noGrp="1"/>
          </p:cNvSpPr>
          <p:nvPr>
            <p:ph type="dt" sz="half" idx="10"/>
          </p:nvPr>
        </p:nvSpPr>
        <p:spPr/>
        <p:txBody>
          <a:bodyPr/>
          <a:lstStyle/>
          <a:p>
            <a:fld id="{0F3ED11B-AD7D-4980-AF9F-765143B70CAD}" type="datetime1">
              <a:rPr lang="zh-TW" altLang="en-US" smtClean="0"/>
              <a:t>2021/2/22</a:t>
            </a:fld>
            <a:endParaRPr lang="zh-TW" altLang="en-US"/>
          </a:p>
        </p:txBody>
      </p:sp>
      <p:sp>
        <p:nvSpPr>
          <p:cNvPr id="16" name="文字版面配置區 15"/>
          <p:cNvSpPr>
            <a:spLocks noGrp="1"/>
          </p:cNvSpPr>
          <p:nvPr>
            <p:ph type="body" sz="quarter" idx="13" hasCustomPrompt="1"/>
          </p:nvPr>
        </p:nvSpPr>
        <p:spPr>
          <a:xfrm>
            <a:off x="738809" y="188640"/>
            <a:ext cx="7793631" cy="432048"/>
          </a:xfrm>
        </p:spPr>
        <p:txBody>
          <a:bodyPr>
            <a:normAutofit/>
          </a:bodyPr>
          <a:lstStyle>
            <a:lvl1pPr marL="0" indent="0">
              <a:buNone/>
              <a:defRPr lang="en-US" altLang="zh-TW" sz="1800" b="0" i="0" u="none" strike="noStrike" kern="1200" baseline="0" smtClean="0">
                <a:solidFill>
                  <a:schemeClr val="tx1"/>
                </a:solidFill>
                <a:effectLst/>
                <a:latin typeface="Times" pitchFamily="18" charset="0"/>
                <a:cs typeface="Times New Roman" pitchFamily="18" charset="0"/>
              </a:defRPr>
            </a:lvl1pPr>
          </a:lstStyle>
          <a:p>
            <a:r>
              <a:rPr lang="en-US" altLang="zh-TW" sz="1800" dirty="0">
                <a:latin typeface="Times New Roman" pitchFamily="18" charset="0"/>
                <a:cs typeface="Times New Roman" pitchFamily="18" charset="0"/>
              </a:rPr>
              <a:t>Title</a:t>
            </a:r>
            <a:endParaRPr lang="zh-TW" altLang="en-US" sz="1800" dirty="0">
              <a:latin typeface="Times New Roman" pitchFamily="18" charset="0"/>
              <a:cs typeface="Times New Roman" pitchFamily="18" charset="0"/>
            </a:endParaRPr>
          </a:p>
        </p:txBody>
      </p:sp>
      <p:sp>
        <p:nvSpPr>
          <p:cNvPr id="18" name="文字版面配置區 17"/>
          <p:cNvSpPr>
            <a:spLocks noGrp="1"/>
          </p:cNvSpPr>
          <p:nvPr>
            <p:ph type="body" sz="quarter" idx="14" hasCustomPrompt="1"/>
          </p:nvPr>
        </p:nvSpPr>
        <p:spPr>
          <a:xfrm>
            <a:off x="2915816" y="4149080"/>
            <a:ext cx="3024337" cy="720725"/>
          </a:xfrm>
        </p:spPr>
        <p:txBody>
          <a:bodyPr>
            <a:normAutofit/>
          </a:bodyPr>
          <a:lstStyle>
            <a:lvl1pPr marL="0" indent="0" algn="ctr">
              <a:buNone/>
              <a:defRPr sz="2000">
                <a:solidFill>
                  <a:schemeClr val="tx1"/>
                </a:solidFill>
                <a:latin typeface="Times" pitchFamily="18" charset="0"/>
                <a:cs typeface="Times New Roman" pitchFamily="18" charset="0"/>
              </a:defRPr>
            </a:lvl1pPr>
          </a:lstStyle>
          <a:p>
            <a:pPr lvl="0"/>
            <a:r>
              <a:rPr lang="en-US" altLang="zh-TW" dirty="0"/>
              <a:t>Time</a:t>
            </a:r>
            <a:endParaRPr lang="zh-TW" altLang="en-US" dirty="0"/>
          </a:p>
        </p:txBody>
      </p:sp>
    </p:spTree>
    <p:extLst>
      <p:ext uri="{BB962C8B-B14F-4D97-AF65-F5344CB8AC3E}">
        <p14:creationId xmlns:p14="http://schemas.microsoft.com/office/powerpoint/2010/main" val="40699958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340376" y="-18256"/>
            <a:ext cx="8624112" cy="1143000"/>
          </a:xfrm>
        </p:spPr>
        <p:txBody>
          <a:bodyPr/>
          <a:lstStyle>
            <a:lvl1pPr>
              <a:defRPr b="1">
                <a:solidFill>
                  <a:srgbClr val="0070C0"/>
                </a:solidFill>
                <a:latin typeface="Calibri" panose="020F0502020204030204" pitchFamily="34" charset="0"/>
                <a:cs typeface="Times New Roman" pitchFamily="18" charset="0"/>
              </a:defRPr>
            </a:lvl1pPr>
          </a:lstStyle>
          <a:p>
            <a:r>
              <a:rPr kumimoji="0" lang="zh-TW" altLang="en-US"/>
              <a:t>按一下以編輯母片標題樣式</a:t>
            </a:r>
            <a:endParaRPr kumimoji="0" lang="en-US" dirty="0"/>
          </a:p>
        </p:txBody>
      </p:sp>
      <p:sp>
        <p:nvSpPr>
          <p:cNvPr id="4" name="日期版面配置區 3"/>
          <p:cNvSpPr>
            <a:spLocks noGrp="1"/>
          </p:cNvSpPr>
          <p:nvPr>
            <p:ph type="dt" sz="half" idx="10"/>
          </p:nvPr>
        </p:nvSpPr>
        <p:spPr/>
        <p:txBody>
          <a:bodyPr/>
          <a:lstStyle/>
          <a:p>
            <a:fld id="{60B1706A-B05F-4521-ABB1-83C4223F6322}" type="datetime1">
              <a:rPr lang="zh-TW" altLang="en-US" smtClean="0"/>
              <a:t>2021/2/22</a:t>
            </a:fld>
            <a:endParaRPr lang="zh-TW" altLang="en-US" dirty="0"/>
          </a:p>
        </p:txBody>
      </p:sp>
      <p:sp>
        <p:nvSpPr>
          <p:cNvPr id="5" name="頁尾版面配置區 4"/>
          <p:cNvSpPr>
            <a:spLocks noGrp="1"/>
          </p:cNvSpPr>
          <p:nvPr>
            <p:ph type="ftr" sz="quarter" idx="11"/>
          </p:nvPr>
        </p:nvSpPr>
        <p:spPr/>
        <p:txBody>
          <a:bodyPr/>
          <a:lstStyle/>
          <a:p>
            <a:endParaRPr lang="zh-TW" altLang="en-US" dirty="0"/>
          </a:p>
        </p:txBody>
      </p:sp>
      <p:sp>
        <p:nvSpPr>
          <p:cNvPr id="8" name="內容版面配置區 7"/>
          <p:cNvSpPr>
            <a:spLocks noGrp="1"/>
          </p:cNvSpPr>
          <p:nvPr>
            <p:ph sz="quarter" idx="1"/>
          </p:nvPr>
        </p:nvSpPr>
        <p:spPr>
          <a:xfrm>
            <a:off x="374904" y="1196752"/>
            <a:ext cx="8589584" cy="4572000"/>
          </a:xfrm>
        </p:spPr>
        <p:txBody>
          <a:bodyPr vert="horz"/>
          <a:lstStyle>
            <a:lvl1pPr>
              <a:defRPr>
                <a:latin typeface="Calibri" panose="020F0502020204030204" pitchFamily="34" charset="0"/>
                <a:cs typeface="Times New Roman" pitchFamily="18" charset="0"/>
              </a:defRPr>
            </a:lvl1pPr>
            <a:lvl2pPr>
              <a:defRPr>
                <a:latin typeface="Calibri" panose="020F0502020204030204" pitchFamily="34" charset="0"/>
                <a:cs typeface="Times New Roman" pitchFamily="18"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eaLnBrk="1" latinLnBrk="0" hangingPunct="1"/>
            <a:r>
              <a:rPr lang="zh-TW" altLang="en-US"/>
              <a:t>按一下以編輯母片文字樣式</a:t>
            </a:r>
          </a:p>
          <a:p>
            <a:pPr lvl="1" eaLnBrk="1" latinLnBrk="0" hangingPunct="1"/>
            <a:r>
              <a:rPr lang="zh-TW" altLang="en-US"/>
              <a:t>第二層</a:t>
            </a:r>
          </a:p>
          <a:p>
            <a:pPr lvl="2" eaLnBrk="1" latinLnBrk="0" hangingPunct="1"/>
            <a:r>
              <a:rPr lang="zh-TW" altLang="en-US"/>
              <a:t>第三層</a:t>
            </a:r>
          </a:p>
          <a:p>
            <a:pPr lvl="3" eaLnBrk="1" latinLnBrk="0" hangingPunct="1"/>
            <a:r>
              <a:rPr lang="zh-TW" altLang="en-US"/>
              <a:t>第四層</a:t>
            </a:r>
          </a:p>
          <a:p>
            <a:pPr lvl="4" eaLnBrk="1" latinLnBrk="0" hangingPunct="1"/>
            <a:r>
              <a:rPr lang="zh-TW" altLang="en-US"/>
              <a:t>第五層</a:t>
            </a:r>
            <a:endParaRPr kumimoji="0" lang="en-US" dirty="0"/>
          </a:p>
        </p:txBody>
      </p:sp>
      <p:sp>
        <p:nvSpPr>
          <p:cNvPr id="9" name="投影片編號版面配置區 5"/>
          <p:cNvSpPr>
            <a:spLocks noGrp="1"/>
          </p:cNvSpPr>
          <p:nvPr>
            <p:ph type="sldNum" sz="quarter" idx="12"/>
          </p:nvPr>
        </p:nvSpPr>
        <p:spPr>
          <a:xfrm>
            <a:off x="146304" y="6208776"/>
            <a:ext cx="457200" cy="457200"/>
          </a:xfrm>
        </p:spPr>
        <p:txBody>
          <a:bodyPr/>
          <a:lstStyle/>
          <a:p>
            <a:fld id="{EB15A18E-AA88-43ED-A605-D4009C1A63FA}" type="slidenum">
              <a:rPr lang="zh-TW" altLang="en-US" smtClean="0"/>
              <a:pPr/>
              <a:t>‹#›</a:t>
            </a:fld>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11" name="矩形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圓角矩形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標題 1"/>
          <p:cNvSpPr>
            <a:spLocks noGrp="1"/>
          </p:cNvSpPr>
          <p:nvPr>
            <p:ph type="title"/>
          </p:nvPr>
        </p:nvSpPr>
        <p:spPr>
          <a:xfrm>
            <a:off x="722313" y="952500"/>
            <a:ext cx="7772400" cy="1362075"/>
          </a:xfrm>
        </p:spPr>
        <p:txBody>
          <a:bodyPr anchor="b" anchorCtr="0"/>
          <a:lstStyle>
            <a:lvl1pPr algn="l">
              <a:buNone/>
              <a:defRPr sz="4000" b="0" cap="none"/>
            </a:lvl1pPr>
          </a:lstStyle>
          <a:p>
            <a:r>
              <a:rPr kumimoji="0" lang="zh-TW" altLang="en-US"/>
              <a:t>按一下以編輯母片標題樣式</a:t>
            </a:r>
            <a:endParaRPr kumimoji="0" lang="en-US"/>
          </a:p>
        </p:txBody>
      </p:sp>
      <p:sp>
        <p:nvSpPr>
          <p:cNvPr id="3" name="文字版面配置區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zh-TW" altLang="en-US"/>
              <a:t>按一下以編輯母片文字樣式</a:t>
            </a:r>
          </a:p>
        </p:txBody>
      </p:sp>
      <p:sp>
        <p:nvSpPr>
          <p:cNvPr id="4" name="日期版面配置區 3"/>
          <p:cNvSpPr>
            <a:spLocks noGrp="1"/>
          </p:cNvSpPr>
          <p:nvPr>
            <p:ph type="dt" sz="half" idx="10"/>
          </p:nvPr>
        </p:nvSpPr>
        <p:spPr/>
        <p:txBody>
          <a:bodyPr/>
          <a:lstStyle/>
          <a:p>
            <a:fld id="{7DD47EF9-9983-427A-A3CA-D6624D33E5A1}" type="datetime1">
              <a:rPr lang="zh-TW" altLang="en-US" smtClean="0"/>
              <a:t>2021/2/22</a:t>
            </a:fld>
            <a:endParaRPr lang="zh-TW" altLang="en-US"/>
          </a:p>
        </p:txBody>
      </p:sp>
      <p:sp>
        <p:nvSpPr>
          <p:cNvPr id="5" name="頁尾版面配置區 4"/>
          <p:cNvSpPr>
            <a:spLocks noGrp="1"/>
          </p:cNvSpPr>
          <p:nvPr>
            <p:ph type="ftr" sz="quarter" idx="11"/>
          </p:nvPr>
        </p:nvSpPr>
        <p:spPr>
          <a:xfrm>
            <a:off x="800100" y="6172200"/>
            <a:ext cx="4000500" cy="457200"/>
          </a:xfrm>
        </p:spPr>
        <p:txBody>
          <a:bodyPr/>
          <a:lstStyle/>
          <a:p>
            <a:endParaRPr lang="zh-TW" altLang="en-US"/>
          </a:p>
        </p:txBody>
      </p:sp>
      <p:sp>
        <p:nvSpPr>
          <p:cNvPr id="7" name="矩形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矩形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矩形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投影片編號版面配置區 5"/>
          <p:cNvSpPr>
            <a:spLocks noGrp="1"/>
          </p:cNvSpPr>
          <p:nvPr>
            <p:ph type="sldNum" sz="quarter" idx="12"/>
          </p:nvPr>
        </p:nvSpPr>
        <p:spPr>
          <a:xfrm>
            <a:off x="146304" y="6208776"/>
            <a:ext cx="457200" cy="457200"/>
          </a:xfrm>
        </p:spPr>
        <p:txBody>
          <a:bodyPr/>
          <a:lstStyle/>
          <a:p>
            <a:fld id="{EB15A18E-AA88-43ED-A605-D4009C1A63FA}" type="slidenum">
              <a:rPr lang="zh-TW" altLang="en-US" smtClean="0"/>
              <a:pPr/>
              <a:t>‹#›</a:t>
            </a:fld>
            <a:endParaRPr lang="zh-TW"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a:t>按一下以編輯母片標題樣式</a:t>
            </a:r>
            <a:endParaRPr kumimoji="0" lang="en-US"/>
          </a:p>
        </p:txBody>
      </p:sp>
      <p:sp>
        <p:nvSpPr>
          <p:cNvPr id="5" name="日期版面配置區 4"/>
          <p:cNvSpPr>
            <a:spLocks noGrp="1"/>
          </p:cNvSpPr>
          <p:nvPr>
            <p:ph type="dt" sz="half" idx="10"/>
          </p:nvPr>
        </p:nvSpPr>
        <p:spPr/>
        <p:txBody>
          <a:bodyPr/>
          <a:lstStyle/>
          <a:p>
            <a:fld id="{378F9996-B558-4764-A52D-DCE260A55C2A}" type="datetime1">
              <a:rPr lang="zh-TW" altLang="en-US" smtClean="0"/>
              <a:t>2021/2/22</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EB15A18E-AA88-43ED-A605-D4009C1A63FA}" type="slidenum">
              <a:rPr lang="zh-TW" altLang="en-US" smtClean="0"/>
              <a:pPr/>
              <a:t>‹#›</a:t>
            </a:fld>
            <a:endParaRPr lang="zh-TW" altLang="en-US"/>
          </a:p>
        </p:txBody>
      </p:sp>
      <p:sp>
        <p:nvSpPr>
          <p:cNvPr id="9" name="內容版面配置區 8"/>
          <p:cNvSpPr>
            <a:spLocks noGrp="1"/>
          </p:cNvSpPr>
          <p:nvPr>
            <p:ph sz="quarter" idx="1"/>
          </p:nvPr>
        </p:nvSpPr>
        <p:spPr>
          <a:xfrm>
            <a:off x="914400" y="1447800"/>
            <a:ext cx="3749040" cy="4572000"/>
          </a:xfrm>
        </p:spPr>
        <p:txBody>
          <a:bodyPr vert="horz"/>
          <a:lstStyle/>
          <a:p>
            <a:pPr lvl="0" eaLnBrk="1" latinLnBrk="0" hangingPunct="1"/>
            <a:r>
              <a:rPr lang="zh-TW" altLang="en-US"/>
              <a:t>按一下以編輯母片文字樣式</a:t>
            </a:r>
          </a:p>
          <a:p>
            <a:pPr lvl="1" eaLnBrk="1" latinLnBrk="0" hangingPunct="1"/>
            <a:r>
              <a:rPr lang="zh-TW" altLang="en-US"/>
              <a:t>第二層</a:t>
            </a:r>
          </a:p>
          <a:p>
            <a:pPr lvl="2" eaLnBrk="1" latinLnBrk="0" hangingPunct="1"/>
            <a:r>
              <a:rPr lang="zh-TW" altLang="en-US"/>
              <a:t>第三層</a:t>
            </a:r>
          </a:p>
          <a:p>
            <a:pPr lvl="3" eaLnBrk="1" latinLnBrk="0" hangingPunct="1"/>
            <a:r>
              <a:rPr lang="zh-TW" altLang="en-US"/>
              <a:t>第四層</a:t>
            </a:r>
          </a:p>
          <a:p>
            <a:pPr lvl="4" eaLnBrk="1" latinLnBrk="0" hangingPunct="1"/>
            <a:r>
              <a:rPr lang="zh-TW" altLang="en-US"/>
              <a:t>第五層</a:t>
            </a:r>
            <a:endParaRPr kumimoji="0" lang="en-US" dirty="0"/>
          </a:p>
        </p:txBody>
      </p:sp>
      <p:sp>
        <p:nvSpPr>
          <p:cNvPr id="11" name="內容版面配置區 10"/>
          <p:cNvSpPr>
            <a:spLocks noGrp="1"/>
          </p:cNvSpPr>
          <p:nvPr>
            <p:ph sz="quarter" idx="2"/>
          </p:nvPr>
        </p:nvSpPr>
        <p:spPr>
          <a:xfrm>
            <a:off x="4933950" y="1447800"/>
            <a:ext cx="3749040" cy="4572000"/>
          </a:xfrm>
        </p:spPr>
        <p:txBody>
          <a:bodyPr vert="horz"/>
          <a:lstStyle/>
          <a:p>
            <a:pPr lvl="0" eaLnBrk="1" latinLnBrk="0" hangingPunct="1"/>
            <a:r>
              <a:rPr lang="zh-TW" altLang="en-US"/>
              <a:t>按一下以編輯母片文字樣式</a:t>
            </a:r>
          </a:p>
          <a:p>
            <a:pPr lvl="1" eaLnBrk="1" latinLnBrk="0" hangingPunct="1"/>
            <a:r>
              <a:rPr lang="zh-TW" altLang="en-US"/>
              <a:t>第二層</a:t>
            </a:r>
          </a:p>
          <a:p>
            <a:pPr lvl="2" eaLnBrk="1" latinLnBrk="0" hangingPunct="1"/>
            <a:r>
              <a:rPr lang="zh-TW" altLang="en-US"/>
              <a:t>第三層</a:t>
            </a:r>
          </a:p>
          <a:p>
            <a:pPr lvl="3" eaLnBrk="1" latinLnBrk="0" hangingPunct="1"/>
            <a:r>
              <a:rPr lang="zh-TW" altLang="en-US"/>
              <a:t>第四層</a:t>
            </a:r>
          </a:p>
          <a:p>
            <a:pPr lvl="4" eaLnBrk="1" latinLnBrk="0" hangingPunct="1"/>
            <a:r>
              <a:rPr lang="zh-TW" altLang="en-US"/>
              <a:t>第五層</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914400" y="273050"/>
            <a:ext cx="7772400" cy="1143000"/>
          </a:xfrm>
        </p:spPr>
        <p:txBody>
          <a:bodyPr anchor="b" anchorCtr="0"/>
          <a:lstStyle>
            <a:lvl1pPr>
              <a:defRPr/>
            </a:lvl1pPr>
          </a:lstStyle>
          <a:p>
            <a:r>
              <a:rPr kumimoji="0" lang="zh-TW" altLang="en-US"/>
              <a:t>按一下以編輯母片標題樣式</a:t>
            </a:r>
            <a:endParaRPr kumimoji="0" lang="en-US"/>
          </a:p>
        </p:txBody>
      </p:sp>
      <p:sp>
        <p:nvSpPr>
          <p:cNvPr id="3" name="文字版面配置區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zh-TW" altLang="en-US"/>
              <a:t>按一下以編輯母片文字樣式</a:t>
            </a:r>
          </a:p>
        </p:txBody>
      </p:sp>
      <p:sp>
        <p:nvSpPr>
          <p:cNvPr id="4" name="文字版面配置區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zh-TW" altLang="en-US"/>
              <a:t>按一下以編輯母片文字樣式</a:t>
            </a:r>
          </a:p>
        </p:txBody>
      </p:sp>
      <p:sp>
        <p:nvSpPr>
          <p:cNvPr id="7" name="日期版面配置區 6"/>
          <p:cNvSpPr>
            <a:spLocks noGrp="1"/>
          </p:cNvSpPr>
          <p:nvPr>
            <p:ph type="dt" sz="half" idx="10"/>
          </p:nvPr>
        </p:nvSpPr>
        <p:spPr/>
        <p:txBody>
          <a:bodyPr/>
          <a:lstStyle/>
          <a:p>
            <a:fld id="{671D208A-1199-4AC5-B046-5DF38D710BF0}" type="datetime1">
              <a:rPr lang="zh-TW" altLang="en-US" smtClean="0"/>
              <a:t>2021/2/22</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EB15A18E-AA88-43ED-A605-D4009C1A63FA}" type="slidenum">
              <a:rPr lang="zh-TW" altLang="en-US" smtClean="0"/>
              <a:pPr/>
              <a:t>‹#›</a:t>
            </a:fld>
            <a:endParaRPr lang="zh-TW" altLang="en-US"/>
          </a:p>
        </p:txBody>
      </p:sp>
      <p:sp>
        <p:nvSpPr>
          <p:cNvPr id="11" name="內容版面配置區 10"/>
          <p:cNvSpPr>
            <a:spLocks noGrp="1"/>
          </p:cNvSpPr>
          <p:nvPr>
            <p:ph sz="half" idx="2"/>
          </p:nvPr>
        </p:nvSpPr>
        <p:spPr>
          <a:xfrm>
            <a:off x="914400" y="2247900"/>
            <a:ext cx="3733800" cy="3886200"/>
          </a:xfrm>
        </p:spPr>
        <p:txBody>
          <a:bodyPr vert="horz"/>
          <a:lstStyle/>
          <a:p>
            <a:pPr lvl="0" eaLnBrk="1" latinLnBrk="0" hangingPunct="1"/>
            <a:r>
              <a:rPr lang="zh-TW" altLang="en-US"/>
              <a:t>按一下以編輯母片文字樣式</a:t>
            </a:r>
          </a:p>
          <a:p>
            <a:pPr lvl="1" eaLnBrk="1" latinLnBrk="0" hangingPunct="1"/>
            <a:r>
              <a:rPr lang="zh-TW" altLang="en-US"/>
              <a:t>第二層</a:t>
            </a:r>
          </a:p>
          <a:p>
            <a:pPr lvl="2" eaLnBrk="1" latinLnBrk="0" hangingPunct="1"/>
            <a:r>
              <a:rPr lang="zh-TW" altLang="en-US"/>
              <a:t>第三層</a:t>
            </a:r>
          </a:p>
          <a:p>
            <a:pPr lvl="3" eaLnBrk="1" latinLnBrk="0" hangingPunct="1"/>
            <a:r>
              <a:rPr lang="zh-TW" altLang="en-US"/>
              <a:t>第四層</a:t>
            </a:r>
          </a:p>
          <a:p>
            <a:pPr lvl="4" eaLnBrk="1" latinLnBrk="0" hangingPunct="1"/>
            <a:r>
              <a:rPr lang="zh-TW" altLang="en-US"/>
              <a:t>第五層</a:t>
            </a:r>
            <a:endParaRPr kumimoji="0" lang="en-US"/>
          </a:p>
        </p:txBody>
      </p:sp>
      <p:sp>
        <p:nvSpPr>
          <p:cNvPr id="13" name="內容版面配置區 12"/>
          <p:cNvSpPr>
            <a:spLocks noGrp="1"/>
          </p:cNvSpPr>
          <p:nvPr>
            <p:ph sz="half" idx="4"/>
          </p:nvPr>
        </p:nvSpPr>
        <p:spPr>
          <a:xfrm>
            <a:off x="4953000" y="2247900"/>
            <a:ext cx="3733800" cy="3886200"/>
          </a:xfrm>
        </p:spPr>
        <p:txBody>
          <a:bodyPr vert="horz"/>
          <a:lstStyle/>
          <a:p>
            <a:pPr lvl="0" eaLnBrk="1" latinLnBrk="0" hangingPunct="1"/>
            <a:r>
              <a:rPr lang="zh-TW" altLang="en-US"/>
              <a:t>按一下以編輯母片文字樣式</a:t>
            </a:r>
          </a:p>
          <a:p>
            <a:pPr lvl="1" eaLnBrk="1" latinLnBrk="0" hangingPunct="1"/>
            <a:r>
              <a:rPr lang="zh-TW" altLang="en-US"/>
              <a:t>第二層</a:t>
            </a:r>
          </a:p>
          <a:p>
            <a:pPr lvl="2" eaLnBrk="1" latinLnBrk="0" hangingPunct="1"/>
            <a:r>
              <a:rPr lang="zh-TW" altLang="en-US"/>
              <a:t>第三層</a:t>
            </a:r>
          </a:p>
          <a:p>
            <a:pPr lvl="3" eaLnBrk="1" latinLnBrk="0" hangingPunct="1"/>
            <a:r>
              <a:rPr lang="zh-TW" altLang="en-US"/>
              <a:t>第四層</a:t>
            </a:r>
          </a:p>
          <a:p>
            <a:pPr lvl="4" eaLnBrk="1" latinLnBrk="0" hangingPunct="1"/>
            <a:r>
              <a:rPr lang="zh-TW" altLang="en-US"/>
              <a:t>第五層</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a:t>按一下以編輯母片標題樣式</a:t>
            </a:r>
            <a:endParaRPr kumimoji="0" lang="en-US"/>
          </a:p>
        </p:txBody>
      </p:sp>
      <p:sp>
        <p:nvSpPr>
          <p:cNvPr id="3" name="日期版面配置區 2"/>
          <p:cNvSpPr>
            <a:spLocks noGrp="1"/>
          </p:cNvSpPr>
          <p:nvPr>
            <p:ph type="dt" sz="half" idx="10"/>
          </p:nvPr>
        </p:nvSpPr>
        <p:spPr/>
        <p:txBody>
          <a:bodyPr/>
          <a:lstStyle/>
          <a:p>
            <a:fld id="{99B11669-2A8D-449B-AB78-5754004A3875}" type="datetime1">
              <a:rPr lang="zh-TW" altLang="en-US" smtClean="0"/>
              <a:t>2021/2/22</a:t>
            </a:fld>
            <a:endParaRPr lang="zh-TW" altLang="en-US"/>
          </a:p>
        </p:txBody>
      </p:sp>
      <p:sp>
        <p:nvSpPr>
          <p:cNvPr id="4" name="頁尾版面配置區 3"/>
          <p:cNvSpPr>
            <a:spLocks noGrp="1"/>
          </p:cNvSpPr>
          <p:nvPr>
            <p:ph type="ftr" sz="quarter" idx="11"/>
          </p:nvPr>
        </p:nvSpPr>
        <p:spPr/>
        <p:txBody>
          <a:bodyPr/>
          <a:lstStyle/>
          <a:p>
            <a:endParaRPr lang="zh-TW" altLang="en-US" dirty="0"/>
          </a:p>
        </p:txBody>
      </p:sp>
      <p:sp>
        <p:nvSpPr>
          <p:cNvPr id="5" name="投影片編號版面配置區 4"/>
          <p:cNvSpPr>
            <a:spLocks noGrp="1"/>
          </p:cNvSpPr>
          <p:nvPr>
            <p:ph type="sldNum" sz="quarter" idx="12"/>
          </p:nvPr>
        </p:nvSpPr>
        <p:spPr/>
        <p:txBody>
          <a:bodyPr/>
          <a:lstStyle/>
          <a:p>
            <a:fld id="{EB15A18E-AA88-43ED-A605-D4009C1A63FA}" type="slidenum">
              <a:rPr lang="zh-TW" altLang="en-US" smtClean="0"/>
              <a:pPr/>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8B62AC8F-22B6-41DE-9054-7D6B65D2AC19}" type="datetime1">
              <a:rPr lang="zh-TW" altLang="en-US" smtClean="0"/>
              <a:t>2021/2/22</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EB15A18E-AA88-43ED-A605-D4009C1A63FA}" type="slidenum">
              <a:rPr lang="zh-TW" altLang="en-US" smtClean="0"/>
              <a:pPr/>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8" name="矩形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圓角矩形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標題 1"/>
          <p:cNvSpPr>
            <a:spLocks noGrp="1"/>
          </p:cNvSpPr>
          <p:nvPr>
            <p:ph type="title"/>
          </p:nvPr>
        </p:nvSpPr>
        <p:spPr>
          <a:xfrm>
            <a:off x="914400" y="273050"/>
            <a:ext cx="7772400" cy="1143000"/>
          </a:xfrm>
        </p:spPr>
        <p:txBody>
          <a:bodyPr anchor="b" anchorCtr="0"/>
          <a:lstStyle>
            <a:lvl1pPr algn="l">
              <a:buNone/>
              <a:defRPr sz="4000" b="0"/>
            </a:lvl1pPr>
          </a:lstStyle>
          <a:p>
            <a:r>
              <a:rPr kumimoji="0" lang="zh-TW" altLang="en-US"/>
              <a:t>按一下以編輯母片標題樣式</a:t>
            </a:r>
            <a:endParaRPr kumimoji="0" lang="en-US"/>
          </a:p>
        </p:txBody>
      </p:sp>
      <p:sp>
        <p:nvSpPr>
          <p:cNvPr id="3" name="文字版面配置區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zh-TW" altLang="en-US"/>
              <a:t>按一下以編輯母片文字樣式</a:t>
            </a:r>
          </a:p>
        </p:txBody>
      </p:sp>
      <p:sp>
        <p:nvSpPr>
          <p:cNvPr id="5" name="日期版面配置區 4"/>
          <p:cNvSpPr>
            <a:spLocks noGrp="1"/>
          </p:cNvSpPr>
          <p:nvPr>
            <p:ph type="dt" sz="half" idx="10"/>
          </p:nvPr>
        </p:nvSpPr>
        <p:spPr/>
        <p:txBody>
          <a:bodyPr/>
          <a:lstStyle/>
          <a:p>
            <a:fld id="{316ABB28-5B49-4C81-A6F5-55865F8B751D}" type="datetime1">
              <a:rPr lang="zh-TW" altLang="en-US" smtClean="0"/>
              <a:t>2021/2/22</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EB15A18E-AA88-43ED-A605-D4009C1A63FA}" type="slidenum">
              <a:rPr lang="zh-TW" altLang="en-US" smtClean="0"/>
              <a:pPr/>
              <a:t>‹#›</a:t>
            </a:fld>
            <a:endParaRPr lang="zh-TW" altLang="en-US" dirty="0"/>
          </a:p>
        </p:txBody>
      </p:sp>
      <p:sp>
        <p:nvSpPr>
          <p:cNvPr id="11" name="內容版面配置區 10"/>
          <p:cNvSpPr>
            <a:spLocks noGrp="1"/>
          </p:cNvSpPr>
          <p:nvPr>
            <p:ph sz="quarter" idx="1"/>
          </p:nvPr>
        </p:nvSpPr>
        <p:spPr>
          <a:xfrm>
            <a:off x="2971800" y="1600200"/>
            <a:ext cx="5715000" cy="4495800"/>
          </a:xfrm>
        </p:spPr>
        <p:txBody>
          <a:bodyPr vert="horz"/>
          <a:lstStyle/>
          <a:p>
            <a:pPr lvl="0" eaLnBrk="1" latinLnBrk="0" hangingPunct="1"/>
            <a:r>
              <a:rPr lang="zh-TW" altLang="en-US"/>
              <a:t>按一下以編輯母片文字樣式</a:t>
            </a:r>
          </a:p>
          <a:p>
            <a:pPr lvl="1" eaLnBrk="1" latinLnBrk="0" hangingPunct="1"/>
            <a:r>
              <a:rPr lang="zh-TW" altLang="en-US"/>
              <a:t>第二層</a:t>
            </a:r>
          </a:p>
          <a:p>
            <a:pPr lvl="2" eaLnBrk="1" latinLnBrk="0" hangingPunct="1"/>
            <a:r>
              <a:rPr lang="zh-TW" altLang="en-US"/>
              <a:t>第三層</a:t>
            </a:r>
          </a:p>
          <a:p>
            <a:pPr lvl="3" eaLnBrk="1" latinLnBrk="0" hangingPunct="1"/>
            <a:r>
              <a:rPr lang="zh-TW" altLang="en-US"/>
              <a:t>第四層</a:t>
            </a:r>
          </a:p>
          <a:p>
            <a:pPr lvl="4" eaLnBrk="1" latinLnBrk="0" hangingPunct="1"/>
            <a:r>
              <a:rPr lang="zh-TW" altLang="en-US"/>
              <a:t>第五層</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zh-TW" altLang="en-US"/>
              <a:t>按一下以編輯母片標題樣式</a:t>
            </a:r>
            <a:endParaRPr kumimoji="0" lang="en-US"/>
          </a:p>
        </p:txBody>
      </p:sp>
      <p:sp>
        <p:nvSpPr>
          <p:cNvPr id="4" name="文字版面配置區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zh-TW" altLang="en-US"/>
              <a:t>按一下以編輯母片文字樣式</a:t>
            </a:r>
          </a:p>
        </p:txBody>
      </p:sp>
      <p:sp>
        <p:nvSpPr>
          <p:cNvPr id="5" name="日期版面配置區 4"/>
          <p:cNvSpPr>
            <a:spLocks noGrp="1"/>
          </p:cNvSpPr>
          <p:nvPr>
            <p:ph type="dt" sz="half" idx="10"/>
          </p:nvPr>
        </p:nvSpPr>
        <p:spPr/>
        <p:txBody>
          <a:bodyPr/>
          <a:lstStyle/>
          <a:p>
            <a:fld id="{BFFF6533-34EF-451A-9DC6-BA7F7FB165FE}" type="datetime1">
              <a:rPr lang="zh-TW" altLang="en-US" smtClean="0"/>
              <a:t>2021/2/22</a:t>
            </a:fld>
            <a:endParaRPr lang="zh-TW" altLang="en-US"/>
          </a:p>
        </p:txBody>
      </p:sp>
      <p:sp>
        <p:nvSpPr>
          <p:cNvPr id="6" name="頁尾版面配置區 5"/>
          <p:cNvSpPr>
            <a:spLocks noGrp="1"/>
          </p:cNvSpPr>
          <p:nvPr>
            <p:ph type="ftr" sz="quarter" idx="11"/>
          </p:nvPr>
        </p:nvSpPr>
        <p:spPr>
          <a:xfrm>
            <a:off x="914400" y="6172200"/>
            <a:ext cx="3886200" cy="457200"/>
          </a:xfrm>
        </p:spPr>
        <p:txBody>
          <a:bodyPr/>
          <a:lstStyle/>
          <a:p>
            <a:endParaRPr lang="zh-TW" altLang="en-US"/>
          </a:p>
        </p:txBody>
      </p:sp>
      <p:sp>
        <p:nvSpPr>
          <p:cNvPr id="7" name="投影片編號版面配置區 6"/>
          <p:cNvSpPr>
            <a:spLocks noGrp="1"/>
          </p:cNvSpPr>
          <p:nvPr>
            <p:ph type="sldNum" sz="quarter" idx="12"/>
          </p:nvPr>
        </p:nvSpPr>
        <p:spPr>
          <a:xfrm>
            <a:off x="146304" y="6208776"/>
            <a:ext cx="457200" cy="457200"/>
          </a:xfrm>
        </p:spPr>
        <p:txBody>
          <a:bodyPr/>
          <a:lstStyle/>
          <a:p>
            <a:fld id="{EB15A18E-AA88-43ED-A605-D4009C1A63FA}" type="slidenum">
              <a:rPr lang="zh-TW" altLang="en-US" smtClean="0"/>
              <a:pPr/>
              <a:t>‹#›</a:t>
            </a:fld>
            <a:endParaRPr lang="zh-TW" altLang="en-US"/>
          </a:p>
        </p:txBody>
      </p:sp>
      <p:sp>
        <p:nvSpPr>
          <p:cNvPr id="11" name="矩形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矩形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矩形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圖片版面配置區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zh-TW" altLang="en-US"/>
              <a:t>按一下圖示以新增圖片</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矩形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圓角矩形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標題版面配置區 21"/>
          <p:cNvSpPr>
            <a:spLocks noGrp="1"/>
          </p:cNvSpPr>
          <p:nvPr>
            <p:ph type="title"/>
          </p:nvPr>
        </p:nvSpPr>
        <p:spPr>
          <a:xfrm>
            <a:off x="472008" y="-99392"/>
            <a:ext cx="7772400" cy="1143000"/>
          </a:xfrm>
          <a:prstGeom prst="rect">
            <a:avLst/>
          </a:prstGeom>
        </p:spPr>
        <p:txBody>
          <a:bodyPr bIns="91440" anchor="b" anchorCtr="0">
            <a:normAutofit/>
          </a:bodyPr>
          <a:lstStyle/>
          <a:p>
            <a:r>
              <a:rPr kumimoji="0" lang="zh-TW" altLang="en-US" dirty="0"/>
              <a:t>按一下以編輯母片標題樣式</a:t>
            </a:r>
            <a:endParaRPr kumimoji="0" lang="en-US" dirty="0"/>
          </a:p>
        </p:txBody>
      </p:sp>
      <p:sp>
        <p:nvSpPr>
          <p:cNvPr id="13" name="文字版面配置區 12"/>
          <p:cNvSpPr>
            <a:spLocks noGrp="1"/>
          </p:cNvSpPr>
          <p:nvPr>
            <p:ph type="body" idx="1"/>
          </p:nvPr>
        </p:nvSpPr>
        <p:spPr>
          <a:xfrm>
            <a:off x="544016" y="1233264"/>
            <a:ext cx="7772400" cy="4572000"/>
          </a:xfrm>
          <a:prstGeom prst="rect">
            <a:avLst/>
          </a:prstGeom>
        </p:spPr>
        <p:txBody>
          <a:bodyPr>
            <a:normAutofit/>
          </a:bodyPr>
          <a:lstStyle/>
          <a:p>
            <a:pPr lvl="0" eaLnBrk="1" latinLnBrk="0" hangingPunct="1"/>
            <a:r>
              <a:rPr kumimoji="0" lang="zh-TW" altLang="en-US" dirty="0"/>
              <a:t>按一下以編輯母片文字樣式</a:t>
            </a:r>
          </a:p>
          <a:p>
            <a:pPr lvl="1" eaLnBrk="1" latinLnBrk="0" hangingPunct="1"/>
            <a:r>
              <a:rPr kumimoji="0" lang="zh-TW" altLang="en-US" dirty="0"/>
              <a:t>第二層</a:t>
            </a:r>
          </a:p>
          <a:p>
            <a:pPr lvl="2" eaLnBrk="1" latinLnBrk="0" hangingPunct="1"/>
            <a:r>
              <a:rPr kumimoji="0" lang="zh-TW" altLang="en-US" dirty="0"/>
              <a:t>第三層</a:t>
            </a:r>
          </a:p>
          <a:p>
            <a:pPr lvl="3" eaLnBrk="1" latinLnBrk="0" hangingPunct="1"/>
            <a:r>
              <a:rPr kumimoji="0" lang="zh-TW" altLang="en-US" dirty="0"/>
              <a:t>第四層</a:t>
            </a:r>
          </a:p>
          <a:p>
            <a:pPr lvl="4" eaLnBrk="1" latinLnBrk="0" hangingPunct="1"/>
            <a:r>
              <a:rPr kumimoji="0" lang="zh-TW" altLang="en-US" dirty="0"/>
              <a:t>第五層</a:t>
            </a:r>
            <a:endParaRPr kumimoji="0" lang="en-US" dirty="0"/>
          </a:p>
        </p:txBody>
      </p:sp>
      <p:sp>
        <p:nvSpPr>
          <p:cNvPr id="14" name="日期版面配置區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6CC4A56F-8BF5-48B9-B2B4-295C4C99DA5D}" type="datetime1">
              <a:rPr lang="zh-TW" altLang="en-US" smtClean="0"/>
              <a:t>2021/2/22</a:t>
            </a:fld>
            <a:endParaRPr lang="zh-TW" altLang="en-US"/>
          </a:p>
        </p:txBody>
      </p:sp>
      <p:sp>
        <p:nvSpPr>
          <p:cNvPr id="3" name="頁尾版面配置區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zh-TW" altLang="en-US"/>
          </a:p>
        </p:txBody>
      </p:sp>
      <p:sp>
        <p:nvSpPr>
          <p:cNvPr id="23" name="投影片編號版面配置區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EB15A18E-AA88-43ED-A605-D4009C1A63FA}" type="slidenum">
              <a:rPr lang="zh-TW" altLang="en-US" smtClean="0"/>
              <a:pPr/>
              <a:t>‹#›</a:t>
            </a:fld>
            <a:endParaRPr lang="zh-TW" alt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hf hdr="0" ftr="0" dt="0"/>
  <p:txStyles>
    <p:titleStyle>
      <a:lvl1pPr algn="l" rtl="0" eaLnBrk="1" latinLnBrk="0" hangingPunct="1">
        <a:spcBef>
          <a:spcPct val="0"/>
        </a:spcBef>
        <a:buNone/>
        <a:defRPr kumimoji="0" sz="4000" b="1" kern="1200">
          <a:solidFill>
            <a:srgbClr val="0070C0"/>
          </a:solidFill>
          <a:latin typeface="Calibri" panose="020F0502020204030204" pitchFamily="34" charset="0"/>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Calibri" panose="020F0502020204030204" pitchFamily="34" charset="0"/>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Calibri" panose="020F0502020204030204" pitchFamily="34" charset="0"/>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Calibri" panose="020F0502020204030204" pitchFamily="34" charset="0"/>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Calibri" panose="020F0502020204030204" pitchFamily="34" charset="0"/>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Calibri" panose="020F0502020204030204" pitchFamily="34" charset="0"/>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tags" Target="../tags/tag5.xml"/><Relationship Id="rId7" Type="http://schemas.openxmlformats.org/officeDocument/2006/relationships/image" Target="../media/image21.png"/><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image" Target="../media/image20.png"/><Relationship Id="rId5" Type="http://schemas.openxmlformats.org/officeDocument/2006/relationships/notesSlide" Target="../notesSlides/notesSlide10.xml"/><Relationship Id="rId4" Type="http://schemas.openxmlformats.org/officeDocument/2006/relationships/slideLayout" Target="../slideLayouts/slideLayout2.xml"/><Relationship Id="rId9" Type="http://schemas.openxmlformats.org/officeDocument/2006/relationships/image" Target="../media/image23.png"/></Relationships>
</file>

<file path=ppt/slides/_rels/slide11.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tags" Target="../tags/tag8.xml"/><Relationship Id="rId7" Type="http://schemas.openxmlformats.org/officeDocument/2006/relationships/image" Target="../media/image25.png"/><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24.png"/><Relationship Id="rId5" Type="http://schemas.openxmlformats.org/officeDocument/2006/relationships/notesSlide" Target="../notesSlides/notesSlide11.xml"/><Relationship Id="rId4"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10" Type="http://schemas.openxmlformats.org/officeDocument/2006/relationships/image" Target="../media/image36.png"/><Relationship Id="rId4" Type="http://schemas.openxmlformats.org/officeDocument/2006/relationships/image" Target="../media/image30.png"/><Relationship Id="rId9" Type="http://schemas.openxmlformats.org/officeDocument/2006/relationships/image" Target="../media/image35.png"/></Relationships>
</file>

<file path=ppt/slides/_rels/slide17.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10" Type="http://schemas.openxmlformats.org/officeDocument/2006/relationships/image" Target="../media/image44.png"/><Relationship Id="rId4" Type="http://schemas.openxmlformats.org/officeDocument/2006/relationships/image" Target="../media/image38.png"/><Relationship Id="rId9" Type="http://schemas.openxmlformats.org/officeDocument/2006/relationships/image" Target="../media/image43.png"/></Relationships>
</file>

<file path=ppt/slides/_rels/slide18.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00.png"/><Relationship Id="rId7" Type="http://schemas.openxmlformats.org/officeDocument/2006/relationships/image" Target="../media/image440.png"/><Relationship Id="rId2" Type="http://schemas.openxmlformats.org/officeDocument/2006/relationships/notesSlide" Target="../notesSlides/notesSlide18.xml"/><Relationship Id="rId1" Type="http://schemas.openxmlformats.org/officeDocument/2006/relationships/slideLayout" Target="../slideLayouts/slideLayout2.xml"/><Relationship Id="rId11" Type="http://schemas.openxmlformats.org/officeDocument/2006/relationships/image" Target="../media/image48.png"/><Relationship Id="rId5" Type="http://schemas.openxmlformats.org/officeDocument/2006/relationships/image" Target="../media/image420.png"/><Relationship Id="rId10" Type="http://schemas.openxmlformats.org/officeDocument/2006/relationships/image" Target="../media/image47.png"/><Relationship Id="rId4" Type="http://schemas.openxmlformats.org/officeDocument/2006/relationships/image" Target="../media/image410.png"/><Relationship Id="rId9" Type="http://schemas.openxmlformats.org/officeDocument/2006/relationships/image" Target="../media/image46.png"/></Relationships>
</file>

<file path=ppt/slides/_rels/slide19.xml.rels><?xml version="1.0" encoding="UTF-8" standalone="yes"?>
<Relationships xmlns="http://schemas.openxmlformats.org/package/2006/relationships"><Relationship Id="rId8" Type="http://schemas.openxmlformats.org/officeDocument/2006/relationships/image" Target="../media/image50.png"/><Relationship Id="rId13" Type="http://schemas.openxmlformats.org/officeDocument/2006/relationships/image" Target="../media/image55.png"/><Relationship Id="rId18" Type="http://schemas.openxmlformats.org/officeDocument/2006/relationships/image" Target="../media/image61.png"/><Relationship Id="rId3" Type="http://schemas.openxmlformats.org/officeDocument/2006/relationships/tags" Target="../tags/tag11.xml"/><Relationship Id="rId7" Type="http://schemas.openxmlformats.org/officeDocument/2006/relationships/image" Target="../media/image49.png"/><Relationship Id="rId12" Type="http://schemas.openxmlformats.org/officeDocument/2006/relationships/image" Target="../media/image54.png"/><Relationship Id="rId17" Type="http://schemas.openxmlformats.org/officeDocument/2006/relationships/image" Target="../media/image60.png"/><Relationship Id="rId2" Type="http://schemas.openxmlformats.org/officeDocument/2006/relationships/tags" Target="../tags/tag10.xml"/><Relationship Id="rId16" Type="http://schemas.openxmlformats.org/officeDocument/2006/relationships/image" Target="../media/image58.png"/><Relationship Id="rId1" Type="http://schemas.openxmlformats.org/officeDocument/2006/relationships/tags" Target="../tags/tag9.xml"/><Relationship Id="rId6" Type="http://schemas.openxmlformats.org/officeDocument/2006/relationships/notesSlide" Target="../notesSlides/notesSlide19.xml"/><Relationship Id="rId11" Type="http://schemas.openxmlformats.org/officeDocument/2006/relationships/image" Target="../media/image53.png"/><Relationship Id="rId5" Type="http://schemas.openxmlformats.org/officeDocument/2006/relationships/slideLayout" Target="../slideLayouts/slideLayout2.xml"/><Relationship Id="rId15" Type="http://schemas.openxmlformats.org/officeDocument/2006/relationships/image" Target="../media/image57.png"/><Relationship Id="rId10" Type="http://schemas.openxmlformats.org/officeDocument/2006/relationships/image" Target="../media/image52.png"/><Relationship Id="rId19" Type="http://schemas.openxmlformats.org/officeDocument/2006/relationships/image" Target="../media/image62.png"/><Relationship Id="rId4" Type="http://schemas.openxmlformats.org/officeDocument/2006/relationships/tags" Target="../tags/tag12.xml"/><Relationship Id="rId9" Type="http://schemas.openxmlformats.org/officeDocument/2006/relationships/image" Target="../media/image51.png"/><Relationship Id="rId14" Type="http://schemas.openxmlformats.org/officeDocument/2006/relationships/image" Target="../media/image5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65.png"/><Relationship Id="rId13" Type="http://schemas.openxmlformats.org/officeDocument/2006/relationships/image" Target="../media/image70.png"/><Relationship Id="rId3" Type="http://schemas.openxmlformats.org/officeDocument/2006/relationships/slideLayout" Target="../slideLayouts/slideLayout2.xml"/><Relationship Id="rId7" Type="http://schemas.openxmlformats.org/officeDocument/2006/relationships/image" Target="../media/image64.png"/><Relationship Id="rId12" Type="http://schemas.openxmlformats.org/officeDocument/2006/relationships/image" Target="../media/image69.png"/><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image" Target="../media/image630.png"/><Relationship Id="rId11" Type="http://schemas.openxmlformats.org/officeDocument/2006/relationships/image" Target="../media/image68.png"/><Relationship Id="rId5" Type="http://schemas.openxmlformats.org/officeDocument/2006/relationships/image" Target="../media/image63.png"/><Relationship Id="rId10" Type="http://schemas.openxmlformats.org/officeDocument/2006/relationships/image" Target="../media/image67.png"/><Relationship Id="rId4" Type="http://schemas.openxmlformats.org/officeDocument/2006/relationships/notesSlide" Target="../notesSlides/notesSlide20.xml"/><Relationship Id="rId9" Type="http://schemas.openxmlformats.org/officeDocument/2006/relationships/image" Target="../media/image66.png"/><Relationship Id="rId14" Type="http://schemas.openxmlformats.org/officeDocument/2006/relationships/image" Target="../media/image71.png"/></Relationships>
</file>

<file path=ppt/slides/_rels/slide21.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76.png"/><Relationship Id="rId13" Type="http://schemas.openxmlformats.org/officeDocument/2006/relationships/image" Target="../media/image81.png"/><Relationship Id="rId18" Type="http://schemas.openxmlformats.org/officeDocument/2006/relationships/image" Target="../media/image86.png"/><Relationship Id="rId3" Type="http://schemas.openxmlformats.org/officeDocument/2006/relationships/slideLayout" Target="../slideLayouts/slideLayout2.xml"/><Relationship Id="rId21" Type="http://schemas.openxmlformats.org/officeDocument/2006/relationships/image" Target="../media/image89.png"/><Relationship Id="rId7" Type="http://schemas.openxmlformats.org/officeDocument/2006/relationships/image" Target="../media/image75.png"/><Relationship Id="rId12" Type="http://schemas.openxmlformats.org/officeDocument/2006/relationships/image" Target="../media/image80.png"/><Relationship Id="rId17" Type="http://schemas.openxmlformats.org/officeDocument/2006/relationships/image" Target="../media/image85.png"/><Relationship Id="rId2" Type="http://schemas.openxmlformats.org/officeDocument/2006/relationships/tags" Target="../tags/tag16.xml"/><Relationship Id="rId16" Type="http://schemas.openxmlformats.org/officeDocument/2006/relationships/image" Target="../media/image84.png"/><Relationship Id="rId20" Type="http://schemas.openxmlformats.org/officeDocument/2006/relationships/image" Target="../media/image88.png"/><Relationship Id="rId1" Type="http://schemas.openxmlformats.org/officeDocument/2006/relationships/tags" Target="../tags/tag15.xml"/><Relationship Id="rId6" Type="http://schemas.openxmlformats.org/officeDocument/2006/relationships/image" Target="../media/image74.png"/><Relationship Id="rId11" Type="http://schemas.openxmlformats.org/officeDocument/2006/relationships/image" Target="../media/image79.png"/><Relationship Id="rId5" Type="http://schemas.openxmlformats.org/officeDocument/2006/relationships/image" Target="../media/image73.png"/><Relationship Id="rId15" Type="http://schemas.openxmlformats.org/officeDocument/2006/relationships/image" Target="../media/image83.png"/><Relationship Id="rId10" Type="http://schemas.openxmlformats.org/officeDocument/2006/relationships/image" Target="../media/image78.png"/><Relationship Id="rId19" Type="http://schemas.openxmlformats.org/officeDocument/2006/relationships/image" Target="../media/image87.png"/><Relationship Id="rId4" Type="http://schemas.openxmlformats.org/officeDocument/2006/relationships/notesSlide" Target="../notesSlides/notesSlide22.xml"/><Relationship Id="rId9" Type="http://schemas.openxmlformats.org/officeDocument/2006/relationships/image" Target="../media/image77.png"/><Relationship Id="rId14" Type="http://schemas.openxmlformats.org/officeDocument/2006/relationships/image" Target="../media/image82.png"/><Relationship Id="rId22" Type="http://schemas.openxmlformats.org/officeDocument/2006/relationships/image" Target="../media/image90.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image" Target="../media/image92.png"/><Relationship Id="rId5" Type="http://schemas.openxmlformats.org/officeDocument/2006/relationships/image" Target="../media/image91.png"/><Relationship Id="rId4"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19.xml"/><Relationship Id="rId4" Type="http://schemas.openxmlformats.org/officeDocument/2006/relationships/image" Target="../media/image94.png"/></Relationships>
</file>

<file path=ppt/slides/_rels/slide27.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100.png"/><Relationship Id="rId5" Type="http://schemas.openxmlformats.org/officeDocument/2006/relationships/image" Target="../media/image99.png"/><Relationship Id="rId4" Type="http://schemas.openxmlformats.org/officeDocument/2006/relationships/image" Target="../media/image98.png"/></Relationships>
</file>

<file path=ppt/slides/_rels/slide35.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105.jpg"/><Relationship Id="rId5" Type="http://schemas.openxmlformats.org/officeDocument/2006/relationships/image" Target="../media/image104.jpg"/><Relationship Id="rId4" Type="http://schemas.openxmlformats.org/officeDocument/2006/relationships/image" Target="../media/image103.jpg"/></Relationships>
</file>

<file path=ppt/slides/_rels/slide39.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109.jpg"/><Relationship Id="rId5" Type="http://schemas.openxmlformats.org/officeDocument/2006/relationships/image" Target="../media/image108.jpg"/><Relationship Id="rId4" Type="http://schemas.openxmlformats.org/officeDocument/2006/relationships/image" Target="../media/image107.jpg"/></Relationships>
</file>

<file path=ppt/slides/_rels/slide41.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113.png"/><Relationship Id="rId5" Type="http://schemas.openxmlformats.org/officeDocument/2006/relationships/image" Target="../media/image112.png"/><Relationship Id="rId4" Type="http://schemas.openxmlformats.org/officeDocument/2006/relationships/image" Target="../media/image111.png"/></Relationships>
</file>

<file path=ppt/slides/_rels/slide42.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116.png"/></Relationships>
</file>

<file path=ppt/slides/_rels/slide47.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118.pn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image" Target="../media/image120.png"/><Relationship Id="rId5" Type="http://schemas.openxmlformats.org/officeDocument/2006/relationships/image" Target="../media/image119.png"/><Relationship Id="rId4" Type="http://schemas.openxmlformats.org/officeDocument/2006/relationships/notesSlide" Target="../notesSlides/notesSlide51.xml"/></Relationships>
</file>

<file path=ppt/slides/_rels/slide53.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tags" Target="../tags/tag24.xml"/><Relationship Id="rId7" Type="http://schemas.openxmlformats.org/officeDocument/2006/relationships/image" Target="../media/image21.png"/><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image" Target="../media/image20.png"/><Relationship Id="rId5" Type="http://schemas.openxmlformats.org/officeDocument/2006/relationships/notesSlide" Target="../notesSlides/notesSlide52.xml"/><Relationship Id="rId4" Type="http://schemas.openxmlformats.org/officeDocument/2006/relationships/slideLayout" Target="../slideLayouts/slideLayout2.xml"/><Relationship Id="rId9" Type="http://schemas.openxmlformats.org/officeDocument/2006/relationships/image" Target="../media/image23.png"/></Relationships>
</file>

<file path=ppt/slides/_rels/slide54.xml.rels><?xml version="1.0" encoding="UTF-8" standalone="yes"?>
<Relationships xmlns="http://schemas.openxmlformats.org/package/2006/relationships"><Relationship Id="rId8" Type="http://schemas.openxmlformats.org/officeDocument/2006/relationships/image" Target="../media/image360.png"/><Relationship Id="rId3" Type="http://schemas.openxmlformats.org/officeDocument/2006/relationships/image" Target="../media/image311.png"/><Relationship Id="rId7" Type="http://schemas.openxmlformats.org/officeDocument/2006/relationships/image" Target="../media/image350.png"/><Relationship Id="rId2" Type="http://schemas.openxmlformats.org/officeDocument/2006/relationships/notesSlide" Target="../notesSlides/notesSlide53.xml"/><Relationship Id="rId1" Type="http://schemas.openxmlformats.org/officeDocument/2006/relationships/slideLayout" Target="../slideLayouts/slideLayout2.xml"/><Relationship Id="rId6" Type="http://schemas.openxmlformats.org/officeDocument/2006/relationships/image" Target="../media/image340.png"/><Relationship Id="rId5" Type="http://schemas.openxmlformats.org/officeDocument/2006/relationships/image" Target="../media/image330.png"/><Relationship Id="rId10" Type="http://schemas.openxmlformats.org/officeDocument/2006/relationships/image" Target="../media/image380.png"/><Relationship Id="rId4" Type="http://schemas.openxmlformats.org/officeDocument/2006/relationships/image" Target="../media/image320.png"/><Relationship Id="rId9" Type="http://schemas.openxmlformats.org/officeDocument/2006/relationships/image" Target="../media/image370.png"/></Relationships>
</file>

<file path=ppt/slides/_rels/slide55.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22.png"/><Relationship Id="rId2" Type="http://schemas.openxmlformats.org/officeDocument/2006/relationships/image" Target="../media/image500.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23.png"/><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image" Target="../media/image124.png"/></Relationships>
</file>

<file path=ppt/slides/_rels/slide59.xml.rels><?xml version="1.0" encoding="UTF-8" standalone="yes"?>
<Relationships xmlns="http://schemas.openxmlformats.org/package/2006/relationships"><Relationship Id="rId3" Type="http://schemas.openxmlformats.org/officeDocument/2006/relationships/image" Target="../media/image125.png"/><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image" Target="../media/image126.png"/></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210.png"/><Relationship Id="rId7"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59.png"/><Relationship Id="rId5" Type="http://schemas.openxmlformats.org/officeDocument/2006/relationships/image" Target="../media/image411.png"/><Relationship Id="rId10" Type="http://schemas.openxmlformats.org/officeDocument/2006/relationships/image" Target="../media/image5.png"/><Relationship Id="rId4" Type="http://schemas.openxmlformats.org/officeDocument/2006/relationships/image" Target="../media/image310.png"/><Relationship Id="rId9" Type="http://schemas.openxmlformats.org/officeDocument/2006/relationships/image" Target="../media/image12.png"/></Relationships>
</file>

<file path=ppt/slides/_rels/slide60.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image" Target="../media/image117.png"/></Relationships>
</file>

<file path=ppt/slides/_rels/slide61.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image" Target="../media/image118.png"/></Relationships>
</file>

<file path=ppt/slides/_rels/slide62.xml.rels><?xml version="1.0" encoding="UTF-8" standalone="yes"?>
<Relationships xmlns="http://schemas.openxmlformats.org/package/2006/relationships"><Relationship Id="rId3" Type="http://schemas.openxmlformats.org/officeDocument/2006/relationships/image" Target="../media/image127.png"/><Relationship Id="rId2" Type="http://schemas.openxmlformats.org/officeDocument/2006/relationships/notesSlide" Target="../notesSlides/notesSlide60.xml"/><Relationship Id="rId1" Type="http://schemas.openxmlformats.org/officeDocument/2006/relationships/slideLayout" Target="../slideLayouts/slideLayout2.xml"/><Relationship Id="rId4" Type="http://schemas.openxmlformats.org/officeDocument/2006/relationships/image" Target="../media/image128.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8.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9.png"/><Relationship Id="rId7"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107502" y="1844824"/>
            <a:ext cx="8856984" cy="1470025"/>
          </a:xfrm>
        </p:spPr>
        <p:txBody>
          <a:bodyPr>
            <a:normAutofit fontScale="90000"/>
          </a:bodyPr>
          <a:lstStyle/>
          <a:p>
            <a:r>
              <a:rPr lang="en-US" b="1" dirty="0">
                <a:solidFill>
                  <a:srgbClr val="0070C0"/>
                </a:solidFill>
                <a:latin typeface="Calibri" panose="020F0502020204030204" pitchFamily="34" charset="0"/>
              </a:rPr>
              <a:t>A Dual-Critic Reinforcement Learning Framework for Frame-level Bit Allocation in HEVC/H.265</a:t>
            </a:r>
            <a:endParaRPr lang="zh-TW" altLang="en-US" b="1" dirty="0">
              <a:solidFill>
                <a:srgbClr val="0070C0"/>
              </a:solidFill>
              <a:latin typeface="Calibri" panose="020F0502020204030204" pitchFamily="34" charset="0"/>
            </a:endParaRPr>
          </a:p>
        </p:txBody>
      </p:sp>
      <p:sp>
        <p:nvSpPr>
          <p:cNvPr id="3" name="副標題 2"/>
          <p:cNvSpPr>
            <a:spLocks noGrp="1"/>
          </p:cNvSpPr>
          <p:nvPr>
            <p:ph type="subTitle" idx="1"/>
          </p:nvPr>
        </p:nvSpPr>
        <p:spPr>
          <a:xfrm>
            <a:off x="1331640" y="4005064"/>
            <a:ext cx="6904856" cy="864096"/>
          </a:xfrm>
        </p:spPr>
        <p:txBody>
          <a:bodyPr>
            <a:noAutofit/>
          </a:bodyPr>
          <a:lstStyle/>
          <a:p>
            <a:r>
              <a:rPr lang="en-US" altLang="zh-TW" sz="2400" dirty="0">
                <a:latin typeface="Calibri" panose="020F0502020204030204" pitchFamily="34" charset="0"/>
                <a:ea typeface="標楷體" pitchFamily="65" charset="-120"/>
              </a:rPr>
              <a:t>Yung-Han Ho*, Guo-</a:t>
            </a:r>
            <a:r>
              <a:rPr lang="en-US" altLang="zh-TW" sz="2400" dirty="0" err="1">
                <a:latin typeface="Calibri" panose="020F0502020204030204" pitchFamily="34" charset="0"/>
                <a:ea typeface="標楷體" pitchFamily="65" charset="-120"/>
              </a:rPr>
              <a:t>Lun</a:t>
            </a:r>
            <a:r>
              <a:rPr lang="en-US" altLang="zh-TW" sz="2400" dirty="0">
                <a:latin typeface="Calibri" panose="020F0502020204030204" pitchFamily="34" charset="0"/>
                <a:ea typeface="標楷體" pitchFamily="65" charset="-120"/>
              </a:rPr>
              <a:t> </a:t>
            </a:r>
            <a:r>
              <a:rPr lang="en-US" altLang="zh-TW" sz="2400" dirty="0" err="1">
                <a:latin typeface="Calibri" panose="020F0502020204030204" pitchFamily="34" charset="0"/>
                <a:ea typeface="標楷體" pitchFamily="65" charset="-120"/>
              </a:rPr>
              <a:t>Jin</a:t>
            </a:r>
            <a:r>
              <a:rPr lang="en-US" altLang="zh-TW" sz="2400" dirty="0">
                <a:latin typeface="Calibri" panose="020F0502020204030204" pitchFamily="34" charset="0"/>
                <a:ea typeface="標楷體" pitchFamily="65" charset="-120"/>
              </a:rPr>
              <a:t>*, Yun Liang*, </a:t>
            </a:r>
          </a:p>
          <a:p>
            <a:r>
              <a:rPr lang="en-US" altLang="zh-TW" sz="2400" dirty="0">
                <a:latin typeface="Calibri" panose="020F0502020204030204" pitchFamily="34" charset="0"/>
                <a:ea typeface="標楷體" pitchFamily="65" charset="-120"/>
              </a:rPr>
              <a:t>Wen-Hsiao Peng* and Xiaobo Li</a:t>
            </a:r>
            <a:r>
              <a:rPr lang="en-US" altLang="zh-TW" sz="2400" baseline="30000" dirty="0">
                <a:latin typeface="Calibri" panose="020F0502020204030204" pitchFamily="34" charset="0"/>
                <a:ea typeface="標楷體" pitchFamily="65" charset="-120"/>
              </a:rPr>
              <a:t>+</a:t>
            </a:r>
          </a:p>
          <a:p>
            <a:endParaRPr lang="en-US" altLang="zh-TW" sz="2400" baseline="30000" dirty="0">
              <a:latin typeface="Calibri" panose="020F0502020204030204" pitchFamily="34" charset="0"/>
              <a:ea typeface="標楷體" pitchFamily="65" charset="-120"/>
            </a:endParaRPr>
          </a:p>
          <a:p>
            <a:r>
              <a:rPr lang="en-US" altLang="zh-TW" sz="2400" dirty="0">
                <a:latin typeface="Calibri" panose="020F0502020204030204" pitchFamily="34" charset="0"/>
                <a:ea typeface="標楷體" pitchFamily="65" charset="-120"/>
              </a:rPr>
              <a:t>*National Chiao Tung University (NCTU), Taiwan</a:t>
            </a:r>
          </a:p>
          <a:p>
            <a:r>
              <a:rPr lang="en-US" altLang="zh-TW" sz="2400" baseline="30000" dirty="0">
                <a:latin typeface="Calibri" panose="020F0502020204030204" pitchFamily="34" charset="0"/>
                <a:ea typeface="標楷體" pitchFamily="65" charset="-120"/>
              </a:rPr>
              <a:t>+</a:t>
            </a:r>
            <a:r>
              <a:rPr lang="en-US" altLang="zh-TW" sz="2400" dirty="0">
                <a:latin typeface="Calibri" panose="020F0502020204030204" pitchFamily="34" charset="0"/>
                <a:ea typeface="標楷體" pitchFamily="65" charset="-120"/>
              </a:rPr>
              <a:t>Alibaba Group</a:t>
            </a:r>
          </a:p>
        </p:txBody>
      </p:sp>
    </p:spTree>
    <p:extLst>
      <p:ext uri="{BB962C8B-B14F-4D97-AF65-F5344CB8AC3E}">
        <p14:creationId xmlns:p14="http://schemas.microsoft.com/office/powerpoint/2010/main" val="5144213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40376" y="116632"/>
            <a:ext cx="8624112" cy="1143000"/>
          </a:xfrm>
        </p:spPr>
        <p:txBody>
          <a:bodyPr/>
          <a:lstStyle/>
          <a:p>
            <a:r>
              <a:rPr lang="en-US" altLang="zh-TW" dirty="0"/>
              <a:t>Reinforcement Learning (RL)</a:t>
            </a:r>
            <a:endParaRPr lang="zh-TW" altLang="en-US" dirty="0"/>
          </a:p>
        </p:txBody>
      </p:sp>
      <p:sp>
        <p:nvSpPr>
          <p:cNvPr id="3" name="內容版面配置區 2"/>
          <p:cNvSpPr>
            <a:spLocks noGrp="1"/>
          </p:cNvSpPr>
          <p:nvPr>
            <p:ph sz="quarter" idx="1"/>
          </p:nvPr>
        </p:nvSpPr>
        <p:spPr>
          <a:xfrm>
            <a:off x="374904" y="1331640"/>
            <a:ext cx="8589584" cy="4572000"/>
          </a:xfrm>
        </p:spPr>
        <p:txBody>
          <a:bodyPr>
            <a:normAutofit/>
          </a:bodyPr>
          <a:lstStyle/>
          <a:p>
            <a:r>
              <a:rPr lang="en-US" altLang="zh-TW" sz="2500" b="1" u="sng" dirty="0"/>
              <a:t>Idea:</a:t>
            </a:r>
            <a:r>
              <a:rPr lang="en-US" altLang="zh-TW" sz="2500" dirty="0"/>
              <a:t> To learn </a:t>
            </a:r>
            <a:r>
              <a:rPr lang="en-US" altLang="zh-TW" sz="2500" b="1" dirty="0"/>
              <a:t>dependent decision-making</a:t>
            </a:r>
            <a:r>
              <a:rPr lang="en-US" altLang="zh-TW" sz="2500" b="1" dirty="0">
                <a:solidFill>
                  <a:schemeClr val="accent2"/>
                </a:solidFill>
              </a:rPr>
              <a:t> </a:t>
            </a:r>
            <a:r>
              <a:rPr lang="en-US" altLang="zh-TW" sz="2500" dirty="0"/>
              <a:t>from </a:t>
            </a:r>
            <a:r>
              <a:rPr lang="en-US" altLang="zh-TW" sz="2500" b="1" dirty="0"/>
              <a:t>experiences</a:t>
            </a:r>
          </a:p>
          <a:p>
            <a:r>
              <a:rPr lang="en-US" altLang="zh-TW" sz="2400" dirty="0"/>
              <a:t>To learn a policy that maximizes</a:t>
            </a:r>
            <a:r>
              <a:rPr lang="en-US" altLang="zh-TW" sz="2400" b="1" dirty="0"/>
              <a:t> </a:t>
            </a:r>
            <a:r>
              <a:rPr lang="en-US" altLang="zh-TW" sz="2400" b="1" u="sng" dirty="0"/>
              <a:t>expected total reward</a:t>
            </a:r>
          </a:p>
          <a:p>
            <a:endParaRPr lang="en-US" altLang="zh-TW" sz="2500" b="1" dirty="0"/>
          </a:p>
        </p:txBody>
      </p:sp>
      <p:pic>
        <p:nvPicPr>
          <p:cNvPr id="5" name="圖片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7583" y="2691966"/>
            <a:ext cx="7472374" cy="2880320"/>
          </a:xfrm>
          <a:prstGeom prst="rect">
            <a:avLst/>
          </a:prstGeom>
        </p:spPr>
      </p:pic>
      <p:pic>
        <p:nvPicPr>
          <p:cNvPr id="4" name="Picture 3"/>
          <p:cNvPicPr>
            <a:picLocks noChangeAspect="1"/>
          </p:cNvPicPr>
          <p:nvPr>
            <p:custDataLst>
              <p:tags r:id="rId1"/>
            </p:custDataLst>
          </p:nvPr>
        </p:nvPicPr>
        <p:blipFill>
          <a:blip r:embed="rId7" cstate="print">
            <a:extLst>
              <a:ext uri="{28A0092B-C50C-407E-A947-70E740481C1C}">
                <a14:useLocalDpi xmlns:a14="http://schemas.microsoft.com/office/drawing/2010/main" val="0"/>
              </a:ext>
            </a:extLst>
          </a:blip>
          <a:stretch>
            <a:fillRect/>
          </a:stretch>
        </p:blipFill>
        <p:spPr>
          <a:xfrm>
            <a:off x="3921322" y="2483570"/>
            <a:ext cx="1284897" cy="396455"/>
          </a:xfrm>
          <a:prstGeom prst="rect">
            <a:avLst/>
          </a:prstGeom>
        </p:spPr>
      </p:pic>
      <p:pic>
        <p:nvPicPr>
          <p:cNvPr id="7" name="Picture 6"/>
          <p:cNvPicPr>
            <a:picLocks noChangeAspect="1"/>
          </p:cNvPicPr>
          <p:nvPr>
            <p:custDataLst>
              <p:tags r:id="rId2"/>
            </p:custDataLst>
          </p:nvPr>
        </p:nvPicPr>
        <p:blipFill>
          <a:blip r:embed="rId8" cstate="print">
            <a:extLst>
              <a:ext uri="{28A0092B-C50C-407E-A947-70E740481C1C}">
                <a14:useLocalDpi xmlns:a14="http://schemas.microsoft.com/office/drawing/2010/main" val="0"/>
              </a:ext>
            </a:extLst>
          </a:blip>
          <a:stretch>
            <a:fillRect/>
          </a:stretch>
        </p:blipFill>
        <p:spPr>
          <a:xfrm>
            <a:off x="3203848" y="5520082"/>
            <a:ext cx="3239196" cy="418774"/>
          </a:xfrm>
          <a:prstGeom prst="rect">
            <a:avLst/>
          </a:prstGeom>
        </p:spPr>
      </p:pic>
      <p:pic>
        <p:nvPicPr>
          <p:cNvPr id="14" name="Picture 13"/>
          <p:cNvPicPr>
            <a:picLocks noChangeAspect="1"/>
          </p:cNvPicPr>
          <p:nvPr>
            <p:custDataLst>
              <p:tags r:id="rId3"/>
            </p:custDataLst>
          </p:nvPr>
        </p:nvPicPr>
        <p:blipFill>
          <a:blip r:embed="rId9" cstate="print">
            <a:extLst>
              <a:ext uri="{28A0092B-C50C-407E-A947-70E740481C1C}">
                <a14:useLocalDpi xmlns:a14="http://schemas.microsoft.com/office/drawing/2010/main" val="0"/>
              </a:ext>
            </a:extLst>
          </a:blip>
          <a:stretch>
            <a:fillRect/>
          </a:stretch>
        </p:blipFill>
        <p:spPr>
          <a:xfrm>
            <a:off x="1586148" y="6082872"/>
            <a:ext cx="6167096" cy="442472"/>
          </a:xfrm>
          <a:prstGeom prst="rect">
            <a:avLst/>
          </a:prstGeom>
        </p:spPr>
      </p:pic>
      <p:sp>
        <p:nvSpPr>
          <p:cNvPr id="6" name="Slide Number Placeholder 5"/>
          <p:cNvSpPr>
            <a:spLocks noGrp="1"/>
          </p:cNvSpPr>
          <p:nvPr>
            <p:ph type="sldNum" sz="quarter" idx="12"/>
          </p:nvPr>
        </p:nvSpPr>
        <p:spPr/>
        <p:txBody>
          <a:bodyPr/>
          <a:lstStyle/>
          <a:p>
            <a:fld id="{EB15A18E-AA88-43ED-A605-D4009C1A63FA}" type="slidenum">
              <a:rPr lang="zh-TW" altLang="en-US" smtClean="0"/>
              <a:pPr/>
              <a:t>10</a:t>
            </a:fld>
            <a:endParaRPr lang="zh-TW" altLang="en-US"/>
          </a:p>
        </p:txBody>
      </p:sp>
    </p:spTree>
    <p:extLst>
      <p:ext uri="{BB962C8B-B14F-4D97-AF65-F5344CB8AC3E}">
        <p14:creationId xmlns:p14="http://schemas.microsoft.com/office/powerpoint/2010/main" val="29282704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13355" y="46102"/>
            <a:ext cx="8624112" cy="1143000"/>
          </a:xfrm>
        </p:spPr>
        <p:txBody>
          <a:bodyPr/>
          <a:lstStyle/>
          <a:p>
            <a:r>
              <a:rPr lang="en-US" altLang="zh-TW" dirty="0"/>
              <a:t>Reinforcement Learning (RL)</a:t>
            </a:r>
            <a:endParaRPr lang="zh-TW" altLang="en-US" dirty="0"/>
          </a:p>
        </p:txBody>
      </p:sp>
      <p:sp>
        <p:nvSpPr>
          <p:cNvPr id="3" name="內容版面配置區 2"/>
          <p:cNvSpPr>
            <a:spLocks noGrp="1"/>
          </p:cNvSpPr>
          <p:nvPr>
            <p:ph sz="quarter" idx="1"/>
          </p:nvPr>
        </p:nvSpPr>
        <p:spPr>
          <a:xfrm>
            <a:off x="465891" y="1347150"/>
            <a:ext cx="8589584" cy="4572000"/>
          </a:xfrm>
        </p:spPr>
        <p:txBody>
          <a:bodyPr/>
          <a:lstStyle/>
          <a:p>
            <a:r>
              <a:rPr lang="en-US" altLang="zh-TW" b="1" u="sng" dirty="0"/>
              <a:t>Trial and error:</a:t>
            </a:r>
            <a:r>
              <a:rPr lang="en-US" altLang="zh-TW" dirty="0"/>
              <a:t> to take action </a:t>
            </a:r>
            <a:r>
              <a:rPr lang="en-US" altLang="zh-TW" b="1" dirty="0"/>
              <a:t>A</a:t>
            </a:r>
            <a:r>
              <a:rPr lang="en-US" altLang="zh-TW" dirty="0"/>
              <a:t> in state </a:t>
            </a:r>
            <a:r>
              <a:rPr lang="en-US" altLang="zh-TW" b="1" dirty="0"/>
              <a:t>S</a:t>
            </a:r>
            <a:r>
              <a:rPr lang="en-US" altLang="zh-TW" dirty="0"/>
              <a:t> if this leads empirically to a </a:t>
            </a:r>
            <a:r>
              <a:rPr lang="en-US" altLang="zh-TW" b="1" dirty="0"/>
              <a:t>high</a:t>
            </a:r>
            <a:r>
              <a:rPr lang="en-US" altLang="zh-TW" dirty="0"/>
              <a:t> </a:t>
            </a:r>
            <a:r>
              <a:rPr lang="en-US" altLang="zh-TW" b="1" dirty="0"/>
              <a:t>reward-to-go</a:t>
            </a:r>
          </a:p>
          <a:p>
            <a:endParaRPr lang="en-US" altLang="zh-TW" b="1" dirty="0"/>
          </a:p>
          <a:p>
            <a:endParaRPr lang="en-US" altLang="zh-TW" dirty="0"/>
          </a:p>
        </p:txBody>
      </p:sp>
      <p:pic>
        <p:nvPicPr>
          <p:cNvPr id="23" name="Picture 22" descr="\documentclass{article}&#10;\usepackage{amsmath}&#10;\pagestyle{empty}&#10;\begin{document}&#10;&#10;Experience: $s_0,a_0,\boxed{r_1},s_1,a_1,\boxed{r_2},s_2, a_2,\boxed{r_3} \ldots$&#10;&#10;&#10;\end{document}" title="IguanaTex Bitmap Display"/>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683568" y="2785194"/>
            <a:ext cx="7282614" cy="444707"/>
          </a:xfrm>
          <a:prstGeom prst="rect">
            <a:avLst/>
          </a:prstGeom>
        </p:spPr>
      </p:pic>
      <p:cxnSp>
        <p:nvCxnSpPr>
          <p:cNvPr id="35" name="Straight Connector 34"/>
          <p:cNvCxnSpPr/>
          <p:nvPr/>
        </p:nvCxnSpPr>
        <p:spPr>
          <a:xfrm>
            <a:off x="2555776" y="3229901"/>
            <a:ext cx="86934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Slide Number Placeholder 12"/>
          <p:cNvSpPr>
            <a:spLocks noGrp="1"/>
          </p:cNvSpPr>
          <p:nvPr>
            <p:ph type="sldNum" sz="quarter" idx="12"/>
          </p:nvPr>
        </p:nvSpPr>
        <p:spPr/>
        <p:txBody>
          <a:bodyPr/>
          <a:lstStyle/>
          <a:p>
            <a:fld id="{EB15A18E-AA88-43ED-A605-D4009C1A63FA}" type="slidenum">
              <a:rPr lang="zh-TW" altLang="en-US" smtClean="0"/>
              <a:pPr/>
              <a:t>11</a:t>
            </a:fld>
            <a:endParaRPr lang="zh-TW" altLang="en-US"/>
          </a:p>
        </p:txBody>
      </p:sp>
      <p:pic>
        <p:nvPicPr>
          <p:cNvPr id="24" name="Picture 23" descr="\documentclass{article}&#10;\usepackage{amsmath}&#10;\pagestyle{empty}&#10;\begin{document}&#10;&#10;&#10;$\text{Reward-to-go~for}~(s_0,a_0):~(r_1 + \gamma r_2 + \gamma^2 r_3  \ldots)$&#10;&#10;\end{document}" title="IguanaTex Bitmap Display"/>
          <p:cNvPicPr>
            <a:picLocks noChangeAspect="1"/>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683568" y="3593103"/>
            <a:ext cx="7419460" cy="384987"/>
          </a:xfrm>
          <a:prstGeom prst="rect">
            <a:avLst/>
          </a:prstGeom>
        </p:spPr>
      </p:pic>
      <p:pic>
        <p:nvPicPr>
          <p:cNvPr id="26" name="Picture 25" descr="\documentclass{article}&#10;\usepackage{amsmath}&#10;\pagestyle{empty}&#10;\begin{document}&#10;&#10;&#10;$\text{Reward-to-go~for}~(s_1,a_1):~(r_2 + \gamma r_3 + \gamma^2 r_4  \ldots)$&#10;&#10;\end{document}" title="IguanaTex Bitmap Display"/>
          <p:cNvPicPr>
            <a:picLocks noChangeAspect="1"/>
          </p:cNvPicPr>
          <p:nvPr>
            <p:custDataLst>
              <p:tags r:id="rId3"/>
            </p:custDataLst>
          </p:nvPr>
        </p:nvPicPr>
        <p:blipFill>
          <a:blip r:embed="rId8" cstate="print">
            <a:extLst>
              <a:ext uri="{28A0092B-C50C-407E-A947-70E740481C1C}">
                <a14:useLocalDpi xmlns:a14="http://schemas.microsoft.com/office/drawing/2010/main" val="0"/>
              </a:ext>
            </a:extLst>
          </a:blip>
          <a:stretch>
            <a:fillRect/>
          </a:stretch>
        </p:blipFill>
        <p:spPr>
          <a:xfrm>
            <a:off x="683568" y="4371139"/>
            <a:ext cx="7419460" cy="384987"/>
          </a:xfrm>
          <a:prstGeom prst="rect">
            <a:avLst/>
          </a:prstGeom>
        </p:spPr>
      </p:pic>
      <p:cxnSp>
        <p:nvCxnSpPr>
          <p:cNvPr id="28" name="Straight Connector 27"/>
          <p:cNvCxnSpPr/>
          <p:nvPr/>
        </p:nvCxnSpPr>
        <p:spPr>
          <a:xfrm>
            <a:off x="3523957" y="4109032"/>
            <a:ext cx="86934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4326013" y="3229901"/>
            <a:ext cx="869340"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3523956" y="4818756"/>
            <a:ext cx="869340"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800243" y="5325299"/>
            <a:ext cx="7920880" cy="492443"/>
          </a:xfrm>
          <a:prstGeom prst="rect">
            <a:avLst/>
          </a:prstGeom>
        </p:spPr>
        <p:txBody>
          <a:bodyPr wrap="square">
            <a:spAutoFit/>
          </a:bodyPr>
          <a:lstStyle/>
          <a:p>
            <a:r>
              <a:rPr lang="en-US" altLang="zh-TW" sz="2600" b="1" dirty="0">
                <a:solidFill>
                  <a:srgbClr val="FF0000"/>
                </a:solidFill>
                <a:latin typeface="Calibri" panose="020F0502020204030204" pitchFamily="34" charset="0"/>
                <a:cs typeface="Calibri" panose="020F0502020204030204" pitchFamily="34" charset="0"/>
              </a:rPr>
              <a:t>Efficient exploration of various experiences is critical!</a:t>
            </a:r>
          </a:p>
        </p:txBody>
      </p:sp>
    </p:spTree>
    <p:extLst>
      <p:ext uri="{BB962C8B-B14F-4D97-AF65-F5344CB8AC3E}">
        <p14:creationId xmlns:p14="http://schemas.microsoft.com/office/powerpoint/2010/main" val="8046365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13355" y="46102"/>
            <a:ext cx="8624112" cy="1143000"/>
          </a:xfrm>
        </p:spPr>
        <p:txBody>
          <a:bodyPr>
            <a:normAutofit fontScale="90000"/>
          </a:bodyPr>
          <a:lstStyle/>
          <a:p>
            <a:r>
              <a:rPr lang="en-US" dirty="0"/>
              <a:t>Deep Deterministic Policy Gradient (DDPG)</a:t>
            </a:r>
            <a:endParaRPr lang="zh-TW" altLang="en-US" dirty="0"/>
          </a:p>
        </p:txBody>
      </p:sp>
      <p:sp>
        <p:nvSpPr>
          <p:cNvPr id="3" name="內容版面配置區 2"/>
          <p:cNvSpPr>
            <a:spLocks noGrp="1"/>
          </p:cNvSpPr>
          <p:nvPr>
            <p:ph sz="quarter" idx="1"/>
          </p:nvPr>
        </p:nvSpPr>
        <p:spPr>
          <a:xfrm>
            <a:off x="465890" y="1358976"/>
            <a:ext cx="8786629" cy="4572000"/>
          </a:xfrm>
        </p:spPr>
        <p:txBody>
          <a:bodyPr/>
          <a:lstStyle/>
          <a:p>
            <a:r>
              <a:rPr lang="en-US" altLang="zh-TW" dirty="0"/>
              <a:t>RL framework that trains </a:t>
            </a:r>
            <a:r>
              <a:rPr lang="en-US" altLang="zh-TW" b="1" dirty="0"/>
              <a:t>Actor</a:t>
            </a:r>
            <a:r>
              <a:rPr lang="en-US" altLang="zh-TW" dirty="0"/>
              <a:t> by learning </a:t>
            </a:r>
            <a:r>
              <a:rPr lang="en-US" altLang="zh-TW" b="1" dirty="0"/>
              <a:t>Critic</a:t>
            </a:r>
            <a:r>
              <a:rPr lang="en-US" altLang="zh-TW" dirty="0"/>
              <a:t> </a:t>
            </a:r>
          </a:p>
          <a:p>
            <a:pPr lvl="1">
              <a:lnSpc>
                <a:spcPct val="150000"/>
              </a:lnSpc>
            </a:pPr>
            <a:r>
              <a:rPr lang="en-US" altLang="zh-TW" sz="2600" b="1" dirty="0"/>
              <a:t>Critic</a:t>
            </a:r>
            <a:r>
              <a:rPr lang="en-US" altLang="zh-TW" sz="2600" dirty="0"/>
              <a:t> learns the </a:t>
            </a:r>
            <a:r>
              <a:rPr lang="en-US" altLang="zh-TW" sz="2600" b="1" dirty="0"/>
              <a:t>reward-to-go</a:t>
            </a:r>
            <a:r>
              <a:rPr lang="en-US" altLang="zh-TW" sz="2600" dirty="0"/>
              <a:t> Q(</a:t>
            </a:r>
            <a:r>
              <a:rPr lang="en-US" altLang="zh-TW" sz="2600" dirty="0" err="1"/>
              <a:t>s,a</a:t>
            </a:r>
            <a:r>
              <a:rPr lang="en-US" altLang="zh-TW" sz="2600" dirty="0"/>
              <a:t>)</a:t>
            </a:r>
          </a:p>
          <a:p>
            <a:pPr lvl="1">
              <a:lnSpc>
                <a:spcPct val="150000"/>
              </a:lnSpc>
            </a:pPr>
            <a:r>
              <a:rPr lang="en-US" altLang="zh-TW" sz="2600" b="1" dirty="0"/>
              <a:t>Actor</a:t>
            </a:r>
            <a:r>
              <a:rPr lang="en-US" altLang="zh-TW" sz="2600" dirty="0"/>
              <a:t> learns to </a:t>
            </a:r>
            <a:r>
              <a:rPr lang="en-US" altLang="zh-TW" sz="2600" b="1" dirty="0"/>
              <a:t>maximize</a:t>
            </a:r>
            <a:r>
              <a:rPr lang="en-US" altLang="zh-TW" sz="2600" dirty="0"/>
              <a:t> the reward-to-go </a:t>
            </a:r>
          </a:p>
          <a:p>
            <a:endParaRPr lang="en-US" altLang="zh-TW" dirty="0"/>
          </a:p>
        </p:txBody>
      </p:sp>
      <p:sp>
        <p:nvSpPr>
          <p:cNvPr id="13" name="Slide Number Placeholder 12"/>
          <p:cNvSpPr>
            <a:spLocks noGrp="1"/>
          </p:cNvSpPr>
          <p:nvPr>
            <p:ph type="sldNum" sz="quarter" idx="12"/>
          </p:nvPr>
        </p:nvSpPr>
        <p:spPr/>
        <p:txBody>
          <a:bodyPr/>
          <a:lstStyle/>
          <a:p>
            <a:fld id="{EB15A18E-AA88-43ED-A605-D4009C1A63FA}" type="slidenum">
              <a:rPr lang="zh-TW" altLang="en-US" smtClean="0"/>
              <a:pPr/>
              <a:t>12</a:t>
            </a:fld>
            <a:endParaRPr lang="zh-TW" altLang="en-US"/>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3504" y="3508817"/>
            <a:ext cx="8070180" cy="1728192"/>
          </a:xfrm>
          <a:prstGeom prst="rect">
            <a:avLst/>
          </a:prstGeom>
        </p:spPr>
      </p:pic>
    </p:spTree>
    <p:extLst>
      <p:ext uri="{BB962C8B-B14F-4D97-AF65-F5344CB8AC3E}">
        <p14:creationId xmlns:p14="http://schemas.microsoft.com/office/powerpoint/2010/main" val="34066113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xfrm>
            <a:off x="395536" y="451821"/>
            <a:ext cx="7772400" cy="769782"/>
          </a:xfrm>
        </p:spPr>
        <p:txBody>
          <a:bodyPr/>
          <a:lstStyle/>
          <a:p>
            <a:r>
              <a:rPr lang="en-US" altLang="zh-TW" dirty="0"/>
              <a:t>Outline</a:t>
            </a:r>
            <a:endParaRPr lang="zh-TW" altLang="en-US" dirty="0"/>
          </a:p>
        </p:txBody>
      </p:sp>
      <p:sp>
        <p:nvSpPr>
          <p:cNvPr id="5" name="內容版面配置區 4"/>
          <p:cNvSpPr>
            <a:spLocks noGrp="1"/>
          </p:cNvSpPr>
          <p:nvPr>
            <p:ph idx="1"/>
          </p:nvPr>
        </p:nvSpPr>
        <p:spPr>
          <a:xfrm>
            <a:off x="393182" y="836712"/>
            <a:ext cx="8499298" cy="6120680"/>
          </a:xfrm>
        </p:spPr>
        <p:txBody>
          <a:bodyPr>
            <a:normAutofit/>
          </a:bodyPr>
          <a:lstStyle/>
          <a:p>
            <a:endParaRPr lang="zh-TW" altLang="en-US" dirty="0"/>
          </a:p>
          <a:p>
            <a:pPr>
              <a:lnSpc>
                <a:spcPct val="110000"/>
              </a:lnSpc>
            </a:pPr>
            <a:r>
              <a:rPr lang="en-US" altLang="zh-TW" dirty="0"/>
              <a:t>Introduction</a:t>
            </a:r>
          </a:p>
          <a:p>
            <a:pPr>
              <a:lnSpc>
                <a:spcPct val="110000"/>
              </a:lnSpc>
            </a:pPr>
            <a:r>
              <a:rPr lang="en-US" altLang="zh-TW" dirty="0"/>
              <a:t>Reinforcement learning (RL) basics</a:t>
            </a:r>
          </a:p>
          <a:p>
            <a:pPr>
              <a:lnSpc>
                <a:spcPct val="110000"/>
              </a:lnSpc>
            </a:pPr>
            <a:r>
              <a:rPr lang="en-US" altLang="zh-TW" dirty="0"/>
              <a:t>Proposed method</a:t>
            </a:r>
          </a:p>
          <a:p>
            <a:pPr lvl="1">
              <a:lnSpc>
                <a:spcPct val="110000"/>
              </a:lnSpc>
            </a:pPr>
            <a:r>
              <a:rPr lang="en-US" altLang="zh-TW" sz="2600" dirty="0"/>
              <a:t>Frame-level bit allocation as RL problem</a:t>
            </a:r>
          </a:p>
          <a:p>
            <a:pPr lvl="1">
              <a:lnSpc>
                <a:spcPct val="110000"/>
              </a:lnSpc>
            </a:pPr>
            <a:r>
              <a:rPr lang="en-US" altLang="zh-TW" sz="2600" dirty="0"/>
              <a:t>State and reward signals</a:t>
            </a:r>
          </a:p>
          <a:p>
            <a:pPr lvl="1">
              <a:lnSpc>
                <a:spcPct val="110000"/>
              </a:lnSpc>
            </a:pPr>
            <a:r>
              <a:rPr lang="en-US" altLang="zh-TW" sz="2600" dirty="0"/>
              <a:t>Dual-critic RL framework</a:t>
            </a:r>
          </a:p>
          <a:p>
            <a:pPr>
              <a:lnSpc>
                <a:spcPct val="110000"/>
              </a:lnSpc>
            </a:pPr>
            <a:r>
              <a:rPr lang="en-US" altLang="zh-TW" dirty="0">
                <a:solidFill>
                  <a:schemeClr val="bg1">
                    <a:lumMod val="65000"/>
                  </a:schemeClr>
                </a:solidFill>
              </a:rPr>
              <a:t>Experimental results</a:t>
            </a:r>
            <a:endParaRPr lang="en-US" altLang="zh-TW" sz="2600" dirty="0">
              <a:solidFill>
                <a:schemeClr val="bg1">
                  <a:lumMod val="65000"/>
                </a:schemeClr>
              </a:solidFill>
            </a:endParaRPr>
          </a:p>
          <a:p>
            <a:pPr>
              <a:lnSpc>
                <a:spcPct val="110000"/>
              </a:lnSpc>
            </a:pPr>
            <a:r>
              <a:rPr lang="en-US" altLang="zh-TW" dirty="0">
                <a:solidFill>
                  <a:schemeClr val="bg1">
                    <a:lumMod val="65000"/>
                  </a:schemeClr>
                </a:solidFill>
              </a:rPr>
              <a:t>Concluding remarks</a:t>
            </a:r>
          </a:p>
          <a:p>
            <a:pPr lvl="1"/>
            <a:endParaRPr lang="en-US" altLang="zh-TW" sz="2200" dirty="0"/>
          </a:p>
          <a:p>
            <a:endParaRPr lang="en-US" altLang="zh-TW" dirty="0"/>
          </a:p>
          <a:p>
            <a:endParaRPr lang="en-US" altLang="zh-TW" dirty="0"/>
          </a:p>
        </p:txBody>
      </p:sp>
      <p:sp>
        <p:nvSpPr>
          <p:cNvPr id="2" name="Slide Number Placeholder 1"/>
          <p:cNvSpPr>
            <a:spLocks noGrp="1"/>
          </p:cNvSpPr>
          <p:nvPr>
            <p:ph type="sldNum" sz="quarter" idx="12"/>
          </p:nvPr>
        </p:nvSpPr>
        <p:spPr/>
        <p:txBody>
          <a:bodyPr/>
          <a:lstStyle/>
          <a:p>
            <a:fld id="{EB15A18E-AA88-43ED-A605-D4009C1A63FA}" type="slidenum">
              <a:rPr lang="zh-TW" altLang="en-US" smtClean="0"/>
              <a:pPr/>
              <a:t>13</a:t>
            </a:fld>
            <a:endParaRPr lang="zh-TW" altLang="en-US"/>
          </a:p>
        </p:txBody>
      </p:sp>
    </p:spTree>
    <p:extLst>
      <p:ext uri="{BB962C8B-B14F-4D97-AF65-F5344CB8AC3E}">
        <p14:creationId xmlns:p14="http://schemas.microsoft.com/office/powerpoint/2010/main" val="29994602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txBox="1">
            <a:spLocks/>
          </p:cNvSpPr>
          <p:nvPr/>
        </p:nvSpPr>
        <p:spPr>
          <a:xfrm>
            <a:off x="395536" y="451821"/>
            <a:ext cx="9001000" cy="769782"/>
          </a:xfrm>
          <a:prstGeom prst="rect">
            <a:avLst/>
          </a:prstGeom>
        </p:spPr>
        <p:txBody>
          <a:bodyPr bIns="91440" anchor="b" anchorCtr="0">
            <a:noAutofit/>
          </a:bodyPr>
          <a:lstStyle>
            <a:lvl1pPr algn="l" rtl="0" eaLnBrk="1" latinLnBrk="0" hangingPunct="1">
              <a:spcBef>
                <a:spcPct val="0"/>
              </a:spcBef>
              <a:buNone/>
              <a:defRPr kumimoji="0" sz="4000" b="1" kern="1200">
                <a:solidFill>
                  <a:srgbClr val="0070C0"/>
                </a:solidFill>
                <a:latin typeface="Calibri" panose="020F0502020204030204" pitchFamily="34" charset="0"/>
                <a:ea typeface="+mj-ea"/>
                <a:cs typeface="Times New Roman" pitchFamily="18" charset="0"/>
              </a:defRPr>
            </a:lvl1pPr>
          </a:lstStyle>
          <a:p>
            <a:r>
              <a:rPr lang="en-US" altLang="zh-TW" dirty="0"/>
              <a:t>Frame-level Bit Allocation as RL Problem</a:t>
            </a:r>
            <a:endParaRPr lang="zh-TW" altLang="en-US" dirty="0"/>
          </a:p>
        </p:txBody>
      </p:sp>
      <p:sp>
        <p:nvSpPr>
          <p:cNvPr id="3" name="Slide Number Placeholder 2"/>
          <p:cNvSpPr>
            <a:spLocks noGrp="1"/>
          </p:cNvSpPr>
          <p:nvPr>
            <p:ph type="sldNum" sz="quarter" idx="12"/>
          </p:nvPr>
        </p:nvSpPr>
        <p:spPr/>
        <p:txBody>
          <a:bodyPr/>
          <a:lstStyle/>
          <a:p>
            <a:fld id="{EB15A18E-AA88-43ED-A605-D4009C1A63FA}" type="slidenum">
              <a:rPr lang="zh-TW" altLang="en-US" smtClean="0"/>
              <a:pPr/>
              <a:t>14</a:t>
            </a:fld>
            <a:endParaRPr lang="zh-TW" altLang="en-US"/>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568" y="1700808"/>
            <a:ext cx="7848872" cy="4569244"/>
          </a:xfrm>
          <a:prstGeom prst="rect">
            <a:avLst/>
          </a:prstGeom>
        </p:spPr>
      </p:pic>
    </p:spTree>
    <p:extLst>
      <p:ext uri="{BB962C8B-B14F-4D97-AF65-F5344CB8AC3E}">
        <p14:creationId xmlns:p14="http://schemas.microsoft.com/office/powerpoint/2010/main" val="13412285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txBox="1">
            <a:spLocks/>
          </p:cNvSpPr>
          <p:nvPr/>
        </p:nvSpPr>
        <p:spPr>
          <a:xfrm>
            <a:off x="395536" y="451821"/>
            <a:ext cx="9289032" cy="769782"/>
          </a:xfrm>
          <a:prstGeom prst="rect">
            <a:avLst/>
          </a:prstGeom>
        </p:spPr>
        <p:txBody>
          <a:bodyPr bIns="91440" anchor="b" anchorCtr="0">
            <a:noAutofit/>
          </a:bodyPr>
          <a:lstStyle>
            <a:lvl1pPr algn="l" rtl="0" eaLnBrk="1" latinLnBrk="0" hangingPunct="1">
              <a:spcBef>
                <a:spcPct val="0"/>
              </a:spcBef>
              <a:buNone/>
              <a:defRPr kumimoji="0" sz="4000" b="1" kern="1200">
                <a:solidFill>
                  <a:srgbClr val="0070C0"/>
                </a:solidFill>
                <a:latin typeface="Calibri" panose="020F0502020204030204" pitchFamily="34" charset="0"/>
                <a:ea typeface="+mj-ea"/>
                <a:cs typeface="Times New Roman" pitchFamily="18" charset="0"/>
              </a:defRPr>
            </a:lvl1pPr>
          </a:lstStyle>
          <a:p>
            <a:r>
              <a:rPr lang="en-US" altLang="zh-TW" dirty="0"/>
              <a:t>Hand-crafted State Signals</a:t>
            </a:r>
            <a:endParaRPr lang="zh-TW" altLang="en-US" dirty="0"/>
          </a:p>
        </p:txBody>
      </p:sp>
      <p:sp>
        <p:nvSpPr>
          <p:cNvPr id="14" name="內容版面配置區 4"/>
          <p:cNvSpPr>
            <a:spLocks noGrp="1"/>
          </p:cNvSpPr>
          <p:nvPr>
            <p:ph idx="1"/>
          </p:nvPr>
        </p:nvSpPr>
        <p:spPr>
          <a:xfrm>
            <a:off x="430363" y="1412776"/>
            <a:ext cx="8534125" cy="4464496"/>
          </a:xfrm>
        </p:spPr>
        <p:txBody>
          <a:bodyPr>
            <a:normAutofit lnSpcReduction="10000"/>
          </a:bodyPr>
          <a:lstStyle/>
          <a:p>
            <a:pPr>
              <a:lnSpc>
                <a:spcPct val="150000"/>
              </a:lnSpc>
            </a:pPr>
            <a:r>
              <a:rPr lang="en-US" altLang="zh-TW" b="1" dirty="0"/>
              <a:t>Intra-frame</a:t>
            </a:r>
            <a:r>
              <a:rPr lang="en-US" altLang="zh-TW" dirty="0"/>
              <a:t> features of the </a:t>
            </a:r>
            <a:r>
              <a:rPr lang="en-US" altLang="zh-TW" b="1" dirty="0"/>
              <a:t>coding frame</a:t>
            </a:r>
          </a:p>
          <a:p>
            <a:pPr>
              <a:lnSpc>
                <a:spcPct val="150000"/>
              </a:lnSpc>
            </a:pPr>
            <a:r>
              <a:rPr lang="en-US" altLang="zh-TW" b="1" dirty="0"/>
              <a:t>Inter-frame</a:t>
            </a:r>
            <a:r>
              <a:rPr lang="en-US" altLang="zh-TW" dirty="0"/>
              <a:t> features of the </a:t>
            </a:r>
            <a:r>
              <a:rPr lang="en-US" altLang="zh-TW" b="1" dirty="0"/>
              <a:t>coding frame</a:t>
            </a:r>
          </a:p>
          <a:p>
            <a:pPr>
              <a:lnSpc>
                <a:spcPct val="150000"/>
              </a:lnSpc>
            </a:pPr>
            <a:r>
              <a:rPr lang="en-US" altLang="zh-TW" dirty="0"/>
              <a:t>Average of intra-frame features over the </a:t>
            </a:r>
            <a:r>
              <a:rPr lang="en-US" altLang="zh-TW" b="1" dirty="0"/>
              <a:t>remaining frames</a:t>
            </a:r>
          </a:p>
          <a:p>
            <a:pPr>
              <a:lnSpc>
                <a:spcPct val="150000"/>
              </a:lnSpc>
            </a:pPr>
            <a:r>
              <a:rPr lang="en-US" altLang="zh-TW" dirty="0"/>
              <a:t>Average of inter-frame features over the </a:t>
            </a:r>
            <a:r>
              <a:rPr lang="en-US" altLang="zh-TW" b="1" dirty="0"/>
              <a:t>remaining frames</a:t>
            </a:r>
          </a:p>
          <a:p>
            <a:pPr>
              <a:lnSpc>
                <a:spcPct val="150000"/>
              </a:lnSpc>
            </a:pPr>
            <a:r>
              <a:rPr lang="en-US" altLang="zh-TW" dirty="0"/>
              <a:t>Number of </a:t>
            </a:r>
            <a:r>
              <a:rPr lang="en-US" altLang="zh-TW" b="1" dirty="0"/>
              <a:t>remaining bits &amp; frames</a:t>
            </a:r>
          </a:p>
          <a:p>
            <a:pPr>
              <a:lnSpc>
                <a:spcPct val="150000"/>
              </a:lnSpc>
            </a:pPr>
            <a:r>
              <a:rPr lang="en-US" altLang="zh-TW" dirty="0"/>
              <a:t>Temporal identification</a:t>
            </a:r>
          </a:p>
          <a:p>
            <a:pPr>
              <a:lnSpc>
                <a:spcPct val="150000"/>
              </a:lnSpc>
            </a:pPr>
            <a:r>
              <a:rPr lang="en-US" altLang="zh-TW" dirty="0"/>
              <a:t>Rate constraint</a:t>
            </a:r>
            <a:endParaRPr lang="en-US" altLang="zh-TW" sz="2400" dirty="0"/>
          </a:p>
        </p:txBody>
      </p:sp>
      <p:sp>
        <p:nvSpPr>
          <p:cNvPr id="2" name="Slide Number Placeholder 1"/>
          <p:cNvSpPr>
            <a:spLocks noGrp="1"/>
          </p:cNvSpPr>
          <p:nvPr>
            <p:ph type="sldNum" sz="quarter" idx="12"/>
          </p:nvPr>
        </p:nvSpPr>
        <p:spPr/>
        <p:txBody>
          <a:bodyPr/>
          <a:lstStyle/>
          <a:p>
            <a:fld id="{EB15A18E-AA88-43ED-A605-D4009C1A63FA}" type="slidenum">
              <a:rPr lang="zh-TW" altLang="en-US" smtClean="0"/>
              <a:pPr/>
              <a:t>15</a:t>
            </a:fld>
            <a:endParaRPr lang="zh-TW" altLang="en-US"/>
          </a:p>
        </p:txBody>
      </p:sp>
    </p:spTree>
    <p:extLst>
      <p:ext uri="{BB962C8B-B14F-4D97-AF65-F5344CB8AC3E}">
        <p14:creationId xmlns:p14="http://schemas.microsoft.com/office/powerpoint/2010/main" val="1181286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lstStyle/>
          <a:p>
            <a:fld id="{EB15A18E-AA88-43ED-A605-D4009C1A63FA}" type="slidenum">
              <a:rPr lang="zh-TW" altLang="en-US" smtClean="0"/>
              <a:pPr/>
              <a:t>16</a:t>
            </a:fld>
            <a:endParaRPr lang="zh-TW" altLang="en-US"/>
          </a:p>
        </p:txBody>
      </p:sp>
      <p:sp>
        <p:nvSpPr>
          <p:cNvPr id="6" name="標題 3"/>
          <p:cNvSpPr>
            <a:spLocks noGrp="1"/>
          </p:cNvSpPr>
          <p:nvPr>
            <p:ph type="title"/>
          </p:nvPr>
        </p:nvSpPr>
        <p:spPr>
          <a:xfrm>
            <a:off x="395536" y="451821"/>
            <a:ext cx="7772400" cy="769782"/>
          </a:xfrm>
        </p:spPr>
        <p:txBody>
          <a:bodyPr/>
          <a:lstStyle/>
          <a:p>
            <a:r>
              <a:rPr lang="en-US" altLang="zh-TW" dirty="0"/>
              <a:t>Intra-frame Features</a:t>
            </a:r>
            <a:endParaRPr lang="zh-TW" altLang="en-US" dirty="0"/>
          </a:p>
        </p:txBody>
      </p:sp>
      <p:sp>
        <p:nvSpPr>
          <p:cNvPr id="5" name="內容版面配置區 4"/>
          <p:cNvSpPr txBox="1">
            <a:spLocks/>
          </p:cNvSpPr>
          <p:nvPr/>
        </p:nvSpPr>
        <p:spPr>
          <a:xfrm>
            <a:off x="395535" y="1221602"/>
            <a:ext cx="8352929" cy="3143502"/>
          </a:xfrm>
          <a:prstGeom prst="rect">
            <a:avLst/>
          </a:prstGeom>
        </p:spPr>
        <p:txBody>
          <a:bodyPr vert="horz">
            <a:norm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Calibri" panose="020F0502020204030204" pitchFamily="34" charset="0"/>
                <a:ea typeface="+mn-ea"/>
                <a:cs typeface="Times New Roman" pitchFamily="18" charset="0"/>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Calibri" panose="020F0502020204030204" pitchFamily="34" charset="0"/>
                <a:ea typeface="+mn-ea"/>
                <a:cs typeface="Times New Roman" pitchFamily="18" charset="0"/>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Calibri" panose="020F0502020204030204" pitchFamily="34" charset="0"/>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Calibri" panose="020F0502020204030204" pitchFamily="34" charset="0"/>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Calibri" panose="020F0502020204030204" pitchFamily="34" charset="0"/>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a:lnSpc>
                <a:spcPct val="150000"/>
              </a:lnSpc>
            </a:pPr>
            <a:r>
              <a:rPr lang="en-US" altLang="zh-TW" dirty="0"/>
              <a:t>Reflect </a:t>
            </a:r>
            <a:r>
              <a:rPr lang="en-US" altLang="zh-TW" b="1" dirty="0"/>
              <a:t>texture complexity </a:t>
            </a:r>
            <a:r>
              <a:rPr lang="en-US" altLang="zh-TW" dirty="0"/>
              <a:t>of a video frame</a:t>
            </a:r>
          </a:p>
          <a:p>
            <a:pPr>
              <a:lnSpc>
                <a:spcPct val="150000"/>
              </a:lnSpc>
            </a:pPr>
            <a:r>
              <a:rPr lang="en-US" altLang="zh-TW" dirty="0"/>
              <a:t>Evaluate the </a:t>
            </a:r>
            <a:r>
              <a:rPr lang="en-US" altLang="zh-TW" b="1" dirty="0"/>
              <a:t>mean and variance </a:t>
            </a:r>
            <a:r>
              <a:rPr lang="en-US" altLang="zh-TW" dirty="0"/>
              <a:t>of its pixel values</a:t>
            </a:r>
          </a:p>
        </p:txBody>
      </p:sp>
      <mc:AlternateContent xmlns:mc="http://schemas.openxmlformats.org/markup-compatibility/2006">
        <mc:Choice xmlns:a14="http://schemas.microsoft.com/office/drawing/2010/main" Requires="a14">
          <p:sp>
            <p:nvSpPr>
              <p:cNvPr id="7" name="矩形 54">
                <a:extLst>
                  <a:ext uri="{FF2B5EF4-FFF2-40B4-BE49-F238E27FC236}">
                    <a16:creationId xmlns:a16="http://schemas.microsoft.com/office/drawing/2014/main" id="{B9FEFFEB-558E-3441-815D-131DAA98489C}"/>
                  </a:ext>
                </a:extLst>
              </p:cNvPr>
              <p:cNvSpPr/>
              <p:nvPr/>
            </p:nvSpPr>
            <p:spPr>
              <a:xfrm>
                <a:off x="608373" y="3832134"/>
                <a:ext cx="436611" cy="849863"/>
              </a:xfrm>
              <a:prstGeom prst="rect">
                <a:avLst/>
              </a:prstGeom>
              <a:solidFill>
                <a:schemeClr val="accent6">
                  <a:lumMod val="40000"/>
                  <a:lumOff val="60000"/>
                </a:schemeClr>
              </a:solidFill>
              <a:ln w="28575"/>
            </p:spPr>
            <p:style>
              <a:lnRef idx="2">
                <a:schemeClr val="accent1"/>
              </a:lnRef>
              <a:fillRef idx="1">
                <a:schemeClr val="lt1"/>
              </a:fillRef>
              <a:effectRef idx="0">
                <a:schemeClr val="accent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TW" b="1" i="1">
                              <a:latin typeface="Cambria Math" panose="02040503050406030204" pitchFamily="18" charset="0"/>
                            </a:rPr>
                          </m:ctrlPr>
                        </m:sSubPr>
                        <m:e>
                          <m:r>
                            <a:rPr lang="zh-TW" altLang="en-US" b="1" i="0" smtClean="0">
                              <a:latin typeface="Cambria Math" panose="02040503050406030204" pitchFamily="18" charset="0"/>
                            </a:rPr>
                            <m:t> </m:t>
                          </m:r>
                          <m:r>
                            <a:rPr lang="en-US" altLang="zh-TW" b="1" i="0">
                              <a:latin typeface="Cambria Math" panose="02040503050406030204" pitchFamily="18" charset="0"/>
                            </a:rPr>
                            <m:t>𝐅</m:t>
                          </m:r>
                        </m:e>
                        <m:sub>
                          <m:r>
                            <a:rPr lang="en-US" altLang="zh-TW" b="1" i="0">
                              <a:latin typeface="Cambria Math" panose="02040503050406030204" pitchFamily="18" charset="0"/>
                            </a:rPr>
                            <m:t>𝟏</m:t>
                          </m:r>
                        </m:sub>
                      </m:sSub>
                    </m:oMath>
                  </m:oMathPara>
                </a14:m>
                <a:endParaRPr lang="zh-TW" altLang="en-US" b="1" dirty="0">
                  <a:latin typeface="Calibri" panose="020F0502020204030204" pitchFamily="34" charset="0"/>
                  <a:cs typeface="Calibri" panose="020F0502020204030204" pitchFamily="34" charset="0"/>
                </a:endParaRPr>
              </a:p>
            </p:txBody>
          </p:sp>
        </mc:Choice>
        <mc:Fallback>
          <p:sp>
            <p:nvSpPr>
              <p:cNvPr id="7" name="矩形 54">
                <a:extLst>
                  <a:ext uri="{FF2B5EF4-FFF2-40B4-BE49-F238E27FC236}">
                    <a16:creationId xmlns:a16="http://schemas.microsoft.com/office/drawing/2014/main" id="{B9FEFFEB-558E-3441-815D-131DAA98489C}"/>
                  </a:ext>
                </a:extLst>
              </p:cNvPr>
              <p:cNvSpPr>
                <a:spLocks noRot="1" noChangeAspect="1" noMove="1" noResize="1" noEditPoints="1" noAdjustHandles="1" noChangeArrowheads="1" noChangeShapeType="1" noTextEdit="1"/>
              </p:cNvSpPr>
              <p:nvPr/>
            </p:nvSpPr>
            <p:spPr>
              <a:xfrm>
                <a:off x="608373" y="3832134"/>
                <a:ext cx="436611" cy="849863"/>
              </a:xfrm>
              <a:prstGeom prst="rect">
                <a:avLst/>
              </a:prstGeom>
              <a:blipFill>
                <a:blip r:embed="rId3"/>
                <a:stretch>
                  <a:fillRect l="-10811"/>
                </a:stretch>
              </a:blipFill>
              <a:ln w="28575"/>
            </p:spPr>
            <p:txBody>
              <a:bodyPr/>
              <a:lstStyle/>
              <a:p>
                <a:r>
                  <a:rPr lang="en-TW">
                    <a:noFill/>
                  </a:rPr>
                  <a:t> </a:t>
                </a:r>
              </a:p>
            </p:txBody>
          </p:sp>
        </mc:Fallback>
      </mc:AlternateContent>
      <mc:AlternateContent xmlns:mc="http://schemas.openxmlformats.org/markup-compatibility/2006">
        <mc:Choice xmlns:a14="http://schemas.microsoft.com/office/drawing/2010/main" Requires="a14">
          <p:sp>
            <p:nvSpPr>
              <p:cNvPr id="8" name="矩形 55">
                <a:extLst>
                  <a:ext uri="{FF2B5EF4-FFF2-40B4-BE49-F238E27FC236}">
                    <a16:creationId xmlns:a16="http://schemas.microsoft.com/office/drawing/2014/main" id="{563EF30B-8665-544C-835A-AB803279B0DE}"/>
                  </a:ext>
                </a:extLst>
              </p:cNvPr>
              <p:cNvSpPr/>
              <p:nvPr/>
            </p:nvSpPr>
            <p:spPr>
              <a:xfrm>
                <a:off x="1315635" y="3832133"/>
                <a:ext cx="436611" cy="849863"/>
              </a:xfrm>
              <a:prstGeom prst="rect">
                <a:avLst/>
              </a:prstGeom>
              <a:solidFill>
                <a:schemeClr val="accent6">
                  <a:lumMod val="40000"/>
                  <a:lumOff val="60000"/>
                </a:schemeClr>
              </a:solidFill>
              <a:ln w="28575"/>
            </p:spPr>
            <p:style>
              <a:lnRef idx="2">
                <a:schemeClr val="accent1"/>
              </a:lnRef>
              <a:fillRef idx="1">
                <a:schemeClr val="lt1"/>
              </a:fillRef>
              <a:effectRef idx="0">
                <a:schemeClr val="accent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TW" b="1" i="1" smtClean="0">
                              <a:latin typeface="Cambria Math" panose="02040503050406030204" pitchFamily="18" charset="0"/>
                            </a:rPr>
                          </m:ctrlPr>
                        </m:sSubPr>
                        <m:e>
                          <m:r>
                            <a:rPr lang="zh-TW" altLang="en-US" b="1" i="0" smtClean="0">
                              <a:latin typeface="Cambria Math" panose="02040503050406030204" pitchFamily="18" charset="0"/>
                            </a:rPr>
                            <m:t> </m:t>
                          </m:r>
                          <m:r>
                            <a:rPr lang="en-US" altLang="zh-TW" b="1" i="0">
                              <a:latin typeface="Cambria Math" panose="02040503050406030204" pitchFamily="18" charset="0"/>
                            </a:rPr>
                            <m:t>𝐅</m:t>
                          </m:r>
                        </m:e>
                        <m:sub>
                          <m:r>
                            <a:rPr lang="en-US" altLang="zh-TW" b="1" i="0" smtClean="0">
                              <a:latin typeface="Cambria Math" panose="02040503050406030204" pitchFamily="18" charset="0"/>
                            </a:rPr>
                            <m:t>𝟐</m:t>
                          </m:r>
                        </m:sub>
                      </m:sSub>
                    </m:oMath>
                  </m:oMathPara>
                </a14:m>
                <a:endParaRPr lang="zh-TW" altLang="en-US" b="1" dirty="0">
                  <a:latin typeface="Calibri" panose="020F0502020204030204" pitchFamily="34" charset="0"/>
                  <a:cs typeface="Calibri" panose="020F0502020204030204" pitchFamily="34" charset="0"/>
                </a:endParaRPr>
              </a:p>
            </p:txBody>
          </p:sp>
        </mc:Choice>
        <mc:Fallback>
          <p:sp>
            <p:nvSpPr>
              <p:cNvPr id="8" name="矩形 55">
                <a:extLst>
                  <a:ext uri="{FF2B5EF4-FFF2-40B4-BE49-F238E27FC236}">
                    <a16:creationId xmlns:a16="http://schemas.microsoft.com/office/drawing/2014/main" id="{563EF30B-8665-544C-835A-AB803279B0DE}"/>
                  </a:ext>
                </a:extLst>
              </p:cNvPr>
              <p:cNvSpPr>
                <a:spLocks noRot="1" noChangeAspect="1" noMove="1" noResize="1" noEditPoints="1" noAdjustHandles="1" noChangeArrowheads="1" noChangeShapeType="1" noTextEdit="1"/>
              </p:cNvSpPr>
              <p:nvPr/>
            </p:nvSpPr>
            <p:spPr>
              <a:xfrm>
                <a:off x="1315635" y="3832133"/>
                <a:ext cx="436611" cy="849863"/>
              </a:xfrm>
              <a:prstGeom prst="rect">
                <a:avLst/>
              </a:prstGeom>
              <a:blipFill>
                <a:blip r:embed="rId4"/>
                <a:stretch>
                  <a:fillRect l="-10526"/>
                </a:stretch>
              </a:blipFill>
              <a:ln w="28575"/>
            </p:spPr>
            <p:txBody>
              <a:bodyPr/>
              <a:lstStyle/>
              <a:p>
                <a:r>
                  <a:rPr lang="en-TW">
                    <a:noFill/>
                  </a:rPr>
                  <a:t> </a:t>
                </a:r>
              </a:p>
            </p:txBody>
          </p:sp>
        </mc:Fallback>
      </mc:AlternateContent>
      <mc:AlternateContent xmlns:mc="http://schemas.openxmlformats.org/markup-compatibility/2006">
        <mc:Choice xmlns:a14="http://schemas.microsoft.com/office/drawing/2010/main" Requires="a14">
          <p:sp>
            <p:nvSpPr>
              <p:cNvPr id="9" name="矩形 56">
                <a:extLst>
                  <a:ext uri="{FF2B5EF4-FFF2-40B4-BE49-F238E27FC236}">
                    <a16:creationId xmlns:a16="http://schemas.microsoft.com/office/drawing/2014/main" id="{74C4B2DD-30FF-244B-A85E-A444E96D0B64}"/>
                  </a:ext>
                </a:extLst>
              </p:cNvPr>
              <p:cNvSpPr/>
              <p:nvPr/>
            </p:nvSpPr>
            <p:spPr>
              <a:xfrm>
                <a:off x="2028802" y="3832132"/>
                <a:ext cx="436611" cy="849863"/>
              </a:xfrm>
              <a:prstGeom prst="rect">
                <a:avLst/>
              </a:prstGeom>
              <a:solidFill>
                <a:schemeClr val="accent6">
                  <a:lumMod val="40000"/>
                  <a:lumOff val="60000"/>
                </a:schemeClr>
              </a:solidFill>
              <a:ln w="28575"/>
            </p:spPr>
            <p:style>
              <a:lnRef idx="2">
                <a:schemeClr val="accent1"/>
              </a:lnRef>
              <a:fillRef idx="1">
                <a:schemeClr val="lt1"/>
              </a:fillRef>
              <a:effectRef idx="0">
                <a:schemeClr val="accent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TW" b="1" i="1" smtClean="0">
                              <a:latin typeface="Cambria Math" panose="02040503050406030204" pitchFamily="18" charset="0"/>
                            </a:rPr>
                          </m:ctrlPr>
                        </m:sSubPr>
                        <m:e>
                          <m:r>
                            <a:rPr lang="zh-TW" altLang="en-US" b="1" i="0" smtClean="0">
                              <a:latin typeface="Cambria Math" panose="02040503050406030204" pitchFamily="18" charset="0"/>
                            </a:rPr>
                            <m:t> </m:t>
                          </m:r>
                          <m:r>
                            <a:rPr lang="en-US" altLang="zh-TW" b="1" i="0">
                              <a:latin typeface="Cambria Math" panose="02040503050406030204" pitchFamily="18" charset="0"/>
                            </a:rPr>
                            <m:t>𝐅</m:t>
                          </m:r>
                        </m:e>
                        <m:sub>
                          <m:r>
                            <a:rPr lang="en-US" altLang="zh-TW" b="1" i="0" smtClean="0">
                              <a:latin typeface="Cambria Math" panose="02040503050406030204" pitchFamily="18" charset="0"/>
                            </a:rPr>
                            <m:t>𝟑</m:t>
                          </m:r>
                        </m:sub>
                      </m:sSub>
                    </m:oMath>
                  </m:oMathPara>
                </a14:m>
                <a:endParaRPr lang="zh-TW" altLang="en-US" b="1" dirty="0"/>
              </a:p>
            </p:txBody>
          </p:sp>
        </mc:Choice>
        <mc:Fallback>
          <p:sp>
            <p:nvSpPr>
              <p:cNvPr id="9" name="矩形 56">
                <a:extLst>
                  <a:ext uri="{FF2B5EF4-FFF2-40B4-BE49-F238E27FC236}">
                    <a16:creationId xmlns:a16="http://schemas.microsoft.com/office/drawing/2014/main" id="{74C4B2DD-30FF-244B-A85E-A444E96D0B64}"/>
                  </a:ext>
                </a:extLst>
              </p:cNvPr>
              <p:cNvSpPr>
                <a:spLocks noRot="1" noChangeAspect="1" noMove="1" noResize="1" noEditPoints="1" noAdjustHandles="1" noChangeArrowheads="1" noChangeShapeType="1" noTextEdit="1"/>
              </p:cNvSpPr>
              <p:nvPr/>
            </p:nvSpPr>
            <p:spPr>
              <a:xfrm>
                <a:off x="2028802" y="3832132"/>
                <a:ext cx="436611" cy="849863"/>
              </a:xfrm>
              <a:prstGeom prst="rect">
                <a:avLst/>
              </a:prstGeom>
              <a:blipFill>
                <a:blip r:embed="rId5"/>
                <a:stretch>
                  <a:fillRect l="-7895"/>
                </a:stretch>
              </a:blipFill>
              <a:ln w="28575"/>
            </p:spPr>
            <p:txBody>
              <a:bodyPr/>
              <a:lstStyle/>
              <a:p>
                <a:r>
                  <a:rPr lang="en-TW">
                    <a:noFill/>
                  </a:rPr>
                  <a:t> </a:t>
                </a:r>
              </a:p>
            </p:txBody>
          </p:sp>
        </mc:Fallback>
      </mc:AlternateContent>
      <p:sp>
        <p:nvSpPr>
          <p:cNvPr id="11" name="橢圓 58">
            <a:extLst>
              <a:ext uri="{FF2B5EF4-FFF2-40B4-BE49-F238E27FC236}">
                <a16:creationId xmlns:a16="http://schemas.microsoft.com/office/drawing/2014/main" id="{8B8BC78B-CC0E-9D40-A8AA-4A38E8DABBB0}"/>
              </a:ext>
            </a:extLst>
          </p:cNvPr>
          <p:cNvSpPr/>
          <p:nvPr/>
        </p:nvSpPr>
        <p:spPr>
          <a:xfrm>
            <a:off x="4527140" y="4234266"/>
            <a:ext cx="118310" cy="12890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12" name="橢圓 59">
            <a:extLst>
              <a:ext uri="{FF2B5EF4-FFF2-40B4-BE49-F238E27FC236}">
                <a16:creationId xmlns:a16="http://schemas.microsoft.com/office/drawing/2014/main" id="{0BB8DD9F-7258-B940-BC11-85F6A52DE6D1}"/>
              </a:ext>
            </a:extLst>
          </p:cNvPr>
          <p:cNvSpPr/>
          <p:nvPr/>
        </p:nvSpPr>
        <p:spPr>
          <a:xfrm>
            <a:off x="4745445" y="4234266"/>
            <a:ext cx="118310" cy="12890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13" name="橢圓 60">
            <a:extLst>
              <a:ext uri="{FF2B5EF4-FFF2-40B4-BE49-F238E27FC236}">
                <a16:creationId xmlns:a16="http://schemas.microsoft.com/office/drawing/2014/main" id="{280B63F2-4A96-BF4B-96E7-B77AF304C3F0}"/>
              </a:ext>
            </a:extLst>
          </p:cNvPr>
          <p:cNvSpPr/>
          <p:nvPr/>
        </p:nvSpPr>
        <p:spPr>
          <a:xfrm>
            <a:off x="4954593" y="4234264"/>
            <a:ext cx="118310" cy="12890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14" name="左大括弧 61">
            <a:extLst>
              <a:ext uri="{FF2B5EF4-FFF2-40B4-BE49-F238E27FC236}">
                <a16:creationId xmlns:a16="http://schemas.microsoft.com/office/drawing/2014/main" id="{2E2C544C-AD2E-2F48-AC24-B813CA632028}"/>
              </a:ext>
            </a:extLst>
          </p:cNvPr>
          <p:cNvSpPr/>
          <p:nvPr/>
        </p:nvSpPr>
        <p:spPr>
          <a:xfrm rot="5400000">
            <a:off x="4595962" y="-142289"/>
            <a:ext cx="259874" cy="7361829"/>
          </a:xfrm>
          <a:prstGeom prst="lef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15" name="文字方塊 62">
            <a:extLst>
              <a:ext uri="{FF2B5EF4-FFF2-40B4-BE49-F238E27FC236}">
                <a16:creationId xmlns:a16="http://schemas.microsoft.com/office/drawing/2014/main" id="{B5080E1E-C812-4947-94BB-E5ED455B42AA}"/>
              </a:ext>
            </a:extLst>
          </p:cNvPr>
          <p:cNvSpPr txBox="1"/>
          <p:nvPr/>
        </p:nvSpPr>
        <p:spPr>
          <a:xfrm>
            <a:off x="4430344" y="3002604"/>
            <a:ext cx="682899" cy="406084"/>
          </a:xfrm>
          <a:prstGeom prst="rect">
            <a:avLst/>
          </a:prstGeom>
          <a:noFill/>
        </p:spPr>
        <p:txBody>
          <a:bodyPr wrap="none" rtlCol="0">
            <a:spAutoFit/>
          </a:bodyPr>
          <a:lstStyle/>
          <a:p>
            <a:r>
              <a:rPr lang="en-US" altLang="zh-TW" b="1" dirty="0">
                <a:latin typeface="Calibri" panose="020F0502020204030204" pitchFamily="34" charset="0"/>
                <a:cs typeface="Calibri" panose="020F0502020204030204" pitchFamily="34" charset="0"/>
              </a:rPr>
              <a:t>GOP</a:t>
            </a:r>
            <a:endParaRPr lang="zh-TW" altLang="en-US" b="1" dirty="0">
              <a:latin typeface="Calibri" panose="020F0502020204030204" pitchFamily="34" charset="0"/>
              <a:cs typeface="Calibri" panose="020F0502020204030204" pitchFamily="34" charset="0"/>
            </a:endParaRPr>
          </a:p>
        </p:txBody>
      </p:sp>
      <mc:AlternateContent xmlns:mc="http://schemas.openxmlformats.org/markup-compatibility/2006">
        <mc:Choice xmlns:a14="http://schemas.microsoft.com/office/drawing/2010/main" Requires="a14">
          <p:sp>
            <p:nvSpPr>
              <p:cNvPr id="16" name="矩形 63">
                <a:extLst>
                  <a:ext uri="{FF2B5EF4-FFF2-40B4-BE49-F238E27FC236}">
                    <a16:creationId xmlns:a16="http://schemas.microsoft.com/office/drawing/2014/main" id="{BBC60429-49CE-6F43-B200-B81884548BF8}"/>
                  </a:ext>
                </a:extLst>
              </p:cNvPr>
              <p:cNvSpPr/>
              <p:nvPr/>
            </p:nvSpPr>
            <p:spPr>
              <a:xfrm>
                <a:off x="2736064" y="3832131"/>
                <a:ext cx="436611" cy="849863"/>
              </a:xfrm>
              <a:prstGeom prst="rect">
                <a:avLst/>
              </a:prstGeom>
              <a:solidFill>
                <a:schemeClr val="accent6">
                  <a:lumMod val="40000"/>
                  <a:lumOff val="60000"/>
                </a:schemeClr>
              </a:solidFill>
              <a:ln w="28575"/>
            </p:spPr>
            <p:style>
              <a:lnRef idx="2">
                <a:schemeClr val="accent1"/>
              </a:lnRef>
              <a:fillRef idx="1">
                <a:schemeClr val="lt1"/>
              </a:fillRef>
              <a:effectRef idx="0">
                <a:schemeClr val="accent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TW" b="1" i="1" smtClean="0">
                              <a:latin typeface="Cambria Math" panose="02040503050406030204" pitchFamily="18" charset="0"/>
                            </a:rPr>
                          </m:ctrlPr>
                        </m:sSubPr>
                        <m:e>
                          <m:r>
                            <a:rPr lang="zh-TW" altLang="en-US" b="1" i="0" smtClean="0">
                              <a:latin typeface="Cambria Math" panose="02040503050406030204" pitchFamily="18" charset="0"/>
                            </a:rPr>
                            <m:t> </m:t>
                          </m:r>
                          <m:r>
                            <a:rPr lang="en-US" altLang="zh-TW" b="1" i="0">
                              <a:latin typeface="Cambria Math" panose="02040503050406030204" pitchFamily="18" charset="0"/>
                            </a:rPr>
                            <m:t>𝐅</m:t>
                          </m:r>
                        </m:e>
                        <m:sub>
                          <m:r>
                            <a:rPr lang="en-US" altLang="zh-TW" b="1" i="0" smtClean="0">
                              <a:latin typeface="Cambria Math" panose="02040503050406030204" pitchFamily="18" charset="0"/>
                            </a:rPr>
                            <m:t>𝟒</m:t>
                          </m:r>
                        </m:sub>
                      </m:sSub>
                    </m:oMath>
                  </m:oMathPara>
                </a14:m>
                <a:endParaRPr lang="zh-TW" altLang="en-US" b="1" dirty="0"/>
              </a:p>
            </p:txBody>
          </p:sp>
        </mc:Choice>
        <mc:Fallback>
          <p:sp>
            <p:nvSpPr>
              <p:cNvPr id="16" name="矩形 63">
                <a:extLst>
                  <a:ext uri="{FF2B5EF4-FFF2-40B4-BE49-F238E27FC236}">
                    <a16:creationId xmlns:a16="http://schemas.microsoft.com/office/drawing/2014/main" id="{BBC60429-49CE-6F43-B200-B81884548BF8}"/>
                  </a:ext>
                </a:extLst>
              </p:cNvPr>
              <p:cNvSpPr>
                <a:spLocks noRot="1" noChangeAspect="1" noMove="1" noResize="1" noEditPoints="1" noAdjustHandles="1" noChangeArrowheads="1" noChangeShapeType="1" noTextEdit="1"/>
              </p:cNvSpPr>
              <p:nvPr/>
            </p:nvSpPr>
            <p:spPr>
              <a:xfrm>
                <a:off x="2736064" y="3832131"/>
                <a:ext cx="436611" cy="849863"/>
              </a:xfrm>
              <a:prstGeom prst="rect">
                <a:avLst/>
              </a:prstGeom>
              <a:blipFill>
                <a:blip r:embed="rId6"/>
                <a:stretch>
                  <a:fillRect l="-10526"/>
                </a:stretch>
              </a:blipFill>
              <a:ln w="28575"/>
            </p:spPr>
            <p:txBody>
              <a:bodyPr/>
              <a:lstStyle/>
              <a:p>
                <a:r>
                  <a:rPr lang="en-TW">
                    <a:noFill/>
                  </a:rPr>
                  <a:t> </a:t>
                </a:r>
              </a:p>
            </p:txBody>
          </p:sp>
        </mc:Fallback>
      </mc:AlternateContent>
      <mc:AlternateContent xmlns:mc="http://schemas.openxmlformats.org/markup-compatibility/2006">
        <mc:Choice xmlns:a14="http://schemas.microsoft.com/office/drawing/2010/main" Requires="a14">
          <p:sp>
            <p:nvSpPr>
              <p:cNvPr id="17" name="矩形 64">
                <a:extLst>
                  <a:ext uri="{FF2B5EF4-FFF2-40B4-BE49-F238E27FC236}">
                    <a16:creationId xmlns:a16="http://schemas.microsoft.com/office/drawing/2014/main" id="{D39519B0-E851-6343-961D-2B9EC6BA9E36}"/>
                  </a:ext>
                </a:extLst>
              </p:cNvPr>
              <p:cNvSpPr/>
              <p:nvPr/>
            </p:nvSpPr>
            <p:spPr>
              <a:xfrm>
                <a:off x="3459300" y="3817475"/>
                <a:ext cx="436611" cy="849863"/>
              </a:xfrm>
              <a:prstGeom prst="rect">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TW" b="1" i="1" smtClean="0">
                              <a:latin typeface="Cambria Math" panose="02040503050406030204" pitchFamily="18" charset="0"/>
                            </a:rPr>
                          </m:ctrlPr>
                        </m:sSubPr>
                        <m:e>
                          <m:r>
                            <a:rPr lang="zh-TW" altLang="en-US" b="1" i="0" smtClean="0">
                              <a:latin typeface="Cambria Math" panose="02040503050406030204" pitchFamily="18" charset="0"/>
                            </a:rPr>
                            <m:t> </m:t>
                          </m:r>
                          <m:r>
                            <a:rPr lang="en-US" altLang="zh-TW" b="1" i="0">
                              <a:latin typeface="Cambria Math" panose="02040503050406030204" pitchFamily="18" charset="0"/>
                            </a:rPr>
                            <m:t>𝐅</m:t>
                          </m:r>
                        </m:e>
                        <m:sub>
                          <m:r>
                            <a:rPr lang="en-US" altLang="zh-TW" b="1" i="0" smtClean="0">
                              <a:latin typeface="Cambria Math" panose="02040503050406030204" pitchFamily="18" charset="0"/>
                            </a:rPr>
                            <m:t>𝟓</m:t>
                          </m:r>
                        </m:sub>
                      </m:sSub>
                    </m:oMath>
                  </m:oMathPara>
                </a14:m>
                <a:endParaRPr lang="zh-TW" altLang="en-US" b="1" dirty="0"/>
              </a:p>
            </p:txBody>
          </p:sp>
        </mc:Choice>
        <mc:Fallback>
          <p:sp>
            <p:nvSpPr>
              <p:cNvPr id="17" name="矩形 64">
                <a:extLst>
                  <a:ext uri="{FF2B5EF4-FFF2-40B4-BE49-F238E27FC236}">
                    <a16:creationId xmlns:a16="http://schemas.microsoft.com/office/drawing/2014/main" id="{D39519B0-E851-6343-961D-2B9EC6BA9E36}"/>
                  </a:ext>
                </a:extLst>
              </p:cNvPr>
              <p:cNvSpPr>
                <a:spLocks noRot="1" noChangeAspect="1" noMove="1" noResize="1" noEditPoints="1" noAdjustHandles="1" noChangeArrowheads="1" noChangeShapeType="1" noTextEdit="1"/>
              </p:cNvSpPr>
              <p:nvPr/>
            </p:nvSpPr>
            <p:spPr>
              <a:xfrm>
                <a:off x="3459300" y="3817475"/>
                <a:ext cx="436611" cy="849863"/>
              </a:xfrm>
              <a:prstGeom prst="rect">
                <a:avLst/>
              </a:prstGeom>
              <a:blipFill>
                <a:blip r:embed="rId7"/>
                <a:stretch>
                  <a:fillRect l="-10526"/>
                </a:stretch>
              </a:blipFill>
              <a:ln w="28575"/>
            </p:spPr>
            <p:txBody>
              <a:bodyPr/>
              <a:lstStyle/>
              <a:p>
                <a:r>
                  <a:rPr lang="en-TW">
                    <a:noFill/>
                  </a:rPr>
                  <a:t> </a:t>
                </a:r>
              </a:p>
            </p:txBody>
          </p:sp>
        </mc:Fallback>
      </mc:AlternateContent>
      <mc:AlternateContent xmlns:mc="http://schemas.openxmlformats.org/markup-compatibility/2006">
        <mc:Choice xmlns:a14="http://schemas.microsoft.com/office/drawing/2010/main" Requires="a14">
          <p:sp>
            <p:nvSpPr>
              <p:cNvPr id="18" name="矩形 65">
                <a:extLst>
                  <a:ext uri="{FF2B5EF4-FFF2-40B4-BE49-F238E27FC236}">
                    <a16:creationId xmlns:a16="http://schemas.microsoft.com/office/drawing/2014/main" id="{1343656F-C690-9746-8022-8099AFB25E9D}"/>
                  </a:ext>
                </a:extLst>
              </p:cNvPr>
              <p:cNvSpPr/>
              <p:nvPr/>
            </p:nvSpPr>
            <p:spPr>
              <a:xfrm>
                <a:off x="7332580" y="3817475"/>
                <a:ext cx="436611" cy="849863"/>
              </a:xfrm>
              <a:prstGeom prst="rect">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TW" b="1" i="1" smtClean="0">
                              <a:latin typeface="Cambria Math" panose="02040503050406030204" pitchFamily="18" charset="0"/>
                            </a:rPr>
                          </m:ctrlPr>
                        </m:sSubPr>
                        <m:e>
                          <m:r>
                            <a:rPr lang="zh-TW" altLang="en-US" b="1" i="0" smtClean="0">
                              <a:latin typeface="Cambria Math" panose="02040503050406030204" pitchFamily="18" charset="0"/>
                            </a:rPr>
                            <m:t> </m:t>
                          </m:r>
                          <m:r>
                            <a:rPr lang="en-US" altLang="zh-TW" b="1" i="0">
                              <a:latin typeface="Cambria Math" panose="02040503050406030204" pitchFamily="18" charset="0"/>
                            </a:rPr>
                            <m:t>𝐅</m:t>
                          </m:r>
                        </m:e>
                        <m:sub>
                          <m:r>
                            <a:rPr lang="en-US" altLang="zh-TW" b="1" i="0" smtClean="0">
                              <a:latin typeface="Cambria Math" panose="02040503050406030204" pitchFamily="18" charset="0"/>
                            </a:rPr>
                            <m:t>𝟏𝟓</m:t>
                          </m:r>
                        </m:sub>
                      </m:sSub>
                    </m:oMath>
                  </m:oMathPara>
                </a14:m>
                <a:endParaRPr lang="zh-TW" altLang="en-US" b="1" dirty="0"/>
              </a:p>
            </p:txBody>
          </p:sp>
        </mc:Choice>
        <mc:Fallback>
          <p:sp>
            <p:nvSpPr>
              <p:cNvPr id="18" name="矩形 65">
                <a:extLst>
                  <a:ext uri="{FF2B5EF4-FFF2-40B4-BE49-F238E27FC236}">
                    <a16:creationId xmlns:a16="http://schemas.microsoft.com/office/drawing/2014/main" id="{1343656F-C690-9746-8022-8099AFB25E9D}"/>
                  </a:ext>
                </a:extLst>
              </p:cNvPr>
              <p:cNvSpPr>
                <a:spLocks noRot="1" noChangeAspect="1" noMove="1" noResize="1" noEditPoints="1" noAdjustHandles="1" noChangeArrowheads="1" noChangeShapeType="1" noTextEdit="1"/>
              </p:cNvSpPr>
              <p:nvPr/>
            </p:nvSpPr>
            <p:spPr>
              <a:xfrm>
                <a:off x="7332580" y="3817475"/>
                <a:ext cx="436611" cy="849863"/>
              </a:xfrm>
              <a:prstGeom prst="rect">
                <a:avLst/>
              </a:prstGeom>
              <a:blipFill>
                <a:blip r:embed="rId8"/>
                <a:stretch>
                  <a:fillRect l="-21622"/>
                </a:stretch>
              </a:blipFill>
              <a:ln w="28575"/>
            </p:spPr>
            <p:txBody>
              <a:bodyPr/>
              <a:lstStyle/>
              <a:p>
                <a:r>
                  <a:rPr lang="en-TW">
                    <a:noFill/>
                  </a:rPr>
                  <a:t> </a:t>
                </a:r>
              </a:p>
            </p:txBody>
          </p:sp>
        </mc:Fallback>
      </mc:AlternateContent>
      <mc:AlternateContent xmlns:mc="http://schemas.openxmlformats.org/markup-compatibility/2006">
        <mc:Choice xmlns:a14="http://schemas.microsoft.com/office/drawing/2010/main" Requires="a14">
          <p:sp>
            <p:nvSpPr>
              <p:cNvPr id="19" name="矩形 66">
                <a:extLst>
                  <a:ext uri="{FF2B5EF4-FFF2-40B4-BE49-F238E27FC236}">
                    <a16:creationId xmlns:a16="http://schemas.microsoft.com/office/drawing/2014/main" id="{93A1DFE8-74C2-D340-987C-BE31578ED8AA}"/>
                  </a:ext>
                </a:extLst>
              </p:cNvPr>
              <p:cNvSpPr/>
              <p:nvPr/>
            </p:nvSpPr>
            <p:spPr>
              <a:xfrm>
                <a:off x="6544509" y="3817475"/>
                <a:ext cx="436611" cy="849863"/>
              </a:xfrm>
              <a:prstGeom prst="rect">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TW" b="1" i="1" smtClean="0">
                              <a:latin typeface="Cambria Math" panose="02040503050406030204" pitchFamily="18" charset="0"/>
                            </a:rPr>
                          </m:ctrlPr>
                        </m:sSubPr>
                        <m:e>
                          <m:r>
                            <a:rPr lang="zh-TW" altLang="en-US" b="1" i="0" smtClean="0">
                              <a:latin typeface="Cambria Math" panose="02040503050406030204" pitchFamily="18" charset="0"/>
                            </a:rPr>
                            <m:t> </m:t>
                          </m:r>
                          <m:r>
                            <a:rPr lang="en-US" altLang="zh-TW" b="1" i="0">
                              <a:latin typeface="Cambria Math" panose="02040503050406030204" pitchFamily="18" charset="0"/>
                            </a:rPr>
                            <m:t>𝐅</m:t>
                          </m:r>
                        </m:e>
                        <m:sub>
                          <m:r>
                            <a:rPr lang="en-US" altLang="zh-TW" b="1" i="0" smtClean="0">
                              <a:latin typeface="Cambria Math" panose="02040503050406030204" pitchFamily="18" charset="0"/>
                            </a:rPr>
                            <m:t>𝟏</m:t>
                          </m:r>
                          <m:r>
                            <a:rPr lang="en-US" altLang="zh-TW" b="1" i="1" smtClean="0">
                              <a:latin typeface="Cambria Math" panose="02040503050406030204" pitchFamily="18" charset="0"/>
                            </a:rPr>
                            <m:t>𝟒</m:t>
                          </m:r>
                        </m:sub>
                      </m:sSub>
                    </m:oMath>
                  </m:oMathPara>
                </a14:m>
                <a:endParaRPr lang="zh-TW" altLang="en-US" b="1" dirty="0"/>
              </a:p>
            </p:txBody>
          </p:sp>
        </mc:Choice>
        <mc:Fallback>
          <p:sp>
            <p:nvSpPr>
              <p:cNvPr id="19" name="矩形 66">
                <a:extLst>
                  <a:ext uri="{FF2B5EF4-FFF2-40B4-BE49-F238E27FC236}">
                    <a16:creationId xmlns:a16="http://schemas.microsoft.com/office/drawing/2014/main" id="{93A1DFE8-74C2-D340-987C-BE31578ED8AA}"/>
                  </a:ext>
                </a:extLst>
              </p:cNvPr>
              <p:cNvSpPr>
                <a:spLocks noRot="1" noChangeAspect="1" noMove="1" noResize="1" noEditPoints="1" noAdjustHandles="1" noChangeArrowheads="1" noChangeShapeType="1" noTextEdit="1"/>
              </p:cNvSpPr>
              <p:nvPr/>
            </p:nvSpPr>
            <p:spPr>
              <a:xfrm>
                <a:off x="6544509" y="3817475"/>
                <a:ext cx="436611" cy="849863"/>
              </a:xfrm>
              <a:prstGeom prst="rect">
                <a:avLst/>
              </a:prstGeom>
              <a:blipFill>
                <a:blip r:embed="rId9"/>
                <a:stretch>
                  <a:fillRect l="-21053"/>
                </a:stretch>
              </a:blipFill>
              <a:ln w="28575"/>
            </p:spPr>
            <p:txBody>
              <a:bodyPr/>
              <a:lstStyle/>
              <a:p>
                <a:r>
                  <a:rPr lang="en-TW">
                    <a:noFill/>
                  </a:rPr>
                  <a:t> </a:t>
                </a:r>
              </a:p>
            </p:txBody>
          </p:sp>
        </mc:Fallback>
      </mc:AlternateContent>
      <p:sp>
        <p:nvSpPr>
          <p:cNvPr id="20" name="左大括弧 67">
            <a:extLst>
              <a:ext uri="{FF2B5EF4-FFF2-40B4-BE49-F238E27FC236}">
                <a16:creationId xmlns:a16="http://schemas.microsoft.com/office/drawing/2014/main" id="{CAC72FD7-29D3-3945-A3B6-EC63F720897D}"/>
              </a:ext>
            </a:extLst>
          </p:cNvPr>
          <p:cNvSpPr/>
          <p:nvPr/>
        </p:nvSpPr>
        <p:spPr bwMode="auto">
          <a:xfrm rot="16200000">
            <a:off x="1790994" y="4015460"/>
            <a:ext cx="259305" cy="2291644"/>
          </a:xfrm>
          <a:prstGeom prst="leftBrace">
            <a:avLst>
              <a:gd name="adj1" fmla="val 8333"/>
              <a:gd name="adj2" fmla="val 51515"/>
            </a:avLst>
          </a:prstGeom>
          <a:noFill/>
          <a:ln w="2857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zh-TW" altLang="en-US" sz="1800" b="0" i="0" u="none" strike="noStrike" cap="none" normalizeH="0" baseline="0">
              <a:ln>
                <a:noFill/>
              </a:ln>
              <a:solidFill>
                <a:schemeClr val="tx1"/>
              </a:solidFill>
              <a:effectLst/>
              <a:latin typeface="Arial" pitchFamily="34" charset="0"/>
              <a:ea typeface="宋体" pitchFamily="2" charset="-122"/>
            </a:endParaRPr>
          </a:p>
        </p:txBody>
      </p:sp>
      <p:sp>
        <p:nvSpPr>
          <p:cNvPr id="21" name="左大括弧 68">
            <a:extLst>
              <a:ext uri="{FF2B5EF4-FFF2-40B4-BE49-F238E27FC236}">
                <a16:creationId xmlns:a16="http://schemas.microsoft.com/office/drawing/2014/main" id="{FF311354-0384-BC4F-986C-D6136D59C2D5}"/>
              </a:ext>
            </a:extLst>
          </p:cNvPr>
          <p:cNvSpPr/>
          <p:nvPr/>
        </p:nvSpPr>
        <p:spPr bwMode="auto">
          <a:xfrm rot="16200000">
            <a:off x="6028626" y="3452393"/>
            <a:ext cx="329472" cy="3526033"/>
          </a:xfrm>
          <a:prstGeom prst="leftBrace">
            <a:avLst>
              <a:gd name="adj1" fmla="val 8333"/>
              <a:gd name="adj2" fmla="val 51515"/>
            </a:avLst>
          </a:prstGeom>
          <a:noFill/>
          <a:ln w="2857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zh-TW" altLang="en-US" sz="1800" b="0" i="0" u="none" strike="noStrike" cap="none" normalizeH="0" baseline="0">
              <a:ln>
                <a:noFill/>
              </a:ln>
              <a:solidFill>
                <a:schemeClr val="tx1"/>
              </a:solidFill>
              <a:effectLst/>
              <a:latin typeface="Arial" pitchFamily="34" charset="0"/>
              <a:ea typeface="宋体" pitchFamily="2" charset="-122"/>
            </a:endParaRPr>
          </a:p>
        </p:txBody>
      </p:sp>
      <p:sp>
        <p:nvSpPr>
          <p:cNvPr id="22" name="文字方塊 1">
            <a:extLst>
              <a:ext uri="{FF2B5EF4-FFF2-40B4-BE49-F238E27FC236}">
                <a16:creationId xmlns:a16="http://schemas.microsoft.com/office/drawing/2014/main" id="{51729F3A-D58F-7B48-BFE3-C5EC9753D24D}"/>
              </a:ext>
            </a:extLst>
          </p:cNvPr>
          <p:cNvSpPr txBox="1"/>
          <p:nvPr/>
        </p:nvSpPr>
        <p:spPr>
          <a:xfrm>
            <a:off x="1203703" y="5405740"/>
            <a:ext cx="1576137" cy="369332"/>
          </a:xfrm>
          <a:prstGeom prst="rect">
            <a:avLst/>
          </a:prstGeom>
          <a:noFill/>
        </p:spPr>
        <p:txBody>
          <a:bodyPr wrap="none" rtlCol="0">
            <a:spAutoFit/>
          </a:bodyPr>
          <a:lstStyle/>
          <a:p>
            <a:r>
              <a:rPr lang="en-US" altLang="zh-TW" dirty="0">
                <a:latin typeface="Calibri" panose="020F0502020204030204" pitchFamily="34" charset="0"/>
                <a:cs typeface="Calibri" panose="020F0502020204030204" pitchFamily="34" charset="0"/>
              </a:rPr>
              <a:t>Coded Frames </a:t>
            </a:r>
            <a:endParaRPr lang="zh-TW" altLang="en-US" dirty="0">
              <a:latin typeface="Calibri" panose="020F0502020204030204" pitchFamily="34" charset="0"/>
              <a:cs typeface="Calibri" panose="020F0502020204030204" pitchFamily="34" charset="0"/>
            </a:endParaRPr>
          </a:p>
        </p:txBody>
      </p:sp>
      <p:sp>
        <p:nvSpPr>
          <p:cNvPr id="23" name="文字方塊 69">
            <a:extLst>
              <a:ext uri="{FF2B5EF4-FFF2-40B4-BE49-F238E27FC236}">
                <a16:creationId xmlns:a16="http://schemas.microsoft.com/office/drawing/2014/main" id="{8C0B0218-BF6A-0546-B57B-83C956A2D074}"/>
              </a:ext>
            </a:extLst>
          </p:cNvPr>
          <p:cNvSpPr txBox="1"/>
          <p:nvPr/>
        </p:nvSpPr>
        <p:spPr>
          <a:xfrm>
            <a:off x="5393075" y="5405740"/>
            <a:ext cx="1939505" cy="369332"/>
          </a:xfrm>
          <a:prstGeom prst="rect">
            <a:avLst/>
          </a:prstGeom>
          <a:noFill/>
        </p:spPr>
        <p:txBody>
          <a:bodyPr wrap="none" rtlCol="0">
            <a:spAutoFit/>
          </a:bodyPr>
          <a:lstStyle/>
          <a:p>
            <a:r>
              <a:rPr lang="en-US" altLang="zh-TW" dirty="0">
                <a:latin typeface="Calibri" panose="020F0502020204030204" pitchFamily="34" charset="0"/>
                <a:cs typeface="Calibri" panose="020F0502020204030204" pitchFamily="34" charset="0"/>
              </a:rPr>
              <a:t>Remaining Frames</a:t>
            </a:r>
            <a:endParaRPr lang="zh-TW" altLang="en-US" dirty="0">
              <a:latin typeface="Calibri" panose="020F0502020204030204" pitchFamily="34" charset="0"/>
              <a:cs typeface="Calibri" panose="020F0502020204030204" pitchFamily="34" charset="0"/>
            </a:endParaRPr>
          </a:p>
        </p:txBody>
      </p:sp>
      <p:sp>
        <p:nvSpPr>
          <p:cNvPr id="24" name="左大括弧 68">
            <a:extLst>
              <a:ext uri="{FF2B5EF4-FFF2-40B4-BE49-F238E27FC236}">
                <a16:creationId xmlns:a16="http://schemas.microsoft.com/office/drawing/2014/main" id="{0A759913-5FA4-8248-A23C-FDCF5210727D}"/>
              </a:ext>
            </a:extLst>
          </p:cNvPr>
          <p:cNvSpPr/>
          <p:nvPr/>
        </p:nvSpPr>
        <p:spPr bwMode="auto">
          <a:xfrm rot="16200000">
            <a:off x="3592013" y="4702020"/>
            <a:ext cx="232945" cy="944886"/>
          </a:xfrm>
          <a:prstGeom prst="leftBrace">
            <a:avLst>
              <a:gd name="adj1" fmla="val 8333"/>
              <a:gd name="adj2" fmla="val 51515"/>
            </a:avLst>
          </a:prstGeom>
          <a:noFill/>
          <a:ln w="2857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zh-TW" altLang="en-US" sz="1800" b="0" i="0" u="none" strike="noStrike" cap="none" normalizeH="0" baseline="0">
              <a:ln>
                <a:noFill/>
              </a:ln>
              <a:solidFill>
                <a:schemeClr val="tx1"/>
              </a:solidFill>
              <a:effectLst/>
              <a:latin typeface="Arial" pitchFamily="34" charset="0"/>
              <a:ea typeface="宋体" pitchFamily="2" charset="-122"/>
            </a:endParaRPr>
          </a:p>
        </p:txBody>
      </p:sp>
      <p:sp>
        <p:nvSpPr>
          <p:cNvPr id="25" name="文字方塊 1">
            <a:extLst>
              <a:ext uri="{FF2B5EF4-FFF2-40B4-BE49-F238E27FC236}">
                <a16:creationId xmlns:a16="http://schemas.microsoft.com/office/drawing/2014/main" id="{89CD4DD8-F6A4-AB43-AC11-883CE9D05F86}"/>
              </a:ext>
            </a:extLst>
          </p:cNvPr>
          <p:cNvSpPr txBox="1"/>
          <p:nvPr/>
        </p:nvSpPr>
        <p:spPr>
          <a:xfrm>
            <a:off x="3004239" y="5394801"/>
            <a:ext cx="1479957" cy="369332"/>
          </a:xfrm>
          <a:prstGeom prst="rect">
            <a:avLst/>
          </a:prstGeom>
          <a:noFill/>
        </p:spPr>
        <p:txBody>
          <a:bodyPr wrap="none" rtlCol="0">
            <a:spAutoFit/>
          </a:bodyPr>
          <a:lstStyle/>
          <a:p>
            <a:r>
              <a:rPr lang="en-US" altLang="zh-TW" b="1" dirty="0">
                <a:solidFill>
                  <a:srgbClr val="FF0000"/>
                </a:solidFill>
                <a:latin typeface="Calibri" panose="020F0502020204030204" pitchFamily="34" charset="0"/>
                <a:cs typeface="Calibri" panose="020F0502020204030204" pitchFamily="34" charset="0"/>
              </a:rPr>
              <a:t>Coding Frame</a:t>
            </a:r>
            <a:endParaRPr lang="zh-TW" altLang="en-US" b="1" dirty="0">
              <a:solidFill>
                <a:srgbClr val="FF0000"/>
              </a:solidFill>
              <a:latin typeface="Calibri" panose="020F0502020204030204" pitchFamily="34" charset="0"/>
              <a:cs typeface="Calibri" panose="020F0502020204030204" pitchFamily="34" charset="0"/>
            </a:endParaRPr>
          </a:p>
        </p:txBody>
      </p:sp>
      <mc:AlternateContent xmlns:mc="http://schemas.openxmlformats.org/markup-compatibility/2006">
        <mc:Choice xmlns:a14="http://schemas.microsoft.com/office/drawing/2010/main" Requires="a14">
          <p:sp>
            <p:nvSpPr>
              <p:cNvPr id="26" name="矩形 63">
                <a:extLst>
                  <a:ext uri="{FF2B5EF4-FFF2-40B4-BE49-F238E27FC236}">
                    <a16:creationId xmlns:a16="http://schemas.microsoft.com/office/drawing/2014/main" id="{8A25F4C3-5B36-0743-A0D3-87AED2621CCB}"/>
                  </a:ext>
                </a:extLst>
              </p:cNvPr>
              <p:cNvSpPr/>
              <p:nvPr/>
            </p:nvSpPr>
            <p:spPr>
              <a:xfrm>
                <a:off x="8116536" y="3848503"/>
                <a:ext cx="436611" cy="849863"/>
              </a:xfrm>
              <a:prstGeom prst="rect">
                <a:avLst/>
              </a:prstGeom>
              <a:solidFill>
                <a:schemeClr val="accent6">
                  <a:lumMod val="40000"/>
                  <a:lumOff val="60000"/>
                </a:schemeClr>
              </a:solidFill>
              <a:ln w="28575"/>
            </p:spPr>
            <p:style>
              <a:lnRef idx="2">
                <a:schemeClr val="accent1"/>
              </a:lnRef>
              <a:fillRef idx="1">
                <a:schemeClr val="lt1"/>
              </a:fillRef>
              <a:effectRef idx="0">
                <a:schemeClr val="accent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TW" b="1" i="1" smtClean="0">
                              <a:latin typeface="Cambria Math" panose="02040503050406030204" pitchFamily="18" charset="0"/>
                            </a:rPr>
                          </m:ctrlPr>
                        </m:sSubPr>
                        <m:e>
                          <m:r>
                            <a:rPr lang="zh-TW" altLang="en-US" b="1" i="0" smtClean="0">
                              <a:latin typeface="Cambria Math" panose="02040503050406030204" pitchFamily="18" charset="0"/>
                            </a:rPr>
                            <m:t> </m:t>
                          </m:r>
                          <m:r>
                            <a:rPr lang="en-US" altLang="zh-TW" b="1" i="0">
                              <a:latin typeface="Cambria Math" panose="02040503050406030204" pitchFamily="18" charset="0"/>
                            </a:rPr>
                            <m:t>𝐅</m:t>
                          </m:r>
                        </m:e>
                        <m:sub>
                          <m:r>
                            <a:rPr lang="en-US" altLang="zh-TW" b="1" i="1" smtClean="0">
                              <a:latin typeface="Cambria Math" panose="02040503050406030204" pitchFamily="18" charset="0"/>
                            </a:rPr>
                            <m:t>𝟏𝟔</m:t>
                          </m:r>
                        </m:sub>
                      </m:sSub>
                    </m:oMath>
                  </m:oMathPara>
                </a14:m>
                <a:endParaRPr lang="zh-TW" altLang="en-US" b="1" dirty="0"/>
              </a:p>
            </p:txBody>
          </p:sp>
        </mc:Choice>
        <mc:Fallback>
          <p:sp>
            <p:nvSpPr>
              <p:cNvPr id="26" name="矩形 63">
                <a:extLst>
                  <a:ext uri="{FF2B5EF4-FFF2-40B4-BE49-F238E27FC236}">
                    <a16:creationId xmlns:a16="http://schemas.microsoft.com/office/drawing/2014/main" id="{8A25F4C3-5B36-0743-A0D3-87AED2621CCB}"/>
                  </a:ext>
                </a:extLst>
              </p:cNvPr>
              <p:cNvSpPr>
                <a:spLocks noRot="1" noChangeAspect="1" noMove="1" noResize="1" noEditPoints="1" noAdjustHandles="1" noChangeArrowheads="1" noChangeShapeType="1" noTextEdit="1"/>
              </p:cNvSpPr>
              <p:nvPr/>
            </p:nvSpPr>
            <p:spPr>
              <a:xfrm>
                <a:off x="8116536" y="3848503"/>
                <a:ext cx="436611" cy="849863"/>
              </a:xfrm>
              <a:prstGeom prst="rect">
                <a:avLst/>
              </a:prstGeom>
              <a:blipFill>
                <a:blip r:embed="rId10"/>
                <a:stretch>
                  <a:fillRect l="-18421"/>
                </a:stretch>
              </a:blipFill>
              <a:ln w="28575"/>
            </p:spPr>
            <p:txBody>
              <a:bodyPr/>
              <a:lstStyle/>
              <a:p>
                <a:r>
                  <a:rPr lang="en-TW">
                    <a:noFill/>
                  </a:rPr>
                  <a:t> </a:t>
                </a:r>
              </a:p>
            </p:txBody>
          </p:sp>
        </mc:Fallback>
      </mc:AlternateContent>
    </p:spTree>
    <p:extLst>
      <p:ext uri="{BB962C8B-B14F-4D97-AF65-F5344CB8AC3E}">
        <p14:creationId xmlns:p14="http://schemas.microsoft.com/office/powerpoint/2010/main" val="8393621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lstStyle/>
          <a:p>
            <a:fld id="{EB15A18E-AA88-43ED-A605-D4009C1A63FA}" type="slidenum">
              <a:rPr lang="zh-TW" altLang="en-US" smtClean="0"/>
              <a:pPr/>
              <a:t>17</a:t>
            </a:fld>
            <a:endParaRPr lang="zh-TW" altLang="en-US"/>
          </a:p>
        </p:txBody>
      </p:sp>
      <p:sp>
        <p:nvSpPr>
          <p:cNvPr id="6" name="標題 3"/>
          <p:cNvSpPr>
            <a:spLocks noGrp="1"/>
          </p:cNvSpPr>
          <p:nvPr>
            <p:ph type="title"/>
          </p:nvPr>
        </p:nvSpPr>
        <p:spPr>
          <a:xfrm>
            <a:off x="395536" y="451821"/>
            <a:ext cx="7772400" cy="769782"/>
          </a:xfrm>
        </p:spPr>
        <p:txBody>
          <a:bodyPr/>
          <a:lstStyle/>
          <a:p>
            <a:r>
              <a:rPr lang="en-US" altLang="zh-TW" dirty="0"/>
              <a:t>Inter-frame Features</a:t>
            </a:r>
            <a:endParaRPr lang="zh-TW" altLang="en-US" dirty="0"/>
          </a:p>
        </p:txBody>
      </p:sp>
      <p:sp>
        <p:nvSpPr>
          <p:cNvPr id="5" name="內容版面配置區 4"/>
          <p:cNvSpPr txBox="1">
            <a:spLocks/>
          </p:cNvSpPr>
          <p:nvPr/>
        </p:nvSpPr>
        <p:spPr>
          <a:xfrm>
            <a:off x="395535" y="1221603"/>
            <a:ext cx="8629353" cy="4295630"/>
          </a:xfrm>
          <a:prstGeom prst="rect">
            <a:avLst/>
          </a:prstGeom>
        </p:spPr>
        <p:txBody>
          <a:bodyPr vert="horz">
            <a:norm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Calibri" panose="020F0502020204030204" pitchFamily="34" charset="0"/>
                <a:ea typeface="+mn-ea"/>
                <a:cs typeface="Times New Roman" pitchFamily="18" charset="0"/>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Calibri" panose="020F0502020204030204" pitchFamily="34" charset="0"/>
                <a:ea typeface="+mn-ea"/>
                <a:cs typeface="Times New Roman" pitchFamily="18" charset="0"/>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Calibri" panose="020F0502020204030204" pitchFamily="34" charset="0"/>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Calibri" panose="020F0502020204030204" pitchFamily="34" charset="0"/>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Calibri" panose="020F0502020204030204" pitchFamily="34" charset="0"/>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a:lnSpc>
                <a:spcPct val="150000"/>
              </a:lnSpc>
            </a:pPr>
            <a:r>
              <a:rPr lang="en-US" altLang="zh-TW" dirty="0"/>
              <a:t>Reflect </a:t>
            </a:r>
            <a:r>
              <a:rPr lang="en-US" altLang="zh-TW" b="1" dirty="0"/>
              <a:t>texture complexity </a:t>
            </a:r>
            <a:r>
              <a:rPr lang="en-US" altLang="zh-TW" dirty="0"/>
              <a:t>resulting from </a:t>
            </a:r>
            <a:r>
              <a:rPr lang="en-US" altLang="zh-TW" b="1" dirty="0"/>
              <a:t>inter prediction</a:t>
            </a:r>
          </a:p>
          <a:p>
            <a:pPr>
              <a:lnSpc>
                <a:spcPct val="150000"/>
              </a:lnSpc>
            </a:pPr>
            <a:r>
              <a:rPr lang="en-US" altLang="zh-TW" dirty="0"/>
              <a:t>Evaluate means and variances of </a:t>
            </a:r>
            <a:r>
              <a:rPr lang="en-US" altLang="zh-TW" b="1" dirty="0"/>
              <a:t>frame differences</a:t>
            </a:r>
            <a:endParaRPr lang="en-US" altLang="zh-TW" dirty="0"/>
          </a:p>
          <a:p>
            <a:pPr>
              <a:lnSpc>
                <a:spcPct val="150000"/>
              </a:lnSpc>
            </a:pPr>
            <a:r>
              <a:rPr lang="en-US" altLang="zh-TW" dirty="0"/>
              <a:t>Evaluation based on </a:t>
            </a:r>
            <a:r>
              <a:rPr lang="en-US" altLang="zh-TW" b="1" dirty="0" err="1"/>
              <a:t>uni</a:t>
            </a:r>
            <a:r>
              <a:rPr lang="en-US" altLang="zh-TW" b="1" dirty="0"/>
              <a:t>-prediction and bi-prediction</a:t>
            </a:r>
            <a:endParaRPr lang="en-US" altLang="zh-TW" dirty="0"/>
          </a:p>
        </p:txBody>
      </p:sp>
      <mc:AlternateContent xmlns:mc="http://schemas.openxmlformats.org/markup-compatibility/2006">
        <mc:Choice xmlns:a14="http://schemas.microsoft.com/office/drawing/2010/main" Requires="a14">
          <p:sp>
            <p:nvSpPr>
              <p:cNvPr id="26" name="矩形 54">
                <a:extLst>
                  <a:ext uri="{FF2B5EF4-FFF2-40B4-BE49-F238E27FC236}">
                    <a16:creationId xmlns:a16="http://schemas.microsoft.com/office/drawing/2014/main" id="{7D7DE501-3D97-3E47-A2A2-71BABB32D0C0}"/>
                  </a:ext>
                </a:extLst>
              </p:cNvPr>
              <p:cNvSpPr/>
              <p:nvPr/>
            </p:nvSpPr>
            <p:spPr>
              <a:xfrm>
                <a:off x="603910" y="4256705"/>
                <a:ext cx="436611" cy="849863"/>
              </a:xfrm>
              <a:prstGeom prst="rect">
                <a:avLst/>
              </a:prstGeom>
              <a:solidFill>
                <a:schemeClr val="accent6">
                  <a:lumMod val="40000"/>
                  <a:lumOff val="60000"/>
                </a:schemeClr>
              </a:solidFill>
              <a:ln w="28575"/>
            </p:spPr>
            <p:style>
              <a:lnRef idx="2">
                <a:schemeClr val="accent1"/>
              </a:lnRef>
              <a:fillRef idx="1">
                <a:schemeClr val="lt1"/>
              </a:fillRef>
              <a:effectRef idx="0">
                <a:schemeClr val="accent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TW" b="1" i="1">
                              <a:latin typeface="Cambria Math" panose="02040503050406030204" pitchFamily="18" charset="0"/>
                            </a:rPr>
                          </m:ctrlPr>
                        </m:sSubPr>
                        <m:e>
                          <m:r>
                            <a:rPr lang="zh-TW" altLang="en-US" b="1" i="0" smtClean="0">
                              <a:latin typeface="Cambria Math" panose="02040503050406030204" pitchFamily="18" charset="0"/>
                            </a:rPr>
                            <m:t> </m:t>
                          </m:r>
                          <m:r>
                            <a:rPr lang="en-US" altLang="zh-TW" b="1" i="0">
                              <a:latin typeface="Cambria Math" panose="02040503050406030204" pitchFamily="18" charset="0"/>
                            </a:rPr>
                            <m:t>𝐅</m:t>
                          </m:r>
                        </m:e>
                        <m:sub>
                          <m:r>
                            <a:rPr lang="en-US" altLang="zh-TW" b="1" i="0">
                              <a:latin typeface="Cambria Math" panose="02040503050406030204" pitchFamily="18" charset="0"/>
                            </a:rPr>
                            <m:t>𝟏</m:t>
                          </m:r>
                        </m:sub>
                      </m:sSub>
                    </m:oMath>
                  </m:oMathPara>
                </a14:m>
                <a:endParaRPr lang="zh-TW" altLang="en-US" b="1" dirty="0">
                  <a:latin typeface="Calibri" panose="020F0502020204030204" pitchFamily="34" charset="0"/>
                  <a:cs typeface="Calibri" panose="020F0502020204030204" pitchFamily="34" charset="0"/>
                </a:endParaRPr>
              </a:p>
            </p:txBody>
          </p:sp>
        </mc:Choice>
        <mc:Fallback>
          <p:sp>
            <p:nvSpPr>
              <p:cNvPr id="26" name="矩形 54">
                <a:extLst>
                  <a:ext uri="{FF2B5EF4-FFF2-40B4-BE49-F238E27FC236}">
                    <a16:creationId xmlns:a16="http://schemas.microsoft.com/office/drawing/2014/main" id="{7D7DE501-3D97-3E47-A2A2-71BABB32D0C0}"/>
                  </a:ext>
                </a:extLst>
              </p:cNvPr>
              <p:cNvSpPr>
                <a:spLocks noRot="1" noChangeAspect="1" noMove="1" noResize="1" noEditPoints="1" noAdjustHandles="1" noChangeArrowheads="1" noChangeShapeType="1" noTextEdit="1"/>
              </p:cNvSpPr>
              <p:nvPr/>
            </p:nvSpPr>
            <p:spPr>
              <a:xfrm>
                <a:off x="603910" y="4256705"/>
                <a:ext cx="436611" cy="849863"/>
              </a:xfrm>
              <a:prstGeom prst="rect">
                <a:avLst/>
              </a:prstGeom>
              <a:blipFill>
                <a:blip r:embed="rId3"/>
                <a:stretch>
                  <a:fillRect l="-10526"/>
                </a:stretch>
              </a:blipFill>
              <a:ln w="28575"/>
            </p:spPr>
            <p:txBody>
              <a:bodyPr/>
              <a:lstStyle/>
              <a:p>
                <a:r>
                  <a:rPr lang="en-TW">
                    <a:noFill/>
                  </a:rPr>
                  <a:t> </a:t>
                </a:r>
              </a:p>
            </p:txBody>
          </p:sp>
        </mc:Fallback>
      </mc:AlternateContent>
      <mc:AlternateContent xmlns:mc="http://schemas.openxmlformats.org/markup-compatibility/2006">
        <mc:Choice xmlns:a14="http://schemas.microsoft.com/office/drawing/2010/main" Requires="a14">
          <p:sp>
            <p:nvSpPr>
              <p:cNvPr id="27" name="矩形 55">
                <a:extLst>
                  <a:ext uri="{FF2B5EF4-FFF2-40B4-BE49-F238E27FC236}">
                    <a16:creationId xmlns:a16="http://schemas.microsoft.com/office/drawing/2014/main" id="{FDBCBE35-FAA3-1640-830C-E89CCCCDBF91}"/>
                  </a:ext>
                </a:extLst>
              </p:cNvPr>
              <p:cNvSpPr/>
              <p:nvPr/>
            </p:nvSpPr>
            <p:spPr>
              <a:xfrm>
                <a:off x="1311172" y="4256704"/>
                <a:ext cx="436611" cy="849863"/>
              </a:xfrm>
              <a:prstGeom prst="rect">
                <a:avLst/>
              </a:prstGeom>
              <a:solidFill>
                <a:schemeClr val="accent6">
                  <a:lumMod val="40000"/>
                  <a:lumOff val="60000"/>
                </a:schemeClr>
              </a:solidFill>
              <a:ln w="28575"/>
            </p:spPr>
            <p:style>
              <a:lnRef idx="2">
                <a:schemeClr val="accent1"/>
              </a:lnRef>
              <a:fillRef idx="1">
                <a:schemeClr val="lt1"/>
              </a:fillRef>
              <a:effectRef idx="0">
                <a:schemeClr val="accent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TW" b="1" i="1" smtClean="0">
                              <a:latin typeface="Cambria Math" panose="02040503050406030204" pitchFamily="18" charset="0"/>
                            </a:rPr>
                          </m:ctrlPr>
                        </m:sSubPr>
                        <m:e>
                          <m:r>
                            <a:rPr lang="zh-TW" altLang="en-US" b="1" i="0" smtClean="0">
                              <a:latin typeface="Cambria Math" panose="02040503050406030204" pitchFamily="18" charset="0"/>
                            </a:rPr>
                            <m:t> </m:t>
                          </m:r>
                          <m:r>
                            <a:rPr lang="en-US" altLang="zh-TW" b="1" i="0">
                              <a:latin typeface="Cambria Math" panose="02040503050406030204" pitchFamily="18" charset="0"/>
                            </a:rPr>
                            <m:t>𝐅</m:t>
                          </m:r>
                        </m:e>
                        <m:sub>
                          <m:r>
                            <a:rPr lang="en-US" altLang="zh-TW" b="1" i="0" smtClean="0">
                              <a:latin typeface="Cambria Math" panose="02040503050406030204" pitchFamily="18" charset="0"/>
                            </a:rPr>
                            <m:t>𝟐</m:t>
                          </m:r>
                        </m:sub>
                      </m:sSub>
                    </m:oMath>
                  </m:oMathPara>
                </a14:m>
                <a:endParaRPr lang="zh-TW" altLang="en-US" b="1" dirty="0">
                  <a:latin typeface="Calibri" panose="020F0502020204030204" pitchFamily="34" charset="0"/>
                  <a:cs typeface="Calibri" panose="020F0502020204030204" pitchFamily="34" charset="0"/>
                </a:endParaRPr>
              </a:p>
            </p:txBody>
          </p:sp>
        </mc:Choice>
        <mc:Fallback>
          <p:sp>
            <p:nvSpPr>
              <p:cNvPr id="27" name="矩形 55">
                <a:extLst>
                  <a:ext uri="{FF2B5EF4-FFF2-40B4-BE49-F238E27FC236}">
                    <a16:creationId xmlns:a16="http://schemas.microsoft.com/office/drawing/2014/main" id="{FDBCBE35-FAA3-1640-830C-E89CCCCDBF91}"/>
                  </a:ext>
                </a:extLst>
              </p:cNvPr>
              <p:cNvSpPr>
                <a:spLocks noRot="1" noChangeAspect="1" noMove="1" noResize="1" noEditPoints="1" noAdjustHandles="1" noChangeArrowheads="1" noChangeShapeType="1" noTextEdit="1"/>
              </p:cNvSpPr>
              <p:nvPr/>
            </p:nvSpPr>
            <p:spPr>
              <a:xfrm>
                <a:off x="1311172" y="4256704"/>
                <a:ext cx="436611" cy="849863"/>
              </a:xfrm>
              <a:prstGeom prst="rect">
                <a:avLst/>
              </a:prstGeom>
              <a:blipFill>
                <a:blip r:embed="rId4"/>
                <a:stretch>
                  <a:fillRect l="-10526"/>
                </a:stretch>
              </a:blipFill>
              <a:ln w="28575"/>
            </p:spPr>
            <p:txBody>
              <a:bodyPr/>
              <a:lstStyle/>
              <a:p>
                <a:r>
                  <a:rPr lang="en-TW">
                    <a:noFill/>
                  </a:rPr>
                  <a:t> </a:t>
                </a:r>
              </a:p>
            </p:txBody>
          </p:sp>
        </mc:Fallback>
      </mc:AlternateContent>
      <mc:AlternateContent xmlns:mc="http://schemas.openxmlformats.org/markup-compatibility/2006">
        <mc:Choice xmlns:a14="http://schemas.microsoft.com/office/drawing/2010/main" Requires="a14">
          <p:sp>
            <p:nvSpPr>
              <p:cNvPr id="28" name="矩形 56">
                <a:extLst>
                  <a:ext uri="{FF2B5EF4-FFF2-40B4-BE49-F238E27FC236}">
                    <a16:creationId xmlns:a16="http://schemas.microsoft.com/office/drawing/2014/main" id="{D2058759-DF87-2342-A088-7BF0A6FA667D}"/>
                  </a:ext>
                </a:extLst>
              </p:cNvPr>
              <p:cNvSpPr/>
              <p:nvPr/>
            </p:nvSpPr>
            <p:spPr>
              <a:xfrm>
                <a:off x="2024339" y="4256703"/>
                <a:ext cx="436611" cy="849863"/>
              </a:xfrm>
              <a:prstGeom prst="rect">
                <a:avLst/>
              </a:prstGeom>
              <a:solidFill>
                <a:schemeClr val="accent6">
                  <a:lumMod val="40000"/>
                  <a:lumOff val="60000"/>
                </a:schemeClr>
              </a:solidFill>
              <a:ln w="28575"/>
            </p:spPr>
            <p:style>
              <a:lnRef idx="2">
                <a:schemeClr val="accent1"/>
              </a:lnRef>
              <a:fillRef idx="1">
                <a:schemeClr val="lt1"/>
              </a:fillRef>
              <a:effectRef idx="0">
                <a:schemeClr val="accent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TW" b="1" i="1" smtClean="0">
                              <a:latin typeface="Cambria Math" panose="02040503050406030204" pitchFamily="18" charset="0"/>
                            </a:rPr>
                          </m:ctrlPr>
                        </m:sSubPr>
                        <m:e>
                          <m:r>
                            <a:rPr lang="zh-TW" altLang="en-US" b="1" i="0" smtClean="0">
                              <a:latin typeface="Cambria Math" panose="02040503050406030204" pitchFamily="18" charset="0"/>
                            </a:rPr>
                            <m:t> </m:t>
                          </m:r>
                          <m:r>
                            <a:rPr lang="en-US" altLang="zh-TW" b="1" i="0">
                              <a:latin typeface="Cambria Math" panose="02040503050406030204" pitchFamily="18" charset="0"/>
                            </a:rPr>
                            <m:t>𝐅</m:t>
                          </m:r>
                        </m:e>
                        <m:sub>
                          <m:r>
                            <a:rPr lang="en-US" altLang="zh-TW" b="1" i="0" smtClean="0">
                              <a:latin typeface="Cambria Math" panose="02040503050406030204" pitchFamily="18" charset="0"/>
                            </a:rPr>
                            <m:t>𝟑</m:t>
                          </m:r>
                        </m:sub>
                      </m:sSub>
                    </m:oMath>
                  </m:oMathPara>
                </a14:m>
                <a:endParaRPr lang="zh-TW" altLang="en-US" b="1" dirty="0"/>
              </a:p>
            </p:txBody>
          </p:sp>
        </mc:Choice>
        <mc:Fallback>
          <p:sp>
            <p:nvSpPr>
              <p:cNvPr id="28" name="矩形 56">
                <a:extLst>
                  <a:ext uri="{FF2B5EF4-FFF2-40B4-BE49-F238E27FC236}">
                    <a16:creationId xmlns:a16="http://schemas.microsoft.com/office/drawing/2014/main" id="{D2058759-DF87-2342-A088-7BF0A6FA667D}"/>
                  </a:ext>
                </a:extLst>
              </p:cNvPr>
              <p:cNvSpPr>
                <a:spLocks noRot="1" noChangeAspect="1" noMove="1" noResize="1" noEditPoints="1" noAdjustHandles="1" noChangeArrowheads="1" noChangeShapeType="1" noTextEdit="1"/>
              </p:cNvSpPr>
              <p:nvPr/>
            </p:nvSpPr>
            <p:spPr>
              <a:xfrm>
                <a:off x="2024339" y="4256703"/>
                <a:ext cx="436611" cy="849863"/>
              </a:xfrm>
              <a:prstGeom prst="rect">
                <a:avLst/>
              </a:prstGeom>
              <a:blipFill>
                <a:blip r:embed="rId5"/>
                <a:stretch>
                  <a:fillRect l="-10526"/>
                </a:stretch>
              </a:blipFill>
              <a:ln w="28575"/>
            </p:spPr>
            <p:txBody>
              <a:bodyPr/>
              <a:lstStyle/>
              <a:p>
                <a:r>
                  <a:rPr lang="en-TW">
                    <a:noFill/>
                  </a:rPr>
                  <a:t> </a:t>
                </a:r>
              </a:p>
            </p:txBody>
          </p:sp>
        </mc:Fallback>
      </mc:AlternateContent>
      <p:sp>
        <p:nvSpPr>
          <p:cNvPr id="30" name="橢圓 58">
            <a:extLst>
              <a:ext uri="{FF2B5EF4-FFF2-40B4-BE49-F238E27FC236}">
                <a16:creationId xmlns:a16="http://schemas.microsoft.com/office/drawing/2014/main" id="{1578669E-0CB7-014A-A6EB-C2E27EAC9301}"/>
              </a:ext>
            </a:extLst>
          </p:cNvPr>
          <p:cNvSpPr/>
          <p:nvPr/>
        </p:nvSpPr>
        <p:spPr>
          <a:xfrm>
            <a:off x="4522677" y="4658837"/>
            <a:ext cx="118310" cy="12890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31" name="橢圓 59">
            <a:extLst>
              <a:ext uri="{FF2B5EF4-FFF2-40B4-BE49-F238E27FC236}">
                <a16:creationId xmlns:a16="http://schemas.microsoft.com/office/drawing/2014/main" id="{83A695F2-3DFC-D64B-B118-C33A72138B41}"/>
              </a:ext>
            </a:extLst>
          </p:cNvPr>
          <p:cNvSpPr/>
          <p:nvPr/>
        </p:nvSpPr>
        <p:spPr>
          <a:xfrm>
            <a:off x="4740982" y="4658837"/>
            <a:ext cx="118310" cy="12890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32" name="橢圓 60">
            <a:extLst>
              <a:ext uri="{FF2B5EF4-FFF2-40B4-BE49-F238E27FC236}">
                <a16:creationId xmlns:a16="http://schemas.microsoft.com/office/drawing/2014/main" id="{CF6E69D4-0CA7-DC43-96D2-0883D6235412}"/>
              </a:ext>
            </a:extLst>
          </p:cNvPr>
          <p:cNvSpPr/>
          <p:nvPr/>
        </p:nvSpPr>
        <p:spPr>
          <a:xfrm>
            <a:off x="4950130" y="4658835"/>
            <a:ext cx="118310" cy="12890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33" name="左大括弧 61">
            <a:extLst>
              <a:ext uri="{FF2B5EF4-FFF2-40B4-BE49-F238E27FC236}">
                <a16:creationId xmlns:a16="http://schemas.microsoft.com/office/drawing/2014/main" id="{9EA866D2-2774-E948-A09A-4B436DA2D203}"/>
              </a:ext>
            </a:extLst>
          </p:cNvPr>
          <p:cNvSpPr/>
          <p:nvPr/>
        </p:nvSpPr>
        <p:spPr>
          <a:xfrm rot="5400000">
            <a:off x="4591499" y="282282"/>
            <a:ext cx="259874" cy="7361829"/>
          </a:xfrm>
          <a:prstGeom prst="lef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34" name="文字方塊 62">
            <a:extLst>
              <a:ext uri="{FF2B5EF4-FFF2-40B4-BE49-F238E27FC236}">
                <a16:creationId xmlns:a16="http://schemas.microsoft.com/office/drawing/2014/main" id="{60630126-475D-9249-9A01-87008155F659}"/>
              </a:ext>
            </a:extLst>
          </p:cNvPr>
          <p:cNvSpPr txBox="1"/>
          <p:nvPr/>
        </p:nvSpPr>
        <p:spPr>
          <a:xfrm>
            <a:off x="4425881" y="3427175"/>
            <a:ext cx="682899" cy="406084"/>
          </a:xfrm>
          <a:prstGeom prst="rect">
            <a:avLst/>
          </a:prstGeom>
          <a:noFill/>
        </p:spPr>
        <p:txBody>
          <a:bodyPr wrap="none" rtlCol="0">
            <a:spAutoFit/>
          </a:bodyPr>
          <a:lstStyle/>
          <a:p>
            <a:r>
              <a:rPr lang="en-US" altLang="zh-TW" b="1" dirty="0">
                <a:latin typeface="Calibri" panose="020F0502020204030204" pitchFamily="34" charset="0"/>
                <a:cs typeface="Calibri" panose="020F0502020204030204" pitchFamily="34" charset="0"/>
              </a:rPr>
              <a:t>GOP</a:t>
            </a:r>
            <a:endParaRPr lang="zh-TW" altLang="en-US" b="1" dirty="0">
              <a:latin typeface="Calibri" panose="020F0502020204030204" pitchFamily="34" charset="0"/>
              <a:cs typeface="Calibri" panose="020F0502020204030204" pitchFamily="34" charset="0"/>
            </a:endParaRPr>
          </a:p>
        </p:txBody>
      </p:sp>
      <mc:AlternateContent xmlns:mc="http://schemas.openxmlformats.org/markup-compatibility/2006">
        <mc:Choice xmlns:a14="http://schemas.microsoft.com/office/drawing/2010/main" Requires="a14">
          <p:sp>
            <p:nvSpPr>
              <p:cNvPr id="35" name="矩形 63">
                <a:extLst>
                  <a:ext uri="{FF2B5EF4-FFF2-40B4-BE49-F238E27FC236}">
                    <a16:creationId xmlns:a16="http://schemas.microsoft.com/office/drawing/2014/main" id="{06BFFF3B-0338-2348-91DB-9586934EDB8F}"/>
                  </a:ext>
                </a:extLst>
              </p:cNvPr>
              <p:cNvSpPr/>
              <p:nvPr/>
            </p:nvSpPr>
            <p:spPr>
              <a:xfrm>
                <a:off x="2731601" y="4256702"/>
                <a:ext cx="436611" cy="849863"/>
              </a:xfrm>
              <a:prstGeom prst="rect">
                <a:avLst/>
              </a:prstGeom>
              <a:solidFill>
                <a:schemeClr val="accent6">
                  <a:lumMod val="40000"/>
                  <a:lumOff val="60000"/>
                </a:schemeClr>
              </a:solidFill>
              <a:ln w="28575"/>
            </p:spPr>
            <p:style>
              <a:lnRef idx="2">
                <a:schemeClr val="accent1"/>
              </a:lnRef>
              <a:fillRef idx="1">
                <a:schemeClr val="lt1"/>
              </a:fillRef>
              <a:effectRef idx="0">
                <a:schemeClr val="accent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TW" b="1" i="1" smtClean="0">
                              <a:latin typeface="Cambria Math" panose="02040503050406030204" pitchFamily="18" charset="0"/>
                            </a:rPr>
                          </m:ctrlPr>
                        </m:sSubPr>
                        <m:e>
                          <m:r>
                            <a:rPr lang="zh-TW" altLang="en-US" b="1" i="0" smtClean="0">
                              <a:latin typeface="Cambria Math" panose="02040503050406030204" pitchFamily="18" charset="0"/>
                            </a:rPr>
                            <m:t> </m:t>
                          </m:r>
                          <m:r>
                            <a:rPr lang="en-US" altLang="zh-TW" b="1" i="0">
                              <a:latin typeface="Cambria Math" panose="02040503050406030204" pitchFamily="18" charset="0"/>
                            </a:rPr>
                            <m:t>𝐅</m:t>
                          </m:r>
                        </m:e>
                        <m:sub>
                          <m:r>
                            <a:rPr lang="en-US" altLang="zh-TW" b="1" i="0" smtClean="0">
                              <a:latin typeface="Cambria Math" panose="02040503050406030204" pitchFamily="18" charset="0"/>
                            </a:rPr>
                            <m:t>𝟒</m:t>
                          </m:r>
                        </m:sub>
                      </m:sSub>
                    </m:oMath>
                  </m:oMathPara>
                </a14:m>
                <a:endParaRPr lang="zh-TW" altLang="en-US" b="1" dirty="0"/>
              </a:p>
            </p:txBody>
          </p:sp>
        </mc:Choice>
        <mc:Fallback>
          <p:sp>
            <p:nvSpPr>
              <p:cNvPr id="35" name="矩形 63">
                <a:extLst>
                  <a:ext uri="{FF2B5EF4-FFF2-40B4-BE49-F238E27FC236}">
                    <a16:creationId xmlns:a16="http://schemas.microsoft.com/office/drawing/2014/main" id="{06BFFF3B-0338-2348-91DB-9586934EDB8F}"/>
                  </a:ext>
                </a:extLst>
              </p:cNvPr>
              <p:cNvSpPr>
                <a:spLocks noRot="1" noChangeAspect="1" noMove="1" noResize="1" noEditPoints="1" noAdjustHandles="1" noChangeArrowheads="1" noChangeShapeType="1" noTextEdit="1"/>
              </p:cNvSpPr>
              <p:nvPr/>
            </p:nvSpPr>
            <p:spPr>
              <a:xfrm>
                <a:off x="2731601" y="4256702"/>
                <a:ext cx="436611" cy="849863"/>
              </a:xfrm>
              <a:prstGeom prst="rect">
                <a:avLst/>
              </a:prstGeom>
              <a:blipFill>
                <a:blip r:embed="rId6"/>
                <a:stretch>
                  <a:fillRect l="-10526"/>
                </a:stretch>
              </a:blipFill>
              <a:ln w="28575"/>
            </p:spPr>
            <p:txBody>
              <a:bodyPr/>
              <a:lstStyle/>
              <a:p>
                <a:r>
                  <a:rPr lang="en-TW">
                    <a:noFill/>
                  </a:rPr>
                  <a:t> </a:t>
                </a:r>
              </a:p>
            </p:txBody>
          </p:sp>
        </mc:Fallback>
      </mc:AlternateContent>
      <mc:AlternateContent xmlns:mc="http://schemas.openxmlformats.org/markup-compatibility/2006">
        <mc:Choice xmlns:a14="http://schemas.microsoft.com/office/drawing/2010/main" Requires="a14">
          <p:sp>
            <p:nvSpPr>
              <p:cNvPr id="36" name="矩形 64">
                <a:extLst>
                  <a:ext uri="{FF2B5EF4-FFF2-40B4-BE49-F238E27FC236}">
                    <a16:creationId xmlns:a16="http://schemas.microsoft.com/office/drawing/2014/main" id="{C905B14C-A805-C948-818C-85049C225CF0}"/>
                  </a:ext>
                </a:extLst>
              </p:cNvPr>
              <p:cNvSpPr/>
              <p:nvPr/>
            </p:nvSpPr>
            <p:spPr>
              <a:xfrm>
                <a:off x="3454837" y="4242046"/>
                <a:ext cx="436611" cy="849863"/>
              </a:xfrm>
              <a:prstGeom prst="rect">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TW" b="1" i="1" smtClean="0">
                              <a:latin typeface="Cambria Math" panose="02040503050406030204" pitchFamily="18" charset="0"/>
                            </a:rPr>
                          </m:ctrlPr>
                        </m:sSubPr>
                        <m:e>
                          <m:r>
                            <a:rPr lang="zh-TW" altLang="en-US" b="1" i="0" smtClean="0">
                              <a:latin typeface="Cambria Math" panose="02040503050406030204" pitchFamily="18" charset="0"/>
                            </a:rPr>
                            <m:t> </m:t>
                          </m:r>
                          <m:r>
                            <a:rPr lang="en-US" altLang="zh-TW" b="1" i="0">
                              <a:latin typeface="Cambria Math" panose="02040503050406030204" pitchFamily="18" charset="0"/>
                            </a:rPr>
                            <m:t>𝐅</m:t>
                          </m:r>
                        </m:e>
                        <m:sub>
                          <m:r>
                            <a:rPr lang="en-US" altLang="zh-TW" b="1" i="0" smtClean="0">
                              <a:latin typeface="Cambria Math" panose="02040503050406030204" pitchFamily="18" charset="0"/>
                            </a:rPr>
                            <m:t>𝟓</m:t>
                          </m:r>
                        </m:sub>
                      </m:sSub>
                    </m:oMath>
                  </m:oMathPara>
                </a14:m>
                <a:endParaRPr lang="zh-TW" altLang="en-US" b="1" dirty="0"/>
              </a:p>
            </p:txBody>
          </p:sp>
        </mc:Choice>
        <mc:Fallback>
          <p:sp>
            <p:nvSpPr>
              <p:cNvPr id="36" name="矩形 64">
                <a:extLst>
                  <a:ext uri="{FF2B5EF4-FFF2-40B4-BE49-F238E27FC236}">
                    <a16:creationId xmlns:a16="http://schemas.microsoft.com/office/drawing/2014/main" id="{C905B14C-A805-C948-818C-85049C225CF0}"/>
                  </a:ext>
                </a:extLst>
              </p:cNvPr>
              <p:cNvSpPr>
                <a:spLocks noRot="1" noChangeAspect="1" noMove="1" noResize="1" noEditPoints="1" noAdjustHandles="1" noChangeArrowheads="1" noChangeShapeType="1" noTextEdit="1"/>
              </p:cNvSpPr>
              <p:nvPr/>
            </p:nvSpPr>
            <p:spPr>
              <a:xfrm>
                <a:off x="3454837" y="4242046"/>
                <a:ext cx="436611" cy="849863"/>
              </a:xfrm>
              <a:prstGeom prst="rect">
                <a:avLst/>
              </a:prstGeom>
              <a:blipFill>
                <a:blip r:embed="rId7"/>
                <a:stretch>
                  <a:fillRect l="-10811"/>
                </a:stretch>
              </a:blipFill>
              <a:ln w="28575"/>
            </p:spPr>
            <p:txBody>
              <a:bodyPr/>
              <a:lstStyle/>
              <a:p>
                <a:r>
                  <a:rPr lang="en-TW">
                    <a:noFill/>
                  </a:rPr>
                  <a:t> </a:t>
                </a:r>
              </a:p>
            </p:txBody>
          </p:sp>
        </mc:Fallback>
      </mc:AlternateContent>
      <mc:AlternateContent xmlns:mc="http://schemas.openxmlformats.org/markup-compatibility/2006">
        <mc:Choice xmlns:a14="http://schemas.microsoft.com/office/drawing/2010/main" Requires="a14">
          <p:sp>
            <p:nvSpPr>
              <p:cNvPr id="37" name="矩形 65">
                <a:extLst>
                  <a:ext uri="{FF2B5EF4-FFF2-40B4-BE49-F238E27FC236}">
                    <a16:creationId xmlns:a16="http://schemas.microsoft.com/office/drawing/2014/main" id="{EF62E653-EF32-FF4D-B28A-BCCD9DB4D93F}"/>
                  </a:ext>
                </a:extLst>
              </p:cNvPr>
              <p:cNvSpPr/>
              <p:nvPr/>
            </p:nvSpPr>
            <p:spPr>
              <a:xfrm>
                <a:off x="7328117" y="4242046"/>
                <a:ext cx="436611" cy="849863"/>
              </a:xfrm>
              <a:prstGeom prst="rect">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TW" b="1" i="1" smtClean="0">
                              <a:latin typeface="Cambria Math" panose="02040503050406030204" pitchFamily="18" charset="0"/>
                            </a:rPr>
                          </m:ctrlPr>
                        </m:sSubPr>
                        <m:e>
                          <m:r>
                            <a:rPr lang="zh-TW" altLang="en-US" b="1" i="0" smtClean="0">
                              <a:latin typeface="Cambria Math" panose="02040503050406030204" pitchFamily="18" charset="0"/>
                            </a:rPr>
                            <m:t> </m:t>
                          </m:r>
                          <m:r>
                            <a:rPr lang="en-US" altLang="zh-TW" b="1" i="0">
                              <a:latin typeface="Cambria Math" panose="02040503050406030204" pitchFamily="18" charset="0"/>
                            </a:rPr>
                            <m:t>𝐅</m:t>
                          </m:r>
                        </m:e>
                        <m:sub>
                          <m:r>
                            <a:rPr lang="en-US" altLang="zh-TW" b="1" i="0" smtClean="0">
                              <a:latin typeface="Cambria Math" panose="02040503050406030204" pitchFamily="18" charset="0"/>
                            </a:rPr>
                            <m:t>𝟏𝟓</m:t>
                          </m:r>
                        </m:sub>
                      </m:sSub>
                    </m:oMath>
                  </m:oMathPara>
                </a14:m>
                <a:endParaRPr lang="zh-TW" altLang="en-US" b="1" dirty="0"/>
              </a:p>
            </p:txBody>
          </p:sp>
        </mc:Choice>
        <mc:Fallback>
          <p:sp>
            <p:nvSpPr>
              <p:cNvPr id="37" name="矩形 65">
                <a:extLst>
                  <a:ext uri="{FF2B5EF4-FFF2-40B4-BE49-F238E27FC236}">
                    <a16:creationId xmlns:a16="http://schemas.microsoft.com/office/drawing/2014/main" id="{EF62E653-EF32-FF4D-B28A-BCCD9DB4D93F}"/>
                  </a:ext>
                </a:extLst>
              </p:cNvPr>
              <p:cNvSpPr>
                <a:spLocks noRot="1" noChangeAspect="1" noMove="1" noResize="1" noEditPoints="1" noAdjustHandles="1" noChangeArrowheads="1" noChangeShapeType="1" noTextEdit="1"/>
              </p:cNvSpPr>
              <p:nvPr/>
            </p:nvSpPr>
            <p:spPr>
              <a:xfrm>
                <a:off x="7328117" y="4242046"/>
                <a:ext cx="436611" cy="849863"/>
              </a:xfrm>
              <a:prstGeom prst="rect">
                <a:avLst/>
              </a:prstGeom>
              <a:blipFill>
                <a:blip r:embed="rId8"/>
                <a:stretch>
                  <a:fillRect l="-21622"/>
                </a:stretch>
              </a:blipFill>
              <a:ln w="28575"/>
            </p:spPr>
            <p:txBody>
              <a:bodyPr/>
              <a:lstStyle/>
              <a:p>
                <a:r>
                  <a:rPr lang="en-TW">
                    <a:noFill/>
                  </a:rPr>
                  <a:t> </a:t>
                </a:r>
              </a:p>
            </p:txBody>
          </p:sp>
        </mc:Fallback>
      </mc:AlternateContent>
      <mc:AlternateContent xmlns:mc="http://schemas.openxmlformats.org/markup-compatibility/2006">
        <mc:Choice xmlns:a14="http://schemas.microsoft.com/office/drawing/2010/main" Requires="a14">
          <p:sp>
            <p:nvSpPr>
              <p:cNvPr id="38" name="矩形 66">
                <a:extLst>
                  <a:ext uri="{FF2B5EF4-FFF2-40B4-BE49-F238E27FC236}">
                    <a16:creationId xmlns:a16="http://schemas.microsoft.com/office/drawing/2014/main" id="{BC08CEA3-D230-E547-BA78-A3D693843939}"/>
                  </a:ext>
                </a:extLst>
              </p:cNvPr>
              <p:cNvSpPr/>
              <p:nvPr/>
            </p:nvSpPr>
            <p:spPr>
              <a:xfrm>
                <a:off x="6540046" y="4242046"/>
                <a:ext cx="436611" cy="849863"/>
              </a:xfrm>
              <a:prstGeom prst="rect">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TW" b="1" i="1" smtClean="0">
                              <a:latin typeface="Cambria Math" panose="02040503050406030204" pitchFamily="18" charset="0"/>
                            </a:rPr>
                          </m:ctrlPr>
                        </m:sSubPr>
                        <m:e>
                          <m:r>
                            <a:rPr lang="zh-TW" altLang="en-US" b="1" i="0" smtClean="0">
                              <a:latin typeface="Cambria Math" panose="02040503050406030204" pitchFamily="18" charset="0"/>
                            </a:rPr>
                            <m:t> </m:t>
                          </m:r>
                          <m:r>
                            <a:rPr lang="en-US" altLang="zh-TW" b="1" i="0">
                              <a:latin typeface="Cambria Math" panose="02040503050406030204" pitchFamily="18" charset="0"/>
                            </a:rPr>
                            <m:t>𝐅</m:t>
                          </m:r>
                        </m:e>
                        <m:sub>
                          <m:r>
                            <a:rPr lang="en-US" altLang="zh-TW" b="1" i="0" smtClean="0">
                              <a:latin typeface="Cambria Math" panose="02040503050406030204" pitchFamily="18" charset="0"/>
                            </a:rPr>
                            <m:t>𝟏</m:t>
                          </m:r>
                          <m:r>
                            <a:rPr lang="en-US" altLang="zh-TW" b="1" i="1" smtClean="0">
                              <a:latin typeface="Cambria Math" panose="02040503050406030204" pitchFamily="18" charset="0"/>
                            </a:rPr>
                            <m:t>𝟒</m:t>
                          </m:r>
                        </m:sub>
                      </m:sSub>
                    </m:oMath>
                  </m:oMathPara>
                </a14:m>
                <a:endParaRPr lang="zh-TW" altLang="en-US" b="1" dirty="0"/>
              </a:p>
            </p:txBody>
          </p:sp>
        </mc:Choice>
        <mc:Fallback>
          <p:sp>
            <p:nvSpPr>
              <p:cNvPr id="38" name="矩形 66">
                <a:extLst>
                  <a:ext uri="{FF2B5EF4-FFF2-40B4-BE49-F238E27FC236}">
                    <a16:creationId xmlns:a16="http://schemas.microsoft.com/office/drawing/2014/main" id="{BC08CEA3-D230-E547-BA78-A3D693843939}"/>
                  </a:ext>
                </a:extLst>
              </p:cNvPr>
              <p:cNvSpPr>
                <a:spLocks noRot="1" noChangeAspect="1" noMove="1" noResize="1" noEditPoints="1" noAdjustHandles="1" noChangeArrowheads="1" noChangeShapeType="1" noTextEdit="1"/>
              </p:cNvSpPr>
              <p:nvPr/>
            </p:nvSpPr>
            <p:spPr>
              <a:xfrm>
                <a:off x="6540046" y="4242046"/>
                <a:ext cx="436611" cy="849863"/>
              </a:xfrm>
              <a:prstGeom prst="rect">
                <a:avLst/>
              </a:prstGeom>
              <a:blipFill>
                <a:blip r:embed="rId9"/>
                <a:stretch>
                  <a:fillRect l="-21622"/>
                </a:stretch>
              </a:blipFill>
              <a:ln w="28575"/>
            </p:spPr>
            <p:txBody>
              <a:bodyPr/>
              <a:lstStyle/>
              <a:p>
                <a:r>
                  <a:rPr lang="en-TW">
                    <a:noFill/>
                  </a:rPr>
                  <a:t> </a:t>
                </a:r>
              </a:p>
            </p:txBody>
          </p:sp>
        </mc:Fallback>
      </mc:AlternateContent>
      <p:sp>
        <p:nvSpPr>
          <p:cNvPr id="39" name="左大括弧 67">
            <a:extLst>
              <a:ext uri="{FF2B5EF4-FFF2-40B4-BE49-F238E27FC236}">
                <a16:creationId xmlns:a16="http://schemas.microsoft.com/office/drawing/2014/main" id="{7A50E1E5-3593-EB4B-B754-9328F62E250F}"/>
              </a:ext>
            </a:extLst>
          </p:cNvPr>
          <p:cNvSpPr/>
          <p:nvPr/>
        </p:nvSpPr>
        <p:spPr bwMode="auto">
          <a:xfrm rot="16200000">
            <a:off x="1786531" y="4440031"/>
            <a:ext cx="259305" cy="2291644"/>
          </a:xfrm>
          <a:prstGeom prst="leftBrace">
            <a:avLst>
              <a:gd name="adj1" fmla="val 8333"/>
              <a:gd name="adj2" fmla="val 51515"/>
            </a:avLst>
          </a:prstGeom>
          <a:noFill/>
          <a:ln w="2857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zh-TW" altLang="en-US" sz="1800" b="0" i="0" u="none" strike="noStrike" cap="none" normalizeH="0" baseline="0">
              <a:ln>
                <a:noFill/>
              </a:ln>
              <a:solidFill>
                <a:schemeClr val="tx1"/>
              </a:solidFill>
              <a:effectLst/>
              <a:latin typeface="Arial" pitchFamily="34" charset="0"/>
              <a:ea typeface="宋体" pitchFamily="2" charset="-122"/>
            </a:endParaRPr>
          </a:p>
        </p:txBody>
      </p:sp>
      <p:sp>
        <p:nvSpPr>
          <p:cNvPr id="40" name="左大括弧 68">
            <a:extLst>
              <a:ext uri="{FF2B5EF4-FFF2-40B4-BE49-F238E27FC236}">
                <a16:creationId xmlns:a16="http://schemas.microsoft.com/office/drawing/2014/main" id="{46B3F8EB-E203-D247-A19F-2FF881F376DC}"/>
              </a:ext>
            </a:extLst>
          </p:cNvPr>
          <p:cNvSpPr/>
          <p:nvPr/>
        </p:nvSpPr>
        <p:spPr bwMode="auto">
          <a:xfrm rot="16200000">
            <a:off x="5983063" y="3918065"/>
            <a:ext cx="344128" cy="3458488"/>
          </a:xfrm>
          <a:prstGeom prst="leftBrace">
            <a:avLst>
              <a:gd name="adj1" fmla="val 8333"/>
              <a:gd name="adj2" fmla="val 51515"/>
            </a:avLst>
          </a:prstGeom>
          <a:noFill/>
          <a:ln w="2857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zh-TW" altLang="en-US" sz="1800" b="0" i="0" u="none" strike="noStrike" cap="none" normalizeH="0" baseline="0">
              <a:ln>
                <a:noFill/>
              </a:ln>
              <a:solidFill>
                <a:schemeClr val="tx1"/>
              </a:solidFill>
              <a:effectLst/>
              <a:latin typeface="Arial" pitchFamily="34" charset="0"/>
              <a:ea typeface="宋体" pitchFamily="2" charset="-122"/>
            </a:endParaRPr>
          </a:p>
        </p:txBody>
      </p:sp>
      <p:sp>
        <p:nvSpPr>
          <p:cNvPr id="41" name="文字方塊 1">
            <a:extLst>
              <a:ext uri="{FF2B5EF4-FFF2-40B4-BE49-F238E27FC236}">
                <a16:creationId xmlns:a16="http://schemas.microsoft.com/office/drawing/2014/main" id="{0AA20601-A6BE-EC41-90C9-99E023D98ED5}"/>
              </a:ext>
            </a:extLst>
          </p:cNvPr>
          <p:cNvSpPr txBox="1"/>
          <p:nvPr/>
        </p:nvSpPr>
        <p:spPr>
          <a:xfrm>
            <a:off x="1199240" y="5830311"/>
            <a:ext cx="1576137" cy="369332"/>
          </a:xfrm>
          <a:prstGeom prst="rect">
            <a:avLst/>
          </a:prstGeom>
          <a:noFill/>
        </p:spPr>
        <p:txBody>
          <a:bodyPr wrap="none" rtlCol="0">
            <a:spAutoFit/>
          </a:bodyPr>
          <a:lstStyle/>
          <a:p>
            <a:r>
              <a:rPr lang="en-US" altLang="zh-TW" dirty="0">
                <a:latin typeface="Calibri" panose="020F0502020204030204" pitchFamily="34" charset="0"/>
                <a:cs typeface="Calibri" panose="020F0502020204030204" pitchFamily="34" charset="0"/>
              </a:rPr>
              <a:t>Coded Frames </a:t>
            </a:r>
            <a:endParaRPr lang="zh-TW" altLang="en-US" dirty="0">
              <a:latin typeface="Calibri" panose="020F0502020204030204" pitchFamily="34" charset="0"/>
              <a:cs typeface="Calibri" panose="020F0502020204030204" pitchFamily="34" charset="0"/>
            </a:endParaRPr>
          </a:p>
        </p:txBody>
      </p:sp>
      <p:sp>
        <p:nvSpPr>
          <p:cNvPr id="42" name="文字方塊 69">
            <a:extLst>
              <a:ext uri="{FF2B5EF4-FFF2-40B4-BE49-F238E27FC236}">
                <a16:creationId xmlns:a16="http://schemas.microsoft.com/office/drawing/2014/main" id="{4D025402-72B7-9D4A-A320-281868102E63}"/>
              </a:ext>
            </a:extLst>
          </p:cNvPr>
          <p:cNvSpPr txBox="1"/>
          <p:nvPr/>
        </p:nvSpPr>
        <p:spPr>
          <a:xfrm>
            <a:off x="5328365" y="5839444"/>
            <a:ext cx="1939505" cy="369332"/>
          </a:xfrm>
          <a:prstGeom prst="rect">
            <a:avLst/>
          </a:prstGeom>
          <a:noFill/>
        </p:spPr>
        <p:txBody>
          <a:bodyPr wrap="none" rtlCol="0">
            <a:spAutoFit/>
          </a:bodyPr>
          <a:lstStyle/>
          <a:p>
            <a:r>
              <a:rPr lang="en-US" altLang="zh-TW" dirty="0">
                <a:latin typeface="Calibri" panose="020F0502020204030204" pitchFamily="34" charset="0"/>
                <a:cs typeface="Calibri" panose="020F0502020204030204" pitchFamily="34" charset="0"/>
              </a:rPr>
              <a:t>Remaining Frames</a:t>
            </a:r>
            <a:endParaRPr lang="zh-TW" altLang="en-US" dirty="0">
              <a:latin typeface="Calibri" panose="020F0502020204030204" pitchFamily="34" charset="0"/>
              <a:cs typeface="Calibri" panose="020F0502020204030204" pitchFamily="34" charset="0"/>
            </a:endParaRPr>
          </a:p>
        </p:txBody>
      </p:sp>
      <p:sp>
        <p:nvSpPr>
          <p:cNvPr id="43" name="左大括弧 68">
            <a:extLst>
              <a:ext uri="{FF2B5EF4-FFF2-40B4-BE49-F238E27FC236}">
                <a16:creationId xmlns:a16="http://schemas.microsoft.com/office/drawing/2014/main" id="{6CE1E343-D1BD-324F-B1B1-4C1F8B1BFB66}"/>
              </a:ext>
            </a:extLst>
          </p:cNvPr>
          <p:cNvSpPr/>
          <p:nvPr/>
        </p:nvSpPr>
        <p:spPr bwMode="auto">
          <a:xfrm rot="16200000">
            <a:off x="3587550" y="5126591"/>
            <a:ext cx="232945" cy="944886"/>
          </a:xfrm>
          <a:prstGeom prst="leftBrace">
            <a:avLst>
              <a:gd name="adj1" fmla="val 8333"/>
              <a:gd name="adj2" fmla="val 51515"/>
            </a:avLst>
          </a:prstGeom>
          <a:noFill/>
          <a:ln w="2857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zh-TW" altLang="en-US" sz="1800" b="0" i="0" u="none" strike="noStrike" cap="none" normalizeH="0" baseline="0">
              <a:ln>
                <a:noFill/>
              </a:ln>
              <a:solidFill>
                <a:schemeClr val="tx1"/>
              </a:solidFill>
              <a:effectLst/>
              <a:latin typeface="Arial" pitchFamily="34" charset="0"/>
              <a:ea typeface="宋体" pitchFamily="2" charset="-122"/>
            </a:endParaRPr>
          </a:p>
        </p:txBody>
      </p:sp>
      <p:sp>
        <p:nvSpPr>
          <p:cNvPr id="44" name="文字方塊 1">
            <a:extLst>
              <a:ext uri="{FF2B5EF4-FFF2-40B4-BE49-F238E27FC236}">
                <a16:creationId xmlns:a16="http://schemas.microsoft.com/office/drawing/2014/main" id="{8FC8B18E-81DA-8742-BABC-1E8F3D096D24}"/>
              </a:ext>
            </a:extLst>
          </p:cNvPr>
          <p:cNvSpPr txBox="1"/>
          <p:nvPr/>
        </p:nvSpPr>
        <p:spPr>
          <a:xfrm>
            <a:off x="2999776" y="5819372"/>
            <a:ext cx="1479957" cy="369332"/>
          </a:xfrm>
          <a:prstGeom prst="rect">
            <a:avLst/>
          </a:prstGeom>
          <a:noFill/>
        </p:spPr>
        <p:txBody>
          <a:bodyPr wrap="none" rtlCol="0">
            <a:spAutoFit/>
          </a:bodyPr>
          <a:lstStyle/>
          <a:p>
            <a:r>
              <a:rPr lang="en-US" altLang="zh-TW" b="1" dirty="0">
                <a:solidFill>
                  <a:srgbClr val="FF0000"/>
                </a:solidFill>
                <a:latin typeface="Calibri" panose="020F0502020204030204" pitchFamily="34" charset="0"/>
                <a:cs typeface="Calibri" panose="020F0502020204030204" pitchFamily="34" charset="0"/>
              </a:rPr>
              <a:t>Coding Frame</a:t>
            </a:r>
            <a:endParaRPr lang="zh-TW" altLang="en-US" b="1" dirty="0">
              <a:solidFill>
                <a:srgbClr val="FF0000"/>
              </a:solidFill>
              <a:latin typeface="Calibri" panose="020F0502020204030204" pitchFamily="34" charset="0"/>
              <a:cs typeface="Calibri" panose="020F0502020204030204" pitchFamily="34" charset="0"/>
            </a:endParaRPr>
          </a:p>
        </p:txBody>
      </p:sp>
      <p:cxnSp>
        <p:nvCxnSpPr>
          <p:cNvPr id="4" name="Curved Connector 3">
            <a:extLst>
              <a:ext uri="{FF2B5EF4-FFF2-40B4-BE49-F238E27FC236}">
                <a16:creationId xmlns:a16="http://schemas.microsoft.com/office/drawing/2014/main" id="{6F4EAFA2-EE36-5A42-AFF7-EA5DC039CD7D}"/>
              </a:ext>
            </a:extLst>
          </p:cNvPr>
          <p:cNvCxnSpPr>
            <a:stCxn id="36" idx="0"/>
            <a:endCxn id="26" idx="0"/>
          </p:cNvCxnSpPr>
          <p:nvPr/>
        </p:nvCxnSpPr>
        <p:spPr>
          <a:xfrm rot="16200000" flipH="1" flipV="1">
            <a:off x="2240350" y="2823911"/>
            <a:ext cx="14659" cy="2850927"/>
          </a:xfrm>
          <a:prstGeom prst="curvedConnector3">
            <a:avLst>
              <a:gd name="adj1" fmla="val -4949567"/>
            </a:avLst>
          </a:prstGeom>
          <a:ln w="190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50" name="Curved Connector 49">
            <a:extLst>
              <a:ext uri="{FF2B5EF4-FFF2-40B4-BE49-F238E27FC236}">
                <a16:creationId xmlns:a16="http://schemas.microsoft.com/office/drawing/2014/main" id="{B5CF38E4-3637-324D-9AEF-AC18C7C1D24B}"/>
              </a:ext>
            </a:extLst>
          </p:cNvPr>
          <p:cNvCxnSpPr>
            <a:cxnSpLocks/>
            <a:stCxn id="36" idx="0"/>
          </p:cNvCxnSpPr>
          <p:nvPr/>
        </p:nvCxnSpPr>
        <p:spPr>
          <a:xfrm rot="5400000" flipH="1" flipV="1">
            <a:off x="5978049" y="1937140"/>
            <a:ext cx="12700" cy="4609812"/>
          </a:xfrm>
          <a:prstGeom prst="curvedConnector3">
            <a:avLst>
              <a:gd name="adj1" fmla="val 6182614"/>
            </a:avLst>
          </a:prstGeom>
          <a:ln w="19050">
            <a:solidFill>
              <a:srgbClr val="0070C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52" name="矩形 63">
                <a:extLst>
                  <a:ext uri="{FF2B5EF4-FFF2-40B4-BE49-F238E27FC236}">
                    <a16:creationId xmlns:a16="http://schemas.microsoft.com/office/drawing/2014/main" id="{5F67D250-6832-9A41-9FFC-3B0A3A6546AF}"/>
                  </a:ext>
                </a:extLst>
              </p:cNvPr>
              <p:cNvSpPr/>
              <p:nvPr/>
            </p:nvSpPr>
            <p:spPr>
              <a:xfrm>
                <a:off x="8098253" y="4248396"/>
                <a:ext cx="436611" cy="849863"/>
              </a:xfrm>
              <a:prstGeom prst="rect">
                <a:avLst/>
              </a:prstGeom>
              <a:solidFill>
                <a:schemeClr val="accent6">
                  <a:lumMod val="40000"/>
                  <a:lumOff val="60000"/>
                </a:schemeClr>
              </a:solidFill>
              <a:ln w="28575"/>
            </p:spPr>
            <p:style>
              <a:lnRef idx="2">
                <a:schemeClr val="accent1"/>
              </a:lnRef>
              <a:fillRef idx="1">
                <a:schemeClr val="lt1"/>
              </a:fillRef>
              <a:effectRef idx="0">
                <a:schemeClr val="accent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TW" b="1" i="1" smtClean="0">
                              <a:latin typeface="Cambria Math" panose="02040503050406030204" pitchFamily="18" charset="0"/>
                            </a:rPr>
                          </m:ctrlPr>
                        </m:sSubPr>
                        <m:e>
                          <m:r>
                            <a:rPr lang="zh-TW" altLang="en-US" b="1" i="0" smtClean="0">
                              <a:latin typeface="Cambria Math" panose="02040503050406030204" pitchFamily="18" charset="0"/>
                            </a:rPr>
                            <m:t> </m:t>
                          </m:r>
                          <m:r>
                            <a:rPr lang="en-US" altLang="zh-TW" b="1" i="0">
                              <a:latin typeface="Cambria Math" panose="02040503050406030204" pitchFamily="18" charset="0"/>
                            </a:rPr>
                            <m:t>𝐅</m:t>
                          </m:r>
                        </m:e>
                        <m:sub>
                          <m:r>
                            <a:rPr lang="en-US" altLang="zh-TW" b="1" i="1" smtClean="0">
                              <a:latin typeface="Cambria Math" panose="02040503050406030204" pitchFamily="18" charset="0"/>
                            </a:rPr>
                            <m:t>𝟏𝟔</m:t>
                          </m:r>
                        </m:sub>
                      </m:sSub>
                    </m:oMath>
                  </m:oMathPara>
                </a14:m>
                <a:endParaRPr lang="zh-TW" altLang="en-US" b="1" dirty="0"/>
              </a:p>
            </p:txBody>
          </p:sp>
        </mc:Choice>
        <mc:Fallback>
          <p:sp>
            <p:nvSpPr>
              <p:cNvPr id="52" name="矩形 63">
                <a:extLst>
                  <a:ext uri="{FF2B5EF4-FFF2-40B4-BE49-F238E27FC236}">
                    <a16:creationId xmlns:a16="http://schemas.microsoft.com/office/drawing/2014/main" id="{5F67D250-6832-9A41-9FFC-3B0A3A6546AF}"/>
                  </a:ext>
                </a:extLst>
              </p:cNvPr>
              <p:cNvSpPr>
                <a:spLocks noRot="1" noChangeAspect="1" noMove="1" noResize="1" noEditPoints="1" noAdjustHandles="1" noChangeArrowheads="1" noChangeShapeType="1" noTextEdit="1"/>
              </p:cNvSpPr>
              <p:nvPr/>
            </p:nvSpPr>
            <p:spPr>
              <a:xfrm>
                <a:off x="8098253" y="4248396"/>
                <a:ext cx="436611" cy="849863"/>
              </a:xfrm>
              <a:prstGeom prst="rect">
                <a:avLst/>
              </a:prstGeom>
              <a:blipFill>
                <a:blip r:embed="rId10"/>
                <a:stretch>
                  <a:fillRect l="-21053"/>
                </a:stretch>
              </a:blipFill>
              <a:ln w="28575"/>
            </p:spPr>
            <p:txBody>
              <a:bodyPr/>
              <a:lstStyle/>
              <a:p>
                <a:r>
                  <a:rPr lang="en-TW">
                    <a:noFill/>
                  </a:rPr>
                  <a:t> </a:t>
                </a:r>
              </a:p>
            </p:txBody>
          </p:sp>
        </mc:Fallback>
      </mc:AlternateContent>
    </p:spTree>
    <p:extLst>
      <p:ext uri="{BB962C8B-B14F-4D97-AF65-F5344CB8AC3E}">
        <p14:creationId xmlns:p14="http://schemas.microsoft.com/office/powerpoint/2010/main" val="149233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標題 3"/>
          <p:cNvSpPr txBox="1">
            <a:spLocks/>
          </p:cNvSpPr>
          <p:nvPr/>
        </p:nvSpPr>
        <p:spPr>
          <a:xfrm>
            <a:off x="395536" y="451821"/>
            <a:ext cx="7772400" cy="769782"/>
          </a:xfrm>
          <a:prstGeom prst="rect">
            <a:avLst/>
          </a:prstGeom>
        </p:spPr>
        <p:txBody>
          <a:bodyPr bIns="91440" anchor="b" anchorCtr="0">
            <a:normAutofit/>
          </a:bodyPr>
          <a:lstStyle>
            <a:lvl1pPr algn="l" rtl="0" eaLnBrk="1" latinLnBrk="0" hangingPunct="1">
              <a:spcBef>
                <a:spcPct val="0"/>
              </a:spcBef>
              <a:buNone/>
              <a:defRPr kumimoji="0" sz="4000" b="1" kern="1200">
                <a:solidFill>
                  <a:srgbClr val="0070C0"/>
                </a:solidFill>
                <a:latin typeface="Calibri" panose="020F0502020204030204" pitchFamily="34" charset="0"/>
                <a:ea typeface="+mj-ea"/>
                <a:cs typeface="Times New Roman" pitchFamily="18" charset="0"/>
              </a:defRPr>
            </a:lvl1pPr>
          </a:lstStyle>
          <a:p>
            <a:r>
              <a:rPr lang="en-US" altLang="zh-TW" dirty="0"/>
              <a:t>Features over Remaining Frames </a:t>
            </a:r>
          </a:p>
        </p:txBody>
      </p:sp>
      <p:sp>
        <p:nvSpPr>
          <p:cNvPr id="72" name="內容版面配置區 4"/>
          <p:cNvSpPr>
            <a:spLocks noGrp="1"/>
          </p:cNvSpPr>
          <p:nvPr>
            <p:ph idx="1"/>
          </p:nvPr>
        </p:nvSpPr>
        <p:spPr>
          <a:xfrm>
            <a:off x="372450" y="1419276"/>
            <a:ext cx="8424936" cy="1595172"/>
          </a:xfrm>
        </p:spPr>
        <p:txBody>
          <a:bodyPr>
            <a:noAutofit/>
          </a:bodyPr>
          <a:lstStyle/>
          <a:p>
            <a:r>
              <a:rPr lang="en-US" altLang="zh-TW" dirty="0"/>
              <a:t>Average</a:t>
            </a:r>
            <a:r>
              <a:rPr lang="en-US" altLang="zh-TW" b="1" dirty="0"/>
              <a:t> intra- and inter-frame features </a:t>
            </a:r>
            <a:r>
              <a:rPr lang="en-US" altLang="zh-TW" dirty="0"/>
              <a:t>over the remaining frames</a:t>
            </a:r>
            <a:r>
              <a:rPr lang="zh-TW" altLang="en-US" dirty="0"/>
              <a:t> </a:t>
            </a:r>
            <a:r>
              <a:rPr lang="en-US" altLang="zh-TW" dirty="0"/>
              <a:t>(look-ahead!)</a:t>
            </a:r>
          </a:p>
          <a:p>
            <a:pPr>
              <a:lnSpc>
                <a:spcPct val="150000"/>
              </a:lnSpc>
            </a:pPr>
            <a:endParaRPr lang="en-US" altLang="zh-TW" dirty="0"/>
          </a:p>
        </p:txBody>
      </p:sp>
      <mc:AlternateContent xmlns:mc="http://schemas.openxmlformats.org/markup-compatibility/2006" xmlns:a14="http://schemas.microsoft.com/office/drawing/2010/main">
        <mc:Choice Requires="a14">
          <p:sp>
            <p:nvSpPr>
              <p:cNvPr id="23" name="矩形 54"/>
              <p:cNvSpPr/>
              <p:nvPr/>
            </p:nvSpPr>
            <p:spPr>
              <a:xfrm>
                <a:off x="679005" y="3437894"/>
                <a:ext cx="436611" cy="849863"/>
              </a:xfrm>
              <a:prstGeom prst="rect">
                <a:avLst/>
              </a:prstGeom>
              <a:solidFill>
                <a:schemeClr val="accent6">
                  <a:lumMod val="40000"/>
                  <a:lumOff val="60000"/>
                </a:schemeClr>
              </a:solidFill>
              <a:ln w="28575"/>
            </p:spPr>
            <p:style>
              <a:lnRef idx="2">
                <a:schemeClr val="accent1"/>
              </a:lnRef>
              <a:fillRef idx="1">
                <a:schemeClr val="lt1"/>
              </a:fillRef>
              <a:effectRef idx="0">
                <a:schemeClr val="accent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TW" b="1" i="1">
                              <a:latin typeface="Cambria Math" panose="02040503050406030204" pitchFamily="18" charset="0"/>
                            </a:rPr>
                          </m:ctrlPr>
                        </m:sSubPr>
                        <m:e>
                          <m:r>
                            <a:rPr lang="zh-TW" altLang="en-US" b="1" i="0" smtClean="0">
                              <a:latin typeface="Cambria Math" panose="02040503050406030204" pitchFamily="18" charset="0"/>
                            </a:rPr>
                            <m:t> </m:t>
                          </m:r>
                          <m:r>
                            <a:rPr lang="en-US" altLang="zh-TW" b="1" i="0">
                              <a:latin typeface="Cambria Math" panose="02040503050406030204" pitchFamily="18" charset="0"/>
                            </a:rPr>
                            <m:t>𝐅</m:t>
                          </m:r>
                        </m:e>
                        <m:sub>
                          <m:r>
                            <a:rPr lang="en-US" altLang="zh-TW" b="1" i="0">
                              <a:latin typeface="Cambria Math" panose="02040503050406030204" pitchFamily="18" charset="0"/>
                            </a:rPr>
                            <m:t>𝟏</m:t>
                          </m:r>
                        </m:sub>
                      </m:sSub>
                    </m:oMath>
                  </m:oMathPara>
                </a14:m>
                <a:endParaRPr lang="zh-TW" altLang="en-US" b="1" dirty="0">
                  <a:latin typeface="Calibri" panose="020F0502020204030204" pitchFamily="34" charset="0"/>
                  <a:cs typeface="Calibri" panose="020F0502020204030204" pitchFamily="34" charset="0"/>
                </a:endParaRPr>
              </a:p>
            </p:txBody>
          </p:sp>
        </mc:Choice>
        <mc:Fallback xmlns="">
          <p:sp>
            <p:nvSpPr>
              <p:cNvPr id="23" name="矩形 54"/>
              <p:cNvSpPr>
                <a:spLocks noRot="1" noChangeAspect="1" noMove="1" noResize="1" noEditPoints="1" noAdjustHandles="1" noChangeArrowheads="1" noChangeShapeType="1" noTextEdit="1"/>
              </p:cNvSpPr>
              <p:nvPr/>
            </p:nvSpPr>
            <p:spPr>
              <a:xfrm>
                <a:off x="679005" y="3437894"/>
                <a:ext cx="436611" cy="849863"/>
              </a:xfrm>
              <a:prstGeom prst="rect">
                <a:avLst/>
              </a:prstGeom>
              <a:blipFill>
                <a:blip r:embed="rId3"/>
                <a:stretch>
                  <a:fillRect/>
                </a:stretch>
              </a:blipFill>
              <a:ln w="28575"/>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矩形 55"/>
              <p:cNvSpPr/>
              <p:nvPr/>
            </p:nvSpPr>
            <p:spPr>
              <a:xfrm>
                <a:off x="1386267" y="3437893"/>
                <a:ext cx="436611" cy="849863"/>
              </a:xfrm>
              <a:prstGeom prst="rect">
                <a:avLst/>
              </a:prstGeom>
              <a:solidFill>
                <a:schemeClr val="accent6">
                  <a:lumMod val="40000"/>
                  <a:lumOff val="60000"/>
                </a:schemeClr>
              </a:solidFill>
              <a:ln w="28575"/>
            </p:spPr>
            <p:style>
              <a:lnRef idx="2">
                <a:schemeClr val="accent1"/>
              </a:lnRef>
              <a:fillRef idx="1">
                <a:schemeClr val="lt1"/>
              </a:fillRef>
              <a:effectRef idx="0">
                <a:schemeClr val="accent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TW" b="1" i="1" smtClean="0">
                              <a:latin typeface="Cambria Math" panose="02040503050406030204" pitchFamily="18" charset="0"/>
                            </a:rPr>
                          </m:ctrlPr>
                        </m:sSubPr>
                        <m:e>
                          <m:r>
                            <a:rPr lang="zh-TW" altLang="en-US" b="1" i="0" smtClean="0">
                              <a:latin typeface="Cambria Math" panose="02040503050406030204" pitchFamily="18" charset="0"/>
                            </a:rPr>
                            <m:t> </m:t>
                          </m:r>
                          <m:r>
                            <a:rPr lang="en-US" altLang="zh-TW" b="1" i="0">
                              <a:latin typeface="Cambria Math" panose="02040503050406030204" pitchFamily="18" charset="0"/>
                            </a:rPr>
                            <m:t>𝐅</m:t>
                          </m:r>
                        </m:e>
                        <m:sub>
                          <m:r>
                            <a:rPr lang="en-US" altLang="zh-TW" b="1" i="0" smtClean="0">
                              <a:latin typeface="Cambria Math" panose="02040503050406030204" pitchFamily="18" charset="0"/>
                            </a:rPr>
                            <m:t>𝟐</m:t>
                          </m:r>
                        </m:sub>
                      </m:sSub>
                    </m:oMath>
                  </m:oMathPara>
                </a14:m>
                <a:endParaRPr lang="zh-TW" altLang="en-US" b="1" dirty="0">
                  <a:latin typeface="Calibri" panose="020F0502020204030204" pitchFamily="34" charset="0"/>
                  <a:cs typeface="Calibri" panose="020F0502020204030204" pitchFamily="34" charset="0"/>
                </a:endParaRPr>
              </a:p>
            </p:txBody>
          </p:sp>
        </mc:Choice>
        <mc:Fallback xmlns="">
          <p:sp>
            <p:nvSpPr>
              <p:cNvPr id="24" name="矩形 55"/>
              <p:cNvSpPr>
                <a:spLocks noRot="1" noChangeAspect="1" noMove="1" noResize="1" noEditPoints="1" noAdjustHandles="1" noChangeArrowheads="1" noChangeShapeType="1" noTextEdit="1"/>
              </p:cNvSpPr>
              <p:nvPr/>
            </p:nvSpPr>
            <p:spPr>
              <a:xfrm>
                <a:off x="1386267" y="3437893"/>
                <a:ext cx="436611" cy="849863"/>
              </a:xfrm>
              <a:prstGeom prst="rect">
                <a:avLst/>
              </a:prstGeom>
              <a:blipFill>
                <a:blip r:embed="rId4"/>
                <a:stretch>
                  <a:fillRect/>
                </a:stretch>
              </a:blipFill>
              <a:ln w="28575"/>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矩形 56"/>
              <p:cNvSpPr/>
              <p:nvPr/>
            </p:nvSpPr>
            <p:spPr>
              <a:xfrm>
                <a:off x="2099434" y="3437892"/>
                <a:ext cx="436611" cy="849863"/>
              </a:xfrm>
              <a:prstGeom prst="rect">
                <a:avLst/>
              </a:prstGeom>
              <a:solidFill>
                <a:schemeClr val="accent6">
                  <a:lumMod val="40000"/>
                  <a:lumOff val="60000"/>
                </a:schemeClr>
              </a:solidFill>
              <a:ln w="28575"/>
            </p:spPr>
            <p:style>
              <a:lnRef idx="2">
                <a:schemeClr val="accent1"/>
              </a:lnRef>
              <a:fillRef idx="1">
                <a:schemeClr val="lt1"/>
              </a:fillRef>
              <a:effectRef idx="0">
                <a:schemeClr val="accent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TW" b="1" i="1" smtClean="0">
                              <a:latin typeface="Cambria Math" panose="02040503050406030204" pitchFamily="18" charset="0"/>
                            </a:rPr>
                          </m:ctrlPr>
                        </m:sSubPr>
                        <m:e>
                          <m:r>
                            <a:rPr lang="zh-TW" altLang="en-US" b="1" i="0" smtClean="0">
                              <a:latin typeface="Cambria Math" panose="02040503050406030204" pitchFamily="18" charset="0"/>
                            </a:rPr>
                            <m:t> </m:t>
                          </m:r>
                          <m:r>
                            <a:rPr lang="en-US" altLang="zh-TW" b="1" i="0">
                              <a:latin typeface="Cambria Math" panose="02040503050406030204" pitchFamily="18" charset="0"/>
                            </a:rPr>
                            <m:t>𝐅</m:t>
                          </m:r>
                        </m:e>
                        <m:sub>
                          <m:r>
                            <a:rPr lang="en-US" altLang="zh-TW" b="1" i="0" smtClean="0">
                              <a:latin typeface="Cambria Math" panose="02040503050406030204" pitchFamily="18" charset="0"/>
                            </a:rPr>
                            <m:t>𝟑</m:t>
                          </m:r>
                        </m:sub>
                      </m:sSub>
                    </m:oMath>
                  </m:oMathPara>
                </a14:m>
                <a:endParaRPr lang="zh-TW" altLang="en-US" b="1" dirty="0"/>
              </a:p>
            </p:txBody>
          </p:sp>
        </mc:Choice>
        <mc:Fallback xmlns="">
          <p:sp>
            <p:nvSpPr>
              <p:cNvPr id="25" name="矩形 56"/>
              <p:cNvSpPr>
                <a:spLocks noRot="1" noChangeAspect="1" noMove="1" noResize="1" noEditPoints="1" noAdjustHandles="1" noChangeArrowheads="1" noChangeShapeType="1" noTextEdit="1"/>
              </p:cNvSpPr>
              <p:nvPr/>
            </p:nvSpPr>
            <p:spPr>
              <a:xfrm>
                <a:off x="2099434" y="3437892"/>
                <a:ext cx="436611" cy="849863"/>
              </a:xfrm>
              <a:prstGeom prst="rect">
                <a:avLst/>
              </a:prstGeom>
              <a:blipFill>
                <a:blip r:embed="rId5"/>
                <a:stretch>
                  <a:fillRect/>
                </a:stretch>
              </a:blipFill>
              <a:ln w="28575"/>
            </p:spPr>
            <p:txBody>
              <a:bodyPr/>
              <a:lstStyle/>
              <a:p>
                <a:r>
                  <a:rPr lang="en-US">
                    <a:noFill/>
                  </a:rPr>
                  <a:t> </a:t>
                </a:r>
              </a:p>
            </p:txBody>
          </p:sp>
        </mc:Fallback>
      </mc:AlternateContent>
      <p:sp>
        <p:nvSpPr>
          <p:cNvPr id="27" name="橢圓 58"/>
          <p:cNvSpPr/>
          <p:nvPr/>
        </p:nvSpPr>
        <p:spPr>
          <a:xfrm>
            <a:off x="4597772" y="3840026"/>
            <a:ext cx="118310" cy="12890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28" name="橢圓 59"/>
          <p:cNvSpPr/>
          <p:nvPr/>
        </p:nvSpPr>
        <p:spPr>
          <a:xfrm>
            <a:off x="4816077" y="3840026"/>
            <a:ext cx="118310" cy="12890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29" name="橢圓 60"/>
          <p:cNvSpPr/>
          <p:nvPr/>
        </p:nvSpPr>
        <p:spPr>
          <a:xfrm>
            <a:off x="5025225" y="3840024"/>
            <a:ext cx="118310" cy="12890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30" name="左大括弧 61"/>
          <p:cNvSpPr/>
          <p:nvPr/>
        </p:nvSpPr>
        <p:spPr>
          <a:xfrm rot="5400000">
            <a:off x="4666594" y="-536529"/>
            <a:ext cx="259874" cy="7361829"/>
          </a:xfrm>
          <a:prstGeom prst="lef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31" name="文字方塊 62"/>
          <p:cNvSpPr txBox="1"/>
          <p:nvPr/>
        </p:nvSpPr>
        <p:spPr>
          <a:xfrm>
            <a:off x="4500976" y="2608364"/>
            <a:ext cx="682899" cy="406084"/>
          </a:xfrm>
          <a:prstGeom prst="rect">
            <a:avLst/>
          </a:prstGeom>
          <a:noFill/>
        </p:spPr>
        <p:txBody>
          <a:bodyPr wrap="none" rtlCol="0">
            <a:spAutoFit/>
          </a:bodyPr>
          <a:lstStyle/>
          <a:p>
            <a:r>
              <a:rPr lang="en-US" altLang="zh-TW" b="1" dirty="0">
                <a:latin typeface="Calibri" panose="020F0502020204030204" pitchFamily="34" charset="0"/>
                <a:cs typeface="Calibri" panose="020F0502020204030204" pitchFamily="34" charset="0"/>
              </a:rPr>
              <a:t>GOP</a:t>
            </a:r>
            <a:endParaRPr lang="zh-TW" altLang="en-US" b="1" dirty="0">
              <a:latin typeface="Calibri" panose="020F0502020204030204" pitchFamily="34" charset="0"/>
              <a:cs typeface="Calibri" panose="020F0502020204030204" pitchFamily="34" charset="0"/>
            </a:endParaRPr>
          </a:p>
        </p:txBody>
      </p:sp>
      <mc:AlternateContent xmlns:mc="http://schemas.openxmlformats.org/markup-compatibility/2006" xmlns:a14="http://schemas.microsoft.com/office/drawing/2010/main">
        <mc:Choice Requires="a14">
          <p:sp>
            <p:nvSpPr>
              <p:cNvPr id="32" name="矩形 63"/>
              <p:cNvSpPr/>
              <p:nvPr/>
            </p:nvSpPr>
            <p:spPr>
              <a:xfrm>
                <a:off x="2806696" y="3437891"/>
                <a:ext cx="436611" cy="849863"/>
              </a:xfrm>
              <a:prstGeom prst="rect">
                <a:avLst/>
              </a:prstGeom>
              <a:solidFill>
                <a:schemeClr val="accent6">
                  <a:lumMod val="40000"/>
                  <a:lumOff val="60000"/>
                </a:schemeClr>
              </a:solidFill>
              <a:ln w="28575"/>
            </p:spPr>
            <p:style>
              <a:lnRef idx="2">
                <a:schemeClr val="accent1"/>
              </a:lnRef>
              <a:fillRef idx="1">
                <a:schemeClr val="lt1"/>
              </a:fillRef>
              <a:effectRef idx="0">
                <a:schemeClr val="accent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TW" b="1" i="1" smtClean="0">
                              <a:latin typeface="Cambria Math" panose="02040503050406030204" pitchFamily="18" charset="0"/>
                            </a:rPr>
                          </m:ctrlPr>
                        </m:sSubPr>
                        <m:e>
                          <m:r>
                            <a:rPr lang="zh-TW" altLang="en-US" b="1" i="0" smtClean="0">
                              <a:latin typeface="Cambria Math" panose="02040503050406030204" pitchFamily="18" charset="0"/>
                            </a:rPr>
                            <m:t> </m:t>
                          </m:r>
                          <m:r>
                            <a:rPr lang="en-US" altLang="zh-TW" b="1" i="0">
                              <a:latin typeface="Cambria Math" panose="02040503050406030204" pitchFamily="18" charset="0"/>
                            </a:rPr>
                            <m:t>𝐅</m:t>
                          </m:r>
                        </m:e>
                        <m:sub>
                          <m:r>
                            <a:rPr lang="en-US" altLang="zh-TW" b="1" i="0" smtClean="0">
                              <a:latin typeface="Cambria Math" panose="02040503050406030204" pitchFamily="18" charset="0"/>
                            </a:rPr>
                            <m:t>𝟒</m:t>
                          </m:r>
                        </m:sub>
                      </m:sSub>
                    </m:oMath>
                  </m:oMathPara>
                </a14:m>
                <a:endParaRPr lang="zh-TW" altLang="en-US" b="1" dirty="0"/>
              </a:p>
            </p:txBody>
          </p:sp>
        </mc:Choice>
        <mc:Fallback xmlns="">
          <p:sp>
            <p:nvSpPr>
              <p:cNvPr id="32" name="矩形 63"/>
              <p:cNvSpPr>
                <a:spLocks noRot="1" noChangeAspect="1" noMove="1" noResize="1" noEditPoints="1" noAdjustHandles="1" noChangeArrowheads="1" noChangeShapeType="1" noTextEdit="1"/>
              </p:cNvSpPr>
              <p:nvPr/>
            </p:nvSpPr>
            <p:spPr>
              <a:xfrm>
                <a:off x="2806696" y="3437891"/>
                <a:ext cx="436611" cy="849863"/>
              </a:xfrm>
              <a:prstGeom prst="rect">
                <a:avLst/>
              </a:prstGeom>
              <a:blipFill>
                <a:blip r:embed="rId7"/>
                <a:stretch>
                  <a:fillRect/>
                </a:stretch>
              </a:blipFill>
              <a:ln w="28575"/>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矩形 64"/>
              <p:cNvSpPr/>
              <p:nvPr/>
            </p:nvSpPr>
            <p:spPr>
              <a:xfrm>
                <a:off x="3529932" y="3423235"/>
                <a:ext cx="436611" cy="849863"/>
              </a:xfrm>
              <a:prstGeom prst="rect">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TW" b="1" i="1" smtClean="0">
                              <a:latin typeface="Cambria Math" panose="02040503050406030204" pitchFamily="18" charset="0"/>
                            </a:rPr>
                          </m:ctrlPr>
                        </m:sSubPr>
                        <m:e>
                          <m:r>
                            <a:rPr lang="zh-TW" altLang="en-US" b="1" i="0" smtClean="0">
                              <a:latin typeface="Cambria Math" panose="02040503050406030204" pitchFamily="18" charset="0"/>
                            </a:rPr>
                            <m:t> </m:t>
                          </m:r>
                          <m:r>
                            <a:rPr lang="en-US" altLang="zh-TW" b="1" i="0">
                              <a:latin typeface="Cambria Math" panose="02040503050406030204" pitchFamily="18" charset="0"/>
                            </a:rPr>
                            <m:t>𝐅</m:t>
                          </m:r>
                        </m:e>
                        <m:sub>
                          <m:r>
                            <a:rPr lang="en-US" altLang="zh-TW" b="1" i="0" smtClean="0">
                              <a:latin typeface="Cambria Math" panose="02040503050406030204" pitchFamily="18" charset="0"/>
                            </a:rPr>
                            <m:t>𝟓</m:t>
                          </m:r>
                        </m:sub>
                      </m:sSub>
                    </m:oMath>
                  </m:oMathPara>
                </a14:m>
                <a:endParaRPr lang="zh-TW" altLang="en-US" b="1" dirty="0"/>
              </a:p>
            </p:txBody>
          </p:sp>
        </mc:Choice>
        <mc:Fallback xmlns="">
          <p:sp>
            <p:nvSpPr>
              <p:cNvPr id="33" name="矩形 64"/>
              <p:cNvSpPr>
                <a:spLocks noRot="1" noChangeAspect="1" noMove="1" noResize="1" noEditPoints="1" noAdjustHandles="1" noChangeArrowheads="1" noChangeShapeType="1" noTextEdit="1"/>
              </p:cNvSpPr>
              <p:nvPr/>
            </p:nvSpPr>
            <p:spPr>
              <a:xfrm>
                <a:off x="3529932" y="3423235"/>
                <a:ext cx="436611" cy="849863"/>
              </a:xfrm>
              <a:prstGeom prst="rect">
                <a:avLst/>
              </a:prstGeom>
              <a:blipFill>
                <a:blip r:embed="rId8"/>
                <a:stretch>
                  <a:fillRect/>
                </a:stretch>
              </a:blipFill>
              <a:ln w="28575"/>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矩形 65"/>
              <p:cNvSpPr/>
              <p:nvPr/>
            </p:nvSpPr>
            <p:spPr>
              <a:xfrm>
                <a:off x="7403212" y="3423235"/>
                <a:ext cx="436611" cy="849863"/>
              </a:xfrm>
              <a:prstGeom prst="rect">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TW" b="1" i="1" smtClean="0">
                              <a:latin typeface="Cambria Math" panose="02040503050406030204" pitchFamily="18" charset="0"/>
                            </a:rPr>
                          </m:ctrlPr>
                        </m:sSubPr>
                        <m:e>
                          <m:r>
                            <a:rPr lang="zh-TW" altLang="en-US" b="1" i="0" smtClean="0">
                              <a:latin typeface="Cambria Math" panose="02040503050406030204" pitchFamily="18" charset="0"/>
                            </a:rPr>
                            <m:t> </m:t>
                          </m:r>
                          <m:r>
                            <a:rPr lang="en-US" altLang="zh-TW" b="1" i="0">
                              <a:latin typeface="Cambria Math" panose="02040503050406030204" pitchFamily="18" charset="0"/>
                            </a:rPr>
                            <m:t>𝐅</m:t>
                          </m:r>
                        </m:e>
                        <m:sub>
                          <m:r>
                            <a:rPr lang="en-US" altLang="zh-TW" b="1" i="0" smtClean="0">
                              <a:latin typeface="Cambria Math" panose="02040503050406030204" pitchFamily="18" charset="0"/>
                            </a:rPr>
                            <m:t>𝟏𝟓</m:t>
                          </m:r>
                        </m:sub>
                      </m:sSub>
                    </m:oMath>
                  </m:oMathPara>
                </a14:m>
                <a:endParaRPr lang="zh-TW" altLang="en-US" b="1" dirty="0"/>
              </a:p>
            </p:txBody>
          </p:sp>
        </mc:Choice>
        <mc:Fallback xmlns="">
          <p:sp>
            <p:nvSpPr>
              <p:cNvPr id="34" name="矩形 65"/>
              <p:cNvSpPr>
                <a:spLocks noRot="1" noChangeAspect="1" noMove="1" noResize="1" noEditPoints="1" noAdjustHandles="1" noChangeArrowheads="1" noChangeShapeType="1" noTextEdit="1"/>
              </p:cNvSpPr>
              <p:nvPr/>
            </p:nvSpPr>
            <p:spPr>
              <a:xfrm>
                <a:off x="7403212" y="3423235"/>
                <a:ext cx="436611" cy="849863"/>
              </a:xfrm>
              <a:prstGeom prst="rect">
                <a:avLst/>
              </a:prstGeom>
              <a:blipFill>
                <a:blip r:embed="rId9"/>
                <a:stretch>
                  <a:fillRect l="-3896"/>
                </a:stretch>
              </a:blipFill>
              <a:ln w="28575"/>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矩形 66"/>
              <p:cNvSpPr/>
              <p:nvPr/>
            </p:nvSpPr>
            <p:spPr>
              <a:xfrm>
                <a:off x="6615141" y="3423235"/>
                <a:ext cx="436611" cy="849863"/>
              </a:xfrm>
              <a:prstGeom prst="rect">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TW" b="1" i="1" smtClean="0">
                              <a:latin typeface="Cambria Math" panose="02040503050406030204" pitchFamily="18" charset="0"/>
                            </a:rPr>
                          </m:ctrlPr>
                        </m:sSubPr>
                        <m:e>
                          <m:r>
                            <a:rPr lang="zh-TW" altLang="en-US" b="1" i="0" smtClean="0">
                              <a:latin typeface="Cambria Math" panose="02040503050406030204" pitchFamily="18" charset="0"/>
                            </a:rPr>
                            <m:t> </m:t>
                          </m:r>
                          <m:r>
                            <a:rPr lang="en-US" altLang="zh-TW" b="1" i="0">
                              <a:latin typeface="Cambria Math" panose="02040503050406030204" pitchFamily="18" charset="0"/>
                            </a:rPr>
                            <m:t>𝐅</m:t>
                          </m:r>
                        </m:e>
                        <m:sub>
                          <m:r>
                            <a:rPr lang="en-US" altLang="zh-TW" b="1" i="0" smtClean="0">
                              <a:latin typeface="Cambria Math" panose="02040503050406030204" pitchFamily="18" charset="0"/>
                            </a:rPr>
                            <m:t>𝟏</m:t>
                          </m:r>
                          <m:r>
                            <a:rPr lang="en-US" altLang="zh-TW" b="1" i="1" smtClean="0">
                              <a:latin typeface="Cambria Math" panose="02040503050406030204" pitchFamily="18" charset="0"/>
                            </a:rPr>
                            <m:t>𝟒</m:t>
                          </m:r>
                        </m:sub>
                      </m:sSub>
                    </m:oMath>
                  </m:oMathPara>
                </a14:m>
                <a:endParaRPr lang="zh-TW" altLang="en-US" b="1" dirty="0"/>
              </a:p>
            </p:txBody>
          </p:sp>
        </mc:Choice>
        <mc:Fallback xmlns="">
          <p:sp>
            <p:nvSpPr>
              <p:cNvPr id="35" name="矩形 66"/>
              <p:cNvSpPr>
                <a:spLocks noRot="1" noChangeAspect="1" noMove="1" noResize="1" noEditPoints="1" noAdjustHandles="1" noChangeArrowheads="1" noChangeShapeType="1" noTextEdit="1"/>
              </p:cNvSpPr>
              <p:nvPr/>
            </p:nvSpPr>
            <p:spPr>
              <a:xfrm>
                <a:off x="6615141" y="3423235"/>
                <a:ext cx="436611" cy="849863"/>
              </a:xfrm>
              <a:prstGeom prst="rect">
                <a:avLst/>
              </a:prstGeom>
              <a:blipFill>
                <a:blip r:embed="rId10"/>
                <a:stretch>
                  <a:fillRect l="-3896"/>
                </a:stretch>
              </a:blipFill>
              <a:ln w="28575"/>
            </p:spPr>
            <p:txBody>
              <a:bodyPr/>
              <a:lstStyle/>
              <a:p>
                <a:r>
                  <a:rPr lang="en-US">
                    <a:noFill/>
                  </a:rPr>
                  <a:t> </a:t>
                </a:r>
              </a:p>
            </p:txBody>
          </p:sp>
        </mc:Fallback>
      </mc:AlternateContent>
      <p:sp>
        <p:nvSpPr>
          <p:cNvPr id="36" name="左大括弧 67"/>
          <p:cNvSpPr/>
          <p:nvPr/>
        </p:nvSpPr>
        <p:spPr bwMode="auto">
          <a:xfrm rot="16200000">
            <a:off x="1861626" y="3621220"/>
            <a:ext cx="259305" cy="2291644"/>
          </a:xfrm>
          <a:prstGeom prst="leftBrace">
            <a:avLst>
              <a:gd name="adj1" fmla="val 8333"/>
              <a:gd name="adj2" fmla="val 51515"/>
            </a:avLst>
          </a:prstGeom>
          <a:noFill/>
          <a:ln w="2857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zh-TW" altLang="en-US" sz="1800" b="0" i="0" u="none" strike="noStrike" cap="none" normalizeH="0" baseline="0">
              <a:ln>
                <a:noFill/>
              </a:ln>
              <a:solidFill>
                <a:schemeClr val="tx1"/>
              </a:solidFill>
              <a:effectLst/>
              <a:latin typeface="Arial" pitchFamily="34" charset="0"/>
              <a:ea typeface="宋体" pitchFamily="2" charset="-122"/>
            </a:endParaRPr>
          </a:p>
        </p:txBody>
      </p:sp>
      <p:sp>
        <p:nvSpPr>
          <p:cNvPr id="37" name="左大括弧 68"/>
          <p:cNvSpPr/>
          <p:nvPr/>
        </p:nvSpPr>
        <p:spPr bwMode="auto">
          <a:xfrm rot="16200000">
            <a:off x="6099946" y="3057465"/>
            <a:ext cx="329472" cy="3527409"/>
          </a:xfrm>
          <a:prstGeom prst="leftBrace">
            <a:avLst>
              <a:gd name="adj1" fmla="val 8333"/>
              <a:gd name="adj2" fmla="val 51515"/>
            </a:avLst>
          </a:prstGeom>
          <a:noFill/>
          <a:ln w="2857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zh-TW" altLang="en-US" sz="1800" b="0" i="0" u="none" strike="noStrike" cap="none" normalizeH="0" baseline="0">
              <a:ln>
                <a:noFill/>
              </a:ln>
              <a:solidFill>
                <a:schemeClr val="tx1"/>
              </a:solidFill>
              <a:effectLst/>
              <a:latin typeface="Arial" pitchFamily="34" charset="0"/>
              <a:ea typeface="宋体" pitchFamily="2" charset="-122"/>
            </a:endParaRPr>
          </a:p>
        </p:txBody>
      </p:sp>
      <p:sp>
        <p:nvSpPr>
          <p:cNvPr id="38" name="文字方塊 1"/>
          <p:cNvSpPr txBox="1"/>
          <p:nvPr/>
        </p:nvSpPr>
        <p:spPr>
          <a:xfrm>
            <a:off x="1274335" y="5011500"/>
            <a:ext cx="1576137" cy="369332"/>
          </a:xfrm>
          <a:prstGeom prst="rect">
            <a:avLst/>
          </a:prstGeom>
          <a:noFill/>
        </p:spPr>
        <p:txBody>
          <a:bodyPr wrap="none" rtlCol="0">
            <a:spAutoFit/>
          </a:bodyPr>
          <a:lstStyle/>
          <a:p>
            <a:r>
              <a:rPr lang="en-US" altLang="zh-TW" dirty="0">
                <a:latin typeface="Calibri" panose="020F0502020204030204" pitchFamily="34" charset="0"/>
                <a:cs typeface="Calibri" panose="020F0502020204030204" pitchFamily="34" charset="0"/>
              </a:rPr>
              <a:t>Coded Frames </a:t>
            </a:r>
            <a:endParaRPr lang="zh-TW" altLang="en-US" dirty="0">
              <a:latin typeface="Calibri" panose="020F0502020204030204" pitchFamily="34" charset="0"/>
              <a:cs typeface="Calibri" panose="020F0502020204030204" pitchFamily="34" charset="0"/>
            </a:endParaRPr>
          </a:p>
        </p:txBody>
      </p:sp>
      <p:sp>
        <p:nvSpPr>
          <p:cNvPr id="39" name="文字方塊 69"/>
          <p:cNvSpPr txBox="1"/>
          <p:nvPr/>
        </p:nvSpPr>
        <p:spPr>
          <a:xfrm>
            <a:off x="5463707" y="5011500"/>
            <a:ext cx="1939505" cy="369332"/>
          </a:xfrm>
          <a:prstGeom prst="rect">
            <a:avLst/>
          </a:prstGeom>
          <a:noFill/>
        </p:spPr>
        <p:txBody>
          <a:bodyPr wrap="none" rtlCol="0">
            <a:spAutoFit/>
          </a:bodyPr>
          <a:lstStyle/>
          <a:p>
            <a:r>
              <a:rPr lang="en-US" altLang="zh-TW" b="1" dirty="0">
                <a:solidFill>
                  <a:srgbClr val="FF0000"/>
                </a:solidFill>
                <a:latin typeface="Calibri" panose="020F0502020204030204" pitchFamily="34" charset="0"/>
                <a:cs typeface="Calibri" panose="020F0502020204030204" pitchFamily="34" charset="0"/>
              </a:rPr>
              <a:t>Remaining Frames</a:t>
            </a:r>
            <a:endParaRPr lang="zh-TW" altLang="en-US" b="1" dirty="0">
              <a:solidFill>
                <a:srgbClr val="FF0000"/>
              </a:solidFill>
              <a:latin typeface="Calibri" panose="020F0502020204030204" pitchFamily="34" charset="0"/>
              <a:cs typeface="Calibri" panose="020F0502020204030204" pitchFamily="34" charset="0"/>
            </a:endParaRPr>
          </a:p>
        </p:txBody>
      </p:sp>
      <p:sp>
        <p:nvSpPr>
          <p:cNvPr id="40" name="左大括弧 68"/>
          <p:cNvSpPr/>
          <p:nvPr/>
        </p:nvSpPr>
        <p:spPr bwMode="auto">
          <a:xfrm rot="16200000">
            <a:off x="3662645" y="4307780"/>
            <a:ext cx="232945" cy="944886"/>
          </a:xfrm>
          <a:prstGeom prst="leftBrace">
            <a:avLst>
              <a:gd name="adj1" fmla="val 8333"/>
              <a:gd name="adj2" fmla="val 51515"/>
            </a:avLst>
          </a:prstGeom>
          <a:noFill/>
          <a:ln w="2857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zh-TW" altLang="en-US" sz="1800" b="0" i="0" u="none" strike="noStrike" cap="none" normalizeH="0" baseline="0">
              <a:ln>
                <a:noFill/>
              </a:ln>
              <a:solidFill>
                <a:schemeClr val="tx1"/>
              </a:solidFill>
              <a:effectLst/>
              <a:latin typeface="Arial" pitchFamily="34" charset="0"/>
              <a:ea typeface="宋体" pitchFamily="2" charset="-122"/>
            </a:endParaRPr>
          </a:p>
        </p:txBody>
      </p:sp>
      <p:sp>
        <p:nvSpPr>
          <p:cNvPr id="41" name="文字方塊 1"/>
          <p:cNvSpPr txBox="1"/>
          <p:nvPr/>
        </p:nvSpPr>
        <p:spPr>
          <a:xfrm>
            <a:off x="3074871" y="5000561"/>
            <a:ext cx="1479957" cy="369332"/>
          </a:xfrm>
          <a:prstGeom prst="rect">
            <a:avLst/>
          </a:prstGeom>
          <a:noFill/>
        </p:spPr>
        <p:txBody>
          <a:bodyPr wrap="none" rtlCol="0">
            <a:spAutoFit/>
          </a:bodyPr>
          <a:lstStyle/>
          <a:p>
            <a:r>
              <a:rPr lang="en-US" altLang="zh-TW" dirty="0">
                <a:latin typeface="Calibri" panose="020F0502020204030204" pitchFamily="34" charset="0"/>
                <a:cs typeface="Calibri" panose="020F0502020204030204" pitchFamily="34" charset="0"/>
              </a:rPr>
              <a:t>Coding Frame</a:t>
            </a:r>
            <a:endParaRPr lang="zh-TW" altLang="en-US" dirty="0">
              <a:latin typeface="Calibri" panose="020F0502020204030204" pitchFamily="34" charset="0"/>
              <a:cs typeface="Calibri" panose="020F0502020204030204" pitchFamily="34" charset="0"/>
            </a:endParaRPr>
          </a:p>
        </p:txBody>
      </p:sp>
      <p:sp>
        <p:nvSpPr>
          <p:cNvPr id="42" name="投影片編號版面配置區 2">
            <a:extLst>
              <a:ext uri="{FF2B5EF4-FFF2-40B4-BE49-F238E27FC236}">
                <a16:creationId xmlns:a16="http://schemas.microsoft.com/office/drawing/2014/main" id="{72C9B86A-8ADF-A64D-9E6B-0511B485862C}"/>
              </a:ext>
            </a:extLst>
          </p:cNvPr>
          <p:cNvSpPr>
            <a:spLocks noGrp="1"/>
          </p:cNvSpPr>
          <p:nvPr>
            <p:ph type="sldNum" sz="quarter" idx="12"/>
          </p:nvPr>
        </p:nvSpPr>
        <p:spPr>
          <a:xfrm>
            <a:off x="146304" y="6208776"/>
            <a:ext cx="457200" cy="457200"/>
          </a:xfrm>
        </p:spPr>
        <p:txBody>
          <a:bodyPr/>
          <a:lstStyle/>
          <a:p>
            <a:fld id="{EB15A18E-AA88-43ED-A605-D4009C1A63FA}" type="slidenum">
              <a:rPr lang="zh-TW" altLang="en-US" smtClean="0"/>
              <a:pPr/>
              <a:t>18</a:t>
            </a:fld>
            <a:endParaRPr lang="zh-TW" altLang="en-US"/>
          </a:p>
        </p:txBody>
      </p:sp>
      <mc:AlternateContent xmlns:mc="http://schemas.openxmlformats.org/markup-compatibility/2006">
        <mc:Choice xmlns:a14="http://schemas.microsoft.com/office/drawing/2010/main" Requires="a14">
          <p:sp>
            <p:nvSpPr>
              <p:cNvPr id="43" name="矩形 63">
                <a:extLst>
                  <a:ext uri="{FF2B5EF4-FFF2-40B4-BE49-F238E27FC236}">
                    <a16:creationId xmlns:a16="http://schemas.microsoft.com/office/drawing/2014/main" id="{ABC846A3-D78E-EF40-87C0-12F30D30B224}"/>
                  </a:ext>
                </a:extLst>
              </p:cNvPr>
              <p:cNvSpPr/>
              <p:nvPr/>
            </p:nvSpPr>
            <p:spPr>
              <a:xfrm>
                <a:off x="8219987" y="3432063"/>
                <a:ext cx="436611" cy="849863"/>
              </a:xfrm>
              <a:prstGeom prst="rect">
                <a:avLst/>
              </a:prstGeom>
              <a:solidFill>
                <a:schemeClr val="accent6">
                  <a:lumMod val="40000"/>
                  <a:lumOff val="60000"/>
                </a:schemeClr>
              </a:solidFill>
              <a:ln w="28575"/>
            </p:spPr>
            <p:style>
              <a:lnRef idx="2">
                <a:schemeClr val="accent1"/>
              </a:lnRef>
              <a:fillRef idx="1">
                <a:schemeClr val="lt1"/>
              </a:fillRef>
              <a:effectRef idx="0">
                <a:schemeClr val="accent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TW" b="1" i="1" smtClean="0">
                              <a:latin typeface="Cambria Math" panose="02040503050406030204" pitchFamily="18" charset="0"/>
                            </a:rPr>
                          </m:ctrlPr>
                        </m:sSubPr>
                        <m:e>
                          <m:r>
                            <a:rPr lang="zh-TW" altLang="en-US" b="1" i="0" smtClean="0">
                              <a:latin typeface="Cambria Math" panose="02040503050406030204" pitchFamily="18" charset="0"/>
                            </a:rPr>
                            <m:t> </m:t>
                          </m:r>
                          <m:r>
                            <a:rPr lang="en-US" altLang="zh-TW" b="1" i="0">
                              <a:latin typeface="Cambria Math" panose="02040503050406030204" pitchFamily="18" charset="0"/>
                            </a:rPr>
                            <m:t>𝐅</m:t>
                          </m:r>
                        </m:e>
                        <m:sub>
                          <m:r>
                            <a:rPr lang="en-US" altLang="zh-TW" b="1" i="1" smtClean="0">
                              <a:latin typeface="Cambria Math" panose="02040503050406030204" pitchFamily="18" charset="0"/>
                            </a:rPr>
                            <m:t>𝟏𝟔</m:t>
                          </m:r>
                        </m:sub>
                      </m:sSub>
                    </m:oMath>
                  </m:oMathPara>
                </a14:m>
                <a:endParaRPr lang="zh-TW" altLang="en-US" b="1" dirty="0"/>
              </a:p>
            </p:txBody>
          </p:sp>
        </mc:Choice>
        <mc:Fallback>
          <p:sp>
            <p:nvSpPr>
              <p:cNvPr id="43" name="矩形 63">
                <a:extLst>
                  <a:ext uri="{FF2B5EF4-FFF2-40B4-BE49-F238E27FC236}">
                    <a16:creationId xmlns:a16="http://schemas.microsoft.com/office/drawing/2014/main" id="{ABC846A3-D78E-EF40-87C0-12F30D30B224}"/>
                  </a:ext>
                </a:extLst>
              </p:cNvPr>
              <p:cNvSpPr>
                <a:spLocks noRot="1" noChangeAspect="1" noMove="1" noResize="1" noEditPoints="1" noAdjustHandles="1" noChangeArrowheads="1" noChangeShapeType="1" noTextEdit="1"/>
              </p:cNvSpPr>
              <p:nvPr/>
            </p:nvSpPr>
            <p:spPr>
              <a:xfrm>
                <a:off x="8219987" y="3432063"/>
                <a:ext cx="436611" cy="849863"/>
              </a:xfrm>
              <a:prstGeom prst="rect">
                <a:avLst/>
              </a:prstGeom>
              <a:blipFill>
                <a:blip r:embed="rId11"/>
                <a:stretch>
                  <a:fillRect l="-21053"/>
                </a:stretch>
              </a:blipFill>
              <a:ln w="28575"/>
            </p:spPr>
            <p:txBody>
              <a:bodyPr/>
              <a:lstStyle/>
              <a:p>
                <a:r>
                  <a:rPr lang="en-TW">
                    <a:noFill/>
                  </a:rPr>
                  <a:t> </a:t>
                </a:r>
              </a:p>
            </p:txBody>
          </p:sp>
        </mc:Fallback>
      </mc:AlternateContent>
    </p:spTree>
    <p:extLst>
      <p:ext uri="{BB962C8B-B14F-4D97-AF65-F5344CB8AC3E}">
        <p14:creationId xmlns:p14="http://schemas.microsoft.com/office/powerpoint/2010/main" val="41128211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40376" y="156275"/>
            <a:ext cx="8624112" cy="1143000"/>
          </a:xfrm>
        </p:spPr>
        <p:txBody>
          <a:bodyPr>
            <a:normAutofit/>
          </a:bodyPr>
          <a:lstStyle/>
          <a:p>
            <a:r>
              <a:rPr lang="en-US" altLang="zh-TW" dirty="0"/>
              <a:t>Immediate Distortion Reward</a:t>
            </a:r>
            <a:endParaRPr lang="zh-TW" altLang="en-US" dirty="0"/>
          </a:p>
        </p:txBody>
      </p:sp>
      <p:sp>
        <p:nvSpPr>
          <p:cNvPr id="22" name="Content Placeholder 2"/>
          <p:cNvSpPr>
            <a:spLocks noGrp="1"/>
          </p:cNvSpPr>
          <p:nvPr>
            <p:ph sz="quarter" idx="1"/>
          </p:nvPr>
        </p:nvSpPr>
        <p:spPr>
          <a:xfrm>
            <a:off x="374904" y="1305272"/>
            <a:ext cx="8589584" cy="4572000"/>
          </a:xfrm>
        </p:spPr>
        <p:txBody>
          <a:bodyPr>
            <a:normAutofit/>
          </a:bodyPr>
          <a:lstStyle/>
          <a:p>
            <a:pPr>
              <a:lnSpc>
                <a:spcPct val="110000"/>
              </a:lnSpc>
            </a:pPr>
            <a:r>
              <a:rPr lang="en-US" b="1" dirty="0"/>
              <a:t>Negative mean square error (MSE) </a:t>
            </a:r>
            <a:r>
              <a:rPr lang="en-US" dirty="0"/>
              <a:t>evaluated upon encoding</a:t>
            </a:r>
            <a:r>
              <a:rPr lang="en-US" b="1" dirty="0"/>
              <a:t> every video frame</a:t>
            </a:r>
            <a:r>
              <a:rPr lang="en-US" dirty="0"/>
              <a:t> with </a:t>
            </a:r>
            <a:r>
              <a:rPr lang="en-US" b="1" dirty="0"/>
              <a:t>QP chosen by the agent</a:t>
            </a:r>
          </a:p>
          <a:p>
            <a:pPr>
              <a:lnSpc>
                <a:spcPct val="110000"/>
              </a:lnSpc>
            </a:pPr>
            <a:endParaRPr lang="en-US" altLang="zh-TW" dirty="0"/>
          </a:p>
          <a:p>
            <a:pPr>
              <a:lnSpc>
                <a:spcPct val="110000"/>
              </a:lnSpc>
            </a:pPr>
            <a:endParaRPr lang="en-US" altLang="zh-TW" dirty="0"/>
          </a:p>
          <a:p>
            <a:pPr>
              <a:lnSpc>
                <a:spcPct val="110000"/>
              </a:lnSpc>
            </a:pPr>
            <a:endParaRPr lang="en-US" altLang="zh-TW" dirty="0"/>
          </a:p>
          <a:p>
            <a:pPr marL="0" indent="0">
              <a:lnSpc>
                <a:spcPct val="110000"/>
              </a:lnSpc>
              <a:buNone/>
            </a:pPr>
            <a:endParaRPr lang="en-US" altLang="zh-TW" dirty="0"/>
          </a:p>
          <a:p>
            <a:pPr>
              <a:lnSpc>
                <a:spcPct val="150000"/>
              </a:lnSpc>
            </a:pPr>
            <a:endParaRPr lang="en-US" altLang="zh-TW" dirty="0"/>
          </a:p>
          <a:p>
            <a:pPr>
              <a:lnSpc>
                <a:spcPct val="150000"/>
              </a:lnSpc>
            </a:pPr>
            <a:endParaRPr lang="en-US" altLang="zh-TW" dirty="0">
              <a:solidFill>
                <a:srgbClr val="FF0000"/>
              </a:solidFill>
            </a:endParaRPr>
          </a:p>
          <a:p>
            <a:pPr>
              <a:lnSpc>
                <a:spcPct val="150000"/>
              </a:lnSpc>
            </a:pPr>
            <a:endParaRPr lang="en-US" altLang="zh-TW" dirty="0"/>
          </a:p>
          <a:p>
            <a:endParaRPr lang="en-US" altLang="zh-TW" dirty="0"/>
          </a:p>
          <a:p>
            <a:pPr marL="0" indent="0" algn="ctr">
              <a:buNone/>
            </a:pPr>
            <a:endParaRPr lang="en-US" altLang="zh-TW" b="1" dirty="0">
              <a:solidFill>
                <a:srgbClr val="FF0000"/>
              </a:solidFill>
            </a:endParaRPr>
          </a:p>
          <a:p>
            <a:endParaRPr lang="en-US" altLang="zh-TW" dirty="0"/>
          </a:p>
        </p:txBody>
      </p:sp>
      <p:sp>
        <p:nvSpPr>
          <p:cNvPr id="3" name="Slide Number Placeholder 2"/>
          <p:cNvSpPr>
            <a:spLocks noGrp="1"/>
          </p:cNvSpPr>
          <p:nvPr>
            <p:ph type="sldNum" sz="quarter" idx="12"/>
          </p:nvPr>
        </p:nvSpPr>
        <p:spPr/>
        <p:txBody>
          <a:bodyPr/>
          <a:lstStyle/>
          <a:p>
            <a:fld id="{EB15A18E-AA88-43ED-A605-D4009C1A63FA}" type="slidenum">
              <a:rPr lang="zh-TW" altLang="en-US" smtClean="0"/>
              <a:pPr/>
              <a:t>19</a:t>
            </a:fld>
            <a:endParaRPr lang="zh-TW" altLang="en-US" dirty="0"/>
          </a:p>
        </p:txBody>
      </p:sp>
      <mc:AlternateContent xmlns:mc="http://schemas.openxmlformats.org/markup-compatibility/2006">
        <mc:Choice xmlns:a14="http://schemas.microsoft.com/office/drawing/2010/main" Requires="a14">
          <p:sp>
            <p:nvSpPr>
              <p:cNvPr id="14" name="矩形 54"/>
              <p:cNvSpPr/>
              <p:nvPr/>
            </p:nvSpPr>
            <p:spPr>
              <a:xfrm>
                <a:off x="669761" y="4314173"/>
                <a:ext cx="436611" cy="849863"/>
              </a:xfrm>
              <a:prstGeom prst="rect">
                <a:avLst/>
              </a:prstGeom>
              <a:solidFill>
                <a:schemeClr val="accent6">
                  <a:lumMod val="40000"/>
                  <a:lumOff val="60000"/>
                </a:schemeClr>
              </a:solidFill>
              <a:ln w="28575"/>
            </p:spPr>
            <p:style>
              <a:lnRef idx="2">
                <a:schemeClr val="accent1"/>
              </a:lnRef>
              <a:fillRef idx="1">
                <a:schemeClr val="lt1"/>
              </a:fillRef>
              <a:effectRef idx="0">
                <a:schemeClr val="accent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TW" b="1" i="1">
                              <a:latin typeface="Cambria Math" panose="02040503050406030204" pitchFamily="18" charset="0"/>
                            </a:rPr>
                          </m:ctrlPr>
                        </m:sSubPr>
                        <m:e>
                          <m:r>
                            <a:rPr lang="zh-TW" altLang="en-US" b="1" i="0" smtClean="0">
                              <a:latin typeface="Cambria Math" panose="02040503050406030204" pitchFamily="18" charset="0"/>
                            </a:rPr>
                            <m:t> </m:t>
                          </m:r>
                          <m:r>
                            <a:rPr lang="en-US" altLang="zh-TW" b="1" i="0">
                              <a:latin typeface="Cambria Math" panose="02040503050406030204" pitchFamily="18" charset="0"/>
                            </a:rPr>
                            <m:t>𝐅</m:t>
                          </m:r>
                        </m:e>
                        <m:sub>
                          <m:r>
                            <a:rPr lang="en-US" altLang="zh-TW" b="1" i="0">
                              <a:latin typeface="Cambria Math" panose="02040503050406030204" pitchFamily="18" charset="0"/>
                            </a:rPr>
                            <m:t>𝟏</m:t>
                          </m:r>
                        </m:sub>
                      </m:sSub>
                    </m:oMath>
                  </m:oMathPara>
                </a14:m>
                <a:endParaRPr lang="zh-TW" altLang="en-US" b="1" dirty="0">
                  <a:latin typeface="Calibri" panose="020F0502020204030204" pitchFamily="34" charset="0"/>
                  <a:cs typeface="Calibri" panose="020F0502020204030204" pitchFamily="34" charset="0"/>
                </a:endParaRPr>
              </a:p>
            </p:txBody>
          </p:sp>
        </mc:Choice>
        <mc:Fallback>
          <p:sp>
            <p:nvSpPr>
              <p:cNvPr id="14" name="矩形 54"/>
              <p:cNvSpPr>
                <a:spLocks noRot="1" noChangeAspect="1" noMove="1" noResize="1" noEditPoints="1" noAdjustHandles="1" noChangeArrowheads="1" noChangeShapeType="1" noTextEdit="1"/>
              </p:cNvSpPr>
              <p:nvPr/>
            </p:nvSpPr>
            <p:spPr>
              <a:xfrm>
                <a:off x="669761" y="4314173"/>
                <a:ext cx="436611" cy="849863"/>
              </a:xfrm>
              <a:prstGeom prst="rect">
                <a:avLst/>
              </a:prstGeom>
              <a:blipFill>
                <a:blip r:embed="rId7"/>
                <a:stretch>
                  <a:fillRect l="-7895"/>
                </a:stretch>
              </a:blipFill>
              <a:ln w="28575"/>
            </p:spPr>
            <p:txBody>
              <a:bodyPr/>
              <a:lstStyle/>
              <a:p>
                <a:r>
                  <a:rPr lang="en-TW">
                    <a:noFill/>
                  </a:rPr>
                  <a:t> </a:t>
                </a:r>
              </a:p>
            </p:txBody>
          </p:sp>
        </mc:Fallback>
      </mc:AlternateContent>
      <mc:AlternateContent xmlns:mc="http://schemas.openxmlformats.org/markup-compatibility/2006">
        <mc:Choice xmlns:a14="http://schemas.microsoft.com/office/drawing/2010/main" Requires="a14">
          <p:sp>
            <p:nvSpPr>
              <p:cNvPr id="15" name="矩形 55"/>
              <p:cNvSpPr/>
              <p:nvPr/>
            </p:nvSpPr>
            <p:spPr>
              <a:xfrm>
                <a:off x="1377023" y="4314172"/>
                <a:ext cx="436611" cy="849863"/>
              </a:xfrm>
              <a:prstGeom prst="rect">
                <a:avLst/>
              </a:prstGeom>
              <a:solidFill>
                <a:schemeClr val="accent6">
                  <a:lumMod val="40000"/>
                  <a:lumOff val="60000"/>
                </a:schemeClr>
              </a:solidFill>
              <a:ln w="28575"/>
            </p:spPr>
            <p:style>
              <a:lnRef idx="2">
                <a:schemeClr val="accent1"/>
              </a:lnRef>
              <a:fillRef idx="1">
                <a:schemeClr val="lt1"/>
              </a:fillRef>
              <a:effectRef idx="0">
                <a:schemeClr val="accent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TW" b="1" i="1" smtClean="0">
                              <a:latin typeface="Cambria Math" panose="02040503050406030204" pitchFamily="18" charset="0"/>
                            </a:rPr>
                          </m:ctrlPr>
                        </m:sSubPr>
                        <m:e>
                          <m:r>
                            <a:rPr lang="zh-TW" altLang="en-US" b="1" i="0" smtClean="0">
                              <a:latin typeface="Cambria Math" panose="02040503050406030204" pitchFamily="18" charset="0"/>
                            </a:rPr>
                            <m:t> </m:t>
                          </m:r>
                          <m:r>
                            <a:rPr lang="en-US" altLang="zh-TW" b="1" i="0">
                              <a:latin typeface="Cambria Math" panose="02040503050406030204" pitchFamily="18" charset="0"/>
                            </a:rPr>
                            <m:t>𝐅</m:t>
                          </m:r>
                        </m:e>
                        <m:sub>
                          <m:r>
                            <a:rPr lang="en-US" altLang="zh-TW" b="1" i="0" smtClean="0">
                              <a:latin typeface="Cambria Math" panose="02040503050406030204" pitchFamily="18" charset="0"/>
                            </a:rPr>
                            <m:t>𝟐</m:t>
                          </m:r>
                        </m:sub>
                      </m:sSub>
                    </m:oMath>
                  </m:oMathPara>
                </a14:m>
                <a:endParaRPr lang="zh-TW" altLang="en-US" b="1" dirty="0">
                  <a:latin typeface="Calibri" panose="020F0502020204030204" pitchFamily="34" charset="0"/>
                  <a:cs typeface="Calibri" panose="020F0502020204030204" pitchFamily="34" charset="0"/>
                </a:endParaRPr>
              </a:p>
            </p:txBody>
          </p:sp>
        </mc:Choice>
        <mc:Fallback>
          <p:sp>
            <p:nvSpPr>
              <p:cNvPr id="15" name="矩形 55"/>
              <p:cNvSpPr>
                <a:spLocks noRot="1" noChangeAspect="1" noMove="1" noResize="1" noEditPoints="1" noAdjustHandles="1" noChangeArrowheads="1" noChangeShapeType="1" noTextEdit="1"/>
              </p:cNvSpPr>
              <p:nvPr/>
            </p:nvSpPr>
            <p:spPr>
              <a:xfrm>
                <a:off x="1377023" y="4314172"/>
                <a:ext cx="436611" cy="849863"/>
              </a:xfrm>
              <a:prstGeom prst="rect">
                <a:avLst/>
              </a:prstGeom>
              <a:blipFill>
                <a:blip r:embed="rId8"/>
                <a:stretch>
                  <a:fillRect l="-10526"/>
                </a:stretch>
              </a:blipFill>
              <a:ln w="28575"/>
            </p:spPr>
            <p:txBody>
              <a:bodyPr/>
              <a:lstStyle/>
              <a:p>
                <a:r>
                  <a:rPr lang="en-TW">
                    <a:noFill/>
                  </a:rPr>
                  <a:t> </a:t>
                </a:r>
              </a:p>
            </p:txBody>
          </p:sp>
        </mc:Fallback>
      </mc:AlternateContent>
      <mc:AlternateContent xmlns:mc="http://schemas.openxmlformats.org/markup-compatibility/2006">
        <mc:Choice xmlns:a14="http://schemas.microsoft.com/office/drawing/2010/main" Requires="a14">
          <p:sp>
            <p:nvSpPr>
              <p:cNvPr id="16" name="矩形 56"/>
              <p:cNvSpPr/>
              <p:nvPr/>
            </p:nvSpPr>
            <p:spPr>
              <a:xfrm>
                <a:off x="2090190" y="4314171"/>
                <a:ext cx="436611" cy="849863"/>
              </a:xfrm>
              <a:prstGeom prst="rect">
                <a:avLst/>
              </a:prstGeom>
              <a:solidFill>
                <a:schemeClr val="accent6">
                  <a:lumMod val="40000"/>
                  <a:lumOff val="60000"/>
                </a:schemeClr>
              </a:solidFill>
              <a:ln w="28575"/>
            </p:spPr>
            <p:style>
              <a:lnRef idx="2">
                <a:schemeClr val="accent1"/>
              </a:lnRef>
              <a:fillRef idx="1">
                <a:schemeClr val="lt1"/>
              </a:fillRef>
              <a:effectRef idx="0">
                <a:schemeClr val="accent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TW" b="1" i="1" smtClean="0">
                              <a:latin typeface="Cambria Math" panose="02040503050406030204" pitchFamily="18" charset="0"/>
                            </a:rPr>
                          </m:ctrlPr>
                        </m:sSubPr>
                        <m:e>
                          <m:r>
                            <a:rPr lang="zh-TW" altLang="en-US" b="1" i="0" smtClean="0">
                              <a:latin typeface="Cambria Math" panose="02040503050406030204" pitchFamily="18" charset="0"/>
                            </a:rPr>
                            <m:t> </m:t>
                          </m:r>
                          <m:r>
                            <a:rPr lang="en-US" altLang="zh-TW" b="1" i="0">
                              <a:latin typeface="Cambria Math" panose="02040503050406030204" pitchFamily="18" charset="0"/>
                            </a:rPr>
                            <m:t>𝐅</m:t>
                          </m:r>
                        </m:e>
                        <m:sub>
                          <m:r>
                            <a:rPr lang="en-US" altLang="zh-TW" b="1" i="0" smtClean="0">
                              <a:latin typeface="Cambria Math" panose="02040503050406030204" pitchFamily="18" charset="0"/>
                            </a:rPr>
                            <m:t>𝟑</m:t>
                          </m:r>
                        </m:sub>
                      </m:sSub>
                    </m:oMath>
                  </m:oMathPara>
                </a14:m>
                <a:endParaRPr lang="zh-TW" altLang="en-US" b="1" dirty="0"/>
              </a:p>
            </p:txBody>
          </p:sp>
        </mc:Choice>
        <mc:Fallback>
          <p:sp>
            <p:nvSpPr>
              <p:cNvPr id="16" name="矩形 56"/>
              <p:cNvSpPr>
                <a:spLocks noRot="1" noChangeAspect="1" noMove="1" noResize="1" noEditPoints="1" noAdjustHandles="1" noChangeArrowheads="1" noChangeShapeType="1" noTextEdit="1"/>
              </p:cNvSpPr>
              <p:nvPr/>
            </p:nvSpPr>
            <p:spPr>
              <a:xfrm>
                <a:off x="2090190" y="4314171"/>
                <a:ext cx="436611" cy="849863"/>
              </a:xfrm>
              <a:prstGeom prst="rect">
                <a:avLst/>
              </a:prstGeom>
              <a:blipFill>
                <a:blip r:embed="rId9"/>
                <a:stretch>
                  <a:fillRect l="-10526"/>
                </a:stretch>
              </a:blipFill>
              <a:ln w="28575"/>
            </p:spPr>
            <p:txBody>
              <a:bodyPr/>
              <a:lstStyle/>
              <a:p>
                <a:r>
                  <a:rPr lang="en-TW">
                    <a:noFill/>
                  </a:rPr>
                  <a:t> </a:t>
                </a:r>
              </a:p>
            </p:txBody>
          </p:sp>
        </mc:Fallback>
      </mc:AlternateContent>
      <mc:AlternateContent xmlns:mc="http://schemas.openxmlformats.org/markup-compatibility/2006">
        <mc:Choice xmlns:a14="http://schemas.microsoft.com/office/drawing/2010/main" Requires="a14">
          <p:sp>
            <p:nvSpPr>
              <p:cNvPr id="17" name="矩形 57"/>
              <p:cNvSpPr/>
              <p:nvPr/>
            </p:nvSpPr>
            <p:spPr>
              <a:xfrm>
                <a:off x="8130500" y="4299514"/>
                <a:ext cx="436611" cy="849863"/>
              </a:xfrm>
              <a:prstGeom prst="rect">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TW" b="1" i="1" smtClean="0">
                              <a:latin typeface="Cambria Math" panose="02040503050406030204" pitchFamily="18" charset="0"/>
                            </a:rPr>
                          </m:ctrlPr>
                        </m:sSubPr>
                        <m:e>
                          <m:r>
                            <a:rPr lang="zh-TW" altLang="en-US" b="1" i="0" smtClean="0">
                              <a:latin typeface="Cambria Math" panose="02040503050406030204" pitchFamily="18" charset="0"/>
                            </a:rPr>
                            <m:t> </m:t>
                          </m:r>
                          <m:r>
                            <a:rPr lang="en-US" altLang="zh-TW" b="1" i="0">
                              <a:latin typeface="Cambria Math" panose="02040503050406030204" pitchFamily="18" charset="0"/>
                            </a:rPr>
                            <m:t>𝐅</m:t>
                          </m:r>
                        </m:e>
                        <m:sub>
                          <m:r>
                            <a:rPr lang="en-US" altLang="zh-TW" b="1" i="0" smtClean="0">
                              <a:latin typeface="Cambria Math" panose="02040503050406030204" pitchFamily="18" charset="0"/>
                            </a:rPr>
                            <m:t>𝟏𝟔</m:t>
                          </m:r>
                        </m:sub>
                      </m:sSub>
                    </m:oMath>
                  </m:oMathPara>
                </a14:m>
                <a:endParaRPr lang="zh-TW" altLang="en-US" b="1" dirty="0"/>
              </a:p>
            </p:txBody>
          </p:sp>
        </mc:Choice>
        <mc:Fallback>
          <p:sp>
            <p:nvSpPr>
              <p:cNvPr id="17" name="矩形 57"/>
              <p:cNvSpPr>
                <a:spLocks noRot="1" noChangeAspect="1" noMove="1" noResize="1" noEditPoints="1" noAdjustHandles="1" noChangeArrowheads="1" noChangeShapeType="1" noTextEdit="1"/>
              </p:cNvSpPr>
              <p:nvPr/>
            </p:nvSpPr>
            <p:spPr>
              <a:xfrm>
                <a:off x="8130500" y="4299514"/>
                <a:ext cx="436611" cy="849863"/>
              </a:xfrm>
              <a:prstGeom prst="rect">
                <a:avLst/>
              </a:prstGeom>
              <a:blipFill>
                <a:blip r:embed="rId10"/>
                <a:stretch>
                  <a:fillRect l="-21622"/>
                </a:stretch>
              </a:blipFill>
              <a:ln w="28575"/>
            </p:spPr>
            <p:txBody>
              <a:bodyPr/>
              <a:lstStyle/>
              <a:p>
                <a:r>
                  <a:rPr lang="en-TW">
                    <a:noFill/>
                  </a:rPr>
                  <a:t> </a:t>
                </a:r>
              </a:p>
            </p:txBody>
          </p:sp>
        </mc:Fallback>
      </mc:AlternateContent>
      <p:sp>
        <p:nvSpPr>
          <p:cNvPr id="18" name="橢圓 58"/>
          <p:cNvSpPr/>
          <p:nvPr/>
        </p:nvSpPr>
        <p:spPr>
          <a:xfrm>
            <a:off x="4588528" y="4716305"/>
            <a:ext cx="118310" cy="12890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19" name="橢圓 59"/>
          <p:cNvSpPr/>
          <p:nvPr/>
        </p:nvSpPr>
        <p:spPr>
          <a:xfrm>
            <a:off x="4806833" y="4716305"/>
            <a:ext cx="118310" cy="12890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20" name="橢圓 60"/>
          <p:cNvSpPr/>
          <p:nvPr/>
        </p:nvSpPr>
        <p:spPr>
          <a:xfrm>
            <a:off x="5015981" y="4716303"/>
            <a:ext cx="118310" cy="12890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mc:AlternateContent xmlns:mc="http://schemas.openxmlformats.org/markup-compatibility/2006">
        <mc:Choice xmlns:a14="http://schemas.microsoft.com/office/drawing/2010/main" Requires="a14">
          <p:sp>
            <p:nvSpPr>
              <p:cNvPr id="21" name="矩形 63"/>
              <p:cNvSpPr/>
              <p:nvPr/>
            </p:nvSpPr>
            <p:spPr>
              <a:xfrm>
                <a:off x="2797452" y="4314170"/>
                <a:ext cx="436611" cy="849863"/>
              </a:xfrm>
              <a:prstGeom prst="rect">
                <a:avLst/>
              </a:prstGeom>
              <a:solidFill>
                <a:schemeClr val="accent6">
                  <a:lumMod val="40000"/>
                  <a:lumOff val="60000"/>
                </a:schemeClr>
              </a:solidFill>
              <a:ln w="28575"/>
            </p:spPr>
            <p:style>
              <a:lnRef idx="2">
                <a:schemeClr val="accent1"/>
              </a:lnRef>
              <a:fillRef idx="1">
                <a:schemeClr val="lt1"/>
              </a:fillRef>
              <a:effectRef idx="0">
                <a:schemeClr val="accent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TW" b="1" i="1" smtClean="0">
                              <a:latin typeface="Cambria Math" panose="02040503050406030204" pitchFamily="18" charset="0"/>
                            </a:rPr>
                          </m:ctrlPr>
                        </m:sSubPr>
                        <m:e>
                          <m:r>
                            <a:rPr lang="zh-TW" altLang="en-US" b="1" i="0" smtClean="0">
                              <a:latin typeface="Cambria Math" panose="02040503050406030204" pitchFamily="18" charset="0"/>
                            </a:rPr>
                            <m:t> </m:t>
                          </m:r>
                          <m:r>
                            <a:rPr lang="en-US" altLang="zh-TW" b="1" i="0">
                              <a:latin typeface="Cambria Math" panose="02040503050406030204" pitchFamily="18" charset="0"/>
                            </a:rPr>
                            <m:t>𝐅</m:t>
                          </m:r>
                        </m:e>
                        <m:sub>
                          <m:r>
                            <a:rPr lang="en-US" altLang="zh-TW" b="1" i="0" smtClean="0">
                              <a:latin typeface="Cambria Math" panose="02040503050406030204" pitchFamily="18" charset="0"/>
                            </a:rPr>
                            <m:t>𝟒</m:t>
                          </m:r>
                        </m:sub>
                      </m:sSub>
                    </m:oMath>
                  </m:oMathPara>
                </a14:m>
                <a:endParaRPr lang="zh-TW" altLang="en-US" b="1" dirty="0"/>
              </a:p>
            </p:txBody>
          </p:sp>
        </mc:Choice>
        <mc:Fallback>
          <p:sp>
            <p:nvSpPr>
              <p:cNvPr id="21" name="矩形 63"/>
              <p:cNvSpPr>
                <a:spLocks noRot="1" noChangeAspect="1" noMove="1" noResize="1" noEditPoints="1" noAdjustHandles="1" noChangeArrowheads="1" noChangeShapeType="1" noTextEdit="1"/>
              </p:cNvSpPr>
              <p:nvPr/>
            </p:nvSpPr>
            <p:spPr>
              <a:xfrm>
                <a:off x="2797452" y="4314170"/>
                <a:ext cx="436611" cy="849863"/>
              </a:xfrm>
              <a:prstGeom prst="rect">
                <a:avLst/>
              </a:prstGeom>
              <a:blipFill>
                <a:blip r:embed="rId11"/>
                <a:stretch>
                  <a:fillRect l="-10526"/>
                </a:stretch>
              </a:blipFill>
              <a:ln w="28575"/>
            </p:spPr>
            <p:txBody>
              <a:bodyPr/>
              <a:lstStyle/>
              <a:p>
                <a:r>
                  <a:rPr lang="en-TW">
                    <a:noFill/>
                  </a:rPr>
                  <a:t> </a:t>
                </a:r>
              </a:p>
            </p:txBody>
          </p:sp>
        </mc:Fallback>
      </mc:AlternateContent>
      <mc:AlternateContent xmlns:mc="http://schemas.openxmlformats.org/markup-compatibility/2006">
        <mc:Choice xmlns:a14="http://schemas.microsoft.com/office/drawing/2010/main" Requires="a14">
          <p:sp>
            <p:nvSpPr>
              <p:cNvPr id="23" name="矩形 64"/>
              <p:cNvSpPr/>
              <p:nvPr/>
            </p:nvSpPr>
            <p:spPr>
              <a:xfrm>
                <a:off x="3520688" y="4299514"/>
                <a:ext cx="436611" cy="849863"/>
              </a:xfrm>
              <a:prstGeom prst="rect">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TW" b="1" i="1" smtClean="0">
                              <a:latin typeface="Cambria Math" panose="02040503050406030204" pitchFamily="18" charset="0"/>
                            </a:rPr>
                          </m:ctrlPr>
                        </m:sSubPr>
                        <m:e>
                          <m:r>
                            <a:rPr lang="zh-TW" altLang="en-US" b="1" i="0" smtClean="0">
                              <a:latin typeface="Cambria Math" panose="02040503050406030204" pitchFamily="18" charset="0"/>
                            </a:rPr>
                            <m:t> </m:t>
                          </m:r>
                          <m:r>
                            <a:rPr lang="en-US" altLang="zh-TW" b="1" i="0">
                              <a:latin typeface="Cambria Math" panose="02040503050406030204" pitchFamily="18" charset="0"/>
                            </a:rPr>
                            <m:t>𝐅</m:t>
                          </m:r>
                        </m:e>
                        <m:sub>
                          <m:r>
                            <a:rPr lang="en-US" altLang="zh-TW" b="1" i="0" smtClean="0">
                              <a:latin typeface="Cambria Math" panose="02040503050406030204" pitchFamily="18" charset="0"/>
                            </a:rPr>
                            <m:t>𝟓</m:t>
                          </m:r>
                        </m:sub>
                      </m:sSub>
                    </m:oMath>
                  </m:oMathPara>
                </a14:m>
                <a:endParaRPr lang="zh-TW" altLang="en-US" b="1" dirty="0"/>
              </a:p>
            </p:txBody>
          </p:sp>
        </mc:Choice>
        <mc:Fallback>
          <p:sp>
            <p:nvSpPr>
              <p:cNvPr id="23" name="矩形 64"/>
              <p:cNvSpPr>
                <a:spLocks noRot="1" noChangeAspect="1" noMove="1" noResize="1" noEditPoints="1" noAdjustHandles="1" noChangeArrowheads="1" noChangeShapeType="1" noTextEdit="1"/>
              </p:cNvSpPr>
              <p:nvPr/>
            </p:nvSpPr>
            <p:spPr>
              <a:xfrm>
                <a:off x="3520688" y="4299514"/>
                <a:ext cx="436611" cy="849863"/>
              </a:xfrm>
              <a:prstGeom prst="rect">
                <a:avLst/>
              </a:prstGeom>
              <a:blipFill>
                <a:blip r:embed="rId12"/>
                <a:stretch>
                  <a:fillRect l="-10811"/>
                </a:stretch>
              </a:blipFill>
              <a:ln w="28575"/>
            </p:spPr>
            <p:txBody>
              <a:bodyPr/>
              <a:lstStyle/>
              <a:p>
                <a:r>
                  <a:rPr lang="en-TW">
                    <a:noFill/>
                  </a:rPr>
                  <a:t> </a:t>
                </a:r>
              </a:p>
            </p:txBody>
          </p:sp>
        </mc:Fallback>
      </mc:AlternateContent>
      <mc:AlternateContent xmlns:mc="http://schemas.openxmlformats.org/markup-compatibility/2006">
        <mc:Choice xmlns:a14="http://schemas.microsoft.com/office/drawing/2010/main" Requires="a14">
          <p:sp>
            <p:nvSpPr>
              <p:cNvPr id="24" name="矩形 65"/>
              <p:cNvSpPr/>
              <p:nvPr/>
            </p:nvSpPr>
            <p:spPr>
              <a:xfrm>
                <a:off x="7393968" y="4299514"/>
                <a:ext cx="436611" cy="849863"/>
              </a:xfrm>
              <a:prstGeom prst="rect">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TW" b="1" i="1" smtClean="0">
                              <a:latin typeface="Cambria Math" panose="02040503050406030204" pitchFamily="18" charset="0"/>
                            </a:rPr>
                          </m:ctrlPr>
                        </m:sSubPr>
                        <m:e>
                          <m:r>
                            <a:rPr lang="zh-TW" altLang="en-US" b="1" i="0" smtClean="0">
                              <a:latin typeface="Cambria Math" panose="02040503050406030204" pitchFamily="18" charset="0"/>
                            </a:rPr>
                            <m:t> </m:t>
                          </m:r>
                          <m:r>
                            <a:rPr lang="en-US" altLang="zh-TW" b="1" i="0">
                              <a:latin typeface="Cambria Math" panose="02040503050406030204" pitchFamily="18" charset="0"/>
                            </a:rPr>
                            <m:t>𝐅</m:t>
                          </m:r>
                        </m:e>
                        <m:sub>
                          <m:r>
                            <a:rPr lang="en-US" altLang="zh-TW" b="1" i="0" smtClean="0">
                              <a:latin typeface="Cambria Math" panose="02040503050406030204" pitchFamily="18" charset="0"/>
                            </a:rPr>
                            <m:t>𝟏𝟓</m:t>
                          </m:r>
                        </m:sub>
                      </m:sSub>
                    </m:oMath>
                  </m:oMathPara>
                </a14:m>
                <a:endParaRPr lang="zh-TW" altLang="en-US" b="1" dirty="0"/>
              </a:p>
            </p:txBody>
          </p:sp>
        </mc:Choice>
        <mc:Fallback>
          <p:sp>
            <p:nvSpPr>
              <p:cNvPr id="24" name="矩形 65"/>
              <p:cNvSpPr>
                <a:spLocks noRot="1" noChangeAspect="1" noMove="1" noResize="1" noEditPoints="1" noAdjustHandles="1" noChangeArrowheads="1" noChangeShapeType="1" noTextEdit="1"/>
              </p:cNvSpPr>
              <p:nvPr/>
            </p:nvSpPr>
            <p:spPr>
              <a:xfrm>
                <a:off x="7393968" y="4299514"/>
                <a:ext cx="436611" cy="849863"/>
              </a:xfrm>
              <a:prstGeom prst="rect">
                <a:avLst/>
              </a:prstGeom>
              <a:blipFill>
                <a:blip r:embed="rId13"/>
                <a:stretch>
                  <a:fillRect l="-21053"/>
                </a:stretch>
              </a:blipFill>
              <a:ln w="28575"/>
            </p:spPr>
            <p:txBody>
              <a:bodyPr/>
              <a:lstStyle/>
              <a:p>
                <a:r>
                  <a:rPr lang="en-TW">
                    <a:noFill/>
                  </a:rPr>
                  <a:t> </a:t>
                </a:r>
              </a:p>
            </p:txBody>
          </p:sp>
        </mc:Fallback>
      </mc:AlternateContent>
      <mc:AlternateContent xmlns:mc="http://schemas.openxmlformats.org/markup-compatibility/2006">
        <mc:Choice xmlns:a14="http://schemas.microsoft.com/office/drawing/2010/main" Requires="a14">
          <p:sp>
            <p:nvSpPr>
              <p:cNvPr id="25" name="矩形 66"/>
              <p:cNvSpPr/>
              <p:nvPr/>
            </p:nvSpPr>
            <p:spPr>
              <a:xfrm>
                <a:off x="6605897" y="4299514"/>
                <a:ext cx="436611" cy="849863"/>
              </a:xfrm>
              <a:prstGeom prst="rect">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TW" b="1" i="1" smtClean="0">
                              <a:latin typeface="Cambria Math" panose="02040503050406030204" pitchFamily="18" charset="0"/>
                            </a:rPr>
                          </m:ctrlPr>
                        </m:sSubPr>
                        <m:e>
                          <m:r>
                            <a:rPr lang="zh-TW" altLang="en-US" b="1" i="0" smtClean="0">
                              <a:latin typeface="Cambria Math" panose="02040503050406030204" pitchFamily="18" charset="0"/>
                            </a:rPr>
                            <m:t> </m:t>
                          </m:r>
                          <m:r>
                            <a:rPr lang="en-US" altLang="zh-TW" b="1" i="0">
                              <a:latin typeface="Cambria Math" panose="02040503050406030204" pitchFamily="18" charset="0"/>
                            </a:rPr>
                            <m:t>𝐅</m:t>
                          </m:r>
                        </m:e>
                        <m:sub>
                          <m:r>
                            <a:rPr lang="en-US" altLang="zh-TW" b="1" i="0" smtClean="0">
                              <a:latin typeface="Cambria Math" panose="02040503050406030204" pitchFamily="18" charset="0"/>
                            </a:rPr>
                            <m:t>𝟏</m:t>
                          </m:r>
                          <m:r>
                            <a:rPr lang="en-US" altLang="zh-TW" b="1" i="1" smtClean="0">
                              <a:latin typeface="Cambria Math" panose="02040503050406030204" pitchFamily="18" charset="0"/>
                            </a:rPr>
                            <m:t>𝟒</m:t>
                          </m:r>
                        </m:sub>
                      </m:sSub>
                    </m:oMath>
                  </m:oMathPara>
                </a14:m>
                <a:endParaRPr lang="zh-TW" altLang="en-US" b="1" dirty="0"/>
              </a:p>
            </p:txBody>
          </p:sp>
        </mc:Choice>
        <mc:Fallback>
          <p:sp>
            <p:nvSpPr>
              <p:cNvPr id="25" name="矩形 66"/>
              <p:cNvSpPr>
                <a:spLocks noRot="1" noChangeAspect="1" noMove="1" noResize="1" noEditPoints="1" noAdjustHandles="1" noChangeArrowheads="1" noChangeShapeType="1" noTextEdit="1"/>
              </p:cNvSpPr>
              <p:nvPr/>
            </p:nvSpPr>
            <p:spPr>
              <a:xfrm>
                <a:off x="6605897" y="4299514"/>
                <a:ext cx="436611" cy="849863"/>
              </a:xfrm>
              <a:prstGeom prst="rect">
                <a:avLst/>
              </a:prstGeom>
              <a:blipFill>
                <a:blip r:embed="rId14"/>
                <a:stretch>
                  <a:fillRect l="-21622"/>
                </a:stretch>
              </a:blipFill>
              <a:ln w="28575"/>
            </p:spPr>
            <p:txBody>
              <a:bodyPr/>
              <a:lstStyle/>
              <a:p>
                <a:r>
                  <a:rPr lang="en-TW">
                    <a:noFill/>
                  </a:rPr>
                  <a:t> </a:t>
                </a:r>
              </a:p>
            </p:txBody>
          </p:sp>
        </mc:Fallback>
      </mc:AlternateContent>
      <p:sp>
        <p:nvSpPr>
          <p:cNvPr id="33" name="左大括弧 68 2 1"/>
          <p:cNvSpPr/>
          <p:nvPr/>
        </p:nvSpPr>
        <p:spPr bwMode="auto">
          <a:xfrm rot="16200000">
            <a:off x="1438916" y="5257394"/>
            <a:ext cx="331226" cy="620731"/>
          </a:xfrm>
          <a:prstGeom prst="leftBrace">
            <a:avLst>
              <a:gd name="adj1" fmla="val 8333"/>
              <a:gd name="adj2" fmla="val 51515"/>
            </a:avLst>
          </a:prstGeom>
          <a:noFill/>
          <a:ln w="2857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zh-TW" altLang="en-US" sz="1800" b="0" i="0" u="none" strike="noStrike" cap="none" normalizeH="0" baseline="0">
              <a:ln>
                <a:noFill/>
              </a:ln>
              <a:solidFill>
                <a:schemeClr val="tx1"/>
              </a:solidFill>
              <a:effectLst/>
              <a:latin typeface="Arial" pitchFamily="34" charset="0"/>
              <a:ea typeface="宋体" pitchFamily="2" charset="-122"/>
            </a:endParaRPr>
          </a:p>
        </p:txBody>
      </p:sp>
      <p:sp>
        <p:nvSpPr>
          <p:cNvPr id="34" name="左大括弧 68 2 2"/>
          <p:cNvSpPr/>
          <p:nvPr/>
        </p:nvSpPr>
        <p:spPr bwMode="auto">
          <a:xfrm rot="16200000">
            <a:off x="758152" y="5257394"/>
            <a:ext cx="331226" cy="620731"/>
          </a:xfrm>
          <a:prstGeom prst="leftBrace">
            <a:avLst>
              <a:gd name="adj1" fmla="val 8333"/>
              <a:gd name="adj2" fmla="val 51515"/>
            </a:avLst>
          </a:prstGeom>
          <a:noFill/>
          <a:ln w="2857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zh-TW" altLang="en-US" sz="1800" b="0" i="0" u="none" strike="noStrike" cap="none" normalizeH="0" baseline="0">
              <a:ln>
                <a:noFill/>
              </a:ln>
              <a:solidFill>
                <a:schemeClr val="tx1"/>
              </a:solidFill>
              <a:effectLst/>
              <a:latin typeface="Arial" pitchFamily="34" charset="0"/>
              <a:ea typeface="宋体" pitchFamily="2" charset="-122"/>
            </a:endParaRPr>
          </a:p>
        </p:txBody>
      </p:sp>
      <p:sp>
        <p:nvSpPr>
          <p:cNvPr id="35" name="左大括弧 68 2 3"/>
          <p:cNvSpPr/>
          <p:nvPr/>
        </p:nvSpPr>
        <p:spPr bwMode="auto">
          <a:xfrm rot="16200000">
            <a:off x="2135817" y="5257393"/>
            <a:ext cx="331226" cy="620731"/>
          </a:xfrm>
          <a:prstGeom prst="leftBrace">
            <a:avLst>
              <a:gd name="adj1" fmla="val 8333"/>
              <a:gd name="adj2" fmla="val 51515"/>
            </a:avLst>
          </a:prstGeom>
          <a:noFill/>
          <a:ln w="2857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zh-TW" altLang="en-US" sz="1800" b="0" i="0" u="none" strike="noStrike" cap="none" normalizeH="0" baseline="0">
              <a:ln>
                <a:noFill/>
              </a:ln>
              <a:solidFill>
                <a:schemeClr val="tx1"/>
              </a:solidFill>
              <a:effectLst/>
              <a:latin typeface="Arial" pitchFamily="34" charset="0"/>
              <a:ea typeface="宋体" pitchFamily="2" charset="-122"/>
            </a:endParaRPr>
          </a:p>
        </p:txBody>
      </p:sp>
      <p:sp>
        <p:nvSpPr>
          <p:cNvPr id="36" name="左大括弧 68 2 4"/>
          <p:cNvSpPr/>
          <p:nvPr/>
        </p:nvSpPr>
        <p:spPr bwMode="auto">
          <a:xfrm rot="16200000">
            <a:off x="2850144" y="5257394"/>
            <a:ext cx="331226" cy="620731"/>
          </a:xfrm>
          <a:prstGeom prst="leftBrace">
            <a:avLst>
              <a:gd name="adj1" fmla="val 8333"/>
              <a:gd name="adj2" fmla="val 51515"/>
            </a:avLst>
          </a:prstGeom>
          <a:noFill/>
          <a:ln w="2857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zh-TW" altLang="en-US" sz="1800" b="0" i="0" u="none" strike="noStrike" cap="none" normalizeH="0" baseline="0">
              <a:ln>
                <a:noFill/>
              </a:ln>
              <a:solidFill>
                <a:schemeClr val="tx1"/>
              </a:solidFill>
              <a:effectLst/>
              <a:latin typeface="Arial" pitchFamily="34" charset="0"/>
              <a:ea typeface="宋体" pitchFamily="2" charset="-122"/>
            </a:endParaRPr>
          </a:p>
        </p:txBody>
      </p:sp>
      <p:pic>
        <p:nvPicPr>
          <p:cNvPr id="38" name="Picture 37" descr="\documentclass{article}&#10;\usepackage{amsmath}&#10;\pagestyle{empty}&#10;\begin{document}&#10;&#10;&#10;$r_{D_4}$&#10;&#10;\end{document}" title="IguanaTex Bitmap Display"/>
          <p:cNvPicPr>
            <a:picLocks noChangeAspect="1"/>
          </p:cNvPicPr>
          <p:nvPr>
            <p:custDataLst>
              <p:tags r:id="rId1"/>
            </p:custDataLst>
          </p:nvPr>
        </p:nvPicPr>
        <p:blipFill>
          <a:blip r:embed="rId15" cstate="print">
            <a:extLst>
              <a:ext uri="{28A0092B-C50C-407E-A947-70E740481C1C}">
                <a14:useLocalDpi xmlns:a14="http://schemas.microsoft.com/office/drawing/2010/main" val="0"/>
              </a:ext>
            </a:extLst>
          </a:blip>
          <a:stretch>
            <a:fillRect/>
          </a:stretch>
        </p:blipFill>
        <p:spPr>
          <a:xfrm>
            <a:off x="2797453" y="5845364"/>
            <a:ext cx="495863" cy="247932"/>
          </a:xfrm>
          <a:prstGeom prst="rect">
            <a:avLst/>
          </a:prstGeom>
        </p:spPr>
      </p:pic>
      <p:pic>
        <p:nvPicPr>
          <p:cNvPr id="42" name="Picture 41" descr="\documentclass{article}&#10;\usepackage{amsmath}&#10;\pagestyle{empty}&#10;\begin{document}&#10;&#10;&#10;$r_{D_3}$&#10;&#10;\end{document}" title="IguanaTex Bitmap Display"/>
          <p:cNvPicPr>
            <a:picLocks noChangeAspect="1"/>
          </p:cNvPicPr>
          <p:nvPr>
            <p:custDataLst>
              <p:tags r:id="rId2"/>
            </p:custDataLst>
          </p:nvPr>
        </p:nvPicPr>
        <p:blipFill>
          <a:blip r:embed="rId16" cstate="print">
            <a:extLst>
              <a:ext uri="{28A0092B-C50C-407E-A947-70E740481C1C}">
                <a14:useLocalDpi xmlns:a14="http://schemas.microsoft.com/office/drawing/2010/main" val="0"/>
              </a:ext>
            </a:extLst>
          </a:blip>
          <a:stretch>
            <a:fillRect/>
          </a:stretch>
        </p:blipFill>
        <p:spPr>
          <a:xfrm>
            <a:off x="2092088" y="5826651"/>
            <a:ext cx="493707" cy="252244"/>
          </a:xfrm>
          <a:prstGeom prst="rect">
            <a:avLst/>
          </a:prstGeom>
        </p:spPr>
      </p:pic>
      <p:pic>
        <p:nvPicPr>
          <p:cNvPr id="43" name="Picture 42" descr="\documentclass{article}&#10;\usepackage{amsmath}&#10;\pagestyle{empty}&#10;\begin{document}&#10;&#10;&#10;$r_{D_2}$&#10;&#10;\end{document}" title="IguanaTex Bitmap Display"/>
          <p:cNvPicPr>
            <a:picLocks noChangeAspect="1"/>
          </p:cNvPicPr>
          <p:nvPr>
            <p:custDataLst>
              <p:tags r:id="rId3"/>
            </p:custDataLst>
          </p:nvPr>
        </p:nvPicPr>
        <p:blipFill>
          <a:blip r:embed="rId17" cstate="print">
            <a:extLst>
              <a:ext uri="{28A0092B-C50C-407E-A947-70E740481C1C}">
                <a14:useLocalDpi xmlns:a14="http://schemas.microsoft.com/office/drawing/2010/main" val="0"/>
              </a:ext>
            </a:extLst>
          </a:blip>
          <a:stretch>
            <a:fillRect/>
          </a:stretch>
        </p:blipFill>
        <p:spPr>
          <a:xfrm>
            <a:off x="1331030" y="5826651"/>
            <a:ext cx="491551" cy="247932"/>
          </a:xfrm>
          <a:prstGeom prst="rect">
            <a:avLst/>
          </a:prstGeom>
        </p:spPr>
      </p:pic>
      <p:pic>
        <p:nvPicPr>
          <p:cNvPr id="46" name="Picture 45" descr="\documentclass{article}&#10;\usepackage{amsmath}&#10;\pagestyle{empty}&#10;\begin{document}&#10;&#10;&#10;$r_{D_1}$&#10;&#10;\end{document}" title="IguanaTex Bitmap Display"/>
          <p:cNvPicPr>
            <a:picLocks noChangeAspect="1"/>
          </p:cNvPicPr>
          <p:nvPr>
            <p:custDataLst>
              <p:tags r:id="rId4"/>
            </p:custDataLst>
          </p:nvPr>
        </p:nvPicPr>
        <p:blipFill>
          <a:blip r:embed="rId18" cstate="print">
            <a:extLst>
              <a:ext uri="{28A0092B-C50C-407E-A947-70E740481C1C}">
                <a14:useLocalDpi xmlns:a14="http://schemas.microsoft.com/office/drawing/2010/main" val="0"/>
              </a:ext>
            </a:extLst>
          </a:blip>
          <a:stretch>
            <a:fillRect/>
          </a:stretch>
        </p:blipFill>
        <p:spPr>
          <a:xfrm>
            <a:off x="675834" y="5826651"/>
            <a:ext cx="485083" cy="247932"/>
          </a:xfrm>
          <a:prstGeom prst="rect">
            <a:avLst/>
          </a:prstGeom>
        </p:spPr>
      </p:pic>
      <p:pic>
        <p:nvPicPr>
          <p:cNvPr id="5" name="Picture 4">
            <a:extLst>
              <a:ext uri="{FF2B5EF4-FFF2-40B4-BE49-F238E27FC236}">
                <a16:creationId xmlns:a16="http://schemas.microsoft.com/office/drawing/2014/main" id="{7D007302-5F7D-4A42-9A9B-353BC15F4F1B}"/>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1115898" y="2684294"/>
            <a:ext cx="6912204" cy="1084585"/>
          </a:xfrm>
          <a:prstGeom prst="rect">
            <a:avLst/>
          </a:prstGeom>
        </p:spPr>
      </p:pic>
    </p:spTree>
    <p:extLst>
      <p:ext uri="{BB962C8B-B14F-4D97-AF65-F5344CB8AC3E}">
        <p14:creationId xmlns:p14="http://schemas.microsoft.com/office/powerpoint/2010/main" val="33610479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xfrm>
            <a:off x="395536" y="451821"/>
            <a:ext cx="7772400" cy="769782"/>
          </a:xfrm>
        </p:spPr>
        <p:txBody>
          <a:bodyPr/>
          <a:lstStyle/>
          <a:p>
            <a:r>
              <a:rPr lang="en-US" altLang="zh-TW" dirty="0"/>
              <a:t>Outline</a:t>
            </a:r>
            <a:endParaRPr lang="zh-TW" altLang="en-US" dirty="0"/>
          </a:p>
        </p:txBody>
      </p:sp>
      <p:sp>
        <p:nvSpPr>
          <p:cNvPr id="5" name="內容版面配置區 4"/>
          <p:cNvSpPr>
            <a:spLocks noGrp="1"/>
          </p:cNvSpPr>
          <p:nvPr>
            <p:ph idx="1"/>
          </p:nvPr>
        </p:nvSpPr>
        <p:spPr>
          <a:xfrm>
            <a:off x="393182" y="836712"/>
            <a:ext cx="8499298" cy="6120680"/>
          </a:xfrm>
        </p:spPr>
        <p:txBody>
          <a:bodyPr>
            <a:normAutofit/>
          </a:bodyPr>
          <a:lstStyle/>
          <a:p>
            <a:endParaRPr lang="zh-TW" altLang="en-US" dirty="0"/>
          </a:p>
          <a:p>
            <a:pPr>
              <a:lnSpc>
                <a:spcPct val="110000"/>
              </a:lnSpc>
            </a:pPr>
            <a:r>
              <a:rPr lang="en-US" altLang="zh-TW" dirty="0"/>
              <a:t>Introduction</a:t>
            </a:r>
          </a:p>
          <a:p>
            <a:pPr>
              <a:lnSpc>
                <a:spcPct val="110000"/>
              </a:lnSpc>
            </a:pPr>
            <a:r>
              <a:rPr lang="en-US" altLang="zh-TW" dirty="0"/>
              <a:t>Reinforcement learning (RL) basics</a:t>
            </a:r>
          </a:p>
          <a:p>
            <a:pPr>
              <a:lnSpc>
                <a:spcPct val="110000"/>
              </a:lnSpc>
            </a:pPr>
            <a:r>
              <a:rPr lang="en-US" altLang="zh-TW" dirty="0"/>
              <a:t>Proposed method</a:t>
            </a:r>
          </a:p>
          <a:p>
            <a:pPr>
              <a:lnSpc>
                <a:spcPct val="110000"/>
              </a:lnSpc>
            </a:pPr>
            <a:r>
              <a:rPr lang="en-US" altLang="zh-TW" dirty="0"/>
              <a:t>Experimental results</a:t>
            </a:r>
            <a:endParaRPr lang="en-US" altLang="zh-TW" sz="2600" dirty="0"/>
          </a:p>
          <a:p>
            <a:pPr>
              <a:lnSpc>
                <a:spcPct val="110000"/>
              </a:lnSpc>
            </a:pPr>
            <a:r>
              <a:rPr lang="en-US" altLang="zh-TW" dirty="0"/>
              <a:t>Concluding remarks</a:t>
            </a:r>
          </a:p>
          <a:p>
            <a:pPr lvl="1"/>
            <a:endParaRPr lang="en-US" altLang="zh-TW" sz="2200" dirty="0"/>
          </a:p>
          <a:p>
            <a:endParaRPr lang="en-US" altLang="zh-TW" dirty="0"/>
          </a:p>
          <a:p>
            <a:endParaRPr lang="en-US" altLang="zh-TW" dirty="0"/>
          </a:p>
        </p:txBody>
      </p:sp>
      <p:sp>
        <p:nvSpPr>
          <p:cNvPr id="2" name="Slide Number Placeholder 1"/>
          <p:cNvSpPr>
            <a:spLocks noGrp="1"/>
          </p:cNvSpPr>
          <p:nvPr>
            <p:ph type="sldNum" sz="quarter" idx="12"/>
          </p:nvPr>
        </p:nvSpPr>
        <p:spPr/>
        <p:txBody>
          <a:bodyPr/>
          <a:lstStyle/>
          <a:p>
            <a:fld id="{EB15A18E-AA88-43ED-A605-D4009C1A63FA}" type="slidenum">
              <a:rPr lang="zh-TW" altLang="en-US" smtClean="0"/>
              <a:pPr/>
              <a:t>2</a:t>
            </a:fld>
            <a:endParaRPr lang="zh-TW" altLang="en-US"/>
          </a:p>
        </p:txBody>
      </p:sp>
    </p:spTree>
    <p:extLst>
      <p:ext uri="{BB962C8B-B14F-4D97-AF65-F5344CB8AC3E}">
        <p14:creationId xmlns:p14="http://schemas.microsoft.com/office/powerpoint/2010/main" val="16288686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40376" y="156275"/>
            <a:ext cx="8624112" cy="1143000"/>
          </a:xfrm>
        </p:spPr>
        <p:txBody>
          <a:bodyPr>
            <a:normAutofit/>
          </a:bodyPr>
          <a:lstStyle/>
          <a:p>
            <a:r>
              <a:rPr lang="en-US" altLang="zh-TW" dirty="0"/>
              <a:t>Immediate Rate Reward</a:t>
            </a:r>
            <a:endParaRPr lang="zh-TW" altLang="en-US" dirty="0"/>
          </a:p>
        </p:txBody>
      </p:sp>
      <p:sp>
        <p:nvSpPr>
          <p:cNvPr id="22" name="Content Placeholder 2"/>
          <p:cNvSpPr>
            <a:spLocks noGrp="1"/>
          </p:cNvSpPr>
          <p:nvPr>
            <p:ph sz="quarter" idx="1"/>
          </p:nvPr>
        </p:nvSpPr>
        <p:spPr>
          <a:xfrm>
            <a:off x="374904" y="1305272"/>
            <a:ext cx="8589584" cy="4572000"/>
          </a:xfrm>
        </p:spPr>
        <p:txBody>
          <a:bodyPr>
            <a:normAutofit/>
          </a:bodyPr>
          <a:lstStyle/>
          <a:p>
            <a:pPr>
              <a:lnSpc>
                <a:spcPct val="110000"/>
              </a:lnSpc>
            </a:pPr>
            <a:r>
              <a:rPr lang="en-US" b="1" dirty="0"/>
              <a:t>Negative rate bias </a:t>
            </a:r>
            <a:r>
              <a:rPr lang="en-US" altLang="zh-TW" dirty="0"/>
              <a:t>evaluated </a:t>
            </a:r>
            <a:r>
              <a:rPr lang="en-US" dirty="0"/>
              <a:t>upon encoding </a:t>
            </a:r>
            <a:r>
              <a:rPr lang="en-US" b="1" dirty="0"/>
              <a:t>the last video frame</a:t>
            </a:r>
            <a:r>
              <a:rPr lang="en-US" dirty="0"/>
              <a:t> in a GOP</a:t>
            </a:r>
          </a:p>
          <a:p>
            <a:pPr>
              <a:lnSpc>
                <a:spcPct val="110000"/>
              </a:lnSpc>
            </a:pPr>
            <a:endParaRPr lang="en-US" altLang="zh-TW" dirty="0">
              <a:solidFill>
                <a:srgbClr val="FF0000"/>
              </a:solidFill>
            </a:endParaRPr>
          </a:p>
          <a:p>
            <a:pPr>
              <a:lnSpc>
                <a:spcPct val="110000"/>
              </a:lnSpc>
            </a:pPr>
            <a:endParaRPr lang="en-US" altLang="zh-TW" dirty="0">
              <a:solidFill>
                <a:srgbClr val="FF0000"/>
              </a:solidFill>
            </a:endParaRPr>
          </a:p>
          <a:p>
            <a:pPr>
              <a:lnSpc>
                <a:spcPct val="110000"/>
              </a:lnSpc>
            </a:pPr>
            <a:endParaRPr lang="en-US" altLang="zh-TW" dirty="0">
              <a:solidFill>
                <a:srgbClr val="FF0000"/>
              </a:solidFill>
            </a:endParaRPr>
          </a:p>
          <a:p>
            <a:pPr>
              <a:lnSpc>
                <a:spcPct val="110000"/>
              </a:lnSpc>
            </a:pPr>
            <a:endParaRPr lang="en-US" altLang="zh-TW" dirty="0">
              <a:solidFill>
                <a:srgbClr val="FF0000"/>
              </a:solidFill>
            </a:endParaRPr>
          </a:p>
          <a:p>
            <a:pPr>
              <a:lnSpc>
                <a:spcPct val="110000"/>
              </a:lnSpc>
            </a:pPr>
            <a:endParaRPr lang="en-US" altLang="zh-TW" dirty="0"/>
          </a:p>
          <a:p>
            <a:pPr>
              <a:lnSpc>
                <a:spcPct val="110000"/>
              </a:lnSpc>
            </a:pPr>
            <a:endParaRPr lang="en-US" altLang="zh-TW" dirty="0">
              <a:solidFill>
                <a:srgbClr val="FF0000"/>
              </a:solidFill>
            </a:endParaRPr>
          </a:p>
          <a:p>
            <a:pPr>
              <a:lnSpc>
                <a:spcPct val="110000"/>
              </a:lnSpc>
            </a:pPr>
            <a:endParaRPr lang="en-US" altLang="zh-TW" dirty="0">
              <a:solidFill>
                <a:srgbClr val="FF0000"/>
              </a:solidFill>
            </a:endParaRPr>
          </a:p>
          <a:p>
            <a:pPr>
              <a:lnSpc>
                <a:spcPct val="110000"/>
              </a:lnSpc>
            </a:pPr>
            <a:endParaRPr lang="en-US" altLang="zh-TW" dirty="0">
              <a:solidFill>
                <a:srgbClr val="FF0000"/>
              </a:solidFill>
            </a:endParaRPr>
          </a:p>
          <a:p>
            <a:pPr>
              <a:lnSpc>
                <a:spcPct val="110000"/>
              </a:lnSpc>
            </a:pPr>
            <a:endParaRPr lang="en-US" altLang="zh-TW" dirty="0">
              <a:solidFill>
                <a:srgbClr val="FF0000"/>
              </a:solidFill>
            </a:endParaRPr>
          </a:p>
          <a:p>
            <a:pPr>
              <a:lnSpc>
                <a:spcPct val="110000"/>
              </a:lnSpc>
            </a:pPr>
            <a:endParaRPr lang="en-US" altLang="zh-TW" dirty="0"/>
          </a:p>
          <a:p>
            <a:pPr marL="0" indent="0">
              <a:lnSpc>
                <a:spcPct val="110000"/>
              </a:lnSpc>
              <a:buNone/>
            </a:pPr>
            <a:endParaRPr lang="en-US" altLang="zh-TW" dirty="0"/>
          </a:p>
          <a:p>
            <a:pPr>
              <a:lnSpc>
                <a:spcPct val="150000"/>
              </a:lnSpc>
            </a:pPr>
            <a:endParaRPr lang="en-US" altLang="zh-TW" dirty="0"/>
          </a:p>
          <a:p>
            <a:pPr>
              <a:lnSpc>
                <a:spcPct val="150000"/>
              </a:lnSpc>
            </a:pPr>
            <a:endParaRPr lang="en-US" altLang="zh-TW" dirty="0"/>
          </a:p>
          <a:p>
            <a:endParaRPr lang="en-US" altLang="zh-TW" dirty="0"/>
          </a:p>
          <a:p>
            <a:pPr marL="0" indent="0" algn="ctr">
              <a:buNone/>
            </a:pPr>
            <a:endParaRPr lang="en-US" altLang="zh-TW" b="1" dirty="0">
              <a:solidFill>
                <a:srgbClr val="FF0000"/>
              </a:solidFill>
            </a:endParaRPr>
          </a:p>
          <a:p>
            <a:endParaRPr lang="en-US" altLang="zh-TW" dirty="0"/>
          </a:p>
        </p:txBody>
      </p:sp>
      <p:sp>
        <p:nvSpPr>
          <p:cNvPr id="3" name="Slide Number Placeholder 2"/>
          <p:cNvSpPr>
            <a:spLocks noGrp="1"/>
          </p:cNvSpPr>
          <p:nvPr>
            <p:ph type="sldNum" sz="quarter" idx="12"/>
          </p:nvPr>
        </p:nvSpPr>
        <p:spPr/>
        <p:txBody>
          <a:bodyPr/>
          <a:lstStyle/>
          <a:p>
            <a:fld id="{EB15A18E-AA88-43ED-A605-D4009C1A63FA}" type="slidenum">
              <a:rPr lang="zh-TW" altLang="en-US" smtClean="0"/>
              <a:pPr/>
              <a:t>20</a:t>
            </a:fld>
            <a:endParaRPr lang="zh-TW" altLang="en-US"/>
          </a:p>
        </p:txBody>
      </p:sp>
      <p:pic>
        <p:nvPicPr>
          <p:cNvPr id="7" name="Picture 6" descr="\documentclass{article}&#10;\usepackage{amsmath}&#10;\pagestyle{empty}&#10;\begin{document}&#10;&#10;\begin{align*}&#10;\begin{cases}&#10;r_{R_t} = -1 \times \frac{|R_{GOP} - \sum_{t=1}^N R_t(QP_t)|}{R_{GOP}} &amp; t=N \\&#10;r_{R_t} = 0 &amp; t \neq N \\&#10;\end{cases}&#10;\end{align*}&#10;&#10;\end{document}" title="IguanaTex Bitmap Display"/>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1259632" y="2564904"/>
            <a:ext cx="6264696" cy="1129519"/>
          </a:xfrm>
          <a:prstGeom prst="rect">
            <a:avLst/>
          </a:prstGeom>
        </p:spPr>
      </p:pic>
      <mc:AlternateContent xmlns:mc="http://schemas.openxmlformats.org/markup-compatibility/2006" xmlns:a14="http://schemas.microsoft.com/office/drawing/2010/main">
        <mc:Choice Requires="a14">
          <p:sp>
            <p:nvSpPr>
              <p:cNvPr id="10" name="矩形 54"/>
              <p:cNvSpPr/>
              <p:nvPr/>
            </p:nvSpPr>
            <p:spPr>
              <a:xfrm>
                <a:off x="611560" y="4319729"/>
                <a:ext cx="436611" cy="849863"/>
              </a:xfrm>
              <a:prstGeom prst="rect">
                <a:avLst/>
              </a:prstGeom>
              <a:solidFill>
                <a:schemeClr val="accent6">
                  <a:lumMod val="40000"/>
                  <a:lumOff val="60000"/>
                </a:schemeClr>
              </a:solidFill>
              <a:ln w="28575"/>
            </p:spPr>
            <p:style>
              <a:lnRef idx="2">
                <a:schemeClr val="accent1"/>
              </a:lnRef>
              <a:fillRef idx="1">
                <a:schemeClr val="lt1"/>
              </a:fillRef>
              <a:effectRef idx="0">
                <a:schemeClr val="accent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TW" b="1" i="1">
                              <a:latin typeface="Cambria Math" panose="02040503050406030204" pitchFamily="18" charset="0"/>
                            </a:rPr>
                          </m:ctrlPr>
                        </m:sSubPr>
                        <m:e>
                          <m:r>
                            <a:rPr lang="zh-TW" altLang="en-US" b="1" i="0" smtClean="0">
                              <a:latin typeface="Cambria Math" panose="02040503050406030204" pitchFamily="18" charset="0"/>
                            </a:rPr>
                            <m:t> </m:t>
                          </m:r>
                          <m:r>
                            <a:rPr lang="en-US" altLang="zh-TW" b="1" i="0">
                              <a:latin typeface="Cambria Math" panose="02040503050406030204" pitchFamily="18" charset="0"/>
                            </a:rPr>
                            <m:t>𝐅</m:t>
                          </m:r>
                        </m:e>
                        <m:sub>
                          <m:r>
                            <a:rPr lang="en-US" altLang="zh-TW" b="1" i="0">
                              <a:latin typeface="Cambria Math" panose="02040503050406030204" pitchFamily="18" charset="0"/>
                            </a:rPr>
                            <m:t>𝟏</m:t>
                          </m:r>
                        </m:sub>
                      </m:sSub>
                    </m:oMath>
                  </m:oMathPara>
                </a14:m>
                <a:endParaRPr lang="zh-TW" altLang="en-US" b="1" dirty="0">
                  <a:latin typeface="Calibri" panose="020F0502020204030204" pitchFamily="34" charset="0"/>
                  <a:cs typeface="Calibri" panose="020F0502020204030204" pitchFamily="34" charset="0"/>
                </a:endParaRPr>
              </a:p>
            </p:txBody>
          </p:sp>
        </mc:Choice>
        <mc:Fallback xmlns="">
          <p:sp>
            <p:nvSpPr>
              <p:cNvPr id="10" name="矩形 54"/>
              <p:cNvSpPr>
                <a:spLocks noRot="1" noChangeAspect="1" noMove="1" noResize="1" noEditPoints="1" noAdjustHandles="1" noChangeArrowheads="1" noChangeShapeType="1" noTextEdit="1"/>
              </p:cNvSpPr>
              <p:nvPr/>
            </p:nvSpPr>
            <p:spPr>
              <a:xfrm>
                <a:off x="611560" y="4319729"/>
                <a:ext cx="436611" cy="849863"/>
              </a:xfrm>
              <a:prstGeom prst="rect">
                <a:avLst/>
              </a:prstGeom>
              <a:blipFill>
                <a:blip r:embed="rId6"/>
                <a:stretch>
                  <a:fillRect/>
                </a:stretch>
              </a:blipFill>
              <a:ln w="28575"/>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矩形 55"/>
              <p:cNvSpPr/>
              <p:nvPr/>
            </p:nvSpPr>
            <p:spPr>
              <a:xfrm>
                <a:off x="1318822" y="4319728"/>
                <a:ext cx="436611" cy="849863"/>
              </a:xfrm>
              <a:prstGeom prst="rect">
                <a:avLst/>
              </a:prstGeom>
              <a:solidFill>
                <a:schemeClr val="accent6">
                  <a:lumMod val="40000"/>
                  <a:lumOff val="60000"/>
                </a:schemeClr>
              </a:solidFill>
              <a:ln w="28575"/>
            </p:spPr>
            <p:style>
              <a:lnRef idx="2">
                <a:schemeClr val="accent1"/>
              </a:lnRef>
              <a:fillRef idx="1">
                <a:schemeClr val="lt1"/>
              </a:fillRef>
              <a:effectRef idx="0">
                <a:schemeClr val="accent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TW" b="1" i="1" smtClean="0">
                              <a:latin typeface="Cambria Math" panose="02040503050406030204" pitchFamily="18" charset="0"/>
                            </a:rPr>
                          </m:ctrlPr>
                        </m:sSubPr>
                        <m:e>
                          <m:r>
                            <a:rPr lang="zh-TW" altLang="en-US" b="1" i="0" smtClean="0">
                              <a:latin typeface="Cambria Math" panose="02040503050406030204" pitchFamily="18" charset="0"/>
                            </a:rPr>
                            <m:t> </m:t>
                          </m:r>
                          <m:r>
                            <a:rPr lang="en-US" altLang="zh-TW" b="1" i="0">
                              <a:latin typeface="Cambria Math" panose="02040503050406030204" pitchFamily="18" charset="0"/>
                            </a:rPr>
                            <m:t>𝐅</m:t>
                          </m:r>
                        </m:e>
                        <m:sub>
                          <m:r>
                            <a:rPr lang="en-US" altLang="zh-TW" b="1" i="0" smtClean="0">
                              <a:latin typeface="Cambria Math" panose="02040503050406030204" pitchFamily="18" charset="0"/>
                            </a:rPr>
                            <m:t>𝟐</m:t>
                          </m:r>
                        </m:sub>
                      </m:sSub>
                    </m:oMath>
                  </m:oMathPara>
                </a14:m>
                <a:endParaRPr lang="zh-TW" altLang="en-US" b="1" dirty="0">
                  <a:latin typeface="Calibri" panose="020F0502020204030204" pitchFamily="34" charset="0"/>
                  <a:cs typeface="Calibri" panose="020F0502020204030204" pitchFamily="34" charset="0"/>
                </a:endParaRPr>
              </a:p>
            </p:txBody>
          </p:sp>
        </mc:Choice>
        <mc:Fallback xmlns="">
          <p:sp>
            <p:nvSpPr>
              <p:cNvPr id="11" name="矩形 55"/>
              <p:cNvSpPr>
                <a:spLocks noRot="1" noChangeAspect="1" noMove="1" noResize="1" noEditPoints="1" noAdjustHandles="1" noChangeArrowheads="1" noChangeShapeType="1" noTextEdit="1"/>
              </p:cNvSpPr>
              <p:nvPr/>
            </p:nvSpPr>
            <p:spPr>
              <a:xfrm>
                <a:off x="1318822" y="4319728"/>
                <a:ext cx="436611" cy="849863"/>
              </a:xfrm>
              <a:prstGeom prst="rect">
                <a:avLst/>
              </a:prstGeom>
              <a:blipFill>
                <a:blip r:embed="rId7"/>
                <a:stretch>
                  <a:fillRect/>
                </a:stretch>
              </a:blipFill>
              <a:ln w="28575"/>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矩形 56"/>
              <p:cNvSpPr/>
              <p:nvPr/>
            </p:nvSpPr>
            <p:spPr>
              <a:xfrm>
                <a:off x="2031989" y="4319727"/>
                <a:ext cx="436611" cy="849863"/>
              </a:xfrm>
              <a:prstGeom prst="rect">
                <a:avLst/>
              </a:prstGeom>
              <a:solidFill>
                <a:schemeClr val="accent6">
                  <a:lumMod val="40000"/>
                  <a:lumOff val="60000"/>
                </a:schemeClr>
              </a:solidFill>
              <a:ln w="28575"/>
            </p:spPr>
            <p:style>
              <a:lnRef idx="2">
                <a:schemeClr val="accent1"/>
              </a:lnRef>
              <a:fillRef idx="1">
                <a:schemeClr val="lt1"/>
              </a:fillRef>
              <a:effectRef idx="0">
                <a:schemeClr val="accent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TW" b="1" i="1" smtClean="0">
                              <a:latin typeface="Cambria Math" panose="02040503050406030204" pitchFamily="18" charset="0"/>
                            </a:rPr>
                          </m:ctrlPr>
                        </m:sSubPr>
                        <m:e>
                          <m:r>
                            <a:rPr lang="zh-TW" altLang="en-US" b="1" i="0" smtClean="0">
                              <a:latin typeface="Cambria Math" panose="02040503050406030204" pitchFamily="18" charset="0"/>
                            </a:rPr>
                            <m:t> </m:t>
                          </m:r>
                          <m:r>
                            <a:rPr lang="en-US" altLang="zh-TW" b="1" i="0">
                              <a:latin typeface="Cambria Math" panose="02040503050406030204" pitchFamily="18" charset="0"/>
                            </a:rPr>
                            <m:t>𝐅</m:t>
                          </m:r>
                        </m:e>
                        <m:sub>
                          <m:r>
                            <a:rPr lang="en-US" altLang="zh-TW" b="1" i="0" smtClean="0">
                              <a:latin typeface="Cambria Math" panose="02040503050406030204" pitchFamily="18" charset="0"/>
                            </a:rPr>
                            <m:t>𝟑</m:t>
                          </m:r>
                        </m:sub>
                      </m:sSub>
                    </m:oMath>
                  </m:oMathPara>
                </a14:m>
                <a:endParaRPr lang="zh-TW" altLang="en-US" b="1" dirty="0"/>
              </a:p>
            </p:txBody>
          </p:sp>
        </mc:Choice>
        <mc:Fallback xmlns="">
          <p:sp>
            <p:nvSpPr>
              <p:cNvPr id="12" name="矩形 56"/>
              <p:cNvSpPr>
                <a:spLocks noRot="1" noChangeAspect="1" noMove="1" noResize="1" noEditPoints="1" noAdjustHandles="1" noChangeArrowheads="1" noChangeShapeType="1" noTextEdit="1"/>
              </p:cNvSpPr>
              <p:nvPr/>
            </p:nvSpPr>
            <p:spPr>
              <a:xfrm>
                <a:off x="2031989" y="4319727"/>
                <a:ext cx="436611" cy="849863"/>
              </a:xfrm>
              <a:prstGeom prst="rect">
                <a:avLst/>
              </a:prstGeom>
              <a:blipFill>
                <a:blip r:embed="rId8"/>
                <a:stretch>
                  <a:fillRect/>
                </a:stretch>
              </a:blipFill>
              <a:ln w="28575"/>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矩形 57"/>
              <p:cNvSpPr/>
              <p:nvPr/>
            </p:nvSpPr>
            <p:spPr>
              <a:xfrm>
                <a:off x="8072299" y="4305070"/>
                <a:ext cx="436611" cy="849863"/>
              </a:xfrm>
              <a:prstGeom prst="rect">
                <a:avLst/>
              </a:prstGeom>
              <a:solidFill>
                <a:schemeClr val="accent6">
                  <a:lumMod val="40000"/>
                  <a:lumOff val="60000"/>
                </a:schemeClr>
              </a:solidFill>
              <a:ln w="28575"/>
            </p:spPr>
            <p:style>
              <a:lnRef idx="2">
                <a:schemeClr val="accent1"/>
              </a:lnRef>
              <a:fillRef idx="1">
                <a:schemeClr val="lt1"/>
              </a:fillRef>
              <a:effectRef idx="0">
                <a:schemeClr val="accent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TW" b="1" i="1">
                              <a:latin typeface="Cambria Math" panose="02040503050406030204" pitchFamily="18" charset="0"/>
                            </a:rPr>
                          </m:ctrlPr>
                        </m:sSubPr>
                        <m:e>
                          <m:r>
                            <a:rPr lang="zh-TW" altLang="en-US" b="1" i="1">
                              <a:latin typeface="Cambria Math" panose="02040503050406030204" pitchFamily="18" charset="0"/>
                            </a:rPr>
                            <m:t> </m:t>
                          </m:r>
                          <m:r>
                            <a:rPr lang="en-US" altLang="zh-TW" b="1" i="1">
                              <a:latin typeface="Cambria Math" panose="02040503050406030204" pitchFamily="18" charset="0"/>
                            </a:rPr>
                            <m:t>𝐅</m:t>
                          </m:r>
                        </m:e>
                        <m:sub>
                          <m:r>
                            <a:rPr lang="en-US" altLang="zh-TW" b="1" i="1">
                              <a:latin typeface="Cambria Math" panose="02040503050406030204" pitchFamily="18" charset="0"/>
                            </a:rPr>
                            <m:t>𝟏𝟔</m:t>
                          </m:r>
                        </m:sub>
                      </m:sSub>
                    </m:oMath>
                  </m:oMathPara>
                </a14:m>
                <a:endParaRPr lang="zh-TW" altLang="en-US" b="1" i="1" dirty="0">
                  <a:latin typeface="Cambria Math" panose="02040503050406030204" pitchFamily="18" charset="0"/>
                </a:endParaRPr>
              </a:p>
            </p:txBody>
          </p:sp>
        </mc:Choice>
        <mc:Fallback xmlns="">
          <p:sp>
            <p:nvSpPr>
              <p:cNvPr id="13" name="矩形 57"/>
              <p:cNvSpPr>
                <a:spLocks noRot="1" noChangeAspect="1" noMove="1" noResize="1" noEditPoints="1" noAdjustHandles="1" noChangeArrowheads="1" noChangeShapeType="1" noTextEdit="1"/>
              </p:cNvSpPr>
              <p:nvPr/>
            </p:nvSpPr>
            <p:spPr>
              <a:xfrm>
                <a:off x="8072299" y="4305070"/>
                <a:ext cx="436611" cy="849863"/>
              </a:xfrm>
              <a:prstGeom prst="rect">
                <a:avLst/>
              </a:prstGeom>
              <a:blipFill>
                <a:blip r:embed="rId9"/>
                <a:stretch>
                  <a:fillRect l="-2597"/>
                </a:stretch>
              </a:blipFill>
              <a:ln w="28575"/>
            </p:spPr>
            <p:txBody>
              <a:bodyPr/>
              <a:lstStyle/>
              <a:p>
                <a:r>
                  <a:rPr lang="en-US">
                    <a:noFill/>
                  </a:rPr>
                  <a:t> </a:t>
                </a:r>
              </a:p>
            </p:txBody>
          </p:sp>
        </mc:Fallback>
      </mc:AlternateContent>
      <p:sp>
        <p:nvSpPr>
          <p:cNvPr id="14" name="橢圓 58"/>
          <p:cNvSpPr/>
          <p:nvPr/>
        </p:nvSpPr>
        <p:spPr>
          <a:xfrm>
            <a:off x="4530327" y="4721861"/>
            <a:ext cx="118310" cy="12890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15" name="橢圓 59"/>
          <p:cNvSpPr/>
          <p:nvPr/>
        </p:nvSpPr>
        <p:spPr>
          <a:xfrm>
            <a:off x="4748632" y="4721861"/>
            <a:ext cx="118310" cy="12890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16" name="橢圓 60"/>
          <p:cNvSpPr/>
          <p:nvPr/>
        </p:nvSpPr>
        <p:spPr>
          <a:xfrm>
            <a:off x="4957780" y="4721859"/>
            <a:ext cx="118310" cy="12890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mc:AlternateContent xmlns:mc="http://schemas.openxmlformats.org/markup-compatibility/2006" xmlns:a14="http://schemas.microsoft.com/office/drawing/2010/main">
        <mc:Choice Requires="a14">
          <p:sp>
            <p:nvSpPr>
              <p:cNvPr id="17" name="矩形 63"/>
              <p:cNvSpPr/>
              <p:nvPr/>
            </p:nvSpPr>
            <p:spPr>
              <a:xfrm>
                <a:off x="2739251" y="4319726"/>
                <a:ext cx="436611" cy="849863"/>
              </a:xfrm>
              <a:prstGeom prst="rect">
                <a:avLst/>
              </a:prstGeom>
              <a:solidFill>
                <a:schemeClr val="accent6">
                  <a:lumMod val="40000"/>
                  <a:lumOff val="60000"/>
                </a:schemeClr>
              </a:solidFill>
              <a:ln w="28575"/>
            </p:spPr>
            <p:style>
              <a:lnRef idx="2">
                <a:schemeClr val="accent1"/>
              </a:lnRef>
              <a:fillRef idx="1">
                <a:schemeClr val="lt1"/>
              </a:fillRef>
              <a:effectRef idx="0">
                <a:schemeClr val="accent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TW" b="1" i="1" smtClean="0">
                              <a:latin typeface="Cambria Math" panose="02040503050406030204" pitchFamily="18" charset="0"/>
                            </a:rPr>
                          </m:ctrlPr>
                        </m:sSubPr>
                        <m:e>
                          <m:r>
                            <a:rPr lang="zh-TW" altLang="en-US" b="1" i="0" smtClean="0">
                              <a:latin typeface="Cambria Math" panose="02040503050406030204" pitchFamily="18" charset="0"/>
                            </a:rPr>
                            <m:t> </m:t>
                          </m:r>
                          <m:r>
                            <a:rPr lang="en-US" altLang="zh-TW" b="1" i="0">
                              <a:latin typeface="Cambria Math" panose="02040503050406030204" pitchFamily="18" charset="0"/>
                            </a:rPr>
                            <m:t>𝐅</m:t>
                          </m:r>
                        </m:e>
                        <m:sub>
                          <m:r>
                            <a:rPr lang="en-US" altLang="zh-TW" b="1" i="0" smtClean="0">
                              <a:latin typeface="Cambria Math" panose="02040503050406030204" pitchFamily="18" charset="0"/>
                            </a:rPr>
                            <m:t>𝟒</m:t>
                          </m:r>
                        </m:sub>
                      </m:sSub>
                    </m:oMath>
                  </m:oMathPara>
                </a14:m>
                <a:endParaRPr lang="zh-TW" altLang="en-US" b="1" dirty="0"/>
              </a:p>
            </p:txBody>
          </p:sp>
        </mc:Choice>
        <mc:Fallback xmlns="">
          <p:sp>
            <p:nvSpPr>
              <p:cNvPr id="17" name="矩形 63"/>
              <p:cNvSpPr>
                <a:spLocks noRot="1" noChangeAspect="1" noMove="1" noResize="1" noEditPoints="1" noAdjustHandles="1" noChangeArrowheads="1" noChangeShapeType="1" noTextEdit="1"/>
              </p:cNvSpPr>
              <p:nvPr/>
            </p:nvSpPr>
            <p:spPr>
              <a:xfrm>
                <a:off x="2739251" y="4319726"/>
                <a:ext cx="436611" cy="849863"/>
              </a:xfrm>
              <a:prstGeom prst="rect">
                <a:avLst/>
              </a:prstGeom>
              <a:blipFill>
                <a:blip r:embed="rId10"/>
                <a:stretch>
                  <a:fillRect/>
                </a:stretch>
              </a:blipFill>
              <a:ln w="28575"/>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矩形 64"/>
              <p:cNvSpPr/>
              <p:nvPr/>
            </p:nvSpPr>
            <p:spPr>
              <a:xfrm>
                <a:off x="3462487" y="4305070"/>
                <a:ext cx="436611" cy="849863"/>
              </a:xfrm>
              <a:prstGeom prst="rect">
                <a:avLst/>
              </a:prstGeom>
              <a:solidFill>
                <a:schemeClr val="accent6">
                  <a:lumMod val="40000"/>
                  <a:lumOff val="60000"/>
                </a:schemeClr>
              </a:solidFill>
              <a:ln w="28575"/>
            </p:spPr>
            <p:style>
              <a:lnRef idx="2">
                <a:schemeClr val="accent1"/>
              </a:lnRef>
              <a:fillRef idx="1">
                <a:schemeClr val="lt1"/>
              </a:fillRef>
              <a:effectRef idx="0">
                <a:schemeClr val="accent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TW" b="1" i="1">
                              <a:latin typeface="Cambria Math" panose="02040503050406030204" pitchFamily="18" charset="0"/>
                            </a:rPr>
                          </m:ctrlPr>
                        </m:sSubPr>
                        <m:e>
                          <m:r>
                            <a:rPr lang="zh-TW" altLang="en-US" b="1" i="1">
                              <a:latin typeface="Cambria Math" panose="02040503050406030204" pitchFamily="18" charset="0"/>
                            </a:rPr>
                            <m:t> </m:t>
                          </m:r>
                          <m:r>
                            <a:rPr lang="en-US" altLang="zh-TW" b="1" i="1">
                              <a:latin typeface="Cambria Math" panose="02040503050406030204" pitchFamily="18" charset="0"/>
                            </a:rPr>
                            <m:t>𝐅</m:t>
                          </m:r>
                        </m:e>
                        <m:sub>
                          <m:r>
                            <a:rPr lang="en-US" altLang="zh-TW" b="1" i="1">
                              <a:latin typeface="Cambria Math" panose="02040503050406030204" pitchFamily="18" charset="0"/>
                            </a:rPr>
                            <m:t>𝟓</m:t>
                          </m:r>
                        </m:sub>
                      </m:sSub>
                    </m:oMath>
                  </m:oMathPara>
                </a14:m>
                <a:endParaRPr lang="zh-TW" altLang="en-US" b="1" i="1" dirty="0">
                  <a:latin typeface="Cambria Math" panose="02040503050406030204" pitchFamily="18" charset="0"/>
                </a:endParaRPr>
              </a:p>
            </p:txBody>
          </p:sp>
        </mc:Choice>
        <mc:Fallback xmlns="">
          <p:sp>
            <p:nvSpPr>
              <p:cNvPr id="18" name="矩形 64"/>
              <p:cNvSpPr>
                <a:spLocks noRot="1" noChangeAspect="1" noMove="1" noResize="1" noEditPoints="1" noAdjustHandles="1" noChangeArrowheads="1" noChangeShapeType="1" noTextEdit="1"/>
              </p:cNvSpPr>
              <p:nvPr/>
            </p:nvSpPr>
            <p:spPr>
              <a:xfrm>
                <a:off x="3462487" y="4305070"/>
                <a:ext cx="436611" cy="849863"/>
              </a:xfrm>
              <a:prstGeom prst="rect">
                <a:avLst/>
              </a:prstGeom>
              <a:blipFill>
                <a:blip r:embed="rId11"/>
                <a:stretch>
                  <a:fillRect/>
                </a:stretch>
              </a:blipFill>
              <a:ln w="28575"/>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矩形 65"/>
              <p:cNvSpPr/>
              <p:nvPr/>
            </p:nvSpPr>
            <p:spPr>
              <a:xfrm>
                <a:off x="7335767" y="4305070"/>
                <a:ext cx="436611" cy="849863"/>
              </a:xfrm>
              <a:prstGeom prst="rect">
                <a:avLst/>
              </a:prstGeom>
              <a:solidFill>
                <a:schemeClr val="accent6">
                  <a:lumMod val="40000"/>
                  <a:lumOff val="60000"/>
                </a:schemeClr>
              </a:solidFill>
              <a:ln w="28575"/>
            </p:spPr>
            <p:style>
              <a:lnRef idx="2">
                <a:schemeClr val="accent1"/>
              </a:lnRef>
              <a:fillRef idx="1">
                <a:schemeClr val="lt1"/>
              </a:fillRef>
              <a:effectRef idx="0">
                <a:schemeClr val="accent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TW" b="1" i="1">
                              <a:latin typeface="Cambria Math" panose="02040503050406030204" pitchFamily="18" charset="0"/>
                            </a:rPr>
                          </m:ctrlPr>
                        </m:sSubPr>
                        <m:e>
                          <m:r>
                            <a:rPr lang="zh-TW" altLang="en-US" b="1" i="1">
                              <a:latin typeface="Cambria Math" panose="02040503050406030204" pitchFamily="18" charset="0"/>
                            </a:rPr>
                            <m:t> </m:t>
                          </m:r>
                          <m:r>
                            <a:rPr lang="en-US" altLang="zh-TW" b="1" i="1">
                              <a:latin typeface="Cambria Math" panose="02040503050406030204" pitchFamily="18" charset="0"/>
                            </a:rPr>
                            <m:t>𝐅</m:t>
                          </m:r>
                        </m:e>
                        <m:sub>
                          <m:r>
                            <a:rPr lang="en-US" altLang="zh-TW" b="1" i="1">
                              <a:latin typeface="Cambria Math" panose="02040503050406030204" pitchFamily="18" charset="0"/>
                            </a:rPr>
                            <m:t>𝟏𝟓</m:t>
                          </m:r>
                        </m:sub>
                      </m:sSub>
                    </m:oMath>
                  </m:oMathPara>
                </a14:m>
                <a:endParaRPr lang="zh-TW" altLang="en-US" b="1" i="1" dirty="0">
                  <a:latin typeface="Cambria Math" panose="02040503050406030204" pitchFamily="18" charset="0"/>
                </a:endParaRPr>
              </a:p>
            </p:txBody>
          </p:sp>
        </mc:Choice>
        <mc:Fallback xmlns="">
          <p:sp>
            <p:nvSpPr>
              <p:cNvPr id="19" name="矩形 65"/>
              <p:cNvSpPr>
                <a:spLocks noRot="1" noChangeAspect="1" noMove="1" noResize="1" noEditPoints="1" noAdjustHandles="1" noChangeArrowheads="1" noChangeShapeType="1" noTextEdit="1"/>
              </p:cNvSpPr>
              <p:nvPr/>
            </p:nvSpPr>
            <p:spPr>
              <a:xfrm>
                <a:off x="7335767" y="4305070"/>
                <a:ext cx="436611" cy="849863"/>
              </a:xfrm>
              <a:prstGeom prst="rect">
                <a:avLst/>
              </a:prstGeom>
              <a:blipFill>
                <a:blip r:embed="rId12"/>
                <a:stretch>
                  <a:fillRect l="-2597"/>
                </a:stretch>
              </a:blipFill>
              <a:ln w="28575"/>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矩形 66"/>
              <p:cNvSpPr/>
              <p:nvPr/>
            </p:nvSpPr>
            <p:spPr>
              <a:xfrm>
                <a:off x="6547696" y="4305070"/>
                <a:ext cx="436611" cy="849863"/>
              </a:xfrm>
              <a:prstGeom prst="rect">
                <a:avLst/>
              </a:prstGeom>
              <a:solidFill>
                <a:schemeClr val="accent6">
                  <a:lumMod val="40000"/>
                  <a:lumOff val="60000"/>
                </a:schemeClr>
              </a:solidFill>
              <a:ln w="28575"/>
            </p:spPr>
            <p:style>
              <a:lnRef idx="2">
                <a:schemeClr val="accent1"/>
              </a:lnRef>
              <a:fillRef idx="1">
                <a:schemeClr val="lt1"/>
              </a:fillRef>
              <a:effectRef idx="0">
                <a:schemeClr val="accent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TW" b="1" i="1">
                              <a:latin typeface="Cambria Math" panose="02040503050406030204" pitchFamily="18" charset="0"/>
                            </a:rPr>
                          </m:ctrlPr>
                        </m:sSubPr>
                        <m:e>
                          <m:r>
                            <a:rPr lang="zh-TW" altLang="en-US" b="1" i="1">
                              <a:latin typeface="Cambria Math" panose="02040503050406030204" pitchFamily="18" charset="0"/>
                            </a:rPr>
                            <m:t> </m:t>
                          </m:r>
                          <m:r>
                            <a:rPr lang="en-US" altLang="zh-TW" b="1" i="1">
                              <a:latin typeface="Cambria Math" panose="02040503050406030204" pitchFamily="18" charset="0"/>
                            </a:rPr>
                            <m:t>𝐅</m:t>
                          </m:r>
                        </m:e>
                        <m:sub>
                          <m:r>
                            <a:rPr lang="en-US" altLang="zh-TW" b="1" i="1">
                              <a:latin typeface="Cambria Math" panose="02040503050406030204" pitchFamily="18" charset="0"/>
                            </a:rPr>
                            <m:t>𝟏𝟒</m:t>
                          </m:r>
                        </m:sub>
                      </m:sSub>
                    </m:oMath>
                  </m:oMathPara>
                </a14:m>
                <a:endParaRPr lang="zh-TW" altLang="en-US" b="1" i="1" dirty="0">
                  <a:latin typeface="Cambria Math" panose="02040503050406030204" pitchFamily="18" charset="0"/>
                </a:endParaRPr>
              </a:p>
            </p:txBody>
          </p:sp>
        </mc:Choice>
        <mc:Fallback xmlns="">
          <p:sp>
            <p:nvSpPr>
              <p:cNvPr id="20" name="矩形 66"/>
              <p:cNvSpPr>
                <a:spLocks noRot="1" noChangeAspect="1" noMove="1" noResize="1" noEditPoints="1" noAdjustHandles="1" noChangeArrowheads="1" noChangeShapeType="1" noTextEdit="1"/>
              </p:cNvSpPr>
              <p:nvPr/>
            </p:nvSpPr>
            <p:spPr>
              <a:xfrm>
                <a:off x="6547696" y="4305070"/>
                <a:ext cx="436611" cy="849863"/>
              </a:xfrm>
              <a:prstGeom prst="rect">
                <a:avLst/>
              </a:prstGeom>
              <a:blipFill>
                <a:blip r:embed="rId13"/>
                <a:stretch>
                  <a:fillRect l="-2597"/>
                </a:stretch>
              </a:blipFill>
              <a:ln w="28575"/>
            </p:spPr>
            <p:txBody>
              <a:bodyPr/>
              <a:lstStyle/>
              <a:p>
                <a:r>
                  <a:rPr lang="en-US">
                    <a:noFill/>
                  </a:rPr>
                  <a:t> </a:t>
                </a:r>
              </a:p>
            </p:txBody>
          </p:sp>
        </mc:Fallback>
      </mc:AlternateContent>
      <p:sp>
        <p:nvSpPr>
          <p:cNvPr id="21" name="左大括弧 68 1"/>
          <p:cNvSpPr/>
          <p:nvPr/>
        </p:nvSpPr>
        <p:spPr bwMode="auto">
          <a:xfrm rot="16200000">
            <a:off x="4036425" y="2061281"/>
            <a:ext cx="333165" cy="7138744"/>
          </a:xfrm>
          <a:prstGeom prst="leftBrace">
            <a:avLst>
              <a:gd name="adj1" fmla="val 8333"/>
              <a:gd name="adj2" fmla="val 51515"/>
            </a:avLst>
          </a:prstGeom>
          <a:noFill/>
          <a:ln w="2857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zh-TW" altLang="en-US" sz="1800" b="0" i="0" u="none" strike="noStrike" cap="none" normalizeH="0" baseline="0">
              <a:ln>
                <a:noFill/>
              </a:ln>
              <a:solidFill>
                <a:schemeClr val="tx1"/>
              </a:solidFill>
              <a:effectLst/>
              <a:latin typeface="Arial" pitchFamily="34" charset="0"/>
              <a:ea typeface="宋体" pitchFamily="2" charset="-122"/>
            </a:endParaRPr>
          </a:p>
        </p:txBody>
      </p:sp>
      <p:sp>
        <p:nvSpPr>
          <p:cNvPr id="23" name="左大括弧 68 2"/>
          <p:cNvSpPr/>
          <p:nvPr/>
        </p:nvSpPr>
        <p:spPr bwMode="auto">
          <a:xfrm rot="16200000">
            <a:off x="8133569" y="5199388"/>
            <a:ext cx="331226" cy="860591"/>
          </a:xfrm>
          <a:prstGeom prst="leftBrace">
            <a:avLst>
              <a:gd name="adj1" fmla="val 8333"/>
              <a:gd name="adj2" fmla="val 51515"/>
            </a:avLst>
          </a:prstGeom>
          <a:noFill/>
          <a:ln w="2857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zh-TW" altLang="en-US" sz="1800" b="0" i="0" u="none" strike="noStrike" cap="none" normalizeH="0" baseline="0">
              <a:ln>
                <a:noFill/>
              </a:ln>
              <a:solidFill>
                <a:schemeClr val="tx1"/>
              </a:solidFill>
              <a:effectLst/>
              <a:latin typeface="Arial" pitchFamily="34" charset="0"/>
              <a:ea typeface="宋体" pitchFamily="2" charset="-122"/>
            </a:endParaRPr>
          </a:p>
        </p:txBody>
      </p:sp>
      <p:pic>
        <p:nvPicPr>
          <p:cNvPr id="27" name="Picture 26" descr="\documentclass{article}&#10;\usepackage{amsmath}&#10;\pagestyle{empty}&#10;\begin{document}&#10;&#10;&#10;$r_{R_t} = 0, t \neq N$&#10;&#10;\end{document}" title="IguanaTex Bitmap Display"/>
          <p:cNvPicPr>
            <a:picLocks noChangeAspect="1"/>
          </p:cNvPicPr>
          <p:nvPr>
            <p:custDataLst>
              <p:tags r:id="rId2"/>
            </p:custDataLst>
          </p:nvPr>
        </p:nvPicPr>
        <p:blipFill>
          <a:blip r:embed="rId14" cstate="print">
            <a:extLst>
              <a:ext uri="{28A0092B-C50C-407E-A947-70E740481C1C}">
                <a14:useLocalDpi xmlns:a14="http://schemas.microsoft.com/office/drawing/2010/main" val="0"/>
              </a:ext>
            </a:extLst>
          </a:blip>
          <a:stretch>
            <a:fillRect/>
          </a:stretch>
        </p:blipFill>
        <p:spPr>
          <a:xfrm>
            <a:off x="3308376" y="6003999"/>
            <a:ext cx="2167208" cy="335501"/>
          </a:xfrm>
          <a:prstGeom prst="rect">
            <a:avLst/>
          </a:prstGeom>
        </p:spPr>
      </p:pic>
      <p:sp>
        <p:nvSpPr>
          <p:cNvPr id="26" name="Rectangle 25"/>
          <p:cNvSpPr/>
          <p:nvPr/>
        </p:nvSpPr>
        <p:spPr>
          <a:xfrm>
            <a:off x="7765854" y="5863243"/>
            <a:ext cx="1249060" cy="646331"/>
          </a:xfrm>
          <a:prstGeom prst="rect">
            <a:avLst/>
          </a:prstGeom>
        </p:spPr>
        <p:txBody>
          <a:bodyPr wrap="none">
            <a:spAutoFit/>
          </a:bodyPr>
          <a:lstStyle/>
          <a:p>
            <a:pPr algn="ctr"/>
            <a:r>
              <a:rPr lang="en-US" dirty="0"/>
              <a:t>Negative </a:t>
            </a:r>
          </a:p>
          <a:p>
            <a:pPr algn="ctr"/>
            <a:r>
              <a:rPr lang="en-US" dirty="0"/>
              <a:t>Rate Bias </a:t>
            </a:r>
          </a:p>
        </p:txBody>
      </p:sp>
    </p:spTree>
    <p:extLst>
      <p:ext uri="{BB962C8B-B14F-4D97-AF65-F5344CB8AC3E}">
        <p14:creationId xmlns:p14="http://schemas.microsoft.com/office/powerpoint/2010/main" val="15359885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內容版面配置區 4"/>
          <p:cNvSpPr>
            <a:spLocks noGrp="1"/>
          </p:cNvSpPr>
          <p:nvPr>
            <p:ph idx="1"/>
          </p:nvPr>
        </p:nvSpPr>
        <p:spPr>
          <a:xfrm>
            <a:off x="430363" y="1412776"/>
            <a:ext cx="8534125" cy="4464496"/>
          </a:xfrm>
        </p:spPr>
        <p:txBody>
          <a:bodyPr>
            <a:normAutofit/>
          </a:bodyPr>
          <a:lstStyle/>
          <a:p>
            <a:r>
              <a:rPr lang="en-US" dirty="0">
                <a:cs typeface="Calibri" panose="020F0502020204030204" pitchFamily="34" charset="0"/>
              </a:rPr>
              <a:t>Learns </a:t>
            </a:r>
            <a:r>
              <a:rPr lang="en-US" b="1" dirty="0">
                <a:cs typeface="Calibri" panose="020F0502020204030204" pitchFamily="34" charset="0"/>
              </a:rPr>
              <a:t>two separate critics </a:t>
            </a:r>
            <a:r>
              <a:rPr lang="en-US" dirty="0">
                <a:cs typeface="Calibri" panose="020F0502020204030204" pitchFamily="34" charset="0"/>
              </a:rPr>
              <a:t>to predict </a:t>
            </a:r>
          </a:p>
          <a:p>
            <a:pPr marL="548640" lvl="2" indent="-274320">
              <a:spcBef>
                <a:spcPts val="580"/>
              </a:spcBef>
              <a:buClr>
                <a:schemeClr val="accent1"/>
              </a:buClr>
            </a:pPr>
            <a:r>
              <a:rPr lang="en-US" sz="2600" dirty="0">
                <a:cs typeface="Calibri" panose="020F0502020204030204" pitchFamily="34" charset="0"/>
              </a:rPr>
              <a:t>Distortion reward-to-go </a:t>
            </a:r>
          </a:p>
          <a:p>
            <a:pPr marL="548640" lvl="2" indent="-274320">
              <a:spcBef>
                <a:spcPts val="580"/>
              </a:spcBef>
              <a:buClr>
                <a:schemeClr val="accent1"/>
              </a:buClr>
            </a:pPr>
            <a:r>
              <a:rPr lang="en-US" sz="2600" dirty="0">
                <a:cs typeface="Calibri" panose="020F0502020204030204" pitchFamily="34" charset="0"/>
              </a:rPr>
              <a:t>Rate reward-to-go</a:t>
            </a:r>
          </a:p>
          <a:p>
            <a:pPr>
              <a:lnSpc>
                <a:spcPct val="150000"/>
              </a:lnSpc>
            </a:pPr>
            <a:r>
              <a:rPr lang="en-US" dirty="0">
                <a:cs typeface="Calibri" panose="020F0502020204030204" pitchFamily="34" charset="0"/>
              </a:rPr>
              <a:t>Updates actor with these critics in an </a:t>
            </a:r>
            <a:r>
              <a:rPr lang="en-US" b="1" dirty="0">
                <a:cs typeface="Calibri" panose="020F0502020204030204" pitchFamily="34" charset="0"/>
              </a:rPr>
              <a:t>alternate</a:t>
            </a:r>
            <a:r>
              <a:rPr lang="en-US" dirty="0">
                <a:cs typeface="Calibri" panose="020F0502020204030204" pitchFamily="34" charset="0"/>
              </a:rPr>
              <a:t> manner</a:t>
            </a:r>
          </a:p>
          <a:p>
            <a:pPr>
              <a:lnSpc>
                <a:spcPct val="150000"/>
              </a:lnSpc>
            </a:pPr>
            <a:endParaRPr lang="en-US" sz="2400" dirty="0"/>
          </a:p>
          <a:p>
            <a:pPr>
              <a:lnSpc>
                <a:spcPct val="150000"/>
              </a:lnSpc>
            </a:pPr>
            <a:endParaRPr lang="en-US" altLang="zh-TW" sz="2400" dirty="0"/>
          </a:p>
        </p:txBody>
      </p:sp>
      <p:sp>
        <p:nvSpPr>
          <p:cNvPr id="4" name="標題 3"/>
          <p:cNvSpPr txBox="1">
            <a:spLocks/>
          </p:cNvSpPr>
          <p:nvPr/>
        </p:nvSpPr>
        <p:spPr>
          <a:xfrm>
            <a:off x="395536" y="451821"/>
            <a:ext cx="9001000" cy="769782"/>
          </a:xfrm>
          <a:prstGeom prst="rect">
            <a:avLst/>
          </a:prstGeom>
        </p:spPr>
        <p:txBody>
          <a:bodyPr bIns="91440" anchor="b" anchorCtr="0">
            <a:noAutofit/>
          </a:bodyPr>
          <a:lstStyle>
            <a:lvl1pPr algn="l" rtl="0" eaLnBrk="1" latinLnBrk="0" hangingPunct="1">
              <a:spcBef>
                <a:spcPct val="0"/>
              </a:spcBef>
              <a:buNone/>
              <a:defRPr kumimoji="0" sz="4000" b="1" kern="1200">
                <a:solidFill>
                  <a:srgbClr val="0070C0"/>
                </a:solidFill>
                <a:latin typeface="Calibri" panose="020F0502020204030204" pitchFamily="34" charset="0"/>
                <a:ea typeface="+mj-ea"/>
                <a:cs typeface="Times New Roman" pitchFamily="18" charset="0"/>
              </a:defRPr>
            </a:lvl1pPr>
          </a:lstStyle>
          <a:p>
            <a:r>
              <a:rPr lang="en-US" altLang="zh-TW" dirty="0"/>
              <a:t>Dual-Critic RL Framework</a:t>
            </a:r>
            <a:endParaRPr lang="zh-TW" altLang="en-US" dirty="0"/>
          </a:p>
        </p:txBody>
      </p:sp>
      <p:sp>
        <p:nvSpPr>
          <p:cNvPr id="3" name="Slide Number Placeholder 2"/>
          <p:cNvSpPr>
            <a:spLocks noGrp="1"/>
          </p:cNvSpPr>
          <p:nvPr>
            <p:ph type="sldNum" sz="quarter" idx="12"/>
          </p:nvPr>
        </p:nvSpPr>
        <p:spPr/>
        <p:txBody>
          <a:bodyPr/>
          <a:lstStyle/>
          <a:p>
            <a:fld id="{EB15A18E-AA88-43ED-A605-D4009C1A63FA}" type="slidenum">
              <a:rPr lang="zh-TW" altLang="en-US" smtClean="0"/>
              <a:pPr/>
              <a:t>21</a:t>
            </a:fld>
            <a:endParaRPr lang="zh-TW" alt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9592" y="3738768"/>
            <a:ext cx="7133535" cy="2304256"/>
          </a:xfrm>
          <a:prstGeom prst="rect">
            <a:avLst/>
          </a:prstGeom>
        </p:spPr>
      </p:pic>
    </p:spTree>
    <p:extLst>
      <p:ext uri="{BB962C8B-B14F-4D97-AF65-F5344CB8AC3E}">
        <p14:creationId xmlns:p14="http://schemas.microsoft.com/office/powerpoint/2010/main" val="12115819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內容版面配置區 4"/>
          <p:cNvSpPr>
            <a:spLocks noGrp="1"/>
          </p:cNvSpPr>
          <p:nvPr>
            <p:ph idx="1"/>
          </p:nvPr>
        </p:nvSpPr>
        <p:spPr>
          <a:xfrm>
            <a:off x="430363" y="1412776"/>
            <a:ext cx="8534125" cy="4464496"/>
          </a:xfrm>
        </p:spPr>
        <p:txBody>
          <a:bodyPr>
            <a:normAutofit/>
          </a:bodyPr>
          <a:lstStyle/>
          <a:p>
            <a:r>
              <a:rPr lang="en-US" dirty="0">
                <a:cs typeface="Calibri" panose="020F0502020204030204" pitchFamily="34" charset="0"/>
              </a:rPr>
              <a:t>Distortion reward-to-go Q</a:t>
            </a:r>
            <a:r>
              <a:rPr lang="en-US" sz="1400" dirty="0">
                <a:cs typeface="Calibri" panose="020F0502020204030204" pitchFamily="34" charset="0"/>
              </a:rPr>
              <a:t>D</a:t>
            </a:r>
            <a:r>
              <a:rPr lang="en-US" dirty="0">
                <a:cs typeface="Calibri" panose="020F0502020204030204" pitchFamily="34" charset="0"/>
              </a:rPr>
              <a:t>(</a:t>
            </a:r>
            <a:r>
              <a:rPr lang="en-US" dirty="0" err="1">
                <a:cs typeface="Calibri" panose="020F0502020204030204" pitchFamily="34" charset="0"/>
              </a:rPr>
              <a:t>s,a</a:t>
            </a:r>
            <a:r>
              <a:rPr lang="en-US" dirty="0">
                <a:cs typeface="Calibri" panose="020F0502020204030204" pitchFamily="34" charset="0"/>
              </a:rPr>
              <a:t>)</a:t>
            </a:r>
          </a:p>
          <a:p>
            <a:pPr>
              <a:lnSpc>
                <a:spcPct val="150000"/>
              </a:lnSpc>
            </a:pPr>
            <a:endParaRPr lang="en-US" dirty="0">
              <a:cs typeface="Calibri" panose="020F0502020204030204" pitchFamily="34" charset="0"/>
            </a:endParaRPr>
          </a:p>
          <a:p>
            <a:pPr>
              <a:lnSpc>
                <a:spcPct val="150000"/>
              </a:lnSpc>
            </a:pPr>
            <a:endParaRPr lang="en-US" dirty="0">
              <a:cs typeface="Calibri" panose="020F0502020204030204" pitchFamily="34" charset="0"/>
            </a:endParaRPr>
          </a:p>
          <a:p>
            <a:pPr>
              <a:lnSpc>
                <a:spcPct val="150000"/>
              </a:lnSpc>
            </a:pPr>
            <a:endParaRPr lang="en-US" dirty="0">
              <a:cs typeface="Calibri" panose="020F0502020204030204" pitchFamily="34" charset="0"/>
            </a:endParaRPr>
          </a:p>
          <a:p>
            <a:pPr>
              <a:lnSpc>
                <a:spcPct val="150000"/>
              </a:lnSpc>
            </a:pPr>
            <a:r>
              <a:rPr lang="en-US" dirty="0">
                <a:cs typeface="Calibri" panose="020F0502020204030204" pitchFamily="34" charset="0"/>
              </a:rPr>
              <a:t>Rate reward-to-go Q</a:t>
            </a:r>
            <a:r>
              <a:rPr lang="en-US" sz="1400" dirty="0">
                <a:cs typeface="Calibri" panose="020F0502020204030204" pitchFamily="34" charset="0"/>
              </a:rPr>
              <a:t>R</a:t>
            </a:r>
            <a:r>
              <a:rPr lang="en-US" dirty="0">
                <a:cs typeface="Calibri" panose="020F0502020204030204" pitchFamily="34" charset="0"/>
              </a:rPr>
              <a:t>(</a:t>
            </a:r>
            <a:r>
              <a:rPr lang="en-US" dirty="0" err="1">
                <a:cs typeface="Calibri" panose="020F0502020204030204" pitchFamily="34" charset="0"/>
              </a:rPr>
              <a:t>s,a</a:t>
            </a:r>
            <a:r>
              <a:rPr lang="en-US" dirty="0">
                <a:cs typeface="Calibri" panose="020F0502020204030204" pitchFamily="34" charset="0"/>
              </a:rPr>
              <a:t>)</a:t>
            </a:r>
          </a:p>
          <a:p>
            <a:pPr>
              <a:lnSpc>
                <a:spcPct val="150000"/>
              </a:lnSpc>
            </a:pPr>
            <a:endParaRPr lang="en-US" sz="2400" dirty="0"/>
          </a:p>
          <a:p>
            <a:pPr>
              <a:lnSpc>
                <a:spcPct val="150000"/>
              </a:lnSpc>
            </a:pPr>
            <a:endParaRPr lang="en-US" altLang="zh-TW" sz="2400" dirty="0"/>
          </a:p>
        </p:txBody>
      </p:sp>
      <p:sp>
        <p:nvSpPr>
          <p:cNvPr id="4" name="標題 3"/>
          <p:cNvSpPr txBox="1">
            <a:spLocks/>
          </p:cNvSpPr>
          <p:nvPr/>
        </p:nvSpPr>
        <p:spPr>
          <a:xfrm>
            <a:off x="395536" y="451821"/>
            <a:ext cx="9001000" cy="769782"/>
          </a:xfrm>
          <a:prstGeom prst="rect">
            <a:avLst/>
          </a:prstGeom>
        </p:spPr>
        <p:txBody>
          <a:bodyPr bIns="91440" anchor="b" anchorCtr="0">
            <a:noAutofit/>
          </a:bodyPr>
          <a:lstStyle>
            <a:lvl1pPr algn="l" rtl="0" eaLnBrk="1" latinLnBrk="0" hangingPunct="1">
              <a:spcBef>
                <a:spcPct val="0"/>
              </a:spcBef>
              <a:buNone/>
              <a:defRPr kumimoji="0" sz="4000" b="1" kern="1200">
                <a:solidFill>
                  <a:srgbClr val="0070C0"/>
                </a:solidFill>
                <a:latin typeface="Calibri" panose="020F0502020204030204" pitchFamily="34" charset="0"/>
                <a:ea typeface="+mj-ea"/>
                <a:cs typeface="Times New Roman" pitchFamily="18" charset="0"/>
              </a:defRPr>
            </a:lvl1pPr>
          </a:lstStyle>
          <a:p>
            <a:r>
              <a:rPr lang="en-US" altLang="zh-TW" dirty="0"/>
              <a:t>Reward-to-go</a:t>
            </a:r>
            <a:endParaRPr lang="zh-TW" altLang="en-US" dirty="0"/>
          </a:p>
        </p:txBody>
      </p:sp>
      <p:sp>
        <p:nvSpPr>
          <p:cNvPr id="3" name="Slide Number Placeholder 2"/>
          <p:cNvSpPr>
            <a:spLocks noGrp="1"/>
          </p:cNvSpPr>
          <p:nvPr>
            <p:ph type="sldNum" sz="quarter" idx="12"/>
          </p:nvPr>
        </p:nvSpPr>
        <p:spPr/>
        <p:txBody>
          <a:bodyPr/>
          <a:lstStyle/>
          <a:p>
            <a:fld id="{EB15A18E-AA88-43ED-A605-D4009C1A63FA}" type="slidenum">
              <a:rPr lang="zh-TW" altLang="en-US" smtClean="0"/>
              <a:pPr/>
              <a:t>22</a:t>
            </a:fld>
            <a:endParaRPr lang="zh-TW" altLang="en-US"/>
          </a:p>
        </p:txBody>
      </p:sp>
      <mc:AlternateContent xmlns:mc="http://schemas.openxmlformats.org/markup-compatibility/2006" xmlns:a14="http://schemas.microsoft.com/office/drawing/2010/main">
        <mc:Choice Requires="a14">
          <p:sp>
            <p:nvSpPr>
              <p:cNvPr id="6" name="矩形 54 1"/>
              <p:cNvSpPr/>
              <p:nvPr/>
            </p:nvSpPr>
            <p:spPr>
              <a:xfrm>
                <a:off x="796104" y="2219523"/>
                <a:ext cx="436611" cy="849863"/>
              </a:xfrm>
              <a:prstGeom prst="rect">
                <a:avLst/>
              </a:prstGeom>
              <a:solidFill>
                <a:schemeClr val="accent6">
                  <a:lumMod val="40000"/>
                  <a:lumOff val="60000"/>
                </a:schemeClr>
              </a:solidFill>
              <a:ln w="28575"/>
            </p:spPr>
            <p:style>
              <a:lnRef idx="2">
                <a:schemeClr val="accent1"/>
              </a:lnRef>
              <a:fillRef idx="1">
                <a:schemeClr val="lt1"/>
              </a:fillRef>
              <a:effectRef idx="0">
                <a:schemeClr val="accent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TW" b="1" i="1">
                              <a:latin typeface="Cambria Math" panose="02040503050406030204" pitchFamily="18" charset="0"/>
                            </a:rPr>
                          </m:ctrlPr>
                        </m:sSubPr>
                        <m:e>
                          <m:r>
                            <a:rPr lang="zh-TW" altLang="en-US" b="1" i="0" smtClean="0">
                              <a:latin typeface="Cambria Math" panose="02040503050406030204" pitchFamily="18" charset="0"/>
                            </a:rPr>
                            <m:t> </m:t>
                          </m:r>
                          <m:r>
                            <a:rPr lang="en-US" altLang="zh-TW" b="1" i="0">
                              <a:latin typeface="Cambria Math" panose="02040503050406030204" pitchFamily="18" charset="0"/>
                            </a:rPr>
                            <m:t>𝐅</m:t>
                          </m:r>
                        </m:e>
                        <m:sub>
                          <m:r>
                            <a:rPr lang="en-US" altLang="zh-TW" b="1" i="0">
                              <a:latin typeface="Cambria Math" panose="02040503050406030204" pitchFamily="18" charset="0"/>
                            </a:rPr>
                            <m:t>𝟏</m:t>
                          </m:r>
                        </m:sub>
                      </m:sSub>
                    </m:oMath>
                  </m:oMathPara>
                </a14:m>
                <a:endParaRPr lang="zh-TW" altLang="en-US" b="1" dirty="0">
                  <a:latin typeface="Calibri" panose="020F0502020204030204" pitchFamily="34" charset="0"/>
                  <a:cs typeface="Calibri" panose="020F0502020204030204" pitchFamily="34" charset="0"/>
                </a:endParaRPr>
              </a:p>
            </p:txBody>
          </p:sp>
        </mc:Choice>
        <mc:Fallback xmlns="">
          <p:sp>
            <p:nvSpPr>
              <p:cNvPr id="6" name="矩形 54 1"/>
              <p:cNvSpPr>
                <a:spLocks noRot="1" noChangeAspect="1" noMove="1" noResize="1" noEditPoints="1" noAdjustHandles="1" noChangeArrowheads="1" noChangeShapeType="1" noTextEdit="1"/>
              </p:cNvSpPr>
              <p:nvPr/>
            </p:nvSpPr>
            <p:spPr>
              <a:xfrm>
                <a:off x="796104" y="2219523"/>
                <a:ext cx="436611" cy="849863"/>
              </a:xfrm>
              <a:prstGeom prst="rect">
                <a:avLst/>
              </a:prstGeom>
              <a:blipFill>
                <a:blip r:embed="rId5"/>
                <a:stretch>
                  <a:fillRect/>
                </a:stretch>
              </a:blipFill>
              <a:ln w="28575"/>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矩形 55 1"/>
              <p:cNvSpPr/>
              <p:nvPr/>
            </p:nvSpPr>
            <p:spPr>
              <a:xfrm>
                <a:off x="1503366" y="2219522"/>
                <a:ext cx="436611" cy="849863"/>
              </a:xfrm>
              <a:prstGeom prst="rect">
                <a:avLst/>
              </a:prstGeom>
              <a:solidFill>
                <a:schemeClr val="accent6">
                  <a:lumMod val="40000"/>
                  <a:lumOff val="60000"/>
                </a:schemeClr>
              </a:solidFill>
              <a:ln w="28575"/>
            </p:spPr>
            <p:style>
              <a:lnRef idx="2">
                <a:schemeClr val="accent1"/>
              </a:lnRef>
              <a:fillRef idx="1">
                <a:schemeClr val="lt1"/>
              </a:fillRef>
              <a:effectRef idx="0">
                <a:schemeClr val="accent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TW" b="1" i="1" smtClean="0">
                              <a:latin typeface="Cambria Math" panose="02040503050406030204" pitchFamily="18" charset="0"/>
                            </a:rPr>
                          </m:ctrlPr>
                        </m:sSubPr>
                        <m:e>
                          <m:r>
                            <a:rPr lang="zh-TW" altLang="en-US" b="1" i="0" smtClean="0">
                              <a:latin typeface="Cambria Math" panose="02040503050406030204" pitchFamily="18" charset="0"/>
                            </a:rPr>
                            <m:t> </m:t>
                          </m:r>
                          <m:r>
                            <a:rPr lang="en-US" altLang="zh-TW" b="1" i="0">
                              <a:latin typeface="Cambria Math" panose="02040503050406030204" pitchFamily="18" charset="0"/>
                            </a:rPr>
                            <m:t>𝐅</m:t>
                          </m:r>
                        </m:e>
                        <m:sub>
                          <m:r>
                            <a:rPr lang="en-US" altLang="zh-TW" b="1" i="0" smtClean="0">
                              <a:latin typeface="Cambria Math" panose="02040503050406030204" pitchFamily="18" charset="0"/>
                            </a:rPr>
                            <m:t>𝟐</m:t>
                          </m:r>
                        </m:sub>
                      </m:sSub>
                    </m:oMath>
                  </m:oMathPara>
                </a14:m>
                <a:endParaRPr lang="zh-TW" altLang="en-US" b="1" dirty="0">
                  <a:latin typeface="Calibri" panose="020F0502020204030204" pitchFamily="34" charset="0"/>
                  <a:cs typeface="Calibri" panose="020F0502020204030204" pitchFamily="34" charset="0"/>
                </a:endParaRPr>
              </a:p>
            </p:txBody>
          </p:sp>
        </mc:Choice>
        <mc:Fallback xmlns="">
          <p:sp>
            <p:nvSpPr>
              <p:cNvPr id="7" name="矩形 55 1"/>
              <p:cNvSpPr>
                <a:spLocks noRot="1" noChangeAspect="1" noMove="1" noResize="1" noEditPoints="1" noAdjustHandles="1" noChangeArrowheads="1" noChangeShapeType="1" noTextEdit="1"/>
              </p:cNvSpPr>
              <p:nvPr/>
            </p:nvSpPr>
            <p:spPr>
              <a:xfrm>
                <a:off x="1503366" y="2219522"/>
                <a:ext cx="436611" cy="849863"/>
              </a:xfrm>
              <a:prstGeom prst="rect">
                <a:avLst/>
              </a:prstGeom>
              <a:blipFill>
                <a:blip r:embed="rId6"/>
                <a:stretch>
                  <a:fillRect/>
                </a:stretch>
              </a:blipFill>
              <a:ln w="28575"/>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矩形 56 1"/>
              <p:cNvSpPr/>
              <p:nvPr/>
            </p:nvSpPr>
            <p:spPr>
              <a:xfrm>
                <a:off x="2216533" y="2219521"/>
                <a:ext cx="436611" cy="849863"/>
              </a:xfrm>
              <a:prstGeom prst="rect">
                <a:avLst/>
              </a:prstGeom>
              <a:solidFill>
                <a:schemeClr val="accent6">
                  <a:lumMod val="40000"/>
                  <a:lumOff val="60000"/>
                </a:schemeClr>
              </a:solidFill>
              <a:ln w="28575"/>
            </p:spPr>
            <p:style>
              <a:lnRef idx="2">
                <a:schemeClr val="accent1"/>
              </a:lnRef>
              <a:fillRef idx="1">
                <a:schemeClr val="lt1"/>
              </a:fillRef>
              <a:effectRef idx="0">
                <a:schemeClr val="accent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TW" b="1" i="1" smtClean="0">
                              <a:latin typeface="Cambria Math" panose="02040503050406030204" pitchFamily="18" charset="0"/>
                            </a:rPr>
                          </m:ctrlPr>
                        </m:sSubPr>
                        <m:e>
                          <m:r>
                            <a:rPr lang="zh-TW" altLang="en-US" b="1" i="0" smtClean="0">
                              <a:latin typeface="Cambria Math" panose="02040503050406030204" pitchFamily="18" charset="0"/>
                            </a:rPr>
                            <m:t> </m:t>
                          </m:r>
                          <m:r>
                            <a:rPr lang="en-US" altLang="zh-TW" b="1" i="0">
                              <a:latin typeface="Cambria Math" panose="02040503050406030204" pitchFamily="18" charset="0"/>
                            </a:rPr>
                            <m:t>𝐅</m:t>
                          </m:r>
                        </m:e>
                        <m:sub>
                          <m:r>
                            <a:rPr lang="en-US" altLang="zh-TW" b="1" i="0" smtClean="0">
                              <a:latin typeface="Cambria Math" panose="02040503050406030204" pitchFamily="18" charset="0"/>
                            </a:rPr>
                            <m:t>𝟑</m:t>
                          </m:r>
                        </m:sub>
                      </m:sSub>
                    </m:oMath>
                  </m:oMathPara>
                </a14:m>
                <a:endParaRPr lang="zh-TW" altLang="en-US" b="1" dirty="0"/>
              </a:p>
            </p:txBody>
          </p:sp>
        </mc:Choice>
        <mc:Fallback xmlns="">
          <p:sp>
            <p:nvSpPr>
              <p:cNvPr id="8" name="矩形 56 1"/>
              <p:cNvSpPr>
                <a:spLocks noRot="1" noChangeAspect="1" noMove="1" noResize="1" noEditPoints="1" noAdjustHandles="1" noChangeArrowheads="1" noChangeShapeType="1" noTextEdit="1"/>
              </p:cNvSpPr>
              <p:nvPr/>
            </p:nvSpPr>
            <p:spPr>
              <a:xfrm>
                <a:off x="2216533" y="2219521"/>
                <a:ext cx="436611" cy="849863"/>
              </a:xfrm>
              <a:prstGeom prst="rect">
                <a:avLst/>
              </a:prstGeom>
              <a:blipFill>
                <a:blip r:embed="rId7"/>
                <a:stretch>
                  <a:fillRect/>
                </a:stretch>
              </a:blipFill>
              <a:ln w="28575"/>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矩形 57 1"/>
              <p:cNvSpPr/>
              <p:nvPr/>
            </p:nvSpPr>
            <p:spPr>
              <a:xfrm>
                <a:off x="8256843" y="2204864"/>
                <a:ext cx="436611" cy="849863"/>
              </a:xfrm>
              <a:prstGeom prst="rect">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TW" b="1" i="1" smtClean="0">
                              <a:latin typeface="Cambria Math" panose="02040503050406030204" pitchFamily="18" charset="0"/>
                            </a:rPr>
                          </m:ctrlPr>
                        </m:sSubPr>
                        <m:e>
                          <m:r>
                            <a:rPr lang="zh-TW" altLang="en-US" b="1" i="0" smtClean="0">
                              <a:latin typeface="Cambria Math" panose="02040503050406030204" pitchFamily="18" charset="0"/>
                            </a:rPr>
                            <m:t> </m:t>
                          </m:r>
                          <m:r>
                            <a:rPr lang="en-US" altLang="zh-TW" b="1" i="0">
                              <a:latin typeface="Cambria Math" panose="02040503050406030204" pitchFamily="18" charset="0"/>
                            </a:rPr>
                            <m:t>𝐅</m:t>
                          </m:r>
                        </m:e>
                        <m:sub>
                          <m:r>
                            <a:rPr lang="en-US" altLang="zh-TW" b="1" i="0" smtClean="0">
                              <a:latin typeface="Cambria Math" panose="02040503050406030204" pitchFamily="18" charset="0"/>
                            </a:rPr>
                            <m:t>𝟏𝟔</m:t>
                          </m:r>
                        </m:sub>
                      </m:sSub>
                    </m:oMath>
                  </m:oMathPara>
                </a14:m>
                <a:endParaRPr lang="zh-TW" altLang="en-US" b="1" dirty="0"/>
              </a:p>
            </p:txBody>
          </p:sp>
        </mc:Choice>
        <mc:Fallback xmlns="">
          <p:sp>
            <p:nvSpPr>
              <p:cNvPr id="10" name="矩形 57 1"/>
              <p:cNvSpPr>
                <a:spLocks noRot="1" noChangeAspect="1" noMove="1" noResize="1" noEditPoints="1" noAdjustHandles="1" noChangeArrowheads="1" noChangeShapeType="1" noTextEdit="1"/>
              </p:cNvSpPr>
              <p:nvPr/>
            </p:nvSpPr>
            <p:spPr>
              <a:xfrm>
                <a:off x="8256843" y="2204864"/>
                <a:ext cx="436611" cy="849863"/>
              </a:xfrm>
              <a:prstGeom prst="rect">
                <a:avLst/>
              </a:prstGeom>
              <a:blipFill>
                <a:blip r:embed="rId8"/>
                <a:stretch>
                  <a:fillRect l="-3896"/>
                </a:stretch>
              </a:blipFill>
              <a:ln w="28575"/>
            </p:spPr>
            <p:txBody>
              <a:bodyPr/>
              <a:lstStyle/>
              <a:p>
                <a:r>
                  <a:rPr lang="en-US">
                    <a:noFill/>
                  </a:rPr>
                  <a:t> </a:t>
                </a:r>
              </a:p>
            </p:txBody>
          </p:sp>
        </mc:Fallback>
      </mc:AlternateContent>
      <p:sp>
        <p:nvSpPr>
          <p:cNvPr id="11" name="橢圓 58 1"/>
          <p:cNvSpPr/>
          <p:nvPr/>
        </p:nvSpPr>
        <p:spPr>
          <a:xfrm>
            <a:off x="4714871" y="2621655"/>
            <a:ext cx="118310" cy="12890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12" name="橢圓 59 1"/>
          <p:cNvSpPr/>
          <p:nvPr/>
        </p:nvSpPr>
        <p:spPr>
          <a:xfrm>
            <a:off x="4933176" y="2621655"/>
            <a:ext cx="118310" cy="12890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13" name="橢圓 60 1"/>
          <p:cNvSpPr/>
          <p:nvPr/>
        </p:nvSpPr>
        <p:spPr>
          <a:xfrm>
            <a:off x="5142324" y="2621653"/>
            <a:ext cx="118310" cy="12890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mc:AlternateContent xmlns:mc="http://schemas.openxmlformats.org/markup-compatibility/2006" xmlns:a14="http://schemas.microsoft.com/office/drawing/2010/main">
        <mc:Choice Requires="a14">
          <p:sp>
            <p:nvSpPr>
              <p:cNvPr id="14" name="矩形 63 1"/>
              <p:cNvSpPr/>
              <p:nvPr/>
            </p:nvSpPr>
            <p:spPr>
              <a:xfrm>
                <a:off x="2923795" y="2219520"/>
                <a:ext cx="436611" cy="849863"/>
              </a:xfrm>
              <a:prstGeom prst="rect">
                <a:avLst/>
              </a:prstGeom>
              <a:solidFill>
                <a:schemeClr val="accent6">
                  <a:lumMod val="40000"/>
                  <a:lumOff val="60000"/>
                </a:schemeClr>
              </a:solidFill>
              <a:ln w="28575"/>
            </p:spPr>
            <p:style>
              <a:lnRef idx="2">
                <a:schemeClr val="accent1"/>
              </a:lnRef>
              <a:fillRef idx="1">
                <a:schemeClr val="lt1"/>
              </a:fillRef>
              <a:effectRef idx="0">
                <a:schemeClr val="accent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TW" b="1" i="1" smtClean="0">
                              <a:latin typeface="Cambria Math" panose="02040503050406030204" pitchFamily="18" charset="0"/>
                            </a:rPr>
                          </m:ctrlPr>
                        </m:sSubPr>
                        <m:e>
                          <m:r>
                            <a:rPr lang="zh-TW" altLang="en-US" b="1" i="0" smtClean="0">
                              <a:latin typeface="Cambria Math" panose="02040503050406030204" pitchFamily="18" charset="0"/>
                            </a:rPr>
                            <m:t> </m:t>
                          </m:r>
                          <m:r>
                            <a:rPr lang="en-US" altLang="zh-TW" b="1" i="0">
                              <a:latin typeface="Cambria Math" panose="02040503050406030204" pitchFamily="18" charset="0"/>
                            </a:rPr>
                            <m:t>𝐅</m:t>
                          </m:r>
                        </m:e>
                        <m:sub>
                          <m:r>
                            <a:rPr lang="en-US" altLang="zh-TW" b="1" i="0" smtClean="0">
                              <a:latin typeface="Cambria Math" panose="02040503050406030204" pitchFamily="18" charset="0"/>
                            </a:rPr>
                            <m:t>𝟒</m:t>
                          </m:r>
                        </m:sub>
                      </m:sSub>
                    </m:oMath>
                  </m:oMathPara>
                </a14:m>
                <a:endParaRPr lang="zh-TW" altLang="en-US" b="1" dirty="0"/>
              </a:p>
            </p:txBody>
          </p:sp>
        </mc:Choice>
        <mc:Fallback xmlns="">
          <p:sp>
            <p:nvSpPr>
              <p:cNvPr id="14" name="矩形 63 1"/>
              <p:cNvSpPr>
                <a:spLocks noRot="1" noChangeAspect="1" noMove="1" noResize="1" noEditPoints="1" noAdjustHandles="1" noChangeArrowheads="1" noChangeShapeType="1" noTextEdit="1"/>
              </p:cNvSpPr>
              <p:nvPr/>
            </p:nvSpPr>
            <p:spPr>
              <a:xfrm>
                <a:off x="2923795" y="2219520"/>
                <a:ext cx="436611" cy="849863"/>
              </a:xfrm>
              <a:prstGeom prst="rect">
                <a:avLst/>
              </a:prstGeom>
              <a:blipFill>
                <a:blip r:embed="rId9"/>
                <a:stretch>
                  <a:fillRect/>
                </a:stretch>
              </a:blipFill>
              <a:ln w="28575"/>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矩形 64 1"/>
              <p:cNvSpPr/>
              <p:nvPr/>
            </p:nvSpPr>
            <p:spPr>
              <a:xfrm>
                <a:off x="3647031" y="2204864"/>
                <a:ext cx="436611" cy="849863"/>
              </a:xfrm>
              <a:prstGeom prst="rect">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TW" b="1" i="1" smtClean="0">
                              <a:latin typeface="Cambria Math" panose="02040503050406030204" pitchFamily="18" charset="0"/>
                            </a:rPr>
                          </m:ctrlPr>
                        </m:sSubPr>
                        <m:e>
                          <m:r>
                            <a:rPr lang="zh-TW" altLang="en-US" b="1" i="0" smtClean="0">
                              <a:latin typeface="Cambria Math" panose="02040503050406030204" pitchFamily="18" charset="0"/>
                            </a:rPr>
                            <m:t> </m:t>
                          </m:r>
                          <m:r>
                            <a:rPr lang="en-US" altLang="zh-TW" b="1" i="0">
                              <a:latin typeface="Cambria Math" panose="02040503050406030204" pitchFamily="18" charset="0"/>
                            </a:rPr>
                            <m:t>𝐅</m:t>
                          </m:r>
                        </m:e>
                        <m:sub>
                          <m:r>
                            <a:rPr lang="en-US" altLang="zh-TW" b="1" i="0" smtClean="0">
                              <a:latin typeface="Cambria Math" panose="02040503050406030204" pitchFamily="18" charset="0"/>
                            </a:rPr>
                            <m:t>𝟓</m:t>
                          </m:r>
                        </m:sub>
                      </m:sSub>
                    </m:oMath>
                  </m:oMathPara>
                </a14:m>
                <a:endParaRPr lang="zh-TW" altLang="en-US" b="1" dirty="0"/>
              </a:p>
            </p:txBody>
          </p:sp>
        </mc:Choice>
        <mc:Fallback xmlns="">
          <p:sp>
            <p:nvSpPr>
              <p:cNvPr id="15" name="矩形 64 1"/>
              <p:cNvSpPr>
                <a:spLocks noRot="1" noChangeAspect="1" noMove="1" noResize="1" noEditPoints="1" noAdjustHandles="1" noChangeArrowheads="1" noChangeShapeType="1" noTextEdit="1"/>
              </p:cNvSpPr>
              <p:nvPr/>
            </p:nvSpPr>
            <p:spPr>
              <a:xfrm>
                <a:off x="3647031" y="2204864"/>
                <a:ext cx="436611" cy="849863"/>
              </a:xfrm>
              <a:prstGeom prst="rect">
                <a:avLst/>
              </a:prstGeom>
              <a:blipFill>
                <a:blip r:embed="rId10"/>
                <a:stretch>
                  <a:fillRect/>
                </a:stretch>
              </a:blipFill>
              <a:ln w="28575"/>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矩形 65 1"/>
              <p:cNvSpPr/>
              <p:nvPr/>
            </p:nvSpPr>
            <p:spPr>
              <a:xfrm>
                <a:off x="7520311" y="2204864"/>
                <a:ext cx="436611" cy="849863"/>
              </a:xfrm>
              <a:prstGeom prst="rect">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TW" b="1" i="1" smtClean="0">
                              <a:latin typeface="Cambria Math" panose="02040503050406030204" pitchFamily="18" charset="0"/>
                            </a:rPr>
                          </m:ctrlPr>
                        </m:sSubPr>
                        <m:e>
                          <m:r>
                            <a:rPr lang="zh-TW" altLang="en-US" b="1" i="0" smtClean="0">
                              <a:latin typeface="Cambria Math" panose="02040503050406030204" pitchFamily="18" charset="0"/>
                            </a:rPr>
                            <m:t> </m:t>
                          </m:r>
                          <m:r>
                            <a:rPr lang="en-US" altLang="zh-TW" b="1" i="0">
                              <a:latin typeface="Cambria Math" panose="02040503050406030204" pitchFamily="18" charset="0"/>
                            </a:rPr>
                            <m:t>𝐅</m:t>
                          </m:r>
                        </m:e>
                        <m:sub>
                          <m:r>
                            <a:rPr lang="en-US" altLang="zh-TW" b="1" i="0" smtClean="0">
                              <a:latin typeface="Cambria Math" panose="02040503050406030204" pitchFamily="18" charset="0"/>
                            </a:rPr>
                            <m:t>𝟏𝟓</m:t>
                          </m:r>
                        </m:sub>
                      </m:sSub>
                    </m:oMath>
                  </m:oMathPara>
                </a14:m>
                <a:endParaRPr lang="zh-TW" altLang="en-US" b="1" dirty="0"/>
              </a:p>
            </p:txBody>
          </p:sp>
        </mc:Choice>
        <mc:Fallback xmlns="">
          <p:sp>
            <p:nvSpPr>
              <p:cNvPr id="16" name="矩形 65 1"/>
              <p:cNvSpPr>
                <a:spLocks noRot="1" noChangeAspect="1" noMove="1" noResize="1" noEditPoints="1" noAdjustHandles="1" noChangeArrowheads="1" noChangeShapeType="1" noTextEdit="1"/>
              </p:cNvSpPr>
              <p:nvPr/>
            </p:nvSpPr>
            <p:spPr>
              <a:xfrm>
                <a:off x="7520311" y="2204864"/>
                <a:ext cx="436611" cy="849863"/>
              </a:xfrm>
              <a:prstGeom prst="rect">
                <a:avLst/>
              </a:prstGeom>
              <a:blipFill>
                <a:blip r:embed="rId11"/>
                <a:stretch>
                  <a:fillRect l="-5263"/>
                </a:stretch>
              </a:blipFill>
              <a:ln w="28575"/>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矩形 66 1"/>
              <p:cNvSpPr/>
              <p:nvPr/>
            </p:nvSpPr>
            <p:spPr>
              <a:xfrm>
                <a:off x="6732240" y="2204864"/>
                <a:ext cx="436611" cy="849863"/>
              </a:xfrm>
              <a:prstGeom prst="rect">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TW" b="1" i="1" smtClean="0">
                              <a:latin typeface="Cambria Math" panose="02040503050406030204" pitchFamily="18" charset="0"/>
                            </a:rPr>
                          </m:ctrlPr>
                        </m:sSubPr>
                        <m:e>
                          <m:r>
                            <a:rPr lang="zh-TW" altLang="en-US" b="1" i="0" smtClean="0">
                              <a:latin typeface="Cambria Math" panose="02040503050406030204" pitchFamily="18" charset="0"/>
                            </a:rPr>
                            <m:t> </m:t>
                          </m:r>
                          <m:r>
                            <a:rPr lang="en-US" altLang="zh-TW" b="1" i="0">
                              <a:latin typeface="Cambria Math" panose="02040503050406030204" pitchFamily="18" charset="0"/>
                            </a:rPr>
                            <m:t>𝐅</m:t>
                          </m:r>
                        </m:e>
                        <m:sub>
                          <m:r>
                            <a:rPr lang="en-US" altLang="zh-TW" b="1" i="0" smtClean="0">
                              <a:latin typeface="Cambria Math" panose="02040503050406030204" pitchFamily="18" charset="0"/>
                            </a:rPr>
                            <m:t>𝟏</m:t>
                          </m:r>
                          <m:r>
                            <a:rPr lang="en-US" altLang="zh-TW" b="1" i="1" smtClean="0">
                              <a:latin typeface="Cambria Math" panose="02040503050406030204" pitchFamily="18" charset="0"/>
                            </a:rPr>
                            <m:t>𝟒</m:t>
                          </m:r>
                        </m:sub>
                      </m:sSub>
                    </m:oMath>
                  </m:oMathPara>
                </a14:m>
                <a:endParaRPr lang="zh-TW" altLang="en-US" b="1" dirty="0"/>
              </a:p>
            </p:txBody>
          </p:sp>
        </mc:Choice>
        <mc:Fallback xmlns="">
          <p:sp>
            <p:nvSpPr>
              <p:cNvPr id="17" name="矩形 66 1"/>
              <p:cNvSpPr>
                <a:spLocks noRot="1" noChangeAspect="1" noMove="1" noResize="1" noEditPoints="1" noAdjustHandles="1" noChangeArrowheads="1" noChangeShapeType="1" noTextEdit="1"/>
              </p:cNvSpPr>
              <p:nvPr/>
            </p:nvSpPr>
            <p:spPr>
              <a:xfrm>
                <a:off x="6732240" y="2204864"/>
                <a:ext cx="436611" cy="849863"/>
              </a:xfrm>
              <a:prstGeom prst="rect">
                <a:avLst/>
              </a:prstGeom>
              <a:blipFill>
                <a:blip r:embed="rId12"/>
                <a:stretch>
                  <a:fillRect l="-3896"/>
                </a:stretch>
              </a:blipFill>
              <a:ln w="28575"/>
            </p:spPr>
            <p:txBody>
              <a:bodyPr/>
              <a:lstStyle/>
              <a:p>
                <a:r>
                  <a:rPr lang="en-US">
                    <a:noFill/>
                  </a:rPr>
                  <a:t> </a:t>
                </a:r>
              </a:p>
            </p:txBody>
          </p:sp>
        </mc:Fallback>
      </mc:AlternateContent>
      <p:sp>
        <p:nvSpPr>
          <p:cNvPr id="18" name="左大括弧 68 2 4 1"/>
          <p:cNvSpPr/>
          <p:nvPr/>
        </p:nvSpPr>
        <p:spPr bwMode="auto">
          <a:xfrm rot="16200000">
            <a:off x="6029580" y="913250"/>
            <a:ext cx="331226" cy="4996526"/>
          </a:xfrm>
          <a:prstGeom prst="leftBrace">
            <a:avLst>
              <a:gd name="adj1" fmla="val 8333"/>
              <a:gd name="adj2" fmla="val 51515"/>
            </a:avLst>
          </a:prstGeom>
          <a:noFill/>
          <a:ln w="2857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zh-TW" altLang="en-US" sz="1800" b="0" i="0" u="none" strike="noStrike" cap="none" normalizeH="0" baseline="0">
              <a:ln>
                <a:noFill/>
              </a:ln>
              <a:solidFill>
                <a:schemeClr val="tx1"/>
              </a:solidFill>
              <a:effectLst/>
              <a:latin typeface="Arial" pitchFamily="34" charset="0"/>
              <a:ea typeface="宋体" pitchFamily="2" charset="-122"/>
            </a:endParaRPr>
          </a:p>
        </p:txBody>
      </p:sp>
      <p:pic>
        <p:nvPicPr>
          <p:cNvPr id="5" name="Picture 4" descr="\documentclass{article}&#10;\usepackage{amsmath}&#10;\pagestyle{empty}&#10;\begin{document}&#10;&#10;&#10;$ \sum_{t=5}^N r_{D_t} $&#10;&#10;\end{document}" title="IguanaTex Bitmap Display"/>
          <p:cNvPicPr>
            <a:picLocks noChangeAspect="1"/>
          </p:cNvPicPr>
          <p:nvPr>
            <p:custDataLst>
              <p:tags r:id="rId1"/>
            </p:custDataLst>
          </p:nvPr>
        </p:nvPicPr>
        <p:blipFill>
          <a:blip r:embed="rId13" cstate="print">
            <a:extLst>
              <a:ext uri="{28A0092B-C50C-407E-A947-70E740481C1C}">
                <a14:useLocalDpi xmlns:a14="http://schemas.microsoft.com/office/drawing/2010/main" val="0"/>
              </a:ext>
            </a:extLst>
          </a:blip>
          <a:stretch>
            <a:fillRect/>
          </a:stretch>
        </p:blipFill>
        <p:spPr>
          <a:xfrm>
            <a:off x="5652120" y="3715369"/>
            <a:ext cx="1386260" cy="463525"/>
          </a:xfrm>
          <a:prstGeom prst="rect">
            <a:avLst/>
          </a:prstGeom>
        </p:spPr>
      </p:pic>
      <mc:AlternateContent xmlns:mc="http://schemas.openxmlformats.org/markup-compatibility/2006" xmlns:a14="http://schemas.microsoft.com/office/drawing/2010/main">
        <mc:Choice Requires="a14">
          <p:sp>
            <p:nvSpPr>
              <p:cNvPr id="20" name="矩形 54 2"/>
              <p:cNvSpPr/>
              <p:nvPr/>
            </p:nvSpPr>
            <p:spPr>
              <a:xfrm>
                <a:off x="796104" y="4701191"/>
                <a:ext cx="436611" cy="849863"/>
              </a:xfrm>
              <a:prstGeom prst="rect">
                <a:avLst/>
              </a:prstGeom>
              <a:solidFill>
                <a:schemeClr val="accent6">
                  <a:lumMod val="40000"/>
                  <a:lumOff val="60000"/>
                </a:schemeClr>
              </a:solidFill>
              <a:ln w="28575"/>
            </p:spPr>
            <p:style>
              <a:lnRef idx="2">
                <a:schemeClr val="accent1"/>
              </a:lnRef>
              <a:fillRef idx="1">
                <a:schemeClr val="lt1"/>
              </a:fillRef>
              <a:effectRef idx="0">
                <a:schemeClr val="accent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TW" b="1" i="1">
                              <a:latin typeface="Cambria Math" panose="02040503050406030204" pitchFamily="18" charset="0"/>
                            </a:rPr>
                          </m:ctrlPr>
                        </m:sSubPr>
                        <m:e>
                          <m:r>
                            <a:rPr lang="zh-TW" altLang="en-US" b="1" i="0" smtClean="0">
                              <a:latin typeface="Cambria Math" panose="02040503050406030204" pitchFamily="18" charset="0"/>
                            </a:rPr>
                            <m:t> </m:t>
                          </m:r>
                          <m:r>
                            <a:rPr lang="en-US" altLang="zh-TW" b="1" i="0">
                              <a:latin typeface="Cambria Math" panose="02040503050406030204" pitchFamily="18" charset="0"/>
                            </a:rPr>
                            <m:t>𝐅</m:t>
                          </m:r>
                        </m:e>
                        <m:sub>
                          <m:r>
                            <a:rPr lang="en-US" altLang="zh-TW" b="1" i="0">
                              <a:latin typeface="Cambria Math" panose="02040503050406030204" pitchFamily="18" charset="0"/>
                            </a:rPr>
                            <m:t>𝟏</m:t>
                          </m:r>
                        </m:sub>
                      </m:sSub>
                    </m:oMath>
                  </m:oMathPara>
                </a14:m>
                <a:endParaRPr lang="zh-TW" altLang="en-US" b="1" dirty="0">
                  <a:latin typeface="Calibri" panose="020F0502020204030204" pitchFamily="34" charset="0"/>
                  <a:cs typeface="Calibri" panose="020F0502020204030204" pitchFamily="34" charset="0"/>
                </a:endParaRPr>
              </a:p>
            </p:txBody>
          </p:sp>
        </mc:Choice>
        <mc:Fallback xmlns="">
          <p:sp>
            <p:nvSpPr>
              <p:cNvPr id="20" name="矩形 54 2"/>
              <p:cNvSpPr>
                <a:spLocks noRot="1" noChangeAspect="1" noMove="1" noResize="1" noEditPoints="1" noAdjustHandles="1" noChangeArrowheads="1" noChangeShapeType="1" noTextEdit="1"/>
              </p:cNvSpPr>
              <p:nvPr/>
            </p:nvSpPr>
            <p:spPr>
              <a:xfrm>
                <a:off x="796104" y="4701191"/>
                <a:ext cx="436611" cy="849863"/>
              </a:xfrm>
              <a:prstGeom prst="rect">
                <a:avLst/>
              </a:prstGeom>
              <a:blipFill>
                <a:blip r:embed="rId14"/>
                <a:stretch>
                  <a:fillRect/>
                </a:stretch>
              </a:blipFill>
              <a:ln w="28575"/>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矩形 55 2"/>
              <p:cNvSpPr/>
              <p:nvPr/>
            </p:nvSpPr>
            <p:spPr>
              <a:xfrm>
                <a:off x="1503366" y="4701190"/>
                <a:ext cx="436611" cy="849863"/>
              </a:xfrm>
              <a:prstGeom prst="rect">
                <a:avLst/>
              </a:prstGeom>
              <a:solidFill>
                <a:schemeClr val="accent6">
                  <a:lumMod val="40000"/>
                  <a:lumOff val="60000"/>
                </a:schemeClr>
              </a:solidFill>
              <a:ln w="28575"/>
            </p:spPr>
            <p:style>
              <a:lnRef idx="2">
                <a:schemeClr val="accent1"/>
              </a:lnRef>
              <a:fillRef idx="1">
                <a:schemeClr val="lt1"/>
              </a:fillRef>
              <a:effectRef idx="0">
                <a:schemeClr val="accent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TW" b="1" i="1" smtClean="0">
                              <a:latin typeface="Cambria Math" panose="02040503050406030204" pitchFamily="18" charset="0"/>
                            </a:rPr>
                          </m:ctrlPr>
                        </m:sSubPr>
                        <m:e>
                          <m:r>
                            <a:rPr lang="zh-TW" altLang="en-US" b="1" i="0" smtClean="0">
                              <a:latin typeface="Cambria Math" panose="02040503050406030204" pitchFamily="18" charset="0"/>
                            </a:rPr>
                            <m:t> </m:t>
                          </m:r>
                          <m:r>
                            <a:rPr lang="en-US" altLang="zh-TW" b="1" i="0">
                              <a:latin typeface="Cambria Math" panose="02040503050406030204" pitchFamily="18" charset="0"/>
                            </a:rPr>
                            <m:t>𝐅</m:t>
                          </m:r>
                        </m:e>
                        <m:sub>
                          <m:r>
                            <a:rPr lang="en-US" altLang="zh-TW" b="1" i="0" smtClean="0">
                              <a:latin typeface="Cambria Math" panose="02040503050406030204" pitchFamily="18" charset="0"/>
                            </a:rPr>
                            <m:t>𝟐</m:t>
                          </m:r>
                        </m:sub>
                      </m:sSub>
                    </m:oMath>
                  </m:oMathPara>
                </a14:m>
                <a:endParaRPr lang="zh-TW" altLang="en-US" b="1" dirty="0">
                  <a:latin typeface="Calibri" panose="020F0502020204030204" pitchFamily="34" charset="0"/>
                  <a:cs typeface="Calibri" panose="020F0502020204030204" pitchFamily="34" charset="0"/>
                </a:endParaRPr>
              </a:p>
            </p:txBody>
          </p:sp>
        </mc:Choice>
        <mc:Fallback xmlns="">
          <p:sp>
            <p:nvSpPr>
              <p:cNvPr id="21" name="矩形 55 2"/>
              <p:cNvSpPr>
                <a:spLocks noRot="1" noChangeAspect="1" noMove="1" noResize="1" noEditPoints="1" noAdjustHandles="1" noChangeArrowheads="1" noChangeShapeType="1" noTextEdit="1"/>
              </p:cNvSpPr>
              <p:nvPr/>
            </p:nvSpPr>
            <p:spPr>
              <a:xfrm>
                <a:off x="1503366" y="4701190"/>
                <a:ext cx="436611" cy="849863"/>
              </a:xfrm>
              <a:prstGeom prst="rect">
                <a:avLst/>
              </a:prstGeom>
              <a:blipFill>
                <a:blip r:embed="rId15"/>
                <a:stretch>
                  <a:fillRect/>
                </a:stretch>
              </a:blipFill>
              <a:ln w="28575"/>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矩形 56 2"/>
              <p:cNvSpPr/>
              <p:nvPr/>
            </p:nvSpPr>
            <p:spPr>
              <a:xfrm>
                <a:off x="2216533" y="4701189"/>
                <a:ext cx="436611" cy="849863"/>
              </a:xfrm>
              <a:prstGeom prst="rect">
                <a:avLst/>
              </a:prstGeom>
              <a:solidFill>
                <a:schemeClr val="accent6">
                  <a:lumMod val="40000"/>
                  <a:lumOff val="60000"/>
                </a:schemeClr>
              </a:solidFill>
              <a:ln w="28575"/>
            </p:spPr>
            <p:style>
              <a:lnRef idx="2">
                <a:schemeClr val="accent1"/>
              </a:lnRef>
              <a:fillRef idx="1">
                <a:schemeClr val="lt1"/>
              </a:fillRef>
              <a:effectRef idx="0">
                <a:schemeClr val="accent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TW" b="1" i="1" smtClean="0">
                              <a:latin typeface="Cambria Math" panose="02040503050406030204" pitchFamily="18" charset="0"/>
                            </a:rPr>
                          </m:ctrlPr>
                        </m:sSubPr>
                        <m:e>
                          <m:r>
                            <a:rPr lang="zh-TW" altLang="en-US" b="1" i="0" smtClean="0">
                              <a:latin typeface="Cambria Math" panose="02040503050406030204" pitchFamily="18" charset="0"/>
                            </a:rPr>
                            <m:t> </m:t>
                          </m:r>
                          <m:r>
                            <a:rPr lang="en-US" altLang="zh-TW" b="1" i="0">
                              <a:latin typeface="Cambria Math" panose="02040503050406030204" pitchFamily="18" charset="0"/>
                            </a:rPr>
                            <m:t>𝐅</m:t>
                          </m:r>
                        </m:e>
                        <m:sub>
                          <m:r>
                            <a:rPr lang="en-US" altLang="zh-TW" b="1" i="0" smtClean="0">
                              <a:latin typeface="Cambria Math" panose="02040503050406030204" pitchFamily="18" charset="0"/>
                            </a:rPr>
                            <m:t>𝟑</m:t>
                          </m:r>
                        </m:sub>
                      </m:sSub>
                    </m:oMath>
                  </m:oMathPara>
                </a14:m>
                <a:endParaRPr lang="zh-TW" altLang="en-US" b="1" dirty="0"/>
              </a:p>
            </p:txBody>
          </p:sp>
        </mc:Choice>
        <mc:Fallback xmlns="">
          <p:sp>
            <p:nvSpPr>
              <p:cNvPr id="22" name="矩形 56 2"/>
              <p:cNvSpPr>
                <a:spLocks noRot="1" noChangeAspect="1" noMove="1" noResize="1" noEditPoints="1" noAdjustHandles="1" noChangeArrowheads="1" noChangeShapeType="1" noTextEdit="1"/>
              </p:cNvSpPr>
              <p:nvPr/>
            </p:nvSpPr>
            <p:spPr>
              <a:xfrm>
                <a:off x="2216533" y="4701189"/>
                <a:ext cx="436611" cy="849863"/>
              </a:xfrm>
              <a:prstGeom prst="rect">
                <a:avLst/>
              </a:prstGeom>
              <a:blipFill>
                <a:blip r:embed="rId16"/>
                <a:stretch>
                  <a:fillRect/>
                </a:stretch>
              </a:blipFill>
              <a:ln w="28575"/>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矩形 57 2"/>
              <p:cNvSpPr/>
              <p:nvPr/>
            </p:nvSpPr>
            <p:spPr>
              <a:xfrm>
                <a:off x="8256843" y="4686532"/>
                <a:ext cx="436611" cy="849863"/>
              </a:xfrm>
              <a:prstGeom prst="rect">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TW" b="1" i="1" smtClean="0">
                              <a:latin typeface="Cambria Math" panose="02040503050406030204" pitchFamily="18" charset="0"/>
                            </a:rPr>
                          </m:ctrlPr>
                        </m:sSubPr>
                        <m:e>
                          <m:r>
                            <a:rPr lang="zh-TW" altLang="en-US" b="1" i="0" smtClean="0">
                              <a:latin typeface="Cambria Math" panose="02040503050406030204" pitchFamily="18" charset="0"/>
                            </a:rPr>
                            <m:t> </m:t>
                          </m:r>
                          <m:r>
                            <a:rPr lang="en-US" altLang="zh-TW" b="1" i="0">
                              <a:latin typeface="Cambria Math" panose="02040503050406030204" pitchFamily="18" charset="0"/>
                            </a:rPr>
                            <m:t>𝐅</m:t>
                          </m:r>
                        </m:e>
                        <m:sub>
                          <m:r>
                            <a:rPr lang="en-US" altLang="zh-TW" b="1" i="0" smtClean="0">
                              <a:latin typeface="Cambria Math" panose="02040503050406030204" pitchFamily="18" charset="0"/>
                            </a:rPr>
                            <m:t>𝟏𝟔</m:t>
                          </m:r>
                        </m:sub>
                      </m:sSub>
                    </m:oMath>
                  </m:oMathPara>
                </a14:m>
                <a:endParaRPr lang="zh-TW" altLang="en-US" b="1" dirty="0"/>
              </a:p>
            </p:txBody>
          </p:sp>
        </mc:Choice>
        <mc:Fallback xmlns="">
          <p:sp>
            <p:nvSpPr>
              <p:cNvPr id="23" name="矩形 57 2"/>
              <p:cNvSpPr>
                <a:spLocks noRot="1" noChangeAspect="1" noMove="1" noResize="1" noEditPoints="1" noAdjustHandles="1" noChangeArrowheads="1" noChangeShapeType="1" noTextEdit="1"/>
              </p:cNvSpPr>
              <p:nvPr/>
            </p:nvSpPr>
            <p:spPr>
              <a:xfrm>
                <a:off x="8256843" y="4686532"/>
                <a:ext cx="436611" cy="849863"/>
              </a:xfrm>
              <a:prstGeom prst="rect">
                <a:avLst/>
              </a:prstGeom>
              <a:blipFill>
                <a:blip r:embed="rId17"/>
                <a:stretch>
                  <a:fillRect l="-3896"/>
                </a:stretch>
              </a:blipFill>
              <a:ln w="28575"/>
            </p:spPr>
            <p:txBody>
              <a:bodyPr/>
              <a:lstStyle/>
              <a:p>
                <a:r>
                  <a:rPr lang="en-US">
                    <a:noFill/>
                  </a:rPr>
                  <a:t> </a:t>
                </a:r>
              </a:p>
            </p:txBody>
          </p:sp>
        </mc:Fallback>
      </mc:AlternateContent>
      <p:sp>
        <p:nvSpPr>
          <p:cNvPr id="24" name="橢圓 58 2"/>
          <p:cNvSpPr/>
          <p:nvPr/>
        </p:nvSpPr>
        <p:spPr>
          <a:xfrm>
            <a:off x="4714871" y="5103323"/>
            <a:ext cx="118310" cy="12890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25" name="橢圓 59 2"/>
          <p:cNvSpPr/>
          <p:nvPr/>
        </p:nvSpPr>
        <p:spPr>
          <a:xfrm>
            <a:off x="4933176" y="5103323"/>
            <a:ext cx="118310" cy="12890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26" name="橢圓 60 2"/>
          <p:cNvSpPr/>
          <p:nvPr/>
        </p:nvSpPr>
        <p:spPr>
          <a:xfrm>
            <a:off x="5142324" y="5103321"/>
            <a:ext cx="118310" cy="12890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mc:AlternateContent xmlns:mc="http://schemas.openxmlformats.org/markup-compatibility/2006" xmlns:a14="http://schemas.microsoft.com/office/drawing/2010/main">
        <mc:Choice Requires="a14">
          <p:sp>
            <p:nvSpPr>
              <p:cNvPr id="27" name="矩形 63 2"/>
              <p:cNvSpPr/>
              <p:nvPr/>
            </p:nvSpPr>
            <p:spPr>
              <a:xfrm>
                <a:off x="2923795" y="4701188"/>
                <a:ext cx="436611" cy="849863"/>
              </a:xfrm>
              <a:prstGeom prst="rect">
                <a:avLst/>
              </a:prstGeom>
              <a:solidFill>
                <a:schemeClr val="accent6">
                  <a:lumMod val="40000"/>
                  <a:lumOff val="60000"/>
                </a:schemeClr>
              </a:solidFill>
              <a:ln w="28575"/>
            </p:spPr>
            <p:style>
              <a:lnRef idx="2">
                <a:schemeClr val="accent1"/>
              </a:lnRef>
              <a:fillRef idx="1">
                <a:schemeClr val="lt1"/>
              </a:fillRef>
              <a:effectRef idx="0">
                <a:schemeClr val="accent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TW" b="1" i="1" smtClean="0">
                              <a:latin typeface="Cambria Math" panose="02040503050406030204" pitchFamily="18" charset="0"/>
                            </a:rPr>
                          </m:ctrlPr>
                        </m:sSubPr>
                        <m:e>
                          <m:r>
                            <a:rPr lang="zh-TW" altLang="en-US" b="1" i="0" smtClean="0">
                              <a:latin typeface="Cambria Math" panose="02040503050406030204" pitchFamily="18" charset="0"/>
                            </a:rPr>
                            <m:t> </m:t>
                          </m:r>
                          <m:r>
                            <a:rPr lang="en-US" altLang="zh-TW" b="1" i="0">
                              <a:latin typeface="Cambria Math" panose="02040503050406030204" pitchFamily="18" charset="0"/>
                            </a:rPr>
                            <m:t>𝐅</m:t>
                          </m:r>
                        </m:e>
                        <m:sub>
                          <m:r>
                            <a:rPr lang="en-US" altLang="zh-TW" b="1" i="0" smtClean="0">
                              <a:latin typeface="Cambria Math" panose="02040503050406030204" pitchFamily="18" charset="0"/>
                            </a:rPr>
                            <m:t>𝟒</m:t>
                          </m:r>
                        </m:sub>
                      </m:sSub>
                    </m:oMath>
                  </m:oMathPara>
                </a14:m>
                <a:endParaRPr lang="zh-TW" altLang="en-US" b="1" dirty="0"/>
              </a:p>
            </p:txBody>
          </p:sp>
        </mc:Choice>
        <mc:Fallback xmlns="">
          <p:sp>
            <p:nvSpPr>
              <p:cNvPr id="27" name="矩形 63 2"/>
              <p:cNvSpPr>
                <a:spLocks noRot="1" noChangeAspect="1" noMove="1" noResize="1" noEditPoints="1" noAdjustHandles="1" noChangeArrowheads="1" noChangeShapeType="1" noTextEdit="1"/>
              </p:cNvSpPr>
              <p:nvPr/>
            </p:nvSpPr>
            <p:spPr>
              <a:xfrm>
                <a:off x="2923795" y="4701188"/>
                <a:ext cx="436611" cy="849863"/>
              </a:xfrm>
              <a:prstGeom prst="rect">
                <a:avLst/>
              </a:prstGeom>
              <a:blipFill>
                <a:blip r:embed="rId18"/>
                <a:stretch>
                  <a:fillRect/>
                </a:stretch>
              </a:blipFill>
              <a:ln w="28575"/>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矩形 64 2"/>
              <p:cNvSpPr/>
              <p:nvPr/>
            </p:nvSpPr>
            <p:spPr>
              <a:xfrm>
                <a:off x="3647031" y="4686532"/>
                <a:ext cx="436611" cy="849863"/>
              </a:xfrm>
              <a:prstGeom prst="rect">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TW" b="1" i="1" smtClean="0">
                              <a:latin typeface="Cambria Math" panose="02040503050406030204" pitchFamily="18" charset="0"/>
                            </a:rPr>
                          </m:ctrlPr>
                        </m:sSubPr>
                        <m:e>
                          <m:r>
                            <a:rPr lang="zh-TW" altLang="en-US" b="1" i="0" smtClean="0">
                              <a:latin typeface="Cambria Math" panose="02040503050406030204" pitchFamily="18" charset="0"/>
                            </a:rPr>
                            <m:t> </m:t>
                          </m:r>
                          <m:r>
                            <a:rPr lang="en-US" altLang="zh-TW" b="1" i="0">
                              <a:latin typeface="Cambria Math" panose="02040503050406030204" pitchFamily="18" charset="0"/>
                            </a:rPr>
                            <m:t>𝐅</m:t>
                          </m:r>
                        </m:e>
                        <m:sub>
                          <m:r>
                            <a:rPr lang="en-US" altLang="zh-TW" b="1" i="0" smtClean="0">
                              <a:latin typeface="Cambria Math" panose="02040503050406030204" pitchFamily="18" charset="0"/>
                            </a:rPr>
                            <m:t>𝟓</m:t>
                          </m:r>
                        </m:sub>
                      </m:sSub>
                    </m:oMath>
                  </m:oMathPara>
                </a14:m>
                <a:endParaRPr lang="zh-TW" altLang="en-US" b="1" dirty="0"/>
              </a:p>
            </p:txBody>
          </p:sp>
        </mc:Choice>
        <mc:Fallback xmlns="">
          <p:sp>
            <p:nvSpPr>
              <p:cNvPr id="28" name="矩形 64 2"/>
              <p:cNvSpPr>
                <a:spLocks noRot="1" noChangeAspect="1" noMove="1" noResize="1" noEditPoints="1" noAdjustHandles="1" noChangeArrowheads="1" noChangeShapeType="1" noTextEdit="1"/>
              </p:cNvSpPr>
              <p:nvPr/>
            </p:nvSpPr>
            <p:spPr>
              <a:xfrm>
                <a:off x="3647031" y="4686532"/>
                <a:ext cx="436611" cy="849863"/>
              </a:xfrm>
              <a:prstGeom prst="rect">
                <a:avLst/>
              </a:prstGeom>
              <a:blipFill>
                <a:blip r:embed="rId19"/>
                <a:stretch>
                  <a:fillRect/>
                </a:stretch>
              </a:blipFill>
              <a:ln w="28575"/>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矩形 65 2"/>
              <p:cNvSpPr/>
              <p:nvPr/>
            </p:nvSpPr>
            <p:spPr>
              <a:xfrm>
                <a:off x="7520311" y="4686532"/>
                <a:ext cx="436611" cy="849863"/>
              </a:xfrm>
              <a:prstGeom prst="rect">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TW" b="1" i="1" smtClean="0">
                              <a:latin typeface="Cambria Math" panose="02040503050406030204" pitchFamily="18" charset="0"/>
                            </a:rPr>
                          </m:ctrlPr>
                        </m:sSubPr>
                        <m:e>
                          <m:r>
                            <a:rPr lang="zh-TW" altLang="en-US" b="1" i="0" smtClean="0">
                              <a:latin typeface="Cambria Math" panose="02040503050406030204" pitchFamily="18" charset="0"/>
                            </a:rPr>
                            <m:t> </m:t>
                          </m:r>
                          <m:r>
                            <a:rPr lang="en-US" altLang="zh-TW" b="1" i="0">
                              <a:latin typeface="Cambria Math" panose="02040503050406030204" pitchFamily="18" charset="0"/>
                            </a:rPr>
                            <m:t>𝐅</m:t>
                          </m:r>
                        </m:e>
                        <m:sub>
                          <m:r>
                            <a:rPr lang="en-US" altLang="zh-TW" b="1" i="0" smtClean="0">
                              <a:latin typeface="Cambria Math" panose="02040503050406030204" pitchFamily="18" charset="0"/>
                            </a:rPr>
                            <m:t>𝟏𝟓</m:t>
                          </m:r>
                        </m:sub>
                      </m:sSub>
                    </m:oMath>
                  </m:oMathPara>
                </a14:m>
                <a:endParaRPr lang="zh-TW" altLang="en-US" b="1" dirty="0"/>
              </a:p>
            </p:txBody>
          </p:sp>
        </mc:Choice>
        <mc:Fallback xmlns="">
          <p:sp>
            <p:nvSpPr>
              <p:cNvPr id="29" name="矩形 65 2"/>
              <p:cNvSpPr>
                <a:spLocks noRot="1" noChangeAspect="1" noMove="1" noResize="1" noEditPoints="1" noAdjustHandles="1" noChangeArrowheads="1" noChangeShapeType="1" noTextEdit="1"/>
              </p:cNvSpPr>
              <p:nvPr/>
            </p:nvSpPr>
            <p:spPr>
              <a:xfrm>
                <a:off x="7520311" y="4686532"/>
                <a:ext cx="436611" cy="849863"/>
              </a:xfrm>
              <a:prstGeom prst="rect">
                <a:avLst/>
              </a:prstGeom>
              <a:blipFill>
                <a:blip r:embed="rId20"/>
                <a:stretch>
                  <a:fillRect l="-5263"/>
                </a:stretch>
              </a:blipFill>
              <a:ln w="28575"/>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矩形 66 2"/>
              <p:cNvSpPr/>
              <p:nvPr/>
            </p:nvSpPr>
            <p:spPr>
              <a:xfrm>
                <a:off x="6732240" y="4686532"/>
                <a:ext cx="436611" cy="849863"/>
              </a:xfrm>
              <a:prstGeom prst="rect">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TW" b="1" i="1" smtClean="0">
                              <a:latin typeface="Cambria Math" panose="02040503050406030204" pitchFamily="18" charset="0"/>
                            </a:rPr>
                          </m:ctrlPr>
                        </m:sSubPr>
                        <m:e>
                          <m:r>
                            <a:rPr lang="zh-TW" altLang="en-US" b="1" i="0" smtClean="0">
                              <a:latin typeface="Cambria Math" panose="02040503050406030204" pitchFamily="18" charset="0"/>
                            </a:rPr>
                            <m:t> </m:t>
                          </m:r>
                          <m:r>
                            <a:rPr lang="en-US" altLang="zh-TW" b="1" i="0">
                              <a:latin typeface="Cambria Math" panose="02040503050406030204" pitchFamily="18" charset="0"/>
                            </a:rPr>
                            <m:t>𝐅</m:t>
                          </m:r>
                        </m:e>
                        <m:sub>
                          <m:r>
                            <a:rPr lang="en-US" altLang="zh-TW" b="1" i="0" smtClean="0">
                              <a:latin typeface="Cambria Math" panose="02040503050406030204" pitchFamily="18" charset="0"/>
                            </a:rPr>
                            <m:t>𝟏</m:t>
                          </m:r>
                          <m:r>
                            <a:rPr lang="en-US" altLang="zh-TW" b="1" i="1" smtClean="0">
                              <a:latin typeface="Cambria Math" panose="02040503050406030204" pitchFamily="18" charset="0"/>
                            </a:rPr>
                            <m:t>𝟒</m:t>
                          </m:r>
                        </m:sub>
                      </m:sSub>
                    </m:oMath>
                  </m:oMathPara>
                </a14:m>
                <a:endParaRPr lang="zh-TW" altLang="en-US" b="1" dirty="0"/>
              </a:p>
            </p:txBody>
          </p:sp>
        </mc:Choice>
        <mc:Fallback xmlns="">
          <p:sp>
            <p:nvSpPr>
              <p:cNvPr id="30" name="矩形 66 2"/>
              <p:cNvSpPr>
                <a:spLocks noRot="1" noChangeAspect="1" noMove="1" noResize="1" noEditPoints="1" noAdjustHandles="1" noChangeArrowheads="1" noChangeShapeType="1" noTextEdit="1"/>
              </p:cNvSpPr>
              <p:nvPr/>
            </p:nvSpPr>
            <p:spPr>
              <a:xfrm>
                <a:off x="6732240" y="4686532"/>
                <a:ext cx="436611" cy="849863"/>
              </a:xfrm>
              <a:prstGeom prst="rect">
                <a:avLst/>
              </a:prstGeom>
              <a:blipFill>
                <a:blip r:embed="rId21"/>
                <a:stretch>
                  <a:fillRect l="-3896"/>
                </a:stretch>
              </a:blipFill>
              <a:ln w="28575"/>
            </p:spPr>
            <p:txBody>
              <a:bodyPr/>
              <a:lstStyle/>
              <a:p>
                <a:r>
                  <a:rPr lang="en-US">
                    <a:noFill/>
                  </a:rPr>
                  <a:t> </a:t>
                </a:r>
              </a:p>
            </p:txBody>
          </p:sp>
        </mc:Fallback>
      </mc:AlternateContent>
      <p:sp>
        <p:nvSpPr>
          <p:cNvPr id="31" name="左大括弧 68 2 4 2"/>
          <p:cNvSpPr/>
          <p:nvPr/>
        </p:nvSpPr>
        <p:spPr bwMode="auto">
          <a:xfrm rot="16200000">
            <a:off x="6029580" y="3394918"/>
            <a:ext cx="331226" cy="4996526"/>
          </a:xfrm>
          <a:prstGeom prst="leftBrace">
            <a:avLst>
              <a:gd name="adj1" fmla="val 8333"/>
              <a:gd name="adj2" fmla="val 51515"/>
            </a:avLst>
          </a:prstGeom>
          <a:noFill/>
          <a:ln w="2857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zh-TW" altLang="en-US" sz="1800" b="0" i="0" u="none" strike="noStrike" cap="none" normalizeH="0" baseline="0">
              <a:ln>
                <a:noFill/>
              </a:ln>
              <a:solidFill>
                <a:schemeClr val="tx1"/>
              </a:solidFill>
              <a:effectLst/>
              <a:latin typeface="Arial" pitchFamily="34" charset="0"/>
              <a:ea typeface="宋体" pitchFamily="2" charset="-122"/>
            </a:endParaRPr>
          </a:p>
        </p:txBody>
      </p:sp>
      <p:pic>
        <p:nvPicPr>
          <p:cNvPr id="33" name="Picture 32" descr="\documentclass{article}&#10;\usepackage{amsmath}&#10;\pagestyle{empty}&#10;\begin{document}&#10;&#10;&#10;$ \sum_{t=5}^N r_{R_t} $&#10;&#10;\end{document}" title="IguanaTex Bitmap Display"/>
          <p:cNvPicPr>
            <a:picLocks noChangeAspect="1"/>
          </p:cNvPicPr>
          <p:nvPr>
            <p:custDataLst>
              <p:tags r:id="rId2"/>
            </p:custDataLst>
          </p:nvPr>
        </p:nvPicPr>
        <p:blipFill>
          <a:blip r:embed="rId22" cstate="print">
            <a:extLst>
              <a:ext uri="{28A0092B-C50C-407E-A947-70E740481C1C}">
                <a14:useLocalDpi xmlns:a14="http://schemas.microsoft.com/office/drawing/2010/main" val="0"/>
              </a:ext>
            </a:extLst>
          </a:blip>
          <a:stretch>
            <a:fillRect/>
          </a:stretch>
        </p:blipFill>
        <p:spPr>
          <a:xfrm>
            <a:off x="5775019" y="6202451"/>
            <a:ext cx="1366857" cy="463525"/>
          </a:xfrm>
          <a:prstGeom prst="rect">
            <a:avLst/>
          </a:prstGeom>
        </p:spPr>
      </p:pic>
    </p:spTree>
    <p:extLst>
      <p:ext uri="{BB962C8B-B14F-4D97-AF65-F5344CB8AC3E}">
        <p14:creationId xmlns:p14="http://schemas.microsoft.com/office/powerpoint/2010/main" val="14628490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內容版面配置區 4"/>
          <p:cNvSpPr>
            <a:spLocks noGrp="1"/>
          </p:cNvSpPr>
          <p:nvPr>
            <p:ph idx="1"/>
          </p:nvPr>
        </p:nvSpPr>
        <p:spPr>
          <a:xfrm>
            <a:off x="430363" y="1412776"/>
            <a:ext cx="8534125" cy="4464496"/>
          </a:xfrm>
        </p:spPr>
        <p:txBody>
          <a:bodyPr>
            <a:normAutofit/>
          </a:bodyPr>
          <a:lstStyle/>
          <a:p>
            <a:pPr marL="274320" lvl="1" indent="-274320">
              <a:spcBef>
                <a:spcPts val="580"/>
              </a:spcBef>
              <a:buClr>
                <a:schemeClr val="accent1"/>
              </a:buClr>
            </a:pPr>
            <a:r>
              <a:rPr lang="en-US" altLang="zh-TW" sz="2600" dirty="0"/>
              <a:t>Encode a GOP with the learned agent</a:t>
            </a:r>
          </a:p>
          <a:p>
            <a:pPr marL="274320" lvl="1" indent="-274320">
              <a:spcBef>
                <a:spcPts val="580"/>
              </a:spcBef>
              <a:buClr>
                <a:schemeClr val="accent1"/>
              </a:buClr>
            </a:pPr>
            <a:endParaRPr lang="en-US" altLang="zh-TW" sz="2600" dirty="0"/>
          </a:p>
          <a:p>
            <a:pPr marL="274320" lvl="1" indent="-274320">
              <a:spcBef>
                <a:spcPts val="580"/>
              </a:spcBef>
              <a:buClr>
                <a:schemeClr val="accent1"/>
              </a:buClr>
            </a:pPr>
            <a:r>
              <a:rPr lang="en-US" altLang="zh-TW" sz="2600" dirty="0"/>
              <a:t>Update with Q</a:t>
            </a:r>
            <a:r>
              <a:rPr lang="en-US" altLang="zh-TW" sz="1800" dirty="0"/>
              <a:t>R</a:t>
            </a:r>
            <a:r>
              <a:rPr lang="en-US" altLang="zh-TW" sz="2600" dirty="0"/>
              <a:t> critic to </a:t>
            </a:r>
            <a:r>
              <a:rPr lang="en-US" altLang="zh-TW" sz="2600" b="1" dirty="0"/>
              <a:t>minimize rate bias</a:t>
            </a:r>
            <a:r>
              <a:rPr lang="en-US" altLang="zh-TW" sz="2600" dirty="0"/>
              <a:t>, if </a:t>
            </a:r>
          </a:p>
          <a:p>
            <a:pPr marL="0" lvl="1" indent="0">
              <a:spcBef>
                <a:spcPts val="580"/>
              </a:spcBef>
              <a:buClr>
                <a:schemeClr val="accent1"/>
              </a:buClr>
              <a:buNone/>
            </a:pPr>
            <a:endParaRPr lang="en-US" altLang="zh-TW" sz="2600" dirty="0"/>
          </a:p>
          <a:p>
            <a:pPr marL="274320" lvl="1" indent="-274320">
              <a:spcBef>
                <a:spcPts val="580"/>
              </a:spcBef>
              <a:buClr>
                <a:schemeClr val="accent1"/>
              </a:buClr>
            </a:pPr>
            <a:endParaRPr lang="en-US" altLang="zh-TW" sz="2600" dirty="0"/>
          </a:p>
          <a:p>
            <a:pPr marL="274320" lvl="1" indent="-274320">
              <a:spcBef>
                <a:spcPts val="580"/>
              </a:spcBef>
              <a:buClr>
                <a:schemeClr val="accent1"/>
              </a:buClr>
            </a:pPr>
            <a:endParaRPr lang="en-US" altLang="zh-TW" sz="2600" dirty="0"/>
          </a:p>
          <a:p>
            <a:pPr marL="274320" lvl="1" indent="-274320">
              <a:spcBef>
                <a:spcPts val="580"/>
              </a:spcBef>
              <a:buClr>
                <a:schemeClr val="accent1"/>
              </a:buClr>
            </a:pPr>
            <a:r>
              <a:rPr lang="en-US" altLang="zh-TW" sz="2600" dirty="0"/>
              <a:t>Update with Q</a:t>
            </a:r>
            <a:r>
              <a:rPr lang="en-US" altLang="zh-TW" sz="1800" dirty="0"/>
              <a:t>D</a:t>
            </a:r>
            <a:r>
              <a:rPr lang="en-US" altLang="zh-TW" sz="2600" dirty="0"/>
              <a:t> critic to </a:t>
            </a:r>
            <a:r>
              <a:rPr lang="en-US" altLang="zh-TW" sz="2600" b="1" dirty="0"/>
              <a:t>minimize distortion</a:t>
            </a:r>
            <a:r>
              <a:rPr lang="en-US" altLang="zh-TW" sz="2600" dirty="0"/>
              <a:t>, if</a:t>
            </a:r>
          </a:p>
          <a:p>
            <a:pPr marL="274320" lvl="1" indent="-274320">
              <a:spcBef>
                <a:spcPts val="580"/>
              </a:spcBef>
              <a:buClr>
                <a:schemeClr val="accent1"/>
              </a:buClr>
            </a:pPr>
            <a:endParaRPr lang="en-US" altLang="zh-TW" sz="2600" dirty="0"/>
          </a:p>
          <a:p>
            <a:pPr marL="274320" lvl="1" indent="-274320">
              <a:spcBef>
                <a:spcPts val="580"/>
              </a:spcBef>
              <a:buClr>
                <a:schemeClr val="accent1"/>
              </a:buClr>
            </a:pPr>
            <a:endParaRPr lang="en-US" altLang="zh-TW" sz="2600" dirty="0"/>
          </a:p>
          <a:p>
            <a:pPr>
              <a:lnSpc>
                <a:spcPct val="150000"/>
              </a:lnSpc>
            </a:pPr>
            <a:endParaRPr lang="en-US" dirty="0">
              <a:cs typeface="Calibri" panose="020F0502020204030204" pitchFamily="34" charset="0"/>
            </a:endParaRPr>
          </a:p>
          <a:p>
            <a:pPr>
              <a:lnSpc>
                <a:spcPct val="150000"/>
              </a:lnSpc>
            </a:pPr>
            <a:endParaRPr lang="en-US" dirty="0">
              <a:cs typeface="Calibri" panose="020F0502020204030204" pitchFamily="34" charset="0"/>
            </a:endParaRPr>
          </a:p>
          <a:p>
            <a:pPr>
              <a:lnSpc>
                <a:spcPct val="150000"/>
              </a:lnSpc>
            </a:pPr>
            <a:endParaRPr lang="en-US" dirty="0">
              <a:cs typeface="Calibri" panose="020F0502020204030204" pitchFamily="34" charset="0"/>
            </a:endParaRPr>
          </a:p>
          <a:p>
            <a:pPr>
              <a:lnSpc>
                <a:spcPct val="150000"/>
              </a:lnSpc>
            </a:pPr>
            <a:endParaRPr lang="en-US" sz="2400" dirty="0"/>
          </a:p>
          <a:p>
            <a:pPr>
              <a:lnSpc>
                <a:spcPct val="150000"/>
              </a:lnSpc>
            </a:pPr>
            <a:endParaRPr lang="en-US" altLang="zh-TW" sz="2400" dirty="0"/>
          </a:p>
        </p:txBody>
      </p:sp>
      <p:sp>
        <p:nvSpPr>
          <p:cNvPr id="4" name="標題 3"/>
          <p:cNvSpPr txBox="1">
            <a:spLocks/>
          </p:cNvSpPr>
          <p:nvPr/>
        </p:nvSpPr>
        <p:spPr>
          <a:xfrm>
            <a:off x="395536" y="451821"/>
            <a:ext cx="9001000" cy="769782"/>
          </a:xfrm>
          <a:prstGeom prst="rect">
            <a:avLst/>
          </a:prstGeom>
        </p:spPr>
        <p:txBody>
          <a:bodyPr bIns="91440" anchor="b" anchorCtr="0">
            <a:noAutofit/>
          </a:bodyPr>
          <a:lstStyle>
            <a:lvl1pPr algn="l" rtl="0" eaLnBrk="1" latinLnBrk="0" hangingPunct="1">
              <a:spcBef>
                <a:spcPct val="0"/>
              </a:spcBef>
              <a:buNone/>
              <a:defRPr kumimoji="0" sz="4000" b="1" kern="1200">
                <a:solidFill>
                  <a:srgbClr val="0070C0"/>
                </a:solidFill>
                <a:latin typeface="Calibri" panose="020F0502020204030204" pitchFamily="34" charset="0"/>
                <a:ea typeface="+mj-ea"/>
                <a:cs typeface="Times New Roman" pitchFamily="18" charset="0"/>
              </a:defRPr>
            </a:lvl1pPr>
          </a:lstStyle>
          <a:p>
            <a:r>
              <a:rPr lang="en-US" altLang="zh-TW" dirty="0"/>
              <a:t>Updating the Actor</a:t>
            </a:r>
            <a:endParaRPr lang="zh-TW" altLang="en-US" dirty="0"/>
          </a:p>
        </p:txBody>
      </p:sp>
      <p:sp>
        <p:nvSpPr>
          <p:cNvPr id="3" name="Slide Number Placeholder 2"/>
          <p:cNvSpPr>
            <a:spLocks noGrp="1"/>
          </p:cNvSpPr>
          <p:nvPr>
            <p:ph type="sldNum" sz="quarter" idx="12"/>
          </p:nvPr>
        </p:nvSpPr>
        <p:spPr/>
        <p:txBody>
          <a:bodyPr/>
          <a:lstStyle/>
          <a:p>
            <a:fld id="{EB15A18E-AA88-43ED-A605-D4009C1A63FA}" type="slidenum">
              <a:rPr lang="zh-TW" altLang="en-US" smtClean="0"/>
              <a:pPr/>
              <a:t>23</a:t>
            </a:fld>
            <a:endParaRPr lang="zh-TW" altLang="en-US"/>
          </a:p>
        </p:txBody>
      </p:sp>
      <p:pic>
        <p:nvPicPr>
          <p:cNvPr id="35" name="Picture 34" descr="\documentclass{article}&#10;\usepackage{amsmath}&#10;\pagestyle{empty}&#10;\begin{document}&#10;&#10;\begin{align*}&#10;\text{Rate~Overflow:}~\sum_{t=1}^N R_t(QP_t) &gt; R_{GOP} &#10;\end{align*}&#10;&#10;\end{document}" title="IguanaTex Bitmap Display"/>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1907704" y="3140968"/>
            <a:ext cx="4704560" cy="846121"/>
          </a:xfrm>
          <a:prstGeom prst="rect">
            <a:avLst/>
          </a:prstGeom>
        </p:spPr>
      </p:pic>
      <p:pic>
        <p:nvPicPr>
          <p:cNvPr id="37" name="Picture 36" descr="\documentclass{article}&#10;\usepackage{amsmath}&#10;\pagestyle{empty}&#10;\begin{document}&#10;&#10;\begin{align*}&#10;\text{Rate~Underflow:}~\sum_{t=1}^N R_t(QP_t) &lt; R_{GOP} &#10;\end{align*}&#10;&#10;\end{document}" title="IguanaTex Bitmap Display"/>
          <p:cNvPicPr>
            <a:picLocks noChangeAspect="1"/>
          </p:cNvPicPr>
          <p:nvPr>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a:off x="1907704" y="4999069"/>
            <a:ext cx="4873952" cy="846121"/>
          </a:xfrm>
          <a:prstGeom prst="rect">
            <a:avLst/>
          </a:prstGeom>
        </p:spPr>
      </p:pic>
    </p:spTree>
    <p:extLst>
      <p:ext uri="{BB962C8B-B14F-4D97-AF65-F5344CB8AC3E}">
        <p14:creationId xmlns:p14="http://schemas.microsoft.com/office/powerpoint/2010/main" val="34086069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4F09F23-A4D1-E34F-9F04-0A9398166F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6750" y="69905"/>
            <a:ext cx="6912607" cy="6718190"/>
          </a:xfrm>
          <a:prstGeom prst="rect">
            <a:avLst/>
          </a:prstGeom>
        </p:spPr>
      </p:pic>
      <p:sp>
        <p:nvSpPr>
          <p:cNvPr id="4" name="Slide Number Placeholder 3">
            <a:extLst>
              <a:ext uri="{FF2B5EF4-FFF2-40B4-BE49-F238E27FC236}">
                <a16:creationId xmlns:a16="http://schemas.microsoft.com/office/drawing/2014/main" id="{6A2FDB90-D676-7342-84DB-8D192698A8DE}"/>
              </a:ext>
            </a:extLst>
          </p:cNvPr>
          <p:cNvSpPr>
            <a:spLocks noGrp="1"/>
          </p:cNvSpPr>
          <p:nvPr>
            <p:ph type="sldNum" sz="quarter" idx="12"/>
          </p:nvPr>
        </p:nvSpPr>
        <p:spPr/>
        <p:txBody>
          <a:bodyPr/>
          <a:lstStyle/>
          <a:p>
            <a:fld id="{EB15A18E-AA88-43ED-A605-D4009C1A63FA}" type="slidenum">
              <a:rPr lang="zh-TW" altLang="en-US" smtClean="0"/>
              <a:pPr/>
              <a:t>24</a:t>
            </a:fld>
            <a:endParaRPr lang="zh-TW" altLang="en-US" dirty="0"/>
          </a:p>
        </p:txBody>
      </p:sp>
      <p:sp>
        <p:nvSpPr>
          <p:cNvPr id="7" name="左大括弧 55">
            <a:extLst>
              <a:ext uri="{FF2B5EF4-FFF2-40B4-BE49-F238E27FC236}">
                <a16:creationId xmlns:a16="http://schemas.microsoft.com/office/drawing/2014/main" id="{8B1BFAC3-F9CD-8446-9A51-8DA5ABA0CE3F}"/>
              </a:ext>
            </a:extLst>
          </p:cNvPr>
          <p:cNvSpPr/>
          <p:nvPr/>
        </p:nvSpPr>
        <p:spPr>
          <a:xfrm>
            <a:off x="1547662" y="476672"/>
            <a:ext cx="303708" cy="792088"/>
          </a:xfrm>
          <a:prstGeom prst="lef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8" name="文字方塊 37">
            <a:extLst>
              <a:ext uri="{FF2B5EF4-FFF2-40B4-BE49-F238E27FC236}">
                <a16:creationId xmlns:a16="http://schemas.microsoft.com/office/drawing/2014/main" id="{4681365F-B21A-8241-9647-88D9AF15112F}"/>
              </a:ext>
            </a:extLst>
          </p:cNvPr>
          <p:cNvSpPr txBox="1"/>
          <p:nvPr/>
        </p:nvSpPr>
        <p:spPr>
          <a:xfrm>
            <a:off x="0" y="510591"/>
            <a:ext cx="2005848" cy="430887"/>
          </a:xfrm>
          <a:prstGeom prst="rect">
            <a:avLst/>
          </a:prstGeom>
          <a:noFill/>
        </p:spPr>
        <p:txBody>
          <a:bodyPr wrap="square" rtlCol="0">
            <a:spAutoFit/>
          </a:bodyPr>
          <a:lstStyle/>
          <a:p>
            <a:r>
              <a:rPr lang="en-US" altLang="zh-TW" sz="2200" b="1" dirty="0">
                <a:solidFill>
                  <a:srgbClr val="0070C0"/>
                </a:solidFill>
                <a:latin typeface="Calibri" panose="020F0502020204030204" pitchFamily="34" charset="0"/>
                <a:cs typeface="Calibri" panose="020F0502020204030204" pitchFamily="34" charset="0"/>
              </a:rPr>
              <a:t>Initialization</a:t>
            </a:r>
            <a:endParaRPr lang="zh-TW" altLang="en-US" sz="2200" b="1" dirty="0">
              <a:solidFill>
                <a:srgbClr val="0070C0"/>
              </a:solidFill>
              <a:latin typeface="Calibri" panose="020F0502020204030204" pitchFamily="34" charset="0"/>
              <a:cs typeface="Calibri" panose="020F0502020204030204" pitchFamily="34" charset="0"/>
            </a:endParaRPr>
          </a:p>
        </p:txBody>
      </p:sp>
      <p:sp>
        <p:nvSpPr>
          <p:cNvPr id="10" name="左大括弧 55">
            <a:extLst>
              <a:ext uri="{FF2B5EF4-FFF2-40B4-BE49-F238E27FC236}">
                <a16:creationId xmlns:a16="http://schemas.microsoft.com/office/drawing/2014/main" id="{F07D1D34-1BCA-1842-9399-FCB19D214959}"/>
              </a:ext>
            </a:extLst>
          </p:cNvPr>
          <p:cNvSpPr/>
          <p:nvPr/>
        </p:nvSpPr>
        <p:spPr>
          <a:xfrm>
            <a:off x="1547662" y="1556792"/>
            <a:ext cx="303708" cy="2529868"/>
          </a:xfrm>
          <a:prstGeom prst="lef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11" name="文字方塊 37">
            <a:extLst>
              <a:ext uri="{FF2B5EF4-FFF2-40B4-BE49-F238E27FC236}">
                <a16:creationId xmlns:a16="http://schemas.microsoft.com/office/drawing/2014/main" id="{BDF84A51-732E-3044-9A2D-150D6C31E786}"/>
              </a:ext>
            </a:extLst>
          </p:cNvPr>
          <p:cNvSpPr txBox="1"/>
          <p:nvPr/>
        </p:nvSpPr>
        <p:spPr>
          <a:xfrm>
            <a:off x="-3001" y="2584354"/>
            <a:ext cx="2005848" cy="430887"/>
          </a:xfrm>
          <a:prstGeom prst="rect">
            <a:avLst/>
          </a:prstGeom>
          <a:noFill/>
        </p:spPr>
        <p:txBody>
          <a:bodyPr wrap="square" rtlCol="0">
            <a:spAutoFit/>
          </a:bodyPr>
          <a:lstStyle/>
          <a:p>
            <a:r>
              <a:rPr lang="en-US" altLang="zh-TW" sz="2200" b="1" dirty="0">
                <a:solidFill>
                  <a:srgbClr val="0070C0"/>
                </a:solidFill>
                <a:latin typeface="Calibri" panose="020F0502020204030204" pitchFamily="34" charset="0"/>
                <a:cs typeface="Calibri" panose="020F0502020204030204" pitchFamily="34" charset="0"/>
              </a:rPr>
              <a:t>Train critics</a:t>
            </a:r>
            <a:endParaRPr lang="zh-TW" altLang="en-US" sz="2200" b="1" dirty="0">
              <a:solidFill>
                <a:srgbClr val="0070C0"/>
              </a:solidFill>
              <a:latin typeface="Calibri" panose="020F0502020204030204" pitchFamily="34" charset="0"/>
              <a:cs typeface="Calibri" panose="020F0502020204030204" pitchFamily="34" charset="0"/>
            </a:endParaRPr>
          </a:p>
        </p:txBody>
      </p:sp>
      <p:sp>
        <p:nvSpPr>
          <p:cNvPr id="12" name="左大括弧 55">
            <a:extLst>
              <a:ext uri="{FF2B5EF4-FFF2-40B4-BE49-F238E27FC236}">
                <a16:creationId xmlns:a16="http://schemas.microsoft.com/office/drawing/2014/main" id="{F34BC7CD-F0AA-0647-915E-EDECD9EC5E08}"/>
              </a:ext>
            </a:extLst>
          </p:cNvPr>
          <p:cNvSpPr/>
          <p:nvPr/>
        </p:nvSpPr>
        <p:spPr>
          <a:xfrm>
            <a:off x="1526403" y="4434441"/>
            <a:ext cx="303708" cy="2046097"/>
          </a:xfrm>
          <a:prstGeom prst="lef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13" name="文字方塊 37">
            <a:extLst>
              <a:ext uri="{FF2B5EF4-FFF2-40B4-BE49-F238E27FC236}">
                <a16:creationId xmlns:a16="http://schemas.microsoft.com/office/drawing/2014/main" id="{686CB7A6-A3B0-AD4E-9958-64A3942228AC}"/>
              </a:ext>
            </a:extLst>
          </p:cNvPr>
          <p:cNvSpPr txBox="1"/>
          <p:nvPr/>
        </p:nvSpPr>
        <p:spPr>
          <a:xfrm>
            <a:off x="0" y="5186810"/>
            <a:ext cx="2005848" cy="430887"/>
          </a:xfrm>
          <a:prstGeom prst="rect">
            <a:avLst/>
          </a:prstGeom>
          <a:noFill/>
        </p:spPr>
        <p:txBody>
          <a:bodyPr wrap="square" rtlCol="0">
            <a:spAutoFit/>
          </a:bodyPr>
          <a:lstStyle/>
          <a:p>
            <a:r>
              <a:rPr lang="en-US" altLang="zh-TW" sz="2200" b="1" dirty="0">
                <a:solidFill>
                  <a:srgbClr val="0070C0"/>
                </a:solidFill>
                <a:latin typeface="Calibri" panose="020F0502020204030204" pitchFamily="34" charset="0"/>
                <a:cs typeface="Calibri" panose="020F0502020204030204" pitchFamily="34" charset="0"/>
              </a:rPr>
              <a:t>Train actor</a:t>
            </a:r>
            <a:endParaRPr lang="zh-TW" altLang="en-US" sz="2200" b="1" dirty="0">
              <a:solidFill>
                <a:srgbClr val="0070C0"/>
              </a:solidFill>
              <a:latin typeface="Calibri" panose="020F0502020204030204" pitchFamily="34" charset="0"/>
              <a:cs typeface="Calibri" panose="020F0502020204030204" pitchFamily="34" charset="0"/>
            </a:endParaRPr>
          </a:p>
        </p:txBody>
      </p:sp>
      <p:cxnSp>
        <p:nvCxnSpPr>
          <p:cNvPr id="15" name="Straight Arrow Connector 14">
            <a:extLst>
              <a:ext uri="{FF2B5EF4-FFF2-40B4-BE49-F238E27FC236}">
                <a16:creationId xmlns:a16="http://schemas.microsoft.com/office/drawing/2014/main" id="{DBADEABA-B49A-DB4A-B635-030C33CEAB30}"/>
              </a:ext>
            </a:extLst>
          </p:cNvPr>
          <p:cNvCxnSpPr/>
          <p:nvPr/>
        </p:nvCxnSpPr>
        <p:spPr>
          <a:xfrm flipH="1">
            <a:off x="4857009" y="2204864"/>
            <a:ext cx="792088" cy="0"/>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sp>
        <p:nvSpPr>
          <p:cNvPr id="16" name="文字方塊 37">
            <a:extLst>
              <a:ext uri="{FF2B5EF4-FFF2-40B4-BE49-F238E27FC236}">
                <a16:creationId xmlns:a16="http://schemas.microsoft.com/office/drawing/2014/main" id="{39AFB21E-C986-614C-9EE2-38BB47D1BAD3}"/>
              </a:ext>
            </a:extLst>
          </p:cNvPr>
          <p:cNvSpPr txBox="1"/>
          <p:nvPr/>
        </p:nvSpPr>
        <p:spPr>
          <a:xfrm>
            <a:off x="5816870" y="1989420"/>
            <a:ext cx="2571553" cy="430887"/>
          </a:xfrm>
          <a:prstGeom prst="rect">
            <a:avLst/>
          </a:prstGeom>
          <a:noFill/>
        </p:spPr>
        <p:txBody>
          <a:bodyPr wrap="square" rtlCol="0">
            <a:spAutoFit/>
          </a:bodyPr>
          <a:lstStyle/>
          <a:p>
            <a:r>
              <a:rPr lang="en-US" altLang="zh-TW" sz="2200" b="1" dirty="0">
                <a:solidFill>
                  <a:srgbClr val="0070C0"/>
                </a:solidFill>
                <a:latin typeface="Calibri" panose="020F0502020204030204" pitchFamily="34" charset="0"/>
                <a:cs typeface="Calibri" panose="020F0502020204030204" pitchFamily="34" charset="0"/>
              </a:rPr>
              <a:t>Noise exploration</a:t>
            </a:r>
            <a:endParaRPr lang="zh-TW" altLang="en-US" sz="2200" b="1" dirty="0">
              <a:solidFill>
                <a:srgbClr val="0070C0"/>
              </a:solidFill>
              <a:latin typeface="Calibri" panose="020F0502020204030204" pitchFamily="34" charset="0"/>
              <a:cs typeface="Calibri" panose="020F0502020204030204" pitchFamily="34" charset="0"/>
            </a:endParaRPr>
          </a:p>
        </p:txBody>
      </p:sp>
      <p:cxnSp>
        <p:nvCxnSpPr>
          <p:cNvPr id="17" name="Straight Arrow Connector 16">
            <a:extLst>
              <a:ext uri="{FF2B5EF4-FFF2-40B4-BE49-F238E27FC236}">
                <a16:creationId xmlns:a16="http://schemas.microsoft.com/office/drawing/2014/main" id="{E3E5E957-491F-2049-B6D8-2A71EAE91074}"/>
              </a:ext>
            </a:extLst>
          </p:cNvPr>
          <p:cNvCxnSpPr/>
          <p:nvPr/>
        </p:nvCxnSpPr>
        <p:spPr>
          <a:xfrm flipH="1">
            <a:off x="4857009" y="4604201"/>
            <a:ext cx="792088" cy="0"/>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sp>
        <p:nvSpPr>
          <p:cNvPr id="18" name="文字方塊 37">
            <a:extLst>
              <a:ext uri="{FF2B5EF4-FFF2-40B4-BE49-F238E27FC236}">
                <a16:creationId xmlns:a16="http://schemas.microsoft.com/office/drawing/2014/main" id="{82938D87-5583-704A-9944-8981FB16CA68}"/>
              </a:ext>
            </a:extLst>
          </p:cNvPr>
          <p:cNvSpPr txBox="1"/>
          <p:nvPr/>
        </p:nvSpPr>
        <p:spPr>
          <a:xfrm>
            <a:off x="5816870" y="4388757"/>
            <a:ext cx="2571553" cy="430887"/>
          </a:xfrm>
          <a:prstGeom prst="rect">
            <a:avLst/>
          </a:prstGeom>
          <a:noFill/>
        </p:spPr>
        <p:txBody>
          <a:bodyPr wrap="square" rtlCol="0">
            <a:spAutoFit/>
          </a:bodyPr>
          <a:lstStyle/>
          <a:p>
            <a:r>
              <a:rPr lang="en-US" altLang="zh-TW" sz="2200" b="1" dirty="0">
                <a:solidFill>
                  <a:srgbClr val="0070C0"/>
                </a:solidFill>
                <a:latin typeface="Calibri" panose="020F0502020204030204" pitchFamily="34" charset="0"/>
                <a:cs typeface="Calibri" panose="020F0502020204030204" pitchFamily="34" charset="0"/>
              </a:rPr>
              <a:t>Current policy</a:t>
            </a:r>
            <a:endParaRPr lang="zh-TW" altLang="en-US" sz="2200" b="1" dirty="0">
              <a:solidFill>
                <a:srgbClr val="0070C0"/>
              </a:solidFill>
              <a:latin typeface="Calibri" panose="020F0502020204030204" pitchFamily="34" charset="0"/>
              <a:cs typeface="Calibri" panose="020F0502020204030204" pitchFamily="34" charset="0"/>
            </a:endParaRPr>
          </a:p>
        </p:txBody>
      </p:sp>
      <p:sp>
        <p:nvSpPr>
          <p:cNvPr id="22" name="左大括弧 55">
            <a:extLst>
              <a:ext uri="{FF2B5EF4-FFF2-40B4-BE49-F238E27FC236}">
                <a16:creationId xmlns:a16="http://schemas.microsoft.com/office/drawing/2014/main" id="{4602F9B1-B437-9744-9690-C03EA1ECB36C}"/>
              </a:ext>
            </a:extLst>
          </p:cNvPr>
          <p:cNvSpPr/>
          <p:nvPr/>
        </p:nvSpPr>
        <p:spPr>
          <a:xfrm flipH="1">
            <a:off x="5924477" y="5446384"/>
            <a:ext cx="303707" cy="286872"/>
          </a:xfrm>
          <a:prstGeom prst="lef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23" name="文字方塊 37">
            <a:extLst>
              <a:ext uri="{FF2B5EF4-FFF2-40B4-BE49-F238E27FC236}">
                <a16:creationId xmlns:a16="http://schemas.microsoft.com/office/drawing/2014/main" id="{328DB752-3F0B-B041-9FB3-B843BBD74821}"/>
              </a:ext>
            </a:extLst>
          </p:cNvPr>
          <p:cNvSpPr txBox="1"/>
          <p:nvPr/>
        </p:nvSpPr>
        <p:spPr>
          <a:xfrm>
            <a:off x="6258193" y="5205099"/>
            <a:ext cx="2571553" cy="769441"/>
          </a:xfrm>
          <a:prstGeom prst="rect">
            <a:avLst/>
          </a:prstGeom>
          <a:noFill/>
        </p:spPr>
        <p:txBody>
          <a:bodyPr wrap="square" rtlCol="0">
            <a:spAutoFit/>
          </a:bodyPr>
          <a:lstStyle/>
          <a:p>
            <a:r>
              <a:rPr lang="en-US" altLang="zh-TW" sz="2200" b="1" dirty="0">
                <a:solidFill>
                  <a:srgbClr val="0070C0"/>
                </a:solidFill>
                <a:latin typeface="Calibri" panose="020F0502020204030204" pitchFamily="34" charset="0"/>
                <a:cs typeface="Calibri" panose="020F0502020204030204" pitchFamily="34" charset="0"/>
              </a:rPr>
              <a:t>Underflow : Q</a:t>
            </a:r>
            <a:r>
              <a:rPr lang="en-US" altLang="zh-TW" sz="2200" b="1" baseline="-25000" dirty="0">
                <a:solidFill>
                  <a:srgbClr val="0070C0"/>
                </a:solidFill>
                <a:latin typeface="Calibri" panose="020F0502020204030204" pitchFamily="34" charset="0"/>
                <a:cs typeface="Calibri" panose="020F0502020204030204" pitchFamily="34" charset="0"/>
              </a:rPr>
              <a:t>D</a:t>
            </a:r>
            <a:r>
              <a:rPr lang="en-US" altLang="zh-TW" sz="2200" b="1" dirty="0">
                <a:solidFill>
                  <a:srgbClr val="0070C0"/>
                </a:solidFill>
                <a:latin typeface="Calibri" panose="020F0502020204030204" pitchFamily="34" charset="0"/>
                <a:cs typeface="Calibri" panose="020F0502020204030204" pitchFamily="34" charset="0"/>
              </a:rPr>
              <a:t> </a:t>
            </a:r>
          </a:p>
          <a:p>
            <a:r>
              <a:rPr lang="en-US" altLang="zh-TW" sz="2200" b="1" dirty="0">
                <a:solidFill>
                  <a:srgbClr val="0070C0"/>
                </a:solidFill>
                <a:latin typeface="Calibri" panose="020F0502020204030204" pitchFamily="34" charset="0"/>
                <a:cs typeface="Calibri" panose="020F0502020204030204" pitchFamily="34" charset="0"/>
              </a:rPr>
              <a:t>Overflow : Q</a:t>
            </a:r>
            <a:r>
              <a:rPr lang="en-US" altLang="zh-TW" sz="2200" b="1" baseline="-25000" dirty="0">
                <a:solidFill>
                  <a:srgbClr val="0070C0"/>
                </a:solidFill>
                <a:latin typeface="Calibri" panose="020F0502020204030204" pitchFamily="34" charset="0"/>
                <a:cs typeface="Calibri" panose="020F0502020204030204" pitchFamily="34" charset="0"/>
              </a:rPr>
              <a:t>R</a:t>
            </a:r>
            <a:endParaRPr lang="zh-TW" altLang="en-US" sz="2200" b="1" baseline="-25000" dirty="0">
              <a:solidFill>
                <a:srgbClr val="0070C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01144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內容版面配置區 4"/>
          <p:cNvSpPr>
            <a:spLocks noGrp="1"/>
          </p:cNvSpPr>
          <p:nvPr>
            <p:ph idx="1"/>
          </p:nvPr>
        </p:nvSpPr>
        <p:spPr>
          <a:xfrm>
            <a:off x="430363" y="1412776"/>
            <a:ext cx="8534125" cy="4464496"/>
          </a:xfrm>
        </p:spPr>
        <p:txBody>
          <a:bodyPr>
            <a:normAutofit/>
          </a:bodyPr>
          <a:lstStyle/>
          <a:p>
            <a:pPr marL="274320" lvl="1" indent="-274320">
              <a:spcBef>
                <a:spcPts val="580"/>
              </a:spcBef>
              <a:buClr>
                <a:schemeClr val="accent1"/>
              </a:buClr>
            </a:pPr>
            <a:endParaRPr lang="en-US" altLang="zh-TW" sz="2600" dirty="0"/>
          </a:p>
          <a:p>
            <a:pPr>
              <a:lnSpc>
                <a:spcPct val="150000"/>
              </a:lnSpc>
            </a:pPr>
            <a:endParaRPr lang="en-US" dirty="0">
              <a:cs typeface="Calibri" panose="020F0502020204030204" pitchFamily="34" charset="0"/>
            </a:endParaRPr>
          </a:p>
          <a:p>
            <a:pPr>
              <a:lnSpc>
                <a:spcPct val="150000"/>
              </a:lnSpc>
            </a:pPr>
            <a:endParaRPr lang="en-US" dirty="0">
              <a:cs typeface="Calibri" panose="020F0502020204030204" pitchFamily="34" charset="0"/>
            </a:endParaRPr>
          </a:p>
          <a:p>
            <a:pPr>
              <a:lnSpc>
                <a:spcPct val="150000"/>
              </a:lnSpc>
            </a:pPr>
            <a:endParaRPr lang="en-US" dirty="0">
              <a:cs typeface="Calibri" panose="020F0502020204030204" pitchFamily="34" charset="0"/>
            </a:endParaRPr>
          </a:p>
          <a:p>
            <a:pPr>
              <a:lnSpc>
                <a:spcPct val="150000"/>
              </a:lnSpc>
            </a:pPr>
            <a:endParaRPr lang="en-US" sz="2400" dirty="0"/>
          </a:p>
          <a:p>
            <a:pPr>
              <a:lnSpc>
                <a:spcPct val="150000"/>
              </a:lnSpc>
            </a:pPr>
            <a:endParaRPr lang="en-US" altLang="zh-TW" sz="2400" dirty="0"/>
          </a:p>
        </p:txBody>
      </p:sp>
      <p:sp>
        <p:nvSpPr>
          <p:cNvPr id="4" name="標題 3"/>
          <p:cNvSpPr txBox="1">
            <a:spLocks/>
          </p:cNvSpPr>
          <p:nvPr/>
        </p:nvSpPr>
        <p:spPr>
          <a:xfrm>
            <a:off x="395536" y="451821"/>
            <a:ext cx="9001000" cy="769782"/>
          </a:xfrm>
          <a:prstGeom prst="rect">
            <a:avLst/>
          </a:prstGeom>
        </p:spPr>
        <p:txBody>
          <a:bodyPr bIns="91440" anchor="b" anchorCtr="0">
            <a:noAutofit/>
          </a:bodyPr>
          <a:lstStyle>
            <a:lvl1pPr algn="l" rtl="0" eaLnBrk="1" latinLnBrk="0" hangingPunct="1">
              <a:spcBef>
                <a:spcPct val="0"/>
              </a:spcBef>
              <a:buNone/>
              <a:defRPr kumimoji="0" sz="4000" b="1" kern="1200">
                <a:solidFill>
                  <a:srgbClr val="0070C0"/>
                </a:solidFill>
                <a:latin typeface="Calibri" panose="020F0502020204030204" pitchFamily="34" charset="0"/>
                <a:ea typeface="+mj-ea"/>
                <a:cs typeface="Times New Roman" pitchFamily="18" charset="0"/>
              </a:defRPr>
            </a:lvl1pPr>
          </a:lstStyle>
          <a:p>
            <a:r>
              <a:rPr lang="en-US" altLang="zh-TW" dirty="0"/>
              <a:t>Dual vs. Single Critic (1/2)</a:t>
            </a:r>
            <a:endParaRPr lang="zh-TW" altLang="en-US" dirty="0"/>
          </a:p>
        </p:txBody>
      </p:sp>
      <p:sp>
        <p:nvSpPr>
          <p:cNvPr id="3" name="Slide Number Placeholder 2"/>
          <p:cNvSpPr>
            <a:spLocks noGrp="1"/>
          </p:cNvSpPr>
          <p:nvPr>
            <p:ph type="sldNum" sz="quarter" idx="12"/>
          </p:nvPr>
        </p:nvSpPr>
        <p:spPr/>
        <p:txBody>
          <a:bodyPr/>
          <a:lstStyle/>
          <a:p>
            <a:fld id="{EB15A18E-AA88-43ED-A605-D4009C1A63FA}" type="slidenum">
              <a:rPr lang="zh-TW" altLang="en-US" smtClean="0"/>
              <a:pPr/>
              <a:t>25</a:t>
            </a:fld>
            <a:endParaRPr lang="zh-TW" altLang="en-US"/>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1775" y="1637084"/>
            <a:ext cx="7416824" cy="2395763"/>
          </a:xfrm>
          <a:prstGeom prst="rect">
            <a:avLst/>
          </a:prstGeom>
        </p:spPr>
      </p:pic>
      <p:sp>
        <p:nvSpPr>
          <p:cNvPr id="2" name="Rectangle 1"/>
          <p:cNvSpPr/>
          <p:nvPr/>
        </p:nvSpPr>
        <p:spPr>
          <a:xfrm>
            <a:off x="6046093" y="2766290"/>
            <a:ext cx="2595582" cy="369332"/>
          </a:xfrm>
          <a:prstGeom prst="rect">
            <a:avLst/>
          </a:prstGeom>
        </p:spPr>
        <p:txBody>
          <a:bodyPr wrap="none">
            <a:spAutoFit/>
          </a:bodyPr>
          <a:lstStyle/>
          <a:p>
            <a:r>
              <a:rPr lang="en-US" dirty="0">
                <a:solidFill>
                  <a:srgbClr val="FF0000"/>
                </a:solidFill>
                <a:cs typeface="Calibri" panose="020F0502020204030204" pitchFamily="34" charset="0"/>
              </a:rPr>
              <a:t>Distortion reward-to-go </a:t>
            </a:r>
            <a:endParaRPr lang="en-US" dirty="0">
              <a:solidFill>
                <a:srgbClr val="FF0000"/>
              </a:solidFill>
            </a:endParaRPr>
          </a:p>
        </p:txBody>
      </p:sp>
      <p:sp>
        <p:nvSpPr>
          <p:cNvPr id="10" name="Rectangle 9"/>
          <p:cNvSpPr/>
          <p:nvPr/>
        </p:nvSpPr>
        <p:spPr>
          <a:xfrm>
            <a:off x="6046093" y="1234551"/>
            <a:ext cx="2108269" cy="369332"/>
          </a:xfrm>
          <a:prstGeom prst="rect">
            <a:avLst/>
          </a:prstGeom>
        </p:spPr>
        <p:txBody>
          <a:bodyPr wrap="none">
            <a:spAutoFit/>
          </a:bodyPr>
          <a:lstStyle/>
          <a:p>
            <a:r>
              <a:rPr lang="en-US" dirty="0">
                <a:solidFill>
                  <a:srgbClr val="FF0000"/>
                </a:solidFill>
                <a:cs typeface="Calibri" panose="020F0502020204030204" pitchFamily="34" charset="0"/>
              </a:rPr>
              <a:t>Rate reward-to-go </a:t>
            </a:r>
            <a:endParaRPr lang="en-US" dirty="0">
              <a:solidFill>
                <a:srgbClr val="FF0000"/>
              </a:solidFill>
            </a:endParaRP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3504" y="4616173"/>
            <a:ext cx="7437015" cy="1592603"/>
          </a:xfrm>
          <a:prstGeom prst="rect">
            <a:avLst/>
          </a:prstGeom>
        </p:spPr>
      </p:pic>
      <p:sp>
        <p:nvSpPr>
          <p:cNvPr id="13" name="Rectangle 12"/>
          <p:cNvSpPr/>
          <p:nvPr/>
        </p:nvSpPr>
        <p:spPr>
          <a:xfrm>
            <a:off x="4572000" y="4489136"/>
            <a:ext cx="4673074" cy="369332"/>
          </a:xfrm>
          <a:prstGeom prst="rect">
            <a:avLst/>
          </a:prstGeom>
        </p:spPr>
        <p:txBody>
          <a:bodyPr wrap="none">
            <a:spAutoFit/>
          </a:bodyPr>
          <a:lstStyle/>
          <a:p>
            <a:r>
              <a:rPr lang="en-US" u="sng" dirty="0">
                <a:solidFill>
                  <a:srgbClr val="FF0000"/>
                </a:solidFill>
                <a:cs typeface="Calibri" panose="020F0502020204030204" pitchFamily="34" charset="0"/>
              </a:rPr>
              <a:t>Mixture of rate and distortion</a:t>
            </a:r>
            <a:r>
              <a:rPr lang="en-US" dirty="0">
                <a:solidFill>
                  <a:srgbClr val="FF0000"/>
                </a:solidFill>
                <a:cs typeface="Calibri" panose="020F0502020204030204" pitchFamily="34" charset="0"/>
              </a:rPr>
              <a:t> reward-to-go </a:t>
            </a:r>
            <a:endParaRPr lang="en-US" dirty="0">
              <a:solidFill>
                <a:srgbClr val="FF0000"/>
              </a:solidFill>
            </a:endParaRPr>
          </a:p>
        </p:txBody>
      </p:sp>
      <p:cxnSp>
        <p:nvCxnSpPr>
          <p:cNvPr id="6" name="Straight Connector 5"/>
          <p:cNvCxnSpPr/>
          <p:nvPr/>
        </p:nvCxnSpPr>
        <p:spPr>
          <a:xfrm>
            <a:off x="683568" y="4221088"/>
            <a:ext cx="7776864" cy="0"/>
          </a:xfrm>
          <a:prstGeom prst="line">
            <a:avLst/>
          </a:prstGeom>
          <a:ln>
            <a:prstDash val="sysDot"/>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104283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內容版面配置區 4"/>
          <p:cNvSpPr>
            <a:spLocks noGrp="1"/>
          </p:cNvSpPr>
          <p:nvPr>
            <p:ph idx="1"/>
          </p:nvPr>
        </p:nvSpPr>
        <p:spPr>
          <a:xfrm>
            <a:off x="430364" y="1412776"/>
            <a:ext cx="8365234" cy="4464496"/>
          </a:xfrm>
        </p:spPr>
        <p:txBody>
          <a:bodyPr>
            <a:normAutofit/>
          </a:bodyPr>
          <a:lstStyle/>
          <a:p>
            <a:pPr marL="274320" lvl="1" indent="-274320">
              <a:spcBef>
                <a:spcPts val="580"/>
              </a:spcBef>
              <a:buClr>
                <a:schemeClr val="accent1"/>
              </a:buClr>
            </a:pPr>
            <a:r>
              <a:rPr lang="en-US" altLang="zh-TW" sz="2600" dirty="0"/>
              <a:t>Dual-critic Design</a:t>
            </a:r>
          </a:p>
          <a:p>
            <a:pPr marL="548640" lvl="2" indent="-274320">
              <a:spcBef>
                <a:spcPts val="580"/>
              </a:spcBef>
              <a:buClr>
                <a:schemeClr val="accent1"/>
              </a:buClr>
            </a:pPr>
            <a:r>
              <a:rPr lang="en-US" altLang="zh-TW" sz="2600" b="1" dirty="0"/>
              <a:t>Pros --</a:t>
            </a:r>
            <a:r>
              <a:rPr lang="en-US" altLang="zh-TW" sz="2600" dirty="0"/>
              <a:t> better </a:t>
            </a:r>
            <a:r>
              <a:rPr lang="en-US" sz="2600" dirty="0"/>
              <a:t>generalization to various test sequences</a:t>
            </a:r>
          </a:p>
          <a:p>
            <a:pPr marL="548640" lvl="2" indent="-274320">
              <a:spcBef>
                <a:spcPts val="580"/>
              </a:spcBef>
              <a:buClr>
                <a:schemeClr val="accent1"/>
              </a:buClr>
            </a:pPr>
            <a:r>
              <a:rPr lang="en-US" altLang="zh-TW" sz="2600" b="1" dirty="0"/>
              <a:t>Cons -- </a:t>
            </a:r>
            <a:r>
              <a:rPr lang="en-US" altLang="zh-TW" sz="2600" dirty="0">
                <a:solidFill>
                  <a:srgbClr val="FF0000"/>
                </a:solidFill>
              </a:rPr>
              <a:t>no convergence guarantee</a:t>
            </a:r>
            <a:endParaRPr lang="en-US" altLang="zh-TW" sz="2600" b="1" dirty="0">
              <a:solidFill>
                <a:srgbClr val="FF0000"/>
              </a:solidFill>
            </a:endParaRPr>
          </a:p>
          <a:p>
            <a:pPr>
              <a:lnSpc>
                <a:spcPct val="150000"/>
              </a:lnSpc>
            </a:pPr>
            <a:r>
              <a:rPr lang="en-US" dirty="0">
                <a:cs typeface="Calibri" panose="020F0502020204030204" pitchFamily="34" charset="0"/>
              </a:rPr>
              <a:t>Single-critic Design</a:t>
            </a:r>
          </a:p>
          <a:p>
            <a:pPr marL="548640" lvl="2" indent="-274320">
              <a:spcBef>
                <a:spcPts val="580"/>
              </a:spcBef>
              <a:buClr>
                <a:schemeClr val="accent1"/>
              </a:buClr>
            </a:pPr>
            <a:r>
              <a:rPr lang="en-US" sz="2600" b="1" dirty="0"/>
              <a:t>Pros -- </a:t>
            </a:r>
            <a:r>
              <a:rPr lang="en-US" sz="2600" dirty="0"/>
              <a:t>better</a:t>
            </a:r>
            <a:r>
              <a:rPr lang="en-US" sz="2600" b="1" dirty="0"/>
              <a:t> </a:t>
            </a:r>
            <a:r>
              <a:rPr lang="en-US" altLang="zh-TW" sz="2600" dirty="0"/>
              <a:t>convergence (ordinary DDPG)</a:t>
            </a:r>
            <a:endParaRPr lang="en-US" sz="2600" dirty="0"/>
          </a:p>
          <a:p>
            <a:pPr marL="548640" lvl="2" indent="-274320">
              <a:spcBef>
                <a:spcPts val="580"/>
              </a:spcBef>
              <a:buClr>
                <a:schemeClr val="accent1"/>
              </a:buClr>
            </a:pPr>
            <a:r>
              <a:rPr lang="en-US" sz="2600" b="1" dirty="0"/>
              <a:t>Cons -- </a:t>
            </a:r>
            <a:r>
              <a:rPr lang="en-US" sz="2600" dirty="0">
                <a:solidFill>
                  <a:srgbClr val="FF0000"/>
                </a:solidFill>
              </a:rPr>
              <a:t>poorer generalization </a:t>
            </a:r>
            <a:r>
              <a:rPr lang="en-US" sz="2600" dirty="0"/>
              <a:t>due to ad-hoc mixture of distortion and rate reward-to-go</a:t>
            </a:r>
          </a:p>
          <a:p>
            <a:pPr>
              <a:lnSpc>
                <a:spcPct val="150000"/>
              </a:lnSpc>
            </a:pPr>
            <a:endParaRPr lang="en-US" dirty="0">
              <a:cs typeface="Calibri" panose="020F0502020204030204" pitchFamily="34" charset="0"/>
            </a:endParaRPr>
          </a:p>
          <a:p>
            <a:pPr>
              <a:lnSpc>
                <a:spcPct val="150000"/>
              </a:lnSpc>
            </a:pPr>
            <a:endParaRPr lang="en-US" sz="2400" dirty="0"/>
          </a:p>
          <a:p>
            <a:pPr>
              <a:lnSpc>
                <a:spcPct val="150000"/>
              </a:lnSpc>
            </a:pPr>
            <a:endParaRPr lang="en-US" altLang="zh-TW" sz="2400" dirty="0"/>
          </a:p>
        </p:txBody>
      </p:sp>
      <p:sp>
        <p:nvSpPr>
          <p:cNvPr id="4" name="標題 3"/>
          <p:cNvSpPr txBox="1">
            <a:spLocks/>
          </p:cNvSpPr>
          <p:nvPr/>
        </p:nvSpPr>
        <p:spPr>
          <a:xfrm>
            <a:off x="395536" y="451821"/>
            <a:ext cx="9001000" cy="769782"/>
          </a:xfrm>
          <a:prstGeom prst="rect">
            <a:avLst/>
          </a:prstGeom>
        </p:spPr>
        <p:txBody>
          <a:bodyPr bIns="91440" anchor="b" anchorCtr="0">
            <a:noAutofit/>
          </a:bodyPr>
          <a:lstStyle>
            <a:lvl1pPr algn="l" rtl="0" eaLnBrk="1" latinLnBrk="0" hangingPunct="1">
              <a:spcBef>
                <a:spcPct val="0"/>
              </a:spcBef>
              <a:buNone/>
              <a:defRPr kumimoji="0" sz="4000" b="1" kern="1200">
                <a:solidFill>
                  <a:srgbClr val="0070C0"/>
                </a:solidFill>
                <a:latin typeface="Calibri" panose="020F0502020204030204" pitchFamily="34" charset="0"/>
                <a:ea typeface="+mj-ea"/>
                <a:cs typeface="Times New Roman" pitchFamily="18" charset="0"/>
              </a:defRPr>
            </a:lvl1pPr>
          </a:lstStyle>
          <a:p>
            <a:r>
              <a:rPr lang="en-US" altLang="zh-TW" dirty="0"/>
              <a:t>Dual vs. Single Critic (2/2)</a:t>
            </a:r>
            <a:endParaRPr lang="zh-TW" altLang="en-US" dirty="0"/>
          </a:p>
        </p:txBody>
      </p:sp>
      <p:sp>
        <p:nvSpPr>
          <p:cNvPr id="3" name="Slide Number Placeholder 2"/>
          <p:cNvSpPr>
            <a:spLocks noGrp="1"/>
          </p:cNvSpPr>
          <p:nvPr>
            <p:ph type="sldNum" sz="quarter" idx="12"/>
          </p:nvPr>
        </p:nvSpPr>
        <p:spPr/>
        <p:txBody>
          <a:bodyPr/>
          <a:lstStyle/>
          <a:p>
            <a:fld id="{EB15A18E-AA88-43ED-A605-D4009C1A63FA}" type="slidenum">
              <a:rPr lang="zh-TW" altLang="en-US" smtClean="0"/>
              <a:pPr/>
              <a:t>26</a:t>
            </a:fld>
            <a:endParaRPr lang="zh-TW" altLang="en-US"/>
          </a:p>
        </p:txBody>
      </p:sp>
      <p:pic>
        <p:nvPicPr>
          <p:cNvPr id="2" name="Picture 1" descr="\documentclass{article}&#10;\usepackage{amsmath}&#10;\pagestyle{empty}&#10;\begin{document}&#10;&#10;&#10;$ \sum_{t} r_{D_t} + \lambda \sum_{t} r_{R_t} $&#10;&#10;\end{document}" title="IguanaTex Bitmap Display"/>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3209473" y="5170929"/>
            <a:ext cx="2807015" cy="377288"/>
          </a:xfrm>
          <a:prstGeom prst="rect">
            <a:avLst/>
          </a:prstGeom>
        </p:spPr>
      </p:pic>
      <p:sp>
        <p:nvSpPr>
          <p:cNvPr id="5" name="Rectangle 4"/>
          <p:cNvSpPr/>
          <p:nvPr/>
        </p:nvSpPr>
        <p:spPr>
          <a:xfrm>
            <a:off x="996474" y="5704366"/>
            <a:ext cx="7619394" cy="400110"/>
          </a:xfrm>
          <a:prstGeom prst="rect">
            <a:avLst/>
          </a:prstGeom>
        </p:spPr>
        <p:txBody>
          <a:bodyPr wrap="none">
            <a:spAutoFit/>
          </a:bodyPr>
          <a:lstStyle/>
          <a:p>
            <a:r>
              <a:rPr lang="en-US" sz="2000" dirty="0">
                <a:solidFill>
                  <a:srgbClr val="FF0000"/>
                </a:solidFill>
                <a:cs typeface="Calibri" panose="020F0502020204030204" pitchFamily="34" charset="0"/>
              </a:rPr>
              <a:t>How to choose a lambda that works well on every test sequence?</a:t>
            </a:r>
            <a:endParaRPr lang="en-US" sz="2000" dirty="0">
              <a:solidFill>
                <a:srgbClr val="FF0000"/>
              </a:solidFill>
            </a:endParaRPr>
          </a:p>
        </p:txBody>
      </p:sp>
    </p:spTree>
    <p:extLst>
      <p:ext uri="{BB962C8B-B14F-4D97-AF65-F5344CB8AC3E}">
        <p14:creationId xmlns:p14="http://schemas.microsoft.com/office/powerpoint/2010/main" val="21729295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EB15A18E-AA88-43ED-A605-D4009C1A63FA}" type="slidenum">
              <a:rPr lang="zh-TW" altLang="en-US" smtClean="0"/>
              <a:pPr/>
              <a:t>27</a:t>
            </a:fld>
            <a:endParaRPr lang="zh-TW" altLang="en-US" dirty="0"/>
          </a:p>
        </p:txBody>
      </p:sp>
      <p:sp>
        <p:nvSpPr>
          <p:cNvPr id="5" name="標題 3"/>
          <p:cNvSpPr txBox="1">
            <a:spLocks/>
          </p:cNvSpPr>
          <p:nvPr/>
        </p:nvSpPr>
        <p:spPr>
          <a:xfrm>
            <a:off x="395536" y="451821"/>
            <a:ext cx="7772400" cy="769782"/>
          </a:xfrm>
          <a:prstGeom prst="rect">
            <a:avLst/>
          </a:prstGeom>
        </p:spPr>
        <p:txBody>
          <a:bodyPr bIns="91440" anchor="b" anchorCtr="0">
            <a:normAutofit/>
          </a:bodyPr>
          <a:lstStyle>
            <a:lvl1pPr algn="l" rtl="0" eaLnBrk="1" latinLnBrk="0" hangingPunct="1">
              <a:spcBef>
                <a:spcPct val="0"/>
              </a:spcBef>
              <a:buNone/>
              <a:defRPr kumimoji="0" sz="4000" b="1" kern="1200">
                <a:solidFill>
                  <a:srgbClr val="0070C0"/>
                </a:solidFill>
                <a:latin typeface="Calibri" panose="020F0502020204030204" pitchFamily="34" charset="0"/>
                <a:ea typeface="+mj-ea"/>
                <a:cs typeface="Times New Roman" pitchFamily="18" charset="0"/>
              </a:defRPr>
            </a:lvl1pPr>
          </a:lstStyle>
          <a:p>
            <a:r>
              <a:rPr lang="en-US" altLang="zh-TW" dirty="0"/>
              <a:t>Base Module</a:t>
            </a:r>
          </a:p>
        </p:txBody>
      </p:sp>
      <p:sp>
        <p:nvSpPr>
          <p:cNvPr id="6" name="內容版面配置區 4"/>
          <p:cNvSpPr>
            <a:spLocks noGrp="1"/>
          </p:cNvSpPr>
          <p:nvPr>
            <p:ph idx="1"/>
          </p:nvPr>
        </p:nvSpPr>
        <p:spPr>
          <a:xfrm>
            <a:off x="323528" y="764704"/>
            <a:ext cx="8496944" cy="3672408"/>
          </a:xfrm>
        </p:spPr>
        <p:txBody>
          <a:bodyPr>
            <a:normAutofit/>
          </a:bodyPr>
          <a:lstStyle/>
          <a:p>
            <a:pPr>
              <a:lnSpc>
                <a:spcPct val="150000"/>
              </a:lnSpc>
            </a:pPr>
            <a:endParaRPr lang="en-US" altLang="zh-TW" sz="2400" dirty="0"/>
          </a:p>
          <a:p>
            <a:pPr>
              <a:lnSpc>
                <a:spcPct val="150000"/>
              </a:lnSpc>
            </a:pPr>
            <a:r>
              <a:rPr lang="en-US" altLang="zh-TW" b="1" dirty="0"/>
              <a:t>Limits exploration space </a:t>
            </a:r>
            <a:r>
              <a:rPr lang="en-US" altLang="zh-TW" dirty="0"/>
              <a:t>for better convergence</a:t>
            </a:r>
          </a:p>
          <a:p>
            <a:pPr>
              <a:lnSpc>
                <a:spcPct val="150000"/>
              </a:lnSpc>
            </a:pPr>
            <a:r>
              <a:rPr lang="en-US" altLang="zh-TW" b="1" dirty="0"/>
              <a:t>Clones approximately </a:t>
            </a:r>
            <a:r>
              <a:rPr lang="en-US" altLang="zh-TW" dirty="0"/>
              <a:t>rate control of x265 using its QP choices as supervisions</a:t>
            </a:r>
          </a:p>
          <a:p>
            <a:pPr>
              <a:lnSpc>
                <a:spcPct val="150000"/>
              </a:lnSpc>
            </a:pPr>
            <a:endParaRPr lang="en-US" altLang="zh-TW" sz="2400" dirty="0"/>
          </a:p>
          <a:p>
            <a:pPr>
              <a:lnSpc>
                <a:spcPct val="150000"/>
              </a:lnSpc>
            </a:pPr>
            <a:endParaRPr lang="en-US" altLang="zh-TW" sz="2000" dirty="0"/>
          </a:p>
        </p:txBody>
      </p:sp>
      <p:pic>
        <p:nvPicPr>
          <p:cNvPr id="7" name="圖片 6"/>
          <p:cNvPicPr>
            <a:picLocks noChangeAspect="1"/>
          </p:cNvPicPr>
          <p:nvPr/>
        </p:nvPicPr>
        <p:blipFill rotWithShape="1">
          <a:blip r:embed="rId3">
            <a:extLst>
              <a:ext uri="{28A0092B-C50C-407E-A947-70E740481C1C}">
                <a14:useLocalDpi xmlns:a14="http://schemas.microsoft.com/office/drawing/2010/main" val="0"/>
              </a:ext>
            </a:extLst>
          </a:blip>
          <a:srcRect l="8543" r="6024"/>
          <a:stretch/>
        </p:blipFill>
        <p:spPr>
          <a:xfrm>
            <a:off x="346001" y="3847543"/>
            <a:ext cx="8662495" cy="1804903"/>
          </a:xfrm>
          <a:prstGeom prst="rect">
            <a:avLst/>
          </a:prstGeom>
        </p:spPr>
      </p:pic>
      <p:sp>
        <p:nvSpPr>
          <p:cNvPr id="9" name="文字方塊 8"/>
          <p:cNvSpPr txBox="1"/>
          <p:nvPr/>
        </p:nvSpPr>
        <p:spPr>
          <a:xfrm>
            <a:off x="3550446" y="4437112"/>
            <a:ext cx="731290" cy="369332"/>
          </a:xfrm>
          <a:prstGeom prst="rect">
            <a:avLst/>
          </a:prstGeom>
          <a:noFill/>
        </p:spPr>
        <p:txBody>
          <a:bodyPr wrap="none" rtlCol="0">
            <a:spAutoFit/>
          </a:bodyPr>
          <a:lstStyle/>
          <a:p>
            <a:r>
              <a:rPr lang="en-US" altLang="zh-TW" b="1" dirty="0">
                <a:solidFill>
                  <a:srgbClr val="FF0000"/>
                </a:solidFill>
              </a:rPr>
              <a:t>[0,51]</a:t>
            </a:r>
            <a:endParaRPr lang="zh-TW" altLang="en-US" b="1" dirty="0">
              <a:solidFill>
                <a:srgbClr val="FF0000"/>
              </a:solidFill>
            </a:endParaRPr>
          </a:p>
        </p:txBody>
      </p:sp>
      <p:sp>
        <p:nvSpPr>
          <p:cNvPr id="10" name="文字方塊 9"/>
          <p:cNvSpPr txBox="1"/>
          <p:nvPr/>
        </p:nvSpPr>
        <p:spPr>
          <a:xfrm>
            <a:off x="6570606" y="4437112"/>
            <a:ext cx="922047" cy="369332"/>
          </a:xfrm>
          <a:prstGeom prst="rect">
            <a:avLst/>
          </a:prstGeom>
          <a:noFill/>
        </p:spPr>
        <p:txBody>
          <a:bodyPr wrap="none" rtlCol="0">
            <a:spAutoFit/>
          </a:bodyPr>
          <a:lstStyle/>
          <a:p>
            <a:r>
              <a:rPr lang="en-US" altLang="zh-TW" b="1" dirty="0">
                <a:solidFill>
                  <a:srgbClr val="FF0000"/>
                </a:solidFill>
              </a:rPr>
              <a:t>[-10,10]</a:t>
            </a:r>
            <a:endParaRPr lang="zh-TW" altLang="en-US" b="1" dirty="0">
              <a:solidFill>
                <a:srgbClr val="FF0000"/>
              </a:solidFill>
            </a:endParaRPr>
          </a:p>
        </p:txBody>
      </p:sp>
    </p:spTree>
    <p:extLst>
      <p:ext uri="{BB962C8B-B14F-4D97-AF65-F5344CB8AC3E}">
        <p14:creationId xmlns:p14="http://schemas.microsoft.com/office/powerpoint/2010/main" val="16235374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xfrm>
            <a:off x="395536" y="451821"/>
            <a:ext cx="7772400" cy="769782"/>
          </a:xfrm>
        </p:spPr>
        <p:txBody>
          <a:bodyPr/>
          <a:lstStyle/>
          <a:p>
            <a:r>
              <a:rPr lang="en-US" altLang="zh-TW" dirty="0"/>
              <a:t>Outline</a:t>
            </a:r>
            <a:endParaRPr lang="zh-TW" altLang="en-US" dirty="0"/>
          </a:p>
        </p:txBody>
      </p:sp>
      <p:sp>
        <p:nvSpPr>
          <p:cNvPr id="5" name="內容版面配置區 4"/>
          <p:cNvSpPr>
            <a:spLocks noGrp="1"/>
          </p:cNvSpPr>
          <p:nvPr>
            <p:ph idx="1"/>
          </p:nvPr>
        </p:nvSpPr>
        <p:spPr>
          <a:xfrm>
            <a:off x="393182" y="836712"/>
            <a:ext cx="8499298" cy="6120680"/>
          </a:xfrm>
        </p:spPr>
        <p:txBody>
          <a:bodyPr>
            <a:normAutofit/>
          </a:bodyPr>
          <a:lstStyle/>
          <a:p>
            <a:endParaRPr lang="zh-TW" altLang="en-US" dirty="0"/>
          </a:p>
          <a:p>
            <a:pPr>
              <a:lnSpc>
                <a:spcPct val="110000"/>
              </a:lnSpc>
            </a:pPr>
            <a:r>
              <a:rPr lang="en-US" altLang="zh-TW" dirty="0"/>
              <a:t>Introduction</a:t>
            </a:r>
          </a:p>
          <a:p>
            <a:pPr>
              <a:lnSpc>
                <a:spcPct val="110000"/>
              </a:lnSpc>
            </a:pPr>
            <a:r>
              <a:rPr lang="en-US" altLang="zh-TW" dirty="0"/>
              <a:t>Reinforcement learning (RL) basics</a:t>
            </a:r>
          </a:p>
          <a:p>
            <a:pPr>
              <a:lnSpc>
                <a:spcPct val="110000"/>
              </a:lnSpc>
            </a:pPr>
            <a:r>
              <a:rPr lang="en-US" altLang="zh-TW" dirty="0"/>
              <a:t>Proposed method</a:t>
            </a:r>
          </a:p>
          <a:p>
            <a:pPr>
              <a:lnSpc>
                <a:spcPct val="110000"/>
              </a:lnSpc>
            </a:pPr>
            <a:r>
              <a:rPr lang="en-US" altLang="zh-TW" dirty="0"/>
              <a:t>Experimental results</a:t>
            </a:r>
          </a:p>
          <a:p>
            <a:pPr lvl="1">
              <a:lnSpc>
                <a:spcPct val="110000"/>
              </a:lnSpc>
            </a:pPr>
            <a:r>
              <a:rPr lang="en-US" altLang="zh-TW" dirty="0"/>
              <a:t>Settings</a:t>
            </a:r>
          </a:p>
          <a:p>
            <a:pPr lvl="1">
              <a:lnSpc>
                <a:spcPct val="110000"/>
              </a:lnSpc>
            </a:pPr>
            <a:r>
              <a:rPr lang="en-US" altLang="zh-TW" dirty="0">
                <a:solidFill>
                  <a:schemeClr val="bg1">
                    <a:lumMod val="65000"/>
                  </a:schemeClr>
                </a:solidFill>
              </a:rPr>
              <a:t>Rate-distortion performance</a:t>
            </a:r>
          </a:p>
          <a:p>
            <a:pPr lvl="1">
              <a:lnSpc>
                <a:spcPct val="110000"/>
              </a:lnSpc>
            </a:pPr>
            <a:r>
              <a:rPr lang="en-US" altLang="zh-TW" dirty="0">
                <a:solidFill>
                  <a:schemeClr val="bg1">
                    <a:lumMod val="65000"/>
                  </a:schemeClr>
                </a:solidFill>
              </a:rPr>
              <a:t>Runtime</a:t>
            </a:r>
          </a:p>
          <a:p>
            <a:pPr lvl="1">
              <a:lnSpc>
                <a:spcPct val="110000"/>
              </a:lnSpc>
            </a:pPr>
            <a:r>
              <a:rPr lang="en-US" altLang="zh-TW" dirty="0">
                <a:solidFill>
                  <a:schemeClr val="bg1">
                    <a:lumMod val="65000"/>
                  </a:schemeClr>
                </a:solidFill>
              </a:rPr>
              <a:t>QP Assignment</a:t>
            </a:r>
          </a:p>
          <a:p>
            <a:pPr>
              <a:lnSpc>
                <a:spcPct val="110000"/>
              </a:lnSpc>
            </a:pPr>
            <a:r>
              <a:rPr lang="en-US" altLang="zh-TW" dirty="0">
                <a:solidFill>
                  <a:schemeClr val="bg1">
                    <a:lumMod val="65000"/>
                  </a:schemeClr>
                </a:solidFill>
              </a:rPr>
              <a:t>Concluding remarks</a:t>
            </a:r>
          </a:p>
          <a:p>
            <a:pPr lvl="1"/>
            <a:endParaRPr lang="en-US" altLang="zh-TW" sz="2200" dirty="0"/>
          </a:p>
          <a:p>
            <a:endParaRPr lang="en-US" altLang="zh-TW" dirty="0"/>
          </a:p>
          <a:p>
            <a:endParaRPr lang="en-US" altLang="zh-TW" dirty="0"/>
          </a:p>
        </p:txBody>
      </p:sp>
      <p:sp>
        <p:nvSpPr>
          <p:cNvPr id="2" name="Slide Number Placeholder 1"/>
          <p:cNvSpPr>
            <a:spLocks noGrp="1"/>
          </p:cNvSpPr>
          <p:nvPr>
            <p:ph type="sldNum" sz="quarter" idx="12"/>
          </p:nvPr>
        </p:nvSpPr>
        <p:spPr/>
        <p:txBody>
          <a:bodyPr/>
          <a:lstStyle/>
          <a:p>
            <a:fld id="{EB15A18E-AA88-43ED-A605-D4009C1A63FA}" type="slidenum">
              <a:rPr lang="zh-TW" altLang="en-US" smtClean="0"/>
              <a:pPr/>
              <a:t>28</a:t>
            </a:fld>
            <a:endParaRPr lang="zh-TW" altLang="en-US"/>
          </a:p>
        </p:txBody>
      </p:sp>
    </p:spTree>
    <p:extLst>
      <p:ext uri="{BB962C8B-B14F-4D97-AF65-F5344CB8AC3E}">
        <p14:creationId xmlns:p14="http://schemas.microsoft.com/office/powerpoint/2010/main" val="22608976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xfrm>
            <a:off x="395535" y="451821"/>
            <a:ext cx="8616069" cy="769782"/>
          </a:xfrm>
        </p:spPr>
        <p:txBody>
          <a:bodyPr>
            <a:normAutofit/>
          </a:bodyPr>
          <a:lstStyle/>
          <a:p>
            <a:r>
              <a:rPr lang="en-US" altLang="zh-TW" dirty="0">
                <a:cs typeface="Calibri" panose="020F0502020204030204" pitchFamily="34" charset="0"/>
              </a:rPr>
              <a:t>Hierarchical-B Coding Structure</a:t>
            </a:r>
            <a:endParaRPr lang="zh-TW" altLang="en-US" dirty="0"/>
          </a:p>
        </p:txBody>
      </p:sp>
      <p:sp>
        <p:nvSpPr>
          <p:cNvPr id="5" name="內容版面配置區 4"/>
          <p:cNvSpPr>
            <a:spLocks noGrp="1"/>
          </p:cNvSpPr>
          <p:nvPr>
            <p:ph idx="1"/>
          </p:nvPr>
        </p:nvSpPr>
        <p:spPr>
          <a:xfrm>
            <a:off x="357199" y="1221603"/>
            <a:ext cx="8319257" cy="5241634"/>
          </a:xfrm>
        </p:spPr>
        <p:txBody>
          <a:bodyPr>
            <a:normAutofit/>
          </a:bodyPr>
          <a:lstStyle/>
          <a:p>
            <a:pPr>
              <a:lnSpc>
                <a:spcPct val="150000"/>
              </a:lnSpc>
            </a:pPr>
            <a:r>
              <a:rPr lang="en-US" altLang="zh-TW" sz="2500" dirty="0">
                <a:cs typeface="Calibri" panose="020F0502020204030204" pitchFamily="34" charset="0"/>
              </a:rPr>
              <a:t>Experiment on x265 using a </a:t>
            </a:r>
            <a:r>
              <a:rPr lang="en-US" altLang="zh-TW" sz="2500" b="1" dirty="0">
                <a:cs typeface="Calibri" panose="020F0502020204030204" pitchFamily="34" charset="0"/>
              </a:rPr>
              <a:t>3-level hierarchical-B structure</a:t>
            </a:r>
            <a:endParaRPr lang="en-US" altLang="zh-TW" sz="2500" b="1" dirty="0"/>
          </a:p>
        </p:txBody>
      </p:sp>
      <p:sp>
        <p:nvSpPr>
          <p:cNvPr id="6" name="投影片編號版面配置區 5"/>
          <p:cNvSpPr>
            <a:spLocks noGrp="1"/>
          </p:cNvSpPr>
          <p:nvPr>
            <p:ph type="sldNum" sz="quarter" idx="12"/>
          </p:nvPr>
        </p:nvSpPr>
        <p:spPr/>
        <p:txBody>
          <a:bodyPr/>
          <a:lstStyle/>
          <a:p>
            <a:fld id="{EB15A18E-AA88-43ED-A605-D4009C1A63FA}" type="slidenum">
              <a:rPr lang="zh-TW" altLang="en-US" smtClean="0"/>
              <a:pPr/>
              <a:t>29</a:t>
            </a:fld>
            <a:endParaRPr lang="zh-TW" altLang="en-US" dirty="0"/>
          </a:p>
        </p:txBody>
      </p:sp>
      <p:pic>
        <p:nvPicPr>
          <p:cNvPr id="7" name="圖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3504" y="2661693"/>
            <a:ext cx="8064896" cy="2563985"/>
          </a:xfrm>
          <a:prstGeom prst="rect">
            <a:avLst/>
          </a:prstGeom>
        </p:spPr>
      </p:pic>
      <p:sp>
        <p:nvSpPr>
          <p:cNvPr id="2" name="Rectangle 1"/>
          <p:cNvSpPr/>
          <p:nvPr/>
        </p:nvSpPr>
        <p:spPr>
          <a:xfrm>
            <a:off x="4355976" y="4979456"/>
            <a:ext cx="2012602" cy="492443"/>
          </a:xfrm>
          <a:prstGeom prst="rect">
            <a:avLst/>
          </a:prstGeom>
        </p:spPr>
        <p:txBody>
          <a:bodyPr wrap="none">
            <a:spAutoFit/>
          </a:bodyPr>
          <a:lstStyle/>
          <a:p>
            <a:r>
              <a:rPr lang="en-US" altLang="zh-TW" sz="2600" dirty="0">
                <a:latin typeface="Calibri" panose="020F0502020204030204" pitchFamily="34" charset="0"/>
                <a:cs typeface="Calibri" panose="020F0502020204030204" pitchFamily="34" charset="0"/>
              </a:rPr>
              <a:t>GOP size = 16</a:t>
            </a:r>
            <a:endParaRPr lang="en-US" sz="2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854925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xfrm>
            <a:off x="395536" y="451821"/>
            <a:ext cx="7772400" cy="769782"/>
          </a:xfrm>
        </p:spPr>
        <p:txBody>
          <a:bodyPr/>
          <a:lstStyle/>
          <a:p>
            <a:r>
              <a:rPr lang="en-US" altLang="zh-TW" dirty="0"/>
              <a:t>Introduction</a:t>
            </a:r>
            <a:endParaRPr lang="zh-TW" altLang="en-US" dirty="0"/>
          </a:p>
        </p:txBody>
      </p:sp>
      <p:sp>
        <p:nvSpPr>
          <p:cNvPr id="5" name="內容版面配置區 4"/>
          <p:cNvSpPr>
            <a:spLocks noGrp="1"/>
          </p:cNvSpPr>
          <p:nvPr>
            <p:ph idx="1"/>
          </p:nvPr>
        </p:nvSpPr>
        <p:spPr>
          <a:xfrm>
            <a:off x="286347" y="836712"/>
            <a:ext cx="8499298" cy="6120680"/>
          </a:xfrm>
        </p:spPr>
        <p:txBody>
          <a:bodyPr>
            <a:normAutofit/>
          </a:bodyPr>
          <a:lstStyle/>
          <a:p>
            <a:endParaRPr lang="zh-TW" altLang="en-US" dirty="0"/>
          </a:p>
          <a:p>
            <a:r>
              <a:rPr lang="en-US" altLang="zh-TW" sz="2400" dirty="0"/>
              <a:t>This work presents an </a:t>
            </a:r>
            <a:r>
              <a:rPr lang="en-US" altLang="zh-TW" sz="2400" b="1" dirty="0"/>
              <a:t>AI-assisted video compression</a:t>
            </a:r>
          </a:p>
          <a:p>
            <a:endParaRPr lang="en-US" altLang="zh-TW" sz="2400" b="1" dirty="0"/>
          </a:p>
          <a:p>
            <a:r>
              <a:rPr lang="en-US" altLang="zh-TW" sz="2400" dirty="0"/>
              <a:t>It addresses </a:t>
            </a:r>
            <a:r>
              <a:rPr lang="en-US" altLang="zh-TW" sz="2400" b="1" dirty="0"/>
              <a:t>frame-level bit allocation </a:t>
            </a:r>
            <a:r>
              <a:rPr lang="en-US" altLang="zh-TW" sz="2400" dirty="0"/>
              <a:t>for video rate control</a:t>
            </a:r>
          </a:p>
          <a:p>
            <a:endParaRPr lang="en-US" altLang="zh-TW" sz="2400" dirty="0"/>
          </a:p>
          <a:p>
            <a:r>
              <a:rPr lang="en-US" altLang="zh-TW" sz="2400" dirty="0"/>
              <a:t>We apply for the first time </a:t>
            </a:r>
            <a:r>
              <a:rPr lang="en-US" altLang="zh-TW" sz="2400" b="1" dirty="0"/>
              <a:t>RL</a:t>
            </a:r>
            <a:r>
              <a:rPr lang="en-US" altLang="zh-TW" sz="2400" dirty="0"/>
              <a:t> to </a:t>
            </a:r>
            <a:r>
              <a:rPr lang="en-US" altLang="zh-TW" sz="2400" b="1" dirty="0"/>
              <a:t>constrained optimization</a:t>
            </a:r>
          </a:p>
          <a:p>
            <a:endParaRPr lang="en-US" altLang="zh-TW" sz="2400" b="1" dirty="0"/>
          </a:p>
          <a:p>
            <a:r>
              <a:rPr lang="en-US" altLang="zh-TW" sz="2400" dirty="0"/>
              <a:t>It outperforms significantly the rate control scheme in x265</a:t>
            </a:r>
          </a:p>
          <a:p>
            <a:pPr marL="0" indent="0">
              <a:buNone/>
            </a:pPr>
            <a:endParaRPr lang="en-US" altLang="zh-TW" sz="2400" dirty="0"/>
          </a:p>
          <a:p>
            <a:endParaRPr lang="en-US" altLang="zh-TW" dirty="0"/>
          </a:p>
        </p:txBody>
      </p:sp>
      <p:sp>
        <p:nvSpPr>
          <p:cNvPr id="2" name="Slide Number Placeholder 1"/>
          <p:cNvSpPr>
            <a:spLocks noGrp="1"/>
          </p:cNvSpPr>
          <p:nvPr>
            <p:ph type="sldNum" sz="quarter" idx="12"/>
          </p:nvPr>
        </p:nvSpPr>
        <p:spPr/>
        <p:txBody>
          <a:bodyPr/>
          <a:lstStyle/>
          <a:p>
            <a:fld id="{EB15A18E-AA88-43ED-A605-D4009C1A63FA}" type="slidenum">
              <a:rPr lang="zh-TW" altLang="en-US" smtClean="0"/>
              <a:pPr/>
              <a:t>3</a:t>
            </a:fld>
            <a:endParaRPr lang="zh-TW" altLang="en-US"/>
          </a:p>
        </p:txBody>
      </p:sp>
    </p:spTree>
    <p:extLst>
      <p:ext uri="{BB962C8B-B14F-4D97-AF65-F5344CB8AC3E}">
        <p14:creationId xmlns:p14="http://schemas.microsoft.com/office/powerpoint/2010/main" val="32660159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xfrm>
            <a:off x="395535" y="451821"/>
            <a:ext cx="8616069" cy="769782"/>
          </a:xfrm>
        </p:spPr>
        <p:txBody>
          <a:bodyPr>
            <a:normAutofit/>
          </a:bodyPr>
          <a:lstStyle/>
          <a:p>
            <a:r>
              <a:rPr lang="en-US" altLang="zh-TW" dirty="0"/>
              <a:t>Target Bitrates</a:t>
            </a:r>
            <a:endParaRPr lang="zh-TW" altLang="en-US" dirty="0"/>
          </a:p>
        </p:txBody>
      </p:sp>
      <p:sp>
        <p:nvSpPr>
          <p:cNvPr id="5" name="內容版面配置區 4"/>
          <p:cNvSpPr>
            <a:spLocks noGrp="1"/>
          </p:cNvSpPr>
          <p:nvPr>
            <p:ph idx="1"/>
          </p:nvPr>
        </p:nvSpPr>
        <p:spPr>
          <a:xfrm>
            <a:off x="310083" y="1235260"/>
            <a:ext cx="8294365" cy="5241634"/>
          </a:xfrm>
        </p:spPr>
        <p:txBody>
          <a:bodyPr>
            <a:normAutofit/>
          </a:bodyPr>
          <a:lstStyle/>
          <a:p>
            <a:pPr>
              <a:lnSpc>
                <a:spcPct val="150000"/>
              </a:lnSpc>
            </a:pPr>
            <a:r>
              <a:rPr lang="en-US" altLang="zh-TW" dirty="0">
                <a:cs typeface="Calibri" panose="020F0502020204030204" pitchFamily="34" charset="0"/>
              </a:rPr>
              <a:t>Follow the same GOP-level bit allocation as x265</a:t>
            </a:r>
          </a:p>
          <a:p>
            <a:pPr lvl="1"/>
            <a:r>
              <a:rPr lang="en-US" altLang="zh-TW" sz="2600" dirty="0">
                <a:cs typeface="Calibri" panose="020F0502020204030204" pitchFamily="34" charset="0"/>
              </a:rPr>
              <a:t>Encode every sequence with fixed QP’s (22,27,32,37) to get </a:t>
            </a:r>
            <a:r>
              <a:rPr lang="en-US" altLang="zh-TW" sz="2600" b="1" dirty="0">
                <a:cs typeface="Calibri" panose="020F0502020204030204" pitchFamily="34" charset="0"/>
              </a:rPr>
              <a:t>sequence-level bitrates</a:t>
            </a:r>
          </a:p>
          <a:p>
            <a:pPr lvl="1"/>
            <a:r>
              <a:rPr lang="en-US" altLang="zh-TW" sz="2600" dirty="0">
                <a:cs typeface="Calibri" panose="020F0502020204030204" pitchFamily="34" charset="0"/>
              </a:rPr>
              <a:t>Turn on rate control of x265 (</a:t>
            </a:r>
            <a:r>
              <a:rPr lang="en-US" altLang="zh-TW" sz="2600" b="1" dirty="0">
                <a:solidFill>
                  <a:srgbClr val="FF0000"/>
                </a:solidFill>
                <a:cs typeface="Calibri" panose="020F0502020204030204" pitchFamily="34" charset="0"/>
              </a:rPr>
              <a:t>1-pass vs. 2-pass ABR</a:t>
            </a:r>
            <a:r>
              <a:rPr lang="en-US" altLang="zh-TW" sz="2600" dirty="0">
                <a:cs typeface="Calibri" panose="020F0502020204030204" pitchFamily="34" charset="0"/>
              </a:rPr>
              <a:t>)</a:t>
            </a:r>
          </a:p>
          <a:p>
            <a:pPr lvl="1"/>
            <a:r>
              <a:rPr lang="en-US" altLang="zh-TW" sz="2600" dirty="0">
                <a:cs typeface="Calibri" panose="020F0502020204030204" pitchFamily="34" charset="0"/>
              </a:rPr>
              <a:t>Observe the </a:t>
            </a:r>
            <a:r>
              <a:rPr lang="en-US" altLang="zh-TW" sz="2600" b="1" dirty="0">
                <a:cs typeface="Calibri" panose="020F0502020204030204" pitchFamily="34" charset="0"/>
              </a:rPr>
              <a:t>GOP-level bitrates </a:t>
            </a:r>
            <a:r>
              <a:rPr lang="en-US" altLang="zh-TW" sz="2600" dirty="0">
                <a:cs typeface="Calibri" panose="020F0502020204030204" pitchFamily="34" charset="0"/>
              </a:rPr>
              <a:t>of x265 </a:t>
            </a:r>
          </a:p>
          <a:p>
            <a:pPr lvl="1"/>
            <a:r>
              <a:rPr lang="en-US" altLang="zh-TW" sz="2600" dirty="0">
                <a:cs typeface="Calibri" panose="020F0502020204030204" pitchFamily="34" charset="0"/>
              </a:rPr>
              <a:t>Use these bitrates as our GOP target bitrates</a:t>
            </a:r>
          </a:p>
        </p:txBody>
      </p:sp>
      <p:sp>
        <p:nvSpPr>
          <p:cNvPr id="6" name="投影片編號版面配置區 5"/>
          <p:cNvSpPr>
            <a:spLocks noGrp="1"/>
          </p:cNvSpPr>
          <p:nvPr>
            <p:ph type="sldNum" sz="quarter" idx="12"/>
          </p:nvPr>
        </p:nvSpPr>
        <p:spPr/>
        <p:txBody>
          <a:bodyPr/>
          <a:lstStyle/>
          <a:p>
            <a:fld id="{EB15A18E-AA88-43ED-A605-D4009C1A63FA}" type="slidenum">
              <a:rPr lang="zh-TW" altLang="en-US" smtClean="0"/>
              <a:pPr/>
              <a:t>30</a:t>
            </a:fld>
            <a:endParaRPr lang="zh-TW" altLang="en-US" dirty="0"/>
          </a:p>
        </p:txBody>
      </p:sp>
      <p:sp>
        <p:nvSpPr>
          <p:cNvPr id="2" name="矩形 1"/>
          <p:cNvSpPr/>
          <p:nvPr/>
        </p:nvSpPr>
        <p:spPr>
          <a:xfrm>
            <a:off x="1833071" y="5805264"/>
            <a:ext cx="235962" cy="369332"/>
          </a:xfrm>
          <a:prstGeom prst="rect">
            <a:avLst/>
          </a:prstGeom>
        </p:spPr>
        <p:txBody>
          <a:bodyPr wrap="none">
            <a:spAutoFit/>
          </a:bodyPr>
          <a:lstStyle/>
          <a:p>
            <a:r>
              <a:rPr lang="en-US" altLang="zh-TW" dirty="0"/>
              <a:t> </a:t>
            </a:r>
            <a:endParaRPr lang="zh-TW" altLang="en-US" dirty="0">
              <a:latin typeface="Calibri" panose="020F0502020204030204" pitchFamily="34" charset="0"/>
              <a:cs typeface="Calibri" panose="020F0502020204030204" pitchFamily="34" charset="0"/>
            </a:endParaRPr>
          </a:p>
        </p:txBody>
      </p:sp>
      <p:sp>
        <p:nvSpPr>
          <p:cNvPr id="3" name="Rectangle 2">
            <a:extLst>
              <a:ext uri="{FF2B5EF4-FFF2-40B4-BE49-F238E27FC236}">
                <a16:creationId xmlns:a16="http://schemas.microsoft.com/office/drawing/2014/main" id="{15814A4A-1873-B447-BEB8-EF59FDB28F0C}"/>
              </a:ext>
            </a:extLst>
          </p:cNvPr>
          <p:cNvSpPr/>
          <p:nvPr/>
        </p:nvSpPr>
        <p:spPr>
          <a:xfrm>
            <a:off x="2647038" y="6252710"/>
            <a:ext cx="6350658" cy="369332"/>
          </a:xfrm>
          <a:prstGeom prst="rect">
            <a:avLst/>
          </a:prstGeom>
        </p:spPr>
        <p:txBody>
          <a:bodyPr wrap="square">
            <a:spAutoFit/>
          </a:bodyPr>
          <a:lstStyle/>
          <a:p>
            <a:pPr>
              <a:defRPr/>
            </a:pPr>
            <a:r>
              <a:rPr lang="en-US" altLang="zh-TW" dirty="0">
                <a:latin typeface="Calibri" panose="020F0502020204030204" pitchFamily="34" charset="0"/>
                <a:cs typeface="Calibri" panose="020F0502020204030204" pitchFamily="34" charset="0"/>
              </a:rPr>
              <a:t>VBV condition:   --bitrate :  --</a:t>
            </a:r>
            <a:r>
              <a:rPr lang="en-US" altLang="zh-TW" dirty="0" err="1">
                <a:latin typeface="Calibri" panose="020F0502020204030204" pitchFamily="34" charset="0"/>
                <a:cs typeface="Calibri" panose="020F0502020204030204" pitchFamily="34" charset="0"/>
              </a:rPr>
              <a:t>vbv-bufsize</a:t>
            </a:r>
            <a:r>
              <a:rPr lang="en-US" altLang="zh-TW" dirty="0">
                <a:latin typeface="Calibri" panose="020F0502020204030204" pitchFamily="34" charset="0"/>
                <a:cs typeface="Calibri" panose="020F0502020204030204" pitchFamily="34" charset="0"/>
              </a:rPr>
              <a:t> : --</a:t>
            </a:r>
            <a:r>
              <a:rPr lang="en-US" altLang="zh-TW" dirty="0" err="1">
                <a:latin typeface="Calibri" panose="020F0502020204030204" pitchFamily="34" charset="0"/>
                <a:cs typeface="Calibri" panose="020F0502020204030204" pitchFamily="34" charset="0"/>
              </a:rPr>
              <a:t>vbv-maxrate</a:t>
            </a:r>
            <a:r>
              <a:rPr lang="en-US" altLang="zh-TW" dirty="0">
                <a:latin typeface="Calibri" panose="020F0502020204030204" pitchFamily="34" charset="0"/>
                <a:cs typeface="Calibri" panose="020F0502020204030204" pitchFamily="34" charset="0"/>
              </a:rPr>
              <a:t>  = 1:2:1</a:t>
            </a:r>
            <a:endParaRPr lang="zh-TW"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401713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xfrm>
            <a:off x="395535" y="451821"/>
            <a:ext cx="8616069" cy="769782"/>
          </a:xfrm>
        </p:spPr>
        <p:txBody>
          <a:bodyPr>
            <a:normAutofit/>
          </a:bodyPr>
          <a:lstStyle/>
          <a:p>
            <a:r>
              <a:rPr lang="en-US" altLang="zh-TW" dirty="0"/>
              <a:t>Other Details</a:t>
            </a:r>
            <a:endParaRPr lang="zh-TW" altLang="en-US" dirty="0"/>
          </a:p>
        </p:txBody>
      </p:sp>
      <p:sp>
        <p:nvSpPr>
          <p:cNvPr id="5" name="內容版面配置區 4"/>
          <p:cNvSpPr>
            <a:spLocks noGrp="1"/>
          </p:cNvSpPr>
          <p:nvPr>
            <p:ph idx="1"/>
          </p:nvPr>
        </p:nvSpPr>
        <p:spPr>
          <a:xfrm>
            <a:off x="310083" y="1235260"/>
            <a:ext cx="8701521" cy="5241634"/>
          </a:xfrm>
        </p:spPr>
        <p:txBody>
          <a:bodyPr>
            <a:normAutofit/>
          </a:bodyPr>
          <a:lstStyle/>
          <a:p>
            <a:r>
              <a:rPr lang="en-US" altLang="zh-TW" b="1" dirty="0">
                <a:cs typeface="Calibri" panose="020F0502020204030204" pitchFamily="34" charset="0"/>
              </a:rPr>
              <a:t>Separate models </a:t>
            </a:r>
            <a:r>
              <a:rPr lang="en-US" altLang="zh-TW" dirty="0">
                <a:cs typeface="Calibri" panose="020F0502020204030204" pitchFamily="34" charset="0"/>
              </a:rPr>
              <a:t>for </a:t>
            </a:r>
            <a:r>
              <a:rPr lang="en-US" altLang="zh-TW" b="1" dirty="0">
                <a:cs typeface="Calibri" panose="020F0502020204030204" pitchFamily="34" charset="0"/>
              </a:rPr>
              <a:t>four target bitrates</a:t>
            </a:r>
            <a:endParaRPr lang="en-US" altLang="zh-TW" dirty="0">
              <a:cs typeface="Calibri" panose="020F0502020204030204" pitchFamily="34" charset="0"/>
            </a:endParaRPr>
          </a:p>
          <a:p>
            <a:endParaRPr lang="en-US" altLang="zh-TW" dirty="0">
              <a:cs typeface="Calibri" panose="020F0502020204030204" pitchFamily="34" charset="0"/>
            </a:endParaRPr>
          </a:p>
          <a:p>
            <a:r>
              <a:rPr lang="en-US" altLang="zh-TW" dirty="0">
                <a:cs typeface="Calibri" panose="020F0502020204030204" pitchFamily="34" charset="0"/>
              </a:rPr>
              <a:t>Both our method and the single-critic method [1] operate with </a:t>
            </a:r>
            <a:r>
              <a:rPr lang="en-US" altLang="zh-TW" b="1" dirty="0">
                <a:cs typeface="Calibri" panose="020F0502020204030204" pitchFamily="34" charset="0"/>
              </a:rPr>
              <a:t>the same base module</a:t>
            </a:r>
            <a:endParaRPr lang="en-US" altLang="zh-TW" dirty="0">
              <a:cs typeface="Calibri" panose="020F0502020204030204" pitchFamily="34" charset="0"/>
            </a:endParaRPr>
          </a:p>
          <a:p>
            <a:endParaRPr lang="en-US" altLang="zh-TW" dirty="0">
              <a:cs typeface="Calibri" panose="020F0502020204030204" pitchFamily="34" charset="0"/>
            </a:endParaRPr>
          </a:p>
          <a:p>
            <a:r>
              <a:rPr lang="en-US" altLang="zh-TW" dirty="0">
                <a:cs typeface="Calibri" panose="020F0502020204030204" pitchFamily="34" charset="0"/>
              </a:rPr>
              <a:t>Performance metrics: </a:t>
            </a:r>
            <a:r>
              <a:rPr lang="en-US" altLang="zh-TW" b="1" dirty="0">
                <a:cs typeface="Calibri" panose="020F0502020204030204" pitchFamily="34" charset="0"/>
              </a:rPr>
              <a:t>BD-PSNR </a:t>
            </a:r>
            <a:r>
              <a:rPr lang="en-US" altLang="zh-TW" dirty="0">
                <a:cs typeface="Calibri" panose="020F0502020204030204" pitchFamily="34" charset="0"/>
              </a:rPr>
              <a:t>and </a:t>
            </a:r>
            <a:r>
              <a:rPr lang="en-US" altLang="zh-TW" b="1" dirty="0">
                <a:cs typeface="Calibri" panose="020F0502020204030204" pitchFamily="34" charset="0"/>
              </a:rPr>
              <a:t>rate deviations</a:t>
            </a:r>
            <a:endParaRPr lang="en-US" altLang="zh-TW" dirty="0">
              <a:cs typeface="Calibri" panose="020F0502020204030204" pitchFamily="34" charset="0"/>
            </a:endParaRPr>
          </a:p>
        </p:txBody>
      </p:sp>
      <p:sp>
        <p:nvSpPr>
          <p:cNvPr id="6" name="投影片編號版面配置區 5"/>
          <p:cNvSpPr>
            <a:spLocks noGrp="1"/>
          </p:cNvSpPr>
          <p:nvPr>
            <p:ph type="sldNum" sz="quarter" idx="12"/>
          </p:nvPr>
        </p:nvSpPr>
        <p:spPr/>
        <p:txBody>
          <a:bodyPr/>
          <a:lstStyle/>
          <a:p>
            <a:fld id="{EB15A18E-AA88-43ED-A605-D4009C1A63FA}" type="slidenum">
              <a:rPr lang="zh-TW" altLang="en-US" smtClean="0"/>
              <a:pPr/>
              <a:t>31</a:t>
            </a:fld>
            <a:endParaRPr lang="zh-TW" altLang="en-US" dirty="0"/>
          </a:p>
        </p:txBody>
      </p:sp>
      <p:sp>
        <p:nvSpPr>
          <p:cNvPr id="7" name="矩形 6"/>
          <p:cNvSpPr/>
          <p:nvPr/>
        </p:nvSpPr>
        <p:spPr>
          <a:xfrm>
            <a:off x="395534" y="6453336"/>
            <a:ext cx="9648056" cy="307777"/>
          </a:xfrm>
          <a:prstGeom prst="rect">
            <a:avLst/>
          </a:prstGeom>
        </p:spPr>
        <p:txBody>
          <a:bodyPr wrap="square">
            <a:spAutoFit/>
          </a:bodyPr>
          <a:lstStyle/>
          <a:p>
            <a:r>
              <a:rPr lang="en-US" altLang="zh-TW" sz="1400" dirty="0">
                <a:latin typeface="Arial" panose="020B0604020202020204" pitchFamily="34" charset="0"/>
              </a:rPr>
              <a:t>[1] Chen et al. “Reinforcement Learning for HEVC/H.265 Frame-level Bit Allocation,” IEEE DSP, 2018. </a:t>
            </a:r>
          </a:p>
        </p:txBody>
      </p:sp>
    </p:spTree>
    <p:extLst>
      <p:ext uri="{BB962C8B-B14F-4D97-AF65-F5344CB8AC3E}">
        <p14:creationId xmlns:p14="http://schemas.microsoft.com/office/powerpoint/2010/main" val="18422111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xfrm>
            <a:off x="395535" y="451821"/>
            <a:ext cx="8616069" cy="769782"/>
          </a:xfrm>
        </p:spPr>
        <p:txBody>
          <a:bodyPr>
            <a:normAutofit/>
          </a:bodyPr>
          <a:lstStyle/>
          <a:p>
            <a:r>
              <a:rPr lang="en-US" altLang="zh-TW" dirty="0"/>
              <a:t>Datasets</a:t>
            </a:r>
            <a:endParaRPr lang="zh-TW" altLang="en-US" dirty="0"/>
          </a:p>
        </p:txBody>
      </p:sp>
      <p:sp>
        <p:nvSpPr>
          <p:cNvPr id="5" name="內容版面配置區 4"/>
          <p:cNvSpPr>
            <a:spLocks noGrp="1"/>
          </p:cNvSpPr>
          <p:nvPr>
            <p:ph idx="1"/>
          </p:nvPr>
        </p:nvSpPr>
        <p:spPr>
          <a:xfrm>
            <a:off x="310083" y="1235260"/>
            <a:ext cx="8294365" cy="5241634"/>
          </a:xfrm>
        </p:spPr>
        <p:txBody>
          <a:bodyPr>
            <a:normAutofit/>
          </a:bodyPr>
          <a:lstStyle/>
          <a:p>
            <a:r>
              <a:rPr lang="en-US" altLang="zh-TW" b="1" dirty="0">
                <a:cs typeface="Calibri" panose="020F0502020204030204" pitchFamily="34" charset="0"/>
              </a:rPr>
              <a:t>Training datasets </a:t>
            </a:r>
            <a:r>
              <a:rPr lang="en-US" altLang="zh-TW" dirty="0">
                <a:cs typeface="Calibri" panose="020F0502020204030204" pitchFamily="34" charset="0"/>
              </a:rPr>
              <a:t>(32 videos):</a:t>
            </a:r>
            <a:r>
              <a:rPr lang="en-US" altLang="zh-TW" b="1" dirty="0">
                <a:cs typeface="Calibri" panose="020F0502020204030204" pitchFamily="34" charset="0"/>
              </a:rPr>
              <a:t> </a:t>
            </a:r>
            <a:r>
              <a:rPr lang="en-US" altLang="zh-TW" dirty="0">
                <a:cs typeface="Calibri" panose="020F0502020204030204" pitchFamily="34" charset="0"/>
              </a:rPr>
              <a:t>UVG [2], MCL-JCV [3], and Class A sequences in JCT-VC dataset</a:t>
            </a:r>
          </a:p>
          <a:p>
            <a:endParaRPr lang="en-US" altLang="zh-TW" b="1" dirty="0">
              <a:cs typeface="Calibri" panose="020F0502020204030204" pitchFamily="34" charset="0"/>
            </a:endParaRPr>
          </a:p>
          <a:p>
            <a:r>
              <a:rPr lang="en-US" altLang="zh-TW" b="1" dirty="0">
                <a:cs typeface="Calibri" panose="020F0502020204030204" pitchFamily="34" charset="0"/>
              </a:rPr>
              <a:t>Test datasets </a:t>
            </a:r>
            <a:r>
              <a:rPr lang="en-US" altLang="zh-TW" dirty="0">
                <a:cs typeface="Calibri" panose="020F0502020204030204" pitchFamily="34" charset="0"/>
              </a:rPr>
              <a:t>(9 videos): Class B and Class C sequences in JCT-VC dataset</a:t>
            </a:r>
          </a:p>
          <a:p>
            <a:endParaRPr lang="en-US" altLang="zh-TW" dirty="0">
              <a:cs typeface="Calibri" panose="020F0502020204030204" pitchFamily="34" charset="0"/>
            </a:endParaRPr>
          </a:p>
          <a:p>
            <a:r>
              <a:rPr lang="en-US" altLang="zh-TW" dirty="0">
                <a:cs typeface="Calibri" panose="020F0502020204030204" pitchFamily="34" charset="0"/>
              </a:rPr>
              <a:t>To speed up training, </a:t>
            </a:r>
            <a:r>
              <a:rPr lang="en-US" altLang="zh-TW" b="1" dirty="0">
                <a:cs typeface="Calibri" panose="020F0502020204030204" pitchFamily="34" charset="0"/>
              </a:rPr>
              <a:t>all videos are rescaled to 512 × 320</a:t>
            </a:r>
            <a:endParaRPr lang="en-US" altLang="zh-TW" dirty="0"/>
          </a:p>
        </p:txBody>
      </p:sp>
      <p:sp>
        <p:nvSpPr>
          <p:cNvPr id="6" name="投影片編號版面配置區 5"/>
          <p:cNvSpPr>
            <a:spLocks noGrp="1"/>
          </p:cNvSpPr>
          <p:nvPr>
            <p:ph type="sldNum" sz="quarter" idx="12"/>
          </p:nvPr>
        </p:nvSpPr>
        <p:spPr/>
        <p:txBody>
          <a:bodyPr/>
          <a:lstStyle/>
          <a:p>
            <a:fld id="{EB15A18E-AA88-43ED-A605-D4009C1A63FA}" type="slidenum">
              <a:rPr lang="zh-TW" altLang="en-US" smtClean="0"/>
              <a:pPr/>
              <a:t>32</a:t>
            </a:fld>
            <a:endParaRPr lang="zh-TW" altLang="en-US" dirty="0"/>
          </a:p>
        </p:txBody>
      </p:sp>
      <p:sp>
        <p:nvSpPr>
          <p:cNvPr id="8" name="矩形 7"/>
          <p:cNvSpPr/>
          <p:nvPr/>
        </p:nvSpPr>
        <p:spPr>
          <a:xfrm>
            <a:off x="220541" y="5397957"/>
            <a:ext cx="8460432" cy="523220"/>
          </a:xfrm>
          <a:prstGeom prst="rect">
            <a:avLst/>
          </a:prstGeom>
        </p:spPr>
        <p:txBody>
          <a:bodyPr wrap="square">
            <a:spAutoFit/>
          </a:bodyPr>
          <a:lstStyle/>
          <a:p>
            <a:r>
              <a:rPr lang="en-US" altLang="zh-TW" sz="1400" dirty="0">
                <a:latin typeface="Arial" panose="020B0604020202020204" pitchFamily="34" charset="0"/>
              </a:rPr>
              <a:t>[2] </a:t>
            </a:r>
            <a:r>
              <a:rPr lang="en-US" altLang="zh-TW" sz="1400" dirty="0" err="1">
                <a:latin typeface="Arial" panose="020B0604020202020204" pitchFamily="34" charset="0"/>
              </a:rPr>
              <a:t>Mercat</a:t>
            </a:r>
            <a:r>
              <a:rPr lang="en-US" altLang="zh-TW" sz="1400" dirty="0">
                <a:latin typeface="Arial" panose="020B0604020202020204" pitchFamily="34" charset="0"/>
              </a:rPr>
              <a:t> et al. “UVG dataset: 50/120fps 4k sequences for video codec analysis and development”. ACM Multimedia Systems Conference, 2020 </a:t>
            </a:r>
          </a:p>
        </p:txBody>
      </p:sp>
      <p:sp>
        <p:nvSpPr>
          <p:cNvPr id="9" name="矩形 8"/>
          <p:cNvSpPr/>
          <p:nvPr/>
        </p:nvSpPr>
        <p:spPr>
          <a:xfrm>
            <a:off x="220540" y="6001543"/>
            <a:ext cx="8791063" cy="307777"/>
          </a:xfrm>
          <a:prstGeom prst="rect">
            <a:avLst/>
          </a:prstGeom>
        </p:spPr>
        <p:txBody>
          <a:bodyPr wrap="square">
            <a:spAutoFit/>
          </a:bodyPr>
          <a:lstStyle/>
          <a:p>
            <a:r>
              <a:rPr lang="en-US" altLang="zh-TW" sz="1400" dirty="0">
                <a:latin typeface="Arial" panose="020B0604020202020204" pitchFamily="34" charset="0"/>
              </a:rPr>
              <a:t>[3] H. Wang  et al. “MCL-JCV: A </a:t>
            </a:r>
            <a:r>
              <a:rPr lang="en-US" altLang="zh-TW" sz="1400" dirty="0" err="1">
                <a:latin typeface="Arial" panose="020B0604020202020204" pitchFamily="34" charset="0"/>
              </a:rPr>
              <a:t>jnd</a:t>
            </a:r>
            <a:r>
              <a:rPr lang="en-US" altLang="zh-TW" sz="1400" dirty="0">
                <a:latin typeface="Arial" panose="020B0604020202020204" pitchFamily="34" charset="0"/>
              </a:rPr>
              <a:t>-based H.264/AVC video quality assessment dataset”. IEEE ICIP, 2016 </a:t>
            </a:r>
          </a:p>
        </p:txBody>
      </p:sp>
    </p:spTree>
    <p:extLst>
      <p:ext uri="{BB962C8B-B14F-4D97-AF65-F5344CB8AC3E}">
        <p14:creationId xmlns:p14="http://schemas.microsoft.com/office/powerpoint/2010/main" val="28550452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xfrm>
            <a:off x="395536" y="451821"/>
            <a:ext cx="7772400" cy="769782"/>
          </a:xfrm>
        </p:spPr>
        <p:txBody>
          <a:bodyPr/>
          <a:lstStyle/>
          <a:p>
            <a:r>
              <a:rPr lang="en-US" altLang="zh-TW" dirty="0"/>
              <a:t>Outline</a:t>
            </a:r>
            <a:endParaRPr lang="zh-TW" altLang="en-US" dirty="0"/>
          </a:p>
        </p:txBody>
      </p:sp>
      <p:sp>
        <p:nvSpPr>
          <p:cNvPr id="5" name="內容版面配置區 4"/>
          <p:cNvSpPr>
            <a:spLocks noGrp="1"/>
          </p:cNvSpPr>
          <p:nvPr>
            <p:ph idx="1"/>
          </p:nvPr>
        </p:nvSpPr>
        <p:spPr>
          <a:xfrm>
            <a:off x="393182" y="836712"/>
            <a:ext cx="8499298" cy="6120680"/>
          </a:xfrm>
        </p:spPr>
        <p:txBody>
          <a:bodyPr>
            <a:normAutofit/>
          </a:bodyPr>
          <a:lstStyle/>
          <a:p>
            <a:endParaRPr lang="zh-TW" altLang="en-US" dirty="0"/>
          </a:p>
          <a:p>
            <a:pPr>
              <a:lnSpc>
                <a:spcPct val="110000"/>
              </a:lnSpc>
            </a:pPr>
            <a:r>
              <a:rPr lang="en-US" altLang="zh-TW" dirty="0"/>
              <a:t>Introduction</a:t>
            </a:r>
          </a:p>
          <a:p>
            <a:pPr>
              <a:lnSpc>
                <a:spcPct val="110000"/>
              </a:lnSpc>
            </a:pPr>
            <a:r>
              <a:rPr lang="en-US" altLang="zh-TW" dirty="0"/>
              <a:t>Reinforcement learning (RL) basics</a:t>
            </a:r>
          </a:p>
          <a:p>
            <a:pPr>
              <a:lnSpc>
                <a:spcPct val="110000"/>
              </a:lnSpc>
            </a:pPr>
            <a:r>
              <a:rPr lang="en-US" altLang="zh-TW" dirty="0"/>
              <a:t>Proposed method</a:t>
            </a:r>
          </a:p>
          <a:p>
            <a:pPr>
              <a:lnSpc>
                <a:spcPct val="110000"/>
              </a:lnSpc>
            </a:pPr>
            <a:r>
              <a:rPr lang="en-US" altLang="zh-TW" dirty="0"/>
              <a:t>Experimental results</a:t>
            </a:r>
          </a:p>
          <a:p>
            <a:pPr lvl="1">
              <a:lnSpc>
                <a:spcPct val="110000"/>
              </a:lnSpc>
            </a:pPr>
            <a:r>
              <a:rPr lang="en-US" altLang="zh-TW" dirty="0"/>
              <a:t>Settings</a:t>
            </a:r>
          </a:p>
          <a:p>
            <a:pPr lvl="1">
              <a:lnSpc>
                <a:spcPct val="110000"/>
              </a:lnSpc>
            </a:pPr>
            <a:r>
              <a:rPr lang="en-US" altLang="zh-TW" dirty="0"/>
              <a:t>Rate-distortion performance</a:t>
            </a:r>
          </a:p>
          <a:p>
            <a:pPr lvl="1">
              <a:lnSpc>
                <a:spcPct val="110000"/>
              </a:lnSpc>
            </a:pPr>
            <a:r>
              <a:rPr lang="en-US" altLang="zh-TW" dirty="0">
                <a:solidFill>
                  <a:schemeClr val="bg1">
                    <a:lumMod val="65000"/>
                  </a:schemeClr>
                </a:solidFill>
              </a:rPr>
              <a:t>Encoding runtime</a:t>
            </a:r>
            <a:endParaRPr lang="en-US" altLang="zh-TW" dirty="0"/>
          </a:p>
          <a:p>
            <a:pPr lvl="1">
              <a:lnSpc>
                <a:spcPct val="110000"/>
              </a:lnSpc>
            </a:pPr>
            <a:r>
              <a:rPr lang="en-US" altLang="zh-TW" dirty="0">
                <a:solidFill>
                  <a:schemeClr val="bg1">
                    <a:lumMod val="65000"/>
                  </a:schemeClr>
                </a:solidFill>
              </a:rPr>
              <a:t>QP assignment</a:t>
            </a:r>
          </a:p>
          <a:p>
            <a:pPr>
              <a:lnSpc>
                <a:spcPct val="110000"/>
              </a:lnSpc>
            </a:pPr>
            <a:r>
              <a:rPr lang="en-US" altLang="zh-TW" dirty="0">
                <a:solidFill>
                  <a:schemeClr val="bg1">
                    <a:lumMod val="65000"/>
                  </a:schemeClr>
                </a:solidFill>
              </a:rPr>
              <a:t>Concluding remarks</a:t>
            </a:r>
          </a:p>
          <a:p>
            <a:pPr lvl="1"/>
            <a:endParaRPr lang="en-US" altLang="zh-TW" sz="2200" dirty="0"/>
          </a:p>
          <a:p>
            <a:endParaRPr lang="en-US" altLang="zh-TW" dirty="0"/>
          </a:p>
          <a:p>
            <a:endParaRPr lang="en-US" altLang="zh-TW" dirty="0"/>
          </a:p>
        </p:txBody>
      </p:sp>
      <p:sp>
        <p:nvSpPr>
          <p:cNvPr id="2" name="Slide Number Placeholder 1"/>
          <p:cNvSpPr>
            <a:spLocks noGrp="1"/>
          </p:cNvSpPr>
          <p:nvPr>
            <p:ph type="sldNum" sz="quarter" idx="12"/>
          </p:nvPr>
        </p:nvSpPr>
        <p:spPr/>
        <p:txBody>
          <a:bodyPr/>
          <a:lstStyle/>
          <a:p>
            <a:fld id="{EB15A18E-AA88-43ED-A605-D4009C1A63FA}" type="slidenum">
              <a:rPr lang="zh-TW" altLang="en-US" smtClean="0"/>
              <a:pPr/>
              <a:t>33</a:t>
            </a:fld>
            <a:endParaRPr lang="zh-TW" altLang="en-US"/>
          </a:p>
        </p:txBody>
      </p:sp>
    </p:spTree>
    <p:extLst>
      <p:ext uri="{BB962C8B-B14F-4D97-AF65-F5344CB8AC3E}">
        <p14:creationId xmlns:p14="http://schemas.microsoft.com/office/powerpoint/2010/main" val="40146622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xfrm>
            <a:off x="395535" y="451821"/>
            <a:ext cx="8616069" cy="769782"/>
          </a:xfrm>
        </p:spPr>
        <p:txBody>
          <a:bodyPr>
            <a:normAutofit/>
          </a:bodyPr>
          <a:lstStyle/>
          <a:p>
            <a:r>
              <a:rPr lang="en-US" altLang="zh-TW" dirty="0"/>
              <a:t>Rate-Distortion Comparison</a:t>
            </a:r>
            <a:endParaRPr lang="zh-TW" altLang="en-US" dirty="0"/>
          </a:p>
        </p:txBody>
      </p:sp>
      <p:sp>
        <p:nvSpPr>
          <p:cNvPr id="6" name="投影片編號版面配置區 5"/>
          <p:cNvSpPr>
            <a:spLocks noGrp="1"/>
          </p:cNvSpPr>
          <p:nvPr>
            <p:ph type="sldNum" sz="quarter" idx="12"/>
          </p:nvPr>
        </p:nvSpPr>
        <p:spPr/>
        <p:txBody>
          <a:bodyPr/>
          <a:lstStyle/>
          <a:p>
            <a:fld id="{EB15A18E-AA88-43ED-A605-D4009C1A63FA}" type="slidenum">
              <a:rPr lang="zh-TW" altLang="en-US" smtClean="0"/>
              <a:pPr/>
              <a:t>34</a:t>
            </a:fld>
            <a:endParaRPr lang="zh-TW" altLang="en-US" dirty="0"/>
          </a:p>
        </p:txBody>
      </p:sp>
      <p:pic>
        <p:nvPicPr>
          <p:cNvPr id="3" name="圖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3573" y="1214747"/>
            <a:ext cx="3336502" cy="2700000"/>
          </a:xfrm>
          <a:prstGeom prst="rect">
            <a:avLst/>
          </a:prstGeom>
        </p:spPr>
      </p:pic>
      <p:pic>
        <p:nvPicPr>
          <p:cNvPr id="8" name="圖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2000" y="3978000"/>
            <a:ext cx="3336502" cy="2700000"/>
          </a:xfrm>
          <a:prstGeom prst="rect">
            <a:avLst/>
          </a:prstGeom>
        </p:spPr>
      </p:pic>
      <p:pic>
        <p:nvPicPr>
          <p:cNvPr id="9" name="圖片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47588" y="3978000"/>
            <a:ext cx="3336502" cy="2700000"/>
          </a:xfrm>
          <a:prstGeom prst="rect">
            <a:avLst/>
          </a:prstGeom>
        </p:spPr>
      </p:pic>
      <p:pic>
        <p:nvPicPr>
          <p:cNvPr id="10" name="圖片 1">
            <a:extLst>
              <a:ext uri="{FF2B5EF4-FFF2-40B4-BE49-F238E27FC236}">
                <a16:creationId xmlns:a16="http://schemas.microsoft.com/office/drawing/2014/main" id="{37702C05-B0DC-D54C-AE35-64B11E59B4A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938365" y="1208609"/>
            <a:ext cx="3336502" cy="2700000"/>
          </a:xfrm>
          <a:prstGeom prst="rect">
            <a:avLst/>
          </a:prstGeom>
        </p:spPr>
      </p:pic>
    </p:spTree>
    <p:extLst>
      <p:ext uri="{BB962C8B-B14F-4D97-AF65-F5344CB8AC3E}">
        <p14:creationId xmlns:p14="http://schemas.microsoft.com/office/powerpoint/2010/main" val="37603879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xfrm>
            <a:off x="395535" y="451821"/>
            <a:ext cx="8616069" cy="769782"/>
          </a:xfrm>
        </p:spPr>
        <p:txBody>
          <a:bodyPr>
            <a:normAutofit/>
          </a:bodyPr>
          <a:lstStyle/>
          <a:p>
            <a:r>
              <a:rPr lang="en-US" altLang="zh-TW" dirty="0"/>
              <a:t>BD-PSNR with 1-pass ABR as anchor</a:t>
            </a:r>
            <a:endParaRPr lang="zh-TW" altLang="en-US" dirty="0"/>
          </a:p>
        </p:txBody>
      </p:sp>
      <p:sp>
        <p:nvSpPr>
          <p:cNvPr id="6" name="投影片編號版面配置區 5"/>
          <p:cNvSpPr>
            <a:spLocks noGrp="1"/>
          </p:cNvSpPr>
          <p:nvPr>
            <p:ph type="sldNum" sz="quarter" idx="12"/>
          </p:nvPr>
        </p:nvSpPr>
        <p:spPr/>
        <p:txBody>
          <a:bodyPr/>
          <a:lstStyle/>
          <a:p>
            <a:fld id="{EB15A18E-AA88-43ED-A605-D4009C1A63FA}" type="slidenum">
              <a:rPr lang="zh-TW" altLang="en-US" smtClean="0"/>
              <a:pPr/>
              <a:t>35</a:t>
            </a:fld>
            <a:endParaRPr lang="zh-TW" altLang="en-US" dirty="0"/>
          </a:p>
        </p:txBody>
      </p:sp>
      <p:pic>
        <p:nvPicPr>
          <p:cNvPr id="3" name="圖片 2">
            <a:extLst>
              <a:ext uri="{FF2B5EF4-FFF2-40B4-BE49-F238E27FC236}">
                <a16:creationId xmlns:a16="http://schemas.microsoft.com/office/drawing/2014/main" id="{A25DAEFA-C415-4E15-891A-57B16FDB2E2D}"/>
              </a:ext>
            </a:extLst>
          </p:cNvPr>
          <p:cNvPicPr>
            <a:picLocks noChangeAspect="1"/>
          </p:cNvPicPr>
          <p:nvPr/>
        </p:nvPicPr>
        <p:blipFill>
          <a:blip r:embed="rId3"/>
          <a:stretch>
            <a:fillRect/>
          </a:stretch>
        </p:blipFill>
        <p:spPr>
          <a:xfrm>
            <a:off x="263965" y="1556792"/>
            <a:ext cx="8616069" cy="4671989"/>
          </a:xfrm>
          <a:prstGeom prst="rect">
            <a:avLst/>
          </a:prstGeom>
        </p:spPr>
      </p:pic>
      <p:sp>
        <p:nvSpPr>
          <p:cNvPr id="5" name="矩形 6"/>
          <p:cNvSpPr/>
          <p:nvPr/>
        </p:nvSpPr>
        <p:spPr>
          <a:xfrm>
            <a:off x="395534" y="6453336"/>
            <a:ext cx="9648056" cy="307777"/>
          </a:xfrm>
          <a:prstGeom prst="rect">
            <a:avLst/>
          </a:prstGeom>
        </p:spPr>
        <p:txBody>
          <a:bodyPr wrap="square">
            <a:spAutoFit/>
          </a:bodyPr>
          <a:lstStyle/>
          <a:p>
            <a:r>
              <a:rPr lang="en-US" altLang="zh-TW" sz="1400" dirty="0">
                <a:latin typeface="Arial" panose="020B0604020202020204" pitchFamily="34" charset="0"/>
              </a:rPr>
              <a:t>[1] Chen et al., “Reinforcement Learning for HEVC/H.265 Frame-level Bit Allocation,” IEEE DSP, 2018. </a:t>
            </a:r>
          </a:p>
        </p:txBody>
      </p:sp>
    </p:spTree>
    <p:extLst>
      <p:ext uri="{BB962C8B-B14F-4D97-AF65-F5344CB8AC3E}">
        <p14:creationId xmlns:p14="http://schemas.microsoft.com/office/powerpoint/2010/main" val="17650772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xfrm>
            <a:off x="395535" y="451821"/>
            <a:ext cx="8616069" cy="769782"/>
          </a:xfrm>
        </p:spPr>
        <p:txBody>
          <a:bodyPr>
            <a:normAutofit/>
          </a:bodyPr>
          <a:lstStyle/>
          <a:p>
            <a:r>
              <a:rPr lang="en-US" altLang="zh-TW" dirty="0"/>
              <a:t>Rate Deviations</a:t>
            </a:r>
            <a:endParaRPr lang="zh-TW" altLang="en-US" dirty="0"/>
          </a:p>
        </p:txBody>
      </p:sp>
      <p:sp>
        <p:nvSpPr>
          <p:cNvPr id="6" name="投影片編號版面配置區 5"/>
          <p:cNvSpPr>
            <a:spLocks noGrp="1"/>
          </p:cNvSpPr>
          <p:nvPr>
            <p:ph type="sldNum" sz="quarter" idx="12"/>
          </p:nvPr>
        </p:nvSpPr>
        <p:spPr/>
        <p:txBody>
          <a:bodyPr/>
          <a:lstStyle/>
          <a:p>
            <a:fld id="{EB15A18E-AA88-43ED-A605-D4009C1A63FA}" type="slidenum">
              <a:rPr lang="zh-TW" altLang="en-US" smtClean="0"/>
              <a:pPr/>
              <a:t>36</a:t>
            </a:fld>
            <a:endParaRPr lang="zh-TW" altLang="en-US" dirty="0"/>
          </a:p>
        </p:txBody>
      </p:sp>
      <p:graphicFrame>
        <p:nvGraphicFramePr>
          <p:cNvPr id="5" name="表格 4"/>
          <p:cNvGraphicFramePr>
            <a:graphicFrameLocks noGrp="1"/>
          </p:cNvGraphicFramePr>
          <p:nvPr>
            <p:extLst>
              <p:ext uri="{D42A27DB-BD31-4B8C-83A1-F6EECF244321}">
                <p14:modId xmlns:p14="http://schemas.microsoft.com/office/powerpoint/2010/main" val="685237281"/>
              </p:ext>
            </p:extLst>
          </p:nvPr>
        </p:nvGraphicFramePr>
        <p:xfrm>
          <a:off x="1547664" y="2244848"/>
          <a:ext cx="6120680" cy="2940682"/>
        </p:xfrm>
        <a:graphic>
          <a:graphicData uri="http://schemas.openxmlformats.org/drawingml/2006/table">
            <a:tbl>
              <a:tblPr firstRow="1" bandRow="1">
                <a:tableStyleId>{5940675A-B579-460E-94D1-54222C63F5DA}</a:tableStyleId>
              </a:tblPr>
              <a:tblGrid>
                <a:gridCol w="1552269">
                  <a:extLst>
                    <a:ext uri="{9D8B030D-6E8A-4147-A177-3AD203B41FA5}">
                      <a16:colId xmlns:a16="http://schemas.microsoft.com/office/drawing/2014/main" val="659179938"/>
                    </a:ext>
                  </a:extLst>
                </a:gridCol>
                <a:gridCol w="1450562">
                  <a:extLst>
                    <a:ext uri="{9D8B030D-6E8A-4147-A177-3AD203B41FA5}">
                      <a16:colId xmlns:a16="http://schemas.microsoft.com/office/drawing/2014/main" val="3616573775"/>
                    </a:ext>
                  </a:extLst>
                </a:gridCol>
                <a:gridCol w="1154935">
                  <a:extLst>
                    <a:ext uri="{9D8B030D-6E8A-4147-A177-3AD203B41FA5}">
                      <a16:colId xmlns:a16="http://schemas.microsoft.com/office/drawing/2014/main" val="521349160"/>
                    </a:ext>
                  </a:extLst>
                </a:gridCol>
                <a:gridCol w="954802">
                  <a:extLst>
                    <a:ext uri="{9D8B030D-6E8A-4147-A177-3AD203B41FA5}">
                      <a16:colId xmlns:a16="http://schemas.microsoft.com/office/drawing/2014/main" val="9832344"/>
                    </a:ext>
                  </a:extLst>
                </a:gridCol>
                <a:gridCol w="1008112">
                  <a:extLst>
                    <a:ext uri="{9D8B030D-6E8A-4147-A177-3AD203B41FA5}">
                      <a16:colId xmlns:a16="http://schemas.microsoft.com/office/drawing/2014/main" val="3779918125"/>
                    </a:ext>
                  </a:extLst>
                </a:gridCol>
              </a:tblGrid>
              <a:tr h="416790">
                <a:tc rowSpan="3">
                  <a:txBody>
                    <a:bodyPr/>
                    <a:lstStyle/>
                    <a:p>
                      <a:pPr algn="ctr"/>
                      <a:endParaRPr lang="zh-TW" altLang="en-US" dirty="0"/>
                    </a:p>
                  </a:txBody>
                  <a:tcPr anchor="ctr"/>
                </a:tc>
                <a:tc row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dirty="0"/>
                        <a:t>Seq.-level Target </a:t>
                      </a:r>
                    </a:p>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dirty="0"/>
                        <a:t>Bit Rates</a:t>
                      </a:r>
                      <a:endParaRPr lang="zh-TW" altLang="en-US" dirty="0"/>
                    </a:p>
                  </a:txBody>
                  <a:tcPr anchor="ctr"/>
                </a:tc>
                <a:tc gridSpan="3">
                  <a:txBody>
                    <a:bodyPr/>
                    <a:lstStyle/>
                    <a:p>
                      <a:pPr algn="ctr"/>
                      <a:r>
                        <a:rPr lang="en-US" altLang="zh-TW" dirty="0"/>
                        <a:t>1-pass ABR as anchor</a:t>
                      </a:r>
                      <a:endParaRPr lang="zh-TW" altLang="en-US" dirty="0"/>
                    </a:p>
                  </a:txBody>
                  <a:tcPr anchor="ctr"/>
                </a:tc>
                <a:tc hMerge="1">
                  <a:txBody>
                    <a:bodyPr/>
                    <a:lstStyle/>
                    <a:p>
                      <a:endParaRPr lang="zh-TW" altLang="en-US" dirty="0"/>
                    </a:p>
                  </a:txBody>
                  <a:tcPr/>
                </a:tc>
                <a:tc hMerge="1">
                  <a:txBody>
                    <a:bodyPr/>
                    <a:lstStyle/>
                    <a:p>
                      <a:endParaRPr lang="zh-TW" altLang="en-US" dirty="0"/>
                    </a:p>
                  </a:txBody>
                  <a:tcPr/>
                </a:tc>
                <a:extLst>
                  <a:ext uri="{0D108BD9-81ED-4DB2-BD59-A6C34878D82A}">
                    <a16:rowId xmlns:a16="http://schemas.microsoft.com/office/drawing/2014/main" val="751743220"/>
                  </a:ext>
                </a:extLst>
              </a:tr>
              <a:tr h="416790">
                <a:tc vMerge="1">
                  <a:txBody>
                    <a:bodyPr/>
                    <a:lstStyle/>
                    <a:p>
                      <a:endParaRPr lang="zh-TW" altLang="en-US"/>
                    </a:p>
                  </a:txBody>
                  <a:tcPr/>
                </a:tc>
                <a:tc vMerge="1">
                  <a:txBody>
                    <a:bodyPr/>
                    <a:lstStyle/>
                    <a:p>
                      <a:endParaRPr lang="zh-TW" altLang="en-US"/>
                    </a:p>
                  </a:txBody>
                  <a:tcPr/>
                </a:tc>
                <a:tc>
                  <a:txBody>
                    <a:bodyPr/>
                    <a:lstStyle/>
                    <a:p>
                      <a:pPr algn="ctr"/>
                      <a:r>
                        <a:rPr lang="en-US" altLang="zh-TW" dirty="0"/>
                        <a:t>Base</a:t>
                      </a:r>
                      <a:endParaRPr lang="zh-TW" altLang="en-US" dirty="0"/>
                    </a:p>
                  </a:txBody>
                  <a:tcPr anchor="ctr"/>
                </a:tc>
                <a:tc>
                  <a:txBody>
                    <a:bodyPr/>
                    <a:lstStyle/>
                    <a:p>
                      <a:pPr algn="ctr"/>
                      <a:r>
                        <a:rPr lang="en-US" altLang="zh-TW" dirty="0"/>
                        <a:t>[1]</a:t>
                      </a:r>
                      <a:endParaRPr lang="zh-TW" altLang="en-US" dirty="0"/>
                    </a:p>
                  </a:txBody>
                  <a:tcPr anchor="ctr"/>
                </a:tc>
                <a:tc>
                  <a:txBody>
                    <a:bodyPr/>
                    <a:lstStyle/>
                    <a:p>
                      <a:pPr algn="ctr"/>
                      <a:r>
                        <a:rPr lang="en-US" altLang="zh-TW" dirty="0"/>
                        <a:t>Ours</a:t>
                      </a:r>
                      <a:endParaRPr lang="zh-TW" altLang="en-US" dirty="0"/>
                    </a:p>
                  </a:txBody>
                  <a:tcPr anchor="ctr"/>
                </a:tc>
                <a:extLst>
                  <a:ext uri="{0D108BD9-81ED-4DB2-BD59-A6C34878D82A}">
                    <a16:rowId xmlns:a16="http://schemas.microsoft.com/office/drawing/2014/main" val="3530210377"/>
                  </a:ext>
                </a:extLst>
              </a:tr>
              <a:tr h="416790">
                <a:tc vMerge="1">
                  <a:txBody>
                    <a:bodyPr/>
                    <a:lstStyle/>
                    <a:p>
                      <a:endParaRPr lang="zh-TW" altLang="en-US"/>
                    </a:p>
                  </a:txBody>
                  <a:tcPr/>
                </a:tc>
                <a:tc vMerge="1">
                  <a:txBody>
                    <a:bodyPr/>
                    <a:lstStyle/>
                    <a:p>
                      <a:endParaRPr lang="zh-TW" alt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a:t>Err. (%)</a:t>
                      </a:r>
                      <a:endParaRPr lang="zh-TW" altLang="en-US"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dirty="0"/>
                        <a:t>Err. (%)</a:t>
                      </a:r>
                    </a:p>
                  </a:txBody>
                  <a:tcPr anchor="ctr"/>
                </a:tc>
                <a:tc>
                  <a:txBody>
                    <a:bodyPr/>
                    <a:lstStyle/>
                    <a:p>
                      <a:pPr algn="ctr"/>
                      <a:r>
                        <a:rPr lang="en-US" altLang="zh-TW" dirty="0"/>
                        <a:t>Err. (%)</a:t>
                      </a:r>
                      <a:endParaRPr lang="zh-TW" altLang="en-US" dirty="0"/>
                    </a:p>
                  </a:txBody>
                  <a:tcPr anchor="ctr"/>
                </a:tc>
                <a:extLst>
                  <a:ext uri="{0D108BD9-81ED-4DB2-BD59-A6C34878D82A}">
                    <a16:rowId xmlns:a16="http://schemas.microsoft.com/office/drawing/2014/main" val="1561995898"/>
                  </a:ext>
                </a:extLst>
              </a:tr>
              <a:tr h="422578">
                <a:tc rowSpan="4">
                  <a:txBody>
                    <a:bodyPr/>
                    <a:lstStyle/>
                    <a:p>
                      <a:pPr algn="ctr"/>
                      <a:r>
                        <a:rPr lang="en-US" altLang="zh-TW" dirty="0"/>
                        <a:t>Sequence</a:t>
                      </a:r>
                    </a:p>
                    <a:p>
                      <a:pPr algn="ctr"/>
                      <a:r>
                        <a:rPr lang="en-US" altLang="zh-TW" dirty="0"/>
                        <a:t>Average</a:t>
                      </a:r>
                      <a:endParaRPr lang="zh-TW" altLang="en-US" dirty="0"/>
                    </a:p>
                  </a:txBody>
                  <a:tcPr anchor="ctr"/>
                </a:tc>
                <a:tc>
                  <a:txBody>
                    <a:bodyPr/>
                    <a:lstStyle/>
                    <a:p>
                      <a:pPr algn="ctr"/>
                      <a:r>
                        <a:rPr lang="en-US" altLang="zh-TW" dirty="0"/>
                        <a:t>1218</a:t>
                      </a:r>
                      <a:endParaRPr lang="zh-TW" altLang="en-US" dirty="0"/>
                    </a:p>
                  </a:txBody>
                  <a:tcPr anchor="ctr"/>
                </a:tc>
                <a:tc>
                  <a:txBody>
                    <a:bodyPr/>
                    <a:lstStyle/>
                    <a:p>
                      <a:pPr algn="ctr"/>
                      <a:r>
                        <a:rPr lang="en-US" altLang="zh-TW" dirty="0"/>
                        <a:t>15.2</a:t>
                      </a:r>
                      <a:endParaRPr lang="zh-TW" altLang="en-US" dirty="0"/>
                    </a:p>
                  </a:txBody>
                  <a:tcPr anchor="ctr"/>
                </a:tc>
                <a:tc>
                  <a:txBody>
                    <a:bodyPr/>
                    <a:lstStyle/>
                    <a:p>
                      <a:pPr algn="ctr"/>
                      <a:r>
                        <a:rPr lang="en-US" altLang="zh-TW" b="1" dirty="0">
                          <a:solidFill>
                            <a:srgbClr val="FF0000"/>
                          </a:solidFill>
                        </a:rPr>
                        <a:t>5.6</a:t>
                      </a:r>
                      <a:endParaRPr lang="zh-TW" altLang="en-US" b="1" dirty="0">
                        <a:solidFill>
                          <a:srgbClr val="FF0000"/>
                        </a:solidFill>
                      </a:endParaRPr>
                    </a:p>
                  </a:txBody>
                  <a:tcPr anchor="ctr"/>
                </a:tc>
                <a:tc>
                  <a:txBody>
                    <a:bodyPr/>
                    <a:lstStyle/>
                    <a:p>
                      <a:pPr algn="ctr"/>
                      <a:r>
                        <a:rPr lang="en-US" altLang="zh-TW" dirty="0"/>
                        <a:t>7.4</a:t>
                      </a:r>
                      <a:endParaRPr lang="zh-TW" altLang="en-US" dirty="0"/>
                    </a:p>
                  </a:txBody>
                  <a:tcPr anchor="ctr"/>
                </a:tc>
                <a:extLst>
                  <a:ext uri="{0D108BD9-81ED-4DB2-BD59-A6C34878D82A}">
                    <a16:rowId xmlns:a16="http://schemas.microsoft.com/office/drawing/2014/main" val="2183297321"/>
                  </a:ext>
                </a:extLst>
              </a:tr>
              <a:tr h="422578">
                <a:tc vMerge="1">
                  <a:txBody>
                    <a:bodyPr/>
                    <a:lstStyle/>
                    <a:p>
                      <a:endParaRPr lang="zh-TW" altLang="en-US" dirty="0"/>
                    </a:p>
                  </a:txBody>
                  <a:tcPr/>
                </a:tc>
                <a:tc>
                  <a:txBody>
                    <a:bodyPr/>
                    <a:lstStyle/>
                    <a:p>
                      <a:pPr algn="ctr"/>
                      <a:r>
                        <a:rPr lang="en-US" altLang="zh-TW" dirty="0"/>
                        <a:t>639</a:t>
                      </a:r>
                      <a:endParaRPr lang="zh-TW" altLang="en-US" dirty="0"/>
                    </a:p>
                  </a:txBody>
                  <a:tcPr anchor="ctr"/>
                </a:tc>
                <a:tc>
                  <a:txBody>
                    <a:bodyPr/>
                    <a:lstStyle/>
                    <a:p>
                      <a:pPr algn="ctr"/>
                      <a:r>
                        <a:rPr lang="en-US" altLang="zh-TW" dirty="0"/>
                        <a:t>14.4</a:t>
                      </a:r>
                      <a:endParaRPr lang="zh-TW" altLang="en-US" dirty="0"/>
                    </a:p>
                  </a:txBody>
                  <a:tcPr anchor="ctr"/>
                </a:tc>
                <a:tc>
                  <a:txBody>
                    <a:bodyPr/>
                    <a:lstStyle/>
                    <a:p>
                      <a:pPr algn="ctr"/>
                      <a:r>
                        <a:rPr lang="en-US" altLang="zh-TW" dirty="0"/>
                        <a:t>6.8</a:t>
                      </a:r>
                      <a:endParaRPr lang="zh-TW" altLang="en-US" dirty="0"/>
                    </a:p>
                  </a:txBody>
                  <a:tcPr anchor="ctr"/>
                </a:tc>
                <a:tc>
                  <a:txBody>
                    <a:bodyPr/>
                    <a:lstStyle/>
                    <a:p>
                      <a:pPr algn="ctr"/>
                      <a:r>
                        <a:rPr lang="en-US" altLang="zh-TW" b="1" dirty="0">
                          <a:solidFill>
                            <a:srgbClr val="FF0000"/>
                          </a:solidFill>
                        </a:rPr>
                        <a:t>6.2</a:t>
                      </a:r>
                      <a:endParaRPr lang="zh-TW" altLang="en-US" b="1" dirty="0">
                        <a:solidFill>
                          <a:srgbClr val="FF0000"/>
                        </a:solidFill>
                      </a:endParaRPr>
                    </a:p>
                  </a:txBody>
                  <a:tcPr anchor="ctr"/>
                </a:tc>
                <a:extLst>
                  <a:ext uri="{0D108BD9-81ED-4DB2-BD59-A6C34878D82A}">
                    <a16:rowId xmlns:a16="http://schemas.microsoft.com/office/drawing/2014/main" val="4195467621"/>
                  </a:ext>
                </a:extLst>
              </a:tr>
              <a:tr h="422578">
                <a:tc vMerge="1">
                  <a:txBody>
                    <a:bodyPr/>
                    <a:lstStyle/>
                    <a:p>
                      <a:endParaRPr lang="zh-TW" altLang="en-US" dirty="0"/>
                    </a:p>
                  </a:txBody>
                  <a:tcPr/>
                </a:tc>
                <a:tc>
                  <a:txBody>
                    <a:bodyPr/>
                    <a:lstStyle/>
                    <a:p>
                      <a:pPr algn="ctr"/>
                      <a:r>
                        <a:rPr lang="en-US" altLang="zh-TW" dirty="0"/>
                        <a:t>328</a:t>
                      </a:r>
                      <a:endParaRPr lang="zh-TW" altLang="en-US" dirty="0"/>
                    </a:p>
                  </a:txBody>
                  <a:tcPr anchor="ctr"/>
                </a:tc>
                <a:tc>
                  <a:txBody>
                    <a:bodyPr/>
                    <a:lstStyle/>
                    <a:p>
                      <a:pPr algn="ctr"/>
                      <a:r>
                        <a:rPr lang="en-US" altLang="zh-TW" dirty="0"/>
                        <a:t>14.3</a:t>
                      </a:r>
                      <a:endParaRPr lang="zh-TW" altLang="en-US" dirty="0"/>
                    </a:p>
                  </a:txBody>
                  <a:tcPr anchor="ctr"/>
                </a:tc>
                <a:tc>
                  <a:txBody>
                    <a:bodyPr/>
                    <a:lstStyle/>
                    <a:p>
                      <a:pPr algn="ctr"/>
                      <a:r>
                        <a:rPr lang="en-US" altLang="zh-TW" dirty="0"/>
                        <a:t>7.1</a:t>
                      </a:r>
                      <a:endParaRPr lang="zh-TW" altLang="en-US" dirty="0"/>
                    </a:p>
                  </a:txBody>
                  <a:tcPr anchor="ctr"/>
                </a:tc>
                <a:tc>
                  <a:txBody>
                    <a:bodyPr/>
                    <a:lstStyle/>
                    <a:p>
                      <a:pPr algn="ctr"/>
                      <a:r>
                        <a:rPr lang="en-US" altLang="zh-TW" b="1" dirty="0">
                          <a:solidFill>
                            <a:srgbClr val="FF0000"/>
                          </a:solidFill>
                        </a:rPr>
                        <a:t>5.9</a:t>
                      </a:r>
                      <a:endParaRPr lang="zh-TW" altLang="en-US" b="1" dirty="0">
                        <a:solidFill>
                          <a:srgbClr val="FF0000"/>
                        </a:solidFill>
                      </a:endParaRPr>
                    </a:p>
                  </a:txBody>
                  <a:tcPr anchor="ctr"/>
                </a:tc>
                <a:extLst>
                  <a:ext uri="{0D108BD9-81ED-4DB2-BD59-A6C34878D82A}">
                    <a16:rowId xmlns:a16="http://schemas.microsoft.com/office/drawing/2014/main" val="296010560"/>
                  </a:ext>
                </a:extLst>
              </a:tr>
              <a:tr h="422578">
                <a:tc vMerge="1">
                  <a:txBody>
                    <a:bodyPr/>
                    <a:lstStyle/>
                    <a:p>
                      <a:endParaRPr lang="zh-TW" altLang="en-US" dirty="0"/>
                    </a:p>
                  </a:txBody>
                  <a:tcPr/>
                </a:tc>
                <a:tc>
                  <a:txBody>
                    <a:bodyPr/>
                    <a:lstStyle/>
                    <a:p>
                      <a:pPr algn="ctr"/>
                      <a:r>
                        <a:rPr lang="en-US" altLang="zh-TW" dirty="0"/>
                        <a:t>164</a:t>
                      </a:r>
                      <a:endParaRPr lang="zh-TW" altLang="en-US" dirty="0"/>
                    </a:p>
                  </a:txBody>
                  <a:tcPr anchor="ctr"/>
                </a:tc>
                <a:tc>
                  <a:txBody>
                    <a:bodyPr/>
                    <a:lstStyle/>
                    <a:p>
                      <a:pPr algn="ctr"/>
                      <a:r>
                        <a:rPr lang="en-US" altLang="zh-TW" dirty="0"/>
                        <a:t>16.9</a:t>
                      </a:r>
                      <a:endParaRPr lang="zh-TW" altLang="en-US" dirty="0"/>
                    </a:p>
                  </a:txBody>
                  <a:tcPr anchor="ctr"/>
                </a:tc>
                <a:tc>
                  <a:txBody>
                    <a:bodyPr/>
                    <a:lstStyle/>
                    <a:p>
                      <a:pPr algn="ctr"/>
                      <a:r>
                        <a:rPr lang="en-US" altLang="zh-TW" b="1" dirty="0">
                          <a:solidFill>
                            <a:srgbClr val="FF0000"/>
                          </a:solidFill>
                        </a:rPr>
                        <a:t>4.8</a:t>
                      </a:r>
                      <a:endParaRPr lang="zh-TW" altLang="en-US" b="1" dirty="0">
                        <a:solidFill>
                          <a:srgbClr val="FF0000"/>
                        </a:solidFill>
                      </a:endParaRPr>
                    </a:p>
                  </a:txBody>
                  <a:tcPr anchor="ctr"/>
                </a:tc>
                <a:tc>
                  <a:txBody>
                    <a:bodyPr/>
                    <a:lstStyle/>
                    <a:p>
                      <a:pPr algn="ctr"/>
                      <a:r>
                        <a:rPr lang="en-US" altLang="zh-TW" dirty="0"/>
                        <a:t>8.2</a:t>
                      </a:r>
                      <a:endParaRPr lang="zh-TW" altLang="en-US" dirty="0"/>
                    </a:p>
                  </a:txBody>
                  <a:tcPr anchor="ctr"/>
                </a:tc>
                <a:extLst>
                  <a:ext uri="{0D108BD9-81ED-4DB2-BD59-A6C34878D82A}">
                    <a16:rowId xmlns:a16="http://schemas.microsoft.com/office/drawing/2014/main" val="576813693"/>
                  </a:ext>
                </a:extLst>
              </a:tr>
            </a:tbl>
          </a:graphicData>
        </a:graphic>
      </p:graphicFrame>
      <p:sp>
        <p:nvSpPr>
          <p:cNvPr id="7" name="矩形 6"/>
          <p:cNvSpPr/>
          <p:nvPr/>
        </p:nvSpPr>
        <p:spPr>
          <a:xfrm>
            <a:off x="395534" y="6453336"/>
            <a:ext cx="9648056" cy="307777"/>
          </a:xfrm>
          <a:prstGeom prst="rect">
            <a:avLst/>
          </a:prstGeom>
        </p:spPr>
        <p:txBody>
          <a:bodyPr wrap="square">
            <a:spAutoFit/>
          </a:bodyPr>
          <a:lstStyle/>
          <a:p>
            <a:r>
              <a:rPr lang="en-US" altLang="zh-TW" sz="1400" dirty="0">
                <a:latin typeface="Arial" panose="020B0604020202020204" pitchFamily="34" charset="0"/>
              </a:rPr>
              <a:t>[1] Chen et al., “Reinforcement Learning for HEVC/H.265 Frame-level Bit Allocation,” IEEE DSP, 2018. </a:t>
            </a:r>
          </a:p>
        </p:txBody>
      </p:sp>
    </p:spTree>
    <p:extLst>
      <p:ext uri="{BB962C8B-B14F-4D97-AF65-F5344CB8AC3E}">
        <p14:creationId xmlns:p14="http://schemas.microsoft.com/office/powerpoint/2010/main" val="19627697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xfrm>
            <a:off x="395535" y="451821"/>
            <a:ext cx="8616069" cy="769782"/>
          </a:xfrm>
        </p:spPr>
        <p:txBody>
          <a:bodyPr>
            <a:normAutofit/>
          </a:bodyPr>
          <a:lstStyle/>
          <a:p>
            <a:r>
              <a:rPr lang="en-US" altLang="zh-TW" dirty="0"/>
              <a:t>Subjective Quality Comparison</a:t>
            </a:r>
            <a:endParaRPr lang="zh-TW" altLang="en-US" dirty="0"/>
          </a:p>
        </p:txBody>
      </p:sp>
      <p:sp>
        <p:nvSpPr>
          <p:cNvPr id="6" name="投影片編號版面配置區 5"/>
          <p:cNvSpPr>
            <a:spLocks noGrp="1"/>
          </p:cNvSpPr>
          <p:nvPr>
            <p:ph type="sldNum" sz="quarter" idx="12"/>
          </p:nvPr>
        </p:nvSpPr>
        <p:spPr/>
        <p:txBody>
          <a:bodyPr/>
          <a:lstStyle/>
          <a:p>
            <a:fld id="{EB15A18E-AA88-43ED-A605-D4009C1A63FA}" type="slidenum">
              <a:rPr lang="zh-TW" altLang="en-US" smtClean="0"/>
              <a:pPr/>
              <a:t>37</a:t>
            </a:fld>
            <a:endParaRPr lang="zh-TW" altLang="en-US" dirty="0"/>
          </a:p>
        </p:txBody>
      </p:sp>
      <p:pic>
        <p:nvPicPr>
          <p:cNvPr id="3" name="圖片 2">
            <a:extLst>
              <a:ext uri="{FF2B5EF4-FFF2-40B4-BE49-F238E27FC236}">
                <a16:creationId xmlns:a16="http://schemas.microsoft.com/office/drawing/2014/main" id="{BACE2329-BE50-4E4C-885E-F034FAE9CB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8000" y="1119600"/>
            <a:ext cx="7141131" cy="5248800"/>
          </a:xfrm>
          <a:prstGeom prst="rect">
            <a:avLst/>
          </a:prstGeom>
        </p:spPr>
      </p:pic>
    </p:spTree>
    <p:extLst>
      <p:ext uri="{BB962C8B-B14F-4D97-AF65-F5344CB8AC3E}">
        <p14:creationId xmlns:p14="http://schemas.microsoft.com/office/powerpoint/2010/main" val="40213441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xfrm>
            <a:off x="395535" y="451821"/>
            <a:ext cx="8616069" cy="769782"/>
          </a:xfrm>
        </p:spPr>
        <p:txBody>
          <a:bodyPr>
            <a:normAutofit fontScale="90000"/>
          </a:bodyPr>
          <a:lstStyle/>
          <a:p>
            <a:r>
              <a:rPr lang="en-US" altLang="zh-TW" dirty="0"/>
              <a:t>Subjective Quality Comparison (Residual)</a:t>
            </a:r>
            <a:endParaRPr lang="zh-TW" altLang="en-US" dirty="0"/>
          </a:p>
        </p:txBody>
      </p:sp>
      <p:sp>
        <p:nvSpPr>
          <p:cNvPr id="6" name="投影片編號版面配置區 5"/>
          <p:cNvSpPr>
            <a:spLocks noGrp="1"/>
          </p:cNvSpPr>
          <p:nvPr>
            <p:ph type="sldNum" sz="quarter" idx="12"/>
          </p:nvPr>
        </p:nvSpPr>
        <p:spPr/>
        <p:txBody>
          <a:bodyPr/>
          <a:lstStyle/>
          <a:p>
            <a:fld id="{EB15A18E-AA88-43ED-A605-D4009C1A63FA}" type="slidenum">
              <a:rPr lang="zh-TW" altLang="en-US" smtClean="0"/>
              <a:pPr/>
              <a:t>38</a:t>
            </a:fld>
            <a:endParaRPr lang="zh-TW" altLang="en-US" dirty="0"/>
          </a:p>
        </p:txBody>
      </p:sp>
      <p:pic>
        <p:nvPicPr>
          <p:cNvPr id="3" name="圖片 2">
            <a:extLst>
              <a:ext uri="{FF2B5EF4-FFF2-40B4-BE49-F238E27FC236}">
                <a16:creationId xmlns:a16="http://schemas.microsoft.com/office/drawing/2014/main" id="{BACE2329-BE50-4E4C-885E-F034FAE9CB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8000" y="1119600"/>
            <a:ext cx="7141131" cy="5248800"/>
          </a:xfrm>
          <a:prstGeom prst="rect">
            <a:avLst/>
          </a:prstGeom>
        </p:spPr>
      </p:pic>
      <p:pic>
        <p:nvPicPr>
          <p:cNvPr id="5" name="圖片 4">
            <a:extLst>
              <a:ext uri="{FF2B5EF4-FFF2-40B4-BE49-F238E27FC236}">
                <a16:creationId xmlns:a16="http://schemas.microsoft.com/office/drawing/2014/main" id="{C6E59A86-7040-4260-8EDD-6644EF4B418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88000" y="1530000"/>
            <a:ext cx="3541107" cy="2213192"/>
          </a:xfrm>
          <a:prstGeom prst="rect">
            <a:avLst/>
          </a:prstGeom>
        </p:spPr>
      </p:pic>
      <p:pic>
        <p:nvPicPr>
          <p:cNvPr id="9" name="圖片 8">
            <a:extLst>
              <a:ext uri="{FF2B5EF4-FFF2-40B4-BE49-F238E27FC236}">
                <a16:creationId xmlns:a16="http://schemas.microsoft.com/office/drawing/2014/main" id="{6008F93D-BED2-485F-AAA1-C29D751F796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88000" y="4150800"/>
            <a:ext cx="3541107" cy="2213192"/>
          </a:xfrm>
          <a:prstGeom prst="rect">
            <a:avLst/>
          </a:prstGeom>
        </p:spPr>
      </p:pic>
      <p:pic>
        <p:nvPicPr>
          <p:cNvPr id="11" name="圖片 10">
            <a:extLst>
              <a:ext uri="{FF2B5EF4-FFF2-40B4-BE49-F238E27FC236}">
                <a16:creationId xmlns:a16="http://schemas.microsoft.com/office/drawing/2014/main" id="{8256F88C-2DA3-49BB-8EA3-31833E75958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88000" y="4150800"/>
            <a:ext cx="3550912" cy="2219320"/>
          </a:xfrm>
          <a:prstGeom prst="rect">
            <a:avLst/>
          </a:prstGeom>
        </p:spPr>
      </p:pic>
    </p:spTree>
    <p:extLst>
      <p:ext uri="{BB962C8B-B14F-4D97-AF65-F5344CB8AC3E}">
        <p14:creationId xmlns:p14="http://schemas.microsoft.com/office/powerpoint/2010/main" val="31368666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xfrm>
            <a:off x="395535" y="451821"/>
            <a:ext cx="8616069" cy="769782"/>
          </a:xfrm>
        </p:spPr>
        <p:txBody>
          <a:bodyPr>
            <a:normAutofit/>
          </a:bodyPr>
          <a:lstStyle/>
          <a:p>
            <a:r>
              <a:rPr lang="en-US" altLang="zh-TW" dirty="0"/>
              <a:t>Subjective Quality Comparison</a:t>
            </a:r>
            <a:endParaRPr lang="zh-TW" altLang="en-US" dirty="0"/>
          </a:p>
        </p:txBody>
      </p:sp>
      <p:sp>
        <p:nvSpPr>
          <p:cNvPr id="6" name="投影片編號版面配置區 5"/>
          <p:cNvSpPr>
            <a:spLocks noGrp="1"/>
          </p:cNvSpPr>
          <p:nvPr>
            <p:ph type="sldNum" sz="quarter" idx="12"/>
          </p:nvPr>
        </p:nvSpPr>
        <p:spPr/>
        <p:txBody>
          <a:bodyPr/>
          <a:lstStyle/>
          <a:p>
            <a:fld id="{EB15A18E-AA88-43ED-A605-D4009C1A63FA}" type="slidenum">
              <a:rPr lang="zh-TW" altLang="en-US" smtClean="0"/>
              <a:pPr/>
              <a:t>39</a:t>
            </a:fld>
            <a:endParaRPr lang="zh-TW" altLang="en-US" dirty="0"/>
          </a:p>
        </p:txBody>
      </p:sp>
      <p:pic>
        <p:nvPicPr>
          <p:cNvPr id="5" name="圖片 4">
            <a:extLst>
              <a:ext uri="{FF2B5EF4-FFF2-40B4-BE49-F238E27FC236}">
                <a16:creationId xmlns:a16="http://schemas.microsoft.com/office/drawing/2014/main" id="{79003FAA-A4AE-46A0-9B04-A15F2DDFE9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7624" y="1118460"/>
            <a:ext cx="7142517" cy="5249819"/>
          </a:xfrm>
          <a:prstGeom prst="rect">
            <a:avLst/>
          </a:prstGeom>
        </p:spPr>
      </p:pic>
    </p:spTree>
    <p:extLst>
      <p:ext uri="{BB962C8B-B14F-4D97-AF65-F5344CB8AC3E}">
        <p14:creationId xmlns:p14="http://schemas.microsoft.com/office/powerpoint/2010/main" val="2090844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txBox="1">
            <a:spLocks/>
          </p:cNvSpPr>
          <p:nvPr/>
        </p:nvSpPr>
        <p:spPr>
          <a:xfrm>
            <a:off x="395536" y="451821"/>
            <a:ext cx="8519864" cy="769782"/>
          </a:xfrm>
          <a:prstGeom prst="rect">
            <a:avLst/>
          </a:prstGeom>
        </p:spPr>
        <p:txBody>
          <a:bodyPr bIns="91440" anchor="b" anchorCtr="0">
            <a:noAutofit/>
          </a:bodyPr>
          <a:lstStyle>
            <a:lvl1pPr algn="l" rtl="0" eaLnBrk="1" latinLnBrk="0" hangingPunct="1">
              <a:spcBef>
                <a:spcPct val="0"/>
              </a:spcBef>
              <a:buNone/>
              <a:defRPr kumimoji="0" sz="4000" b="1" kern="1200">
                <a:solidFill>
                  <a:srgbClr val="0070C0"/>
                </a:solidFill>
                <a:latin typeface="Calibri" panose="020F0502020204030204" pitchFamily="34" charset="0"/>
                <a:ea typeface="+mj-ea"/>
                <a:cs typeface="Times New Roman" pitchFamily="18" charset="0"/>
              </a:defRPr>
            </a:lvl1pPr>
          </a:lstStyle>
          <a:p>
            <a:r>
              <a:rPr lang="en-US" altLang="zh-TW" dirty="0"/>
              <a:t>How good is our scheme? </a:t>
            </a:r>
            <a:endParaRPr lang="zh-TW" altLang="en-US" dirty="0"/>
          </a:p>
        </p:txBody>
      </p:sp>
      <p:sp>
        <p:nvSpPr>
          <p:cNvPr id="2" name="Slide Number Placeholder 1"/>
          <p:cNvSpPr>
            <a:spLocks noGrp="1"/>
          </p:cNvSpPr>
          <p:nvPr>
            <p:ph type="sldNum" sz="quarter" idx="12"/>
          </p:nvPr>
        </p:nvSpPr>
        <p:spPr/>
        <p:txBody>
          <a:bodyPr/>
          <a:lstStyle/>
          <a:p>
            <a:fld id="{EB15A18E-AA88-43ED-A605-D4009C1A63FA}" type="slidenum">
              <a:rPr lang="zh-TW" altLang="en-US" smtClean="0"/>
              <a:pPr/>
              <a:t>4</a:t>
            </a:fld>
            <a:endParaRPr lang="zh-TW" altLang="en-US"/>
          </a:p>
        </p:txBody>
      </p:sp>
      <p:grpSp>
        <p:nvGrpSpPr>
          <p:cNvPr id="5" name="Group 4"/>
          <p:cNvGrpSpPr/>
          <p:nvPr/>
        </p:nvGrpSpPr>
        <p:grpSpPr>
          <a:xfrm>
            <a:off x="403389" y="1196752"/>
            <a:ext cx="8248651" cy="4198352"/>
            <a:chOff x="666749" y="808159"/>
            <a:chExt cx="10888249" cy="5451041"/>
          </a:xfrm>
        </p:grpSpPr>
        <p:sp>
          <p:nvSpPr>
            <p:cNvPr id="17" name="文字方塊 7"/>
            <p:cNvSpPr txBox="1"/>
            <p:nvPr/>
          </p:nvSpPr>
          <p:spPr>
            <a:xfrm>
              <a:off x="2839049" y="808159"/>
              <a:ext cx="635110" cy="369332"/>
            </a:xfrm>
            <a:prstGeom prst="rect">
              <a:avLst/>
            </a:prstGeom>
            <a:noFill/>
          </p:spPr>
          <p:txBody>
            <a:bodyPr wrap="none" rtlCol="0">
              <a:spAutoFit/>
            </a:bodyPr>
            <a:lstStyle/>
            <a:p>
              <a:r>
                <a:rPr lang="en-US" altLang="zh-TW" dirty="0"/>
                <a:t>x265</a:t>
              </a:r>
              <a:endParaRPr lang="zh-TW" altLang="en-US" dirty="0"/>
            </a:p>
          </p:txBody>
        </p:sp>
        <p:sp>
          <p:nvSpPr>
            <p:cNvPr id="18" name="文字方塊 8"/>
            <p:cNvSpPr txBox="1"/>
            <p:nvPr/>
          </p:nvSpPr>
          <p:spPr>
            <a:xfrm>
              <a:off x="8613006" y="808159"/>
              <a:ext cx="624723" cy="369332"/>
            </a:xfrm>
            <a:prstGeom prst="rect">
              <a:avLst/>
            </a:prstGeom>
            <a:noFill/>
          </p:spPr>
          <p:txBody>
            <a:bodyPr wrap="none" rtlCol="0">
              <a:spAutoFit/>
            </a:bodyPr>
            <a:lstStyle/>
            <a:p>
              <a:r>
                <a:rPr lang="en-US" altLang="zh-TW" dirty="0"/>
                <a:t>Ours</a:t>
              </a:r>
              <a:endParaRPr lang="zh-TW" altLang="en-US" dirty="0"/>
            </a:p>
          </p:txBody>
        </p:sp>
        <p:pic>
          <p:nvPicPr>
            <p:cNvPr id="19" name="圖片 1"/>
            <p:cNvPicPr>
              <a:picLocks noChangeAspect="1"/>
            </p:cNvPicPr>
            <p:nvPr/>
          </p:nvPicPr>
          <p:blipFill rotWithShape="1">
            <a:blip r:embed="rId3"/>
            <a:srcRect l="679" t="819" r="1019" b="1050"/>
            <a:stretch/>
          </p:blipFill>
          <p:spPr>
            <a:xfrm>
              <a:off x="666749" y="1219200"/>
              <a:ext cx="5001599" cy="5040000"/>
            </a:xfrm>
            <a:prstGeom prst="rect">
              <a:avLst/>
            </a:prstGeom>
          </p:spPr>
        </p:pic>
        <p:pic>
          <p:nvPicPr>
            <p:cNvPr id="20" name="圖片 2"/>
            <p:cNvPicPr>
              <a:picLocks noChangeAspect="1"/>
            </p:cNvPicPr>
            <p:nvPr/>
          </p:nvPicPr>
          <p:blipFill rotWithShape="1">
            <a:blip r:embed="rId4"/>
            <a:srcRect l="634" t="442" r="1058" b="1233"/>
            <a:stretch/>
          </p:blipFill>
          <p:spPr>
            <a:xfrm>
              <a:off x="6562725" y="1219200"/>
              <a:ext cx="4992273" cy="5040000"/>
            </a:xfrm>
            <a:prstGeom prst="rect">
              <a:avLst/>
            </a:prstGeom>
          </p:spPr>
        </p:pic>
        <p:cxnSp>
          <p:nvCxnSpPr>
            <p:cNvPr id="21" name="直線單箭頭接點 9"/>
            <p:cNvCxnSpPr>
              <a:cxnSpLocks/>
            </p:cNvCxnSpPr>
            <p:nvPr/>
          </p:nvCxnSpPr>
          <p:spPr>
            <a:xfrm flipH="1">
              <a:off x="10153652" y="4360911"/>
              <a:ext cx="292966" cy="48421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直線單箭頭接點 10"/>
            <p:cNvCxnSpPr>
              <a:cxnSpLocks/>
            </p:cNvCxnSpPr>
            <p:nvPr/>
          </p:nvCxnSpPr>
          <p:spPr>
            <a:xfrm flipH="1">
              <a:off x="9972677" y="2958509"/>
              <a:ext cx="180974" cy="50549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11" name="文字方塊 14"/>
          <p:cNvSpPr txBox="1"/>
          <p:nvPr/>
        </p:nvSpPr>
        <p:spPr>
          <a:xfrm>
            <a:off x="1187624" y="5514046"/>
            <a:ext cx="2736647" cy="923330"/>
          </a:xfrm>
          <a:prstGeom prst="rect">
            <a:avLst/>
          </a:prstGeom>
          <a:noFill/>
        </p:spPr>
        <p:txBody>
          <a:bodyPr wrap="none" rtlCol="0">
            <a:spAutoFit/>
          </a:bodyPr>
          <a:lstStyle/>
          <a:p>
            <a:r>
              <a:rPr lang="en-US" altLang="zh-TW" dirty="0"/>
              <a:t>Frame size : 512x320</a:t>
            </a:r>
          </a:p>
          <a:p>
            <a:r>
              <a:rPr lang="en-US" altLang="zh-TW" dirty="0"/>
              <a:t>Seq. bitrate: 247 Kbps</a:t>
            </a:r>
          </a:p>
          <a:p>
            <a:r>
              <a:rPr lang="en-US" altLang="zh-TW" dirty="0"/>
              <a:t>Frame PSNR: 35.207 dB</a:t>
            </a:r>
          </a:p>
        </p:txBody>
      </p:sp>
      <p:sp>
        <p:nvSpPr>
          <p:cNvPr id="12" name="文字方塊 15"/>
          <p:cNvSpPr txBox="1"/>
          <p:nvPr/>
        </p:nvSpPr>
        <p:spPr>
          <a:xfrm>
            <a:off x="5449719" y="5514046"/>
            <a:ext cx="2787943" cy="923330"/>
          </a:xfrm>
          <a:prstGeom prst="rect">
            <a:avLst/>
          </a:prstGeom>
          <a:noFill/>
        </p:spPr>
        <p:txBody>
          <a:bodyPr wrap="none" rtlCol="0">
            <a:spAutoFit/>
          </a:bodyPr>
          <a:lstStyle/>
          <a:p>
            <a:r>
              <a:rPr lang="en-US" altLang="zh-TW" dirty="0"/>
              <a:t>Frame size : 512x320</a:t>
            </a:r>
          </a:p>
          <a:p>
            <a:r>
              <a:rPr lang="en-US" altLang="zh-TW" dirty="0"/>
              <a:t>Seq. bitrate: 250.67 Kbps</a:t>
            </a:r>
          </a:p>
          <a:p>
            <a:r>
              <a:rPr lang="en-US" altLang="zh-TW" dirty="0"/>
              <a:t>Frame PSNR: 35.773 dB</a:t>
            </a:r>
          </a:p>
        </p:txBody>
      </p:sp>
    </p:spTree>
    <p:extLst>
      <p:ext uri="{BB962C8B-B14F-4D97-AF65-F5344CB8AC3E}">
        <p14:creationId xmlns:p14="http://schemas.microsoft.com/office/powerpoint/2010/main" val="178337096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xfrm>
            <a:off x="395535" y="451821"/>
            <a:ext cx="8616069" cy="769782"/>
          </a:xfrm>
        </p:spPr>
        <p:txBody>
          <a:bodyPr>
            <a:normAutofit fontScale="90000"/>
          </a:bodyPr>
          <a:lstStyle/>
          <a:p>
            <a:r>
              <a:rPr lang="en-US" altLang="zh-TW" dirty="0"/>
              <a:t>Subjective Quality Comparison (Residual)</a:t>
            </a:r>
            <a:endParaRPr lang="zh-TW" altLang="en-US" dirty="0"/>
          </a:p>
        </p:txBody>
      </p:sp>
      <p:sp>
        <p:nvSpPr>
          <p:cNvPr id="6" name="投影片編號版面配置區 5"/>
          <p:cNvSpPr>
            <a:spLocks noGrp="1"/>
          </p:cNvSpPr>
          <p:nvPr>
            <p:ph type="sldNum" sz="quarter" idx="12"/>
          </p:nvPr>
        </p:nvSpPr>
        <p:spPr/>
        <p:txBody>
          <a:bodyPr/>
          <a:lstStyle/>
          <a:p>
            <a:fld id="{EB15A18E-AA88-43ED-A605-D4009C1A63FA}" type="slidenum">
              <a:rPr lang="zh-TW" altLang="en-US" smtClean="0"/>
              <a:pPr/>
              <a:t>40</a:t>
            </a:fld>
            <a:endParaRPr lang="zh-TW" altLang="en-US" dirty="0"/>
          </a:p>
        </p:txBody>
      </p:sp>
      <p:pic>
        <p:nvPicPr>
          <p:cNvPr id="5" name="圖片 4">
            <a:extLst>
              <a:ext uri="{FF2B5EF4-FFF2-40B4-BE49-F238E27FC236}">
                <a16:creationId xmlns:a16="http://schemas.microsoft.com/office/drawing/2014/main" id="{79003FAA-A4AE-46A0-9B04-A15F2DDFE9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7624" y="1118460"/>
            <a:ext cx="7142517" cy="5249819"/>
          </a:xfrm>
          <a:prstGeom prst="rect">
            <a:avLst/>
          </a:prstGeom>
        </p:spPr>
      </p:pic>
      <p:pic>
        <p:nvPicPr>
          <p:cNvPr id="9" name="圖片 8">
            <a:extLst>
              <a:ext uri="{FF2B5EF4-FFF2-40B4-BE49-F238E27FC236}">
                <a16:creationId xmlns:a16="http://schemas.microsoft.com/office/drawing/2014/main" id="{D96A51DD-5E47-46EE-8130-E985A2EC3C0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88000" y="1530000"/>
            <a:ext cx="3542400" cy="2214000"/>
          </a:xfrm>
          <a:prstGeom prst="rect">
            <a:avLst/>
          </a:prstGeom>
        </p:spPr>
      </p:pic>
      <p:pic>
        <p:nvPicPr>
          <p:cNvPr id="11" name="圖片 10">
            <a:extLst>
              <a:ext uri="{FF2B5EF4-FFF2-40B4-BE49-F238E27FC236}">
                <a16:creationId xmlns:a16="http://schemas.microsoft.com/office/drawing/2014/main" id="{BC907E8E-30EF-45E5-A90A-DB0B597BA6C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88000" y="4150800"/>
            <a:ext cx="3542400" cy="2214000"/>
          </a:xfrm>
          <a:prstGeom prst="rect">
            <a:avLst/>
          </a:prstGeom>
        </p:spPr>
      </p:pic>
      <p:pic>
        <p:nvPicPr>
          <p:cNvPr id="13" name="圖片 12">
            <a:extLst>
              <a:ext uri="{FF2B5EF4-FFF2-40B4-BE49-F238E27FC236}">
                <a16:creationId xmlns:a16="http://schemas.microsoft.com/office/drawing/2014/main" id="{31AB3CEF-781C-4001-9704-732DD0A52FF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86886" y="4150800"/>
            <a:ext cx="3542400" cy="2214000"/>
          </a:xfrm>
          <a:prstGeom prst="rect">
            <a:avLst/>
          </a:prstGeom>
        </p:spPr>
      </p:pic>
    </p:spTree>
    <p:extLst>
      <p:ext uri="{BB962C8B-B14F-4D97-AF65-F5344CB8AC3E}">
        <p14:creationId xmlns:p14="http://schemas.microsoft.com/office/powerpoint/2010/main" val="117405784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xfrm>
            <a:off x="395535" y="451821"/>
            <a:ext cx="8616069" cy="769782"/>
          </a:xfrm>
        </p:spPr>
        <p:txBody>
          <a:bodyPr>
            <a:normAutofit/>
          </a:bodyPr>
          <a:lstStyle/>
          <a:p>
            <a:r>
              <a:rPr lang="en-US" altLang="zh-TW" dirty="0"/>
              <a:t>Rate-Distortion Comparison</a:t>
            </a:r>
            <a:endParaRPr lang="zh-TW" altLang="en-US" dirty="0"/>
          </a:p>
        </p:txBody>
      </p:sp>
      <p:sp>
        <p:nvSpPr>
          <p:cNvPr id="6" name="投影片編號版面配置區 5"/>
          <p:cNvSpPr>
            <a:spLocks noGrp="1"/>
          </p:cNvSpPr>
          <p:nvPr>
            <p:ph type="sldNum" sz="quarter" idx="12"/>
          </p:nvPr>
        </p:nvSpPr>
        <p:spPr/>
        <p:txBody>
          <a:bodyPr/>
          <a:lstStyle/>
          <a:p>
            <a:fld id="{EB15A18E-AA88-43ED-A605-D4009C1A63FA}" type="slidenum">
              <a:rPr lang="zh-TW" altLang="en-US" smtClean="0"/>
              <a:pPr/>
              <a:t>41</a:t>
            </a:fld>
            <a:endParaRPr lang="zh-TW" altLang="en-US" dirty="0"/>
          </a:p>
        </p:txBody>
      </p:sp>
      <p:pic>
        <p:nvPicPr>
          <p:cNvPr id="2" name="圖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2000" y="1213200"/>
            <a:ext cx="3336502" cy="2700000"/>
          </a:xfrm>
          <a:prstGeom prst="rect">
            <a:avLst/>
          </a:prstGeom>
        </p:spPr>
      </p:pic>
      <p:pic>
        <p:nvPicPr>
          <p:cNvPr id="10" name="圖片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2000" y="3978000"/>
            <a:ext cx="3336502" cy="2700000"/>
          </a:xfrm>
          <a:prstGeom prst="rect">
            <a:avLst/>
          </a:prstGeom>
        </p:spPr>
      </p:pic>
      <p:pic>
        <p:nvPicPr>
          <p:cNvPr id="11" name="圖片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46400" y="3978000"/>
            <a:ext cx="3336502" cy="2700000"/>
          </a:xfrm>
          <a:prstGeom prst="rect">
            <a:avLst/>
          </a:prstGeom>
        </p:spPr>
      </p:pic>
      <p:pic>
        <p:nvPicPr>
          <p:cNvPr id="8" name="圖片 2">
            <a:extLst>
              <a:ext uri="{FF2B5EF4-FFF2-40B4-BE49-F238E27FC236}">
                <a16:creationId xmlns:a16="http://schemas.microsoft.com/office/drawing/2014/main" id="{D8E98FAE-DF76-034B-AA60-90C963F394C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946400" y="1213200"/>
            <a:ext cx="3336502" cy="2700000"/>
          </a:xfrm>
          <a:prstGeom prst="rect">
            <a:avLst/>
          </a:prstGeom>
        </p:spPr>
      </p:pic>
    </p:spTree>
    <p:extLst>
      <p:ext uri="{BB962C8B-B14F-4D97-AF65-F5344CB8AC3E}">
        <p14:creationId xmlns:p14="http://schemas.microsoft.com/office/powerpoint/2010/main" val="59992272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xfrm>
            <a:off x="395535" y="451821"/>
            <a:ext cx="8616069" cy="769782"/>
          </a:xfrm>
        </p:spPr>
        <p:txBody>
          <a:bodyPr>
            <a:normAutofit/>
          </a:bodyPr>
          <a:lstStyle/>
          <a:p>
            <a:r>
              <a:rPr lang="en-US" altLang="zh-TW" dirty="0"/>
              <a:t>BD-PSNR with 2-pass ABR as anchor</a:t>
            </a:r>
            <a:endParaRPr lang="zh-TW" altLang="en-US" dirty="0"/>
          </a:p>
        </p:txBody>
      </p:sp>
      <p:sp>
        <p:nvSpPr>
          <p:cNvPr id="6" name="投影片編號版面配置區 5"/>
          <p:cNvSpPr>
            <a:spLocks noGrp="1"/>
          </p:cNvSpPr>
          <p:nvPr>
            <p:ph type="sldNum" sz="quarter" idx="12"/>
          </p:nvPr>
        </p:nvSpPr>
        <p:spPr/>
        <p:txBody>
          <a:bodyPr/>
          <a:lstStyle/>
          <a:p>
            <a:fld id="{EB15A18E-AA88-43ED-A605-D4009C1A63FA}" type="slidenum">
              <a:rPr lang="zh-TW" altLang="en-US" smtClean="0"/>
              <a:pPr/>
              <a:t>42</a:t>
            </a:fld>
            <a:endParaRPr lang="zh-TW" altLang="en-US" dirty="0"/>
          </a:p>
        </p:txBody>
      </p:sp>
      <p:pic>
        <p:nvPicPr>
          <p:cNvPr id="3" name="圖片 2"/>
          <p:cNvPicPr>
            <a:picLocks noChangeAspect="1"/>
          </p:cNvPicPr>
          <p:nvPr/>
        </p:nvPicPr>
        <p:blipFill>
          <a:blip r:embed="rId3"/>
          <a:stretch>
            <a:fillRect/>
          </a:stretch>
        </p:blipFill>
        <p:spPr>
          <a:xfrm>
            <a:off x="683568" y="1844824"/>
            <a:ext cx="7704856" cy="4207962"/>
          </a:xfrm>
          <a:prstGeom prst="rect">
            <a:avLst/>
          </a:prstGeom>
        </p:spPr>
      </p:pic>
    </p:spTree>
    <p:extLst>
      <p:ext uri="{BB962C8B-B14F-4D97-AF65-F5344CB8AC3E}">
        <p14:creationId xmlns:p14="http://schemas.microsoft.com/office/powerpoint/2010/main" val="310483337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xfrm>
            <a:off x="395536" y="451821"/>
            <a:ext cx="7772400" cy="769782"/>
          </a:xfrm>
        </p:spPr>
        <p:txBody>
          <a:bodyPr/>
          <a:lstStyle/>
          <a:p>
            <a:r>
              <a:rPr lang="en-US" altLang="zh-TW" dirty="0"/>
              <a:t>Outline</a:t>
            </a:r>
            <a:endParaRPr lang="zh-TW" altLang="en-US" dirty="0"/>
          </a:p>
        </p:txBody>
      </p:sp>
      <p:sp>
        <p:nvSpPr>
          <p:cNvPr id="5" name="內容版面配置區 4"/>
          <p:cNvSpPr>
            <a:spLocks noGrp="1"/>
          </p:cNvSpPr>
          <p:nvPr>
            <p:ph idx="1"/>
          </p:nvPr>
        </p:nvSpPr>
        <p:spPr>
          <a:xfrm>
            <a:off x="393182" y="836712"/>
            <a:ext cx="8499298" cy="6120680"/>
          </a:xfrm>
        </p:spPr>
        <p:txBody>
          <a:bodyPr>
            <a:normAutofit/>
          </a:bodyPr>
          <a:lstStyle/>
          <a:p>
            <a:endParaRPr lang="zh-TW" altLang="en-US" dirty="0"/>
          </a:p>
          <a:p>
            <a:pPr>
              <a:lnSpc>
                <a:spcPct val="110000"/>
              </a:lnSpc>
            </a:pPr>
            <a:r>
              <a:rPr lang="en-US" altLang="zh-TW" dirty="0"/>
              <a:t>Introduction</a:t>
            </a:r>
          </a:p>
          <a:p>
            <a:pPr>
              <a:lnSpc>
                <a:spcPct val="110000"/>
              </a:lnSpc>
            </a:pPr>
            <a:r>
              <a:rPr lang="en-US" altLang="zh-TW" dirty="0"/>
              <a:t>Reinforcement learning (RL) basics</a:t>
            </a:r>
          </a:p>
          <a:p>
            <a:pPr>
              <a:lnSpc>
                <a:spcPct val="110000"/>
              </a:lnSpc>
            </a:pPr>
            <a:r>
              <a:rPr lang="en-US" altLang="zh-TW" dirty="0"/>
              <a:t>Proposed method</a:t>
            </a:r>
          </a:p>
          <a:p>
            <a:pPr>
              <a:lnSpc>
                <a:spcPct val="110000"/>
              </a:lnSpc>
            </a:pPr>
            <a:r>
              <a:rPr lang="en-US" altLang="zh-TW" dirty="0"/>
              <a:t>Experimental results</a:t>
            </a:r>
          </a:p>
          <a:p>
            <a:pPr lvl="1">
              <a:lnSpc>
                <a:spcPct val="110000"/>
              </a:lnSpc>
            </a:pPr>
            <a:r>
              <a:rPr lang="en-US" altLang="zh-TW" dirty="0"/>
              <a:t>Settings</a:t>
            </a:r>
          </a:p>
          <a:p>
            <a:pPr lvl="1">
              <a:lnSpc>
                <a:spcPct val="110000"/>
              </a:lnSpc>
            </a:pPr>
            <a:r>
              <a:rPr lang="en-US" altLang="zh-TW" dirty="0"/>
              <a:t>Rate-distortion performance</a:t>
            </a:r>
          </a:p>
          <a:p>
            <a:pPr lvl="1">
              <a:lnSpc>
                <a:spcPct val="110000"/>
              </a:lnSpc>
            </a:pPr>
            <a:r>
              <a:rPr lang="en-US" altLang="zh-TW" dirty="0"/>
              <a:t>Encoding runtime</a:t>
            </a:r>
          </a:p>
          <a:p>
            <a:pPr lvl="1">
              <a:lnSpc>
                <a:spcPct val="110000"/>
              </a:lnSpc>
            </a:pPr>
            <a:r>
              <a:rPr lang="en-US" altLang="zh-TW" dirty="0">
                <a:solidFill>
                  <a:schemeClr val="bg1">
                    <a:lumMod val="75000"/>
                  </a:schemeClr>
                </a:solidFill>
              </a:rPr>
              <a:t>QP assignment</a:t>
            </a:r>
          </a:p>
          <a:p>
            <a:pPr>
              <a:lnSpc>
                <a:spcPct val="110000"/>
              </a:lnSpc>
            </a:pPr>
            <a:r>
              <a:rPr lang="en-US" altLang="zh-TW" dirty="0">
                <a:solidFill>
                  <a:schemeClr val="bg1">
                    <a:lumMod val="65000"/>
                  </a:schemeClr>
                </a:solidFill>
              </a:rPr>
              <a:t>Concluding remarks</a:t>
            </a:r>
          </a:p>
          <a:p>
            <a:pPr lvl="1"/>
            <a:endParaRPr lang="en-US" altLang="zh-TW" sz="2200" dirty="0"/>
          </a:p>
          <a:p>
            <a:endParaRPr lang="en-US" altLang="zh-TW" dirty="0"/>
          </a:p>
          <a:p>
            <a:endParaRPr lang="en-US" altLang="zh-TW" dirty="0"/>
          </a:p>
        </p:txBody>
      </p:sp>
      <p:sp>
        <p:nvSpPr>
          <p:cNvPr id="2" name="Slide Number Placeholder 1"/>
          <p:cNvSpPr>
            <a:spLocks noGrp="1"/>
          </p:cNvSpPr>
          <p:nvPr>
            <p:ph type="sldNum" sz="quarter" idx="12"/>
          </p:nvPr>
        </p:nvSpPr>
        <p:spPr/>
        <p:txBody>
          <a:bodyPr/>
          <a:lstStyle/>
          <a:p>
            <a:fld id="{EB15A18E-AA88-43ED-A605-D4009C1A63FA}" type="slidenum">
              <a:rPr lang="zh-TW" altLang="en-US" smtClean="0"/>
              <a:pPr/>
              <a:t>43</a:t>
            </a:fld>
            <a:endParaRPr lang="zh-TW" altLang="en-US"/>
          </a:p>
        </p:txBody>
      </p:sp>
    </p:spTree>
    <p:extLst>
      <p:ext uri="{BB962C8B-B14F-4D97-AF65-F5344CB8AC3E}">
        <p14:creationId xmlns:p14="http://schemas.microsoft.com/office/powerpoint/2010/main" val="125229537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xfrm>
            <a:off x="395536" y="451821"/>
            <a:ext cx="7772400" cy="769782"/>
          </a:xfrm>
        </p:spPr>
        <p:txBody>
          <a:bodyPr/>
          <a:lstStyle/>
          <a:p>
            <a:r>
              <a:rPr lang="en-US" altLang="zh-TW" dirty="0"/>
              <a:t>Encoding Runtime</a:t>
            </a:r>
            <a:endParaRPr lang="zh-TW" altLang="en-US" dirty="0"/>
          </a:p>
        </p:txBody>
      </p:sp>
      <p:sp>
        <p:nvSpPr>
          <p:cNvPr id="3" name="投影片編號版面配置區 2"/>
          <p:cNvSpPr>
            <a:spLocks noGrp="1"/>
          </p:cNvSpPr>
          <p:nvPr>
            <p:ph type="sldNum" sz="quarter" idx="12"/>
          </p:nvPr>
        </p:nvSpPr>
        <p:spPr/>
        <p:txBody>
          <a:bodyPr/>
          <a:lstStyle/>
          <a:p>
            <a:fld id="{EB15A18E-AA88-43ED-A605-D4009C1A63FA}" type="slidenum">
              <a:rPr lang="zh-TW" altLang="en-US" smtClean="0"/>
              <a:pPr/>
              <a:t>44</a:t>
            </a:fld>
            <a:endParaRPr lang="zh-TW" altLang="en-US"/>
          </a:p>
        </p:txBody>
      </p:sp>
      <p:graphicFrame>
        <p:nvGraphicFramePr>
          <p:cNvPr id="2" name="表格 1"/>
          <p:cNvGraphicFramePr>
            <a:graphicFrameLocks noGrp="1"/>
          </p:cNvGraphicFramePr>
          <p:nvPr>
            <p:extLst>
              <p:ext uri="{D42A27DB-BD31-4B8C-83A1-F6EECF244321}">
                <p14:modId xmlns:p14="http://schemas.microsoft.com/office/powerpoint/2010/main" val="3411160921"/>
              </p:ext>
            </p:extLst>
          </p:nvPr>
        </p:nvGraphicFramePr>
        <p:xfrm>
          <a:off x="575556" y="1950912"/>
          <a:ext cx="7811855" cy="4074160"/>
        </p:xfrm>
        <a:graphic>
          <a:graphicData uri="http://schemas.openxmlformats.org/drawingml/2006/table">
            <a:tbl>
              <a:tblPr firstRow="1" bandRow="1">
                <a:tableStyleId>{5940675A-B579-460E-94D1-54222C63F5DA}</a:tableStyleId>
              </a:tblPr>
              <a:tblGrid>
                <a:gridCol w="2138194">
                  <a:extLst>
                    <a:ext uri="{9D8B030D-6E8A-4147-A177-3AD203B41FA5}">
                      <a16:colId xmlns:a16="http://schemas.microsoft.com/office/drawing/2014/main" val="615571132"/>
                    </a:ext>
                  </a:extLst>
                </a:gridCol>
                <a:gridCol w="1858250">
                  <a:extLst>
                    <a:ext uri="{9D8B030D-6E8A-4147-A177-3AD203B41FA5}">
                      <a16:colId xmlns:a16="http://schemas.microsoft.com/office/drawing/2014/main" val="3614856664"/>
                    </a:ext>
                  </a:extLst>
                </a:gridCol>
                <a:gridCol w="2016224">
                  <a:extLst>
                    <a:ext uri="{9D8B030D-6E8A-4147-A177-3AD203B41FA5}">
                      <a16:colId xmlns:a16="http://schemas.microsoft.com/office/drawing/2014/main" val="391285565"/>
                    </a:ext>
                  </a:extLst>
                </a:gridCol>
                <a:gridCol w="1799187">
                  <a:extLst>
                    <a:ext uri="{9D8B030D-6E8A-4147-A177-3AD203B41FA5}">
                      <a16:colId xmlns:a16="http://schemas.microsoft.com/office/drawing/2014/main" val="629023709"/>
                    </a:ext>
                  </a:extLst>
                </a:gridCol>
              </a:tblGrid>
              <a:tr h="370840">
                <a:tc>
                  <a:txBody>
                    <a:bodyPr/>
                    <a:lstStyle/>
                    <a:p>
                      <a:pPr algn="ctr"/>
                      <a:r>
                        <a:rPr lang="en-US" altLang="zh-TW" dirty="0"/>
                        <a:t>Sequence</a:t>
                      </a:r>
                      <a:endParaRPr lang="zh-TW" altLang="en-US" dirty="0"/>
                    </a:p>
                  </a:txBody>
                  <a:tcPr anchor="ctr"/>
                </a:tc>
                <a:tc>
                  <a:txBody>
                    <a:bodyPr/>
                    <a:lstStyle/>
                    <a:p>
                      <a:pPr algn="ctr"/>
                      <a:r>
                        <a:rPr lang="en-US" altLang="zh-TW" dirty="0"/>
                        <a:t>X265 1-pass (sec)</a:t>
                      </a:r>
                      <a:endParaRPr lang="zh-TW" altLang="en-US" dirty="0"/>
                    </a:p>
                  </a:txBody>
                  <a:tcPr anchor="ctr"/>
                </a:tc>
                <a:tc>
                  <a:txBody>
                    <a:bodyPr/>
                    <a:lstStyle/>
                    <a:p>
                      <a:pPr algn="ctr"/>
                      <a:r>
                        <a:rPr lang="en-US" altLang="zh-TW" dirty="0"/>
                        <a:t>X265 2-pass (sec)</a:t>
                      </a:r>
                      <a:endParaRPr lang="zh-TW" altLang="en-US" dirty="0"/>
                    </a:p>
                  </a:txBody>
                  <a:tcPr anchor="ctr"/>
                </a:tc>
                <a:tc>
                  <a:txBody>
                    <a:bodyPr/>
                    <a:lstStyle/>
                    <a:p>
                      <a:pPr algn="ctr"/>
                      <a:r>
                        <a:rPr lang="en-US" altLang="zh-TW" dirty="0"/>
                        <a:t>Ours (sec)</a:t>
                      </a:r>
                      <a:endParaRPr lang="zh-TW" altLang="en-US" dirty="0"/>
                    </a:p>
                  </a:txBody>
                  <a:tcPr anchor="ctr"/>
                </a:tc>
                <a:extLst>
                  <a:ext uri="{0D108BD9-81ED-4DB2-BD59-A6C34878D82A}">
                    <a16:rowId xmlns:a16="http://schemas.microsoft.com/office/drawing/2014/main" val="1254595785"/>
                  </a:ext>
                </a:extLst>
              </a:tr>
              <a:tr h="338964">
                <a:tc>
                  <a:txBody>
                    <a:bodyPr/>
                    <a:lstStyle/>
                    <a:p>
                      <a:pPr algn="ctr"/>
                      <a:r>
                        <a:rPr lang="en-US" altLang="zh-TW" dirty="0" err="1"/>
                        <a:t>BasketballDrill</a:t>
                      </a:r>
                      <a:endParaRPr lang="zh-TW" altLang="en-US" dirty="0"/>
                    </a:p>
                  </a:txBody>
                  <a:tcPr anchor="ctr"/>
                </a:tc>
                <a:tc>
                  <a:txBody>
                    <a:bodyPr/>
                    <a:lstStyle/>
                    <a:p>
                      <a:pPr algn="ctr"/>
                      <a:r>
                        <a:rPr lang="en-US" altLang="zh-TW" dirty="0"/>
                        <a:t>31.62</a:t>
                      </a:r>
                      <a:endParaRPr lang="zh-TW" altLang="en-US" dirty="0"/>
                    </a:p>
                  </a:txBody>
                  <a:tcPr anchor="ctr"/>
                </a:tc>
                <a:tc>
                  <a:txBody>
                    <a:bodyPr/>
                    <a:lstStyle/>
                    <a:p>
                      <a:pPr algn="ctr"/>
                      <a:r>
                        <a:rPr lang="en-US" altLang="zh-TW" dirty="0"/>
                        <a:t>64.16</a:t>
                      </a:r>
                      <a:endParaRPr lang="zh-TW" altLang="en-US" dirty="0"/>
                    </a:p>
                  </a:txBody>
                  <a:tcPr anchor="ctr"/>
                </a:tc>
                <a:tc>
                  <a:txBody>
                    <a:bodyPr/>
                    <a:lstStyle/>
                    <a:p>
                      <a:pPr algn="ctr"/>
                      <a:r>
                        <a:rPr lang="en-US" altLang="zh-TW" dirty="0"/>
                        <a:t>32.75</a:t>
                      </a:r>
                      <a:endParaRPr lang="zh-TW" altLang="en-US" dirty="0"/>
                    </a:p>
                  </a:txBody>
                  <a:tcPr anchor="ctr"/>
                </a:tc>
                <a:extLst>
                  <a:ext uri="{0D108BD9-81ED-4DB2-BD59-A6C34878D82A}">
                    <a16:rowId xmlns:a16="http://schemas.microsoft.com/office/drawing/2014/main" val="2811091170"/>
                  </a:ext>
                </a:extLst>
              </a:tr>
              <a:tr h="370840">
                <a:tc>
                  <a:txBody>
                    <a:bodyPr/>
                    <a:lstStyle/>
                    <a:p>
                      <a:pPr algn="ctr"/>
                      <a:r>
                        <a:rPr lang="en-US" altLang="zh-TW" dirty="0" err="1"/>
                        <a:t>BasketballDrive</a:t>
                      </a:r>
                      <a:endParaRPr lang="zh-TW" altLang="en-US" dirty="0"/>
                    </a:p>
                  </a:txBody>
                  <a:tcPr anchor="ctr"/>
                </a:tc>
                <a:tc>
                  <a:txBody>
                    <a:bodyPr/>
                    <a:lstStyle/>
                    <a:p>
                      <a:pPr algn="ctr"/>
                      <a:r>
                        <a:rPr lang="en-US" altLang="zh-TW" dirty="0"/>
                        <a:t>36.70</a:t>
                      </a:r>
                      <a:endParaRPr lang="zh-TW" altLang="en-US" dirty="0"/>
                    </a:p>
                  </a:txBody>
                  <a:tcPr anchor="ctr"/>
                </a:tc>
                <a:tc>
                  <a:txBody>
                    <a:bodyPr/>
                    <a:lstStyle/>
                    <a:p>
                      <a:pPr algn="ctr"/>
                      <a:r>
                        <a:rPr lang="en-US" altLang="zh-TW" dirty="0"/>
                        <a:t>73.44</a:t>
                      </a:r>
                      <a:endParaRPr lang="zh-TW" altLang="en-US" dirty="0"/>
                    </a:p>
                  </a:txBody>
                  <a:tcPr anchor="ctr"/>
                </a:tc>
                <a:tc>
                  <a:txBody>
                    <a:bodyPr/>
                    <a:lstStyle/>
                    <a:p>
                      <a:pPr algn="ctr"/>
                      <a:r>
                        <a:rPr lang="en-US" altLang="zh-TW" dirty="0"/>
                        <a:t>37.84</a:t>
                      </a:r>
                      <a:endParaRPr lang="zh-TW" altLang="en-US" dirty="0"/>
                    </a:p>
                  </a:txBody>
                  <a:tcPr anchor="ctr"/>
                </a:tc>
                <a:extLst>
                  <a:ext uri="{0D108BD9-81ED-4DB2-BD59-A6C34878D82A}">
                    <a16:rowId xmlns:a16="http://schemas.microsoft.com/office/drawing/2014/main" val="3482737932"/>
                  </a:ext>
                </a:extLst>
              </a:tr>
              <a:tr h="370840">
                <a:tc>
                  <a:txBody>
                    <a:bodyPr/>
                    <a:lstStyle/>
                    <a:p>
                      <a:pPr algn="ctr"/>
                      <a:r>
                        <a:rPr lang="en-US" altLang="zh-TW" dirty="0" err="1"/>
                        <a:t>BQMall</a:t>
                      </a:r>
                      <a:endParaRPr lang="zh-TW" altLang="en-US" dirty="0"/>
                    </a:p>
                  </a:txBody>
                  <a:tcPr anchor="ctr"/>
                </a:tc>
                <a:tc>
                  <a:txBody>
                    <a:bodyPr/>
                    <a:lstStyle/>
                    <a:p>
                      <a:pPr algn="ctr"/>
                      <a:r>
                        <a:rPr lang="en-US" altLang="zh-TW" dirty="0"/>
                        <a:t>39.21</a:t>
                      </a:r>
                      <a:endParaRPr lang="zh-TW" altLang="en-US" dirty="0"/>
                    </a:p>
                  </a:txBody>
                  <a:tcPr anchor="ctr"/>
                </a:tc>
                <a:tc>
                  <a:txBody>
                    <a:bodyPr/>
                    <a:lstStyle/>
                    <a:p>
                      <a:pPr algn="ctr"/>
                      <a:r>
                        <a:rPr lang="en-US" altLang="zh-TW" dirty="0"/>
                        <a:t>77.81</a:t>
                      </a:r>
                      <a:endParaRPr lang="zh-TW" altLang="en-US" dirty="0"/>
                    </a:p>
                  </a:txBody>
                  <a:tcPr anchor="ctr"/>
                </a:tc>
                <a:tc>
                  <a:txBody>
                    <a:bodyPr/>
                    <a:lstStyle/>
                    <a:p>
                      <a:pPr algn="ctr"/>
                      <a:r>
                        <a:rPr lang="en-US" altLang="zh-TW" dirty="0"/>
                        <a:t>40.56</a:t>
                      </a:r>
                      <a:endParaRPr lang="zh-TW" altLang="en-US" dirty="0"/>
                    </a:p>
                  </a:txBody>
                  <a:tcPr anchor="ctr"/>
                </a:tc>
                <a:extLst>
                  <a:ext uri="{0D108BD9-81ED-4DB2-BD59-A6C34878D82A}">
                    <a16:rowId xmlns:a16="http://schemas.microsoft.com/office/drawing/2014/main" val="2605966125"/>
                  </a:ext>
                </a:extLst>
              </a:tr>
              <a:tr h="370840">
                <a:tc>
                  <a:txBody>
                    <a:bodyPr/>
                    <a:lstStyle/>
                    <a:p>
                      <a:pPr algn="ctr"/>
                      <a:r>
                        <a:rPr lang="en-US" altLang="zh-TW" dirty="0" err="1"/>
                        <a:t>BQTerrace</a:t>
                      </a:r>
                      <a:endParaRPr lang="zh-TW" altLang="en-US" dirty="0"/>
                    </a:p>
                  </a:txBody>
                  <a:tcPr anchor="ctr"/>
                </a:tc>
                <a:tc>
                  <a:txBody>
                    <a:bodyPr/>
                    <a:lstStyle/>
                    <a:p>
                      <a:pPr algn="ctr"/>
                      <a:r>
                        <a:rPr lang="en-US" altLang="zh-TW" dirty="0"/>
                        <a:t>35.20</a:t>
                      </a:r>
                      <a:endParaRPr lang="zh-TW" altLang="en-US" dirty="0"/>
                    </a:p>
                  </a:txBody>
                  <a:tcPr anchor="ctr"/>
                </a:tc>
                <a:tc>
                  <a:txBody>
                    <a:bodyPr/>
                    <a:lstStyle/>
                    <a:p>
                      <a:pPr algn="ctr"/>
                      <a:r>
                        <a:rPr lang="en-US" altLang="zh-TW" dirty="0"/>
                        <a:t>72.45</a:t>
                      </a:r>
                      <a:endParaRPr lang="zh-TW" altLang="en-US" dirty="0"/>
                    </a:p>
                  </a:txBody>
                  <a:tcPr anchor="ctr"/>
                </a:tc>
                <a:tc>
                  <a:txBody>
                    <a:bodyPr/>
                    <a:lstStyle/>
                    <a:p>
                      <a:pPr algn="ctr"/>
                      <a:r>
                        <a:rPr lang="en-US" altLang="zh-TW" dirty="0"/>
                        <a:t>36.55</a:t>
                      </a:r>
                      <a:endParaRPr lang="zh-TW" altLang="en-US" dirty="0"/>
                    </a:p>
                  </a:txBody>
                  <a:tcPr anchor="ctr"/>
                </a:tc>
                <a:extLst>
                  <a:ext uri="{0D108BD9-81ED-4DB2-BD59-A6C34878D82A}">
                    <a16:rowId xmlns:a16="http://schemas.microsoft.com/office/drawing/2014/main" val="1023598284"/>
                  </a:ext>
                </a:extLst>
              </a:tr>
              <a:tr h="370840">
                <a:tc>
                  <a:txBody>
                    <a:bodyPr/>
                    <a:lstStyle/>
                    <a:p>
                      <a:pPr algn="ctr"/>
                      <a:r>
                        <a:rPr lang="en-US" altLang="zh-TW" dirty="0"/>
                        <a:t>Cactus</a:t>
                      </a:r>
                      <a:endParaRPr lang="zh-TW" altLang="en-US" dirty="0"/>
                    </a:p>
                  </a:txBody>
                  <a:tcPr anchor="ctr"/>
                </a:tc>
                <a:tc>
                  <a:txBody>
                    <a:bodyPr/>
                    <a:lstStyle/>
                    <a:p>
                      <a:pPr algn="ctr"/>
                      <a:r>
                        <a:rPr lang="en-US" altLang="zh-TW" dirty="0"/>
                        <a:t>33.20</a:t>
                      </a:r>
                      <a:endParaRPr lang="zh-TW" altLang="en-US" dirty="0"/>
                    </a:p>
                  </a:txBody>
                  <a:tcPr anchor="ctr"/>
                </a:tc>
                <a:tc>
                  <a:txBody>
                    <a:bodyPr/>
                    <a:lstStyle/>
                    <a:p>
                      <a:pPr algn="ctr"/>
                      <a:r>
                        <a:rPr lang="en-US" altLang="zh-TW" dirty="0"/>
                        <a:t>65.82</a:t>
                      </a:r>
                      <a:endParaRPr lang="zh-TW" altLang="en-US" dirty="0"/>
                    </a:p>
                  </a:txBody>
                  <a:tcPr anchor="ctr"/>
                </a:tc>
                <a:tc>
                  <a:txBody>
                    <a:bodyPr/>
                    <a:lstStyle/>
                    <a:p>
                      <a:pPr algn="ctr"/>
                      <a:r>
                        <a:rPr lang="en-US" altLang="zh-TW" dirty="0"/>
                        <a:t>34.32</a:t>
                      </a:r>
                      <a:endParaRPr lang="zh-TW" altLang="en-US" dirty="0"/>
                    </a:p>
                  </a:txBody>
                  <a:tcPr anchor="ctr"/>
                </a:tc>
                <a:extLst>
                  <a:ext uri="{0D108BD9-81ED-4DB2-BD59-A6C34878D82A}">
                    <a16:rowId xmlns:a16="http://schemas.microsoft.com/office/drawing/2014/main" val="4193272984"/>
                  </a:ext>
                </a:extLst>
              </a:tr>
              <a:tr h="370840">
                <a:tc>
                  <a:txBody>
                    <a:bodyPr/>
                    <a:lstStyle/>
                    <a:p>
                      <a:pPr algn="ctr"/>
                      <a:r>
                        <a:rPr lang="en-US" altLang="zh-TW" dirty="0"/>
                        <a:t>Kimono</a:t>
                      </a:r>
                      <a:endParaRPr lang="zh-TW" altLang="en-US" dirty="0"/>
                    </a:p>
                  </a:txBody>
                  <a:tcPr anchor="ctr"/>
                </a:tc>
                <a:tc>
                  <a:txBody>
                    <a:bodyPr/>
                    <a:lstStyle/>
                    <a:p>
                      <a:pPr algn="ctr"/>
                      <a:r>
                        <a:rPr lang="en-US" altLang="zh-TW" dirty="0"/>
                        <a:t>15.00</a:t>
                      </a:r>
                      <a:endParaRPr lang="zh-TW" altLang="en-US" dirty="0"/>
                    </a:p>
                  </a:txBody>
                  <a:tcPr anchor="ctr"/>
                </a:tc>
                <a:tc>
                  <a:txBody>
                    <a:bodyPr/>
                    <a:lstStyle/>
                    <a:p>
                      <a:pPr algn="ctr"/>
                      <a:r>
                        <a:rPr lang="en-US" altLang="zh-TW" dirty="0"/>
                        <a:t>30.97</a:t>
                      </a:r>
                      <a:endParaRPr lang="zh-TW" altLang="en-US" dirty="0"/>
                    </a:p>
                  </a:txBody>
                  <a:tcPr anchor="ctr"/>
                </a:tc>
                <a:tc>
                  <a:txBody>
                    <a:bodyPr/>
                    <a:lstStyle/>
                    <a:p>
                      <a:pPr algn="ctr"/>
                      <a:r>
                        <a:rPr lang="en-US" altLang="zh-TW" dirty="0"/>
                        <a:t>15.44</a:t>
                      </a:r>
                      <a:endParaRPr lang="zh-TW" altLang="en-US" dirty="0"/>
                    </a:p>
                  </a:txBody>
                  <a:tcPr anchor="ctr"/>
                </a:tc>
                <a:extLst>
                  <a:ext uri="{0D108BD9-81ED-4DB2-BD59-A6C34878D82A}">
                    <a16:rowId xmlns:a16="http://schemas.microsoft.com/office/drawing/2014/main" val="1238347204"/>
                  </a:ext>
                </a:extLst>
              </a:tr>
              <a:tr h="370840">
                <a:tc>
                  <a:txBody>
                    <a:bodyPr/>
                    <a:lstStyle/>
                    <a:p>
                      <a:pPr algn="ctr"/>
                      <a:r>
                        <a:rPr lang="en-US" altLang="zh-TW" dirty="0" err="1"/>
                        <a:t>ParkScene</a:t>
                      </a:r>
                      <a:endParaRPr lang="zh-TW" altLang="en-US" dirty="0"/>
                    </a:p>
                  </a:txBody>
                  <a:tcPr anchor="ctr"/>
                </a:tc>
                <a:tc>
                  <a:txBody>
                    <a:bodyPr/>
                    <a:lstStyle/>
                    <a:p>
                      <a:pPr algn="ctr"/>
                      <a:r>
                        <a:rPr lang="en-US" altLang="zh-TW" dirty="0"/>
                        <a:t>14.61</a:t>
                      </a:r>
                      <a:endParaRPr lang="zh-TW" altLang="en-US" dirty="0"/>
                    </a:p>
                  </a:txBody>
                  <a:tcPr anchor="ctr"/>
                </a:tc>
                <a:tc>
                  <a:txBody>
                    <a:bodyPr/>
                    <a:lstStyle/>
                    <a:p>
                      <a:pPr algn="ctr"/>
                      <a:r>
                        <a:rPr lang="en-US" altLang="zh-TW" dirty="0"/>
                        <a:t>31.43</a:t>
                      </a:r>
                      <a:endParaRPr lang="zh-TW" altLang="en-US" dirty="0"/>
                    </a:p>
                  </a:txBody>
                  <a:tcPr anchor="ctr"/>
                </a:tc>
                <a:tc>
                  <a:txBody>
                    <a:bodyPr/>
                    <a:lstStyle/>
                    <a:p>
                      <a:pPr algn="ctr"/>
                      <a:r>
                        <a:rPr lang="en-US" altLang="zh-TW" dirty="0"/>
                        <a:t>15.11</a:t>
                      </a:r>
                      <a:endParaRPr lang="zh-TW" altLang="en-US" dirty="0"/>
                    </a:p>
                  </a:txBody>
                  <a:tcPr anchor="ctr"/>
                </a:tc>
                <a:extLst>
                  <a:ext uri="{0D108BD9-81ED-4DB2-BD59-A6C34878D82A}">
                    <a16:rowId xmlns:a16="http://schemas.microsoft.com/office/drawing/2014/main" val="3636312904"/>
                  </a:ext>
                </a:extLst>
              </a:tr>
              <a:tr h="370840">
                <a:tc>
                  <a:txBody>
                    <a:bodyPr/>
                    <a:lstStyle/>
                    <a:p>
                      <a:pPr algn="ctr"/>
                      <a:r>
                        <a:rPr lang="en-US" altLang="zh-TW" dirty="0" err="1"/>
                        <a:t>PartyScene</a:t>
                      </a:r>
                      <a:endParaRPr lang="zh-TW" altLang="en-US" dirty="0"/>
                    </a:p>
                  </a:txBody>
                  <a:tcPr anchor="ctr"/>
                </a:tc>
                <a:tc>
                  <a:txBody>
                    <a:bodyPr/>
                    <a:lstStyle/>
                    <a:p>
                      <a:pPr algn="ctr"/>
                      <a:r>
                        <a:rPr lang="en-US" altLang="zh-TW" dirty="0"/>
                        <a:t>40.78</a:t>
                      </a:r>
                      <a:endParaRPr lang="zh-TW" altLang="en-US" dirty="0"/>
                    </a:p>
                  </a:txBody>
                  <a:tcPr anchor="ctr"/>
                </a:tc>
                <a:tc>
                  <a:txBody>
                    <a:bodyPr/>
                    <a:lstStyle/>
                    <a:p>
                      <a:pPr algn="ctr"/>
                      <a:r>
                        <a:rPr lang="en-US" altLang="zh-TW" dirty="0"/>
                        <a:t>82.72</a:t>
                      </a:r>
                      <a:endParaRPr lang="zh-TW" altLang="en-US" dirty="0"/>
                    </a:p>
                  </a:txBody>
                  <a:tcPr anchor="ctr"/>
                </a:tc>
                <a:tc>
                  <a:txBody>
                    <a:bodyPr/>
                    <a:lstStyle/>
                    <a:p>
                      <a:pPr algn="ctr"/>
                      <a:r>
                        <a:rPr lang="en-US" altLang="zh-TW" dirty="0"/>
                        <a:t>41.92</a:t>
                      </a:r>
                      <a:endParaRPr lang="zh-TW" altLang="en-US" dirty="0"/>
                    </a:p>
                  </a:txBody>
                  <a:tcPr anchor="ctr"/>
                </a:tc>
                <a:extLst>
                  <a:ext uri="{0D108BD9-81ED-4DB2-BD59-A6C34878D82A}">
                    <a16:rowId xmlns:a16="http://schemas.microsoft.com/office/drawing/2014/main" val="1804732605"/>
                  </a:ext>
                </a:extLst>
              </a:tr>
              <a:tr h="370840">
                <a:tc>
                  <a:txBody>
                    <a:bodyPr/>
                    <a:lstStyle/>
                    <a:p>
                      <a:pPr algn="ctr"/>
                      <a:r>
                        <a:rPr lang="en-US" altLang="zh-TW" dirty="0" err="1"/>
                        <a:t>RaceHorses</a:t>
                      </a:r>
                      <a:endParaRPr lang="zh-TW" altLang="en-US" dirty="0"/>
                    </a:p>
                  </a:txBody>
                  <a:tcPr anchor="ctr"/>
                </a:tc>
                <a:tc>
                  <a:txBody>
                    <a:bodyPr/>
                    <a:lstStyle/>
                    <a:p>
                      <a:pPr algn="ctr"/>
                      <a:r>
                        <a:rPr lang="en-US" altLang="zh-TW" dirty="0"/>
                        <a:t>24.68</a:t>
                      </a:r>
                      <a:endParaRPr lang="zh-TW" altLang="en-US" dirty="0"/>
                    </a:p>
                  </a:txBody>
                  <a:tcPr anchor="ctr"/>
                </a:tc>
                <a:tc>
                  <a:txBody>
                    <a:bodyPr/>
                    <a:lstStyle/>
                    <a:p>
                      <a:pPr algn="ctr"/>
                      <a:r>
                        <a:rPr lang="en-US" altLang="zh-TW" dirty="0"/>
                        <a:t>50.39</a:t>
                      </a:r>
                      <a:endParaRPr lang="zh-TW" altLang="en-US" dirty="0"/>
                    </a:p>
                  </a:txBody>
                  <a:tcPr anchor="ctr"/>
                </a:tc>
                <a:tc>
                  <a:txBody>
                    <a:bodyPr/>
                    <a:lstStyle/>
                    <a:p>
                      <a:pPr algn="ctr"/>
                      <a:r>
                        <a:rPr lang="en-US" altLang="zh-TW" dirty="0"/>
                        <a:t>25.36</a:t>
                      </a:r>
                      <a:endParaRPr lang="zh-TW" altLang="en-US" dirty="0"/>
                    </a:p>
                  </a:txBody>
                  <a:tcPr anchor="ctr"/>
                </a:tc>
                <a:extLst>
                  <a:ext uri="{0D108BD9-81ED-4DB2-BD59-A6C34878D82A}">
                    <a16:rowId xmlns:a16="http://schemas.microsoft.com/office/drawing/2014/main" val="4109401651"/>
                  </a:ext>
                </a:extLst>
              </a:tr>
              <a:tr h="370840">
                <a:tc>
                  <a:txBody>
                    <a:bodyPr/>
                    <a:lstStyle/>
                    <a:p>
                      <a:pPr algn="ctr"/>
                      <a:r>
                        <a:rPr lang="en-US" altLang="zh-TW" dirty="0"/>
                        <a:t>Total</a:t>
                      </a:r>
                      <a:endParaRPr lang="zh-TW" altLang="en-US" dirty="0"/>
                    </a:p>
                  </a:txBody>
                  <a:tcPr anchor="ctr"/>
                </a:tc>
                <a:tc>
                  <a:txBody>
                    <a:bodyPr/>
                    <a:lstStyle/>
                    <a:p>
                      <a:pPr algn="ctr"/>
                      <a:r>
                        <a:rPr lang="en-US" altLang="zh-TW" dirty="0"/>
                        <a:t>271.21</a:t>
                      </a:r>
                      <a:endParaRPr lang="zh-TW" altLang="en-US" dirty="0"/>
                    </a:p>
                  </a:txBody>
                  <a:tcPr anchor="ctr"/>
                </a:tc>
                <a:tc>
                  <a:txBody>
                    <a:bodyPr/>
                    <a:lstStyle/>
                    <a:p>
                      <a:pPr algn="ctr"/>
                      <a:r>
                        <a:rPr lang="en-US" altLang="zh-TW" dirty="0"/>
                        <a:t>549.19</a:t>
                      </a:r>
                      <a:endParaRPr lang="zh-TW" altLang="en-US" dirty="0"/>
                    </a:p>
                  </a:txBody>
                  <a:tcPr anchor="ctr"/>
                </a:tc>
                <a:tc>
                  <a:txBody>
                    <a:bodyPr/>
                    <a:lstStyle/>
                    <a:p>
                      <a:pPr algn="ctr"/>
                      <a:r>
                        <a:rPr lang="en-US" altLang="zh-TW" dirty="0"/>
                        <a:t>280.07</a:t>
                      </a:r>
                      <a:endParaRPr lang="zh-TW" altLang="en-US" dirty="0"/>
                    </a:p>
                  </a:txBody>
                  <a:tcPr anchor="ctr"/>
                </a:tc>
                <a:extLst>
                  <a:ext uri="{0D108BD9-81ED-4DB2-BD59-A6C34878D82A}">
                    <a16:rowId xmlns:a16="http://schemas.microsoft.com/office/drawing/2014/main" val="2211424953"/>
                  </a:ext>
                </a:extLst>
              </a:tr>
            </a:tbl>
          </a:graphicData>
        </a:graphic>
      </p:graphicFrame>
    </p:spTree>
    <p:extLst>
      <p:ext uri="{BB962C8B-B14F-4D97-AF65-F5344CB8AC3E}">
        <p14:creationId xmlns:p14="http://schemas.microsoft.com/office/powerpoint/2010/main" val="187466847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xfrm>
            <a:off x="395536" y="451821"/>
            <a:ext cx="7772400" cy="769782"/>
          </a:xfrm>
        </p:spPr>
        <p:txBody>
          <a:bodyPr/>
          <a:lstStyle/>
          <a:p>
            <a:r>
              <a:rPr lang="en-US" altLang="zh-TW" dirty="0"/>
              <a:t>Outline</a:t>
            </a:r>
            <a:endParaRPr lang="zh-TW" altLang="en-US" dirty="0"/>
          </a:p>
        </p:txBody>
      </p:sp>
      <p:sp>
        <p:nvSpPr>
          <p:cNvPr id="5" name="內容版面配置區 4"/>
          <p:cNvSpPr>
            <a:spLocks noGrp="1"/>
          </p:cNvSpPr>
          <p:nvPr>
            <p:ph idx="1"/>
          </p:nvPr>
        </p:nvSpPr>
        <p:spPr>
          <a:xfrm>
            <a:off x="393182" y="836712"/>
            <a:ext cx="8499298" cy="6120680"/>
          </a:xfrm>
        </p:spPr>
        <p:txBody>
          <a:bodyPr>
            <a:normAutofit/>
          </a:bodyPr>
          <a:lstStyle/>
          <a:p>
            <a:endParaRPr lang="zh-TW" altLang="en-US" dirty="0"/>
          </a:p>
          <a:p>
            <a:pPr>
              <a:lnSpc>
                <a:spcPct val="110000"/>
              </a:lnSpc>
            </a:pPr>
            <a:r>
              <a:rPr lang="en-US" altLang="zh-TW" dirty="0"/>
              <a:t>Introduction</a:t>
            </a:r>
          </a:p>
          <a:p>
            <a:pPr>
              <a:lnSpc>
                <a:spcPct val="110000"/>
              </a:lnSpc>
            </a:pPr>
            <a:r>
              <a:rPr lang="en-US" altLang="zh-TW" dirty="0"/>
              <a:t>Reinforcement learning (RL) basics</a:t>
            </a:r>
          </a:p>
          <a:p>
            <a:pPr>
              <a:lnSpc>
                <a:spcPct val="110000"/>
              </a:lnSpc>
            </a:pPr>
            <a:r>
              <a:rPr lang="en-US" altLang="zh-TW" dirty="0"/>
              <a:t>Proposed method</a:t>
            </a:r>
          </a:p>
          <a:p>
            <a:pPr>
              <a:lnSpc>
                <a:spcPct val="110000"/>
              </a:lnSpc>
            </a:pPr>
            <a:r>
              <a:rPr lang="en-US" altLang="zh-TW" dirty="0"/>
              <a:t>Experimental results</a:t>
            </a:r>
          </a:p>
          <a:p>
            <a:pPr lvl="1">
              <a:lnSpc>
                <a:spcPct val="110000"/>
              </a:lnSpc>
            </a:pPr>
            <a:r>
              <a:rPr lang="en-US" altLang="zh-TW" dirty="0"/>
              <a:t>Settings</a:t>
            </a:r>
          </a:p>
          <a:p>
            <a:pPr lvl="1">
              <a:lnSpc>
                <a:spcPct val="110000"/>
              </a:lnSpc>
            </a:pPr>
            <a:r>
              <a:rPr lang="en-US" altLang="zh-TW" dirty="0"/>
              <a:t>Rate-distortion performance</a:t>
            </a:r>
          </a:p>
          <a:p>
            <a:pPr lvl="1">
              <a:lnSpc>
                <a:spcPct val="110000"/>
              </a:lnSpc>
            </a:pPr>
            <a:r>
              <a:rPr lang="en-US" altLang="zh-TW" dirty="0"/>
              <a:t>Encoding runtime</a:t>
            </a:r>
          </a:p>
          <a:p>
            <a:pPr lvl="1">
              <a:lnSpc>
                <a:spcPct val="110000"/>
              </a:lnSpc>
            </a:pPr>
            <a:r>
              <a:rPr lang="en-US" altLang="zh-TW" dirty="0"/>
              <a:t>QP assignment</a:t>
            </a:r>
          </a:p>
          <a:p>
            <a:pPr>
              <a:lnSpc>
                <a:spcPct val="110000"/>
              </a:lnSpc>
            </a:pPr>
            <a:r>
              <a:rPr lang="en-US" altLang="zh-TW" dirty="0">
                <a:solidFill>
                  <a:schemeClr val="bg1">
                    <a:lumMod val="65000"/>
                  </a:schemeClr>
                </a:solidFill>
              </a:rPr>
              <a:t>Concluding remarks</a:t>
            </a:r>
          </a:p>
          <a:p>
            <a:pPr lvl="1"/>
            <a:endParaRPr lang="en-US" altLang="zh-TW" sz="2200" dirty="0"/>
          </a:p>
          <a:p>
            <a:endParaRPr lang="en-US" altLang="zh-TW" dirty="0"/>
          </a:p>
          <a:p>
            <a:endParaRPr lang="en-US" altLang="zh-TW" dirty="0"/>
          </a:p>
        </p:txBody>
      </p:sp>
      <p:sp>
        <p:nvSpPr>
          <p:cNvPr id="2" name="Slide Number Placeholder 1"/>
          <p:cNvSpPr>
            <a:spLocks noGrp="1"/>
          </p:cNvSpPr>
          <p:nvPr>
            <p:ph type="sldNum" sz="quarter" idx="12"/>
          </p:nvPr>
        </p:nvSpPr>
        <p:spPr/>
        <p:txBody>
          <a:bodyPr/>
          <a:lstStyle/>
          <a:p>
            <a:fld id="{EB15A18E-AA88-43ED-A605-D4009C1A63FA}" type="slidenum">
              <a:rPr lang="zh-TW" altLang="en-US" smtClean="0"/>
              <a:pPr/>
              <a:t>45</a:t>
            </a:fld>
            <a:endParaRPr lang="zh-TW" altLang="en-US"/>
          </a:p>
        </p:txBody>
      </p:sp>
    </p:spTree>
    <p:extLst>
      <p:ext uri="{BB962C8B-B14F-4D97-AF65-F5344CB8AC3E}">
        <p14:creationId xmlns:p14="http://schemas.microsoft.com/office/powerpoint/2010/main" val="284447028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xfrm>
            <a:off x="395535" y="451821"/>
            <a:ext cx="8616069" cy="769782"/>
          </a:xfrm>
        </p:spPr>
        <p:txBody>
          <a:bodyPr>
            <a:normAutofit/>
          </a:bodyPr>
          <a:lstStyle/>
          <a:p>
            <a:r>
              <a:rPr lang="en-US" altLang="zh-TW" dirty="0"/>
              <a:t>QP Assignment: Fast-motion Seq. (1/2)</a:t>
            </a:r>
            <a:endParaRPr lang="zh-TW" altLang="en-US" dirty="0"/>
          </a:p>
        </p:txBody>
      </p:sp>
      <p:sp>
        <p:nvSpPr>
          <p:cNvPr id="6" name="投影片編號版面配置區 5"/>
          <p:cNvSpPr>
            <a:spLocks noGrp="1"/>
          </p:cNvSpPr>
          <p:nvPr>
            <p:ph type="sldNum" sz="quarter" idx="12"/>
          </p:nvPr>
        </p:nvSpPr>
        <p:spPr/>
        <p:txBody>
          <a:bodyPr/>
          <a:lstStyle/>
          <a:p>
            <a:fld id="{EB15A18E-AA88-43ED-A605-D4009C1A63FA}" type="slidenum">
              <a:rPr lang="zh-TW" altLang="en-US" smtClean="0"/>
              <a:pPr/>
              <a:t>46</a:t>
            </a:fld>
            <a:endParaRPr lang="zh-TW" altLang="en-US" dirty="0"/>
          </a:p>
        </p:txBody>
      </p:sp>
      <p:sp>
        <p:nvSpPr>
          <p:cNvPr id="7" name="內容版面配置區 4"/>
          <p:cNvSpPr>
            <a:spLocks noGrp="1"/>
          </p:cNvSpPr>
          <p:nvPr>
            <p:ph idx="1"/>
          </p:nvPr>
        </p:nvSpPr>
        <p:spPr>
          <a:xfrm>
            <a:off x="310083" y="1340768"/>
            <a:ext cx="8701521" cy="4968552"/>
          </a:xfrm>
        </p:spPr>
        <p:txBody>
          <a:bodyPr>
            <a:normAutofit/>
          </a:bodyPr>
          <a:lstStyle/>
          <a:p>
            <a:r>
              <a:rPr lang="en-US" altLang="zh-TW" dirty="0">
                <a:cs typeface="Calibri" panose="020F0502020204030204" pitchFamily="34" charset="0"/>
              </a:rPr>
              <a:t>Our model chooses </a:t>
            </a:r>
            <a:r>
              <a:rPr lang="en-US" altLang="zh-TW" b="1" dirty="0">
                <a:solidFill>
                  <a:srgbClr val="FF0000"/>
                </a:solidFill>
                <a:cs typeface="Calibri" panose="020F0502020204030204" pitchFamily="34" charset="0"/>
              </a:rPr>
              <a:t>smaller QP </a:t>
            </a:r>
            <a:r>
              <a:rPr lang="en-US" altLang="zh-TW" dirty="0">
                <a:cs typeface="Calibri" panose="020F0502020204030204" pitchFamily="34" charset="0"/>
              </a:rPr>
              <a:t>for </a:t>
            </a:r>
            <a:r>
              <a:rPr lang="en-US" altLang="zh-TW" b="1" dirty="0">
                <a:solidFill>
                  <a:srgbClr val="FF0000"/>
                </a:solidFill>
                <a:cs typeface="Calibri" panose="020F0502020204030204" pitchFamily="34" charset="0"/>
              </a:rPr>
              <a:t>I- and B-frames</a:t>
            </a:r>
            <a:endParaRPr lang="en-US" altLang="zh-TW" b="1" dirty="0">
              <a:cs typeface="Calibri" panose="020F0502020204030204" pitchFamily="34" charset="0"/>
            </a:endParaRPr>
          </a:p>
        </p:txBody>
      </p:sp>
      <p:pic>
        <p:nvPicPr>
          <p:cNvPr id="10" name="圖片 2">
            <a:extLst>
              <a:ext uri="{FF2B5EF4-FFF2-40B4-BE49-F238E27FC236}">
                <a16:creationId xmlns:a16="http://schemas.microsoft.com/office/drawing/2014/main" id="{980EA5CC-6CFF-034F-873F-569846B1DA7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496" y="2564904"/>
            <a:ext cx="4542705" cy="2827854"/>
          </a:xfrm>
          <a:prstGeom prst="rect">
            <a:avLst/>
          </a:prstGeom>
        </p:spPr>
      </p:pic>
      <p:pic>
        <p:nvPicPr>
          <p:cNvPr id="12" name="圖片 7">
            <a:extLst>
              <a:ext uri="{FF2B5EF4-FFF2-40B4-BE49-F238E27FC236}">
                <a16:creationId xmlns:a16="http://schemas.microsoft.com/office/drawing/2014/main" id="{79817FDB-4E89-5145-AE38-A8D2EF41F29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65799" y="2564904"/>
            <a:ext cx="4542705" cy="2827854"/>
          </a:xfrm>
          <a:prstGeom prst="rect">
            <a:avLst/>
          </a:prstGeom>
        </p:spPr>
      </p:pic>
    </p:spTree>
    <p:extLst>
      <p:ext uri="{BB962C8B-B14F-4D97-AF65-F5344CB8AC3E}">
        <p14:creationId xmlns:p14="http://schemas.microsoft.com/office/powerpoint/2010/main" val="346412181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xfrm>
            <a:off x="395535" y="451821"/>
            <a:ext cx="8616069" cy="769782"/>
          </a:xfrm>
        </p:spPr>
        <p:txBody>
          <a:bodyPr>
            <a:normAutofit/>
          </a:bodyPr>
          <a:lstStyle/>
          <a:p>
            <a:r>
              <a:rPr lang="en-US" altLang="zh-TW" dirty="0"/>
              <a:t>QP Assignment: Fast-motion Seq. (2/2)</a:t>
            </a:r>
            <a:endParaRPr lang="zh-TW" altLang="en-US" dirty="0"/>
          </a:p>
        </p:txBody>
      </p:sp>
      <p:sp>
        <p:nvSpPr>
          <p:cNvPr id="6" name="投影片編號版面配置區 5"/>
          <p:cNvSpPr>
            <a:spLocks noGrp="1"/>
          </p:cNvSpPr>
          <p:nvPr>
            <p:ph type="sldNum" sz="quarter" idx="12"/>
          </p:nvPr>
        </p:nvSpPr>
        <p:spPr/>
        <p:txBody>
          <a:bodyPr/>
          <a:lstStyle/>
          <a:p>
            <a:fld id="{EB15A18E-AA88-43ED-A605-D4009C1A63FA}" type="slidenum">
              <a:rPr lang="zh-TW" altLang="en-US" smtClean="0"/>
              <a:pPr/>
              <a:t>47</a:t>
            </a:fld>
            <a:endParaRPr lang="zh-TW" altLang="en-US" dirty="0"/>
          </a:p>
        </p:txBody>
      </p:sp>
      <p:sp>
        <p:nvSpPr>
          <p:cNvPr id="7" name="內容版面配置區 4"/>
          <p:cNvSpPr>
            <a:spLocks noGrp="1"/>
          </p:cNvSpPr>
          <p:nvPr>
            <p:ph idx="1"/>
          </p:nvPr>
        </p:nvSpPr>
        <p:spPr>
          <a:xfrm>
            <a:off x="310083" y="1067686"/>
            <a:ext cx="8701521" cy="3165422"/>
          </a:xfrm>
        </p:spPr>
        <p:txBody>
          <a:bodyPr>
            <a:normAutofit/>
          </a:bodyPr>
          <a:lstStyle/>
          <a:p>
            <a:pPr>
              <a:lnSpc>
                <a:spcPct val="150000"/>
              </a:lnSpc>
            </a:pPr>
            <a:r>
              <a:rPr lang="en-US" altLang="zh-TW" dirty="0">
                <a:cs typeface="Calibri" panose="020F0502020204030204" pitchFamily="34" charset="0"/>
              </a:rPr>
              <a:t>Our model chooses </a:t>
            </a:r>
            <a:r>
              <a:rPr lang="en-US" altLang="zh-TW" b="1" dirty="0">
                <a:solidFill>
                  <a:srgbClr val="FF0000"/>
                </a:solidFill>
                <a:cs typeface="Calibri" panose="020F0502020204030204" pitchFamily="34" charset="0"/>
              </a:rPr>
              <a:t>larger QP </a:t>
            </a:r>
            <a:r>
              <a:rPr lang="en-US" altLang="zh-TW" dirty="0">
                <a:cs typeface="Calibri" panose="020F0502020204030204" pitchFamily="34" charset="0"/>
              </a:rPr>
              <a:t>for the </a:t>
            </a:r>
            <a:r>
              <a:rPr lang="en-US" altLang="zh-TW" b="1" dirty="0">
                <a:solidFill>
                  <a:srgbClr val="FF0000"/>
                </a:solidFill>
                <a:cs typeface="Calibri" panose="020F0502020204030204" pitchFamily="34" charset="0"/>
              </a:rPr>
              <a:t>second half of b-frames</a:t>
            </a:r>
          </a:p>
          <a:p>
            <a:pPr lvl="1"/>
            <a:r>
              <a:rPr lang="en-US" altLang="zh-TW" sz="2600" dirty="0">
                <a:cs typeface="Calibri" panose="020F0502020204030204" pitchFamily="34" charset="0"/>
              </a:rPr>
              <a:t>b-frames are </a:t>
            </a:r>
            <a:r>
              <a:rPr lang="en-US" altLang="zh-TW" sz="2600" b="1" dirty="0">
                <a:cs typeface="Calibri" panose="020F0502020204030204" pitchFamily="34" charset="0"/>
              </a:rPr>
              <a:t>non-reference frames</a:t>
            </a:r>
          </a:p>
          <a:p>
            <a:pPr lvl="1"/>
            <a:r>
              <a:rPr lang="en-US" altLang="zh-TW" sz="2600" dirty="0">
                <a:cs typeface="Calibri" panose="020F0502020204030204" pitchFamily="34" charset="0"/>
              </a:rPr>
              <a:t>No constraint imposed on their quality distribution</a:t>
            </a:r>
          </a:p>
        </p:txBody>
      </p:sp>
      <p:pic>
        <p:nvPicPr>
          <p:cNvPr id="8" name="圖片 2">
            <a:extLst>
              <a:ext uri="{FF2B5EF4-FFF2-40B4-BE49-F238E27FC236}">
                <a16:creationId xmlns:a16="http://schemas.microsoft.com/office/drawing/2014/main" id="{DAFC5783-5113-994B-8B7F-F770271C7E2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2941003"/>
            <a:ext cx="5616624" cy="3496373"/>
          </a:xfrm>
          <a:prstGeom prst="rect">
            <a:avLst/>
          </a:prstGeom>
        </p:spPr>
      </p:pic>
    </p:spTree>
    <p:extLst>
      <p:ext uri="{BB962C8B-B14F-4D97-AF65-F5344CB8AC3E}">
        <p14:creationId xmlns:p14="http://schemas.microsoft.com/office/powerpoint/2010/main" val="33140018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xfrm>
            <a:off x="395535" y="451821"/>
            <a:ext cx="8616069" cy="769782"/>
          </a:xfrm>
        </p:spPr>
        <p:txBody>
          <a:bodyPr>
            <a:normAutofit/>
          </a:bodyPr>
          <a:lstStyle/>
          <a:p>
            <a:r>
              <a:rPr lang="en-US" altLang="zh-TW" dirty="0"/>
              <a:t>QP Assignment: Slow-motion Seq.</a:t>
            </a:r>
            <a:endParaRPr lang="zh-TW" altLang="en-US" dirty="0"/>
          </a:p>
        </p:txBody>
      </p:sp>
      <p:sp>
        <p:nvSpPr>
          <p:cNvPr id="6" name="投影片編號版面配置區 5"/>
          <p:cNvSpPr>
            <a:spLocks noGrp="1"/>
          </p:cNvSpPr>
          <p:nvPr>
            <p:ph type="sldNum" sz="quarter" idx="12"/>
          </p:nvPr>
        </p:nvSpPr>
        <p:spPr/>
        <p:txBody>
          <a:bodyPr/>
          <a:lstStyle/>
          <a:p>
            <a:fld id="{EB15A18E-AA88-43ED-A605-D4009C1A63FA}" type="slidenum">
              <a:rPr lang="zh-TW" altLang="en-US" smtClean="0"/>
              <a:pPr/>
              <a:t>48</a:t>
            </a:fld>
            <a:endParaRPr lang="zh-TW" altLang="en-US" dirty="0"/>
          </a:p>
        </p:txBody>
      </p:sp>
      <p:sp>
        <p:nvSpPr>
          <p:cNvPr id="7" name="內容版面配置區 4"/>
          <p:cNvSpPr>
            <a:spLocks noGrp="1"/>
          </p:cNvSpPr>
          <p:nvPr>
            <p:ph idx="1"/>
          </p:nvPr>
        </p:nvSpPr>
        <p:spPr>
          <a:xfrm>
            <a:off x="310083" y="1412776"/>
            <a:ext cx="8701521" cy="4896544"/>
          </a:xfrm>
        </p:spPr>
        <p:txBody>
          <a:bodyPr>
            <a:normAutofit/>
          </a:bodyPr>
          <a:lstStyle/>
          <a:p>
            <a:r>
              <a:rPr lang="en-US" altLang="zh-TW" dirty="0">
                <a:cs typeface="Calibri" panose="020F0502020204030204" pitchFamily="34" charset="0"/>
              </a:rPr>
              <a:t>Our method chooses </a:t>
            </a:r>
            <a:r>
              <a:rPr lang="en-US" altLang="zh-TW" b="1" dirty="0">
                <a:solidFill>
                  <a:srgbClr val="FF0000"/>
                </a:solidFill>
                <a:cs typeface="Calibri" panose="020F0502020204030204" pitchFamily="34" charset="0"/>
              </a:rPr>
              <a:t>much smaller QP </a:t>
            </a:r>
            <a:r>
              <a:rPr lang="en-US" altLang="zh-TW" dirty="0">
                <a:cs typeface="Calibri" panose="020F0502020204030204" pitchFamily="34" charset="0"/>
              </a:rPr>
              <a:t>for </a:t>
            </a:r>
            <a:r>
              <a:rPr lang="en-US" altLang="zh-TW" b="1" dirty="0">
                <a:solidFill>
                  <a:srgbClr val="FF0000"/>
                </a:solidFill>
                <a:cs typeface="Calibri" panose="020F0502020204030204" pitchFamily="34" charset="0"/>
              </a:rPr>
              <a:t>I-frames</a:t>
            </a:r>
            <a:endParaRPr lang="en-US" altLang="zh-TW" b="1" dirty="0">
              <a:cs typeface="Calibri" panose="020F0502020204030204" pitchFamily="34" charset="0"/>
            </a:endParaRPr>
          </a:p>
        </p:txBody>
      </p:sp>
      <p:pic>
        <p:nvPicPr>
          <p:cNvPr id="9" name="圖片 12">
            <a:extLst>
              <a:ext uri="{FF2B5EF4-FFF2-40B4-BE49-F238E27FC236}">
                <a16:creationId xmlns:a16="http://schemas.microsoft.com/office/drawing/2014/main" id="{D877F3E4-5AB2-064E-97A6-9078D15AF81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7" y="2602602"/>
            <a:ext cx="4566105" cy="2842420"/>
          </a:xfrm>
          <a:prstGeom prst="rect">
            <a:avLst/>
          </a:prstGeom>
        </p:spPr>
      </p:pic>
      <p:pic>
        <p:nvPicPr>
          <p:cNvPr id="10" name="圖片 8">
            <a:extLst>
              <a:ext uri="{FF2B5EF4-FFF2-40B4-BE49-F238E27FC236}">
                <a16:creationId xmlns:a16="http://schemas.microsoft.com/office/drawing/2014/main" id="{7A08FFE2-706A-4246-890B-0598DFAF20B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07207" y="2602602"/>
            <a:ext cx="4601297" cy="2864327"/>
          </a:xfrm>
          <a:prstGeom prst="rect">
            <a:avLst/>
          </a:prstGeom>
        </p:spPr>
      </p:pic>
    </p:spTree>
    <p:extLst>
      <p:ext uri="{BB962C8B-B14F-4D97-AF65-F5344CB8AC3E}">
        <p14:creationId xmlns:p14="http://schemas.microsoft.com/office/powerpoint/2010/main" val="306829980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xfrm>
            <a:off x="395536" y="451821"/>
            <a:ext cx="7772400" cy="769782"/>
          </a:xfrm>
        </p:spPr>
        <p:txBody>
          <a:bodyPr/>
          <a:lstStyle/>
          <a:p>
            <a:r>
              <a:rPr lang="en-US" altLang="zh-TW" dirty="0"/>
              <a:t>Outline</a:t>
            </a:r>
            <a:endParaRPr lang="zh-TW" altLang="en-US" dirty="0"/>
          </a:p>
        </p:txBody>
      </p:sp>
      <p:sp>
        <p:nvSpPr>
          <p:cNvPr id="5" name="內容版面配置區 4"/>
          <p:cNvSpPr>
            <a:spLocks noGrp="1"/>
          </p:cNvSpPr>
          <p:nvPr>
            <p:ph idx="1"/>
          </p:nvPr>
        </p:nvSpPr>
        <p:spPr>
          <a:xfrm>
            <a:off x="393182" y="836712"/>
            <a:ext cx="8499298" cy="6120680"/>
          </a:xfrm>
        </p:spPr>
        <p:txBody>
          <a:bodyPr>
            <a:normAutofit/>
          </a:bodyPr>
          <a:lstStyle/>
          <a:p>
            <a:endParaRPr lang="zh-TW" altLang="en-US" dirty="0"/>
          </a:p>
          <a:p>
            <a:pPr>
              <a:lnSpc>
                <a:spcPct val="110000"/>
              </a:lnSpc>
            </a:pPr>
            <a:r>
              <a:rPr lang="en-US" altLang="zh-TW" dirty="0"/>
              <a:t>Introduction</a:t>
            </a:r>
          </a:p>
          <a:p>
            <a:pPr>
              <a:lnSpc>
                <a:spcPct val="110000"/>
              </a:lnSpc>
            </a:pPr>
            <a:r>
              <a:rPr lang="en-US" altLang="zh-TW" dirty="0"/>
              <a:t>Reinforcement learning (RL) basics</a:t>
            </a:r>
          </a:p>
          <a:p>
            <a:pPr>
              <a:lnSpc>
                <a:spcPct val="110000"/>
              </a:lnSpc>
            </a:pPr>
            <a:r>
              <a:rPr lang="en-US" altLang="zh-TW" dirty="0"/>
              <a:t>Proposed method</a:t>
            </a:r>
          </a:p>
          <a:p>
            <a:pPr>
              <a:lnSpc>
                <a:spcPct val="110000"/>
              </a:lnSpc>
            </a:pPr>
            <a:r>
              <a:rPr lang="en-US" altLang="zh-TW" dirty="0"/>
              <a:t>Experimental results</a:t>
            </a:r>
            <a:endParaRPr lang="en-US" altLang="zh-TW" sz="2600" dirty="0"/>
          </a:p>
          <a:p>
            <a:pPr>
              <a:lnSpc>
                <a:spcPct val="110000"/>
              </a:lnSpc>
            </a:pPr>
            <a:r>
              <a:rPr lang="en-US" altLang="zh-TW" dirty="0"/>
              <a:t>Concluding remarks</a:t>
            </a:r>
          </a:p>
          <a:p>
            <a:pPr lvl="1"/>
            <a:endParaRPr lang="en-US" altLang="zh-TW" sz="2200" dirty="0"/>
          </a:p>
          <a:p>
            <a:endParaRPr lang="en-US" altLang="zh-TW" dirty="0"/>
          </a:p>
          <a:p>
            <a:endParaRPr lang="en-US" altLang="zh-TW" dirty="0"/>
          </a:p>
        </p:txBody>
      </p:sp>
      <p:sp>
        <p:nvSpPr>
          <p:cNvPr id="2" name="Slide Number Placeholder 1"/>
          <p:cNvSpPr>
            <a:spLocks noGrp="1"/>
          </p:cNvSpPr>
          <p:nvPr>
            <p:ph type="sldNum" sz="quarter" idx="12"/>
          </p:nvPr>
        </p:nvSpPr>
        <p:spPr/>
        <p:txBody>
          <a:bodyPr/>
          <a:lstStyle/>
          <a:p>
            <a:fld id="{EB15A18E-AA88-43ED-A605-D4009C1A63FA}" type="slidenum">
              <a:rPr lang="zh-TW" altLang="en-US" smtClean="0"/>
              <a:pPr/>
              <a:t>49</a:t>
            </a:fld>
            <a:endParaRPr lang="zh-TW" altLang="en-US"/>
          </a:p>
        </p:txBody>
      </p:sp>
    </p:spTree>
    <p:extLst>
      <p:ext uri="{BB962C8B-B14F-4D97-AF65-F5344CB8AC3E}">
        <p14:creationId xmlns:p14="http://schemas.microsoft.com/office/powerpoint/2010/main" val="26743930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txBox="1">
            <a:spLocks/>
          </p:cNvSpPr>
          <p:nvPr/>
        </p:nvSpPr>
        <p:spPr>
          <a:xfrm>
            <a:off x="395536" y="451821"/>
            <a:ext cx="8519864" cy="769782"/>
          </a:xfrm>
          <a:prstGeom prst="rect">
            <a:avLst/>
          </a:prstGeom>
        </p:spPr>
        <p:txBody>
          <a:bodyPr bIns="91440" anchor="b" anchorCtr="0">
            <a:noAutofit/>
          </a:bodyPr>
          <a:lstStyle>
            <a:lvl1pPr algn="l" rtl="0" eaLnBrk="1" latinLnBrk="0" hangingPunct="1">
              <a:spcBef>
                <a:spcPct val="0"/>
              </a:spcBef>
              <a:buNone/>
              <a:defRPr kumimoji="0" sz="4000" b="1" kern="1200">
                <a:solidFill>
                  <a:srgbClr val="0070C0"/>
                </a:solidFill>
                <a:latin typeface="Calibri" panose="020F0502020204030204" pitchFamily="34" charset="0"/>
                <a:ea typeface="+mj-ea"/>
                <a:cs typeface="Times New Roman" pitchFamily="18" charset="0"/>
              </a:defRPr>
            </a:lvl1pPr>
          </a:lstStyle>
          <a:p>
            <a:endParaRPr lang="zh-TW" altLang="en-US" dirty="0"/>
          </a:p>
        </p:txBody>
      </p:sp>
      <p:sp>
        <p:nvSpPr>
          <p:cNvPr id="2" name="Slide Number Placeholder 1"/>
          <p:cNvSpPr>
            <a:spLocks noGrp="1"/>
          </p:cNvSpPr>
          <p:nvPr>
            <p:ph type="sldNum" sz="quarter" idx="12"/>
          </p:nvPr>
        </p:nvSpPr>
        <p:spPr/>
        <p:txBody>
          <a:bodyPr/>
          <a:lstStyle/>
          <a:p>
            <a:fld id="{EB15A18E-AA88-43ED-A605-D4009C1A63FA}" type="slidenum">
              <a:rPr lang="zh-TW" altLang="en-US" smtClean="0"/>
              <a:pPr/>
              <a:t>5</a:t>
            </a:fld>
            <a:endParaRPr lang="zh-TW" altLang="en-US"/>
          </a:p>
        </p:txBody>
      </p:sp>
      <p:sp>
        <p:nvSpPr>
          <p:cNvPr id="6" name="Rectangle 5"/>
          <p:cNvSpPr/>
          <p:nvPr/>
        </p:nvSpPr>
        <p:spPr>
          <a:xfrm>
            <a:off x="2339752" y="6024110"/>
            <a:ext cx="4416594" cy="369332"/>
          </a:xfrm>
          <a:prstGeom prst="rect">
            <a:avLst/>
          </a:prstGeom>
        </p:spPr>
        <p:txBody>
          <a:bodyPr wrap="none">
            <a:spAutoFit/>
          </a:bodyPr>
          <a:lstStyle/>
          <a:p>
            <a:r>
              <a:rPr lang="en-US" dirty="0"/>
              <a:t>http://mapl.nctu.edu.tw/RL_Rate_Control/</a:t>
            </a:r>
          </a:p>
        </p:txBody>
      </p:sp>
      <p:pic>
        <p:nvPicPr>
          <p:cNvPr id="7" name="Picture 6"/>
          <p:cNvPicPr>
            <a:picLocks noChangeAspect="1"/>
          </p:cNvPicPr>
          <p:nvPr/>
        </p:nvPicPr>
        <p:blipFill>
          <a:blip r:embed="rId3"/>
          <a:stretch>
            <a:fillRect/>
          </a:stretch>
        </p:blipFill>
        <p:spPr>
          <a:xfrm>
            <a:off x="323528" y="620688"/>
            <a:ext cx="8558009" cy="5256584"/>
          </a:xfrm>
          <a:prstGeom prst="rect">
            <a:avLst/>
          </a:prstGeom>
        </p:spPr>
      </p:pic>
    </p:spTree>
    <p:extLst>
      <p:ext uri="{BB962C8B-B14F-4D97-AF65-F5344CB8AC3E}">
        <p14:creationId xmlns:p14="http://schemas.microsoft.com/office/powerpoint/2010/main" val="256121125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xfrm>
            <a:off x="395536" y="451821"/>
            <a:ext cx="7772400" cy="769782"/>
          </a:xfrm>
        </p:spPr>
        <p:txBody>
          <a:bodyPr/>
          <a:lstStyle/>
          <a:p>
            <a:r>
              <a:rPr lang="en-US" altLang="zh-TW" dirty="0"/>
              <a:t>Concluding Remarks</a:t>
            </a:r>
            <a:endParaRPr lang="zh-TW" altLang="en-US" dirty="0"/>
          </a:p>
        </p:txBody>
      </p:sp>
      <p:sp>
        <p:nvSpPr>
          <p:cNvPr id="5" name="內容版面配置區 4"/>
          <p:cNvSpPr>
            <a:spLocks noGrp="1"/>
          </p:cNvSpPr>
          <p:nvPr>
            <p:ph idx="1"/>
          </p:nvPr>
        </p:nvSpPr>
        <p:spPr>
          <a:xfrm>
            <a:off x="393182" y="836712"/>
            <a:ext cx="8499298" cy="6120680"/>
          </a:xfrm>
        </p:spPr>
        <p:txBody>
          <a:bodyPr>
            <a:normAutofit/>
          </a:bodyPr>
          <a:lstStyle/>
          <a:p>
            <a:endParaRPr lang="zh-TW" altLang="en-US" dirty="0"/>
          </a:p>
          <a:p>
            <a:pPr>
              <a:lnSpc>
                <a:spcPct val="110000"/>
              </a:lnSpc>
            </a:pPr>
            <a:r>
              <a:rPr lang="en-US" dirty="0"/>
              <a:t>This work introduces a </a:t>
            </a:r>
            <a:r>
              <a:rPr lang="en-US" b="1" dirty="0"/>
              <a:t>dual-critic RL framework </a:t>
            </a:r>
            <a:r>
              <a:rPr lang="en-US" dirty="0"/>
              <a:t>for frame-level bit allocation</a:t>
            </a:r>
          </a:p>
          <a:p>
            <a:pPr>
              <a:lnSpc>
                <a:spcPct val="110000"/>
              </a:lnSpc>
            </a:pPr>
            <a:endParaRPr lang="en-US" altLang="zh-TW" dirty="0">
              <a:solidFill>
                <a:schemeClr val="bg1">
                  <a:lumMod val="65000"/>
                </a:schemeClr>
              </a:solidFill>
            </a:endParaRPr>
          </a:p>
          <a:p>
            <a:pPr>
              <a:lnSpc>
                <a:spcPct val="110000"/>
              </a:lnSpc>
            </a:pPr>
            <a:r>
              <a:rPr lang="en-US" dirty="0"/>
              <a:t>It overcomes the need of combining the rate and distortion rewards in a heuristic manner</a:t>
            </a:r>
          </a:p>
          <a:p>
            <a:pPr>
              <a:lnSpc>
                <a:spcPct val="110000"/>
              </a:lnSpc>
            </a:pPr>
            <a:endParaRPr lang="en-US" altLang="zh-TW" dirty="0">
              <a:solidFill>
                <a:schemeClr val="bg1">
                  <a:lumMod val="65000"/>
                </a:schemeClr>
              </a:solidFill>
            </a:endParaRPr>
          </a:p>
          <a:p>
            <a:r>
              <a:rPr lang="en-US" dirty="0"/>
              <a:t>Our method achieves </a:t>
            </a:r>
            <a:r>
              <a:rPr lang="en-US" b="1" dirty="0"/>
              <a:t>promising R-D performance and fairly precise rate control accuracy</a:t>
            </a:r>
            <a:endParaRPr lang="en-US" altLang="zh-TW" b="1" dirty="0"/>
          </a:p>
          <a:p>
            <a:endParaRPr lang="en-US" altLang="zh-TW" dirty="0"/>
          </a:p>
        </p:txBody>
      </p:sp>
      <p:sp>
        <p:nvSpPr>
          <p:cNvPr id="2" name="Slide Number Placeholder 1"/>
          <p:cNvSpPr>
            <a:spLocks noGrp="1"/>
          </p:cNvSpPr>
          <p:nvPr>
            <p:ph type="sldNum" sz="quarter" idx="12"/>
          </p:nvPr>
        </p:nvSpPr>
        <p:spPr/>
        <p:txBody>
          <a:bodyPr/>
          <a:lstStyle/>
          <a:p>
            <a:fld id="{EB15A18E-AA88-43ED-A605-D4009C1A63FA}" type="slidenum">
              <a:rPr lang="zh-TW" altLang="en-US" smtClean="0"/>
              <a:pPr/>
              <a:t>50</a:t>
            </a:fld>
            <a:endParaRPr lang="zh-TW" altLang="en-US"/>
          </a:p>
        </p:txBody>
      </p:sp>
    </p:spTree>
    <p:extLst>
      <p:ext uri="{BB962C8B-B14F-4D97-AF65-F5344CB8AC3E}">
        <p14:creationId xmlns:p14="http://schemas.microsoft.com/office/powerpoint/2010/main" val="20005427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41D7A4-FFC7-4C4A-8E87-76FA03CAEEBF}"/>
              </a:ext>
            </a:extLst>
          </p:cNvPr>
          <p:cNvSpPr>
            <a:spLocks noGrp="1"/>
          </p:cNvSpPr>
          <p:nvPr>
            <p:ph type="title"/>
          </p:nvPr>
        </p:nvSpPr>
        <p:spPr/>
        <p:txBody>
          <a:bodyPr/>
          <a:lstStyle/>
          <a:p>
            <a:endParaRPr lang="en-TW"/>
          </a:p>
        </p:txBody>
      </p:sp>
      <p:sp>
        <p:nvSpPr>
          <p:cNvPr id="3" name="Content Placeholder 2">
            <a:extLst>
              <a:ext uri="{FF2B5EF4-FFF2-40B4-BE49-F238E27FC236}">
                <a16:creationId xmlns:a16="http://schemas.microsoft.com/office/drawing/2014/main" id="{BCB7191D-4013-3848-AEDF-DF13B6969A0D}"/>
              </a:ext>
            </a:extLst>
          </p:cNvPr>
          <p:cNvSpPr>
            <a:spLocks noGrp="1"/>
          </p:cNvSpPr>
          <p:nvPr>
            <p:ph sz="quarter" idx="1"/>
          </p:nvPr>
        </p:nvSpPr>
        <p:spPr/>
        <p:txBody>
          <a:bodyPr/>
          <a:lstStyle/>
          <a:p>
            <a:endParaRPr lang="en-TW"/>
          </a:p>
        </p:txBody>
      </p:sp>
      <p:sp>
        <p:nvSpPr>
          <p:cNvPr id="4" name="Slide Number Placeholder 3">
            <a:extLst>
              <a:ext uri="{FF2B5EF4-FFF2-40B4-BE49-F238E27FC236}">
                <a16:creationId xmlns:a16="http://schemas.microsoft.com/office/drawing/2014/main" id="{CB4A961D-7181-FE4E-9A5E-6054F5575C17}"/>
              </a:ext>
            </a:extLst>
          </p:cNvPr>
          <p:cNvSpPr>
            <a:spLocks noGrp="1"/>
          </p:cNvSpPr>
          <p:nvPr>
            <p:ph type="sldNum" sz="quarter" idx="12"/>
          </p:nvPr>
        </p:nvSpPr>
        <p:spPr/>
        <p:txBody>
          <a:bodyPr/>
          <a:lstStyle/>
          <a:p>
            <a:fld id="{EB15A18E-AA88-43ED-A605-D4009C1A63FA}" type="slidenum">
              <a:rPr lang="zh-TW" altLang="en-US" smtClean="0"/>
              <a:pPr/>
              <a:t>51</a:t>
            </a:fld>
            <a:endParaRPr lang="zh-TW" altLang="en-US"/>
          </a:p>
        </p:txBody>
      </p:sp>
    </p:spTree>
    <p:extLst>
      <p:ext uri="{BB962C8B-B14F-4D97-AF65-F5344CB8AC3E}">
        <p14:creationId xmlns:p14="http://schemas.microsoft.com/office/powerpoint/2010/main" val="423139676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13355" y="46102"/>
            <a:ext cx="8624112" cy="1143000"/>
          </a:xfrm>
        </p:spPr>
        <p:txBody>
          <a:bodyPr/>
          <a:lstStyle/>
          <a:p>
            <a:r>
              <a:rPr lang="en-US" altLang="zh-TW" dirty="0"/>
              <a:t>RL in a Nutshell (1/3)</a:t>
            </a:r>
            <a:endParaRPr lang="zh-TW" altLang="en-US" dirty="0"/>
          </a:p>
        </p:txBody>
      </p:sp>
      <p:sp>
        <p:nvSpPr>
          <p:cNvPr id="3" name="內容版面配置區 2"/>
          <p:cNvSpPr>
            <a:spLocks noGrp="1"/>
          </p:cNvSpPr>
          <p:nvPr>
            <p:ph sz="quarter" idx="1"/>
          </p:nvPr>
        </p:nvSpPr>
        <p:spPr>
          <a:xfrm>
            <a:off x="465891" y="1358976"/>
            <a:ext cx="8589584" cy="2214040"/>
          </a:xfrm>
        </p:spPr>
        <p:txBody>
          <a:bodyPr/>
          <a:lstStyle/>
          <a:p>
            <a:r>
              <a:rPr lang="en-US" altLang="zh-TW" dirty="0"/>
              <a:t>To learn a policy that maximizes</a:t>
            </a:r>
            <a:r>
              <a:rPr lang="en-US" altLang="zh-TW" b="1" dirty="0"/>
              <a:t> </a:t>
            </a:r>
            <a:r>
              <a:rPr lang="en-US" altLang="zh-TW" b="1" u="sng" dirty="0"/>
              <a:t>expected total reward</a:t>
            </a:r>
          </a:p>
        </p:txBody>
      </p:sp>
      <p:pic>
        <p:nvPicPr>
          <p:cNvPr id="4" name="Picture 3"/>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971600" y="2301770"/>
            <a:ext cx="7043268" cy="2686412"/>
          </a:xfrm>
          <a:prstGeom prst="rect">
            <a:avLst/>
          </a:prstGeom>
        </p:spPr>
      </p:pic>
      <p:pic>
        <p:nvPicPr>
          <p:cNvPr id="6" name="Picture 5"/>
          <p:cNvPicPr>
            <a:picLocks noChangeAspect="1"/>
          </p:cNvPicPr>
          <p:nvPr>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a:off x="465891" y="5207286"/>
            <a:ext cx="8276894" cy="865212"/>
          </a:xfrm>
          <a:prstGeom prst="rect">
            <a:avLst/>
          </a:prstGeom>
        </p:spPr>
      </p:pic>
      <p:sp>
        <p:nvSpPr>
          <p:cNvPr id="5" name="Slide Number Placeholder 4"/>
          <p:cNvSpPr>
            <a:spLocks noGrp="1"/>
          </p:cNvSpPr>
          <p:nvPr>
            <p:ph type="sldNum" sz="quarter" idx="12"/>
          </p:nvPr>
        </p:nvSpPr>
        <p:spPr/>
        <p:txBody>
          <a:bodyPr/>
          <a:lstStyle/>
          <a:p>
            <a:fld id="{EB15A18E-AA88-43ED-A605-D4009C1A63FA}" type="slidenum">
              <a:rPr lang="zh-TW" altLang="en-US" smtClean="0"/>
              <a:pPr/>
              <a:t>52</a:t>
            </a:fld>
            <a:endParaRPr lang="zh-TW" altLang="en-US"/>
          </a:p>
        </p:txBody>
      </p:sp>
      <p:cxnSp>
        <p:nvCxnSpPr>
          <p:cNvPr id="7" name="Straight Connector 6"/>
          <p:cNvCxnSpPr/>
          <p:nvPr/>
        </p:nvCxnSpPr>
        <p:spPr>
          <a:xfrm>
            <a:off x="5580112" y="6165839"/>
            <a:ext cx="864096" cy="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7150772" y="6165839"/>
            <a:ext cx="864096" cy="331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245022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13355" y="46102"/>
            <a:ext cx="8624112" cy="1143000"/>
          </a:xfrm>
        </p:spPr>
        <p:txBody>
          <a:bodyPr/>
          <a:lstStyle/>
          <a:p>
            <a:r>
              <a:rPr lang="en-US" altLang="zh-TW" dirty="0"/>
              <a:t>RL in a Nutshell (2/3)</a:t>
            </a:r>
            <a:endParaRPr lang="zh-TW" altLang="en-US" dirty="0"/>
          </a:p>
        </p:txBody>
      </p:sp>
      <p:sp>
        <p:nvSpPr>
          <p:cNvPr id="3" name="內容版面配置區 2"/>
          <p:cNvSpPr>
            <a:spLocks noGrp="1"/>
          </p:cNvSpPr>
          <p:nvPr>
            <p:ph sz="quarter" idx="1"/>
          </p:nvPr>
        </p:nvSpPr>
        <p:spPr>
          <a:xfrm>
            <a:off x="465891" y="1358976"/>
            <a:ext cx="8589584" cy="4572000"/>
          </a:xfrm>
        </p:spPr>
        <p:txBody>
          <a:bodyPr/>
          <a:lstStyle/>
          <a:p>
            <a:r>
              <a:rPr lang="en-US" altLang="zh-TW" dirty="0"/>
              <a:t>Our work employs </a:t>
            </a:r>
            <a:r>
              <a:rPr lang="en-US" altLang="zh-TW" b="1" dirty="0"/>
              <a:t>model-free (trial and error) </a:t>
            </a:r>
            <a:r>
              <a:rPr lang="en-US" altLang="zh-TW" dirty="0"/>
              <a:t>learning</a:t>
            </a:r>
            <a:endParaRPr lang="en-US" altLang="zh-TW" u="sng" dirty="0"/>
          </a:p>
        </p:txBody>
      </p:sp>
      <p:pic>
        <p:nvPicPr>
          <p:cNvPr id="6" name="圖片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7584" y="2297939"/>
            <a:ext cx="7472374" cy="2880320"/>
          </a:xfrm>
          <a:prstGeom prst="rect">
            <a:avLst/>
          </a:prstGeom>
        </p:spPr>
      </p:pic>
      <p:pic>
        <p:nvPicPr>
          <p:cNvPr id="7" name="Picture 6"/>
          <p:cNvPicPr>
            <a:picLocks noChangeAspect="1"/>
          </p:cNvPicPr>
          <p:nvPr>
            <p:custDataLst>
              <p:tags r:id="rId1"/>
            </p:custDataLst>
          </p:nvPr>
        </p:nvPicPr>
        <p:blipFill>
          <a:blip r:embed="rId7" cstate="print">
            <a:extLst>
              <a:ext uri="{28A0092B-C50C-407E-A947-70E740481C1C}">
                <a14:useLocalDpi xmlns:a14="http://schemas.microsoft.com/office/drawing/2010/main" val="0"/>
              </a:ext>
            </a:extLst>
          </a:blip>
          <a:stretch>
            <a:fillRect/>
          </a:stretch>
        </p:blipFill>
        <p:spPr>
          <a:xfrm>
            <a:off x="3921322" y="1997731"/>
            <a:ext cx="1284897" cy="396455"/>
          </a:xfrm>
          <a:prstGeom prst="rect">
            <a:avLst/>
          </a:prstGeom>
        </p:spPr>
      </p:pic>
      <p:pic>
        <p:nvPicPr>
          <p:cNvPr id="8" name="Picture 7"/>
          <p:cNvPicPr>
            <a:picLocks noChangeAspect="1"/>
          </p:cNvPicPr>
          <p:nvPr>
            <p:custDataLst>
              <p:tags r:id="rId2"/>
            </p:custDataLst>
          </p:nvPr>
        </p:nvPicPr>
        <p:blipFill>
          <a:blip r:embed="rId8" cstate="print">
            <a:extLst>
              <a:ext uri="{28A0092B-C50C-407E-A947-70E740481C1C}">
                <a14:useLocalDpi xmlns:a14="http://schemas.microsoft.com/office/drawing/2010/main" val="0"/>
              </a:ext>
            </a:extLst>
          </a:blip>
          <a:stretch>
            <a:fillRect/>
          </a:stretch>
        </p:blipFill>
        <p:spPr>
          <a:xfrm>
            <a:off x="3236657" y="5250267"/>
            <a:ext cx="3239196" cy="418774"/>
          </a:xfrm>
          <a:prstGeom prst="rect">
            <a:avLst/>
          </a:prstGeom>
        </p:spPr>
      </p:pic>
      <p:pic>
        <p:nvPicPr>
          <p:cNvPr id="9" name="Picture 8"/>
          <p:cNvPicPr>
            <a:picLocks noChangeAspect="1"/>
          </p:cNvPicPr>
          <p:nvPr>
            <p:custDataLst>
              <p:tags r:id="rId3"/>
            </p:custDataLst>
          </p:nvPr>
        </p:nvPicPr>
        <p:blipFill>
          <a:blip r:embed="rId9" cstate="print">
            <a:extLst>
              <a:ext uri="{28A0092B-C50C-407E-A947-70E740481C1C}">
                <a14:useLocalDpi xmlns:a14="http://schemas.microsoft.com/office/drawing/2010/main" val="0"/>
              </a:ext>
            </a:extLst>
          </a:blip>
          <a:stretch>
            <a:fillRect/>
          </a:stretch>
        </p:blipFill>
        <p:spPr>
          <a:xfrm>
            <a:off x="1586148" y="5949280"/>
            <a:ext cx="6167096" cy="442472"/>
          </a:xfrm>
          <a:prstGeom prst="rect">
            <a:avLst/>
          </a:prstGeom>
        </p:spPr>
      </p:pic>
      <p:cxnSp>
        <p:nvCxnSpPr>
          <p:cNvPr id="10" name="Straight Connector 9"/>
          <p:cNvCxnSpPr/>
          <p:nvPr/>
        </p:nvCxnSpPr>
        <p:spPr>
          <a:xfrm>
            <a:off x="2932113" y="5517232"/>
            <a:ext cx="388843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p:txBody>
          <a:bodyPr/>
          <a:lstStyle/>
          <a:p>
            <a:fld id="{EB15A18E-AA88-43ED-A605-D4009C1A63FA}" type="slidenum">
              <a:rPr lang="zh-TW" altLang="en-US" smtClean="0"/>
              <a:pPr/>
              <a:t>53</a:t>
            </a:fld>
            <a:endParaRPr lang="zh-TW" altLang="en-US"/>
          </a:p>
        </p:txBody>
      </p:sp>
    </p:spTree>
    <p:extLst>
      <p:ext uri="{BB962C8B-B14F-4D97-AF65-F5344CB8AC3E}">
        <p14:creationId xmlns:p14="http://schemas.microsoft.com/office/powerpoint/2010/main" val="113769960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txBox="1">
            <a:spLocks/>
          </p:cNvSpPr>
          <p:nvPr/>
        </p:nvSpPr>
        <p:spPr>
          <a:xfrm>
            <a:off x="395536" y="451821"/>
            <a:ext cx="9289032" cy="769782"/>
          </a:xfrm>
          <a:prstGeom prst="rect">
            <a:avLst/>
          </a:prstGeom>
        </p:spPr>
        <p:txBody>
          <a:bodyPr bIns="91440" anchor="b" anchorCtr="0">
            <a:noAutofit/>
          </a:bodyPr>
          <a:lstStyle>
            <a:lvl1pPr algn="l" rtl="0" eaLnBrk="1" latinLnBrk="0" hangingPunct="1">
              <a:spcBef>
                <a:spcPct val="0"/>
              </a:spcBef>
              <a:buNone/>
              <a:defRPr kumimoji="0" sz="4000" b="1" kern="1200">
                <a:solidFill>
                  <a:srgbClr val="0070C0"/>
                </a:solidFill>
                <a:latin typeface="Calibri" panose="020F0502020204030204" pitchFamily="34" charset="0"/>
                <a:ea typeface="+mj-ea"/>
                <a:cs typeface="Times New Roman" pitchFamily="18" charset="0"/>
              </a:defRPr>
            </a:lvl1pPr>
          </a:lstStyle>
          <a:p>
            <a:r>
              <a:rPr lang="en-US" altLang="zh-TW" dirty="0"/>
              <a:t>State Signals</a:t>
            </a:r>
            <a:endParaRPr lang="zh-TW" altLang="en-US" dirty="0"/>
          </a:p>
        </p:txBody>
      </p:sp>
      <p:sp>
        <p:nvSpPr>
          <p:cNvPr id="14" name="內容版面配置區 4"/>
          <p:cNvSpPr>
            <a:spLocks noGrp="1"/>
          </p:cNvSpPr>
          <p:nvPr>
            <p:ph idx="1"/>
          </p:nvPr>
        </p:nvSpPr>
        <p:spPr>
          <a:xfrm>
            <a:off x="430363" y="1412776"/>
            <a:ext cx="8534125" cy="4464496"/>
          </a:xfrm>
        </p:spPr>
        <p:txBody>
          <a:bodyPr>
            <a:normAutofit/>
          </a:bodyPr>
          <a:lstStyle/>
          <a:p>
            <a:r>
              <a:rPr lang="en-US" altLang="zh-TW" b="1" u="sng" dirty="0"/>
              <a:t>Task: </a:t>
            </a:r>
            <a:r>
              <a:rPr lang="en-US" altLang="zh-TW" dirty="0"/>
              <a:t>To evaluate the </a:t>
            </a:r>
            <a:r>
              <a:rPr lang="en-US" altLang="zh-TW" b="1" dirty="0"/>
              <a:t>state signal </a:t>
            </a:r>
            <a:r>
              <a:rPr lang="en-US" altLang="zh-TW" dirty="0"/>
              <a:t>for a coding frame (e.g. F</a:t>
            </a:r>
            <a:r>
              <a:rPr lang="en-US" altLang="zh-TW" sz="1200" dirty="0"/>
              <a:t>5</a:t>
            </a:r>
            <a:r>
              <a:rPr lang="en-US" altLang="zh-TW" dirty="0"/>
              <a:t>) given the GOP prediction structure</a:t>
            </a:r>
            <a:endParaRPr lang="en-US" altLang="zh-TW" sz="2400" dirty="0"/>
          </a:p>
        </p:txBody>
      </p:sp>
      <p:sp>
        <p:nvSpPr>
          <p:cNvPr id="2" name="Slide Number Placeholder 1"/>
          <p:cNvSpPr>
            <a:spLocks noGrp="1"/>
          </p:cNvSpPr>
          <p:nvPr>
            <p:ph type="sldNum" sz="quarter" idx="12"/>
          </p:nvPr>
        </p:nvSpPr>
        <p:spPr/>
        <p:txBody>
          <a:bodyPr/>
          <a:lstStyle/>
          <a:p>
            <a:fld id="{EB15A18E-AA88-43ED-A605-D4009C1A63FA}" type="slidenum">
              <a:rPr lang="zh-TW" altLang="en-US" smtClean="0"/>
              <a:pPr/>
              <a:t>54</a:t>
            </a:fld>
            <a:endParaRPr lang="zh-TW" altLang="en-US"/>
          </a:p>
        </p:txBody>
      </p:sp>
      <mc:AlternateContent xmlns:mc="http://schemas.openxmlformats.org/markup-compatibility/2006" xmlns:a14="http://schemas.microsoft.com/office/drawing/2010/main">
        <mc:Choice Requires="a14">
          <p:sp>
            <p:nvSpPr>
              <p:cNvPr id="6" name="矩形 54"/>
              <p:cNvSpPr/>
              <p:nvPr/>
            </p:nvSpPr>
            <p:spPr>
              <a:xfrm>
                <a:off x="639407" y="3610458"/>
                <a:ext cx="436611" cy="849863"/>
              </a:xfrm>
              <a:prstGeom prst="rect">
                <a:avLst/>
              </a:prstGeom>
              <a:solidFill>
                <a:schemeClr val="accent6">
                  <a:lumMod val="40000"/>
                  <a:lumOff val="60000"/>
                </a:schemeClr>
              </a:solidFill>
              <a:ln w="28575"/>
            </p:spPr>
            <p:style>
              <a:lnRef idx="2">
                <a:schemeClr val="accent1"/>
              </a:lnRef>
              <a:fillRef idx="1">
                <a:schemeClr val="lt1"/>
              </a:fillRef>
              <a:effectRef idx="0">
                <a:schemeClr val="accent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TW" b="1" i="1">
                              <a:latin typeface="Cambria Math" panose="02040503050406030204" pitchFamily="18" charset="0"/>
                            </a:rPr>
                          </m:ctrlPr>
                        </m:sSubPr>
                        <m:e>
                          <m:r>
                            <a:rPr lang="zh-TW" altLang="en-US" b="1" i="0" smtClean="0">
                              <a:latin typeface="Cambria Math" panose="02040503050406030204" pitchFamily="18" charset="0"/>
                            </a:rPr>
                            <m:t> </m:t>
                          </m:r>
                          <m:r>
                            <a:rPr lang="en-US" altLang="zh-TW" b="1" i="0">
                              <a:latin typeface="Cambria Math" panose="02040503050406030204" pitchFamily="18" charset="0"/>
                            </a:rPr>
                            <m:t>𝐅</m:t>
                          </m:r>
                        </m:e>
                        <m:sub>
                          <m:r>
                            <a:rPr lang="en-US" altLang="zh-TW" b="1" i="0">
                              <a:latin typeface="Cambria Math" panose="02040503050406030204" pitchFamily="18" charset="0"/>
                            </a:rPr>
                            <m:t>𝟏</m:t>
                          </m:r>
                        </m:sub>
                      </m:sSub>
                    </m:oMath>
                  </m:oMathPara>
                </a14:m>
                <a:endParaRPr lang="zh-TW" altLang="en-US" b="1" dirty="0">
                  <a:latin typeface="Calibri" panose="020F0502020204030204" pitchFamily="34" charset="0"/>
                  <a:cs typeface="Calibri" panose="020F0502020204030204" pitchFamily="34" charset="0"/>
                </a:endParaRPr>
              </a:p>
            </p:txBody>
          </p:sp>
        </mc:Choice>
        <mc:Fallback xmlns="">
          <p:sp>
            <p:nvSpPr>
              <p:cNvPr id="6" name="矩形 54"/>
              <p:cNvSpPr>
                <a:spLocks noRot="1" noChangeAspect="1" noMove="1" noResize="1" noEditPoints="1" noAdjustHandles="1" noChangeArrowheads="1" noChangeShapeType="1" noTextEdit="1"/>
              </p:cNvSpPr>
              <p:nvPr/>
            </p:nvSpPr>
            <p:spPr>
              <a:xfrm>
                <a:off x="639407" y="3610458"/>
                <a:ext cx="436611" cy="849863"/>
              </a:xfrm>
              <a:prstGeom prst="rect">
                <a:avLst/>
              </a:prstGeom>
              <a:blipFill>
                <a:blip r:embed="rId3"/>
                <a:stretch>
                  <a:fillRect/>
                </a:stretch>
              </a:blipFill>
              <a:ln w="28575"/>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矩形 55"/>
              <p:cNvSpPr/>
              <p:nvPr/>
            </p:nvSpPr>
            <p:spPr>
              <a:xfrm>
                <a:off x="1346669" y="3610457"/>
                <a:ext cx="436611" cy="849863"/>
              </a:xfrm>
              <a:prstGeom prst="rect">
                <a:avLst/>
              </a:prstGeom>
              <a:solidFill>
                <a:schemeClr val="accent6">
                  <a:lumMod val="40000"/>
                  <a:lumOff val="60000"/>
                </a:schemeClr>
              </a:solidFill>
              <a:ln w="28575"/>
            </p:spPr>
            <p:style>
              <a:lnRef idx="2">
                <a:schemeClr val="accent1"/>
              </a:lnRef>
              <a:fillRef idx="1">
                <a:schemeClr val="lt1"/>
              </a:fillRef>
              <a:effectRef idx="0">
                <a:schemeClr val="accent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TW" b="1" i="1" smtClean="0">
                              <a:latin typeface="Cambria Math" panose="02040503050406030204" pitchFamily="18" charset="0"/>
                            </a:rPr>
                          </m:ctrlPr>
                        </m:sSubPr>
                        <m:e>
                          <m:r>
                            <a:rPr lang="zh-TW" altLang="en-US" b="1" i="0" smtClean="0">
                              <a:latin typeface="Cambria Math" panose="02040503050406030204" pitchFamily="18" charset="0"/>
                            </a:rPr>
                            <m:t> </m:t>
                          </m:r>
                          <m:r>
                            <a:rPr lang="en-US" altLang="zh-TW" b="1" i="0">
                              <a:latin typeface="Cambria Math" panose="02040503050406030204" pitchFamily="18" charset="0"/>
                            </a:rPr>
                            <m:t>𝐅</m:t>
                          </m:r>
                        </m:e>
                        <m:sub>
                          <m:r>
                            <a:rPr lang="en-US" altLang="zh-TW" b="1" i="0" smtClean="0">
                              <a:latin typeface="Cambria Math" panose="02040503050406030204" pitchFamily="18" charset="0"/>
                            </a:rPr>
                            <m:t>𝟐</m:t>
                          </m:r>
                        </m:sub>
                      </m:sSub>
                    </m:oMath>
                  </m:oMathPara>
                </a14:m>
                <a:endParaRPr lang="zh-TW" altLang="en-US" b="1" dirty="0">
                  <a:latin typeface="Calibri" panose="020F0502020204030204" pitchFamily="34" charset="0"/>
                  <a:cs typeface="Calibri" panose="020F0502020204030204" pitchFamily="34" charset="0"/>
                </a:endParaRPr>
              </a:p>
            </p:txBody>
          </p:sp>
        </mc:Choice>
        <mc:Fallback xmlns="">
          <p:sp>
            <p:nvSpPr>
              <p:cNvPr id="7" name="矩形 55"/>
              <p:cNvSpPr>
                <a:spLocks noRot="1" noChangeAspect="1" noMove="1" noResize="1" noEditPoints="1" noAdjustHandles="1" noChangeArrowheads="1" noChangeShapeType="1" noTextEdit="1"/>
              </p:cNvSpPr>
              <p:nvPr/>
            </p:nvSpPr>
            <p:spPr>
              <a:xfrm>
                <a:off x="1346669" y="3610457"/>
                <a:ext cx="436611" cy="849863"/>
              </a:xfrm>
              <a:prstGeom prst="rect">
                <a:avLst/>
              </a:prstGeom>
              <a:blipFill>
                <a:blip r:embed="rId4"/>
                <a:stretch>
                  <a:fillRect/>
                </a:stretch>
              </a:blipFill>
              <a:ln w="28575"/>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矩形 56"/>
              <p:cNvSpPr/>
              <p:nvPr/>
            </p:nvSpPr>
            <p:spPr>
              <a:xfrm>
                <a:off x="2059836" y="3610456"/>
                <a:ext cx="436611" cy="849863"/>
              </a:xfrm>
              <a:prstGeom prst="rect">
                <a:avLst/>
              </a:prstGeom>
              <a:solidFill>
                <a:schemeClr val="accent6">
                  <a:lumMod val="40000"/>
                  <a:lumOff val="60000"/>
                </a:schemeClr>
              </a:solidFill>
              <a:ln w="28575"/>
            </p:spPr>
            <p:style>
              <a:lnRef idx="2">
                <a:schemeClr val="accent1"/>
              </a:lnRef>
              <a:fillRef idx="1">
                <a:schemeClr val="lt1"/>
              </a:fillRef>
              <a:effectRef idx="0">
                <a:schemeClr val="accent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TW" b="1" i="1" smtClean="0">
                              <a:latin typeface="Cambria Math" panose="02040503050406030204" pitchFamily="18" charset="0"/>
                            </a:rPr>
                          </m:ctrlPr>
                        </m:sSubPr>
                        <m:e>
                          <m:r>
                            <a:rPr lang="zh-TW" altLang="en-US" b="1" i="0" smtClean="0">
                              <a:latin typeface="Cambria Math" panose="02040503050406030204" pitchFamily="18" charset="0"/>
                            </a:rPr>
                            <m:t> </m:t>
                          </m:r>
                          <m:r>
                            <a:rPr lang="en-US" altLang="zh-TW" b="1" i="0">
                              <a:latin typeface="Cambria Math" panose="02040503050406030204" pitchFamily="18" charset="0"/>
                            </a:rPr>
                            <m:t>𝐅</m:t>
                          </m:r>
                        </m:e>
                        <m:sub>
                          <m:r>
                            <a:rPr lang="en-US" altLang="zh-TW" b="1" i="0" smtClean="0">
                              <a:latin typeface="Cambria Math" panose="02040503050406030204" pitchFamily="18" charset="0"/>
                            </a:rPr>
                            <m:t>𝟑</m:t>
                          </m:r>
                        </m:sub>
                      </m:sSub>
                    </m:oMath>
                  </m:oMathPara>
                </a14:m>
                <a:endParaRPr lang="zh-TW" altLang="en-US" b="1" dirty="0"/>
              </a:p>
            </p:txBody>
          </p:sp>
        </mc:Choice>
        <mc:Fallback xmlns="">
          <p:sp>
            <p:nvSpPr>
              <p:cNvPr id="8" name="矩形 56"/>
              <p:cNvSpPr>
                <a:spLocks noRot="1" noChangeAspect="1" noMove="1" noResize="1" noEditPoints="1" noAdjustHandles="1" noChangeArrowheads="1" noChangeShapeType="1" noTextEdit="1"/>
              </p:cNvSpPr>
              <p:nvPr/>
            </p:nvSpPr>
            <p:spPr>
              <a:xfrm>
                <a:off x="2059836" y="3610456"/>
                <a:ext cx="436611" cy="849863"/>
              </a:xfrm>
              <a:prstGeom prst="rect">
                <a:avLst/>
              </a:prstGeom>
              <a:blipFill>
                <a:blip r:embed="rId5"/>
                <a:stretch>
                  <a:fillRect/>
                </a:stretch>
              </a:blipFill>
              <a:ln w="28575"/>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矩形 57"/>
              <p:cNvSpPr/>
              <p:nvPr/>
            </p:nvSpPr>
            <p:spPr>
              <a:xfrm>
                <a:off x="8100146" y="3595799"/>
                <a:ext cx="436611" cy="849863"/>
              </a:xfrm>
              <a:prstGeom prst="rect">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TW" b="1" i="1" smtClean="0">
                              <a:latin typeface="Cambria Math" panose="02040503050406030204" pitchFamily="18" charset="0"/>
                            </a:rPr>
                          </m:ctrlPr>
                        </m:sSubPr>
                        <m:e>
                          <m:r>
                            <a:rPr lang="zh-TW" altLang="en-US" b="1" i="0" smtClean="0">
                              <a:latin typeface="Cambria Math" panose="02040503050406030204" pitchFamily="18" charset="0"/>
                            </a:rPr>
                            <m:t> </m:t>
                          </m:r>
                          <m:r>
                            <a:rPr lang="en-US" altLang="zh-TW" b="1" i="0">
                              <a:latin typeface="Cambria Math" panose="02040503050406030204" pitchFamily="18" charset="0"/>
                            </a:rPr>
                            <m:t>𝐅</m:t>
                          </m:r>
                        </m:e>
                        <m:sub>
                          <m:r>
                            <a:rPr lang="en-US" altLang="zh-TW" b="1" i="0" smtClean="0">
                              <a:latin typeface="Cambria Math" panose="02040503050406030204" pitchFamily="18" charset="0"/>
                            </a:rPr>
                            <m:t>𝟏𝟔</m:t>
                          </m:r>
                        </m:sub>
                      </m:sSub>
                    </m:oMath>
                  </m:oMathPara>
                </a14:m>
                <a:endParaRPr lang="zh-TW" altLang="en-US" b="1" dirty="0"/>
              </a:p>
            </p:txBody>
          </p:sp>
        </mc:Choice>
        <mc:Fallback xmlns="">
          <p:sp>
            <p:nvSpPr>
              <p:cNvPr id="9" name="矩形 57"/>
              <p:cNvSpPr>
                <a:spLocks noRot="1" noChangeAspect="1" noMove="1" noResize="1" noEditPoints="1" noAdjustHandles="1" noChangeArrowheads="1" noChangeShapeType="1" noTextEdit="1"/>
              </p:cNvSpPr>
              <p:nvPr/>
            </p:nvSpPr>
            <p:spPr>
              <a:xfrm>
                <a:off x="8100146" y="3595799"/>
                <a:ext cx="436611" cy="849863"/>
              </a:xfrm>
              <a:prstGeom prst="rect">
                <a:avLst/>
              </a:prstGeom>
              <a:blipFill>
                <a:blip r:embed="rId6"/>
                <a:stretch>
                  <a:fillRect l="-5263"/>
                </a:stretch>
              </a:blipFill>
              <a:ln w="28575"/>
            </p:spPr>
            <p:txBody>
              <a:bodyPr/>
              <a:lstStyle/>
              <a:p>
                <a:r>
                  <a:rPr lang="en-US">
                    <a:noFill/>
                  </a:rPr>
                  <a:t> </a:t>
                </a:r>
              </a:p>
            </p:txBody>
          </p:sp>
        </mc:Fallback>
      </mc:AlternateContent>
      <p:sp>
        <p:nvSpPr>
          <p:cNvPr id="10" name="橢圓 58"/>
          <p:cNvSpPr/>
          <p:nvPr/>
        </p:nvSpPr>
        <p:spPr>
          <a:xfrm>
            <a:off x="4558174" y="4012590"/>
            <a:ext cx="118310" cy="12890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11" name="橢圓 59"/>
          <p:cNvSpPr/>
          <p:nvPr/>
        </p:nvSpPr>
        <p:spPr>
          <a:xfrm>
            <a:off x="4776479" y="4012590"/>
            <a:ext cx="118310" cy="12890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12" name="橢圓 60"/>
          <p:cNvSpPr/>
          <p:nvPr/>
        </p:nvSpPr>
        <p:spPr>
          <a:xfrm>
            <a:off x="4985627" y="4012588"/>
            <a:ext cx="118310" cy="12890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13" name="左大括弧 61"/>
          <p:cNvSpPr/>
          <p:nvPr/>
        </p:nvSpPr>
        <p:spPr>
          <a:xfrm rot="5400000">
            <a:off x="4626996" y="-363965"/>
            <a:ext cx="259874" cy="7361829"/>
          </a:xfrm>
          <a:prstGeom prst="lef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15" name="文字方塊 62"/>
          <p:cNvSpPr txBox="1"/>
          <p:nvPr/>
        </p:nvSpPr>
        <p:spPr>
          <a:xfrm>
            <a:off x="4461378" y="2780928"/>
            <a:ext cx="682899" cy="406084"/>
          </a:xfrm>
          <a:prstGeom prst="rect">
            <a:avLst/>
          </a:prstGeom>
          <a:noFill/>
        </p:spPr>
        <p:txBody>
          <a:bodyPr wrap="none" rtlCol="0">
            <a:spAutoFit/>
          </a:bodyPr>
          <a:lstStyle/>
          <a:p>
            <a:r>
              <a:rPr lang="en-US" altLang="zh-TW" b="1" dirty="0">
                <a:latin typeface="Calibri" panose="020F0502020204030204" pitchFamily="34" charset="0"/>
                <a:cs typeface="Calibri" panose="020F0502020204030204" pitchFamily="34" charset="0"/>
              </a:rPr>
              <a:t>GOP</a:t>
            </a:r>
            <a:endParaRPr lang="zh-TW" altLang="en-US" b="1" dirty="0">
              <a:latin typeface="Calibri" panose="020F0502020204030204" pitchFamily="34" charset="0"/>
              <a:cs typeface="Calibri" panose="020F0502020204030204" pitchFamily="34" charset="0"/>
            </a:endParaRPr>
          </a:p>
        </p:txBody>
      </p:sp>
      <mc:AlternateContent xmlns:mc="http://schemas.openxmlformats.org/markup-compatibility/2006" xmlns:a14="http://schemas.microsoft.com/office/drawing/2010/main">
        <mc:Choice Requires="a14">
          <p:sp>
            <p:nvSpPr>
              <p:cNvPr id="16" name="矩形 63"/>
              <p:cNvSpPr/>
              <p:nvPr/>
            </p:nvSpPr>
            <p:spPr>
              <a:xfrm>
                <a:off x="2767098" y="3610455"/>
                <a:ext cx="436611" cy="849863"/>
              </a:xfrm>
              <a:prstGeom prst="rect">
                <a:avLst/>
              </a:prstGeom>
              <a:solidFill>
                <a:schemeClr val="accent6">
                  <a:lumMod val="40000"/>
                  <a:lumOff val="60000"/>
                </a:schemeClr>
              </a:solidFill>
              <a:ln w="28575"/>
            </p:spPr>
            <p:style>
              <a:lnRef idx="2">
                <a:schemeClr val="accent1"/>
              </a:lnRef>
              <a:fillRef idx="1">
                <a:schemeClr val="lt1"/>
              </a:fillRef>
              <a:effectRef idx="0">
                <a:schemeClr val="accent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TW" b="1" i="1" smtClean="0">
                              <a:latin typeface="Cambria Math" panose="02040503050406030204" pitchFamily="18" charset="0"/>
                            </a:rPr>
                          </m:ctrlPr>
                        </m:sSubPr>
                        <m:e>
                          <m:r>
                            <a:rPr lang="zh-TW" altLang="en-US" b="1" i="0" smtClean="0">
                              <a:latin typeface="Cambria Math" panose="02040503050406030204" pitchFamily="18" charset="0"/>
                            </a:rPr>
                            <m:t> </m:t>
                          </m:r>
                          <m:r>
                            <a:rPr lang="en-US" altLang="zh-TW" b="1" i="0">
                              <a:latin typeface="Cambria Math" panose="02040503050406030204" pitchFamily="18" charset="0"/>
                            </a:rPr>
                            <m:t>𝐅</m:t>
                          </m:r>
                        </m:e>
                        <m:sub>
                          <m:r>
                            <a:rPr lang="en-US" altLang="zh-TW" b="1" i="0" smtClean="0">
                              <a:latin typeface="Cambria Math" panose="02040503050406030204" pitchFamily="18" charset="0"/>
                            </a:rPr>
                            <m:t>𝟒</m:t>
                          </m:r>
                        </m:sub>
                      </m:sSub>
                    </m:oMath>
                  </m:oMathPara>
                </a14:m>
                <a:endParaRPr lang="zh-TW" altLang="en-US" b="1" dirty="0"/>
              </a:p>
            </p:txBody>
          </p:sp>
        </mc:Choice>
        <mc:Fallback xmlns="">
          <p:sp>
            <p:nvSpPr>
              <p:cNvPr id="16" name="矩形 63"/>
              <p:cNvSpPr>
                <a:spLocks noRot="1" noChangeAspect="1" noMove="1" noResize="1" noEditPoints="1" noAdjustHandles="1" noChangeArrowheads="1" noChangeShapeType="1" noTextEdit="1"/>
              </p:cNvSpPr>
              <p:nvPr/>
            </p:nvSpPr>
            <p:spPr>
              <a:xfrm>
                <a:off x="2767098" y="3610455"/>
                <a:ext cx="436611" cy="849863"/>
              </a:xfrm>
              <a:prstGeom prst="rect">
                <a:avLst/>
              </a:prstGeom>
              <a:blipFill>
                <a:blip r:embed="rId7"/>
                <a:stretch>
                  <a:fillRect/>
                </a:stretch>
              </a:blipFill>
              <a:ln w="28575"/>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矩形 64"/>
              <p:cNvSpPr/>
              <p:nvPr/>
            </p:nvSpPr>
            <p:spPr>
              <a:xfrm>
                <a:off x="3490334" y="3595799"/>
                <a:ext cx="436611" cy="849863"/>
              </a:xfrm>
              <a:prstGeom prst="rect">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TW" b="1" i="1" smtClean="0">
                              <a:latin typeface="Cambria Math" panose="02040503050406030204" pitchFamily="18" charset="0"/>
                            </a:rPr>
                          </m:ctrlPr>
                        </m:sSubPr>
                        <m:e>
                          <m:r>
                            <a:rPr lang="zh-TW" altLang="en-US" b="1" i="0" smtClean="0">
                              <a:latin typeface="Cambria Math" panose="02040503050406030204" pitchFamily="18" charset="0"/>
                            </a:rPr>
                            <m:t> </m:t>
                          </m:r>
                          <m:r>
                            <a:rPr lang="en-US" altLang="zh-TW" b="1" i="0">
                              <a:latin typeface="Cambria Math" panose="02040503050406030204" pitchFamily="18" charset="0"/>
                            </a:rPr>
                            <m:t>𝐅</m:t>
                          </m:r>
                        </m:e>
                        <m:sub>
                          <m:r>
                            <a:rPr lang="en-US" altLang="zh-TW" b="1" i="0" smtClean="0">
                              <a:latin typeface="Cambria Math" panose="02040503050406030204" pitchFamily="18" charset="0"/>
                            </a:rPr>
                            <m:t>𝟓</m:t>
                          </m:r>
                        </m:sub>
                      </m:sSub>
                    </m:oMath>
                  </m:oMathPara>
                </a14:m>
                <a:endParaRPr lang="zh-TW" altLang="en-US" b="1" dirty="0"/>
              </a:p>
            </p:txBody>
          </p:sp>
        </mc:Choice>
        <mc:Fallback xmlns="">
          <p:sp>
            <p:nvSpPr>
              <p:cNvPr id="17" name="矩形 64"/>
              <p:cNvSpPr>
                <a:spLocks noRot="1" noChangeAspect="1" noMove="1" noResize="1" noEditPoints="1" noAdjustHandles="1" noChangeArrowheads="1" noChangeShapeType="1" noTextEdit="1"/>
              </p:cNvSpPr>
              <p:nvPr/>
            </p:nvSpPr>
            <p:spPr>
              <a:xfrm>
                <a:off x="3490334" y="3595799"/>
                <a:ext cx="436611" cy="849863"/>
              </a:xfrm>
              <a:prstGeom prst="rect">
                <a:avLst/>
              </a:prstGeom>
              <a:blipFill>
                <a:blip r:embed="rId8"/>
                <a:stretch>
                  <a:fillRect/>
                </a:stretch>
              </a:blipFill>
              <a:ln w="28575"/>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矩形 65"/>
              <p:cNvSpPr/>
              <p:nvPr/>
            </p:nvSpPr>
            <p:spPr>
              <a:xfrm>
                <a:off x="7363614" y="3595799"/>
                <a:ext cx="436611" cy="849863"/>
              </a:xfrm>
              <a:prstGeom prst="rect">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TW" b="1" i="1" smtClean="0">
                              <a:latin typeface="Cambria Math" panose="02040503050406030204" pitchFamily="18" charset="0"/>
                            </a:rPr>
                          </m:ctrlPr>
                        </m:sSubPr>
                        <m:e>
                          <m:r>
                            <a:rPr lang="zh-TW" altLang="en-US" b="1" i="0" smtClean="0">
                              <a:latin typeface="Cambria Math" panose="02040503050406030204" pitchFamily="18" charset="0"/>
                            </a:rPr>
                            <m:t> </m:t>
                          </m:r>
                          <m:r>
                            <a:rPr lang="en-US" altLang="zh-TW" b="1" i="0">
                              <a:latin typeface="Cambria Math" panose="02040503050406030204" pitchFamily="18" charset="0"/>
                            </a:rPr>
                            <m:t>𝐅</m:t>
                          </m:r>
                        </m:e>
                        <m:sub>
                          <m:r>
                            <a:rPr lang="en-US" altLang="zh-TW" b="1" i="0" smtClean="0">
                              <a:latin typeface="Cambria Math" panose="02040503050406030204" pitchFamily="18" charset="0"/>
                            </a:rPr>
                            <m:t>𝟏𝟓</m:t>
                          </m:r>
                        </m:sub>
                      </m:sSub>
                    </m:oMath>
                  </m:oMathPara>
                </a14:m>
                <a:endParaRPr lang="zh-TW" altLang="en-US" b="1" dirty="0"/>
              </a:p>
            </p:txBody>
          </p:sp>
        </mc:Choice>
        <mc:Fallback xmlns="">
          <p:sp>
            <p:nvSpPr>
              <p:cNvPr id="18" name="矩形 65"/>
              <p:cNvSpPr>
                <a:spLocks noRot="1" noChangeAspect="1" noMove="1" noResize="1" noEditPoints="1" noAdjustHandles="1" noChangeArrowheads="1" noChangeShapeType="1" noTextEdit="1"/>
              </p:cNvSpPr>
              <p:nvPr/>
            </p:nvSpPr>
            <p:spPr>
              <a:xfrm>
                <a:off x="7363614" y="3595799"/>
                <a:ext cx="436611" cy="849863"/>
              </a:xfrm>
              <a:prstGeom prst="rect">
                <a:avLst/>
              </a:prstGeom>
              <a:blipFill>
                <a:blip r:embed="rId9"/>
                <a:stretch>
                  <a:fillRect l="-3896"/>
                </a:stretch>
              </a:blipFill>
              <a:ln w="28575"/>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矩形 66"/>
              <p:cNvSpPr/>
              <p:nvPr/>
            </p:nvSpPr>
            <p:spPr>
              <a:xfrm>
                <a:off x="6575543" y="3595799"/>
                <a:ext cx="436611" cy="849863"/>
              </a:xfrm>
              <a:prstGeom prst="rect">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TW" b="1" i="1" smtClean="0">
                              <a:latin typeface="Cambria Math" panose="02040503050406030204" pitchFamily="18" charset="0"/>
                            </a:rPr>
                          </m:ctrlPr>
                        </m:sSubPr>
                        <m:e>
                          <m:r>
                            <a:rPr lang="zh-TW" altLang="en-US" b="1" i="0" smtClean="0">
                              <a:latin typeface="Cambria Math" panose="02040503050406030204" pitchFamily="18" charset="0"/>
                            </a:rPr>
                            <m:t> </m:t>
                          </m:r>
                          <m:r>
                            <a:rPr lang="en-US" altLang="zh-TW" b="1" i="0">
                              <a:latin typeface="Cambria Math" panose="02040503050406030204" pitchFamily="18" charset="0"/>
                            </a:rPr>
                            <m:t>𝐅</m:t>
                          </m:r>
                        </m:e>
                        <m:sub>
                          <m:r>
                            <a:rPr lang="en-US" altLang="zh-TW" b="1" i="0" smtClean="0">
                              <a:latin typeface="Cambria Math" panose="02040503050406030204" pitchFamily="18" charset="0"/>
                            </a:rPr>
                            <m:t>𝟏</m:t>
                          </m:r>
                          <m:r>
                            <a:rPr lang="en-US" altLang="zh-TW" b="1" i="1" smtClean="0">
                              <a:latin typeface="Cambria Math" panose="02040503050406030204" pitchFamily="18" charset="0"/>
                            </a:rPr>
                            <m:t>𝟒</m:t>
                          </m:r>
                        </m:sub>
                      </m:sSub>
                    </m:oMath>
                  </m:oMathPara>
                </a14:m>
                <a:endParaRPr lang="zh-TW" altLang="en-US" b="1" dirty="0"/>
              </a:p>
            </p:txBody>
          </p:sp>
        </mc:Choice>
        <mc:Fallback xmlns="">
          <p:sp>
            <p:nvSpPr>
              <p:cNvPr id="19" name="矩形 66"/>
              <p:cNvSpPr>
                <a:spLocks noRot="1" noChangeAspect="1" noMove="1" noResize="1" noEditPoints="1" noAdjustHandles="1" noChangeArrowheads="1" noChangeShapeType="1" noTextEdit="1"/>
              </p:cNvSpPr>
              <p:nvPr/>
            </p:nvSpPr>
            <p:spPr>
              <a:xfrm>
                <a:off x="6575543" y="3595799"/>
                <a:ext cx="436611" cy="849863"/>
              </a:xfrm>
              <a:prstGeom prst="rect">
                <a:avLst/>
              </a:prstGeom>
              <a:blipFill>
                <a:blip r:embed="rId10"/>
                <a:stretch>
                  <a:fillRect l="-5263"/>
                </a:stretch>
              </a:blipFill>
              <a:ln w="28575"/>
            </p:spPr>
            <p:txBody>
              <a:bodyPr/>
              <a:lstStyle/>
              <a:p>
                <a:r>
                  <a:rPr lang="en-US">
                    <a:noFill/>
                  </a:rPr>
                  <a:t> </a:t>
                </a:r>
              </a:p>
            </p:txBody>
          </p:sp>
        </mc:Fallback>
      </mc:AlternateContent>
      <p:sp>
        <p:nvSpPr>
          <p:cNvPr id="20" name="左大括弧 67"/>
          <p:cNvSpPr/>
          <p:nvPr/>
        </p:nvSpPr>
        <p:spPr bwMode="auto">
          <a:xfrm rot="16200000">
            <a:off x="1822028" y="3793784"/>
            <a:ext cx="259305" cy="2291644"/>
          </a:xfrm>
          <a:prstGeom prst="leftBrace">
            <a:avLst>
              <a:gd name="adj1" fmla="val 8333"/>
              <a:gd name="adj2" fmla="val 51515"/>
            </a:avLst>
          </a:prstGeom>
          <a:noFill/>
          <a:ln w="2857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zh-TW" altLang="en-US" sz="1800" b="0" i="0" u="none" strike="noStrike" cap="none" normalizeH="0" baseline="0">
              <a:ln>
                <a:noFill/>
              </a:ln>
              <a:solidFill>
                <a:schemeClr val="tx1"/>
              </a:solidFill>
              <a:effectLst/>
              <a:latin typeface="Arial" pitchFamily="34" charset="0"/>
              <a:ea typeface="宋体" pitchFamily="2" charset="-122"/>
            </a:endParaRPr>
          </a:p>
        </p:txBody>
      </p:sp>
      <p:sp>
        <p:nvSpPr>
          <p:cNvPr id="21" name="左大括弧 68"/>
          <p:cNvSpPr/>
          <p:nvPr/>
        </p:nvSpPr>
        <p:spPr bwMode="auto">
          <a:xfrm rot="16200000">
            <a:off x="6352971" y="2937405"/>
            <a:ext cx="292194" cy="4075379"/>
          </a:xfrm>
          <a:prstGeom prst="leftBrace">
            <a:avLst>
              <a:gd name="adj1" fmla="val 8333"/>
              <a:gd name="adj2" fmla="val 51515"/>
            </a:avLst>
          </a:prstGeom>
          <a:noFill/>
          <a:ln w="2857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zh-TW" altLang="en-US" sz="1800" b="0" i="0" u="none" strike="noStrike" cap="none" normalizeH="0" baseline="0">
              <a:ln>
                <a:noFill/>
              </a:ln>
              <a:solidFill>
                <a:schemeClr val="tx1"/>
              </a:solidFill>
              <a:effectLst/>
              <a:latin typeface="Arial" pitchFamily="34" charset="0"/>
              <a:ea typeface="宋体" pitchFamily="2" charset="-122"/>
            </a:endParaRPr>
          </a:p>
        </p:txBody>
      </p:sp>
      <p:sp>
        <p:nvSpPr>
          <p:cNvPr id="22" name="文字方塊 1"/>
          <p:cNvSpPr txBox="1"/>
          <p:nvPr/>
        </p:nvSpPr>
        <p:spPr>
          <a:xfrm>
            <a:off x="1234737" y="5184064"/>
            <a:ext cx="1576137" cy="369332"/>
          </a:xfrm>
          <a:prstGeom prst="rect">
            <a:avLst/>
          </a:prstGeom>
          <a:noFill/>
        </p:spPr>
        <p:txBody>
          <a:bodyPr wrap="none" rtlCol="0">
            <a:spAutoFit/>
          </a:bodyPr>
          <a:lstStyle/>
          <a:p>
            <a:r>
              <a:rPr lang="en-US" altLang="zh-TW" dirty="0">
                <a:latin typeface="Calibri" panose="020F0502020204030204" pitchFamily="34" charset="0"/>
                <a:cs typeface="Calibri" panose="020F0502020204030204" pitchFamily="34" charset="0"/>
              </a:rPr>
              <a:t>Coded Frames </a:t>
            </a:r>
            <a:endParaRPr lang="zh-TW" altLang="en-US" dirty="0">
              <a:latin typeface="Calibri" panose="020F0502020204030204" pitchFamily="34" charset="0"/>
              <a:cs typeface="Calibri" panose="020F0502020204030204" pitchFamily="34" charset="0"/>
            </a:endParaRPr>
          </a:p>
        </p:txBody>
      </p:sp>
      <p:sp>
        <p:nvSpPr>
          <p:cNvPr id="23" name="文字方塊 69"/>
          <p:cNvSpPr txBox="1"/>
          <p:nvPr/>
        </p:nvSpPr>
        <p:spPr>
          <a:xfrm>
            <a:off x="5544703" y="5173125"/>
            <a:ext cx="1908728" cy="369332"/>
          </a:xfrm>
          <a:prstGeom prst="rect">
            <a:avLst/>
          </a:prstGeom>
          <a:noFill/>
        </p:spPr>
        <p:txBody>
          <a:bodyPr wrap="none" rtlCol="0">
            <a:spAutoFit/>
          </a:bodyPr>
          <a:lstStyle/>
          <a:p>
            <a:r>
              <a:rPr lang="en-US" altLang="zh-TW" dirty="0">
                <a:latin typeface="Calibri" panose="020F0502020204030204" pitchFamily="34" charset="0"/>
                <a:cs typeface="Calibri" panose="020F0502020204030204" pitchFamily="34" charset="0"/>
              </a:rPr>
              <a:t>Remaining Frames</a:t>
            </a:r>
            <a:endParaRPr lang="zh-TW" altLang="en-US" dirty="0">
              <a:latin typeface="Calibri" panose="020F0502020204030204" pitchFamily="34" charset="0"/>
              <a:cs typeface="Calibri" panose="020F0502020204030204" pitchFamily="34" charset="0"/>
            </a:endParaRPr>
          </a:p>
        </p:txBody>
      </p:sp>
      <p:sp>
        <p:nvSpPr>
          <p:cNvPr id="24" name="左大括弧 68"/>
          <p:cNvSpPr/>
          <p:nvPr/>
        </p:nvSpPr>
        <p:spPr bwMode="auto">
          <a:xfrm rot="16200000">
            <a:off x="3623047" y="4480344"/>
            <a:ext cx="232945" cy="944886"/>
          </a:xfrm>
          <a:prstGeom prst="leftBrace">
            <a:avLst>
              <a:gd name="adj1" fmla="val 8333"/>
              <a:gd name="adj2" fmla="val 51515"/>
            </a:avLst>
          </a:prstGeom>
          <a:noFill/>
          <a:ln w="2857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zh-TW" altLang="en-US" sz="1800" b="0" i="0" u="none" strike="noStrike" cap="none" normalizeH="0" baseline="0">
              <a:ln>
                <a:noFill/>
              </a:ln>
              <a:solidFill>
                <a:schemeClr val="tx1"/>
              </a:solidFill>
              <a:effectLst/>
              <a:latin typeface="Arial" pitchFamily="34" charset="0"/>
              <a:ea typeface="宋体" pitchFamily="2" charset="-122"/>
            </a:endParaRPr>
          </a:p>
        </p:txBody>
      </p:sp>
      <p:sp>
        <p:nvSpPr>
          <p:cNvPr id="25" name="文字方塊 1"/>
          <p:cNvSpPr txBox="1"/>
          <p:nvPr/>
        </p:nvSpPr>
        <p:spPr>
          <a:xfrm>
            <a:off x="3035273" y="5173125"/>
            <a:ext cx="1479957" cy="369332"/>
          </a:xfrm>
          <a:prstGeom prst="rect">
            <a:avLst/>
          </a:prstGeom>
          <a:noFill/>
        </p:spPr>
        <p:txBody>
          <a:bodyPr wrap="none" rtlCol="0">
            <a:spAutoFit/>
          </a:bodyPr>
          <a:lstStyle/>
          <a:p>
            <a:r>
              <a:rPr lang="en-US" altLang="zh-TW" dirty="0">
                <a:latin typeface="Calibri" panose="020F0502020204030204" pitchFamily="34" charset="0"/>
                <a:cs typeface="Calibri" panose="020F0502020204030204" pitchFamily="34" charset="0"/>
              </a:rPr>
              <a:t>Coding Frame</a:t>
            </a:r>
            <a:endParaRPr lang="zh-TW"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2947196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內容版面配置區 4"/>
          <p:cNvSpPr>
            <a:spLocks noGrp="1"/>
          </p:cNvSpPr>
          <p:nvPr>
            <p:ph idx="1"/>
          </p:nvPr>
        </p:nvSpPr>
        <p:spPr>
          <a:xfrm>
            <a:off x="466876" y="692696"/>
            <a:ext cx="8677124" cy="1999976"/>
          </a:xfrm>
        </p:spPr>
        <p:txBody>
          <a:bodyPr>
            <a:normAutofit/>
          </a:bodyPr>
          <a:lstStyle/>
          <a:p>
            <a:endParaRPr lang="en-US" altLang="zh-TW" dirty="0"/>
          </a:p>
          <a:p>
            <a:pPr>
              <a:lnSpc>
                <a:spcPct val="150000"/>
              </a:lnSpc>
            </a:pPr>
            <a:r>
              <a:rPr lang="en-US" altLang="zh-TW" dirty="0"/>
              <a:t>Means and variances of frame differences by </a:t>
            </a:r>
            <a:r>
              <a:rPr lang="en-US" altLang="zh-TW" b="1" dirty="0" err="1"/>
              <a:t>uni</a:t>
            </a:r>
            <a:r>
              <a:rPr lang="en-US" altLang="zh-TW" b="1" dirty="0"/>
              <a:t>-prediction</a:t>
            </a:r>
          </a:p>
        </p:txBody>
      </p:sp>
      <p:pic>
        <p:nvPicPr>
          <p:cNvPr id="6" name="圖片 5"/>
          <p:cNvPicPr>
            <a:picLocks noChangeAspect="1"/>
          </p:cNvPicPr>
          <p:nvPr/>
        </p:nvPicPr>
        <p:blipFill>
          <a:blip r:embed="rId3"/>
          <a:stretch>
            <a:fillRect/>
          </a:stretch>
        </p:blipFill>
        <p:spPr>
          <a:xfrm>
            <a:off x="1133728" y="1946088"/>
            <a:ext cx="6479114" cy="2339905"/>
          </a:xfrm>
          <a:prstGeom prst="rect">
            <a:avLst/>
          </a:prstGeom>
        </p:spPr>
      </p:pic>
      <p:sp>
        <p:nvSpPr>
          <p:cNvPr id="23" name="標題 3"/>
          <p:cNvSpPr txBox="1">
            <a:spLocks/>
          </p:cNvSpPr>
          <p:nvPr/>
        </p:nvSpPr>
        <p:spPr>
          <a:xfrm>
            <a:off x="395536" y="451821"/>
            <a:ext cx="9289032" cy="769782"/>
          </a:xfrm>
          <a:prstGeom prst="rect">
            <a:avLst/>
          </a:prstGeom>
        </p:spPr>
        <p:txBody>
          <a:bodyPr bIns="91440" anchor="b" anchorCtr="0">
            <a:noAutofit/>
          </a:bodyPr>
          <a:lstStyle>
            <a:lvl1pPr algn="l" rtl="0" eaLnBrk="1" latinLnBrk="0" hangingPunct="1">
              <a:spcBef>
                <a:spcPct val="0"/>
              </a:spcBef>
              <a:buNone/>
              <a:defRPr kumimoji="0" sz="4000" b="1" kern="1200">
                <a:solidFill>
                  <a:srgbClr val="0070C0"/>
                </a:solidFill>
                <a:latin typeface="Calibri" panose="020F0502020204030204" pitchFamily="34" charset="0"/>
                <a:ea typeface="+mj-ea"/>
                <a:cs typeface="Times New Roman" pitchFamily="18" charset="0"/>
              </a:defRPr>
            </a:lvl1pPr>
          </a:lstStyle>
          <a:p>
            <a:r>
              <a:rPr lang="en-US" altLang="zh-TW" dirty="0"/>
              <a:t>Example: </a:t>
            </a:r>
            <a:r>
              <a:rPr lang="en-US" altLang="zh-TW" dirty="0" err="1"/>
              <a:t>Uni</a:t>
            </a:r>
            <a:r>
              <a:rPr lang="en-US" altLang="zh-TW" dirty="0"/>
              <a:t>-prediction</a:t>
            </a:r>
            <a:endParaRPr lang="zh-TW" altLang="en-US" dirty="0"/>
          </a:p>
        </p:txBody>
      </p:sp>
      <p:grpSp>
        <p:nvGrpSpPr>
          <p:cNvPr id="22" name="群組 4"/>
          <p:cNvGrpSpPr/>
          <p:nvPr/>
        </p:nvGrpSpPr>
        <p:grpSpPr>
          <a:xfrm>
            <a:off x="1187624" y="4764546"/>
            <a:ext cx="3074688" cy="1323439"/>
            <a:chOff x="1043608" y="3019425"/>
            <a:chExt cx="3074688" cy="1323439"/>
          </a:xfrm>
        </p:grpSpPr>
        <p:sp>
          <p:nvSpPr>
            <p:cNvPr id="24" name="文字方塊 12"/>
            <p:cNvSpPr txBox="1"/>
            <p:nvPr/>
          </p:nvSpPr>
          <p:spPr>
            <a:xfrm>
              <a:off x="1043608" y="3019425"/>
              <a:ext cx="3074688" cy="1323439"/>
            </a:xfrm>
            <a:prstGeom prst="rect">
              <a:avLst/>
            </a:prstGeom>
            <a:noFill/>
          </p:spPr>
          <p:txBody>
            <a:bodyPr wrap="none" rtlCol="0">
              <a:spAutoFit/>
            </a:bodyPr>
            <a:lstStyle/>
            <a:p>
              <a:pPr>
                <a:spcBef>
                  <a:spcPts val="600"/>
                </a:spcBef>
                <a:spcAft>
                  <a:spcPts val="600"/>
                </a:spcAft>
              </a:pPr>
              <a:r>
                <a:rPr lang="en-US" altLang="zh-TW" sz="2000" dirty="0">
                  <a:latin typeface="Calibri" panose="020F0502020204030204" pitchFamily="34" charset="0"/>
                  <a:cs typeface="Calibri" panose="020F0502020204030204" pitchFamily="34" charset="0"/>
                </a:rPr>
                <a:t>Current frame  </a:t>
              </a:r>
            </a:p>
            <a:p>
              <a:pPr>
                <a:spcBef>
                  <a:spcPts val="600"/>
                </a:spcBef>
                <a:spcAft>
                  <a:spcPts val="600"/>
                </a:spcAft>
              </a:pPr>
              <a:r>
                <a:rPr lang="en-US" altLang="zh-TW" sz="2000" dirty="0">
                  <a:latin typeface="Calibri" panose="020F0502020204030204" pitchFamily="34" charset="0"/>
                  <a:cs typeface="Calibri" panose="020F0502020204030204" pitchFamily="34" charset="0"/>
                </a:rPr>
                <a:t>Reference list  L0 [               ]</a:t>
              </a:r>
            </a:p>
            <a:p>
              <a:pPr>
                <a:spcBef>
                  <a:spcPts val="600"/>
                </a:spcBef>
              </a:pPr>
              <a:r>
                <a:rPr lang="en-US" altLang="zh-TW" sz="2000" dirty="0">
                  <a:latin typeface="Calibri" panose="020F0502020204030204" pitchFamily="34" charset="0"/>
                  <a:cs typeface="Calibri" panose="020F0502020204030204" pitchFamily="34" charset="0"/>
                </a:rPr>
                <a:t>Reference list  L1 [               ]</a:t>
              </a:r>
            </a:p>
          </p:txBody>
        </p:sp>
        <p:sp>
          <p:nvSpPr>
            <p:cNvPr id="25" name="矩形 7"/>
            <p:cNvSpPr/>
            <p:nvPr/>
          </p:nvSpPr>
          <p:spPr>
            <a:xfrm>
              <a:off x="2692598" y="3036877"/>
              <a:ext cx="36004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TW" sz="2000" dirty="0">
                  <a:solidFill>
                    <a:sysClr val="windowText" lastClr="000000"/>
                  </a:solidFill>
                  <a:latin typeface="Calibri" panose="020F0502020204030204" pitchFamily="34" charset="0"/>
                  <a:cs typeface="Calibri" panose="020F0502020204030204" pitchFamily="34" charset="0"/>
                </a:rPr>
                <a:t>6</a:t>
              </a:r>
              <a:endParaRPr lang="zh-TW" altLang="en-US" sz="2000" dirty="0">
                <a:solidFill>
                  <a:sysClr val="windowText" lastClr="000000"/>
                </a:solidFill>
                <a:latin typeface="Calibri" panose="020F0502020204030204" pitchFamily="34" charset="0"/>
                <a:cs typeface="Calibri" panose="020F0502020204030204" pitchFamily="34" charset="0"/>
              </a:endParaRPr>
            </a:p>
          </p:txBody>
        </p:sp>
        <p:sp>
          <p:nvSpPr>
            <p:cNvPr id="26" name="矩形 35"/>
            <p:cNvSpPr/>
            <p:nvPr/>
          </p:nvSpPr>
          <p:spPr>
            <a:xfrm>
              <a:off x="3050207" y="3481758"/>
              <a:ext cx="36004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TW" sz="2000" dirty="0">
                  <a:solidFill>
                    <a:sysClr val="windowText" lastClr="000000"/>
                  </a:solidFill>
                  <a:latin typeface="Calibri" panose="020F0502020204030204" pitchFamily="34" charset="0"/>
                  <a:cs typeface="Calibri" panose="020F0502020204030204" pitchFamily="34" charset="0"/>
                </a:rPr>
                <a:t>4</a:t>
              </a:r>
              <a:endParaRPr lang="zh-TW" altLang="en-US" sz="2000" dirty="0">
                <a:solidFill>
                  <a:sysClr val="windowText" lastClr="000000"/>
                </a:solidFill>
                <a:latin typeface="Calibri" panose="020F0502020204030204" pitchFamily="34" charset="0"/>
                <a:cs typeface="Calibri" panose="020F0502020204030204" pitchFamily="34" charset="0"/>
              </a:endParaRPr>
            </a:p>
          </p:txBody>
        </p:sp>
        <p:sp>
          <p:nvSpPr>
            <p:cNvPr id="27" name="矩形 36"/>
            <p:cNvSpPr/>
            <p:nvPr/>
          </p:nvSpPr>
          <p:spPr>
            <a:xfrm>
              <a:off x="3482255" y="3481758"/>
              <a:ext cx="36004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TW" sz="2000" dirty="0">
                  <a:solidFill>
                    <a:sysClr val="windowText" lastClr="000000"/>
                  </a:solidFill>
                  <a:latin typeface="Calibri" panose="020F0502020204030204" pitchFamily="34" charset="0"/>
                  <a:cs typeface="Calibri" panose="020F0502020204030204" pitchFamily="34" charset="0"/>
                </a:rPr>
                <a:t>0</a:t>
              </a:r>
              <a:endParaRPr lang="zh-TW" altLang="en-US" sz="2000" dirty="0">
                <a:solidFill>
                  <a:sysClr val="windowText" lastClr="000000"/>
                </a:solidFill>
                <a:latin typeface="Calibri" panose="020F0502020204030204" pitchFamily="34" charset="0"/>
                <a:cs typeface="Calibri" panose="020F0502020204030204" pitchFamily="34" charset="0"/>
              </a:endParaRPr>
            </a:p>
          </p:txBody>
        </p:sp>
        <p:sp>
          <p:nvSpPr>
            <p:cNvPr id="28" name="矩形 38"/>
            <p:cNvSpPr/>
            <p:nvPr/>
          </p:nvSpPr>
          <p:spPr>
            <a:xfrm>
              <a:off x="3050207" y="3961931"/>
              <a:ext cx="36004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TW" sz="2000" dirty="0">
                  <a:solidFill>
                    <a:sysClr val="windowText" lastClr="000000"/>
                  </a:solidFill>
                  <a:latin typeface="Calibri" panose="020F0502020204030204" pitchFamily="34" charset="0"/>
                  <a:cs typeface="Calibri" panose="020F0502020204030204" pitchFamily="34" charset="0"/>
                </a:rPr>
                <a:t>8</a:t>
              </a:r>
              <a:endParaRPr lang="zh-TW" altLang="en-US" sz="2000" dirty="0">
                <a:solidFill>
                  <a:sysClr val="windowText" lastClr="000000"/>
                </a:solidFill>
                <a:latin typeface="Calibri" panose="020F0502020204030204" pitchFamily="34" charset="0"/>
                <a:cs typeface="Calibri" panose="020F0502020204030204" pitchFamily="34" charset="0"/>
              </a:endParaRPr>
            </a:p>
          </p:txBody>
        </p:sp>
        <p:sp>
          <p:nvSpPr>
            <p:cNvPr id="29" name="矩形 39"/>
            <p:cNvSpPr/>
            <p:nvPr/>
          </p:nvSpPr>
          <p:spPr>
            <a:xfrm>
              <a:off x="3482255" y="3961931"/>
              <a:ext cx="36004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TW" sz="2000" dirty="0">
                  <a:solidFill>
                    <a:sysClr val="windowText" lastClr="000000"/>
                  </a:solidFill>
                  <a:latin typeface="Calibri" panose="020F0502020204030204" pitchFamily="34" charset="0"/>
                  <a:cs typeface="Calibri" panose="020F0502020204030204" pitchFamily="34" charset="0"/>
                </a:rPr>
                <a:t>16</a:t>
              </a:r>
              <a:endParaRPr lang="zh-TW" altLang="en-US" sz="2000" dirty="0">
                <a:solidFill>
                  <a:sysClr val="windowText" lastClr="000000"/>
                </a:solidFill>
                <a:latin typeface="Calibri" panose="020F0502020204030204" pitchFamily="34" charset="0"/>
                <a:cs typeface="Calibri" panose="020F0502020204030204" pitchFamily="34" charset="0"/>
              </a:endParaRPr>
            </a:p>
          </p:txBody>
        </p:sp>
      </p:grpSp>
      <p:grpSp>
        <p:nvGrpSpPr>
          <p:cNvPr id="30" name="群組 1"/>
          <p:cNvGrpSpPr/>
          <p:nvPr/>
        </p:nvGrpSpPr>
        <p:grpSpPr>
          <a:xfrm>
            <a:off x="4625418" y="4653136"/>
            <a:ext cx="3013589" cy="1661993"/>
            <a:chOff x="4481402" y="2908015"/>
            <a:chExt cx="3013589" cy="1661993"/>
          </a:xfrm>
        </p:grpSpPr>
        <p:sp>
          <p:nvSpPr>
            <p:cNvPr id="31" name="文字方塊 34"/>
            <p:cNvSpPr txBox="1"/>
            <p:nvPr/>
          </p:nvSpPr>
          <p:spPr>
            <a:xfrm>
              <a:off x="4875556" y="2908015"/>
              <a:ext cx="2619435" cy="1661993"/>
            </a:xfrm>
            <a:prstGeom prst="rect">
              <a:avLst/>
            </a:prstGeom>
            <a:noFill/>
          </p:spPr>
          <p:txBody>
            <a:bodyPr wrap="none" rtlCol="0">
              <a:spAutoFit/>
            </a:bodyPr>
            <a:lstStyle/>
            <a:p>
              <a:pPr>
                <a:spcBef>
                  <a:spcPts val="1200"/>
                </a:spcBef>
              </a:pPr>
              <a:r>
                <a:rPr lang="en-US" altLang="zh-TW" dirty="0">
                  <a:latin typeface="Calibri" panose="020F0502020204030204" pitchFamily="34" charset="0"/>
                  <a:cs typeface="Calibri" panose="020F0502020204030204" pitchFamily="34" charset="0"/>
                </a:rPr>
                <a:t>-          </a:t>
              </a:r>
              <a:r>
                <a:rPr lang="zh-TW" altLang="en-US" dirty="0">
                  <a:latin typeface="Calibri" panose="020F0502020204030204" pitchFamily="34" charset="0"/>
                  <a:cs typeface="Calibri" panose="020F0502020204030204" pitchFamily="34" charset="0"/>
                </a:rPr>
                <a:t>→</a:t>
              </a:r>
              <a:r>
                <a:rPr lang="en-US" altLang="zh-TW" dirty="0">
                  <a:latin typeface="Calibri" panose="020F0502020204030204" pitchFamily="34" charset="0"/>
                  <a:cs typeface="Calibri" panose="020F0502020204030204" pitchFamily="34" charset="0"/>
                </a:rPr>
                <a:t> (mean, variance)</a:t>
              </a:r>
            </a:p>
            <a:p>
              <a:pPr>
                <a:spcBef>
                  <a:spcPts val="1200"/>
                </a:spcBef>
              </a:pPr>
              <a:r>
                <a:rPr lang="en-US" altLang="zh-TW" dirty="0">
                  <a:latin typeface="Calibri" panose="020F0502020204030204" pitchFamily="34" charset="0"/>
                  <a:cs typeface="Calibri" panose="020F0502020204030204" pitchFamily="34" charset="0"/>
                </a:rPr>
                <a:t>-</a:t>
              </a:r>
              <a:r>
                <a:rPr lang="zh-TW" altLang="en-US" dirty="0">
                  <a:latin typeface="Calibri" panose="020F0502020204030204" pitchFamily="34" charset="0"/>
                  <a:cs typeface="Calibri" panose="020F0502020204030204" pitchFamily="34" charset="0"/>
                </a:rPr>
                <a:t>         </a:t>
              </a:r>
              <a:r>
                <a:rPr lang="en-US" altLang="zh-TW" dirty="0">
                  <a:latin typeface="Calibri" panose="020F0502020204030204" pitchFamily="34" charset="0"/>
                  <a:cs typeface="Calibri" panose="020F0502020204030204" pitchFamily="34" charset="0"/>
                </a:rPr>
                <a:t> </a:t>
              </a:r>
              <a:r>
                <a:rPr lang="zh-TW" altLang="en-US" dirty="0">
                  <a:latin typeface="Calibri" panose="020F0502020204030204" pitchFamily="34" charset="0"/>
                  <a:cs typeface="Calibri" panose="020F0502020204030204" pitchFamily="34" charset="0"/>
                </a:rPr>
                <a:t>→ </a:t>
              </a:r>
              <a:r>
                <a:rPr lang="en-US" altLang="zh-TW" dirty="0">
                  <a:latin typeface="Calibri" panose="020F0502020204030204" pitchFamily="34" charset="0"/>
                  <a:cs typeface="Calibri" panose="020F0502020204030204" pitchFamily="34" charset="0"/>
                </a:rPr>
                <a:t>(mean, variance)</a:t>
              </a:r>
            </a:p>
            <a:p>
              <a:pPr>
                <a:spcBef>
                  <a:spcPts val="1200"/>
                </a:spcBef>
              </a:pPr>
              <a:r>
                <a:rPr lang="en-US" altLang="zh-TW" dirty="0">
                  <a:latin typeface="Calibri" panose="020F0502020204030204" pitchFamily="34" charset="0"/>
                  <a:cs typeface="Calibri" panose="020F0502020204030204" pitchFamily="34" charset="0"/>
                </a:rPr>
                <a:t>-</a:t>
              </a:r>
              <a:r>
                <a:rPr lang="zh-TW" altLang="en-US" dirty="0">
                  <a:latin typeface="Calibri" panose="020F0502020204030204" pitchFamily="34" charset="0"/>
                  <a:cs typeface="Calibri" panose="020F0502020204030204" pitchFamily="34" charset="0"/>
                </a:rPr>
                <a:t>         </a:t>
              </a:r>
              <a:r>
                <a:rPr lang="en-US" altLang="zh-TW" dirty="0">
                  <a:latin typeface="Calibri" panose="020F0502020204030204" pitchFamily="34" charset="0"/>
                  <a:cs typeface="Calibri" panose="020F0502020204030204" pitchFamily="34" charset="0"/>
                </a:rPr>
                <a:t> </a:t>
              </a:r>
              <a:r>
                <a:rPr lang="zh-TW" altLang="en-US" dirty="0">
                  <a:latin typeface="Calibri" panose="020F0502020204030204" pitchFamily="34" charset="0"/>
                  <a:cs typeface="Calibri" panose="020F0502020204030204" pitchFamily="34" charset="0"/>
                </a:rPr>
                <a:t>→ </a:t>
              </a:r>
              <a:r>
                <a:rPr lang="en-US" altLang="zh-TW" dirty="0">
                  <a:latin typeface="Calibri" panose="020F0502020204030204" pitchFamily="34" charset="0"/>
                  <a:cs typeface="Calibri" panose="020F0502020204030204" pitchFamily="34" charset="0"/>
                </a:rPr>
                <a:t>(mean, variance)</a:t>
              </a:r>
            </a:p>
            <a:p>
              <a:pPr>
                <a:spcBef>
                  <a:spcPts val="1200"/>
                </a:spcBef>
              </a:pPr>
              <a:r>
                <a:rPr lang="en-US" altLang="zh-TW" dirty="0">
                  <a:latin typeface="Calibri" panose="020F0502020204030204" pitchFamily="34" charset="0"/>
                  <a:cs typeface="Calibri" panose="020F0502020204030204" pitchFamily="34" charset="0"/>
                </a:rPr>
                <a:t>-</a:t>
              </a:r>
              <a:r>
                <a:rPr lang="zh-TW" altLang="en-US" dirty="0">
                  <a:latin typeface="Calibri" panose="020F0502020204030204" pitchFamily="34" charset="0"/>
                  <a:cs typeface="Calibri" panose="020F0502020204030204" pitchFamily="34" charset="0"/>
                </a:rPr>
                <a:t>         </a:t>
              </a:r>
              <a:r>
                <a:rPr lang="en-US" altLang="zh-TW" dirty="0">
                  <a:latin typeface="Calibri" panose="020F0502020204030204" pitchFamily="34" charset="0"/>
                  <a:cs typeface="Calibri" panose="020F0502020204030204" pitchFamily="34" charset="0"/>
                </a:rPr>
                <a:t> </a:t>
              </a:r>
              <a:r>
                <a:rPr lang="zh-TW" altLang="en-US" dirty="0">
                  <a:latin typeface="Calibri" panose="020F0502020204030204" pitchFamily="34" charset="0"/>
                  <a:cs typeface="Calibri" panose="020F0502020204030204" pitchFamily="34" charset="0"/>
                </a:rPr>
                <a:t>→ </a:t>
              </a:r>
              <a:r>
                <a:rPr lang="en-US" altLang="zh-TW" dirty="0">
                  <a:latin typeface="Calibri" panose="020F0502020204030204" pitchFamily="34" charset="0"/>
                  <a:cs typeface="Calibri" panose="020F0502020204030204" pitchFamily="34" charset="0"/>
                </a:rPr>
                <a:t>(mean, variance)</a:t>
              </a:r>
              <a:endParaRPr lang="zh-TW" altLang="en-US" dirty="0">
                <a:latin typeface="Calibri" panose="020F0502020204030204" pitchFamily="34" charset="0"/>
                <a:cs typeface="Calibri" panose="020F0502020204030204" pitchFamily="34" charset="0"/>
              </a:endParaRPr>
            </a:p>
          </p:txBody>
        </p:sp>
        <p:sp>
          <p:nvSpPr>
            <p:cNvPr id="32" name="矩形 40"/>
            <p:cNvSpPr/>
            <p:nvPr/>
          </p:nvSpPr>
          <p:spPr>
            <a:xfrm>
              <a:off x="4481402" y="2908015"/>
              <a:ext cx="36004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TW" sz="2000" dirty="0">
                  <a:solidFill>
                    <a:sysClr val="windowText" lastClr="000000"/>
                  </a:solidFill>
                  <a:latin typeface="Calibri" panose="020F0502020204030204" pitchFamily="34" charset="0"/>
                  <a:cs typeface="Calibri" panose="020F0502020204030204" pitchFamily="34" charset="0"/>
                </a:rPr>
                <a:t>6</a:t>
              </a:r>
              <a:endParaRPr lang="zh-TW" altLang="en-US" sz="2000" dirty="0">
                <a:solidFill>
                  <a:sysClr val="windowText" lastClr="000000"/>
                </a:solidFill>
                <a:latin typeface="Calibri" panose="020F0502020204030204" pitchFamily="34" charset="0"/>
                <a:cs typeface="Calibri" panose="020F0502020204030204" pitchFamily="34" charset="0"/>
              </a:endParaRPr>
            </a:p>
          </p:txBody>
        </p:sp>
        <p:sp>
          <p:nvSpPr>
            <p:cNvPr id="33" name="矩形 41"/>
            <p:cNvSpPr/>
            <p:nvPr/>
          </p:nvSpPr>
          <p:spPr>
            <a:xfrm>
              <a:off x="5148064" y="2908015"/>
              <a:ext cx="36004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TW" sz="2000" dirty="0">
                  <a:solidFill>
                    <a:sysClr val="windowText" lastClr="000000"/>
                  </a:solidFill>
                  <a:latin typeface="Calibri" panose="020F0502020204030204" pitchFamily="34" charset="0"/>
                  <a:cs typeface="Calibri" panose="020F0502020204030204" pitchFamily="34" charset="0"/>
                </a:rPr>
                <a:t>4</a:t>
              </a:r>
              <a:endParaRPr lang="zh-TW" altLang="en-US" sz="2000" dirty="0">
                <a:solidFill>
                  <a:sysClr val="windowText" lastClr="000000"/>
                </a:solidFill>
                <a:latin typeface="Calibri" panose="020F0502020204030204" pitchFamily="34" charset="0"/>
                <a:cs typeface="Calibri" panose="020F0502020204030204" pitchFamily="34" charset="0"/>
              </a:endParaRPr>
            </a:p>
          </p:txBody>
        </p:sp>
        <p:sp>
          <p:nvSpPr>
            <p:cNvPr id="34" name="矩形 42"/>
            <p:cNvSpPr/>
            <p:nvPr/>
          </p:nvSpPr>
          <p:spPr>
            <a:xfrm>
              <a:off x="4481402" y="3338423"/>
              <a:ext cx="36004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TW" sz="2000" dirty="0">
                  <a:solidFill>
                    <a:sysClr val="windowText" lastClr="000000"/>
                  </a:solidFill>
                  <a:latin typeface="Calibri" panose="020F0502020204030204" pitchFamily="34" charset="0"/>
                  <a:cs typeface="Calibri" panose="020F0502020204030204" pitchFamily="34" charset="0"/>
                </a:rPr>
                <a:t>6</a:t>
              </a:r>
              <a:endParaRPr lang="zh-TW" altLang="en-US" sz="2000" dirty="0">
                <a:solidFill>
                  <a:sysClr val="windowText" lastClr="000000"/>
                </a:solidFill>
                <a:latin typeface="Calibri" panose="020F0502020204030204" pitchFamily="34" charset="0"/>
                <a:cs typeface="Calibri" panose="020F0502020204030204" pitchFamily="34" charset="0"/>
              </a:endParaRPr>
            </a:p>
          </p:txBody>
        </p:sp>
        <p:sp>
          <p:nvSpPr>
            <p:cNvPr id="38" name="矩形 43"/>
            <p:cNvSpPr/>
            <p:nvPr/>
          </p:nvSpPr>
          <p:spPr>
            <a:xfrm>
              <a:off x="5148064" y="3338423"/>
              <a:ext cx="36004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TW" sz="2000" dirty="0">
                  <a:solidFill>
                    <a:sysClr val="windowText" lastClr="000000"/>
                  </a:solidFill>
                  <a:latin typeface="Calibri" panose="020F0502020204030204" pitchFamily="34" charset="0"/>
                  <a:cs typeface="Calibri" panose="020F0502020204030204" pitchFamily="34" charset="0"/>
                </a:rPr>
                <a:t>0</a:t>
              </a:r>
              <a:endParaRPr lang="zh-TW" altLang="en-US" sz="2000" dirty="0">
                <a:solidFill>
                  <a:sysClr val="windowText" lastClr="000000"/>
                </a:solidFill>
                <a:latin typeface="Calibri" panose="020F0502020204030204" pitchFamily="34" charset="0"/>
                <a:cs typeface="Calibri" panose="020F0502020204030204" pitchFamily="34" charset="0"/>
              </a:endParaRPr>
            </a:p>
          </p:txBody>
        </p:sp>
        <p:sp>
          <p:nvSpPr>
            <p:cNvPr id="49" name="矩形 44"/>
            <p:cNvSpPr/>
            <p:nvPr/>
          </p:nvSpPr>
          <p:spPr>
            <a:xfrm>
              <a:off x="4481402" y="3769790"/>
              <a:ext cx="36004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TW" sz="2000" dirty="0">
                  <a:solidFill>
                    <a:sysClr val="windowText" lastClr="000000"/>
                  </a:solidFill>
                  <a:latin typeface="Calibri" panose="020F0502020204030204" pitchFamily="34" charset="0"/>
                  <a:cs typeface="Calibri" panose="020F0502020204030204" pitchFamily="34" charset="0"/>
                </a:rPr>
                <a:t>6</a:t>
              </a:r>
              <a:endParaRPr lang="zh-TW" altLang="en-US" sz="2000" dirty="0">
                <a:solidFill>
                  <a:sysClr val="windowText" lastClr="000000"/>
                </a:solidFill>
                <a:latin typeface="Calibri" panose="020F0502020204030204" pitchFamily="34" charset="0"/>
                <a:cs typeface="Calibri" panose="020F0502020204030204" pitchFamily="34" charset="0"/>
              </a:endParaRPr>
            </a:p>
          </p:txBody>
        </p:sp>
        <p:sp>
          <p:nvSpPr>
            <p:cNvPr id="50" name="矩形 45"/>
            <p:cNvSpPr/>
            <p:nvPr/>
          </p:nvSpPr>
          <p:spPr>
            <a:xfrm>
              <a:off x="5148064" y="3769790"/>
              <a:ext cx="36004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TW" sz="2000" dirty="0">
                  <a:solidFill>
                    <a:sysClr val="windowText" lastClr="000000"/>
                  </a:solidFill>
                  <a:latin typeface="Calibri" panose="020F0502020204030204" pitchFamily="34" charset="0"/>
                  <a:cs typeface="Calibri" panose="020F0502020204030204" pitchFamily="34" charset="0"/>
                </a:rPr>
                <a:t>8</a:t>
              </a:r>
              <a:endParaRPr lang="zh-TW" altLang="en-US" sz="2000" dirty="0">
                <a:solidFill>
                  <a:sysClr val="windowText" lastClr="000000"/>
                </a:solidFill>
                <a:latin typeface="Calibri" panose="020F0502020204030204" pitchFamily="34" charset="0"/>
                <a:cs typeface="Calibri" panose="020F0502020204030204" pitchFamily="34" charset="0"/>
              </a:endParaRPr>
            </a:p>
          </p:txBody>
        </p:sp>
        <p:sp>
          <p:nvSpPr>
            <p:cNvPr id="51" name="矩形 46"/>
            <p:cNvSpPr/>
            <p:nvPr/>
          </p:nvSpPr>
          <p:spPr>
            <a:xfrm>
              <a:off x="4481402" y="4200198"/>
              <a:ext cx="36004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TW" sz="2000" dirty="0">
                  <a:solidFill>
                    <a:sysClr val="windowText" lastClr="000000"/>
                  </a:solidFill>
                  <a:latin typeface="Calibri" panose="020F0502020204030204" pitchFamily="34" charset="0"/>
                  <a:cs typeface="Calibri" panose="020F0502020204030204" pitchFamily="34" charset="0"/>
                </a:rPr>
                <a:t>6</a:t>
              </a:r>
              <a:endParaRPr lang="zh-TW" altLang="en-US" sz="2000" dirty="0">
                <a:solidFill>
                  <a:sysClr val="windowText" lastClr="000000"/>
                </a:solidFill>
                <a:latin typeface="Calibri" panose="020F0502020204030204" pitchFamily="34" charset="0"/>
                <a:cs typeface="Calibri" panose="020F0502020204030204" pitchFamily="34" charset="0"/>
              </a:endParaRPr>
            </a:p>
          </p:txBody>
        </p:sp>
        <p:sp>
          <p:nvSpPr>
            <p:cNvPr id="52" name="矩形 47"/>
            <p:cNvSpPr/>
            <p:nvPr/>
          </p:nvSpPr>
          <p:spPr>
            <a:xfrm>
              <a:off x="5148064" y="4200198"/>
              <a:ext cx="36004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TW" sz="2000" dirty="0">
                  <a:solidFill>
                    <a:sysClr val="windowText" lastClr="000000"/>
                  </a:solidFill>
                  <a:latin typeface="Calibri" panose="020F0502020204030204" pitchFamily="34" charset="0"/>
                  <a:cs typeface="Calibri" panose="020F0502020204030204" pitchFamily="34" charset="0"/>
                </a:rPr>
                <a:t>16</a:t>
              </a:r>
              <a:endParaRPr lang="zh-TW" altLang="en-US" sz="2000" dirty="0">
                <a:solidFill>
                  <a:sysClr val="windowText" lastClr="000000"/>
                </a:solidFill>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1499945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EB15A18E-AA88-43ED-A605-D4009C1A63FA}" type="slidenum">
              <a:rPr lang="zh-TW" altLang="en-US" smtClean="0"/>
              <a:pPr/>
              <a:t>56</a:t>
            </a:fld>
            <a:endParaRPr lang="zh-TW" altLang="en-US" dirty="0"/>
          </a:p>
        </p:txBody>
      </p:sp>
      <p:sp>
        <p:nvSpPr>
          <p:cNvPr id="5" name="標題 3"/>
          <p:cNvSpPr txBox="1">
            <a:spLocks/>
          </p:cNvSpPr>
          <p:nvPr/>
        </p:nvSpPr>
        <p:spPr>
          <a:xfrm>
            <a:off x="395536" y="451821"/>
            <a:ext cx="7772400" cy="769782"/>
          </a:xfrm>
          <a:prstGeom prst="rect">
            <a:avLst/>
          </a:prstGeom>
        </p:spPr>
        <p:txBody>
          <a:bodyPr bIns="91440" anchor="b" anchorCtr="0">
            <a:normAutofit/>
          </a:bodyPr>
          <a:lstStyle>
            <a:lvl1pPr algn="l" rtl="0" eaLnBrk="1" latinLnBrk="0" hangingPunct="1">
              <a:spcBef>
                <a:spcPct val="0"/>
              </a:spcBef>
              <a:buNone/>
              <a:defRPr kumimoji="0" sz="4000" b="1" kern="1200">
                <a:solidFill>
                  <a:srgbClr val="0070C0"/>
                </a:solidFill>
                <a:latin typeface="Calibri" panose="020F0502020204030204" pitchFamily="34" charset="0"/>
                <a:ea typeface="+mj-ea"/>
                <a:cs typeface="Times New Roman" pitchFamily="18" charset="0"/>
              </a:defRPr>
            </a:lvl1pPr>
          </a:lstStyle>
          <a:p>
            <a:r>
              <a:rPr lang="en-US" altLang="zh-TW" dirty="0"/>
              <a:t>Network Architecture </a:t>
            </a:r>
          </a:p>
        </p:txBody>
      </p:sp>
      <mc:AlternateContent xmlns:mc="http://schemas.openxmlformats.org/markup-compatibility/2006" xmlns:a14="http://schemas.microsoft.com/office/drawing/2010/main">
        <mc:Choice Requires="a14">
          <p:sp>
            <p:nvSpPr>
              <p:cNvPr id="6" name="內容版面配置區 4"/>
              <p:cNvSpPr>
                <a:spLocks noGrp="1"/>
              </p:cNvSpPr>
              <p:nvPr>
                <p:ph idx="1"/>
              </p:nvPr>
            </p:nvSpPr>
            <p:spPr>
              <a:xfrm>
                <a:off x="251520" y="548680"/>
                <a:ext cx="9339540" cy="3672408"/>
              </a:xfrm>
            </p:spPr>
            <p:txBody>
              <a:bodyPr>
                <a:normAutofit/>
              </a:bodyPr>
              <a:lstStyle/>
              <a:p>
                <a:pPr>
                  <a:lnSpc>
                    <a:spcPct val="150000"/>
                  </a:lnSpc>
                </a:pPr>
                <a:endParaRPr lang="en-US" altLang="zh-TW" sz="2400" dirty="0"/>
              </a:p>
              <a:p>
                <a:pPr>
                  <a:lnSpc>
                    <a:spcPct val="150000"/>
                  </a:lnSpc>
                </a:pPr>
                <a14:m>
                  <m:oMath xmlns:m="http://schemas.openxmlformats.org/officeDocument/2006/math">
                    <m:sSub>
                      <m:sSubPr>
                        <m:ctrlPr>
                          <a:rPr lang="en-US" altLang="zh-TW" i="1">
                            <a:latin typeface="Cambria Math" panose="02040503050406030204" pitchFamily="18" charset="0"/>
                          </a:rPr>
                        </m:ctrlPr>
                      </m:sSubPr>
                      <m:e>
                        <m:r>
                          <a:rPr lang="en-US" altLang="zh-TW" i="1">
                            <a:latin typeface="Cambria Math" panose="02040503050406030204" pitchFamily="18" charset="0"/>
                          </a:rPr>
                          <m:t>𝑄</m:t>
                        </m:r>
                      </m:e>
                      <m:sub>
                        <m:r>
                          <a:rPr lang="en-US" altLang="zh-TW" i="1">
                            <a:latin typeface="Cambria Math" panose="02040503050406030204" pitchFamily="18" charset="0"/>
                          </a:rPr>
                          <m:t>𝐷</m:t>
                        </m:r>
                      </m:sub>
                    </m:sSub>
                  </m:oMath>
                </a14:m>
                <a:r>
                  <a:rPr lang="en-US" altLang="zh-TW" dirty="0"/>
                  <a:t> and </a:t>
                </a:r>
                <a14:m>
                  <m:oMath xmlns:m="http://schemas.openxmlformats.org/officeDocument/2006/math">
                    <m:sSub>
                      <m:sSubPr>
                        <m:ctrlPr>
                          <a:rPr lang="en-US" altLang="zh-TW" i="1">
                            <a:latin typeface="Cambria Math" panose="02040503050406030204" pitchFamily="18" charset="0"/>
                          </a:rPr>
                        </m:ctrlPr>
                      </m:sSubPr>
                      <m:e>
                        <m:r>
                          <a:rPr lang="en-US" altLang="zh-TW" i="1">
                            <a:latin typeface="Cambria Math" panose="02040503050406030204" pitchFamily="18" charset="0"/>
                          </a:rPr>
                          <m:t>𝑄</m:t>
                        </m:r>
                      </m:e>
                      <m:sub>
                        <m:r>
                          <a:rPr lang="en-US" altLang="zh-TW" b="0" i="1" smtClean="0">
                            <a:latin typeface="Cambria Math" panose="02040503050406030204" pitchFamily="18" charset="0"/>
                          </a:rPr>
                          <m:t>𝑅</m:t>
                        </m:r>
                      </m:sub>
                    </m:sSub>
                  </m:oMath>
                </a14:m>
                <a:r>
                  <a:rPr lang="en-US" altLang="zh-TW" dirty="0"/>
                  <a:t> are </a:t>
                </a:r>
                <a:r>
                  <a:rPr lang="en-US" altLang="zh-TW" b="1" dirty="0"/>
                  <a:t>separate networks with the same architecture</a:t>
                </a:r>
                <a:endParaRPr lang="en-US" altLang="zh-TW" dirty="0"/>
              </a:p>
              <a:p>
                <a:pPr>
                  <a:lnSpc>
                    <a:spcPct val="150000"/>
                  </a:lnSpc>
                </a:pPr>
                <a:r>
                  <a:rPr lang="en-US" altLang="zh-TW" dirty="0"/>
                  <a:t>The base module shares the same architecture as the actor</a:t>
                </a:r>
              </a:p>
              <a:p>
                <a:pPr>
                  <a:lnSpc>
                    <a:spcPct val="150000"/>
                  </a:lnSpc>
                </a:pPr>
                <a:endParaRPr lang="en-US" altLang="zh-TW" dirty="0"/>
              </a:p>
              <a:p>
                <a:pPr>
                  <a:lnSpc>
                    <a:spcPct val="150000"/>
                  </a:lnSpc>
                </a:pPr>
                <a:endParaRPr lang="en-US" altLang="zh-TW" sz="2000" dirty="0"/>
              </a:p>
            </p:txBody>
          </p:sp>
        </mc:Choice>
        <mc:Fallback xmlns="">
          <p:sp>
            <p:nvSpPr>
              <p:cNvPr id="6" name="內容版面配置區 4"/>
              <p:cNvSpPr>
                <a:spLocks noGrp="1" noRot="1" noChangeAspect="1" noMove="1" noResize="1" noEditPoints="1" noAdjustHandles="1" noChangeArrowheads="1" noChangeShapeType="1" noTextEdit="1"/>
              </p:cNvSpPr>
              <p:nvPr>
                <p:ph idx="1"/>
              </p:nvPr>
            </p:nvSpPr>
            <p:spPr>
              <a:xfrm>
                <a:off x="251520" y="548680"/>
                <a:ext cx="9339540" cy="3672408"/>
              </a:xfrm>
              <a:blipFill>
                <a:blip r:embed="rId2"/>
                <a:stretch>
                  <a:fillRect l="-543"/>
                </a:stretch>
              </a:blipFill>
            </p:spPr>
            <p:txBody>
              <a:bodyPr/>
              <a:lstStyle/>
              <a:p>
                <a:r>
                  <a:rPr lang="en-TW">
                    <a:noFill/>
                  </a:rPr>
                  <a:t> </a:t>
                </a:r>
              </a:p>
            </p:txBody>
          </p:sp>
        </mc:Fallback>
      </mc:AlternateContent>
      <p:pic>
        <p:nvPicPr>
          <p:cNvPr id="11" name="Picture 10">
            <a:extLst>
              <a:ext uri="{FF2B5EF4-FFF2-40B4-BE49-F238E27FC236}">
                <a16:creationId xmlns:a16="http://schemas.microsoft.com/office/drawing/2014/main" id="{6362D352-28C6-3E41-84DF-383C4258C8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9800" y="2951088"/>
            <a:ext cx="7264400" cy="2540000"/>
          </a:xfrm>
          <a:prstGeom prst="rect">
            <a:avLst/>
          </a:prstGeom>
        </p:spPr>
      </p:pic>
    </p:spTree>
    <p:extLst>
      <p:ext uri="{BB962C8B-B14F-4D97-AF65-F5344CB8AC3E}">
        <p14:creationId xmlns:p14="http://schemas.microsoft.com/office/powerpoint/2010/main" val="243972535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xfrm>
            <a:off x="395535" y="451821"/>
            <a:ext cx="8616069" cy="769782"/>
          </a:xfrm>
        </p:spPr>
        <p:txBody>
          <a:bodyPr>
            <a:normAutofit/>
          </a:bodyPr>
          <a:lstStyle/>
          <a:p>
            <a:r>
              <a:rPr lang="en-US" altLang="zh-TW" dirty="0"/>
              <a:t>Rate Deviations</a:t>
            </a:r>
            <a:endParaRPr lang="zh-TW" altLang="en-US" dirty="0"/>
          </a:p>
        </p:txBody>
      </p:sp>
      <p:sp>
        <p:nvSpPr>
          <p:cNvPr id="6" name="投影片編號版面配置區 5"/>
          <p:cNvSpPr>
            <a:spLocks noGrp="1"/>
          </p:cNvSpPr>
          <p:nvPr>
            <p:ph type="sldNum" sz="quarter" idx="12"/>
          </p:nvPr>
        </p:nvSpPr>
        <p:spPr/>
        <p:txBody>
          <a:bodyPr/>
          <a:lstStyle/>
          <a:p>
            <a:fld id="{EB15A18E-AA88-43ED-A605-D4009C1A63FA}" type="slidenum">
              <a:rPr lang="zh-TW" altLang="en-US" smtClean="0"/>
              <a:pPr/>
              <a:t>57</a:t>
            </a:fld>
            <a:endParaRPr lang="zh-TW" altLang="en-US" dirty="0"/>
          </a:p>
        </p:txBody>
      </p:sp>
      <p:graphicFrame>
        <p:nvGraphicFramePr>
          <p:cNvPr id="5" name="表格 4"/>
          <p:cNvGraphicFramePr>
            <a:graphicFrameLocks noGrp="1"/>
          </p:cNvGraphicFramePr>
          <p:nvPr/>
        </p:nvGraphicFramePr>
        <p:xfrm>
          <a:off x="1835696" y="2420888"/>
          <a:ext cx="5449051" cy="2940682"/>
        </p:xfrm>
        <a:graphic>
          <a:graphicData uri="http://schemas.openxmlformats.org/drawingml/2006/table">
            <a:tbl>
              <a:tblPr firstRow="1" bandRow="1">
                <a:tableStyleId>{5940675A-B579-460E-94D1-54222C63F5DA}</a:tableStyleId>
              </a:tblPr>
              <a:tblGrid>
                <a:gridCol w="1255686">
                  <a:extLst>
                    <a:ext uri="{9D8B030D-6E8A-4147-A177-3AD203B41FA5}">
                      <a16:colId xmlns:a16="http://schemas.microsoft.com/office/drawing/2014/main" val="659179938"/>
                    </a:ext>
                  </a:extLst>
                </a:gridCol>
                <a:gridCol w="1540420">
                  <a:extLst>
                    <a:ext uri="{9D8B030D-6E8A-4147-A177-3AD203B41FA5}">
                      <a16:colId xmlns:a16="http://schemas.microsoft.com/office/drawing/2014/main" val="3616573775"/>
                    </a:ext>
                  </a:extLst>
                </a:gridCol>
                <a:gridCol w="1369262">
                  <a:extLst>
                    <a:ext uri="{9D8B030D-6E8A-4147-A177-3AD203B41FA5}">
                      <a16:colId xmlns:a16="http://schemas.microsoft.com/office/drawing/2014/main" val="521349160"/>
                    </a:ext>
                  </a:extLst>
                </a:gridCol>
                <a:gridCol w="1283683">
                  <a:extLst>
                    <a:ext uri="{9D8B030D-6E8A-4147-A177-3AD203B41FA5}">
                      <a16:colId xmlns:a16="http://schemas.microsoft.com/office/drawing/2014/main" val="9832344"/>
                    </a:ext>
                  </a:extLst>
                </a:gridCol>
              </a:tblGrid>
              <a:tr h="416790">
                <a:tc rowSpan="3">
                  <a:txBody>
                    <a:bodyPr/>
                    <a:lstStyle/>
                    <a:p>
                      <a:pPr algn="ctr"/>
                      <a:endParaRPr lang="zh-TW" altLang="en-US" dirty="0"/>
                    </a:p>
                  </a:txBody>
                  <a:tcPr anchor="ctr"/>
                </a:tc>
                <a:tc row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dirty="0"/>
                        <a:t>Seq.-level Target </a:t>
                      </a:r>
                    </a:p>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dirty="0"/>
                        <a:t>Bit Rates</a:t>
                      </a:r>
                      <a:endParaRPr lang="zh-TW" altLang="en-US" dirty="0"/>
                    </a:p>
                  </a:txBody>
                  <a:tcPr anchor="ctr"/>
                </a:tc>
                <a:tc gridSpan="2">
                  <a:txBody>
                    <a:bodyPr/>
                    <a:lstStyle/>
                    <a:p>
                      <a:pPr algn="ctr"/>
                      <a:r>
                        <a:rPr lang="en-US" altLang="zh-TW" dirty="0"/>
                        <a:t>2-pass ABR as anchor</a:t>
                      </a:r>
                      <a:endParaRPr lang="zh-TW" altLang="en-US" dirty="0"/>
                    </a:p>
                  </a:txBody>
                  <a:tcPr anchor="ctr"/>
                </a:tc>
                <a:tc hMerge="1">
                  <a:txBody>
                    <a:bodyPr/>
                    <a:lstStyle/>
                    <a:p>
                      <a:pPr algn="ctr"/>
                      <a:endParaRPr lang="zh-TW" altLang="en-US" dirty="0"/>
                    </a:p>
                  </a:txBody>
                  <a:tcPr anchor="ctr"/>
                </a:tc>
                <a:extLst>
                  <a:ext uri="{0D108BD9-81ED-4DB2-BD59-A6C34878D82A}">
                    <a16:rowId xmlns:a16="http://schemas.microsoft.com/office/drawing/2014/main" val="751743220"/>
                  </a:ext>
                </a:extLst>
              </a:tr>
              <a:tr h="416790">
                <a:tc vMerge="1">
                  <a:txBody>
                    <a:bodyPr/>
                    <a:lstStyle/>
                    <a:p>
                      <a:endParaRPr lang="zh-TW" altLang="en-US"/>
                    </a:p>
                  </a:txBody>
                  <a:tcPr/>
                </a:tc>
                <a:tc vMerge="1">
                  <a:txBody>
                    <a:bodyPr/>
                    <a:lstStyle/>
                    <a:p>
                      <a:endParaRPr lang="zh-TW" altLang="en-US"/>
                    </a:p>
                  </a:txBody>
                  <a:tcPr/>
                </a:tc>
                <a:tc>
                  <a:txBody>
                    <a:bodyPr/>
                    <a:lstStyle/>
                    <a:p>
                      <a:pPr algn="ctr"/>
                      <a:r>
                        <a:rPr lang="en-US" altLang="zh-TW" dirty="0"/>
                        <a:t>[1]</a:t>
                      </a:r>
                      <a:endParaRPr lang="zh-TW" altLang="en-US" dirty="0"/>
                    </a:p>
                  </a:txBody>
                  <a:tcPr anchor="ctr"/>
                </a:tc>
                <a:tc>
                  <a:txBody>
                    <a:bodyPr/>
                    <a:lstStyle/>
                    <a:p>
                      <a:pPr algn="ctr"/>
                      <a:r>
                        <a:rPr lang="en-US" altLang="zh-TW" dirty="0"/>
                        <a:t>Ours</a:t>
                      </a:r>
                      <a:endParaRPr lang="zh-TW" altLang="en-US" dirty="0"/>
                    </a:p>
                  </a:txBody>
                  <a:tcPr anchor="ctr"/>
                </a:tc>
                <a:extLst>
                  <a:ext uri="{0D108BD9-81ED-4DB2-BD59-A6C34878D82A}">
                    <a16:rowId xmlns:a16="http://schemas.microsoft.com/office/drawing/2014/main" val="3530210377"/>
                  </a:ext>
                </a:extLst>
              </a:tr>
              <a:tr h="416790">
                <a:tc vMerge="1">
                  <a:txBody>
                    <a:bodyPr/>
                    <a:lstStyle/>
                    <a:p>
                      <a:endParaRPr lang="zh-TW" altLang="en-US"/>
                    </a:p>
                  </a:txBody>
                  <a:tcPr/>
                </a:tc>
                <a:tc vMerge="1">
                  <a:txBody>
                    <a:bodyPr/>
                    <a:lstStyle/>
                    <a:p>
                      <a:endParaRPr lang="zh-TW" altLang="en-US"/>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dirty="0"/>
                        <a:t>Err. (%)</a:t>
                      </a:r>
                    </a:p>
                  </a:txBody>
                  <a:tcPr anchor="ctr"/>
                </a:tc>
                <a:tc>
                  <a:txBody>
                    <a:bodyPr/>
                    <a:lstStyle/>
                    <a:p>
                      <a:pPr algn="ctr"/>
                      <a:r>
                        <a:rPr lang="en-US" altLang="zh-TW" dirty="0"/>
                        <a:t>Err. (%)</a:t>
                      </a:r>
                      <a:endParaRPr lang="zh-TW" altLang="en-US" dirty="0"/>
                    </a:p>
                  </a:txBody>
                  <a:tcPr anchor="ctr"/>
                </a:tc>
                <a:extLst>
                  <a:ext uri="{0D108BD9-81ED-4DB2-BD59-A6C34878D82A}">
                    <a16:rowId xmlns:a16="http://schemas.microsoft.com/office/drawing/2014/main" val="1561995898"/>
                  </a:ext>
                </a:extLst>
              </a:tr>
              <a:tr h="422578">
                <a:tc rowSpan="4">
                  <a:txBody>
                    <a:bodyPr/>
                    <a:lstStyle/>
                    <a:p>
                      <a:pPr algn="ctr"/>
                      <a:r>
                        <a:rPr lang="en-US" altLang="zh-TW" dirty="0"/>
                        <a:t>Sequence Average</a:t>
                      </a:r>
                      <a:endParaRPr lang="zh-TW" altLang="en-US" dirty="0"/>
                    </a:p>
                  </a:txBody>
                  <a:tcPr anchor="ctr"/>
                </a:tc>
                <a:tc>
                  <a:txBody>
                    <a:bodyPr/>
                    <a:lstStyle/>
                    <a:p>
                      <a:pPr algn="ctr"/>
                      <a:r>
                        <a:rPr lang="en-US" altLang="zh-TW" dirty="0"/>
                        <a:t>1218</a:t>
                      </a:r>
                      <a:endParaRPr lang="zh-TW" altLang="en-US" dirty="0"/>
                    </a:p>
                  </a:txBody>
                  <a:tcPr anchor="ctr"/>
                </a:tc>
                <a:tc>
                  <a:txBody>
                    <a:bodyPr/>
                    <a:lstStyle/>
                    <a:p>
                      <a:pPr algn="ctr"/>
                      <a:r>
                        <a:rPr lang="en-US" altLang="zh-TW" b="1" dirty="0">
                          <a:solidFill>
                            <a:srgbClr val="FF0000"/>
                          </a:solidFill>
                        </a:rPr>
                        <a:t>6.5</a:t>
                      </a:r>
                      <a:endParaRPr lang="zh-TW" altLang="en-US" b="1" dirty="0">
                        <a:solidFill>
                          <a:srgbClr val="FF0000"/>
                        </a:solidFill>
                      </a:endParaRPr>
                    </a:p>
                  </a:txBody>
                  <a:tcPr anchor="ctr"/>
                </a:tc>
                <a:tc>
                  <a:txBody>
                    <a:bodyPr/>
                    <a:lstStyle/>
                    <a:p>
                      <a:pPr algn="ctr"/>
                      <a:r>
                        <a:rPr lang="en-US" altLang="zh-TW" dirty="0"/>
                        <a:t>8.9</a:t>
                      </a:r>
                      <a:endParaRPr lang="zh-TW" altLang="en-US" dirty="0"/>
                    </a:p>
                  </a:txBody>
                  <a:tcPr anchor="ctr"/>
                </a:tc>
                <a:extLst>
                  <a:ext uri="{0D108BD9-81ED-4DB2-BD59-A6C34878D82A}">
                    <a16:rowId xmlns:a16="http://schemas.microsoft.com/office/drawing/2014/main" val="2183297321"/>
                  </a:ext>
                </a:extLst>
              </a:tr>
              <a:tr h="422578">
                <a:tc vMerge="1">
                  <a:txBody>
                    <a:bodyPr/>
                    <a:lstStyle/>
                    <a:p>
                      <a:endParaRPr lang="zh-TW" altLang="en-US" dirty="0"/>
                    </a:p>
                  </a:txBody>
                  <a:tcPr/>
                </a:tc>
                <a:tc>
                  <a:txBody>
                    <a:bodyPr/>
                    <a:lstStyle/>
                    <a:p>
                      <a:pPr algn="ctr"/>
                      <a:r>
                        <a:rPr lang="en-US" altLang="zh-TW" dirty="0"/>
                        <a:t>639</a:t>
                      </a:r>
                      <a:endParaRPr lang="zh-TW" altLang="en-US" dirty="0"/>
                    </a:p>
                  </a:txBody>
                  <a:tcPr anchor="ctr"/>
                </a:tc>
                <a:tc>
                  <a:txBody>
                    <a:bodyPr/>
                    <a:lstStyle/>
                    <a:p>
                      <a:pPr algn="ctr"/>
                      <a:r>
                        <a:rPr lang="en-US" altLang="zh-TW" dirty="0"/>
                        <a:t>7.9</a:t>
                      </a:r>
                      <a:endParaRPr lang="zh-TW" altLang="en-US" dirty="0"/>
                    </a:p>
                  </a:txBody>
                  <a:tcPr anchor="ctr"/>
                </a:tc>
                <a:tc>
                  <a:txBody>
                    <a:bodyPr/>
                    <a:lstStyle/>
                    <a:p>
                      <a:pPr algn="ctr"/>
                      <a:r>
                        <a:rPr lang="en-US" altLang="zh-TW" b="1" dirty="0">
                          <a:solidFill>
                            <a:srgbClr val="FF0000"/>
                          </a:solidFill>
                        </a:rPr>
                        <a:t>7.4</a:t>
                      </a:r>
                      <a:endParaRPr lang="zh-TW" altLang="en-US" b="1" dirty="0">
                        <a:solidFill>
                          <a:srgbClr val="FF0000"/>
                        </a:solidFill>
                      </a:endParaRPr>
                    </a:p>
                  </a:txBody>
                  <a:tcPr anchor="ctr"/>
                </a:tc>
                <a:extLst>
                  <a:ext uri="{0D108BD9-81ED-4DB2-BD59-A6C34878D82A}">
                    <a16:rowId xmlns:a16="http://schemas.microsoft.com/office/drawing/2014/main" val="4195467621"/>
                  </a:ext>
                </a:extLst>
              </a:tr>
              <a:tr h="422578">
                <a:tc vMerge="1">
                  <a:txBody>
                    <a:bodyPr/>
                    <a:lstStyle/>
                    <a:p>
                      <a:endParaRPr lang="zh-TW" altLang="en-US" dirty="0"/>
                    </a:p>
                  </a:txBody>
                  <a:tcPr/>
                </a:tc>
                <a:tc>
                  <a:txBody>
                    <a:bodyPr/>
                    <a:lstStyle/>
                    <a:p>
                      <a:pPr algn="ctr"/>
                      <a:r>
                        <a:rPr lang="en-US" altLang="zh-TW" dirty="0"/>
                        <a:t>328</a:t>
                      </a:r>
                      <a:endParaRPr lang="zh-TW" altLang="en-US" dirty="0"/>
                    </a:p>
                  </a:txBody>
                  <a:tcPr anchor="ctr"/>
                </a:tc>
                <a:tc>
                  <a:txBody>
                    <a:bodyPr/>
                    <a:lstStyle/>
                    <a:p>
                      <a:pPr algn="ctr"/>
                      <a:r>
                        <a:rPr lang="en-US" altLang="zh-TW" dirty="0"/>
                        <a:t>8.1</a:t>
                      </a:r>
                      <a:endParaRPr lang="zh-TW" altLang="en-US" dirty="0"/>
                    </a:p>
                  </a:txBody>
                  <a:tcPr anchor="ctr"/>
                </a:tc>
                <a:tc>
                  <a:txBody>
                    <a:bodyPr/>
                    <a:lstStyle/>
                    <a:p>
                      <a:pPr algn="ctr"/>
                      <a:r>
                        <a:rPr lang="en-US" altLang="zh-TW" b="1" dirty="0">
                          <a:solidFill>
                            <a:srgbClr val="FF0000"/>
                          </a:solidFill>
                        </a:rPr>
                        <a:t>7.5</a:t>
                      </a:r>
                      <a:endParaRPr lang="zh-TW" altLang="en-US" b="1" dirty="0">
                        <a:solidFill>
                          <a:srgbClr val="FF0000"/>
                        </a:solidFill>
                      </a:endParaRPr>
                    </a:p>
                  </a:txBody>
                  <a:tcPr anchor="ctr"/>
                </a:tc>
                <a:extLst>
                  <a:ext uri="{0D108BD9-81ED-4DB2-BD59-A6C34878D82A}">
                    <a16:rowId xmlns:a16="http://schemas.microsoft.com/office/drawing/2014/main" val="296010560"/>
                  </a:ext>
                </a:extLst>
              </a:tr>
              <a:tr h="422578">
                <a:tc vMerge="1">
                  <a:txBody>
                    <a:bodyPr/>
                    <a:lstStyle/>
                    <a:p>
                      <a:endParaRPr lang="zh-TW" altLang="en-US" dirty="0"/>
                    </a:p>
                  </a:txBody>
                  <a:tcPr/>
                </a:tc>
                <a:tc>
                  <a:txBody>
                    <a:bodyPr/>
                    <a:lstStyle/>
                    <a:p>
                      <a:pPr algn="ctr"/>
                      <a:r>
                        <a:rPr lang="en-US" altLang="zh-TW" dirty="0"/>
                        <a:t>164</a:t>
                      </a:r>
                      <a:endParaRPr lang="zh-TW" altLang="en-US" dirty="0"/>
                    </a:p>
                  </a:txBody>
                  <a:tcPr anchor="ctr"/>
                </a:tc>
                <a:tc>
                  <a:txBody>
                    <a:bodyPr/>
                    <a:lstStyle/>
                    <a:p>
                      <a:pPr algn="ctr"/>
                      <a:r>
                        <a:rPr lang="en-US" altLang="zh-TW" b="1" dirty="0">
                          <a:solidFill>
                            <a:srgbClr val="FF0000"/>
                          </a:solidFill>
                        </a:rPr>
                        <a:t>5.5</a:t>
                      </a:r>
                      <a:endParaRPr lang="zh-TW" altLang="en-US" b="1" dirty="0">
                        <a:solidFill>
                          <a:srgbClr val="FF0000"/>
                        </a:solidFill>
                      </a:endParaRPr>
                    </a:p>
                  </a:txBody>
                  <a:tcPr anchor="ctr"/>
                </a:tc>
                <a:tc>
                  <a:txBody>
                    <a:bodyPr/>
                    <a:lstStyle/>
                    <a:p>
                      <a:pPr algn="ctr"/>
                      <a:r>
                        <a:rPr lang="en-US" altLang="zh-TW" dirty="0"/>
                        <a:t>11.6</a:t>
                      </a:r>
                      <a:endParaRPr lang="zh-TW" altLang="en-US" dirty="0"/>
                    </a:p>
                  </a:txBody>
                  <a:tcPr anchor="ctr"/>
                </a:tc>
                <a:extLst>
                  <a:ext uri="{0D108BD9-81ED-4DB2-BD59-A6C34878D82A}">
                    <a16:rowId xmlns:a16="http://schemas.microsoft.com/office/drawing/2014/main" val="576813693"/>
                  </a:ext>
                </a:extLst>
              </a:tr>
            </a:tbl>
          </a:graphicData>
        </a:graphic>
      </p:graphicFrame>
    </p:spTree>
    <p:extLst>
      <p:ext uri="{BB962C8B-B14F-4D97-AF65-F5344CB8AC3E}">
        <p14:creationId xmlns:p14="http://schemas.microsoft.com/office/powerpoint/2010/main" val="390981199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xfrm>
            <a:off x="395535" y="451821"/>
            <a:ext cx="8616069" cy="769782"/>
          </a:xfrm>
        </p:spPr>
        <p:txBody>
          <a:bodyPr>
            <a:normAutofit/>
          </a:bodyPr>
          <a:lstStyle/>
          <a:p>
            <a:r>
              <a:rPr lang="en-US" altLang="zh-TW" dirty="0"/>
              <a:t>QP Assignment: Fast-motion Seq. (1/2)</a:t>
            </a:r>
            <a:endParaRPr lang="zh-TW" altLang="en-US" dirty="0"/>
          </a:p>
        </p:txBody>
      </p:sp>
      <p:sp>
        <p:nvSpPr>
          <p:cNvPr id="6" name="投影片編號版面配置區 5"/>
          <p:cNvSpPr>
            <a:spLocks noGrp="1"/>
          </p:cNvSpPr>
          <p:nvPr>
            <p:ph type="sldNum" sz="quarter" idx="12"/>
          </p:nvPr>
        </p:nvSpPr>
        <p:spPr/>
        <p:txBody>
          <a:bodyPr/>
          <a:lstStyle/>
          <a:p>
            <a:fld id="{EB15A18E-AA88-43ED-A605-D4009C1A63FA}" type="slidenum">
              <a:rPr lang="zh-TW" altLang="en-US" smtClean="0"/>
              <a:pPr/>
              <a:t>58</a:t>
            </a:fld>
            <a:endParaRPr lang="zh-TW" altLang="en-US" dirty="0"/>
          </a:p>
        </p:txBody>
      </p:sp>
      <p:sp>
        <p:nvSpPr>
          <p:cNvPr id="7" name="內容版面配置區 4"/>
          <p:cNvSpPr>
            <a:spLocks noGrp="1"/>
          </p:cNvSpPr>
          <p:nvPr>
            <p:ph idx="1"/>
          </p:nvPr>
        </p:nvSpPr>
        <p:spPr>
          <a:xfrm>
            <a:off x="310083" y="1340768"/>
            <a:ext cx="8701521" cy="4968552"/>
          </a:xfrm>
        </p:spPr>
        <p:txBody>
          <a:bodyPr>
            <a:normAutofit/>
          </a:bodyPr>
          <a:lstStyle/>
          <a:p>
            <a:r>
              <a:rPr lang="en-US" altLang="zh-TW" dirty="0">
                <a:cs typeface="Calibri" panose="020F0502020204030204" pitchFamily="34" charset="0"/>
              </a:rPr>
              <a:t>Our model chooses </a:t>
            </a:r>
            <a:r>
              <a:rPr lang="en-US" altLang="zh-TW" b="1" dirty="0">
                <a:solidFill>
                  <a:srgbClr val="FF0000"/>
                </a:solidFill>
                <a:cs typeface="Calibri" panose="020F0502020204030204" pitchFamily="34" charset="0"/>
              </a:rPr>
              <a:t>smaller QP </a:t>
            </a:r>
            <a:r>
              <a:rPr lang="en-US" altLang="zh-TW" dirty="0">
                <a:cs typeface="Calibri" panose="020F0502020204030204" pitchFamily="34" charset="0"/>
              </a:rPr>
              <a:t>for </a:t>
            </a:r>
            <a:r>
              <a:rPr lang="en-US" altLang="zh-TW" b="1" dirty="0">
                <a:solidFill>
                  <a:srgbClr val="FF0000"/>
                </a:solidFill>
                <a:cs typeface="Calibri" panose="020F0502020204030204" pitchFamily="34" charset="0"/>
              </a:rPr>
              <a:t>I- and B-frames</a:t>
            </a:r>
            <a:endParaRPr lang="en-US" altLang="zh-TW" b="1" dirty="0">
              <a:cs typeface="Calibri" panose="020F0502020204030204" pitchFamily="34" charset="0"/>
            </a:endParaRPr>
          </a:p>
        </p:txBody>
      </p:sp>
      <p:pic>
        <p:nvPicPr>
          <p:cNvPr id="9" name="圖片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814" y="2468175"/>
            <a:ext cx="4493186" cy="2797029"/>
          </a:xfrm>
          <a:prstGeom prst="rect">
            <a:avLst/>
          </a:prstGeom>
        </p:spPr>
      </p:pic>
      <p:pic>
        <p:nvPicPr>
          <p:cNvPr id="8" name="圖片 10">
            <a:extLst>
              <a:ext uri="{FF2B5EF4-FFF2-40B4-BE49-F238E27FC236}">
                <a16:creationId xmlns:a16="http://schemas.microsoft.com/office/drawing/2014/main" id="{E84B5738-B31A-DD45-ABA7-CEBC8729209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50812" y="2467567"/>
            <a:ext cx="4493188" cy="2797029"/>
          </a:xfrm>
          <a:prstGeom prst="rect">
            <a:avLst/>
          </a:prstGeom>
        </p:spPr>
      </p:pic>
    </p:spTree>
    <p:extLst>
      <p:ext uri="{BB962C8B-B14F-4D97-AF65-F5344CB8AC3E}">
        <p14:creationId xmlns:p14="http://schemas.microsoft.com/office/powerpoint/2010/main" val="81524264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xfrm>
            <a:off x="395535" y="451821"/>
            <a:ext cx="8616069" cy="769782"/>
          </a:xfrm>
        </p:spPr>
        <p:txBody>
          <a:bodyPr>
            <a:normAutofit/>
          </a:bodyPr>
          <a:lstStyle/>
          <a:p>
            <a:r>
              <a:rPr lang="en-US" altLang="zh-TW" dirty="0"/>
              <a:t>QP Assignment: Slow-motion Seq.</a:t>
            </a:r>
            <a:endParaRPr lang="zh-TW" altLang="en-US" dirty="0"/>
          </a:p>
        </p:txBody>
      </p:sp>
      <p:sp>
        <p:nvSpPr>
          <p:cNvPr id="6" name="投影片編號版面配置區 5"/>
          <p:cNvSpPr>
            <a:spLocks noGrp="1"/>
          </p:cNvSpPr>
          <p:nvPr>
            <p:ph type="sldNum" sz="quarter" idx="12"/>
          </p:nvPr>
        </p:nvSpPr>
        <p:spPr/>
        <p:txBody>
          <a:bodyPr/>
          <a:lstStyle/>
          <a:p>
            <a:fld id="{EB15A18E-AA88-43ED-A605-D4009C1A63FA}" type="slidenum">
              <a:rPr lang="zh-TW" altLang="en-US" smtClean="0"/>
              <a:pPr/>
              <a:t>59</a:t>
            </a:fld>
            <a:endParaRPr lang="zh-TW" altLang="en-US" dirty="0"/>
          </a:p>
        </p:txBody>
      </p:sp>
      <p:sp>
        <p:nvSpPr>
          <p:cNvPr id="7" name="內容版面配置區 4"/>
          <p:cNvSpPr>
            <a:spLocks noGrp="1"/>
          </p:cNvSpPr>
          <p:nvPr>
            <p:ph idx="1"/>
          </p:nvPr>
        </p:nvSpPr>
        <p:spPr>
          <a:xfrm>
            <a:off x="310083" y="1412776"/>
            <a:ext cx="8701521" cy="4896544"/>
          </a:xfrm>
        </p:spPr>
        <p:txBody>
          <a:bodyPr>
            <a:normAutofit/>
          </a:bodyPr>
          <a:lstStyle/>
          <a:p>
            <a:r>
              <a:rPr lang="en-US" altLang="zh-TW" dirty="0">
                <a:cs typeface="Calibri" panose="020F0502020204030204" pitchFamily="34" charset="0"/>
              </a:rPr>
              <a:t>Our method chooses </a:t>
            </a:r>
            <a:r>
              <a:rPr lang="en-US" altLang="zh-TW" b="1" dirty="0">
                <a:solidFill>
                  <a:srgbClr val="FF0000"/>
                </a:solidFill>
                <a:cs typeface="Calibri" panose="020F0502020204030204" pitchFamily="34" charset="0"/>
              </a:rPr>
              <a:t>much smaller QP </a:t>
            </a:r>
            <a:r>
              <a:rPr lang="en-US" altLang="zh-TW" dirty="0">
                <a:cs typeface="Calibri" panose="020F0502020204030204" pitchFamily="34" charset="0"/>
              </a:rPr>
              <a:t>for </a:t>
            </a:r>
            <a:r>
              <a:rPr lang="en-US" altLang="zh-TW" b="1" dirty="0">
                <a:solidFill>
                  <a:srgbClr val="FF0000"/>
                </a:solidFill>
                <a:cs typeface="Calibri" panose="020F0502020204030204" pitchFamily="34" charset="0"/>
              </a:rPr>
              <a:t>I-frames</a:t>
            </a:r>
            <a:endParaRPr lang="en-US" altLang="zh-TW" b="1" dirty="0">
              <a:cs typeface="Calibri" panose="020F0502020204030204" pitchFamily="34" charset="0"/>
            </a:endParaRPr>
          </a:p>
        </p:txBody>
      </p:sp>
      <p:pic>
        <p:nvPicPr>
          <p:cNvPr id="2" name="圖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418" y="2621933"/>
            <a:ext cx="4361944" cy="2715329"/>
          </a:xfrm>
          <a:prstGeom prst="rect">
            <a:avLst/>
          </a:prstGeom>
        </p:spPr>
      </p:pic>
      <p:pic>
        <p:nvPicPr>
          <p:cNvPr id="8" name="圖片 4">
            <a:extLst>
              <a:ext uri="{FF2B5EF4-FFF2-40B4-BE49-F238E27FC236}">
                <a16:creationId xmlns:a16="http://schemas.microsoft.com/office/drawing/2014/main" id="{B146D86D-C006-6242-BA54-E718674B9E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0" y="2560412"/>
            <a:ext cx="4559598" cy="2838370"/>
          </a:xfrm>
          <a:prstGeom prst="rect">
            <a:avLst/>
          </a:prstGeom>
        </p:spPr>
      </p:pic>
    </p:spTree>
    <p:extLst>
      <p:ext uri="{BB962C8B-B14F-4D97-AF65-F5344CB8AC3E}">
        <p14:creationId xmlns:p14="http://schemas.microsoft.com/office/powerpoint/2010/main" val="39791178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xfrm>
            <a:off x="395536" y="451821"/>
            <a:ext cx="7772400" cy="769782"/>
          </a:xfrm>
        </p:spPr>
        <p:txBody>
          <a:bodyPr/>
          <a:lstStyle/>
          <a:p>
            <a:r>
              <a:rPr lang="en-US" altLang="zh-TW" dirty="0"/>
              <a:t>Frame-level Bit Allocation</a:t>
            </a:r>
            <a:endParaRPr lang="zh-TW" altLang="en-US" dirty="0"/>
          </a:p>
        </p:txBody>
      </p:sp>
      <p:sp>
        <p:nvSpPr>
          <p:cNvPr id="5" name="內容版面配置區 4"/>
          <p:cNvSpPr>
            <a:spLocks noGrp="1"/>
          </p:cNvSpPr>
          <p:nvPr>
            <p:ph idx="1"/>
          </p:nvPr>
        </p:nvSpPr>
        <p:spPr>
          <a:xfrm>
            <a:off x="465190" y="836712"/>
            <a:ext cx="8499298" cy="5422906"/>
          </a:xfrm>
        </p:spPr>
        <p:txBody>
          <a:bodyPr>
            <a:normAutofit/>
          </a:bodyPr>
          <a:lstStyle/>
          <a:p>
            <a:endParaRPr lang="zh-TW" altLang="en-US" sz="2400" dirty="0"/>
          </a:p>
          <a:p>
            <a:r>
              <a:rPr lang="en-US" altLang="zh-TW" b="1" u="sng" dirty="0"/>
              <a:t>Task:</a:t>
            </a:r>
            <a:r>
              <a:rPr lang="en-US" altLang="zh-TW" dirty="0"/>
              <a:t> To allocate </a:t>
            </a:r>
            <a:r>
              <a:rPr lang="en-US" altLang="zh-TW" b="1" dirty="0"/>
              <a:t>coding bits</a:t>
            </a:r>
            <a:r>
              <a:rPr lang="en-US" altLang="zh-TW" dirty="0"/>
              <a:t> to video frames in a group of pictures by choosing their </a:t>
            </a:r>
            <a:r>
              <a:rPr lang="en-US" altLang="zh-TW" b="1" dirty="0"/>
              <a:t>quantization parameters (QP)</a:t>
            </a:r>
            <a:endParaRPr lang="en-US" altLang="zh-TW" dirty="0"/>
          </a:p>
          <a:p>
            <a:pPr lvl="1">
              <a:lnSpc>
                <a:spcPct val="150000"/>
              </a:lnSpc>
            </a:pPr>
            <a:endParaRPr lang="en-US" altLang="zh-TW" sz="2600" i="1" baseline="-25000" dirty="0"/>
          </a:p>
          <a:p>
            <a:endParaRPr lang="en-US" altLang="zh-TW" dirty="0"/>
          </a:p>
        </p:txBody>
      </p:sp>
      <p:sp>
        <p:nvSpPr>
          <p:cNvPr id="2" name="Slide Number Placeholder 1"/>
          <p:cNvSpPr>
            <a:spLocks noGrp="1"/>
          </p:cNvSpPr>
          <p:nvPr>
            <p:ph type="sldNum" sz="quarter" idx="12"/>
          </p:nvPr>
        </p:nvSpPr>
        <p:spPr/>
        <p:txBody>
          <a:bodyPr/>
          <a:lstStyle/>
          <a:p>
            <a:fld id="{EB15A18E-AA88-43ED-A605-D4009C1A63FA}" type="slidenum">
              <a:rPr lang="zh-TW" altLang="en-US" smtClean="0"/>
              <a:pPr/>
              <a:t>6</a:t>
            </a:fld>
            <a:endParaRPr lang="zh-TW" altLang="en-US"/>
          </a:p>
        </p:txBody>
      </p:sp>
      <p:grpSp>
        <p:nvGrpSpPr>
          <p:cNvPr id="8" name="群組 43"/>
          <p:cNvGrpSpPr/>
          <p:nvPr/>
        </p:nvGrpSpPr>
        <p:grpSpPr>
          <a:xfrm>
            <a:off x="1726507" y="2865173"/>
            <a:ext cx="5976664" cy="2861484"/>
            <a:chOff x="3034170" y="3605467"/>
            <a:chExt cx="2495131" cy="1290783"/>
          </a:xfrm>
        </p:grpSpPr>
        <p:grpSp>
          <p:nvGrpSpPr>
            <p:cNvPr id="9" name="群組 36"/>
            <p:cNvGrpSpPr/>
            <p:nvPr/>
          </p:nvGrpSpPr>
          <p:grpSpPr>
            <a:xfrm>
              <a:off x="3034170" y="3605467"/>
              <a:ext cx="2495131" cy="1066720"/>
              <a:chOff x="1544805" y="4090472"/>
              <a:chExt cx="2495131" cy="1066720"/>
            </a:xfrm>
          </p:grpSpPr>
          <mc:AlternateContent xmlns:mc="http://schemas.openxmlformats.org/markup-compatibility/2006" xmlns:a14="http://schemas.microsoft.com/office/drawing/2010/main">
            <mc:Choice Requires="a14">
              <p:sp>
                <p:nvSpPr>
                  <p:cNvPr id="14" name="矩形 25"/>
                  <p:cNvSpPr/>
                  <p:nvPr/>
                </p:nvSpPr>
                <p:spPr>
                  <a:xfrm>
                    <a:off x="1633419" y="4581128"/>
                    <a:ext cx="288032" cy="576064"/>
                  </a:xfrm>
                  <a:prstGeom prst="rect">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TW" sz="2400" b="1" i="1">
                                  <a:latin typeface="Cambria Math" panose="02040503050406030204" pitchFamily="18" charset="0"/>
                                </a:rPr>
                              </m:ctrlPr>
                            </m:sSubPr>
                            <m:e>
                              <m:r>
                                <a:rPr lang="zh-TW" altLang="en-US" sz="2400" b="1" i="0" smtClean="0">
                                  <a:latin typeface="Cambria Math" panose="02040503050406030204" pitchFamily="18" charset="0"/>
                                </a:rPr>
                                <m:t> </m:t>
                              </m:r>
                              <m:r>
                                <a:rPr lang="en-US" altLang="zh-TW" sz="2400" b="1" i="0">
                                  <a:latin typeface="Cambria Math" panose="02040503050406030204" pitchFamily="18" charset="0"/>
                                </a:rPr>
                                <m:t>𝐅</m:t>
                              </m:r>
                            </m:e>
                            <m:sub>
                              <m:r>
                                <a:rPr lang="en-US" altLang="zh-TW" sz="2400" b="1" i="0">
                                  <a:latin typeface="Cambria Math" panose="02040503050406030204" pitchFamily="18" charset="0"/>
                                </a:rPr>
                                <m:t>𝟏</m:t>
                              </m:r>
                            </m:sub>
                          </m:sSub>
                        </m:oMath>
                      </m:oMathPara>
                    </a14:m>
                    <a:endParaRPr lang="zh-TW" altLang="en-US" sz="2400" b="1" dirty="0">
                      <a:latin typeface="Calibri" panose="020F0502020204030204" pitchFamily="34" charset="0"/>
                      <a:cs typeface="Calibri" panose="020F0502020204030204" pitchFamily="34" charset="0"/>
                    </a:endParaRPr>
                  </a:p>
                </p:txBody>
              </p:sp>
            </mc:Choice>
            <mc:Fallback xmlns="">
              <p:sp>
                <p:nvSpPr>
                  <p:cNvPr id="26" name="矩形 25"/>
                  <p:cNvSpPr>
                    <a:spLocks noRot="1" noChangeAspect="1" noMove="1" noResize="1" noEditPoints="1" noAdjustHandles="1" noChangeArrowheads="1" noChangeShapeType="1" noTextEdit="1"/>
                  </p:cNvSpPr>
                  <p:nvPr/>
                </p:nvSpPr>
                <p:spPr>
                  <a:xfrm>
                    <a:off x="1633419" y="4581128"/>
                    <a:ext cx="288032" cy="576064"/>
                  </a:xfrm>
                  <a:prstGeom prst="rect">
                    <a:avLst/>
                  </a:prstGeom>
                  <a:blipFill>
                    <a:blip r:embed="rId3"/>
                    <a:stretch>
                      <a:fillRect/>
                    </a:stretch>
                  </a:blipFill>
                  <a:ln w="28575"/>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5" name="矩形 26"/>
                  <p:cNvSpPr/>
                  <p:nvPr/>
                </p:nvSpPr>
                <p:spPr>
                  <a:xfrm>
                    <a:off x="2074973" y="4581128"/>
                    <a:ext cx="288032" cy="576064"/>
                  </a:xfrm>
                  <a:prstGeom prst="rect">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TW" sz="2400" b="1" i="1" smtClean="0">
                                  <a:latin typeface="Cambria Math" panose="02040503050406030204" pitchFamily="18" charset="0"/>
                                </a:rPr>
                              </m:ctrlPr>
                            </m:sSubPr>
                            <m:e>
                              <m:r>
                                <a:rPr lang="zh-TW" altLang="en-US" sz="2400" b="1" i="0" smtClean="0">
                                  <a:latin typeface="Cambria Math" panose="02040503050406030204" pitchFamily="18" charset="0"/>
                                </a:rPr>
                                <m:t> </m:t>
                              </m:r>
                              <m:r>
                                <a:rPr lang="en-US" altLang="zh-TW" sz="2400" b="1" i="0">
                                  <a:latin typeface="Cambria Math" panose="02040503050406030204" pitchFamily="18" charset="0"/>
                                </a:rPr>
                                <m:t>𝐅</m:t>
                              </m:r>
                            </m:e>
                            <m:sub>
                              <m:r>
                                <a:rPr lang="en-US" altLang="zh-TW" sz="2400" b="1" i="0" smtClean="0">
                                  <a:latin typeface="Cambria Math" panose="02040503050406030204" pitchFamily="18" charset="0"/>
                                </a:rPr>
                                <m:t>𝟐</m:t>
                              </m:r>
                            </m:sub>
                          </m:sSub>
                        </m:oMath>
                      </m:oMathPara>
                    </a14:m>
                    <a:endParaRPr lang="zh-TW" altLang="en-US" sz="2400" b="1" dirty="0">
                      <a:latin typeface="Calibri" panose="020F0502020204030204" pitchFamily="34" charset="0"/>
                      <a:cs typeface="Calibri" panose="020F0502020204030204" pitchFamily="34" charset="0"/>
                    </a:endParaRPr>
                  </a:p>
                </p:txBody>
              </p:sp>
            </mc:Choice>
            <mc:Fallback xmlns="">
              <p:sp>
                <p:nvSpPr>
                  <p:cNvPr id="27" name="矩形 26"/>
                  <p:cNvSpPr>
                    <a:spLocks noRot="1" noChangeAspect="1" noMove="1" noResize="1" noEditPoints="1" noAdjustHandles="1" noChangeArrowheads="1" noChangeShapeType="1" noTextEdit="1"/>
                  </p:cNvSpPr>
                  <p:nvPr/>
                </p:nvSpPr>
                <p:spPr>
                  <a:xfrm>
                    <a:off x="2074973" y="4581128"/>
                    <a:ext cx="288032" cy="576064"/>
                  </a:xfrm>
                  <a:prstGeom prst="rect">
                    <a:avLst/>
                  </a:prstGeom>
                  <a:blipFill>
                    <a:blip r:embed="rId4"/>
                    <a:stretch>
                      <a:fillRect/>
                    </a:stretch>
                  </a:blipFill>
                  <a:ln w="28575"/>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6" name="矩形 27"/>
                  <p:cNvSpPr/>
                  <p:nvPr/>
                </p:nvSpPr>
                <p:spPr>
                  <a:xfrm>
                    <a:off x="2504339" y="4581128"/>
                    <a:ext cx="288032" cy="576064"/>
                  </a:xfrm>
                  <a:prstGeom prst="rect">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TW" sz="2400" b="1" i="1" smtClean="0">
                                  <a:latin typeface="Cambria Math" panose="02040503050406030204" pitchFamily="18" charset="0"/>
                                </a:rPr>
                              </m:ctrlPr>
                            </m:sSubPr>
                            <m:e>
                              <m:r>
                                <a:rPr lang="zh-TW" altLang="en-US" sz="2400" b="1" i="0" smtClean="0">
                                  <a:latin typeface="Cambria Math" panose="02040503050406030204" pitchFamily="18" charset="0"/>
                                </a:rPr>
                                <m:t> </m:t>
                              </m:r>
                              <m:r>
                                <a:rPr lang="en-US" altLang="zh-TW" sz="2400" b="1" i="0">
                                  <a:latin typeface="Cambria Math" panose="02040503050406030204" pitchFamily="18" charset="0"/>
                                </a:rPr>
                                <m:t>𝐅</m:t>
                              </m:r>
                            </m:e>
                            <m:sub>
                              <m:r>
                                <a:rPr lang="en-US" altLang="zh-TW" sz="2400" b="1" i="0" smtClean="0">
                                  <a:latin typeface="Cambria Math" panose="02040503050406030204" pitchFamily="18" charset="0"/>
                                </a:rPr>
                                <m:t>𝟑</m:t>
                              </m:r>
                            </m:sub>
                          </m:sSub>
                        </m:oMath>
                      </m:oMathPara>
                    </a14:m>
                    <a:endParaRPr lang="zh-TW" altLang="en-US" sz="2400" b="1" dirty="0"/>
                  </a:p>
                </p:txBody>
              </p:sp>
            </mc:Choice>
            <mc:Fallback xmlns="">
              <p:sp>
                <p:nvSpPr>
                  <p:cNvPr id="28" name="矩形 27"/>
                  <p:cNvSpPr>
                    <a:spLocks noRot="1" noChangeAspect="1" noMove="1" noResize="1" noEditPoints="1" noAdjustHandles="1" noChangeArrowheads="1" noChangeShapeType="1" noTextEdit="1"/>
                  </p:cNvSpPr>
                  <p:nvPr/>
                </p:nvSpPr>
                <p:spPr>
                  <a:xfrm>
                    <a:off x="2504339" y="4581128"/>
                    <a:ext cx="288032" cy="576064"/>
                  </a:xfrm>
                  <a:prstGeom prst="rect">
                    <a:avLst/>
                  </a:prstGeom>
                  <a:blipFill>
                    <a:blip r:embed="rId5"/>
                    <a:stretch>
                      <a:fillRect/>
                    </a:stretch>
                  </a:blipFill>
                  <a:ln w="28575"/>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7" name="矩形 28"/>
                  <p:cNvSpPr/>
                  <p:nvPr/>
                </p:nvSpPr>
                <p:spPr>
                  <a:xfrm>
                    <a:off x="3725532" y="4581128"/>
                    <a:ext cx="288032" cy="576064"/>
                  </a:xfrm>
                  <a:prstGeom prst="rect">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TW" sz="2400" b="1" i="1" smtClean="0">
                                  <a:latin typeface="Cambria Math" panose="02040503050406030204" pitchFamily="18" charset="0"/>
                                </a:rPr>
                              </m:ctrlPr>
                            </m:sSubPr>
                            <m:e>
                              <m:r>
                                <a:rPr lang="zh-TW" altLang="en-US" sz="2400" b="1" i="0" smtClean="0">
                                  <a:latin typeface="Cambria Math" panose="02040503050406030204" pitchFamily="18" charset="0"/>
                                </a:rPr>
                                <m:t> </m:t>
                              </m:r>
                              <m:r>
                                <a:rPr lang="en-US" altLang="zh-TW" sz="2400" b="1" i="0">
                                  <a:latin typeface="Cambria Math" panose="02040503050406030204" pitchFamily="18" charset="0"/>
                                </a:rPr>
                                <m:t>𝐅</m:t>
                              </m:r>
                            </m:e>
                            <m:sub>
                              <m:r>
                                <a:rPr lang="en-US" altLang="zh-TW" sz="2400" b="1" i="0" smtClean="0">
                                  <a:latin typeface="Cambria Math" panose="02040503050406030204" pitchFamily="18" charset="0"/>
                                </a:rPr>
                                <m:t>𝐍</m:t>
                              </m:r>
                            </m:sub>
                          </m:sSub>
                        </m:oMath>
                      </m:oMathPara>
                    </a14:m>
                    <a:endParaRPr lang="zh-TW" altLang="en-US" sz="2400" b="1" dirty="0"/>
                  </a:p>
                </p:txBody>
              </p:sp>
            </mc:Choice>
            <mc:Fallback xmlns="">
              <p:sp>
                <p:nvSpPr>
                  <p:cNvPr id="29" name="矩形 28"/>
                  <p:cNvSpPr>
                    <a:spLocks noRot="1" noChangeAspect="1" noMove="1" noResize="1" noEditPoints="1" noAdjustHandles="1" noChangeArrowheads="1" noChangeShapeType="1" noTextEdit="1"/>
                  </p:cNvSpPr>
                  <p:nvPr/>
                </p:nvSpPr>
                <p:spPr>
                  <a:xfrm>
                    <a:off x="3725532" y="4581128"/>
                    <a:ext cx="288032" cy="576064"/>
                  </a:xfrm>
                  <a:prstGeom prst="rect">
                    <a:avLst/>
                  </a:prstGeom>
                  <a:blipFill>
                    <a:blip r:embed="rId6"/>
                    <a:stretch>
                      <a:fillRect/>
                    </a:stretch>
                  </a:blipFill>
                  <a:ln w="28575"/>
                </p:spPr>
                <p:txBody>
                  <a:bodyPr/>
                  <a:lstStyle/>
                  <a:p>
                    <a:r>
                      <a:rPr lang="zh-TW" altLang="en-US">
                        <a:noFill/>
                      </a:rPr>
                      <a:t> </a:t>
                    </a:r>
                  </a:p>
                </p:txBody>
              </p:sp>
            </mc:Fallback>
          </mc:AlternateContent>
          <p:sp>
            <p:nvSpPr>
              <p:cNvPr id="18" name="橢圓 29"/>
              <p:cNvSpPr/>
              <p:nvPr/>
            </p:nvSpPr>
            <p:spPr>
              <a:xfrm>
                <a:off x="3059832" y="4869160"/>
                <a:ext cx="72140" cy="7794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sz="1600"/>
              </a:p>
            </p:txBody>
          </p:sp>
          <p:sp>
            <p:nvSpPr>
              <p:cNvPr id="19" name="橢圓 30"/>
              <p:cNvSpPr/>
              <p:nvPr/>
            </p:nvSpPr>
            <p:spPr>
              <a:xfrm>
                <a:off x="3203848" y="4869160"/>
                <a:ext cx="72140" cy="7794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sz="1600"/>
              </a:p>
            </p:txBody>
          </p:sp>
          <p:sp>
            <p:nvSpPr>
              <p:cNvPr id="20" name="橢圓 31"/>
              <p:cNvSpPr/>
              <p:nvPr/>
            </p:nvSpPr>
            <p:spPr>
              <a:xfrm>
                <a:off x="3341823" y="4869159"/>
                <a:ext cx="72140" cy="7794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sz="1600"/>
              </a:p>
            </p:txBody>
          </p:sp>
          <p:sp>
            <p:nvSpPr>
              <p:cNvPr id="21" name="左大括弧 34"/>
              <p:cNvSpPr/>
              <p:nvPr/>
            </p:nvSpPr>
            <p:spPr>
              <a:xfrm rot="5400000">
                <a:off x="2704295" y="3180021"/>
                <a:ext cx="176151" cy="2495131"/>
              </a:xfrm>
              <a:prstGeom prst="lef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22" name="文字方塊 35"/>
              <p:cNvSpPr txBox="1"/>
              <p:nvPr/>
            </p:nvSpPr>
            <p:spPr>
              <a:xfrm>
                <a:off x="2057803" y="4090472"/>
                <a:ext cx="1350272" cy="208252"/>
              </a:xfrm>
              <a:prstGeom prst="rect">
                <a:avLst/>
              </a:prstGeom>
              <a:noFill/>
            </p:spPr>
            <p:txBody>
              <a:bodyPr wrap="none" rtlCol="0">
                <a:spAutoFit/>
              </a:bodyPr>
              <a:lstStyle/>
              <a:p>
                <a:r>
                  <a:rPr lang="en-US" altLang="zh-TW" sz="2400" b="1" dirty="0">
                    <a:latin typeface="Calibri" panose="020F0502020204030204" pitchFamily="34" charset="0"/>
                    <a:cs typeface="Calibri" panose="020F0502020204030204" pitchFamily="34" charset="0"/>
                  </a:rPr>
                  <a:t>Group of Pictures (GOP)</a:t>
                </a:r>
                <a:endParaRPr lang="zh-TW" altLang="en-US" b="1" dirty="0">
                  <a:latin typeface="Calibri" panose="020F0502020204030204" pitchFamily="34" charset="0"/>
                  <a:cs typeface="Calibri" panose="020F0502020204030204" pitchFamily="34" charset="0"/>
                </a:endParaRPr>
              </a:p>
            </p:txBody>
          </p:sp>
        </p:grpSp>
        <mc:AlternateContent xmlns:mc="http://schemas.openxmlformats.org/markup-compatibility/2006" xmlns:a14="http://schemas.microsoft.com/office/drawing/2010/main">
          <mc:Choice Requires="a14">
            <p:sp>
              <p:nvSpPr>
                <p:cNvPr id="10" name="文字方塊 37"/>
                <p:cNvSpPr txBox="1"/>
                <p:nvPr/>
              </p:nvSpPr>
              <p:spPr>
                <a:xfrm>
                  <a:off x="3080867" y="4687998"/>
                  <a:ext cx="371867" cy="20825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TW" sz="2400" b="1" i="1" smtClean="0">
                                <a:solidFill>
                                  <a:srgbClr val="FF0000"/>
                                </a:solidFill>
                                <a:latin typeface="Cambria Math" panose="02040503050406030204" pitchFamily="18" charset="0"/>
                              </a:rPr>
                            </m:ctrlPr>
                          </m:sSubPr>
                          <m:e>
                            <m:r>
                              <a:rPr lang="en-US" altLang="zh-TW" sz="2400" b="1" i="1" smtClean="0">
                                <a:solidFill>
                                  <a:srgbClr val="FF0000"/>
                                </a:solidFill>
                                <a:latin typeface="Cambria Math" panose="02040503050406030204" pitchFamily="18" charset="0"/>
                              </a:rPr>
                              <m:t>𝑸𝑷</m:t>
                            </m:r>
                          </m:e>
                          <m:sub>
                            <m:r>
                              <a:rPr lang="en-US" altLang="zh-TW" sz="2400" b="1" i="1" smtClean="0">
                                <a:solidFill>
                                  <a:srgbClr val="FF0000"/>
                                </a:solidFill>
                                <a:latin typeface="Cambria Math" panose="02040503050406030204" pitchFamily="18" charset="0"/>
                              </a:rPr>
                              <m:t>𝟏</m:t>
                            </m:r>
                          </m:sub>
                        </m:sSub>
                      </m:oMath>
                    </m:oMathPara>
                  </a14:m>
                  <a:endParaRPr lang="zh-TW" altLang="en-US" sz="2400" b="1" dirty="0">
                    <a:solidFill>
                      <a:srgbClr val="FF0000"/>
                    </a:solidFill>
                  </a:endParaRPr>
                </a:p>
              </p:txBody>
            </p:sp>
          </mc:Choice>
          <mc:Fallback xmlns="">
            <p:sp>
              <p:nvSpPr>
                <p:cNvPr id="38" name="文字方塊 37"/>
                <p:cNvSpPr txBox="1">
                  <a:spLocks noRot="1" noChangeAspect="1" noMove="1" noResize="1" noEditPoints="1" noAdjustHandles="1" noChangeArrowheads="1" noChangeShapeType="1" noTextEdit="1"/>
                </p:cNvSpPr>
                <p:nvPr/>
              </p:nvSpPr>
              <p:spPr>
                <a:xfrm>
                  <a:off x="3080867" y="4687998"/>
                  <a:ext cx="371867" cy="208252"/>
                </a:xfrm>
                <a:prstGeom prst="rect">
                  <a:avLst/>
                </a:prstGeom>
                <a:blipFill>
                  <a:blip r:embed="rId7"/>
                  <a:stretch>
                    <a:fillRect b="-9333"/>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2" name="文字方塊 40"/>
                <p:cNvSpPr txBox="1"/>
                <p:nvPr/>
              </p:nvSpPr>
              <p:spPr>
                <a:xfrm>
                  <a:off x="3522421" y="4687998"/>
                  <a:ext cx="371867" cy="20825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TW" sz="2400" b="1" i="1" smtClean="0">
                                <a:solidFill>
                                  <a:srgbClr val="FF0000"/>
                                </a:solidFill>
                                <a:latin typeface="Cambria Math" panose="02040503050406030204" pitchFamily="18" charset="0"/>
                              </a:rPr>
                            </m:ctrlPr>
                          </m:sSubPr>
                          <m:e>
                            <m:r>
                              <a:rPr lang="en-US" altLang="zh-TW" sz="2400" b="1" i="1" smtClean="0">
                                <a:solidFill>
                                  <a:srgbClr val="FF0000"/>
                                </a:solidFill>
                                <a:latin typeface="Cambria Math" panose="02040503050406030204" pitchFamily="18" charset="0"/>
                              </a:rPr>
                              <m:t>𝑸𝑷</m:t>
                            </m:r>
                          </m:e>
                          <m:sub>
                            <m:r>
                              <a:rPr lang="en-US" altLang="zh-TW" sz="2400" b="1" i="1" smtClean="0">
                                <a:solidFill>
                                  <a:srgbClr val="FF0000"/>
                                </a:solidFill>
                                <a:latin typeface="Cambria Math" panose="02040503050406030204" pitchFamily="18" charset="0"/>
                              </a:rPr>
                              <m:t>𝟐</m:t>
                            </m:r>
                          </m:sub>
                        </m:sSub>
                      </m:oMath>
                    </m:oMathPara>
                  </a14:m>
                  <a:endParaRPr lang="zh-TW" altLang="en-US" sz="2200" b="1" dirty="0">
                    <a:solidFill>
                      <a:srgbClr val="FF0000"/>
                    </a:solidFill>
                  </a:endParaRPr>
                </a:p>
              </p:txBody>
            </p:sp>
          </mc:Choice>
          <mc:Fallback xmlns="">
            <p:sp>
              <p:nvSpPr>
                <p:cNvPr id="41" name="文字方塊 40"/>
                <p:cNvSpPr txBox="1">
                  <a:spLocks noRot="1" noChangeAspect="1" noMove="1" noResize="1" noEditPoints="1" noAdjustHandles="1" noChangeArrowheads="1" noChangeShapeType="1" noTextEdit="1"/>
                </p:cNvSpPr>
                <p:nvPr/>
              </p:nvSpPr>
              <p:spPr>
                <a:xfrm>
                  <a:off x="3522421" y="4687998"/>
                  <a:ext cx="371867" cy="208252"/>
                </a:xfrm>
                <a:prstGeom prst="rect">
                  <a:avLst/>
                </a:prstGeom>
                <a:blipFill>
                  <a:blip r:embed="rId8"/>
                  <a:stretch>
                    <a:fillRect b="-9333"/>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3" name="文字方塊 41"/>
                <p:cNvSpPr txBox="1"/>
                <p:nvPr/>
              </p:nvSpPr>
              <p:spPr>
                <a:xfrm>
                  <a:off x="3951787" y="4687998"/>
                  <a:ext cx="371867" cy="20825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TW" sz="2400" b="1" i="1" smtClean="0">
                                <a:solidFill>
                                  <a:srgbClr val="FF0000"/>
                                </a:solidFill>
                                <a:latin typeface="Cambria Math" panose="02040503050406030204" pitchFamily="18" charset="0"/>
                              </a:rPr>
                            </m:ctrlPr>
                          </m:sSubPr>
                          <m:e>
                            <m:r>
                              <a:rPr lang="en-US" altLang="zh-TW" sz="2400" b="1" i="1" smtClean="0">
                                <a:solidFill>
                                  <a:srgbClr val="FF0000"/>
                                </a:solidFill>
                                <a:latin typeface="Cambria Math" panose="02040503050406030204" pitchFamily="18" charset="0"/>
                              </a:rPr>
                              <m:t>𝑸𝑷</m:t>
                            </m:r>
                          </m:e>
                          <m:sub>
                            <m:r>
                              <a:rPr lang="en-US" altLang="zh-TW" sz="2400" b="1" i="1" smtClean="0">
                                <a:solidFill>
                                  <a:srgbClr val="FF0000"/>
                                </a:solidFill>
                                <a:latin typeface="Cambria Math" panose="02040503050406030204" pitchFamily="18" charset="0"/>
                              </a:rPr>
                              <m:t>𝟑</m:t>
                            </m:r>
                          </m:sub>
                        </m:sSub>
                      </m:oMath>
                    </m:oMathPara>
                  </a14:m>
                  <a:endParaRPr lang="zh-TW" altLang="en-US" sz="2400" b="1" dirty="0">
                    <a:solidFill>
                      <a:srgbClr val="FF0000"/>
                    </a:solidFill>
                  </a:endParaRPr>
                </a:p>
              </p:txBody>
            </p:sp>
          </mc:Choice>
          <mc:Fallback xmlns="">
            <p:sp>
              <p:nvSpPr>
                <p:cNvPr id="42" name="文字方塊 41"/>
                <p:cNvSpPr txBox="1">
                  <a:spLocks noRot="1" noChangeAspect="1" noMove="1" noResize="1" noEditPoints="1" noAdjustHandles="1" noChangeArrowheads="1" noChangeShapeType="1" noTextEdit="1"/>
                </p:cNvSpPr>
                <p:nvPr/>
              </p:nvSpPr>
              <p:spPr>
                <a:xfrm>
                  <a:off x="3951787" y="4687998"/>
                  <a:ext cx="371867" cy="208252"/>
                </a:xfrm>
                <a:prstGeom prst="rect">
                  <a:avLst/>
                </a:prstGeom>
                <a:blipFill>
                  <a:blip r:embed="rId9"/>
                  <a:stretch>
                    <a:fillRect b="-9333"/>
                  </a:stretch>
                </a:blipFill>
              </p:spPr>
              <p:txBody>
                <a:bodyPr/>
                <a:lstStyle/>
                <a:p>
                  <a:r>
                    <a:rPr lang="zh-TW" altLang="en-US">
                      <a:noFill/>
                    </a:rPr>
                    <a:t> </a:t>
                  </a:r>
                </a:p>
              </p:txBody>
            </p:sp>
          </mc:Fallback>
        </mc:AlternateContent>
      </p:grpSp>
      <mc:AlternateContent xmlns:mc="http://schemas.openxmlformats.org/markup-compatibility/2006" xmlns:a14="http://schemas.microsoft.com/office/drawing/2010/main">
        <mc:Choice Requires="a14">
          <p:sp>
            <p:nvSpPr>
              <p:cNvPr id="23" name="文字方塊 20"/>
              <p:cNvSpPr txBox="1"/>
              <p:nvPr/>
            </p:nvSpPr>
            <p:spPr>
              <a:xfrm>
                <a:off x="6849664" y="5264990"/>
                <a:ext cx="890744"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TW" sz="2400" b="1" i="1" smtClean="0">
                              <a:solidFill>
                                <a:srgbClr val="FF0000"/>
                              </a:solidFill>
                              <a:latin typeface="Cambria Math" panose="02040503050406030204" pitchFamily="18" charset="0"/>
                            </a:rPr>
                          </m:ctrlPr>
                        </m:sSubPr>
                        <m:e>
                          <m:r>
                            <a:rPr lang="en-US" altLang="zh-TW" sz="2400" b="1" i="1" smtClean="0">
                              <a:solidFill>
                                <a:srgbClr val="FF0000"/>
                              </a:solidFill>
                              <a:latin typeface="Cambria Math" panose="02040503050406030204" pitchFamily="18" charset="0"/>
                            </a:rPr>
                            <m:t>𝑸𝑷</m:t>
                          </m:r>
                        </m:e>
                        <m:sub>
                          <m:r>
                            <a:rPr lang="en-US" altLang="zh-TW" sz="2400" b="1" i="1" smtClean="0">
                              <a:solidFill>
                                <a:srgbClr val="FF0000"/>
                              </a:solidFill>
                              <a:latin typeface="Cambria Math" panose="02040503050406030204" pitchFamily="18" charset="0"/>
                            </a:rPr>
                            <m:t>𝑵</m:t>
                          </m:r>
                        </m:sub>
                      </m:sSub>
                    </m:oMath>
                  </m:oMathPara>
                </a14:m>
                <a:endParaRPr lang="zh-TW" altLang="en-US" sz="2400" b="1" dirty="0">
                  <a:solidFill>
                    <a:srgbClr val="FF0000"/>
                  </a:solidFill>
                </a:endParaRPr>
              </a:p>
            </p:txBody>
          </p:sp>
        </mc:Choice>
        <mc:Fallback xmlns="">
          <p:sp>
            <p:nvSpPr>
              <p:cNvPr id="23" name="文字方塊 20"/>
              <p:cNvSpPr txBox="1">
                <a:spLocks noRot="1" noChangeAspect="1" noMove="1" noResize="1" noEditPoints="1" noAdjustHandles="1" noChangeArrowheads="1" noChangeShapeType="1" noTextEdit="1"/>
              </p:cNvSpPr>
              <p:nvPr/>
            </p:nvSpPr>
            <p:spPr>
              <a:xfrm>
                <a:off x="6849664" y="5264990"/>
                <a:ext cx="890744" cy="461665"/>
              </a:xfrm>
              <a:prstGeom prst="rect">
                <a:avLst/>
              </a:prstGeom>
              <a:blipFill>
                <a:blip r:embed="rId10"/>
                <a:stretch>
                  <a:fillRect b="-16000"/>
                </a:stretch>
              </a:blipFill>
            </p:spPr>
            <p:txBody>
              <a:bodyPr/>
              <a:lstStyle/>
              <a:p>
                <a:r>
                  <a:rPr lang="en-US">
                    <a:noFill/>
                  </a:rPr>
                  <a:t> </a:t>
                </a:r>
              </a:p>
            </p:txBody>
          </p:sp>
        </mc:Fallback>
      </mc:AlternateContent>
    </p:spTree>
    <p:extLst>
      <p:ext uri="{BB962C8B-B14F-4D97-AF65-F5344CB8AC3E}">
        <p14:creationId xmlns:p14="http://schemas.microsoft.com/office/powerpoint/2010/main" val="82988682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5"/>
          <p:cNvSpPr>
            <a:spLocks noGrp="1"/>
          </p:cNvSpPr>
          <p:nvPr>
            <p:ph type="sldNum" sz="quarter" idx="12"/>
          </p:nvPr>
        </p:nvSpPr>
        <p:spPr/>
        <p:txBody>
          <a:bodyPr/>
          <a:lstStyle/>
          <a:p>
            <a:fld id="{EB15A18E-AA88-43ED-A605-D4009C1A63FA}" type="slidenum">
              <a:rPr lang="zh-TW" altLang="en-US" smtClean="0"/>
              <a:pPr/>
              <a:t>60</a:t>
            </a:fld>
            <a:endParaRPr lang="zh-TW" altLang="en-US" dirty="0"/>
          </a:p>
        </p:txBody>
      </p:sp>
      <p:pic>
        <p:nvPicPr>
          <p:cNvPr id="3" name="圖片 2">
            <a:extLst>
              <a:ext uri="{FF2B5EF4-FFF2-40B4-BE49-F238E27FC236}">
                <a16:creationId xmlns:a16="http://schemas.microsoft.com/office/drawing/2014/main" id="{4B8531AB-B3DA-4E23-9DE7-BEE237FACD8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2255143"/>
            <a:ext cx="4279963" cy="2664296"/>
          </a:xfrm>
          <a:prstGeom prst="rect">
            <a:avLst/>
          </a:prstGeom>
        </p:spPr>
      </p:pic>
      <p:sp>
        <p:nvSpPr>
          <p:cNvPr id="10" name="標題 3">
            <a:extLst>
              <a:ext uri="{FF2B5EF4-FFF2-40B4-BE49-F238E27FC236}">
                <a16:creationId xmlns:a16="http://schemas.microsoft.com/office/drawing/2014/main" id="{5CA1BC98-0FE2-3945-8A0B-F3991B518BE1}"/>
              </a:ext>
            </a:extLst>
          </p:cNvPr>
          <p:cNvSpPr>
            <a:spLocks noGrp="1"/>
          </p:cNvSpPr>
          <p:nvPr>
            <p:ph type="title"/>
          </p:nvPr>
        </p:nvSpPr>
        <p:spPr>
          <a:xfrm>
            <a:off x="395535" y="451821"/>
            <a:ext cx="8616069" cy="769782"/>
          </a:xfrm>
        </p:spPr>
        <p:txBody>
          <a:bodyPr>
            <a:normAutofit/>
          </a:bodyPr>
          <a:lstStyle/>
          <a:p>
            <a:r>
              <a:rPr lang="en-US" altLang="zh-TW" dirty="0"/>
              <a:t>QP Assignment: Ours vs. 2-pass X265</a:t>
            </a:r>
            <a:endParaRPr lang="zh-TW" altLang="en-US" dirty="0"/>
          </a:p>
        </p:txBody>
      </p:sp>
      <p:pic>
        <p:nvPicPr>
          <p:cNvPr id="7" name="圖片 12">
            <a:extLst>
              <a:ext uri="{FF2B5EF4-FFF2-40B4-BE49-F238E27FC236}">
                <a16:creationId xmlns:a16="http://schemas.microsoft.com/office/drawing/2014/main" id="{7F63B96D-55F4-49D4-96BB-555CD84C3F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03569" y="2259707"/>
            <a:ext cx="4272632" cy="2659732"/>
          </a:xfrm>
          <a:prstGeom prst="rect">
            <a:avLst/>
          </a:prstGeom>
        </p:spPr>
      </p:pic>
    </p:spTree>
    <p:extLst>
      <p:ext uri="{BB962C8B-B14F-4D97-AF65-F5344CB8AC3E}">
        <p14:creationId xmlns:p14="http://schemas.microsoft.com/office/powerpoint/2010/main" val="80438751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5"/>
          <p:cNvSpPr>
            <a:spLocks noGrp="1"/>
          </p:cNvSpPr>
          <p:nvPr>
            <p:ph type="sldNum" sz="quarter" idx="12"/>
          </p:nvPr>
        </p:nvSpPr>
        <p:spPr/>
        <p:txBody>
          <a:bodyPr/>
          <a:lstStyle/>
          <a:p>
            <a:fld id="{EB15A18E-AA88-43ED-A605-D4009C1A63FA}" type="slidenum">
              <a:rPr lang="zh-TW" altLang="en-US" smtClean="0"/>
              <a:pPr/>
              <a:t>61</a:t>
            </a:fld>
            <a:endParaRPr lang="zh-TW" altLang="en-US" dirty="0"/>
          </a:p>
        </p:txBody>
      </p:sp>
      <p:sp>
        <p:nvSpPr>
          <p:cNvPr id="10" name="標題 3">
            <a:extLst>
              <a:ext uri="{FF2B5EF4-FFF2-40B4-BE49-F238E27FC236}">
                <a16:creationId xmlns:a16="http://schemas.microsoft.com/office/drawing/2014/main" id="{5CA1BC98-0FE2-3945-8A0B-F3991B518BE1}"/>
              </a:ext>
            </a:extLst>
          </p:cNvPr>
          <p:cNvSpPr>
            <a:spLocks noGrp="1"/>
          </p:cNvSpPr>
          <p:nvPr>
            <p:ph type="title"/>
          </p:nvPr>
        </p:nvSpPr>
        <p:spPr>
          <a:xfrm>
            <a:off x="395535" y="451821"/>
            <a:ext cx="8616069" cy="769782"/>
          </a:xfrm>
        </p:spPr>
        <p:txBody>
          <a:bodyPr>
            <a:normAutofit/>
          </a:bodyPr>
          <a:lstStyle/>
          <a:p>
            <a:r>
              <a:rPr lang="en-US" altLang="zh-TW" dirty="0"/>
              <a:t>YUV-PSNR Profile: Ours vs. 2-pass X265</a:t>
            </a:r>
            <a:endParaRPr lang="zh-TW" altLang="en-US" dirty="0"/>
          </a:p>
        </p:txBody>
      </p:sp>
      <p:pic>
        <p:nvPicPr>
          <p:cNvPr id="8" name="圖片 7">
            <a:extLst>
              <a:ext uri="{FF2B5EF4-FFF2-40B4-BE49-F238E27FC236}">
                <a16:creationId xmlns:a16="http://schemas.microsoft.com/office/drawing/2014/main" id="{620279D8-BE54-499E-8FD9-1A6CA1C3A54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0070" y="2347774"/>
            <a:ext cx="4166065" cy="2593394"/>
          </a:xfrm>
          <a:prstGeom prst="rect">
            <a:avLst/>
          </a:prstGeom>
        </p:spPr>
      </p:pic>
      <p:pic>
        <p:nvPicPr>
          <p:cNvPr id="9" name="圖片 8">
            <a:extLst>
              <a:ext uri="{FF2B5EF4-FFF2-40B4-BE49-F238E27FC236}">
                <a16:creationId xmlns:a16="http://schemas.microsoft.com/office/drawing/2014/main" id="{88922FDA-787C-412A-AFAE-2E6874A9322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16016" y="2369478"/>
            <a:ext cx="4176464" cy="2599867"/>
          </a:xfrm>
          <a:prstGeom prst="rect">
            <a:avLst/>
          </a:prstGeom>
        </p:spPr>
      </p:pic>
    </p:spTree>
    <p:extLst>
      <p:ext uri="{BB962C8B-B14F-4D97-AF65-F5344CB8AC3E}">
        <p14:creationId xmlns:p14="http://schemas.microsoft.com/office/powerpoint/2010/main" val="391931979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xfrm>
            <a:off x="395535" y="451821"/>
            <a:ext cx="8616069" cy="769782"/>
          </a:xfrm>
        </p:spPr>
        <p:txBody>
          <a:bodyPr>
            <a:normAutofit/>
          </a:bodyPr>
          <a:lstStyle/>
          <a:p>
            <a:r>
              <a:rPr lang="en-US" altLang="zh-TW" dirty="0"/>
              <a:t>Convergence Problem</a:t>
            </a:r>
            <a:endParaRPr lang="zh-TW" altLang="en-US" dirty="0"/>
          </a:p>
        </p:txBody>
      </p:sp>
      <p:sp>
        <p:nvSpPr>
          <p:cNvPr id="6" name="投影片編號版面配置區 5"/>
          <p:cNvSpPr>
            <a:spLocks noGrp="1"/>
          </p:cNvSpPr>
          <p:nvPr>
            <p:ph type="sldNum" sz="quarter" idx="12"/>
          </p:nvPr>
        </p:nvSpPr>
        <p:spPr/>
        <p:txBody>
          <a:bodyPr/>
          <a:lstStyle/>
          <a:p>
            <a:fld id="{EB15A18E-AA88-43ED-A605-D4009C1A63FA}" type="slidenum">
              <a:rPr lang="zh-TW" altLang="en-US" smtClean="0"/>
              <a:pPr/>
              <a:t>62</a:t>
            </a:fld>
            <a:endParaRPr lang="zh-TW" altLang="en-US" dirty="0"/>
          </a:p>
        </p:txBody>
      </p:sp>
      <p:sp>
        <p:nvSpPr>
          <p:cNvPr id="7" name="內容版面配置區 4"/>
          <p:cNvSpPr>
            <a:spLocks noGrp="1"/>
          </p:cNvSpPr>
          <p:nvPr>
            <p:ph idx="1"/>
          </p:nvPr>
        </p:nvSpPr>
        <p:spPr>
          <a:xfrm>
            <a:off x="341596" y="1235260"/>
            <a:ext cx="8701521" cy="5241634"/>
          </a:xfrm>
        </p:spPr>
        <p:txBody>
          <a:bodyPr>
            <a:normAutofit/>
          </a:bodyPr>
          <a:lstStyle/>
          <a:p>
            <a:pPr>
              <a:lnSpc>
                <a:spcPct val="150000"/>
              </a:lnSpc>
            </a:pPr>
            <a:r>
              <a:rPr lang="en-US" altLang="zh-TW" dirty="0">
                <a:cs typeface="Calibri" panose="020F0502020204030204" pitchFamily="34" charset="0"/>
              </a:rPr>
              <a:t>When updating the rate, the distortion is completely ignored</a:t>
            </a:r>
          </a:p>
          <a:p>
            <a:pPr lvl="1">
              <a:lnSpc>
                <a:spcPct val="150000"/>
              </a:lnSpc>
            </a:pPr>
            <a:r>
              <a:rPr lang="en-US" altLang="zh-TW" sz="2600" dirty="0">
                <a:cs typeface="Calibri" panose="020F0502020204030204" pitchFamily="34" charset="0"/>
              </a:rPr>
              <a:t>The distortion may increase rapidly when the agent tries to meet the rate constraint</a:t>
            </a:r>
          </a:p>
          <a:p>
            <a:pPr>
              <a:lnSpc>
                <a:spcPct val="150000"/>
              </a:lnSpc>
            </a:pPr>
            <a:r>
              <a:rPr lang="en-US" altLang="zh-TW" b="1" dirty="0">
                <a:cs typeface="Calibri" panose="020F0502020204030204" pitchFamily="34" charset="0"/>
              </a:rPr>
              <a:t>The base module serves as a prior </a:t>
            </a:r>
            <a:r>
              <a:rPr lang="en-US" altLang="zh-TW" dirty="0">
                <a:cs typeface="Calibri" panose="020F0502020204030204" pitchFamily="34" charset="0"/>
              </a:rPr>
              <a:t>to limit the search space</a:t>
            </a:r>
          </a:p>
        </p:txBody>
      </p:sp>
      <p:pic>
        <p:nvPicPr>
          <p:cNvPr id="3" name="圖片 2"/>
          <p:cNvPicPr>
            <a:picLocks noChangeAspect="1"/>
          </p:cNvPicPr>
          <p:nvPr/>
        </p:nvPicPr>
        <p:blipFill rotWithShape="1">
          <a:blip r:embed="rId3" cstate="print">
            <a:extLst>
              <a:ext uri="{28A0092B-C50C-407E-A947-70E740481C1C}">
                <a14:useLocalDpi xmlns:a14="http://schemas.microsoft.com/office/drawing/2010/main" val="0"/>
              </a:ext>
            </a:extLst>
          </a:blip>
          <a:srcRect l="4492" t="6589"/>
          <a:stretch/>
        </p:blipFill>
        <p:spPr>
          <a:xfrm>
            <a:off x="395535" y="4221088"/>
            <a:ext cx="4045332" cy="2286690"/>
          </a:xfrm>
          <a:prstGeom prst="rect">
            <a:avLst/>
          </a:prstGeom>
        </p:spPr>
      </p:pic>
      <p:pic>
        <p:nvPicPr>
          <p:cNvPr id="5" name="圖片 4"/>
          <p:cNvPicPr>
            <a:picLocks noChangeAspect="1"/>
          </p:cNvPicPr>
          <p:nvPr/>
        </p:nvPicPr>
        <p:blipFill rotWithShape="1">
          <a:blip r:embed="rId4" cstate="print">
            <a:extLst>
              <a:ext uri="{28A0092B-C50C-407E-A947-70E740481C1C}">
                <a14:useLocalDpi xmlns:a14="http://schemas.microsoft.com/office/drawing/2010/main" val="0"/>
              </a:ext>
            </a:extLst>
          </a:blip>
          <a:srcRect l="4492" t="6589"/>
          <a:stretch/>
        </p:blipFill>
        <p:spPr>
          <a:xfrm>
            <a:off x="4631124" y="4221088"/>
            <a:ext cx="4045332" cy="2286690"/>
          </a:xfrm>
          <a:prstGeom prst="rect">
            <a:avLst/>
          </a:prstGeom>
        </p:spPr>
      </p:pic>
      <p:sp>
        <p:nvSpPr>
          <p:cNvPr id="2" name="TextBox 1">
            <a:extLst>
              <a:ext uri="{FF2B5EF4-FFF2-40B4-BE49-F238E27FC236}">
                <a16:creationId xmlns:a16="http://schemas.microsoft.com/office/drawing/2014/main" id="{731480C2-B91F-5149-81AB-DB7E6ADF6235}"/>
              </a:ext>
            </a:extLst>
          </p:cNvPr>
          <p:cNvSpPr txBox="1"/>
          <p:nvPr/>
        </p:nvSpPr>
        <p:spPr>
          <a:xfrm rot="16200000">
            <a:off x="-729605" y="5019447"/>
            <a:ext cx="1966051" cy="369332"/>
          </a:xfrm>
          <a:prstGeom prst="rect">
            <a:avLst/>
          </a:prstGeom>
          <a:noFill/>
        </p:spPr>
        <p:txBody>
          <a:bodyPr wrap="none" rtlCol="0">
            <a:spAutoFit/>
          </a:bodyPr>
          <a:lstStyle/>
          <a:p>
            <a:r>
              <a:rPr lang="en-TW" b="1" dirty="0"/>
              <a:t>Distortion reward</a:t>
            </a:r>
          </a:p>
        </p:txBody>
      </p:sp>
      <p:sp>
        <p:nvSpPr>
          <p:cNvPr id="8" name="TextBox 7">
            <a:extLst>
              <a:ext uri="{FF2B5EF4-FFF2-40B4-BE49-F238E27FC236}">
                <a16:creationId xmlns:a16="http://schemas.microsoft.com/office/drawing/2014/main" id="{193F3F44-ED79-3B4C-8B9B-F513F74CD43A}"/>
              </a:ext>
            </a:extLst>
          </p:cNvPr>
          <p:cNvSpPr txBox="1"/>
          <p:nvPr/>
        </p:nvSpPr>
        <p:spPr>
          <a:xfrm rot="16200000">
            <a:off x="3838148" y="5043249"/>
            <a:ext cx="1381789" cy="369332"/>
          </a:xfrm>
          <a:prstGeom prst="rect">
            <a:avLst/>
          </a:prstGeom>
          <a:noFill/>
        </p:spPr>
        <p:txBody>
          <a:bodyPr wrap="none" rtlCol="0">
            <a:spAutoFit/>
          </a:bodyPr>
          <a:lstStyle/>
          <a:p>
            <a:r>
              <a:rPr lang="en-TW" b="1" dirty="0"/>
              <a:t>Rate reward</a:t>
            </a:r>
          </a:p>
        </p:txBody>
      </p:sp>
    </p:spTree>
    <p:extLst>
      <p:ext uri="{BB962C8B-B14F-4D97-AF65-F5344CB8AC3E}">
        <p14:creationId xmlns:p14="http://schemas.microsoft.com/office/powerpoint/2010/main" val="3765270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xfrm>
            <a:off x="395536" y="451821"/>
            <a:ext cx="7772400" cy="769782"/>
          </a:xfrm>
        </p:spPr>
        <p:txBody>
          <a:bodyPr/>
          <a:lstStyle/>
          <a:p>
            <a:r>
              <a:rPr lang="en-US" altLang="zh-TW" dirty="0"/>
              <a:t>Objective</a:t>
            </a:r>
            <a:endParaRPr lang="zh-TW" altLang="en-US" dirty="0"/>
          </a:p>
        </p:txBody>
      </p:sp>
      <mc:AlternateContent xmlns:mc="http://schemas.openxmlformats.org/markup-compatibility/2006" xmlns:a14="http://schemas.microsoft.com/office/drawing/2010/main">
        <mc:Choice Requires="a14">
          <p:sp>
            <p:nvSpPr>
              <p:cNvPr id="5" name="內容版面配置區 4"/>
              <p:cNvSpPr>
                <a:spLocks noGrp="1"/>
              </p:cNvSpPr>
              <p:nvPr>
                <p:ph idx="1"/>
              </p:nvPr>
            </p:nvSpPr>
            <p:spPr>
              <a:xfrm>
                <a:off x="465190" y="836712"/>
                <a:ext cx="8499298" cy="5422906"/>
              </a:xfrm>
            </p:spPr>
            <p:txBody>
              <a:bodyPr>
                <a:normAutofit/>
              </a:bodyPr>
              <a:lstStyle/>
              <a:p>
                <a:endParaRPr lang="zh-TW" altLang="en-US" sz="2400" dirty="0"/>
              </a:p>
              <a:p>
                <a:r>
                  <a:rPr lang="en-US" altLang="zh-TW" dirty="0"/>
                  <a:t>To minimize </a:t>
                </a:r>
                <a:r>
                  <a:rPr lang="en-US" altLang="zh-TW" sz="2600" dirty="0"/>
                  <a:t>sum of distortions in a GOP</a:t>
                </a:r>
              </a:p>
              <a:p>
                <a:pPr lvl="1"/>
                <a:endParaRPr lang="en-US" altLang="zh-TW" sz="2600" dirty="0"/>
              </a:p>
              <a:p>
                <a:pPr marL="320040" lvl="1" indent="0">
                  <a:buNone/>
                </a:pPr>
                <a:endParaRPr lang="en-US" altLang="zh-TW" sz="2600" dirty="0"/>
              </a:p>
              <a:p>
                <a:pPr lvl="1">
                  <a:lnSpc>
                    <a:spcPct val="150000"/>
                  </a:lnSpc>
                </a:pPr>
                <a:endParaRPr lang="en-US" altLang="zh-TW" sz="2600" dirty="0"/>
              </a:p>
              <a:p>
                <a:pPr marL="320040" lvl="1" indent="0">
                  <a:lnSpc>
                    <a:spcPct val="150000"/>
                  </a:lnSpc>
                  <a:buNone/>
                </a:pPr>
                <a:r>
                  <a:rPr lang="en-US" altLang="zh-TW" sz="2600" dirty="0"/>
                  <a:t>subject to a rate constraint </a:t>
                </a:r>
                <a14:m>
                  <m:oMath xmlns:m="http://schemas.openxmlformats.org/officeDocument/2006/math">
                    <m:sSub>
                      <m:sSubPr>
                        <m:ctrlPr>
                          <a:rPr lang="en-US" altLang="zh-TW" sz="2600" i="1" smtClean="0">
                            <a:latin typeface="Cambria Math" panose="02040503050406030204" pitchFamily="18" charset="0"/>
                          </a:rPr>
                        </m:ctrlPr>
                      </m:sSubPr>
                      <m:e>
                        <m:r>
                          <a:rPr lang="en-US" altLang="zh-TW" sz="2600" b="0" i="1">
                            <a:latin typeface="Cambria Math" panose="02040503050406030204" pitchFamily="18" charset="0"/>
                          </a:rPr>
                          <m:t>𝑇</m:t>
                        </m:r>
                      </m:e>
                      <m:sub>
                        <m:r>
                          <a:rPr lang="en-US" altLang="zh-TW" sz="2600" b="0" i="1">
                            <a:latin typeface="Cambria Math" panose="02040503050406030204" pitchFamily="18" charset="0"/>
                          </a:rPr>
                          <m:t>𝐺</m:t>
                        </m:r>
                        <m:r>
                          <a:rPr lang="en-US" altLang="zh-TW" sz="2600" b="0" i="1" smtClean="0">
                            <a:latin typeface="Cambria Math" panose="02040503050406030204" pitchFamily="18" charset="0"/>
                          </a:rPr>
                          <m:t>𝑂</m:t>
                        </m:r>
                        <m:r>
                          <a:rPr lang="en-US" altLang="zh-TW" sz="2600" b="0" i="1">
                            <a:latin typeface="Cambria Math" panose="02040503050406030204" pitchFamily="18" charset="0"/>
                          </a:rPr>
                          <m:t>𝑃</m:t>
                        </m:r>
                      </m:sub>
                    </m:sSub>
                  </m:oMath>
                </a14:m>
                <a:endParaRPr lang="en-US" altLang="zh-TW" sz="2600" i="1" baseline="-25000" dirty="0"/>
              </a:p>
              <a:p>
                <a:endParaRPr lang="en-US" altLang="zh-TW" dirty="0"/>
              </a:p>
              <a:p>
                <a:endParaRPr lang="en-US" altLang="zh-TW" dirty="0"/>
              </a:p>
              <a:p>
                <a:endParaRPr lang="en-US" altLang="zh-TW" dirty="0"/>
              </a:p>
              <a:p>
                <a:r>
                  <a:rPr lang="en-US" altLang="zh-TW" dirty="0"/>
                  <a:t>Typical of </a:t>
                </a:r>
                <a:r>
                  <a:rPr lang="en-US" altLang="zh-TW" b="1" dirty="0"/>
                  <a:t>constrained optimization problems</a:t>
                </a:r>
              </a:p>
            </p:txBody>
          </p:sp>
        </mc:Choice>
        <mc:Fallback xmlns="">
          <p:sp>
            <p:nvSpPr>
              <p:cNvPr id="5" name="內容版面配置區 4"/>
              <p:cNvSpPr>
                <a:spLocks noGrp="1" noRot="1" noChangeAspect="1" noMove="1" noResize="1" noEditPoints="1" noAdjustHandles="1" noChangeArrowheads="1" noChangeShapeType="1" noTextEdit="1"/>
              </p:cNvSpPr>
              <p:nvPr>
                <p:ph idx="1"/>
              </p:nvPr>
            </p:nvSpPr>
            <p:spPr>
              <a:xfrm>
                <a:off x="465190" y="836712"/>
                <a:ext cx="8499298" cy="5422906"/>
              </a:xfrm>
              <a:blipFill>
                <a:blip r:embed="rId5"/>
                <a:stretch>
                  <a:fillRect l="-717"/>
                </a:stretch>
              </a:blipFill>
            </p:spPr>
            <p:txBody>
              <a:bodyPr/>
              <a:lstStyle/>
              <a:p>
                <a:r>
                  <a:rPr lang="en-US">
                    <a:noFill/>
                  </a:rPr>
                  <a:t> </a:t>
                </a:r>
              </a:p>
            </p:txBody>
          </p:sp>
        </mc:Fallback>
      </mc:AlternateContent>
      <p:pic>
        <p:nvPicPr>
          <p:cNvPr id="3" name="Picture 2" descr="\documentclass{article}&#10;\usepackage{amsmath}&#10;\pagestyle{empty}&#10;\begin{document}&#10;&#10;\[&#10;\arg \min_{\{QP_i\}} \sum_{i} D_i (QP_i)&#10;\]&#10;&#10;\end{document}" title="IguanaTex Bitmap Display"/>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2843808" y="2204864"/>
            <a:ext cx="3217818" cy="747595"/>
          </a:xfrm>
          <a:prstGeom prst="rect">
            <a:avLst/>
          </a:prstGeom>
        </p:spPr>
      </p:pic>
      <p:pic>
        <p:nvPicPr>
          <p:cNvPr id="7" name="Picture 6" descr="\documentclass{article}&#10;\usepackage{amsmath}&#10;\pagestyle{empty}&#10;\begin{document}&#10;&#10;\[&#10;\sum_{i} R_i (QP_i)=T_{GOP}&#10;\]&#10;&#10;\end{document}" title="IguanaTex Bitmap Display"/>
          <p:cNvPicPr>
            <a:picLocks noChangeAspect="1"/>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3151207" y="4293096"/>
            <a:ext cx="3127264" cy="747595"/>
          </a:xfrm>
          <a:prstGeom prst="rect">
            <a:avLst/>
          </a:prstGeom>
        </p:spPr>
      </p:pic>
      <p:sp>
        <p:nvSpPr>
          <p:cNvPr id="2" name="Slide Number Placeholder 1"/>
          <p:cNvSpPr>
            <a:spLocks noGrp="1"/>
          </p:cNvSpPr>
          <p:nvPr>
            <p:ph type="sldNum" sz="quarter" idx="12"/>
          </p:nvPr>
        </p:nvSpPr>
        <p:spPr/>
        <p:txBody>
          <a:bodyPr/>
          <a:lstStyle/>
          <a:p>
            <a:fld id="{EB15A18E-AA88-43ED-A605-D4009C1A63FA}" type="slidenum">
              <a:rPr lang="zh-TW" altLang="en-US" smtClean="0"/>
              <a:pPr/>
              <a:t>7</a:t>
            </a:fld>
            <a:endParaRPr lang="zh-TW" altLang="en-US"/>
          </a:p>
        </p:txBody>
      </p:sp>
    </p:spTree>
    <p:extLst>
      <p:ext uri="{BB962C8B-B14F-4D97-AF65-F5344CB8AC3E}">
        <p14:creationId xmlns:p14="http://schemas.microsoft.com/office/powerpoint/2010/main" val="18608821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標題 3"/>
          <p:cNvSpPr txBox="1">
            <a:spLocks/>
          </p:cNvSpPr>
          <p:nvPr/>
        </p:nvSpPr>
        <p:spPr>
          <a:xfrm>
            <a:off x="395536" y="451821"/>
            <a:ext cx="7772400" cy="769782"/>
          </a:xfrm>
          <a:prstGeom prst="rect">
            <a:avLst/>
          </a:prstGeom>
        </p:spPr>
        <p:txBody>
          <a:bodyPr bIns="91440" anchor="b" anchorCtr="0">
            <a:normAutofit/>
          </a:bodyPr>
          <a:lstStyle>
            <a:lvl1pPr algn="l" rtl="0" eaLnBrk="1" latinLnBrk="0" hangingPunct="1">
              <a:spcBef>
                <a:spcPct val="0"/>
              </a:spcBef>
              <a:buNone/>
              <a:defRPr kumimoji="0" sz="4000" b="1" kern="1200">
                <a:solidFill>
                  <a:srgbClr val="0070C0"/>
                </a:solidFill>
                <a:latin typeface="Calibri" panose="020F0502020204030204" pitchFamily="34" charset="0"/>
                <a:ea typeface="+mj-ea"/>
                <a:cs typeface="Times New Roman" pitchFamily="18" charset="0"/>
              </a:defRPr>
            </a:lvl1pPr>
          </a:lstStyle>
          <a:p>
            <a:r>
              <a:rPr lang="en-US" altLang="zh-TW" dirty="0"/>
              <a:t>Challenges</a:t>
            </a:r>
            <a:endParaRPr lang="zh-TW" altLang="en-US" dirty="0"/>
          </a:p>
        </p:txBody>
      </p:sp>
      <p:sp>
        <p:nvSpPr>
          <p:cNvPr id="17" name="內容版面配置區 4"/>
          <p:cNvSpPr>
            <a:spLocks noGrp="1"/>
          </p:cNvSpPr>
          <p:nvPr>
            <p:ph idx="1"/>
          </p:nvPr>
        </p:nvSpPr>
        <p:spPr>
          <a:xfrm>
            <a:off x="430363" y="836712"/>
            <a:ext cx="8246093" cy="5422906"/>
          </a:xfrm>
        </p:spPr>
        <p:txBody>
          <a:bodyPr>
            <a:normAutofit lnSpcReduction="10000"/>
          </a:bodyPr>
          <a:lstStyle/>
          <a:p>
            <a:endParaRPr lang="zh-TW" altLang="en-US" sz="2800" dirty="0"/>
          </a:p>
          <a:p>
            <a:r>
              <a:rPr lang="en-US" altLang="zh-TW" dirty="0"/>
              <a:t>Frames in a GOP are related by </a:t>
            </a:r>
            <a:r>
              <a:rPr lang="en-US" altLang="zh-TW" b="1" dirty="0"/>
              <a:t>inter-frame prediction</a:t>
            </a:r>
          </a:p>
          <a:p>
            <a:endParaRPr lang="en-US" altLang="zh-TW" dirty="0"/>
          </a:p>
          <a:p>
            <a:endParaRPr lang="en-US" altLang="zh-TW" dirty="0"/>
          </a:p>
          <a:p>
            <a:endParaRPr lang="en-US" altLang="zh-TW" dirty="0"/>
          </a:p>
          <a:p>
            <a:endParaRPr lang="en-US" altLang="zh-TW" dirty="0"/>
          </a:p>
          <a:p>
            <a:endParaRPr lang="en-US" altLang="zh-TW" dirty="0"/>
          </a:p>
          <a:p>
            <a:endParaRPr lang="en-US" altLang="zh-TW" dirty="0"/>
          </a:p>
          <a:p>
            <a:endParaRPr lang="en-US" altLang="zh-TW" dirty="0"/>
          </a:p>
          <a:p>
            <a:endParaRPr lang="en-US" altLang="zh-TW" dirty="0"/>
          </a:p>
          <a:p>
            <a:r>
              <a:rPr lang="en-US" altLang="zh-TW" dirty="0"/>
              <a:t>QP chosen for a frame would affect QPs of the remaining frames </a:t>
            </a:r>
            <a:r>
              <a:rPr lang="en-US" altLang="zh-TW" dirty="0">
                <a:sym typeface="Wingdings" panose="05000000000000000000" pitchFamily="2" charset="2"/>
              </a:rPr>
              <a:t> </a:t>
            </a:r>
            <a:r>
              <a:rPr lang="en-US" altLang="zh-TW" b="1" dirty="0"/>
              <a:t>Dependent decision-making!</a:t>
            </a:r>
          </a:p>
          <a:p>
            <a:endParaRPr lang="en-US" altLang="zh-TW" sz="2800" dirty="0"/>
          </a:p>
        </p:txBody>
      </p:sp>
      <p:sp>
        <p:nvSpPr>
          <p:cNvPr id="2" name="Slide Number Placeholder 1"/>
          <p:cNvSpPr>
            <a:spLocks noGrp="1"/>
          </p:cNvSpPr>
          <p:nvPr>
            <p:ph type="sldNum" sz="quarter" idx="12"/>
          </p:nvPr>
        </p:nvSpPr>
        <p:spPr/>
        <p:txBody>
          <a:bodyPr/>
          <a:lstStyle/>
          <a:p>
            <a:fld id="{EB15A18E-AA88-43ED-A605-D4009C1A63FA}" type="slidenum">
              <a:rPr lang="zh-TW" altLang="en-US" smtClean="0"/>
              <a:pPr/>
              <a:t>8</a:t>
            </a:fld>
            <a:endParaRPr lang="zh-TW" altLang="en-US"/>
          </a:p>
        </p:txBody>
      </p:sp>
      <mc:AlternateContent xmlns:mc="http://schemas.openxmlformats.org/markup-compatibility/2006" xmlns:a14="http://schemas.microsoft.com/office/drawing/2010/main">
        <mc:Choice Requires="a14">
          <p:sp>
            <p:nvSpPr>
              <p:cNvPr id="26" name="矩形 48"/>
              <p:cNvSpPr/>
              <p:nvPr/>
            </p:nvSpPr>
            <p:spPr>
              <a:xfrm>
                <a:off x="2439086" y="2894055"/>
                <a:ext cx="556933" cy="1044477"/>
              </a:xfrm>
              <a:prstGeom prst="rect">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TW" sz="2400" b="1" i="1">
                              <a:latin typeface="Cambria Math" panose="02040503050406030204" pitchFamily="18" charset="0"/>
                            </a:rPr>
                          </m:ctrlPr>
                        </m:sSubPr>
                        <m:e>
                          <m:r>
                            <a:rPr lang="zh-TW" altLang="en-US" sz="2400" b="1" i="0" smtClean="0">
                              <a:latin typeface="Cambria Math" panose="02040503050406030204" pitchFamily="18" charset="0"/>
                            </a:rPr>
                            <m:t> </m:t>
                          </m:r>
                          <m:r>
                            <a:rPr lang="en-US" altLang="zh-TW" sz="2400" b="1" i="0">
                              <a:latin typeface="Cambria Math" panose="02040503050406030204" pitchFamily="18" charset="0"/>
                            </a:rPr>
                            <m:t>𝐅</m:t>
                          </m:r>
                        </m:e>
                        <m:sub>
                          <m:r>
                            <a:rPr lang="en-US" altLang="zh-TW" sz="2400" b="1" i="0">
                              <a:latin typeface="Cambria Math" panose="02040503050406030204" pitchFamily="18" charset="0"/>
                            </a:rPr>
                            <m:t>𝟏</m:t>
                          </m:r>
                        </m:sub>
                      </m:sSub>
                    </m:oMath>
                  </m:oMathPara>
                </a14:m>
                <a:endParaRPr lang="zh-TW" altLang="en-US" sz="2400" b="1" dirty="0">
                  <a:latin typeface="Calibri" panose="020F0502020204030204" pitchFamily="34" charset="0"/>
                  <a:cs typeface="Calibri" panose="020F0502020204030204" pitchFamily="34" charset="0"/>
                </a:endParaRPr>
              </a:p>
            </p:txBody>
          </p:sp>
        </mc:Choice>
        <mc:Fallback xmlns="">
          <p:sp>
            <p:nvSpPr>
              <p:cNvPr id="26" name="矩形 48"/>
              <p:cNvSpPr>
                <a:spLocks noRot="1" noChangeAspect="1" noMove="1" noResize="1" noEditPoints="1" noAdjustHandles="1" noChangeArrowheads="1" noChangeShapeType="1" noTextEdit="1"/>
              </p:cNvSpPr>
              <p:nvPr/>
            </p:nvSpPr>
            <p:spPr>
              <a:xfrm>
                <a:off x="2439086" y="2894055"/>
                <a:ext cx="556933" cy="1044477"/>
              </a:xfrm>
              <a:prstGeom prst="rect">
                <a:avLst/>
              </a:prstGeom>
              <a:blipFill>
                <a:blip r:embed="rId3"/>
                <a:stretch>
                  <a:fillRect/>
                </a:stretch>
              </a:blipFill>
              <a:ln w="28575"/>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矩形 49"/>
              <p:cNvSpPr/>
              <p:nvPr/>
            </p:nvSpPr>
            <p:spPr>
              <a:xfrm>
                <a:off x="3292865" y="3465161"/>
                <a:ext cx="556933" cy="1044477"/>
              </a:xfrm>
              <a:prstGeom prst="rect">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TW" sz="2400" b="1" i="1" smtClean="0">
                              <a:latin typeface="Cambria Math" panose="02040503050406030204" pitchFamily="18" charset="0"/>
                            </a:rPr>
                          </m:ctrlPr>
                        </m:sSubPr>
                        <m:e>
                          <m:r>
                            <a:rPr lang="zh-TW" altLang="en-US" sz="2400" b="1" i="0" smtClean="0">
                              <a:latin typeface="Cambria Math" panose="02040503050406030204" pitchFamily="18" charset="0"/>
                            </a:rPr>
                            <m:t> </m:t>
                          </m:r>
                          <m:r>
                            <a:rPr lang="en-US" altLang="zh-TW" sz="2400" b="1" i="0">
                              <a:latin typeface="Cambria Math" panose="02040503050406030204" pitchFamily="18" charset="0"/>
                            </a:rPr>
                            <m:t>𝐅</m:t>
                          </m:r>
                        </m:e>
                        <m:sub>
                          <m:r>
                            <a:rPr lang="en-US" altLang="zh-TW" sz="2400" b="1" i="0" smtClean="0">
                              <a:latin typeface="Cambria Math" panose="02040503050406030204" pitchFamily="18" charset="0"/>
                            </a:rPr>
                            <m:t>𝟐</m:t>
                          </m:r>
                        </m:sub>
                      </m:sSub>
                    </m:oMath>
                  </m:oMathPara>
                </a14:m>
                <a:endParaRPr lang="zh-TW" altLang="en-US" sz="2400" b="1" dirty="0">
                  <a:latin typeface="Calibri" panose="020F0502020204030204" pitchFamily="34" charset="0"/>
                  <a:cs typeface="Calibri" panose="020F0502020204030204" pitchFamily="34" charset="0"/>
                </a:endParaRPr>
              </a:p>
            </p:txBody>
          </p:sp>
        </mc:Choice>
        <mc:Fallback xmlns="">
          <p:sp>
            <p:nvSpPr>
              <p:cNvPr id="27" name="矩形 49"/>
              <p:cNvSpPr>
                <a:spLocks noRot="1" noChangeAspect="1" noMove="1" noResize="1" noEditPoints="1" noAdjustHandles="1" noChangeArrowheads="1" noChangeShapeType="1" noTextEdit="1"/>
              </p:cNvSpPr>
              <p:nvPr/>
            </p:nvSpPr>
            <p:spPr>
              <a:xfrm>
                <a:off x="3292865" y="3465161"/>
                <a:ext cx="556933" cy="1044477"/>
              </a:xfrm>
              <a:prstGeom prst="rect">
                <a:avLst/>
              </a:prstGeom>
              <a:blipFill>
                <a:blip r:embed="rId4"/>
                <a:stretch>
                  <a:fillRect/>
                </a:stretch>
              </a:blipFill>
              <a:ln w="28575"/>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矩形 50"/>
              <p:cNvSpPr/>
              <p:nvPr/>
            </p:nvSpPr>
            <p:spPr>
              <a:xfrm>
                <a:off x="4123079" y="3465161"/>
                <a:ext cx="556933" cy="1044477"/>
              </a:xfrm>
              <a:prstGeom prst="rect">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TW" sz="2400" b="1" i="1" smtClean="0">
                              <a:latin typeface="Cambria Math" panose="02040503050406030204" pitchFamily="18" charset="0"/>
                            </a:rPr>
                          </m:ctrlPr>
                        </m:sSubPr>
                        <m:e>
                          <m:r>
                            <a:rPr lang="zh-TW" altLang="en-US" sz="2400" b="1" i="0" smtClean="0">
                              <a:latin typeface="Cambria Math" panose="02040503050406030204" pitchFamily="18" charset="0"/>
                            </a:rPr>
                            <m:t> </m:t>
                          </m:r>
                          <m:r>
                            <a:rPr lang="en-US" altLang="zh-TW" sz="2400" b="1" i="0">
                              <a:latin typeface="Cambria Math" panose="02040503050406030204" pitchFamily="18" charset="0"/>
                            </a:rPr>
                            <m:t>𝐅</m:t>
                          </m:r>
                        </m:e>
                        <m:sub>
                          <m:r>
                            <a:rPr lang="en-US" altLang="zh-TW" sz="2400" b="1" i="0" smtClean="0">
                              <a:latin typeface="Cambria Math" panose="02040503050406030204" pitchFamily="18" charset="0"/>
                            </a:rPr>
                            <m:t>𝟑</m:t>
                          </m:r>
                        </m:sub>
                      </m:sSub>
                    </m:oMath>
                  </m:oMathPara>
                </a14:m>
                <a:endParaRPr lang="zh-TW" altLang="en-US" sz="2400" b="1" dirty="0"/>
              </a:p>
            </p:txBody>
          </p:sp>
        </mc:Choice>
        <mc:Fallback xmlns="">
          <p:sp>
            <p:nvSpPr>
              <p:cNvPr id="28" name="矩形 50"/>
              <p:cNvSpPr>
                <a:spLocks noRot="1" noChangeAspect="1" noMove="1" noResize="1" noEditPoints="1" noAdjustHandles="1" noChangeArrowheads="1" noChangeShapeType="1" noTextEdit="1"/>
              </p:cNvSpPr>
              <p:nvPr/>
            </p:nvSpPr>
            <p:spPr>
              <a:xfrm>
                <a:off x="4123079" y="3465161"/>
                <a:ext cx="556933" cy="1044477"/>
              </a:xfrm>
              <a:prstGeom prst="rect">
                <a:avLst/>
              </a:prstGeom>
              <a:blipFill>
                <a:blip r:embed="rId5"/>
                <a:stretch>
                  <a:fillRect/>
                </a:stretch>
              </a:blipFill>
              <a:ln w="28575"/>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矩形 51"/>
              <p:cNvSpPr/>
              <p:nvPr/>
            </p:nvSpPr>
            <p:spPr>
              <a:xfrm>
                <a:off x="6484355" y="2894055"/>
                <a:ext cx="556933" cy="1044477"/>
              </a:xfrm>
              <a:prstGeom prst="rect">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TW" sz="2400" b="1" i="1" smtClean="0">
                              <a:latin typeface="Cambria Math" panose="02040503050406030204" pitchFamily="18" charset="0"/>
                            </a:rPr>
                          </m:ctrlPr>
                        </m:sSubPr>
                        <m:e>
                          <m:r>
                            <a:rPr lang="zh-TW" altLang="en-US" sz="2400" b="1" i="0" smtClean="0">
                              <a:latin typeface="Cambria Math" panose="02040503050406030204" pitchFamily="18" charset="0"/>
                            </a:rPr>
                            <m:t> </m:t>
                          </m:r>
                          <m:r>
                            <a:rPr lang="en-US" altLang="zh-TW" sz="2400" b="1" i="0">
                              <a:latin typeface="Cambria Math" panose="02040503050406030204" pitchFamily="18" charset="0"/>
                            </a:rPr>
                            <m:t>𝐅</m:t>
                          </m:r>
                        </m:e>
                        <m:sub>
                          <m:r>
                            <a:rPr lang="en-US" altLang="zh-TW" sz="2400" b="1" i="0" smtClean="0">
                              <a:latin typeface="Cambria Math" panose="02040503050406030204" pitchFamily="18" charset="0"/>
                            </a:rPr>
                            <m:t>𝐍</m:t>
                          </m:r>
                        </m:sub>
                      </m:sSub>
                    </m:oMath>
                  </m:oMathPara>
                </a14:m>
                <a:endParaRPr lang="zh-TW" altLang="en-US" sz="2400" b="1" dirty="0"/>
              </a:p>
            </p:txBody>
          </p:sp>
        </mc:Choice>
        <mc:Fallback xmlns="">
          <p:sp>
            <p:nvSpPr>
              <p:cNvPr id="29" name="矩形 51"/>
              <p:cNvSpPr>
                <a:spLocks noRot="1" noChangeAspect="1" noMove="1" noResize="1" noEditPoints="1" noAdjustHandles="1" noChangeArrowheads="1" noChangeShapeType="1" noTextEdit="1"/>
              </p:cNvSpPr>
              <p:nvPr/>
            </p:nvSpPr>
            <p:spPr>
              <a:xfrm>
                <a:off x="6484355" y="2894055"/>
                <a:ext cx="556933" cy="1044477"/>
              </a:xfrm>
              <a:prstGeom prst="rect">
                <a:avLst/>
              </a:prstGeom>
              <a:blipFill>
                <a:blip r:embed="rId6"/>
                <a:stretch>
                  <a:fillRect/>
                </a:stretch>
              </a:blipFill>
              <a:ln w="28575"/>
            </p:spPr>
            <p:txBody>
              <a:bodyPr/>
              <a:lstStyle/>
              <a:p>
                <a:r>
                  <a:rPr lang="en-US">
                    <a:noFill/>
                  </a:rPr>
                  <a:t> </a:t>
                </a:r>
              </a:p>
            </p:txBody>
          </p:sp>
        </mc:Fallback>
      </mc:AlternateContent>
      <p:sp>
        <p:nvSpPr>
          <p:cNvPr id="30" name="橢圓 52"/>
          <p:cNvSpPr/>
          <p:nvPr/>
        </p:nvSpPr>
        <p:spPr>
          <a:xfrm>
            <a:off x="5197169" y="3987400"/>
            <a:ext cx="139488" cy="14133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sz="1600"/>
          </a:p>
        </p:txBody>
      </p:sp>
      <p:sp>
        <p:nvSpPr>
          <p:cNvPr id="31" name="橢圓 53"/>
          <p:cNvSpPr/>
          <p:nvPr/>
        </p:nvSpPr>
        <p:spPr>
          <a:xfrm>
            <a:off x="5475636" y="3987400"/>
            <a:ext cx="139488" cy="14133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sz="1600"/>
          </a:p>
        </p:txBody>
      </p:sp>
      <p:sp>
        <p:nvSpPr>
          <p:cNvPr id="32" name="橢圓 54"/>
          <p:cNvSpPr/>
          <p:nvPr/>
        </p:nvSpPr>
        <p:spPr>
          <a:xfrm>
            <a:off x="5742421" y="3987398"/>
            <a:ext cx="139488" cy="14133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sz="1600"/>
          </a:p>
        </p:txBody>
      </p:sp>
      <p:sp>
        <p:nvSpPr>
          <p:cNvPr id="33" name="左大括弧 55"/>
          <p:cNvSpPr/>
          <p:nvPr/>
        </p:nvSpPr>
        <p:spPr>
          <a:xfrm rot="5400000">
            <a:off x="4520320" y="77063"/>
            <a:ext cx="319384" cy="4824536"/>
          </a:xfrm>
          <a:prstGeom prst="lef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34" name="文字方塊 56"/>
          <p:cNvSpPr txBox="1"/>
          <p:nvPr/>
        </p:nvSpPr>
        <p:spPr>
          <a:xfrm>
            <a:off x="4376441" y="1873874"/>
            <a:ext cx="607140" cy="377587"/>
          </a:xfrm>
          <a:prstGeom prst="rect">
            <a:avLst/>
          </a:prstGeom>
          <a:noFill/>
        </p:spPr>
        <p:txBody>
          <a:bodyPr wrap="none" rtlCol="0">
            <a:spAutoFit/>
          </a:bodyPr>
          <a:lstStyle/>
          <a:p>
            <a:r>
              <a:rPr lang="en-US" altLang="zh-TW" sz="2400" b="1" dirty="0">
                <a:latin typeface="Calibri" panose="020F0502020204030204" pitchFamily="34" charset="0"/>
                <a:cs typeface="Calibri" panose="020F0502020204030204" pitchFamily="34" charset="0"/>
              </a:rPr>
              <a:t>GOP</a:t>
            </a:r>
            <a:endParaRPr lang="zh-TW" altLang="en-US" b="1" dirty="0">
              <a:latin typeface="Calibri" panose="020F0502020204030204" pitchFamily="34" charset="0"/>
              <a:cs typeface="Calibri" panose="020F0502020204030204" pitchFamily="34" charset="0"/>
            </a:endParaRPr>
          </a:p>
        </p:txBody>
      </p:sp>
      <mc:AlternateContent xmlns:mc="http://schemas.openxmlformats.org/markup-compatibility/2006" xmlns:a14="http://schemas.microsoft.com/office/drawing/2010/main">
        <mc:Choice Requires="a14">
          <p:sp>
            <p:nvSpPr>
              <p:cNvPr id="35" name="文字方塊 45"/>
              <p:cNvSpPr txBox="1"/>
              <p:nvPr/>
            </p:nvSpPr>
            <p:spPr>
              <a:xfrm>
                <a:off x="2358036" y="3967199"/>
                <a:ext cx="719035" cy="37758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TW" sz="2400" b="1" i="1" smtClean="0">
                              <a:solidFill>
                                <a:srgbClr val="FF0000"/>
                              </a:solidFill>
                              <a:latin typeface="Cambria Math" panose="02040503050406030204" pitchFamily="18" charset="0"/>
                            </a:rPr>
                          </m:ctrlPr>
                        </m:sSubPr>
                        <m:e>
                          <m:r>
                            <a:rPr lang="en-US" altLang="zh-TW" sz="2400" b="1" i="1" smtClean="0">
                              <a:solidFill>
                                <a:srgbClr val="FF0000"/>
                              </a:solidFill>
                              <a:latin typeface="Cambria Math" panose="02040503050406030204" pitchFamily="18" charset="0"/>
                            </a:rPr>
                            <m:t>𝑸𝑷</m:t>
                          </m:r>
                        </m:e>
                        <m:sub>
                          <m:r>
                            <a:rPr lang="en-US" altLang="zh-TW" sz="2400" b="1" i="1" smtClean="0">
                              <a:solidFill>
                                <a:srgbClr val="FF0000"/>
                              </a:solidFill>
                              <a:latin typeface="Cambria Math" panose="02040503050406030204" pitchFamily="18" charset="0"/>
                            </a:rPr>
                            <m:t>𝟏</m:t>
                          </m:r>
                        </m:sub>
                      </m:sSub>
                    </m:oMath>
                  </m:oMathPara>
                </a14:m>
                <a:endParaRPr lang="zh-TW" altLang="en-US" sz="2400" b="1" dirty="0">
                  <a:solidFill>
                    <a:srgbClr val="FF0000"/>
                  </a:solidFill>
                </a:endParaRPr>
              </a:p>
            </p:txBody>
          </p:sp>
        </mc:Choice>
        <mc:Fallback xmlns="">
          <p:sp>
            <p:nvSpPr>
              <p:cNvPr id="35" name="文字方塊 45"/>
              <p:cNvSpPr txBox="1">
                <a:spLocks noRot="1" noChangeAspect="1" noMove="1" noResize="1" noEditPoints="1" noAdjustHandles="1" noChangeArrowheads="1" noChangeShapeType="1" noTextEdit="1"/>
              </p:cNvSpPr>
              <p:nvPr/>
            </p:nvSpPr>
            <p:spPr>
              <a:xfrm>
                <a:off x="2358036" y="3967199"/>
                <a:ext cx="719035" cy="377587"/>
              </a:xfrm>
              <a:prstGeom prst="rect">
                <a:avLst/>
              </a:prstGeom>
              <a:blipFill>
                <a:blip r:embed="rId7"/>
                <a:stretch>
                  <a:fillRect l="-5932" r="-2542" b="-4032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文字方塊 46"/>
              <p:cNvSpPr txBox="1"/>
              <p:nvPr/>
            </p:nvSpPr>
            <p:spPr>
              <a:xfrm>
                <a:off x="3211815" y="4538305"/>
                <a:ext cx="719035" cy="37758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TW" sz="2400" b="1" i="1" smtClean="0">
                              <a:solidFill>
                                <a:srgbClr val="FF0000"/>
                              </a:solidFill>
                              <a:latin typeface="Cambria Math" panose="02040503050406030204" pitchFamily="18" charset="0"/>
                            </a:rPr>
                          </m:ctrlPr>
                        </m:sSubPr>
                        <m:e>
                          <m:r>
                            <a:rPr lang="en-US" altLang="zh-TW" sz="2400" b="1" i="1" smtClean="0">
                              <a:solidFill>
                                <a:srgbClr val="FF0000"/>
                              </a:solidFill>
                              <a:latin typeface="Cambria Math" panose="02040503050406030204" pitchFamily="18" charset="0"/>
                            </a:rPr>
                            <m:t>𝑸𝑷</m:t>
                          </m:r>
                        </m:e>
                        <m:sub>
                          <m:r>
                            <a:rPr lang="en-US" altLang="zh-TW" sz="2400" b="1" i="1" smtClean="0">
                              <a:solidFill>
                                <a:srgbClr val="FF0000"/>
                              </a:solidFill>
                              <a:latin typeface="Cambria Math" panose="02040503050406030204" pitchFamily="18" charset="0"/>
                            </a:rPr>
                            <m:t>𝟐</m:t>
                          </m:r>
                        </m:sub>
                      </m:sSub>
                    </m:oMath>
                  </m:oMathPara>
                </a14:m>
                <a:endParaRPr lang="zh-TW" altLang="en-US" sz="2200" b="1" dirty="0">
                  <a:solidFill>
                    <a:srgbClr val="FF0000"/>
                  </a:solidFill>
                </a:endParaRPr>
              </a:p>
            </p:txBody>
          </p:sp>
        </mc:Choice>
        <mc:Fallback xmlns="">
          <p:sp>
            <p:nvSpPr>
              <p:cNvPr id="36" name="文字方塊 46"/>
              <p:cNvSpPr txBox="1">
                <a:spLocks noRot="1" noChangeAspect="1" noMove="1" noResize="1" noEditPoints="1" noAdjustHandles="1" noChangeArrowheads="1" noChangeShapeType="1" noTextEdit="1"/>
              </p:cNvSpPr>
              <p:nvPr/>
            </p:nvSpPr>
            <p:spPr>
              <a:xfrm>
                <a:off x="3211815" y="4538305"/>
                <a:ext cx="719035" cy="377587"/>
              </a:xfrm>
              <a:prstGeom prst="rect">
                <a:avLst/>
              </a:prstGeom>
              <a:blipFill>
                <a:blip r:embed="rId8"/>
                <a:stretch>
                  <a:fillRect l="-5932" r="-2542" b="-4193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文字方塊 47"/>
              <p:cNvSpPr txBox="1"/>
              <p:nvPr/>
            </p:nvSpPr>
            <p:spPr>
              <a:xfrm>
                <a:off x="4042029" y="4538305"/>
                <a:ext cx="719035" cy="37758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TW" sz="2400" b="1" i="1" smtClean="0">
                              <a:solidFill>
                                <a:srgbClr val="FF0000"/>
                              </a:solidFill>
                              <a:latin typeface="Cambria Math" panose="02040503050406030204" pitchFamily="18" charset="0"/>
                            </a:rPr>
                          </m:ctrlPr>
                        </m:sSubPr>
                        <m:e>
                          <m:r>
                            <a:rPr lang="en-US" altLang="zh-TW" sz="2400" b="1" i="1" smtClean="0">
                              <a:solidFill>
                                <a:srgbClr val="FF0000"/>
                              </a:solidFill>
                              <a:latin typeface="Cambria Math" panose="02040503050406030204" pitchFamily="18" charset="0"/>
                            </a:rPr>
                            <m:t>𝑸𝑷</m:t>
                          </m:r>
                        </m:e>
                        <m:sub>
                          <m:r>
                            <a:rPr lang="en-US" altLang="zh-TW" sz="2400" b="1" i="1" smtClean="0">
                              <a:solidFill>
                                <a:srgbClr val="FF0000"/>
                              </a:solidFill>
                              <a:latin typeface="Cambria Math" panose="02040503050406030204" pitchFamily="18" charset="0"/>
                            </a:rPr>
                            <m:t>𝟑</m:t>
                          </m:r>
                        </m:sub>
                      </m:sSub>
                    </m:oMath>
                  </m:oMathPara>
                </a14:m>
                <a:endParaRPr lang="zh-TW" altLang="en-US" sz="2400" b="1" dirty="0">
                  <a:solidFill>
                    <a:srgbClr val="FF0000"/>
                  </a:solidFill>
                </a:endParaRPr>
              </a:p>
            </p:txBody>
          </p:sp>
        </mc:Choice>
        <mc:Fallback xmlns="">
          <p:sp>
            <p:nvSpPr>
              <p:cNvPr id="37" name="文字方塊 47"/>
              <p:cNvSpPr txBox="1">
                <a:spLocks noRot="1" noChangeAspect="1" noMove="1" noResize="1" noEditPoints="1" noAdjustHandles="1" noChangeArrowheads="1" noChangeShapeType="1" noTextEdit="1"/>
              </p:cNvSpPr>
              <p:nvPr/>
            </p:nvSpPr>
            <p:spPr>
              <a:xfrm>
                <a:off x="4042029" y="4538305"/>
                <a:ext cx="719035" cy="377587"/>
              </a:xfrm>
              <a:prstGeom prst="rect">
                <a:avLst/>
              </a:prstGeom>
              <a:blipFill>
                <a:blip r:embed="rId9"/>
                <a:stretch>
                  <a:fillRect l="-5932" r="-2542" b="-4193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文字方塊 43"/>
              <p:cNvSpPr txBox="1"/>
              <p:nvPr/>
            </p:nvSpPr>
            <p:spPr>
              <a:xfrm>
                <a:off x="6373245" y="3967199"/>
                <a:ext cx="719035"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TW" sz="2400" b="1" i="1" smtClean="0">
                              <a:solidFill>
                                <a:srgbClr val="FF0000"/>
                              </a:solidFill>
                              <a:latin typeface="Cambria Math" panose="02040503050406030204" pitchFamily="18" charset="0"/>
                            </a:rPr>
                          </m:ctrlPr>
                        </m:sSubPr>
                        <m:e>
                          <m:r>
                            <a:rPr lang="en-US" altLang="zh-TW" sz="2400" b="1" i="1" smtClean="0">
                              <a:solidFill>
                                <a:srgbClr val="FF0000"/>
                              </a:solidFill>
                              <a:latin typeface="Cambria Math" panose="02040503050406030204" pitchFamily="18" charset="0"/>
                            </a:rPr>
                            <m:t>𝑸𝑷</m:t>
                          </m:r>
                        </m:e>
                        <m:sub>
                          <m:r>
                            <a:rPr lang="en-US" altLang="zh-TW" sz="2400" b="1" i="1" smtClean="0">
                              <a:solidFill>
                                <a:srgbClr val="FF0000"/>
                              </a:solidFill>
                              <a:latin typeface="Cambria Math" panose="02040503050406030204" pitchFamily="18" charset="0"/>
                            </a:rPr>
                            <m:t>𝑵</m:t>
                          </m:r>
                        </m:sub>
                      </m:sSub>
                    </m:oMath>
                  </m:oMathPara>
                </a14:m>
                <a:endParaRPr lang="zh-TW" altLang="en-US" sz="2400" b="1" dirty="0">
                  <a:solidFill>
                    <a:srgbClr val="FF0000"/>
                  </a:solidFill>
                </a:endParaRPr>
              </a:p>
            </p:txBody>
          </p:sp>
        </mc:Choice>
        <mc:Fallback xmlns="">
          <p:sp>
            <p:nvSpPr>
              <p:cNvPr id="38" name="文字方塊 43"/>
              <p:cNvSpPr txBox="1">
                <a:spLocks noRot="1" noChangeAspect="1" noMove="1" noResize="1" noEditPoints="1" noAdjustHandles="1" noChangeArrowheads="1" noChangeShapeType="1" noTextEdit="1"/>
              </p:cNvSpPr>
              <p:nvPr/>
            </p:nvSpPr>
            <p:spPr>
              <a:xfrm>
                <a:off x="6373245" y="3967199"/>
                <a:ext cx="719035" cy="461665"/>
              </a:xfrm>
              <a:prstGeom prst="rect">
                <a:avLst/>
              </a:prstGeom>
              <a:blipFill>
                <a:blip r:embed="rId10"/>
                <a:stretch>
                  <a:fillRect l="-5932" r="-7627" b="-14474"/>
                </a:stretch>
              </a:blipFill>
            </p:spPr>
            <p:txBody>
              <a:bodyPr/>
              <a:lstStyle/>
              <a:p>
                <a:r>
                  <a:rPr lang="en-US">
                    <a:noFill/>
                  </a:rPr>
                  <a:t> </a:t>
                </a:r>
              </a:p>
            </p:txBody>
          </p:sp>
        </mc:Fallback>
      </mc:AlternateContent>
      <p:cxnSp>
        <p:nvCxnSpPr>
          <p:cNvPr id="39" name="Curved Connector 38">
            <a:extLst>
              <a:ext uri="{FF2B5EF4-FFF2-40B4-BE49-F238E27FC236}">
                <a16:creationId xmlns:a16="http://schemas.microsoft.com/office/drawing/2014/main" id="{319BBF65-CE4F-8347-A37B-A6EB3A06AADA}"/>
              </a:ext>
            </a:extLst>
          </p:cNvPr>
          <p:cNvCxnSpPr>
            <a:cxnSpLocks/>
            <a:stCxn id="28" idx="0"/>
            <a:endCxn id="26" idx="0"/>
          </p:cNvCxnSpPr>
          <p:nvPr/>
        </p:nvCxnSpPr>
        <p:spPr>
          <a:xfrm rot="16200000" flipV="1">
            <a:off x="3273997" y="2337611"/>
            <a:ext cx="571106" cy="1683993"/>
          </a:xfrm>
          <a:prstGeom prst="curvedConnector3">
            <a:avLst>
              <a:gd name="adj1" fmla="val 140028"/>
            </a:avLst>
          </a:prstGeom>
          <a:ln w="25400">
            <a:solidFill>
              <a:srgbClr val="0033CC"/>
            </a:solidFill>
            <a:tailEnd type="arrow"/>
          </a:ln>
        </p:spPr>
        <p:style>
          <a:lnRef idx="1">
            <a:schemeClr val="accent1"/>
          </a:lnRef>
          <a:fillRef idx="0">
            <a:schemeClr val="accent1"/>
          </a:fillRef>
          <a:effectRef idx="0">
            <a:schemeClr val="accent1"/>
          </a:effectRef>
          <a:fontRef idx="minor">
            <a:schemeClr val="tx1"/>
          </a:fontRef>
        </p:style>
      </p:cxnSp>
      <p:cxnSp>
        <p:nvCxnSpPr>
          <p:cNvPr id="40" name="Curved Connector 39">
            <a:extLst>
              <a:ext uri="{FF2B5EF4-FFF2-40B4-BE49-F238E27FC236}">
                <a16:creationId xmlns:a16="http://schemas.microsoft.com/office/drawing/2014/main" id="{53E9BC7A-B913-2441-8993-FD83DFBE6DD5}"/>
              </a:ext>
            </a:extLst>
          </p:cNvPr>
          <p:cNvCxnSpPr>
            <a:cxnSpLocks/>
            <a:stCxn id="28" idx="0"/>
            <a:endCxn id="29" idx="0"/>
          </p:cNvCxnSpPr>
          <p:nvPr/>
        </p:nvCxnSpPr>
        <p:spPr>
          <a:xfrm rot="5400000" flipH="1" flipV="1">
            <a:off x="5296631" y="1998970"/>
            <a:ext cx="571106" cy="2361276"/>
          </a:xfrm>
          <a:prstGeom prst="curvedConnector3">
            <a:avLst>
              <a:gd name="adj1" fmla="val 140028"/>
            </a:avLst>
          </a:prstGeom>
          <a:ln w="31750">
            <a:solidFill>
              <a:srgbClr val="0033CC"/>
            </a:solidFill>
            <a:tailEnd type="triangle"/>
          </a:ln>
        </p:spPr>
        <p:style>
          <a:lnRef idx="1">
            <a:schemeClr val="accent1"/>
          </a:lnRef>
          <a:fillRef idx="0">
            <a:schemeClr val="accent1"/>
          </a:fillRef>
          <a:effectRef idx="0">
            <a:schemeClr val="accent1"/>
          </a:effectRef>
          <a:fontRef idx="minor">
            <a:schemeClr val="tx1"/>
          </a:fontRef>
        </p:style>
      </p:cxnSp>
      <p:cxnSp>
        <p:nvCxnSpPr>
          <p:cNvPr id="41" name="Curved Connector 40">
            <a:extLst>
              <a:ext uri="{FF2B5EF4-FFF2-40B4-BE49-F238E27FC236}">
                <a16:creationId xmlns:a16="http://schemas.microsoft.com/office/drawing/2014/main" id="{92F443DA-50D4-6949-A7FF-38D43E78DA0E}"/>
              </a:ext>
            </a:extLst>
          </p:cNvPr>
          <p:cNvCxnSpPr>
            <a:cxnSpLocks/>
            <a:stCxn id="27" idx="0"/>
            <a:endCxn id="26" idx="0"/>
          </p:cNvCxnSpPr>
          <p:nvPr/>
        </p:nvCxnSpPr>
        <p:spPr>
          <a:xfrm rot="16200000" flipV="1">
            <a:off x="2858890" y="2752718"/>
            <a:ext cx="571106" cy="853779"/>
          </a:xfrm>
          <a:prstGeom prst="curvedConnector3">
            <a:avLst>
              <a:gd name="adj1" fmla="val 140028"/>
            </a:avLst>
          </a:prstGeom>
          <a:ln w="31750">
            <a:solidFill>
              <a:srgbClr val="0033CC"/>
            </a:solidFill>
            <a:tailEnd type="triangle"/>
          </a:ln>
        </p:spPr>
        <p:style>
          <a:lnRef idx="1">
            <a:schemeClr val="accent1"/>
          </a:lnRef>
          <a:fillRef idx="0">
            <a:schemeClr val="accent1"/>
          </a:fillRef>
          <a:effectRef idx="0">
            <a:schemeClr val="accent1"/>
          </a:effectRef>
          <a:fontRef idx="minor">
            <a:schemeClr val="tx1"/>
          </a:fontRef>
        </p:style>
      </p:cxnSp>
      <p:cxnSp>
        <p:nvCxnSpPr>
          <p:cNvPr id="42" name="Curved Connector 41">
            <a:extLst>
              <a:ext uri="{FF2B5EF4-FFF2-40B4-BE49-F238E27FC236}">
                <a16:creationId xmlns:a16="http://schemas.microsoft.com/office/drawing/2014/main" id="{B107D8EF-F8CB-2147-8995-DD5AFDC64BC4}"/>
              </a:ext>
            </a:extLst>
          </p:cNvPr>
          <p:cNvCxnSpPr>
            <a:cxnSpLocks/>
            <a:stCxn id="27" idx="0"/>
            <a:endCxn id="29" idx="0"/>
          </p:cNvCxnSpPr>
          <p:nvPr/>
        </p:nvCxnSpPr>
        <p:spPr>
          <a:xfrm rot="5400000" flipH="1" flipV="1">
            <a:off x="4881524" y="1583863"/>
            <a:ext cx="571106" cy="3191490"/>
          </a:xfrm>
          <a:prstGeom prst="curvedConnector3">
            <a:avLst>
              <a:gd name="adj1" fmla="val 140028"/>
            </a:avLst>
          </a:prstGeom>
          <a:ln w="31750">
            <a:solidFill>
              <a:srgbClr val="0033CC"/>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79353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xfrm>
            <a:off x="395536" y="451821"/>
            <a:ext cx="7772400" cy="769782"/>
          </a:xfrm>
        </p:spPr>
        <p:txBody>
          <a:bodyPr/>
          <a:lstStyle/>
          <a:p>
            <a:r>
              <a:rPr lang="en-US" altLang="zh-TW" dirty="0"/>
              <a:t>Outline</a:t>
            </a:r>
            <a:endParaRPr lang="zh-TW" altLang="en-US" dirty="0"/>
          </a:p>
        </p:txBody>
      </p:sp>
      <p:sp>
        <p:nvSpPr>
          <p:cNvPr id="5" name="內容版面配置區 4"/>
          <p:cNvSpPr>
            <a:spLocks noGrp="1"/>
          </p:cNvSpPr>
          <p:nvPr>
            <p:ph idx="1"/>
          </p:nvPr>
        </p:nvSpPr>
        <p:spPr>
          <a:xfrm>
            <a:off x="393182" y="836712"/>
            <a:ext cx="8499298" cy="6120680"/>
          </a:xfrm>
        </p:spPr>
        <p:txBody>
          <a:bodyPr>
            <a:normAutofit/>
          </a:bodyPr>
          <a:lstStyle/>
          <a:p>
            <a:endParaRPr lang="zh-TW" altLang="en-US" dirty="0"/>
          </a:p>
          <a:p>
            <a:pPr>
              <a:lnSpc>
                <a:spcPct val="110000"/>
              </a:lnSpc>
            </a:pPr>
            <a:r>
              <a:rPr lang="en-US" altLang="zh-TW" dirty="0"/>
              <a:t>Introduction</a:t>
            </a:r>
          </a:p>
          <a:p>
            <a:pPr>
              <a:lnSpc>
                <a:spcPct val="110000"/>
              </a:lnSpc>
            </a:pPr>
            <a:r>
              <a:rPr lang="en-US" altLang="zh-TW" dirty="0"/>
              <a:t>Reinforcement learning (RL) basics</a:t>
            </a:r>
          </a:p>
          <a:p>
            <a:pPr>
              <a:lnSpc>
                <a:spcPct val="110000"/>
              </a:lnSpc>
            </a:pPr>
            <a:r>
              <a:rPr lang="en-US" altLang="zh-TW" dirty="0">
                <a:solidFill>
                  <a:schemeClr val="bg1">
                    <a:lumMod val="65000"/>
                  </a:schemeClr>
                </a:solidFill>
              </a:rPr>
              <a:t>Proposed method</a:t>
            </a:r>
          </a:p>
          <a:p>
            <a:pPr lvl="1">
              <a:lnSpc>
                <a:spcPct val="110000"/>
              </a:lnSpc>
            </a:pPr>
            <a:r>
              <a:rPr lang="en-US" altLang="zh-TW" sz="2600" dirty="0">
                <a:solidFill>
                  <a:schemeClr val="bg1">
                    <a:lumMod val="65000"/>
                  </a:schemeClr>
                </a:solidFill>
              </a:rPr>
              <a:t>Frame-level bit allocation as RL problem</a:t>
            </a:r>
          </a:p>
          <a:p>
            <a:pPr lvl="1">
              <a:lnSpc>
                <a:spcPct val="110000"/>
              </a:lnSpc>
            </a:pPr>
            <a:r>
              <a:rPr lang="en-US" altLang="zh-TW" sz="2600" dirty="0">
                <a:solidFill>
                  <a:schemeClr val="bg1">
                    <a:lumMod val="65000"/>
                  </a:schemeClr>
                </a:solidFill>
              </a:rPr>
              <a:t>State and reward signals</a:t>
            </a:r>
          </a:p>
          <a:p>
            <a:pPr lvl="1">
              <a:lnSpc>
                <a:spcPct val="110000"/>
              </a:lnSpc>
            </a:pPr>
            <a:r>
              <a:rPr lang="en-US" altLang="zh-TW" sz="2600" dirty="0">
                <a:solidFill>
                  <a:schemeClr val="bg1">
                    <a:lumMod val="65000"/>
                  </a:schemeClr>
                </a:solidFill>
              </a:rPr>
              <a:t>Dual-critic RL framework</a:t>
            </a:r>
          </a:p>
          <a:p>
            <a:pPr>
              <a:lnSpc>
                <a:spcPct val="110000"/>
              </a:lnSpc>
            </a:pPr>
            <a:r>
              <a:rPr lang="en-US" altLang="zh-TW" dirty="0">
                <a:solidFill>
                  <a:schemeClr val="bg1">
                    <a:lumMod val="65000"/>
                  </a:schemeClr>
                </a:solidFill>
              </a:rPr>
              <a:t>Experimental results</a:t>
            </a:r>
            <a:endParaRPr lang="en-US" altLang="zh-TW" sz="2600" dirty="0">
              <a:solidFill>
                <a:schemeClr val="bg1">
                  <a:lumMod val="65000"/>
                </a:schemeClr>
              </a:solidFill>
            </a:endParaRPr>
          </a:p>
          <a:p>
            <a:pPr>
              <a:lnSpc>
                <a:spcPct val="110000"/>
              </a:lnSpc>
            </a:pPr>
            <a:r>
              <a:rPr lang="en-US" altLang="zh-TW" dirty="0">
                <a:solidFill>
                  <a:schemeClr val="bg1">
                    <a:lumMod val="65000"/>
                  </a:schemeClr>
                </a:solidFill>
              </a:rPr>
              <a:t>Concluding remarks</a:t>
            </a:r>
          </a:p>
          <a:p>
            <a:pPr lvl="1"/>
            <a:endParaRPr lang="en-US" altLang="zh-TW" sz="2200" dirty="0"/>
          </a:p>
          <a:p>
            <a:endParaRPr lang="en-US" altLang="zh-TW" dirty="0"/>
          </a:p>
          <a:p>
            <a:endParaRPr lang="en-US" altLang="zh-TW" dirty="0"/>
          </a:p>
        </p:txBody>
      </p:sp>
      <p:sp>
        <p:nvSpPr>
          <p:cNvPr id="2" name="Slide Number Placeholder 1"/>
          <p:cNvSpPr>
            <a:spLocks noGrp="1"/>
          </p:cNvSpPr>
          <p:nvPr>
            <p:ph type="sldNum" sz="quarter" idx="12"/>
          </p:nvPr>
        </p:nvSpPr>
        <p:spPr/>
        <p:txBody>
          <a:bodyPr/>
          <a:lstStyle/>
          <a:p>
            <a:fld id="{EB15A18E-AA88-43ED-A605-D4009C1A63FA}" type="slidenum">
              <a:rPr lang="zh-TW" altLang="en-US" smtClean="0"/>
              <a:pPr/>
              <a:t>9</a:t>
            </a:fld>
            <a:endParaRPr lang="zh-TW" altLang="en-US"/>
          </a:p>
        </p:txBody>
      </p:sp>
    </p:spTree>
    <p:extLst>
      <p:ext uri="{BB962C8B-B14F-4D97-AF65-F5344CB8AC3E}">
        <p14:creationId xmlns:p14="http://schemas.microsoft.com/office/powerpoint/2010/main" val="139719940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OUTPUTDPI" val="1200"/>
  <p:tag name="ORIGINALHEIGHT" val="266.2872"/>
  <p:tag name="ORIGINALWIDTH" val="1146.16"/>
  <p:tag name="LATEXADDIN" val="\documentclass{article}&#10;\usepackage{amsmath}&#10;\pagestyle{empty}&#10;\begin{document}&#10;&#10;\[&#10;\arg \min_{\{QP_i\}} \sum_{i} D_i (QP_i)&#10;\]&#10;&#10;\end{document}"/>
  <p:tag name="IGUANATEXSIZE" val="20"/>
  <p:tag name="IGUANATEXCURSOR" val="99"/>
  <p:tag name="TRANSPARENCY" val="True"/>
  <p:tag name="FILENAME" val=""/>
  <p:tag name="LATEXENGINEID" val="1"/>
  <p:tag name="TEMPFOLDER" val="c:\temp\"/>
  <p:tag name="LATEXFORMHEIGHT" val="312"/>
  <p:tag name="LATEXFORMWIDTH" val="384"/>
  <p:tag name="LATEXFORMWRAP" val="True"/>
  <p:tag name="BITMAPVECTOR" val="0"/>
</p:tagLst>
</file>

<file path=ppt/tags/tag10.xml><?xml version="1.0" encoding="utf-8"?>
<p:tagLst xmlns:a="http://schemas.openxmlformats.org/drawingml/2006/main" xmlns:r="http://schemas.openxmlformats.org/officeDocument/2006/relationships" xmlns:p="http://schemas.openxmlformats.org/presentationml/2006/main">
  <p:tag name="OUTPUTDPI" val="1200"/>
  <p:tag name="ORIGINALHEIGHT" val="87.76228"/>
  <p:tag name="ORIGINALWIDTH" val="171.7739"/>
  <p:tag name="LATEXADDIN" val="\documentclass{article}&#10;\usepackage{amsmath}&#10;\pagestyle{empty}&#10;\begin{document}&#10;&#10;&#10;$r_{D_3}$&#10;&#10;\end{document}"/>
  <p:tag name="IGUANATEXSIZE" val="26"/>
  <p:tag name="IGUANATEXCURSOR" val="89"/>
  <p:tag name="TRANSPARENCY" val="True"/>
  <p:tag name="FILENAME" val=""/>
  <p:tag name="LATEXENGINEID" val="1"/>
  <p:tag name="TEMPFOLDER" val="c:\temp\"/>
  <p:tag name="LATEXFORMHEIGHT" val="312"/>
  <p:tag name="LATEXFORMWIDTH" val="384"/>
  <p:tag name="LATEXFORMWRAP" val="True"/>
  <p:tag name="BITMAPVECTOR" val="0"/>
</p:tagLst>
</file>

<file path=ppt/tags/tag11.xml><?xml version="1.0" encoding="utf-8"?>
<p:tagLst xmlns:a="http://schemas.openxmlformats.org/drawingml/2006/main" xmlns:r="http://schemas.openxmlformats.org/officeDocument/2006/relationships" xmlns:p="http://schemas.openxmlformats.org/presentationml/2006/main">
  <p:tag name="OUTPUTDPI" val="1200"/>
  <p:tag name="ORIGINALHEIGHT" val="86.26205"/>
  <p:tag name="ORIGINALWIDTH" val="171.0239"/>
  <p:tag name="LATEXADDIN" val="\documentclass{article}&#10;\usepackage{amsmath}&#10;\pagestyle{empty}&#10;\begin{document}&#10;&#10;&#10;$r_{D_2}$&#10;&#10;\end{document}"/>
  <p:tag name="IGUANATEXSIZE" val="26"/>
  <p:tag name="IGUANATEXCURSOR" val="89"/>
  <p:tag name="TRANSPARENCY" val="True"/>
  <p:tag name="FILENAME" val=""/>
  <p:tag name="LATEXENGINEID" val="1"/>
  <p:tag name="TEMPFOLDER" val="c:\temp\"/>
  <p:tag name="LATEXFORMHEIGHT" val="312"/>
  <p:tag name="LATEXFORMWIDTH" val="384"/>
  <p:tag name="LATEXFORMWRAP" val="True"/>
  <p:tag name="BITMAPVECTOR" val="0"/>
</p:tagLst>
</file>

<file path=ppt/tags/tag12.xml><?xml version="1.0" encoding="utf-8"?>
<p:tagLst xmlns:a="http://schemas.openxmlformats.org/drawingml/2006/main" xmlns:r="http://schemas.openxmlformats.org/officeDocument/2006/relationships" xmlns:p="http://schemas.openxmlformats.org/presentationml/2006/main">
  <p:tag name="OUTPUTDPI" val="1200"/>
  <p:tag name="ORIGINALHEIGHT" val="86.26205"/>
  <p:tag name="ORIGINALWIDTH" val="168.7735"/>
  <p:tag name="LATEXADDIN" val="\documentclass{article}&#10;\usepackage{amsmath}&#10;\pagestyle{empty}&#10;\begin{document}&#10;&#10;&#10;$r_{D_1}$&#10;&#10;\end{document}"/>
  <p:tag name="IGUANATEXSIZE" val="26"/>
  <p:tag name="IGUANATEXCURSOR" val="89"/>
  <p:tag name="TRANSPARENCY" val="True"/>
  <p:tag name="FILENAME" val=""/>
  <p:tag name="LATEXENGINEID" val="1"/>
  <p:tag name="TEMPFOLDER" val="c:\temp\"/>
  <p:tag name="LATEXFORMHEIGHT" val="312"/>
  <p:tag name="LATEXFORMWIDTH" val="384"/>
  <p:tag name="LATEXFORMWRAP" val="True"/>
  <p:tag name="BITMAPVECTOR" val="0"/>
</p:tagLst>
</file>

<file path=ppt/tags/tag13.xml><?xml version="1.0" encoding="utf-8"?>
<p:tagLst xmlns:a="http://schemas.openxmlformats.org/drawingml/2006/main" xmlns:r="http://schemas.openxmlformats.org/officeDocument/2006/relationships" xmlns:p="http://schemas.openxmlformats.org/presentationml/2006/main">
  <p:tag name="OUTPUTDPI" val="1200"/>
  <p:tag name="ORIGINALHEIGHT" val="376.5525"/>
  <p:tag name="ORIGINALWIDTH" val="2278.068"/>
  <p:tag name="LATEXADDIN" val="\documentclass{article}&#10;\usepackage{amsmath}&#10;\pagestyle{empty}&#10;\begin{document}&#10;&#10;\begin{align*}&#10;\begin{cases}&#10;r_{R_t} = -1 \times \frac{|R_{GOP} - \sum_{t=1}^N R_t(QP_t)|}{R_{GOP}} &amp; t=N \\&#10;r_{R_t} = 0 &amp; t \neq N \\&#10;\end{cases}&#10;\end{align*}&#10;&#10;\end{document}"/>
  <p:tag name="IGUANATEXSIZE" val="26"/>
  <p:tag name="IGUANATEXCURSOR" val="211"/>
  <p:tag name="TRANSPARENCY" val="True"/>
  <p:tag name="FILENAME" val=""/>
  <p:tag name="LATEXENGINEID" val="1"/>
  <p:tag name="TEMPFOLDER" val="c:\temp\"/>
  <p:tag name="LATEXFORMHEIGHT" val="312"/>
  <p:tag name="LATEXFORMWIDTH" val="384"/>
  <p:tag name="LATEXFORMWRAP" val="True"/>
  <p:tag name="BITMAPVECTOR" val="0"/>
</p:tagLst>
</file>

<file path=ppt/tags/tag14.xml><?xml version="1.0" encoding="utf-8"?>
<p:tagLst xmlns:a="http://schemas.openxmlformats.org/drawingml/2006/main" xmlns:r="http://schemas.openxmlformats.org/officeDocument/2006/relationships" xmlns:p="http://schemas.openxmlformats.org/presentationml/2006/main">
  <p:tag name="OUTPUTDPI" val="1200"/>
  <p:tag name="ORIGINALHEIGHT" val="120.7669"/>
  <p:tag name="ORIGINALWIDTH" val="780.1089"/>
  <p:tag name="LATEXADDIN" val="\documentclass{article}&#10;\usepackage{amsmath}&#10;\pagestyle{empty}&#10;\begin{document}&#10;&#10;&#10;$r_{R_t} = 0, t \neq N$&#10;&#10;\end{document}"/>
  <p:tag name="IGUANATEXSIZE" val="26"/>
  <p:tag name="IGUANATEXCURSOR" val="98"/>
  <p:tag name="TRANSPARENCY" val="True"/>
  <p:tag name="FILENAME" val=""/>
  <p:tag name="LATEXENGINEID" val="1"/>
  <p:tag name="TEMPFOLDER" val="c:\temp\"/>
  <p:tag name="LATEXFORMHEIGHT" val="312"/>
  <p:tag name="LATEXFORMWIDTH" val="384"/>
  <p:tag name="LATEXFORMWRAP" val="True"/>
  <p:tag name="BITMAPVECTOR" val="0"/>
</p:tagLst>
</file>

<file path=ppt/tags/tag15.xml><?xml version="1.0" encoding="utf-8"?>
<p:tagLst xmlns:a="http://schemas.openxmlformats.org/drawingml/2006/main" xmlns:r="http://schemas.openxmlformats.org/officeDocument/2006/relationships" xmlns:p="http://schemas.openxmlformats.org/presentationml/2006/main">
  <p:tag name="OUTPUTDPI" val="1200"/>
  <p:tag name="ORIGINALHEIGHT" val="161.2725"/>
  <p:tag name="ORIGINALWIDTH" val="482.3173"/>
  <p:tag name="LATEXADDIN" val="\documentclass{article}&#10;\usepackage{amsmath}&#10;\pagestyle{empty}&#10;\begin{document}&#10;&#10;&#10;$ \sum_{t=5}^N r_{D_t} $&#10;&#10;\end{document}"/>
  <p:tag name="IGUANATEXSIZE" val="26"/>
  <p:tag name="IGUANATEXCURSOR" val="83"/>
  <p:tag name="TRANSPARENCY" val="True"/>
  <p:tag name="FILENAME" val=""/>
  <p:tag name="LATEXENGINEID" val="1"/>
  <p:tag name="TEMPFOLDER" val="c:\temp\"/>
  <p:tag name="LATEXFORMHEIGHT" val="312"/>
  <p:tag name="LATEXFORMWIDTH" val="384"/>
  <p:tag name="LATEXFORMWRAP" val="True"/>
  <p:tag name="BITMAPVECTOR" val="0"/>
</p:tagLst>
</file>

<file path=ppt/tags/tag16.xml><?xml version="1.0" encoding="utf-8"?>
<p:tagLst xmlns:a="http://schemas.openxmlformats.org/drawingml/2006/main" xmlns:r="http://schemas.openxmlformats.org/officeDocument/2006/relationships" xmlns:p="http://schemas.openxmlformats.org/presentationml/2006/main">
  <p:tag name="OUTPUTDPI" val="1200"/>
  <p:tag name="ORIGINALHEIGHT" val="161.2725"/>
  <p:tag name="ORIGINALWIDTH" val="475.5664"/>
  <p:tag name="LATEXADDIN" val="\documentclass{article}&#10;\usepackage{amsmath}&#10;\pagestyle{empty}&#10;\begin{document}&#10;&#10;&#10;$ \sum_{t=5}^N r_{R_t} $&#10;&#10;\end{document}"/>
  <p:tag name="IGUANATEXSIZE" val="26"/>
  <p:tag name="IGUANATEXCURSOR" val="101"/>
  <p:tag name="TRANSPARENCY" val="True"/>
  <p:tag name="FILENAME" val=""/>
  <p:tag name="LATEXENGINEID" val="1"/>
  <p:tag name="TEMPFOLDER" val="c:\temp\"/>
  <p:tag name="LATEXFORMHEIGHT" val="312"/>
  <p:tag name="LATEXFORMWIDTH" val="384"/>
  <p:tag name="LATEXFORMWRAP" val="True"/>
  <p:tag name="BITMAPVECTOR" val="0"/>
</p:tagLst>
</file>

<file path=ppt/tags/tag17.xml><?xml version="1.0" encoding="utf-8"?>
<p:tagLst xmlns:a="http://schemas.openxmlformats.org/drawingml/2006/main" xmlns:r="http://schemas.openxmlformats.org/officeDocument/2006/relationships" xmlns:p="http://schemas.openxmlformats.org/presentationml/2006/main">
  <p:tag name="OUTPUTDPI" val="1200"/>
  <p:tag name="ORIGINALHEIGHT" val="361.5505"/>
  <p:tag name="ORIGINALWIDTH" val="2020.782"/>
  <p:tag name="LATEXADDIN" val="\documentclass{article}&#10;\usepackage{amsmath}&#10;\pagestyle{empty}&#10;\begin{document}&#10;&#10;\begin{align*}&#10;\text{Rate~Overflow:}~\sum_{t=1}^N R_t(QP_t) &gt; R_{GOP} &#10;\end{align*}&#10;&#10;\end{document}"/>
  <p:tag name="IGUANATEXSIZE" val="26"/>
  <p:tag name="IGUANATEXCURSOR" val="118"/>
  <p:tag name="TRANSPARENCY" val="True"/>
  <p:tag name="FILENAME" val=""/>
  <p:tag name="LATEXENGINEID" val="1"/>
  <p:tag name="TEMPFOLDER" val="c:\temp\"/>
  <p:tag name="LATEXFORMHEIGHT" val="312"/>
  <p:tag name="LATEXFORMWIDTH" val="384"/>
  <p:tag name="LATEXFORMWRAP" val="True"/>
  <p:tag name="BITMAPVECTOR" val="0"/>
</p:tagLst>
</file>

<file path=ppt/tags/tag18.xml><?xml version="1.0" encoding="utf-8"?>
<p:tagLst xmlns:a="http://schemas.openxmlformats.org/drawingml/2006/main" xmlns:r="http://schemas.openxmlformats.org/officeDocument/2006/relationships" xmlns:p="http://schemas.openxmlformats.org/presentationml/2006/main">
  <p:tag name="OUTPUTDPI" val="1200"/>
  <p:tag name="ORIGINALHEIGHT" val="361.5505"/>
  <p:tag name="ORIGINALWIDTH" val="2093.542"/>
  <p:tag name="LATEXADDIN" val="\documentclass{article}&#10;\usepackage{amsmath}&#10;\pagestyle{empty}&#10;\begin{document}&#10;&#10;\begin{align*}&#10;\text{Rate~Underflow:}~\sum_{t=1}^N R_t(QP_t) &lt; R_{GOP} &#10;\end{align*}&#10;&#10;\end{document}"/>
  <p:tag name="IGUANATEXSIZE" val="26"/>
  <p:tag name="IGUANATEXCURSOR" val="143"/>
  <p:tag name="TRANSPARENCY" val="True"/>
  <p:tag name="FILENAME" val=""/>
  <p:tag name="LATEXENGINEID" val="1"/>
  <p:tag name="TEMPFOLDER" val="c:\temp\"/>
  <p:tag name="LATEXFORMHEIGHT" val="312"/>
  <p:tag name="LATEXFORMWIDTH" val="384"/>
  <p:tag name="LATEXFORMWRAP" val="True"/>
  <p:tag name="BITMAPVECTOR" val="0"/>
</p:tagLst>
</file>

<file path=ppt/tags/tag19.xml><?xml version="1.0" encoding="utf-8"?>
<p:tagLst xmlns:a="http://schemas.openxmlformats.org/drawingml/2006/main" xmlns:r="http://schemas.openxmlformats.org/officeDocument/2006/relationships" xmlns:p="http://schemas.openxmlformats.org/presentationml/2006/main">
  <p:tag name="OUTPUTDPI" val="1200"/>
  <p:tag name="ORIGINALHEIGHT" val="131.2683"/>
  <p:tag name="ORIGINALWIDTH" val="976.6363"/>
  <p:tag name="LATEXADDIN" val="\documentclass{article}&#10;\usepackage{amsmath}&#10;\pagestyle{empty}&#10;\begin{document}&#10;&#10;&#10;$ \sum_{t} r_{D_t} + \lambda \sum_{t} r_{R_t} $&#10;&#10;\end{document}"/>
  <p:tag name="IGUANATEXSIZE" val="26"/>
  <p:tag name="IGUANATEXCURSOR" val="111"/>
  <p:tag name="TRANSPARENCY" val="True"/>
  <p:tag name="FILENAME" val=""/>
  <p:tag name="LATEXENGINEID" val="1"/>
  <p:tag name="TEMPFOLDER" val="c:\temp\"/>
  <p:tag name="LATEXFORMHEIGHT" val="312"/>
  <p:tag name="LATEXFORMWIDTH" val="384"/>
  <p:tag name="LATEXFORMWRAP" val="True"/>
  <p:tag name="BITMAPVECTOR" val="0"/>
</p:tagLst>
</file>

<file path=ppt/tags/tag2.xml><?xml version="1.0" encoding="utf-8"?>
<p:tagLst xmlns:a="http://schemas.openxmlformats.org/drawingml/2006/main" xmlns:r="http://schemas.openxmlformats.org/officeDocument/2006/relationships" xmlns:p="http://schemas.openxmlformats.org/presentationml/2006/main">
  <p:tag name="OUTPUTDPI" val="1200"/>
  <p:tag name="ORIGINALHEIGHT" val="266.2872"/>
  <p:tag name="ORIGINALWIDTH" val="1113.905"/>
  <p:tag name="LATEXADDIN" val="\documentclass{article}&#10;\usepackage{amsmath}&#10;\pagestyle{empty}&#10;\begin{document}&#10;&#10;\[&#10;\sum_{i} R_i (QP_i)=T_{GOP}&#10;\]&#10;&#10;\end{document}"/>
  <p:tag name="IGUANATEXSIZE" val="20"/>
  <p:tag name="IGUANATEXCURSOR" val="100"/>
  <p:tag name="TRANSPARENCY" val="True"/>
  <p:tag name="FILENAME" val=""/>
  <p:tag name="LATEXENGINEID" val="1"/>
  <p:tag name="TEMPFOLDER" val="c:\temp\"/>
  <p:tag name="LATEXFORMHEIGHT" val="312"/>
  <p:tag name="LATEXFORMWIDTH" val="384"/>
  <p:tag name="LATEXFORMWRAP" val="True"/>
  <p:tag name="BITMAPVECTOR" val="0"/>
</p:tagLst>
</file>

<file path=ppt/tags/tag20.xml><?xml version="1.0" encoding="utf-8"?>
<p:tagLst xmlns:a="http://schemas.openxmlformats.org/drawingml/2006/main" xmlns:r="http://schemas.openxmlformats.org/officeDocument/2006/relationships" xmlns:p="http://schemas.openxmlformats.org/presentationml/2006/main">
  <p:tag name="OUTPUTDPI" val="1200"/>
  <p:tag name="ORIGINALHEIGHT" val="969.6288"/>
  <p:tag name="ORIGINALWIDTH" val="2542.182"/>
  <p:tag name="LATEXADDIN" val="\documentclass{article}&#10;\usepackage{amsmath}&#10;\pagestyle{empty}&#10;\begin{document}&#10;&#10;\begin{align*}&#10;&amp; E1: s_0, a_0, \boxed{r_1}, s_1, a_1,\boxed{r_2}, s_2,\ldots \rightarrow \sum_{i=0} \gamma^i r_{i+1}&#10;\\ &amp; &#10;E2: s_0', a_0', \boxed{r_1'}, s_1', a_1',\boxed{r_2'}, s_2,\ldots \rightarrow \sum_{i=0} \gamma^i r_{i+1}'&#10;\\ &amp; &#10;E3: s_0'', a_0'', \boxed{r_1''}, s_1'', a_1'',\boxed{r_2''}, s_2,\ldots \rightarrow \sum_{i=0} \gamma^i r_{i+1}''&#10;\end{align*} &#10;&#10;&#10;\end{document}"/>
  <p:tag name="IGUANATEXSIZE" val="20"/>
  <p:tag name="IGUANATEXCURSOR" val="430"/>
  <p:tag name="TRANSPARENCY" val="True"/>
  <p:tag name="FILENAME" val=""/>
  <p:tag name="LATEXENGINEID" val="0"/>
  <p:tag name="TEMPFOLDER" val="c:\temp\"/>
  <p:tag name="LATEXFORMHEIGHT" val="312"/>
  <p:tag name="LATEXFORMWIDTH" val="384"/>
  <p:tag name="LATEXFORMWRAP" val="True"/>
  <p:tag name="BITMAPVECTOR" val="0"/>
</p:tagLst>
</file>

<file path=ppt/tags/tag21.xml><?xml version="1.0" encoding="utf-8"?>
<p:tagLst xmlns:a="http://schemas.openxmlformats.org/drawingml/2006/main" xmlns:r="http://schemas.openxmlformats.org/officeDocument/2006/relationships" xmlns:p="http://schemas.openxmlformats.org/presentationml/2006/main">
  <p:tag name="OUTPUTDPI" val="1200"/>
  <p:tag name="ORIGINALHEIGHT" val="338.9576"/>
  <p:tag name="ORIGINALWIDTH" val="3565.054"/>
  <p:tag name="LATEXADDIN" val="\documentclass{article}&#10;\usepackage{amsmath}&#10;\pagestyle{empty}&#10;\begin{document}&#10;&#10;        &#10;\[&#10;p(s_0, a_0, r_1, s_1,  a_1,r_2,s_2,\ldots)= p(s_0) \prod_{t=0} \underbrace{\pi(a_t|s_t)}_{\text{Policy}} \underbrace{p(r_{t+1},s_{t+1}|s_t,a_t)}_{\text{Env.}}&#10;\]&#10;&#10;&#10;\end{document}"/>
  <p:tag name="IGUANATEXSIZE" val="20"/>
  <p:tag name="IGUANATEXCURSOR" val="249"/>
  <p:tag name="TRANSPARENCY" val="True"/>
  <p:tag name="FILENAME" val=""/>
  <p:tag name="LATEXENGINEID" val="0"/>
  <p:tag name="TEMPFOLDER" val="c:\temp\"/>
  <p:tag name="LATEXFORMHEIGHT" val="312"/>
  <p:tag name="LATEXFORMWIDTH" val="384"/>
  <p:tag name="LATEXFORMWRAP" val="True"/>
  <p:tag name="BITMAPVECTOR" val="0"/>
</p:tagLst>
</file>

<file path=ppt/tags/tag22.xml><?xml version="1.0" encoding="utf-8"?>
<p:tagLst xmlns:a="http://schemas.openxmlformats.org/drawingml/2006/main" xmlns:r="http://schemas.openxmlformats.org/officeDocument/2006/relationships" xmlns:p="http://schemas.openxmlformats.org/presentationml/2006/main">
  <p:tag name="OUTPUTDPI" val="1200"/>
  <p:tag name="ORIGINALHEIGHT" val="124.4844"/>
  <p:tag name="ORIGINALWIDTH" val="403.4495"/>
  <p:tag name="LATEXADDIN" val="\documentclass{article}&#10;\usepackage{amsmath}&#10;\pagestyle{empty}&#10;\begin{document}&#10;&#10;$\pi(a_t|s_t)$&#10;&#10;&#10;\end{document}"/>
  <p:tag name="IGUANATEXSIZE" val="20"/>
  <p:tag name="IGUANATEXCURSOR" val="95"/>
  <p:tag name="TRANSPARENCY" val="True"/>
  <p:tag name="FILENAME" val=""/>
  <p:tag name="LATEXENGINEID" val="0"/>
  <p:tag name="TEMPFOLDER" val="c:\temp\"/>
  <p:tag name="LATEXFORMHEIGHT" val="312"/>
  <p:tag name="LATEXFORMWIDTH" val="384"/>
  <p:tag name="LATEXFORMWRAP" val="True"/>
  <p:tag name="BITMAPVECTOR" val="0"/>
</p:tagLst>
</file>

<file path=ppt/tags/tag23.xml><?xml version="1.0" encoding="utf-8"?>
<p:tagLst xmlns:a="http://schemas.openxmlformats.org/drawingml/2006/main" xmlns:r="http://schemas.openxmlformats.org/officeDocument/2006/relationships" xmlns:p="http://schemas.openxmlformats.org/presentationml/2006/main">
  <p:tag name="OUTPUTDPI" val="1200"/>
  <p:tag name="ORIGINALHEIGHT" val="124.4844"/>
  <p:tag name="ORIGINALWIDTH" val="962.8796"/>
  <p:tag name="LATEXADDIN" val="\documentclass{article}&#10;\usepackage{amsmath}&#10;\pagestyle{empty}&#10;\begin{document}&#10;&#10;$p(s_{t+1},r_{t+1}|s_t,a_t)$&#10;&#10;&#10;\end{document}"/>
  <p:tag name="IGUANATEXSIZE" val="20"/>
  <p:tag name="IGUANATEXCURSOR" val="107"/>
  <p:tag name="TRANSPARENCY" val="True"/>
  <p:tag name="FILENAME" val=""/>
  <p:tag name="LATEXENGINEID" val="0"/>
  <p:tag name="TEMPFOLDER" val="c:\temp\"/>
  <p:tag name="LATEXFORMHEIGHT" val="312"/>
  <p:tag name="LATEXFORMWIDTH" val="384"/>
  <p:tag name="LATEXFORMWRAP" val="True"/>
  <p:tag name="BITMAPVECTOR" val="0"/>
</p:tagLst>
</file>

<file path=ppt/tags/tag24.xml><?xml version="1.0" encoding="utf-8"?>
<p:tagLst xmlns:a="http://schemas.openxmlformats.org/drawingml/2006/main" xmlns:r="http://schemas.openxmlformats.org/officeDocument/2006/relationships" xmlns:p="http://schemas.openxmlformats.org/presentationml/2006/main">
  <p:tag name="OUTPUTDPI" val="1200"/>
  <p:tag name="ORIGINALHEIGHT" val="156.7304"/>
  <p:tag name="ORIGINALWIDTH" val="2184.477"/>
  <p:tag name="LATEXADDIN" val="\documentclass{article}&#10;\usepackage{amsmath}&#10;\pagestyle{empty}&#10;\begin{document}&#10;&#10;Experience: $s_0, a_0, \boxed{r_1}, s_1, a_1,\boxed{r_2}, s_2,\ldots$&#10;&#10;&#10;\end{document}"/>
  <p:tag name="IGUANATEXSIZE" val="20"/>
  <p:tag name="IGUANATEXCURSOR" val="137"/>
  <p:tag name="TRANSPARENCY" val="True"/>
  <p:tag name="FILENAME" val=""/>
  <p:tag name="LATEXENGINEID" val="0"/>
  <p:tag name="TEMPFOLDER" val="c:\temp\"/>
  <p:tag name="LATEXFORMHEIGHT" val="312"/>
  <p:tag name="LATEXFORMWIDTH" val="384"/>
  <p:tag name="LATEXFORMWRAP" val="True"/>
  <p:tag name="BITMAPVECTOR" val="0"/>
</p:tagLst>
</file>

<file path=ppt/tags/tag3.xml><?xml version="1.0" encoding="utf-8"?>
<p:tagLst xmlns:a="http://schemas.openxmlformats.org/drawingml/2006/main" xmlns:r="http://schemas.openxmlformats.org/officeDocument/2006/relationships" xmlns:p="http://schemas.openxmlformats.org/presentationml/2006/main">
  <p:tag name="OUTPUTDPI" val="1200"/>
  <p:tag name="ORIGINALHEIGHT" val="124.4844"/>
  <p:tag name="ORIGINALWIDTH" val="403.4495"/>
  <p:tag name="LATEXADDIN" val="\documentclass{article}&#10;\usepackage{amsmath}&#10;\pagestyle{empty}&#10;\begin{document}&#10;&#10;$\pi(a_t|s_t)$&#10;&#10;&#10;\end{document}"/>
  <p:tag name="IGUANATEXSIZE" val="20"/>
  <p:tag name="IGUANATEXCURSOR" val="95"/>
  <p:tag name="TRANSPARENCY" val="True"/>
  <p:tag name="FILENAME" val=""/>
  <p:tag name="LATEXENGINEID" val="0"/>
  <p:tag name="TEMPFOLDER" val="c:\temp\"/>
  <p:tag name="LATEXFORMHEIGHT" val="312"/>
  <p:tag name="LATEXFORMWIDTH" val="384"/>
  <p:tag name="LATEXFORMWRAP" val="True"/>
  <p:tag name="BITMAPVECTOR" val="0"/>
</p:tagLst>
</file>

<file path=ppt/tags/tag4.xml><?xml version="1.0" encoding="utf-8"?>
<p:tagLst xmlns:a="http://schemas.openxmlformats.org/drawingml/2006/main" xmlns:r="http://schemas.openxmlformats.org/officeDocument/2006/relationships" xmlns:p="http://schemas.openxmlformats.org/presentationml/2006/main">
  <p:tag name="OUTPUTDPI" val="1200"/>
  <p:tag name="ORIGINALHEIGHT" val="124.4844"/>
  <p:tag name="ORIGINALWIDTH" val="962.8796"/>
  <p:tag name="LATEXADDIN" val="\documentclass{article}&#10;\usepackage{amsmath}&#10;\pagestyle{empty}&#10;\begin{document}&#10;&#10;$p(s_{t+1},r_{t+1}|s_t,a_t)$&#10;&#10;&#10;\end{document}"/>
  <p:tag name="IGUANATEXSIZE" val="20"/>
  <p:tag name="IGUANATEXCURSOR" val="107"/>
  <p:tag name="TRANSPARENCY" val="True"/>
  <p:tag name="FILENAME" val=""/>
  <p:tag name="LATEXENGINEID" val="0"/>
  <p:tag name="TEMPFOLDER" val="c:\temp\"/>
  <p:tag name="LATEXFORMHEIGHT" val="312"/>
  <p:tag name="LATEXFORMWIDTH" val="384"/>
  <p:tag name="LATEXFORMWRAP" val="True"/>
  <p:tag name="BITMAPVECTOR" val="0"/>
</p:tagLst>
</file>

<file path=ppt/tags/tag5.xml><?xml version="1.0" encoding="utf-8"?>
<p:tagLst xmlns:a="http://schemas.openxmlformats.org/drawingml/2006/main" xmlns:r="http://schemas.openxmlformats.org/officeDocument/2006/relationships" xmlns:p="http://schemas.openxmlformats.org/presentationml/2006/main">
  <p:tag name="OUTPUTDPI" val="1200"/>
  <p:tag name="ORIGINALHEIGHT" val="156.7304"/>
  <p:tag name="ORIGINALWIDTH" val="2184.477"/>
  <p:tag name="LATEXADDIN" val="\documentclass{article}&#10;\usepackage{amsmath}&#10;\pagestyle{empty}&#10;\begin{document}&#10;&#10;Experience: $s_0, a_0, \boxed{r_1}, s_1, a_1,\boxed{r_2}, s_2,\ldots$&#10;&#10;&#10;\end{document}"/>
  <p:tag name="IGUANATEXSIZE" val="20"/>
  <p:tag name="IGUANATEXCURSOR" val="137"/>
  <p:tag name="TRANSPARENCY" val="True"/>
  <p:tag name="FILENAME" val=""/>
  <p:tag name="LATEXENGINEID" val="0"/>
  <p:tag name="TEMPFOLDER" val="c:\temp\"/>
  <p:tag name="LATEXFORMHEIGHT" val="312"/>
  <p:tag name="LATEXFORMWIDTH" val="384"/>
  <p:tag name="LATEXFORMWRAP" val="True"/>
  <p:tag name="BITMAPVECTOR" val="0"/>
</p:tagLst>
</file>

<file path=ppt/tags/tag6.xml><?xml version="1.0" encoding="utf-8"?>
<p:tagLst xmlns:a="http://schemas.openxmlformats.org/drawingml/2006/main" xmlns:r="http://schemas.openxmlformats.org/officeDocument/2006/relationships" xmlns:p="http://schemas.openxmlformats.org/presentationml/2006/main">
  <p:tag name="OUTPUTDPI" val="1200"/>
  <p:tag name="ORIGINALHEIGHT" val="157.522"/>
  <p:tag name="ORIGINALWIDTH" val="2579.61"/>
  <p:tag name="LATEXADDIN" val="\documentclass{article}&#10;\usepackage{amsmath}&#10;\pagestyle{empty}&#10;\begin{document}&#10;&#10;Experience: $s_0,a_0,\boxed{r_1},s_1,a_1,\boxed{r_2},s_2, a_2,\boxed{r_3} \ldots$&#10;&#10;&#10;\end{document}"/>
  <p:tag name="IGUANATEXSIZE" val="20"/>
  <p:tag name="IGUANATEXCURSOR" val="155"/>
  <p:tag name="TRANSPARENCY" val="True"/>
  <p:tag name="FILENAME" val=""/>
  <p:tag name="LATEXENGINEID" val="1"/>
  <p:tag name="TEMPFOLDER" val="c:\temp\"/>
  <p:tag name="LATEXFORMHEIGHT" val="312"/>
  <p:tag name="LATEXFORMWIDTH" val="384"/>
  <p:tag name="LATEXFORMWRAP" val="True"/>
  <p:tag name="BITMAPVECTOR" val="0"/>
</p:tagLst>
</file>

<file path=ppt/tags/tag7.xml><?xml version="1.0" encoding="utf-8"?>
<p:tagLst xmlns:a="http://schemas.openxmlformats.org/drawingml/2006/main" xmlns:r="http://schemas.openxmlformats.org/officeDocument/2006/relationships" xmlns:p="http://schemas.openxmlformats.org/presentationml/2006/main">
  <p:tag name="OUTPUTDPI" val="1200"/>
  <p:tag name="ORIGINALHEIGHT" val="37.31087"/>
  <p:tag name="ORIGINALWIDTH" val="719.0529"/>
  <p:tag name="LATEXADDIN" val="\documentclass{article}&#10;\usepackage{amsmath}&#10;\pagestyle{empty}&#10;\begin{document}&#10;&#10;&#10;$\text{Reward-to-go~for}~(s_0,a_0):~(r_1 + \gamma r_2 + \gamma^2 r_3  \ldots)$&#10;&#10;\end{document}"/>
  <p:tag name="IGUANATEXSIZE" val="24"/>
  <p:tag name="IGUANATEXCURSOR" val="99"/>
  <p:tag name="TRANSPARENCY" val="True"/>
  <p:tag name="FILENAME" val=""/>
  <p:tag name="LATEXENGINEID" val="1"/>
  <p:tag name="TEMPFOLDER" val="c:\temp\"/>
  <p:tag name="LATEXFORMHEIGHT" val="312"/>
  <p:tag name="LATEXFORMWIDTH" val="384"/>
  <p:tag name="LATEXFORMWRAP" val="True"/>
  <p:tag name="BITMAPVECTOR" val="0"/>
</p:tagLst>
</file>

<file path=ppt/tags/tag8.xml><?xml version="1.0" encoding="utf-8"?>
<p:tagLst xmlns:a="http://schemas.openxmlformats.org/drawingml/2006/main" xmlns:r="http://schemas.openxmlformats.org/officeDocument/2006/relationships" xmlns:p="http://schemas.openxmlformats.org/presentationml/2006/main">
  <p:tag name="OUTPUTDPI" val="1200"/>
  <p:tag name="ORIGINALHEIGHT" val="37.31087"/>
  <p:tag name="ORIGINALWIDTH" val="719.0529"/>
  <p:tag name="LATEXADDIN" val="\documentclass{article}&#10;\usepackage{amsmath}&#10;\pagestyle{empty}&#10;\begin{document}&#10;&#10;&#10;$\text{Reward-to-go~for}~(s_1,a_1):~(r_2 + \gamma r_3 + \gamma^2 r_4  \ldots)$&#10;&#10;\end{document}"/>
  <p:tag name="IGUANATEXSIZE" val="24"/>
  <p:tag name="IGUANATEXCURSOR" val="102"/>
  <p:tag name="TRANSPARENCY" val="True"/>
  <p:tag name="FILENAME" val=""/>
  <p:tag name="LATEXENGINEID" val="1"/>
  <p:tag name="TEMPFOLDER" val="c:\temp\"/>
  <p:tag name="LATEXFORMHEIGHT" val="312"/>
  <p:tag name="LATEXFORMWIDTH" val="384"/>
  <p:tag name="LATEXFORMWRAP" val="True"/>
  <p:tag name="BITMAPVECTOR" val="0"/>
</p:tagLst>
</file>

<file path=ppt/tags/tag9.xml><?xml version="1.0" encoding="utf-8"?>
<p:tagLst xmlns:a="http://schemas.openxmlformats.org/drawingml/2006/main" xmlns:r="http://schemas.openxmlformats.org/officeDocument/2006/relationships" xmlns:p="http://schemas.openxmlformats.org/presentationml/2006/main">
  <p:tag name="OUTPUTDPI" val="1200"/>
  <p:tag name="ORIGINALHEIGHT" val="86.26205"/>
  <p:tag name="ORIGINALWIDTH" val="172.5241"/>
  <p:tag name="LATEXADDIN" val="\documentclass{article}&#10;\usepackage{amsmath}&#10;\pagestyle{empty}&#10;\begin{document}&#10;&#10;&#10;$r_{D_4}$&#10;&#10;\end{document}"/>
  <p:tag name="IGUANATEXSIZE" val="26"/>
  <p:tag name="IGUANATEXCURSOR" val="89"/>
  <p:tag name="TRANSPARENCY" val="True"/>
  <p:tag name="FILENAME" val=""/>
  <p:tag name="LATEXENGINEID" val="1"/>
  <p:tag name="TEMPFOLDER" val="c:\temp\"/>
  <p:tag name="LATEXFORMHEIGHT" val="312"/>
  <p:tag name="LATEXFORMWIDTH" val="384"/>
  <p:tag name="LATEXFORMWRAP" val="True"/>
  <p:tag name="BITMAPVECTOR" val="0"/>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公正">
  <a:themeElements>
    <a:clrScheme name="公正">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公正">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公正">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extLst>
    <a:ext uri="{05A4C25C-085E-4340-85A3-A5531E510DB2}">
      <thm15:themeFamily xmlns:thm15="http://schemas.microsoft.com/office/thememl/2012/main" name="Tutorial_SCC_v2.0.pptx" id="{D620DC7F-A1CC-4769-84A2-EB01C23882BD}" vid="{669541F1-221F-46A5-A8A7-C108B08A59A3}"/>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61062</TotalTime>
  <Words>4168</Words>
  <Application>Microsoft Macintosh PowerPoint</Application>
  <PresentationFormat>On-screen Show (4:3)</PresentationFormat>
  <Paragraphs>906</Paragraphs>
  <Slides>62</Slides>
  <Notes>60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62</vt:i4>
      </vt:variant>
    </vt:vector>
  </HeadingPairs>
  <TitlesOfParts>
    <vt:vector size="71" baseType="lpstr">
      <vt:lpstr>Arial</vt:lpstr>
      <vt:lpstr>Calibri</vt:lpstr>
      <vt:lpstr>Cambria Math</vt:lpstr>
      <vt:lpstr>Franklin Gothic Book</vt:lpstr>
      <vt:lpstr>Perpetua</vt:lpstr>
      <vt:lpstr>Times</vt:lpstr>
      <vt:lpstr>Times New Roman</vt:lpstr>
      <vt:lpstr>Wingdings 2</vt:lpstr>
      <vt:lpstr>公正</vt:lpstr>
      <vt:lpstr>A Dual-Critic Reinforcement Learning Framework for Frame-level Bit Allocation in HEVC/H.265</vt:lpstr>
      <vt:lpstr>Outline</vt:lpstr>
      <vt:lpstr>Introduction</vt:lpstr>
      <vt:lpstr>PowerPoint Presentation</vt:lpstr>
      <vt:lpstr>PowerPoint Presentation</vt:lpstr>
      <vt:lpstr>Frame-level Bit Allocation</vt:lpstr>
      <vt:lpstr>Objective</vt:lpstr>
      <vt:lpstr>PowerPoint Presentation</vt:lpstr>
      <vt:lpstr>Outline</vt:lpstr>
      <vt:lpstr>Reinforcement Learning (RL)</vt:lpstr>
      <vt:lpstr>Reinforcement Learning (RL)</vt:lpstr>
      <vt:lpstr>Deep Deterministic Policy Gradient (DDPG)</vt:lpstr>
      <vt:lpstr>Outline</vt:lpstr>
      <vt:lpstr>PowerPoint Presentation</vt:lpstr>
      <vt:lpstr>PowerPoint Presentation</vt:lpstr>
      <vt:lpstr>Intra-frame Features</vt:lpstr>
      <vt:lpstr>Inter-frame Features</vt:lpstr>
      <vt:lpstr>PowerPoint Presentation</vt:lpstr>
      <vt:lpstr>Immediate Distortion Reward</vt:lpstr>
      <vt:lpstr>Immediate Rate Reward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Outline</vt:lpstr>
      <vt:lpstr>Hierarchical-B Coding Structure</vt:lpstr>
      <vt:lpstr>Target Bitrates</vt:lpstr>
      <vt:lpstr>Other Details</vt:lpstr>
      <vt:lpstr>Datasets</vt:lpstr>
      <vt:lpstr>Outline</vt:lpstr>
      <vt:lpstr>Rate-Distortion Comparison</vt:lpstr>
      <vt:lpstr>BD-PSNR with 1-pass ABR as anchor</vt:lpstr>
      <vt:lpstr>Rate Deviations</vt:lpstr>
      <vt:lpstr>Subjective Quality Comparison</vt:lpstr>
      <vt:lpstr>Subjective Quality Comparison (Residual)</vt:lpstr>
      <vt:lpstr>Subjective Quality Comparison</vt:lpstr>
      <vt:lpstr>Subjective Quality Comparison (Residual)</vt:lpstr>
      <vt:lpstr>Rate-Distortion Comparison</vt:lpstr>
      <vt:lpstr>BD-PSNR with 2-pass ABR as anchor</vt:lpstr>
      <vt:lpstr>Outline</vt:lpstr>
      <vt:lpstr>Encoding Runtime</vt:lpstr>
      <vt:lpstr>Outline</vt:lpstr>
      <vt:lpstr>QP Assignment: Fast-motion Seq. (1/2)</vt:lpstr>
      <vt:lpstr>QP Assignment: Fast-motion Seq. (2/2)</vt:lpstr>
      <vt:lpstr>QP Assignment: Slow-motion Seq.</vt:lpstr>
      <vt:lpstr>Outline</vt:lpstr>
      <vt:lpstr>Concluding Remarks</vt:lpstr>
      <vt:lpstr>PowerPoint Presentation</vt:lpstr>
      <vt:lpstr>RL in a Nutshell (1/3)</vt:lpstr>
      <vt:lpstr>RL in a Nutshell (2/3)</vt:lpstr>
      <vt:lpstr>PowerPoint Presentation</vt:lpstr>
      <vt:lpstr>PowerPoint Presentation</vt:lpstr>
      <vt:lpstr>PowerPoint Presentation</vt:lpstr>
      <vt:lpstr>Rate Deviations</vt:lpstr>
      <vt:lpstr>QP Assignment: Fast-motion Seq. (1/2)</vt:lpstr>
      <vt:lpstr>QP Assignment: Slow-motion Seq.</vt:lpstr>
      <vt:lpstr>QP Assignment: Ours vs. 2-pass X265</vt:lpstr>
      <vt:lpstr>YUV-PSNR Profile: Ours vs. 2-pass X265</vt:lpstr>
      <vt:lpstr>Convergence Problem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HEVC Screen Content Coding (SCC) – Standardization and Technologies</dc:title>
  <dc:creator>mapl</dc:creator>
  <cp:lastModifiedBy>hectorho0409@gmail.com</cp:lastModifiedBy>
  <cp:revision>1786</cp:revision>
  <dcterms:created xsi:type="dcterms:W3CDTF">2017-12-15T05:25:53Z</dcterms:created>
  <dcterms:modified xsi:type="dcterms:W3CDTF">2021-02-27T14:39:15Z</dcterms:modified>
</cp:coreProperties>
</file>