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9524325" cy="40325675"/>
  <p:notesSz cx="6858000" cy="9144000"/>
  <p:defaultTextStyle>
    <a:defPPr>
      <a:defRPr lang="zh-CN"/>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701">
          <p15:clr>
            <a:srgbClr val="A4A3A4"/>
          </p15:clr>
        </p15:guide>
        <p15:guide id="2" pos="929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820" autoAdjust="0"/>
  </p:normalViewPr>
  <p:slideViewPr>
    <p:cSldViewPr>
      <p:cViewPr>
        <p:scale>
          <a:sx n="24" d="100"/>
          <a:sy n="24" d="100"/>
        </p:scale>
        <p:origin x="1164" y="-3024"/>
      </p:cViewPr>
      <p:guideLst>
        <p:guide orient="horz" pos="12701"/>
        <p:guide pos="929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171507839922363"/>
          <c:y val="7.9170275023097494E-2"/>
          <c:w val="0.72593935626467743"/>
          <c:h val="0.66948100623224571"/>
        </c:manualLayout>
      </c:layout>
      <c:lineChart>
        <c:grouping val="standard"/>
        <c:varyColors val="0"/>
        <c:ser>
          <c:idx val="0"/>
          <c:order val="0"/>
          <c:tx>
            <c:strRef>
              <c:f>Sheet1!$B$1</c:f>
              <c:strCache>
                <c:ptCount val="1"/>
                <c:pt idx="0">
                  <c:v>Time of MCSTD</c:v>
                </c:pt>
              </c:strCache>
            </c:strRef>
          </c:tx>
          <c:cat>
            <c:strRef>
              <c:f>Sheet1!$A$2:$A$6</c:f>
              <c:strCache>
                <c:ptCount val="5"/>
                <c:pt idx="0">
                  <c:v>Set1</c:v>
                </c:pt>
                <c:pt idx="1">
                  <c:v>Set2</c:v>
                </c:pt>
                <c:pt idx="2">
                  <c:v>Set3</c:v>
                </c:pt>
                <c:pt idx="3">
                  <c:v>Set4</c:v>
                </c:pt>
                <c:pt idx="4">
                  <c:v>Set5</c:v>
                </c:pt>
              </c:strCache>
            </c:strRef>
          </c:cat>
          <c:val>
            <c:numRef>
              <c:f>Sheet1!$B$2:$B$6</c:f>
              <c:numCache>
                <c:formatCode>General</c:formatCode>
                <c:ptCount val="5"/>
                <c:pt idx="0">
                  <c:v>80</c:v>
                </c:pt>
                <c:pt idx="1">
                  <c:v>120</c:v>
                </c:pt>
                <c:pt idx="2">
                  <c:v>200</c:v>
                </c:pt>
                <c:pt idx="3">
                  <c:v>260</c:v>
                </c:pt>
                <c:pt idx="4">
                  <c:v>320</c:v>
                </c:pt>
              </c:numCache>
            </c:numRef>
          </c:val>
          <c:smooth val="0"/>
        </c:ser>
        <c:ser>
          <c:idx val="1"/>
          <c:order val="1"/>
          <c:tx>
            <c:strRef>
              <c:f>Sheet1!$C$1</c:f>
              <c:strCache>
                <c:ptCount val="1"/>
                <c:pt idx="0">
                  <c:v>Time of DOM</c:v>
                </c:pt>
              </c:strCache>
            </c:strRef>
          </c:tx>
          <c:cat>
            <c:strRef>
              <c:f>Sheet1!$A$2:$A$6</c:f>
              <c:strCache>
                <c:ptCount val="5"/>
                <c:pt idx="0">
                  <c:v>Set1</c:v>
                </c:pt>
                <c:pt idx="1">
                  <c:v>Set2</c:v>
                </c:pt>
                <c:pt idx="2">
                  <c:v>Set3</c:v>
                </c:pt>
                <c:pt idx="3">
                  <c:v>Set4</c:v>
                </c:pt>
                <c:pt idx="4">
                  <c:v>Set5</c:v>
                </c:pt>
              </c:strCache>
            </c:strRef>
          </c:cat>
          <c:val>
            <c:numRef>
              <c:f>Sheet1!$C$2:$C$6</c:f>
              <c:numCache>
                <c:formatCode>General</c:formatCode>
                <c:ptCount val="5"/>
                <c:pt idx="0">
                  <c:v>100</c:v>
                </c:pt>
                <c:pt idx="1">
                  <c:v>150</c:v>
                </c:pt>
                <c:pt idx="2">
                  <c:v>240</c:v>
                </c:pt>
                <c:pt idx="3">
                  <c:v>300</c:v>
                </c:pt>
                <c:pt idx="4">
                  <c:v>400</c:v>
                </c:pt>
              </c:numCache>
            </c:numRef>
          </c:val>
          <c:smooth val="0"/>
        </c:ser>
        <c:dLbls>
          <c:showLegendKey val="0"/>
          <c:showVal val="0"/>
          <c:showCatName val="0"/>
          <c:showSerName val="0"/>
          <c:showPercent val="0"/>
          <c:showBubbleSize val="0"/>
        </c:dLbls>
        <c:marker val="1"/>
        <c:smooth val="0"/>
        <c:axId val="168192480"/>
        <c:axId val="168192864"/>
      </c:lineChart>
      <c:catAx>
        <c:axId val="168192480"/>
        <c:scaling>
          <c:orientation val="minMax"/>
        </c:scaling>
        <c:delete val="0"/>
        <c:axPos val="b"/>
        <c:numFmt formatCode="General" sourceLinked="0"/>
        <c:majorTickMark val="none"/>
        <c:minorTickMark val="none"/>
        <c:tickLblPos val="nextTo"/>
        <c:txPr>
          <a:bodyPr/>
          <a:lstStyle/>
          <a:p>
            <a:pPr>
              <a:defRPr sz="3200">
                <a:latin typeface="Times New Roman" panose="02020603050405020304" pitchFamily="18" charset="0"/>
                <a:cs typeface="Times New Roman" panose="02020603050405020304" pitchFamily="18" charset="0"/>
              </a:defRPr>
            </a:pPr>
            <a:endParaRPr lang="zh-CN"/>
          </a:p>
        </c:txPr>
        <c:crossAx val="168192864"/>
        <c:crosses val="autoZero"/>
        <c:auto val="1"/>
        <c:lblAlgn val="ctr"/>
        <c:lblOffset val="100"/>
        <c:noMultiLvlLbl val="0"/>
      </c:catAx>
      <c:valAx>
        <c:axId val="168192864"/>
        <c:scaling>
          <c:orientation val="minMax"/>
        </c:scaling>
        <c:delete val="0"/>
        <c:axPos val="l"/>
        <c:title>
          <c:tx>
            <c:rich>
              <a:bodyPr/>
              <a:lstStyle/>
              <a:p>
                <a:pPr>
                  <a:defRPr sz="3600" b="1">
                    <a:latin typeface="Times New Roman" panose="02020603050405020304" pitchFamily="18" charset="0"/>
                    <a:ea typeface="+mn-ea"/>
                    <a:cs typeface="Times New Roman" panose="02020603050405020304" pitchFamily="18" charset="0"/>
                  </a:defRPr>
                </a:pPr>
                <a:r>
                  <a:rPr lang="en-US" altLang="zh-CN" sz="3600" b="1">
                    <a:latin typeface="Times New Roman" panose="02020603050405020304" pitchFamily="18" charset="0"/>
                    <a:ea typeface="+mn-ea"/>
                    <a:cs typeface="Times New Roman" panose="02020603050405020304" pitchFamily="18" charset="0"/>
                  </a:rPr>
                  <a:t>Unit(second)</a:t>
                </a:r>
                <a:endParaRPr lang="zh-CN" altLang="en-US" sz="3600" b="1">
                  <a:latin typeface="Times New Roman" panose="02020603050405020304" pitchFamily="18" charset="0"/>
                  <a:ea typeface="+mn-ea"/>
                  <a:cs typeface="Times New Roman" panose="02020603050405020304" pitchFamily="18" charset="0"/>
                </a:endParaRPr>
              </a:p>
            </c:rich>
          </c:tx>
          <c:layout>
            <c:manualLayout>
              <c:xMode val="edge"/>
              <c:yMode val="edge"/>
              <c:x val="1.0130228191397844E-2"/>
              <c:y val="0.25179153536521487"/>
            </c:manualLayout>
          </c:layout>
          <c:overlay val="0"/>
        </c:title>
        <c:numFmt formatCode="General" sourceLinked="1"/>
        <c:majorTickMark val="none"/>
        <c:minorTickMark val="none"/>
        <c:tickLblPos val="nextTo"/>
        <c:txPr>
          <a:bodyPr/>
          <a:lstStyle/>
          <a:p>
            <a:pPr>
              <a:defRPr sz="3200">
                <a:latin typeface="Times New Roman" panose="02020603050405020304" pitchFamily="18" charset="0"/>
                <a:ea typeface="MingLiU-ExtB" panose="02020500000000000000" pitchFamily="18" charset="-120"/>
                <a:cs typeface="Times New Roman" panose="02020603050405020304" pitchFamily="18" charset="0"/>
              </a:defRPr>
            </a:pPr>
            <a:endParaRPr lang="zh-CN"/>
          </a:p>
        </c:txPr>
        <c:crossAx val="168192480"/>
        <c:crosses val="autoZero"/>
        <c:crossBetween val="between"/>
      </c:valAx>
    </c:plotArea>
    <c:legend>
      <c:legendPos val="b"/>
      <c:layout>
        <c:manualLayout>
          <c:xMode val="edge"/>
          <c:yMode val="edge"/>
          <c:x val="8.0294485575979499E-2"/>
          <c:y val="0.89951442212432853"/>
          <c:w val="0.90833713498808544"/>
          <c:h val="9.9220375230873917E-2"/>
        </c:manualLayout>
      </c:layout>
      <c:overlay val="0"/>
      <c:txPr>
        <a:bodyPr/>
        <a:lstStyle/>
        <a:p>
          <a:pPr>
            <a:defRPr sz="3600">
              <a:latin typeface="Times New Roman" panose="02020603050405020304" pitchFamily="18" charset="0"/>
              <a:cs typeface="Times New Roman" panose="02020603050405020304" pitchFamily="18" charset="0"/>
            </a:defRPr>
          </a:pPr>
          <a:endParaRPr lang="zh-CN"/>
        </a:p>
      </c:txPr>
    </c:legend>
    <c:plotVisOnly val="1"/>
    <c:dispBlanksAs val="gap"/>
    <c:showDLblsOverMax val="0"/>
  </c:chart>
  <c:spPr>
    <a:ln>
      <a:noFill/>
    </a:ln>
  </c:sp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2214324" y="12527102"/>
            <a:ext cx="25095677" cy="8643883"/>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4428649" y="22851216"/>
            <a:ext cx="20667027" cy="10305450"/>
          </a:xfrm>
        </p:spPr>
        <p:txBody>
          <a:bodyPr/>
          <a:lstStyle>
            <a:lvl1pPr marL="0" indent="0" algn="ctr">
              <a:buNone/>
              <a:defRPr>
                <a:solidFill>
                  <a:schemeClr val="tx1">
                    <a:tint val="75000"/>
                  </a:schemeClr>
                </a:solidFill>
              </a:defRPr>
            </a:lvl1pPr>
            <a:lvl2pPr marL="2088215" indent="0" algn="ctr">
              <a:buNone/>
              <a:defRPr>
                <a:solidFill>
                  <a:schemeClr val="tx1">
                    <a:tint val="75000"/>
                  </a:schemeClr>
                </a:solidFill>
              </a:defRPr>
            </a:lvl2pPr>
            <a:lvl3pPr marL="4176431" indent="0" algn="ctr">
              <a:buNone/>
              <a:defRPr>
                <a:solidFill>
                  <a:schemeClr val="tx1">
                    <a:tint val="75000"/>
                  </a:schemeClr>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21405139" y="1614900"/>
            <a:ext cx="6642973" cy="34407509"/>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476216" y="1614900"/>
            <a:ext cx="19436847" cy="3440750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332218" y="25912985"/>
            <a:ext cx="25095677" cy="8009127"/>
          </a:xfrm>
        </p:spPr>
        <p:txBody>
          <a:bodyPr anchor="t"/>
          <a:lstStyle>
            <a:lvl1pPr algn="l">
              <a:defRPr sz="183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2332218" y="17091746"/>
            <a:ext cx="25095677" cy="8821239"/>
          </a:xfrm>
        </p:spPr>
        <p:txBody>
          <a:bodyPr anchor="b"/>
          <a:lstStyle>
            <a:lvl1pPr marL="0" indent="0">
              <a:buNone/>
              <a:defRPr sz="9100">
                <a:solidFill>
                  <a:schemeClr val="tx1">
                    <a:tint val="75000"/>
                  </a:schemeClr>
                </a:solidFill>
              </a:defRPr>
            </a:lvl1pPr>
            <a:lvl2pPr marL="2088215" indent="0">
              <a:buNone/>
              <a:defRPr sz="8200">
                <a:solidFill>
                  <a:schemeClr val="tx1">
                    <a:tint val="75000"/>
                  </a:schemeClr>
                </a:solidFill>
              </a:defRPr>
            </a:lvl2pPr>
            <a:lvl3pPr marL="4176431" indent="0">
              <a:buNone/>
              <a:defRPr sz="7300">
                <a:solidFill>
                  <a:schemeClr val="tx1">
                    <a:tint val="75000"/>
                  </a:schemeClr>
                </a:solidFill>
              </a:defRPr>
            </a:lvl3pPr>
            <a:lvl4pPr marL="6264646" indent="0">
              <a:buNone/>
              <a:defRPr sz="6400">
                <a:solidFill>
                  <a:schemeClr val="tx1">
                    <a:tint val="75000"/>
                  </a:schemeClr>
                </a:solidFill>
              </a:defRPr>
            </a:lvl4pPr>
            <a:lvl5pPr marL="8352861" indent="0">
              <a:buNone/>
              <a:defRPr sz="6400">
                <a:solidFill>
                  <a:schemeClr val="tx1">
                    <a:tint val="75000"/>
                  </a:schemeClr>
                </a:solidFill>
              </a:defRPr>
            </a:lvl5pPr>
            <a:lvl6pPr marL="10441076" indent="0">
              <a:buNone/>
              <a:defRPr sz="6400">
                <a:solidFill>
                  <a:schemeClr val="tx1">
                    <a:tint val="75000"/>
                  </a:schemeClr>
                </a:solidFill>
              </a:defRPr>
            </a:lvl6pPr>
            <a:lvl7pPr marL="12529292" indent="0">
              <a:buNone/>
              <a:defRPr sz="6400">
                <a:solidFill>
                  <a:schemeClr val="tx1">
                    <a:tint val="75000"/>
                  </a:schemeClr>
                </a:solidFill>
              </a:defRPr>
            </a:lvl7pPr>
            <a:lvl8pPr marL="14617507" indent="0">
              <a:buNone/>
              <a:defRPr sz="6400">
                <a:solidFill>
                  <a:schemeClr val="tx1">
                    <a:tint val="75000"/>
                  </a:schemeClr>
                </a:solidFill>
              </a:defRPr>
            </a:lvl8pPr>
            <a:lvl9pPr marL="16705722" indent="0">
              <a:buNone/>
              <a:defRPr sz="6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476219" y="9409328"/>
            <a:ext cx="13039910" cy="26613082"/>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15008202" y="9409328"/>
            <a:ext cx="13039910" cy="26613082"/>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476216" y="9026606"/>
            <a:ext cx="13045038" cy="3761860"/>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lang="zh-CN" altLang="en-US" smtClean="0"/>
              <a:t>单击此处编辑母版文本样式</a:t>
            </a:r>
          </a:p>
        </p:txBody>
      </p:sp>
      <p:sp>
        <p:nvSpPr>
          <p:cNvPr id="4" name="内容占位符 3"/>
          <p:cNvSpPr>
            <a:spLocks noGrp="1"/>
          </p:cNvSpPr>
          <p:nvPr>
            <p:ph sz="half" idx="2"/>
          </p:nvPr>
        </p:nvSpPr>
        <p:spPr>
          <a:xfrm>
            <a:off x="1476216" y="12788469"/>
            <a:ext cx="13045038" cy="23233939"/>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14997952" y="9026606"/>
            <a:ext cx="13050162" cy="3761860"/>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lang="zh-CN" altLang="en-US" smtClean="0"/>
              <a:t>单击此处编辑母版文本样式</a:t>
            </a:r>
          </a:p>
        </p:txBody>
      </p:sp>
      <p:sp>
        <p:nvSpPr>
          <p:cNvPr id="6" name="内容占位符 5"/>
          <p:cNvSpPr>
            <a:spLocks noGrp="1"/>
          </p:cNvSpPr>
          <p:nvPr>
            <p:ph sz="quarter" idx="4"/>
          </p:nvPr>
        </p:nvSpPr>
        <p:spPr>
          <a:xfrm>
            <a:off x="14997952" y="12788469"/>
            <a:ext cx="13050162" cy="23233939"/>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2016/11/18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2016/11/18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2016/11/18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476221" y="1605559"/>
            <a:ext cx="9713300" cy="6832962"/>
          </a:xfrm>
        </p:spPr>
        <p:txBody>
          <a:bodyPr anchor="b"/>
          <a:lstStyle>
            <a:lvl1pPr algn="l">
              <a:defRPr sz="91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11543191" y="1605563"/>
            <a:ext cx="16504918" cy="34416846"/>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1476221" y="8438526"/>
            <a:ext cx="9713300" cy="27583885"/>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786974" y="28227976"/>
            <a:ext cx="17714595" cy="3332471"/>
          </a:xfrm>
        </p:spPr>
        <p:txBody>
          <a:bodyPr anchor="b"/>
          <a:lstStyle>
            <a:lvl1pPr algn="l">
              <a:defRPr sz="91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786974" y="3603176"/>
            <a:ext cx="17714595" cy="24195405"/>
          </a:xfrm>
        </p:spPr>
        <p:txBody>
          <a:bodyPr/>
          <a:lstStyle>
            <a:lvl1pPr marL="0" indent="0">
              <a:buNone/>
              <a:defRPr sz="14600"/>
            </a:lvl1pPr>
            <a:lvl2pPr marL="2088215" indent="0">
              <a:buNone/>
              <a:defRPr sz="12800"/>
            </a:lvl2pPr>
            <a:lvl3pPr marL="4176431" indent="0">
              <a:buNone/>
              <a:defRPr sz="11000"/>
            </a:lvl3pPr>
            <a:lvl4pPr marL="6264646" indent="0">
              <a:buNone/>
              <a:defRPr sz="9100"/>
            </a:lvl4pPr>
            <a:lvl5pPr marL="8352861" indent="0">
              <a:buNone/>
              <a:defRPr sz="9100"/>
            </a:lvl5pPr>
            <a:lvl6pPr marL="10441076" indent="0">
              <a:buNone/>
              <a:defRPr sz="9100"/>
            </a:lvl6pPr>
            <a:lvl7pPr marL="12529292" indent="0">
              <a:buNone/>
              <a:defRPr sz="9100"/>
            </a:lvl7pPr>
            <a:lvl8pPr marL="14617507" indent="0">
              <a:buNone/>
              <a:defRPr sz="9100"/>
            </a:lvl8pPr>
            <a:lvl9pPr marL="16705722" indent="0">
              <a:buNone/>
              <a:defRPr sz="9100"/>
            </a:lvl9pPr>
          </a:lstStyle>
          <a:p>
            <a:endParaRPr lang="zh-CN" altLang="en-US"/>
          </a:p>
        </p:txBody>
      </p:sp>
      <p:sp>
        <p:nvSpPr>
          <p:cNvPr id="4" name="文本占位符 3"/>
          <p:cNvSpPr>
            <a:spLocks noGrp="1"/>
          </p:cNvSpPr>
          <p:nvPr>
            <p:ph type="body" sz="half" idx="2"/>
          </p:nvPr>
        </p:nvSpPr>
        <p:spPr>
          <a:xfrm>
            <a:off x="5786974" y="31560445"/>
            <a:ext cx="17714595" cy="4732663"/>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1476219" y="1614897"/>
            <a:ext cx="26571893" cy="6720946"/>
          </a:xfrm>
          <a:prstGeom prst="rect">
            <a:avLst/>
          </a:prstGeom>
        </p:spPr>
        <p:txBody>
          <a:bodyPr vert="horz" lIns="417643" tIns="208822" rIns="417643" bIns="208822"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476219" y="9409328"/>
            <a:ext cx="26571893" cy="26613082"/>
          </a:xfrm>
          <a:prstGeom prst="rect">
            <a:avLst/>
          </a:prstGeom>
        </p:spPr>
        <p:txBody>
          <a:bodyPr vert="horz" lIns="417643" tIns="208822" rIns="417643" bIns="208822"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1476216" y="37375932"/>
            <a:ext cx="6889009" cy="2146969"/>
          </a:xfrm>
          <a:prstGeom prst="rect">
            <a:avLst/>
          </a:prstGeom>
        </p:spPr>
        <p:txBody>
          <a:bodyPr vert="horz" lIns="417643" tIns="208822" rIns="417643" bIns="208822" rtlCol="0" anchor="ctr"/>
          <a:lstStyle>
            <a:lvl1pPr algn="l">
              <a:defRPr sz="5500">
                <a:solidFill>
                  <a:schemeClr val="tx1">
                    <a:tint val="75000"/>
                  </a:schemeClr>
                </a:solidFill>
              </a:defRPr>
            </a:lvl1pPr>
          </a:lstStyle>
          <a:p>
            <a:fld id="{530820CF-B880-4189-942D-D702A7CBA730}" type="datetimeFigureOut">
              <a:rPr lang="zh-CN" altLang="en-US" smtClean="0"/>
              <a:pPr/>
              <a:t>2016/11/18</a:t>
            </a:fld>
            <a:endParaRPr lang="zh-CN" altLang="en-US"/>
          </a:p>
        </p:txBody>
      </p:sp>
      <p:sp>
        <p:nvSpPr>
          <p:cNvPr id="5" name="页脚占位符 4"/>
          <p:cNvSpPr>
            <a:spLocks noGrp="1"/>
          </p:cNvSpPr>
          <p:nvPr>
            <p:ph type="ftr" sz="quarter" idx="3"/>
          </p:nvPr>
        </p:nvSpPr>
        <p:spPr>
          <a:xfrm>
            <a:off x="10087481" y="37375932"/>
            <a:ext cx="9349370" cy="2146969"/>
          </a:xfrm>
          <a:prstGeom prst="rect">
            <a:avLst/>
          </a:prstGeom>
        </p:spPr>
        <p:txBody>
          <a:bodyPr vert="horz" lIns="417643" tIns="208822" rIns="417643" bIns="208822" rtlCol="0" anchor="ctr"/>
          <a:lstStyle>
            <a:lvl1pPr algn="ctr">
              <a:defRPr sz="55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21159100" y="37375932"/>
            <a:ext cx="6889009" cy="2146969"/>
          </a:xfrm>
          <a:prstGeom prst="rect">
            <a:avLst/>
          </a:prstGeom>
        </p:spPr>
        <p:txBody>
          <a:bodyPr vert="horz" lIns="417643" tIns="208822" rIns="417643" bIns="208822" rtlCol="0" anchor="ctr"/>
          <a:lstStyle>
            <a:lvl1pPr algn="r">
              <a:defRPr sz="55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6431" rtl="0" eaLnBrk="1" latinLnBrk="0" hangingPunct="1">
        <a:spcBef>
          <a:spcPct val="0"/>
        </a:spcBef>
        <a:buNone/>
        <a:defRPr sz="20100" kern="1200">
          <a:solidFill>
            <a:schemeClr val="tx1"/>
          </a:solidFill>
          <a:latin typeface="+mj-lt"/>
          <a:ea typeface="+mj-ea"/>
          <a:cs typeface="+mj-cs"/>
        </a:defRPr>
      </a:lvl1pPr>
    </p:titleStyle>
    <p:bodyStyle>
      <a:lvl1pPr marL="1566161" indent="-1566161" algn="l" defTabSz="4176431" rtl="0" eaLnBrk="1" latinLnBrk="0" hangingPunct="1">
        <a:spcBef>
          <a:spcPct val="20000"/>
        </a:spcBef>
        <a:buFont typeface="Arial" pitchFamily="34" charset="0"/>
        <a:buChar char="•"/>
        <a:defRPr sz="14600" kern="1200">
          <a:solidFill>
            <a:schemeClr val="tx1"/>
          </a:solidFill>
          <a:latin typeface="+mn-lt"/>
          <a:ea typeface="+mn-ea"/>
          <a:cs typeface="+mn-cs"/>
        </a:defRPr>
      </a:lvl1pPr>
      <a:lvl2pPr marL="3393350" indent="-1305135" algn="l" defTabSz="4176431" rtl="0" eaLnBrk="1" latinLnBrk="0" hangingPunct="1">
        <a:spcBef>
          <a:spcPct val="20000"/>
        </a:spcBef>
        <a:buFont typeface="Arial" pitchFamily="34" charset="0"/>
        <a:buChar char="–"/>
        <a:defRPr sz="12800" kern="1200">
          <a:solidFill>
            <a:schemeClr val="tx1"/>
          </a:solidFill>
          <a:latin typeface="+mn-lt"/>
          <a:ea typeface="+mn-ea"/>
          <a:cs typeface="+mn-cs"/>
        </a:defRPr>
      </a:lvl2pPr>
      <a:lvl3pPr marL="5220538" indent="-1044108" algn="l" defTabSz="4176431" rtl="0" eaLnBrk="1" latinLnBrk="0" hangingPunct="1">
        <a:spcBef>
          <a:spcPct val="20000"/>
        </a:spcBef>
        <a:buFont typeface="Arial" pitchFamily="34" charset="0"/>
        <a:buChar char="•"/>
        <a:defRPr sz="11000" kern="1200">
          <a:solidFill>
            <a:schemeClr val="tx1"/>
          </a:solidFill>
          <a:latin typeface="+mn-lt"/>
          <a:ea typeface="+mn-ea"/>
          <a:cs typeface="+mn-cs"/>
        </a:defRPr>
      </a:lvl3pPr>
      <a:lvl4pPr marL="7308753"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4pPr>
      <a:lvl5pPr marL="9396969"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5pPr>
      <a:lvl6pPr marL="11485184"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zh-CN"/>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image" Target="../media/image2.png"/><Relationship Id="rId7" Type="http://schemas.openxmlformats.org/officeDocument/2006/relationships/package" Target="../embeddings/Microsoft_Visio___1.vsdx"/><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hyperlink" Target="mailto:sasunkai@mail.ustc.edu.cn" TargetMode="External"/><Relationship Id="rId4" Type="http://schemas.openxmlformats.org/officeDocument/2006/relationships/image" Target="../media/image3.png"/><Relationship Id="rId9"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AutoShape 4"/>
          <p:cNvSpPr>
            <a:spLocks noChangeArrowheads="1"/>
          </p:cNvSpPr>
          <p:nvPr/>
        </p:nvSpPr>
        <p:spPr bwMode="auto">
          <a:xfrm>
            <a:off x="14757164" y="6265293"/>
            <a:ext cx="14270042" cy="33942206"/>
          </a:xfrm>
          <a:prstGeom prst="roundRect">
            <a:avLst>
              <a:gd name="adj" fmla="val 7000"/>
            </a:avLst>
          </a:prstGeom>
          <a:gradFill>
            <a:gsLst>
              <a:gs pos="0">
                <a:srgbClr val="A7C4FF"/>
              </a:gs>
              <a:gs pos="100000">
                <a:schemeClr val="bg1"/>
              </a:gs>
            </a:gsLst>
            <a:lin ang="5400000" scaled="1"/>
          </a:gradFill>
          <a:ln w="9525">
            <a:solidFill>
              <a:schemeClr val="tx1"/>
            </a:solidFill>
            <a:round/>
            <a:headEnd/>
            <a:tailEnd/>
          </a:ln>
          <a:effectLst/>
        </p:spPr>
        <p:txBody>
          <a:bodyPr wrap="none" anchor="ctr"/>
          <a:lstStyle/>
          <a:p>
            <a:endParaRPr lang="en-US" dirty="0"/>
          </a:p>
        </p:txBody>
      </p:sp>
      <p:sp>
        <p:nvSpPr>
          <p:cNvPr id="3" name="AutoShape 4"/>
          <p:cNvSpPr>
            <a:spLocks noChangeArrowheads="1"/>
          </p:cNvSpPr>
          <p:nvPr/>
        </p:nvSpPr>
        <p:spPr bwMode="auto">
          <a:xfrm>
            <a:off x="360562" y="6265293"/>
            <a:ext cx="14129450" cy="34014214"/>
          </a:xfrm>
          <a:prstGeom prst="roundRect">
            <a:avLst>
              <a:gd name="adj" fmla="val 7000"/>
            </a:avLst>
          </a:prstGeom>
          <a:gradFill>
            <a:gsLst>
              <a:gs pos="0">
                <a:srgbClr val="A7C4FF"/>
              </a:gs>
              <a:gs pos="100000">
                <a:schemeClr val="bg1"/>
              </a:gs>
            </a:gsLst>
            <a:lin ang="5400000" scaled="1"/>
          </a:gradFill>
          <a:ln w="9525">
            <a:solidFill>
              <a:schemeClr val="tx1"/>
            </a:solidFill>
            <a:round/>
            <a:headEnd/>
            <a:tailEnd/>
          </a:ln>
          <a:effectLst/>
        </p:spPr>
        <p:txBody>
          <a:bodyPr wrap="none" anchor="ctr"/>
          <a:lstStyle/>
          <a:p>
            <a:endParaRPr lang="en-US"/>
          </a:p>
        </p:txBody>
      </p:sp>
      <p:sp>
        <p:nvSpPr>
          <p:cNvPr id="4" name="Text Box 9"/>
          <p:cNvSpPr txBox="1">
            <a:spLocks noChangeArrowheads="1"/>
          </p:cNvSpPr>
          <p:nvPr/>
        </p:nvSpPr>
        <p:spPr bwMode="auto">
          <a:xfrm>
            <a:off x="648594" y="6409309"/>
            <a:ext cx="13637380" cy="4829014"/>
          </a:xfrm>
          <a:prstGeom prst="rect">
            <a:avLst/>
          </a:prstGeom>
          <a:noFill/>
          <a:ln w="9525">
            <a:noFill/>
            <a:miter lim="800000"/>
            <a:headEnd/>
            <a:tailEnd/>
          </a:ln>
          <a:effectLst/>
        </p:spPr>
        <p:txBody>
          <a:bodyPr wrap="square">
            <a:spAutoFit/>
          </a:bodyPr>
          <a:lstStyle/>
          <a:p>
            <a:pPr algn="just" defTabSz="4389438" eaLnBrk="0" hangingPunct="0">
              <a:lnSpc>
                <a:spcPct val="95000"/>
              </a:lnSpc>
            </a:pPr>
            <a:r>
              <a:rPr lang="zh-CN" altLang="en-US" sz="4400" dirty="0" smtClean="0">
                <a:latin typeface="Times New Roman" pitchFamily="18" charset="0"/>
              </a:rPr>
              <a:t> </a:t>
            </a:r>
            <a:r>
              <a:rPr lang="en-US" altLang="zh-CN" sz="6000" b="1" dirty="0" smtClean="0">
                <a:latin typeface="微软雅黑" pitchFamily="34" charset="-122"/>
                <a:ea typeface="微软雅黑" pitchFamily="34" charset="-122"/>
              </a:rPr>
              <a:t>1 Introduction</a:t>
            </a:r>
          </a:p>
          <a:p>
            <a:pPr algn="just" defTabSz="4389438" eaLnBrk="0" hangingPunct="0">
              <a:lnSpc>
                <a:spcPct val="95000"/>
              </a:lnSpc>
            </a:pPr>
            <a:r>
              <a:rPr lang="en-US" altLang="zh-CN" sz="4400" dirty="0" smtClean="0">
                <a:latin typeface="Times New Roman" pitchFamily="18" charset="0"/>
                <a:cs typeface="Times New Roman" panose="02020603050405020304" pitchFamily="18" charset="0"/>
              </a:rPr>
              <a:t>     Generally different websites have different web page structures, which would heavily affect the extraction quality when the web content is automatically collected. The maximum continuous sum of text density (MCSTD) method can extract web content from different web pages efficiently and effectively.</a:t>
            </a:r>
            <a:endParaRPr lang="zh-CN" altLang="en-US" sz="4400" dirty="0" smtClean="0">
              <a:latin typeface="Times New Roman" pitchFamily="18" charset="0"/>
            </a:endParaRPr>
          </a:p>
        </p:txBody>
      </p:sp>
      <p:sp>
        <p:nvSpPr>
          <p:cNvPr id="7" name="AutoShape 13"/>
          <p:cNvSpPr>
            <a:spLocks noChangeArrowheads="1"/>
          </p:cNvSpPr>
          <p:nvPr/>
        </p:nvSpPr>
        <p:spPr bwMode="auto">
          <a:xfrm>
            <a:off x="288554" y="0"/>
            <a:ext cx="28731192" cy="5962555"/>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anchor="ctr"/>
          <a:lstStyle/>
          <a:p>
            <a:pPr defTabSz="4389438"/>
            <a:endParaRPr lang="en-US" dirty="0">
              <a:solidFill>
                <a:schemeClr val="bg1"/>
              </a:solidFill>
            </a:endParaRPr>
          </a:p>
        </p:txBody>
      </p:sp>
      <mc:AlternateContent xmlns:mc="http://schemas.openxmlformats.org/markup-compatibility/2006" xmlns:a14="http://schemas.microsoft.com/office/drawing/2010/main">
        <mc:Choice Requires="a14">
          <p:sp>
            <p:nvSpPr>
              <p:cNvPr id="15" name="Text Box 36"/>
              <p:cNvSpPr txBox="1">
                <a:spLocks noChangeArrowheads="1"/>
              </p:cNvSpPr>
              <p:nvPr/>
            </p:nvSpPr>
            <p:spPr bwMode="auto">
              <a:xfrm>
                <a:off x="691022" y="12241957"/>
                <a:ext cx="13567084" cy="3430636"/>
              </a:xfrm>
              <a:prstGeom prst="rect">
                <a:avLst/>
              </a:prstGeom>
              <a:noFill/>
              <a:ln w="57150" cmpd="thinThick">
                <a:noFill/>
                <a:miter lim="800000"/>
                <a:headEnd/>
                <a:tailEnd/>
              </a:ln>
              <a:effectLst/>
            </p:spPr>
            <p:txBody>
              <a:bodyPr wrap="square" lIns="61170" tIns="30584" rIns="61170" bIns="30584">
                <a:spAutoFit/>
              </a:bodyPr>
              <a:lstStyle/>
              <a:p>
                <a:pPr algn="just" defTabSz="612775" eaLnBrk="0" hangingPunct="0">
                  <a:lnSpc>
                    <a:spcPct val="95000"/>
                  </a:lnSpc>
                </a:pPr>
                <a:r>
                  <a:rPr lang="zh-CN" altLang="en-US" sz="4400" dirty="0" smtClean="0">
                    <a:latin typeface="Times New Roman" pitchFamily="18" charset="0"/>
                  </a:rPr>
                  <a:t>        </a:t>
                </a:r>
                <a:r>
                  <a:rPr lang="en-US" altLang="zh-CN" sz="4400" dirty="0">
                    <a:latin typeface="Times New Roman" pitchFamily="18" charset="0"/>
                    <a:cs typeface="Times New Roman" panose="02020603050405020304" pitchFamily="18" charset="0"/>
                  </a:rPr>
                  <a:t>The maximum continuous sum of text density (MCSTD) refers to the maximum </a:t>
                </a:r>
                <a14:m>
                  <m:oMath xmlns:m="http://schemas.openxmlformats.org/officeDocument/2006/math">
                    <m:nary>
                      <m:naryPr>
                        <m:chr m:val="∑"/>
                        <m:limLoc m:val="subSup"/>
                        <m:ctrlPr>
                          <a:rPr lang="zh-CN" altLang="zh-CN" sz="4400" i="1">
                            <a:latin typeface="Cambria Math" panose="02040503050406030204" pitchFamily="18" charset="0"/>
                            <a:cs typeface="Times New Roman" panose="02020603050405020304" pitchFamily="18" charset="0"/>
                          </a:rPr>
                        </m:ctrlPr>
                      </m:naryPr>
                      <m:sub>
                        <m:r>
                          <m:rPr>
                            <m:sty m:val="p"/>
                          </m:rPr>
                          <a:rPr lang="en-US" altLang="zh-CN" sz="4400">
                            <a:latin typeface="Cambria Math" panose="02040503050406030204" pitchFamily="18" charset="0"/>
                            <a:cs typeface="Times New Roman" panose="02020603050405020304" pitchFamily="18" charset="0"/>
                          </a:rPr>
                          <m:t>k</m:t>
                        </m:r>
                        <m:r>
                          <a:rPr lang="en-US" altLang="zh-CN" sz="4400">
                            <a:latin typeface="Cambria Math" panose="02040503050406030204" pitchFamily="18" charset="0"/>
                            <a:cs typeface="Times New Roman" panose="02020603050405020304" pitchFamily="18" charset="0"/>
                          </a:rPr>
                          <m:t>=</m:t>
                        </m:r>
                        <m:r>
                          <m:rPr>
                            <m:sty m:val="p"/>
                          </m:rPr>
                          <a:rPr lang="en-US" altLang="zh-CN" sz="4400">
                            <a:latin typeface="Cambria Math" panose="02040503050406030204" pitchFamily="18" charset="0"/>
                            <a:cs typeface="Times New Roman" panose="02020603050405020304" pitchFamily="18" charset="0"/>
                          </a:rPr>
                          <m:t>i</m:t>
                        </m:r>
                      </m:sub>
                      <m:sup>
                        <m:r>
                          <m:rPr>
                            <m:sty m:val="p"/>
                          </m:rPr>
                          <a:rPr lang="en-US" altLang="zh-CN" sz="4400">
                            <a:latin typeface="Cambria Math" panose="02040503050406030204" pitchFamily="18" charset="0"/>
                            <a:cs typeface="Times New Roman" panose="02020603050405020304" pitchFamily="18" charset="0"/>
                          </a:rPr>
                          <m:t>j</m:t>
                        </m:r>
                      </m:sup>
                      <m:e>
                        <m:sSub>
                          <m:sSubPr>
                            <m:ctrlPr>
                              <a:rPr lang="zh-CN" altLang="zh-CN" sz="4400" i="1">
                                <a:latin typeface="Cambria Math" panose="02040503050406030204" pitchFamily="18" charset="0"/>
                                <a:cs typeface="Times New Roman" panose="02020603050405020304" pitchFamily="18" charset="0"/>
                              </a:rPr>
                            </m:ctrlPr>
                          </m:sSubPr>
                          <m:e>
                            <m:r>
                              <m:rPr>
                                <m:sty m:val="p"/>
                              </m:rPr>
                              <a:rPr lang="en-US" altLang="zh-CN" sz="4400">
                                <a:latin typeface="Cambria Math" panose="02040503050406030204" pitchFamily="18" charset="0"/>
                                <a:cs typeface="Times New Roman" panose="02020603050405020304" pitchFamily="18" charset="0"/>
                              </a:rPr>
                              <m:t>a</m:t>
                            </m:r>
                          </m:e>
                          <m:sub>
                            <m:r>
                              <m:rPr>
                                <m:sty m:val="p"/>
                              </m:rPr>
                              <a:rPr lang="en-US" altLang="zh-CN" sz="4400">
                                <a:latin typeface="Cambria Math" panose="02040503050406030204" pitchFamily="18" charset="0"/>
                                <a:cs typeface="Times New Roman" panose="02020603050405020304" pitchFamily="18" charset="0"/>
                              </a:rPr>
                              <m:t>k</m:t>
                            </m:r>
                          </m:sub>
                        </m:sSub>
                      </m:e>
                    </m:nary>
                  </m:oMath>
                </a14:m>
                <a:r>
                  <a:rPr lang="en-US" altLang="zh-CN" sz="4400" dirty="0">
                    <a:latin typeface="Times New Roman" pitchFamily="18" charset="0"/>
                    <a:cs typeface="Times New Roman" panose="02020603050405020304" pitchFamily="18" charset="0"/>
                  </a:rPr>
                  <a:t> of a digital sequence of positive and negative numbers a1</a:t>
                </a:r>
                <a:r>
                  <a:rPr lang="de-DE" altLang="zh-CN" sz="4400" dirty="0">
                    <a:latin typeface="Times New Roman" pitchFamily="18" charset="0"/>
                    <a:cs typeface="Times New Roman" panose="02020603050405020304" pitchFamily="18" charset="0"/>
                  </a:rPr>
                  <a:t>，</a:t>
                </a:r>
                <a:r>
                  <a:rPr lang="en-US" altLang="zh-CN" sz="4400" dirty="0">
                    <a:latin typeface="Times New Roman" pitchFamily="18" charset="0"/>
                    <a:cs typeface="Times New Roman" panose="02020603050405020304" pitchFamily="18" charset="0"/>
                  </a:rPr>
                  <a:t>a2</a:t>
                </a:r>
                <a:r>
                  <a:rPr lang="de-DE" altLang="zh-CN" sz="4400" dirty="0">
                    <a:latin typeface="Times New Roman" pitchFamily="18" charset="0"/>
                    <a:cs typeface="Times New Roman" panose="02020603050405020304" pitchFamily="18" charset="0"/>
                  </a:rPr>
                  <a:t>，</a:t>
                </a:r>
                <a:r>
                  <a:rPr lang="en-US" altLang="zh-CN" sz="4400" dirty="0">
                    <a:latin typeface="Times New Roman" pitchFamily="18" charset="0"/>
                    <a:cs typeface="Times New Roman" panose="02020603050405020304" pitchFamily="18" charset="0"/>
                  </a:rPr>
                  <a:t>… an. If all the numbers are negative, the maximum continuous sum of text density is 0.</a:t>
                </a:r>
                <a:endParaRPr lang="en-US" sz="4400" dirty="0">
                  <a:latin typeface="Times New Roman" pitchFamily="18" charset="0"/>
                  <a:cs typeface="Times New Roman" panose="02020603050405020304" pitchFamily="18" charset="0"/>
                </a:endParaRPr>
              </a:p>
            </p:txBody>
          </p:sp>
        </mc:Choice>
        <mc:Fallback xmlns="">
          <p:sp>
            <p:nvSpPr>
              <p:cNvPr id="15" name="Text Box 36"/>
              <p:cNvSpPr txBox="1">
                <a:spLocks noRot="1" noChangeAspect="1" noMove="1" noResize="1" noEditPoints="1" noAdjustHandles="1" noChangeArrowheads="1" noChangeShapeType="1" noTextEdit="1"/>
              </p:cNvSpPr>
              <p:nvPr/>
            </p:nvSpPr>
            <p:spPr bwMode="auto">
              <a:xfrm>
                <a:off x="691022" y="12241957"/>
                <a:ext cx="13567084" cy="3430636"/>
              </a:xfrm>
              <a:prstGeom prst="rect">
                <a:avLst/>
              </a:prstGeom>
              <a:blipFill rotWithShape="0">
                <a:blip r:embed="rId3"/>
                <a:stretch>
                  <a:fillRect l="-2022" t="-4973" r="-2022" b="-8526"/>
                </a:stretch>
              </a:blipFill>
              <a:ln w="57150" cmpd="thinThick">
                <a:noFill/>
                <a:miter lim="800000"/>
                <a:headEnd/>
                <a:tailEnd/>
              </a:ln>
              <a:effectLst/>
            </p:spPr>
            <p:txBody>
              <a:bodyPr/>
              <a:lstStyle/>
              <a:p>
                <a:r>
                  <a:rPr lang="zh-CN" altLang="en-US">
                    <a:noFill/>
                  </a:rPr>
                  <a:t> </a:t>
                </a:r>
              </a:p>
            </p:txBody>
          </p:sp>
        </mc:Fallback>
      </mc:AlternateContent>
      <p:sp>
        <p:nvSpPr>
          <p:cNvPr id="17" name="Text Box 39"/>
          <p:cNvSpPr txBox="1">
            <a:spLocks noChangeArrowheads="1"/>
          </p:cNvSpPr>
          <p:nvPr/>
        </p:nvSpPr>
        <p:spPr bwMode="auto">
          <a:xfrm>
            <a:off x="14942115" y="19586843"/>
            <a:ext cx="13707676" cy="2634777"/>
          </a:xfrm>
          <a:prstGeom prst="rect">
            <a:avLst/>
          </a:prstGeom>
          <a:noFill/>
          <a:ln w="57150" cmpd="thinThick">
            <a:noFill/>
            <a:miter lim="800000"/>
            <a:headEnd/>
            <a:tailEnd/>
          </a:ln>
          <a:effectLst/>
        </p:spPr>
        <p:txBody>
          <a:bodyPr wrap="square" lIns="61170" tIns="30584" rIns="61170" bIns="30584">
            <a:spAutoFit/>
          </a:bodyPr>
          <a:lstStyle/>
          <a:p>
            <a:pPr algn="just" defTabSz="612775" eaLnBrk="0" hangingPunct="0">
              <a:lnSpc>
                <a:spcPct val="95000"/>
              </a:lnSpc>
            </a:pPr>
            <a:r>
              <a:rPr lang="en-US" altLang="zh-CN" sz="4400" dirty="0" smtClean="0"/>
              <a:t>     </a:t>
            </a:r>
            <a:r>
              <a:rPr lang="en-US" altLang="zh-CN" sz="4400" dirty="0" smtClean="0">
                <a:latin typeface="Times New Roman" pitchFamily="18" charset="0"/>
                <a:cs typeface="Times New Roman" panose="02020603050405020304" pitchFamily="18" charset="0"/>
              </a:rPr>
              <a:t>We </a:t>
            </a:r>
            <a:r>
              <a:rPr lang="en-US" altLang="zh-CN" sz="4400" dirty="0">
                <a:latin typeface="Times New Roman" pitchFamily="18" charset="0"/>
                <a:cs typeface="Times New Roman" panose="02020603050405020304" pitchFamily="18" charset="0"/>
              </a:rPr>
              <a:t>compare the MCSTD method with the statistical algorithm. The average accuracy of the two algorithms are shown in Table 2.</a:t>
            </a:r>
            <a:endParaRPr lang="zh-CN" altLang="zh-CN" sz="4400" dirty="0">
              <a:latin typeface="Times New Roman" pitchFamily="18" charset="0"/>
              <a:cs typeface="Times New Roman" panose="02020603050405020304" pitchFamily="18" charset="0"/>
            </a:endParaRPr>
          </a:p>
          <a:p>
            <a:pPr algn="just" defTabSz="612775" eaLnBrk="0" hangingPunct="0">
              <a:lnSpc>
                <a:spcPct val="95000"/>
              </a:lnSpc>
            </a:pPr>
            <a:endParaRPr lang="zh-CN" altLang="en-US" sz="4400" dirty="0" smtClean="0">
              <a:latin typeface="Times New Roman" pitchFamily="18" charset="0"/>
              <a:cs typeface="Times New Roman" pitchFamily="18" charset="0"/>
            </a:endParaRPr>
          </a:p>
        </p:txBody>
      </p:sp>
      <p:sp>
        <p:nvSpPr>
          <p:cNvPr id="18" name="Text Box 40"/>
          <p:cNvSpPr txBox="1">
            <a:spLocks noChangeArrowheads="1"/>
          </p:cNvSpPr>
          <p:nvPr/>
        </p:nvSpPr>
        <p:spPr bwMode="auto">
          <a:xfrm>
            <a:off x="15122202" y="35860581"/>
            <a:ext cx="13637380" cy="3921283"/>
          </a:xfrm>
          <a:prstGeom prst="rect">
            <a:avLst/>
          </a:prstGeom>
          <a:noFill/>
          <a:ln w="57150" cmpd="thinThick">
            <a:noFill/>
            <a:miter lim="800000"/>
            <a:headEnd/>
            <a:tailEnd/>
          </a:ln>
          <a:effectLst/>
        </p:spPr>
        <p:txBody>
          <a:bodyPr wrap="square" lIns="61170" tIns="30584" rIns="61170" bIns="30584">
            <a:spAutoFit/>
          </a:bodyPr>
          <a:lstStyle/>
          <a:p>
            <a:pPr algn="just" defTabSz="612775" eaLnBrk="0" hangingPunct="0">
              <a:lnSpc>
                <a:spcPct val="95000"/>
              </a:lnSpc>
              <a:buFont typeface="Wingdings" pitchFamily="2" charset="2"/>
              <a:buChar char="Ø"/>
            </a:pPr>
            <a:r>
              <a:rPr lang="en-US" altLang="zh-CN" sz="4400" dirty="0" smtClean="0">
                <a:latin typeface="Times New Roman" pitchFamily="18" charset="0"/>
              </a:rPr>
              <a:t>The MCSTD method can more precisely and efficiently</a:t>
            </a:r>
          </a:p>
          <a:p>
            <a:pPr algn="just" defTabSz="612775" eaLnBrk="0" hangingPunct="0">
              <a:lnSpc>
                <a:spcPct val="95000"/>
              </a:lnSpc>
            </a:pPr>
            <a:r>
              <a:rPr lang="en-US" altLang="zh-CN" sz="4400" dirty="0" smtClean="0">
                <a:latin typeface="Times New Roman" pitchFamily="18" charset="0"/>
              </a:rPr>
              <a:t>    extract web content from news page</a:t>
            </a:r>
          </a:p>
          <a:p>
            <a:pPr algn="just" defTabSz="612775" eaLnBrk="0" hangingPunct="0">
              <a:lnSpc>
                <a:spcPct val="95000"/>
              </a:lnSpc>
              <a:buFont typeface="Wingdings" pitchFamily="2" charset="2"/>
              <a:buChar char="Ø"/>
            </a:pPr>
            <a:r>
              <a:rPr lang="en-US" altLang="zh-CN" sz="4400" dirty="0" smtClean="0">
                <a:latin typeface="Times New Roman" pitchFamily="18" charset="0"/>
              </a:rPr>
              <a:t>In future, we will carry out more investigation into</a:t>
            </a:r>
          </a:p>
          <a:p>
            <a:pPr algn="just" defTabSz="612775" eaLnBrk="0" hangingPunct="0">
              <a:lnSpc>
                <a:spcPct val="95000"/>
              </a:lnSpc>
            </a:pPr>
            <a:r>
              <a:rPr lang="en-US" altLang="zh-CN" sz="4400" dirty="0" smtClean="0">
                <a:latin typeface="Times New Roman" pitchFamily="18" charset="0"/>
              </a:rPr>
              <a:t>   MCSTD and improve its performance</a:t>
            </a:r>
          </a:p>
          <a:p>
            <a:pPr algn="just" defTabSz="612775" eaLnBrk="0" hangingPunct="0">
              <a:lnSpc>
                <a:spcPct val="95000"/>
              </a:lnSpc>
              <a:buFont typeface="Wingdings" pitchFamily="2" charset="2"/>
              <a:buChar char="Ø"/>
            </a:pPr>
            <a:r>
              <a:rPr lang="en-US" altLang="zh-CN" sz="4400" dirty="0" smtClean="0">
                <a:latin typeface="Times New Roman" pitchFamily="18" charset="0"/>
              </a:rPr>
              <a:t>We will construct a high-quality Mongolian and Chinese</a:t>
            </a:r>
          </a:p>
          <a:p>
            <a:pPr algn="just" defTabSz="612775" eaLnBrk="0" hangingPunct="0">
              <a:lnSpc>
                <a:spcPct val="95000"/>
              </a:lnSpc>
            </a:pPr>
            <a:r>
              <a:rPr lang="en-US" altLang="zh-CN" sz="4400" dirty="0">
                <a:latin typeface="Times New Roman" pitchFamily="18" charset="0"/>
              </a:rPr>
              <a:t> </a:t>
            </a:r>
            <a:r>
              <a:rPr lang="en-US" altLang="zh-CN" sz="4400" dirty="0" smtClean="0">
                <a:latin typeface="Times New Roman" pitchFamily="18" charset="0"/>
              </a:rPr>
              <a:t>  comparable corpora on the basis of MCSTD</a:t>
            </a:r>
          </a:p>
        </p:txBody>
      </p:sp>
      <p:sp>
        <p:nvSpPr>
          <p:cNvPr id="20" name="Text Box 43"/>
          <p:cNvSpPr txBox="1">
            <a:spLocks noChangeArrowheads="1"/>
          </p:cNvSpPr>
          <p:nvPr/>
        </p:nvSpPr>
        <p:spPr bwMode="auto">
          <a:xfrm>
            <a:off x="15149298" y="18829836"/>
            <a:ext cx="7848872" cy="735586"/>
          </a:xfrm>
          <a:prstGeom prst="rect">
            <a:avLst/>
          </a:prstGeom>
          <a:noFill/>
          <a:ln w="9525">
            <a:noFill/>
            <a:miter lim="800000"/>
            <a:headEnd/>
            <a:tailEnd/>
          </a:ln>
          <a:effectLst/>
        </p:spPr>
        <p:txBody>
          <a:bodyPr wrap="square">
            <a:spAutoFit/>
          </a:bodyPr>
          <a:lstStyle/>
          <a:p>
            <a:pPr algn="just" defTabSz="4389438" eaLnBrk="0" hangingPunct="0">
              <a:lnSpc>
                <a:spcPct val="95000"/>
              </a:lnSpc>
            </a:pPr>
            <a:r>
              <a:rPr lang="en-US" altLang="zh-CN" sz="4400" b="1" dirty="0" smtClean="0">
                <a:latin typeface="微软雅黑" pitchFamily="34" charset="-122"/>
                <a:ea typeface="微软雅黑" pitchFamily="34" charset="-122"/>
              </a:rPr>
              <a:t>4.2 Experimental result</a:t>
            </a:r>
            <a:endParaRPr lang="en-US" sz="4400" dirty="0">
              <a:latin typeface="微软雅黑" pitchFamily="34" charset="-122"/>
              <a:ea typeface="微软雅黑" pitchFamily="34" charset="-122"/>
            </a:endParaRPr>
          </a:p>
        </p:txBody>
      </p:sp>
      <p:sp>
        <p:nvSpPr>
          <p:cNvPr id="26" name="Text Box 10"/>
          <p:cNvSpPr txBox="1">
            <a:spLocks noChangeArrowheads="1"/>
          </p:cNvSpPr>
          <p:nvPr/>
        </p:nvSpPr>
        <p:spPr bwMode="auto">
          <a:xfrm>
            <a:off x="831752" y="11233845"/>
            <a:ext cx="8560482" cy="1015663"/>
          </a:xfrm>
          <a:prstGeom prst="rect">
            <a:avLst/>
          </a:prstGeom>
          <a:noFill/>
          <a:ln w="9525">
            <a:noFill/>
            <a:miter lim="800000"/>
            <a:headEnd/>
            <a:tailEnd/>
          </a:ln>
          <a:effectLst/>
        </p:spPr>
        <p:txBody>
          <a:bodyPr wrap="square">
            <a:spAutoFit/>
          </a:bodyPr>
          <a:lstStyle/>
          <a:p>
            <a:pPr defTabSz="4389438">
              <a:spcBef>
                <a:spcPct val="50000"/>
              </a:spcBef>
            </a:pPr>
            <a:r>
              <a:rPr lang="en-US" sz="6000" b="1" dirty="0" smtClean="0">
                <a:latin typeface="微软雅黑" pitchFamily="34" charset="-122"/>
                <a:ea typeface="微软雅黑" pitchFamily="34" charset="-122"/>
              </a:rPr>
              <a:t>2  MCSTD </a:t>
            </a:r>
            <a:r>
              <a:rPr lang="en-US" sz="6000" b="1" dirty="0" smtClean="0">
                <a:latin typeface="微软雅黑" pitchFamily="34" charset="-122"/>
                <a:ea typeface="微软雅黑" pitchFamily="34" charset="-122"/>
              </a:rPr>
              <a:t>System</a:t>
            </a:r>
            <a:endParaRPr lang="en-US" sz="6000" b="1" dirty="0">
              <a:latin typeface="微软雅黑" pitchFamily="34" charset="-122"/>
              <a:ea typeface="微软雅黑" pitchFamily="34" charset="-122"/>
            </a:endParaRPr>
          </a:p>
        </p:txBody>
      </p:sp>
      <p:sp>
        <p:nvSpPr>
          <p:cNvPr id="40" name="Text Box 25"/>
          <p:cNvSpPr txBox="1">
            <a:spLocks noChangeArrowheads="1"/>
          </p:cNvSpPr>
          <p:nvPr/>
        </p:nvSpPr>
        <p:spPr bwMode="auto">
          <a:xfrm>
            <a:off x="2910999" y="22899141"/>
            <a:ext cx="8869917" cy="769441"/>
          </a:xfrm>
          <a:prstGeom prst="rect">
            <a:avLst/>
          </a:prstGeom>
          <a:noFill/>
          <a:ln w="9525">
            <a:noFill/>
            <a:miter lim="800000"/>
            <a:headEnd/>
            <a:tailEnd/>
          </a:ln>
          <a:effectLst/>
        </p:spPr>
        <p:txBody>
          <a:bodyPr wrap="square">
            <a:spAutoFit/>
          </a:bodyPr>
          <a:lstStyle/>
          <a:p>
            <a:r>
              <a:rPr lang="en-US" altLang="zh-CN" sz="4400" dirty="0">
                <a:latin typeface="Times New Roman" pitchFamily="18" charset="0"/>
                <a:cs typeface="Times New Roman" panose="02020603050405020304" pitchFamily="18" charset="0"/>
              </a:rPr>
              <a:t>Figure 1. Framework </a:t>
            </a:r>
            <a:r>
              <a:rPr lang="en-US" altLang="zh-CN" sz="4400" dirty="0" smtClean="0">
                <a:latin typeface="Times New Roman" pitchFamily="18" charset="0"/>
                <a:cs typeface="Times New Roman" panose="02020603050405020304" pitchFamily="18" charset="0"/>
              </a:rPr>
              <a:t>of MCSTD</a:t>
            </a:r>
            <a:endParaRPr lang="zh-CN" altLang="zh-CN" sz="4400" dirty="0">
              <a:latin typeface="Times New Roman" pitchFamily="18" charset="0"/>
              <a:cs typeface="Times New Roman" panose="02020603050405020304" pitchFamily="18" charset="0"/>
            </a:endParaRPr>
          </a:p>
        </p:txBody>
      </p:sp>
      <p:sp>
        <p:nvSpPr>
          <p:cNvPr id="44" name="Text Box 10"/>
          <p:cNvSpPr txBox="1">
            <a:spLocks noChangeArrowheads="1"/>
          </p:cNvSpPr>
          <p:nvPr/>
        </p:nvSpPr>
        <p:spPr bwMode="auto">
          <a:xfrm>
            <a:off x="685689" y="23619221"/>
            <a:ext cx="10781406" cy="1015663"/>
          </a:xfrm>
          <a:prstGeom prst="rect">
            <a:avLst/>
          </a:prstGeom>
          <a:noFill/>
          <a:ln w="9525">
            <a:noFill/>
            <a:miter lim="800000"/>
            <a:headEnd/>
            <a:tailEnd/>
          </a:ln>
          <a:effectLst/>
        </p:spPr>
        <p:txBody>
          <a:bodyPr wrap="square">
            <a:spAutoFit/>
          </a:bodyPr>
          <a:lstStyle/>
          <a:p>
            <a:pPr defTabSz="4389438">
              <a:spcBef>
                <a:spcPct val="50000"/>
              </a:spcBef>
            </a:pPr>
            <a:r>
              <a:rPr lang="en-US" altLang="zh-CN" sz="6000" b="1" dirty="0" smtClean="0">
                <a:latin typeface="微软雅黑" pitchFamily="34" charset="-122"/>
                <a:ea typeface="微软雅黑" pitchFamily="34" charset="-122"/>
              </a:rPr>
              <a:t>3</a:t>
            </a:r>
            <a:r>
              <a:rPr lang="zh-CN" altLang="en-US" sz="6000" b="1" dirty="0" smtClean="0">
                <a:latin typeface="微软雅黑" pitchFamily="34" charset="-122"/>
                <a:ea typeface="微软雅黑" pitchFamily="34" charset="-122"/>
              </a:rPr>
              <a:t>  </a:t>
            </a:r>
            <a:r>
              <a:rPr lang="en-US" altLang="zh-CN" sz="6000" b="1" dirty="0" smtClean="0">
                <a:latin typeface="微软雅黑" pitchFamily="34" charset="-122"/>
                <a:ea typeface="微软雅黑" pitchFamily="34" charset="-122"/>
              </a:rPr>
              <a:t>Critical </a:t>
            </a:r>
            <a:r>
              <a:rPr lang="en-US" altLang="zh-CN" sz="6000" b="1" dirty="0" smtClean="0">
                <a:latin typeface="微软雅黑" pitchFamily="34" charset="-122"/>
                <a:ea typeface="微软雅黑" pitchFamily="34" charset="-122"/>
              </a:rPr>
              <a:t>Modules</a:t>
            </a:r>
            <a:endParaRPr lang="en-US" sz="6000" b="1" dirty="0">
              <a:latin typeface="微软雅黑" pitchFamily="34" charset="-122"/>
              <a:ea typeface="微软雅黑" pitchFamily="34" charset="-122"/>
            </a:endParaRPr>
          </a:p>
        </p:txBody>
      </p:sp>
      <p:sp>
        <p:nvSpPr>
          <p:cNvPr id="36" name="Text Box 9"/>
          <p:cNvSpPr txBox="1">
            <a:spLocks noChangeArrowheads="1"/>
          </p:cNvSpPr>
          <p:nvPr/>
        </p:nvSpPr>
        <p:spPr bwMode="auto">
          <a:xfrm>
            <a:off x="14942115" y="12899667"/>
            <a:ext cx="13637380" cy="2022092"/>
          </a:xfrm>
          <a:prstGeom prst="rect">
            <a:avLst/>
          </a:prstGeom>
          <a:noFill/>
          <a:ln w="9525">
            <a:noFill/>
            <a:miter lim="800000"/>
            <a:headEnd/>
            <a:tailEnd/>
          </a:ln>
          <a:effectLst/>
        </p:spPr>
        <p:txBody>
          <a:bodyPr wrap="square">
            <a:spAutoFit/>
          </a:bodyPr>
          <a:lstStyle/>
          <a:p>
            <a:pPr algn="just" defTabSz="4389438" eaLnBrk="0" hangingPunct="0">
              <a:lnSpc>
                <a:spcPct val="95000"/>
              </a:lnSpc>
            </a:pPr>
            <a:r>
              <a:rPr lang="en-US" altLang="zh-CN" sz="4400" dirty="0" smtClean="0">
                <a:latin typeface="Times New Roman" pitchFamily="18" charset="0"/>
                <a:cs typeface="Times New Roman" panose="02020603050405020304" pitchFamily="18" charset="0"/>
              </a:rPr>
              <a:t>    We use the crawler to crawl 1.0K content web pages from 10 websites as the experimental data set.</a:t>
            </a:r>
          </a:p>
          <a:p>
            <a:pPr algn="just" defTabSz="4389438" eaLnBrk="0" hangingPunct="0">
              <a:lnSpc>
                <a:spcPct val="95000"/>
              </a:lnSpc>
            </a:pPr>
            <a:endParaRPr lang="en-US" altLang="zh-CN" sz="4400" dirty="0" smtClean="0">
              <a:latin typeface="Times New Roman"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9" name="Text Box 9"/>
              <p:cNvSpPr txBox="1">
                <a:spLocks noChangeArrowheads="1"/>
              </p:cNvSpPr>
              <p:nvPr/>
            </p:nvSpPr>
            <p:spPr bwMode="auto">
              <a:xfrm>
                <a:off x="524862" y="24672903"/>
                <a:ext cx="13637380" cy="15364142"/>
              </a:xfrm>
              <a:prstGeom prst="rect">
                <a:avLst/>
              </a:prstGeom>
              <a:noFill/>
              <a:ln w="9525">
                <a:noFill/>
                <a:miter lim="800000"/>
                <a:headEnd/>
                <a:tailEnd/>
              </a:ln>
              <a:effectLst/>
            </p:spPr>
            <p:txBody>
              <a:bodyPr wrap="square">
                <a:spAutoFit/>
              </a:bodyPr>
              <a:lstStyle/>
              <a:p>
                <a:pPr>
                  <a:buFont typeface="Wingdings" pitchFamily="2" charset="2"/>
                  <a:buChar char="Ø"/>
                </a:pPr>
                <a:r>
                  <a:rPr lang="en-US" altLang="zh-CN" sz="4000" b="1" dirty="0" smtClean="0">
                    <a:latin typeface="微软雅黑" pitchFamily="34" charset="-122"/>
                    <a:ea typeface="微软雅黑" pitchFamily="34" charset="-122"/>
                    <a:cs typeface="Times New Roman" pitchFamily="18" charset="0"/>
                  </a:rPr>
                  <a:t> Web Page </a:t>
                </a:r>
                <a:r>
                  <a:rPr lang="en-US" altLang="zh-CN" sz="4000" b="1" dirty="0" smtClean="0">
                    <a:latin typeface="微软雅黑" pitchFamily="34" charset="-122"/>
                    <a:ea typeface="微软雅黑" pitchFamily="34" charset="-122"/>
                    <a:cs typeface="Times New Roman" pitchFamily="18" charset="0"/>
                  </a:rPr>
                  <a:t>Preprocessing</a:t>
                </a:r>
                <a:endParaRPr lang="en-US" altLang="zh-CN" sz="4000" b="1" dirty="0">
                  <a:latin typeface="微软雅黑" pitchFamily="34" charset="-122"/>
                  <a:ea typeface="微软雅黑" pitchFamily="34" charset="-122"/>
                  <a:cs typeface="Times New Roman" pitchFamily="18" charset="0"/>
                </a:endParaRPr>
              </a:p>
              <a:p>
                <a:pPr marL="571500" indent="-571500">
                  <a:buFont typeface="Arial" panose="020B0604020202020204" pitchFamily="34" charset="0"/>
                  <a:buChar char="•"/>
                </a:pPr>
                <a:r>
                  <a:rPr lang="en-US" altLang="zh-CN" sz="4400" dirty="0" smtClean="0">
                    <a:latin typeface="Times New Roman" pitchFamily="18" charset="0"/>
                    <a:cs typeface="Times New Roman" pitchFamily="18" charset="0"/>
                  </a:rPr>
                  <a:t>Web page standardization</a:t>
                </a:r>
              </a:p>
              <a:p>
                <a:pPr marL="0" lvl="2"/>
                <a:r>
                  <a:rPr lang="en-US" altLang="zh-CN" sz="4400" dirty="0" smtClean="0">
                    <a:latin typeface="Times New Roman" pitchFamily="18" charset="0"/>
                    <a:cs typeface="Times New Roman" pitchFamily="18" charset="0"/>
                  </a:rPr>
                  <a:t>     We </a:t>
                </a:r>
                <a:r>
                  <a:rPr lang="en-US" altLang="zh-CN" sz="4400" dirty="0">
                    <a:latin typeface="Times New Roman" pitchFamily="18" charset="0"/>
                    <a:cs typeface="Times New Roman" pitchFamily="18" charset="0"/>
                  </a:rPr>
                  <a:t>use the </a:t>
                </a:r>
                <a:r>
                  <a:rPr lang="en-US" altLang="zh-CN" sz="4400" dirty="0" err="1">
                    <a:latin typeface="Times New Roman" pitchFamily="18" charset="0"/>
                    <a:cs typeface="Times New Roman" pitchFamily="18" charset="0"/>
                  </a:rPr>
                  <a:t>Beautifulsoup</a:t>
                </a:r>
                <a:r>
                  <a:rPr lang="en-US" altLang="zh-CN" sz="4400" dirty="0">
                    <a:latin typeface="Times New Roman" pitchFamily="18" charset="0"/>
                    <a:cs typeface="Times New Roman" pitchFamily="18" charset="0"/>
                  </a:rPr>
                  <a:t> library of Python to make web page </a:t>
                </a:r>
                <a:r>
                  <a:rPr lang="en-US" altLang="zh-CN" sz="4400" dirty="0" smtClean="0">
                    <a:latin typeface="Times New Roman" pitchFamily="18" charset="0"/>
                    <a:cs typeface="Times New Roman" pitchFamily="18" charset="0"/>
                  </a:rPr>
                  <a:t>standardized</a:t>
                </a:r>
              </a:p>
              <a:p>
                <a:pPr marL="571500" indent="-571500">
                  <a:buFont typeface="Arial" panose="020B0604020202020204" pitchFamily="34" charset="0"/>
                  <a:buChar char="•"/>
                </a:pPr>
                <a:r>
                  <a:rPr lang="en-US" altLang="zh-CN" sz="4400" dirty="0" smtClean="0">
                    <a:latin typeface="Times New Roman" pitchFamily="18" charset="0"/>
                    <a:cs typeface="Times New Roman" pitchFamily="18" charset="0"/>
                  </a:rPr>
                  <a:t>Code conversion</a:t>
                </a:r>
              </a:p>
              <a:p>
                <a:r>
                  <a:rPr lang="en-US" altLang="zh-CN" sz="4400" dirty="0">
                    <a:latin typeface="Times New Roman" pitchFamily="18" charset="0"/>
                    <a:cs typeface="Times New Roman" pitchFamily="18" charset="0"/>
                  </a:rPr>
                  <a:t>     We convert encoding to UTF-8 universally during the page preprocessing</a:t>
                </a:r>
              </a:p>
              <a:p>
                <a:pPr marL="571500" indent="-571500">
                  <a:buFont typeface="Arial" panose="020B0604020202020204" pitchFamily="34" charset="0"/>
                  <a:buChar char="•"/>
                </a:pPr>
                <a:r>
                  <a:rPr lang="en-US" altLang="zh-CN" sz="4400" dirty="0" smtClean="0">
                    <a:latin typeface="Times New Roman" pitchFamily="18" charset="0"/>
                    <a:cs typeface="Times New Roman" pitchFamily="18" charset="0"/>
                  </a:rPr>
                  <a:t>Removing irrelevant tags</a:t>
                </a:r>
              </a:p>
              <a:p>
                <a:r>
                  <a:rPr lang="en-US" altLang="zh-CN" sz="4400" dirty="0">
                    <a:latin typeface="Times New Roman" pitchFamily="18" charset="0"/>
                    <a:cs typeface="Times New Roman" pitchFamily="18" charset="0"/>
                  </a:rPr>
                  <a:t> </a:t>
                </a:r>
                <a:r>
                  <a:rPr lang="en-US" altLang="zh-CN" sz="4400" dirty="0" smtClean="0">
                    <a:latin typeface="Times New Roman" pitchFamily="18" charset="0"/>
                    <a:cs typeface="Times New Roman" pitchFamily="18" charset="0"/>
                  </a:rPr>
                  <a:t>   </a:t>
                </a:r>
                <a:r>
                  <a:rPr lang="en-US" altLang="zh-CN" sz="4400" dirty="0">
                    <a:latin typeface="Times New Roman" pitchFamily="18" charset="0"/>
                    <a:cs typeface="Times New Roman" pitchFamily="18" charset="0"/>
                  </a:rPr>
                  <a:t>Removing irrelevant tags is mainly to remove some invalid tags that do not affect the </a:t>
                </a:r>
                <a:r>
                  <a:rPr lang="en-US" altLang="zh-CN" sz="4400" dirty="0" smtClean="0">
                    <a:latin typeface="Times New Roman" pitchFamily="18" charset="0"/>
                    <a:cs typeface="Times New Roman" pitchFamily="18" charset="0"/>
                  </a:rPr>
                  <a:t>content extraction</a:t>
                </a:r>
              </a:p>
              <a:p>
                <a:pPr indent="-571500">
                  <a:buFont typeface="Wingdings" pitchFamily="2" charset="2"/>
                  <a:buChar char="Ø"/>
                </a:pPr>
                <a:r>
                  <a:rPr lang="en-US" altLang="zh-CN" sz="4000" b="1" dirty="0">
                    <a:latin typeface="微软雅黑" pitchFamily="34" charset="-122"/>
                    <a:ea typeface="微软雅黑" pitchFamily="34" charset="-122"/>
                    <a:cs typeface="Times New Roman" pitchFamily="18" charset="0"/>
                  </a:rPr>
                  <a:t>Calculating Text Density</a:t>
                </a:r>
              </a:p>
              <a:p>
                <a:pPr/>
                <a14:m>
                  <m:oMathPara xmlns:m="http://schemas.openxmlformats.org/officeDocument/2006/math">
                    <m:oMathParaPr>
                      <m:jc m:val="centerGroup"/>
                    </m:oMathParaPr>
                    <m:oMath xmlns:m="http://schemas.openxmlformats.org/officeDocument/2006/math">
                      <m:r>
                        <a:rPr lang="en-US" altLang="zh-CN" sz="4000" b="0" i="1" smtClean="0">
                          <a:latin typeface="Cambria Math" panose="02040503050406030204" pitchFamily="18" charset="0"/>
                          <a:ea typeface="微软雅黑" pitchFamily="34" charset="-122"/>
                          <a:cs typeface="Times New Roman" pitchFamily="18" charset="0"/>
                        </a:rPr>
                        <m:t>𝑇𝐷</m:t>
                      </m:r>
                      <m:d>
                        <m:dPr>
                          <m:ctrlPr>
                            <a:rPr lang="en-US" altLang="zh-CN" sz="4000" i="1" smtClean="0">
                              <a:latin typeface="Cambria Math" panose="02040503050406030204" pitchFamily="18" charset="0"/>
                              <a:ea typeface="微软雅黑" pitchFamily="34" charset="-122"/>
                              <a:cs typeface="Times New Roman" pitchFamily="18" charset="0"/>
                            </a:rPr>
                          </m:ctrlPr>
                        </m:dPr>
                        <m:e>
                          <m:r>
                            <a:rPr lang="en-US" altLang="zh-CN" sz="4000" b="0" i="1" smtClean="0">
                              <a:latin typeface="Cambria Math" panose="02040503050406030204" pitchFamily="18" charset="0"/>
                              <a:ea typeface="微软雅黑" pitchFamily="34" charset="-122"/>
                              <a:cs typeface="Times New Roman" pitchFamily="18" charset="0"/>
                            </a:rPr>
                            <m:t>𝐿</m:t>
                          </m:r>
                        </m:e>
                      </m:d>
                      <m:r>
                        <a:rPr lang="en-US" altLang="zh-CN" sz="4000" b="0" i="1" smtClean="0">
                          <a:latin typeface="Cambria Math" panose="02040503050406030204" pitchFamily="18" charset="0"/>
                          <a:ea typeface="微软雅黑" pitchFamily="34" charset="-122"/>
                          <a:cs typeface="Times New Roman" pitchFamily="18" charset="0"/>
                        </a:rPr>
                        <m:t>=</m:t>
                      </m:r>
                      <m:r>
                        <m:rPr>
                          <m:sty m:val="p"/>
                        </m:rPr>
                        <a:rPr lang="en-US" altLang="zh-CN" sz="4000" b="0" i="0" smtClean="0">
                          <a:latin typeface="Cambria Math" panose="02040503050406030204" pitchFamily="18" charset="0"/>
                          <a:ea typeface="微软雅黑" pitchFamily="34" charset="-122"/>
                          <a:cs typeface="Times New Roman" pitchFamily="18" charset="0"/>
                        </a:rPr>
                        <m:t>TextLen</m:t>
                      </m:r>
                      <m:d>
                        <m:dPr>
                          <m:ctrlPr>
                            <a:rPr lang="en-US" altLang="zh-CN" sz="4000" i="1" smtClean="0">
                              <a:latin typeface="Cambria Math" panose="02040503050406030204" pitchFamily="18" charset="0"/>
                              <a:ea typeface="微软雅黑" pitchFamily="34" charset="-122"/>
                              <a:cs typeface="Times New Roman" pitchFamily="18" charset="0"/>
                            </a:rPr>
                          </m:ctrlPr>
                        </m:dPr>
                        <m:e>
                          <m:r>
                            <a:rPr lang="en-US" altLang="zh-CN" sz="4000" b="0" i="1" smtClean="0">
                              <a:latin typeface="Cambria Math" panose="02040503050406030204" pitchFamily="18" charset="0"/>
                              <a:ea typeface="微软雅黑" pitchFamily="34" charset="-122"/>
                              <a:cs typeface="Times New Roman" pitchFamily="18" charset="0"/>
                            </a:rPr>
                            <m:t>𝐿</m:t>
                          </m:r>
                        </m:e>
                      </m:d>
                      <m:r>
                        <a:rPr lang="en-US" altLang="zh-CN" sz="4000" b="0" i="1" smtClean="0">
                          <a:latin typeface="Cambria Math" panose="02040503050406030204" pitchFamily="18" charset="0"/>
                          <a:ea typeface="微软雅黑" pitchFamily="34" charset="-122"/>
                          <a:cs typeface="Times New Roman" pitchFamily="18" charset="0"/>
                        </a:rPr>
                        <m:t>−</m:t>
                      </m:r>
                      <m:r>
                        <a:rPr lang="en-US" altLang="zh-CN" sz="4000" b="0" i="1" smtClean="0">
                          <a:latin typeface="Cambria Math" panose="02040503050406030204" pitchFamily="18" charset="0"/>
                          <a:ea typeface="微软雅黑" pitchFamily="34" charset="-122"/>
                          <a:cs typeface="Times New Roman" pitchFamily="18" charset="0"/>
                        </a:rPr>
                        <m:t>𝐿𝑖𝑛𝑘𝐿𝑒𝑛</m:t>
                      </m:r>
                      <m:d>
                        <m:dPr>
                          <m:ctrlPr>
                            <a:rPr lang="en-US" altLang="zh-CN" sz="4000" i="1" smtClean="0">
                              <a:latin typeface="Cambria Math" panose="02040503050406030204" pitchFamily="18" charset="0"/>
                              <a:ea typeface="微软雅黑" pitchFamily="34" charset="-122"/>
                              <a:cs typeface="Times New Roman" pitchFamily="18" charset="0"/>
                            </a:rPr>
                          </m:ctrlPr>
                        </m:dPr>
                        <m:e>
                          <m:r>
                            <a:rPr lang="en-US" altLang="zh-CN" sz="4000" b="0" i="1" smtClean="0">
                              <a:latin typeface="Cambria Math" panose="02040503050406030204" pitchFamily="18" charset="0"/>
                              <a:ea typeface="微软雅黑" pitchFamily="34" charset="-122"/>
                              <a:cs typeface="Times New Roman" pitchFamily="18" charset="0"/>
                            </a:rPr>
                            <m:t>𝐿</m:t>
                          </m:r>
                        </m:e>
                      </m:d>
                      <m:r>
                        <a:rPr lang="en-US" altLang="zh-CN" sz="4000" b="0" i="1" smtClean="0">
                          <a:latin typeface="Cambria Math" panose="02040503050406030204" pitchFamily="18" charset="0"/>
                          <a:ea typeface="微软雅黑" pitchFamily="34" charset="-122"/>
                          <a:cs typeface="Times New Roman" pitchFamily="18" charset="0"/>
                        </a:rPr>
                        <m:t>−</m:t>
                      </m:r>
                      <m:r>
                        <a:rPr lang="en-US" altLang="zh-CN" sz="4000" b="0" i="1" smtClean="0">
                          <a:latin typeface="Cambria Math" panose="02040503050406030204" pitchFamily="18" charset="0"/>
                          <a:ea typeface="微软雅黑" pitchFamily="34" charset="-122"/>
                          <a:cs typeface="Times New Roman" pitchFamily="18" charset="0"/>
                        </a:rPr>
                        <m:t>𝐴𝑣𝑒𝑟𝐿𝑒𝑛</m:t>
                      </m:r>
                      <m:r>
                        <a:rPr lang="en-US" altLang="zh-CN" sz="4000" b="0" i="1" smtClean="0">
                          <a:latin typeface="Cambria Math" panose="02040503050406030204" pitchFamily="18" charset="0"/>
                          <a:ea typeface="微软雅黑" pitchFamily="34" charset="-122"/>
                          <a:cs typeface="Times New Roman" pitchFamily="18" charset="0"/>
                        </a:rPr>
                        <m:t>(</m:t>
                      </m:r>
                      <m:r>
                        <a:rPr lang="en-US" altLang="zh-CN" sz="4000" b="0" i="1" smtClean="0">
                          <a:latin typeface="Cambria Math" panose="02040503050406030204" pitchFamily="18" charset="0"/>
                          <a:ea typeface="微软雅黑" pitchFamily="34" charset="-122"/>
                          <a:cs typeface="Times New Roman" pitchFamily="18" charset="0"/>
                        </a:rPr>
                        <m:t>𝐿</m:t>
                      </m:r>
                      <m:r>
                        <a:rPr lang="en-US" altLang="zh-CN" sz="4000" b="0" i="1" smtClean="0">
                          <a:latin typeface="Cambria Math" panose="02040503050406030204" pitchFamily="18" charset="0"/>
                          <a:ea typeface="微软雅黑" pitchFamily="34" charset="-122"/>
                          <a:cs typeface="Times New Roman" pitchFamily="18" charset="0"/>
                        </a:rPr>
                        <m:t>)</m:t>
                      </m:r>
                    </m:oMath>
                  </m:oMathPara>
                </a14:m>
                <a:endParaRPr lang="en-US" altLang="zh-CN" sz="4000" dirty="0" smtClean="0">
                  <a:latin typeface="微软雅黑" pitchFamily="34" charset="-122"/>
                  <a:ea typeface="微软雅黑" pitchFamily="34" charset="-122"/>
                  <a:cs typeface="Times New Roman" pitchFamily="18" charset="0"/>
                </a:endParaRPr>
              </a:p>
              <a:p>
                <a:pPr/>
                <a14:m>
                  <m:oMathPara xmlns:m="http://schemas.openxmlformats.org/officeDocument/2006/math">
                    <m:oMathParaPr>
                      <m:jc m:val="centerGroup"/>
                    </m:oMathParaPr>
                    <m:oMath xmlns:m="http://schemas.openxmlformats.org/officeDocument/2006/math">
                      <m:r>
                        <a:rPr lang="en-US" altLang="zh-CN" sz="4000" b="0" i="1" smtClean="0">
                          <a:latin typeface="Cambria Math" panose="02040503050406030204" pitchFamily="18" charset="0"/>
                          <a:ea typeface="微软雅黑" pitchFamily="34" charset="-122"/>
                          <a:cs typeface="Times New Roman" pitchFamily="18" charset="0"/>
                        </a:rPr>
                        <m:t>𝐴𝑣𝑒𝑟𝐿𝑒𝑛</m:t>
                      </m:r>
                      <m:d>
                        <m:dPr>
                          <m:ctrlPr>
                            <a:rPr lang="en-US" altLang="zh-CN" sz="4000" i="1" smtClean="0">
                              <a:latin typeface="Cambria Math" panose="02040503050406030204" pitchFamily="18" charset="0"/>
                              <a:ea typeface="微软雅黑" pitchFamily="34" charset="-122"/>
                              <a:cs typeface="Times New Roman" pitchFamily="18" charset="0"/>
                            </a:rPr>
                          </m:ctrlPr>
                        </m:dPr>
                        <m:e>
                          <m:r>
                            <a:rPr lang="en-US" altLang="zh-CN" sz="4000" b="0" i="1" smtClean="0">
                              <a:latin typeface="Cambria Math" panose="02040503050406030204" pitchFamily="18" charset="0"/>
                              <a:ea typeface="微软雅黑" pitchFamily="34" charset="-122"/>
                              <a:cs typeface="Times New Roman" pitchFamily="18" charset="0"/>
                            </a:rPr>
                            <m:t>𝐿</m:t>
                          </m:r>
                        </m:e>
                      </m:d>
                      <m:r>
                        <a:rPr lang="en-US" altLang="zh-CN" sz="4000" b="0" i="1" smtClean="0">
                          <a:latin typeface="Cambria Math" panose="02040503050406030204" pitchFamily="18" charset="0"/>
                          <a:ea typeface="微软雅黑" pitchFamily="34" charset="-122"/>
                          <a:cs typeface="Times New Roman" pitchFamily="18" charset="0"/>
                        </a:rPr>
                        <m:t>=</m:t>
                      </m:r>
                      <m:r>
                        <a:rPr lang="en-US" altLang="zh-CN" sz="4000" b="0" i="1" smtClean="0">
                          <a:latin typeface="Cambria Math" panose="02040503050406030204" pitchFamily="18" charset="0"/>
                          <a:ea typeface="微软雅黑" pitchFamily="34" charset="-122"/>
                          <a:cs typeface="Times New Roman" pitchFamily="18" charset="0"/>
                        </a:rPr>
                        <m:t>𝐴𝑙𝑙𝑇𝑒𝑥𝑡</m:t>
                      </m:r>
                      <m:r>
                        <a:rPr lang="en-US" altLang="zh-CN" sz="4000" b="0" i="1" smtClean="0">
                          <a:latin typeface="Cambria Math" panose="02040503050406030204" pitchFamily="18" charset="0"/>
                          <a:ea typeface="微软雅黑" pitchFamily="34" charset="-122"/>
                          <a:cs typeface="Times New Roman" pitchFamily="18" charset="0"/>
                        </a:rPr>
                        <m:t>/</m:t>
                      </m:r>
                      <m:r>
                        <a:rPr lang="en-US" altLang="zh-CN" sz="4000" b="0" i="1" smtClean="0">
                          <a:latin typeface="Cambria Math" panose="02040503050406030204" pitchFamily="18" charset="0"/>
                          <a:ea typeface="微软雅黑" pitchFamily="34" charset="-122"/>
                          <a:cs typeface="Times New Roman" pitchFamily="18" charset="0"/>
                        </a:rPr>
                        <m:t>𝐿𝑖𝑛𝑒𝑁𝑢𝑚𝑠</m:t>
                      </m:r>
                    </m:oMath>
                  </m:oMathPara>
                </a14:m>
                <a:endParaRPr lang="en-US" altLang="zh-CN" sz="4000" dirty="0" smtClean="0">
                  <a:latin typeface="微软雅黑" pitchFamily="34" charset="-122"/>
                  <a:ea typeface="微软雅黑" pitchFamily="34" charset="-122"/>
                  <a:cs typeface="Times New Roman" pitchFamily="18" charset="0"/>
                </a:endParaRPr>
              </a:p>
              <a:p>
                <a:pPr indent="-571500">
                  <a:buFont typeface="Wingdings" pitchFamily="2" charset="2"/>
                  <a:buChar char="Ø"/>
                </a:pPr>
                <a:r>
                  <a:rPr lang="en-US" altLang="zh-CN" sz="4000" b="1" dirty="0">
                    <a:latin typeface="微软雅黑" pitchFamily="34" charset="-122"/>
                    <a:ea typeface="微软雅黑" pitchFamily="34" charset="-122"/>
                    <a:cs typeface="Times New Roman" pitchFamily="18" charset="0"/>
                  </a:rPr>
                  <a:t>Gauss </a:t>
                </a:r>
                <a:r>
                  <a:rPr lang="en-US" altLang="zh-CN" sz="4000" b="1" dirty="0">
                    <a:latin typeface="微软雅黑" pitchFamily="34" charset="-122"/>
                    <a:ea typeface="微软雅黑" pitchFamily="34" charset="-122"/>
                    <a:cs typeface="Times New Roman" pitchFamily="18" charset="0"/>
                  </a:rPr>
                  <a:t>S</a:t>
                </a:r>
                <a:r>
                  <a:rPr lang="en-US" altLang="zh-CN" sz="4000" b="1" dirty="0" smtClean="0">
                    <a:latin typeface="微软雅黑" pitchFamily="34" charset="-122"/>
                    <a:ea typeface="微软雅黑" pitchFamily="34" charset="-122"/>
                    <a:cs typeface="Times New Roman" pitchFamily="18" charset="0"/>
                  </a:rPr>
                  <a:t>mooth</a:t>
                </a:r>
                <a:endParaRPr lang="en-US" altLang="zh-CN" sz="4000" b="1" dirty="0" smtClean="0">
                  <a:latin typeface="微软雅黑" pitchFamily="34" charset="-122"/>
                  <a:ea typeface="微软雅黑" pitchFamily="34" charset="-122"/>
                  <a:cs typeface="Times New Roman" pitchFamily="18" charset="0"/>
                </a:endParaRPr>
              </a:p>
              <a:p>
                <a:r>
                  <a:rPr lang="en-US" altLang="zh-CN" sz="4000" b="1" dirty="0" smtClean="0">
                    <a:latin typeface="微软雅黑" pitchFamily="34" charset="-122"/>
                    <a:ea typeface="微软雅黑" pitchFamily="34" charset="-122"/>
                    <a:cs typeface="Times New Roman" pitchFamily="18" charset="0"/>
                  </a:rPr>
                  <a:t>	</a:t>
                </a:r>
                <a14:m>
                  <m:oMath xmlns:m="http://schemas.openxmlformats.org/officeDocument/2006/math">
                    <m:r>
                      <a:rPr lang="en-US" altLang="zh-CN" sz="4000" b="1" i="1" smtClean="0">
                        <a:latin typeface="Cambria Math" panose="02040503050406030204" pitchFamily="18" charset="0"/>
                        <a:ea typeface="微软雅黑" pitchFamily="34" charset="-122"/>
                        <a:cs typeface="Times New Roman" pitchFamily="18" charset="0"/>
                      </a:rPr>
                      <m:t>𝑺𝑻𝑫</m:t>
                    </m:r>
                    <m:r>
                      <a:rPr lang="en-US" altLang="zh-CN" sz="4000" b="1" i="1" baseline="-25000" smtClean="0">
                        <a:latin typeface="Cambria Math" panose="02040503050406030204" pitchFamily="18" charset="0"/>
                        <a:ea typeface="微软雅黑" pitchFamily="34" charset="-122"/>
                        <a:cs typeface="Times New Roman" pitchFamily="18" charset="0"/>
                      </a:rPr>
                      <m:t>𝒊</m:t>
                    </m:r>
                    <m:r>
                      <a:rPr lang="en-US" altLang="zh-CN" sz="4000" b="1" i="1" smtClean="0">
                        <a:latin typeface="Cambria Math" panose="02040503050406030204" pitchFamily="18" charset="0"/>
                        <a:ea typeface="微软雅黑" pitchFamily="34" charset="-122"/>
                        <a:cs typeface="Times New Roman" pitchFamily="18" charset="0"/>
                      </a:rPr>
                      <m:t>=</m:t>
                    </m:r>
                    <m:nary>
                      <m:naryPr>
                        <m:chr m:val="∑"/>
                        <m:ctrlPr>
                          <a:rPr lang="en-US" altLang="zh-CN" sz="4000" b="1" i="1" smtClean="0">
                            <a:latin typeface="Cambria Math" panose="02040503050406030204" pitchFamily="18" charset="0"/>
                            <a:ea typeface="微软雅黑" pitchFamily="34" charset="-122"/>
                            <a:cs typeface="Times New Roman" pitchFamily="18" charset="0"/>
                          </a:rPr>
                        </m:ctrlPr>
                      </m:naryPr>
                      <m:sub>
                        <m:r>
                          <m:rPr>
                            <m:brk m:alnAt="23"/>
                          </m:rPr>
                          <a:rPr lang="en-US" altLang="zh-CN" sz="4000" b="1" i="1" smtClean="0">
                            <a:latin typeface="Cambria Math" panose="02040503050406030204" pitchFamily="18" charset="0"/>
                            <a:ea typeface="微软雅黑" pitchFamily="34" charset="-122"/>
                            <a:cs typeface="Times New Roman" pitchFamily="18" charset="0"/>
                          </a:rPr>
                          <m:t>𝒋</m:t>
                        </m:r>
                        <m:r>
                          <a:rPr lang="en-US" altLang="zh-CN" sz="4000" b="1" i="1" smtClean="0">
                            <a:latin typeface="Cambria Math" panose="02040503050406030204" pitchFamily="18" charset="0"/>
                            <a:ea typeface="微软雅黑" pitchFamily="34" charset="-122"/>
                            <a:cs typeface="Times New Roman" pitchFamily="18" charset="0"/>
                          </a:rPr>
                          <m:t>=−</m:t>
                        </m:r>
                        <m:r>
                          <a:rPr lang="en-US" altLang="zh-CN" sz="4000" b="1" i="1" smtClean="0">
                            <a:latin typeface="Cambria Math" panose="02040503050406030204" pitchFamily="18" charset="0"/>
                            <a:ea typeface="微软雅黑" pitchFamily="34" charset="-122"/>
                            <a:cs typeface="Times New Roman" pitchFamily="18" charset="0"/>
                          </a:rPr>
                          <m:t>𝟐</m:t>
                        </m:r>
                        <m:r>
                          <a:rPr lang="zh-CN" altLang="en-US" sz="4000" b="1" i="1" smtClean="0">
                            <a:latin typeface="Cambria Math" panose="02040503050406030204" pitchFamily="18" charset="0"/>
                            <a:ea typeface="微软雅黑" pitchFamily="34" charset="-122"/>
                            <a:cs typeface="Times New Roman" pitchFamily="18" charset="0"/>
                          </a:rPr>
                          <m:t>𝝈</m:t>
                        </m:r>
                      </m:sub>
                      <m:sup>
                        <m:r>
                          <a:rPr lang="en-US" altLang="zh-CN" sz="4000" b="1" i="1" smtClean="0">
                            <a:latin typeface="Cambria Math" panose="02040503050406030204" pitchFamily="18" charset="0"/>
                            <a:ea typeface="微软雅黑" pitchFamily="34" charset="-122"/>
                            <a:cs typeface="Times New Roman" pitchFamily="18" charset="0"/>
                          </a:rPr>
                          <m:t>𝟐</m:t>
                        </m:r>
                        <m:r>
                          <a:rPr lang="zh-CN" altLang="en-US" sz="4000" b="1" i="1" smtClean="0">
                            <a:latin typeface="Cambria Math" panose="02040503050406030204" pitchFamily="18" charset="0"/>
                            <a:ea typeface="微软雅黑" pitchFamily="34" charset="-122"/>
                            <a:cs typeface="Times New Roman" pitchFamily="18" charset="0"/>
                          </a:rPr>
                          <m:t>𝝈</m:t>
                        </m:r>
                      </m:sup>
                      <m:e>
                        <m:r>
                          <a:rPr lang="zh-CN" altLang="en-US" sz="4000" b="1" i="1" smtClean="0">
                            <a:latin typeface="Cambria Math" panose="02040503050406030204" pitchFamily="18" charset="0"/>
                            <a:ea typeface="微软雅黑" pitchFamily="34" charset="-122"/>
                            <a:cs typeface="Times New Roman" pitchFamily="18" charset="0"/>
                          </a:rPr>
                          <m:t>𝝎</m:t>
                        </m:r>
                        <m:r>
                          <a:rPr lang="en-US" altLang="zh-CN" sz="4000" b="1" i="1" baseline="-25000" smtClean="0">
                            <a:latin typeface="Cambria Math" panose="02040503050406030204" pitchFamily="18" charset="0"/>
                            <a:ea typeface="微软雅黑" pitchFamily="34" charset="-122"/>
                            <a:cs typeface="Times New Roman" pitchFamily="18" charset="0"/>
                          </a:rPr>
                          <m:t>𝒋</m:t>
                        </m:r>
                        <m:r>
                          <a:rPr lang="en-US" altLang="zh-CN" sz="4000" b="1" i="1" smtClean="0">
                            <a:latin typeface="Cambria Math" panose="02040503050406030204" pitchFamily="18" charset="0"/>
                            <a:ea typeface="Cambria Math" panose="02040503050406030204" pitchFamily="18" charset="0"/>
                            <a:cs typeface="Times New Roman" pitchFamily="18" charset="0"/>
                          </a:rPr>
                          <m:t>∙</m:t>
                        </m:r>
                        <m:r>
                          <a:rPr lang="en-US" altLang="zh-CN" sz="4000" b="1" i="1" smtClean="0">
                            <a:latin typeface="Cambria Math" panose="02040503050406030204" pitchFamily="18" charset="0"/>
                            <a:ea typeface="Cambria Math" panose="02040503050406030204" pitchFamily="18" charset="0"/>
                            <a:cs typeface="Times New Roman" pitchFamily="18" charset="0"/>
                          </a:rPr>
                          <m:t>𝑻𝑫𝒊</m:t>
                        </m:r>
                        <m:r>
                          <a:rPr lang="en-US" altLang="zh-CN" sz="4000" b="1" i="1" baseline="-25000" smtClean="0">
                            <a:latin typeface="Cambria Math" panose="02040503050406030204" pitchFamily="18" charset="0"/>
                            <a:ea typeface="Cambria Math" panose="02040503050406030204" pitchFamily="18" charset="0"/>
                            <a:cs typeface="Times New Roman" pitchFamily="18" charset="0"/>
                          </a:rPr>
                          <m:t>+</m:t>
                        </m:r>
                        <m:r>
                          <a:rPr lang="en-US" altLang="zh-CN" sz="4000" b="1" i="1" baseline="-25000" smtClean="0">
                            <a:latin typeface="Cambria Math" panose="02040503050406030204" pitchFamily="18" charset="0"/>
                            <a:ea typeface="Cambria Math" panose="02040503050406030204" pitchFamily="18" charset="0"/>
                            <a:cs typeface="Times New Roman" pitchFamily="18" charset="0"/>
                          </a:rPr>
                          <m:t>𝒋</m:t>
                        </m:r>
                      </m:e>
                    </m:nary>
                  </m:oMath>
                </a14:m>
                <a:endParaRPr lang="en-US" altLang="zh-CN" sz="4000" b="1" dirty="0" smtClean="0">
                  <a:latin typeface="微软雅黑" pitchFamily="34" charset="-122"/>
                  <a:ea typeface="微软雅黑" pitchFamily="34" charset="-122"/>
                  <a:cs typeface="Times New Roman" pitchFamily="18" charset="0"/>
                </a:endParaRPr>
              </a:p>
              <a:p>
                <a:pPr/>
                <a14:m>
                  <m:oMathPara xmlns:m="http://schemas.openxmlformats.org/officeDocument/2006/math">
                    <m:oMathParaPr>
                      <m:jc m:val="centerGroup"/>
                    </m:oMathParaPr>
                    <m:oMath xmlns:m="http://schemas.openxmlformats.org/officeDocument/2006/math">
                      <m:r>
                        <a:rPr lang="zh-CN" altLang="en-US" sz="4000" b="1" i="1">
                          <a:latin typeface="Cambria Math" panose="02040503050406030204" pitchFamily="18" charset="0"/>
                          <a:ea typeface="微软雅黑" pitchFamily="34" charset="-122"/>
                          <a:cs typeface="Times New Roman" pitchFamily="18" charset="0"/>
                        </a:rPr>
                        <m:t>𝝎</m:t>
                      </m:r>
                      <m:r>
                        <a:rPr lang="en-US" altLang="zh-CN" sz="4000" b="1" i="1" baseline="-25000" smtClean="0">
                          <a:latin typeface="Cambria Math" panose="02040503050406030204" pitchFamily="18" charset="0"/>
                          <a:ea typeface="微软雅黑" pitchFamily="34" charset="-122"/>
                          <a:cs typeface="Times New Roman" pitchFamily="18" charset="0"/>
                        </a:rPr>
                        <m:t>𝒋</m:t>
                      </m:r>
                      <m:r>
                        <a:rPr lang="en-US" altLang="zh-CN" sz="4000" b="1" i="1" smtClean="0">
                          <a:latin typeface="Cambria Math" panose="02040503050406030204" pitchFamily="18" charset="0"/>
                          <a:ea typeface="微软雅黑" pitchFamily="34" charset="-122"/>
                          <a:cs typeface="Times New Roman" pitchFamily="18" charset="0"/>
                        </a:rPr>
                        <m:t>=</m:t>
                      </m:r>
                      <m:f>
                        <m:fPr>
                          <m:ctrlPr>
                            <a:rPr lang="en-US" altLang="zh-CN" sz="4000" b="1" i="1" smtClean="0">
                              <a:latin typeface="Cambria Math" panose="02040503050406030204" pitchFamily="18" charset="0"/>
                              <a:ea typeface="微软雅黑" pitchFamily="34" charset="-122"/>
                              <a:cs typeface="Times New Roman" pitchFamily="18" charset="0"/>
                            </a:rPr>
                          </m:ctrlPr>
                        </m:fPr>
                        <m:num>
                          <m:r>
                            <a:rPr lang="en-US" altLang="zh-CN" sz="4000" b="1" i="1" smtClean="0">
                              <a:latin typeface="Cambria Math" panose="02040503050406030204" pitchFamily="18" charset="0"/>
                              <a:ea typeface="微软雅黑" pitchFamily="34" charset="-122"/>
                              <a:cs typeface="Times New Roman" pitchFamily="18" charset="0"/>
                            </a:rPr>
                            <m:t>𝒆𝒙𝒑</m:t>
                          </m:r>
                          <m:r>
                            <a:rPr lang="en-US" altLang="zh-CN" sz="4000" b="1" i="1" smtClean="0">
                              <a:latin typeface="Cambria Math" panose="02040503050406030204" pitchFamily="18" charset="0"/>
                              <a:ea typeface="微软雅黑" pitchFamily="34" charset="-122"/>
                              <a:cs typeface="Times New Roman" pitchFamily="18" charset="0"/>
                            </a:rPr>
                            <m:t>(−</m:t>
                          </m:r>
                          <m:f>
                            <m:fPr>
                              <m:ctrlPr>
                                <a:rPr lang="en-US" altLang="zh-CN" sz="4000" b="1" i="1" smtClean="0">
                                  <a:latin typeface="Cambria Math" panose="02040503050406030204" pitchFamily="18" charset="0"/>
                                  <a:ea typeface="微软雅黑" pitchFamily="34" charset="-122"/>
                                  <a:cs typeface="Times New Roman" pitchFamily="18" charset="0"/>
                                </a:rPr>
                              </m:ctrlPr>
                            </m:fPr>
                            <m:num>
                              <m:r>
                                <a:rPr lang="en-US" altLang="zh-CN" sz="4000" b="1" i="1" smtClean="0">
                                  <a:latin typeface="Cambria Math" panose="02040503050406030204" pitchFamily="18" charset="0"/>
                                  <a:ea typeface="微软雅黑" pitchFamily="34" charset="-122"/>
                                  <a:cs typeface="Times New Roman" pitchFamily="18" charset="0"/>
                                </a:rPr>
                                <m:t>𝒋</m:t>
                              </m:r>
                              <m:r>
                                <a:rPr lang="en-US" altLang="zh-CN" sz="4000" b="1" i="1" baseline="30000" smtClean="0">
                                  <a:latin typeface="Cambria Math" panose="02040503050406030204" pitchFamily="18" charset="0"/>
                                  <a:ea typeface="微软雅黑" pitchFamily="34" charset="-122"/>
                                  <a:cs typeface="Times New Roman" pitchFamily="18" charset="0"/>
                                </a:rPr>
                                <m:t>𝟐</m:t>
                              </m:r>
                            </m:num>
                            <m:den>
                              <m:r>
                                <a:rPr lang="en-US" altLang="zh-CN" sz="4000" b="1" i="1" smtClean="0">
                                  <a:latin typeface="Cambria Math" panose="02040503050406030204" pitchFamily="18" charset="0"/>
                                  <a:ea typeface="微软雅黑" pitchFamily="34" charset="-122"/>
                                  <a:cs typeface="Times New Roman" pitchFamily="18" charset="0"/>
                                </a:rPr>
                                <m:t>𝟐</m:t>
                              </m:r>
                              <m:r>
                                <a:rPr lang="zh-CN" altLang="en-US" sz="4000" b="1" i="1" smtClean="0">
                                  <a:latin typeface="Cambria Math" panose="02040503050406030204" pitchFamily="18" charset="0"/>
                                  <a:ea typeface="微软雅黑" pitchFamily="34" charset="-122"/>
                                  <a:cs typeface="Times New Roman" pitchFamily="18" charset="0"/>
                                </a:rPr>
                                <m:t>𝝈</m:t>
                              </m:r>
                              <m:r>
                                <a:rPr lang="en-US" altLang="zh-CN" sz="4000" b="1" i="1" baseline="30000" smtClean="0">
                                  <a:latin typeface="Cambria Math" panose="02040503050406030204" pitchFamily="18" charset="0"/>
                                  <a:ea typeface="微软雅黑" pitchFamily="34" charset="-122"/>
                                  <a:cs typeface="Times New Roman" pitchFamily="18" charset="0"/>
                                </a:rPr>
                                <m:t>𝟐</m:t>
                              </m:r>
                            </m:den>
                          </m:f>
                          <m:r>
                            <a:rPr lang="en-US" altLang="zh-CN" sz="4000" b="1" i="1" smtClean="0">
                              <a:latin typeface="Cambria Math" panose="02040503050406030204" pitchFamily="18" charset="0"/>
                              <a:ea typeface="微软雅黑" pitchFamily="34" charset="-122"/>
                              <a:cs typeface="Times New Roman" pitchFamily="18" charset="0"/>
                            </a:rPr>
                            <m:t>)</m:t>
                          </m:r>
                        </m:num>
                        <m:den>
                          <m:nary>
                            <m:naryPr>
                              <m:chr m:val="∑"/>
                              <m:ctrlPr>
                                <a:rPr lang="en-US" altLang="zh-CN" sz="4000" b="1" i="1" smtClean="0">
                                  <a:latin typeface="Cambria Math" panose="02040503050406030204" pitchFamily="18" charset="0"/>
                                  <a:ea typeface="微软雅黑" pitchFamily="34" charset="-122"/>
                                  <a:cs typeface="Times New Roman" pitchFamily="18" charset="0"/>
                                </a:rPr>
                              </m:ctrlPr>
                            </m:naryPr>
                            <m:sub>
                              <m:r>
                                <m:rPr>
                                  <m:brk m:alnAt="23"/>
                                </m:rPr>
                                <a:rPr lang="en-US" altLang="zh-CN" sz="4000" b="1" i="1" smtClean="0">
                                  <a:latin typeface="Cambria Math" panose="02040503050406030204" pitchFamily="18" charset="0"/>
                                  <a:ea typeface="微软雅黑" pitchFamily="34" charset="-122"/>
                                  <a:cs typeface="Times New Roman" pitchFamily="18" charset="0"/>
                                </a:rPr>
                                <m:t>𝒎</m:t>
                              </m:r>
                              <m:r>
                                <a:rPr lang="en-US" altLang="zh-CN" sz="4000" b="1" i="1" smtClean="0">
                                  <a:latin typeface="Cambria Math" panose="02040503050406030204" pitchFamily="18" charset="0"/>
                                  <a:ea typeface="微软雅黑" pitchFamily="34" charset="-122"/>
                                  <a:cs typeface="Times New Roman" pitchFamily="18" charset="0"/>
                                </a:rPr>
                                <m:t>=−</m:t>
                              </m:r>
                              <m:r>
                                <a:rPr lang="en-US" altLang="zh-CN" sz="4000" b="1" i="1" smtClean="0">
                                  <a:latin typeface="Cambria Math" panose="02040503050406030204" pitchFamily="18" charset="0"/>
                                  <a:ea typeface="微软雅黑" pitchFamily="34" charset="-122"/>
                                  <a:cs typeface="Times New Roman" pitchFamily="18" charset="0"/>
                                </a:rPr>
                                <m:t>𝟐</m:t>
                              </m:r>
                              <m:r>
                                <a:rPr lang="zh-CN" altLang="en-US" sz="4000" b="1" i="1" smtClean="0">
                                  <a:latin typeface="Cambria Math" panose="02040503050406030204" pitchFamily="18" charset="0"/>
                                  <a:ea typeface="微软雅黑" pitchFamily="34" charset="-122"/>
                                  <a:cs typeface="Times New Roman" pitchFamily="18" charset="0"/>
                                </a:rPr>
                                <m:t>𝝈</m:t>
                              </m:r>
                            </m:sub>
                            <m:sup>
                              <m:r>
                                <a:rPr lang="en-US" altLang="zh-CN" sz="4000" b="1" i="1" smtClean="0">
                                  <a:latin typeface="Cambria Math" panose="02040503050406030204" pitchFamily="18" charset="0"/>
                                  <a:ea typeface="微软雅黑" pitchFamily="34" charset="-122"/>
                                  <a:cs typeface="Times New Roman" pitchFamily="18" charset="0"/>
                                </a:rPr>
                                <m:t>𝟐</m:t>
                              </m:r>
                              <m:r>
                                <a:rPr lang="zh-CN" altLang="en-US" sz="4000" b="1" i="1" smtClean="0">
                                  <a:latin typeface="Cambria Math" panose="02040503050406030204" pitchFamily="18" charset="0"/>
                                  <a:ea typeface="微软雅黑" pitchFamily="34" charset="-122"/>
                                  <a:cs typeface="Times New Roman" pitchFamily="18" charset="0"/>
                                </a:rPr>
                                <m:t>𝝈</m:t>
                              </m:r>
                            </m:sup>
                            <m:e>
                              <m:r>
                                <a:rPr lang="en-US" altLang="zh-CN" sz="4000" b="1" i="1" smtClean="0">
                                  <a:latin typeface="Cambria Math" panose="02040503050406030204" pitchFamily="18" charset="0"/>
                                  <a:ea typeface="微软雅黑" pitchFamily="34" charset="-122"/>
                                  <a:cs typeface="Times New Roman" pitchFamily="18" charset="0"/>
                                </a:rPr>
                                <m:t>𝒆𝒙𝒑</m:t>
                              </m:r>
                              <m:r>
                                <a:rPr lang="en-US" altLang="zh-CN" sz="4000" b="1" i="1" smtClean="0">
                                  <a:latin typeface="Cambria Math" panose="02040503050406030204" pitchFamily="18" charset="0"/>
                                  <a:ea typeface="微软雅黑" pitchFamily="34" charset="-122"/>
                                  <a:cs typeface="Times New Roman" pitchFamily="18" charset="0"/>
                                </a:rPr>
                                <m:t>(−</m:t>
                              </m:r>
                              <m:f>
                                <m:fPr>
                                  <m:ctrlPr>
                                    <a:rPr lang="en-US" altLang="zh-CN" sz="4000" b="1" i="1" smtClean="0">
                                      <a:latin typeface="Cambria Math" panose="02040503050406030204" pitchFamily="18" charset="0"/>
                                      <a:ea typeface="微软雅黑" pitchFamily="34" charset="-122"/>
                                      <a:cs typeface="Times New Roman" pitchFamily="18" charset="0"/>
                                    </a:rPr>
                                  </m:ctrlPr>
                                </m:fPr>
                                <m:num>
                                  <m:r>
                                    <a:rPr lang="en-US" altLang="zh-CN" sz="4000" b="1" i="1" smtClean="0">
                                      <a:latin typeface="Cambria Math" panose="02040503050406030204" pitchFamily="18" charset="0"/>
                                      <a:ea typeface="微软雅黑" pitchFamily="34" charset="-122"/>
                                      <a:cs typeface="Times New Roman" pitchFamily="18" charset="0"/>
                                    </a:rPr>
                                    <m:t>𝒎</m:t>
                                  </m:r>
                                  <m:r>
                                    <a:rPr lang="en-US" altLang="zh-CN" sz="4000" b="1" i="1" baseline="30000" smtClean="0">
                                      <a:latin typeface="Cambria Math" panose="02040503050406030204" pitchFamily="18" charset="0"/>
                                      <a:ea typeface="微软雅黑" pitchFamily="34" charset="-122"/>
                                      <a:cs typeface="Times New Roman" pitchFamily="18" charset="0"/>
                                    </a:rPr>
                                    <m:t>𝟐</m:t>
                                  </m:r>
                                </m:num>
                                <m:den>
                                  <m:r>
                                    <a:rPr lang="en-US" altLang="zh-CN" sz="4000" b="1" i="1" smtClean="0">
                                      <a:latin typeface="Cambria Math" panose="02040503050406030204" pitchFamily="18" charset="0"/>
                                      <a:ea typeface="微软雅黑" pitchFamily="34" charset="-122"/>
                                      <a:cs typeface="Times New Roman" pitchFamily="18" charset="0"/>
                                    </a:rPr>
                                    <m:t>𝟐</m:t>
                                  </m:r>
                                  <m:r>
                                    <a:rPr lang="zh-CN" altLang="en-US" sz="4000" b="1" i="1" smtClean="0">
                                      <a:latin typeface="Cambria Math" panose="02040503050406030204" pitchFamily="18" charset="0"/>
                                      <a:ea typeface="微软雅黑" pitchFamily="34" charset="-122"/>
                                      <a:cs typeface="Times New Roman" pitchFamily="18" charset="0"/>
                                    </a:rPr>
                                    <m:t>𝝈</m:t>
                                  </m:r>
                                  <m:r>
                                    <a:rPr lang="en-US" altLang="zh-CN" sz="4000" b="1" i="1" baseline="30000" smtClean="0">
                                      <a:latin typeface="Cambria Math" panose="02040503050406030204" pitchFamily="18" charset="0"/>
                                      <a:ea typeface="微软雅黑" pitchFamily="34" charset="-122"/>
                                      <a:cs typeface="Times New Roman" pitchFamily="18" charset="0"/>
                                    </a:rPr>
                                    <m:t>𝟐</m:t>
                                  </m:r>
                                </m:den>
                              </m:f>
                              <m:r>
                                <a:rPr lang="en-US" altLang="zh-CN" sz="4000" b="1" i="1" smtClean="0">
                                  <a:latin typeface="Cambria Math" panose="02040503050406030204" pitchFamily="18" charset="0"/>
                                  <a:ea typeface="微软雅黑" pitchFamily="34" charset="-122"/>
                                  <a:cs typeface="Times New Roman" pitchFamily="18" charset="0"/>
                                </a:rPr>
                                <m:t>)</m:t>
                              </m:r>
                            </m:e>
                          </m:nary>
                        </m:den>
                      </m:f>
                    </m:oMath>
                  </m:oMathPara>
                </a14:m>
                <a:endParaRPr lang="en-US" altLang="zh-CN" sz="4000" b="1" dirty="0">
                  <a:latin typeface="微软雅黑" pitchFamily="34" charset="-122"/>
                  <a:ea typeface="微软雅黑" pitchFamily="34" charset="-122"/>
                  <a:cs typeface="Times New Roman" pitchFamily="18" charset="0"/>
                </a:endParaRPr>
              </a:p>
              <a:p>
                <a:pPr>
                  <a:buFont typeface="Wingdings" pitchFamily="2" charset="2"/>
                  <a:buChar char="Ø"/>
                </a:pPr>
                <a:r>
                  <a:rPr lang="en-US" altLang="zh-CN" sz="4000" b="1" dirty="0" smtClean="0">
                    <a:latin typeface="微软雅黑" pitchFamily="34" charset="-122"/>
                    <a:ea typeface="微软雅黑" pitchFamily="34" charset="-122"/>
                    <a:cs typeface="Times New Roman" pitchFamily="18" charset="0"/>
                  </a:rPr>
                  <a:t> Calculating MCSTD</a:t>
                </a:r>
              </a:p>
              <a:p>
                <a:r>
                  <a:rPr lang="en-US" altLang="zh-CN" sz="4400" dirty="0" smtClean="0">
                    <a:latin typeface="Times New Roman" pitchFamily="18" charset="0"/>
                    <a:cs typeface="Times New Roman" pitchFamily="18" charset="0"/>
                  </a:rPr>
                  <a:t>    The </a:t>
                </a:r>
                <a:r>
                  <a:rPr lang="en-US" altLang="zh-CN" sz="4400" dirty="0">
                    <a:latin typeface="Times New Roman" pitchFamily="18" charset="0"/>
                    <a:cs typeface="Times New Roman" pitchFamily="18" charset="0"/>
                  </a:rPr>
                  <a:t>MCSTD problems can be solved using dynamic programming algorithm. Its time complexity is O(n) which means that it is a linear problem and its efficiency is relatively high</a:t>
                </a:r>
                <a:endParaRPr lang="zh-CN" altLang="en-US" sz="4400" dirty="0">
                  <a:latin typeface="Times New Roman" pitchFamily="18" charset="0"/>
                  <a:cs typeface="Times New Roman" pitchFamily="18" charset="0"/>
                </a:endParaRPr>
              </a:p>
            </p:txBody>
          </p:sp>
        </mc:Choice>
        <mc:Fallback>
          <p:sp>
            <p:nvSpPr>
              <p:cNvPr id="39" name="Text Box 9"/>
              <p:cNvSpPr txBox="1">
                <a:spLocks noRot="1" noChangeAspect="1" noMove="1" noResize="1" noEditPoints="1" noAdjustHandles="1" noChangeArrowheads="1" noChangeShapeType="1" noTextEdit="1"/>
              </p:cNvSpPr>
              <p:nvPr/>
            </p:nvSpPr>
            <p:spPr bwMode="auto">
              <a:xfrm>
                <a:off x="524862" y="24672903"/>
                <a:ext cx="13637380" cy="15364142"/>
              </a:xfrm>
              <a:prstGeom prst="rect">
                <a:avLst/>
              </a:prstGeom>
              <a:blipFill rotWithShape="0">
                <a:blip r:embed="rId4"/>
                <a:stretch>
                  <a:fillRect l="-1788" t="-714" r="-2101" b="-555"/>
                </a:stretch>
              </a:blipFill>
              <a:ln w="9525">
                <a:noFill/>
                <a:miter lim="800000"/>
                <a:headEnd/>
                <a:tailEnd/>
              </a:ln>
              <a:effectLst/>
            </p:spPr>
            <p:txBody>
              <a:bodyPr/>
              <a:lstStyle/>
              <a:p>
                <a:r>
                  <a:rPr lang="zh-CN" altLang="en-US">
                    <a:noFill/>
                  </a:rPr>
                  <a:t> </a:t>
                </a:r>
              </a:p>
            </p:txBody>
          </p:sp>
        </mc:Fallback>
      </mc:AlternateContent>
      <p:sp>
        <p:nvSpPr>
          <p:cNvPr id="33" name="Text Box 25"/>
          <p:cNvSpPr txBox="1">
            <a:spLocks noChangeArrowheads="1"/>
          </p:cNvSpPr>
          <p:nvPr/>
        </p:nvSpPr>
        <p:spPr bwMode="auto">
          <a:xfrm>
            <a:off x="18748183" y="34083028"/>
            <a:ext cx="7183151" cy="769441"/>
          </a:xfrm>
          <a:prstGeom prst="rect">
            <a:avLst/>
          </a:prstGeom>
          <a:noFill/>
          <a:ln w="9525">
            <a:noFill/>
            <a:miter lim="800000"/>
            <a:headEnd/>
            <a:tailEnd/>
          </a:ln>
          <a:effectLst/>
        </p:spPr>
        <p:txBody>
          <a:bodyPr wrap="square">
            <a:spAutoFit/>
          </a:bodyPr>
          <a:lstStyle/>
          <a:p>
            <a:pPr defTabSz="4389438">
              <a:spcBef>
                <a:spcPct val="50000"/>
              </a:spcBef>
            </a:pPr>
            <a:r>
              <a:rPr lang="en-US" altLang="zh-CN" sz="4400" dirty="0">
                <a:latin typeface="Times New Roman" pitchFamily="18" charset="0"/>
                <a:cs typeface="Times New Roman" panose="02020603050405020304" pitchFamily="18" charset="0"/>
              </a:rPr>
              <a:t>Figure 2. </a:t>
            </a:r>
            <a:r>
              <a:rPr lang="en-US" altLang="zh-CN" sz="4400" dirty="0" smtClean="0">
                <a:latin typeface="Times New Roman" pitchFamily="18" charset="0"/>
                <a:cs typeface="Times New Roman" panose="02020603050405020304" pitchFamily="18" charset="0"/>
              </a:rPr>
              <a:t>Comparable Results</a:t>
            </a:r>
            <a:endParaRPr lang="en-US" sz="4400" dirty="0">
              <a:latin typeface="Times New Roman" pitchFamily="18" charset="0"/>
              <a:cs typeface="Times New Roman" panose="02020603050405020304" pitchFamily="18" charset="0"/>
            </a:endParaRPr>
          </a:p>
        </p:txBody>
      </p:sp>
      <p:sp>
        <p:nvSpPr>
          <p:cNvPr id="50" name="Text Box 39"/>
          <p:cNvSpPr txBox="1">
            <a:spLocks noChangeArrowheads="1"/>
          </p:cNvSpPr>
          <p:nvPr/>
        </p:nvSpPr>
        <p:spPr bwMode="auto">
          <a:xfrm>
            <a:off x="15310793" y="26663438"/>
            <a:ext cx="13707676" cy="1348271"/>
          </a:xfrm>
          <a:prstGeom prst="rect">
            <a:avLst/>
          </a:prstGeom>
          <a:noFill/>
          <a:ln w="57150" cmpd="thinThick">
            <a:noFill/>
            <a:miter lim="800000"/>
            <a:headEnd/>
            <a:tailEnd/>
          </a:ln>
          <a:effectLst/>
        </p:spPr>
        <p:txBody>
          <a:bodyPr wrap="square" lIns="61170" tIns="30584" rIns="61170" bIns="30584">
            <a:spAutoFit/>
          </a:bodyPr>
          <a:lstStyle/>
          <a:p>
            <a:pPr algn="just" defTabSz="612775" eaLnBrk="0" hangingPunct="0">
              <a:lnSpc>
                <a:spcPct val="95000"/>
              </a:lnSpc>
            </a:pPr>
            <a:r>
              <a:rPr lang="en-US" altLang="zh-CN" sz="4400" dirty="0" smtClean="0">
                <a:latin typeface="Times New Roman" pitchFamily="18" charset="0"/>
                <a:cs typeface="Times New Roman" panose="02020603050405020304" pitchFamily="18" charset="0"/>
              </a:rPr>
              <a:t>     We also compare </a:t>
            </a:r>
            <a:r>
              <a:rPr lang="en-US" altLang="zh-CN" sz="4400" dirty="0">
                <a:latin typeface="Times New Roman" pitchFamily="18" charset="0"/>
                <a:cs typeface="Times New Roman" panose="02020603050405020304" pitchFamily="18" charset="0"/>
              </a:rPr>
              <a:t>efficiency of </a:t>
            </a:r>
            <a:r>
              <a:rPr lang="en-US" altLang="zh-CN" sz="4400" dirty="0" smtClean="0">
                <a:latin typeface="Times New Roman" pitchFamily="18" charset="0"/>
                <a:cs typeface="Times New Roman" panose="02020603050405020304" pitchFamily="18" charset="0"/>
              </a:rPr>
              <a:t>the MCSTD method with </a:t>
            </a:r>
            <a:r>
              <a:rPr lang="en-US" altLang="zh-CN" sz="4400" dirty="0">
                <a:latin typeface="Times New Roman" pitchFamily="18" charset="0"/>
                <a:cs typeface="Times New Roman" panose="02020603050405020304" pitchFamily="18" charset="0"/>
              </a:rPr>
              <a:t>the node traversal method based on the DOM tree.</a:t>
            </a:r>
            <a:endParaRPr lang="zh-CN" altLang="en-US" sz="4400" dirty="0">
              <a:latin typeface="Times New Roman" pitchFamily="18" charset="0"/>
              <a:cs typeface="Times New Roman" panose="02020603050405020304" pitchFamily="18" charset="0"/>
            </a:endParaRPr>
          </a:p>
        </p:txBody>
      </p:sp>
      <p:sp>
        <p:nvSpPr>
          <p:cNvPr id="34" name="Text Box 10"/>
          <p:cNvSpPr txBox="1">
            <a:spLocks noChangeArrowheads="1"/>
          </p:cNvSpPr>
          <p:nvPr/>
        </p:nvSpPr>
        <p:spPr bwMode="auto">
          <a:xfrm>
            <a:off x="15176301" y="34844918"/>
            <a:ext cx="10781406" cy="1015663"/>
          </a:xfrm>
          <a:prstGeom prst="rect">
            <a:avLst/>
          </a:prstGeom>
          <a:noFill/>
          <a:ln w="9525">
            <a:noFill/>
            <a:miter lim="800000"/>
            <a:headEnd/>
            <a:tailEnd/>
          </a:ln>
          <a:effectLst/>
        </p:spPr>
        <p:txBody>
          <a:bodyPr wrap="square">
            <a:spAutoFit/>
          </a:bodyPr>
          <a:lstStyle/>
          <a:p>
            <a:pPr defTabSz="4389438">
              <a:spcBef>
                <a:spcPct val="50000"/>
              </a:spcBef>
            </a:pPr>
            <a:r>
              <a:rPr lang="en-US" altLang="zh-CN" sz="6000" b="1" dirty="0">
                <a:latin typeface="微软雅黑" pitchFamily="34" charset="-122"/>
                <a:ea typeface="微软雅黑" pitchFamily="34" charset="-122"/>
              </a:rPr>
              <a:t>5</a:t>
            </a:r>
            <a:r>
              <a:rPr lang="zh-CN" altLang="en-US" sz="6000" b="1" dirty="0" smtClean="0">
                <a:latin typeface="微软雅黑" pitchFamily="34" charset="-122"/>
                <a:ea typeface="微软雅黑" pitchFamily="34" charset="-122"/>
              </a:rPr>
              <a:t>  </a:t>
            </a:r>
            <a:r>
              <a:rPr lang="en-US" altLang="zh-CN" sz="6000" b="1" dirty="0" smtClean="0">
                <a:latin typeface="微软雅黑" pitchFamily="34" charset="-122"/>
                <a:ea typeface="微软雅黑" pitchFamily="34" charset="-122"/>
              </a:rPr>
              <a:t>Conclusion</a:t>
            </a:r>
            <a:endParaRPr lang="en-US" sz="6000" b="1" dirty="0">
              <a:latin typeface="微软雅黑" pitchFamily="34" charset="-122"/>
              <a:ea typeface="微软雅黑" pitchFamily="34" charset="-122"/>
            </a:endParaRPr>
          </a:p>
        </p:txBody>
      </p:sp>
      <p:sp>
        <p:nvSpPr>
          <p:cNvPr id="46" name="Text Box 10"/>
          <p:cNvSpPr txBox="1">
            <a:spLocks noChangeArrowheads="1"/>
          </p:cNvSpPr>
          <p:nvPr/>
        </p:nvSpPr>
        <p:spPr bwMode="auto">
          <a:xfrm>
            <a:off x="15119352" y="6553325"/>
            <a:ext cx="6411562" cy="1015663"/>
          </a:xfrm>
          <a:prstGeom prst="rect">
            <a:avLst/>
          </a:prstGeom>
          <a:noFill/>
          <a:ln w="9525">
            <a:noFill/>
            <a:miter lim="800000"/>
            <a:headEnd/>
            <a:tailEnd/>
          </a:ln>
          <a:effectLst/>
        </p:spPr>
        <p:txBody>
          <a:bodyPr wrap="square">
            <a:spAutoFit/>
          </a:bodyPr>
          <a:lstStyle/>
          <a:p>
            <a:pPr defTabSz="4389438">
              <a:spcBef>
                <a:spcPct val="50000"/>
              </a:spcBef>
            </a:pPr>
            <a:r>
              <a:rPr lang="en-US" altLang="zh-CN" sz="6000" b="1" dirty="0" smtClean="0">
                <a:latin typeface="微软雅黑" pitchFamily="34" charset="-122"/>
                <a:ea typeface="微软雅黑" pitchFamily="34" charset="-122"/>
              </a:rPr>
              <a:t>4</a:t>
            </a:r>
            <a:r>
              <a:rPr lang="zh-CN" altLang="en-US" sz="6000" b="1" dirty="0" smtClean="0">
                <a:latin typeface="微软雅黑" pitchFamily="34" charset="-122"/>
                <a:ea typeface="微软雅黑" pitchFamily="34" charset="-122"/>
              </a:rPr>
              <a:t>  </a:t>
            </a:r>
            <a:r>
              <a:rPr lang="en-US" altLang="zh-CN" sz="6000" b="1" dirty="0" smtClean="0">
                <a:latin typeface="微软雅黑" pitchFamily="34" charset="-122"/>
                <a:ea typeface="微软雅黑" pitchFamily="34" charset="-122"/>
              </a:rPr>
              <a:t>Experiments</a:t>
            </a:r>
            <a:endParaRPr lang="en-US" sz="6000" b="1" dirty="0">
              <a:latin typeface="微软雅黑" pitchFamily="34" charset="-122"/>
              <a:ea typeface="微软雅黑" pitchFamily="34" charset="-122"/>
            </a:endParaRPr>
          </a:p>
        </p:txBody>
      </p:sp>
      <p:sp>
        <p:nvSpPr>
          <p:cNvPr id="31" name="Text Box 10"/>
          <p:cNvSpPr txBox="1">
            <a:spLocks noChangeArrowheads="1"/>
          </p:cNvSpPr>
          <p:nvPr/>
        </p:nvSpPr>
        <p:spPr bwMode="auto">
          <a:xfrm>
            <a:off x="1872730" y="504653"/>
            <a:ext cx="25274808" cy="5262979"/>
          </a:xfrm>
          <a:prstGeom prst="rect">
            <a:avLst/>
          </a:prstGeom>
          <a:noFill/>
          <a:ln w="9525">
            <a:noFill/>
            <a:miter lim="800000"/>
            <a:headEnd/>
            <a:tailEnd/>
          </a:ln>
          <a:effectLst/>
        </p:spPr>
        <p:txBody>
          <a:bodyPr wrap="square">
            <a:spAutoFit/>
          </a:bodyPr>
          <a:lstStyle/>
          <a:p>
            <a:pPr algn="ctr" defTabSz="4389438">
              <a:spcBef>
                <a:spcPct val="50000"/>
              </a:spcBef>
            </a:pPr>
            <a:r>
              <a:rPr lang="en-US" altLang="zh-CN" sz="6000" b="1" dirty="0" smtClean="0">
                <a:latin typeface="微软雅黑" pitchFamily="34" charset="-122"/>
                <a:ea typeface="微软雅黑" pitchFamily="34" charset="-122"/>
              </a:rPr>
              <a:t>Web Content Extraction Based on Maximum Continuous Sum of Text Density </a:t>
            </a:r>
          </a:p>
          <a:p>
            <a:pPr defTabSz="4389438">
              <a:spcBef>
                <a:spcPct val="50000"/>
              </a:spcBef>
            </a:pPr>
            <a:r>
              <a:rPr lang="en-US" altLang="zh-CN" sz="4800" i="1" dirty="0" smtClean="0">
                <a:latin typeface="Times New Roman" panose="02020603050405020304" pitchFamily="18" charset="0"/>
                <a:cs typeface="Times New Roman" panose="02020603050405020304" pitchFamily="18" charset="0"/>
              </a:rPr>
              <a:t> Kai Sun, Miao Li, Jinhua Du, Lei Chen, Zhengxin Yang, Yi Gao, Sha Fu</a:t>
            </a:r>
          </a:p>
          <a:p>
            <a:pPr defTabSz="4389438">
              <a:spcBef>
                <a:spcPct val="50000"/>
              </a:spcBef>
            </a:pPr>
            <a:r>
              <a:rPr lang="en-US" altLang="zh-CN" sz="4800" i="1" dirty="0" smtClean="0">
                <a:latin typeface="Times New Roman" panose="02020603050405020304" pitchFamily="18" charset="0"/>
                <a:cs typeface="Times New Roman" panose="02020603050405020304" pitchFamily="18" charset="0"/>
              </a:rPr>
              <a:t> Email : </a:t>
            </a:r>
            <a:r>
              <a:rPr lang="en-US" altLang="zh-CN" sz="4800" i="1" dirty="0" smtClean="0">
                <a:latin typeface="Times New Roman" panose="02020603050405020304" pitchFamily="18" charset="0"/>
                <a:cs typeface="Times New Roman" panose="02020603050405020304" pitchFamily="18" charset="0"/>
                <a:hlinkClick r:id="rId5"/>
              </a:rPr>
              <a:t>sasunkai@mail.ustc.edu.cn</a:t>
            </a:r>
            <a:endParaRPr lang="en-US" altLang="zh-CN" sz="4800" i="1" dirty="0">
              <a:latin typeface="Times New Roman" panose="02020603050405020304" pitchFamily="18" charset="0"/>
              <a:cs typeface="Times New Roman" panose="02020603050405020304" pitchFamily="18" charset="0"/>
            </a:endParaRPr>
          </a:p>
          <a:p>
            <a:pPr defTabSz="4389438">
              <a:spcBef>
                <a:spcPct val="50000"/>
              </a:spcBef>
            </a:pPr>
            <a:r>
              <a:rPr lang="en-US" altLang="zh-CN" sz="4800" i="1" dirty="0" smtClean="0">
                <a:latin typeface="Times New Roman" panose="02020603050405020304" pitchFamily="18" charset="0"/>
                <a:cs typeface="Times New Roman" panose="02020603050405020304" pitchFamily="18" charset="0"/>
              </a:rPr>
              <a:t>Institute of Intelligent Machines, Chinese Academy of Sciences</a:t>
            </a:r>
          </a:p>
        </p:txBody>
      </p:sp>
      <p:sp>
        <p:nvSpPr>
          <p:cNvPr id="6" name="Rectangle 10"/>
          <p:cNvSpPr>
            <a:spLocks noChangeArrowheads="1"/>
          </p:cNvSpPr>
          <p:nvPr/>
        </p:nvSpPr>
        <p:spPr bwMode="auto">
          <a:xfrm>
            <a:off x="0" y="0"/>
            <a:ext cx="295243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8" name="对象 7"/>
          <p:cNvGraphicFramePr>
            <a:graphicFrameLocks noChangeAspect="1"/>
          </p:cNvGraphicFramePr>
          <p:nvPr>
            <p:extLst>
              <p:ext uri="{D42A27DB-BD31-4B8C-83A1-F6EECF244321}">
                <p14:modId xmlns:p14="http://schemas.microsoft.com/office/powerpoint/2010/main" val="2779664967"/>
              </p:ext>
            </p:extLst>
          </p:nvPr>
        </p:nvGraphicFramePr>
        <p:xfrm>
          <a:off x="1927225" y="15626333"/>
          <a:ext cx="10026625" cy="7907222"/>
        </p:xfrm>
        <a:graphic>
          <a:graphicData uri="http://schemas.openxmlformats.org/presentationml/2006/ole">
            <mc:AlternateContent xmlns:mc="http://schemas.openxmlformats.org/markup-compatibility/2006">
              <mc:Choice xmlns:v="urn:schemas-microsoft-com:vml" Requires="v">
                <p:oleObj spid="_x0000_s1058" name="Visio" r:id="rId7" imgW="2971890" imgH="3038385" progId="Visio.Drawing.15">
                  <p:embed/>
                </p:oleObj>
              </mc:Choice>
              <mc:Fallback>
                <p:oleObj name="Visio" r:id="rId7" imgW="2971890" imgH="3038385" progId="Visio.Drawing.15">
                  <p:embed/>
                  <p:pic>
                    <p:nvPicPr>
                      <p:cNvPr id="0" name="Object 9"/>
                      <p:cNvPicPr>
                        <a:picLocks noChangeAspect="1" noChangeArrowheads="1"/>
                      </p:cNvPicPr>
                      <p:nvPr/>
                    </p:nvPicPr>
                    <p:blipFill>
                      <a:blip r:embed="rId8"/>
                      <a:srcRect/>
                      <a:stretch>
                        <a:fillRect/>
                      </a:stretch>
                    </p:blipFill>
                    <p:spPr bwMode="auto">
                      <a:xfrm>
                        <a:off x="1927225" y="15626333"/>
                        <a:ext cx="10026625" cy="7907222"/>
                      </a:xfrm>
                      <a:prstGeom prst="rect">
                        <a:avLst/>
                      </a:prstGeom>
                      <a:noFill/>
                    </p:spPr>
                  </p:pic>
                </p:oleObj>
              </mc:Fallback>
            </mc:AlternateContent>
          </a:graphicData>
        </a:graphic>
      </p:graphicFrame>
      <p:sp>
        <p:nvSpPr>
          <p:cNvPr id="2" name="Rectangle 16"/>
          <p:cNvSpPr>
            <a:spLocks noChangeArrowheads="1"/>
          </p:cNvSpPr>
          <p:nvPr/>
        </p:nvSpPr>
        <p:spPr bwMode="auto">
          <a:xfrm>
            <a:off x="0" y="0"/>
            <a:ext cx="295243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9" name="表格 8"/>
          <p:cNvGraphicFramePr>
            <a:graphicFrameLocks noGrp="1"/>
          </p:cNvGraphicFramePr>
          <p:nvPr>
            <p:extLst>
              <p:ext uri="{D42A27DB-BD31-4B8C-83A1-F6EECF244321}">
                <p14:modId xmlns:p14="http://schemas.microsoft.com/office/powerpoint/2010/main" val="2461086282"/>
              </p:ext>
            </p:extLst>
          </p:nvPr>
        </p:nvGraphicFramePr>
        <p:xfrm>
          <a:off x="15726216" y="15102977"/>
          <a:ext cx="12053202" cy="3475684"/>
        </p:xfrm>
        <a:graphic>
          <a:graphicData uri="http://schemas.openxmlformats.org/drawingml/2006/table">
            <a:tbl>
              <a:tblPr firstRow="1" firstCol="1" bandRow="1">
                <a:tableStyleId>{B301B821-A1FF-4177-AEE7-76D212191A09}</a:tableStyleId>
              </a:tblPr>
              <a:tblGrid>
                <a:gridCol w="3848501"/>
                <a:gridCol w="4696053"/>
                <a:gridCol w="3508648"/>
              </a:tblGrid>
              <a:tr h="360040">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lang="en-US" sz="3800" kern="1200" dirty="0"/>
                        <a:t>Document Set</a:t>
                      </a:r>
                      <a:endParaRPr lang="zh-CN" sz="3800" b="1" kern="1200" dirty="0">
                        <a:solidFill>
                          <a:schemeClr val="dk1"/>
                        </a:solidFill>
                        <a:latin typeface="Times New Roman" pitchFamily="18" charset="0"/>
                        <a:ea typeface="+mn-ea"/>
                        <a:cs typeface="Times New Roman" pitchFamily="18" charset="0"/>
                      </a:endParaRPr>
                    </a:p>
                  </a:txBody>
                  <a:tcPr marL="68580" marR="68580" marT="0" marB="0" anchor="ctr"/>
                </a:tc>
                <a:tc>
                  <a:txBody>
                    <a:bodyPr/>
                    <a:lstStyle/>
                    <a:p>
                      <a:pPr algn="ctr">
                        <a:spcAft>
                          <a:spcPts val="0"/>
                        </a:spcAft>
                      </a:pPr>
                      <a:r>
                        <a:rPr lang="en-US" sz="3800" kern="1200" dirty="0"/>
                        <a:t>Number of Pages</a:t>
                      </a:r>
                      <a:endParaRPr lang="zh-CN" sz="3800" b="1" kern="1200" dirty="0">
                        <a:solidFill>
                          <a:schemeClr val="dk1"/>
                        </a:solidFill>
                        <a:latin typeface="Times New Roman" pitchFamily="18" charset="0"/>
                        <a:ea typeface="+mn-ea"/>
                        <a:cs typeface="Times New Roman" pitchFamily="18" charset="0"/>
                      </a:endParaRPr>
                    </a:p>
                  </a:txBody>
                  <a:tcPr marL="68580" marR="68580" marT="0" marB="0" anchor="ctr"/>
                </a:tc>
                <a:tc>
                  <a:txBody>
                    <a:bodyPr/>
                    <a:lstStyle/>
                    <a:p>
                      <a:pPr algn="ctr">
                        <a:spcAft>
                          <a:spcPts val="0"/>
                        </a:spcAft>
                      </a:pPr>
                      <a:r>
                        <a:rPr lang="en-US" sz="3800" kern="1200"/>
                        <a:t>Size(MB)</a:t>
                      </a:r>
                      <a:endParaRPr lang="zh-CN" sz="3800" b="1" kern="1200">
                        <a:solidFill>
                          <a:schemeClr val="dk1"/>
                        </a:solidFill>
                        <a:latin typeface="Times New Roman" pitchFamily="18" charset="0"/>
                        <a:ea typeface="+mn-ea"/>
                        <a:cs typeface="Times New Roman" pitchFamily="18" charset="0"/>
                      </a:endParaRPr>
                    </a:p>
                  </a:txBody>
                  <a:tcPr marL="68580" marR="68580" marT="0" marB="0" anchor="ctr"/>
                </a:tc>
              </a:tr>
              <a:tr h="431934">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lang="en-US" sz="3800" kern="1200" dirty="0"/>
                        <a:t>Set1</a:t>
                      </a:r>
                      <a:endParaRPr lang="zh-CN" sz="3800" kern="1200" dirty="0">
                        <a:solidFill>
                          <a:schemeClr val="dk1"/>
                        </a:solidFill>
                        <a:latin typeface="Times New Roman" pitchFamily="18" charset="0"/>
                        <a:ea typeface="+mn-ea"/>
                        <a:cs typeface="Times New Roman" pitchFamily="18" charset="0"/>
                      </a:endParaRPr>
                    </a:p>
                  </a:txBody>
                  <a:tcPr marL="68580" marR="68580" marT="0" marB="0" anchor="ctr"/>
                </a:tc>
                <a:tc>
                  <a:txBody>
                    <a:bodyPr/>
                    <a:lstStyle/>
                    <a:p>
                      <a:pPr algn="ctr">
                        <a:spcAft>
                          <a:spcPts val="0"/>
                        </a:spcAft>
                      </a:pPr>
                      <a:r>
                        <a:rPr lang="en-US" sz="3800" kern="1200" dirty="0"/>
                        <a:t>100</a:t>
                      </a:r>
                      <a:endParaRPr lang="zh-CN" sz="3800" b="1" kern="1200" dirty="0">
                        <a:solidFill>
                          <a:schemeClr val="dk1"/>
                        </a:solidFill>
                        <a:latin typeface="Times New Roman" pitchFamily="18" charset="0"/>
                        <a:ea typeface="+mn-ea"/>
                        <a:cs typeface="Times New Roman" pitchFamily="18" charset="0"/>
                      </a:endParaRPr>
                    </a:p>
                  </a:txBody>
                  <a:tcPr marL="68580" marR="68580" marT="0" marB="0" anchor="ctr"/>
                </a:tc>
                <a:tc>
                  <a:txBody>
                    <a:bodyPr/>
                    <a:lstStyle/>
                    <a:p>
                      <a:pPr algn="ctr">
                        <a:spcAft>
                          <a:spcPts val="0"/>
                        </a:spcAft>
                      </a:pPr>
                      <a:r>
                        <a:rPr lang="en-US" sz="3800" kern="1200"/>
                        <a:t>33</a:t>
                      </a:r>
                      <a:endParaRPr lang="zh-CN" sz="3800" b="1" kern="1200">
                        <a:solidFill>
                          <a:schemeClr val="dk1"/>
                        </a:solidFill>
                        <a:latin typeface="Times New Roman" pitchFamily="18" charset="0"/>
                        <a:ea typeface="+mn-ea"/>
                        <a:cs typeface="Times New Roman" pitchFamily="18" charset="0"/>
                      </a:endParaRPr>
                    </a:p>
                  </a:txBody>
                  <a:tcPr marL="68580" marR="68580" marT="0" marB="0" anchor="ctr"/>
                </a:tc>
              </a:tr>
              <a:tr h="579361">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lang="en-US" sz="3800" kern="1200" dirty="0"/>
                        <a:t>Set2</a:t>
                      </a:r>
                      <a:endParaRPr lang="zh-CN" sz="3800" b="1" kern="1200" dirty="0">
                        <a:solidFill>
                          <a:schemeClr val="dk1"/>
                        </a:solidFill>
                        <a:latin typeface="Times New Roman" pitchFamily="18" charset="0"/>
                        <a:ea typeface="+mn-ea"/>
                        <a:cs typeface="Times New Roman" pitchFamily="18" charset="0"/>
                      </a:endParaRPr>
                    </a:p>
                  </a:txBody>
                  <a:tcPr marL="68580" marR="68580" marT="0" marB="0" anchor="ctr"/>
                </a:tc>
                <a:tc>
                  <a:txBody>
                    <a:bodyPr/>
                    <a:lstStyle/>
                    <a:p>
                      <a:pPr algn="ctr">
                        <a:spcAft>
                          <a:spcPts val="0"/>
                        </a:spcAft>
                      </a:pPr>
                      <a:r>
                        <a:rPr lang="en-US" sz="3800" kern="1200" dirty="0"/>
                        <a:t>200</a:t>
                      </a:r>
                      <a:endParaRPr lang="zh-CN" sz="3800" b="1" kern="1200" dirty="0">
                        <a:solidFill>
                          <a:schemeClr val="dk1"/>
                        </a:solidFill>
                        <a:latin typeface="Times New Roman" pitchFamily="18" charset="0"/>
                        <a:ea typeface="+mn-ea"/>
                        <a:cs typeface="Times New Roman" pitchFamily="18" charset="0"/>
                      </a:endParaRPr>
                    </a:p>
                  </a:txBody>
                  <a:tcPr marL="68580" marR="68580" marT="0" marB="0" anchor="ctr"/>
                </a:tc>
                <a:tc>
                  <a:txBody>
                    <a:bodyPr/>
                    <a:lstStyle/>
                    <a:p>
                      <a:pPr algn="ctr">
                        <a:spcAft>
                          <a:spcPts val="0"/>
                        </a:spcAft>
                      </a:pPr>
                      <a:r>
                        <a:rPr lang="en-US" sz="3800" kern="1200" dirty="0"/>
                        <a:t>56</a:t>
                      </a:r>
                      <a:endParaRPr lang="zh-CN" sz="3800" b="1" kern="1200" dirty="0">
                        <a:solidFill>
                          <a:schemeClr val="dk1"/>
                        </a:solidFill>
                        <a:latin typeface="Times New Roman" pitchFamily="18" charset="0"/>
                        <a:ea typeface="+mn-ea"/>
                        <a:cs typeface="Times New Roman" pitchFamily="18" charset="0"/>
                      </a:endParaRPr>
                    </a:p>
                  </a:txBody>
                  <a:tcPr marL="68580" marR="68580" marT="0" marB="0" anchor="ctr"/>
                </a:tc>
              </a:tr>
              <a:tr h="579361">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lang="en-US" sz="3800" kern="1200" dirty="0"/>
                        <a:t>Set3</a:t>
                      </a:r>
                      <a:endParaRPr lang="zh-CN" sz="3800" b="1" kern="1200" dirty="0">
                        <a:solidFill>
                          <a:schemeClr val="dk1"/>
                        </a:solidFill>
                        <a:latin typeface="Times New Roman" pitchFamily="18" charset="0"/>
                        <a:ea typeface="+mn-ea"/>
                        <a:cs typeface="Times New Roman" pitchFamily="18" charset="0"/>
                      </a:endParaRPr>
                    </a:p>
                  </a:txBody>
                  <a:tcPr marL="68580" marR="68580" marT="0" marB="0" anchor="ctr"/>
                </a:tc>
                <a:tc>
                  <a:txBody>
                    <a:bodyPr/>
                    <a:lstStyle/>
                    <a:p>
                      <a:pPr algn="ctr">
                        <a:spcAft>
                          <a:spcPts val="0"/>
                        </a:spcAft>
                      </a:pPr>
                      <a:r>
                        <a:rPr lang="en-US" sz="3800" kern="1200" dirty="0"/>
                        <a:t>500</a:t>
                      </a:r>
                      <a:endParaRPr lang="zh-CN" sz="3800" b="1" kern="1200" dirty="0">
                        <a:solidFill>
                          <a:schemeClr val="dk1"/>
                        </a:solidFill>
                        <a:latin typeface="Times New Roman" pitchFamily="18" charset="0"/>
                        <a:ea typeface="+mn-ea"/>
                        <a:cs typeface="Times New Roman" pitchFamily="18" charset="0"/>
                      </a:endParaRPr>
                    </a:p>
                  </a:txBody>
                  <a:tcPr marL="68580" marR="68580" marT="0" marB="0" anchor="ctr"/>
                </a:tc>
                <a:tc>
                  <a:txBody>
                    <a:bodyPr/>
                    <a:lstStyle/>
                    <a:p>
                      <a:pPr algn="ctr">
                        <a:spcAft>
                          <a:spcPts val="0"/>
                        </a:spcAft>
                      </a:pPr>
                      <a:r>
                        <a:rPr lang="en-US" sz="3800" kern="1200" dirty="0"/>
                        <a:t>121</a:t>
                      </a:r>
                      <a:endParaRPr lang="zh-CN" sz="3800" b="1" kern="1200" dirty="0">
                        <a:solidFill>
                          <a:schemeClr val="dk1"/>
                        </a:solidFill>
                        <a:latin typeface="Times New Roman" pitchFamily="18" charset="0"/>
                        <a:ea typeface="+mn-ea"/>
                        <a:cs typeface="Times New Roman" pitchFamily="18" charset="0"/>
                      </a:endParaRPr>
                    </a:p>
                  </a:txBody>
                  <a:tcPr marL="68580" marR="68580" marT="0" marB="0" anchor="ctr"/>
                </a:tc>
              </a:tr>
              <a:tr h="579361">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lang="en-US" sz="3800" kern="1200" dirty="0"/>
                        <a:t>Set4</a:t>
                      </a:r>
                      <a:endParaRPr lang="zh-CN" sz="3800" b="1" kern="1200" dirty="0">
                        <a:solidFill>
                          <a:schemeClr val="dk1"/>
                        </a:solidFill>
                        <a:latin typeface="Times New Roman" pitchFamily="18" charset="0"/>
                        <a:ea typeface="+mn-ea"/>
                        <a:cs typeface="Times New Roman" pitchFamily="18" charset="0"/>
                      </a:endParaRPr>
                    </a:p>
                  </a:txBody>
                  <a:tcPr marL="68580" marR="68580" marT="0" marB="0" anchor="ctr"/>
                </a:tc>
                <a:tc>
                  <a:txBody>
                    <a:bodyPr/>
                    <a:lstStyle/>
                    <a:p>
                      <a:pPr algn="ctr">
                        <a:spcAft>
                          <a:spcPts val="0"/>
                        </a:spcAft>
                      </a:pPr>
                      <a:r>
                        <a:rPr lang="en-US" sz="3800" kern="1200" dirty="0"/>
                        <a:t>800</a:t>
                      </a:r>
                      <a:endParaRPr lang="zh-CN" sz="3800" b="1" kern="1200" dirty="0">
                        <a:solidFill>
                          <a:schemeClr val="dk1"/>
                        </a:solidFill>
                        <a:latin typeface="Times New Roman" pitchFamily="18" charset="0"/>
                        <a:ea typeface="+mn-ea"/>
                        <a:cs typeface="Times New Roman" pitchFamily="18" charset="0"/>
                      </a:endParaRPr>
                    </a:p>
                  </a:txBody>
                  <a:tcPr marL="68580" marR="68580" marT="0" marB="0" anchor="ctr"/>
                </a:tc>
                <a:tc>
                  <a:txBody>
                    <a:bodyPr/>
                    <a:lstStyle/>
                    <a:p>
                      <a:pPr algn="ctr">
                        <a:spcAft>
                          <a:spcPts val="0"/>
                        </a:spcAft>
                      </a:pPr>
                      <a:r>
                        <a:rPr lang="en-US" sz="3800" kern="1200" dirty="0"/>
                        <a:t>182</a:t>
                      </a:r>
                      <a:endParaRPr lang="zh-CN" sz="3800" b="1" kern="1200" dirty="0">
                        <a:solidFill>
                          <a:schemeClr val="dk1"/>
                        </a:solidFill>
                        <a:latin typeface="Times New Roman" pitchFamily="18" charset="0"/>
                        <a:ea typeface="+mn-ea"/>
                        <a:cs typeface="Times New Roman" pitchFamily="18" charset="0"/>
                      </a:endParaRPr>
                    </a:p>
                  </a:txBody>
                  <a:tcPr marL="68580" marR="68580" marT="0" marB="0" anchor="ctr"/>
                </a:tc>
              </a:tr>
              <a:tr h="579361">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lang="en-US" sz="3800" kern="1200" dirty="0"/>
                        <a:t>Set5</a:t>
                      </a:r>
                      <a:endParaRPr lang="zh-CN" sz="3800" b="1" kern="1200" dirty="0">
                        <a:solidFill>
                          <a:schemeClr val="dk1"/>
                        </a:solidFill>
                        <a:latin typeface="Times New Roman" pitchFamily="18" charset="0"/>
                        <a:ea typeface="+mn-ea"/>
                        <a:cs typeface="Times New Roman" pitchFamily="18" charset="0"/>
                      </a:endParaRPr>
                    </a:p>
                  </a:txBody>
                  <a:tcPr marL="68580" marR="68580" marT="0" marB="0" anchor="ctr"/>
                </a:tc>
                <a:tc>
                  <a:txBody>
                    <a:bodyPr/>
                    <a:lstStyle/>
                    <a:p>
                      <a:pPr algn="ctr">
                        <a:spcAft>
                          <a:spcPts val="0"/>
                        </a:spcAft>
                      </a:pPr>
                      <a:r>
                        <a:rPr lang="en-US" sz="3800" kern="1200" dirty="0"/>
                        <a:t>1000</a:t>
                      </a:r>
                      <a:endParaRPr lang="zh-CN" sz="3800" b="1" kern="1200" dirty="0">
                        <a:solidFill>
                          <a:schemeClr val="dk1"/>
                        </a:solidFill>
                        <a:latin typeface="Times New Roman" pitchFamily="18" charset="0"/>
                        <a:ea typeface="+mn-ea"/>
                        <a:cs typeface="Times New Roman" pitchFamily="18" charset="0"/>
                      </a:endParaRPr>
                    </a:p>
                  </a:txBody>
                  <a:tcPr marL="68580" marR="68580" marT="0" marB="0" anchor="ctr"/>
                </a:tc>
                <a:tc>
                  <a:txBody>
                    <a:bodyPr/>
                    <a:lstStyle/>
                    <a:p>
                      <a:pPr algn="ctr">
                        <a:spcAft>
                          <a:spcPts val="0"/>
                        </a:spcAft>
                      </a:pPr>
                      <a:r>
                        <a:rPr lang="en-US" sz="3800" kern="1200" dirty="0"/>
                        <a:t>240</a:t>
                      </a:r>
                      <a:endParaRPr lang="zh-CN" sz="3800" b="1" kern="1200" dirty="0">
                        <a:solidFill>
                          <a:schemeClr val="dk1"/>
                        </a:solidFill>
                        <a:latin typeface="Times New Roman" pitchFamily="18" charset="0"/>
                        <a:ea typeface="+mn-ea"/>
                        <a:cs typeface="Times New Roman" pitchFamily="18" charset="0"/>
                      </a:endParaRPr>
                    </a:p>
                  </a:txBody>
                  <a:tcPr marL="68580" marR="68580" marT="0" marB="0"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233097642"/>
              </p:ext>
            </p:extLst>
          </p:nvPr>
        </p:nvGraphicFramePr>
        <p:xfrm>
          <a:off x="15591860" y="22497501"/>
          <a:ext cx="12114855" cy="4074048"/>
        </p:xfrm>
        <a:graphic>
          <a:graphicData uri="http://schemas.openxmlformats.org/drawingml/2006/table">
            <a:tbl>
              <a:tblPr firstRow="1" firstCol="1" bandRow="1">
                <a:tableStyleId>{B301B821-A1FF-4177-AEE7-76D212191A09}</a:tableStyleId>
              </a:tblPr>
              <a:tblGrid>
                <a:gridCol w="4193975"/>
                <a:gridCol w="3901747"/>
                <a:gridCol w="4019133"/>
              </a:tblGrid>
              <a:tr h="679008">
                <a:tc>
                  <a:txBody>
                    <a:bodyPr/>
                    <a:lstStyle/>
                    <a:p>
                      <a:pPr marL="0" algn="ctr" defTabSz="4176431" rtl="0" eaLnBrk="1" latinLnBrk="0" hangingPunct="1">
                        <a:spcAft>
                          <a:spcPts val="0"/>
                        </a:spcAft>
                      </a:pPr>
                      <a:r>
                        <a:rPr lang="en-US" sz="3800" kern="1200" dirty="0"/>
                        <a:t>Site</a:t>
                      </a:r>
                      <a:endParaRPr lang="zh-CN" sz="3800" b="1" kern="1200" dirty="0">
                        <a:solidFill>
                          <a:schemeClr val="lt1"/>
                        </a:solidFill>
                        <a:latin typeface="+mn-lt"/>
                        <a:ea typeface="+mn-ea"/>
                        <a:cs typeface="+mn-cs"/>
                      </a:endParaRPr>
                    </a:p>
                  </a:txBody>
                  <a:tcPr marL="68580" marR="68580" marT="0" marB="0" anchor="ctr"/>
                </a:tc>
                <a:tc>
                  <a:txBody>
                    <a:bodyPr/>
                    <a:lstStyle/>
                    <a:p>
                      <a:pPr algn="ctr">
                        <a:spcAft>
                          <a:spcPts val="0"/>
                        </a:spcAft>
                      </a:pPr>
                      <a:r>
                        <a:rPr lang="en-US" sz="3800" kern="1200" dirty="0"/>
                        <a:t>Statistical</a:t>
                      </a:r>
                      <a:endParaRPr lang="zh-CN" sz="3800" b="1" kern="1200" dirty="0">
                        <a:solidFill>
                          <a:schemeClr val="lt1"/>
                        </a:solidFill>
                        <a:latin typeface="+mn-lt"/>
                        <a:ea typeface="+mn-ea"/>
                        <a:cs typeface="+mn-cs"/>
                      </a:endParaRPr>
                    </a:p>
                  </a:txBody>
                  <a:tcPr marL="68580" marR="68580" marT="0" marB="0"/>
                </a:tc>
                <a:tc>
                  <a:txBody>
                    <a:bodyPr/>
                    <a:lstStyle/>
                    <a:p>
                      <a:pPr algn="ctr">
                        <a:spcAft>
                          <a:spcPts val="0"/>
                        </a:spcAft>
                      </a:pPr>
                      <a:r>
                        <a:rPr lang="en-US" sz="3800" kern="1200" dirty="0"/>
                        <a:t>MCSTD</a:t>
                      </a:r>
                      <a:endParaRPr lang="zh-CN" sz="3800" b="1" kern="1200" dirty="0">
                        <a:solidFill>
                          <a:schemeClr val="lt1"/>
                        </a:solidFill>
                        <a:latin typeface="+mn-lt"/>
                        <a:ea typeface="+mn-ea"/>
                        <a:cs typeface="+mn-cs"/>
                      </a:endParaRPr>
                    </a:p>
                  </a:txBody>
                  <a:tcPr marL="68580" marR="68580" marT="0" marB="0"/>
                </a:tc>
              </a:tr>
              <a:tr h="679008">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lang="en-US" sz="3800" kern="1200" dirty="0"/>
                        <a:t>www.sina.com.cn</a:t>
                      </a:r>
                      <a:endParaRPr lang="zh-CN" sz="3800" b="1" kern="1200" dirty="0">
                        <a:solidFill>
                          <a:schemeClr val="lt1"/>
                        </a:solidFill>
                        <a:latin typeface="+mn-lt"/>
                        <a:ea typeface="+mn-ea"/>
                        <a:cs typeface="+mn-cs"/>
                      </a:endParaRPr>
                    </a:p>
                  </a:txBody>
                  <a:tcPr marL="68580" marR="68580" marT="0" marB="0"/>
                </a:tc>
                <a:tc>
                  <a:txBody>
                    <a:bodyPr/>
                    <a:lstStyle/>
                    <a:p>
                      <a:pPr algn="ctr">
                        <a:spcAft>
                          <a:spcPts val="0"/>
                        </a:spcAft>
                      </a:pPr>
                      <a:r>
                        <a:rPr lang="en-US" sz="3800" kern="1200" dirty="0"/>
                        <a:t>93%</a:t>
                      </a:r>
                      <a:endParaRPr lang="zh-CN" sz="3800" b="1" kern="1200" dirty="0">
                        <a:solidFill>
                          <a:schemeClr val="lt1"/>
                        </a:solidFill>
                        <a:latin typeface="+mn-lt"/>
                        <a:ea typeface="+mn-ea"/>
                        <a:cs typeface="+mn-cs"/>
                      </a:endParaRPr>
                    </a:p>
                  </a:txBody>
                  <a:tcPr marL="68580" marR="68580" marT="0" marB="0"/>
                </a:tc>
                <a:tc>
                  <a:txBody>
                    <a:bodyPr/>
                    <a:lstStyle/>
                    <a:p>
                      <a:pPr algn="ctr">
                        <a:spcAft>
                          <a:spcPts val="0"/>
                        </a:spcAft>
                      </a:pPr>
                      <a:r>
                        <a:rPr lang="en-US" sz="3800" kern="1200" dirty="0"/>
                        <a:t>94%</a:t>
                      </a:r>
                      <a:endParaRPr lang="zh-CN" sz="3800" b="1" kern="1200" dirty="0">
                        <a:solidFill>
                          <a:schemeClr val="lt1"/>
                        </a:solidFill>
                        <a:latin typeface="+mn-lt"/>
                        <a:ea typeface="+mn-ea"/>
                        <a:cs typeface="+mn-cs"/>
                      </a:endParaRPr>
                    </a:p>
                  </a:txBody>
                  <a:tcPr marL="68580" marR="68580" marT="0" marB="0"/>
                </a:tc>
              </a:tr>
              <a:tr h="679008">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lang="en-US" sz="3800" kern="1200" dirty="0"/>
                        <a:t>www.sohu.com</a:t>
                      </a:r>
                      <a:endParaRPr lang="zh-CN" sz="3800" b="1" kern="1200" dirty="0">
                        <a:solidFill>
                          <a:schemeClr val="lt1"/>
                        </a:solidFill>
                        <a:latin typeface="+mn-lt"/>
                        <a:ea typeface="+mn-ea"/>
                        <a:cs typeface="+mn-cs"/>
                      </a:endParaRPr>
                    </a:p>
                  </a:txBody>
                  <a:tcPr marL="68580" marR="68580" marT="0" marB="0"/>
                </a:tc>
                <a:tc>
                  <a:txBody>
                    <a:bodyPr/>
                    <a:lstStyle/>
                    <a:p>
                      <a:pPr algn="ctr">
                        <a:spcAft>
                          <a:spcPts val="0"/>
                        </a:spcAft>
                      </a:pPr>
                      <a:r>
                        <a:rPr lang="en-US" sz="3800" kern="1200" dirty="0"/>
                        <a:t>95%</a:t>
                      </a:r>
                      <a:endParaRPr lang="zh-CN" sz="3800" b="1" kern="1200" dirty="0">
                        <a:solidFill>
                          <a:schemeClr val="lt1"/>
                        </a:solidFill>
                        <a:latin typeface="+mn-lt"/>
                        <a:ea typeface="+mn-ea"/>
                        <a:cs typeface="+mn-cs"/>
                      </a:endParaRPr>
                    </a:p>
                  </a:txBody>
                  <a:tcPr marL="68580" marR="68580" marT="0" marB="0"/>
                </a:tc>
                <a:tc>
                  <a:txBody>
                    <a:bodyPr/>
                    <a:lstStyle/>
                    <a:p>
                      <a:pPr algn="ctr">
                        <a:spcAft>
                          <a:spcPts val="0"/>
                        </a:spcAft>
                      </a:pPr>
                      <a:r>
                        <a:rPr lang="en-US" sz="3800" kern="1200" dirty="0"/>
                        <a:t>96%</a:t>
                      </a:r>
                      <a:endParaRPr lang="zh-CN" sz="3800" b="1" kern="1200" dirty="0">
                        <a:solidFill>
                          <a:schemeClr val="lt1"/>
                        </a:solidFill>
                        <a:latin typeface="+mn-lt"/>
                        <a:ea typeface="+mn-ea"/>
                        <a:cs typeface="+mn-cs"/>
                      </a:endParaRPr>
                    </a:p>
                  </a:txBody>
                  <a:tcPr marL="68580" marR="68580" marT="0" marB="0"/>
                </a:tc>
              </a:tr>
              <a:tr h="679008">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lang="en-US" sz="3800" kern="1200" dirty="0"/>
                        <a:t>www.cctv.com</a:t>
                      </a:r>
                      <a:endParaRPr lang="zh-CN" sz="3800" b="1" kern="1200" dirty="0">
                        <a:solidFill>
                          <a:schemeClr val="lt1"/>
                        </a:solidFill>
                        <a:latin typeface="+mn-lt"/>
                        <a:ea typeface="+mn-ea"/>
                        <a:cs typeface="+mn-cs"/>
                      </a:endParaRPr>
                    </a:p>
                  </a:txBody>
                  <a:tcPr marL="68580" marR="68580" marT="0" marB="0"/>
                </a:tc>
                <a:tc>
                  <a:txBody>
                    <a:bodyPr/>
                    <a:lstStyle/>
                    <a:p>
                      <a:pPr algn="ctr">
                        <a:spcAft>
                          <a:spcPts val="0"/>
                        </a:spcAft>
                      </a:pPr>
                      <a:r>
                        <a:rPr lang="en-US" sz="3800" kern="1200" dirty="0"/>
                        <a:t>100%</a:t>
                      </a:r>
                      <a:endParaRPr lang="zh-CN" sz="3800" b="1" kern="1200" dirty="0">
                        <a:solidFill>
                          <a:schemeClr val="lt1"/>
                        </a:solidFill>
                        <a:latin typeface="+mn-lt"/>
                        <a:ea typeface="+mn-ea"/>
                        <a:cs typeface="+mn-cs"/>
                      </a:endParaRPr>
                    </a:p>
                  </a:txBody>
                  <a:tcPr marL="68580" marR="68580" marT="0" marB="0"/>
                </a:tc>
                <a:tc>
                  <a:txBody>
                    <a:bodyPr/>
                    <a:lstStyle/>
                    <a:p>
                      <a:pPr algn="ctr">
                        <a:spcAft>
                          <a:spcPts val="0"/>
                        </a:spcAft>
                      </a:pPr>
                      <a:r>
                        <a:rPr lang="en-US" sz="3800" kern="1200" dirty="0"/>
                        <a:t>100%</a:t>
                      </a:r>
                      <a:endParaRPr lang="zh-CN" sz="3800" b="1" kern="1200" dirty="0">
                        <a:solidFill>
                          <a:schemeClr val="lt1"/>
                        </a:solidFill>
                        <a:latin typeface="+mn-lt"/>
                        <a:ea typeface="+mn-ea"/>
                        <a:cs typeface="+mn-cs"/>
                      </a:endParaRPr>
                    </a:p>
                  </a:txBody>
                  <a:tcPr marL="68580" marR="68580" marT="0" marB="0"/>
                </a:tc>
              </a:tr>
              <a:tr h="679008">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lang="en-US" sz="3800" kern="1200" dirty="0"/>
                        <a:t>www.163.com</a:t>
                      </a:r>
                      <a:endParaRPr lang="zh-CN" sz="3800" b="1" kern="1200" dirty="0">
                        <a:solidFill>
                          <a:schemeClr val="lt1"/>
                        </a:solidFill>
                        <a:latin typeface="+mn-lt"/>
                        <a:ea typeface="+mn-ea"/>
                        <a:cs typeface="+mn-cs"/>
                      </a:endParaRPr>
                    </a:p>
                  </a:txBody>
                  <a:tcPr marL="68580" marR="68580" marT="0" marB="0"/>
                </a:tc>
                <a:tc>
                  <a:txBody>
                    <a:bodyPr/>
                    <a:lstStyle/>
                    <a:p>
                      <a:pPr algn="ctr">
                        <a:spcAft>
                          <a:spcPts val="0"/>
                        </a:spcAft>
                      </a:pPr>
                      <a:r>
                        <a:rPr lang="en-US" sz="3800" kern="1200" dirty="0"/>
                        <a:t>90%</a:t>
                      </a:r>
                      <a:endParaRPr lang="zh-CN" sz="3800" b="1" kern="1200" dirty="0">
                        <a:solidFill>
                          <a:schemeClr val="lt1"/>
                        </a:solidFill>
                        <a:latin typeface="+mn-lt"/>
                        <a:ea typeface="+mn-ea"/>
                        <a:cs typeface="+mn-cs"/>
                      </a:endParaRPr>
                    </a:p>
                  </a:txBody>
                  <a:tcPr marL="68580" marR="68580" marT="0" marB="0"/>
                </a:tc>
                <a:tc>
                  <a:txBody>
                    <a:bodyPr/>
                    <a:lstStyle/>
                    <a:p>
                      <a:pPr algn="ctr">
                        <a:spcAft>
                          <a:spcPts val="0"/>
                        </a:spcAft>
                      </a:pPr>
                      <a:r>
                        <a:rPr lang="en-US" sz="3800" kern="1200" dirty="0"/>
                        <a:t>95%</a:t>
                      </a:r>
                      <a:endParaRPr lang="zh-CN" sz="3800" b="1" kern="1200" dirty="0">
                        <a:solidFill>
                          <a:schemeClr val="lt1"/>
                        </a:solidFill>
                        <a:latin typeface="+mn-lt"/>
                        <a:ea typeface="+mn-ea"/>
                        <a:cs typeface="+mn-cs"/>
                      </a:endParaRPr>
                    </a:p>
                  </a:txBody>
                  <a:tcPr marL="68580" marR="68580" marT="0" marB="0"/>
                </a:tc>
              </a:tr>
              <a:tr h="679008">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lang="en-US" sz="3800" kern="1200" dirty="0"/>
                        <a:t>Overall</a:t>
                      </a:r>
                      <a:endParaRPr lang="zh-CN" sz="3800" b="1" kern="1200" dirty="0">
                        <a:solidFill>
                          <a:schemeClr val="lt1"/>
                        </a:solidFill>
                        <a:latin typeface="+mn-lt"/>
                        <a:ea typeface="+mn-ea"/>
                        <a:cs typeface="+mn-cs"/>
                      </a:endParaRPr>
                    </a:p>
                  </a:txBody>
                  <a:tcPr marL="68580" marR="68580" marT="0" marB="0"/>
                </a:tc>
                <a:tc>
                  <a:txBody>
                    <a:bodyPr/>
                    <a:lstStyle/>
                    <a:p>
                      <a:pPr algn="ctr">
                        <a:spcAft>
                          <a:spcPts val="0"/>
                        </a:spcAft>
                      </a:pPr>
                      <a:r>
                        <a:rPr lang="en-US" sz="3800" kern="1200" dirty="0"/>
                        <a:t>95%</a:t>
                      </a:r>
                      <a:endParaRPr lang="zh-CN" sz="3800" b="1" kern="1200" dirty="0">
                        <a:solidFill>
                          <a:schemeClr val="lt1"/>
                        </a:solidFill>
                        <a:latin typeface="+mn-lt"/>
                        <a:ea typeface="+mn-ea"/>
                        <a:cs typeface="+mn-cs"/>
                      </a:endParaRPr>
                    </a:p>
                  </a:txBody>
                  <a:tcPr marL="68580" marR="68580" marT="0" marB="0"/>
                </a:tc>
                <a:tc>
                  <a:txBody>
                    <a:bodyPr/>
                    <a:lstStyle/>
                    <a:p>
                      <a:pPr algn="ctr">
                        <a:spcAft>
                          <a:spcPts val="0"/>
                        </a:spcAft>
                      </a:pPr>
                      <a:r>
                        <a:rPr lang="en-US" sz="3800" kern="1200" dirty="0"/>
                        <a:t>96%</a:t>
                      </a:r>
                      <a:endParaRPr lang="zh-CN" sz="3800" b="1" kern="1200" dirty="0">
                        <a:solidFill>
                          <a:schemeClr val="lt1"/>
                        </a:solidFill>
                        <a:latin typeface="+mn-lt"/>
                        <a:ea typeface="+mn-ea"/>
                        <a:cs typeface="+mn-cs"/>
                      </a:endParaRPr>
                    </a:p>
                  </a:txBody>
                  <a:tcPr marL="68580" marR="68580" marT="0" marB="0"/>
                </a:tc>
              </a:tr>
            </a:tbl>
          </a:graphicData>
        </a:graphic>
      </p:graphicFrame>
      <p:sp>
        <p:nvSpPr>
          <p:cNvPr id="32" name="Text Box 43"/>
          <p:cNvSpPr txBox="1">
            <a:spLocks noChangeArrowheads="1"/>
          </p:cNvSpPr>
          <p:nvPr/>
        </p:nvSpPr>
        <p:spPr bwMode="auto">
          <a:xfrm>
            <a:off x="17606478" y="14314683"/>
            <a:ext cx="7848872" cy="735586"/>
          </a:xfrm>
          <a:prstGeom prst="rect">
            <a:avLst/>
          </a:prstGeom>
          <a:noFill/>
          <a:ln w="9525">
            <a:noFill/>
            <a:miter lim="800000"/>
            <a:headEnd/>
            <a:tailEnd/>
          </a:ln>
          <a:effectLst/>
        </p:spPr>
        <p:txBody>
          <a:bodyPr wrap="square">
            <a:spAutoFit/>
          </a:bodyPr>
          <a:lstStyle/>
          <a:p>
            <a:pPr algn="ctr" defTabSz="4389438" eaLnBrk="0" hangingPunct="0">
              <a:lnSpc>
                <a:spcPct val="95000"/>
              </a:lnSpc>
            </a:pPr>
            <a:r>
              <a:rPr lang="en-US" altLang="zh-CN" sz="4400" dirty="0" smtClean="0">
                <a:latin typeface="Times New Roman" pitchFamily="18" charset="0"/>
                <a:cs typeface="Times New Roman" panose="02020603050405020304" pitchFamily="18" charset="0"/>
              </a:rPr>
              <a:t>Table 2. Data </a:t>
            </a:r>
            <a:r>
              <a:rPr lang="en-US" altLang="zh-CN" sz="4400" dirty="0" smtClean="0"/>
              <a:t>Sets</a:t>
            </a:r>
            <a:r>
              <a:rPr lang="en-US" altLang="zh-CN" sz="4400" dirty="0" smtClean="0">
                <a:latin typeface="Times New Roman" pitchFamily="18" charset="0"/>
                <a:cs typeface="Times New Roman" panose="02020603050405020304" pitchFamily="18" charset="0"/>
              </a:rPr>
              <a:t>  </a:t>
            </a:r>
            <a:endParaRPr lang="en-US" sz="4400" dirty="0">
              <a:latin typeface="Times New Roman" pitchFamily="18" charset="0"/>
              <a:cs typeface="Times New Roman" panose="02020603050405020304" pitchFamily="18" charset="0"/>
            </a:endParaRPr>
          </a:p>
        </p:txBody>
      </p:sp>
      <p:sp>
        <p:nvSpPr>
          <p:cNvPr id="35" name="Text Box 43"/>
          <p:cNvSpPr txBox="1">
            <a:spLocks noChangeArrowheads="1"/>
          </p:cNvSpPr>
          <p:nvPr/>
        </p:nvSpPr>
        <p:spPr bwMode="auto">
          <a:xfrm>
            <a:off x="15726215" y="21736326"/>
            <a:ext cx="12053203" cy="1378839"/>
          </a:xfrm>
          <a:prstGeom prst="rect">
            <a:avLst/>
          </a:prstGeom>
          <a:noFill/>
          <a:ln w="9525">
            <a:noFill/>
            <a:miter lim="800000"/>
            <a:headEnd/>
            <a:tailEnd/>
          </a:ln>
          <a:effectLst/>
        </p:spPr>
        <p:txBody>
          <a:bodyPr wrap="square">
            <a:spAutoFit/>
          </a:bodyPr>
          <a:lstStyle/>
          <a:p>
            <a:pPr algn="ctr" defTabSz="4389438" eaLnBrk="0" hangingPunct="0">
              <a:lnSpc>
                <a:spcPct val="95000"/>
              </a:lnSpc>
            </a:pPr>
            <a:r>
              <a:rPr lang="en-US" altLang="zh-CN" sz="4400" dirty="0" smtClean="0">
                <a:latin typeface="Times New Roman" pitchFamily="18" charset="0"/>
                <a:cs typeface="Times New Roman" panose="02020603050405020304" pitchFamily="18" charset="0"/>
              </a:rPr>
              <a:t>Table 3. </a:t>
            </a:r>
            <a:r>
              <a:rPr lang="en-US" altLang="zh-CN" sz="4400" dirty="0" smtClean="0"/>
              <a:t>Comparison Results Of Two Methods</a:t>
            </a:r>
            <a:endParaRPr lang="zh-CN" altLang="zh-CN" sz="4400" dirty="0"/>
          </a:p>
          <a:p>
            <a:pPr algn="ctr" defTabSz="4389438" eaLnBrk="0" hangingPunct="0">
              <a:lnSpc>
                <a:spcPct val="95000"/>
              </a:lnSpc>
            </a:pPr>
            <a:endParaRPr lang="en-US" sz="4400" dirty="0">
              <a:latin typeface="Times New Roman" pitchFamily="18" charset="0"/>
              <a:cs typeface="Times New Roman" panose="02020603050405020304" pitchFamily="18" charset="0"/>
            </a:endParaRPr>
          </a:p>
        </p:txBody>
      </p:sp>
      <p:graphicFrame>
        <p:nvGraphicFramePr>
          <p:cNvPr id="37" name="图表 36"/>
          <p:cNvGraphicFramePr/>
          <p:nvPr>
            <p:extLst>
              <p:ext uri="{D42A27DB-BD31-4B8C-83A1-F6EECF244321}">
                <p14:modId xmlns:p14="http://schemas.microsoft.com/office/powerpoint/2010/main" val="1881379222"/>
              </p:ext>
            </p:extLst>
          </p:nvPr>
        </p:nvGraphicFramePr>
        <p:xfrm>
          <a:off x="16994410" y="27864823"/>
          <a:ext cx="9894814" cy="6218205"/>
        </p:xfrm>
        <a:graphic>
          <a:graphicData uri="http://schemas.openxmlformats.org/drawingml/2006/chart">
            <c:chart xmlns:c="http://schemas.openxmlformats.org/drawingml/2006/chart" xmlns:r="http://schemas.openxmlformats.org/officeDocument/2006/relationships" r:id="rId9"/>
          </a:graphicData>
        </a:graphic>
      </p:graphicFrame>
      <p:sp>
        <p:nvSpPr>
          <p:cNvPr id="38" name="Text Box 43"/>
          <p:cNvSpPr txBox="1">
            <a:spLocks noChangeArrowheads="1"/>
          </p:cNvSpPr>
          <p:nvPr/>
        </p:nvSpPr>
        <p:spPr bwMode="auto">
          <a:xfrm>
            <a:off x="15026558" y="7489429"/>
            <a:ext cx="8952627" cy="735586"/>
          </a:xfrm>
          <a:prstGeom prst="rect">
            <a:avLst/>
          </a:prstGeom>
          <a:noFill/>
          <a:ln w="9525">
            <a:noFill/>
            <a:miter lim="800000"/>
            <a:headEnd/>
            <a:tailEnd/>
          </a:ln>
          <a:effectLst/>
        </p:spPr>
        <p:txBody>
          <a:bodyPr wrap="square">
            <a:spAutoFit/>
          </a:bodyPr>
          <a:lstStyle/>
          <a:p>
            <a:pPr algn="just" defTabSz="4389438" eaLnBrk="0" hangingPunct="0">
              <a:lnSpc>
                <a:spcPct val="95000"/>
              </a:lnSpc>
            </a:pPr>
            <a:r>
              <a:rPr lang="en-US" altLang="zh-CN" sz="4400" b="1" dirty="0" smtClean="0">
                <a:latin typeface="微软雅黑" pitchFamily="34" charset="-122"/>
                <a:ea typeface="微软雅黑" pitchFamily="34" charset="-122"/>
              </a:rPr>
              <a:t>4.1 Experimental Environment</a:t>
            </a:r>
            <a:endParaRPr lang="en-US" sz="4400" dirty="0">
              <a:latin typeface="微软雅黑" pitchFamily="34" charset="-122"/>
              <a:ea typeface="微软雅黑" pitchFamily="34" charset="-122"/>
            </a:endParaRPr>
          </a:p>
        </p:txBody>
      </p:sp>
      <p:sp>
        <p:nvSpPr>
          <p:cNvPr id="41" name="Text Box 43"/>
          <p:cNvSpPr txBox="1">
            <a:spLocks noChangeArrowheads="1"/>
          </p:cNvSpPr>
          <p:nvPr/>
        </p:nvSpPr>
        <p:spPr bwMode="auto">
          <a:xfrm>
            <a:off x="15026559" y="12241957"/>
            <a:ext cx="7848872" cy="735586"/>
          </a:xfrm>
          <a:prstGeom prst="rect">
            <a:avLst/>
          </a:prstGeom>
          <a:noFill/>
          <a:ln w="9525">
            <a:noFill/>
            <a:miter lim="800000"/>
            <a:headEnd/>
            <a:tailEnd/>
          </a:ln>
          <a:effectLst/>
        </p:spPr>
        <p:txBody>
          <a:bodyPr wrap="square">
            <a:spAutoFit/>
          </a:bodyPr>
          <a:lstStyle/>
          <a:p>
            <a:pPr algn="just" defTabSz="4389438" eaLnBrk="0" hangingPunct="0">
              <a:lnSpc>
                <a:spcPct val="95000"/>
              </a:lnSpc>
            </a:pPr>
            <a:r>
              <a:rPr lang="en-US" altLang="zh-CN" sz="4400" b="1" dirty="0" smtClean="0">
                <a:latin typeface="微软雅黑" pitchFamily="34" charset="-122"/>
                <a:ea typeface="微软雅黑" pitchFamily="34" charset="-122"/>
              </a:rPr>
              <a:t>4.2 Experimental result</a:t>
            </a:r>
            <a:endParaRPr lang="en-US" sz="4400" dirty="0">
              <a:latin typeface="微软雅黑" pitchFamily="34" charset="-122"/>
              <a:ea typeface="微软雅黑" pitchFamily="34" charset="-122"/>
            </a:endParaRPr>
          </a:p>
        </p:txBody>
      </p:sp>
      <p:graphicFrame>
        <p:nvGraphicFramePr>
          <p:cNvPr id="11" name="表格 10"/>
          <p:cNvGraphicFramePr>
            <a:graphicFrameLocks noGrp="1"/>
          </p:cNvGraphicFramePr>
          <p:nvPr>
            <p:extLst>
              <p:ext uri="{D42A27DB-BD31-4B8C-83A1-F6EECF244321}">
                <p14:modId xmlns:p14="http://schemas.microsoft.com/office/powerpoint/2010/main" val="3937552727"/>
              </p:ext>
            </p:extLst>
          </p:nvPr>
        </p:nvGraphicFramePr>
        <p:xfrm>
          <a:off x="15726215" y="9072539"/>
          <a:ext cx="12053203" cy="2987040"/>
        </p:xfrm>
        <a:graphic>
          <a:graphicData uri="http://schemas.openxmlformats.org/drawingml/2006/table">
            <a:tbl>
              <a:tblPr firstRow="1" firstCol="1" bandRow="1">
                <a:tableStyleId>{B301B821-A1FF-4177-AEE7-76D212191A09}</a:tableStyleId>
              </a:tblPr>
              <a:tblGrid>
                <a:gridCol w="5948715"/>
                <a:gridCol w="6104488"/>
              </a:tblGrid>
              <a:tr h="720080">
                <a:tc>
                  <a:txBody>
                    <a:bodyPr/>
                    <a:lstStyle/>
                    <a:p>
                      <a:pPr algn="ctr">
                        <a:spcAft>
                          <a:spcPts val="0"/>
                        </a:spcAft>
                      </a:pPr>
                      <a:r>
                        <a:rPr lang="en-US" sz="3800" kern="1200" dirty="0" smtClean="0"/>
                        <a:t>CPU</a:t>
                      </a:r>
                      <a:endParaRPr lang="zh-CN" sz="3800" b="1" kern="1200" dirty="0">
                        <a:solidFill>
                          <a:schemeClr val="lt1"/>
                        </a:solidFill>
                        <a:latin typeface="+mn-lt"/>
                        <a:ea typeface="+mn-ea"/>
                        <a:cs typeface="+mn-cs"/>
                      </a:endParaRPr>
                    </a:p>
                  </a:txBody>
                  <a:tcPr marL="68580" marR="68580" marT="0" marB="0" anchor="ctr"/>
                </a:tc>
                <a:tc>
                  <a:txBody>
                    <a:bodyPr/>
                    <a:lstStyle/>
                    <a:p>
                      <a:pPr marL="0" algn="ctr" defTabSz="4176431" rtl="0" eaLnBrk="1" latinLnBrk="0" hangingPunct="1">
                        <a:spcAft>
                          <a:spcPts val="0"/>
                        </a:spcAft>
                      </a:pPr>
                      <a:r>
                        <a:rPr lang="en-US" sz="3800" kern="1200" dirty="0"/>
                        <a:t>Intel(R) Core(TM) i5-2400 CPU @3.10GHz</a:t>
                      </a:r>
                      <a:endParaRPr lang="zh-CN" sz="3800" b="1" kern="1200" dirty="0">
                        <a:solidFill>
                          <a:schemeClr val="lt1"/>
                        </a:solidFill>
                        <a:latin typeface="+mn-lt"/>
                        <a:ea typeface="+mn-ea"/>
                        <a:cs typeface="+mn-cs"/>
                      </a:endParaRPr>
                    </a:p>
                  </a:txBody>
                  <a:tcPr marL="68580" marR="68580" marT="0" marB="0" anchor="ctr"/>
                </a:tc>
              </a:tr>
              <a:tr h="305694">
                <a:tc>
                  <a:txBody>
                    <a:bodyPr/>
                    <a:lstStyle/>
                    <a:p>
                      <a:pPr marL="0" algn="ctr" defTabSz="4176431" rtl="0" eaLnBrk="1" latinLnBrk="0" hangingPunct="1">
                        <a:spcAft>
                          <a:spcPts val="0"/>
                        </a:spcAft>
                      </a:pPr>
                      <a:r>
                        <a:rPr lang="en-US" sz="4000" kern="1200" dirty="0">
                          <a:effectLst/>
                        </a:rPr>
                        <a:t>Memory</a:t>
                      </a:r>
                      <a:endParaRPr lang="zh-CN" sz="4000" b="1" kern="1200" dirty="0">
                        <a:solidFill>
                          <a:schemeClr val="lt1"/>
                        </a:solidFill>
                        <a:effectLst/>
                        <a:latin typeface="Times New Roman" panose="02020603050405020304" pitchFamily="18" charset="0"/>
                        <a:ea typeface="+mn-ea"/>
                        <a:cs typeface="+mn-cs"/>
                      </a:endParaRPr>
                    </a:p>
                  </a:txBody>
                  <a:tcPr marL="68580" marR="68580" marT="0" marB="0" anchor="ctr"/>
                </a:tc>
                <a:tc>
                  <a:txBody>
                    <a:bodyPr/>
                    <a:lstStyle/>
                    <a:p>
                      <a:pPr marL="0" algn="ctr" defTabSz="4176431" rtl="0" eaLnBrk="1" latinLnBrk="0" hangingPunct="1">
                        <a:spcAft>
                          <a:spcPts val="0"/>
                        </a:spcAft>
                      </a:pPr>
                      <a:r>
                        <a:rPr lang="en-US" sz="4000" kern="1200" dirty="0">
                          <a:effectLst/>
                        </a:rPr>
                        <a:t>4.00 GB</a:t>
                      </a:r>
                      <a:endParaRPr lang="zh-CN" sz="4000" b="1" kern="1200" dirty="0">
                        <a:solidFill>
                          <a:schemeClr val="lt1"/>
                        </a:solidFill>
                        <a:effectLst/>
                        <a:latin typeface="Times New Roman" panose="02020603050405020304" pitchFamily="18" charset="0"/>
                        <a:ea typeface="+mn-ea"/>
                        <a:cs typeface="+mn-cs"/>
                      </a:endParaRPr>
                    </a:p>
                  </a:txBody>
                  <a:tcPr marL="68580" marR="68580" marT="0" marB="0" anchor="ctr"/>
                </a:tc>
              </a:tr>
              <a:tr h="305694">
                <a:tc>
                  <a:txBody>
                    <a:bodyPr/>
                    <a:lstStyle/>
                    <a:p>
                      <a:pPr marL="0" algn="ctr" defTabSz="4176431" rtl="0" eaLnBrk="1" latinLnBrk="0" hangingPunct="1">
                        <a:spcAft>
                          <a:spcPts val="0"/>
                        </a:spcAft>
                      </a:pPr>
                      <a:r>
                        <a:rPr lang="en-US" sz="4000" kern="1200">
                          <a:effectLst/>
                        </a:rPr>
                        <a:t>Operating System</a:t>
                      </a:r>
                      <a:endParaRPr lang="zh-CN" sz="4000" b="1" kern="1200">
                        <a:solidFill>
                          <a:schemeClr val="lt1"/>
                        </a:solidFill>
                        <a:effectLst/>
                        <a:latin typeface="Times New Roman" panose="02020603050405020304" pitchFamily="18" charset="0"/>
                        <a:ea typeface="+mn-ea"/>
                        <a:cs typeface="+mn-cs"/>
                      </a:endParaRPr>
                    </a:p>
                  </a:txBody>
                  <a:tcPr marL="68580" marR="68580" marT="0" marB="0" anchor="ctr"/>
                </a:tc>
                <a:tc>
                  <a:txBody>
                    <a:bodyPr/>
                    <a:lstStyle/>
                    <a:p>
                      <a:pPr marL="0" algn="ctr" defTabSz="4176431" rtl="0" eaLnBrk="1" latinLnBrk="0" hangingPunct="1">
                        <a:spcAft>
                          <a:spcPts val="0"/>
                        </a:spcAft>
                      </a:pPr>
                      <a:r>
                        <a:rPr lang="en-US" sz="4000" kern="1200" dirty="0">
                          <a:effectLst/>
                        </a:rPr>
                        <a:t>Windows 7</a:t>
                      </a:r>
                      <a:endParaRPr lang="zh-CN" sz="4000" b="1" kern="1200" dirty="0">
                        <a:solidFill>
                          <a:schemeClr val="lt1"/>
                        </a:solidFill>
                        <a:effectLst/>
                        <a:latin typeface="Times New Roman" panose="02020603050405020304" pitchFamily="18" charset="0"/>
                        <a:ea typeface="+mn-ea"/>
                        <a:cs typeface="+mn-cs"/>
                      </a:endParaRPr>
                    </a:p>
                  </a:txBody>
                  <a:tcPr marL="68580" marR="68580" marT="0" marB="0" anchor="ctr"/>
                </a:tc>
              </a:tr>
              <a:tr h="305694">
                <a:tc>
                  <a:txBody>
                    <a:bodyPr/>
                    <a:lstStyle/>
                    <a:p>
                      <a:pPr marL="0" algn="ctr" defTabSz="4176431" rtl="0" eaLnBrk="1" latinLnBrk="0" hangingPunct="1">
                        <a:spcAft>
                          <a:spcPts val="0"/>
                        </a:spcAft>
                      </a:pPr>
                      <a:r>
                        <a:rPr lang="en-US" sz="4000" kern="1200" dirty="0">
                          <a:effectLst/>
                        </a:rPr>
                        <a:t>Development Language</a:t>
                      </a:r>
                      <a:endParaRPr lang="zh-CN" sz="4000" b="1" kern="1200" dirty="0">
                        <a:solidFill>
                          <a:schemeClr val="lt1"/>
                        </a:solidFill>
                        <a:effectLst/>
                        <a:latin typeface="Times New Roman" panose="02020603050405020304" pitchFamily="18" charset="0"/>
                        <a:ea typeface="+mn-ea"/>
                        <a:cs typeface="+mn-cs"/>
                      </a:endParaRPr>
                    </a:p>
                  </a:txBody>
                  <a:tcPr marL="68580" marR="68580" marT="0" marB="0" anchor="ctr"/>
                </a:tc>
                <a:tc>
                  <a:txBody>
                    <a:bodyPr/>
                    <a:lstStyle/>
                    <a:p>
                      <a:pPr marL="0" algn="ctr" defTabSz="4176431" rtl="0" eaLnBrk="1" latinLnBrk="0" hangingPunct="1">
                        <a:spcAft>
                          <a:spcPts val="0"/>
                        </a:spcAft>
                      </a:pPr>
                      <a:r>
                        <a:rPr lang="en-US" sz="4000" kern="1200" dirty="0">
                          <a:effectLst/>
                        </a:rPr>
                        <a:t>Python</a:t>
                      </a:r>
                      <a:endParaRPr lang="zh-CN" sz="4000" b="1" kern="1200" dirty="0">
                        <a:solidFill>
                          <a:schemeClr val="lt1"/>
                        </a:solidFill>
                        <a:effectLst/>
                        <a:latin typeface="Times New Roman" panose="02020603050405020304" pitchFamily="18" charset="0"/>
                        <a:ea typeface="+mn-ea"/>
                        <a:cs typeface="+mn-cs"/>
                      </a:endParaRPr>
                    </a:p>
                  </a:txBody>
                  <a:tcPr marL="68580" marR="68580" marT="0" marB="0" anchor="ctr"/>
                </a:tc>
              </a:tr>
            </a:tbl>
          </a:graphicData>
        </a:graphic>
      </p:graphicFrame>
      <p:sp>
        <p:nvSpPr>
          <p:cNvPr id="42" name="Text Box 43"/>
          <p:cNvSpPr txBox="1">
            <a:spLocks noChangeArrowheads="1"/>
          </p:cNvSpPr>
          <p:nvPr/>
        </p:nvSpPr>
        <p:spPr bwMode="auto">
          <a:xfrm>
            <a:off x="16616368" y="8210066"/>
            <a:ext cx="9829092" cy="735586"/>
          </a:xfrm>
          <a:prstGeom prst="rect">
            <a:avLst/>
          </a:prstGeom>
          <a:noFill/>
          <a:ln w="9525">
            <a:noFill/>
            <a:miter lim="800000"/>
            <a:headEnd/>
            <a:tailEnd/>
          </a:ln>
          <a:effectLst/>
        </p:spPr>
        <p:txBody>
          <a:bodyPr wrap="square">
            <a:spAutoFit/>
          </a:bodyPr>
          <a:lstStyle/>
          <a:p>
            <a:pPr algn="ctr" defTabSz="4389438" eaLnBrk="0" hangingPunct="0">
              <a:lnSpc>
                <a:spcPct val="95000"/>
              </a:lnSpc>
            </a:pPr>
            <a:r>
              <a:rPr lang="en-US" altLang="zh-CN" sz="4400" dirty="0" smtClean="0">
                <a:latin typeface="Times New Roman" pitchFamily="18" charset="0"/>
                <a:cs typeface="Times New Roman" panose="02020603050405020304" pitchFamily="18" charset="0"/>
              </a:rPr>
              <a:t>Table 1. Experimental Environment  </a:t>
            </a:r>
            <a:endParaRPr lang="en-US" sz="4400" dirty="0">
              <a:latin typeface="Times New Roman"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1022</TotalTime>
  <Words>401</Words>
  <Application>Microsoft Office PowerPoint</Application>
  <PresentationFormat>自定义</PresentationFormat>
  <Paragraphs>88</Paragraphs>
  <Slides>1</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1</vt:i4>
      </vt:variant>
    </vt:vector>
  </HeadingPairs>
  <TitlesOfParts>
    <vt:vector size="10" baseType="lpstr">
      <vt:lpstr>宋体</vt:lpstr>
      <vt:lpstr>微软雅黑</vt:lpstr>
      <vt:lpstr>Arial</vt:lpstr>
      <vt:lpstr>Calibri</vt:lpstr>
      <vt:lpstr>Cambria Math</vt:lpstr>
      <vt:lpstr>Times New Roman</vt:lpstr>
      <vt:lpstr>Wingdings</vt:lpstr>
      <vt:lpstr>Office 主题</vt:lpstr>
      <vt:lpstr>Visio</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yzx</dc:creator>
  <cp:lastModifiedBy>Administrator</cp:lastModifiedBy>
  <cp:revision>257</cp:revision>
  <dcterms:created xsi:type="dcterms:W3CDTF">2011-09-15T00:32:01Z</dcterms:created>
  <dcterms:modified xsi:type="dcterms:W3CDTF">2016-11-18T04:37:51Z</dcterms:modified>
</cp:coreProperties>
</file>