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57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DA1E9D-AEBB-4BBC-9DE7-11A9FD7A05C9}" type="datetimeFigureOut">
              <a:rPr lang="en-US" smtClean="0"/>
              <a:t>10-Dec-15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67003-468F-4C0C-B5A5-118DA17E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73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182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23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808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848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75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760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8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76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989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825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71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32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51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74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67003-468F-4C0C-B5A5-118DA17E47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8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684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30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9643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3158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4944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4839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6933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38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58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343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89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451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163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3961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36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776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939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png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10" Type="http://schemas.openxmlformats.org/officeDocument/2006/relationships/image" Target="../media/image10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208912" cy="2262113"/>
          </a:xfrm>
        </p:spPr>
        <p:txBody>
          <a:bodyPr>
            <a:noAutofit/>
          </a:bodyPr>
          <a:lstStyle/>
          <a:p>
            <a:pPr algn="ctr"/>
            <a:r>
              <a:rPr lang="en-US" altLang="zh-CN" sz="4000" b="1" dirty="0" smtClean="0"/>
              <a:t>A Novel Frequency Domain BWE with Relaxed Synchronization and Associated BWE Switching</a:t>
            </a:r>
            <a:endParaRPr lang="zh-CN" altLang="en-US" sz="4000" b="1" dirty="0"/>
          </a:p>
        </p:txBody>
      </p:sp>
      <p:pic>
        <p:nvPicPr>
          <p:cNvPr id="7" name="Picture 1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4869160"/>
            <a:ext cx="957263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4941168"/>
            <a:ext cx="1822215" cy="71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40475" y="4989472"/>
            <a:ext cx="2043485" cy="66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标题 1"/>
          <p:cNvSpPr txBox="1">
            <a:spLocks/>
          </p:cNvSpPr>
          <p:nvPr/>
        </p:nvSpPr>
        <p:spPr>
          <a:xfrm>
            <a:off x="539552" y="3544779"/>
            <a:ext cx="2912045" cy="101578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1600" dirty="0"/>
              <a:t>Lei Miao, </a:t>
            </a:r>
            <a:r>
              <a:rPr lang="en-US" sz="1600" dirty="0" err="1"/>
              <a:t>Zexin</a:t>
            </a:r>
            <a:r>
              <a:rPr lang="en-US" sz="1600" dirty="0"/>
              <a:t> Liu, </a:t>
            </a:r>
            <a:r>
              <a:rPr lang="en-US" sz="1600" dirty="0" err="1"/>
              <a:t>Xingtao</a:t>
            </a:r>
            <a:r>
              <a:rPr lang="en-US" sz="1600" dirty="0"/>
              <a:t> Zhang, Chen Hu, Jon Gibbs</a:t>
            </a:r>
            <a:endParaRPr lang="en-US" sz="1600" i="1" dirty="0"/>
          </a:p>
          <a:p>
            <a:pPr algn="ctr"/>
            <a:r>
              <a:rPr lang="en-US" sz="1400" dirty="0"/>
              <a:t>Huawei Technologies Co. Ltd</a:t>
            </a:r>
          </a:p>
          <a:p>
            <a:pPr algn="ctr"/>
            <a:r>
              <a:rPr lang="en-US" sz="1400" dirty="0"/>
              <a:t>Beijing, China</a:t>
            </a:r>
            <a:endParaRPr lang="en-US" sz="3600" dirty="0"/>
          </a:p>
        </p:txBody>
      </p:sp>
      <p:sp>
        <p:nvSpPr>
          <p:cNvPr id="10" name="标题 1"/>
          <p:cNvSpPr txBox="1">
            <a:spLocks/>
          </p:cNvSpPr>
          <p:nvPr/>
        </p:nvSpPr>
        <p:spPr>
          <a:xfrm>
            <a:off x="3376382" y="3717032"/>
            <a:ext cx="2912045" cy="101578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1600"/>
              <a:t>Kihyun</a:t>
            </a:r>
            <a:r>
              <a:rPr lang="en-US" sz="1600" dirty="0"/>
              <a:t> Choo, </a:t>
            </a:r>
            <a:r>
              <a:rPr lang="en-US" sz="1600" dirty="0" err="1"/>
              <a:t>Eunmi</a:t>
            </a:r>
            <a:r>
              <a:rPr lang="en-US" sz="1600" dirty="0"/>
              <a:t> Oh</a:t>
            </a:r>
            <a:endParaRPr lang="en-US" sz="1600" i="1" dirty="0"/>
          </a:p>
          <a:p>
            <a:pPr algn="ctr"/>
            <a:r>
              <a:rPr lang="en-US" sz="1400" dirty="0"/>
              <a:t>Samsung Electronics Co., Ltd.,</a:t>
            </a:r>
          </a:p>
          <a:p>
            <a:pPr algn="ctr"/>
            <a:r>
              <a:rPr lang="en-US" sz="1400" dirty="0"/>
              <a:t>Seoul, Korea</a:t>
            </a:r>
          </a:p>
        </p:txBody>
      </p:sp>
      <p:sp>
        <p:nvSpPr>
          <p:cNvPr id="11" name="标题 1"/>
          <p:cNvSpPr txBox="1">
            <a:spLocks/>
          </p:cNvSpPr>
          <p:nvPr/>
        </p:nvSpPr>
        <p:spPr>
          <a:xfrm>
            <a:off x="6084168" y="3717032"/>
            <a:ext cx="2912045" cy="101578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1600" dirty="0" smtClean="0"/>
              <a:t>V</a:t>
            </a:r>
            <a:r>
              <a:rPr lang="cs-CZ" sz="1600" dirty="0" smtClean="0"/>
              <a:t>á</a:t>
            </a:r>
            <a:r>
              <a:rPr lang="en-US" sz="1600" dirty="0" err="1" smtClean="0"/>
              <a:t>clav</a:t>
            </a:r>
            <a:r>
              <a:rPr lang="en-US" sz="1600" dirty="0" smtClean="0"/>
              <a:t> </a:t>
            </a:r>
            <a:r>
              <a:rPr lang="en-US" sz="1600" dirty="0"/>
              <a:t>Eksler</a:t>
            </a:r>
            <a:endParaRPr lang="en-US" sz="1600" i="1" dirty="0"/>
          </a:p>
          <a:p>
            <a:pPr algn="ctr"/>
            <a:r>
              <a:rPr lang="en-US" sz="1600" dirty="0"/>
              <a:t> </a:t>
            </a:r>
            <a:r>
              <a:rPr lang="en-US" sz="1400" dirty="0" err="1"/>
              <a:t>VoiceAge</a:t>
            </a:r>
            <a:r>
              <a:rPr lang="en-US" sz="1400" dirty="0"/>
              <a:t> Corp.,</a:t>
            </a:r>
          </a:p>
          <a:p>
            <a:pPr algn="ctr"/>
            <a:r>
              <a:rPr lang="en-US" sz="1400" dirty="0"/>
              <a:t>Montreal, QC, Canada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628800"/>
            <a:ext cx="7571184" cy="52292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1900" b="1" dirty="0" smtClean="0">
                <a:solidFill>
                  <a:schemeClr val="tx1"/>
                </a:solidFill>
              </a:rPr>
              <a:t>Non-Transient  frames</a:t>
            </a:r>
          </a:p>
          <a:p>
            <a:pPr lvl="1">
              <a:lnSpc>
                <a:spcPct val="120000"/>
              </a:lnSpc>
            </a:pPr>
            <a:r>
              <a:rPr lang="en-US" altLang="zh-CN" sz="1600" dirty="0" smtClean="0">
                <a:solidFill>
                  <a:schemeClr val="tx1"/>
                </a:solidFill>
              </a:rPr>
              <a:t>Energy control  in each sub-band to prevent unpleasant distortion.</a:t>
            </a:r>
          </a:p>
          <a:p>
            <a:pPr lvl="1">
              <a:lnSpc>
                <a:spcPct val="120000"/>
              </a:lnSpc>
            </a:pPr>
            <a:r>
              <a:rPr lang="en-US" altLang="zh-CN" sz="1600" dirty="0" smtClean="0">
                <a:solidFill>
                  <a:schemeClr val="tx1"/>
                </a:solidFill>
              </a:rPr>
              <a:t>The distortion may occur due to the </a:t>
            </a:r>
            <a:r>
              <a:rPr lang="en-US" altLang="zh-CN" dirty="0" smtClean="0">
                <a:solidFill>
                  <a:schemeClr val="tx1"/>
                </a:solidFill>
              </a:rPr>
              <a:t>un-matched </a:t>
            </a:r>
            <a:r>
              <a:rPr lang="en-US" altLang="zh-CN" sz="1600" dirty="0" smtClean="0">
                <a:solidFill>
                  <a:schemeClr val="tx1"/>
                </a:solidFill>
              </a:rPr>
              <a:t>characteristics of the original and the generated spectra.</a:t>
            </a:r>
          </a:p>
          <a:p>
            <a:pPr lvl="1">
              <a:lnSpc>
                <a:spcPct val="120000"/>
              </a:lnSpc>
            </a:pPr>
            <a:r>
              <a:rPr lang="en-US" altLang="zh-CN" sz="1600" dirty="0" smtClean="0">
                <a:solidFill>
                  <a:schemeClr val="tx1"/>
                </a:solidFill>
              </a:rPr>
              <a:t>Energy control adjusts the energies depending on the comparison of the tonalities of the two spectra to avoid the distortion.</a:t>
            </a:r>
          </a:p>
          <a:p>
            <a:r>
              <a:rPr lang="en-US" altLang="zh-CN" sz="1900" b="1" dirty="0" smtClean="0"/>
              <a:t>Adaptive normalization length </a:t>
            </a:r>
            <a:r>
              <a:rPr lang="en-US" altLang="zh-CN" sz="1900" dirty="0" smtClean="0"/>
              <a:t>to generate the high frequency band excitation</a:t>
            </a:r>
          </a:p>
          <a:p>
            <a:pPr lvl="1">
              <a:lnSpc>
                <a:spcPct val="120000"/>
              </a:lnSpc>
            </a:pPr>
            <a:r>
              <a:rPr lang="en-US" altLang="zh-CN" sz="1600" dirty="0" smtClean="0"/>
              <a:t>The more harmonic the high frequency band is, the longer normalization length.</a:t>
            </a:r>
          </a:p>
          <a:p>
            <a:pPr lvl="1">
              <a:lnSpc>
                <a:spcPct val="120000"/>
              </a:lnSpc>
            </a:pPr>
            <a:r>
              <a:rPr lang="en-US" altLang="zh-CN" sz="1600" dirty="0" smtClean="0"/>
              <a:t>Depends on the number of the sub-bands of the low frequency band whose peak to average ratio is larger than a threshold, </a:t>
            </a:r>
            <a:r>
              <a:rPr lang="en-US" altLang="zh-CN" i="1" dirty="0" err="1" smtClean="0"/>
              <a:t>n</a:t>
            </a:r>
            <a:r>
              <a:rPr lang="en-US" altLang="zh-CN" i="1" baseline="-25000" dirty="0" err="1" smtClean="0"/>
              <a:t>h</a:t>
            </a:r>
            <a:r>
              <a:rPr lang="en-US" altLang="zh-CN" dirty="0" smtClean="0"/>
              <a:t>,</a:t>
            </a:r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endParaRPr lang="en-US" altLang="zh-CN" sz="1900" dirty="0" smtClean="0"/>
          </a:p>
          <a:p>
            <a:pPr>
              <a:lnSpc>
                <a:spcPct val="120000"/>
              </a:lnSpc>
            </a:pPr>
            <a:r>
              <a:rPr lang="en-US" altLang="zh-CN" sz="1900" dirty="0" smtClean="0"/>
              <a:t>A </a:t>
            </a:r>
            <a:r>
              <a:rPr lang="en-US" altLang="zh-CN" sz="1900" b="1" dirty="0" smtClean="0"/>
              <a:t>pre-echo reduction </a:t>
            </a:r>
            <a:r>
              <a:rPr lang="en-US" altLang="zh-CN" sz="1900" dirty="0" smtClean="0"/>
              <a:t>is performed to improve the performance of fricatives for Non-Transient frames.</a:t>
            </a:r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585645"/>
              </p:ext>
            </p:extLst>
          </p:nvPr>
        </p:nvGraphicFramePr>
        <p:xfrm>
          <a:off x="2536348" y="5229200"/>
          <a:ext cx="390786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公式" r:id="rId4" imgW="2501900" imgH="596900" progId="Equation.3">
                  <p:embed/>
                </p:oleObj>
              </mc:Choice>
              <mc:Fallback>
                <p:oleObj name="公式" r:id="rId4" imgW="2501900" imgH="5969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348" y="5229200"/>
                        <a:ext cx="3907860" cy="93610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9509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Other techniques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583877"/>
            <a:ext cx="7571184" cy="5085483"/>
          </a:xfrm>
        </p:spPr>
        <p:txBody>
          <a:bodyPr>
            <a:normAutofit/>
          </a:bodyPr>
          <a:lstStyle/>
          <a:p>
            <a:r>
              <a:rPr lang="en-US" altLang="zh-CN" sz="1800" dirty="0" smtClean="0"/>
              <a:t>The proposed relaxed synchronization FD BWE scheme is applied in the EVS codec for WB at 13.2 kbps and for SWB at 13.2 kbps and 32 kbps.</a:t>
            </a:r>
          </a:p>
          <a:p>
            <a:r>
              <a:rPr lang="en-US" altLang="zh-CN" sz="1800" dirty="0" smtClean="0"/>
              <a:t>The BWE bit budget for SWB is 31 bits, while it is 6 bits for WB. </a:t>
            </a:r>
          </a:p>
          <a:p>
            <a:pPr lvl="1"/>
            <a:r>
              <a:rPr lang="en-US" altLang="zh-CN" sz="1600" dirty="0" smtClean="0"/>
              <a:t>For WB coding, there are fewer spectral envelopes and no time envelopes encoded since the WB FD BWE covers only frequencies from 6~8 kHz. </a:t>
            </a:r>
          </a:p>
          <a:p>
            <a:r>
              <a:rPr lang="en-US" altLang="zh-CN" sz="1800" dirty="0" smtClean="0"/>
              <a:t>The delay parameters correspond in the EVS codec to </a:t>
            </a:r>
          </a:p>
          <a:p>
            <a:pPr lvl="1"/>
            <a:r>
              <a:rPr lang="en-US" altLang="zh-CN" sz="1600" i="1" dirty="0" smtClean="0"/>
              <a:t>D</a:t>
            </a:r>
            <a:r>
              <a:rPr lang="en-US" altLang="zh-CN" sz="1600" i="1" baseline="-25000" dirty="0" smtClean="0"/>
              <a:t>t</a:t>
            </a:r>
            <a:r>
              <a:rPr lang="en-US" altLang="zh-CN" sz="1600" dirty="0" smtClean="0"/>
              <a:t> = 12 ms (overall delay constraint minus the frame length), </a:t>
            </a:r>
          </a:p>
          <a:p>
            <a:pPr lvl="1"/>
            <a:r>
              <a:rPr lang="en-US" altLang="zh-CN" sz="1600" i="1" dirty="0" smtClean="0"/>
              <a:t>D</a:t>
            </a:r>
            <a:r>
              <a:rPr lang="en-US" altLang="zh-CN" sz="1600" i="1" baseline="-25000" dirty="0" smtClean="0"/>
              <a:t>1</a:t>
            </a:r>
            <a:r>
              <a:rPr lang="en-US" altLang="zh-CN" sz="1600" dirty="0" smtClean="0"/>
              <a:t> = 9.6875 ms (encoder look-ahead plus encoder resampling) </a:t>
            </a:r>
          </a:p>
          <a:p>
            <a:pPr lvl="1"/>
            <a:r>
              <a:rPr lang="en-US" altLang="zh-CN" sz="1600" i="1" dirty="0" smtClean="0"/>
              <a:t>D</a:t>
            </a:r>
            <a:r>
              <a:rPr lang="en-US" altLang="zh-CN" sz="1600" i="1" baseline="-25000" dirty="0" smtClean="0"/>
              <a:t>2</a:t>
            </a:r>
            <a:r>
              <a:rPr lang="en-US" altLang="zh-CN" sz="1600" dirty="0" smtClean="0"/>
              <a:t> = 8.75 ms (overlap length). </a:t>
            </a:r>
          </a:p>
          <a:p>
            <a:r>
              <a:rPr lang="en-US" altLang="zh-CN" sz="1800" dirty="0" smtClean="0"/>
              <a:t>This results in the </a:t>
            </a:r>
            <a:r>
              <a:rPr lang="en-US" altLang="zh-CN" sz="1800" b="1" dirty="0" smtClean="0"/>
              <a:t>time misalignment </a:t>
            </a:r>
            <a:r>
              <a:rPr lang="en-US" altLang="zh-CN" sz="1800" dirty="0" smtClean="0"/>
              <a:t>between the high frequency band excitation and the high frequency band envelope being </a:t>
            </a:r>
            <a:r>
              <a:rPr lang="en-US" altLang="zh-CN" sz="1800" b="1" dirty="0" smtClean="0"/>
              <a:t>6.4375 </a:t>
            </a:r>
            <a:r>
              <a:rPr lang="en-US" altLang="zh-CN" sz="1800" b="1" dirty="0" err="1" smtClean="0"/>
              <a:t>ms</a:t>
            </a:r>
            <a:r>
              <a:rPr lang="en-US" altLang="zh-CN" sz="1800" dirty="0" err="1" smtClean="0"/>
              <a:t>.</a:t>
            </a:r>
            <a:endParaRPr lang="zh-CN" altLang="zh-CN" sz="1800" dirty="0" smtClean="0"/>
          </a:p>
          <a:p>
            <a:pPr lvl="1"/>
            <a:endParaRPr lang="en-US" altLang="zh-CN" sz="16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en-US" altLang="zh-CN" b="1" dirty="0"/>
              <a:t>EVS implementation </a:t>
            </a:r>
            <a:r>
              <a:rPr lang="en-US" altLang="zh-CN" b="1" dirty="0" smtClean="0"/>
              <a:t>details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50409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BWE Switching Mechanism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617628"/>
            <a:ext cx="7571184" cy="4763700"/>
          </a:xfrm>
        </p:spPr>
        <p:txBody>
          <a:bodyPr>
            <a:normAutofit/>
          </a:bodyPr>
          <a:lstStyle/>
          <a:p>
            <a:r>
              <a:rPr lang="en-US" altLang="zh-CN" sz="1500" dirty="0" smtClean="0"/>
              <a:t>In </a:t>
            </a:r>
            <a:r>
              <a:rPr lang="en-US" altLang="zh-CN" sz="1500" dirty="0"/>
              <a:t>general, </a:t>
            </a:r>
            <a:r>
              <a:rPr lang="en-US" altLang="zh-CN" sz="1500" b="1" dirty="0"/>
              <a:t>TD BWE </a:t>
            </a:r>
            <a:r>
              <a:rPr lang="en-US" altLang="zh-CN" sz="1500" dirty="0" smtClean="0"/>
              <a:t>on top of ACELP performs well when encoding active speech segments and </a:t>
            </a:r>
            <a:r>
              <a:rPr lang="en-US" altLang="zh-CN" sz="1500" b="1" dirty="0" smtClean="0"/>
              <a:t>FD BWE </a:t>
            </a:r>
            <a:r>
              <a:rPr lang="en-US" altLang="zh-CN" sz="1500" dirty="0" smtClean="0"/>
              <a:t>on top of GSC performs well when encoding inactive and mixed/music segments. However, some mixed/music segments are better coded with ACELP coding and FD BWE.</a:t>
            </a:r>
          </a:p>
          <a:p>
            <a:r>
              <a:rPr lang="en-US" altLang="zh-CN" sz="1500" dirty="0" smtClean="0"/>
              <a:t>If the input signal is classified as a music signal, or the low frequency band signal is classified as inactive, multi-mode FD BWE is used irrespective of whether the low frequency band is coded with ACELP or GSC. Otherwise, if the input signal is classified as a speech </a:t>
            </a:r>
            <a:r>
              <a:rPr lang="en-US" altLang="zh-CN" sz="1500" dirty="0" smtClean="0"/>
              <a:t>signal, </a:t>
            </a:r>
            <a:r>
              <a:rPr lang="en-US" altLang="zh-CN" sz="1500" dirty="0" smtClean="0"/>
              <a:t>TD BWE is used no matter how the low frequency band has been coded. </a:t>
            </a:r>
          </a:p>
          <a:p>
            <a:r>
              <a:rPr lang="en-US" altLang="zh-CN" sz="1500" dirty="0" smtClean="0"/>
              <a:t>When the high frequency band signal is judged to contain inactive or mixed/music content signals then FD BWE is used as the high band coding technology.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4365104"/>
            <a:ext cx="6255293" cy="264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Quality Evaluation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628800"/>
            <a:ext cx="7571184" cy="511256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MUSHRA, 95% confidence intervals, 16 expert listeners, 16 mixed content items and 16 music items.</a:t>
            </a:r>
          </a:p>
          <a:p>
            <a:r>
              <a:rPr lang="en-US" altLang="zh-CN" dirty="0" smtClean="0"/>
              <a:t>Two variants were evaluated: </a:t>
            </a:r>
          </a:p>
          <a:p>
            <a:pPr lvl="1"/>
            <a:r>
              <a:rPr lang="en-US" altLang="zh-CN" dirty="0" smtClean="0"/>
              <a:t>Low delay (LD) FD BWE configured to have overall delay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t</a:t>
            </a:r>
            <a:r>
              <a:rPr lang="en-US" altLang="zh-CN" dirty="0" smtClean="0"/>
              <a:t> = 12 </a:t>
            </a:r>
            <a:r>
              <a:rPr lang="en-US" altLang="zh-CN" dirty="0" err="1" smtClean="0"/>
              <a:t>ms.</a:t>
            </a:r>
            <a:r>
              <a:rPr lang="en-US" altLang="zh-CN" dirty="0" smtClean="0"/>
              <a:t> </a:t>
            </a:r>
          </a:p>
          <a:p>
            <a:pPr lvl="1"/>
            <a:r>
              <a:rPr lang="en-US" altLang="zh-CN" dirty="0" smtClean="0"/>
              <a:t>High delay (HD) FD BWE configured to have overall delay of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t</a:t>
            </a:r>
            <a:r>
              <a:rPr lang="en-US" altLang="zh-CN" dirty="0" smtClean="0"/>
              <a:t> = (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1</a:t>
            </a:r>
            <a:r>
              <a:rPr lang="en-US" altLang="zh-CN" dirty="0" smtClean="0"/>
              <a:t>+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) = 18.4375 </a:t>
            </a:r>
            <a:r>
              <a:rPr lang="en-US" altLang="zh-CN" dirty="0" err="1" smtClean="0"/>
              <a:t>ms.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EVS SWB at 13.2 kbps.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Low delay FD BWE is</a:t>
            </a:r>
          </a:p>
          <a:p>
            <a:pPr>
              <a:buNone/>
            </a:pPr>
            <a:r>
              <a:rPr lang="en-US" altLang="zh-CN" dirty="0" smtClean="0"/>
              <a:t>      statistically equivalent </a:t>
            </a:r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to</a:t>
            </a:r>
            <a:r>
              <a:rPr lang="en-US" altLang="zh-CN" dirty="0"/>
              <a:t> </a:t>
            </a:r>
            <a:r>
              <a:rPr lang="en-US" altLang="zh-CN" dirty="0" smtClean="0"/>
              <a:t>the high delay </a:t>
            </a:r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FD BWE.</a:t>
            </a:r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898347"/>
              </p:ext>
            </p:extLst>
          </p:nvPr>
        </p:nvGraphicFramePr>
        <p:xfrm>
          <a:off x="4139952" y="3717032"/>
          <a:ext cx="4765688" cy="2952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BMP 图像" r:id="rId4" imgW="4858428" imgH="2952381" progId="Paint.Picture">
                  <p:embed/>
                </p:oleObj>
              </mc:Choice>
              <mc:Fallback>
                <p:oleObj name="BMP 图像" r:id="rId4" imgW="4858428" imgH="2952381" progId="Paint.Picture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3717032"/>
                        <a:ext cx="4765688" cy="29523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Conclusions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628800"/>
            <a:ext cx="7571184" cy="4752528"/>
          </a:xfrm>
        </p:spPr>
        <p:txBody>
          <a:bodyPr>
            <a:normAutofit/>
          </a:bodyPr>
          <a:lstStyle/>
          <a:p>
            <a:pPr>
              <a:lnSpc>
                <a:spcPts val="2600"/>
              </a:lnSpc>
            </a:pPr>
            <a:r>
              <a:rPr lang="en-US" altLang="zh-CN" dirty="0" smtClean="0"/>
              <a:t>A novel multi-mode FD BWE scheme with relaxed synchronization optimized for inactive and mixed/music content signals is presented.</a:t>
            </a:r>
          </a:p>
          <a:p>
            <a:pPr>
              <a:lnSpc>
                <a:spcPts val="2600"/>
              </a:lnSpc>
            </a:pPr>
            <a:r>
              <a:rPr lang="en-US" altLang="zh-CN" dirty="0" smtClean="0"/>
              <a:t>It forms a part of the LP based coding of the 3GPP EVS codec.</a:t>
            </a:r>
          </a:p>
          <a:p>
            <a:pPr>
              <a:lnSpc>
                <a:spcPts val="2600"/>
              </a:lnSpc>
            </a:pPr>
            <a:r>
              <a:rPr lang="en-US" altLang="zh-CN" dirty="0" smtClean="0"/>
              <a:t>High subjective quality and low algorithmic delay are achieved by relaxing the time alignment constraints between the high frequency band excitation and its envelope.</a:t>
            </a:r>
          </a:p>
          <a:p>
            <a:pPr>
              <a:lnSpc>
                <a:spcPts val="2600"/>
              </a:lnSpc>
            </a:pPr>
            <a:r>
              <a:rPr lang="en-US" altLang="zh-CN" dirty="0" smtClean="0"/>
              <a:t>A switching mechanism between two different BWE technologies shows a performance advantage.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208912" cy="3096344"/>
          </a:xfrm>
        </p:spPr>
        <p:txBody>
          <a:bodyPr>
            <a:noAutofit/>
          </a:bodyPr>
          <a:lstStyle/>
          <a:p>
            <a:pPr algn="ctr"/>
            <a:r>
              <a:rPr lang="en-US" altLang="zh-CN" sz="4000" b="1" dirty="0" smtClean="0"/>
              <a:t>Thank you!</a:t>
            </a:r>
            <a:endParaRPr lang="zh-CN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3561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Agenda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628800"/>
            <a:ext cx="7776864" cy="44973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3GPP EVS codec overview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Prior-art review of BWE techniques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Multi-mode FD BWE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Multi-Mode FD BWE with Relaxed Synchronization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BWE Switching Mechanism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Quality Evaluation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Conclusions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3GPP EVS codec overview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600200"/>
            <a:ext cx="7776864" cy="5213176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1900" dirty="0" smtClean="0"/>
              <a:t>3GPP Enhanced Voice Services (EVS) codec standardized          in Sep. 2014.</a:t>
            </a:r>
          </a:p>
          <a:p>
            <a:pPr lvl="1"/>
            <a:r>
              <a:rPr lang="en-US" altLang="zh-CN" sz="1700" dirty="0" smtClean="0"/>
              <a:t>Significantly improves user experience</a:t>
            </a:r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r>
              <a:rPr lang="en-US" altLang="zh-CN" sz="1900" dirty="0"/>
              <a:t>EVS codec </a:t>
            </a:r>
            <a:r>
              <a:rPr lang="en-US" altLang="zh-CN" sz="1900" dirty="0" smtClean="0"/>
              <a:t>encodes </a:t>
            </a:r>
            <a:r>
              <a:rPr lang="en-US" altLang="zh-CN" sz="1900" dirty="0"/>
              <a:t>the signal </a:t>
            </a:r>
            <a:r>
              <a:rPr lang="en-US" altLang="zh-CN" sz="1900" dirty="0" smtClean="0"/>
              <a:t>based on the signal content:</a:t>
            </a:r>
          </a:p>
          <a:p>
            <a:pPr lvl="1"/>
            <a:r>
              <a:rPr lang="en-US" altLang="zh-CN" sz="1700" dirty="0" smtClean="0"/>
              <a:t>Time-Domain </a:t>
            </a:r>
            <a:r>
              <a:rPr lang="en-US" altLang="zh-CN" sz="1700" dirty="0"/>
              <a:t>LP coding techniques are </a:t>
            </a:r>
            <a:r>
              <a:rPr lang="en-US" altLang="zh-CN" sz="1700" dirty="0" smtClean="0"/>
              <a:t>used: ACELP </a:t>
            </a:r>
            <a:r>
              <a:rPr lang="en-US" altLang="zh-CN" sz="1700" dirty="0"/>
              <a:t>and </a:t>
            </a:r>
            <a:r>
              <a:rPr lang="en-US" altLang="zh-CN" sz="1700" dirty="0" smtClean="0"/>
              <a:t>GSC</a:t>
            </a:r>
          </a:p>
          <a:p>
            <a:pPr marL="914400" lvl="2" indent="0">
              <a:buNone/>
            </a:pPr>
            <a:r>
              <a:rPr lang="en-US" altLang="zh-CN" sz="1200" dirty="0" smtClean="0"/>
              <a:t>GSC </a:t>
            </a:r>
            <a:r>
              <a:rPr lang="en-US" altLang="zh-CN" sz="1200" dirty="0"/>
              <a:t>(Generic audio Signal </a:t>
            </a:r>
            <a:r>
              <a:rPr lang="en-US" altLang="zh-CN" sz="1200" dirty="0" smtClean="0"/>
              <a:t>Coding) is </a:t>
            </a:r>
            <a:r>
              <a:rPr lang="en-US" altLang="zh-CN" sz="1200" dirty="0"/>
              <a:t>used to improve the quality of music/mixed </a:t>
            </a:r>
            <a:r>
              <a:rPr lang="en-US" altLang="zh-CN" sz="1200" dirty="0" smtClean="0"/>
              <a:t>segments </a:t>
            </a:r>
            <a:r>
              <a:rPr lang="en-US" altLang="zh-CN" sz="1200" dirty="0"/>
              <a:t>in LP domain.</a:t>
            </a:r>
          </a:p>
          <a:p>
            <a:pPr lvl="1"/>
            <a:r>
              <a:rPr lang="en-US" altLang="zh-CN" sz="1700" dirty="0" smtClean="0"/>
              <a:t>Frequency-Domain coding techniques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564904"/>
            <a:ext cx="6113855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69137" y="624110"/>
            <a:ext cx="7811375" cy="1280890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Prior-art Review of BWE techniques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7" y="1628800"/>
            <a:ext cx="7418784" cy="4608512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zh-CN" dirty="0" smtClean="0"/>
              <a:t>BWE exploits the intrinsic correlation between the low and high frequency parts of a signal’s spectrum in order to reconstruct the high frequency part.</a:t>
            </a:r>
          </a:p>
          <a:p>
            <a:pPr lvl="1">
              <a:lnSpc>
                <a:spcPct val="120000"/>
              </a:lnSpc>
            </a:pPr>
            <a:r>
              <a:rPr lang="en-US" altLang="zh-CN" dirty="0" smtClean="0"/>
              <a:t>Spectral Band Replication (SBR) in MPEG-4 HE‑AAC.</a:t>
            </a:r>
          </a:p>
          <a:p>
            <a:pPr lvl="1">
              <a:lnSpc>
                <a:spcPct val="120000"/>
              </a:lnSpc>
            </a:pPr>
            <a:r>
              <a:rPr lang="en-US" altLang="zh-CN" dirty="0" smtClean="0"/>
              <a:t>A multi-mode bandwidth extension scheme in Recommendations    ITU-T G.711.1 Annex D and G.722 Annex B.</a:t>
            </a:r>
          </a:p>
          <a:p>
            <a:pPr>
              <a:lnSpc>
                <a:spcPct val="120000"/>
              </a:lnSpc>
            </a:pPr>
            <a:r>
              <a:rPr lang="en-US" altLang="zh-CN" dirty="0" smtClean="0"/>
              <a:t>SWB is a key feature of EVS as a new 3GPP codec, important to extend the bandwidth from WB to SWB/FB.</a:t>
            </a:r>
          </a:p>
          <a:p>
            <a:pPr lvl="1">
              <a:lnSpc>
                <a:spcPct val="120000"/>
              </a:lnSpc>
            </a:pPr>
            <a:r>
              <a:rPr lang="en-US" altLang="zh-CN" dirty="0" smtClean="0"/>
              <a:t>Time domain (TD) or Frequency domain (FD) BWE for different types of input signals.</a:t>
            </a:r>
          </a:p>
          <a:p>
            <a:pPr lvl="1">
              <a:lnSpc>
                <a:spcPct val="120000"/>
              </a:lnSpc>
            </a:pPr>
            <a:r>
              <a:rPr lang="en-US" altLang="zh-CN" dirty="0" smtClean="0"/>
              <a:t>The paper focuses on FD-BWE on top of either ACELP or GSC.</a:t>
            </a:r>
          </a:p>
          <a:p>
            <a:pPr lvl="1">
              <a:lnSpc>
                <a:spcPct val="120000"/>
              </a:lnSpc>
            </a:pPr>
            <a:r>
              <a:rPr lang="en-US" altLang="zh-CN" dirty="0" smtClean="0"/>
              <a:t>This switched bandwidth extension (BWE) approach improves the EVS codec LP based coding efficiency.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Multi-mode FD BWE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7" y="1628800"/>
            <a:ext cx="7418784" cy="49685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zh-CN" sz="1900" dirty="0" smtClean="0"/>
              <a:t>Concept standardized for the first time in Recommendations ITU-T G.711.1 Annex D and G.722 Annex B.</a:t>
            </a:r>
          </a:p>
          <a:p>
            <a:pPr>
              <a:lnSpc>
                <a:spcPct val="110000"/>
              </a:lnSpc>
            </a:pPr>
            <a:r>
              <a:rPr lang="en-US" altLang="zh-CN" sz="1900" dirty="0" smtClean="0"/>
              <a:t>A </a:t>
            </a:r>
            <a:r>
              <a:rPr lang="en-US" altLang="zh-CN" sz="1900" b="1" dirty="0" smtClean="0"/>
              <a:t>transient detector </a:t>
            </a:r>
            <a:r>
              <a:rPr lang="en-US" altLang="zh-CN" sz="1900" dirty="0" smtClean="0"/>
              <a:t>identifies rapid variations of the high band signal over time.</a:t>
            </a:r>
          </a:p>
          <a:p>
            <a:pPr>
              <a:lnSpc>
                <a:spcPct val="110000"/>
              </a:lnSpc>
            </a:pPr>
            <a:r>
              <a:rPr lang="en-US" altLang="zh-CN" sz="1900" b="1" dirty="0" smtClean="0"/>
              <a:t>4 classes</a:t>
            </a:r>
            <a:r>
              <a:rPr lang="en-US" altLang="zh-CN" sz="1900" dirty="0" smtClean="0"/>
              <a:t>: TRANSIENT (TS), HARMONIC (HM), NORMAL (NM) or NOISE (NS).</a:t>
            </a:r>
          </a:p>
          <a:p>
            <a:pPr>
              <a:lnSpc>
                <a:spcPct val="110000"/>
              </a:lnSpc>
            </a:pPr>
            <a:r>
              <a:rPr lang="en-US" altLang="zh-CN" sz="1900" dirty="0" smtClean="0"/>
              <a:t>A combination of adaptive </a:t>
            </a:r>
            <a:r>
              <a:rPr lang="en-US" altLang="zh-CN" sz="1900" b="1" dirty="0" smtClean="0"/>
              <a:t>spectral envelope </a:t>
            </a:r>
            <a:r>
              <a:rPr lang="en-US" altLang="zh-CN" sz="1900" dirty="0" smtClean="0"/>
              <a:t>and </a:t>
            </a:r>
            <a:r>
              <a:rPr lang="en-US" altLang="zh-CN" sz="1900" b="1" dirty="0" smtClean="0"/>
              <a:t>time envelope</a:t>
            </a:r>
            <a:r>
              <a:rPr lang="en-US" altLang="zh-CN" sz="1900" dirty="0" smtClean="0"/>
              <a:t> coding, derived from the high band signal.</a:t>
            </a:r>
          </a:p>
          <a:p>
            <a:pPr>
              <a:lnSpc>
                <a:spcPct val="110000"/>
              </a:lnSpc>
            </a:pPr>
            <a:r>
              <a:rPr lang="en-US" altLang="zh-CN" sz="1900" dirty="0" smtClean="0"/>
              <a:t>TRANSIENT frames: four spectral envelopes and four time envelopes.</a:t>
            </a:r>
          </a:p>
          <a:p>
            <a:pPr>
              <a:lnSpc>
                <a:spcPct val="110000"/>
              </a:lnSpc>
            </a:pPr>
            <a:r>
              <a:rPr lang="en-US" altLang="zh-CN" sz="1900" dirty="0" smtClean="0"/>
              <a:t>Non-TRANSIENT frames: fourteen spectral envelopes and no time envelope.</a:t>
            </a:r>
          </a:p>
          <a:p>
            <a:pPr>
              <a:lnSpc>
                <a:spcPct val="110000"/>
              </a:lnSpc>
            </a:pPr>
            <a:r>
              <a:rPr lang="en-US" altLang="zh-CN" sz="1900" dirty="0" smtClean="0"/>
              <a:t>The high frequency band excitation is generated by either normalizing the selected region of the low frequency band with an adaptive normalization length or generated by random noise.</a:t>
            </a:r>
          </a:p>
          <a:p>
            <a:endParaRPr lang="zh-CN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7" y="1613546"/>
            <a:ext cx="7418784" cy="491179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altLang="zh-CN" dirty="0" smtClean="0"/>
              <a:t>The design constraints imposed upon the EVS codec specify that the total algorithmic delay of the codec must not exceed 32 </a:t>
            </a:r>
            <a:r>
              <a:rPr lang="en-US" altLang="zh-CN" dirty="0" err="1" smtClean="0"/>
              <a:t>ms.</a:t>
            </a:r>
            <a:endParaRPr lang="en-US" altLang="zh-CN" dirty="0" smtClean="0"/>
          </a:p>
          <a:p>
            <a:pPr>
              <a:lnSpc>
                <a:spcPct val="110000"/>
              </a:lnSpc>
            </a:pPr>
            <a:r>
              <a:rPr lang="en-US" altLang="zh-CN" dirty="0" smtClean="0"/>
              <a:t>Transform used by FD-BWE: an Asymmetric Low Delay Optimized (ALDO) window with a time support of 40 ms while the non-zero window length is 28.75 </a:t>
            </a:r>
            <a:r>
              <a:rPr lang="en-US" altLang="zh-CN" dirty="0" err="1" smtClean="0"/>
              <a:t>ms.</a:t>
            </a:r>
            <a:endParaRPr lang="en-US" altLang="zh-CN" dirty="0" smtClean="0"/>
          </a:p>
          <a:p>
            <a:pPr>
              <a:lnSpc>
                <a:spcPct val="110000"/>
              </a:lnSpc>
            </a:pPr>
            <a:r>
              <a:rPr lang="en-US" altLang="zh-CN" dirty="0" smtClean="0"/>
              <a:t>Still </a:t>
            </a:r>
            <a:r>
              <a:rPr lang="en-US" altLang="zh-CN" b="1" dirty="0" smtClean="0"/>
              <a:t>insufficient delay allowance </a:t>
            </a:r>
            <a:r>
              <a:rPr lang="en-US" altLang="zh-CN" dirty="0" smtClean="0"/>
              <a:t>remaining for the FD BWE to achieve the overall 32 ms delay requirement.</a:t>
            </a:r>
          </a:p>
          <a:p>
            <a:pPr>
              <a:lnSpc>
                <a:spcPct val="110000"/>
              </a:lnSpc>
            </a:pPr>
            <a:endParaRPr lang="en-US" altLang="zh-CN" dirty="0"/>
          </a:p>
          <a:p>
            <a:pPr>
              <a:lnSpc>
                <a:spcPct val="110000"/>
              </a:lnSpc>
            </a:pPr>
            <a:endParaRPr lang="en-US" altLang="zh-CN" dirty="0" smtClean="0"/>
          </a:p>
          <a:p>
            <a:pPr>
              <a:lnSpc>
                <a:spcPct val="110000"/>
              </a:lnSpc>
            </a:pPr>
            <a:r>
              <a:rPr lang="en-US" altLang="zh-CN" dirty="0" smtClean="0"/>
              <a:t>Multi-mode BWE in ITU-T G.711.1 Annex D and G.722 Annex B as a baseline. Then the new low delay FD-BWE approach relies on a </a:t>
            </a:r>
            <a:r>
              <a:rPr lang="en-US" altLang="zh-CN" b="1" dirty="0" smtClean="0"/>
              <a:t>relaxed synchronization scheme</a:t>
            </a:r>
            <a:r>
              <a:rPr lang="en-US" altLang="zh-CN" dirty="0" smtClean="0"/>
              <a:t>, based on the multi-mode BWE in ITU-T codecs.</a:t>
            </a:r>
            <a:endParaRPr lang="zh-CN" altLang="en-US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1945201" y="624110"/>
            <a:ext cx="6589199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zh-CN" b="1" dirty="0"/>
              <a:t>FD BWE constraints in EVS</a:t>
            </a:r>
            <a:endParaRPr lang="zh-CN" altLang="en-US" b="1" dirty="0"/>
          </a:p>
        </p:txBody>
      </p:sp>
      <p:sp>
        <p:nvSpPr>
          <p:cNvPr id="6" name="Down Arrow 5"/>
          <p:cNvSpPr/>
          <p:nvPr/>
        </p:nvSpPr>
        <p:spPr>
          <a:xfrm>
            <a:off x="4283968" y="4437112"/>
            <a:ext cx="720080" cy="72008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609692"/>
            <a:ext cx="7528089" cy="498766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The relaxed synchronization of multi-mode FD BWE is achieved by utilizing the time difference between the high frequency band excitation and the high frequency band envelope.</a:t>
            </a:r>
          </a:p>
          <a:p>
            <a:r>
              <a:rPr lang="en-US" altLang="zh-CN" dirty="0" smtClean="0"/>
              <a:t>Assume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1</a:t>
            </a:r>
            <a:r>
              <a:rPr lang="en-US" altLang="zh-CN" dirty="0" smtClean="0"/>
              <a:t> is the delay of the low frequency band coding,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 is the delay of high frequency band coding where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 is introduced by the windowing prior to the MDCT.</a:t>
            </a:r>
          </a:p>
          <a:p>
            <a:r>
              <a:rPr lang="en-US" altLang="zh-CN" dirty="0" smtClean="0"/>
              <a:t>The total algorithmic delay of the prior bandwidth extension algorithms is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(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1</a:t>
            </a:r>
            <a:r>
              <a:rPr lang="en-US" altLang="zh-CN" i="1" dirty="0" smtClean="0"/>
              <a:t>+ D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)</a:t>
            </a:r>
            <a:r>
              <a:rPr lang="en-US" altLang="zh-CN" i="1" dirty="0" smtClean="0"/>
              <a:t>. </a:t>
            </a:r>
            <a:r>
              <a:rPr lang="en-US" altLang="zh-CN" dirty="0" smtClean="0"/>
              <a:t>By the proposed scheme, the delay may be adaptively reduced to the range [max(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1</a:t>
            </a:r>
            <a:r>
              <a:rPr lang="en-US" altLang="zh-CN" i="1" dirty="0" smtClean="0"/>
              <a:t>, D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), (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1</a:t>
            </a:r>
            <a:r>
              <a:rPr lang="en-US" altLang="zh-CN" i="1" dirty="0" smtClean="0"/>
              <a:t>+D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)]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with minimal impact on the perceptual quality.</a:t>
            </a:r>
            <a:endParaRPr lang="en-US" altLang="zh-CN" i="1" dirty="0" smtClean="0"/>
          </a:p>
          <a:p>
            <a:pPr lvl="1"/>
            <a:r>
              <a:rPr lang="en-US" altLang="zh-CN" sz="1600" dirty="0" smtClean="0"/>
              <a:t>When the spectrum is relatively stable, the phase of the high frequency band signal is of relatively minor perceptual significance when compared to its energy. </a:t>
            </a:r>
          </a:p>
          <a:p>
            <a:pPr lvl="1"/>
            <a:r>
              <a:rPr lang="en-US" altLang="zh-CN" sz="1600" dirty="0" smtClean="0"/>
              <a:t>By reducing the delay, the time alignment between the energy envelope of the low and high frequency band </a:t>
            </a:r>
            <a:r>
              <a:rPr lang="en-US" altLang="zh-CN" dirty="0"/>
              <a:t>signals is </a:t>
            </a:r>
            <a:r>
              <a:rPr lang="en-US" altLang="zh-CN" dirty="0" smtClean="0"/>
              <a:t>maintained while</a:t>
            </a:r>
            <a:r>
              <a:rPr lang="en-US" altLang="zh-CN" sz="1600" dirty="0" smtClean="0"/>
              <a:t> a short time misalignment (or a relaxation) of the synchronization between the high frequency band excitation and </a:t>
            </a:r>
            <a:r>
              <a:rPr lang="en-US" altLang="zh-CN" dirty="0"/>
              <a:t>envelopes is </a:t>
            </a:r>
            <a:r>
              <a:rPr lang="en-US" altLang="zh-CN" dirty="0" smtClean="0"/>
              <a:t>permitted.</a:t>
            </a:r>
            <a:endParaRPr lang="zh-CN" altLang="en-US" sz="1600" i="1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1945201" y="624110"/>
            <a:ext cx="6589199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zh-CN" b="1" dirty="0" smtClean="0"/>
              <a:t>Relaxed synchronization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7" y="1628800"/>
            <a:ext cx="7418784" cy="428242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An asymmetric low delay optimized (ALDO) window is used for FD BWE.</a:t>
            </a:r>
            <a:endParaRPr lang="zh-CN" altLang="en-US" dirty="0" smtClean="0"/>
          </a:p>
          <a:p>
            <a:r>
              <a:rPr lang="en-US" altLang="zh-CN" dirty="0" smtClean="0"/>
              <a:t>Assumes that the target overall delay is</a:t>
            </a:r>
            <a:r>
              <a:rPr lang="en-US" altLang="zh-CN" i="1" dirty="0" smtClean="0"/>
              <a:t> D</a:t>
            </a:r>
            <a:r>
              <a:rPr lang="en-US" altLang="zh-CN" i="1" baseline="-25000" dirty="0" smtClean="0"/>
              <a:t>t</a:t>
            </a:r>
            <a:r>
              <a:rPr lang="en-US" altLang="zh-CN" dirty="0" smtClean="0"/>
              <a:t>, which is in the range [max(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1</a:t>
            </a:r>
            <a:r>
              <a:rPr lang="en-US" altLang="zh-CN" dirty="0" smtClean="0"/>
              <a:t>,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), (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1</a:t>
            </a:r>
            <a:r>
              <a:rPr lang="en-US" altLang="zh-CN" dirty="0" smtClean="0"/>
              <a:t>+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)]. The input time domain signal may be delayed by (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t</a:t>
            </a:r>
            <a:r>
              <a:rPr lang="en-US" altLang="zh-CN" dirty="0" smtClean="0"/>
              <a:t>−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).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464" y="3717032"/>
            <a:ext cx="436558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347931"/>
              </p:ext>
            </p:extLst>
          </p:nvPr>
        </p:nvGraphicFramePr>
        <p:xfrm>
          <a:off x="4990864" y="2780928"/>
          <a:ext cx="4405672" cy="40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r:id="rId5" imgW="3114897" imgH="2886223" progId="Visio.Drawing.11">
                  <p:embed/>
                </p:oleObj>
              </mc:Choice>
              <mc:Fallback>
                <p:oleObj r:id="rId5" imgW="3114897" imgH="2886223" progId="Visio.Drawing.11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0864" y="2780928"/>
                        <a:ext cx="4405672" cy="4088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3521" y="5356954"/>
            <a:ext cx="424651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The time misalignment between the high frequency band excitation and the high frequency band envelope is </a:t>
            </a:r>
            <a:r>
              <a:rPr lang="en-US" altLang="zh-CN" sz="1600" dirty="0" smtClean="0">
                <a:solidFill>
                  <a:srgbClr val="FF0000"/>
                </a:solidFill>
              </a:rPr>
              <a:t>{(</a:t>
            </a:r>
            <a:r>
              <a:rPr lang="en-US" altLang="zh-CN" sz="1600" i="1" dirty="0" smtClean="0">
                <a:solidFill>
                  <a:srgbClr val="FF0000"/>
                </a:solidFill>
              </a:rPr>
              <a:t>D</a:t>
            </a:r>
            <a:r>
              <a:rPr lang="en-US" altLang="zh-CN" sz="1600" i="1" baseline="-25000" dirty="0" smtClean="0">
                <a:solidFill>
                  <a:srgbClr val="FF0000"/>
                </a:solidFill>
              </a:rPr>
              <a:t>1</a:t>
            </a:r>
            <a:r>
              <a:rPr lang="en-US" altLang="zh-CN" sz="1600" dirty="0" smtClean="0">
                <a:solidFill>
                  <a:srgbClr val="FF0000"/>
                </a:solidFill>
              </a:rPr>
              <a:t>+</a:t>
            </a:r>
            <a:r>
              <a:rPr lang="en-US" altLang="zh-CN" sz="1600" i="1" dirty="0" smtClean="0">
                <a:solidFill>
                  <a:srgbClr val="FF0000"/>
                </a:solidFill>
              </a:rPr>
              <a:t>D</a:t>
            </a:r>
            <a:r>
              <a:rPr lang="en-US" altLang="zh-CN" sz="1600" i="1" baseline="-25000" dirty="0" smtClean="0">
                <a:solidFill>
                  <a:srgbClr val="FF0000"/>
                </a:solidFill>
              </a:rPr>
              <a:t>2</a:t>
            </a:r>
            <a:r>
              <a:rPr lang="en-US" altLang="zh-CN" sz="1600" dirty="0" smtClean="0">
                <a:solidFill>
                  <a:srgbClr val="FF0000"/>
                </a:solidFill>
              </a:rPr>
              <a:t>)−</a:t>
            </a:r>
            <a:r>
              <a:rPr lang="en-US" altLang="zh-CN" sz="1600" i="1" dirty="0" smtClean="0">
                <a:solidFill>
                  <a:srgbClr val="FF0000"/>
                </a:solidFill>
              </a:rPr>
              <a:t>D</a:t>
            </a:r>
            <a:r>
              <a:rPr lang="en-US" altLang="zh-CN" sz="1600" i="1" baseline="-25000" dirty="0" smtClean="0">
                <a:solidFill>
                  <a:srgbClr val="FF0000"/>
                </a:solidFill>
              </a:rPr>
              <a:t>t</a:t>
            </a:r>
            <a:r>
              <a:rPr lang="en-US" altLang="zh-CN" sz="1600" dirty="0" smtClean="0">
                <a:solidFill>
                  <a:srgbClr val="FF0000"/>
                </a:solidFill>
              </a:rPr>
              <a:t>}</a:t>
            </a:r>
            <a:r>
              <a:rPr lang="en-US" altLang="zh-CN" sz="1600" dirty="0" smtClean="0"/>
              <a:t>. Consequently a lower delay than (</a:t>
            </a:r>
            <a:r>
              <a:rPr lang="en-US" altLang="zh-CN" sz="1600" i="1" dirty="0" smtClean="0"/>
              <a:t>D</a:t>
            </a:r>
            <a:r>
              <a:rPr lang="en-US" altLang="zh-CN" sz="1600" i="1" baseline="-25000" dirty="0" smtClean="0"/>
              <a:t>1</a:t>
            </a:r>
            <a:r>
              <a:rPr lang="en-US" altLang="zh-CN" sz="1600" dirty="0" smtClean="0"/>
              <a:t>+</a:t>
            </a:r>
            <a:r>
              <a:rPr lang="en-US" altLang="zh-CN" sz="1600" i="1" dirty="0" smtClean="0"/>
              <a:t>D</a:t>
            </a:r>
            <a:r>
              <a:rPr lang="en-US" altLang="zh-CN" sz="1600" i="1" baseline="-25000" dirty="0" smtClean="0"/>
              <a:t>2</a:t>
            </a:r>
            <a:r>
              <a:rPr lang="en-US" altLang="zh-CN" sz="1600" dirty="0" smtClean="0"/>
              <a:t>) is achieved by the proposed FD BWE.</a:t>
            </a:r>
            <a:endParaRPr lang="zh-CN" altLang="zh-CN" sz="1600" dirty="0" smtClean="0"/>
          </a:p>
          <a:p>
            <a:endParaRPr lang="zh-CN" altLang="en-US" dirty="0"/>
          </a:p>
        </p:txBody>
      </p:sp>
      <p:sp>
        <p:nvSpPr>
          <p:cNvPr id="4" name="Left-Right Arrow 3"/>
          <p:cNvSpPr/>
          <p:nvPr/>
        </p:nvSpPr>
        <p:spPr>
          <a:xfrm>
            <a:off x="7668344" y="6093296"/>
            <a:ext cx="360040" cy="216024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788024" y="6157173"/>
            <a:ext cx="2736304" cy="801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 alignment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427584"/>
            <a:ext cx="7666755" cy="5344264"/>
          </a:xfrm>
        </p:spPr>
        <p:txBody>
          <a:bodyPr>
            <a:noAutofit/>
          </a:bodyPr>
          <a:lstStyle/>
          <a:p>
            <a:r>
              <a:rPr lang="en-US" altLang="zh-CN" sz="1700" dirty="0"/>
              <a:t>T</a:t>
            </a:r>
            <a:r>
              <a:rPr lang="en-US" altLang="zh-CN" sz="1700" dirty="0" smtClean="0"/>
              <a:t>he </a:t>
            </a:r>
            <a:r>
              <a:rPr lang="en-US" altLang="zh-CN" sz="1700" b="1" dirty="0" smtClean="0"/>
              <a:t>time envelope</a:t>
            </a:r>
            <a:r>
              <a:rPr lang="en-US" altLang="zh-CN" sz="1700" dirty="0" smtClean="0"/>
              <a:t> is calculated on top of the delayed high frequency band time domain signal:</a:t>
            </a:r>
          </a:p>
          <a:p>
            <a:endParaRPr lang="en-US" altLang="zh-CN" sz="1700" dirty="0" smtClean="0"/>
          </a:p>
          <a:p>
            <a:r>
              <a:rPr lang="en-US" altLang="zh-CN" sz="1700" dirty="0" smtClean="0"/>
              <a:t>It is then adjusted by an attenuation factor </a:t>
            </a:r>
            <a:r>
              <a:rPr lang="en-US" altLang="zh-CN" sz="1700" i="1" dirty="0" smtClean="0"/>
              <a:t>R</a:t>
            </a:r>
            <a:r>
              <a:rPr lang="en-US" altLang="zh-CN" sz="1700" dirty="0" smtClean="0"/>
              <a:t>, which represents the energy attenuation of the low frequency band due to the LP based low band coding:</a:t>
            </a:r>
          </a:p>
          <a:p>
            <a:endParaRPr lang="en-US" altLang="zh-CN" sz="1700" dirty="0" smtClean="0"/>
          </a:p>
          <a:p>
            <a:endParaRPr lang="en-US" altLang="zh-CN" sz="1700" dirty="0" smtClean="0"/>
          </a:p>
          <a:p>
            <a:r>
              <a:rPr lang="en-US" altLang="zh-CN" sz="1700" dirty="0" smtClean="0"/>
              <a:t>Finally the time envelope is adjusted:</a:t>
            </a:r>
          </a:p>
          <a:p>
            <a:endParaRPr lang="en-US" altLang="zh-CN" sz="1700" dirty="0" smtClean="0"/>
          </a:p>
          <a:p>
            <a:endParaRPr lang="en-US" altLang="zh-CN" sz="1700" dirty="0" smtClean="0"/>
          </a:p>
          <a:p>
            <a:r>
              <a:rPr lang="en-US" altLang="zh-CN" sz="1700" b="1" dirty="0" smtClean="0">
                <a:solidFill>
                  <a:schemeClr val="tx1"/>
                </a:solidFill>
              </a:rPr>
              <a:t>Spectral  envelopes</a:t>
            </a:r>
            <a:r>
              <a:rPr lang="en-US" altLang="zh-CN" sz="1700" dirty="0" smtClean="0">
                <a:solidFill>
                  <a:schemeClr val="tx1"/>
                </a:solidFill>
              </a:rPr>
              <a:t>: multi-stage split VQ.</a:t>
            </a:r>
          </a:p>
          <a:p>
            <a:pPr lvl="1"/>
            <a:r>
              <a:rPr lang="en-US" altLang="zh-CN" sz="1500" dirty="0" smtClean="0">
                <a:solidFill>
                  <a:schemeClr val="tx1"/>
                </a:solidFill>
              </a:rPr>
              <a:t>The envelopes at even positions are quantized by Split VQs. </a:t>
            </a:r>
          </a:p>
          <a:p>
            <a:pPr lvl="1"/>
            <a:r>
              <a:rPr lang="en-US" altLang="zh-CN" sz="1500" dirty="0" smtClean="0">
                <a:solidFill>
                  <a:schemeClr val="tx1"/>
                </a:solidFill>
              </a:rPr>
              <a:t>The prediction errors  at odd positions are calculated with</a:t>
            </a:r>
          </a:p>
          <a:p>
            <a:pPr marL="457200" lvl="1" indent="0">
              <a:buNone/>
            </a:pPr>
            <a:r>
              <a:rPr lang="en-US" altLang="zh-CN" sz="1500" dirty="0" smtClean="0">
                <a:solidFill>
                  <a:schemeClr val="tx1"/>
                </a:solidFill>
              </a:rPr>
              <a:t>interpolation and quantized by another stage of the Split VQ.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979286"/>
              </p:ext>
            </p:extLst>
          </p:nvPr>
        </p:nvGraphicFramePr>
        <p:xfrm>
          <a:off x="2699792" y="2051314"/>
          <a:ext cx="3168352" cy="441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7" name="公式" r:id="rId4" imgW="2730500" imgH="381000" progId="Equation.3">
                  <p:embed/>
                </p:oleObj>
              </mc:Choice>
              <mc:Fallback>
                <p:oleObj name="公式" r:id="rId4" imgW="2730500" imgH="381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051314"/>
                        <a:ext cx="3168352" cy="4415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635856"/>
              </p:ext>
            </p:extLst>
          </p:nvPr>
        </p:nvGraphicFramePr>
        <p:xfrm>
          <a:off x="2699791" y="3501008"/>
          <a:ext cx="322595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8" name="公式" r:id="rId6" imgW="2438400" imgH="381000" progId="Equation.3">
                  <p:embed/>
                </p:oleObj>
              </mc:Choice>
              <mc:Fallback>
                <p:oleObj name="公式" r:id="rId6" imgW="2438400" imgH="381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1" y="3501008"/>
                        <a:ext cx="3225958" cy="50405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504679"/>
              </p:ext>
            </p:extLst>
          </p:nvPr>
        </p:nvGraphicFramePr>
        <p:xfrm>
          <a:off x="2555776" y="4581128"/>
          <a:ext cx="358325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9" name="公式" r:id="rId8" imgW="2717800" imgH="596900" progId="Equation.3">
                  <p:embed/>
                </p:oleObj>
              </mc:Choice>
              <mc:Fallback>
                <p:oleObj name="公式" r:id="rId8" imgW="2717800" imgH="5969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581128"/>
                        <a:ext cx="3583254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65003"/>
          </a:xfrm>
        </p:spPr>
        <p:txBody>
          <a:bodyPr/>
          <a:lstStyle/>
          <a:p>
            <a:r>
              <a:rPr lang="en-US" b="1" dirty="0" smtClean="0"/>
              <a:t>Transient frames</a:t>
            </a:r>
            <a:endParaRPr lang="en-US" b="1" dirty="0"/>
          </a:p>
        </p:txBody>
      </p:sp>
      <p:pic>
        <p:nvPicPr>
          <p:cNvPr id="21532" name="Picture 2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87082"/>
            <a:ext cx="1576495" cy="192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283</TotalTime>
  <Words>871</Words>
  <Application>Microsoft Office PowerPoint</Application>
  <PresentationFormat>On-screen Show (4:3)</PresentationFormat>
  <Paragraphs>136</Paragraphs>
  <Slides>15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Century Gothic</vt:lpstr>
      <vt:lpstr>Wingdings 3</vt:lpstr>
      <vt:lpstr>幼圆</vt:lpstr>
      <vt:lpstr>Wisp</vt:lpstr>
      <vt:lpstr>Microsoft Visio 2003-2010 Drawing</vt:lpstr>
      <vt:lpstr>公式</vt:lpstr>
      <vt:lpstr>BMP 图像</vt:lpstr>
      <vt:lpstr>A Novel Frequency Domain BWE with Relaxed Synchronization and Associated BWE Switching</vt:lpstr>
      <vt:lpstr>Agenda</vt:lpstr>
      <vt:lpstr>3GPP EVS codec overview</vt:lpstr>
      <vt:lpstr>Prior-art Review of BWE techniques</vt:lpstr>
      <vt:lpstr>Multi-mode FD BWE</vt:lpstr>
      <vt:lpstr>PowerPoint Presentation</vt:lpstr>
      <vt:lpstr>PowerPoint Presentation</vt:lpstr>
      <vt:lpstr>Time alignment</vt:lpstr>
      <vt:lpstr>Transient frames</vt:lpstr>
      <vt:lpstr>Other techniques</vt:lpstr>
      <vt:lpstr>EVS implementation details</vt:lpstr>
      <vt:lpstr>BWE Switching Mechanism</vt:lpstr>
      <vt:lpstr>Quality Evaluation</vt:lpstr>
      <vt:lpstr>Conclusions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Novel Frequency Domain BWE with Relaxed Synchronization and Associated BWE Switching</dc:title>
  <dc:creator>Miaolei (A)</dc:creator>
  <cp:lastModifiedBy>Vaclav Eksler</cp:lastModifiedBy>
  <cp:revision>81</cp:revision>
  <dcterms:created xsi:type="dcterms:W3CDTF">2015-12-02T08:19:35Z</dcterms:created>
  <dcterms:modified xsi:type="dcterms:W3CDTF">2015-12-10T09:16:00Z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_ms_pID_72543">
    <vt:lpwstr>(3)Hd0HavsRhub4O26WWc+tybyccuqLXya9XQXS39H5FtRdMenzhOl8VuRiApP6zgCSxAo9r52/
vezV2NwClKIFVDqzoNy+bCfDkUivEZlnuGUo2MG+3Wux/xLXtu9AudO3Dm+NzoxCPzejQgvq
a6qfuCUmMoGd527pBGgiB+EGzQ9LedCwv0BU7neSMvldvO/nFLdsbq4pkLg63mEu+wGpq9ic
c/cWf0zz8tkPIOWDSy</vt:lpwstr>
  </property>
  <property fmtid="{D5CDD505-2E9C-101B-9397-08002B2CF9AE}" pid="3" name="_new_ms_pID_725431">
    <vt:lpwstr>O9k5ey4ncwHG1QpywH8cDiATgoqXEnVdwqoIVP8rgogRh0R0TjBfP5
qX17EPAMt9jdaUZbHJB3oFAz0b2M9yjhLbm8AQUGBTYG8db1X/Raeffjs0opd+ofvw6Q1Lor
7wRsKGzCKbqYMUuSsGUUm/ByTxxAuM7ylrYsn9NaSqO1RGdckCzxSPMCvX0eOZAwP26iICoL
EC9buhOnkzX0OzRDxocFRG9/NeUbJcfPwUUc</vt:lpwstr>
  </property>
  <property fmtid="{D5CDD505-2E9C-101B-9397-08002B2CF9AE}" pid="4" name="_new_ms_pID_725432">
    <vt:lpwstr>JejKVmeYDE+pC5Fk77s6FYGTUR1SO6/7q8ld
gwW8XCXLg0MuYXzXV3btaXwrhtVUmP1kH7Df+G1HRIxWaiX4c0h2z6ib7vtbWzbvH1iBMXrb
</vt:lpwstr>
  </property>
  <property fmtid="{D5CDD505-2E9C-101B-9397-08002B2CF9AE}" pid="5" name="sflag">
    <vt:lpwstr>1449104398</vt:lpwstr>
  </property>
</Properties>
</file>