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78" r:id="rId7"/>
    <p:sldId id="279" r:id="rId8"/>
    <p:sldId id="280" r:id="rId9"/>
    <p:sldId id="282" r:id="rId10"/>
    <p:sldId id="283" r:id="rId11"/>
    <p:sldId id="304" r:id="rId12"/>
    <p:sldId id="284" r:id="rId13"/>
    <p:sldId id="285" r:id="rId14"/>
    <p:sldId id="286" r:id="rId15"/>
    <p:sldId id="287" r:id="rId16"/>
    <p:sldId id="288" r:id="rId17"/>
    <p:sldId id="289" r:id="rId18"/>
    <p:sldId id="264" r:id="rId19"/>
    <p:sldId id="305" r:id="rId20"/>
    <p:sldId id="268" r:id="rId21"/>
    <p:sldId id="269" r:id="rId22"/>
    <p:sldId id="267" r:id="rId23"/>
    <p:sldId id="265" r:id="rId24"/>
    <p:sldId id="270" r:id="rId25"/>
    <p:sldId id="271" r:id="rId26"/>
    <p:sldId id="272" r:id="rId27"/>
    <p:sldId id="292" r:id="rId28"/>
    <p:sldId id="294" r:id="rId29"/>
    <p:sldId id="302" r:id="rId30"/>
    <p:sldId id="273" r:id="rId31"/>
    <p:sldId id="274" r:id="rId32"/>
    <p:sldId id="277" r:id="rId33"/>
    <p:sldId id="295" r:id="rId34"/>
    <p:sldId id="303" r:id="rId35"/>
    <p:sldId id="276" r:id="rId36"/>
    <p:sldId id="297" r:id="rId37"/>
    <p:sldId id="29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ory Dominick" initials="" lastIdx="1" clrIdx="0"/>
  <p:cmAuthor id="1" name="Dominick, Gregory" initials="DG" lastIdx="9" clrIdx="1">
    <p:extLst>
      <p:ext uri="{19B8F6BF-5375-455C-9EA6-DF929625EA0E}">
        <p15:presenceInfo xmlns:p15="http://schemas.microsoft.com/office/powerpoint/2012/main" userId="S-1-5-21-4048615119-3091389528-53027331-41842" providerId="AD"/>
      </p:ext>
    </p:extLst>
  </p:cmAuthor>
  <p:cmAuthor id="2" name="Saponaro, Philip J, JR" initials="SPJJ" lastIdx="9" clrIdx="2">
    <p:extLst>
      <p:ext uri="{19B8F6BF-5375-455C-9EA6-DF929625EA0E}">
        <p15:presenceInfo xmlns:p15="http://schemas.microsoft.com/office/powerpoint/2012/main" userId="Saponaro, Philip J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C0000"/>
    <a:srgbClr val="1189D4"/>
    <a:srgbClr val="0B5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/>
    <p:restoredTop sz="94688"/>
  </p:normalViewPr>
  <p:slideViewPr>
    <p:cSldViewPr snapToGrid="0" snapToObjects="1">
      <p:cViewPr varScale="1">
        <p:scale>
          <a:sx n="102" d="100"/>
          <a:sy n="102" d="100"/>
        </p:scale>
        <p:origin x="114" y="1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Race/Ethnicity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Race/Ethnicity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A17-4D49-8048-2F9C1E22096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17-4D49-8048-2F9C1E22096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A17-4D49-8048-2F9C1E22096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17-4D49-8048-2F9C1E22096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54DCEE1A-B092-4BC2-BB5A-209BD1179AFD}" type="PERCENTAGE">
                      <a:rPr lang="en-US" sz="1400" b="1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A17-4D49-8048-2F9C1E22096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AA962F8-ABA7-4609-9DFC-E8BAB8C7EBC1}" type="PERCENTAGE">
                      <a:rPr lang="en-US" sz="1400" b="1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17-4D49-8048-2F9C1E22096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DF28020-48B2-4452-A6F7-5FF1C929E465}" type="PERCENTAGE">
                      <a:rPr lang="en-US" sz="1400" b="1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A17-4D49-8048-2F9C1E220967}"/>
                </c:ext>
              </c:extLst>
            </c:dLbl>
            <c:dLbl>
              <c:idx val="3"/>
              <c:layout>
                <c:manualLayout>
                  <c:x val="0.14897606651049305"/>
                  <c:y val="-0.227451824346029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BE25DD-4A57-4206-951F-81DE584001F7}" type="PERCENTAGE">
                      <a:rPr lang="en-US" sz="1400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0818590683804"/>
                      <c:h val="9.29029420287529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A17-4D49-8048-2F9C1E2209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Asian/Pacific Islander</c:v>
                </c:pt>
                <c:pt idx="1">
                  <c:v>Black</c:v>
                </c:pt>
                <c:pt idx="2">
                  <c:v>Hispanic/Latino</c:v>
                </c:pt>
                <c:pt idx="3">
                  <c:v>White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</c:v>
                </c:pt>
                <c:pt idx="1">
                  <c:v>0.1</c:v>
                </c:pt>
                <c:pt idx="2">
                  <c:v>0.02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7-4D49-8048-2F9C1E2209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76209920769379"/>
          <c:y val="0.29074569968948977"/>
          <c:w val="0.34623790079230626"/>
          <c:h val="0.55826275352647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3T14:42:26.809" idx="1">
    <p:pos x="10" y="10"/>
    <p:text>Add References.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80FC5-4043-40C7-A365-5C74CF2BAB4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1ED916-A659-44E7-BCD9-8C9DAD408F6D}">
      <dgm:prSet phldrT="[Text]" custT="1"/>
      <dgm:spPr/>
      <dgm:t>
        <a:bodyPr/>
        <a:lstStyle/>
        <a:p>
          <a:r>
            <a:rPr lang="en-US" sz="2000" dirty="0" smtClean="0"/>
            <a:t>Block Walk Method</a:t>
          </a:r>
          <a:endParaRPr lang="en-US" sz="2000" dirty="0"/>
        </a:p>
      </dgm:t>
    </dgm:pt>
    <dgm:pt modelId="{67DE1245-E86F-4EFD-A98B-40EEB44637FB}" type="parTrans" cxnId="{FC8CE036-245D-43C8-80DA-CDA208D711B1}">
      <dgm:prSet/>
      <dgm:spPr/>
      <dgm:t>
        <a:bodyPr/>
        <a:lstStyle/>
        <a:p>
          <a:endParaRPr lang="en-US"/>
        </a:p>
      </dgm:t>
    </dgm:pt>
    <dgm:pt modelId="{6ACA5EF7-3A31-416A-8CBA-42199813A4CB}" type="sibTrans" cxnId="{FC8CE036-245D-43C8-80DA-CDA208D711B1}">
      <dgm:prSet/>
      <dgm:spPr/>
      <dgm:t>
        <a:bodyPr/>
        <a:lstStyle/>
        <a:p>
          <a:endParaRPr lang="en-US"/>
        </a:p>
      </dgm:t>
    </dgm:pt>
    <dgm:pt modelId="{D491BABC-7419-4618-A5A3-AE84C543AB20}">
      <dgm:prSet phldrT="[Text]" custT="1"/>
      <dgm:spPr/>
      <dgm:t>
        <a:bodyPr/>
        <a:lstStyle/>
        <a:p>
          <a:r>
            <a:rPr lang="en-US" sz="2000" dirty="0" smtClean="0"/>
            <a:t>SOPLAY</a:t>
          </a:r>
          <a:endParaRPr lang="en-US" sz="2000" dirty="0"/>
        </a:p>
      </dgm:t>
    </dgm:pt>
    <dgm:pt modelId="{3A1A0E73-9810-43F5-BB89-E4A3D9873A04}" type="parTrans" cxnId="{BDE1436D-1A0B-4B34-9B16-B35922546BF1}">
      <dgm:prSet/>
      <dgm:spPr/>
      <dgm:t>
        <a:bodyPr/>
        <a:lstStyle/>
        <a:p>
          <a:endParaRPr lang="en-US"/>
        </a:p>
      </dgm:t>
    </dgm:pt>
    <dgm:pt modelId="{AED71B1A-482B-42F5-8D80-61A9B7470B3C}" type="sibTrans" cxnId="{BDE1436D-1A0B-4B34-9B16-B35922546BF1}">
      <dgm:prSet/>
      <dgm:spPr/>
      <dgm:t>
        <a:bodyPr/>
        <a:lstStyle/>
        <a:p>
          <a:endParaRPr lang="en-US"/>
        </a:p>
      </dgm:t>
    </dgm:pt>
    <dgm:pt modelId="{B7BEB13E-7CD8-4C3E-BE29-A95E1DD595B9}">
      <dgm:prSet phldrT="[Text]" custT="1"/>
      <dgm:spPr/>
      <dgm:t>
        <a:bodyPr/>
        <a:lstStyle/>
        <a:p>
          <a:r>
            <a:rPr lang="en-US" sz="2000" dirty="0" smtClean="0"/>
            <a:t>SOPARC</a:t>
          </a:r>
          <a:endParaRPr lang="en-US" sz="2000" dirty="0"/>
        </a:p>
      </dgm:t>
    </dgm:pt>
    <dgm:pt modelId="{D342B46B-93E9-4AC5-9A1E-11006F3488EC}" type="parTrans" cxnId="{6C4B7B10-602F-43F4-A0F9-1712D0AA46F6}">
      <dgm:prSet/>
      <dgm:spPr/>
      <dgm:t>
        <a:bodyPr/>
        <a:lstStyle/>
        <a:p>
          <a:endParaRPr lang="en-US"/>
        </a:p>
      </dgm:t>
    </dgm:pt>
    <dgm:pt modelId="{FD7FCDAD-5F0B-415D-B013-C41F73E358D4}" type="sibTrans" cxnId="{6C4B7B10-602F-43F4-A0F9-1712D0AA46F6}">
      <dgm:prSet/>
      <dgm:spPr/>
      <dgm:t>
        <a:bodyPr/>
        <a:lstStyle/>
        <a:p>
          <a:endParaRPr lang="en-US"/>
        </a:p>
      </dgm:t>
    </dgm:pt>
    <dgm:pt modelId="{E88B351A-81DF-47BC-9892-8B4AFFBB6EAB}" type="pres">
      <dgm:prSet presAssocID="{FFC80FC5-4043-40C7-A365-5C74CF2BAB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E414F6-CDC9-43CC-854B-ADF8B99DC87A}" type="pres">
      <dgm:prSet presAssocID="{421ED916-A659-44E7-BCD9-8C9DAD408F6D}" presName="compNode" presStyleCnt="0"/>
      <dgm:spPr/>
    </dgm:pt>
    <dgm:pt modelId="{69B70E47-9D45-46BE-B269-71DE4E9F0F15}" type="pres">
      <dgm:prSet presAssocID="{421ED916-A659-44E7-BCD9-8C9DAD408F6D}" presName="pictRect" presStyleLbl="node1" presStyleIdx="0" presStyleCnt="3" custScaleX="150393" custScaleY="139170" custLinFactNeighborX="-99" custLinFactNeighborY="-149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8BE9F552-E16A-4EB6-9259-67B7442A3F56}" type="pres">
      <dgm:prSet presAssocID="{421ED916-A659-44E7-BCD9-8C9DAD408F6D}" presName="textRect" presStyleLbl="revTx" presStyleIdx="0" presStyleCnt="3" custScaleX="149317" custScaleY="65132" custLinFactNeighborX="-637" custLinFactNeighborY="-16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9BD42-B13B-46C0-9778-8F396E15C247}" type="pres">
      <dgm:prSet presAssocID="{6ACA5EF7-3A31-416A-8CBA-42199813A4C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AC3B714-E74E-4504-8CEC-3473C76207DB}" type="pres">
      <dgm:prSet presAssocID="{D491BABC-7419-4618-A5A3-AE84C543AB20}" presName="compNode" presStyleCnt="0"/>
      <dgm:spPr/>
    </dgm:pt>
    <dgm:pt modelId="{929011DC-8B4A-48C4-A49A-6F45970E4C99}" type="pres">
      <dgm:prSet presAssocID="{D491BABC-7419-4618-A5A3-AE84C543AB20}" presName="pictRect" presStyleLbl="node1" presStyleIdx="1" presStyleCnt="3" custScaleX="111796" custScaleY="137109" custLinFactNeighborX="-745" custLinFactNeighborY="-1663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8C9D05D-E565-4197-A953-55E60915C543}" type="pres">
      <dgm:prSet presAssocID="{D491BABC-7419-4618-A5A3-AE84C543AB20}" presName="textRect" presStyleLbl="revTx" presStyleIdx="1" presStyleCnt="3" custScaleY="56350" custLinFactNeighborX="-745" custLinFactNeighborY="-22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BECB2-4B94-4DE6-AD1E-CBCADD716141}" type="pres">
      <dgm:prSet presAssocID="{AED71B1A-482B-42F5-8D80-61A9B7470B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B6D294-7CBD-48DB-A07B-105F914F8DF6}" type="pres">
      <dgm:prSet presAssocID="{B7BEB13E-7CD8-4C3E-BE29-A95E1DD595B9}" presName="compNode" presStyleCnt="0"/>
      <dgm:spPr/>
    </dgm:pt>
    <dgm:pt modelId="{FDA67F91-7626-4A29-ADCF-218FED179B0C}" type="pres">
      <dgm:prSet presAssocID="{B7BEB13E-7CD8-4C3E-BE29-A95E1DD595B9}" presName="pictRect" presStyleLbl="node1" presStyleIdx="2" presStyleCnt="3" custScaleX="147585" custScaleY="141777" custLinFactNeighborX="99" custLinFactNeighborY="-1319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5394A3D-671A-4B1A-916E-8C3082BAD240}" type="pres">
      <dgm:prSet presAssocID="{B7BEB13E-7CD8-4C3E-BE29-A95E1DD595B9}" presName="textRect" presStyleLbl="revTx" presStyleIdx="2" presStyleCnt="3" custScaleY="73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6E223C-2ABD-4242-BE5D-AFC778B2E363}" type="presOf" srcId="{FFC80FC5-4043-40C7-A365-5C74CF2BAB42}" destId="{E88B351A-81DF-47BC-9892-8B4AFFBB6EAB}" srcOrd="0" destOrd="0" presId="urn:microsoft.com/office/officeart/2005/8/layout/pList1"/>
    <dgm:cxn modelId="{73030686-D3A3-4C7E-B00F-F93A75A71A8C}" type="presOf" srcId="{AED71B1A-482B-42F5-8D80-61A9B7470B3C}" destId="{83EBECB2-4B94-4DE6-AD1E-CBCADD716141}" srcOrd="0" destOrd="0" presId="urn:microsoft.com/office/officeart/2005/8/layout/pList1"/>
    <dgm:cxn modelId="{6C4B7B10-602F-43F4-A0F9-1712D0AA46F6}" srcId="{FFC80FC5-4043-40C7-A365-5C74CF2BAB42}" destId="{B7BEB13E-7CD8-4C3E-BE29-A95E1DD595B9}" srcOrd="2" destOrd="0" parTransId="{D342B46B-93E9-4AC5-9A1E-11006F3488EC}" sibTransId="{FD7FCDAD-5F0B-415D-B013-C41F73E358D4}"/>
    <dgm:cxn modelId="{BDE1436D-1A0B-4B34-9B16-B35922546BF1}" srcId="{FFC80FC5-4043-40C7-A365-5C74CF2BAB42}" destId="{D491BABC-7419-4618-A5A3-AE84C543AB20}" srcOrd="1" destOrd="0" parTransId="{3A1A0E73-9810-43F5-BB89-E4A3D9873A04}" sibTransId="{AED71B1A-482B-42F5-8D80-61A9B7470B3C}"/>
    <dgm:cxn modelId="{029DD396-491F-412E-ACCD-DF61C41CCB6A}" type="presOf" srcId="{B7BEB13E-7CD8-4C3E-BE29-A95E1DD595B9}" destId="{D5394A3D-671A-4B1A-916E-8C3082BAD240}" srcOrd="0" destOrd="0" presId="urn:microsoft.com/office/officeart/2005/8/layout/pList1"/>
    <dgm:cxn modelId="{8AEE223F-4484-436C-997E-B55DCB4EE8E6}" type="presOf" srcId="{421ED916-A659-44E7-BCD9-8C9DAD408F6D}" destId="{8BE9F552-E16A-4EB6-9259-67B7442A3F56}" srcOrd="0" destOrd="0" presId="urn:microsoft.com/office/officeart/2005/8/layout/pList1"/>
    <dgm:cxn modelId="{FC8CE036-245D-43C8-80DA-CDA208D711B1}" srcId="{FFC80FC5-4043-40C7-A365-5C74CF2BAB42}" destId="{421ED916-A659-44E7-BCD9-8C9DAD408F6D}" srcOrd="0" destOrd="0" parTransId="{67DE1245-E86F-4EFD-A98B-40EEB44637FB}" sibTransId="{6ACA5EF7-3A31-416A-8CBA-42199813A4CB}"/>
    <dgm:cxn modelId="{F23A0D22-08F2-45B4-9E13-6F90DB145712}" type="presOf" srcId="{D491BABC-7419-4618-A5A3-AE84C543AB20}" destId="{78C9D05D-E565-4197-A953-55E60915C543}" srcOrd="0" destOrd="0" presId="urn:microsoft.com/office/officeart/2005/8/layout/pList1"/>
    <dgm:cxn modelId="{767C7C58-573C-4C43-A21B-86E14832B453}" type="presOf" srcId="{6ACA5EF7-3A31-416A-8CBA-42199813A4CB}" destId="{D0F9BD42-B13B-46C0-9778-8F396E15C247}" srcOrd="0" destOrd="0" presId="urn:microsoft.com/office/officeart/2005/8/layout/pList1"/>
    <dgm:cxn modelId="{B71C8E3B-723C-48C2-BFB4-9959CC0BB4AB}" type="presParOf" srcId="{E88B351A-81DF-47BC-9892-8B4AFFBB6EAB}" destId="{2FE414F6-CDC9-43CC-854B-ADF8B99DC87A}" srcOrd="0" destOrd="0" presId="urn:microsoft.com/office/officeart/2005/8/layout/pList1"/>
    <dgm:cxn modelId="{24D0AD22-3D22-4405-A2B7-927EA60D46C2}" type="presParOf" srcId="{2FE414F6-CDC9-43CC-854B-ADF8B99DC87A}" destId="{69B70E47-9D45-46BE-B269-71DE4E9F0F15}" srcOrd="0" destOrd="0" presId="urn:microsoft.com/office/officeart/2005/8/layout/pList1"/>
    <dgm:cxn modelId="{4C7A0806-5D9B-4EEA-95F8-43BE23D012C2}" type="presParOf" srcId="{2FE414F6-CDC9-43CC-854B-ADF8B99DC87A}" destId="{8BE9F552-E16A-4EB6-9259-67B7442A3F56}" srcOrd="1" destOrd="0" presId="urn:microsoft.com/office/officeart/2005/8/layout/pList1"/>
    <dgm:cxn modelId="{8A7D024D-1BD9-4888-838C-57B6F80BAFFC}" type="presParOf" srcId="{E88B351A-81DF-47BC-9892-8B4AFFBB6EAB}" destId="{D0F9BD42-B13B-46C0-9778-8F396E15C247}" srcOrd="1" destOrd="0" presId="urn:microsoft.com/office/officeart/2005/8/layout/pList1"/>
    <dgm:cxn modelId="{925F28F6-959A-420C-8CEC-8D47005D95E6}" type="presParOf" srcId="{E88B351A-81DF-47BC-9892-8B4AFFBB6EAB}" destId="{DAC3B714-E74E-4504-8CEC-3473C76207DB}" srcOrd="2" destOrd="0" presId="urn:microsoft.com/office/officeart/2005/8/layout/pList1"/>
    <dgm:cxn modelId="{3758CB10-F1DE-49DD-B45D-3259CDD4952C}" type="presParOf" srcId="{DAC3B714-E74E-4504-8CEC-3473C76207DB}" destId="{929011DC-8B4A-48C4-A49A-6F45970E4C99}" srcOrd="0" destOrd="0" presId="urn:microsoft.com/office/officeart/2005/8/layout/pList1"/>
    <dgm:cxn modelId="{51F3CA2A-75F7-41DF-8020-F3D6BA25A24D}" type="presParOf" srcId="{DAC3B714-E74E-4504-8CEC-3473C76207DB}" destId="{78C9D05D-E565-4197-A953-55E60915C543}" srcOrd="1" destOrd="0" presId="urn:microsoft.com/office/officeart/2005/8/layout/pList1"/>
    <dgm:cxn modelId="{0F38E9C1-3723-417E-905C-22B1F1388972}" type="presParOf" srcId="{E88B351A-81DF-47BC-9892-8B4AFFBB6EAB}" destId="{83EBECB2-4B94-4DE6-AD1E-CBCADD716141}" srcOrd="3" destOrd="0" presId="urn:microsoft.com/office/officeart/2005/8/layout/pList1"/>
    <dgm:cxn modelId="{8D9FE281-0377-4B3F-B554-CD9786202B7D}" type="presParOf" srcId="{E88B351A-81DF-47BC-9892-8B4AFFBB6EAB}" destId="{14B6D294-7CBD-48DB-A07B-105F914F8DF6}" srcOrd="4" destOrd="0" presId="urn:microsoft.com/office/officeart/2005/8/layout/pList1"/>
    <dgm:cxn modelId="{23FB90F8-9B22-4995-A07D-B44FA36B3EEE}" type="presParOf" srcId="{14B6D294-7CBD-48DB-A07B-105F914F8DF6}" destId="{FDA67F91-7626-4A29-ADCF-218FED179B0C}" srcOrd="0" destOrd="0" presId="urn:microsoft.com/office/officeart/2005/8/layout/pList1"/>
    <dgm:cxn modelId="{D4FB9729-AED0-497E-8A95-B6CE9E6F1BBB}" type="presParOf" srcId="{14B6D294-7CBD-48DB-A07B-105F914F8DF6}" destId="{D5394A3D-671A-4B1A-916E-8C3082BAD24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70E47-9D45-46BE-B269-71DE4E9F0F15}">
      <dsp:nvSpPr>
        <dsp:cNvPr id="0" name=""/>
        <dsp:cNvSpPr/>
      </dsp:nvSpPr>
      <dsp:spPr>
        <a:xfrm>
          <a:off x="10" y="0"/>
          <a:ext cx="3974985" cy="253438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E9F552-E16A-4EB6-9259-67B7442A3F56}">
      <dsp:nvSpPr>
        <dsp:cNvPr id="0" name=""/>
        <dsp:cNvSpPr/>
      </dsp:nvSpPr>
      <dsp:spPr>
        <a:xfrm>
          <a:off x="10" y="2456814"/>
          <a:ext cx="3946545" cy="638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Block Walk Method</a:t>
          </a:r>
          <a:endParaRPr lang="en-US" sz="2000" kern="1200" dirty="0"/>
        </a:p>
      </dsp:txBody>
      <dsp:txXfrm>
        <a:off x="10" y="2456814"/>
        <a:ext cx="3946545" cy="638669"/>
      </dsp:txXfrm>
    </dsp:sp>
    <dsp:sp modelId="{929011DC-8B4A-48C4-A49A-6F45970E4C99}">
      <dsp:nvSpPr>
        <dsp:cNvPr id="0" name=""/>
        <dsp:cNvSpPr/>
      </dsp:nvSpPr>
      <dsp:spPr>
        <a:xfrm>
          <a:off x="4222339" y="0"/>
          <a:ext cx="2954841" cy="2496853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C9D05D-E565-4197-A953-55E60915C543}">
      <dsp:nvSpPr>
        <dsp:cNvPr id="0" name=""/>
        <dsp:cNvSpPr/>
      </dsp:nvSpPr>
      <dsp:spPr>
        <a:xfrm>
          <a:off x="4378227" y="2456820"/>
          <a:ext cx="2643065" cy="55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SOPLAY</a:t>
          </a:r>
          <a:endParaRPr lang="en-US" sz="2000" kern="1200" dirty="0"/>
        </a:p>
      </dsp:txBody>
      <dsp:txXfrm>
        <a:off x="4378227" y="2456820"/>
        <a:ext cx="2643065" cy="552555"/>
      </dsp:txXfrm>
    </dsp:sp>
    <dsp:sp modelId="{FDA67F91-7626-4A29-ADCF-218FED179B0C}">
      <dsp:nvSpPr>
        <dsp:cNvPr id="0" name=""/>
        <dsp:cNvSpPr/>
      </dsp:nvSpPr>
      <dsp:spPr>
        <a:xfrm>
          <a:off x="7463906" y="8"/>
          <a:ext cx="3900768" cy="258186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394A3D-671A-4B1A-916E-8C3082BAD240}">
      <dsp:nvSpPr>
        <dsp:cNvPr id="0" name=""/>
        <dsp:cNvSpPr/>
      </dsp:nvSpPr>
      <dsp:spPr>
        <a:xfrm>
          <a:off x="8090140" y="2573247"/>
          <a:ext cx="2643065" cy="71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SOPARC</a:t>
          </a:r>
          <a:endParaRPr lang="en-US" sz="2000" kern="1200" dirty="0"/>
        </a:p>
      </dsp:txBody>
      <dsp:txXfrm>
        <a:off x="8090140" y="2573247"/>
        <a:ext cx="2643065" cy="717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6B1B7-1044-4A6C-B4A5-F317E2E2B9B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3EE2-3079-436F-9DDD-D7F006A1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70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3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Intensity classification based on ground truth data was 98.5% accurate. Whereas</a:t>
            </a:r>
            <a:r>
              <a:rPr lang="en-US" baseline="0" dirty="0" smtClean="0"/>
              <a:t> the comp vision model was 89.5% accurate (general overlap between moderate and vigorous activity.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system can accurately estimate a participant’s EE within 2 calories.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13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44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r>
              <a:rPr lang="en-US" baseline="0" dirty="0" smtClean="0"/>
              <a:t> were generally young, healthy and mostly white.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3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more</a:t>
            </a:r>
            <a:r>
              <a:rPr lang="en-US" baseline="0" dirty="0" smtClean="0"/>
              <a:t> intense exercises have more acute angles in the joints and faster speeds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89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6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Sex was included</a:t>
            </a:r>
            <a:r>
              <a:rPr lang="en-US" baseline="0" dirty="0" smtClean="0"/>
              <a:t> despite the PCA/NCA results because it comes as output as part of the age estimator we used, Deep Expectations.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50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3EE2-3079-436F-9DDD-D7F006A10D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1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Your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2"/>
                </a:solidFill>
              </a:rPr>
              <a:t>Behavioral Health and Nutrition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9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6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2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3"/>
            <a:ext cx="12192000" cy="8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3"/>
            <a:ext cx="12192000" cy="857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6045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86020"/>
            <a:ext cx="10972800" cy="376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10756-53B3-2948-9663-4FB31A9DBE8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1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B5BA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•"/>
        <a:defRPr sz="3200" kern="1200">
          <a:solidFill>
            <a:srgbClr val="0B5BA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–"/>
        <a:defRPr sz="2800" kern="1200">
          <a:solidFill>
            <a:srgbClr val="0B5BA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•"/>
        <a:defRPr sz="2400" kern="1200">
          <a:solidFill>
            <a:srgbClr val="0B5BA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–"/>
        <a:defRPr sz="2000" kern="1200">
          <a:solidFill>
            <a:srgbClr val="0B5BA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»"/>
        <a:defRPr sz="2000" kern="1200">
          <a:solidFill>
            <a:srgbClr val="0B5B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saponaro@udel.ed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Estimating Physical Activity Intensity and Energy Expenditure using Computer Vision on Videos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Philip Saponaro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Computer and Information Sciences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" y="5843305"/>
            <a:ext cx="904762" cy="8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6" y="5796679"/>
            <a:ext cx="631828" cy="9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Video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err="1"/>
              <a:t>Gogloo</a:t>
            </a:r>
            <a:r>
              <a:rPr lang="en-US" b="1" u="sng" dirty="0"/>
              <a:t> E7 Video Glasses</a:t>
            </a:r>
            <a:endParaRPr lang="en-US" dirty="0"/>
          </a:p>
          <a:p>
            <a:pPr fontAlgn="base"/>
            <a:r>
              <a:rPr lang="en-US" dirty="0"/>
              <a:t>Commercially available WVD</a:t>
            </a:r>
          </a:p>
          <a:p>
            <a:pPr fontAlgn="base"/>
            <a:r>
              <a:rPr lang="en-US" dirty="0"/>
              <a:t>110° wide-angle </a:t>
            </a:r>
            <a:r>
              <a:rPr lang="en-US" dirty="0" smtClean="0"/>
              <a:t>lens</a:t>
            </a:r>
            <a:endParaRPr lang="en-US" dirty="0"/>
          </a:p>
          <a:p>
            <a:pPr fontAlgn="base"/>
            <a:r>
              <a:rPr lang="en-US" dirty="0"/>
              <a:t>1080p high definition video</a:t>
            </a:r>
          </a:p>
          <a:p>
            <a:pPr fontAlgn="base"/>
            <a:r>
              <a:rPr lang="en-US" dirty="0"/>
              <a:t>Can record at </a:t>
            </a:r>
            <a:r>
              <a:rPr lang="en-US" b="1" u="sng" dirty="0"/>
              <a:t>30</a:t>
            </a:r>
            <a:r>
              <a:rPr lang="en-US" dirty="0"/>
              <a:t> or 60 frames/sec</a:t>
            </a:r>
          </a:p>
          <a:p>
            <a:pPr fontAlgn="base"/>
            <a:r>
              <a:rPr lang="en-US" dirty="0"/>
              <a:t>Includes audio</a:t>
            </a:r>
          </a:p>
          <a:p>
            <a:pPr fontAlgn="base"/>
            <a:r>
              <a:rPr lang="en-US" dirty="0"/>
              <a:t>Supports </a:t>
            </a:r>
            <a:r>
              <a:rPr lang="en-US" dirty="0" smtClean="0"/>
              <a:t>a 64 </a:t>
            </a:r>
            <a:r>
              <a:rPr lang="en-US" dirty="0"/>
              <a:t>GB memory card</a:t>
            </a:r>
          </a:p>
          <a:p>
            <a:pPr fontAlgn="base"/>
            <a:r>
              <a:rPr lang="en-US" dirty="0"/>
              <a:t>Rechargeable battery provides up to 2.5 hours of recording time</a:t>
            </a:r>
          </a:p>
          <a:p>
            <a:pPr fontAlgn="base"/>
            <a:r>
              <a:rPr lang="en-US" dirty="0" smtClean="0"/>
              <a:t>Time-Stamped videos </a:t>
            </a:r>
            <a:r>
              <a:rPr lang="en-US" dirty="0"/>
              <a:t>can be downloaded as JPEG files</a:t>
            </a:r>
          </a:p>
          <a:p>
            <a:endParaRPr lang="en-US" dirty="0"/>
          </a:p>
        </p:txBody>
      </p:sp>
      <p:pic>
        <p:nvPicPr>
          <p:cNvPr id="2050" name="Picture 2" descr="https://lh3.googleusercontent.com/YrKPLiqPdAB4L595v07fw3DyulwlF4kKOP6IvNX5XqpG9yNYjZ1v1p75WdVRLw1OYPHWtLv_UeVa58VxopFQW6HDgkEKzM1JuWtF9THLgr4itPSEFdNWRrL-gIhzviyBEDlN4QAXMK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08" y="1060457"/>
            <a:ext cx="2729022" cy="38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15839" y="1593668"/>
            <a:ext cx="2211977" cy="8186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chemeClr val="tx1"/>
                </a:solidFill>
              </a:rPr>
              <a:t>Screened for Eligibility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15840" y="3122020"/>
            <a:ext cx="2211976" cy="11234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chemeClr val="tx1"/>
                </a:solidFill>
              </a:rPr>
              <a:t>Initial Measurement Visit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15840" y="4955176"/>
            <a:ext cx="2211976" cy="8186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chemeClr val="tx1"/>
                </a:solidFill>
              </a:rPr>
              <a:t>Video-Recorded PA Session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94469" y="1436914"/>
            <a:ext cx="3840480" cy="113211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18 – 38 years 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Good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Willing to be videotaped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Connector 9"/>
          <p:cNvCxnSpPr>
            <a:stCxn id="4" idx="3"/>
            <a:endCxn id="8" idx="1"/>
          </p:cNvCxnSpPr>
          <p:nvPr/>
        </p:nvCxnSpPr>
        <p:spPr>
          <a:xfrm>
            <a:off x="7027816" y="2002971"/>
            <a:ext cx="9666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94469" y="2795448"/>
            <a:ext cx="3840480" cy="1776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Informed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Demographics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Age, Sex, Race/Ethnicity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Anthropometrics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Height, Weight, BMI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27815" y="3683725"/>
            <a:ext cx="9666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5" idx="0"/>
          </p:cNvCxnSpPr>
          <p:nvPr/>
        </p:nvCxnSpPr>
        <p:spPr>
          <a:xfrm>
            <a:off x="5921828" y="2412274"/>
            <a:ext cx="0" cy="709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</p:cNvCxnSpPr>
          <p:nvPr/>
        </p:nvCxnSpPr>
        <p:spPr>
          <a:xfrm flipH="1">
            <a:off x="5917473" y="4245427"/>
            <a:ext cx="4355" cy="709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3176" y="3191689"/>
            <a:ext cx="3466011" cy="98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Study Sample Size: N = 50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0457"/>
            <a:ext cx="10972800" cy="681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Video-Recorded PA Session Protocol</a:t>
            </a:r>
            <a:endParaRPr lang="en-US" dirty="0"/>
          </a:p>
        </p:txBody>
      </p:sp>
      <p:pic>
        <p:nvPicPr>
          <p:cNvPr id="1026" name="Picture 2" descr="https://lh3.googleusercontent.com/bPRf4OnSM4LT0UVVd_rYzoeGgH0a0tzIhdbQvuMgJgST-LMWsHb8i8bkFV2kpD9A_surie2iSS81l1qR3PCKL_jOr8Zigu48MQkhxp6GrNvq7QhKU0OOyX1zTHTf_EfPSxdJ1AGqg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71" y="2043654"/>
            <a:ext cx="6786169" cy="30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474658"/>
              </p:ext>
            </p:extLst>
          </p:nvPr>
        </p:nvGraphicFramePr>
        <p:xfrm>
          <a:off x="449384" y="1881054"/>
          <a:ext cx="3368228" cy="3648666"/>
        </p:xfrm>
        <a:graphic>
          <a:graphicData uri="http://schemas.openxmlformats.org/drawingml/2006/table">
            <a:tbl>
              <a:tblPr/>
              <a:tblGrid>
                <a:gridCol w="1640931">
                  <a:extLst>
                    <a:ext uri="{9D8B030D-6E8A-4147-A177-3AD203B41FA5}">
                      <a16:colId xmlns:a16="http://schemas.microsoft.com/office/drawing/2014/main" val="3838157871"/>
                    </a:ext>
                  </a:extLst>
                </a:gridCol>
                <a:gridCol w="1727297">
                  <a:extLst>
                    <a:ext uri="{9D8B030D-6E8A-4147-A177-3AD203B41FA5}">
                      <a16:colId xmlns:a16="http://schemas.microsoft.com/office/drawing/2014/main" val="4250187280"/>
                    </a:ext>
                  </a:extLst>
                </a:gridCol>
              </a:tblGrid>
              <a:tr h="45370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Activity</a:t>
                      </a:r>
                      <a:endParaRPr lang="en-US" sz="16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Duration</a:t>
                      </a:r>
                      <a:endParaRPr lang="en-US" sz="32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210700"/>
                  </a:ext>
                </a:extLst>
              </a:tr>
              <a:tr h="36420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Standing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minutes</a:t>
                      </a:r>
                      <a:endParaRPr lang="en-US" sz="140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40132"/>
                  </a:ext>
                </a:extLst>
              </a:tr>
              <a:tr h="388220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5-minute Warm-Up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248568"/>
                  </a:ext>
                </a:extLst>
              </a:tr>
              <a:tr h="38245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Light Walking</a:t>
                      </a:r>
                      <a:endParaRPr lang="en-US" sz="140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minutes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380971"/>
                  </a:ext>
                </a:extLst>
              </a:tr>
              <a:tr h="393982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 Period (2-3 minutes)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52713"/>
                  </a:ext>
                </a:extLst>
              </a:tr>
              <a:tr h="39241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Jogging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minutes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388554"/>
                  </a:ext>
                </a:extLst>
              </a:tr>
              <a:tr h="403936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 Period (2-3 minutes)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7789"/>
                  </a:ext>
                </a:extLst>
              </a:tr>
              <a:tr h="39240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Sprinting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seconds</a:t>
                      </a:r>
                      <a:endParaRPr lang="en-US" sz="14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556212"/>
                  </a:ext>
                </a:extLst>
              </a:tr>
              <a:tr h="453708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5-10 minute Cool-Down</a:t>
                      </a:r>
                      <a:endParaRPr lang="en-US" sz="3200" dirty="0">
                        <a:effectLst/>
                      </a:endParaRPr>
                    </a:p>
                  </a:txBody>
                  <a:tcPr marL="60125" marR="60125" marT="85893" marB="85893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2363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858504" y="5793019"/>
            <a:ext cx="6096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 second observer monitored the start and end time for each bout and recorded distance traveled (meters)</a:t>
            </a:r>
            <a:endParaRPr lang="en-US" dirty="0">
              <a:effectLst/>
            </a:endParaRPr>
          </a:p>
        </p:txBody>
      </p:sp>
      <p:sp>
        <p:nvSpPr>
          <p:cNvPr id="5" name="Oval 4"/>
          <p:cNvSpPr/>
          <p:nvPr/>
        </p:nvSpPr>
        <p:spPr>
          <a:xfrm>
            <a:off x="7495024" y="4583605"/>
            <a:ext cx="822960" cy="54864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75184" y="5196860"/>
            <a:ext cx="219958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Observer with WVD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  <a:endCxn id="5" idx="5"/>
          </p:cNvCxnSpPr>
          <p:nvPr/>
        </p:nvCxnSpPr>
        <p:spPr>
          <a:xfrm flipH="1" flipV="1">
            <a:off x="8197464" y="5051899"/>
            <a:ext cx="577720" cy="3296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7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6" y="956762"/>
            <a:ext cx="10972800" cy="7297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Accelerometer Signal Processing &amp; Scoring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6755" y="1892373"/>
            <a:ext cx="1111420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Processed in </a:t>
            </a:r>
            <a:r>
              <a:rPr lang="en-US" sz="2800" dirty="0" err="1" smtClean="0"/>
              <a:t>ActiLife</a:t>
            </a:r>
            <a:r>
              <a:rPr lang="en-US" sz="2800" dirty="0" smtClean="0"/>
              <a:t> (version 6.13.3)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</a:t>
            </a:r>
            <a:r>
              <a:rPr lang="en-US" sz="2800" dirty="0" smtClean="0"/>
              <a:t>ata were filtered to match the start and end times for each activity 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Scoring algorithms: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2011 </a:t>
            </a:r>
            <a:r>
              <a:rPr lang="en-US" sz="2800" dirty="0" err="1" smtClean="0"/>
              <a:t>Freedson</a:t>
            </a:r>
            <a:r>
              <a:rPr lang="en-US" sz="2800" dirty="0" smtClean="0"/>
              <a:t> VM3          EE (Kcal/min)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1998 </a:t>
            </a:r>
            <a:r>
              <a:rPr lang="en-US" sz="2800" dirty="0" err="1" smtClean="0"/>
              <a:t>Freedson</a:t>
            </a:r>
            <a:r>
              <a:rPr lang="en-US" sz="2800" dirty="0" smtClean="0"/>
              <a:t> Adult          METs/min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86692" y="3857133"/>
            <a:ext cx="564038" cy="0"/>
          </a:xfrm>
          <a:prstGeom prst="straightConnector1">
            <a:avLst/>
          </a:prstGeom>
          <a:ln w="44450" cmpd="dbl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82997" y="3443924"/>
            <a:ext cx="564038" cy="0"/>
          </a:xfrm>
          <a:prstGeom prst="straightConnector1">
            <a:avLst/>
          </a:prstGeom>
          <a:ln w="44450" cmpd="dbl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37631"/>
              </p:ext>
            </p:extLst>
          </p:nvPr>
        </p:nvGraphicFramePr>
        <p:xfrm>
          <a:off x="7576706" y="4075363"/>
          <a:ext cx="3678898" cy="257691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40902">
                  <a:extLst>
                    <a:ext uri="{9D8B030D-6E8A-4147-A177-3AD203B41FA5}">
                      <a16:colId xmlns:a16="http://schemas.microsoft.com/office/drawing/2014/main" val="4247953437"/>
                    </a:ext>
                  </a:extLst>
                </a:gridCol>
                <a:gridCol w="2337996">
                  <a:extLst>
                    <a:ext uri="{9D8B030D-6E8A-4147-A177-3AD203B41FA5}">
                      <a16:colId xmlns:a16="http://schemas.microsoft.com/office/drawing/2014/main" val="3499173174"/>
                    </a:ext>
                  </a:extLst>
                </a:gridCol>
              </a:tblGrid>
              <a:tr h="484208">
                <a:tc>
                  <a:txBody>
                    <a:bodyPr/>
                    <a:lstStyle/>
                    <a:p>
                      <a:r>
                        <a:rPr lang="en-US" dirty="0" smtClean="0"/>
                        <a:t>MET</a:t>
                      </a:r>
                      <a:r>
                        <a:rPr lang="en-US" baseline="0" dirty="0" smtClean="0"/>
                        <a:t> Values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</a:t>
                      </a:r>
                      <a:r>
                        <a:rPr lang="en-US" baseline="0" dirty="0" smtClean="0"/>
                        <a:t> Type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707024"/>
                  </a:ext>
                </a:extLst>
              </a:tr>
              <a:tr h="4842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Sedentary</a:t>
                      </a:r>
                    </a:p>
                    <a:p>
                      <a:pPr algn="ctr"/>
                      <a:r>
                        <a:rPr lang="en-US" dirty="0" smtClean="0"/>
                        <a:t>Standing*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880859"/>
                  </a:ext>
                </a:extLst>
              </a:tr>
              <a:tr h="4842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r>
                        <a:rPr lang="en-US" baseline="0" dirty="0" smtClean="0"/>
                        <a:t> – 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Light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423226"/>
                  </a:ext>
                </a:extLst>
              </a:tr>
              <a:tr h="4842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– 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355253"/>
                  </a:ext>
                </a:extLst>
              </a:tr>
              <a:tr h="484208"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&gt;</a:t>
                      </a:r>
                      <a:r>
                        <a:rPr lang="en-US" dirty="0" smtClean="0"/>
                        <a:t> 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Vigorous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04602"/>
                  </a:ext>
                </a:extLst>
              </a:tr>
            </a:tbl>
          </a:graphicData>
        </a:graphic>
      </p:graphicFrame>
      <p:sp>
        <p:nvSpPr>
          <p:cNvPr id="4" name="Bent-Up Arrow 3"/>
          <p:cNvSpPr/>
          <p:nvPr/>
        </p:nvSpPr>
        <p:spPr>
          <a:xfrm rot="5400000">
            <a:off x="5980711" y="3498878"/>
            <a:ext cx="652337" cy="1942622"/>
          </a:xfrm>
          <a:prstGeom prst="bentUpArrow">
            <a:avLst>
              <a:gd name="adj1" fmla="val 25000"/>
              <a:gd name="adj2" fmla="val 2595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6243" y="6282943"/>
            <a:ext cx="480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Mansoubi</a:t>
            </a:r>
            <a:r>
              <a:rPr lang="en-US" dirty="0" smtClean="0"/>
              <a:t>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0457"/>
            <a:ext cx="10972800" cy="796623"/>
          </a:xfrm>
        </p:spPr>
        <p:txBody>
          <a:bodyPr/>
          <a:lstStyle/>
          <a:p>
            <a:pPr algn="l"/>
            <a:r>
              <a:rPr lang="en-US" dirty="0" smtClean="0"/>
              <a:t>Participant Characteristics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294469"/>
              </p:ext>
            </p:extLst>
          </p:nvPr>
        </p:nvGraphicFramePr>
        <p:xfrm>
          <a:off x="609600" y="2433255"/>
          <a:ext cx="6815582" cy="29337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61156">
                  <a:extLst>
                    <a:ext uri="{9D8B030D-6E8A-4147-A177-3AD203B41FA5}">
                      <a16:colId xmlns:a16="http://schemas.microsoft.com/office/drawing/2014/main" val="1280602471"/>
                    </a:ext>
                  </a:extLst>
                </a:gridCol>
                <a:gridCol w="1646062">
                  <a:extLst>
                    <a:ext uri="{9D8B030D-6E8A-4147-A177-3AD203B41FA5}">
                      <a16:colId xmlns:a16="http://schemas.microsoft.com/office/drawing/2014/main" val="1377850270"/>
                    </a:ext>
                  </a:extLst>
                </a:gridCol>
                <a:gridCol w="1780014">
                  <a:extLst>
                    <a:ext uri="{9D8B030D-6E8A-4147-A177-3AD203B41FA5}">
                      <a16:colId xmlns:a16="http://schemas.microsoft.com/office/drawing/2014/main" val="1152038995"/>
                    </a:ext>
                  </a:extLst>
                </a:gridCol>
                <a:gridCol w="1928350">
                  <a:extLst>
                    <a:ext uri="{9D8B030D-6E8A-4147-A177-3AD203B41FA5}">
                      <a16:colId xmlns:a16="http://schemas.microsoft.com/office/drawing/2014/main" val="40810240"/>
                    </a:ext>
                  </a:extLst>
                </a:gridCol>
              </a:tblGrid>
              <a:tr h="5201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Males</a:t>
                      </a:r>
                    </a:p>
                    <a:p>
                      <a:pPr algn="ctr"/>
                      <a:r>
                        <a:rPr lang="en-US" dirty="0" smtClean="0"/>
                        <a:t>(n</a:t>
                      </a:r>
                      <a:r>
                        <a:rPr lang="en-US" baseline="0" dirty="0" smtClean="0"/>
                        <a:t> = 25)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Females</a:t>
                      </a:r>
                    </a:p>
                    <a:p>
                      <a:pPr algn="ctr"/>
                      <a:r>
                        <a:rPr lang="en-US" dirty="0" smtClean="0"/>
                        <a:t>(n = 25)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Sample</a:t>
                      </a:r>
                    </a:p>
                    <a:p>
                      <a:pPr algn="ctr"/>
                      <a:r>
                        <a:rPr lang="en-US" baseline="0" dirty="0" smtClean="0"/>
                        <a:t>(N=50)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391906"/>
                  </a:ext>
                </a:extLst>
              </a:tr>
              <a:tr h="35299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 smtClean="0">
                          <a:effectLst/>
                        </a:rPr>
                        <a:t>± SD</a:t>
                      </a:r>
                      <a:endParaRPr lang="en-US" sz="1600" dirty="0" smtClean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 smtClean="0">
                          <a:effectLst/>
                        </a:rPr>
                        <a:t>± SD</a:t>
                      </a:r>
                      <a:endParaRPr lang="en-US" sz="1600" dirty="0" smtClean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 smtClean="0">
                          <a:effectLst/>
                        </a:rPr>
                        <a:t>± SD</a:t>
                      </a:r>
                      <a:endParaRPr lang="en-US" sz="1600" dirty="0" smtClean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8368037"/>
                  </a:ext>
                </a:extLst>
              </a:tr>
              <a:tr h="377762">
                <a:tc>
                  <a:txBody>
                    <a:bodyPr/>
                    <a:lstStyle/>
                    <a:p>
                      <a:r>
                        <a:rPr lang="en-US" dirty="0" smtClean="0"/>
                        <a:t>Age (years)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23.04 ± 2.97</a:t>
                      </a:r>
                      <a:endParaRPr lang="en-US" dirty="0" smtClean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smtClean="0">
                          <a:effectLst/>
                        </a:rPr>
                        <a:t>24.43 </a:t>
                      </a:r>
                      <a:r>
                        <a:rPr lang="en-US" sz="1800" u="none" strike="noStrike" dirty="0">
                          <a:effectLst/>
                        </a:rPr>
                        <a:t>± 5.43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23.98 ± 4.44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1322"/>
                  </a:ext>
                </a:extLst>
              </a:tr>
              <a:tr h="377762">
                <a:tc>
                  <a:txBody>
                    <a:bodyPr/>
                    <a:lstStyle/>
                    <a:p>
                      <a:r>
                        <a:rPr lang="en-US" dirty="0" smtClean="0"/>
                        <a:t>Height (cm)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177.48 ± 7.43</a:t>
                      </a:r>
                      <a:endParaRPr lang="en-US" dirty="0" smtClean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163.87 ± 6.13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170.68 ± 9.63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294476"/>
                  </a:ext>
                </a:extLst>
              </a:tr>
              <a:tr h="377762"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r>
                        <a:rPr lang="en-US" baseline="0" dirty="0" smtClean="0"/>
                        <a:t> (kg)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83.31 ± 14.58</a:t>
                      </a:r>
                      <a:endParaRPr lang="en-US" dirty="0" smtClean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61.85 ± 8.93</a:t>
                      </a:r>
                      <a:endParaRPr lang="en-US" sz="180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72.58 ± 16.14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0595220"/>
                  </a:ext>
                </a:extLst>
              </a:tr>
              <a:tr h="377762">
                <a:tc>
                  <a:txBody>
                    <a:bodyPr/>
                    <a:lstStyle/>
                    <a:p>
                      <a:r>
                        <a:rPr lang="en-US" dirty="0" smtClean="0"/>
                        <a:t>BMI (kg ∙ m</a:t>
                      </a:r>
                      <a:r>
                        <a:rPr lang="en-US" baseline="40000" dirty="0" smtClean="0"/>
                        <a:t>-2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26.39 ± 3.57</a:t>
                      </a:r>
                      <a:endParaRPr lang="en-US" dirty="0" smtClean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23.02 ± 2.96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24.71 ± 3.67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9562908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28535139"/>
              </p:ext>
            </p:extLst>
          </p:nvPr>
        </p:nvGraphicFramePr>
        <p:xfrm>
          <a:off x="7425182" y="2310946"/>
          <a:ext cx="4603424" cy="317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54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Data analysis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Computer Vision</a:t>
            </a:r>
          </a:p>
          <a:p>
            <a:r>
              <a:rPr lang="en-US" dirty="0" smtClean="0"/>
              <a:t>Results and Discussion</a:t>
            </a:r>
          </a:p>
          <a:p>
            <a:r>
              <a:rPr lang="en-US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178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508" y="996449"/>
            <a:ext cx="9019032" cy="786631"/>
          </a:xfrm>
        </p:spPr>
        <p:txBody>
          <a:bodyPr>
            <a:normAutofit/>
          </a:bodyPr>
          <a:lstStyle/>
          <a:p>
            <a:r>
              <a:rPr lang="en-US" dirty="0" smtClean="0"/>
              <a:t>CV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4" y="2075194"/>
            <a:ext cx="11604967" cy="4407656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Estimate PA type {standing, walking, jogging, sprinting}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Extract skeleton, computer joint angles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Extract speed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Nearest neighbor approach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Extract demographic information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Age, Gender via </a:t>
            </a:r>
            <a:r>
              <a:rPr lang="en-US" dirty="0" err="1" smtClean="0"/>
              <a:t>DeepExpectation</a:t>
            </a:r>
            <a:r>
              <a:rPr lang="en-US" dirty="0" smtClean="0"/>
              <a:t> (DEX) with Viola Jones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Estimate PA intensity and Energy Expenditure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Random forest classifier/</a:t>
            </a:r>
            <a:r>
              <a:rPr lang="en-US" dirty="0" err="1" smtClean="0"/>
              <a:t>regressor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96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860" y="996449"/>
            <a:ext cx="9019032" cy="786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Predicting PA Type with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4" y="1783080"/>
            <a:ext cx="11604967" cy="44076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Extract skeleton for each frame using </a:t>
            </a:r>
            <a:r>
              <a:rPr lang="en-US" dirty="0" err="1" smtClean="0"/>
              <a:t>OpenPose</a:t>
            </a:r>
            <a:r>
              <a:rPr lang="en-US" dirty="0" smtClean="0"/>
              <a:t> framework</a:t>
            </a:r>
          </a:p>
          <a:p>
            <a:r>
              <a:rPr lang="en-US" dirty="0" smtClean="0"/>
              <a:t>Calculate knee and elbow joint angles from skeleton on each frame</a:t>
            </a:r>
          </a:p>
          <a:p>
            <a:r>
              <a:rPr lang="en-US" dirty="0" smtClean="0"/>
              <a:t>Calculate speed using distance traveled in video (standardized) and length of time of video</a:t>
            </a:r>
          </a:p>
          <a:p>
            <a:r>
              <a:rPr lang="en-US" dirty="0" smtClean="0"/>
              <a:t>Create a mean-model for each PA type across all participants</a:t>
            </a:r>
          </a:p>
          <a:p>
            <a:r>
              <a:rPr lang="en-US" dirty="0"/>
              <a:t>N</a:t>
            </a:r>
            <a:r>
              <a:rPr lang="en-US" dirty="0" smtClean="0"/>
              <a:t>earest-neighbor approach used for classifying PA type</a:t>
            </a:r>
          </a:p>
          <a:p>
            <a:pPr lvl="1"/>
            <a:r>
              <a:rPr lang="en-US" dirty="0" smtClean="0"/>
              <a:t>{</a:t>
            </a:r>
            <a:r>
              <a:rPr lang="en-US" dirty="0" err="1" smtClean="0"/>
              <a:t>Kullback</a:t>
            </a:r>
            <a:r>
              <a:rPr lang="en-US" dirty="0" smtClean="0"/>
              <a:t> </a:t>
            </a:r>
            <a:r>
              <a:rPr lang="en-US" dirty="0" err="1" smtClean="0"/>
              <a:t>Leibler</a:t>
            </a:r>
            <a:r>
              <a:rPr lang="en-US" dirty="0" smtClean="0"/>
              <a:t> divergence</a:t>
            </a:r>
            <a:r>
              <a:rPr lang="en-US" dirty="0"/>
              <a:t>, </a:t>
            </a:r>
            <a:r>
              <a:rPr lang="en-US" dirty="0" smtClean="0"/>
              <a:t>Jensen Shannon divergence</a:t>
            </a:r>
            <a:r>
              <a:rPr lang="en-US" dirty="0"/>
              <a:t>, </a:t>
            </a:r>
            <a:r>
              <a:rPr lang="en-US" dirty="0" smtClean="0"/>
              <a:t>Kolmogorov Smirnov distance</a:t>
            </a:r>
            <a:r>
              <a:rPr lang="en-US" dirty="0"/>
              <a:t>, </a:t>
            </a:r>
            <a:r>
              <a:rPr lang="en-US" dirty="0" smtClean="0"/>
              <a:t>Jeffrey Divergence</a:t>
            </a:r>
            <a:r>
              <a:rPr lang="en-US" dirty="0"/>
              <a:t>, </a:t>
            </a:r>
            <a:r>
              <a:rPr lang="en-US" dirty="0" smtClean="0"/>
              <a:t>Chi Square statistics, </a:t>
            </a:r>
            <a:r>
              <a:rPr lang="en-US" dirty="0" err="1" smtClean="0"/>
              <a:t>Mahalanobis</a:t>
            </a:r>
            <a:r>
              <a:rPr lang="en-US" dirty="0" smtClean="0"/>
              <a:t> distance}</a:t>
            </a:r>
          </a:p>
          <a:p>
            <a:pPr lvl="1"/>
            <a:r>
              <a:rPr lang="en-US" dirty="0" smtClean="0"/>
              <a:t>Weighted contribution from each feature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190" y="5896110"/>
            <a:ext cx="7731633" cy="6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364" y="715783"/>
            <a:ext cx="8229600" cy="75014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PA Type Prediction Mean Models</a:t>
            </a:r>
            <a:endParaRPr lang="en-US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555288" y="1390668"/>
            <a:ext cx="8463618" cy="1645920"/>
            <a:chOff x="1397594" y="1823056"/>
            <a:chExt cx="9527612" cy="185283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594" y="1823056"/>
              <a:ext cx="2349515" cy="185283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7142" y="1823057"/>
              <a:ext cx="2216784" cy="1852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3959" y="1823056"/>
              <a:ext cx="2274685" cy="185283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8678" y="1823057"/>
              <a:ext cx="2296528" cy="185283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288" y="3160881"/>
            <a:ext cx="2087133" cy="16542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332" y="3443986"/>
            <a:ext cx="1272519" cy="647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5288" y="4939422"/>
            <a:ext cx="2087133" cy="17465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941" y="5135736"/>
            <a:ext cx="1353910" cy="6769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7933" y="3177038"/>
            <a:ext cx="1969225" cy="16219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3465" y="3500181"/>
            <a:ext cx="1232797" cy="4487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7942" y="4848315"/>
            <a:ext cx="2089205" cy="17890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13465" y="5165511"/>
            <a:ext cx="1232797" cy="5689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6530" y="3177038"/>
            <a:ext cx="1956800" cy="1690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9410" y="3476645"/>
            <a:ext cx="1169784" cy="4696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0060" y="4993367"/>
            <a:ext cx="1948484" cy="16268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2071" y="5266426"/>
            <a:ext cx="1227830" cy="4155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51256" y="3226039"/>
            <a:ext cx="1801690" cy="15014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5672" y="3556065"/>
            <a:ext cx="1246404" cy="4800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51256" y="5038221"/>
            <a:ext cx="1801690" cy="15183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5673" y="5381633"/>
            <a:ext cx="1170664" cy="4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76993"/>
            <a:ext cx="8229600" cy="1143000"/>
          </a:xfrm>
        </p:spPr>
        <p:txBody>
          <a:bodyPr/>
          <a:lstStyle/>
          <a:p>
            <a:r>
              <a:rPr lang="en-US" dirty="0" smtClean="0"/>
              <a:t>PA Type Example</a:t>
            </a:r>
            <a:endParaRPr lang="en-US" dirty="0"/>
          </a:p>
        </p:txBody>
      </p:sp>
      <p:pic>
        <p:nvPicPr>
          <p:cNvPr id="8" name="example_skelet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9462" y="1719259"/>
            <a:ext cx="8566805" cy="4818701"/>
          </a:xfrm>
        </p:spPr>
      </p:pic>
    </p:spTree>
    <p:extLst>
      <p:ext uri="{BB962C8B-B14F-4D97-AF65-F5344CB8AC3E}">
        <p14:creationId xmlns:p14="http://schemas.microsoft.com/office/powerpoint/2010/main" val="27010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Data Analysis</a:t>
            </a:r>
          </a:p>
          <a:p>
            <a:pPr lvl="1"/>
            <a:r>
              <a:rPr lang="en-US" dirty="0" smtClean="0"/>
              <a:t>Computer Vision</a:t>
            </a:r>
          </a:p>
          <a:p>
            <a:r>
              <a:rPr lang="en-US" dirty="0" smtClean="0"/>
              <a:t>Results and Discussion</a:t>
            </a:r>
          </a:p>
          <a:p>
            <a:r>
              <a:rPr lang="en-US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234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433"/>
            <a:ext cx="9713976" cy="8140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Predicting Age and Sex with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4256532"/>
            <a:ext cx="11877773" cy="21380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Used front-facing standing capture</a:t>
            </a:r>
          </a:p>
          <a:p>
            <a:r>
              <a:rPr lang="en-US" dirty="0" smtClean="0"/>
              <a:t>Participants’ faces were extracted using Voila-Jones face detection algorithm</a:t>
            </a:r>
          </a:p>
          <a:p>
            <a:r>
              <a:rPr lang="en-US" dirty="0" smtClean="0"/>
              <a:t>Predict age and sex via the Deep Expectation network (</a:t>
            </a:r>
            <a:r>
              <a:rPr lang="en-US" dirty="0" err="1" smtClean="0"/>
              <a:t>DeepEx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89" y="1978914"/>
            <a:ext cx="104965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7577"/>
            <a:ext cx="11192256" cy="905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PA Intensity and EE with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919994"/>
            <a:ext cx="11650587" cy="46700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Features included for prediction:</a:t>
            </a:r>
          </a:p>
          <a:p>
            <a:pPr lvl="1"/>
            <a:r>
              <a:rPr lang="en-US" dirty="0" smtClean="0"/>
              <a:t>PA type </a:t>
            </a:r>
          </a:p>
          <a:p>
            <a:pPr lvl="1"/>
            <a:r>
              <a:rPr lang="en-US" dirty="0" smtClean="0"/>
              <a:t>Speed</a:t>
            </a:r>
          </a:p>
          <a:p>
            <a:pPr lvl="1"/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Sex</a:t>
            </a:r>
          </a:p>
          <a:p>
            <a:r>
              <a:rPr lang="en-US" dirty="0" smtClean="0"/>
              <a:t>A random forest classifier and </a:t>
            </a:r>
            <a:r>
              <a:rPr lang="en-US" dirty="0" err="1" smtClean="0"/>
              <a:t>regressor</a:t>
            </a:r>
            <a:r>
              <a:rPr lang="en-US" dirty="0" smtClean="0"/>
              <a:t> were used to estimate intensity and EE, respectively, based on features extracted via computer vision</a:t>
            </a:r>
          </a:p>
          <a:p>
            <a:pPr lvl="1"/>
            <a:r>
              <a:rPr lang="en-US" dirty="0" smtClean="0"/>
              <a:t>Used a 5-fold cross validation: 80% (training); 20% (testing)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20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Data analysis</a:t>
            </a:r>
            <a:endParaRPr lang="en-US" dirty="0"/>
          </a:p>
          <a:p>
            <a:pPr lvl="1"/>
            <a:r>
              <a:rPr lang="en-US" dirty="0" smtClean="0"/>
              <a:t>Computer Vision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Results and Discussion</a:t>
            </a:r>
          </a:p>
          <a:p>
            <a:r>
              <a:rPr lang="en-US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79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0105"/>
            <a:ext cx="8229600" cy="1143000"/>
          </a:xfrm>
        </p:spPr>
        <p:txBody>
          <a:bodyPr/>
          <a:lstStyle/>
          <a:p>
            <a:r>
              <a:rPr lang="en-US" dirty="0" smtClean="0"/>
              <a:t>Computer Vision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1" y="1384823"/>
            <a:ext cx="10001844" cy="4670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Predicting PA Type</a:t>
            </a:r>
          </a:p>
          <a:p>
            <a:pPr lvl="1"/>
            <a:r>
              <a:rPr lang="en-US" dirty="0" smtClean="0"/>
              <a:t>Final model included joint angle and speed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64565"/>
              </p:ext>
            </p:extLst>
          </p:nvPr>
        </p:nvGraphicFramePr>
        <p:xfrm>
          <a:off x="1874521" y="2546111"/>
          <a:ext cx="877824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457">
                  <a:extLst>
                    <a:ext uri="{9D8B030D-6E8A-4147-A177-3AD203B41FA5}">
                      <a16:colId xmlns:a16="http://schemas.microsoft.com/office/drawing/2014/main" val="3209683037"/>
                    </a:ext>
                  </a:extLst>
                </a:gridCol>
                <a:gridCol w="2178723">
                  <a:extLst>
                    <a:ext uri="{9D8B030D-6E8A-4147-A177-3AD203B41FA5}">
                      <a16:colId xmlns:a16="http://schemas.microsoft.com/office/drawing/2014/main" val="3910058953"/>
                    </a:ext>
                  </a:extLst>
                </a:gridCol>
                <a:gridCol w="2209267">
                  <a:extLst>
                    <a:ext uri="{9D8B030D-6E8A-4147-A177-3AD203B41FA5}">
                      <a16:colId xmlns:a16="http://schemas.microsoft.com/office/drawing/2014/main" val="890405419"/>
                    </a:ext>
                  </a:extLst>
                </a:gridCol>
                <a:gridCol w="2532793">
                  <a:extLst>
                    <a:ext uri="{9D8B030D-6E8A-4147-A177-3AD203B41FA5}">
                      <a16:colId xmlns:a16="http://schemas.microsoft.com/office/drawing/2014/main" val="3738052452"/>
                    </a:ext>
                  </a:extLst>
                </a:gridCol>
              </a:tblGrid>
              <a:tr h="524991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% Accuracy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% Misclassification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77530"/>
                  </a:ext>
                </a:extLst>
              </a:tr>
              <a:tr h="29999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PA Type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Joint Angle</a:t>
                      </a:r>
                      <a:r>
                        <a:rPr lang="en-US" b="1" baseline="0" dirty="0" smtClean="0"/>
                        <a:t> Only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Speed</a:t>
                      </a:r>
                      <a:r>
                        <a:rPr lang="en-US" b="1" baseline="0" dirty="0" smtClean="0"/>
                        <a:t> Only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Joint Angle + Speed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30478"/>
                  </a:ext>
                </a:extLst>
              </a:tr>
              <a:tr h="524991">
                <a:tc>
                  <a:txBody>
                    <a:bodyPr/>
                    <a:lstStyle/>
                    <a:p>
                      <a:r>
                        <a:rPr lang="en-US" dirty="0" smtClean="0"/>
                        <a:t>Standing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95.2% 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4.8%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44614"/>
                  </a:ext>
                </a:extLst>
              </a:tr>
              <a:tr h="524991">
                <a:tc>
                  <a:txBody>
                    <a:bodyPr/>
                    <a:lstStyle/>
                    <a:p>
                      <a:r>
                        <a:rPr lang="en-US" dirty="0" smtClean="0"/>
                        <a:t>Walking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92.3%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7.7%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97.2%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2.8%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625810"/>
                  </a:ext>
                </a:extLst>
              </a:tr>
              <a:tr h="577766">
                <a:tc>
                  <a:txBody>
                    <a:bodyPr/>
                    <a:lstStyle/>
                    <a:p>
                      <a:r>
                        <a:rPr lang="en-US" dirty="0" smtClean="0"/>
                        <a:t>Jogging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88.9% 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11.1%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76.9%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23.1%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94.4%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5.6%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96741"/>
                  </a:ext>
                </a:extLst>
              </a:tr>
              <a:tr h="299995">
                <a:tc>
                  <a:txBody>
                    <a:bodyPr/>
                    <a:lstStyle/>
                    <a:p>
                      <a:r>
                        <a:rPr lang="en-US" dirty="0" smtClean="0"/>
                        <a:t>Sprinting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38.9%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61.1%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96.0%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4.0%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94.4%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5.6%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87915"/>
                  </a:ext>
                </a:extLst>
              </a:tr>
              <a:tr h="617623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Model Accuracy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84.9% 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15.1%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91.7%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8.3%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96.8%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3.2%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411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861313"/>
            <a:ext cx="10972800" cy="816655"/>
          </a:xfrm>
        </p:spPr>
        <p:txBody>
          <a:bodyPr>
            <a:normAutofit/>
          </a:bodyPr>
          <a:lstStyle/>
          <a:p>
            <a:r>
              <a:rPr lang="en-US" dirty="0" smtClean="0"/>
              <a:t>Computer Vision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45" y="1768641"/>
            <a:ext cx="595516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Predicting Age</a:t>
            </a:r>
            <a:r>
              <a:rPr lang="en-US" dirty="0" smtClean="0"/>
              <a:t>	</a:t>
            </a:r>
          </a:p>
          <a:p>
            <a:r>
              <a:rPr lang="en-US" dirty="0"/>
              <a:t>81% of age estimates were within 5 years of participants’ true </a:t>
            </a:r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57</a:t>
            </a:r>
            <a:r>
              <a:rPr lang="en-US" dirty="0"/>
              <a:t>% of age estimates were within 3 years of participants’ true age.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1280" y="1768640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Predicting Sex</a:t>
            </a:r>
            <a:endParaRPr lang="en-US" b="1" u="sng" dirty="0"/>
          </a:p>
          <a:p>
            <a:r>
              <a:rPr lang="en-US" dirty="0" smtClean="0"/>
              <a:t>Overall accuracy was 77%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30" y="4169664"/>
            <a:ext cx="4600798" cy="240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40" y="3611388"/>
            <a:ext cx="4791880" cy="24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622" y="729090"/>
            <a:ext cx="10972800" cy="777770"/>
          </a:xfrm>
        </p:spPr>
        <p:txBody>
          <a:bodyPr/>
          <a:lstStyle/>
          <a:p>
            <a:r>
              <a:rPr lang="en-US" dirty="0" smtClean="0"/>
              <a:t>Intensity Classification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891" y="2167962"/>
            <a:ext cx="407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Confusion Matrix for Absolute Intensity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74562" y="1475670"/>
            <a:ext cx="3327662" cy="537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From Ground Truth Features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(No Computer Vision)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36828"/>
              </p:ext>
            </p:extLst>
          </p:nvPr>
        </p:nvGraphicFramePr>
        <p:xfrm>
          <a:off x="759623" y="2537294"/>
          <a:ext cx="4022385" cy="3843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8279">
                  <a:extLst>
                    <a:ext uri="{9D8B030D-6E8A-4147-A177-3AD203B41FA5}">
                      <a16:colId xmlns:a16="http://schemas.microsoft.com/office/drawing/2014/main" val="2845194112"/>
                    </a:ext>
                  </a:extLst>
                </a:gridCol>
                <a:gridCol w="800675">
                  <a:extLst>
                    <a:ext uri="{9D8B030D-6E8A-4147-A177-3AD203B41FA5}">
                      <a16:colId xmlns:a16="http://schemas.microsoft.com/office/drawing/2014/main" val="3548090037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1671702356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2874400858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3879666212"/>
                    </a:ext>
                  </a:extLst>
                </a:gridCol>
              </a:tblGrid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Vigorous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99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49.5%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100%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120644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Moderate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1.0%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43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21.5%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0.5%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93.5%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6.5%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779181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Sedentary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55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27.5%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100%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118033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98.0%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2.0%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100%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98.2%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1.8%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98.5%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1.5%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782446"/>
                  </a:ext>
                </a:extLst>
              </a:tr>
              <a:tr h="7304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Vigorous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Moderate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Sedentary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85522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752474" y="3481717"/>
            <a:ext cx="222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Classification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6472" y="6392591"/>
            <a:ext cx="222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Classification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9488" y="2167962"/>
            <a:ext cx="407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Confusion Matrix for Absolute Intensity</a:t>
            </a:r>
            <a:endParaRPr lang="en-US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17349"/>
              </p:ext>
            </p:extLst>
          </p:nvPr>
        </p:nvGraphicFramePr>
        <p:xfrm>
          <a:off x="7199220" y="2537294"/>
          <a:ext cx="4022385" cy="3843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8279">
                  <a:extLst>
                    <a:ext uri="{9D8B030D-6E8A-4147-A177-3AD203B41FA5}">
                      <a16:colId xmlns:a16="http://schemas.microsoft.com/office/drawing/2014/main" val="2845194112"/>
                    </a:ext>
                  </a:extLst>
                </a:gridCol>
                <a:gridCol w="800675">
                  <a:extLst>
                    <a:ext uri="{9D8B030D-6E8A-4147-A177-3AD203B41FA5}">
                      <a16:colId xmlns:a16="http://schemas.microsoft.com/office/drawing/2014/main" val="3548090037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1671702356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2874400858"/>
                    </a:ext>
                  </a:extLst>
                </a:gridCol>
                <a:gridCol w="804477">
                  <a:extLst>
                    <a:ext uri="{9D8B030D-6E8A-4147-A177-3AD203B41FA5}">
                      <a16:colId xmlns:a16="http://schemas.microsoft.com/office/drawing/2014/main" val="3879666212"/>
                    </a:ext>
                  </a:extLst>
                </a:gridCol>
              </a:tblGrid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Vigorous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81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38.6%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1.4%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95.4%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3.6%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120644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Moderate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60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28.6%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19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9.0%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75.9%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24.1%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779181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200" dirty="0" smtClean="0"/>
                        <a:t>Sedentary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47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22.4%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100%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118033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100%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0.0%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95.2%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4.8%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71.2%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28.8%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89.5%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10.5%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782446"/>
                  </a:ext>
                </a:extLst>
              </a:tr>
              <a:tr h="7304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Vigorous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Moderate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Sedentary</a:t>
                      </a:r>
                      <a:endParaRPr lang="en-US" sz="14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85522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5687123" y="3481717"/>
            <a:ext cx="222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Classification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46069" y="6392591"/>
            <a:ext cx="222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Classification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614159" y="1475670"/>
            <a:ext cx="3327662" cy="537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From Computer Vision Features</a:t>
            </a:r>
          </a:p>
        </p:txBody>
      </p:sp>
    </p:spTree>
    <p:extLst>
      <p:ext uri="{BB962C8B-B14F-4D97-AF65-F5344CB8AC3E}">
        <p14:creationId xmlns:p14="http://schemas.microsoft.com/office/powerpoint/2010/main" val="39572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0457"/>
            <a:ext cx="10972800" cy="853184"/>
          </a:xfrm>
        </p:spPr>
        <p:txBody>
          <a:bodyPr/>
          <a:lstStyle/>
          <a:p>
            <a:r>
              <a:rPr lang="en-US" dirty="0" smtClean="0"/>
              <a:t>Energy Expenditure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79946"/>
              </p:ext>
            </p:extLst>
          </p:nvPr>
        </p:nvGraphicFramePr>
        <p:xfrm>
          <a:off x="1221293" y="3105770"/>
          <a:ext cx="3012388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194">
                  <a:extLst>
                    <a:ext uri="{9D8B030D-6E8A-4147-A177-3AD203B41FA5}">
                      <a16:colId xmlns:a16="http://schemas.microsoft.com/office/drawing/2014/main" val="3887110300"/>
                    </a:ext>
                  </a:extLst>
                </a:gridCol>
                <a:gridCol w="1506194">
                  <a:extLst>
                    <a:ext uri="{9D8B030D-6E8A-4147-A177-3AD203B41FA5}">
                      <a16:colId xmlns:a16="http://schemas.microsoft.com/office/drawing/2014/main" val="261093780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Energy Expenditure (Kcal/min)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57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± SD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Median Difference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21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1.23 </a:t>
                      </a:r>
                      <a:r>
                        <a:rPr lang="en-US" dirty="0" smtClean="0">
                          <a:latin typeface="Calibri" panose="020F0502020204030204" pitchFamily="34" charset="0"/>
                        </a:rPr>
                        <a:t>± 1.02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7717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07485"/>
              </p:ext>
            </p:extLst>
          </p:nvPr>
        </p:nvGraphicFramePr>
        <p:xfrm>
          <a:off x="7689652" y="3105770"/>
          <a:ext cx="3012388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194">
                  <a:extLst>
                    <a:ext uri="{9D8B030D-6E8A-4147-A177-3AD203B41FA5}">
                      <a16:colId xmlns:a16="http://schemas.microsoft.com/office/drawing/2014/main" val="3887110300"/>
                    </a:ext>
                  </a:extLst>
                </a:gridCol>
                <a:gridCol w="1506194">
                  <a:extLst>
                    <a:ext uri="{9D8B030D-6E8A-4147-A177-3AD203B41FA5}">
                      <a16:colId xmlns:a16="http://schemas.microsoft.com/office/drawing/2014/main" val="261093780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Energy Expenditure (Kcal/min)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57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± SD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Median Difference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21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1.96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dirty="0" smtClean="0">
                          <a:latin typeface="Calibri" panose="020F0502020204030204" pitchFamily="34" charset="0"/>
                        </a:rPr>
                        <a:t>± 1.50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77176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063656" y="2390070"/>
            <a:ext cx="3327662" cy="537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From Ground Truth Features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(No Computer Vision)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32015" y="2387404"/>
            <a:ext cx="3327662" cy="537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From Computer Vision Features</a:t>
            </a:r>
          </a:p>
        </p:txBody>
      </p:sp>
    </p:spTree>
    <p:extLst>
      <p:ext uri="{BB962C8B-B14F-4D97-AF65-F5344CB8AC3E}">
        <p14:creationId xmlns:p14="http://schemas.microsoft.com/office/powerpoint/2010/main" val="19421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4247"/>
            <a:ext cx="8229600" cy="1143000"/>
          </a:xfrm>
        </p:spPr>
        <p:txBody>
          <a:bodyPr/>
          <a:lstStyle/>
          <a:p>
            <a:r>
              <a:rPr lang="en-US" dirty="0" smtClean="0"/>
              <a:t>Computer Vision Result Example 1</a:t>
            </a:r>
            <a:endParaRPr lang="en-US" dirty="0"/>
          </a:p>
        </p:txBody>
      </p:sp>
      <p:pic>
        <p:nvPicPr>
          <p:cNvPr id="5" name="31_F_4.78_Jog_Vig_10.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779" y="2038435"/>
            <a:ext cx="7604486" cy="427752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279" y="2243116"/>
            <a:ext cx="4341320" cy="2960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32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8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24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»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Ground Truth: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Sex: Female</a:t>
            </a:r>
          </a:p>
          <a:p>
            <a:pPr marL="0" indent="0">
              <a:buNone/>
            </a:pPr>
            <a:r>
              <a:rPr lang="en-US" sz="2800" dirty="0" smtClean="0"/>
              <a:t>   Age: 31</a:t>
            </a:r>
          </a:p>
          <a:p>
            <a:pPr marL="0" indent="0">
              <a:buNone/>
            </a:pPr>
            <a:r>
              <a:rPr lang="en-US" sz="2800" dirty="0" smtClean="0"/>
              <a:t>   Speed: 4.78 mph</a:t>
            </a:r>
          </a:p>
          <a:p>
            <a:pPr marL="0" indent="0">
              <a:buNone/>
            </a:pPr>
            <a:r>
              <a:rPr lang="en-US" sz="2800" dirty="0" smtClean="0"/>
              <a:t>   Activity Type: Jogging</a:t>
            </a:r>
          </a:p>
          <a:p>
            <a:pPr marL="0" indent="0">
              <a:buNone/>
            </a:pPr>
            <a:r>
              <a:rPr lang="en-US" sz="2800" dirty="0" smtClean="0"/>
              <a:t>   Intensity: Vigorous</a:t>
            </a:r>
          </a:p>
          <a:p>
            <a:pPr marL="0" indent="0">
              <a:buNone/>
            </a:pPr>
            <a:r>
              <a:rPr lang="en-US" sz="2800" dirty="0" smtClean="0"/>
              <a:t>   Average EE: 11.84 </a:t>
            </a:r>
            <a:r>
              <a:rPr lang="en-US" sz="2800" dirty="0" err="1"/>
              <a:t>kCal</a:t>
            </a:r>
            <a:r>
              <a:rPr lang="en-US" sz="2800" dirty="0"/>
              <a:t>/min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4247"/>
            <a:ext cx="8229600" cy="1143000"/>
          </a:xfrm>
        </p:spPr>
        <p:txBody>
          <a:bodyPr/>
          <a:lstStyle/>
          <a:p>
            <a:r>
              <a:rPr lang="en-US" dirty="0" smtClean="0"/>
              <a:t>Computer Vision Result Example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919994"/>
            <a:ext cx="8443553" cy="467006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22_M_3.11_Walk_Mod_4.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3526" y="1989056"/>
            <a:ext cx="7760537" cy="436530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6984" y="2071712"/>
            <a:ext cx="4209346" cy="4376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32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8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24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»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Ground Truth</a:t>
            </a:r>
            <a:r>
              <a:rPr lang="en-US" sz="2600" b="1" dirty="0" smtClean="0"/>
              <a:t>: </a:t>
            </a:r>
          </a:p>
          <a:p>
            <a:pPr marL="0" indent="0">
              <a:buNone/>
            </a:pPr>
            <a:r>
              <a:rPr lang="en-US" sz="2600" dirty="0" smtClean="0"/>
              <a:t>   Sex: Male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Age: 22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Speed: 4.21 mph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PA Type: Walking </a:t>
            </a:r>
          </a:p>
          <a:p>
            <a:pPr marL="0" indent="0">
              <a:buNone/>
            </a:pPr>
            <a:r>
              <a:rPr lang="en-US" sz="2600" dirty="0" smtClean="0"/>
              <a:t>   Intensity: Moderate </a:t>
            </a:r>
          </a:p>
          <a:p>
            <a:pPr marL="0" indent="0">
              <a:buNone/>
            </a:pPr>
            <a:r>
              <a:rPr lang="en-US" sz="2600" dirty="0" smtClean="0"/>
              <a:t>   Average EE: 8.67 </a:t>
            </a:r>
            <a:r>
              <a:rPr lang="en-US" sz="2600" dirty="0" err="1" smtClean="0"/>
              <a:t>kCal</a:t>
            </a:r>
            <a:r>
              <a:rPr lang="en-US" sz="2600" dirty="0" smtClean="0"/>
              <a:t>/min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901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Data analysis</a:t>
            </a:r>
            <a:endParaRPr lang="en-US" dirty="0"/>
          </a:p>
          <a:p>
            <a:pPr lvl="1"/>
            <a:r>
              <a:rPr lang="en-US" dirty="0" smtClean="0"/>
              <a:t>Computer Vision</a:t>
            </a:r>
            <a:endParaRPr lang="en-US" dirty="0"/>
          </a:p>
          <a:p>
            <a:r>
              <a:rPr lang="en-US" dirty="0" smtClean="0"/>
              <a:t>Results and Discussion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130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891" y="1166843"/>
            <a:ext cx="1096409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</a:rPr>
              <a:t>Direct 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human observation </a:t>
            </a: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</a:rPr>
              <a:t>is widely used to 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assess community-level Physical Activity (PA</a:t>
            </a: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</a:rPr>
              <a:t>) 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within the </a:t>
            </a: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</a:rPr>
              <a:t>environment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46506087"/>
              </p:ext>
            </p:extLst>
          </p:nvPr>
        </p:nvGraphicFramePr>
        <p:xfrm>
          <a:off x="383177" y="3326673"/>
          <a:ext cx="11364685" cy="35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4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3456"/>
            <a:ext cx="10972800" cy="43002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Computer vision can be used to automatically estimate PA from video</a:t>
            </a:r>
          </a:p>
          <a:p>
            <a:pPr lvl="1"/>
            <a:r>
              <a:rPr lang="en-US" dirty="0" smtClean="0"/>
              <a:t>PA Type (96.8% accuracy)</a:t>
            </a:r>
          </a:p>
          <a:p>
            <a:pPr lvl="1"/>
            <a:r>
              <a:rPr lang="en-US" dirty="0" smtClean="0"/>
              <a:t>PA Intensity (89.5% accuracy)</a:t>
            </a:r>
          </a:p>
          <a:p>
            <a:pPr lvl="1"/>
            <a:r>
              <a:rPr lang="en-US" dirty="0" smtClean="0"/>
              <a:t>EE (within 2.0 kcal/min)</a:t>
            </a:r>
          </a:p>
          <a:p>
            <a:endParaRPr lang="en-US" dirty="0" smtClean="0"/>
          </a:p>
          <a:p>
            <a:r>
              <a:rPr lang="en-US" dirty="0" smtClean="0"/>
              <a:t>Future work: More activity types, more demographic features, more “in-the-wild” data	</a:t>
            </a:r>
          </a:p>
          <a:p>
            <a:pPr lvl="1"/>
            <a:r>
              <a:rPr lang="en-US" dirty="0" smtClean="0"/>
              <a:t>Preliminary analysis shows weight + height are strong predictors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05" y="1102703"/>
            <a:ext cx="3660742" cy="1143000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Research Team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5069"/>
            <a:ext cx="4603423" cy="37655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Philip </a:t>
            </a:r>
            <a:r>
              <a:rPr lang="en-US" sz="2800" dirty="0" err="1" smtClean="0"/>
              <a:t>Saponaro</a:t>
            </a:r>
            <a:r>
              <a:rPr lang="en-US" sz="2800" dirty="0" smtClean="0"/>
              <a:t>, PhD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>
                <a:hlinkClick r:id="rId2"/>
              </a:rPr>
              <a:t>saponaro@udel.edu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Haoran</a:t>
            </a:r>
            <a:r>
              <a:rPr lang="en-US" sz="2800" dirty="0" smtClean="0"/>
              <a:t> Wei, MS</a:t>
            </a:r>
          </a:p>
          <a:p>
            <a:r>
              <a:rPr lang="en-US" sz="2800" dirty="0" smtClean="0"/>
              <a:t>Rick </a:t>
            </a:r>
            <a:r>
              <a:rPr lang="en-US" sz="2800" dirty="0" err="1" smtClean="0"/>
              <a:t>Suminski</a:t>
            </a:r>
            <a:r>
              <a:rPr lang="en-US" sz="2800" dirty="0" smtClean="0"/>
              <a:t>, PhD</a:t>
            </a:r>
          </a:p>
          <a:p>
            <a:r>
              <a:rPr lang="en-US" sz="2800" dirty="0" smtClean="0"/>
              <a:t>Stephen McLaren, BS</a:t>
            </a:r>
          </a:p>
          <a:p>
            <a:r>
              <a:rPr lang="en-US" sz="2800" dirty="0" smtClean="0"/>
              <a:t>Andrew </a:t>
            </a:r>
            <a:r>
              <a:rPr lang="en-US" sz="2800" dirty="0" err="1" smtClean="0"/>
              <a:t>Castillant</a:t>
            </a:r>
            <a:r>
              <a:rPr lang="en-US" sz="2800" dirty="0" smtClean="0"/>
              <a:t>, BS</a:t>
            </a:r>
          </a:p>
          <a:p>
            <a:r>
              <a:rPr lang="en-US" sz="2800" dirty="0" smtClean="0"/>
              <a:t>Eric </a:t>
            </a:r>
            <a:r>
              <a:rPr lang="en-US" sz="2800" dirty="0" err="1" smtClean="0"/>
              <a:t>Mwaura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5905" y="5979473"/>
            <a:ext cx="506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study was funded by the University of Delaware, Center for Innovative Health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82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4247"/>
            <a:ext cx="8229600" cy="1143000"/>
          </a:xfrm>
        </p:spPr>
        <p:txBody>
          <a:bodyPr/>
          <a:lstStyle/>
          <a:p>
            <a:r>
              <a:rPr lang="en-US" dirty="0" smtClean="0"/>
              <a:t>Accuracy Summaries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919994"/>
            <a:ext cx="8443553" cy="467006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67248" y="1642449"/>
            <a:ext cx="8443553" cy="120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32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8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24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»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12110" y="1832241"/>
            <a:ext cx="8612643" cy="4670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32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8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•"/>
              <a:defRPr sz="24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–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189D4"/>
              </a:buClr>
              <a:buFont typeface="Arial"/>
              <a:buChar char="»"/>
              <a:defRPr sz="2000" kern="1200">
                <a:solidFill>
                  <a:srgbClr val="0B5B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5-fold cross validation was used</a:t>
            </a:r>
          </a:p>
          <a:p>
            <a:pPr lvl="1"/>
            <a:r>
              <a:rPr lang="en-US" dirty="0"/>
              <a:t>80% training, 20% testing</a:t>
            </a:r>
          </a:p>
          <a:p>
            <a:r>
              <a:rPr lang="en-US" dirty="0"/>
              <a:t>Average PA type recognition accuracy 96.8%</a:t>
            </a:r>
          </a:p>
          <a:p>
            <a:pPr lvl="1"/>
            <a:r>
              <a:rPr lang="en-US" dirty="0"/>
              <a:t>Speed-only classification is 91.7%</a:t>
            </a:r>
          </a:p>
          <a:p>
            <a:pPr lvl="1"/>
            <a:r>
              <a:rPr lang="en-US" dirty="0"/>
              <a:t>Joint-only classification is 84.9%</a:t>
            </a:r>
          </a:p>
          <a:p>
            <a:r>
              <a:rPr lang="en-US" dirty="0"/>
              <a:t>Average PA intensity recognition accuracy is 89.5%</a:t>
            </a:r>
          </a:p>
          <a:p>
            <a:pPr lvl="1"/>
            <a:r>
              <a:rPr lang="en-US" dirty="0"/>
              <a:t>98.5% without computer vision using ground truth features</a:t>
            </a:r>
          </a:p>
          <a:p>
            <a:pPr lvl="1"/>
            <a:r>
              <a:rPr lang="en-US" dirty="0"/>
              <a:t>Age/gender/pa-type misclassifications account for a 9% reduction in accuracy</a:t>
            </a:r>
          </a:p>
          <a:p>
            <a:r>
              <a:rPr lang="en-US" dirty="0"/>
              <a:t>Average EE regression accuracy 1.96 </a:t>
            </a:r>
            <a:r>
              <a:rPr lang="en-US" dirty="0" err="1"/>
              <a:t>kCal</a:t>
            </a:r>
            <a:r>
              <a:rPr lang="en-US" dirty="0"/>
              <a:t>/min</a:t>
            </a:r>
          </a:p>
          <a:p>
            <a:pPr lvl="1"/>
            <a:r>
              <a:rPr lang="en-US" dirty="0"/>
              <a:t>1.50 </a:t>
            </a:r>
            <a:r>
              <a:rPr lang="en-US" dirty="0" err="1"/>
              <a:t>kCal</a:t>
            </a:r>
            <a:r>
              <a:rPr lang="en-US" dirty="0"/>
              <a:t>/min standard deviation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a larger and more diverse study sample</a:t>
            </a:r>
            <a:endParaRPr lang="en-US" dirty="0"/>
          </a:p>
          <a:p>
            <a:r>
              <a:rPr lang="en-US" dirty="0" smtClean="0"/>
              <a:t>Include more activities (e.g., sitting, biking, skateboarding, etc.)</a:t>
            </a:r>
          </a:p>
          <a:p>
            <a:r>
              <a:rPr lang="en-US" dirty="0" smtClean="0"/>
              <a:t>Standardize ambulation pace/speed to ensure more equal distribution of time spent in sedentary, light, moderate and vigorous intensities.</a:t>
            </a:r>
          </a:p>
          <a:p>
            <a:r>
              <a:rPr lang="en-US" dirty="0" smtClean="0"/>
              <a:t>Explore utility of thermal cameras and recording positions</a:t>
            </a:r>
          </a:p>
        </p:txBody>
      </p:sp>
    </p:spTree>
    <p:extLst>
      <p:ext uri="{BB962C8B-B14F-4D97-AF65-F5344CB8AC3E}">
        <p14:creationId xmlns:p14="http://schemas.microsoft.com/office/powerpoint/2010/main" val="3415542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0457"/>
            <a:ext cx="10972800" cy="777770"/>
          </a:xfrm>
        </p:spPr>
        <p:txBody>
          <a:bodyPr/>
          <a:lstStyle/>
          <a:p>
            <a:r>
              <a:rPr lang="en-US" dirty="0" smtClean="0"/>
              <a:t>Study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9629"/>
            <a:ext cx="10972800" cy="46568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Small sample size</a:t>
            </a:r>
          </a:p>
          <a:p>
            <a:pPr lvl="1"/>
            <a:r>
              <a:rPr lang="en-US" dirty="0" smtClean="0"/>
              <a:t>5-fold Cross Validation mitigated model “overfitting”</a:t>
            </a:r>
          </a:p>
          <a:p>
            <a:r>
              <a:rPr lang="en-US" dirty="0" smtClean="0"/>
              <a:t>Activity bouts were limited to standing, walking, jogging</a:t>
            </a:r>
          </a:p>
          <a:p>
            <a:pPr lvl="1"/>
            <a:r>
              <a:rPr lang="en-US" dirty="0" smtClean="0"/>
              <a:t>These are the most common types of PA performed in outdoor spaces</a:t>
            </a:r>
          </a:p>
          <a:p>
            <a:r>
              <a:rPr lang="en-US" dirty="0" smtClean="0"/>
              <a:t>Computer Vision was unable to estimate weight, which PCA identified as a key feature</a:t>
            </a:r>
          </a:p>
          <a:p>
            <a:r>
              <a:rPr lang="en-US" dirty="0" smtClean="0"/>
              <a:t>Walking and jogging speeds were not controlled (overlap between moderate and vigorous intensity led to greater misclassification)</a:t>
            </a:r>
          </a:p>
          <a:p>
            <a:pPr lvl="1"/>
            <a:r>
              <a:rPr lang="en-US" dirty="0" smtClean="0"/>
              <a:t>Only contributed to a 9% reduction in accuracy for intensity</a:t>
            </a:r>
          </a:p>
          <a:p>
            <a:pPr lvl="1"/>
            <a:r>
              <a:rPr lang="en-US" dirty="0" smtClean="0"/>
              <a:t>Mean difference in overall EE was +0.73 kcals/min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1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1"/>
            <a:ext cx="10972800" cy="994410"/>
          </a:xfrm>
        </p:spPr>
        <p:txBody>
          <a:bodyPr>
            <a:normAutofit/>
          </a:bodyPr>
          <a:lstStyle/>
          <a:p>
            <a:r>
              <a:rPr lang="en-US" dirty="0" smtClean="0"/>
              <a:t>Direct Observation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2"/>
          <a:stretch/>
        </p:blipFill>
        <p:spPr>
          <a:xfrm>
            <a:off x="4831975" y="2643472"/>
            <a:ext cx="2328138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29" y="1814651"/>
            <a:ext cx="45628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Valid/Reliable method for counting people engaged in different PAs across various settings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Captures contextual factors (e.g., PA type and location where PA is done)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be used in conjunction with self-report questionnaires and/or </a:t>
            </a:r>
            <a:r>
              <a:rPr lang="en-US" sz="2400" dirty="0" err="1" smtClean="0"/>
              <a:t>accelerometry</a:t>
            </a:r>
            <a:endParaRPr lang="en-US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260069" y="1981128"/>
            <a:ext cx="4931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Time and resource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Subject to observer error (miscounting)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Some observer-based estimates are subjective (e.g., age, sex, race/ethnicity, and PA intensity)</a:t>
            </a:r>
          </a:p>
        </p:txBody>
      </p:sp>
    </p:spTree>
    <p:extLst>
      <p:ext uri="{BB962C8B-B14F-4D97-AF65-F5344CB8AC3E}">
        <p14:creationId xmlns:p14="http://schemas.microsoft.com/office/powerpoint/2010/main" val="19153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85870"/>
            <a:ext cx="10972800" cy="3765550"/>
          </a:xfrm>
        </p:spPr>
        <p:txBody>
          <a:bodyPr/>
          <a:lstStyle/>
          <a:p>
            <a:r>
              <a:rPr lang="en-US" dirty="0" smtClean="0"/>
              <a:t>Video technology has come a long way!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2133807"/>
            <a:ext cx="2316480" cy="2316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48" y="4386736"/>
            <a:ext cx="3465304" cy="192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0" y="3074671"/>
            <a:ext cx="4320540" cy="2675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8849677" y="1403583"/>
            <a:ext cx="2112645" cy="25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1451"/>
            <a:ext cx="10972800" cy="48801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extension of video technology within mobile and wearable video devices (WVD) provides extraordinary opportunities for objectively </a:t>
            </a:r>
            <a:r>
              <a:rPr lang="en-US" dirty="0" smtClean="0"/>
              <a:t>measuring population-level PA in any setting.</a:t>
            </a:r>
          </a:p>
          <a:p>
            <a:pPr lvl="1"/>
            <a:r>
              <a:rPr lang="en-US" dirty="0" smtClean="0"/>
              <a:t>Matching Sense Cam images</a:t>
            </a:r>
            <a:endParaRPr lang="en-US" dirty="0"/>
          </a:p>
          <a:p>
            <a:r>
              <a:rPr lang="en-US" dirty="0"/>
              <a:t>Silva et al., 2015</a:t>
            </a:r>
          </a:p>
          <a:p>
            <a:r>
              <a:rPr lang="en-US" dirty="0"/>
              <a:t>Tao et al., 2017</a:t>
            </a:r>
          </a:p>
          <a:p>
            <a:r>
              <a:rPr lang="en-US" dirty="0"/>
              <a:t>Wang et al., 2018</a:t>
            </a:r>
          </a:p>
          <a:p>
            <a:r>
              <a:rPr lang="en-US" dirty="0"/>
              <a:t>Carlson et al., </a:t>
            </a:r>
            <a:r>
              <a:rPr lang="en-US" dirty="0" smtClean="0"/>
              <a:t>2017</a:t>
            </a:r>
          </a:p>
          <a:p>
            <a:r>
              <a:rPr lang="en-US" dirty="0" err="1" smtClean="0"/>
              <a:t>Suminski</a:t>
            </a:r>
            <a:r>
              <a:rPr lang="en-US" dirty="0" smtClean="0"/>
              <a:t> et al., 2019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586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Examine the extent to which computer vision techniques can accurately estimate PA type, intensity, and energy expenditure from video </a:t>
            </a:r>
            <a:r>
              <a:rPr lang="en-US" dirty="0" smtClean="0"/>
              <a:t>images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Analyze </a:t>
            </a:r>
            <a:r>
              <a:rPr lang="en-US" dirty="0"/>
              <a:t>the accuracy of computer vision methods to estimate participants age and </a:t>
            </a:r>
            <a:r>
              <a:rPr lang="en-US" dirty="0" smtClean="0"/>
              <a:t>sex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86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Data collection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Data Analysis</a:t>
            </a:r>
          </a:p>
          <a:p>
            <a:pPr lvl="1"/>
            <a:r>
              <a:rPr lang="en-US" dirty="0" smtClean="0"/>
              <a:t>Computer Vision</a:t>
            </a:r>
          </a:p>
          <a:p>
            <a:r>
              <a:rPr lang="en-US" dirty="0" smtClean="0"/>
              <a:t>Results and Discussion</a:t>
            </a:r>
          </a:p>
          <a:p>
            <a:r>
              <a:rPr lang="en-US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113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Measures: Physical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err="1"/>
              <a:t>ActiGraph</a:t>
            </a:r>
            <a:r>
              <a:rPr lang="en-US" b="1" u="sng" dirty="0"/>
              <a:t> GT3X+</a:t>
            </a:r>
            <a:endParaRPr lang="en-US" dirty="0"/>
          </a:p>
          <a:p>
            <a:pPr fontAlgn="base"/>
            <a:r>
              <a:rPr lang="en-US" dirty="0"/>
              <a:t>Worn at the waist (non-dominant side) </a:t>
            </a:r>
          </a:p>
          <a:p>
            <a:pPr fontAlgn="base"/>
            <a:r>
              <a:rPr lang="en-US" dirty="0"/>
              <a:t>Measured intensity and energy expenditure for </a:t>
            </a:r>
            <a:r>
              <a:rPr lang="en-US" dirty="0" smtClean="0"/>
              <a:t>all PA </a:t>
            </a:r>
            <a:r>
              <a:rPr lang="en-US" dirty="0"/>
              <a:t>bouts</a:t>
            </a:r>
          </a:p>
          <a:p>
            <a:pPr fontAlgn="base"/>
            <a:r>
              <a:rPr lang="en-US" dirty="0"/>
              <a:t>Data were collected from all 3 axes (vector magnitude) </a:t>
            </a:r>
          </a:p>
          <a:p>
            <a:pPr lvl="1" fontAlgn="base"/>
            <a:r>
              <a:rPr lang="en-US" dirty="0"/>
              <a:t>1-second epochs</a:t>
            </a:r>
          </a:p>
          <a:p>
            <a:pPr lvl="1" fontAlgn="base"/>
            <a:r>
              <a:rPr lang="en-US" dirty="0"/>
              <a:t>Sampling frequency = 100 Hz</a:t>
            </a:r>
          </a:p>
          <a:p>
            <a:pPr fontAlgn="base"/>
            <a:r>
              <a:rPr lang="en-US" dirty="0" smtClean="0"/>
              <a:t>Served as “ground truth” for computer vision analysis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309" y="5166359"/>
            <a:ext cx="1423897" cy="15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539F"/>
      </a:dk1>
      <a:lt1>
        <a:srgbClr val="BDBDBD"/>
      </a:lt1>
      <a:dk2>
        <a:srgbClr val="002663"/>
      </a:dk2>
      <a:lt2>
        <a:srgbClr val="FFFFFF"/>
      </a:lt2>
      <a:accent1>
        <a:srgbClr val="9CCAEF"/>
      </a:accent1>
      <a:accent2>
        <a:srgbClr val="BEA968"/>
      </a:accent2>
      <a:accent3>
        <a:srgbClr val="AFD12F"/>
      </a:accent3>
      <a:accent4>
        <a:srgbClr val="F48518"/>
      </a:accent4>
      <a:accent5>
        <a:srgbClr val="B4B5B8"/>
      </a:accent5>
      <a:accent6>
        <a:srgbClr val="FFD200"/>
      </a:accent6>
      <a:hlink>
        <a:srgbClr val="C4D8E5"/>
      </a:hlink>
      <a:folHlink>
        <a:srgbClr val="BDBD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74D6A93773D4A91F20C1DBBB27D24" ma:contentTypeVersion="1" ma:contentTypeDescription="Create a new document." ma:contentTypeScope="" ma:versionID="f1525ed06d7092246183ec63352e845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33E087-517E-4193-91FC-42ACE2AD1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C0148D-CB02-4947-8C74-70A2CFA4E1CC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sharepoint/v3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F9BB5D4-3D79-4186-B1E1-7DF48DFB84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1640</Words>
  <Application>Microsoft Office PowerPoint</Application>
  <PresentationFormat>Widescreen</PresentationFormat>
  <Paragraphs>476</Paragraphs>
  <Slides>34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Estimating Physical Activity Intensity and Energy Expenditure using Computer Vision on Videos</vt:lpstr>
      <vt:lpstr>Outline</vt:lpstr>
      <vt:lpstr>PowerPoint Presentation</vt:lpstr>
      <vt:lpstr>Direct Observation</vt:lpstr>
      <vt:lpstr>PowerPoint Presentation</vt:lpstr>
      <vt:lpstr>PowerPoint Presentation</vt:lpstr>
      <vt:lpstr>Study Aims</vt:lpstr>
      <vt:lpstr>Outline</vt:lpstr>
      <vt:lpstr>Measures: Physical Activity</vt:lpstr>
      <vt:lpstr>Video Capture</vt:lpstr>
      <vt:lpstr>PowerPoint Presentation</vt:lpstr>
      <vt:lpstr>Video-Recorded PA Session Protocol</vt:lpstr>
      <vt:lpstr>Accelerometer Signal Processing &amp; Scoring</vt:lpstr>
      <vt:lpstr>Participant Characteristics</vt:lpstr>
      <vt:lpstr>Outline</vt:lpstr>
      <vt:lpstr>CV Pipeline</vt:lpstr>
      <vt:lpstr>Predicting PA Type with Computer Vision</vt:lpstr>
      <vt:lpstr>PA Type Prediction Mean Models</vt:lpstr>
      <vt:lpstr>PA Type Example</vt:lpstr>
      <vt:lpstr>Predicting Age and Sex with Computer Vision</vt:lpstr>
      <vt:lpstr>Estimating PA Intensity and EE with Computer Vision</vt:lpstr>
      <vt:lpstr>Outline</vt:lpstr>
      <vt:lpstr>Computer Vision Results</vt:lpstr>
      <vt:lpstr>Computer Vision Results</vt:lpstr>
      <vt:lpstr>Intensity Classification</vt:lpstr>
      <vt:lpstr>Energy Expenditure</vt:lpstr>
      <vt:lpstr>Computer Vision Result Example 1</vt:lpstr>
      <vt:lpstr>Computer Vision Result Example 2</vt:lpstr>
      <vt:lpstr>Outline</vt:lpstr>
      <vt:lpstr>Conclusion</vt:lpstr>
      <vt:lpstr>Research Team</vt:lpstr>
      <vt:lpstr>Accuracy Summaries</vt:lpstr>
      <vt:lpstr>Next Steps</vt:lpstr>
      <vt:lpstr>Study Limitations</vt:lpstr>
    </vt:vector>
  </TitlesOfParts>
  <Company>University of Delaware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Watermarked Seal Presentation</dc:title>
  <dc:creator>Heather Harwood</dc:creator>
  <cp:lastModifiedBy>Saponaro, Philip J, JR</cp:lastModifiedBy>
  <cp:revision>158</cp:revision>
  <dcterms:created xsi:type="dcterms:W3CDTF">2015-01-05T18:38:32Z</dcterms:created>
  <dcterms:modified xsi:type="dcterms:W3CDTF">2019-09-18T19:32:21Z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0x01010070474D6A93773D4A91F20C1DBBB27D24</vt:lpwstr>
  </property>
</Properties>
</file>