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4" r:id="rId1"/>
  </p:sldMasterIdLst>
  <p:notesMasterIdLst>
    <p:notesMasterId r:id="rId17"/>
  </p:notesMasterIdLst>
  <p:handoutMasterIdLst>
    <p:handoutMasterId r:id="rId18"/>
  </p:handoutMasterIdLst>
  <p:sldIdLst>
    <p:sldId id="256" r:id="rId2"/>
    <p:sldId id="529" r:id="rId3"/>
    <p:sldId id="530" r:id="rId4"/>
    <p:sldId id="543" r:id="rId5"/>
    <p:sldId id="544" r:id="rId6"/>
    <p:sldId id="545" r:id="rId7"/>
    <p:sldId id="546" r:id="rId8"/>
    <p:sldId id="547" r:id="rId9"/>
    <p:sldId id="548" r:id="rId10"/>
    <p:sldId id="549" r:id="rId11"/>
    <p:sldId id="550" r:id="rId12"/>
    <p:sldId id="551" r:id="rId13"/>
    <p:sldId id="552" r:id="rId14"/>
    <p:sldId id="541" r:id="rId15"/>
    <p:sldId id="542" r:id="rId1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ng Cai" initials="MC" lastIdx="7" clrIdx="0">
    <p:extLst>
      <p:ext uri="{19B8F6BF-5375-455C-9EA6-DF929625EA0E}">
        <p15:presenceInfo xmlns:p15="http://schemas.microsoft.com/office/powerpoint/2012/main" userId="bb0ca9e5fc6e342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0E6B"/>
    <a:srgbClr val="CC3399"/>
    <a:srgbClr val="D25E7F"/>
    <a:srgbClr val="DD79BC"/>
    <a:srgbClr val="E597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中度样式 3 - 强调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浅色样式 1 - 强调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浅色样式 1 - 强调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浅色样式 1 - 强调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B344D84-9AFB-497E-A393-DC336BA19D2E}" styleName="中度样式 3 - 强调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88129" autoAdjust="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260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8F08A5C-1436-4BF7-84C6-2BBB1A83190C}" type="datetimeFigureOut">
              <a:rPr lang="zh-CN" altLang="en-US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693423D-9BEE-4FD6-90E8-BF15DB34C39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15182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203D2A5-F459-41C0-9E43-BC0790FF1A10}" type="datetimeFigureOut">
              <a:rPr lang="zh-CN" altLang="en-US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B54BB3F-BDC1-4A85-BB88-01CE4075513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35011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dirty="0" smtClean="0"/>
          </a:p>
        </p:txBody>
      </p:sp>
      <p:sp>
        <p:nvSpPr>
          <p:cNvPr id="66564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1B97A8-C48A-48C9-A435-F851F74BA32D}" type="slidenum">
              <a:rPr lang="zh-CN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892420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54BB3F-BDC1-4A85-BB88-01CE4075513B}" type="slidenum">
              <a:rPr lang="zh-CN" altLang="en-US" smtClean="0"/>
              <a:pPr>
                <a:defRPr/>
              </a:pPr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68573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54BB3F-BDC1-4A85-BB88-01CE4075513B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7468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54BB3F-BDC1-4A85-BB88-01CE4075513B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31606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54BB3F-BDC1-4A85-BB88-01CE4075513B}" type="slidenum">
              <a:rPr lang="zh-CN" altLang="en-US" smtClean="0"/>
              <a:pPr>
                <a:defRPr/>
              </a:pPr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204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54BB3F-BDC1-4A85-BB88-01CE4075513B}" type="slidenum">
              <a:rPr lang="zh-CN" altLang="en-US" smtClean="0"/>
              <a:pPr>
                <a:defRPr/>
              </a:pPr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2710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8"/>
          <p:cNvSpPr>
            <a:spLocks noChangeShapeType="1"/>
          </p:cNvSpPr>
          <p:nvPr/>
        </p:nvSpPr>
        <p:spPr bwMode="auto">
          <a:xfrm flipV="1">
            <a:off x="468313" y="6165850"/>
            <a:ext cx="5327650" cy="4763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5" name="WordArt 9"/>
          <p:cNvSpPr>
            <a:spLocks noChangeArrowheads="1" noChangeShapeType="1" noTextEdit="1"/>
          </p:cNvSpPr>
          <p:nvPr userDrawn="1"/>
        </p:nvSpPr>
        <p:spPr bwMode="auto">
          <a:xfrm>
            <a:off x="6084888" y="6092825"/>
            <a:ext cx="1655762" cy="1444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kern="10" dirty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800080"/>
                </a:solidFill>
                <a:latin typeface="黑体"/>
                <a:ea typeface="黑体"/>
              </a:rPr>
              <a:t>THU-EE </a:t>
            </a:r>
            <a:r>
              <a:rPr lang="en-US" altLang="zh-CN" sz="3600" kern="10" dirty="0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800080"/>
                </a:solidFill>
                <a:latin typeface="黑体"/>
                <a:ea typeface="黑体"/>
              </a:rPr>
              <a:t>SATLAB</a:t>
            </a:r>
            <a:endParaRPr lang="zh-CN" altLang="en-US" sz="3600" kern="10" dirty="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800080"/>
              </a:solidFill>
              <a:latin typeface="黑体"/>
              <a:ea typeface="黑体"/>
            </a:endParaRPr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 flipV="1">
            <a:off x="8027988" y="6165850"/>
            <a:ext cx="647700" cy="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468313" y="1079500"/>
            <a:ext cx="8207375" cy="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pic>
        <p:nvPicPr>
          <p:cNvPr id="8" name="Picture 12" descr="Lab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2463" y="247650"/>
            <a:ext cx="7191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2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3108" y="3422656"/>
            <a:ext cx="4897438" cy="863600"/>
          </a:xfrm>
        </p:spPr>
        <p:txBody>
          <a:bodyPr/>
          <a:lstStyle>
            <a:lvl1pPr marL="0" indent="0" algn="ctr">
              <a:buFontTx/>
              <a:buNone/>
              <a:defRPr sz="2400" b="0">
                <a:solidFill>
                  <a:srgbClr val="800080"/>
                </a:solidFill>
              </a:defRPr>
            </a:lvl1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  <p:sp>
        <p:nvSpPr>
          <p:cNvPr id="20276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971550" y="1428736"/>
            <a:ext cx="7272338" cy="1511300"/>
          </a:xfrm>
        </p:spPr>
        <p:txBody>
          <a:bodyPr/>
          <a:lstStyle>
            <a:lvl1pPr>
              <a:defRPr sz="28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2FACF-16B9-40F1-96BA-8CB8D19F41EC}" type="datetime1">
              <a:rPr lang="zh-CN" altLang="en-US"/>
              <a:pPr>
                <a:defRPr/>
              </a:pPr>
              <a:t>2017/3/7</a:t>
            </a:fld>
            <a:endParaRPr lang="zh-CN" alt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3783C-CB45-4C7B-A89E-CAC49E0E48C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F8917-EFB8-4B41-B17A-8299645737B8}" type="datetime1">
              <a:rPr lang="zh-CN" altLang="en-US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5450F-19C4-4575-9294-7571CBD73A5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35738" y="476250"/>
            <a:ext cx="1997075" cy="55451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39750" y="476250"/>
            <a:ext cx="5843588" cy="55451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2BDDE-8AFE-4EB4-B759-333ABB13F352}" type="datetime1">
              <a:rPr lang="zh-CN" altLang="en-US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F336-CDE9-4C1E-B15F-931789F056C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76375" y="476250"/>
            <a:ext cx="6983413" cy="7921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539750" y="1557338"/>
            <a:ext cx="3919538" cy="4464050"/>
          </a:xfrm>
        </p:spPr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11688" y="1557338"/>
            <a:ext cx="3921125" cy="2155825"/>
          </a:xfrm>
        </p:spPr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11688" y="3865563"/>
            <a:ext cx="3921125" cy="2155825"/>
          </a:xfrm>
        </p:spPr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54B7C-911D-4B1F-A2FA-44EA02FF7720}" type="datetime1">
              <a:rPr lang="zh-CN" altLang="en-US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F6494-8F53-4C63-BC8C-FCB21328352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76375" y="476250"/>
            <a:ext cx="6983413" cy="7921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539750" y="1557338"/>
            <a:ext cx="3919538" cy="4464050"/>
          </a:xfrm>
        </p:spPr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1688" y="1557338"/>
            <a:ext cx="3921125" cy="4464050"/>
          </a:xfrm>
        </p:spPr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0C02F-AC53-4636-9717-90A1E4761C78}" type="datetime1">
              <a:rPr lang="zh-CN" altLang="en-US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E8881-D5A4-4C62-9844-9A86962ED54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76375" y="214290"/>
            <a:ext cx="6983413" cy="7921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03A1B-111C-4827-997A-4F5BADDCAA27}" type="datetime1">
              <a:rPr lang="zh-CN" altLang="en-US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5BE2E-DA21-4444-8869-1214659B80B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45CAA-ED5C-413A-B689-A65F06422258}" type="datetime1">
              <a:rPr lang="zh-CN" altLang="en-US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B2A5E-D00A-43C6-9BCF-2FFB95F59C8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39750" y="1557338"/>
            <a:ext cx="3919538" cy="4464050"/>
          </a:xfrm>
        </p:spPr>
        <p:txBody>
          <a:bodyPr/>
          <a:lstStyle>
            <a:lvl1pPr>
              <a:defRPr sz="2800" b="0"/>
            </a:lvl1pPr>
            <a:lvl2pPr>
              <a:defRPr sz="24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1688" y="1557338"/>
            <a:ext cx="3921125" cy="4464050"/>
          </a:xfrm>
        </p:spPr>
        <p:txBody>
          <a:bodyPr/>
          <a:lstStyle>
            <a:lvl1pPr>
              <a:defRPr sz="2800" b="0"/>
            </a:lvl1pPr>
            <a:lvl2pPr>
              <a:defRPr sz="24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0638B-93A2-4159-AF0C-E301E67693CB}" type="datetime1">
              <a:rPr lang="zh-CN" altLang="en-US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B7F1D-0AC2-4392-83D7-ABB41AFD938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 b="0"/>
            </a:lvl1pPr>
            <a:lvl2pPr>
              <a:defRPr sz="2000" b="0"/>
            </a:lvl2pPr>
            <a:lvl3pPr>
              <a:defRPr sz="1800" b="0"/>
            </a:lvl3pPr>
            <a:lvl4pPr>
              <a:defRPr sz="1600" b="0"/>
            </a:lvl4pPr>
            <a:lvl5pPr>
              <a:defRPr sz="16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 b="0"/>
            </a:lvl1pPr>
            <a:lvl2pPr>
              <a:defRPr sz="2000" b="0"/>
            </a:lvl2pPr>
            <a:lvl3pPr>
              <a:defRPr sz="1800" b="0"/>
            </a:lvl3pPr>
            <a:lvl4pPr>
              <a:defRPr sz="1600" b="0"/>
            </a:lvl4pPr>
            <a:lvl5pPr>
              <a:defRPr sz="16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D2A31-2B7F-4026-8D8E-8C9C7B1DD2DA}" type="datetime1">
              <a:rPr lang="zh-CN" altLang="en-US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CD7E6-4110-4DB0-9D7A-DFAD2696007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6E18D-23B0-4E52-BA3C-BE498BB09382}" type="datetime1">
              <a:rPr lang="zh-CN" altLang="en-US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AF532-D62F-4136-8633-704E4613B8E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BF4B9-992B-43F4-BB47-900A91BEB2A8}" type="datetime1">
              <a:rPr lang="zh-CN" altLang="en-US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72FD4-9B28-4493-B027-D6CC65DBE1C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 b="0"/>
            </a:lvl1pPr>
            <a:lvl2pPr>
              <a:defRPr sz="2800" b="0"/>
            </a:lvl2pPr>
            <a:lvl3pPr>
              <a:defRPr sz="2400" b="0"/>
            </a:lvl3pPr>
            <a:lvl4pPr>
              <a:defRPr sz="2000" b="0"/>
            </a:lvl4pPr>
            <a:lvl5pPr>
              <a:defRPr sz="2000" b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7AF6C-3A3C-4BDA-AE30-2D28E1377FB4}" type="datetime1">
              <a:rPr lang="zh-CN" altLang="en-US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8101D-1F94-4AA0-9A7E-B093127B20C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71AF6-7591-41BD-9ACB-C36EF11BDB67}" type="datetime1">
              <a:rPr lang="zh-CN" altLang="en-US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6BE6-A8F3-43E9-A282-1E477C6B550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76375" y="142875"/>
            <a:ext cx="698341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zh-CN" altLang="zh-CN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fld id="{5829B230-B7FB-4F1A-BC07-17324527EB73}" type="datetime1">
              <a:rPr lang="zh-CN" altLang="en-US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fld id="{A57AEAAD-0109-474E-A703-43ADC0695EF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468313" y="1079500"/>
            <a:ext cx="8207375" cy="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468313" y="6165850"/>
            <a:ext cx="5327650" cy="4763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pic>
        <p:nvPicPr>
          <p:cNvPr id="16391" name="Picture 12" descr="Lab_Logo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52463" y="247650"/>
            <a:ext cx="7191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7" name="Line 13"/>
          <p:cNvSpPr>
            <a:spLocks noChangeShapeType="1"/>
          </p:cNvSpPr>
          <p:nvPr/>
        </p:nvSpPr>
        <p:spPr bwMode="auto">
          <a:xfrm flipV="1">
            <a:off x="8027988" y="6165850"/>
            <a:ext cx="647700" cy="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16393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179513"/>
            <a:ext cx="7993063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6394" name="WordArt 9"/>
          <p:cNvSpPr>
            <a:spLocks noChangeArrowheads="1" noChangeShapeType="1" noTextEdit="1"/>
          </p:cNvSpPr>
          <p:nvPr userDrawn="1"/>
        </p:nvSpPr>
        <p:spPr bwMode="auto">
          <a:xfrm>
            <a:off x="6084888" y="6092825"/>
            <a:ext cx="1655762" cy="1444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kern="10" dirty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800080"/>
                </a:solidFill>
                <a:latin typeface="黑体"/>
                <a:ea typeface="黑体"/>
              </a:rPr>
              <a:t>THU-EE </a:t>
            </a:r>
            <a:r>
              <a:rPr lang="en-US" altLang="zh-CN" sz="3600" kern="10" dirty="0" smtClean="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800080"/>
                </a:solidFill>
                <a:latin typeface="黑体"/>
                <a:ea typeface="黑体"/>
              </a:rPr>
              <a:t>SATLAB</a:t>
            </a:r>
            <a:endParaRPr lang="zh-CN" altLang="en-US" sz="3600" kern="10" dirty="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800080"/>
              </a:solidFill>
              <a:latin typeface="黑体"/>
              <a:ea typeface="黑体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80"/>
          </a:solidFill>
          <a:latin typeface="Arial" charset="0"/>
          <a:ea typeface="黑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80"/>
          </a:solidFill>
          <a:latin typeface="Arial" charset="0"/>
          <a:ea typeface="黑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80"/>
          </a:solidFill>
          <a:latin typeface="Arial" charset="0"/>
          <a:ea typeface="黑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80"/>
          </a:solidFill>
          <a:latin typeface="Arial" charset="0"/>
          <a:ea typeface="黑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800080"/>
          </a:solidFill>
          <a:latin typeface="Arial" charset="0"/>
          <a:ea typeface="黑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800080"/>
          </a:solidFill>
          <a:latin typeface="Arial" charset="0"/>
          <a:ea typeface="黑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800080"/>
          </a:solidFill>
          <a:latin typeface="Arial" charset="0"/>
          <a:ea typeface="黑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800080"/>
          </a:solidFill>
          <a:latin typeface="Arial" charset="0"/>
          <a:ea typeface="黑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9.wmf"/><Relationship Id="rId4" Type="http://schemas.openxmlformats.org/officeDocument/2006/relationships/image" Target="../media/image10.png"/><Relationship Id="rId9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93874" y="4149080"/>
            <a:ext cx="5786438" cy="107220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altLang="zh-CN" dirty="0"/>
              <a:t>Zhiqiang Lv, Jian Kang, Wei-</a:t>
            </a:r>
            <a:r>
              <a:rPr lang="en-US" altLang="zh-CN" dirty="0" err="1"/>
              <a:t>Qiang</a:t>
            </a:r>
            <a:r>
              <a:rPr lang="en-US" altLang="zh-CN" dirty="0"/>
              <a:t> </a:t>
            </a:r>
            <a:r>
              <a:rPr lang="en-US" altLang="zh-CN" dirty="0" smtClean="0"/>
              <a:t>Zhang and </a:t>
            </a:r>
            <a:r>
              <a:rPr lang="en-US" altLang="zh-CN" dirty="0" err="1" smtClean="0"/>
              <a:t>Jia</a:t>
            </a:r>
            <a:r>
              <a:rPr lang="en-US" altLang="zh-CN" dirty="0" smtClean="0"/>
              <a:t> Liu</a:t>
            </a:r>
          </a:p>
          <a:p>
            <a:pPr eaLnBrk="1" hangingPunct="1">
              <a:defRPr/>
            </a:pPr>
            <a:r>
              <a:rPr lang="en-US" altLang="zh-CN" sz="2000" dirty="0" smtClean="0"/>
              <a:t>TSINGHUA UNIVERSITY</a:t>
            </a:r>
            <a:endParaRPr lang="zh-CN" altLang="en-US" sz="2000" dirty="0"/>
          </a:p>
        </p:txBody>
      </p:sp>
      <p:sp>
        <p:nvSpPr>
          <p:cNvPr id="18435" name="标题 1"/>
          <p:cNvSpPr>
            <a:spLocks noGrp="1"/>
          </p:cNvSpPr>
          <p:nvPr>
            <p:ph type="ctrTitle" sz="quarter"/>
          </p:nvPr>
        </p:nvSpPr>
        <p:spPr>
          <a:xfrm>
            <a:off x="179512" y="1428736"/>
            <a:ext cx="8784976" cy="2360304"/>
          </a:xfrm>
        </p:spPr>
        <p:txBody>
          <a:bodyPr/>
          <a:lstStyle/>
          <a:p>
            <a:pPr algn="ctr"/>
            <a:r>
              <a:rPr lang="en-US" altLang="zh-CN" sz="3200" b="0" dirty="0"/>
              <a:t>An LSTM-CTC based verification system for proxy-word based OOV keyword </a:t>
            </a:r>
            <a:r>
              <a:rPr lang="en-US" altLang="zh-CN" sz="3200" b="0" dirty="0" smtClean="0"/>
              <a:t>search</a:t>
            </a:r>
            <a:endParaRPr lang="zh-CN" alt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Experiments: setup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dirty="0" smtClean="0"/>
              <a:t>LVCSR setup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altLang="zh-CN" sz="1800" i="1" dirty="0" smtClean="0"/>
              <a:t>Training data (40h): </a:t>
            </a:r>
            <a:r>
              <a:rPr lang="en-US" altLang="zh-CN" sz="1800" i="1" dirty="0" err="1" smtClean="0"/>
              <a:t>FullLP</a:t>
            </a:r>
            <a:r>
              <a:rPr lang="en-US" altLang="zh-CN" sz="1800" i="1" dirty="0" smtClean="0"/>
              <a:t> of </a:t>
            </a:r>
            <a:r>
              <a:rPr lang="en-US" altLang="zh-CN" sz="1800" i="1" dirty="0"/>
              <a:t>the OpenKWS16 Georgia </a:t>
            </a:r>
            <a:r>
              <a:rPr lang="en-US" altLang="zh-CN" sz="1800" i="1" dirty="0" smtClean="0"/>
              <a:t>Evaluation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altLang="zh-CN" sz="1800" i="1" dirty="0" smtClean="0"/>
              <a:t>Acoustic model: </a:t>
            </a:r>
            <a:r>
              <a:rPr lang="en-US" altLang="zh-CN" sz="1800" i="1" dirty="0"/>
              <a:t>subspace GMM </a:t>
            </a:r>
            <a:r>
              <a:rPr lang="en-US" altLang="zh-CN" sz="1800" i="1" dirty="0" smtClean="0"/>
              <a:t>model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altLang="zh-CN" sz="1800" i="1" dirty="0" smtClean="0"/>
              <a:t>Language model: trigram</a:t>
            </a:r>
            <a:endParaRPr lang="en-US" altLang="zh-CN" sz="1800" i="1" dirty="0"/>
          </a:p>
          <a:p>
            <a:pPr>
              <a:lnSpc>
                <a:spcPct val="120000"/>
              </a:lnSpc>
            </a:pPr>
            <a:r>
              <a:rPr lang="en-US" altLang="zh-CN" dirty="0" smtClean="0"/>
              <a:t>Proxy-word based OOV keyword search setup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altLang="zh-CN" sz="1800" i="1" dirty="0" smtClean="0"/>
              <a:t>554 OOV keyword from the </a:t>
            </a:r>
            <a:r>
              <a:rPr lang="en-US" altLang="zh-CN" sz="1800" i="1" dirty="0"/>
              <a:t>keyword list provided by NIST for the OpenKWS16 Evaluation.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/>
              <a:t>LSTM-CTC verification system setup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altLang="zh-CN" sz="2000" i="1" dirty="0" smtClean="0"/>
              <a:t>Bi-directional LSTM: 320 </a:t>
            </a:r>
            <a:r>
              <a:rPr lang="en-US" altLang="zh-CN" sz="2000" i="1" dirty="0"/>
              <a:t>forward </a:t>
            </a:r>
            <a:r>
              <a:rPr lang="en-US" altLang="zh-CN" sz="2000" i="1" dirty="0" smtClean="0"/>
              <a:t>memory cells and 320 </a:t>
            </a:r>
            <a:r>
              <a:rPr lang="en-US" altLang="zh-CN" sz="2000" i="1" dirty="0" smtClean="0"/>
              <a:t>backward </a:t>
            </a:r>
            <a:r>
              <a:rPr lang="en-US" altLang="zh-CN" sz="2000" i="1" dirty="0" smtClean="0"/>
              <a:t>memory cells, 4 hidden layer</a:t>
            </a:r>
          </a:p>
          <a:p>
            <a:pPr>
              <a:lnSpc>
                <a:spcPct val="120000"/>
              </a:lnSpc>
            </a:pP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603A1B-111C-4827-997A-4F5BADDCAA27}" type="datetime1">
              <a:rPr lang="zh-CN" altLang="en-US" smtClean="0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5BE2E-DA21-4444-8869-1214659B80B5}" type="slidenum">
              <a:rPr lang="zh-CN" altLang="en-US" smtClean="0"/>
              <a:pPr>
                <a:defRPr/>
              </a:pPr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532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Experiments: results for verification system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500 proxy words for each </a:t>
            </a:r>
            <a:r>
              <a:rPr lang="en-US" altLang="zh-CN" smtClean="0"/>
              <a:t>OOV keyword: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603A1B-111C-4827-997A-4F5BADDCAA27}" type="datetime1">
              <a:rPr lang="zh-CN" altLang="en-US" smtClean="0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5BE2E-DA21-4444-8869-1214659B80B5}" type="slidenum">
              <a:rPr lang="zh-CN" altLang="en-US" smtClean="0"/>
              <a:pPr>
                <a:defRPr/>
              </a:pPr>
              <a:t>11</a:t>
            </a:fld>
            <a:endParaRPr lang="zh-CN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822275"/>
              </p:ext>
            </p:extLst>
          </p:nvPr>
        </p:nvGraphicFramePr>
        <p:xfrm>
          <a:off x="683568" y="1844824"/>
          <a:ext cx="8209288" cy="2595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80321">
                  <a:extLst>
                    <a:ext uri="{9D8B030D-6E8A-4147-A177-3AD203B41FA5}">
                      <a16:colId xmlns:a16="http://schemas.microsoft.com/office/drawing/2014/main" xmlns="" val="3880150584"/>
                    </a:ext>
                  </a:extLst>
                </a:gridCol>
                <a:gridCol w="1224323">
                  <a:extLst>
                    <a:ext uri="{9D8B030D-6E8A-4147-A177-3AD203B41FA5}">
                      <a16:colId xmlns:a16="http://schemas.microsoft.com/office/drawing/2014/main" xmlns="" val="2064447023"/>
                    </a:ext>
                  </a:extLst>
                </a:gridCol>
                <a:gridCol w="1151940">
                  <a:extLst>
                    <a:ext uri="{9D8B030D-6E8A-4147-A177-3AD203B41FA5}">
                      <a16:colId xmlns:a16="http://schemas.microsoft.com/office/drawing/2014/main" xmlns="" val="3780274340"/>
                    </a:ext>
                  </a:extLst>
                </a:gridCol>
                <a:gridCol w="2952704">
                  <a:extLst>
                    <a:ext uri="{9D8B030D-6E8A-4147-A177-3AD203B41FA5}">
                      <a16:colId xmlns:a16="http://schemas.microsoft.com/office/drawing/2014/main" xmlns="" val="36765989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ATWV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MTWV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Imp. (MTWV)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5472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Baseline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0.3005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0.3048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-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4454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 smtClean="0"/>
                        <a:t>Baseline_no_LM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0.3033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0.3113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2.13%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4250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Verification 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0.3146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0.3254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6.76%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69095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Verification_#</a:t>
                      </a:r>
                      <a:r>
                        <a:rPr lang="en-US" altLang="zh-CN" dirty="0" err="1" smtClean="0"/>
                        <a:t>word_norm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0.3146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0.3254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6.76%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7348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b="0" dirty="0" smtClean="0">
                          <a:solidFill>
                            <a:schemeClr val="tx1"/>
                          </a:solidFill>
                        </a:rPr>
                        <a:t>Verification_#</a:t>
                      </a:r>
                      <a:r>
                        <a:rPr lang="en-US" altLang="zh-CN" b="0" dirty="0" err="1" smtClean="0">
                          <a:solidFill>
                            <a:schemeClr val="tx1"/>
                          </a:solidFill>
                        </a:rPr>
                        <a:t>char_norm</a:t>
                      </a:r>
                      <a:endParaRPr lang="zh-CN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 smtClean="0">
                          <a:solidFill>
                            <a:srgbClr val="FF0000"/>
                          </a:solidFill>
                        </a:rPr>
                        <a:t>0.3368</a:t>
                      </a: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 smtClean="0">
                          <a:solidFill>
                            <a:srgbClr val="FF0000"/>
                          </a:solidFill>
                        </a:rPr>
                        <a:t>0.3448</a:t>
                      </a: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 smtClean="0">
                          <a:solidFill>
                            <a:srgbClr val="FF0000"/>
                          </a:solidFill>
                        </a:rPr>
                        <a:t>13.12%</a:t>
                      </a: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84355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Verification_#</a:t>
                      </a:r>
                      <a:r>
                        <a:rPr lang="en-US" altLang="zh-CN" dirty="0" err="1" smtClean="0"/>
                        <a:t>frame_norm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0.3100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0.3282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7.68%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6924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683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Experiments: </a:t>
            </a:r>
            <a:r>
              <a:rPr lang="en-US" altLang="zh-CN" dirty="0"/>
              <a:t>v</a:t>
            </a:r>
            <a:r>
              <a:rPr lang="en-US" altLang="zh-CN" dirty="0" smtClean="0"/>
              <a:t>erification </a:t>
            </a:r>
            <a:r>
              <a:rPr lang="en-US" altLang="zh-CN" dirty="0"/>
              <a:t>results with different numbers of proxies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603A1B-111C-4827-997A-4F5BADDCAA27}" type="datetime1">
              <a:rPr lang="zh-CN" altLang="en-US" smtClean="0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5BE2E-DA21-4444-8869-1214659B80B5}" type="slidenum">
              <a:rPr lang="zh-CN" altLang="en-US" smtClean="0"/>
              <a:pPr>
                <a:defRPr/>
              </a:pPr>
              <a:t>12</a:t>
            </a:fld>
            <a:endParaRPr lang="zh-CN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07815"/>
              </p:ext>
            </p:extLst>
          </p:nvPr>
        </p:nvGraphicFramePr>
        <p:xfrm>
          <a:off x="507916" y="1195554"/>
          <a:ext cx="8178884" cy="4719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70172">
                  <a:extLst>
                    <a:ext uri="{9D8B030D-6E8A-4147-A177-3AD203B41FA5}">
                      <a16:colId xmlns:a16="http://schemas.microsoft.com/office/drawing/2014/main" xmlns="" val="3992175707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3201700624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xmlns="" val="203090094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3189928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Number of proxies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MTWV</a:t>
                      </a:r>
                    </a:p>
                    <a:p>
                      <a:pPr algn="ctr"/>
                      <a:r>
                        <a:rPr lang="en-US" altLang="zh-CN" dirty="0" smtClean="0"/>
                        <a:t>(Baseline)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MTWV</a:t>
                      </a:r>
                    </a:p>
                    <a:p>
                      <a:pPr algn="ctr"/>
                      <a:r>
                        <a:rPr lang="en-US" altLang="zh-CN" dirty="0" smtClean="0"/>
                        <a:t>(Verification_#</a:t>
                      </a:r>
                      <a:r>
                        <a:rPr lang="en-US" altLang="zh-CN" dirty="0" err="1" smtClean="0"/>
                        <a:t>char_norm</a:t>
                      </a:r>
                      <a:r>
                        <a:rPr lang="en-US" altLang="zh-CN" dirty="0" smtClean="0"/>
                        <a:t>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Imp. (MTWV)</a:t>
                      </a:r>
                      <a:endParaRPr lang="zh-CN" altLang="en-US" dirty="0" smtClean="0"/>
                    </a:p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1420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0.2922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0.2961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1.33%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67514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200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0.2813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0.3026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7.57%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73896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300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0.2904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0.3156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8.68%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39521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400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0.3087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0.3351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8.55%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70192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500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0.3048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0.3448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13.12%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5334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1000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0.2950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</a:t>
                      </a:r>
                      <a:r>
                        <a:rPr lang="en-US" altLang="zh-CN" sz="1800" kern="1200" dirty="0" smtClean="0">
                          <a:effectLst/>
                        </a:rPr>
                        <a:t> 3397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10.52%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2037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1500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0.2944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</a:t>
                      </a:r>
                      <a:r>
                        <a:rPr lang="en-US" altLang="zh-CN" sz="1800" kern="1200" dirty="0" smtClean="0">
                          <a:effectLst/>
                        </a:rPr>
                        <a:t> 3436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16.71%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33069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2000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0.2981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</a:t>
                      </a:r>
                      <a:r>
                        <a:rPr lang="en-US" altLang="zh-CN" sz="1800" kern="1200" dirty="0" smtClean="0">
                          <a:effectLst/>
                        </a:rPr>
                        <a:t> 3545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18.92%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37640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2500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0.3120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kern="1200" dirty="0" smtClean="0">
                          <a:effectLst/>
                        </a:rPr>
                        <a:t>0. 3777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 smtClean="0">
                          <a:solidFill>
                            <a:srgbClr val="FF0000"/>
                          </a:solidFill>
                        </a:rPr>
                        <a:t>21.06%</a:t>
                      </a: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15889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3000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0.3147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kern="1200" dirty="0" smtClean="0">
                          <a:effectLst/>
                        </a:rPr>
                        <a:t>0. 3792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20.50%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82642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4000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 smtClean="0">
                          <a:solidFill>
                            <a:srgbClr val="FF0000"/>
                          </a:solidFill>
                        </a:rPr>
                        <a:t>0.3188</a:t>
                      </a: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1" kern="1200" dirty="0" smtClean="0">
                          <a:solidFill>
                            <a:srgbClr val="FF0000"/>
                          </a:solidFill>
                          <a:effectLst/>
                        </a:rPr>
                        <a:t>0.3808</a:t>
                      </a: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19.45%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71166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892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76375" y="214290"/>
            <a:ext cx="7344097" cy="792163"/>
          </a:xfrm>
        </p:spPr>
        <p:txBody>
          <a:bodyPr/>
          <a:lstStyle/>
          <a:p>
            <a:r>
              <a:rPr lang="en-US" altLang="zh-CN" dirty="0" smtClean="0"/>
              <a:t>Experiments: </a:t>
            </a:r>
            <a:r>
              <a:rPr lang="en-US" altLang="zh-CN" dirty="0"/>
              <a:t>v</a:t>
            </a:r>
            <a:r>
              <a:rPr lang="en-US" altLang="zh-CN" dirty="0" smtClean="0"/>
              <a:t>erification </a:t>
            </a:r>
            <a:r>
              <a:rPr lang="en-US" altLang="zh-CN" dirty="0"/>
              <a:t>results for proxies with different cutoff lengths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603A1B-111C-4827-997A-4F5BADDCAA27}" type="datetime1">
              <a:rPr lang="zh-CN" altLang="en-US" smtClean="0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5BE2E-DA21-4444-8869-1214659B80B5}" type="slidenum">
              <a:rPr lang="zh-CN" altLang="en-US" smtClean="0"/>
              <a:pPr>
                <a:defRPr/>
              </a:pPr>
              <a:t>13</a:t>
            </a:fld>
            <a:endParaRPr lang="zh-CN" altLang="en-US"/>
          </a:p>
        </p:txBody>
      </p:sp>
      <p:sp>
        <p:nvSpPr>
          <p:cNvPr id="8" name="内容占位符 2"/>
          <p:cNvSpPr txBox="1">
            <a:spLocks/>
          </p:cNvSpPr>
          <p:nvPr/>
        </p:nvSpPr>
        <p:spPr bwMode="auto">
          <a:xfrm>
            <a:off x="539751" y="1179513"/>
            <a:ext cx="7776666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b="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="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sz="2400" dirty="0"/>
              <a:t>For short OOV keywords, generating proxy keywords may lead to </a:t>
            </a:r>
            <a:r>
              <a:rPr lang="en-US" altLang="zh-CN" sz="2400" dirty="0" smtClean="0"/>
              <a:t>quite a </a:t>
            </a:r>
            <a:r>
              <a:rPr lang="en-US" altLang="zh-CN" sz="2400" dirty="0"/>
              <a:t>lot of false alarms</a:t>
            </a:r>
            <a:r>
              <a:rPr lang="en-US" altLang="zh-CN" sz="2400" dirty="0" smtClean="0"/>
              <a:t>.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sz="2400" dirty="0" smtClean="0"/>
              <a:t> </a:t>
            </a:r>
            <a:r>
              <a:rPr lang="en-US" altLang="zh-CN" sz="2400" dirty="0"/>
              <a:t>Previous experiments are conducted with the cutoff length of 5</a:t>
            </a:r>
            <a:r>
              <a:rPr lang="en-US" altLang="zh-CN" sz="2400" dirty="0" smtClean="0"/>
              <a:t>.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sz="2400" dirty="0" smtClean="0"/>
              <a:t>4000 proxies for each OOV keyword:</a:t>
            </a:r>
            <a:endParaRPr lang="zh-CN" altLang="en-US" sz="2400" dirty="0"/>
          </a:p>
        </p:txBody>
      </p:sp>
      <p:graphicFrame>
        <p:nvGraphicFramePr>
          <p:cNvPr id="6" name="内容占位符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6484138"/>
              </p:ext>
            </p:extLst>
          </p:nvPr>
        </p:nvGraphicFramePr>
        <p:xfrm>
          <a:off x="549744" y="3808734"/>
          <a:ext cx="7993062" cy="2123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27994">
                  <a:extLst>
                    <a:ext uri="{9D8B030D-6E8A-4147-A177-3AD203B41FA5}">
                      <a16:colId xmlns:a16="http://schemas.microsoft.com/office/drawing/2014/main" xmlns="" val="3685717044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xmlns="" val="42352527"/>
                    </a:ext>
                  </a:extLst>
                </a:gridCol>
                <a:gridCol w="3672780">
                  <a:extLst>
                    <a:ext uri="{9D8B030D-6E8A-4147-A177-3AD203B41FA5}">
                      <a16:colId xmlns:a16="http://schemas.microsoft.com/office/drawing/2014/main" xmlns="" val="2168688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Cutoff</a:t>
                      </a:r>
                      <a:r>
                        <a:rPr lang="en-US" altLang="zh-CN" baseline="0" dirty="0" smtClean="0"/>
                        <a:t> length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MTWV</a:t>
                      </a:r>
                    </a:p>
                    <a:p>
                      <a:pPr algn="ctr"/>
                      <a:r>
                        <a:rPr lang="en-US" altLang="zh-CN" dirty="0" smtClean="0"/>
                        <a:t>(Baseline)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MTWV</a:t>
                      </a:r>
                    </a:p>
                    <a:p>
                      <a:pPr algn="ctr"/>
                      <a:r>
                        <a:rPr lang="en-US" altLang="zh-CN" dirty="0" smtClean="0"/>
                        <a:t>(Verification_#</a:t>
                      </a:r>
                      <a:r>
                        <a:rPr lang="en-US" altLang="zh-CN" dirty="0" err="1" smtClean="0"/>
                        <a:t>char_norm</a:t>
                      </a:r>
                      <a:r>
                        <a:rPr lang="en-US" altLang="zh-CN" dirty="0" smtClean="0"/>
                        <a:t>)</a:t>
                      </a:r>
                      <a:endParaRPr lang="zh-CN" alt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8039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u="none" strike="noStrike" kern="1200" baseline="0" dirty="0" smtClean="0"/>
                        <a:t>0.3184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1" u="none" strike="noStrike" kern="1200" baseline="0" dirty="0" smtClean="0">
                          <a:solidFill>
                            <a:srgbClr val="FF0000"/>
                          </a:solidFill>
                        </a:rPr>
                        <a:t>0.3808</a:t>
                      </a: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3121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0" u="none" strike="noStrike" kern="1200" baseline="0" dirty="0" smtClean="0">
                          <a:solidFill>
                            <a:schemeClr val="tx1"/>
                          </a:solidFill>
                        </a:rPr>
                        <a:t>0.3188</a:t>
                      </a:r>
                      <a:endParaRPr lang="zh-CN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1" u="none" strike="noStrike" kern="1200" baseline="0" dirty="0" smtClean="0">
                          <a:solidFill>
                            <a:srgbClr val="FF0000"/>
                          </a:solidFill>
                        </a:rPr>
                        <a:t>0.3808</a:t>
                      </a: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00964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1" u="none" strike="noStrike" kern="1200" baseline="0" dirty="0" smtClean="0">
                          <a:solidFill>
                            <a:srgbClr val="FF0000"/>
                          </a:solidFill>
                        </a:rPr>
                        <a:t>0.3204</a:t>
                      </a: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u="none" strike="noStrike" kern="1200" baseline="0" dirty="0" smtClean="0"/>
                        <a:t>0.3766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37445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u="none" strike="noStrike" kern="1200" baseline="0" dirty="0" smtClean="0"/>
                        <a:t>0.2940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u="none" strike="noStrike" kern="1200" baseline="0" dirty="0" smtClean="0"/>
                        <a:t>0.3241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92107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455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Conclusions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sz="2400" dirty="0" smtClean="0"/>
              <a:t>LSTM-CTC verification system can supply a much better confidence measure for </a:t>
            </a:r>
            <a:r>
              <a:rPr lang="en-US" altLang="zh-CN" sz="2400" dirty="0" smtClean="0"/>
              <a:t>proxy-word based </a:t>
            </a:r>
            <a:r>
              <a:rPr lang="en-US" altLang="zh-CN" sz="2400" dirty="0" smtClean="0"/>
              <a:t>OOV keyword search.</a:t>
            </a:r>
          </a:p>
          <a:p>
            <a:pPr>
              <a:lnSpc>
                <a:spcPct val="120000"/>
              </a:lnSpc>
            </a:pPr>
            <a:endParaRPr lang="en-US" altLang="zh-CN" sz="2400" dirty="0" smtClean="0"/>
          </a:p>
          <a:p>
            <a:pPr>
              <a:lnSpc>
                <a:spcPct val="120000"/>
              </a:lnSpc>
            </a:pPr>
            <a:r>
              <a:rPr lang="en-US" altLang="zh-CN" sz="2400" dirty="0" smtClean="0"/>
              <a:t>The verification </a:t>
            </a:r>
            <a:r>
              <a:rPr lang="en-US" altLang="zh-CN" sz="2400" dirty="0" smtClean="0"/>
              <a:t>method has </a:t>
            </a:r>
            <a:r>
              <a:rPr lang="en-US" altLang="zh-CN" sz="2400" dirty="0" smtClean="0"/>
              <a:t>shown </a:t>
            </a:r>
            <a:r>
              <a:rPr lang="en-US" altLang="zh-CN" sz="2400" dirty="0"/>
              <a:t>strong </a:t>
            </a:r>
            <a:r>
              <a:rPr lang="en-US" altLang="zh-CN" sz="2400" dirty="0" smtClean="0"/>
              <a:t>robustness against the rapidly increasing false alarms with bigger number of proxies or smaller cutoff length.</a:t>
            </a:r>
            <a:endParaRPr lang="zh-CN" altLang="en-US" sz="24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603A1B-111C-4827-997A-4F5BADDCAA27}" type="datetime1">
              <a:rPr lang="zh-CN" altLang="en-US" smtClean="0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5BE2E-DA21-4444-8869-1214659B80B5}" type="slidenum">
              <a:rPr lang="zh-CN" altLang="en-US" smtClean="0"/>
              <a:pPr>
                <a:defRPr/>
              </a:pPr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230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750" y="1916831"/>
            <a:ext cx="7993063" cy="4012481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13800" dirty="0" smtClean="0"/>
              <a:t> Thanks!</a:t>
            </a:r>
            <a:endParaRPr lang="zh-CN" altLang="en-US" sz="138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603A1B-111C-4827-997A-4F5BADDCAA27}" type="datetime1">
              <a:rPr lang="zh-CN" altLang="en-US" smtClean="0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5BE2E-DA21-4444-8869-1214659B80B5}" type="slidenum">
              <a:rPr lang="zh-CN" altLang="en-US" smtClean="0"/>
              <a:pPr>
                <a:defRPr/>
              </a:pPr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6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 dirty="0" smtClean="0"/>
              <a:t>Introduction</a:t>
            </a:r>
          </a:p>
          <a:p>
            <a:endParaRPr lang="en-US" altLang="zh-CN" sz="2400" dirty="0"/>
          </a:p>
          <a:p>
            <a:r>
              <a:rPr lang="en-US" altLang="zh-CN" sz="2400" dirty="0" smtClean="0"/>
              <a:t>Our method</a:t>
            </a:r>
          </a:p>
          <a:p>
            <a:endParaRPr lang="en-US" altLang="zh-CN" sz="2400" dirty="0"/>
          </a:p>
          <a:p>
            <a:r>
              <a:rPr lang="en-US" altLang="zh-CN" sz="2400" dirty="0" smtClean="0"/>
              <a:t>Experiments</a:t>
            </a:r>
          </a:p>
          <a:p>
            <a:endParaRPr lang="en-US" altLang="zh-CN" sz="2400" dirty="0"/>
          </a:p>
          <a:p>
            <a:r>
              <a:rPr lang="en-US" altLang="zh-CN" sz="2400" dirty="0" smtClean="0"/>
              <a:t>Conclusions</a:t>
            </a:r>
            <a:endParaRPr lang="zh-CN" altLang="en-US" sz="24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603A1B-111C-4827-997A-4F5BADDCAA27}" type="datetime1">
              <a:rPr lang="zh-CN" altLang="en-US" smtClean="0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5BE2E-DA21-4444-8869-1214659B80B5}" type="slidenum">
              <a:rPr lang="zh-CN" altLang="en-US" smtClean="0"/>
              <a:pPr>
                <a:defRPr/>
              </a:pPr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220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Introduction: task description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Keyword search task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sz="2000" i="1" dirty="0" smtClean="0"/>
              <a:t>Find </a:t>
            </a:r>
            <a:r>
              <a:rPr lang="en-US" altLang="zh-CN" sz="2000" i="1" dirty="0"/>
              <a:t>all the exact matches of given queries in a </a:t>
            </a:r>
            <a:r>
              <a:rPr lang="en-US" altLang="zh-CN" sz="2000" i="1" dirty="0" smtClean="0"/>
              <a:t>corpus of unsegmented </a:t>
            </a:r>
            <a:r>
              <a:rPr lang="en-US" altLang="zh-CN" sz="2000" i="1" dirty="0"/>
              <a:t>speech data.</a:t>
            </a:r>
            <a:endParaRPr lang="en-US" altLang="zh-CN" sz="2000" i="1" dirty="0" smtClean="0"/>
          </a:p>
          <a:p>
            <a:r>
              <a:rPr lang="en-US" altLang="zh-CN" dirty="0" smtClean="0"/>
              <a:t>Keyword search system (LVCSR-based)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603A1B-111C-4827-997A-4F5BADDCAA27}" type="datetime1">
              <a:rPr lang="zh-CN" altLang="en-US" smtClean="0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5BE2E-DA21-4444-8869-1214659B80B5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3140968"/>
            <a:ext cx="5832648" cy="2608728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2810314" y="4953545"/>
            <a:ext cx="2304256" cy="95410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400" i="1" dirty="0" smtClean="0"/>
              <a:t>KW1 utt1 0.11 0.32  0.8</a:t>
            </a:r>
          </a:p>
          <a:p>
            <a:r>
              <a:rPr lang="en-US" altLang="zh-CN" sz="1400" i="1" dirty="0" smtClean="0"/>
              <a:t>KW1 utt2 2.82 2.99  0.2</a:t>
            </a:r>
          </a:p>
          <a:p>
            <a:r>
              <a:rPr lang="en-US" altLang="zh-CN" sz="1400" i="1" dirty="0" smtClean="0"/>
              <a:t>KW2 utt1 6.33 7.00  0.1</a:t>
            </a:r>
          </a:p>
          <a:p>
            <a:r>
              <a:rPr lang="en-US" altLang="zh-CN" sz="1400" i="1" dirty="0" smtClean="0"/>
              <a:t>…</a:t>
            </a:r>
            <a:endParaRPr lang="zh-CN" altLang="en-US" sz="1400" i="1" dirty="0"/>
          </a:p>
        </p:txBody>
      </p:sp>
      <p:sp>
        <p:nvSpPr>
          <p:cNvPr id="9" name="右大括号 8"/>
          <p:cNvSpPr/>
          <p:nvPr/>
        </p:nvSpPr>
        <p:spPr>
          <a:xfrm>
            <a:off x="5220072" y="5036408"/>
            <a:ext cx="216024" cy="763625"/>
          </a:xfrm>
          <a:prstGeom prst="rightBrac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784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Introduction: metrics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lnSpc>
                    <a:spcPct val="120000"/>
                  </a:lnSpc>
                </a:pPr>
                <a:r>
                  <a:rPr lang="en-US" altLang="zh-CN" sz="2400" dirty="0"/>
                  <a:t>Metrics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endParaRPr lang="en-US" altLang="zh-CN" sz="240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zh-CN" altLang="en-US" sz="2000" i="1" dirty="0" smtClean="0"/>
                  <a:t>     </a:t>
                </a:r>
                <a14:m>
                  <m:oMath xmlns:m="http://schemas.openxmlformats.org/officeDocument/2006/math">
                    <m:r>
                      <a:rPr lang="zh-CN" altLang="en-US" sz="2000" i="1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altLang="zh-CN" sz="2000" i="1" dirty="0"/>
                  <a:t>: decision threshold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zh-CN" sz="2000" i="1" dirty="0" smtClean="0"/>
                  <a:t>     </a:t>
                </a:r>
                <a14:m>
                  <m:oMath xmlns:m="http://schemas.openxmlformats.org/officeDocument/2006/math">
                    <m:r>
                      <a:rPr lang="en-US" altLang="zh-CN" sz="2000" i="1" dirty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altLang="zh-CN" sz="2000" i="1" dirty="0"/>
                  <a:t>: the number of keywords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zh-CN" sz="2000" i="1" dirty="0" smtClean="0"/>
                  <a:t>     </a:t>
                </a:r>
                <a14:m>
                  <m:oMath xmlns:m="http://schemas.openxmlformats.org/officeDocument/2006/math">
                    <m:r>
                      <a:rPr lang="en-US" altLang="zh-CN" sz="2000" i="1">
                        <a:latin typeface="Cambria Math" panose="02040503050406030204" pitchFamily="18" charset="0"/>
                      </a:rPr>
                      <m:t>#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𝑚𝑖𝑠𝑠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zh-CN" altLang="en-US" sz="2000" i="1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):</m:t>
                    </m:r>
                  </m:oMath>
                </a14:m>
                <a:r>
                  <a:rPr lang="en-US" altLang="zh-CN" sz="2000" i="1" dirty="0"/>
                  <a:t> the number of true tokens of keyword </a:t>
                </a:r>
                <a14:m>
                  <m:oMath xmlns:m="http://schemas.openxmlformats.org/officeDocument/2006/math">
                    <m:r>
                      <a:rPr lang="en-US" altLang="zh-CN" sz="2000" i="1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altLang="zh-CN" sz="2000" i="1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zh-CN" sz="2000" i="1" dirty="0" smtClean="0"/>
                  <a:t>     </a:t>
                </a:r>
                <a14:m>
                  <m:oMath xmlns:m="http://schemas.openxmlformats.org/officeDocument/2006/math">
                    <m:r>
                      <a:rPr lang="en-US" altLang="zh-CN" sz="2000" i="1">
                        <a:latin typeface="Cambria Math" panose="02040503050406030204" pitchFamily="18" charset="0"/>
                      </a:rPr>
                      <m:t>#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𝑓𝑎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zh-CN" altLang="en-US" sz="2000" i="1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):</m:t>
                    </m:r>
                  </m:oMath>
                </a14:m>
                <a:r>
                  <a:rPr lang="en-US" altLang="zh-CN" sz="2000" i="1" dirty="0"/>
                  <a:t> the number of false detections of keyword </a:t>
                </a:r>
                <a14:m>
                  <m:oMath xmlns:m="http://schemas.openxmlformats.org/officeDocument/2006/math">
                    <m:r>
                      <a:rPr lang="en-US" altLang="zh-CN" sz="2000" i="1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altLang="zh-CN" sz="2000" i="1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zh-CN" sz="2000" i="1" dirty="0" smtClean="0"/>
                  <a:t>     </a:t>
                </a:r>
                <a14:m>
                  <m:oMath xmlns:m="http://schemas.openxmlformats.org/officeDocument/2006/math">
                    <m:r>
                      <a:rPr lang="en-US" altLang="zh-CN" sz="2000" i="1">
                        <a:latin typeface="Cambria Math" panose="02040503050406030204" pitchFamily="18" charset="0"/>
                      </a:rPr>
                      <m:t>#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𝑟𝑒𝑓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):</m:t>
                    </m:r>
                  </m:oMath>
                </a14:m>
                <a:r>
                  <a:rPr lang="en-US" altLang="zh-CN" sz="2000" i="1" dirty="0"/>
                  <a:t> the number of reference tokens of keyword </a:t>
                </a:r>
                <a14:m>
                  <m:oMath xmlns:m="http://schemas.openxmlformats.org/officeDocument/2006/math">
                    <m:r>
                      <a:rPr lang="en-US" altLang="zh-CN" sz="2000" i="1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altLang="zh-CN" sz="2000" i="1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zh-CN" sz="2000" i="1" dirty="0" smtClean="0"/>
                  <a:t>     </a:t>
                </a:r>
                <a14:m>
                  <m:oMath xmlns:m="http://schemas.openxmlformats.org/officeDocument/2006/math">
                    <m:r>
                      <a:rPr lang="en-US" altLang="zh-CN" sz="2000" i="1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altLang="zh-CN" sz="2000" i="1" dirty="0"/>
                  <a:t> the total amount of the evaluated speech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zh-CN" altLang="en-US" sz="2000" i="1" dirty="0" smtClean="0"/>
                  <a:t>     </a:t>
                </a:r>
                <a14:m>
                  <m:oMath xmlns:m="http://schemas.openxmlformats.org/officeDocument/2006/math">
                    <m:r>
                      <a:rPr lang="zh-CN" altLang="en-US" sz="2000" i="1"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altLang="zh-CN" sz="2000" i="1" dirty="0"/>
                  <a:t> </a:t>
                </a:r>
                <a:r>
                  <a:rPr lang="en-US" altLang="zh-CN" sz="2000" i="1" dirty="0" smtClean="0"/>
                  <a:t>999.9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zh-CN" sz="2000" dirty="0" smtClean="0"/>
                  <a:t>ATWV: actual TWV at a specified global threshold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zh-CN" sz="2000" dirty="0" smtClean="0"/>
                  <a:t>MTWV: maximum TWV at an optimal global threshold</a:t>
                </a:r>
                <a:endParaRPr lang="en-US" altLang="zh-CN" sz="20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68" t="-256" b="-435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603A1B-111C-4827-997A-4F5BADDCAA27}" type="datetime1">
              <a:rPr lang="zh-CN" altLang="en-US" smtClean="0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5BE2E-DA21-4444-8869-1214659B80B5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459739"/>
              </p:ext>
            </p:extLst>
          </p:nvPr>
        </p:nvGraphicFramePr>
        <p:xfrm>
          <a:off x="1835696" y="1754887"/>
          <a:ext cx="4824536" cy="666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1" name="Equation" r:id="rId4" imgW="3111480" imgH="431640" progId="Equation.DSMT4">
                  <p:embed/>
                </p:oleObj>
              </mc:Choice>
              <mc:Fallback>
                <p:oleObj name="Equation" r:id="rId4" imgW="3111480" imgH="431640" progId="Equation.DSMT4">
                  <p:embed/>
                  <p:pic>
                    <p:nvPicPr>
                      <p:cNvPr id="6" name="对象 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35696" y="1754887"/>
                        <a:ext cx="4824536" cy="666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770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Introduction: OOV keyword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out-of-vocabulary (OOV) keyword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en-US" altLang="zh-CN" sz="2000" i="1" dirty="0"/>
              <a:t>K</a:t>
            </a:r>
            <a:r>
              <a:rPr lang="en-US" altLang="zh-CN" sz="2000" i="1" dirty="0" smtClean="0"/>
              <a:t>eyword containing OOV words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Solutions: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zh-CN" sz="2000" i="1" dirty="0" smtClean="0"/>
              <a:t>Searching OOV keywords in sub-word (phones, syllables, word-fragments) lattices.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altLang="zh-CN" sz="2000" i="1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zh-CN" sz="2000" i="1" dirty="0" smtClean="0"/>
              <a:t>Proxy words: generate proxies for OOV keyword by replace OOV words with acoustically similar in-vocabulary (IV) words. </a:t>
            </a:r>
            <a:endParaRPr lang="zh-CN" altLang="en-US" sz="2000" i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603A1B-111C-4827-997A-4F5BADDCAA27}" type="datetime1">
              <a:rPr lang="zh-CN" altLang="en-US" smtClean="0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5BE2E-DA21-4444-8869-1214659B80B5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864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Introduction: </a:t>
            </a:r>
            <a:r>
              <a:rPr lang="en-US" altLang="zh-CN" dirty="0" smtClean="0"/>
              <a:t>Proxy-word based </a:t>
            </a:r>
            <a:r>
              <a:rPr lang="en-US" altLang="zh-CN" dirty="0" smtClean="0"/>
              <a:t>OOV keyword search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Proxy-word based </a:t>
            </a:r>
            <a:r>
              <a:rPr lang="en-US" altLang="zh-CN" dirty="0" smtClean="0"/>
              <a:t>OOV keyword search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CN" sz="2000" i="1" dirty="0" smtClean="0"/>
              <a:t>Train a phone confusion matrix on a development dataset.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CN" sz="2000" i="1" dirty="0" smtClean="0"/>
              <a:t>Find proxy keywords for each OOV keyword using costs estimated from the phone confusion matrix.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zh-CN" sz="2000" i="1" dirty="0" smtClean="0"/>
              <a:t>Search proxy keywords in lattices.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/>
              <a:t>Shortcomings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1600" dirty="0" smtClean="0"/>
              <a:t>      </a:t>
            </a:r>
            <a:r>
              <a:rPr lang="en-US" altLang="zh-CN" sz="1600" i="1" dirty="0" smtClean="0"/>
              <a:t>The confidence score is not a very good measure for proxy keyword detection.</a:t>
            </a:r>
            <a:endParaRPr lang="zh-CN" altLang="en-US" sz="1600" i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603A1B-111C-4827-997A-4F5BADDCAA27}" type="datetime1">
              <a:rPr lang="zh-CN" altLang="en-US" smtClean="0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5BE2E-DA21-4444-8869-1214659B80B5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027728"/>
              </p:ext>
            </p:extLst>
          </p:nvPr>
        </p:nvGraphicFramePr>
        <p:xfrm>
          <a:off x="2609310" y="4725144"/>
          <a:ext cx="3762890" cy="534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" name="Equation" r:id="rId3" imgW="1815840" imgH="241200" progId="Equation.DSMT4">
                  <p:embed/>
                </p:oleObj>
              </mc:Choice>
              <mc:Fallback>
                <p:oleObj name="Equation" r:id="rId3" imgW="18158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09310" y="4725144"/>
                        <a:ext cx="3762890" cy="534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91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Our method: keyword verification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sz="2000" dirty="0" smtClean="0"/>
              <a:t>Keyword verification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/>
              <a:t> </a:t>
            </a:r>
            <a:r>
              <a:rPr lang="en-US" altLang="zh-CN" sz="2000" dirty="0" smtClean="0"/>
              <a:t>    </a:t>
            </a:r>
            <a:r>
              <a:rPr lang="en-US" altLang="zh-CN" sz="2000" i="1" dirty="0" smtClean="0"/>
              <a:t>Given the start and end time of a detection, measure how likely the detection is a true hit.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/>
              <a:t> </a:t>
            </a:r>
            <a:r>
              <a:rPr lang="en-US" altLang="zh-CN" sz="2000" dirty="0" smtClean="0"/>
              <a:t>         </a:t>
            </a:r>
            <a:endParaRPr lang="zh-CN" altLang="en-US" sz="20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603A1B-111C-4827-997A-4F5BADDCAA27}" type="datetime1">
              <a:rPr lang="zh-CN" altLang="en-US" smtClean="0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5BE2E-DA21-4444-8869-1214659B80B5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6186" y="2348880"/>
            <a:ext cx="5566054" cy="3701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39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Our method: LSTM-CTC based verification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lnSpc>
                    <a:spcPct val="120000"/>
                  </a:lnSpc>
                </a:pPr>
                <a:r>
                  <a:rPr lang="en-US" altLang="zh-CN" dirty="0" smtClean="0"/>
                  <a:t>CTC objective function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endParaRPr lang="en-US" altLang="zh-CN" dirty="0" smtClean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altLang="zh-CN" sz="1600" i="1" dirty="0"/>
                  <a:t> </a:t>
                </a:r>
                <a:r>
                  <a:rPr lang="en-US" altLang="zh-CN" sz="1600" i="1" dirty="0" smtClean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CN" sz="16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sub>
                    </m:sSub>
                    <m:r>
                      <a:rPr lang="en-US" altLang="zh-CN" sz="16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altLang="zh-CN" sz="1600" i="1" dirty="0" smtClean="0"/>
                  <a:t> any label sequence of length T corresponding to the correct sequence </a:t>
                </a:r>
                <a14:m>
                  <m:oMath xmlns:m="http://schemas.openxmlformats.org/officeDocument/2006/math">
                    <m:r>
                      <a:rPr lang="en-US" altLang="zh-CN" sz="1600" b="0" i="1" smtClean="0"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altLang="zh-CN" sz="1600" i="1" dirty="0" smtClean="0"/>
                  <a:t> </a:t>
                </a:r>
                <a:endParaRPr lang="en-US" altLang="zh-CN" i="1" dirty="0" smtClean="0"/>
              </a:p>
              <a:p>
                <a:pPr>
                  <a:lnSpc>
                    <a:spcPct val="120000"/>
                  </a:lnSpc>
                </a:pPr>
                <a:r>
                  <a:rPr lang="en-US" altLang="zh-CN" dirty="0" smtClean="0"/>
                  <a:t>LSTM-CTC verification system</a:t>
                </a:r>
              </a:p>
              <a:p>
                <a:pPr lvl="1">
                  <a:lnSpc>
                    <a:spcPct val="12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zh-CN" sz="2000" i="1" dirty="0" smtClean="0"/>
                  <a:t> Train LSTM neural network using the CTC objective function</a:t>
                </a:r>
              </a:p>
              <a:p>
                <a:pPr lvl="1">
                  <a:lnSpc>
                    <a:spcPct val="12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zh-CN" sz="2000" i="1" dirty="0" smtClean="0"/>
                  <a:t> The output value of CTC function is the verification score.</a:t>
                </a:r>
                <a:endParaRPr lang="en-US" altLang="zh-CN" sz="2000" i="1" dirty="0"/>
              </a:p>
              <a:p>
                <a:pPr>
                  <a:lnSpc>
                    <a:spcPct val="120000"/>
                  </a:lnSpc>
                </a:pPr>
                <a:r>
                  <a:rPr lang="en-US" altLang="zh-CN" dirty="0" smtClean="0"/>
                  <a:t>Why CTC score?</a:t>
                </a:r>
              </a:p>
              <a:p>
                <a:pPr lvl="1">
                  <a:lnSpc>
                    <a:spcPct val="12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zh-CN" sz="1800" i="1" dirty="0" smtClean="0"/>
                  <a:t>End-to-end: no lexicon and alignment needed.</a:t>
                </a:r>
              </a:p>
              <a:p>
                <a:pPr lvl="1">
                  <a:lnSpc>
                    <a:spcPct val="12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zh-CN" sz="1800" i="1" dirty="0" smtClean="0"/>
                  <a:t>CTC score is more approximate to the acoustic posterior probability.</a:t>
                </a:r>
              </a:p>
              <a:p>
                <a:pPr>
                  <a:lnSpc>
                    <a:spcPct val="120000"/>
                  </a:lnSpc>
                </a:pPr>
                <a:endParaRPr lang="en-US" altLang="zh-CN" dirty="0" smtClean="0"/>
              </a:p>
              <a:p>
                <a:pPr>
                  <a:lnSpc>
                    <a:spcPct val="120000"/>
                  </a:lnSpc>
                </a:pPr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73" t="-5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603A1B-111C-4827-997A-4F5BADDCAA27}" type="datetime1">
              <a:rPr lang="zh-CN" altLang="en-US" smtClean="0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5BE2E-DA21-4444-8869-1214659B80B5}" type="slidenum">
              <a:rPr lang="zh-CN" altLang="en-US" smtClean="0"/>
              <a:pPr>
                <a:defRPr/>
              </a:pPr>
              <a:t>8</a:t>
            </a:fld>
            <a:endParaRPr lang="zh-CN" altLang="en-US"/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679039"/>
              </p:ext>
            </p:extLst>
          </p:nvPr>
        </p:nvGraphicFramePr>
        <p:xfrm>
          <a:off x="2123728" y="1700808"/>
          <a:ext cx="3960440" cy="675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" name="Equation" r:id="rId4" imgW="2679480" imgH="457200" progId="Equation.DSMT4">
                  <p:embed/>
                </p:oleObj>
              </mc:Choice>
              <mc:Fallback>
                <p:oleObj name="Equation" r:id="rId4" imgW="26794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23728" y="1700808"/>
                        <a:ext cx="3960440" cy="6757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330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Our method: normalization of verification scores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CN" dirty="0" smtClean="0"/>
                  <a:t>LSTM-CTC verification is trained using characters as basic units.</a:t>
                </a:r>
              </a:p>
              <a:p>
                <a:r>
                  <a:rPr lang="en-US" altLang="zh-CN" dirty="0" smtClean="0"/>
                  <a:t>Naive </a:t>
                </a:r>
                <a:r>
                  <a:rPr lang="en-US" altLang="zh-CN" dirty="0" smtClean="0"/>
                  <a:t>normalization methods</a:t>
                </a:r>
              </a:p>
              <a:p>
                <a:pPr lvl="1">
                  <a:buFont typeface="Wingdings" panose="05000000000000000000" pitchFamily="2" charset="2"/>
                  <a:buChar char="ü"/>
                </a:pPr>
                <a:r>
                  <a:rPr lang="en-US" altLang="zh-CN" sz="2000" i="1" dirty="0" smtClean="0"/>
                  <a:t>Word-level:</a:t>
                </a:r>
              </a:p>
              <a:p>
                <a:pPr lvl="1">
                  <a:buFont typeface="Wingdings" panose="05000000000000000000" pitchFamily="2" charset="2"/>
                  <a:buChar char="ü"/>
                </a:pPr>
                <a:endParaRPr lang="en-US" altLang="zh-CN" sz="2000" i="1" dirty="0" smtClean="0"/>
              </a:p>
              <a:p>
                <a:pPr lvl="1">
                  <a:buFont typeface="Wingdings" panose="05000000000000000000" pitchFamily="2" charset="2"/>
                  <a:buChar char="ü"/>
                </a:pPr>
                <a:r>
                  <a:rPr lang="en-US" altLang="zh-CN" sz="2000" i="1" dirty="0" smtClean="0"/>
                  <a:t>Character-level:</a:t>
                </a:r>
              </a:p>
              <a:p>
                <a:pPr lvl="1">
                  <a:buFont typeface="Wingdings" panose="05000000000000000000" pitchFamily="2" charset="2"/>
                  <a:buChar char="ü"/>
                </a:pPr>
                <a:endParaRPr lang="en-US" altLang="zh-CN" sz="2000" i="1" dirty="0" smtClean="0"/>
              </a:p>
              <a:p>
                <a:pPr lvl="1">
                  <a:buFont typeface="Wingdings" panose="05000000000000000000" pitchFamily="2" charset="2"/>
                  <a:buChar char="ü"/>
                </a:pPr>
                <a:r>
                  <a:rPr lang="en-US" altLang="zh-CN" sz="2000" i="1" dirty="0" smtClean="0"/>
                  <a:t>Frame-level:</a:t>
                </a:r>
              </a:p>
              <a:p>
                <a:pPr lvl="1">
                  <a:buFont typeface="Wingdings" panose="05000000000000000000" pitchFamily="2" charset="2"/>
                  <a:buChar char="ü"/>
                </a:pPr>
                <a:endParaRPr lang="en-US" altLang="zh-CN" sz="2000" i="1" dirty="0" smtClean="0"/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#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𝑤𝑜𝑟𝑑𝑠</m:t>
                    </m:r>
                  </m:oMath>
                </a14:m>
                <a:r>
                  <a:rPr lang="en-US" altLang="zh-CN" sz="1800" i="1" dirty="0" smtClean="0"/>
                  <a:t>: the number of words in keyword </a:t>
                </a:r>
                <a14:m>
                  <m:oMath xmlns:m="http://schemas.openxmlformats.org/officeDocument/2006/math"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altLang="zh-CN" sz="1800" i="1" dirty="0" smtClean="0"/>
                  <a:t> 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altLang="zh-CN" sz="1800" i="1">
                        <a:latin typeface="Cambria Math" panose="02040503050406030204" pitchFamily="18" charset="0"/>
                      </a:rPr>
                      <m:t>#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𝑐h𝑎𝑟𝑎𝑐𝑡𝑒𝑟</m:t>
                    </m:r>
                    <m:r>
                      <a:rPr lang="en-US" altLang="zh-CN" sz="1800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altLang="zh-CN" sz="1800" i="1" dirty="0"/>
                  <a:t>: the number of </a:t>
                </a:r>
                <a:r>
                  <a:rPr lang="en-US" altLang="zh-CN" sz="1800" i="1" dirty="0" smtClean="0"/>
                  <a:t>characters </a:t>
                </a:r>
                <a:r>
                  <a:rPr lang="en-US" altLang="zh-CN" sz="1800" i="1" dirty="0"/>
                  <a:t>in keyword </a:t>
                </a:r>
                <a14:m>
                  <m:oMath xmlns:m="http://schemas.openxmlformats.org/officeDocument/2006/math">
                    <m:r>
                      <a:rPr lang="en-US" altLang="zh-CN" sz="1800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altLang="zh-CN" sz="1800" i="1" dirty="0"/>
                  <a:t> 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altLang="zh-CN" sz="1800" i="1">
                        <a:latin typeface="Cambria Math" panose="02040503050406030204" pitchFamily="18" charset="0"/>
                      </a:rPr>
                      <m:t>#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𝑓𝑟𝑎𝑚𝑒</m:t>
                    </m:r>
                    <m:r>
                      <a:rPr lang="en-US" altLang="zh-CN" sz="1800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altLang="zh-CN" sz="1800" i="1" dirty="0"/>
                  <a:t>: the number of </a:t>
                </a:r>
                <a:r>
                  <a:rPr lang="en-US" altLang="zh-CN" sz="1800" i="1" dirty="0" smtClean="0"/>
                  <a:t>frames where the detection lasts</a:t>
                </a:r>
                <a:r>
                  <a:rPr lang="en-US" altLang="zh-CN" sz="2000" i="1" dirty="0" smtClean="0"/>
                  <a:t> </a:t>
                </a:r>
                <a:endParaRPr lang="zh-CN" altLang="en-US" sz="2000" i="1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4"/>
                <a:stretch>
                  <a:fillRect l="-1373" t="-1282" b="-38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603A1B-111C-4827-997A-4F5BADDCAA27}" type="datetime1">
              <a:rPr lang="zh-CN" altLang="en-US" smtClean="0"/>
              <a:pPr>
                <a:defRPr/>
              </a:pPr>
              <a:t>2017/3/7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5BE2E-DA21-4444-8869-1214659B80B5}" type="slidenum">
              <a:rPr lang="zh-CN" altLang="en-US" smtClean="0"/>
              <a:pPr>
                <a:defRPr/>
              </a:pPr>
              <a:t>9</a:t>
            </a:fld>
            <a:endParaRPr lang="zh-CN" altLang="en-US"/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91742"/>
              </p:ext>
            </p:extLst>
          </p:nvPr>
        </p:nvGraphicFramePr>
        <p:xfrm>
          <a:off x="3560763" y="2598738"/>
          <a:ext cx="1951037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3" name="Equation" r:id="rId5" imgW="1307880" imgH="241200" progId="Equation.DSMT4">
                  <p:embed/>
                </p:oleObj>
              </mc:Choice>
              <mc:Fallback>
                <p:oleObj name="Equation" r:id="rId5" imgW="13078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60763" y="2598738"/>
                        <a:ext cx="1951037" cy="455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098058"/>
              </p:ext>
            </p:extLst>
          </p:nvPr>
        </p:nvGraphicFramePr>
        <p:xfrm>
          <a:off x="3581765" y="3330669"/>
          <a:ext cx="2176462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4" name="Equation" r:id="rId7" imgW="1460160" imgH="241200" progId="Equation.DSMT4">
                  <p:embed/>
                </p:oleObj>
              </mc:Choice>
              <mc:Fallback>
                <p:oleObj name="Equation" r:id="rId7" imgW="1460160" imgH="241200" progId="Equation.DSMT4">
                  <p:embed/>
                  <p:pic>
                    <p:nvPicPr>
                      <p:cNvPr id="6" name="对象 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81765" y="3330669"/>
                        <a:ext cx="2176462" cy="455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221228"/>
              </p:ext>
            </p:extLst>
          </p:nvPr>
        </p:nvGraphicFramePr>
        <p:xfrm>
          <a:off x="3532188" y="4019550"/>
          <a:ext cx="2008187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5" name="Equation" r:id="rId9" imgW="1346040" imgH="241200" progId="Equation.DSMT4">
                  <p:embed/>
                </p:oleObj>
              </mc:Choice>
              <mc:Fallback>
                <p:oleObj name="Equation" r:id="rId9" imgW="1346040" imgH="241200" progId="Equation.DSMT4">
                  <p:embed/>
                  <p:pic>
                    <p:nvPicPr>
                      <p:cNvPr id="6" name="对象 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32188" y="4019550"/>
                        <a:ext cx="2008187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152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70614_基于麦克风阵列的声源定位方法研究_宋辉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26009</TotalTime>
  <Words>743</Words>
  <Application>Microsoft Office PowerPoint</Application>
  <PresentationFormat>全屏显示(4:3)</PresentationFormat>
  <Paragraphs>222</Paragraphs>
  <Slides>15</Slides>
  <Notes>6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黑体</vt:lpstr>
      <vt:lpstr>宋体</vt:lpstr>
      <vt:lpstr>Arial</vt:lpstr>
      <vt:lpstr>Calibri</vt:lpstr>
      <vt:lpstr>Cambria Math</vt:lpstr>
      <vt:lpstr>Wingdings</vt:lpstr>
      <vt:lpstr>070614_基于麦克风阵列的声源定位方法研究_宋辉</vt:lpstr>
      <vt:lpstr>Equation</vt:lpstr>
      <vt:lpstr>MathType 6.0 Equation</vt:lpstr>
      <vt:lpstr>An LSTM-CTC based verification system for proxy-word based OOV keyword search</vt:lpstr>
      <vt:lpstr>OUTLINE</vt:lpstr>
      <vt:lpstr>Introduction: task description</vt:lpstr>
      <vt:lpstr>Introduction: metrics</vt:lpstr>
      <vt:lpstr>Introduction: OOV keyword</vt:lpstr>
      <vt:lpstr>Introduction: Proxy-word based OOV keyword search</vt:lpstr>
      <vt:lpstr>Our method: keyword verification</vt:lpstr>
      <vt:lpstr>Our method: LSTM-CTC based verification</vt:lpstr>
      <vt:lpstr>Our method: normalization of verification scores</vt:lpstr>
      <vt:lpstr>Experiments: setup</vt:lpstr>
      <vt:lpstr>Experiments: results for verification system</vt:lpstr>
      <vt:lpstr>Experiments: verification results with different numbers of proxies</vt:lpstr>
      <vt:lpstr>Experiments: verification results for proxies with different cutoff lengths</vt:lpstr>
      <vt:lpstr>Conclusions</vt:lpstr>
      <vt:lpstr>PowerPoint 演示文稿</vt:lpstr>
    </vt:vector>
  </TitlesOfParts>
  <Company>MAST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面向大规模音频库的基于内容的汉语语音检索关键技术研究</dc:title>
  <dc:creator>caimeng</dc:creator>
  <cp:lastModifiedBy>lv zhiqiang</cp:lastModifiedBy>
  <cp:revision>1772</cp:revision>
  <dcterms:created xsi:type="dcterms:W3CDTF">2009-03-17T01:36:02Z</dcterms:created>
  <dcterms:modified xsi:type="dcterms:W3CDTF">2017-03-07T09:10:16Z</dcterms:modified>
</cp:coreProperties>
</file>