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sldIdLst>
    <p:sldId id="256" r:id="rId2"/>
  </p:sldIdLst>
  <p:sldSz cx="43891200" cy="32918400"/>
  <p:notesSz cx="9144000" cy="6858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10368">
          <p15:clr>
            <a:srgbClr val="A4A3A4"/>
          </p15:clr>
        </p15:guide>
        <p15:guide id="2" orient="horz" pos="-1148">
          <p15:clr>
            <a:srgbClr val="A4A3A4"/>
          </p15:clr>
        </p15:guide>
        <p15:guide id="3" orient="horz" pos="21888">
          <p15:clr>
            <a:srgbClr val="A4A3A4"/>
          </p15:clr>
        </p15:guide>
        <p15:guide id="4" orient="horz" pos="576">
          <p15:clr>
            <a:srgbClr val="A4A3A4"/>
          </p15:clr>
        </p15:guide>
        <p15:guide id="5" orient="horz" pos="20201">
          <p15:clr>
            <a:srgbClr val="A4A3A4"/>
          </p15:clr>
        </p15:guide>
        <p15:guide id="6" pos="576">
          <p15:clr>
            <a:srgbClr val="A4A3A4"/>
          </p15:clr>
        </p15:guide>
        <p15:guide id="7" pos="8208">
          <p15:clr>
            <a:srgbClr val="A4A3A4"/>
          </p15:clr>
        </p15:guide>
        <p15:guide id="8" pos="27072">
          <p15:clr>
            <a:srgbClr val="A4A3A4"/>
          </p15:clr>
        </p15:guide>
        <p15:guide id="9" pos="19584">
          <p15:clr>
            <a:srgbClr val="A4A3A4"/>
          </p15:clr>
        </p15:guide>
        <p15:guide id="10" pos="9072">
          <p15:clr>
            <a:srgbClr val="A4A3A4"/>
          </p15:clr>
        </p15:guide>
        <p15:guide id="11" pos="186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A5"/>
    <a:srgbClr val="FF6600"/>
    <a:srgbClr val="99CCFF"/>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2787"/>
    <p:restoredTop sz="90929"/>
  </p:normalViewPr>
  <p:slideViewPr>
    <p:cSldViewPr>
      <p:cViewPr>
        <p:scale>
          <a:sx n="33" d="100"/>
          <a:sy n="33" d="100"/>
        </p:scale>
        <p:origin x="432" y="-1590"/>
      </p:cViewPr>
      <p:guideLst>
        <p:guide orient="horz" pos="10368"/>
        <p:guide orient="horz" pos="-1148"/>
        <p:guide orient="horz" pos="21888"/>
        <p:guide orient="horz" pos="576"/>
        <p:guide orient="horz" pos="20201"/>
        <p:guide pos="576"/>
        <p:guide pos="8208"/>
        <p:guide pos="27072"/>
        <p:guide pos="19584"/>
        <p:guide pos="9072"/>
        <p:guide pos="1869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292475" y="10226675"/>
            <a:ext cx="37306250" cy="7054850"/>
          </a:xfrm>
          <a:prstGeom prst="rect">
            <a:avLst/>
          </a:prstGeom>
        </p:spPr>
        <p:txBody>
          <a:bodyPr/>
          <a:lstStyle/>
          <a:p>
            <a:r>
              <a:rPr lang="zh-CN" altLang="en-US"/>
              <a:t>单击此处编辑母版标题样式</a:t>
            </a:r>
            <a:endParaRPr lang="en-US"/>
          </a:p>
        </p:txBody>
      </p:sp>
      <p:sp>
        <p:nvSpPr>
          <p:cNvPr id="3" name="副标题 2"/>
          <p:cNvSpPr>
            <a:spLocks noGrp="1"/>
          </p:cNvSpPr>
          <p:nvPr>
            <p:ph type="subTitle" idx="1"/>
          </p:nvPr>
        </p:nvSpPr>
        <p:spPr>
          <a:xfrm>
            <a:off x="6583363" y="18653125"/>
            <a:ext cx="30724475" cy="84137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193925" y="1317625"/>
            <a:ext cx="39503350" cy="5486400"/>
          </a:xfrm>
          <a:prstGeom prst="rect">
            <a:avLst/>
          </a:prstGeom>
        </p:spPr>
        <p:txBody>
          <a:bodyPr/>
          <a:lstStyle/>
          <a:p>
            <a:r>
              <a:rPr lang="zh-CN" altLang="en-US"/>
              <a:t>单击此处编辑母版标题样式</a:t>
            </a:r>
            <a:endParaRPr lang="en-US"/>
          </a:p>
        </p:txBody>
      </p:sp>
      <p:sp>
        <p:nvSpPr>
          <p:cNvPr id="3" name="竖排文字占位符 2"/>
          <p:cNvSpPr>
            <a:spLocks noGrp="1"/>
          </p:cNvSpPr>
          <p:nvPr>
            <p:ph type="body" orient="vert" idx="1"/>
          </p:nvPr>
        </p:nvSpPr>
        <p:spPr>
          <a:xfrm>
            <a:off x="2193925" y="7680325"/>
            <a:ext cx="39503350" cy="217249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31821438" y="1317625"/>
            <a:ext cx="9875837" cy="28087638"/>
          </a:xfrm>
          <a:prstGeom prst="rect">
            <a:avLst/>
          </a:prstGeom>
        </p:spPr>
        <p:txBody>
          <a:bodyPr vert="eaVert"/>
          <a:lstStyle/>
          <a:p>
            <a:r>
              <a:rPr lang="zh-CN" altLang="en-US"/>
              <a:t>单击此处编辑母版标题样式</a:t>
            </a:r>
            <a:endParaRPr lang="en-US"/>
          </a:p>
        </p:txBody>
      </p:sp>
      <p:sp>
        <p:nvSpPr>
          <p:cNvPr id="3" name="竖排文字占位符 2"/>
          <p:cNvSpPr>
            <a:spLocks noGrp="1"/>
          </p:cNvSpPr>
          <p:nvPr>
            <p:ph type="body" orient="vert" idx="1"/>
          </p:nvPr>
        </p:nvSpPr>
        <p:spPr>
          <a:xfrm>
            <a:off x="2193925" y="1317625"/>
            <a:ext cx="29475113" cy="280876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193925" y="1317625"/>
            <a:ext cx="39503350" cy="5486400"/>
          </a:xfrm>
          <a:prstGeom prst="rect">
            <a:avLst/>
          </a:prstGeom>
        </p:spPr>
        <p:txBody>
          <a:bodyPr/>
          <a:lstStyle/>
          <a:p>
            <a:r>
              <a:rPr lang="zh-CN" altLang="en-US"/>
              <a:t>单击此处编辑母版标题样式</a:t>
            </a:r>
            <a:endParaRPr lang="en-US"/>
          </a:p>
        </p:txBody>
      </p:sp>
      <p:sp>
        <p:nvSpPr>
          <p:cNvPr id="3" name="内容占位符 2"/>
          <p:cNvSpPr>
            <a:spLocks noGrp="1"/>
          </p:cNvSpPr>
          <p:nvPr>
            <p:ph idx="1"/>
          </p:nvPr>
        </p:nvSpPr>
        <p:spPr>
          <a:xfrm>
            <a:off x="2193925" y="7680325"/>
            <a:ext cx="39503350" cy="217249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3467100" y="21153438"/>
            <a:ext cx="37307838" cy="6537325"/>
          </a:xfrm>
          <a:prstGeom prst="rect">
            <a:avLst/>
          </a:prstGeom>
        </p:spPr>
        <p:txBody>
          <a:bodyPr anchor="t"/>
          <a:lstStyle>
            <a:lvl1pPr algn="l">
              <a:defRPr sz="4000" b="1" cap="all"/>
            </a:lvl1pPr>
          </a:lstStyle>
          <a:p>
            <a:r>
              <a:rPr lang="zh-CN" altLang="en-US"/>
              <a:t>单击此处编辑母版标题样式</a:t>
            </a:r>
            <a:endParaRPr lang="en-US"/>
          </a:p>
        </p:txBody>
      </p:sp>
      <p:sp>
        <p:nvSpPr>
          <p:cNvPr id="3" name="文本占位符 2"/>
          <p:cNvSpPr>
            <a:spLocks noGrp="1"/>
          </p:cNvSpPr>
          <p:nvPr>
            <p:ph type="body" idx="1"/>
          </p:nvPr>
        </p:nvSpPr>
        <p:spPr>
          <a:xfrm>
            <a:off x="3467100" y="13952538"/>
            <a:ext cx="37307838" cy="72009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193925" y="1317625"/>
            <a:ext cx="39503350" cy="5486400"/>
          </a:xfrm>
          <a:prstGeom prst="rect">
            <a:avLst/>
          </a:prstGeom>
        </p:spPr>
        <p:txBody>
          <a:bodyPr/>
          <a:lstStyle/>
          <a:p>
            <a:r>
              <a:rPr lang="zh-CN" altLang="en-US"/>
              <a:t>单击此处编辑母版标题样式</a:t>
            </a:r>
            <a:endParaRPr lang="en-US"/>
          </a:p>
        </p:txBody>
      </p:sp>
      <p:sp>
        <p:nvSpPr>
          <p:cNvPr id="3" name="内容占位符 2"/>
          <p:cNvSpPr>
            <a:spLocks noGrp="1"/>
          </p:cNvSpPr>
          <p:nvPr>
            <p:ph sz="half" idx="1"/>
          </p:nvPr>
        </p:nvSpPr>
        <p:spPr>
          <a:xfrm>
            <a:off x="2193925" y="7680325"/>
            <a:ext cx="19675475"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22021800" y="7680325"/>
            <a:ext cx="19675475"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193925" y="1317625"/>
            <a:ext cx="39503350" cy="5486400"/>
          </a:xfrm>
          <a:prstGeom prst="rect">
            <a:avLst/>
          </a:prstGeom>
        </p:spPr>
        <p:txBody>
          <a:bodyPr/>
          <a:lstStyle>
            <a:lvl1pPr>
              <a:defRPr/>
            </a:lvl1pPr>
          </a:lstStyle>
          <a:p>
            <a:r>
              <a:rPr lang="zh-CN" altLang="en-US"/>
              <a:t>单击此处编辑母版标题样式</a:t>
            </a:r>
            <a:endParaRPr lang="en-US"/>
          </a:p>
        </p:txBody>
      </p:sp>
      <p:sp>
        <p:nvSpPr>
          <p:cNvPr id="3" name="文本占位符 2"/>
          <p:cNvSpPr>
            <a:spLocks noGrp="1"/>
          </p:cNvSpPr>
          <p:nvPr>
            <p:ph type="body" idx="1"/>
          </p:nvPr>
        </p:nvSpPr>
        <p:spPr>
          <a:xfrm>
            <a:off x="2193925" y="7369175"/>
            <a:ext cx="19392900"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2193925" y="10439400"/>
            <a:ext cx="19392900"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p:cNvSpPr>
            <a:spLocks noGrp="1"/>
          </p:cNvSpPr>
          <p:nvPr>
            <p:ph type="body" sz="quarter" idx="3"/>
          </p:nvPr>
        </p:nvSpPr>
        <p:spPr>
          <a:xfrm>
            <a:off x="22296438" y="7369175"/>
            <a:ext cx="19400837"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22296438" y="10439400"/>
            <a:ext cx="19400837"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193925" y="1317625"/>
            <a:ext cx="39503350" cy="5486400"/>
          </a:xfrm>
          <a:prstGeom prst="rect">
            <a:avLst/>
          </a:prstGeom>
        </p:spPr>
        <p:txBody>
          <a:bodyPr/>
          <a:lstStyle/>
          <a:p>
            <a:r>
              <a:rPr lang="zh-CN" altLang="en-US"/>
              <a:t>单击此处编辑母版标题样式</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93925" y="1311275"/>
            <a:ext cx="14439900" cy="5576888"/>
          </a:xfrm>
          <a:prstGeom prst="rect">
            <a:avLst/>
          </a:prstGeom>
        </p:spPr>
        <p:txBody>
          <a:bodyPr anchor="b"/>
          <a:lstStyle>
            <a:lvl1pPr algn="l">
              <a:defRPr sz="2000" b="1"/>
            </a:lvl1pPr>
          </a:lstStyle>
          <a:p>
            <a:r>
              <a:rPr lang="zh-CN" altLang="en-US"/>
              <a:t>单击此处编辑母版标题样式</a:t>
            </a:r>
            <a:endParaRPr lang="en-US"/>
          </a:p>
        </p:txBody>
      </p:sp>
      <p:sp>
        <p:nvSpPr>
          <p:cNvPr id="3" name="内容占位符 2"/>
          <p:cNvSpPr>
            <a:spLocks noGrp="1"/>
          </p:cNvSpPr>
          <p:nvPr>
            <p:ph idx="1"/>
          </p:nvPr>
        </p:nvSpPr>
        <p:spPr>
          <a:xfrm>
            <a:off x="17160875" y="1311275"/>
            <a:ext cx="24536400" cy="280939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p:cNvSpPr>
            <a:spLocks noGrp="1"/>
          </p:cNvSpPr>
          <p:nvPr>
            <p:ph type="body" sz="half" idx="2"/>
          </p:nvPr>
        </p:nvSpPr>
        <p:spPr>
          <a:xfrm>
            <a:off x="2193925" y="6888163"/>
            <a:ext cx="14439900" cy="225171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602663" y="23042563"/>
            <a:ext cx="26335037" cy="2720975"/>
          </a:xfrm>
          <a:prstGeom prst="rect">
            <a:avLst/>
          </a:prstGeom>
        </p:spPr>
        <p:txBody>
          <a:bodyPr anchor="b"/>
          <a:lstStyle>
            <a:lvl1pPr algn="l">
              <a:defRPr sz="2000" b="1"/>
            </a:lvl1pPr>
          </a:lstStyle>
          <a:p>
            <a:r>
              <a:rPr lang="zh-CN" altLang="en-US"/>
              <a:t>单击此处编辑母版标题样式</a:t>
            </a:r>
            <a:endParaRPr lang="en-US"/>
          </a:p>
        </p:txBody>
      </p:sp>
      <p:sp>
        <p:nvSpPr>
          <p:cNvPr id="3" name="图片占位符 2"/>
          <p:cNvSpPr>
            <a:spLocks noGrp="1"/>
          </p:cNvSpPr>
          <p:nvPr>
            <p:ph type="pic" idx="1"/>
          </p:nvPr>
        </p:nvSpPr>
        <p:spPr>
          <a:xfrm>
            <a:off x="8602663" y="2941638"/>
            <a:ext cx="26335037" cy="197500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文本占位符 3"/>
          <p:cNvSpPr>
            <a:spLocks noGrp="1"/>
          </p:cNvSpPr>
          <p:nvPr>
            <p:ph type="body" sz="half" idx="2"/>
          </p:nvPr>
        </p:nvSpPr>
        <p:spPr>
          <a:xfrm>
            <a:off x="8602663" y="25763538"/>
            <a:ext cx="26335037" cy="3862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39999">
              <a:srgbClr val="0A128C"/>
            </a:gs>
            <a:gs pos="70000">
              <a:srgbClr val="181CC7"/>
            </a:gs>
            <a:gs pos="88000">
              <a:srgbClr val="7005D4"/>
            </a:gs>
            <a:gs pos="100000">
              <a:srgbClr val="8C3D91"/>
            </a:gs>
          </a:gsLst>
          <a:lin ang="2700000" scaled="1"/>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0" fontAlgn="base" hangingPunct="0">
        <a:spcBef>
          <a:spcPct val="0"/>
        </a:spcBef>
        <a:spcAft>
          <a:spcPct val="0"/>
        </a:spcAft>
        <a:defRPr sz="21100">
          <a:solidFill>
            <a:schemeClr val="tx2"/>
          </a:solidFill>
          <a:latin typeface="+mj-lt"/>
          <a:ea typeface="+mj-ea"/>
          <a:cs typeface="+mj-cs"/>
        </a:defRPr>
      </a:lvl1pPr>
      <a:lvl2pPr algn="ctr" defTabSz="4389120" rtl="0" eaLnBrk="0" fontAlgn="base" hangingPunct="0">
        <a:spcBef>
          <a:spcPct val="0"/>
        </a:spcBef>
        <a:spcAft>
          <a:spcPct val="0"/>
        </a:spcAft>
        <a:defRPr sz="21100">
          <a:solidFill>
            <a:schemeClr val="tx2"/>
          </a:solidFill>
          <a:latin typeface="Arial" panose="020B0604020202020204" pitchFamily="34" charset="0"/>
          <a:ea typeface="ヒラギノ角ゴ Pro W3" charset="-128"/>
        </a:defRPr>
      </a:lvl2pPr>
      <a:lvl3pPr algn="ctr" defTabSz="4389120" rtl="0" eaLnBrk="0" fontAlgn="base" hangingPunct="0">
        <a:spcBef>
          <a:spcPct val="0"/>
        </a:spcBef>
        <a:spcAft>
          <a:spcPct val="0"/>
        </a:spcAft>
        <a:defRPr sz="21100">
          <a:solidFill>
            <a:schemeClr val="tx2"/>
          </a:solidFill>
          <a:latin typeface="Arial" panose="020B0604020202020204" pitchFamily="34" charset="0"/>
          <a:ea typeface="ヒラギノ角ゴ Pro W3" charset="-128"/>
        </a:defRPr>
      </a:lvl3pPr>
      <a:lvl4pPr algn="ctr" defTabSz="4389120" rtl="0" eaLnBrk="0" fontAlgn="base" hangingPunct="0">
        <a:spcBef>
          <a:spcPct val="0"/>
        </a:spcBef>
        <a:spcAft>
          <a:spcPct val="0"/>
        </a:spcAft>
        <a:defRPr sz="21100">
          <a:solidFill>
            <a:schemeClr val="tx2"/>
          </a:solidFill>
          <a:latin typeface="Arial" panose="020B0604020202020204" pitchFamily="34" charset="0"/>
          <a:ea typeface="ヒラギノ角ゴ Pro W3" charset="-128"/>
        </a:defRPr>
      </a:lvl4pPr>
      <a:lvl5pPr algn="ctr" defTabSz="4389120" rtl="0" eaLnBrk="0" fontAlgn="base" hangingPunct="0">
        <a:spcBef>
          <a:spcPct val="0"/>
        </a:spcBef>
        <a:spcAft>
          <a:spcPct val="0"/>
        </a:spcAft>
        <a:defRPr sz="21100">
          <a:solidFill>
            <a:schemeClr val="tx2"/>
          </a:solidFill>
          <a:latin typeface="Arial" panose="020B0604020202020204" pitchFamily="34" charset="0"/>
          <a:ea typeface="ヒラギノ角ゴ Pro W3" charset="-128"/>
        </a:defRPr>
      </a:lvl5pPr>
      <a:lvl6pPr marL="457200" algn="ctr" defTabSz="4389120" rtl="0" fontAlgn="base">
        <a:spcBef>
          <a:spcPct val="0"/>
        </a:spcBef>
        <a:spcAft>
          <a:spcPct val="0"/>
        </a:spcAft>
        <a:defRPr sz="21100">
          <a:solidFill>
            <a:schemeClr val="tx2"/>
          </a:solidFill>
          <a:latin typeface="Arial" panose="020B0604020202020204" pitchFamily="34" charset="0"/>
          <a:ea typeface="ヒラギノ角ゴ Pro W3" charset="-128"/>
        </a:defRPr>
      </a:lvl6pPr>
      <a:lvl7pPr marL="914400" algn="ctr" defTabSz="4389120" rtl="0" fontAlgn="base">
        <a:spcBef>
          <a:spcPct val="0"/>
        </a:spcBef>
        <a:spcAft>
          <a:spcPct val="0"/>
        </a:spcAft>
        <a:defRPr sz="21100">
          <a:solidFill>
            <a:schemeClr val="tx2"/>
          </a:solidFill>
          <a:latin typeface="Arial" panose="020B0604020202020204" pitchFamily="34" charset="0"/>
          <a:ea typeface="ヒラギノ角ゴ Pro W3" charset="-128"/>
        </a:defRPr>
      </a:lvl7pPr>
      <a:lvl8pPr marL="1371600" algn="ctr" defTabSz="4389120" rtl="0" fontAlgn="base">
        <a:spcBef>
          <a:spcPct val="0"/>
        </a:spcBef>
        <a:spcAft>
          <a:spcPct val="0"/>
        </a:spcAft>
        <a:defRPr sz="21100">
          <a:solidFill>
            <a:schemeClr val="tx2"/>
          </a:solidFill>
          <a:latin typeface="Arial" panose="020B0604020202020204" pitchFamily="34" charset="0"/>
          <a:ea typeface="ヒラギノ角ゴ Pro W3" charset="-128"/>
        </a:defRPr>
      </a:lvl8pPr>
      <a:lvl9pPr marL="1828800" algn="ctr" defTabSz="4389120" rtl="0" fontAlgn="base">
        <a:spcBef>
          <a:spcPct val="0"/>
        </a:spcBef>
        <a:spcAft>
          <a:spcPct val="0"/>
        </a:spcAft>
        <a:defRPr sz="21100">
          <a:solidFill>
            <a:schemeClr val="tx2"/>
          </a:solidFill>
          <a:latin typeface="Arial" panose="020B0604020202020204" pitchFamily="34" charset="0"/>
          <a:ea typeface="ヒラギノ角ゴ Pro W3" charset="-128"/>
        </a:defRPr>
      </a:lvl9pPr>
    </p:titleStyle>
    <p:bodyStyle>
      <a:lvl1pPr marL="1646555" indent="-1646555" algn="l" defTabSz="4389120" rtl="0" eaLnBrk="0" fontAlgn="base" hangingPunct="0">
        <a:spcBef>
          <a:spcPct val="20000"/>
        </a:spcBef>
        <a:spcAft>
          <a:spcPct val="0"/>
        </a:spcAft>
        <a:buChar char="•"/>
        <a:defRPr sz="15300">
          <a:solidFill>
            <a:schemeClr val="tx1"/>
          </a:solidFill>
          <a:latin typeface="+mn-lt"/>
          <a:ea typeface="+mn-ea"/>
          <a:cs typeface="+mn-cs"/>
        </a:defRPr>
      </a:lvl1pPr>
      <a:lvl2pPr marL="3565525" indent="-1370330" algn="l" defTabSz="4389120" rtl="0" eaLnBrk="0" fontAlgn="base" hangingPunct="0">
        <a:spcBef>
          <a:spcPct val="20000"/>
        </a:spcBef>
        <a:spcAft>
          <a:spcPct val="0"/>
        </a:spcAft>
        <a:buChar char="–"/>
        <a:defRPr sz="13500">
          <a:solidFill>
            <a:schemeClr val="tx1"/>
          </a:solidFill>
          <a:latin typeface="+mn-lt"/>
          <a:ea typeface="+mn-ea"/>
        </a:defRPr>
      </a:lvl2pPr>
      <a:lvl3pPr marL="5486400" indent="-1097280" algn="l" defTabSz="4389120" rtl="0" eaLnBrk="0" fontAlgn="base" hangingPunct="0">
        <a:spcBef>
          <a:spcPct val="20000"/>
        </a:spcBef>
        <a:spcAft>
          <a:spcPct val="0"/>
        </a:spcAft>
        <a:buChar char="•"/>
        <a:defRPr sz="11500">
          <a:solidFill>
            <a:schemeClr val="tx1"/>
          </a:solidFill>
          <a:latin typeface="+mn-lt"/>
          <a:ea typeface="+mn-ea"/>
        </a:defRPr>
      </a:lvl3pPr>
      <a:lvl4pPr marL="7680325" indent="-1097280" algn="l" defTabSz="4389120" rtl="0" eaLnBrk="0" fontAlgn="base" hangingPunct="0">
        <a:spcBef>
          <a:spcPct val="20000"/>
        </a:spcBef>
        <a:spcAft>
          <a:spcPct val="0"/>
        </a:spcAft>
        <a:buChar char="–"/>
        <a:defRPr sz="9600">
          <a:solidFill>
            <a:schemeClr val="tx1"/>
          </a:solidFill>
          <a:latin typeface="+mn-lt"/>
          <a:ea typeface="+mn-ea"/>
        </a:defRPr>
      </a:lvl4pPr>
      <a:lvl5pPr marL="9876155" indent="-1098550" algn="l" defTabSz="4389120" rtl="0" eaLnBrk="0" fontAlgn="base" hangingPunct="0">
        <a:spcBef>
          <a:spcPct val="20000"/>
        </a:spcBef>
        <a:spcAft>
          <a:spcPct val="0"/>
        </a:spcAft>
        <a:buChar char="»"/>
        <a:defRPr sz="9600">
          <a:solidFill>
            <a:schemeClr val="tx1"/>
          </a:solidFill>
          <a:latin typeface="+mn-lt"/>
          <a:ea typeface="+mn-ea"/>
        </a:defRPr>
      </a:lvl5pPr>
      <a:lvl6pPr marL="10333355" indent="-1098550" algn="l" defTabSz="4389120" rtl="0" fontAlgn="base">
        <a:spcBef>
          <a:spcPct val="20000"/>
        </a:spcBef>
        <a:spcAft>
          <a:spcPct val="0"/>
        </a:spcAft>
        <a:buChar char="»"/>
        <a:defRPr sz="9600">
          <a:solidFill>
            <a:schemeClr val="tx1"/>
          </a:solidFill>
          <a:latin typeface="+mn-lt"/>
          <a:ea typeface="+mn-ea"/>
        </a:defRPr>
      </a:lvl6pPr>
      <a:lvl7pPr marL="10790555" indent="-1098550" algn="l" defTabSz="4389120" rtl="0" fontAlgn="base">
        <a:spcBef>
          <a:spcPct val="20000"/>
        </a:spcBef>
        <a:spcAft>
          <a:spcPct val="0"/>
        </a:spcAft>
        <a:buChar char="»"/>
        <a:defRPr sz="9600">
          <a:solidFill>
            <a:schemeClr val="tx1"/>
          </a:solidFill>
          <a:latin typeface="+mn-lt"/>
          <a:ea typeface="+mn-ea"/>
        </a:defRPr>
      </a:lvl7pPr>
      <a:lvl8pPr marL="11247755" indent="-1098550" algn="l" defTabSz="4389120" rtl="0" fontAlgn="base">
        <a:spcBef>
          <a:spcPct val="20000"/>
        </a:spcBef>
        <a:spcAft>
          <a:spcPct val="0"/>
        </a:spcAft>
        <a:buChar char="»"/>
        <a:defRPr sz="9600">
          <a:solidFill>
            <a:schemeClr val="tx1"/>
          </a:solidFill>
          <a:latin typeface="+mn-lt"/>
          <a:ea typeface="+mn-ea"/>
        </a:defRPr>
      </a:lvl8pPr>
      <a:lvl9pPr marL="11704955" indent="-1098550" algn="l" defTabSz="4389120" rtl="0" fontAlgn="base">
        <a:spcBef>
          <a:spcPct val="20000"/>
        </a:spcBef>
        <a:spcAft>
          <a:spcPct val="0"/>
        </a:spcAft>
        <a:buChar char="»"/>
        <a:defRPr sz="9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tiff"/><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2" descr="mi_v1">
            <a:extLst>
              <a:ext uri="{FF2B5EF4-FFF2-40B4-BE49-F238E27FC236}">
                <a16:creationId xmlns:a16="http://schemas.microsoft.com/office/drawing/2014/main" id="{A32E244B-85B6-4A2D-A30B-D9059C844D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73" r="6427"/>
          <a:stretch/>
        </p:blipFill>
        <p:spPr bwMode="auto">
          <a:xfrm>
            <a:off x="4720692" y="22372594"/>
            <a:ext cx="4946333" cy="3895301"/>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a:extLst>
              <a:ext uri="{FF2B5EF4-FFF2-40B4-BE49-F238E27FC236}">
                <a16:creationId xmlns:a16="http://schemas.microsoft.com/office/drawing/2014/main" id="{9DD75BCB-2CE9-439D-B4C0-D796B4959541}"/>
              </a:ext>
            </a:extLst>
          </p:cNvPr>
          <p:cNvPicPr>
            <a:picLocks noChangeAspect="1"/>
          </p:cNvPicPr>
          <p:nvPr/>
        </p:nvPicPr>
        <p:blipFill rotWithShape="1">
          <a:blip r:embed="rId3">
            <a:extLst>
              <a:ext uri="{28A0092B-C50C-407E-A947-70E740481C1C}">
                <a14:useLocalDpi xmlns:a14="http://schemas.microsoft.com/office/drawing/2010/main" val="0"/>
              </a:ext>
            </a:extLst>
          </a:blip>
          <a:srcRect l="7606" t="19115" r="6732" b="18014"/>
          <a:stretch/>
        </p:blipFill>
        <p:spPr>
          <a:xfrm>
            <a:off x="32216652" y="170016"/>
            <a:ext cx="10723211" cy="3260822"/>
          </a:xfrm>
          <a:prstGeom prst="rect">
            <a:avLst/>
          </a:prstGeom>
        </p:spPr>
      </p:pic>
      <p:sp>
        <p:nvSpPr>
          <p:cNvPr id="37" name="Rectangle 6"/>
          <p:cNvSpPr>
            <a:spLocks noChangeArrowheads="1"/>
          </p:cNvSpPr>
          <p:nvPr/>
        </p:nvSpPr>
        <p:spPr bwMode="auto">
          <a:xfrm>
            <a:off x="10921298" y="12700"/>
            <a:ext cx="20854102" cy="4406900"/>
          </a:xfrm>
          <a:prstGeom prst="rect">
            <a:avLst/>
          </a:prstGeom>
          <a:solidFill>
            <a:schemeClr val="bg1"/>
          </a:solidFill>
          <a:ln w="9525">
            <a:noFill/>
            <a:miter lim="800000"/>
          </a:ln>
        </p:spPr>
        <p:txBody>
          <a:bodyPr wrap="none" anchor="ctr"/>
          <a:lstStyle/>
          <a:p>
            <a:endParaRPr lang="en-US" dirty="0">
              <a:solidFill>
                <a:schemeClr val="bg1"/>
              </a:solidFill>
            </a:endParaRPr>
          </a:p>
        </p:txBody>
      </p:sp>
      <p:sp>
        <p:nvSpPr>
          <p:cNvPr id="1026" name="Rectangle 6"/>
          <p:cNvSpPr>
            <a:spLocks noChangeArrowheads="1"/>
          </p:cNvSpPr>
          <p:nvPr/>
        </p:nvSpPr>
        <p:spPr bwMode="auto">
          <a:xfrm>
            <a:off x="914400" y="914400"/>
            <a:ext cx="42062400" cy="3395663"/>
          </a:xfrm>
          <a:prstGeom prst="rect">
            <a:avLst/>
          </a:prstGeom>
          <a:noFill/>
          <a:ln w="9525">
            <a:noFill/>
            <a:miter lim="800000"/>
          </a:ln>
        </p:spPr>
        <p:txBody>
          <a:bodyPr wrap="none" anchor="ctr"/>
          <a:lstStyle/>
          <a:p>
            <a:endParaRPr lang="en-US"/>
          </a:p>
        </p:txBody>
      </p:sp>
      <p:sp>
        <p:nvSpPr>
          <p:cNvPr id="1027" name="Text Box 5"/>
          <p:cNvSpPr txBox="1">
            <a:spLocks noChangeArrowheads="1"/>
          </p:cNvSpPr>
          <p:nvPr/>
        </p:nvSpPr>
        <p:spPr bwMode="auto">
          <a:xfrm>
            <a:off x="10480046" y="199055"/>
            <a:ext cx="20955000" cy="1925799"/>
          </a:xfrm>
          <a:prstGeom prst="rect">
            <a:avLst/>
          </a:prstGeom>
          <a:noFill/>
          <a:ln w="9525">
            <a:noFill/>
            <a:miter lim="800000"/>
          </a:ln>
        </p:spPr>
        <p:txBody>
          <a:bodyPr wrap="square" lIns="78373" tIns="39187" rIns="78373" bIns="39187">
            <a:spAutoFit/>
          </a:bodyPr>
          <a:lstStyle/>
          <a:p>
            <a:pPr algn="ctr" defTabSz="784225">
              <a:spcBef>
                <a:spcPct val="50000"/>
              </a:spcBef>
            </a:pPr>
            <a:r>
              <a:rPr lang="en-US" sz="4800" b="1" dirty="0">
                <a:solidFill>
                  <a:srgbClr val="0021A5"/>
                </a:solidFill>
              </a:rPr>
              <a:t>DEEP DETERMINISTIC INFORMATION BOTTLENECK WITH </a:t>
            </a:r>
          </a:p>
          <a:p>
            <a:pPr algn="ctr" defTabSz="784225">
              <a:spcBef>
                <a:spcPct val="50000"/>
              </a:spcBef>
            </a:pPr>
            <a:r>
              <a:rPr lang="en-US" sz="4800" b="1" dirty="0">
                <a:solidFill>
                  <a:srgbClr val="0021A5"/>
                </a:solidFill>
              </a:rPr>
              <a:t>MATRIX-BASED ENTROPY FUNCTIONAL</a:t>
            </a:r>
            <a:endParaRPr lang="en-US" sz="6000" b="1" dirty="0">
              <a:solidFill>
                <a:srgbClr val="0021A5"/>
              </a:solidFill>
            </a:endParaRPr>
          </a:p>
        </p:txBody>
      </p:sp>
      <p:grpSp>
        <p:nvGrpSpPr>
          <p:cNvPr id="2" name="Group 16"/>
          <p:cNvGrpSpPr/>
          <p:nvPr/>
        </p:nvGrpSpPr>
        <p:grpSpPr bwMode="auto">
          <a:xfrm>
            <a:off x="882163" y="4221947"/>
            <a:ext cx="20269200" cy="1046162"/>
            <a:chOff x="576" y="3504"/>
            <a:chExt cx="6336" cy="768"/>
          </a:xfrm>
          <a:solidFill>
            <a:srgbClr val="0021A5"/>
          </a:solidFill>
        </p:grpSpPr>
        <p:sp>
          <p:nvSpPr>
            <p:cNvPr id="1058" name="Rectangle 4"/>
            <p:cNvSpPr>
              <a:spLocks noChangeArrowheads="1"/>
            </p:cNvSpPr>
            <p:nvPr/>
          </p:nvSpPr>
          <p:spPr bwMode="auto">
            <a:xfrm>
              <a:off x="576" y="3504"/>
              <a:ext cx="6336" cy="768"/>
            </a:xfrm>
            <a:prstGeom prst="rect">
              <a:avLst/>
            </a:prstGeom>
            <a:grpFill/>
            <a:ln w="9525">
              <a:noFill/>
              <a:miter lim="800000"/>
            </a:ln>
          </p:spPr>
          <p:txBody>
            <a:bodyPr lIns="78373" tIns="39187" rIns="78373" bIns="39187">
              <a:spAutoFit/>
            </a:bodyPr>
            <a:lstStyle/>
            <a:p>
              <a:pPr>
                <a:defRPr/>
              </a:pPr>
              <a:endParaRPr lang="en-US">
                <a:latin typeface="Arial" panose="020B0604020202020204" pitchFamily="34" charset="0"/>
              </a:endParaRPr>
            </a:p>
          </p:txBody>
        </p:sp>
        <p:sp>
          <p:nvSpPr>
            <p:cNvPr id="1059" name="Text Box 8"/>
            <p:cNvSpPr txBox="1">
              <a:spLocks noChangeArrowheads="1"/>
            </p:cNvSpPr>
            <p:nvPr/>
          </p:nvSpPr>
          <p:spPr bwMode="auto">
            <a:xfrm>
              <a:off x="1053" y="3629"/>
              <a:ext cx="5331" cy="521"/>
            </a:xfrm>
            <a:prstGeom prst="rect">
              <a:avLst/>
            </a:prstGeom>
            <a:noFill/>
            <a:ln w="9525">
              <a:noFill/>
              <a:miter lim="800000"/>
            </a:ln>
          </p:spPr>
          <p:txBody>
            <a:bodyPr wrap="square" lIns="78373" tIns="39187" rIns="78373" bIns="39187">
              <a:spAutoFit/>
            </a:bodyPr>
            <a:lstStyle/>
            <a:p>
              <a:pPr algn="ctr" defTabSz="784225">
                <a:spcBef>
                  <a:spcPct val="50000"/>
                </a:spcBef>
                <a:defRPr/>
              </a:pPr>
              <a:r>
                <a:rPr lang="en-US" sz="4100" b="1" dirty="0">
                  <a:solidFill>
                    <a:schemeClr val="bg1"/>
                  </a:solidFill>
                </a:rPr>
                <a:t>Abstract and Background</a:t>
              </a:r>
              <a:endParaRPr lang="en-US" sz="2100" dirty="0">
                <a:solidFill>
                  <a:schemeClr val="bg1"/>
                </a:solidFill>
                <a:latin typeface="Arial" panose="020B0604020202020204" pitchFamily="34" charset="0"/>
              </a:endParaRPr>
            </a:p>
          </p:txBody>
        </p:sp>
      </p:grpSp>
      <p:sp>
        <p:nvSpPr>
          <p:cNvPr id="1029" name="Text Box 11"/>
          <p:cNvSpPr txBox="1">
            <a:spLocks noChangeArrowheads="1"/>
          </p:cNvSpPr>
          <p:nvPr/>
        </p:nvSpPr>
        <p:spPr bwMode="auto">
          <a:xfrm>
            <a:off x="11399000" y="2145776"/>
            <a:ext cx="18930126" cy="1433356"/>
          </a:xfrm>
          <a:prstGeom prst="rect">
            <a:avLst/>
          </a:prstGeom>
          <a:noFill/>
          <a:ln w="9525">
            <a:noFill/>
            <a:miter lim="800000"/>
          </a:ln>
        </p:spPr>
        <p:txBody>
          <a:bodyPr wrap="square" lIns="78373" tIns="39187" rIns="78373" bIns="39187">
            <a:spAutoFit/>
          </a:bodyPr>
          <a:lstStyle/>
          <a:p>
            <a:pPr algn="ctr" defTabSz="784225">
              <a:spcBef>
                <a:spcPct val="50000"/>
              </a:spcBef>
            </a:pPr>
            <a:r>
              <a:rPr lang="en-US" sz="4000" b="1" dirty="0">
                <a:solidFill>
                  <a:srgbClr val="0021A5"/>
                </a:solidFill>
              </a:rPr>
              <a:t>Xi Yu</a:t>
            </a:r>
            <a:r>
              <a:rPr lang="en-US" sz="4000" b="1" baseline="30000" dirty="0">
                <a:solidFill>
                  <a:srgbClr val="0021A5"/>
                </a:solidFill>
              </a:rPr>
              <a:t>1</a:t>
            </a:r>
            <a:r>
              <a:rPr lang="en-US" sz="4000" b="1" dirty="0">
                <a:solidFill>
                  <a:srgbClr val="0021A5"/>
                </a:solidFill>
              </a:rPr>
              <a:t>, </a:t>
            </a:r>
            <a:r>
              <a:rPr lang="en-US" sz="4000" b="1" dirty="0" err="1">
                <a:solidFill>
                  <a:srgbClr val="0021A5"/>
                </a:solidFill>
              </a:rPr>
              <a:t>Shujian</a:t>
            </a:r>
            <a:r>
              <a:rPr lang="en-US" sz="4000" b="1" dirty="0">
                <a:solidFill>
                  <a:srgbClr val="0021A5"/>
                </a:solidFill>
              </a:rPr>
              <a:t> Yu</a:t>
            </a:r>
            <a:r>
              <a:rPr lang="en-US" sz="4000" b="1" baseline="30000" dirty="0">
                <a:solidFill>
                  <a:srgbClr val="0021A5"/>
                </a:solidFill>
              </a:rPr>
              <a:t>2</a:t>
            </a:r>
            <a:r>
              <a:rPr lang="en-US" sz="4000" b="1" dirty="0">
                <a:solidFill>
                  <a:srgbClr val="0021A5"/>
                </a:solidFill>
              </a:rPr>
              <a:t>, Jose C. Principe</a:t>
            </a:r>
            <a:r>
              <a:rPr lang="en-US" sz="4000" b="1" baseline="30000" dirty="0">
                <a:solidFill>
                  <a:srgbClr val="0021A5"/>
                </a:solidFill>
              </a:rPr>
              <a:t>1</a:t>
            </a:r>
            <a:r>
              <a:rPr lang="en-US" sz="4000" b="1" dirty="0">
                <a:solidFill>
                  <a:srgbClr val="0021A5"/>
                </a:solidFill>
              </a:rPr>
              <a:t> </a:t>
            </a:r>
          </a:p>
          <a:p>
            <a:pPr algn="ctr" defTabSz="784225">
              <a:spcBef>
                <a:spcPct val="50000"/>
              </a:spcBef>
            </a:pPr>
            <a:r>
              <a:rPr lang="en-US" sz="3200" b="1" baseline="30000" dirty="0">
                <a:solidFill>
                  <a:srgbClr val="0021A5"/>
                </a:solidFill>
              </a:rPr>
              <a:t>1</a:t>
            </a:r>
            <a:r>
              <a:rPr lang="en-US" sz="3200" b="1" dirty="0">
                <a:solidFill>
                  <a:srgbClr val="0021A5"/>
                </a:solidFill>
              </a:rPr>
              <a:t>University of Florida, </a:t>
            </a:r>
            <a:r>
              <a:rPr lang="en-US" sz="3200" b="1" baseline="30000" dirty="0">
                <a:solidFill>
                  <a:srgbClr val="0021A5"/>
                </a:solidFill>
              </a:rPr>
              <a:t>2</a:t>
            </a:r>
            <a:r>
              <a:rPr lang="en-US" sz="3200" b="1" dirty="0">
                <a:solidFill>
                  <a:srgbClr val="0021A5"/>
                </a:solidFill>
              </a:rPr>
              <a:t>NEC Labs Europe</a:t>
            </a:r>
          </a:p>
        </p:txBody>
      </p:sp>
      <p:grpSp>
        <p:nvGrpSpPr>
          <p:cNvPr id="5" name="Group 26"/>
          <p:cNvGrpSpPr/>
          <p:nvPr/>
        </p:nvGrpSpPr>
        <p:grpSpPr bwMode="auto">
          <a:xfrm>
            <a:off x="659955" y="12009758"/>
            <a:ext cx="20609554" cy="1044575"/>
            <a:chOff x="576" y="3504"/>
            <a:chExt cx="6336" cy="768"/>
          </a:xfrm>
          <a:solidFill>
            <a:srgbClr val="0021A5"/>
          </a:solidFill>
        </p:grpSpPr>
        <p:sp>
          <p:nvSpPr>
            <p:cNvPr id="1052" name="Rectangle 27"/>
            <p:cNvSpPr>
              <a:spLocks noChangeArrowheads="1"/>
            </p:cNvSpPr>
            <p:nvPr/>
          </p:nvSpPr>
          <p:spPr bwMode="auto">
            <a:xfrm>
              <a:off x="576" y="3504"/>
              <a:ext cx="6336" cy="768"/>
            </a:xfrm>
            <a:prstGeom prst="rect">
              <a:avLst/>
            </a:prstGeom>
            <a:grpFill/>
            <a:ln w="9525">
              <a:noFill/>
              <a:miter lim="800000"/>
            </a:ln>
          </p:spPr>
          <p:txBody>
            <a:bodyPr lIns="78373" tIns="39187" rIns="78373" bIns="39187">
              <a:spAutoFit/>
            </a:bodyPr>
            <a:lstStyle/>
            <a:p>
              <a:pPr>
                <a:defRPr/>
              </a:pPr>
              <a:endParaRPr lang="en-US" dirty="0"/>
            </a:p>
          </p:txBody>
        </p:sp>
        <p:sp>
          <p:nvSpPr>
            <p:cNvPr id="1053" name="Text Box 28"/>
            <p:cNvSpPr txBox="1">
              <a:spLocks noChangeArrowheads="1"/>
            </p:cNvSpPr>
            <p:nvPr/>
          </p:nvSpPr>
          <p:spPr bwMode="auto">
            <a:xfrm>
              <a:off x="576" y="3629"/>
              <a:ext cx="6292" cy="522"/>
            </a:xfrm>
            <a:prstGeom prst="rect">
              <a:avLst/>
            </a:prstGeom>
            <a:grpFill/>
            <a:ln w="9525">
              <a:noFill/>
              <a:miter lim="800000"/>
            </a:ln>
          </p:spPr>
          <p:txBody>
            <a:bodyPr wrap="square" lIns="78373" tIns="39187" rIns="78373" bIns="39187">
              <a:spAutoFit/>
            </a:bodyPr>
            <a:lstStyle/>
            <a:p>
              <a:pPr algn="ctr" defTabSz="784225">
                <a:spcBef>
                  <a:spcPct val="50000"/>
                </a:spcBef>
                <a:defRPr/>
              </a:pPr>
              <a:r>
                <a:rPr lang="en-US" sz="4100" b="1" dirty="0">
                  <a:solidFill>
                    <a:schemeClr val="bg1"/>
                  </a:solidFill>
                </a:rPr>
                <a:t>Deep Deterministic Information Bottleneck</a:t>
              </a:r>
            </a:p>
          </p:txBody>
        </p:sp>
      </p:grpSp>
      <p:grpSp>
        <p:nvGrpSpPr>
          <p:cNvPr id="6" name="Group 29"/>
          <p:cNvGrpSpPr/>
          <p:nvPr/>
        </p:nvGrpSpPr>
        <p:grpSpPr bwMode="auto">
          <a:xfrm>
            <a:off x="21913363" y="4221947"/>
            <a:ext cx="21062950" cy="1046162"/>
            <a:chOff x="576" y="3504"/>
            <a:chExt cx="6336" cy="768"/>
          </a:xfrm>
          <a:solidFill>
            <a:srgbClr val="0021A5"/>
          </a:solidFill>
        </p:grpSpPr>
        <p:sp>
          <p:nvSpPr>
            <p:cNvPr id="1050" name="Rectangle 30"/>
            <p:cNvSpPr>
              <a:spLocks noChangeArrowheads="1"/>
            </p:cNvSpPr>
            <p:nvPr/>
          </p:nvSpPr>
          <p:spPr bwMode="auto">
            <a:xfrm>
              <a:off x="576" y="3504"/>
              <a:ext cx="6336" cy="768"/>
            </a:xfrm>
            <a:prstGeom prst="rect">
              <a:avLst/>
            </a:prstGeom>
            <a:grpFill/>
            <a:ln w="9525">
              <a:noFill/>
              <a:miter lim="800000"/>
            </a:ln>
          </p:spPr>
          <p:txBody>
            <a:bodyPr lIns="78373" tIns="39187" rIns="78373" bIns="39187">
              <a:spAutoFit/>
            </a:bodyPr>
            <a:lstStyle/>
            <a:p>
              <a:pPr>
                <a:defRPr/>
              </a:pPr>
              <a:endParaRPr lang="en-US" dirty="0"/>
            </a:p>
          </p:txBody>
        </p:sp>
        <p:sp>
          <p:nvSpPr>
            <p:cNvPr id="1051" name="Text Box 31"/>
            <p:cNvSpPr txBox="1">
              <a:spLocks noChangeArrowheads="1"/>
            </p:cNvSpPr>
            <p:nvPr/>
          </p:nvSpPr>
          <p:spPr bwMode="auto">
            <a:xfrm>
              <a:off x="602" y="3629"/>
              <a:ext cx="6250" cy="521"/>
            </a:xfrm>
            <a:prstGeom prst="rect">
              <a:avLst/>
            </a:prstGeom>
            <a:grpFill/>
            <a:ln w="9525">
              <a:noFill/>
              <a:miter lim="800000"/>
            </a:ln>
          </p:spPr>
          <p:txBody>
            <a:bodyPr wrap="square" lIns="78373" tIns="39187" rIns="78373" bIns="39187">
              <a:spAutoFit/>
            </a:bodyPr>
            <a:lstStyle/>
            <a:p>
              <a:pPr algn="ctr" defTabSz="784225">
                <a:spcBef>
                  <a:spcPct val="50000"/>
                </a:spcBef>
                <a:defRPr/>
              </a:pPr>
              <a:r>
                <a:rPr lang="en-US" sz="4100" b="1" dirty="0">
                  <a:solidFill>
                    <a:schemeClr val="bg1"/>
                  </a:solidFill>
                </a:rPr>
                <a:t>Experiments and Results</a:t>
              </a:r>
            </a:p>
          </p:txBody>
        </p:sp>
      </p:grpSp>
      <p:grpSp>
        <p:nvGrpSpPr>
          <p:cNvPr id="7" name="Group 32"/>
          <p:cNvGrpSpPr/>
          <p:nvPr/>
        </p:nvGrpSpPr>
        <p:grpSpPr bwMode="auto">
          <a:xfrm>
            <a:off x="22086512" y="20142558"/>
            <a:ext cx="21132098" cy="1044575"/>
            <a:chOff x="576" y="3504"/>
            <a:chExt cx="6336" cy="768"/>
          </a:xfrm>
          <a:solidFill>
            <a:srgbClr val="0021A5"/>
          </a:solidFill>
        </p:grpSpPr>
        <p:sp>
          <p:nvSpPr>
            <p:cNvPr id="1048" name="Rectangle 33"/>
            <p:cNvSpPr>
              <a:spLocks noChangeArrowheads="1"/>
            </p:cNvSpPr>
            <p:nvPr/>
          </p:nvSpPr>
          <p:spPr bwMode="auto">
            <a:xfrm>
              <a:off x="576" y="3504"/>
              <a:ext cx="6336" cy="768"/>
            </a:xfrm>
            <a:prstGeom prst="rect">
              <a:avLst/>
            </a:prstGeom>
            <a:grpFill/>
            <a:ln w="9525">
              <a:noFill/>
              <a:miter lim="800000"/>
            </a:ln>
          </p:spPr>
          <p:txBody>
            <a:bodyPr lIns="78373" tIns="39187" rIns="78373" bIns="39187">
              <a:spAutoFit/>
            </a:bodyPr>
            <a:lstStyle/>
            <a:p>
              <a:pPr>
                <a:defRPr/>
              </a:pPr>
              <a:endParaRPr lang="en-US"/>
            </a:p>
          </p:txBody>
        </p:sp>
        <p:sp>
          <p:nvSpPr>
            <p:cNvPr id="1049" name="Text Box 34"/>
            <p:cNvSpPr txBox="1">
              <a:spLocks noChangeArrowheads="1"/>
            </p:cNvSpPr>
            <p:nvPr/>
          </p:nvSpPr>
          <p:spPr bwMode="auto">
            <a:xfrm>
              <a:off x="602" y="3629"/>
              <a:ext cx="6250" cy="522"/>
            </a:xfrm>
            <a:prstGeom prst="rect">
              <a:avLst/>
            </a:prstGeom>
            <a:grpFill/>
            <a:ln w="9525">
              <a:noFill/>
              <a:miter lim="800000"/>
            </a:ln>
          </p:spPr>
          <p:txBody>
            <a:bodyPr wrap="square" lIns="78373" tIns="39187" rIns="78373" bIns="39187">
              <a:spAutoFit/>
            </a:bodyPr>
            <a:lstStyle/>
            <a:p>
              <a:pPr algn="ctr" defTabSz="784225">
                <a:spcBef>
                  <a:spcPct val="50000"/>
                </a:spcBef>
                <a:defRPr/>
              </a:pPr>
              <a:r>
                <a:rPr lang="en-US" sz="4100" b="1" dirty="0">
                  <a:solidFill>
                    <a:schemeClr val="bg1"/>
                  </a:solidFill>
                </a:rPr>
                <a:t>Conclusion and Future work</a:t>
              </a:r>
              <a:endParaRPr lang="en-US" sz="2100" dirty="0">
                <a:solidFill>
                  <a:schemeClr val="bg1"/>
                </a:solidFill>
              </a:endParaRPr>
            </a:p>
          </p:txBody>
        </p:sp>
      </p:grpSp>
      <p:grpSp>
        <p:nvGrpSpPr>
          <p:cNvPr id="8" name="Group 35"/>
          <p:cNvGrpSpPr/>
          <p:nvPr/>
        </p:nvGrpSpPr>
        <p:grpSpPr bwMode="auto">
          <a:xfrm>
            <a:off x="21913363" y="28072547"/>
            <a:ext cx="21062950" cy="1044575"/>
            <a:chOff x="576" y="3504"/>
            <a:chExt cx="6336" cy="768"/>
          </a:xfrm>
          <a:solidFill>
            <a:srgbClr val="0021A5"/>
          </a:solidFill>
        </p:grpSpPr>
        <p:sp>
          <p:nvSpPr>
            <p:cNvPr id="1046" name="Rectangle 36"/>
            <p:cNvSpPr>
              <a:spLocks noChangeArrowheads="1"/>
            </p:cNvSpPr>
            <p:nvPr/>
          </p:nvSpPr>
          <p:spPr bwMode="auto">
            <a:xfrm>
              <a:off x="576" y="3504"/>
              <a:ext cx="6336" cy="768"/>
            </a:xfrm>
            <a:prstGeom prst="rect">
              <a:avLst/>
            </a:prstGeom>
            <a:grpFill/>
            <a:ln w="9525">
              <a:noFill/>
              <a:miter lim="800000"/>
            </a:ln>
          </p:spPr>
          <p:txBody>
            <a:bodyPr lIns="78373" tIns="39187" rIns="78373" bIns="39187">
              <a:spAutoFit/>
            </a:bodyPr>
            <a:lstStyle/>
            <a:p>
              <a:pPr>
                <a:defRPr/>
              </a:pPr>
              <a:endParaRPr lang="en-US"/>
            </a:p>
          </p:txBody>
        </p:sp>
        <p:sp>
          <p:nvSpPr>
            <p:cNvPr id="1047" name="Text Box 37"/>
            <p:cNvSpPr txBox="1">
              <a:spLocks noChangeArrowheads="1"/>
            </p:cNvSpPr>
            <p:nvPr/>
          </p:nvSpPr>
          <p:spPr bwMode="auto">
            <a:xfrm>
              <a:off x="602" y="3629"/>
              <a:ext cx="6250" cy="522"/>
            </a:xfrm>
            <a:prstGeom prst="rect">
              <a:avLst/>
            </a:prstGeom>
            <a:grpFill/>
            <a:ln w="9525">
              <a:noFill/>
              <a:miter lim="800000"/>
            </a:ln>
          </p:spPr>
          <p:txBody>
            <a:bodyPr wrap="square" lIns="78373" tIns="39187" rIns="78373" bIns="39187">
              <a:spAutoFit/>
            </a:bodyPr>
            <a:lstStyle/>
            <a:p>
              <a:pPr algn="ctr" defTabSz="784225">
                <a:spcBef>
                  <a:spcPct val="50000"/>
                </a:spcBef>
                <a:defRPr/>
              </a:pPr>
              <a:r>
                <a:rPr lang="en-US" sz="4100" b="1" dirty="0">
                  <a:solidFill>
                    <a:schemeClr val="bg1"/>
                  </a:solidFill>
                </a:rPr>
                <a:t>References and Resources</a:t>
              </a:r>
              <a:endParaRPr lang="en-US" sz="2100" dirty="0">
                <a:solidFill>
                  <a:schemeClr val="bg1"/>
                </a:solidFill>
              </a:endParaRPr>
            </a:p>
          </p:txBody>
        </p:sp>
      </p:grpSp>
      <p:sp>
        <p:nvSpPr>
          <p:cNvPr id="1042" name="Text Box 44"/>
          <p:cNvSpPr txBox="1">
            <a:spLocks noChangeArrowheads="1"/>
          </p:cNvSpPr>
          <p:nvPr/>
        </p:nvSpPr>
        <p:spPr bwMode="auto">
          <a:xfrm>
            <a:off x="21913362" y="29059367"/>
            <a:ext cx="15925801" cy="3831818"/>
          </a:xfrm>
          <a:prstGeom prst="rect">
            <a:avLst/>
          </a:prstGeom>
          <a:noFill/>
          <a:ln w="9525">
            <a:noFill/>
            <a:miter lim="800000"/>
          </a:ln>
        </p:spPr>
        <p:txBody>
          <a:bodyPr wrap="square">
            <a:spAutoFit/>
          </a:bodyPr>
          <a:lstStyle/>
          <a:p>
            <a:pPr algn="just">
              <a:spcBef>
                <a:spcPct val="50000"/>
              </a:spcBef>
            </a:pPr>
            <a:r>
              <a:rPr lang="en-US" altLang="zh-CN" sz="2000" dirty="0">
                <a:solidFill>
                  <a:srgbClr val="222222"/>
                </a:solidFill>
                <a:latin typeface="+mj-lt"/>
              </a:rPr>
              <a:t>[1] </a:t>
            </a:r>
            <a:r>
              <a:rPr lang="en-US" altLang="zh-CN" sz="2000" b="0" i="0" dirty="0" err="1">
                <a:solidFill>
                  <a:srgbClr val="222222"/>
                </a:solidFill>
                <a:effectLst/>
                <a:latin typeface="+mj-lt"/>
              </a:rPr>
              <a:t>Tishby</a:t>
            </a:r>
            <a:r>
              <a:rPr lang="en-US" altLang="zh-CN" sz="2000" b="0" i="0" dirty="0">
                <a:solidFill>
                  <a:srgbClr val="222222"/>
                </a:solidFill>
                <a:effectLst/>
                <a:latin typeface="+mj-lt"/>
              </a:rPr>
              <a:t>, Naftali, Fernando C. Pereira, and William </a:t>
            </a:r>
            <a:r>
              <a:rPr lang="en-US" altLang="zh-CN" sz="2000" b="0" i="0" dirty="0" err="1">
                <a:solidFill>
                  <a:srgbClr val="222222"/>
                </a:solidFill>
                <a:effectLst/>
                <a:latin typeface="+mj-lt"/>
              </a:rPr>
              <a:t>Bialek</a:t>
            </a:r>
            <a:r>
              <a:rPr lang="en-US" altLang="zh-CN" sz="2000" b="0" i="0" dirty="0">
                <a:solidFill>
                  <a:srgbClr val="222222"/>
                </a:solidFill>
                <a:effectLst/>
                <a:latin typeface="+mj-lt"/>
              </a:rPr>
              <a:t>. "The information bottleneck method.“ In </a:t>
            </a:r>
            <a:r>
              <a:rPr lang="en-US" altLang="zh-CN" sz="2000" b="0" i="1" dirty="0">
                <a:effectLst/>
                <a:latin typeface="+mj-lt"/>
              </a:rPr>
              <a:t>Proc. of the 37-th Annual Allerton Conference on Communication, Control and Computing</a:t>
            </a:r>
            <a:r>
              <a:rPr lang="en-US" altLang="zh-CN" sz="2000" b="0" i="0" dirty="0">
                <a:effectLst/>
                <a:latin typeface="+mj-lt"/>
              </a:rPr>
              <a:t>, pp. 368-377, 2000.</a:t>
            </a:r>
            <a:endParaRPr lang="en-US" sz="2000" dirty="0">
              <a:latin typeface="+mj-lt"/>
            </a:endParaRPr>
          </a:p>
          <a:p>
            <a:pPr algn="just">
              <a:spcBef>
                <a:spcPct val="50000"/>
              </a:spcBef>
            </a:pPr>
            <a:r>
              <a:rPr lang="en-US" sz="2200" dirty="0"/>
              <a:t>[</a:t>
            </a:r>
            <a:r>
              <a:rPr lang="en-US" sz="2000" dirty="0"/>
              <a:t>2] </a:t>
            </a:r>
            <a:r>
              <a:rPr lang="en-US" altLang="zh-CN" sz="2000" b="0" i="0" dirty="0" err="1">
                <a:solidFill>
                  <a:srgbClr val="222222"/>
                </a:solidFill>
                <a:effectLst/>
                <a:latin typeface="Arial" panose="020B0604020202020204" pitchFamily="34" charset="0"/>
              </a:rPr>
              <a:t>Giraldo</a:t>
            </a:r>
            <a:r>
              <a:rPr lang="en-US" altLang="zh-CN" sz="2000" b="0" i="0" dirty="0">
                <a:solidFill>
                  <a:srgbClr val="222222"/>
                </a:solidFill>
                <a:effectLst/>
                <a:latin typeface="Arial" panose="020B0604020202020204" pitchFamily="34" charset="0"/>
              </a:rPr>
              <a:t>, Luis Gonzalo Sanchez, Murali Rao, and Jose C. Principe. "Measures of entropy from data using infinitely divisible kernels." </a:t>
            </a:r>
            <a:r>
              <a:rPr lang="en-US" altLang="zh-CN" sz="2000" b="0" i="1" dirty="0">
                <a:solidFill>
                  <a:srgbClr val="222222"/>
                </a:solidFill>
                <a:effectLst/>
                <a:latin typeface="Arial" panose="020B0604020202020204" pitchFamily="34" charset="0"/>
              </a:rPr>
              <a:t>IEEE Transactions on Information Theory</a:t>
            </a:r>
            <a:r>
              <a:rPr lang="en-US" altLang="zh-CN" sz="2000" b="0" i="0" dirty="0">
                <a:solidFill>
                  <a:srgbClr val="222222"/>
                </a:solidFill>
                <a:effectLst/>
                <a:latin typeface="Arial" panose="020B0604020202020204" pitchFamily="34" charset="0"/>
              </a:rPr>
              <a:t> 61.1 (2014): 535-548</a:t>
            </a:r>
            <a:r>
              <a:rPr lang="en-US" altLang="zh-CN" sz="2000" dirty="0">
                <a:latin typeface="Arial" panose="020B0604020202020204" pitchFamily="34" charset="0"/>
                <a:ea typeface="SimSun" panose="02010600030101010101" pitchFamily="2" charset="-122"/>
                <a:cs typeface="Arial" panose="020B0604020202020204" pitchFamily="34" charset="0"/>
              </a:rPr>
              <a:t>.</a:t>
            </a:r>
            <a:endParaRPr lang="en-US" sz="2000" dirty="0"/>
          </a:p>
          <a:p>
            <a:pPr algn="just">
              <a:spcBef>
                <a:spcPct val="50000"/>
              </a:spcBef>
            </a:pPr>
            <a:r>
              <a:rPr lang="en-US" sz="2000" dirty="0"/>
              <a:t>[3] </a:t>
            </a:r>
            <a:r>
              <a:rPr lang="en-US" altLang="zh-CN" sz="2000" dirty="0">
                <a:solidFill>
                  <a:srgbClr val="222222"/>
                </a:solidFill>
                <a:latin typeface="Arial" panose="020B0604020202020204" pitchFamily="34" charset="0"/>
              </a:rPr>
              <a:t>Shujian Yu, Luis Gonzalo </a:t>
            </a:r>
            <a:r>
              <a:rPr lang="en-US" altLang="zh-CN" sz="2000" b="0" i="0" dirty="0">
                <a:solidFill>
                  <a:srgbClr val="222222"/>
                </a:solidFill>
                <a:effectLst/>
                <a:latin typeface="Arial" panose="020B0604020202020204" pitchFamily="34" charset="0"/>
              </a:rPr>
              <a:t>Sanchez </a:t>
            </a:r>
            <a:r>
              <a:rPr lang="en-US" altLang="zh-CN" sz="2000" b="0" i="0" dirty="0" err="1">
                <a:solidFill>
                  <a:srgbClr val="222222"/>
                </a:solidFill>
                <a:effectLst/>
                <a:latin typeface="Arial" panose="020B0604020202020204" pitchFamily="34" charset="0"/>
              </a:rPr>
              <a:t>Giraldo</a:t>
            </a:r>
            <a:r>
              <a:rPr lang="en-US" altLang="zh-CN" sz="2000" b="0" i="0" dirty="0">
                <a:solidFill>
                  <a:srgbClr val="222222"/>
                </a:solidFill>
                <a:effectLst/>
                <a:latin typeface="Arial" panose="020B0604020202020204" pitchFamily="34" charset="0"/>
              </a:rPr>
              <a:t>, Robert </a:t>
            </a:r>
            <a:r>
              <a:rPr lang="en-US" altLang="zh-CN" sz="2000" b="0" i="0" dirty="0" err="1">
                <a:solidFill>
                  <a:srgbClr val="222222"/>
                </a:solidFill>
                <a:effectLst/>
                <a:latin typeface="Arial" panose="020B0604020202020204" pitchFamily="34" charset="0"/>
              </a:rPr>
              <a:t>Jenssen</a:t>
            </a:r>
            <a:r>
              <a:rPr lang="en-US" altLang="zh-CN" sz="2000" b="0" i="0" dirty="0">
                <a:solidFill>
                  <a:srgbClr val="222222"/>
                </a:solidFill>
                <a:effectLst/>
                <a:latin typeface="Arial" panose="020B0604020202020204" pitchFamily="34" charset="0"/>
              </a:rPr>
              <a:t>, and Jose C. Principe. “Multivariate Extension of Matrix-based </a:t>
            </a:r>
            <a:r>
              <a:rPr lang="en-US" altLang="zh-CN" sz="2000" b="0" i="0" dirty="0" err="1">
                <a:solidFill>
                  <a:srgbClr val="222222"/>
                </a:solidFill>
                <a:effectLst/>
                <a:latin typeface="Arial" panose="020B0604020202020204" pitchFamily="34" charset="0"/>
              </a:rPr>
              <a:t>Renyi's</a:t>
            </a:r>
            <a:r>
              <a:rPr lang="en-US" altLang="zh-CN" sz="2000" b="0" i="0" dirty="0">
                <a:solidFill>
                  <a:srgbClr val="222222"/>
                </a:solidFill>
                <a:effectLst/>
                <a:latin typeface="Arial" panose="020B0604020202020204" pitchFamily="34" charset="0"/>
              </a:rPr>
              <a:t> </a:t>
            </a:r>
            <a:r>
              <a:rPr lang="el-GR" altLang="zh-CN" sz="2000" b="0" i="0" dirty="0">
                <a:solidFill>
                  <a:srgbClr val="222222"/>
                </a:solidFill>
                <a:effectLst/>
                <a:latin typeface="Arial" panose="020B0604020202020204" pitchFamily="34" charset="0"/>
              </a:rPr>
              <a:t>α-</a:t>
            </a:r>
            <a:r>
              <a:rPr lang="en-US" altLang="zh-CN" sz="2000" b="0" i="0" dirty="0">
                <a:solidFill>
                  <a:srgbClr val="222222"/>
                </a:solidFill>
                <a:effectLst/>
                <a:latin typeface="Arial" panose="020B0604020202020204" pitchFamily="34" charset="0"/>
              </a:rPr>
              <a:t>order Entropy Functional.” </a:t>
            </a:r>
            <a:r>
              <a:rPr lang="en-US" altLang="zh-CN" sz="2000" b="0" i="1" dirty="0">
                <a:solidFill>
                  <a:srgbClr val="222222"/>
                </a:solidFill>
                <a:effectLst/>
                <a:latin typeface="Arial" panose="020B0604020202020204" pitchFamily="34" charset="0"/>
              </a:rPr>
              <a:t>IEEE Transactions on Pattern Analysis and Machine Intelligence</a:t>
            </a:r>
            <a:r>
              <a:rPr lang="en-US" altLang="zh-CN" sz="2000" b="0" i="0" dirty="0">
                <a:solidFill>
                  <a:srgbClr val="222222"/>
                </a:solidFill>
                <a:effectLst/>
                <a:latin typeface="Arial" panose="020B0604020202020204" pitchFamily="34" charset="0"/>
              </a:rPr>
              <a:t>, vol. 22, pp. </a:t>
            </a:r>
            <a:r>
              <a:rPr lang="en-US" altLang="zh-CN" sz="2000" b="0" i="0" dirty="0">
                <a:solidFill>
                  <a:srgbClr val="333333"/>
                </a:solidFill>
                <a:effectLst/>
                <a:latin typeface="Arial" panose="020B0604020202020204" pitchFamily="34" charset="0"/>
              </a:rPr>
              <a:t>2960 - 2966, </a:t>
            </a:r>
            <a:r>
              <a:rPr lang="en-US" altLang="zh-CN" sz="2000" b="0" i="0" dirty="0">
                <a:solidFill>
                  <a:srgbClr val="222222"/>
                </a:solidFill>
                <a:effectLst/>
                <a:latin typeface="Arial" panose="020B0604020202020204" pitchFamily="34" charset="0"/>
              </a:rPr>
              <a:t>2020</a:t>
            </a:r>
            <a:r>
              <a:rPr lang="en-US" altLang="zh-CN" sz="2000" dirty="0">
                <a:latin typeface="Arial" panose="020B0604020202020204" pitchFamily="34" charset="0"/>
                <a:ea typeface="SimSun" panose="02010600030101010101" pitchFamily="2" charset="-122"/>
                <a:cs typeface="Arial" panose="020B0604020202020204" pitchFamily="34" charset="0"/>
              </a:rPr>
              <a:t>.</a:t>
            </a:r>
            <a:r>
              <a:rPr lang="en-US" sz="2000" dirty="0"/>
              <a:t> </a:t>
            </a:r>
          </a:p>
          <a:p>
            <a:pPr algn="just">
              <a:spcBef>
                <a:spcPct val="50000"/>
              </a:spcBef>
            </a:pPr>
            <a:r>
              <a:rPr lang="en-US" sz="2000" dirty="0"/>
              <a:t>[4] </a:t>
            </a:r>
            <a:r>
              <a:rPr lang="en-US" altLang="zh-CN" sz="2000" dirty="0">
                <a:solidFill>
                  <a:srgbClr val="222222"/>
                </a:solidFill>
              </a:rPr>
              <a:t>Goodfellow, Ian J., Jonathon </a:t>
            </a:r>
            <a:r>
              <a:rPr lang="en-US" altLang="zh-CN" sz="2000" dirty="0" err="1">
                <a:solidFill>
                  <a:srgbClr val="222222"/>
                </a:solidFill>
              </a:rPr>
              <a:t>Shlens</a:t>
            </a:r>
            <a:r>
              <a:rPr lang="en-US" altLang="zh-CN" sz="2000" dirty="0">
                <a:solidFill>
                  <a:srgbClr val="222222"/>
                </a:solidFill>
              </a:rPr>
              <a:t>, and Christian </a:t>
            </a:r>
            <a:r>
              <a:rPr lang="en-US" altLang="zh-CN" sz="2000" dirty="0" err="1">
                <a:solidFill>
                  <a:srgbClr val="222222"/>
                </a:solidFill>
              </a:rPr>
              <a:t>Szegedy</a:t>
            </a:r>
            <a:r>
              <a:rPr lang="en-US" altLang="zh-CN" sz="2000" dirty="0">
                <a:solidFill>
                  <a:srgbClr val="222222"/>
                </a:solidFill>
              </a:rPr>
              <a:t>. "Explaining and harnessing adversarial examples." </a:t>
            </a:r>
            <a:r>
              <a:rPr lang="en-US" sz="2000" dirty="0">
                <a:solidFill>
                  <a:srgbClr val="222222"/>
                </a:solidFill>
              </a:rPr>
              <a:t>in </a:t>
            </a:r>
            <a:r>
              <a:rPr lang="en-US" sz="2000" i="1" dirty="0">
                <a:solidFill>
                  <a:srgbClr val="222222"/>
                </a:solidFill>
              </a:rPr>
              <a:t>International Conference on Learning Representations</a:t>
            </a:r>
            <a:r>
              <a:rPr lang="en-US" sz="2000" dirty="0">
                <a:solidFill>
                  <a:srgbClr val="222222"/>
                </a:solidFill>
              </a:rPr>
              <a:t>, 2015</a:t>
            </a:r>
            <a:r>
              <a:rPr lang="en-US" altLang="zh-CN" sz="2000" dirty="0">
                <a:solidFill>
                  <a:srgbClr val="222222"/>
                </a:solidFill>
              </a:rPr>
              <a:t>.</a:t>
            </a:r>
          </a:p>
          <a:p>
            <a:pPr algn="just">
              <a:spcBef>
                <a:spcPct val="50000"/>
              </a:spcBef>
            </a:pPr>
            <a:r>
              <a:rPr lang="en-US" altLang="zh-CN" sz="2000" dirty="0">
                <a:solidFill>
                  <a:srgbClr val="222222"/>
                </a:solidFill>
              </a:rPr>
              <a:t>[5] </a:t>
            </a:r>
            <a:r>
              <a:rPr lang="en-US" altLang="zh-CN" sz="2000" b="0" i="0" dirty="0" err="1">
                <a:solidFill>
                  <a:srgbClr val="222222"/>
                </a:solidFill>
                <a:effectLst/>
                <a:latin typeface="Arial" panose="020B0604020202020204" pitchFamily="34" charset="0"/>
              </a:rPr>
              <a:t>Hjelm</a:t>
            </a:r>
            <a:r>
              <a:rPr lang="en-US" altLang="zh-CN" sz="2000" b="0" i="0" dirty="0">
                <a:solidFill>
                  <a:srgbClr val="222222"/>
                </a:solidFill>
                <a:effectLst/>
                <a:latin typeface="Arial" panose="020B0604020202020204" pitchFamily="34" charset="0"/>
              </a:rPr>
              <a:t>, R. Devon, et al. "Learning deep representations by mutual information estimation and maximization." </a:t>
            </a:r>
            <a:r>
              <a:rPr lang="en-US" altLang="zh-CN" sz="2000" dirty="0">
                <a:solidFill>
                  <a:srgbClr val="222222"/>
                </a:solidFill>
              </a:rPr>
              <a:t>in </a:t>
            </a:r>
            <a:r>
              <a:rPr lang="en-US" altLang="zh-CN" sz="2000" i="1" dirty="0">
                <a:solidFill>
                  <a:srgbClr val="222222"/>
                </a:solidFill>
              </a:rPr>
              <a:t>International Conference on Learning Representations</a:t>
            </a:r>
            <a:r>
              <a:rPr lang="en-US" altLang="zh-CN" sz="2000" dirty="0">
                <a:solidFill>
                  <a:srgbClr val="222222"/>
                </a:solidFill>
              </a:rPr>
              <a:t>, 2018.</a:t>
            </a:r>
          </a:p>
        </p:txBody>
      </p:sp>
      <p:pic>
        <p:nvPicPr>
          <p:cNvPr id="36" name="Picture 34" descr="UFsignatureThemeline.tif"/>
          <p:cNvPicPr>
            <a:picLocks noChangeAspect="1"/>
          </p:cNvPicPr>
          <p:nvPr/>
        </p:nvPicPr>
        <p:blipFill>
          <a:blip r:embed="rId4" cstate="print"/>
          <a:stretch>
            <a:fillRect/>
          </a:stretch>
        </p:blipFill>
        <p:spPr>
          <a:xfrm>
            <a:off x="877247" y="180931"/>
            <a:ext cx="10223309" cy="2832490"/>
          </a:xfrm>
          <a:prstGeom prst="rect">
            <a:avLst/>
          </a:prstGeom>
        </p:spPr>
      </p:pic>
      <p:sp>
        <p:nvSpPr>
          <p:cNvPr id="1032" name="Rectangle 8"/>
          <p:cNvSpPr>
            <a:spLocks noChangeArrowheads="1"/>
          </p:cNvSpPr>
          <p:nvPr/>
        </p:nvSpPr>
        <p:spPr bwMode="auto">
          <a:xfrm>
            <a:off x="0" y="0"/>
            <a:ext cx="43891200" cy="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1034" name="Rectangle 10"/>
          <p:cNvSpPr>
            <a:spLocks noChangeArrowheads="1"/>
          </p:cNvSpPr>
          <p:nvPr/>
        </p:nvSpPr>
        <p:spPr bwMode="auto">
          <a:xfrm>
            <a:off x="0" y="0"/>
            <a:ext cx="43891200" cy="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11" name="Rectangle 14"/>
          <p:cNvSpPr>
            <a:spLocks noChangeArrowheads="1"/>
          </p:cNvSpPr>
          <p:nvPr/>
        </p:nvSpPr>
        <p:spPr bwMode="auto">
          <a:xfrm>
            <a:off x="0" y="0"/>
            <a:ext cx="43891200" cy="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12" name="Rectangle 16"/>
          <p:cNvSpPr>
            <a:spLocks noChangeArrowheads="1"/>
          </p:cNvSpPr>
          <p:nvPr/>
        </p:nvSpPr>
        <p:spPr bwMode="auto">
          <a:xfrm>
            <a:off x="0" y="0"/>
            <a:ext cx="43891200" cy="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14" name="Rectangle 18"/>
          <p:cNvSpPr>
            <a:spLocks noChangeArrowheads="1"/>
          </p:cNvSpPr>
          <p:nvPr/>
        </p:nvSpPr>
        <p:spPr bwMode="auto">
          <a:xfrm>
            <a:off x="0" y="0"/>
            <a:ext cx="43891200" cy="0"/>
          </a:xfrm>
          <a:prstGeom prst="rect">
            <a:avLst/>
          </a:prstGeom>
          <a:noFill/>
          <a:ln w="9525">
            <a:noFill/>
            <a:miter lim="800000"/>
          </a:ln>
          <a:effectLst/>
        </p:spPr>
        <p:txBody>
          <a:bodyPr vert="horz" wrap="none" lIns="91440" tIns="45720" rIns="91440" bIns="45720" numCol="1" anchor="ctr" anchorCtr="0" compatLnSpc="1">
            <a:spAutoFit/>
          </a:bodyPr>
          <a:lstStyle/>
          <a:p>
            <a:endParaRPr lang="en-US"/>
          </a:p>
        </p:txBody>
      </p:sp>
      <p:sp>
        <p:nvSpPr>
          <p:cNvPr id="89" name="Text Box 43">
            <a:extLst>
              <a:ext uri="{FF2B5EF4-FFF2-40B4-BE49-F238E27FC236}">
                <a16:creationId xmlns:a16="http://schemas.microsoft.com/office/drawing/2014/main" id="{5E0F8924-1A9C-46F8-9CEF-C5AC20CF49D3}"/>
              </a:ext>
            </a:extLst>
          </p:cNvPr>
          <p:cNvSpPr txBox="1">
            <a:spLocks noChangeArrowheads="1"/>
          </p:cNvSpPr>
          <p:nvPr/>
        </p:nvSpPr>
        <p:spPr bwMode="auto">
          <a:xfrm>
            <a:off x="38050470" y="31652083"/>
            <a:ext cx="2350444" cy="584775"/>
          </a:xfrm>
          <a:prstGeom prst="rect">
            <a:avLst/>
          </a:prstGeom>
          <a:noFill/>
          <a:ln w="9525">
            <a:noFill/>
            <a:miter lim="800000"/>
          </a:ln>
        </p:spPr>
        <p:txBody>
          <a:bodyPr wrap="square">
            <a:spAutoFit/>
          </a:bodyPr>
          <a:lstStyle/>
          <a:p>
            <a:pPr algn="ctr">
              <a:spcBef>
                <a:spcPct val="50000"/>
              </a:spcBef>
            </a:pPr>
            <a:r>
              <a:rPr lang="en-US" sz="3200" b="1" i="1" dirty="0">
                <a:solidFill>
                  <a:srgbClr val="0021A5"/>
                </a:solidFill>
              </a:rPr>
              <a:t>GitHub</a:t>
            </a:r>
          </a:p>
        </p:txBody>
      </p:sp>
      <p:pic>
        <p:nvPicPr>
          <p:cNvPr id="47" name="图片 46">
            <a:extLst>
              <a:ext uri="{FF2B5EF4-FFF2-40B4-BE49-F238E27FC236}">
                <a16:creationId xmlns:a16="http://schemas.microsoft.com/office/drawing/2014/main" id="{F26FB711-C454-44BF-A758-28589E8222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707977" y="29256106"/>
            <a:ext cx="2338147" cy="2314910"/>
          </a:xfrm>
          <a:prstGeom prst="rect">
            <a:avLst/>
          </a:prstGeom>
        </p:spPr>
      </p:pic>
      <p:sp>
        <p:nvSpPr>
          <p:cNvPr id="92" name="Text Box 43">
            <a:extLst>
              <a:ext uri="{FF2B5EF4-FFF2-40B4-BE49-F238E27FC236}">
                <a16:creationId xmlns:a16="http://schemas.microsoft.com/office/drawing/2014/main" id="{946942CD-177E-4FD0-81A2-476E8148BA23}"/>
              </a:ext>
            </a:extLst>
          </p:cNvPr>
          <p:cNvSpPr txBox="1">
            <a:spLocks noChangeArrowheads="1"/>
          </p:cNvSpPr>
          <p:nvPr/>
        </p:nvSpPr>
        <p:spPr bwMode="auto">
          <a:xfrm>
            <a:off x="40963364" y="31619452"/>
            <a:ext cx="1839084" cy="584775"/>
          </a:xfrm>
          <a:prstGeom prst="rect">
            <a:avLst/>
          </a:prstGeom>
          <a:noFill/>
          <a:ln w="9525">
            <a:noFill/>
            <a:miter lim="800000"/>
          </a:ln>
        </p:spPr>
        <p:txBody>
          <a:bodyPr wrap="square">
            <a:spAutoFit/>
          </a:bodyPr>
          <a:lstStyle/>
          <a:p>
            <a:pPr>
              <a:spcBef>
                <a:spcPct val="50000"/>
              </a:spcBef>
            </a:pPr>
            <a:r>
              <a:rPr lang="en-US" sz="3200" b="1" i="1" dirty="0">
                <a:solidFill>
                  <a:srgbClr val="0021A5"/>
                </a:solidFill>
              </a:rPr>
              <a:t>WeChat</a:t>
            </a:r>
          </a:p>
        </p:txBody>
      </p:sp>
      <mc:AlternateContent xmlns:mc="http://schemas.openxmlformats.org/markup-compatibility/2006" xmlns:a14="http://schemas.microsoft.com/office/drawing/2010/main">
        <mc:Choice Requires="a14">
          <p:sp>
            <p:nvSpPr>
              <p:cNvPr id="51" name="Text Box 38">
                <a:extLst>
                  <a:ext uri="{FF2B5EF4-FFF2-40B4-BE49-F238E27FC236}">
                    <a16:creationId xmlns:a16="http://schemas.microsoft.com/office/drawing/2014/main" id="{CEE8AE4B-AC13-47E9-A212-20B0415FA6F5}"/>
                  </a:ext>
                </a:extLst>
              </p:cNvPr>
              <p:cNvSpPr txBox="1">
                <a:spLocks noChangeArrowheads="1"/>
              </p:cNvSpPr>
              <p:nvPr/>
            </p:nvSpPr>
            <p:spPr bwMode="auto">
              <a:xfrm>
                <a:off x="877247" y="5478427"/>
                <a:ext cx="19986816" cy="6093976"/>
              </a:xfrm>
              <a:prstGeom prst="rect">
                <a:avLst/>
              </a:prstGeom>
              <a:noFill/>
              <a:ln w="9525">
                <a:noFill/>
                <a:miter lim="800000"/>
              </a:ln>
            </p:spPr>
            <p:txBody>
              <a:bodyPr wrap="square">
                <a:spAutoFit/>
              </a:bodyPr>
              <a:lstStyle/>
              <a:p>
                <a:pPr marL="571500" indent="-571500" algn="just">
                  <a:spcBef>
                    <a:spcPct val="50000"/>
                  </a:spcBef>
                  <a:buFont typeface="Wingdings" panose="05000000000000000000" pitchFamily="2" charset="2"/>
                  <a:buChar char="Ø"/>
                </a:pPr>
                <a:r>
                  <a:rPr lang="en-US" sz="3600" b="1" dirty="0">
                    <a:solidFill>
                      <a:srgbClr val="0021A5"/>
                    </a:solidFill>
                  </a:rPr>
                  <a:t>Abstract</a:t>
                </a:r>
                <a:r>
                  <a:rPr lang="en-US" sz="3600" dirty="0"/>
                  <a:t>: We introduce the matrix-based </a:t>
                </a:r>
                <a:r>
                  <a:rPr lang="en-US" sz="3600" dirty="0" err="1"/>
                  <a:t>Renyi’s</a:t>
                </a:r>
                <a:r>
                  <a:rPr lang="en-US" sz="3600" dirty="0"/>
                  <a:t> </a:t>
                </a:r>
                <a14:m>
                  <m:oMath xmlns:m="http://schemas.openxmlformats.org/officeDocument/2006/math">
                    <m:r>
                      <a:rPr lang="en-US" sz="3600" i="1" smtClean="0">
                        <a:latin typeface="Cambria Math" panose="02040503050406030204" pitchFamily="18" charset="0"/>
                        <a:ea typeface="Cambria Math" panose="02040503050406030204" pitchFamily="18" charset="0"/>
                      </a:rPr>
                      <m:t>𝛼</m:t>
                    </m:r>
                  </m:oMath>
                </a14:m>
                <a:r>
                  <a:rPr lang="en-US" sz="3600" dirty="0"/>
                  <a:t>-order entropy functional to parameterize </a:t>
                </a:r>
                <a:r>
                  <a:rPr lang="en-US" sz="3600" dirty="0" err="1"/>
                  <a:t>Tishby</a:t>
                </a:r>
                <a:r>
                  <a:rPr lang="en-US" sz="3600" dirty="0"/>
                  <a:t> </a:t>
                </a:r>
                <a:r>
                  <a:rPr lang="en-US" sz="3600" i="1" dirty="0"/>
                  <a:t>et al.</a:t>
                </a:r>
                <a:r>
                  <a:rPr lang="en-US" sz="3600" dirty="0"/>
                  <a:t> information bottleneck (IB) principle [1] with a neural network. We term our methodology Deep Deterministic Information Bottleneck (DIB), as it avoids variational inference and distribution assumption. We show that deep neural networks trained with DIB outperform the variational objective counterpart and those that are trained with other forms of regularization, in terms of generalization performance and robustness to adversarial attack.</a:t>
                </a:r>
              </a:p>
              <a:p>
                <a:pPr marL="571500" indent="-571500" algn="just">
                  <a:spcBef>
                    <a:spcPct val="50000"/>
                  </a:spcBef>
                  <a:buFont typeface="Wingdings" panose="05000000000000000000" pitchFamily="2" charset="2"/>
                  <a:buChar char="Ø"/>
                </a:pPr>
                <a:r>
                  <a:rPr lang="en-US" sz="3600" b="1" dirty="0">
                    <a:solidFill>
                      <a:srgbClr val="0021A5"/>
                    </a:solidFill>
                  </a:rPr>
                  <a:t>Background</a:t>
                </a:r>
                <a:r>
                  <a:rPr lang="en-US" sz="3600" dirty="0"/>
                  <a:t>: The IB objective attempts to learn a representation </a:t>
                </a:r>
                <a14:m>
                  <m:oMath xmlns:m="http://schemas.openxmlformats.org/officeDocument/2006/math">
                    <m:r>
                      <a:rPr lang="en-US" sz="3600" i="1" dirty="0" smtClean="0">
                        <a:latin typeface="Cambria Math" panose="02040503050406030204" pitchFamily="18" charset="0"/>
                      </a:rPr>
                      <m:t>𝑇</m:t>
                    </m:r>
                  </m:oMath>
                </a14:m>
                <a:r>
                  <a:rPr lang="en-US" sz="3600" dirty="0"/>
                  <a:t> that </a:t>
                </a:r>
                <a:r>
                  <a:rPr lang="en-US" altLang="zh-CN" sz="3600" dirty="0"/>
                  <a:t>maximizes its predictive power to </a:t>
                </a:r>
                <a14:m>
                  <m:oMath xmlns:m="http://schemas.openxmlformats.org/officeDocument/2006/math">
                    <m:r>
                      <a:rPr lang="en-US" altLang="zh-CN" sz="3600" i="1" dirty="0" smtClean="0">
                        <a:latin typeface="Cambria Math" panose="02040503050406030204" pitchFamily="18" charset="0"/>
                      </a:rPr>
                      <m:t>𝑌</m:t>
                    </m:r>
                  </m:oMath>
                </a14:m>
                <a:r>
                  <a:rPr lang="en-US" altLang="zh-CN" sz="3600" dirty="0"/>
                  <a:t> subject to some constraints on the amount of information that it carries about </a:t>
                </a:r>
                <a14:m>
                  <m:oMath xmlns:m="http://schemas.openxmlformats.org/officeDocument/2006/math">
                    <m:r>
                      <a:rPr lang="en-US" altLang="zh-CN" sz="3600" i="1" dirty="0" smtClean="0">
                        <a:latin typeface="Cambria Math" panose="02040503050406030204" pitchFamily="18" charset="0"/>
                      </a:rPr>
                      <m:t>𝑋</m:t>
                    </m:r>
                  </m:oMath>
                </a14:m>
                <a:r>
                  <a:rPr lang="en-US" sz="3600" dirty="0"/>
                  <a:t> (</a:t>
                </a:r>
                <a14:m>
                  <m:oMath xmlns:m="http://schemas.openxmlformats.org/officeDocument/2006/math">
                    <m:r>
                      <a:rPr lang="en-US" sz="3600" i="1" dirty="0" smtClean="0">
                        <a:latin typeface="Cambria Math" panose="02040503050406030204" pitchFamily="18" charset="0"/>
                      </a:rPr>
                      <m:t>𝐼</m:t>
                    </m:r>
                  </m:oMath>
                </a14:m>
                <a:r>
                  <a:rPr lang="en-US" sz="3600" dirty="0"/>
                  <a:t> denotes mutual information, </a:t>
                </a:r>
                <a14:m>
                  <m:oMath xmlns:m="http://schemas.openxmlformats.org/officeDocument/2006/math">
                    <m:r>
                      <a:rPr lang="en-US" sz="3600" i="1" smtClean="0">
                        <a:latin typeface="Cambria Math" panose="02040503050406030204" pitchFamily="18" charset="0"/>
                        <a:ea typeface="Cambria Math" panose="02040503050406030204" pitchFamily="18" charset="0"/>
                      </a:rPr>
                      <m:t>𝛽</m:t>
                    </m:r>
                  </m:oMath>
                </a14:m>
                <a:r>
                  <a:rPr lang="en-US" sz="3600" dirty="0"/>
                  <a:t> is a hyperparameter):</a:t>
                </a:r>
              </a:p>
              <a:p>
                <a:pPr algn="ctr">
                  <a:spcBef>
                    <a:spcPct val="50000"/>
                  </a:spcBef>
                </a:pPr>
                <a14:m>
                  <m:oMathPara xmlns:m="http://schemas.openxmlformats.org/officeDocument/2006/math">
                    <m:oMathParaPr>
                      <m:jc m:val="centerGroup"/>
                    </m:oMathParaPr>
                    <m:oMath xmlns:m="http://schemas.openxmlformats.org/officeDocument/2006/math">
                      <m:func>
                        <m:funcPr>
                          <m:ctrlPr>
                            <a:rPr lang="en-US" sz="4800" i="1" smtClean="0">
                              <a:latin typeface="Cambria Math" panose="02040503050406030204" pitchFamily="18" charset="0"/>
                            </a:rPr>
                          </m:ctrlPr>
                        </m:funcPr>
                        <m:fName>
                          <m:r>
                            <m:rPr>
                              <m:sty m:val="p"/>
                            </m:rPr>
                            <a:rPr lang="en-US" sz="4800" b="0" i="0" smtClean="0">
                              <a:latin typeface="Cambria Math" panose="02040503050406030204" pitchFamily="18" charset="0"/>
                            </a:rPr>
                            <m:t>max</m:t>
                          </m:r>
                        </m:fName>
                        <m:e>
                          <m:sSub>
                            <m:sSubPr>
                              <m:ctrlPr>
                                <a:rPr lang="en-US" altLang="zh-CN" sz="4800" i="1" smtClean="0">
                                  <a:latin typeface="Cambria Math" panose="02040503050406030204" pitchFamily="18" charset="0"/>
                                </a:rPr>
                              </m:ctrlPr>
                            </m:sSubPr>
                            <m:e>
                              <m:r>
                                <a:rPr lang="en-US" altLang="zh-CN" sz="4800" i="1" smtClean="0">
                                  <a:latin typeface="Cambria Math" panose="02040503050406030204" pitchFamily="18" charset="0"/>
                                  <a:ea typeface="Cambria Math" panose="02040503050406030204" pitchFamily="18" charset="0"/>
                                </a:rPr>
                                <m:t>ℒ</m:t>
                              </m:r>
                            </m:e>
                            <m:sub>
                              <m:r>
                                <a:rPr lang="en-US" altLang="zh-CN" sz="4800" b="0" i="1" smtClean="0">
                                  <a:latin typeface="Cambria Math" panose="02040503050406030204" pitchFamily="18" charset="0"/>
                                </a:rPr>
                                <m:t>𝐼𝐵</m:t>
                              </m:r>
                            </m:sub>
                          </m:sSub>
                          <m:r>
                            <a:rPr lang="en-US" altLang="zh-CN" sz="4800" b="0" i="1" smtClean="0">
                              <a:latin typeface="Cambria Math" panose="02040503050406030204" pitchFamily="18" charset="0"/>
                            </a:rPr>
                            <m:t>=</m:t>
                          </m:r>
                          <m:r>
                            <a:rPr lang="en-US" altLang="zh-CN" sz="4800" b="0" i="1" smtClean="0">
                              <a:latin typeface="Cambria Math" panose="02040503050406030204" pitchFamily="18" charset="0"/>
                            </a:rPr>
                            <m:t>𝐼</m:t>
                          </m:r>
                          <m:d>
                            <m:dPr>
                              <m:ctrlPr>
                                <a:rPr lang="en-US" altLang="zh-CN" sz="4800" b="0" i="1" smtClean="0">
                                  <a:latin typeface="Cambria Math" panose="02040503050406030204" pitchFamily="18" charset="0"/>
                                </a:rPr>
                              </m:ctrlPr>
                            </m:dPr>
                            <m:e>
                              <m:r>
                                <a:rPr lang="en-US" altLang="zh-CN" sz="4800" b="0" i="1" smtClean="0">
                                  <a:latin typeface="Cambria Math" panose="02040503050406030204" pitchFamily="18" charset="0"/>
                                </a:rPr>
                                <m:t>𝑌</m:t>
                              </m:r>
                              <m:r>
                                <a:rPr lang="en-US" altLang="zh-CN" sz="4800" b="0" i="1" smtClean="0">
                                  <a:latin typeface="Cambria Math" panose="02040503050406030204" pitchFamily="18" charset="0"/>
                                </a:rPr>
                                <m:t>;</m:t>
                              </m:r>
                              <m:r>
                                <a:rPr lang="en-US" altLang="zh-CN" sz="4800" b="0" i="1" smtClean="0">
                                  <a:latin typeface="Cambria Math" panose="02040503050406030204" pitchFamily="18" charset="0"/>
                                </a:rPr>
                                <m:t>𝑇</m:t>
                              </m:r>
                            </m:e>
                          </m:d>
                          <m:r>
                            <a:rPr lang="en-US" altLang="zh-CN" sz="4800" b="0" i="1" smtClean="0">
                              <a:latin typeface="Cambria Math" panose="02040503050406030204" pitchFamily="18" charset="0"/>
                            </a:rPr>
                            <m:t>−</m:t>
                          </m:r>
                          <m:r>
                            <a:rPr lang="zh-CN" altLang="en-US" sz="4800" b="0" i="1" smtClean="0">
                              <a:latin typeface="Cambria Math" panose="02040503050406030204" pitchFamily="18" charset="0"/>
                            </a:rPr>
                            <m:t>𝛽</m:t>
                          </m:r>
                          <m:r>
                            <a:rPr lang="en-US" altLang="zh-CN" sz="4800" b="0" i="1" smtClean="0">
                              <a:latin typeface="Cambria Math" panose="02040503050406030204" pitchFamily="18" charset="0"/>
                            </a:rPr>
                            <m:t>𝐼</m:t>
                          </m:r>
                          <m:r>
                            <a:rPr lang="en-US" altLang="zh-CN" sz="4800" b="0" i="1" smtClean="0">
                              <a:latin typeface="Cambria Math" panose="02040503050406030204" pitchFamily="18" charset="0"/>
                            </a:rPr>
                            <m:t>(</m:t>
                          </m:r>
                          <m:r>
                            <a:rPr lang="en-US" altLang="zh-CN" sz="4800" b="0" i="1" smtClean="0">
                              <a:latin typeface="Cambria Math" panose="02040503050406030204" pitchFamily="18" charset="0"/>
                            </a:rPr>
                            <m:t>𝑋</m:t>
                          </m:r>
                          <m:r>
                            <a:rPr lang="en-US" altLang="zh-CN" sz="4800" b="0" i="1" smtClean="0">
                              <a:latin typeface="Cambria Math" panose="02040503050406030204" pitchFamily="18" charset="0"/>
                            </a:rPr>
                            <m:t>;</m:t>
                          </m:r>
                          <m:r>
                            <a:rPr lang="en-US" altLang="zh-CN" sz="4800" b="0" i="1" smtClean="0">
                              <a:latin typeface="Cambria Math" panose="02040503050406030204" pitchFamily="18" charset="0"/>
                            </a:rPr>
                            <m:t>𝑇</m:t>
                          </m:r>
                          <m:r>
                            <a:rPr lang="en-US" altLang="zh-CN" sz="4800" b="0" i="1" smtClean="0">
                              <a:latin typeface="Cambria Math" panose="02040503050406030204" pitchFamily="18" charset="0"/>
                            </a:rPr>
                            <m:t>)</m:t>
                          </m:r>
                        </m:e>
                      </m:func>
                    </m:oMath>
                  </m:oMathPara>
                </a14:m>
                <a:endParaRPr lang="en-US" sz="4800" dirty="0"/>
              </a:p>
            </p:txBody>
          </p:sp>
        </mc:Choice>
        <mc:Fallback xmlns="">
          <p:sp>
            <p:nvSpPr>
              <p:cNvPr id="51" name="Text Box 38">
                <a:extLst>
                  <a:ext uri="{FF2B5EF4-FFF2-40B4-BE49-F238E27FC236}">
                    <a16:creationId xmlns:a16="http://schemas.microsoft.com/office/drawing/2014/main" id="{CEE8AE4B-AC13-47E9-A212-20B0415FA6F5}"/>
                  </a:ext>
                </a:extLst>
              </p:cNvPr>
              <p:cNvSpPr txBox="1">
                <a:spLocks noRot="1" noChangeAspect="1" noMove="1" noResize="1" noEditPoints="1" noAdjustHandles="1" noChangeArrowheads="1" noChangeShapeType="1" noTextEdit="1"/>
              </p:cNvSpPr>
              <p:nvPr/>
            </p:nvSpPr>
            <p:spPr bwMode="auto">
              <a:xfrm>
                <a:off x="877247" y="5478427"/>
                <a:ext cx="19986816" cy="6093976"/>
              </a:xfrm>
              <a:prstGeom prst="rect">
                <a:avLst/>
              </a:prstGeom>
              <a:blipFill>
                <a:blip r:embed="rId6"/>
                <a:stretch>
                  <a:fillRect l="-823" t="-1602" r="-884"/>
                </a:stretch>
              </a:blipFill>
              <a:ln w="9525">
                <a:noFill/>
                <a:miter lim="8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989C8273-7DE7-476E-8B35-B0785BCCDA45}"/>
                  </a:ext>
                </a:extLst>
              </p:cNvPr>
              <p:cNvSpPr txBox="1"/>
              <p:nvPr/>
            </p:nvSpPr>
            <p:spPr>
              <a:xfrm>
                <a:off x="931686" y="14089179"/>
                <a:ext cx="19905700" cy="3694025"/>
              </a:xfrm>
              <a:prstGeom prst="rect">
                <a:avLst/>
              </a:prstGeom>
              <a:noFill/>
            </p:spPr>
            <p:txBody>
              <a:bodyPr wrap="square">
                <a:spAutoFit/>
              </a:bodyPr>
              <a:lstStyle/>
              <a:p>
                <a:pPr marL="1028700" lvl="1" indent="-571500">
                  <a:buFont typeface="Wingdings" panose="05000000000000000000" pitchFamily="2" charset="2"/>
                  <a:buChar char="Ø"/>
                </a:pPr>
                <a:r>
                  <a:rPr lang="en-US" sz="3600" dirty="0"/>
                  <a:t>Definition 1 [2]: Given </a:t>
                </a:r>
                <a14:m>
                  <m:oMath xmlns:m="http://schemas.openxmlformats.org/officeDocument/2006/math">
                    <m:sSubSup>
                      <m:sSubSupPr>
                        <m:ctrlPr>
                          <a:rPr lang="en-US" altLang="zh-CN" sz="3600" i="1" smtClean="0">
                            <a:latin typeface="Cambria Math" panose="02040503050406030204" pitchFamily="18" charset="0"/>
                          </a:rPr>
                        </m:ctrlPr>
                      </m:sSubSupPr>
                      <m:e>
                        <m:d>
                          <m:dPr>
                            <m:begChr m:val="{"/>
                            <m:endChr m:val="}"/>
                            <m:ctrlPr>
                              <a:rPr lang="en-US" altLang="zh-CN" sz="3600" i="1" smtClean="0">
                                <a:latin typeface="Cambria Math" panose="02040503050406030204" pitchFamily="18" charset="0"/>
                              </a:rPr>
                            </m:ctrlPr>
                          </m:dPr>
                          <m:e>
                            <m:sSub>
                              <m:sSubPr>
                                <m:ctrlPr>
                                  <a:rPr lang="en-US" altLang="zh-CN" sz="3600" i="1" smtClean="0">
                                    <a:latin typeface="Cambria Math" panose="02040503050406030204" pitchFamily="18" charset="0"/>
                                  </a:rPr>
                                </m:ctrlPr>
                              </m:sSubPr>
                              <m:e>
                                <m:r>
                                  <a:rPr lang="en-US" altLang="zh-CN" sz="3600" b="1" i="1" smtClean="0">
                                    <a:latin typeface="Cambria Math" panose="02040503050406030204" pitchFamily="18" charset="0"/>
                                  </a:rPr>
                                  <m:t>𝒙</m:t>
                                </m:r>
                              </m:e>
                              <m:sub>
                                <m:r>
                                  <a:rPr lang="en-US" altLang="zh-CN" sz="3600" b="0" i="1" smtClean="0">
                                    <a:latin typeface="Cambria Math" panose="02040503050406030204" pitchFamily="18" charset="0"/>
                                  </a:rPr>
                                  <m:t>𝑖</m:t>
                                </m:r>
                              </m:sub>
                            </m:sSub>
                          </m:e>
                        </m:d>
                      </m:e>
                      <m:sub>
                        <m:r>
                          <a:rPr lang="en-US" altLang="zh-CN" sz="3600" b="0" i="1" smtClean="0">
                            <a:latin typeface="Cambria Math" panose="02040503050406030204" pitchFamily="18" charset="0"/>
                          </a:rPr>
                          <m:t>𝑖</m:t>
                        </m:r>
                        <m:r>
                          <a:rPr lang="en-US" altLang="zh-CN" sz="3600" b="0" i="1" smtClean="0">
                            <a:latin typeface="Cambria Math" panose="02040503050406030204" pitchFamily="18" charset="0"/>
                          </a:rPr>
                          <m:t>=1</m:t>
                        </m:r>
                      </m:sub>
                      <m:sup>
                        <m:r>
                          <a:rPr lang="en-US" altLang="zh-CN" sz="3600" b="0" i="1" smtClean="0">
                            <a:latin typeface="Cambria Math" panose="02040503050406030204" pitchFamily="18" charset="0"/>
                          </a:rPr>
                          <m:t>𝑛</m:t>
                        </m:r>
                      </m:sup>
                    </m:sSubSup>
                    <m:r>
                      <a:rPr lang="en-US" altLang="zh-CN" sz="3600" i="1" smtClean="0">
                        <a:latin typeface="Cambria Math" panose="02040503050406030204" pitchFamily="18" charset="0"/>
                        <a:ea typeface="Cambria Math" panose="02040503050406030204" pitchFamily="18" charset="0"/>
                      </a:rPr>
                      <m:t>∈</m:t>
                    </m:r>
                    <m:r>
                      <a:rPr lang="zh-CN" altLang="en-US" sz="3600" i="1" smtClean="0">
                        <a:latin typeface="Cambria Math" panose="02040503050406030204" pitchFamily="18" charset="0"/>
                        <a:ea typeface="Cambria Math" panose="02040503050406030204" pitchFamily="18" charset="0"/>
                      </a:rPr>
                      <m:t>𝒳</m:t>
                    </m:r>
                  </m:oMath>
                </a14:m>
                <a:r>
                  <a:rPr lang="en-US" sz="3600" dirty="0"/>
                  <a:t>, each </a:t>
                </a:r>
                <a14:m>
                  <m:oMath xmlns:m="http://schemas.openxmlformats.org/officeDocument/2006/math">
                    <m:sSub>
                      <m:sSubPr>
                        <m:ctrlPr>
                          <a:rPr lang="en-US" altLang="zh-CN" sz="3600" i="1">
                            <a:latin typeface="Cambria Math" panose="02040503050406030204" pitchFamily="18" charset="0"/>
                          </a:rPr>
                        </m:ctrlPr>
                      </m:sSubPr>
                      <m:e>
                        <m:r>
                          <a:rPr lang="en-US" altLang="zh-CN" sz="3600" b="1" i="1">
                            <a:latin typeface="Cambria Math" panose="02040503050406030204" pitchFamily="18" charset="0"/>
                          </a:rPr>
                          <m:t>𝒙</m:t>
                        </m:r>
                      </m:e>
                      <m:sub>
                        <m:r>
                          <a:rPr lang="en-US" altLang="zh-CN" sz="3600" i="1">
                            <a:latin typeface="Cambria Math" panose="02040503050406030204" pitchFamily="18" charset="0"/>
                          </a:rPr>
                          <m:t>𝑖</m:t>
                        </m:r>
                      </m:sub>
                    </m:sSub>
                  </m:oMath>
                </a14:m>
                <a:r>
                  <a:rPr lang="en-US" sz="3600" dirty="0"/>
                  <a:t> can be a real-valued scalar or vector, and the Gram matrix </a:t>
                </a:r>
                <a14:m>
                  <m:oMath xmlns:m="http://schemas.openxmlformats.org/officeDocument/2006/math">
                    <m:r>
                      <a:rPr lang="en-US" sz="3600" b="0" i="1" smtClean="0">
                        <a:latin typeface="Cambria Math" panose="02040503050406030204" pitchFamily="18" charset="0"/>
                      </a:rPr>
                      <m:t>𝐾</m:t>
                    </m:r>
                    <m:r>
                      <a:rPr lang="en-US" sz="3600" b="0" i="1" smtClean="0">
                        <a:latin typeface="Cambria Math" panose="02040503050406030204" pitchFamily="18" charset="0"/>
                        <a:ea typeface="Cambria Math" panose="02040503050406030204" pitchFamily="18" charset="0"/>
                      </a:rPr>
                      <m:t>∈</m:t>
                    </m:r>
                    <m:sSup>
                      <m:sSupPr>
                        <m:ctrlPr>
                          <a:rPr lang="en-US" altLang="zh-CN" sz="3600" b="0" i="1" smtClean="0">
                            <a:latin typeface="Cambria Math" panose="02040503050406030204" pitchFamily="18" charset="0"/>
                            <a:ea typeface="Cambria Math" panose="02040503050406030204" pitchFamily="18" charset="0"/>
                          </a:rPr>
                        </m:ctrlPr>
                      </m:sSupPr>
                      <m:e>
                        <m:r>
                          <a:rPr lang="en-US" altLang="zh-CN" sz="3600" b="0" i="1" smtClean="0">
                            <a:latin typeface="Cambria Math" panose="02040503050406030204" pitchFamily="18" charset="0"/>
                            <a:ea typeface="Cambria Math" panose="02040503050406030204" pitchFamily="18" charset="0"/>
                          </a:rPr>
                          <m:t>ℝ</m:t>
                        </m:r>
                      </m:e>
                      <m:sup>
                        <m:r>
                          <a:rPr lang="en-US" altLang="zh-CN" sz="3600" b="0" i="1" smtClean="0">
                            <a:latin typeface="Cambria Math" panose="02040503050406030204" pitchFamily="18" charset="0"/>
                            <a:ea typeface="Cambria Math" panose="02040503050406030204" pitchFamily="18" charset="0"/>
                          </a:rPr>
                          <m:t>𝑛</m:t>
                        </m:r>
                        <m:r>
                          <a:rPr lang="en-US" altLang="zh-CN" sz="3600" b="0" i="1" smtClean="0">
                            <a:latin typeface="Cambria Math" panose="02040503050406030204" pitchFamily="18" charset="0"/>
                            <a:ea typeface="Cambria Math" panose="02040503050406030204" pitchFamily="18" charset="0"/>
                          </a:rPr>
                          <m:t>×</m:t>
                        </m:r>
                        <m:r>
                          <a:rPr lang="en-US" altLang="zh-CN" sz="3600" b="0" i="1" smtClean="0">
                            <a:latin typeface="Cambria Math" panose="02040503050406030204" pitchFamily="18" charset="0"/>
                            <a:ea typeface="Cambria Math" panose="02040503050406030204" pitchFamily="18" charset="0"/>
                          </a:rPr>
                          <m:t>𝑛</m:t>
                        </m:r>
                      </m:sup>
                    </m:sSup>
                  </m:oMath>
                </a14:m>
                <a:r>
                  <a:rPr lang="en-US" sz="3600" dirty="0"/>
                  <a:t> computed as </a:t>
                </a:r>
                <a14:m>
                  <m:oMath xmlns:m="http://schemas.openxmlformats.org/officeDocument/2006/math">
                    <m:sSub>
                      <m:sSubPr>
                        <m:ctrlPr>
                          <a:rPr lang="en-US" altLang="zh-CN" sz="3600" i="1" smtClean="0">
                            <a:latin typeface="Cambria Math" panose="02040503050406030204" pitchFamily="18" charset="0"/>
                          </a:rPr>
                        </m:ctrlPr>
                      </m:sSubPr>
                      <m:e>
                        <m:r>
                          <a:rPr lang="en-US" altLang="zh-CN" sz="3600" b="0" i="1" smtClean="0">
                            <a:latin typeface="Cambria Math" panose="02040503050406030204" pitchFamily="18" charset="0"/>
                          </a:rPr>
                          <m:t>𝐾</m:t>
                        </m:r>
                      </m:e>
                      <m:sub>
                        <m:r>
                          <a:rPr lang="en-US" altLang="zh-CN" sz="3600" b="0" i="1" smtClean="0">
                            <a:latin typeface="Cambria Math" panose="02040503050406030204" pitchFamily="18" charset="0"/>
                          </a:rPr>
                          <m:t>𝑖𝑗</m:t>
                        </m:r>
                      </m:sub>
                    </m:sSub>
                    <m:r>
                      <a:rPr lang="en-US" altLang="zh-CN" sz="3600" b="0" i="1" smtClean="0">
                        <a:latin typeface="Cambria Math" panose="02040503050406030204" pitchFamily="18" charset="0"/>
                      </a:rPr>
                      <m:t>=</m:t>
                    </m:r>
                    <m:r>
                      <a:rPr lang="zh-CN" altLang="en-US" sz="3600" b="0" i="1" smtClean="0">
                        <a:latin typeface="Cambria Math" panose="02040503050406030204" pitchFamily="18" charset="0"/>
                      </a:rPr>
                      <m:t>𝜅</m:t>
                    </m:r>
                    <m:r>
                      <a:rPr lang="en-US" altLang="zh-CN" sz="3600" b="0" i="1" smtClean="0">
                        <a:latin typeface="Cambria Math" panose="02040503050406030204" pitchFamily="18" charset="0"/>
                      </a:rPr>
                      <m:t>(</m:t>
                    </m:r>
                    <m:sSub>
                      <m:sSubPr>
                        <m:ctrlPr>
                          <a:rPr lang="en-US" altLang="zh-CN" sz="3600" i="1">
                            <a:latin typeface="Cambria Math" panose="02040503050406030204" pitchFamily="18" charset="0"/>
                          </a:rPr>
                        </m:ctrlPr>
                      </m:sSubPr>
                      <m:e>
                        <m:r>
                          <a:rPr lang="en-US" altLang="zh-CN" sz="3600" b="1" i="1">
                            <a:latin typeface="Cambria Math" panose="02040503050406030204" pitchFamily="18" charset="0"/>
                          </a:rPr>
                          <m:t>𝒙</m:t>
                        </m:r>
                      </m:e>
                      <m:sub>
                        <m:r>
                          <a:rPr lang="en-US" altLang="zh-CN" sz="3600" i="1">
                            <a:latin typeface="Cambria Math" panose="02040503050406030204" pitchFamily="18" charset="0"/>
                          </a:rPr>
                          <m:t>𝑖</m:t>
                        </m:r>
                      </m:sub>
                    </m:sSub>
                    <m:r>
                      <a:rPr lang="en-US" altLang="zh-CN" sz="3600" b="0" i="1" smtClean="0">
                        <a:latin typeface="Cambria Math" panose="02040503050406030204" pitchFamily="18" charset="0"/>
                      </a:rPr>
                      <m:t>,</m:t>
                    </m:r>
                    <m:sSub>
                      <m:sSubPr>
                        <m:ctrlPr>
                          <a:rPr lang="en-US" altLang="zh-CN" sz="3600" i="1">
                            <a:latin typeface="Cambria Math" panose="02040503050406030204" pitchFamily="18" charset="0"/>
                          </a:rPr>
                        </m:ctrlPr>
                      </m:sSubPr>
                      <m:e>
                        <m:r>
                          <a:rPr lang="en-US" altLang="zh-CN" sz="3600" b="1" i="1">
                            <a:latin typeface="Cambria Math" panose="02040503050406030204" pitchFamily="18" charset="0"/>
                          </a:rPr>
                          <m:t>𝒙</m:t>
                        </m:r>
                      </m:e>
                      <m:sub>
                        <m:r>
                          <a:rPr lang="en-US" altLang="zh-CN" sz="3600" b="0" i="1" smtClean="0">
                            <a:latin typeface="Cambria Math" panose="02040503050406030204" pitchFamily="18" charset="0"/>
                          </a:rPr>
                          <m:t>𝑗</m:t>
                        </m:r>
                      </m:sub>
                    </m:sSub>
                    <m:r>
                      <a:rPr lang="en-US" altLang="zh-CN" sz="3600" b="0" i="1" smtClean="0">
                        <a:latin typeface="Cambria Math" panose="02040503050406030204" pitchFamily="18" charset="0"/>
                      </a:rPr>
                      <m:t>)</m:t>
                    </m:r>
                  </m:oMath>
                </a14:m>
                <a:r>
                  <a:rPr lang="en-US" sz="3600" dirty="0"/>
                  <a:t>, a matrix-based analogue to </a:t>
                </a:r>
                <a:r>
                  <a:rPr lang="en-US" sz="3600" dirty="0" err="1"/>
                  <a:t>Renyi’s</a:t>
                </a:r>
                <a:r>
                  <a:rPr lang="en-US" sz="3600" dirty="0"/>
                  <a:t> </a:t>
                </a:r>
                <a14:m>
                  <m:oMath xmlns:m="http://schemas.openxmlformats.org/officeDocument/2006/math">
                    <m:r>
                      <a:rPr lang="en-US" sz="3600" i="1" dirty="0" smtClean="0">
                        <a:latin typeface="Cambria Math" panose="02040503050406030204" pitchFamily="18" charset="0"/>
                      </a:rPr>
                      <m:t>𝛼</m:t>
                    </m:r>
                  </m:oMath>
                </a14:m>
                <a:r>
                  <a:rPr lang="en-US" sz="3600" dirty="0"/>
                  <a:t>-order entropy can be given by the following functional:</a:t>
                </a:r>
              </a:p>
              <a:p>
                <a:pPr lvl="1" algn="ctr"/>
                <a14:m>
                  <m:oMath xmlns:m="http://schemas.openxmlformats.org/officeDocument/2006/math">
                    <m:sSub>
                      <m:sSubPr>
                        <m:ctrlPr>
                          <a:rPr lang="en-US" altLang="zh-CN" sz="3600" i="1" smtClean="0">
                            <a:latin typeface="Cambria Math" panose="02040503050406030204" pitchFamily="18" charset="0"/>
                          </a:rPr>
                        </m:ctrlPr>
                      </m:sSubPr>
                      <m:e>
                        <m:r>
                          <a:rPr lang="en-US" altLang="zh-CN" sz="3600" b="0" i="1" smtClean="0">
                            <a:latin typeface="Cambria Math" panose="02040503050406030204" pitchFamily="18" charset="0"/>
                          </a:rPr>
                          <m:t>𝐻</m:t>
                        </m:r>
                      </m:e>
                      <m:sub>
                        <m:r>
                          <a:rPr lang="zh-CN" altLang="en-US" sz="3600" i="1" smtClean="0">
                            <a:latin typeface="Cambria Math" panose="02040503050406030204" pitchFamily="18" charset="0"/>
                          </a:rPr>
                          <m:t>𝛼</m:t>
                        </m:r>
                      </m:sub>
                    </m:sSub>
                    <m:d>
                      <m:dPr>
                        <m:ctrlPr>
                          <a:rPr lang="en-US" altLang="zh-CN" sz="3600" b="0" i="1" smtClean="0">
                            <a:latin typeface="Cambria Math" panose="02040503050406030204" pitchFamily="18" charset="0"/>
                          </a:rPr>
                        </m:ctrlPr>
                      </m:dPr>
                      <m:e>
                        <m:r>
                          <a:rPr lang="en-US" altLang="zh-CN" sz="3600" b="0" i="1" smtClean="0">
                            <a:latin typeface="Cambria Math" panose="02040503050406030204" pitchFamily="18" charset="0"/>
                          </a:rPr>
                          <m:t>𝐴</m:t>
                        </m:r>
                      </m:e>
                    </m:d>
                    <m:r>
                      <a:rPr lang="en-US" altLang="zh-CN" sz="3600" b="0" i="1" smtClean="0">
                        <a:latin typeface="Cambria Math" panose="02040503050406030204" pitchFamily="18" charset="0"/>
                      </a:rPr>
                      <m:t>=</m:t>
                    </m:r>
                    <m:f>
                      <m:fPr>
                        <m:ctrlPr>
                          <a:rPr lang="en-US" altLang="zh-CN" sz="3600" b="0" i="1" smtClean="0">
                            <a:latin typeface="Cambria Math" panose="02040503050406030204" pitchFamily="18" charset="0"/>
                          </a:rPr>
                        </m:ctrlPr>
                      </m:fPr>
                      <m:num>
                        <m:r>
                          <a:rPr lang="en-US" altLang="zh-CN" sz="3600" b="0" i="1" smtClean="0">
                            <a:latin typeface="Cambria Math" panose="02040503050406030204" pitchFamily="18" charset="0"/>
                          </a:rPr>
                          <m:t>1</m:t>
                        </m:r>
                      </m:num>
                      <m:den>
                        <m:r>
                          <a:rPr lang="en-US" altLang="zh-CN" sz="3600" b="0" i="1" smtClean="0">
                            <a:latin typeface="Cambria Math" panose="02040503050406030204" pitchFamily="18" charset="0"/>
                          </a:rPr>
                          <m:t>1−</m:t>
                        </m:r>
                        <m:r>
                          <a:rPr lang="zh-CN" altLang="en-US" sz="3600" b="0" i="1" smtClean="0">
                            <a:latin typeface="Cambria Math" panose="02040503050406030204" pitchFamily="18" charset="0"/>
                          </a:rPr>
                          <m:t>𝛼</m:t>
                        </m:r>
                      </m:den>
                    </m:f>
                    <m:func>
                      <m:funcPr>
                        <m:ctrlPr>
                          <a:rPr lang="en-US" altLang="zh-CN" sz="3600" b="0" i="1" smtClean="0">
                            <a:latin typeface="Cambria Math" panose="02040503050406030204" pitchFamily="18" charset="0"/>
                          </a:rPr>
                        </m:ctrlPr>
                      </m:funcPr>
                      <m:fName>
                        <m:sSub>
                          <m:sSubPr>
                            <m:ctrlPr>
                              <a:rPr lang="en-US" altLang="zh-CN" sz="3600" b="0" i="1" smtClean="0">
                                <a:latin typeface="Cambria Math" panose="02040503050406030204" pitchFamily="18" charset="0"/>
                              </a:rPr>
                            </m:ctrlPr>
                          </m:sSubPr>
                          <m:e>
                            <m:r>
                              <m:rPr>
                                <m:sty m:val="p"/>
                              </m:rPr>
                              <a:rPr lang="en-US" altLang="zh-CN" sz="3600" b="0" i="0" smtClean="0">
                                <a:latin typeface="Cambria Math" panose="02040503050406030204" pitchFamily="18" charset="0"/>
                              </a:rPr>
                              <m:t>log</m:t>
                            </m:r>
                          </m:e>
                          <m:sub>
                            <m:r>
                              <a:rPr lang="en-US" altLang="zh-CN" sz="3600" b="0" i="1" smtClean="0">
                                <a:latin typeface="Cambria Math" panose="02040503050406030204" pitchFamily="18" charset="0"/>
                              </a:rPr>
                              <m:t>2</m:t>
                            </m:r>
                          </m:sub>
                        </m:sSub>
                      </m:fName>
                      <m:e>
                        <m:d>
                          <m:dPr>
                            <m:ctrlPr>
                              <a:rPr lang="en-US" altLang="zh-CN" sz="3600" b="0" i="1" smtClean="0">
                                <a:latin typeface="Cambria Math" panose="02040503050406030204" pitchFamily="18" charset="0"/>
                              </a:rPr>
                            </m:ctrlPr>
                          </m:dPr>
                          <m:e>
                            <m:func>
                              <m:funcPr>
                                <m:ctrlPr>
                                  <a:rPr lang="en-US" altLang="zh-CN" sz="3600" b="0" i="1" smtClean="0">
                                    <a:latin typeface="Cambria Math" panose="02040503050406030204" pitchFamily="18" charset="0"/>
                                  </a:rPr>
                                </m:ctrlPr>
                              </m:funcPr>
                              <m:fName>
                                <m:r>
                                  <m:rPr>
                                    <m:sty m:val="p"/>
                                  </m:rPr>
                                  <a:rPr lang="en-US" altLang="zh-CN" sz="3600" b="0" i="0" smtClean="0">
                                    <a:latin typeface="Cambria Math" panose="02040503050406030204" pitchFamily="18" charset="0"/>
                                  </a:rPr>
                                  <m:t>tr</m:t>
                                </m:r>
                              </m:fName>
                              <m:e>
                                <m:d>
                                  <m:dPr>
                                    <m:ctrlPr>
                                      <a:rPr lang="en-US" altLang="zh-CN" sz="3600" b="0" i="1" smtClean="0">
                                        <a:latin typeface="Cambria Math" panose="02040503050406030204" pitchFamily="18" charset="0"/>
                                      </a:rPr>
                                    </m:ctrlPr>
                                  </m:dPr>
                                  <m:e>
                                    <m:sSup>
                                      <m:sSupPr>
                                        <m:ctrlPr>
                                          <a:rPr lang="en-US" altLang="zh-CN" sz="3600" b="0" i="1" smtClean="0">
                                            <a:latin typeface="Cambria Math" panose="02040503050406030204" pitchFamily="18" charset="0"/>
                                          </a:rPr>
                                        </m:ctrlPr>
                                      </m:sSupPr>
                                      <m:e>
                                        <m:r>
                                          <a:rPr lang="en-US" altLang="zh-CN" sz="3600" b="0" i="1" smtClean="0">
                                            <a:latin typeface="Cambria Math" panose="02040503050406030204" pitchFamily="18" charset="0"/>
                                          </a:rPr>
                                          <m:t>𝐴</m:t>
                                        </m:r>
                                      </m:e>
                                      <m:sup>
                                        <m:r>
                                          <a:rPr lang="zh-CN" altLang="en-US" sz="3600" b="0" i="1" smtClean="0">
                                            <a:latin typeface="Cambria Math" panose="02040503050406030204" pitchFamily="18" charset="0"/>
                                          </a:rPr>
                                          <m:t>𝛼</m:t>
                                        </m:r>
                                      </m:sup>
                                    </m:sSup>
                                  </m:e>
                                </m:d>
                              </m:e>
                            </m:func>
                          </m:e>
                        </m:d>
                      </m:e>
                    </m:func>
                    <m:r>
                      <a:rPr lang="en-US" altLang="zh-CN" sz="3600" b="0" i="1" smtClean="0">
                        <a:latin typeface="Cambria Math" panose="02040503050406030204" pitchFamily="18" charset="0"/>
                      </a:rPr>
                      <m:t>=</m:t>
                    </m:r>
                    <m:f>
                      <m:fPr>
                        <m:ctrlPr>
                          <a:rPr lang="en-US" altLang="zh-CN" sz="3600" i="1">
                            <a:latin typeface="Cambria Math" panose="02040503050406030204" pitchFamily="18" charset="0"/>
                          </a:rPr>
                        </m:ctrlPr>
                      </m:fPr>
                      <m:num>
                        <m:r>
                          <a:rPr lang="en-US" altLang="zh-CN" sz="3600" i="1">
                            <a:latin typeface="Cambria Math" panose="02040503050406030204" pitchFamily="18" charset="0"/>
                          </a:rPr>
                          <m:t>1</m:t>
                        </m:r>
                      </m:num>
                      <m:den>
                        <m:r>
                          <a:rPr lang="en-US" altLang="zh-CN" sz="3600" i="1">
                            <a:latin typeface="Cambria Math" panose="02040503050406030204" pitchFamily="18" charset="0"/>
                          </a:rPr>
                          <m:t>1−</m:t>
                        </m:r>
                        <m:r>
                          <a:rPr lang="zh-CN" altLang="en-US" sz="3600" i="1">
                            <a:latin typeface="Cambria Math" panose="02040503050406030204" pitchFamily="18" charset="0"/>
                          </a:rPr>
                          <m:t>𝛼</m:t>
                        </m:r>
                      </m:den>
                    </m:f>
                    <m:func>
                      <m:funcPr>
                        <m:ctrlPr>
                          <a:rPr lang="en-US" altLang="zh-CN" sz="3600" i="1" smtClean="0">
                            <a:latin typeface="Cambria Math" panose="02040503050406030204" pitchFamily="18" charset="0"/>
                          </a:rPr>
                        </m:ctrlPr>
                      </m:funcPr>
                      <m:fName>
                        <m:sSub>
                          <m:sSubPr>
                            <m:ctrlPr>
                              <a:rPr lang="en-US" altLang="zh-CN" sz="3600" i="1" smtClean="0">
                                <a:latin typeface="Cambria Math" panose="02040503050406030204" pitchFamily="18" charset="0"/>
                              </a:rPr>
                            </m:ctrlPr>
                          </m:sSubPr>
                          <m:e>
                            <m:r>
                              <m:rPr>
                                <m:sty m:val="p"/>
                              </m:rPr>
                              <a:rPr lang="en-US" altLang="zh-CN" sz="3600" i="0" smtClean="0">
                                <a:latin typeface="Cambria Math" panose="02040503050406030204" pitchFamily="18" charset="0"/>
                              </a:rPr>
                              <m:t>log</m:t>
                            </m:r>
                          </m:e>
                          <m:sub>
                            <m:r>
                              <a:rPr lang="en-US" altLang="zh-CN" sz="3600" b="0" i="1" smtClean="0">
                                <a:latin typeface="Cambria Math" panose="02040503050406030204" pitchFamily="18" charset="0"/>
                              </a:rPr>
                              <m:t>2</m:t>
                            </m:r>
                          </m:sub>
                        </m:sSub>
                      </m:fName>
                      <m:e>
                        <m:d>
                          <m:dPr>
                            <m:ctrlPr>
                              <a:rPr lang="en-US" altLang="zh-CN" sz="3600" i="1" smtClean="0">
                                <a:latin typeface="Cambria Math" panose="02040503050406030204" pitchFamily="18" charset="0"/>
                              </a:rPr>
                            </m:ctrlPr>
                          </m:dPr>
                          <m:e>
                            <m:nary>
                              <m:naryPr>
                                <m:chr m:val="∑"/>
                                <m:limLoc m:val="subSup"/>
                                <m:ctrlPr>
                                  <a:rPr lang="en-US" altLang="zh-CN" sz="3600" i="1" smtClean="0">
                                    <a:latin typeface="Cambria Math" panose="02040503050406030204" pitchFamily="18" charset="0"/>
                                  </a:rPr>
                                </m:ctrlPr>
                              </m:naryPr>
                              <m:sub>
                                <m:r>
                                  <m:rPr>
                                    <m:brk m:alnAt="25"/>
                                  </m:rPr>
                                  <a:rPr lang="en-US" altLang="zh-CN" sz="3600" b="0" i="1" smtClean="0">
                                    <a:latin typeface="Cambria Math" panose="02040503050406030204" pitchFamily="18" charset="0"/>
                                  </a:rPr>
                                  <m:t>𝑖</m:t>
                                </m:r>
                                <m:r>
                                  <a:rPr lang="en-US" altLang="zh-CN" sz="3600" b="0" i="1" smtClean="0">
                                    <a:latin typeface="Cambria Math" panose="02040503050406030204" pitchFamily="18" charset="0"/>
                                  </a:rPr>
                                  <m:t>=1</m:t>
                                </m:r>
                              </m:sub>
                              <m:sup>
                                <m:r>
                                  <a:rPr lang="en-US" altLang="zh-CN" sz="3600" b="0" i="1" smtClean="0">
                                    <a:latin typeface="Cambria Math" panose="02040503050406030204" pitchFamily="18" charset="0"/>
                                  </a:rPr>
                                  <m:t>𝑛</m:t>
                                </m:r>
                              </m:sup>
                              <m:e>
                                <m:sSup>
                                  <m:sSupPr>
                                    <m:ctrlPr>
                                      <a:rPr lang="en-US" altLang="zh-CN" sz="3600" i="1" smtClean="0">
                                        <a:latin typeface="Cambria Math" panose="02040503050406030204" pitchFamily="18" charset="0"/>
                                      </a:rPr>
                                    </m:ctrlPr>
                                  </m:sSupPr>
                                  <m:e>
                                    <m:sSub>
                                      <m:sSubPr>
                                        <m:ctrlPr>
                                          <a:rPr lang="en-US" altLang="zh-CN" sz="3600" i="1" smtClean="0">
                                            <a:latin typeface="Cambria Math" panose="02040503050406030204" pitchFamily="18" charset="0"/>
                                          </a:rPr>
                                        </m:ctrlPr>
                                      </m:sSubPr>
                                      <m:e>
                                        <m:r>
                                          <a:rPr lang="zh-CN" altLang="en-US" sz="3600" i="1" smtClean="0">
                                            <a:latin typeface="Cambria Math" panose="02040503050406030204" pitchFamily="18" charset="0"/>
                                          </a:rPr>
                                          <m:t>𝜆</m:t>
                                        </m:r>
                                      </m:e>
                                      <m:sub>
                                        <m:r>
                                          <a:rPr lang="en-US" altLang="zh-CN" sz="3600" b="0" i="1" smtClean="0">
                                            <a:latin typeface="Cambria Math" panose="02040503050406030204" pitchFamily="18" charset="0"/>
                                          </a:rPr>
                                          <m:t>𝑖</m:t>
                                        </m:r>
                                      </m:sub>
                                    </m:sSub>
                                    <m:r>
                                      <a:rPr lang="en-US" altLang="zh-CN" sz="3600" b="0" i="1" smtClean="0">
                                        <a:latin typeface="Cambria Math" panose="02040503050406030204" pitchFamily="18" charset="0"/>
                                      </a:rPr>
                                      <m:t>(</m:t>
                                    </m:r>
                                    <m:r>
                                      <a:rPr lang="en-US" altLang="zh-CN" sz="3600" b="0" i="1" smtClean="0">
                                        <a:latin typeface="Cambria Math" panose="02040503050406030204" pitchFamily="18" charset="0"/>
                                      </a:rPr>
                                      <m:t>𝐴</m:t>
                                    </m:r>
                                    <m:r>
                                      <a:rPr lang="en-US" altLang="zh-CN" sz="3600" b="0" i="1" smtClean="0">
                                        <a:latin typeface="Cambria Math" panose="02040503050406030204" pitchFamily="18" charset="0"/>
                                      </a:rPr>
                                      <m:t>)</m:t>
                                    </m:r>
                                  </m:e>
                                  <m:sup>
                                    <m:r>
                                      <a:rPr lang="zh-CN" altLang="en-US" sz="3600" i="1" smtClean="0">
                                        <a:latin typeface="Cambria Math" panose="02040503050406030204" pitchFamily="18" charset="0"/>
                                      </a:rPr>
                                      <m:t>𝛼</m:t>
                                    </m:r>
                                  </m:sup>
                                </m:sSup>
                              </m:e>
                            </m:nary>
                          </m:e>
                        </m:d>
                      </m:e>
                    </m:func>
                  </m:oMath>
                </a14:m>
                <a:r>
                  <a:rPr lang="en-US" sz="3600" dirty="0"/>
                  <a:t>,</a:t>
                </a:r>
              </a:p>
              <a:p>
                <a:pPr lvl="1"/>
                <a:r>
                  <a:rPr lang="en-US" sz="3600" dirty="0"/>
                  <a:t>where </a:t>
                </a:r>
                <a14:m>
                  <m:oMath xmlns:m="http://schemas.openxmlformats.org/officeDocument/2006/math">
                    <m:r>
                      <a:rPr lang="en-US" sz="3600" i="1" smtClean="0">
                        <a:latin typeface="Cambria Math" panose="02040503050406030204" pitchFamily="18" charset="0"/>
                        <a:ea typeface="Cambria Math" panose="02040503050406030204" pitchFamily="18" charset="0"/>
                      </a:rPr>
                      <m:t>𝛼</m:t>
                    </m:r>
                    <m:r>
                      <a:rPr lang="en-US" sz="3600" i="1" smtClean="0">
                        <a:latin typeface="Cambria Math" panose="02040503050406030204" pitchFamily="18" charset="0"/>
                        <a:ea typeface="Cambria Math" panose="02040503050406030204" pitchFamily="18" charset="0"/>
                      </a:rPr>
                      <m:t>∈(0,1)∪(1</m:t>
                    </m:r>
                    <m:r>
                      <a:rPr lang="en-US" sz="3600" b="0" i="1" smtClean="0">
                        <a:latin typeface="Cambria Math" panose="02040503050406030204" pitchFamily="18" charset="0"/>
                        <a:ea typeface="Cambria Math" panose="02040503050406030204" pitchFamily="18" charset="0"/>
                      </a:rPr>
                      <m:t>,∞)</m:t>
                    </m:r>
                  </m:oMath>
                </a14:m>
                <a:r>
                  <a:rPr lang="en-US" sz="3600" dirty="0"/>
                  <a:t>, </a:t>
                </a:r>
                <a14:m>
                  <m:oMath xmlns:m="http://schemas.openxmlformats.org/officeDocument/2006/math">
                    <m:r>
                      <a:rPr lang="en-US" sz="3600" i="1" dirty="0" smtClean="0">
                        <a:latin typeface="Cambria Math" panose="02040503050406030204" pitchFamily="18" charset="0"/>
                      </a:rPr>
                      <m:t>𝐴</m:t>
                    </m:r>
                  </m:oMath>
                </a14:m>
                <a:r>
                  <a:rPr lang="en-US" sz="3600" dirty="0"/>
                  <a:t> is </a:t>
                </a:r>
                <a:r>
                  <a:rPr lang="en-US" altLang="zh-CN" sz="3600" dirty="0"/>
                  <a:t>the normalized version of </a:t>
                </a:r>
                <a14:m>
                  <m:oMath xmlns:m="http://schemas.openxmlformats.org/officeDocument/2006/math">
                    <m:r>
                      <a:rPr lang="en-US" altLang="zh-CN" sz="3600" i="1" dirty="0" smtClean="0">
                        <a:latin typeface="Cambria Math" panose="02040503050406030204" pitchFamily="18" charset="0"/>
                      </a:rPr>
                      <m:t>𝐾</m:t>
                    </m:r>
                  </m:oMath>
                </a14:m>
                <a:r>
                  <a:rPr lang="en-US" altLang="zh-CN" sz="3600" dirty="0"/>
                  <a:t>, i.e., </a:t>
                </a:r>
                <a14:m>
                  <m:oMath xmlns:m="http://schemas.openxmlformats.org/officeDocument/2006/math">
                    <m:r>
                      <a:rPr lang="en-US" altLang="zh-CN" sz="3600" b="0" i="1" smtClean="0">
                        <a:latin typeface="Cambria Math" panose="02040503050406030204" pitchFamily="18" charset="0"/>
                      </a:rPr>
                      <m:t>𝐴</m:t>
                    </m:r>
                    <m:r>
                      <a:rPr lang="en-US" altLang="zh-CN" sz="3600" b="0" i="1" smtClean="0">
                        <a:latin typeface="Cambria Math" panose="02040503050406030204" pitchFamily="18" charset="0"/>
                      </a:rPr>
                      <m:t>=</m:t>
                    </m:r>
                    <m:r>
                      <a:rPr lang="en-US" altLang="zh-CN" sz="3600" b="0" i="1" smtClean="0">
                        <a:latin typeface="Cambria Math" panose="02040503050406030204" pitchFamily="18" charset="0"/>
                      </a:rPr>
                      <m:t>𝐾</m:t>
                    </m:r>
                    <m:r>
                      <a:rPr lang="en-US" altLang="zh-CN" sz="3600" b="0" i="1" smtClean="0">
                        <a:latin typeface="Cambria Math" panose="02040503050406030204" pitchFamily="18" charset="0"/>
                      </a:rPr>
                      <m:t>/</m:t>
                    </m:r>
                    <m:r>
                      <m:rPr>
                        <m:sty m:val="p"/>
                      </m:rPr>
                      <a:rPr lang="en-US" altLang="zh-CN" sz="3600">
                        <a:latin typeface="Cambria Math" panose="02040503050406030204" pitchFamily="18" charset="0"/>
                      </a:rPr>
                      <m:t>tr</m:t>
                    </m:r>
                    <m:r>
                      <a:rPr lang="en-US" altLang="zh-CN" sz="3600" b="0" i="0" smtClean="0">
                        <a:latin typeface="Cambria Math" panose="02040503050406030204" pitchFamily="18" charset="0"/>
                      </a:rPr>
                      <m:t>(</m:t>
                    </m:r>
                    <m:r>
                      <a:rPr lang="en-US" altLang="zh-CN" sz="3600" b="0" i="1" smtClean="0">
                        <a:latin typeface="Cambria Math" panose="02040503050406030204" pitchFamily="18" charset="0"/>
                      </a:rPr>
                      <m:t>𝐾</m:t>
                    </m:r>
                    <m:r>
                      <a:rPr lang="en-US" altLang="zh-CN" sz="3600" b="0" i="0" smtClean="0">
                        <a:latin typeface="Cambria Math" panose="02040503050406030204" pitchFamily="18" charset="0"/>
                      </a:rPr>
                      <m:t>)</m:t>
                    </m:r>
                  </m:oMath>
                </a14:m>
                <a:r>
                  <a:rPr lang="en-US" altLang="zh-CN" sz="3600" dirty="0"/>
                  <a:t>, </a:t>
                </a:r>
                <a14:m>
                  <m:oMath xmlns:m="http://schemas.openxmlformats.org/officeDocument/2006/math">
                    <m:sSub>
                      <m:sSubPr>
                        <m:ctrlPr>
                          <a:rPr lang="en-US" altLang="zh-CN" sz="3600" i="1">
                            <a:latin typeface="Cambria Math" panose="02040503050406030204" pitchFamily="18" charset="0"/>
                          </a:rPr>
                        </m:ctrlPr>
                      </m:sSubPr>
                      <m:e>
                        <m:r>
                          <a:rPr lang="zh-CN" altLang="en-US" sz="3600" i="1">
                            <a:latin typeface="Cambria Math" panose="02040503050406030204" pitchFamily="18" charset="0"/>
                          </a:rPr>
                          <m:t>𝜆</m:t>
                        </m:r>
                      </m:e>
                      <m:sub>
                        <m:r>
                          <a:rPr lang="en-US" altLang="zh-CN" sz="3600" i="1">
                            <a:latin typeface="Cambria Math" panose="02040503050406030204" pitchFamily="18" charset="0"/>
                          </a:rPr>
                          <m:t>𝑖</m:t>
                        </m:r>
                      </m:sub>
                    </m:sSub>
                    <m:r>
                      <a:rPr lang="en-US" altLang="zh-CN" sz="3600" i="1">
                        <a:latin typeface="Cambria Math" panose="02040503050406030204" pitchFamily="18" charset="0"/>
                      </a:rPr>
                      <m:t>(</m:t>
                    </m:r>
                    <m:r>
                      <a:rPr lang="en-US" altLang="zh-CN" sz="3600" i="1">
                        <a:latin typeface="Cambria Math" panose="02040503050406030204" pitchFamily="18" charset="0"/>
                      </a:rPr>
                      <m:t>𝐴</m:t>
                    </m:r>
                    <m:r>
                      <a:rPr lang="en-US" altLang="zh-CN" sz="3600" i="1">
                        <a:latin typeface="Cambria Math" panose="02040503050406030204" pitchFamily="18" charset="0"/>
                      </a:rPr>
                      <m:t>) </m:t>
                    </m:r>
                  </m:oMath>
                </a14:m>
                <a:r>
                  <a:rPr lang="en-US" altLang="zh-CN" sz="3600" dirty="0"/>
                  <a:t>denotes the </a:t>
                </a:r>
                <a14:m>
                  <m:oMath xmlns:m="http://schemas.openxmlformats.org/officeDocument/2006/math">
                    <m:r>
                      <a:rPr lang="en-US" altLang="zh-CN" sz="3600" i="1" dirty="0" smtClean="0">
                        <a:latin typeface="Cambria Math" panose="02040503050406030204" pitchFamily="18" charset="0"/>
                      </a:rPr>
                      <m:t>𝑖</m:t>
                    </m:r>
                  </m:oMath>
                </a14:m>
                <a:r>
                  <a:rPr lang="en-US" altLang="zh-CN" sz="3600" dirty="0"/>
                  <a:t>-</a:t>
                </a:r>
                <a:r>
                  <a:rPr lang="en-US" altLang="zh-CN" sz="3600" dirty="0" err="1"/>
                  <a:t>th</a:t>
                </a:r>
                <a:r>
                  <a:rPr lang="en-US" altLang="zh-CN" sz="3600" dirty="0"/>
                  <a:t> eigenvalues of </a:t>
                </a:r>
                <a14:m>
                  <m:oMath xmlns:m="http://schemas.openxmlformats.org/officeDocument/2006/math">
                    <m:r>
                      <a:rPr lang="en-US" altLang="zh-CN" sz="3600" i="1" dirty="0" smtClean="0">
                        <a:latin typeface="Cambria Math" panose="02040503050406030204" pitchFamily="18" charset="0"/>
                      </a:rPr>
                      <m:t>𝐴</m:t>
                    </m:r>
                  </m:oMath>
                </a14:m>
                <a:r>
                  <a:rPr lang="en-US" altLang="zh-CN" sz="3600" dirty="0"/>
                  <a:t>.</a:t>
                </a:r>
                <a:endParaRPr lang="en-US" sz="3600" dirty="0"/>
              </a:p>
            </p:txBody>
          </p:sp>
        </mc:Choice>
        <mc:Fallback xmlns="">
          <p:sp>
            <p:nvSpPr>
              <p:cNvPr id="88" name="TextBox 87">
                <a:extLst>
                  <a:ext uri="{FF2B5EF4-FFF2-40B4-BE49-F238E27FC236}">
                    <a16:creationId xmlns:a16="http://schemas.microsoft.com/office/drawing/2014/main" id="{989C8273-7DE7-476E-8B35-B0785BCCDA45}"/>
                  </a:ext>
                </a:extLst>
              </p:cNvPr>
              <p:cNvSpPr txBox="1">
                <a:spLocks noRot="1" noChangeAspect="1" noMove="1" noResize="1" noEditPoints="1" noAdjustHandles="1" noChangeArrowheads="1" noChangeShapeType="1" noTextEdit="1"/>
              </p:cNvSpPr>
              <p:nvPr/>
            </p:nvSpPr>
            <p:spPr>
              <a:xfrm>
                <a:off x="931686" y="14089179"/>
                <a:ext cx="19905700" cy="3694025"/>
              </a:xfrm>
              <a:prstGeom prst="rect">
                <a:avLst/>
              </a:prstGeom>
              <a:blipFill>
                <a:blip r:embed="rId7"/>
                <a:stretch>
                  <a:fillRect t="-2640" r="-214" b="-52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09CEC326-87ED-43BE-903D-AA3F8BF26362}"/>
                  </a:ext>
                </a:extLst>
              </p:cNvPr>
              <p:cNvSpPr txBox="1"/>
              <p:nvPr/>
            </p:nvSpPr>
            <p:spPr>
              <a:xfrm>
                <a:off x="931686" y="18035361"/>
                <a:ext cx="19905700" cy="4442435"/>
              </a:xfrm>
              <a:prstGeom prst="rect">
                <a:avLst/>
              </a:prstGeom>
              <a:noFill/>
            </p:spPr>
            <p:txBody>
              <a:bodyPr wrap="square" rtlCol="0">
                <a:spAutoFit/>
              </a:bodyPr>
              <a:lstStyle/>
              <a:p>
                <a:pPr marL="1028700" lvl="1" indent="-571500">
                  <a:buFont typeface="Wingdings" panose="05000000000000000000" pitchFamily="2" charset="2"/>
                  <a:buChar char="Ø"/>
                </a:pPr>
                <a:r>
                  <a:rPr lang="en-US" sz="3600" dirty="0"/>
                  <a:t>Definition 2 [3]: Given </a:t>
                </a:r>
                <a14:m>
                  <m:oMath xmlns:m="http://schemas.openxmlformats.org/officeDocument/2006/math">
                    <m:r>
                      <a:rPr lang="en-US" sz="3600" i="1" dirty="0" smtClean="0">
                        <a:latin typeface="Cambria Math" panose="02040503050406030204" pitchFamily="18" charset="0"/>
                      </a:rPr>
                      <m:t>𝑛</m:t>
                    </m:r>
                  </m:oMath>
                </a14:m>
                <a:r>
                  <a:rPr lang="en-US" sz="3600" dirty="0"/>
                  <a:t> pairs of samples </a:t>
                </a:r>
                <a14:m>
                  <m:oMath xmlns:m="http://schemas.openxmlformats.org/officeDocument/2006/math">
                    <m:sSubSup>
                      <m:sSubSupPr>
                        <m:ctrlPr>
                          <a:rPr lang="en-US" altLang="zh-CN" sz="3600" i="1">
                            <a:latin typeface="Cambria Math" panose="02040503050406030204" pitchFamily="18" charset="0"/>
                          </a:rPr>
                        </m:ctrlPr>
                      </m:sSubSupPr>
                      <m:e>
                        <m:d>
                          <m:dPr>
                            <m:begChr m:val="{"/>
                            <m:endChr m:val="}"/>
                            <m:ctrlPr>
                              <a:rPr lang="en-US" altLang="zh-CN" sz="3600" i="1">
                                <a:latin typeface="Cambria Math" panose="02040503050406030204" pitchFamily="18" charset="0"/>
                              </a:rPr>
                            </m:ctrlPr>
                          </m:dPr>
                          <m:e>
                            <m:sSub>
                              <m:sSubPr>
                                <m:ctrlPr>
                                  <a:rPr lang="en-US" altLang="zh-CN" sz="3600" i="1">
                                    <a:latin typeface="Cambria Math" panose="02040503050406030204" pitchFamily="18" charset="0"/>
                                  </a:rPr>
                                </m:ctrlPr>
                              </m:sSubPr>
                              <m:e>
                                <m:r>
                                  <a:rPr lang="en-US" altLang="zh-CN" sz="3600" b="1" i="1">
                                    <a:latin typeface="Cambria Math" panose="02040503050406030204" pitchFamily="18" charset="0"/>
                                  </a:rPr>
                                  <m:t>𝒙</m:t>
                                </m:r>
                              </m:e>
                              <m:sub>
                                <m:r>
                                  <a:rPr lang="en-US" altLang="zh-CN" sz="3600" i="1">
                                    <a:latin typeface="Cambria Math" panose="02040503050406030204" pitchFamily="18" charset="0"/>
                                  </a:rPr>
                                  <m:t>𝑖</m:t>
                                </m:r>
                              </m:sub>
                            </m:sSub>
                            <m:r>
                              <a:rPr lang="en-US" altLang="zh-CN" sz="3600" b="0" i="1" smtClean="0">
                                <a:latin typeface="Cambria Math" panose="02040503050406030204" pitchFamily="18" charset="0"/>
                              </a:rPr>
                              <m:t>,</m:t>
                            </m:r>
                            <m:sSub>
                              <m:sSubPr>
                                <m:ctrlPr>
                                  <a:rPr lang="en-US" altLang="zh-CN" sz="3600" i="1">
                                    <a:latin typeface="Cambria Math" panose="02040503050406030204" pitchFamily="18" charset="0"/>
                                  </a:rPr>
                                </m:ctrlPr>
                              </m:sSubPr>
                              <m:e>
                                <m:r>
                                  <a:rPr lang="en-US" altLang="zh-CN" sz="3600" b="1" i="1" smtClean="0">
                                    <a:latin typeface="Cambria Math" panose="02040503050406030204" pitchFamily="18" charset="0"/>
                                  </a:rPr>
                                  <m:t>𝒚</m:t>
                                </m:r>
                              </m:e>
                              <m:sub>
                                <m:r>
                                  <a:rPr lang="en-US" altLang="zh-CN" sz="3600" i="1">
                                    <a:latin typeface="Cambria Math" panose="02040503050406030204" pitchFamily="18" charset="0"/>
                                  </a:rPr>
                                  <m:t>𝑖</m:t>
                                </m:r>
                              </m:sub>
                            </m:sSub>
                          </m:e>
                        </m:d>
                      </m:e>
                      <m:sub>
                        <m:r>
                          <a:rPr lang="en-US" altLang="zh-CN" sz="3600" i="1">
                            <a:latin typeface="Cambria Math" panose="02040503050406030204" pitchFamily="18" charset="0"/>
                          </a:rPr>
                          <m:t>𝑖</m:t>
                        </m:r>
                        <m:r>
                          <a:rPr lang="en-US" altLang="zh-CN" sz="3600" i="1">
                            <a:latin typeface="Cambria Math" panose="02040503050406030204" pitchFamily="18" charset="0"/>
                          </a:rPr>
                          <m:t>=1</m:t>
                        </m:r>
                      </m:sub>
                      <m:sup>
                        <m:r>
                          <a:rPr lang="en-US" altLang="zh-CN" sz="3600" i="1">
                            <a:latin typeface="Cambria Math" panose="02040503050406030204" pitchFamily="18" charset="0"/>
                          </a:rPr>
                          <m:t>𝑛</m:t>
                        </m:r>
                      </m:sup>
                    </m:sSubSup>
                  </m:oMath>
                </a14:m>
                <a:r>
                  <a:rPr lang="en-US" sz="3600" dirty="0"/>
                  <a:t>, each sample contains two measurements </a:t>
                </a:r>
                <a14:m>
                  <m:oMath xmlns:m="http://schemas.openxmlformats.org/officeDocument/2006/math">
                    <m:r>
                      <a:rPr lang="en-US" altLang="zh-CN" sz="3600" b="1" i="1" dirty="0" smtClean="0">
                        <a:latin typeface="Cambria Math" panose="02040503050406030204" pitchFamily="18" charset="0"/>
                        <a:ea typeface="Cambria Math" panose="02040503050406030204" pitchFamily="18" charset="0"/>
                      </a:rPr>
                      <m:t>𝒙</m:t>
                    </m:r>
                    <m:r>
                      <a:rPr lang="en-US" altLang="zh-CN" sz="3600" i="1">
                        <a:latin typeface="Cambria Math" panose="02040503050406030204" pitchFamily="18" charset="0"/>
                        <a:ea typeface="Cambria Math" panose="02040503050406030204" pitchFamily="18" charset="0"/>
                      </a:rPr>
                      <m:t>∈</m:t>
                    </m:r>
                    <m:r>
                      <a:rPr lang="zh-CN" altLang="en-US" sz="3600" i="1">
                        <a:latin typeface="Cambria Math" panose="02040503050406030204" pitchFamily="18" charset="0"/>
                        <a:ea typeface="Cambria Math" panose="02040503050406030204" pitchFamily="18" charset="0"/>
                      </a:rPr>
                      <m:t>𝒳</m:t>
                    </m:r>
                  </m:oMath>
                </a14:m>
                <a:r>
                  <a:rPr lang="en-US" sz="3600" dirty="0"/>
                  <a:t> and </a:t>
                </a:r>
                <a14:m>
                  <m:oMath xmlns:m="http://schemas.openxmlformats.org/officeDocument/2006/math">
                    <m:r>
                      <a:rPr lang="en-US" altLang="zh-CN" sz="3600" b="1" i="1" dirty="0" smtClean="0">
                        <a:latin typeface="Cambria Math" panose="02040503050406030204" pitchFamily="18" charset="0"/>
                        <a:ea typeface="Cambria Math" panose="02040503050406030204" pitchFamily="18" charset="0"/>
                      </a:rPr>
                      <m:t>𝒚</m:t>
                    </m:r>
                    <m:r>
                      <a:rPr lang="en-US" altLang="zh-CN" sz="3600" i="1">
                        <a:latin typeface="Cambria Math" panose="02040503050406030204" pitchFamily="18" charset="0"/>
                        <a:ea typeface="Cambria Math" panose="02040503050406030204" pitchFamily="18" charset="0"/>
                      </a:rPr>
                      <m:t>∈</m:t>
                    </m:r>
                    <m:r>
                      <a:rPr lang="zh-CN" altLang="en-US" sz="3600" i="1" smtClean="0">
                        <a:latin typeface="Cambria Math" panose="02040503050406030204" pitchFamily="18" charset="0"/>
                        <a:ea typeface="Cambria Math" panose="02040503050406030204" pitchFamily="18" charset="0"/>
                      </a:rPr>
                      <m:t>𝒴</m:t>
                    </m:r>
                  </m:oMath>
                </a14:m>
                <a:r>
                  <a:rPr lang="en-US" altLang="zh-CN" sz="3600" dirty="0"/>
                  <a:t> </a:t>
                </a:r>
                <a:r>
                  <a:rPr lang="en-US" sz="3600" dirty="0"/>
                  <a:t>obtained from the same realization. Given positive definite kernels </a:t>
                </a:r>
                <a14:m>
                  <m:oMath xmlns:m="http://schemas.openxmlformats.org/officeDocument/2006/math">
                    <m:sSub>
                      <m:sSubPr>
                        <m:ctrlPr>
                          <a:rPr lang="en-US" altLang="zh-CN" sz="3600" i="1" smtClean="0">
                            <a:latin typeface="Cambria Math" panose="02040503050406030204" pitchFamily="18" charset="0"/>
                          </a:rPr>
                        </m:ctrlPr>
                      </m:sSubPr>
                      <m:e>
                        <m:r>
                          <a:rPr lang="zh-CN" altLang="en-US" sz="3600" i="1" smtClean="0">
                            <a:latin typeface="Cambria Math" panose="02040503050406030204" pitchFamily="18" charset="0"/>
                          </a:rPr>
                          <m:t>𝜅</m:t>
                        </m:r>
                      </m:e>
                      <m:sub>
                        <m:r>
                          <a:rPr lang="en-US" altLang="zh-CN" sz="3600" b="0" i="1" smtClean="0">
                            <a:latin typeface="Cambria Math" panose="02040503050406030204" pitchFamily="18" charset="0"/>
                          </a:rPr>
                          <m:t>1</m:t>
                        </m:r>
                      </m:sub>
                    </m:sSub>
                    <m:r>
                      <a:rPr lang="en-US" altLang="zh-CN" sz="3600" b="0" i="1" smtClean="0">
                        <a:latin typeface="Cambria Math" panose="02040503050406030204" pitchFamily="18" charset="0"/>
                      </a:rPr>
                      <m:t>:</m:t>
                    </m:r>
                    <m:r>
                      <a:rPr lang="zh-CN" altLang="en-US" sz="3600" i="1">
                        <a:latin typeface="Cambria Math" panose="02040503050406030204" pitchFamily="18" charset="0"/>
                        <a:ea typeface="Cambria Math" panose="02040503050406030204" pitchFamily="18" charset="0"/>
                      </a:rPr>
                      <m:t>𝒳</m:t>
                    </m:r>
                    <m:r>
                      <a:rPr lang="en-US" altLang="zh-CN" sz="3600" i="1" smtClean="0">
                        <a:latin typeface="Cambria Math" panose="02040503050406030204" pitchFamily="18" charset="0"/>
                        <a:ea typeface="Cambria Math" panose="02040503050406030204" pitchFamily="18" charset="0"/>
                      </a:rPr>
                      <m:t>×</m:t>
                    </m:r>
                    <m:r>
                      <a:rPr lang="zh-CN" altLang="en-US" sz="3600" i="1">
                        <a:latin typeface="Cambria Math" panose="02040503050406030204" pitchFamily="18" charset="0"/>
                        <a:ea typeface="Cambria Math" panose="02040503050406030204" pitchFamily="18" charset="0"/>
                      </a:rPr>
                      <m:t>𝒳</m:t>
                    </m:r>
                    <m:r>
                      <a:rPr lang="zh-CN" altLang="en-US" sz="3600" i="1" smtClean="0">
                        <a:latin typeface="Cambria Math" panose="02040503050406030204" pitchFamily="18" charset="0"/>
                        <a:ea typeface="Cambria Math" panose="02040503050406030204" pitchFamily="18" charset="0"/>
                      </a:rPr>
                      <m:t>↦</m:t>
                    </m:r>
                    <m:r>
                      <a:rPr lang="en-US" altLang="zh-CN" sz="3600" i="1" smtClean="0">
                        <a:latin typeface="Cambria Math" panose="02040503050406030204" pitchFamily="18" charset="0"/>
                        <a:ea typeface="Cambria Math" panose="02040503050406030204" pitchFamily="18" charset="0"/>
                      </a:rPr>
                      <m:t>ℝ</m:t>
                    </m:r>
                  </m:oMath>
                </a14:m>
                <a:r>
                  <a:rPr lang="en-US" sz="3600" dirty="0"/>
                  <a:t> and </a:t>
                </a:r>
                <a14:m>
                  <m:oMath xmlns:m="http://schemas.openxmlformats.org/officeDocument/2006/math">
                    <m:sSub>
                      <m:sSubPr>
                        <m:ctrlPr>
                          <a:rPr lang="en-US" altLang="zh-CN" sz="3600" i="1">
                            <a:latin typeface="Cambria Math" panose="02040503050406030204" pitchFamily="18" charset="0"/>
                          </a:rPr>
                        </m:ctrlPr>
                      </m:sSubPr>
                      <m:e>
                        <m:r>
                          <a:rPr lang="zh-CN" altLang="en-US" sz="3600" i="1">
                            <a:latin typeface="Cambria Math" panose="02040503050406030204" pitchFamily="18" charset="0"/>
                          </a:rPr>
                          <m:t>𝜅</m:t>
                        </m:r>
                      </m:e>
                      <m:sub>
                        <m:r>
                          <a:rPr lang="en-US" altLang="zh-CN" sz="3600" b="0" i="1" smtClean="0">
                            <a:latin typeface="Cambria Math" panose="02040503050406030204" pitchFamily="18" charset="0"/>
                          </a:rPr>
                          <m:t>2</m:t>
                        </m:r>
                      </m:sub>
                    </m:sSub>
                    <m:r>
                      <a:rPr lang="en-US" altLang="zh-CN" sz="3600" i="1">
                        <a:latin typeface="Cambria Math" panose="02040503050406030204" pitchFamily="18" charset="0"/>
                      </a:rPr>
                      <m:t>:</m:t>
                    </m:r>
                    <m:r>
                      <a:rPr lang="zh-CN" altLang="en-US" sz="3600" i="1">
                        <a:latin typeface="Cambria Math" panose="02040503050406030204" pitchFamily="18" charset="0"/>
                        <a:ea typeface="Cambria Math" panose="02040503050406030204" pitchFamily="18" charset="0"/>
                      </a:rPr>
                      <m:t>𝒴</m:t>
                    </m:r>
                    <m:r>
                      <a:rPr lang="en-US" altLang="zh-CN" sz="3600" i="1">
                        <a:latin typeface="Cambria Math" panose="02040503050406030204" pitchFamily="18" charset="0"/>
                        <a:ea typeface="Cambria Math" panose="02040503050406030204" pitchFamily="18" charset="0"/>
                      </a:rPr>
                      <m:t>×</m:t>
                    </m:r>
                    <m:r>
                      <a:rPr lang="zh-CN" altLang="en-US" sz="3600" i="1">
                        <a:latin typeface="Cambria Math" panose="02040503050406030204" pitchFamily="18" charset="0"/>
                        <a:ea typeface="Cambria Math" panose="02040503050406030204" pitchFamily="18" charset="0"/>
                      </a:rPr>
                      <m:t>𝒴</m:t>
                    </m:r>
                    <m:r>
                      <a:rPr lang="zh-CN" altLang="en-US" sz="3600" i="1">
                        <a:latin typeface="Cambria Math" panose="02040503050406030204" pitchFamily="18" charset="0"/>
                        <a:ea typeface="Cambria Math" panose="02040503050406030204" pitchFamily="18" charset="0"/>
                      </a:rPr>
                      <m:t>↦</m:t>
                    </m:r>
                    <m:r>
                      <a:rPr lang="en-US" altLang="zh-CN" sz="3600" i="1">
                        <a:latin typeface="Cambria Math" panose="02040503050406030204" pitchFamily="18" charset="0"/>
                        <a:ea typeface="Cambria Math" panose="02040503050406030204" pitchFamily="18" charset="0"/>
                      </a:rPr>
                      <m:t>ℝ</m:t>
                    </m:r>
                  </m:oMath>
                </a14:m>
                <a:r>
                  <a:rPr lang="en-US" sz="3600" dirty="0"/>
                  <a:t>, a matrix-based analogue to </a:t>
                </a:r>
                <a:r>
                  <a:rPr lang="en-US" sz="3600" dirty="0" err="1"/>
                  <a:t>Renyi’s</a:t>
                </a:r>
                <a:r>
                  <a:rPr lang="en-US" sz="3600" dirty="0"/>
                  <a:t> </a:t>
                </a:r>
                <a14:m>
                  <m:oMath xmlns:m="http://schemas.openxmlformats.org/officeDocument/2006/math">
                    <m:r>
                      <a:rPr lang="en-US" sz="3600" i="1" dirty="0" smtClean="0">
                        <a:latin typeface="Cambria Math" panose="02040503050406030204" pitchFamily="18" charset="0"/>
                      </a:rPr>
                      <m:t>𝛼</m:t>
                    </m:r>
                  </m:oMath>
                </a14:m>
                <a:r>
                  <a:rPr lang="en-US" sz="3600" dirty="0"/>
                  <a:t>-order joint-entropy can be defined as: </a:t>
                </a:r>
              </a:p>
              <a:p>
                <a:pPr lvl="1" algn="ctr"/>
                <a14:m>
                  <m:oMath xmlns:m="http://schemas.openxmlformats.org/officeDocument/2006/math">
                    <m:sSub>
                      <m:sSubPr>
                        <m:ctrlPr>
                          <a:rPr lang="en-US" altLang="zh-CN" sz="3600" i="1" smtClean="0">
                            <a:latin typeface="Cambria Math" panose="02040503050406030204" pitchFamily="18" charset="0"/>
                          </a:rPr>
                        </m:ctrlPr>
                      </m:sSubPr>
                      <m:e>
                        <m:r>
                          <a:rPr lang="en-US" altLang="zh-CN" sz="3600" b="0" i="1" smtClean="0">
                            <a:latin typeface="Cambria Math" panose="02040503050406030204" pitchFamily="18" charset="0"/>
                          </a:rPr>
                          <m:t>𝐻</m:t>
                        </m:r>
                      </m:e>
                      <m:sub>
                        <m:r>
                          <a:rPr lang="zh-CN" altLang="en-US" sz="3600" i="1" smtClean="0">
                            <a:latin typeface="Cambria Math" panose="02040503050406030204" pitchFamily="18" charset="0"/>
                          </a:rPr>
                          <m:t>𝛼</m:t>
                        </m:r>
                      </m:sub>
                    </m:sSub>
                    <m:d>
                      <m:dPr>
                        <m:ctrlPr>
                          <a:rPr lang="en-US" altLang="zh-CN" sz="3600" b="0" i="1" smtClean="0">
                            <a:latin typeface="Cambria Math" panose="02040503050406030204" pitchFamily="18" charset="0"/>
                          </a:rPr>
                        </m:ctrlPr>
                      </m:dPr>
                      <m:e>
                        <m:r>
                          <a:rPr lang="en-US" altLang="zh-CN" sz="3600" b="0" i="1" smtClean="0">
                            <a:latin typeface="Cambria Math" panose="02040503050406030204" pitchFamily="18" charset="0"/>
                          </a:rPr>
                          <m:t>𝐴</m:t>
                        </m:r>
                        <m:r>
                          <a:rPr lang="en-US" altLang="zh-CN" sz="3600" b="0" i="1" smtClean="0">
                            <a:latin typeface="Cambria Math" panose="02040503050406030204" pitchFamily="18" charset="0"/>
                          </a:rPr>
                          <m:t>,</m:t>
                        </m:r>
                        <m:r>
                          <a:rPr lang="en-US" altLang="zh-CN" sz="3600" b="0" i="1" smtClean="0">
                            <a:latin typeface="Cambria Math" panose="02040503050406030204" pitchFamily="18" charset="0"/>
                          </a:rPr>
                          <m:t>𝐵</m:t>
                        </m:r>
                      </m:e>
                    </m:d>
                    <m:r>
                      <a:rPr lang="en-US" altLang="zh-CN" sz="3600" b="0" i="1" smtClean="0">
                        <a:latin typeface="Cambria Math" panose="02040503050406030204" pitchFamily="18" charset="0"/>
                      </a:rPr>
                      <m:t>=</m:t>
                    </m:r>
                    <m:sSub>
                      <m:sSubPr>
                        <m:ctrlPr>
                          <a:rPr lang="en-US" altLang="zh-CN" sz="3600" i="1">
                            <a:latin typeface="Cambria Math" panose="02040503050406030204" pitchFamily="18" charset="0"/>
                          </a:rPr>
                        </m:ctrlPr>
                      </m:sSubPr>
                      <m:e>
                        <m:r>
                          <a:rPr lang="en-US" altLang="zh-CN" sz="3600" i="1">
                            <a:latin typeface="Cambria Math" panose="02040503050406030204" pitchFamily="18" charset="0"/>
                          </a:rPr>
                          <m:t>𝐻</m:t>
                        </m:r>
                      </m:e>
                      <m:sub>
                        <m:r>
                          <a:rPr lang="zh-CN" altLang="en-US" sz="3600" i="1">
                            <a:latin typeface="Cambria Math" panose="02040503050406030204" pitchFamily="18" charset="0"/>
                          </a:rPr>
                          <m:t>𝛼</m:t>
                        </m:r>
                      </m:sub>
                    </m:sSub>
                    <m:d>
                      <m:dPr>
                        <m:ctrlPr>
                          <a:rPr lang="en-US" altLang="zh-CN" sz="3600" i="1" smtClean="0">
                            <a:latin typeface="Cambria Math" panose="02040503050406030204" pitchFamily="18" charset="0"/>
                          </a:rPr>
                        </m:ctrlPr>
                      </m:dPr>
                      <m:e>
                        <m:f>
                          <m:fPr>
                            <m:ctrlPr>
                              <a:rPr lang="en-US" altLang="zh-CN" sz="3600" i="1" smtClean="0">
                                <a:latin typeface="Cambria Math" panose="02040503050406030204" pitchFamily="18" charset="0"/>
                              </a:rPr>
                            </m:ctrlPr>
                          </m:fPr>
                          <m:num>
                            <m:r>
                              <a:rPr lang="en-US" altLang="zh-CN" sz="3600" b="0" i="1" smtClean="0">
                                <a:latin typeface="Cambria Math" panose="02040503050406030204" pitchFamily="18" charset="0"/>
                              </a:rPr>
                              <m:t>𝐴</m:t>
                            </m:r>
                            <m:r>
                              <a:rPr lang="en-US" altLang="zh-CN" sz="3600" i="1">
                                <a:latin typeface="Cambria Math" panose="02040503050406030204" pitchFamily="18" charset="0"/>
                                <a:ea typeface="Cambria Math" panose="02040503050406030204" pitchFamily="18" charset="0"/>
                              </a:rPr>
                              <m:t>∘</m:t>
                            </m:r>
                            <m:r>
                              <a:rPr lang="en-US" altLang="zh-CN" sz="3600" b="0" i="1" smtClean="0">
                                <a:latin typeface="Cambria Math" panose="02040503050406030204" pitchFamily="18" charset="0"/>
                              </a:rPr>
                              <m:t>𝐵</m:t>
                            </m:r>
                          </m:num>
                          <m:den>
                            <m:func>
                              <m:funcPr>
                                <m:ctrlPr>
                                  <a:rPr lang="en-US" altLang="zh-CN" sz="3600" i="1" smtClean="0">
                                    <a:latin typeface="Cambria Math" panose="02040503050406030204" pitchFamily="18" charset="0"/>
                                  </a:rPr>
                                </m:ctrlPr>
                              </m:funcPr>
                              <m:fName>
                                <m:r>
                                  <m:rPr>
                                    <m:sty m:val="p"/>
                                  </m:rPr>
                                  <a:rPr lang="en-US" altLang="zh-CN" sz="3600" b="0" i="0" smtClean="0">
                                    <a:latin typeface="Cambria Math" panose="02040503050406030204" pitchFamily="18" charset="0"/>
                                  </a:rPr>
                                  <m:t>tr</m:t>
                                </m:r>
                              </m:fName>
                              <m:e>
                                <m:d>
                                  <m:dPr>
                                    <m:ctrlPr>
                                      <a:rPr lang="en-US" altLang="zh-CN" sz="3600" i="1" smtClean="0">
                                        <a:latin typeface="Cambria Math" panose="02040503050406030204" pitchFamily="18" charset="0"/>
                                      </a:rPr>
                                    </m:ctrlPr>
                                  </m:dPr>
                                  <m:e>
                                    <m:r>
                                      <a:rPr lang="en-US" altLang="zh-CN" sz="3600" i="1">
                                        <a:latin typeface="Cambria Math" panose="02040503050406030204" pitchFamily="18" charset="0"/>
                                      </a:rPr>
                                      <m:t>𝐴</m:t>
                                    </m:r>
                                    <m:r>
                                      <a:rPr lang="en-US" altLang="zh-CN" sz="3600" i="1">
                                        <a:latin typeface="Cambria Math" panose="02040503050406030204" pitchFamily="18" charset="0"/>
                                        <a:ea typeface="Cambria Math" panose="02040503050406030204" pitchFamily="18" charset="0"/>
                                      </a:rPr>
                                      <m:t>∘</m:t>
                                    </m:r>
                                    <m:r>
                                      <a:rPr lang="en-US" altLang="zh-CN" sz="3600" i="1">
                                        <a:latin typeface="Cambria Math" panose="02040503050406030204" pitchFamily="18" charset="0"/>
                                      </a:rPr>
                                      <m:t>𝐵</m:t>
                                    </m:r>
                                  </m:e>
                                </m:d>
                              </m:e>
                            </m:func>
                          </m:den>
                        </m:f>
                      </m:e>
                    </m:d>
                  </m:oMath>
                </a14:m>
                <a:r>
                  <a:rPr lang="en-US" sz="3600" dirty="0"/>
                  <a:t>,</a:t>
                </a:r>
              </a:p>
              <a:p>
                <a:pPr lvl="1"/>
                <a:r>
                  <a:rPr lang="en-US" sz="3600" dirty="0"/>
                  <a:t>where </a:t>
                </a:r>
                <a14:m>
                  <m:oMath xmlns:m="http://schemas.openxmlformats.org/officeDocument/2006/math">
                    <m:sSub>
                      <m:sSubPr>
                        <m:ctrlPr>
                          <a:rPr lang="en-US" altLang="zh-CN" sz="3600" i="1" smtClean="0">
                            <a:latin typeface="Cambria Math" panose="02040503050406030204" pitchFamily="18" charset="0"/>
                          </a:rPr>
                        </m:ctrlPr>
                      </m:sSubPr>
                      <m:e>
                        <m:r>
                          <a:rPr lang="en-US" altLang="zh-CN" sz="3600" b="0" i="1" smtClean="0">
                            <a:latin typeface="Cambria Math" panose="02040503050406030204" pitchFamily="18" charset="0"/>
                          </a:rPr>
                          <m:t>𝐴</m:t>
                        </m:r>
                      </m:e>
                      <m:sub>
                        <m:r>
                          <a:rPr lang="en-US" altLang="zh-CN" sz="3600" b="0" i="1" smtClean="0">
                            <a:latin typeface="Cambria Math" panose="02040503050406030204" pitchFamily="18" charset="0"/>
                          </a:rPr>
                          <m:t>𝑖𝑗</m:t>
                        </m:r>
                      </m:sub>
                    </m:sSub>
                    <m:r>
                      <a:rPr lang="en-US" altLang="zh-CN" sz="3600" b="0" i="1" smtClean="0">
                        <a:latin typeface="Cambria Math" panose="02040503050406030204" pitchFamily="18" charset="0"/>
                      </a:rPr>
                      <m:t>=</m:t>
                    </m:r>
                    <m:sSub>
                      <m:sSubPr>
                        <m:ctrlPr>
                          <a:rPr lang="en-US" altLang="zh-CN" sz="3600" i="1">
                            <a:latin typeface="Cambria Math" panose="02040503050406030204" pitchFamily="18" charset="0"/>
                          </a:rPr>
                        </m:ctrlPr>
                      </m:sSubPr>
                      <m:e>
                        <m:r>
                          <a:rPr lang="zh-CN" altLang="en-US" sz="3600" i="1">
                            <a:latin typeface="Cambria Math" panose="02040503050406030204" pitchFamily="18" charset="0"/>
                          </a:rPr>
                          <m:t>𝜅</m:t>
                        </m:r>
                      </m:e>
                      <m:sub>
                        <m:r>
                          <a:rPr lang="en-US" altLang="zh-CN" sz="3600" i="1">
                            <a:latin typeface="Cambria Math" panose="02040503050406030204" pitchFamily="18" charset="0"/>
                          </a:rPr>
                          <m:t>1</m:t>
                        </m:r>
                      </m:sub>
                    </m:sSub>
                    <m:r>
                      <a:rPr lang="en-US" altLang="zh-CN" sz="3600" b="0" i="1" smtClean="0">
                        <a:latin typeface="Cambria Math" panose="02040503050406030204" pitchFamily="18" charset="0"/>
                      </a:rPr>
                      <m:t>(</m:t>
                    </m:r>
                    <m:sSub>
                      <m:sSubPr>
                        <m:ctrlPr>
                          <a:rPr lang="en-US" altLang="zh-CN" sz="3600" i="1">
                            <a:latin typeface="Cambria Math" panose="02040503050406030204" pitchFamily="18" charset="0"/>
                          </a:rPr>
                        </m:ctrlPr>
                      </m:sSubPr>
                      <m:e>
                        <m:r>
                          <a:rPr lang="en-US" altLang="zh-CN" sz="3600" b="1" i="1">
                            <a:latin typeface="Cambria Math" panose="02040503050406030204" pitchFamily="18" charset="0"/>
                          </a:rPr>
                          <m:t>𝒙</m:t>
                        </m:r>
                      </m:e>
                      <m:sub>
                        <m:r>
                          <a:rPr lang="en-US" altLang="zh-CN" sz="3600" i="1">
                            <a:latin typeface="Cambria Math" panose="02040503050406030204" pitchFamily="18" charset="0"/>
                          </a:rPr>
                          <m:t>𝑖</m:t>
                        </m:r>
                      </m:sub>
                    </m:sSub>
                    <m:r>
                      <a:rPr lang="en-US" altLang="zh-CN" sz="3600" b="0" i="1" smtClean="0">
                        <a:latin typeface="Cambria Math" panose="02040503050406030204" pitchFamily="18" charset="0"/>
                      </a:rPr>
                      <m:t>,</m:t>
                    </m:r>
                    <m:sSub>
                      <m:sSubPr>
                        <m:ctrlPr>
                          <a:rPr lang="en-US" altLang="zh-CN" sz="3600" i="1">
                            <a:latin typeface="Cambria Math" panose="02040503050406030204" pitchFamily="18" charset="0"/>
                          </a:rPr>
                        </m:ctrlPr>
                      </m:sSubPr>
                      <m:e>
                        <m:r>
                          <a:rPr lang="en-US" altLang="zh-CN" sz="3600" b="1" i="1">
                            <a:latin typeface="Cambria Math" panose="02040503050406030204" pitchFamily="18" charset="0"/>
                          </a:rPr>
                          <m:t>𝒙</m:t>
                        </m:r>
                      </m:e>
                      <m:sub>
                        <m:r>
                          <a:rPr lang="en-US" altLang="zh-CN" sz="3600" b="0" i="1" smtClean="0">
                            <a:latin typeface="Cambria Math" panose="02040503050406030204" pitchFamily="18" charset="0"/>
                          </a:rPr>
                          <m:t>𝑗</m:t>
                        </m:r>
                      </m:sub>
                    </m:sSub>
                    <m:r>
                      <a:rPr lang="en-US" altLang="zh-CN" sz="3600" b="0" i="1" smtClean="0">
                        <a:latin typeface="Cambria Math" panose="02040503050406030204" pitchFamily="18" charset="0"/>
                      </a:rPr>
                      <m:t>)</m:t>
                    </m:r>
                  </m:oMath>
                </a14:m>
                <a:r>
                  <a:rPr lang="en-US" sz="3600" dirty="0"/>
                  <a:t>, </a:t>
                </a:r>
                <a14:m>
                  <m:oMath xmlns:m="http://schemas.openxmlformats.org/officeDocument/2006/math">
                    <m:sSub>
                      <m:sSubPr>
                        <m:ctrlPr>
                          <a:rPr lang="en-US" altLang="zh-CN" sz="3600" i="1">
                            <a:latin typeface="Cambria Math" panose="02040503050406030204" pitchFamily="18" charset="0"/>
                          </a:rPr>
                        </m:ctrlPr>
                      </m:sSubPr>
                      <m:e>
                        <m:r>
                          <a:rPr lang="en-US" altLang="zh-CN" sz="3600" b="0" i="1" smtClean="0">
                            <a:latin typeface="Cambria Math" panose="02040503050406030204" pitchFamily="18" charset="0"/>
                          </a:rPr>
                          <m:t>𝐵</m:t>
                        </m:r>
                      </m:e>
                      <m:sub>
                        <m:r>
                          <a:rPr lang="en-US" altLang="zh-CN" sz="3600" i="1">
                            <a:latin typeface="Cambria Math" panose="02040503050406030204" pitchFamily="18" charset="0"/>
                          </a:rPr>
                          <m:t>𝑖𝑗</m:t>
                        </m:r>
                      </m:sub>
                    </m:sSub>
                    <m:r>
                      <a:rPr lang="en-US" altLang="zh-CN" sz="3600" i="1">
                        <a:latin typeface="Cambria Math" panose="02040503050406030204" pitchFamily="18" charset="0"/>
                      </a:rPr>
                      <m:t>=</m:t>
                    </m:r>
                    <m:sSub>
                      <m:sSubPr>
                        <m:ctrlPr>
                          <a:rPr lang="en-US" altLang="zh-CN" sz="3600" i="1">
                            <a:latin typeface="Cambria Math" panose="02040503050406030204" pitchFamily="18" charset="0"/>
                          </a:rPr>
                        </m:ctrlPr>
                      </m:sSubPr>
                      <m:e>
                        <m:r>
                          <a:rPr lang="zh-CN" altLang="en-US" sz="3600" i="1">
                            <a:latin typeface="Cambria Math" panose="02040503050406030204" pitchFamily="18" charset="0"/>
                          </a:rPr>
                          <m:t>𝜅</m:t>
                        </m:r>
                      </m:e>
                      <m:sub>
                        <m:r>
                          <a:rPr lang="en-US" altLang="zh-CN" sz="3600" b="0" i="1" smtClean="0">
                            <a:latin typeface="Cambria Math" panose="02040503050406030204" pitchFamily="18" charset="0"/>
                          </a:rPr>
                          <m:t>2</m:t>
                        </m:r>
                      </m:sub>
                    </m:sSub>
                    <m:r>
                      <a:rPr lang="en-US" altLang="zh-CN" sz="3600" i="1">
                        <a:latin typeface="Cambria Math" panose="02040503050406030204" pitchFamily="18" charset="0"/>
                      </a:rPr>
                      <m:t>(</m:t>
                    </m:r>
                    <m:sSub>
                      <m:sSubPr>
                        <m:ctrlPr>
                          <a:rPr lang="en-US" altLang="zh-CN" sz="3600" i="1">
                            <a:latin typeface="Cambria Math" panose="02040503050406030204" pitchFamily="18" charset="0"/>
                          </a:rPr>
                        </m:ctrlPr>
                      </m:sSubPr>
                      <m:e>
                        <m:r>
                          <a:rPr lang="en-US" altLang="zh-CN" sz="3600" b="1" i="1" smtClean="0">
                            <a:latin typeface="Cambria Math" panose="02040503050406030204" pitchFamily="18" charset="0"/>
                          </a:rPr>
                          <m:t>𝒚</m:t>
                        </m:r>
                      </m:e>
                      <m:sub>
                        <m:r>
                          <a:rPr lang="en-US" altLang="zh-CN" sz="3600" i="1">
                            <a:latin typeface="Cambria Math" panose="02040503050406030204" pitchFamily="18" charset="0"/>
                          </a:rPr>
                          <m:t>𝑖</m:t>
                        </m:r>
                      </m:sub>
                    </m:sSub>
                    <m:r>
                      <a:rPr lang="en-US" altLang="zh-CN" sz="3600" i="1">
                        <a:latin typeface="Cambria Math" panose="02040503050406030204" pitchFamily="18" charset="0"/>
                      </a:rPr>
                      <m:t>,</m:t>
                    </m:r>
                    <m:sSub>
                      <m:sSubPr>
                        <m:ctrlPr>
                          <a:rPr lang="en-US" altLang="zh-CN" sz="3600" i="1">
                            <a:latin typeface="Cambria Math" panose="02040503050406030204" pitchFamily="18" charset="0"/>
                          </a:rPr>
                        </m:ctrlPr>
                      </m:sSubPr>
                      <m:e>
                        <m:r>
                          <a:rPr lang="en-US" altLang="zh-CN" sz="3600" b="1" i="1" smtClean="0">
                            <a:latin typeface="Cambria Math" panose="02040503050406030204" pitchFamily="18" charset="0"/>
                          </a:rPr>
                          <m:t>𝒚</m:t>
                        </m:r>
                      </m:e>
                      <m:sub>
                        <m:r>
                          <a:rPr lang="en-US" altLang="zh-CN" sz="3600" i="1">
                            <a:latin typeface="Cambria Math" panose="02040503050406030204" pitchFamily="18" charset="0"/>
                          </a:rPr>
                          <m:t>𝑗</m:t>
                        </m:r>
                      </m:sub>
                    </m:sSub>
                    <m:r>
                      <a:rPr lang="en-US" altLang="zh-CN" sz="3600" i="1">
                        <a:latin typeface="Cambria Math" panose="02040503050406030204" pitchFamily="18" charset="0"/>
                      </a:rPr>
                      <m:t>)</m:t>
                    </m:r>
                  </m:oMath>
                </a14:m>
                <a:r>
                  <a:rPr lang="en-US" sz="3600" dirty="0"/>
                  <a:t>, and </a:t>
                </a:r>
                <a14:m>
                  <m:oMath xmlns:m="http://schemas.openxmlformats.org/officeDocument/2006/math">
                    <m:r>
                      <a:rPr lang="en-US" altLang="zh-CN" sz="3600" i="1">
                        <a:latin typeface="Cambria Math" panose="02040503050406030204" pitchFamily="18" charset="0"/>
                      </a:rPr>
                      <m:t>𝐴</m:t>
                    </m:r>
                    <m:r>
                      <a:rPr lang="en-US" altLang="zh-CN" sz="3600" i="1">
                        <a:latin typeface="Cambria Math" panose="02040503050406030204" pitchFamily="18" charset="0"/>
                        <a:ea typeface="Cambria Math" panose="02040503050406030204" pitchFamily="18" charset="0"/>
                      </a:rPr>
                      <m:t>∘</m:t>
                    </m:r>
                    <m:r>
                      <a:rPr lang="en-US" altLang="zh-CN" sz="3600" i="1">
                        <a:latin typeface="Cambria Math" panose="02040503050406030204" pitchFamily="18" charset="0"/>
                      </a:rPr>
                      <m:t>𝐵</m:t>
                    </m:r>
                  </m:oMath>
                </a14:m>
                <a:r>
                  <a:rPr lang="en-US" sz="3600" dirty="0"/>
                  <a:t> </a:t>
                </a:r>
                <a:r>
                  <a:rPr lang="en-US" altLang="zh-CN" sz="3600" dirty="0"/>
                  <a:t>denotes the Hadamard product between the matrices </a:t>
                </a:r>
                <a14:m>
                  <m:oMath xmlns:m="http://schemas.openxmlformats.org/officeDocument/2006/math">
                    <m:r>
                      <a:rPr lang="en-US" altLang="zh-CN" sz="3600" i="1" dirty="0" smtClean="0">
                        <a:latin typeface="Cambria Math" panose="02040503050406030204" pitchFamily="18" charset="0"/>
                      </a:rPr>
                      <m:t>𝐴</m:t>
                    </m:r>
                  </m:oMath>
                </a14:m>
                <a:r>
                  <a:rPr lang="en-US" altLang="zh-CN" sz="3600" dirty="0"/>
                  <a:t> and </a:t>
                </a:r>
                <a14:m>
                  <m:oMath xmlns:m="http://schemas.openxmlformats.org/officeDocument/2006/math">
                    <m:r>
                      <a:rPr lang="en-US" altLang="zh-CN" sz="3600" i="1" dirty="0" smtClean="0">
                        <a:latin typeface="Cambria Math" panose="02040503050406030204" pitchFamily="18" charset="0"/>
                      </a:rPr>
                      <m:t>𝐵</m:t>
                    </m:r>
                  </m:oMath>
                </a14:m>
                <a:r>
                  <a:rPr lang="en-US" altLang="zh-CN" sz="3600" dirty="0"/>
                  <a:t>.</a:t>
                </a:r>
                <a:endParaRPr lang="en-US" sz="3600" dirty="0"/>
              </a:p>
            </p:txBody>
          </p:sp>
        </mc:Choice>
        <mc:Fallback xmlns="">
          <p:sp>
            <p:nvSpPr>
              <p:cNvPr id="70" name="TextBox 69">
                <a:extLst>
                  <a:ext uri="{FF2B5EF4-FFF2-40B4-BE49-F238E27FC236}">
                    <a16:creationId xmlns:a16="http://schemas.microsoft.com/office/drawing/2014/main" id="{09CEC326-87ED-43BE-903D-AA3F8BF26362}"/>
                  </a:ext>
                </a:extLst>
              </p:cNvPr>
              <p:cNvSpPr txBox="1">
                <a:spLocks noRot="1" noChangeAspect="1" noMove="1" noResize="1" noEditPoints="1" noAdjustHandles="1" noChangeArrowheads="1" noChangeShapeType="1" noTextEdit="1"/>
              </p:cNvSpPr>
              <p:nvPr/>
            </p:nvSpPr>
            <p:spPr>
              <a:xfrm>
                <a:off x="931686" y="18035361"/>
                <a:ext cx="19905700" cy="4442435"/>
              </a:xfrm>
              <a:prstGeom prst="rect">
                <a:avLst/>
              </a:prstGeom>
              <a:blipFill>
                <a:blip r:embed="rId8"/>
                <a:stretch>
                  <a:fillRect t="-2335" r="-582" b="-4396"/>
                </a:stretch>
              </a:blipFill>
            </p:spPr>
            <p:txBody>
              <a:bodyPr/>
              <a:lstStyle/>
              <a:p>
                <a:r>
                  <a:rPr lang="zh-CN" altLang="en-US">
                    <a:noFill/>
                  </a:rPr>
                  <a:t> </a:t>
                </a:r>
              </a:p>
            </p:txBody>
          </p:sp>
        </mc:Fallback>
      </mc:AlternateContent>
      <p:sp>
        <p:nvSpPr>
          <p:cNvPr id="1066" name="TextBox 1065">
            <a:extLst>
              <a:ext uri="{FF2B5EF4-FFF2-40B4-BE49-F238E27FC236}">
                <a16:creationId xmlns:a16="http://schemas.microsoft.com/office/drawing/2014/main" id="{EA6AD960-E0FD-4D02-B780-83128768F44C}"/>
              </a:ext>
            </a:extLst>
          </p:cNvPr>
          <p:cNvSpPr txBox="1"/>
          <p:nvPr/>
        </p:nvSpPr>
        <p:spPr>
          <a:xfrm>
            <a:off x="21999796" y="5688946"/>
            <a:ext cx="19986816" cy="646331"/>
          </a:xfrm>
          <a:prstGeom prst="rect">
            <a:avLst/>
          </a:prstGeom>
          <a:noFill/>
        </p:spPr>
        <p:txBody>
          <a:bodyPr wrap="square" rtlCol="0">
            <a:spAutoFit/>
          </a:bodyPr>
          <a:lstStyle/>
          <a:p>
            <a:pPr marL="571500" indent="-571500">
              <a:buFont typeface="Wingdings" panose="05000000000000000000" pitchFamily="2" charset="2"/>
              <a:buChar char="Ø"/>
            </a:pPr>
            <a:r>
              <a:rPr lang="en-US" sz="3600" b="1" dirty="0">
                <a:solidFill>
                  <a:srgbClr val="0021A5"/>
                </a:solidFill>
              </a:rPr>
              <a:t>Information Plane</a:t>
            </a:r>
          </a:p>
        </p:txBody>
      </p:sp>
      <p:pic>
        <p:nvPicPr>
          <p:cNvPr id="1070" name="Picture 1069">
            <a:extLst>
              <a:ext uri="{FF2B5EF4-FFF2-40B4-BE49-F238E27FC236}">
                <a16:creationId xmlns:a16="http://schemas.microsoft.com/office/drawing/2014/main" id="{1D8785D0-7556-4038-B218-D730118EEE2A}"/>
              </a:ext>
            </a:extLst>
          </p:cNvPr>
          <p:cNvPicPr>
            <a:picLocks noChangeAspect="1"/>
          </p:cNvPicPr>
          <p:nvPr/>
        </p:nvPicPr>
        <p:blipFill>
          <a:blip r:embed="rId9"/>
          <a:stretch>
            <a:fillRect/>
          </a:stretch>
        </p:blipFill>
        <p:spPr>
          <a:xfrm>
            <a:off x="33656661" y="6463101"/>
            <a:ext cx="7086600" cy="4760025"/>
          </a:xfrm>
          <a:prstGeom prst="rect">
            <a:avLst/>
          </a:prstGeom>
        </p:spPr>
      </p:pic>
      <p:pic>
        <p:nvPicPr>
          <p:cNvPr id="1072" name="Picture 1071">
            <a:extLst>
              <a:ext uri="{FF2B5EF4-FFF2-40B4-BE49-F238E27FC236}">
                <a16:creationId xmlns:a16="http://schemas.microsoft.com/office/drawing/2014/main" id="{2333B6F0-143F-4A8B-841C-C29742CC5CDF}"/>
              </a:ext>
            </a:extLst>
          </p:cNvPr>
          <p:cNvPicPr>
            <a:picLocks noChangeAspect="1"/>
          </p:cNvPicPr>
          <p:nvPr/>
        </p:nvPicPr>
        <p:blipFill>
          <a:blip r:embed="rId10"/>
          <a:stretch>
            <a:fillRect/>
          </a:stretch>
        </p:blipFill>
        <p:spPr>
          <a:xfrm>
            <a:off x="22924885" y="6484629"/>
            <a:ext cx="7174116" cy="4770742"/>
          </a:xfrm>
          <a:prstGeom prst="rect">
            <a:avLst/>
          </a:prstGeom>
        </p:spPr>
      </p:pic>
      <p:sp>
        <p:nvSpPr>
          <p:cNvPr id="180" name="TextBox 179">
            <a:extLst>
              <a:ext uri="{FF2B5EF4-FFF2-40B4-BE49-F238E27FC236}">
                <a16:creationId xmlns:a16="http://schemas.microsoft.com/office/drawing/2014/main" id="{6ED6943D-C371-49C1-A68A-DD5CB4DFF280}"/>
              </a:ext>
            </a:extLst>
          </p:cNvPr>
          <p:cNvSpPr txBox="1"/>
          <p:nvPr/>
        </p:nvSpPr>
        <p:spPr>
          <a:xfrm>
            <a:off x="33007912" y="12574360"/>
            <a:ext cx="8918435" cy="646331"/>
          </a:xfrm>
          <a:prstGeom prst="rect">
            <a:avLst/>
          </a:prstGeom>
          <a:noFill/>
        </p:spPr>
        <p:txBody>
          <a:bodyPr wrap="square" rtlCol="0">
            <a:spAutoFit/>
          </a:bodyPr>
          <a:lstStyle/>
          <a:p>
            <a:pPr marL="571500" indent="-571500">
              <a:buFont typeface="Wingdings" panose="05000000000000000000" pitchFamily="2" charset="2"/>
              <a:buChar char="Ø"/>
            </a:pPr>
            <a:r>
              <a:rPr lang="en-US" altLang="zh-CN" sz="3600" b="1" dirty="0">
                <a:solidFill>
                  <a:srgbClr val="0021A5"/>
                </a:solidFill>
              </a:rPr>
              <a:t>Robustness to adversarial examples</a:t>
            </a:r>
            <a:endParaRPr lang="en-US" sz="3600" b="1" dirty="0">
              <a:solidFill>
                <a:srgbClr val="0021A5"/>
              </a:solidFill>
            </a:endParaRPr>
          </a:p>
        </p:txBody>
      </p:sp>
      <p:sp>
        <p:nvSpPr>
          <p:cNvPr id="185" name="TextBox 184">
            <a:extLst>
              <a:ext uri="{FF2B5EF4-FFF2-40B4-BE49-F238E27FC236}">
                <a16:creationId xmlns:a16="http://schemas.microsoft.com/office/drawing/2014/main" id="{D1623220-BA9A-44B9-915B-57C0785B2785}"/>
              </a:ext>
            </a:extLst>
          </p:cNvPr>
          <p:cNvSpPr txBox="1"/>
          <p:nvPr/>
        </p:nvSpPr>
        <p:spPr>
          <a:xfrm>
            <a:off x="22244054" y="12574360"/>
            <a:ext cx="9531346" cy="646331"/>
          </a:xfrm>
          <a:prstGeom prst="rect">
            <a:avLst/>
          </a:prstGeom>
          <a:noFill/>
        </p:spPr>
        <p:txBody>
          <a:bodyPr wrap="square" rtlCol="0">
            <a:spAutoFit/>
          </a:bodyPr>
          <a:lstStyle/>
          <a:p>
            <a:pPr marL="571500" indent="-571500">
              <a:buFont typeface="Wingdings" panose="05000000000000000000" pitchFamily="2" charset="2"/>
              <a:buChar char="Ø"/>
            </a:pPr>
            <a:r>
              <a:rPr lang="en-US" altLang="zh-CN" sz="3600" b="1" dirty="0">
                <a:solidFill>
                  <a:srgbClr val="0021A5"/>
                </a:solidFill>
              </a:rPr>
              <a:t>Generalization on CIFAR-10</a:t>
            </a:r>
            <a:endParaRPr lang="en-US" sz="3600" b="1" dirty="0">
              <a:solidFill>
                <a:srgbClr val="0021A5"/>
              </a:solidFill>
            </a:endParaRPr>
          </a:p>
        </p:txBody>
      </p:sp>
      <p:pic>
        <p:nvPicPr>
          <p:cNvPr id="186" name="图片 6">
            <a:extLst>
              <a:ext uri="{FF2B5EF4-FFF2-40B4-BE49-F238E27FC236}">
                <a16:creationId xmlns:a16="http://schemas.microsoft.com/office/drawing/2014/main" id="{B0E193FA-7982-43CB-B837-0440F62815EB}"/>
              </a:ext>
            </a:extLst>
          </p:cNvPr>
          <p:cNvPicPr>
            <a:picLocks noChangeAspect="1"/>
          </p:cNvPicPr>
          <p:nvPr/>
        </p:nvPicPr>
        <p:blipFill>
          <a:blip r:embed="rId11"/>
          <a:stretch>
            <a:fillRect/>
          </a:stretch>
        </p:blipFill>
        <p:spPr>
          <a:xfrm>
            <a:off x="34746078" y="13271874"/>
            <a:ext cx="5029299" cy="5029299"/>
          </a:xfrm>
          <a:prstGeom prst="rect">
            <a:avLst/>
          </a:prstGeom>
        </p:spPr>
      </p:pic>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AE90C137-4574-400A-9EC1-40A41D3C1D51}"/>
                  </a:ext>
                </a:extLst>
              </p:cNvPr>
              <p:cNvSpPr txBox="1"/>
              <p:nvPr/>
            </p:nvSpPr>
            <p:spPr>
              <a:xfrm>
                <a:off x="22086512" y="21461622"/>
                <a:ext cx="19986816" cy="6740307"/>
              </a:xfrm>
              <a:prstGeom prst="rect">
                <a:avLst/>
              </a:prstGeom>
              <a:noFill/>
            </p:spPr>
            <p:txBody>
              <a:bodyPr wrap="square" rtlCol="0">
                <a:spAutoFit/>
              </a:bodyPr>
              <a:lstStyle/>
              <a:p>
                <a:pPr marL="571500" indent="-571500">
                  <a:buFont typeface="Wingdings" panose="05000000000000000000" pitchFamily="2" charset="2"/>
                  <a:buChar char="Ø"/>
                </a:pPr>
                <a:r>
                  <a:rPr lang="en-US" sz="3600" b="1" dirty="0">
                    <a:solidFill>
                      <a:srgbClr val="0021A5"/>
                    </a:solidFill>
                  </a:rPr>
                  <a:t>Conclusion</a:t>
                </a:r>
              </a:p>
              <a:p>
                <a:pPr marL="1028700" lvl="1" indent="-571500">
                  <a:buFont typeface="Wingdings" panose="05000000000000000000" pitchFamily="2" charset="2"/>
                  <a:buChar char="Ø"/>
                </a:pPr>
                <a:r>
                  <a:rPr lang="en-US" sz="3600" dirty="0"/>
                  <a:t>We applied the matrix-based </a:t>
                </a:r>
                <a:r>
                  <a:rPr lang="en-US" sz="3600" dirty="0" err="1"/>
                  <a:t>Renyi’s</a:t>
                </a:r>
                <a:r>
                  <a:rPr lang="en-US" sz="3600" dirty="0"/>
                  <a:t> </a:t>
                </a:r>
                <a14:m>
                  <m:oMath xmlns:m="http://schemas.openxmlformats.org/officeDocument/2006/math">
                    <m:r>
                      <a:rPr lang="en-US" sz="3600" i="1" smtClean="0">
                        <a:latin typeface="Cambria Math" panose="02040503050406030204" pitchFamily="18" charset="0"/>
                        <a:ea typeface="Cambria Math" panose="02040503050406030204" pitchFamily="18" charset="0"/>
                      </a:rPr>
                      <m:t>𝛼</m:t>
                    </m:r>
                  </m:oMath>
                </a14:m>
                <a:r>
                  <a:rPr lang="el-GR" sz="3600" dirty="0"/>
                  <a:t>-</a:t>
                </a:r>
                <a:r>
                  <a:rPr lang="en-US" sz="3600" dirty="0"/>
                  <a:t>order entropy functional to parameterize the IB principle with a deterministic neural network. </a:t>
                </a:r>
              </a:p>
              <a:p>
                <a:pPr marL="1028700" lvl="1" indent="-571500">
                  <a:buFont typeface="Wingdings" panose="05000000000000000000" pitchFamily="2" charset="2"/>
                  <a:buChar char="Ø"/>
                </a:pPr>
                <a:r>
                  <a:rPr lang="en-US" sz="3600" dirty="0"/>
                  <a:t>We avoid variational approximation and distributional estimation to estimate mutual information.</a:t>
                </a:r>
              </a:p>
              <a:p>
                <a:pPr marL="1028700" lvl="1" indent="-571500">
                  <a:buFont typeface="Wingdings" panose="05000000000000000000" pitchFamily="2" charset="2"/>
                  <a:buChar char="Ø"/>
                </a:pPr>
                <a:r>
                  <a:rPr lang="en-US" sz="3600" dirty="0"/>
                  <a:t>The resulting deep deterministic IB (DIB) improves model’s generalization and robustness.</a:t>
                </a:r>
              </a:p>
              <a:p>
                <a:pPr marL="1028700" lvl="1" indent="-571500">
                  <a:buFont typeface="Wingdings" panose="05000000000000000000" pitchFamily="2" charset="2"/>
                  <a:buChar char="Ø"/>
                </a:pPr>
                <a:endParaRPr lang="en-US" sz="3600" dirty="0"/>
              </a:p>
              <a:p>
                <a:pPr marL="571500" indent="-571500">
                  <a:buFont typeface="Wingdings" panose="05000000000000000000" pitchFamily="2" charset="2"/>
                  <a:buChar char="Ø"/>
                </a:pPr>
                <a:r>
                  <a:rPr lang="en-US" sz="3600" b="1" dirty="0">
                    <a:solidFill>
                      <a:srgbClr val="0021A5"/>
                    </a:solidFill>
                  </a:rPr>
                  <a:t>Future Work</a:t>
                </a:r>
              </a:p>
              <a:p>
                <a:pPr marL="1028700" lvl="1" indent="-571500">
                  <a:buFont typeface="Wingdings" panose="05000000000000000000" pitchFamily="2" charset="2"/>
                  <a:buChar char="Ø"/>
                </a:pPr>
                <a:r>
                  <a:rPr lang="en-US" altLang="en-US" sz="3600" dirty="0"/>
                  <a:t>Integrate the </a:t>
                </a:r>
                <a:r>
                  <a:rPr lang="en-US" altLang="zh-CN" sz="3600" dirty="0"/>
                  <a:t>matrix-based </a:t>
                </a:r>
                <a:r>
                  <a:rPr lang="en-US" altLang="zh-CN" sz="3600" dirty="0" err="1"/>
                  <a:t>Renyi’s</a:t>
                </a:r>
                <a:r>
                  <a:rPr lang="en-US" altLang="zh-CN" sz="3600" dirty="0"/>
                  <a:t> </a:t>
                </a:r>
                <a14:m>
                  <m:oMath xmlns:m="http://schemas.openxmlformats.org/officeDocument/2006/math">
                    <m:r>
                      <a:rPr lang="en-US" altLang="zh-CN" sz="3600" i="1" smtClean="0">
                        <a:latin typeface="Cambria Math" panose="02040503050406030204" pitchFamily="18" charset="0"/>
                        <a:ea typeface="Cambria Math" panose="02040503050406030204" pitchFamily="18" charset="0"/>
                      </a:rPr>
                      <m:t>𝛼</m:t>
                    </m:r>
                  </m:oMath>
                </a14:m>
                <a:r>
                  <a:rPr lang="el-GR" altLang="zh-CN" sz="3600" dirty="0"/>
                  <a:t>-</a:t>
                </a:r>
                <a:r>
                  <a:rPr lang="en-US" altLang="zh-CN" sz="3600" dirty="0"/>
                  <a:t>order entropy functional </a:t>
                </a:r>
                <a:r>
                  <a:rPr lang="en-US" altLang="en-US" sz="3600" dirty="0"/>
                  <a:t>with famed unsupervised representation learning principles, e.g., </a:t>
                </a:r>
                <a:r>
                  <a:rPr lang="en-US" altLang="en-US" sz="3600" dirty="0" err="1"/>
                  <a:t>InfoMax</a:t>
                </a:r>
                <a:r>
                  <a:rPr lang="en-US" altLang="en-US" sz="3600" dirty="0"/>
                  <a:t> [5].</a:t>
                </a:r>
              </a:p>
              <a:p>
                <a:pPr lvl="1">
                  <a:buFont typeface="Wingdings" panose="05000000000000000000" pitchFamily="2" charset="2"/>
                  <a:buChar char="Ø"/>
                </a:pPr>
                <a:r>
                  <a:rPr lang="en-US" altLang="en-US" sz="3600" dirty="0"/>
                  <a:t> Extend DIB as a greedy layer-wise training strategy, without error backpropagation.</a:t>
                </a:r>
                <a:endParaRPr lang="en-US" sz="3600" b="1" dirty="0">
                  <a:solidFill>
                    <a:srgbClr val="0021A5"/>
                  </a:solidFill>
                </a:endParaRPr>
              </a:p>
              <a:p>
                <a:pPr marL="1028700" lvl="1" indent="-571500">
                  <a:buFont typeface="Wingdings" panose="05000000000000000000" pitchFamily="2" charset="2"/>
                  <a:buChar char="Ø"/>
                </a:pPr>
                <a:endParaRPr lang="en-US" sz="3600" b="1" dirty="0">
                  <a:solidFill>
                    <a:srgbClr val="0021A5"/>
                  </a:solidFill>
                </a:endParaRPr>
              </a:p>
            </p:txBody>
          </p:sp>
        </mc:Choice>
        <mc:Fallback xmlns="">
          <p:sp>
            <p:nvSpPr>
              <p:cNvPr id="190" name="TextBox 189">
                <a:extLst>
                  <a:ext uri="{FF2B5EF4-FFF2-40B4-BE49-F238E27FC236}">
                    <a16:creationId xmlns:a16="http://schemas.microsoft.com/office/drawing/2014/main" id="{AE90C137-4574-400A-9EC1-40A41D3C1D51}"/>
                  </a:ext>
                </a:extLst>
              </p:cNvPr>
              <p:cNvSpPr txBox="1">
                <a:spLocks noRot="1" noChangeAspect="1" noMove="1" noResize="1" noEditPoints="1" noAdjustHandles="1" noChangeArrowheads="1" noChangeShapeType="1" noTextEdit="1"/>
              </p:cNvSpPr>
              <p:nvPr/>
            </p:nvSpPr>
            <p:spPr>
              <a:xfrm>
                <a:off x="22086512" y="21461622"/>
                <a:ext cx="19986816" cy="6740307"/>
              </a:xfrm>
              <a:prstGeom prst="rect">
                <a:avLst/>
              </a:prstGeom>
              <a:blipFill>
                <a:blip r:embed="rId12"/>
                <a:stretch>
                  <a:fillRect l="-823" t="-1448"/>
                </a:stretch>
              </a:blipFill>
            </p:spPr>
            <p:txBody>
              <a:bodyPr/>
              <a:lstStyle/>
              <a:p>
                <a:r>
                  <a:rPr lang="zh-CN" altLang="en-US">
                    <a:noFill/>
                  </a:rPr>
                  <a:t> </a:t>
                </a:r>
              </a:p>
            </p:txBody>
          </p:sp>
        </mc:Fallback>
      </mc:AlternateContent>
      <p:sp>
        <p:nvSpPr>
          <p:cNvPr id="3" name="TextBox 2">
            <a:extLst>
              <a:ext uri="{FF2B5EF4-FFF2-40B4-BE49-F238E27FC236}">
                <a16:creationId xmlns:a16="http://schemas.microsoft.com/office/drawing/2014/main" id="{B7DECFF4-D23C-4AEB-83F9-8FFA10E5E848}"/>
              </a:ext>
            </a:extLst>
          </p:cNvPr>
          <p:cNvSpPr txBox="1"/>
          <p:nvPr/>
        </p:nvSpPr>
        <p:spPr>
          <a:xfrm>
            <a:off x="728812" y="26952703"/>
            <a:ext cx="19958193" cy="646331"/>
          </a:xfrm>
          <a:prstGeom prst="rect">
            <a:avLst/>
          </a:prstGeom>
          <a:noFill/>
        </p:spPr>
        <p:txBody>
          <a:bodyPr wrap="square" rtlCol="0">
            <a:spAutoFit/>
          </a:bodyPr>
          <a:lstStyle/>
          <a:p>
            <a:pPr marL="571500" indent="-571500">
              <a:buFont typeface="Wingdings" panose="05000000000000000000" pitchFamily="2" charset="2"/>
              <a:buChar char="Ø"/>
            </a:pPr>
            <a:r>
              <a:rPr lang="en-US" sz="3600" b="1" dirty="0">
                <a:solidFill>
                  <a:srgbClr val="0021A5"/>
                </a:solidFill>
              </a:rPr>
              <a:t>Deterministic Information Bottleneck (DIB) Objective</a:t>
            </a:r>
          </a:p>
        </p:txBody>
      </p:sp>
      <p:pic>
        <p:nvPicPr>
          <p:cNvPr id="13" name="图片 12">
            <a:extLst>
              <a:ext uri="{FF2B5EF4-FFF2-40B4-BE49-F238E27FC236}">
                <a16:creationId xmlns:a16="http://schemas.microsoft.com/office/drawing/2014/main" id="{E1A5DD78-43E2-4B66-BE40-B8A4CCC519E0}"/>
              </a:ext>
            </a:extLst>
          </p:cNvPr>
          <p:cNvPicPr>
            <a:picLocks noChangeAspect="1"/>
          </p:cNvPicPr>
          <p:nvPr/>
        </p:nvPicPr>
        <p:blipFill>
          <a:blip r:embed="rId13"/>
          <a:stretch>
            <a:fillRect/>
          </a:stretch>
        </p:blipFill>
        <p:spPr>
          <a:xfrm>
            <a:off x="22617858" y="13390825"/>
            <a:ext cx="8783738" cy="5624747"/>
          </a:xfrm>
          <a:prstGeom prst="rect">
            <a:avLst/>
          </a:prstGeom>
        </p:spPr>
      </p:pic>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DC71C666-F422-49A8-A524-DD8E4D0D6B7B}"/>
                  </a:ext>
                </a:extLst>
              </p:cNvPr>
              <p:cNvSpPr txBox="1"/>
              <p:nvPr/>
            </p:nvSpPr>
            <p:spPr>
              <a:xfrm>
                <a:off x="22429585" y="11230760"/>
                <a:ext cx="8164715" cy="1384995"/>
              </a:xfrm>
              <a:prstGeom prst="rect">
                <a:avLst/>
              </a:prstGeom>
              <a:noFill/>
            </p:spPr>
            <p:txBody>
              <a:bodyPr wrap="square" rtlCol="0">
                <a:spAutoFit/>
              </a:bodyPr>
              <a:lstStyle/>
              <a:p>
                <a:r>
                  <a:rPr lang="en-US" altLang="zh-CN" sz="2800" dirty="0"/>
                  <a:t>Fig. 1. Theoretical and empirical IB curve found by maximizing the IB </a:t>
                </a:r>
                <a:r>
                  <a:rPr lang="en-US" altLang="zh-CN" sz="2800" dirty="0" err="1"/>
                  <a:t>Lagrangian</a:t>
                </a:r>
                <a:r>
                  <a:rPr lang="en-US" altLang="zh-CN" sz="2800" dirty="0"/>
                  <a:t> with different values of </a:t>
                </a:r>
                <a14:m>
                  <m:oMath xmlns:m="http://schemas.openxmlformats.org/officeDocument/2006/math">
                    <m:r>
                      <a:rPr lang="en-US" altLang="zh-CN" sz="2800" i="1" dirty="0" smtClean="0">
                        <a:latin typeface="Cambria Math" panose="02040503050406030204" pitchFamily="18" charset="0"/>
                      </a:rPr>
                      <m:t>𝛽</m:t>
                    </m:r>
                  </m:oMath>
                </a14:m>
                <a:r>
                  <a:rPr lang="en-US" altLang="zh-CN" sz="2800" dirty="0"/>
                  <a:t>.</a:t>
                </a:r>
                <a:endParaRPr lang="zh-CN" altLang="en-US" sz="2800" dirty="0"/>
              </a:p>
            </p:txBody>
          </p:sp>
        </mc:Choice>
        <mc:Fallback xmlns="">
          <p:sp>
            <p:nvSpPr>
              <p:cNvPr id="16" name="文本框 15">
                <a:extLst>
                  <a:ext uri="{FF2B5EF4-FFF2-40B4-BE49-F238E27FC236}">
                    <a16:creationId xmlns:a16="http://schemas.microsoft.com/office/drawing/2014/main" id="{DC71C666-F422-49A8-A524-DD8E4D0D6B7B}"/>
                  </a:ext>
                </a:extLst>
              </p:cNvPr>
              <p:cNvSpPr txBox="1">
                <a:spLocks noRot="1" noChangeAspect="1" noMove="1" noResize="1" noEditPoints="1" noAdjustHandles="1" noChangeArrowheads="1" noChangeShapeType="1" noTextEdit="1"/>
              </p:cNvSpPr>
              <p:nvPr/>
            </p:nvSpPr>
            <p:spPr>
              <a:xfrm>
                <a:off x="22429585" y="11230760"/>
                <a:ext cx="8164715" cy="1384995"/>
              </a:xfrm>
              <a:prstGeom prst="rect">
                <a:avLst/>
              </a:prstGeom>
              <a:blipFill>
                <a:blip r:embed="rId14"/>
                <a:stretch>
                  <a:fillRect l="-1493" t="-4386" r="-2164" b="-1096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1" name="文本框 80">
                <a:extLst>
                  <a:ext uri="{FF2B5EF4-FFF2-40B4-BE49-F238E27FC236}">
                    <a16:creationId xmlns:a16="http://schemas.microsoft.com/office/drawing/2014/main" id="{9BA803A1-6BB9-41BC-87B0-EB3801CD7DF5}"/>
                  </a:ext>
                </a:extLst>
              </p:cNvPr>
              <p:cNvSpPr txBox="1"/>
              <p:nvPr/>
            </p:nvSpPr>
            <p:spPr>
              <a:xfrm>
                <a:off x="33290072" y="11273392"/>
                <a:ext cx="7819778" cy="1384995"/>
              </a:xfrm>
              <a:prstGeom prst="rect">
                <a:avLst/>
              </a:prstGeom>
              <a:noFill/>
            </p:spPr>
            <p:txBody>
              <a:bodyPr wrap="square" rtlCol="0">
                <a:spAutoFit/>
              </a:bodyPr>
              <a:lstStyle/>
              <a:p>
                <a:r>
                  <a:rPr lang="en-US" altLang="zh-CN" sz="2800" dirty="0"/>
                  <a:t>Fig. 2. Information plane for </a:t>
                </a:r>
                <a14:m>
                  <m:oMath xmlns:m="http://schemas.openxmlformats.org/officeDocument/2006/math">
                    <m:r>
                      <a:rPr lang="en-US" altLang="zh-CN" sz="2800" i="1" dirty="0" smtClean="0">
                        <a:latin typeface="Cambria Math" panose="02040503050406030204" pitchFamily="18" charset="0"/>
                      </a:rPr>
                      <m:t>𝛽</m:t>
                    </m:r>
                    <m:r>
                      <a:rPr lang="en-US" altLang="zh-CN" sz="2800" b="0" i="1" dirty="0" smtClean="0">
                        <a:latin typeface="Cambria Math" panose="02040503050406030204" pitchFamily="18" charset="0"/>
                      </a:rPr>
                      <m:t>=</m:t>
                    </m:r>
                    <m:r>
                      <a:rPr lang="en-US" altLang="zh-CN" sz="2800" i="1" dirty="0" smtClean="0">
                        <a:latin typeface="Cambria Math" panose="02040503050406030204" pitchFamily="18" charset="0"/>
                      </a:rPr>
                      <m:t>1</m:t>
                    </m:r>
                    <m:r>
                      <a:rPr lang="en-US" altLang="zh-CN" sz="2800" i="1" dirty="0" smtClean="0">
                        <a:latin typeface="Cambria Math" panose="02040503050406030204" pitchFamily="18" charset="0"/>
                      </a:rPr>
                      <m:t>𝑒</m:t>
                    </m:r>
                    <m:r>
                      <a:rPr lang="en-US" altLang="zh-CN" sz="2800" i="1" dirty="0" smtClean="0">
                        <a:latin typeface="Cambria Math" panose="02040503050406030204" pitchFamily="18" charset="0"/>
                      </a:rPr>
                      <m:t>−6</m:t>
                    </m:r>
                  </m:oMath>
                </a14:m>
                <a:r>
                  <a:rPr lang="en-US" altLang="zh-CN" sz="2800" dirty="0"/>
                  <a:t>, different colors denote different training epochs. There are obvious “fitting” and “compression” phases.</a:t>
                </a:r>
                <a:endParaRPr lang="zh-CN" altLang="en-US" sz="2800" dirty="0"/>
              </a:p>
            </p:txBody>
          </p:sp>
        </mc:Choice>
        <mc:Fallback xmlns="">
          <p:sp>
            <p:nvSpPr>
              <p:cNvPr id="81" name="文本框 80">
                <a:extLst>
                  <a:ext uri="{FF2B5EF4-FFF2-40B4-BE49-F238E27FC236}">
                    <a16:creationId xmlns:a16="http://schemas.microsoft.com/office/drawing/2014/main" id="{9BA803A1-6BB9-41BC-87B0-EB3801CD7DF5}"/>
                  </a:ext>
                </a:extLst>
              </p:cNvPr>
              <p:cNvSpPr txBox="1">
                <a:spLocks noRot="1" noChangeAspect="1" noMove="1" noResize="1" noEditPoints="1" noAdjustHandles="1" noChangeArrowheads="1" noChangeShapeType="1" noTextEdit="1"/>
              </p:cNvSpPr>
              <p:nvPr/>
            </p:nvSpPr>
            <p:spPr>
              <a:xfrm>
                <a:off x="33290072" y="11273392"/>
                <a:ext cx="7819778" cy="1384995"/>
              </a:xfrm>
              <a:prstGeom prst="rect">
                <a:avLst/>
              </a:prstGeom>
              <a:blipFill>
                <a:blip r:embed="rId15"/>
                <a:stretch>
                  <a:fillRect l="-1637" t="-4386" r="-2572" b="-1096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2" name="文本框 81">
                <a:extLst>
                  <a:ext uri="{FF2B5EF4-FFF2-40B4-BE49-F238E27FC236}">
                    <a16:creationId xmlns:a16="http://schemas.microsoft.com/office/drawing/2014/main" id="{B06CF98E-E151-4730-8033-65B0C070658A}"/>
                  </a:ext>
                </a:extLst>
              </p:cNvPr>
              <p:cNvSpPr txBox="1"/>
              <p:nvPr/>
            </p:nvSpPr>
            <p:spPr>
              <a:xfrm>
                <a:off x="33557240" y="18362782"/>
                <a:ext cx="7819778" cy="1436547"/>
              </a:xfrm>
              <a:prstGeom prst="rect">
                <a:avLst/>
              </a:prstGeom>
              <a:noFill/>
            </p:spPr>
            <p:txBody>
              <a:bodyPr wrap="square" rtlCol="0">
                <a:spAutoFit/>
              </a:bodyPr>
              <a:lstStyle/>
              <a:p>
                <a:r>
                  <a:rPr lang="en-US" altLang="zh-CN" sz="2800" dirty="0"/>
                  <a:t>Fig. 3. Test accuracy under Fast Gradient Sign Attack (FGSM) [4]: </a:t>
                </a:r>
                <a14:m>
                  <m:oMath xmlns:m="http://schemas.openxmlformats.org/officeDocument/2006/math">
                    <m:acc>
                      <m:accPr>
                        <m:chr m:val="̂"/>
                        <m:ctrlPr>
                          <a:rPr lang="en-US" altLang="zh-CN" sz="2800" b="1" i="1" smtClean="0">
                            <a:latin typeface="Cambria Math" panose="02040503050406030204" pitchFamily="18" charset="0"/>
                          </a:rPr>
                        </m:ctrlPr>
                      </m:accPr>
                      <m:e>
                        <m:r>
                          <a:rPr lang="en-US" altLang="zh-CN" sz="2800" b="1" i="1" smtClean="0">
                            <a:latin typeface="Cambria Math" panose="02040503050406030204" pitchFamily="18" charset="0"/>
                          </a:rPr>
                          <m:t>𝒙</m:t>
                        </m:r>
                      </m:e>
                    </m:acc>
                    <m:r>
                      <a:rPr lang="en-US" altLang="zh-CN" sz="2800" b="0" i="1" smtClean="0">
                        <a:latin typeface="Cambria Math" panose="02040503050406030204" pitchFamily="18" charset="0"/>
                      </a:rPr>
                      <m:t>=</m:t>
                    </m:r>
                    <m:r>
                      <a:rPr lang="en-US" altLang="zh-CN" sz="2800" b="1" i="1" smtClean="0">
                        <a:latin typeface="Cambria Math" panose="02040503050406030204" pitchFamily="18" charset="0"/>
                      </a:rPr>
                      <m:t>𝒙</m:t>
                    </m:r>
                    <m:r>
                      <a:rPr lang="en-US" altLang="zh-CN" sz="2800" b="0" i="1" smtClean="0">
                        <a:latin typeface="Cambria Math" panose="02040503050406030204" pitchFamily="18" charset="0"/>
                      </a:rPr>
                      <m:t>+</m:t>
                    </m:r>
                    <m:r>
                      <a:rPr lang="zh-CN" altLang="en-US" sz="2800" b="0" i="1" smtClean="0">
                        <a:latin typeface="Cambria Math" panose="02040503050406030204" pitchFamily="18" charset="0"/>
                      </a:rPr>
                      <m:t>𝜖</m:t>
                    </m:r>
                    <m:r>
                      <a:rPr lang="zh-CN" altLang="en-US" sz="2800" b="0" i="1" smtClean="0">
                        <a:latin typeface="Cambria Math" panose="02040503050406030204" pitchFamily="18" charset="0"/>
                      </a:rPr>
                      <m:t>⋅</m:t>
                    </m:r>
                    <m:func>
                      <m:funcPr>
                        <m:ctrlPr>
                          <a:rPr lang="en-US" altLang="zh-CN" sz="2800" b="0" i="1" smtClean="0">
                            <a:latin typeface="Cambria Math" panose="02040503050406030204" pitchFamily="18" charset="0"/>
                          </a:rPr>
                        </m:ctrlPr>
                      </m:funcPr>
                      <m:fName>
                        <m:r>
                          <m:rPr>
                            <m:sty m:val="p"/>
                          </m:rPr>
                          <a:rPr lang="en-US" altLang="zh-CN" sz="2800" b="0" i="0" smtClean="0">
                            <a:latin typeface="Cambria Math" panose="02040503050406030204" pitchFamily="18" charset="0"/>
                          </a:rPr>
                          <m:t>sign</m:t>
                        </m:r>
                      </m:fName>
                      <m:e>
                        <m:d>
                          <m:dPr>
                            <m:ctrlPr>
                              <a:rPr lang="en-US" altLang="zh-CN" sz="2800" b="0" i="1" smtClean="0">
                                <a:latin typeface="Cambria Math" panose="02040503050406030204" pitchFamily="18" charset="0"/>
                              </a:rPr>
                            </m:ctrlPr>
                          </m:dPr>
                          <m:e>
                            <m:sSub>
                              <m:sSubPr>
                                <m:ctrlPr>
                                  <a:rPr lang="en-US" altLang="zh-CN" sz="2800" b="0" i="1" smtClean="0">
                                    <a:latin typeface="Cambria Math" panose="02040503050406030204" pitchFamily="18" charset="0"/>
                                  </a:rPr>
                                </m:ctrlPr>
                              </m:sSubPr>
                              <m:e>
                                <m:r>
                                  <m:rPr>
                                    <m:sty m:val="p"/>
                                  </m:rPr>
                                  <a:rPr lang="en-US" altLang="zh-CN" sz="2800" b="0" i="1" smtClean="0">
                                    <a:latin typeface="Cambria Math" panose="02040503050406030204" pitchFamily="18" charset="0"/>
                                    <a:ea typeface="Cambria Math" panose="02040503050406030204" pitchFamily="18" charset="0"/>
                                  </a:rPr>
                                  <m:t>∇</m:t>
                                </m:r>
                              </m:e>
                              <m:sub>
                                <m:r>
                                  <a:rPr lang="en-US" altLang="zh-CN" sz="2800" b="0" i="1" smtClean="0">
                                    <a:latin typeface="Cambria Math" panose="02040503050406030204" pitchFamily="18" charset="0"/>
                                  </a:rPr>
                                  <m:t>𝑥</m:t>
                                </m:r>
                              </m:sub>
                            </m:sSub>
                            <m:r>
                              <a:rPr lang="en-US" altLang="zh-CN" sz="2800" b="0" i="1" smtClean="0">
                                <a:latin typeface="Cambria Math" panose="02040503050406030204" pitchFamily="18" charset="0"/>
                              </a:rPr>
                              <m:t>𝐽</m:t>
                            </m:r>
                            <m:r>
                              <a:rPr lang="en-US" altLang="zh-CN" sz="2800" b="0" i="1" smtClean="0">
                                <a:latin typeface="Cambria Math" panose="02040503050406030204" pitchFamily="18" charset="0"/>
                              </a:rPr>
                              <m:t>(</m:t>
                            </m:r>
                            <m:r>
                              <a:rPr lang="zh-CN" altLang="en-US" sz="2800" b="0" i="1" smtClean="0">
                                <a:latin typeface="Cambria Math" panose="02040503050406030204" pitchFamily="18" charset="0"/>
                              </a:rPr>
                              <m:t>𝜃</m:t>
                            </m:r>
                            <m:r>
                              <a:rPr lang="en-US" altLang="zh-CN" sz="2800" b="0" i="1" smtClean="0">
                                <a:latin typeface="Cambria Math" panose="02040503050406030204" pitchFamily="18" charset="0"/>
                              </a:rPr>
                              <m:t>,</m:t>
                            </m:r>
                            <m:r>
                              <a:rPr lang="en-US" altLang="zh-CN" sz="2800" b="1" i="1" smtClean="0">
                                <a:latin typeface="Cambria Math" panose="02040503050406030204" pitchFamily="18" charset="0"/>
                              </a:rPr>
                              <m:t>𝒙</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𝑦</m:t>
                            </m:r>
                            <m:r>
                              <a:rPr lang="en-US" altLang="zh-CN" sz="2800" b="0" i="1" smtClean="0">
                                <a:latin typeface="Cambria Math" panose="02040503050406030204" pitchFamily="18" charset="0"/>
                              </a:rPr>
                              <m:t>)</m:t>
                            </m:r>
                          </m:e>
                        </m:d>
                      </m:e>
                    </m:func>
                  </m:oMath>
                </a14:m>
                <a:r>
                  <a:rPr lang="en-US" altLang="zh-CN" sz="2800" dirty="0"/>
                  <a:t>. Different values of </a:t>
                </a:r>
                <a14:m>
                  <m:oMath xmlns:m="http://schemas.openxmlformats.org/officeDocument/2006/math">
                    <m:r>
                      <a:rPr lang="zh-CN" altLang="en-US" sz="2800">
                        <a:latin typeface="Cambria Math" panose="02040503050406030204" pitchFamily="18" charset="0"/>
                      </a:rPr>
                      <m:t>𝜖</m:t>
                    </m:r>
                  </m:oMath>
                </a14:m>
                <a:r>
                  <a:rPr lang="zh-CN" altLang="en-US" sz="2800" dirty="0"/>
                  <a:t> </a:t>
                </a:r>
                <a:r>
                  <a:rPr lang="en-US" altLang="zh-CN" sz="2800" dirty="0"/>
                  <a:t>are evaluated.</a:t>
                </a:r>
                <a:endParaRPr lang="zh-CN" altLang="en-US" sz="2800" dirty="0"/>
              </a:p>
            </p:txBody>
          </p:sp>
        </mc:Choice>
        <mc:Fallback>
          <p:sp>
            <p:nvSpPr>
              <p:cNvPr id="82" name="文本框 81">
                <a:extLst>
                  <a:ext uri="{FF2B5EF4-FFF2-40B4-BE49-F238E27FC236}">
                    <a16:creationId xmlns:a16="http://schemas.microsoft.com/office/drawing/2014/main" id="{B06CF98E-E151-4730-8033-65B0C070658A}"/>
                  </a:ext>
                </a:extLst>
              </p:cNvPr>
              <p:cNvSpPr txBox="1">
                <a:spLocks noRot="1" noChangeAspect="1" noMove="1" noResize="1" noEditPoints="1" noAdjustHandles="1" noChangeArrowheads="1" noChangeShapeType="1" noTextEdit="1"/>
              </p:cNvSpPr>
              <p:nvPr/>
            </p:nvSpPr>
            <p:spPr>
              <a:xfrm>
                <a:off x="33557240" y="18362782"/>
                <a:ext cx="7819778" cy="1436547"/>
              </a:xfrm>
              <a:prstGeom prst="rect">
                <a:avLst/>
              </a:prstGeom>
              <a:blipFill>
                <a:blip r:embed="rId16"/>
                <a:stretch>
                  <a:fillRect l="-1637" t="-4237" r="-1013" b="-7203"/>
                </a:stretch>
              </a:blipFill>
            </p:spPr>
            <p:txBody>
              <a:bodyPr/>
              <a:lstStyle/>
              <a:p>
                <a:r>
                  <a:rPr lang="en-US">
                    <a:noFill/>
                  </a:rPr>
                  <a:t> </a:t>
                </a:r>
              </a:p>
            </p:txBody>
          </p:sp>
        </mc:Fallback>
      </mc:AlternateContent>
      <p:sp>
        <p:nvSpPr>
          <p:cNvPr id="83" name="TextBox 87">
            <a:extLst>
              <a:ext uri="{FF2B5EF4-FFF2-40B4-BE49-F238E27FC236}">
                <a16:creationId xmlns:a16="http://schemas.microsoft.com/office/drawing/2014/main" id="{F3EC589E-F609-4C5E-82CA-B219F6E88A15}"/>
              </a:ext>
            </a:extLst>
          </p:cNvPr>
          <p:cNvSpPr txBox="1"/>
          <p:nvPr/>
        </p:nvSpPr>
        <p:spPr>
          <a:xfrm>
            <a:off x="914400" y="13216422"/>
            <a:ext cx="19905700" cy="646331"/>
          </a:xfrm>
          <a:prstGeom prst="rect">
            <a:avLst/>
          </a:prstGeom>
          <a:noFill/>
        </p:spPr>
        <p:txBody>
          <a:bodyPr wrap="square">
            <a:spAutoFit/>
          </a:bodyPr>
          <a:lstStyle/>
          <a:p>
            <a:pPr marL="571500" indent="-571500">
              <a:buFont typeface="Wingdings" panose="05000000000000000000" pitchFamily="2" charset="2"/>
              <a:buChar char="Ø"/>
            </a:pPr>
            <a:r>
              <a:rPr lang="en-US" sz="3600" b="1" dirty="0">
                <a:solidFill>
                  <a:srgbClr val="0021A5"/>
                </a:solidFill>
              </a:rPr>
              <a:t>Challenges: How to estimate mutual information (in high-dimensional space)?</a:t>
            </a:r>
            <a:endParaRPr lang="en-US" sz="3600" dirty="0"/>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983676A9-8A44-46FB-81A3-CFE9E6F0617E}"/>
                  </a:ext>
                </a:extLst>
              </p:cNvPr>
              <p:cNvSpPr txBox="1"/>
              <p:nvPr/>
            </p:nvSpPr>
            <p:spPr>
              <a:xfrm>
                <a:off x="10440651" y="24038917"/>
                <a:ext cx="10246354" cy="1200329"/>
              </a:xfrm>
              <a:prstGeom prst="rect">
                <a:avLst/>
              </a:prstGeom>
              <a:noFill/>
            </p:spPr>
            <p:txBody>
              <a:bodyPr wrap="square" rtlCol="0">
                <a:spAutoFit/>
              </a:bodyPr>
              <a:lstStyle/>
              <a:p>
                <a:r>
                  <a:rPr lang="en-US" altLang="zh-CN" sz="3600" dirty="0"/>
                  <a:t>Matrix-based </a:t>
                </a:r>
                <a:r>
                  <a:rPr lang="en-US" altLang="zh-CN" sz="3600" dirty="0" err="1"/>
                  <a:t>Renyi’s</a:t>
                </a:r>
                <a:r>
                  <a:rPr lang="en-US" altLang="zh-CN" sz="3600" dirty="0"/>
                  <a:t> </a:t>
                </a:r>
                <a14:m>
                  <m:oMath xmlns:m="http://schemas.openxmlformats.org/officeDocument/2006/math">
                    <m:r>
                      <a:rPr lang="zh-CN" altLang="en-US" sz="3600">
                        <a:latin typeface="Cambria Math" panose="02040503050406030204" pitchFamily="18" charset="0"/>
                      </a:rPr>
                      <m:t>𝛼</m:t>
                    </m:r>
                  </m:oMath>
                </a14:m>
                <a:r>
                  <a:rPr lang="en-US" altLang="zh-CN" sz="3600" dirty="0"/>
                  <a:t>-order Mutual Information:</a:t>
                </a:r>
              </a:p>
              <a:p>
                <a:pPr/>
                <a14:m>
                  <m:oMathPara xmlns:m="http://schemas.openxmlformats.org/officeDocument/2006/math">
                    <m:oMathParaPr>
                      <m:jc m:val="centerGroup"/>
                    </m:oMathParaPr>
                    <m:oMath xmlns:m="http://schemas.openxmlformats.org/officeDocument/2006/math">
                      <m:sSub>
                        <m:sSubPr>
                          <m:ctrlPr>
                            <a:rPr lang="en-US" altLang="zh-CN" sz="3600" i="1" smtClean="0">
                              <a:latin typeface="Cambria Math" panose="02040503050406030204" pitchFamily="18" charset="0"/>
                            </a:rPr>
                          </m:ctrlPr>
                        </m:sSubPr>
                        <m:e>
                          <m:r>
                            <a:rPr lang="en-US" altLang="zh-CN" sz="3600" b="0" i="1" smtClean="0">
                              <a:latin typeface="Cambria Math" panose="02040503050406030204" pitchFamily="18" charset="0"/>
                            </a:rPr>
                            <m:t>𝐼</m:t>
                          </m:r>
                        </m:e>
                        <m:sub>
                          <m:r>
                            <a:rPr lang="zh-CN" altLang="en-US" sz="3600" i="1" smtClean="0">
                              <a:latin typeface="Cambria Math" panose="02040503050406030204" pitchFamily="18" charset="0"/>
                            </a:rPr>
                            <m:t>𝛼</m:t>
                          </m:r>
                        </m:sub>
                      </m:sSub>
                      <m:d>
                        <m:dPr>
                          <m:ctrlPr>
                            <a:rPr lang="en-US" altLang="zh-CN" sz="3600" b="0" i="1" smtClean="0">
                              <a:latin typeface="Cambria Math" panose="02040503050406030204" pitchFamily="18" charset="0"/>
                            </a:rPr>
                          </m:ctrlPr>
                        </m:dPr>
                        <m:e>
                          <m:r>
                            <a:rPr lang="en-US" altLang="zh-CN" sz="3600" b="0" i="1" smtClean="0">
                              <a:latin typeface="Cambria Math" panose="02040503050406030204" pitchFamily="18" charset="0"/>
                            </a:rPr>
                            <m:t>𝑋</m:t>
                          </m:r>
                          <m:r>
                            <a:rPr lang="en-US" altLang="zh-CN" sz="3600" b="0" i="1" smtClean="0">
                              <a:latin typeface="Cambria Math" panose="02040503050406030204" pitchFamily="18" charset="0"/>
                            </a:rPr>
                            <m:t>;</m:t>
                          </m:r>
                          <m:r>
                            <a:rPr lang="en-US" altLang="zh-CN" sz="3600" b="0" i="1" smtClean="0">
                              <a:latin typeface="Cambria Math" panose="02040503050406030204" pitchFamily="18" charset="0"/>
                            </a:rPr>
                            <m:t>𝑌</m:t>
                          </m:r>
                        </m:e>
                      </m:d>
                      <m:r>
                        <a:rPr lang="en-US" altLang="zh-CN" sz="3600" b="0" i="1" smtClean="0">
                          <a:latin typeface="Cambria Math" panose="02040503050406030204" pitchFamily="18" charset="0"/>
                        </a:rPr>
                        <m:t>=</m:t>
                      </m:r>
                      <m:sSub>
                        <m:sSubPr>
                          <m:ctrlPr>
                            <a:rPr lang="en-US" altLang="zh-CN" sz="3600" i="1">
                              <a:latin typeface="Cambria Math" panose="02040503050406030204" pitchFamily="18" charset="0"/>
                            </a:rPr>
                          </m:ctrlPr>
                        </m:sSubPr>
                        <m:e>
                          <m:r>
                            <a:rPr lang="en-US" altLang="zh-CN" sz="3600" i="1">
                              <a:latin typeface="Cambria Math" panose="02040503050406030204" pitchFamily="18" charset="0"/>
                            </a:rPr>
                            <m:t>𝐻</m:t>
                          </m:r>
                        </m:e>
                        <m:sub>
                          <m:r>
                            <a:rPr lang="zh-CN" altLang="en-US" sz="3600" i="1">
                              <a:latin typeface="Cambria Math" panose="02040503050406030204" pitchFamily="18" charset="0"/>
                            </a:rPr>
                            <m:t>𝛼</m:t>
                          </m:r>
                        </m:sub>
                      </m:sSub>
                      <m:d>
                        <m:dPr>
                          <m:ctrlPr>
                            <a:rPr lang="en-US" altLang="zh-CN" sz="3600" b="0" i="1" smtClean="0">
                              <a:latin typeface="Cambria Math" panose="02040503050406030204" pitchFamily="18" charset="0"/>
                            </a:rPr>
                          </m:ctrlPr>
                        </m:dPr>
                        <m:e>
                          <m:r>
                            <a:rPr lang="en-US" altLang="zh-CN" sz="3600" b="0" i="1" smtClean="0">
                              <a:latin typeface="Cambria Math" panose="02040503050406030204" pitchFamily="18" charset="0"/>
                            </a:rPr>
                            <m:t>𝑋</m:t>
                          </m:r>
                        </m:e>
                      </m:d>
                      <m:r>
                        <a:rPr lang="en-US" altLang="zh-CN" sz="3600" b="0" i="1" smtClean="0">
                          <a:latin typeface="Cambria Math" panose="02040503050406030204" pitchFamily="18" charset="0"/>
                        </a:rPr>
                        <m:t>+</m:t>
                      </m:r>
                      <m:sSub>
                        <m:sSubPr>
                          <m:ctrlPr>
                            <a:rPr lang="en-US" altLang="zh-CN" sz="3600" i="1">
                              <a:latin typeface="Cambria Math" panose="02040503050406030204" pitchFamily="18" charset="0"/>
                            </a:rPr>
                          </m:ctrlPr>
                        </m:sSubPr>
                        <m:e>
                          <m:r>
                            <a:rPr lang="en-US" altLang="zh-CN" sz="3600" i="1">
                              <a:latin typeface="Cambria Math" panose="02040503050406030204" pitchFamily="18" charset="0"/>
                            </a:rPr>
                            <m:t>𝐻</m:t>
                          </m:r>
                        </m:e>
                        <m:sub>
                          <m:r>
                            <a:rPr lang="zh-CN" altLang="en-US" sz="3600" i="1">
                              <a:latin typeface="Cambria Math" panose="02040503050406030204" pitchFamily="18" charset="0"/>
                            </a:rPr>
                            <m:t>𝛼</m:t>
                          </m:r>
                        </m:sub>
                      </m:sSub>
                      <m:d>
                        <m:dPr>
                          <m:ctrlPr>
                            <a:rPr lang="en-US" altLang="zh-CN" sz="3600" b="0" i="1" smtClean="0">
                              <a:latin typeface="Cambria Math" panose="02040503050406030204" pitchFamily="18" charset="0"/>
                            </a:rPr>
                          </m:ctrlPr>
                        </m:dPr>
                        <m:e>
                          <m:r>
                            <a:rPr lang="en-US" altLang="zh-CN" sz="3600" b="0" i="1" smtClean="0">
                              <a:latin typeface="Cambria Math" panose="02040503050406030204" pitchFamily="18" charset="0"/>
                            </a:rPr>
                            <m:t>𝑌</m:t>
                          </m:r>
                        </m:e>
                      </m:d>
                      <m:r>
                        <a:rPr lang="en-US" altLang="zh-CN" sz="3600" b="0" i="1" smtClean="0">
                          <a:latin typeface="Cambria Math" panose="02040503050406030204" pitchFamily="18" charset="0"/>
                        </a:rPr>
                        <m:t>−</m:t>
                      </m:r>
                      <m:sSub>
                        <m:sSubPr>
                          <m:ctrlPr>
                            <a:rPr lang="en-US" altLang="zh-CN" sz="3600" i="1">
                              <a:latin typeface="Cambria Math" panose="02040503050406030204" pitchFamily="18" charset="0"/>
                            </a:rPr>
                          </m:ctrlPr>
                        </m:sSubPr>
                        <m:e>
                          <m:r>
                            <a:rPr lang="en-US" altLang="zh-CN" sz="3600" i="1">
                              <a:latin typeface="Cambria Math" panose="02040503050406030204" pitchFamily="18" charset="0"/>
                            </a:rPr>
                            <m:t>𝐻</m:t>
                          </m:r>
                        </m:e>
                        <m:sub>
                          <m:r>
                            <a:rPr lang="zh-CN" altLang="en-US" sz="3600" i="1">
                              <a:latin typeface="Cambria Math" panose="02040503050406030204" pitchFamily="18" charset="0"/>
                            </a:rPr>
                            <m:t>𝛼</m:t>
                          </m:r>
                        </m:sub>
                      </m:sSub>
                      <m:r>
                        <a:rPr lang="en-US" altLang="zh-CN" sz="3600" b="0" i="1" smtClean="0">
                          <a:latin typeface="Cambria Math" panose="02040503050406030204" pitchFamily="18" charset="0"/>
                        </a:rPr>
                        <m:t>(</m:t>
                      </m:r>
                      <m:r>
                        <a:rPr lang="en-US" altLang="zh-CN" sz="3600" b="0" i="1" smtClean="0">
                          <a:latin typeface="Cambria Math" panose="02040503050406030204" pitchFamily="18" charset="0"/>
                        </a:rPr>
                        <m:t>𝑋</m:t>
                      </m:r>
                      <m:r>
                        <a:rPr lang="en-US" altLang="zh-CN" sz="3600" b="0" i="1" smtClean="0">
                          <a:latin typeface="Cambria Math" panose="02040503050406030204" pitchFamily="18" charset="0"/>
                        </a:rPr>
                        <m:t>,</m:t>
                      </m:r>
                      <m:r>
                        <a:rPr lang="en-US" altLang="zh-CN" sz="3600" b="0" i="1" smtClean="0">
                          <a:latin typeface="Cambria Math" panose="02040503050406030204" pitchFamily="18" charset="0"/>
                        </a:rPr>
                        <m:t>𝑌</m:t>
                      </m:r>
                      <m:r>
                        <a:rPr lang="en-US" altLang="zh-CN" sz="3600" b="0" i="1" smtClean="0">
                          <a:latin typeface="Cambria Math" panose="02040503050406030204" pitchFamily="18" charset="0"/>
                        </a:rPr>
                        <m:t>)</m:t>
                      </m:r>
                    </m:oMath>
                  </m:oMathPara>
                </a14:m>
                <a:endParaRPr lang="zh-CN" altLang="en-US" sz="3600" dirty="0"/>
              </a:p>
            </p:txBody>
          </p:sp>
        </mc:Choice>
        <mc:Fallback xmlns="">
          <p:sp>
            <p:nvSpPr>
              <p:cNvPr id="19" name="文本框 18">
                <a:extLst>
                  <a:ext uri="{FF2B5EF4-FFF2-40B4-BE49-F238E27FC236}">
                    <a16:creationId xmlns:a16="http://schemas.microsoft.com/office/drawing/2014/main" id="{983676A9-8A44-46FB-81A3-CFE9E6F0617E}"/>
                  </a:ext>
                </a:extLst>
              </p:cNvPr>
              <p:cNvSpPr txBox="1">
                <a:spLocks noRot="1" noChangeAspect="1" noMove="1" noResize="1" noEditPoints="1" noAdjustHandles="1" noChangeArrowheads="1" noChangeShapeType="1" noTextEdit="1"/>
              </p:cNvSpPr>
              <p:nvPr/>
            </p:nvSpPr>
            <p:spPr>
              <a:xfrm>
                <a:off x="10440651" y="24038917"/>
                <a:ext cx="10246354" cy="1200329"/>
              </a:xfrm>
              <a:prstGeom prst="rect">
                <a:avLst/>
              </a:prstGeom>
              <a:blipFill>
                <a:blip r:embed="rId17"/>
                <a:stretch>
                  <a:fillRect l="-1844" t="-7614" r="-654"/>
                </a:stretch>
              </a:blipFill>
            </p:spPr>
            <p:txBody>
              <a:bodyPr/>
              <a:lstStyle/>
              <a:p>
                <a:r>
                  <a:rPr lang="zh-CN" altLang="en-US">
                    <a:noFill/>
                  </a:rPr>
                  <a:t> </a:t>
                </a:r>
              </a:p>
            </p:txBody>
          </p:sp>
        </mc:Fallback>
      </mc:AlternateContent>
      <p:sp>
        <p:nvSpPr>
          <p:cNvPr id="85" name="文本框 84">
            <a:extLst>
              <a:ext uri="{FF2B5EF4-FFF2-40B4-BE49-F238E27FC236}">
                <a16:creationId xmlns:a16="http://schemas.microsoft.com/office/drawing/2014/main" id="{8B2054C6-2896-4B55-9072-3DB9B267D346}"/>
              </a:ext>
            </a:extLst>
          </p:cNvPr>
          <p:cNvSpPr txBox="1"/>
          <p:nvPr/>
        </p:nvSpPr>
        <p:spPr>
          <a:xfrm>
            <a:off x="3669979" y="26348689"/>
            <a:ext cx="7234728" cy="523220"/>
          </a:xfrm>
          <a:prstGeom prst="rect">
            <a:avLst/>
          </a:prstGeom>
          <a:noFill/>
        </p:spPr>
        <p:txBody>
          <a:bodyPr wrap="square" rtlCol="0">
            <a:spAutoFit/>
          </a:bodyPr>
          <a:lstStyle/>
          <a:p>
            <a:r>
              <a:rPr lang="en-US" altLang="zh-CN" sz="2800" dirty="0"/>
              <a:t>Fig. 1. Venn Diagram of Mutual Information.</a:t>
            </a:r>
            <a:endParaRPr lang="zh-CN" altLang="en-US" sz="2800" dirty="0"/>
          </a:p>
        </p:txBody>
      </p:sp>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E13C79CE-47F5-4FAA-9B64-B4AAEEE0C0CE}"/>
                  </a:ext>
                </a:extLst>
              </p:cNvPr>
              <p:cNvSpPr txBox="1"/>
              <p:nvPr/>
            </p:nvSpPr>
            <p:spPr>
              <a:xfrm>
                <a:off x="3478247" y="27821574"/>
                <a:ext cx="7109574" cy="817019"/>
              </a:xfrm>
              <a:prstGeom prst="rect">
                <a:avLst/>
              </a:prstGeom>
              <a:noFill/>
              <a:ln w="19050">
                <a:no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3600" i="1" smtClean="0">
                              <a:latin typeface="Cambria Math" panose="02040503050406030204" pitchFamily="18" charset="0"/>
                            </a:rPr>
                          </m:ctrlPr>
                        </m:sSubPr>
                        <m:e>
                          <m:r>
                            <a:rPr lang="en-US" altLang="zh-CN" sz="3600" i="1">
                              <a:latin typeface="Cambria Math" panose="02040503050406030204" pitchFamily="18" charset="0"/>
                              <a:ea typeface="Cambria Math" panose="02040503050406030204" pitchFamily="18" charset="0"/>
                            </a:rPr>
                            <m:t>ℒ</m:t>
                          </m:r>
                        </m:e>
                        <m:sub>
                          <m:r>
                            <a:rPr lang="en-US" altLang="zh-CN" sz="3600" i="1">
                              <a:latin typeface="Cambria Math" panose="02040503050406030204" pitchFamily="18" charset="0"/>
                            </a:rPr>
                            <m:t>𝐼𝐵</m:t>
                          </m:r>
                        </m:sub>
                      </m:sSub>
                      <m:r>
                        <a:rPr lang="en-US" altLang="zh-CN" sz="3600" b="0" i="1" smtClean="0">
                          <a:solidFill>
                            <a:schemeClr val="tx1"/>
                          </a:solidFill>
                          <a:latin typeface="Cambria Math" panose="02040503050406030204" pitchFamily="18" charset="0"/>
                        </a:rPr>
                        <m:t>=</m:t>
                      </m:r>
                      <m:func>
                        <m:funcPr>
                          <m:ctrlPr>
                            <a:rPr lang="en-US" altLang="zh-CN" sz="3600" i="1" smtClean="0">
                              <a:solidFill>
                                <a:schemeClr val="tx1"/>
                              </a:solidFill>
                              <a:latin typeface="Cambria Math" panose="02040503050406030204" pitchFamily="18" charset="0"/>
                            </a:rPr>
                          </m:ctrlPr>
                        </m:funcPr>
                        <m:fName>
                          <m:limLow>
                            <m:limLowPr>
                              <m:ctrlPr>
                                <a:rPr lang="en-US" altLang="zh-CN" sz="3600" i="1" smtClean="0">
                                  <a:solidFill>
                                    <a:schemeClr val="tx1"/>
                                  </a:solidFill>
                                  <a:latin typeface="Cambria Math" panose="02040503050406030204" pitchFamily="18" charset="0"/>
                                </a:rPr>
                              </m:ctrlPr>
                            </m:limLowPr>
                            <m:e>
                              <m:r>
                                <m:rPr>
                                  <m:sty m:val="p"/>
                                </m:rPr>
                                <a:rPr lang="en-US" altLang="zh-CN" sz="3600" i="1">
                                  <a:solidFill>
                                    <a:schemeClr val="tx1"/>
                                  </a:solidFill>
                                  <a:latin typeface="Cambria Math" panose="02040503050406030204" pitchFamily="18" charset="0"/>
                                </a:rPr>
                                <m:t>max</m:t>
                              </m:r>
                            </m:e>
                            <m:lim>
                              <m:r>
                                <a:rPr lang="zh-CN" altLang="en-US" sz="3600" i="1" smtClean="0">
                                  <a:solidFill>
                                    <a:schemeClr val="tx1"/>
                                  </a:solidFill>
                                  <a:latin typeface="Cambria Math" panose="02040503050406030204" pitchFamily="18" charset="0"/>
                                </a:rPr>
                                <m:t>𝜃</m:t>
                              </m:r>
                            </m:lim>
                          </m:limLow>
                        </m:fName>
                        <m:e>
                          <m:r>
                            <a:rPr lang="en-US" altLang="zh-CN" sz="3600" i="1">
                              <a:solidFill>
                                <a:schemeClr val="tx1"/>
                              </a:solidFill>
                              <a:latin typeface="Cambria Math" panose="02040503050406030204" pitchFamily="18" charset="0"/>
                            </a:rPr>
                            <m:t>𝐼</m:t>
                          </m:r>
                          <m:r>
                            <a:rPr lang="en-US" altLang="zh-CN" sz="3600" i="1">
                              <a:solidFill>
                                <a:schemeClr val="tx1"/>
                              </a:solidFill>
                              <a:latin typeface="Cambria Math" panose="02040503050406030204" pitchFamily="18" charset="0"/>
                            </a:rPr>
                            <m:t>(</m:t>
                          </m:r>
                          <m:r>
                            <a:rPr lang="en-US" altLang="zh-CN" sz="3600" b="0" i="1" smtClean="0">
                              <a:solidFill>
                                <a:schemeClr val="tx1"/>
                              </a:solidFill>
                              <a:latin typeface="Cambria Math" panose="02040503050406030204" pitchFamily="18" charset="0"/>
                            </a:rPr>
                            <m:t>𝑇</m:t>
                          </m:r>
                          <m:r>
                            <a:rPr lang="en-US" altLang="zh-CN" sz="3600" i="1">
                              <a:solidFill>
                                <a:schemeClr val="tx1"/>
                              </a:solidFill>
                              <a:latin typeface="Cambria Math" panose="02040503050406030204" pitchFamily="18" charset="0"/>
                            </a:rPr>
                            <m:t>;</m:t>
                          </m:r>
                          <m:r>
                            <a:rPr lang="en-US" altLang="zh-CN" sz="3600" i="1">
                              <a:solidFill>
                                <a:schemeClr val="tx1"/>
                              </a:solidFill>
                              <a:latin typeface="Cambria Math" panose="02040503050406030204" pitchFamily="18" charset="0"/>
                            </a:rPr>
                            <m:t>𝑌</m:t>
                          </m:r>
                          <m:r>
                            <a:rPr lang="en-US" altLang="zh-CN" sz="3600" i="1">
                              <a:solidFill>
                                <a:schemeClr val="tx1"/>
                              </a:solidFill>
                              <a:latin typeface="Cambria Math" panose="02040503050406030204" pitchFamily="18" charset="0"/>
                            </a:rPr>
                            <m:t>)</m:t>
                          </m:r>
                        </m:e>
                      </m:func>
                      <m:r>
                        <a:rPr lang="en-US" altLang="zh-CN" sz="3600" b="0" i="1" smtClean="0">
                          <a:solidFill>
                            <a:schemeClr val="tx1"/>
                          </a:solidFill>
                          <a:latin typeface="Cambria Math" panose="02040503050406030204" pitchFamily="18" charset="0"/>
                        </a:rPr>
                        <m:t> − </m:t>
                      </m:r>
                      <m:r>
                        <a:rPr lang="zh-CN" altLang="en-US" sz="3600" b="0" i="1" smtClean="0">
                          <a:solidFill>
                            <a:schemeClr val="tx1"/>
                          </a:solidFill>
                          <a:latin typeface="Cambria Math" panose="02040503050406030204" pitchFamily="18" charset="0"/>
                        </a:rPr>
                        <m:t>𝛽</m:t>
                      </m:r>
                      <m:r>
                        <a:rPr lang="en-US" altLang="zh-CN" sz="3600" i="1">
                          <a:solidFill>
                            <a:schemeClr val="tx1"/>
                          </a:solidFill>
                          <a:latin typeface="Cambria Math" panose="02040503050406030204" pitchFamily="18" charset="0"/>
                        </a:rPr>
                        <m:t>𝐼</m:t>
                      </m:r>
                      <m:r>
                        <a:rPr lang="en-US" altLang="zh-CN" sz="3600" i="1">
                          <a:solidFill>
                            <a:schemeClr val="tx1"/>
                          </a:solidFill>
                          <a:latin typeface="Cambria Math" panose="02040503050406030204" pitchFamily="18" charset="0"/>
                        </a:rPr>
                        <m:t>(</m:t>
                      </m:r>
                      <m:r>
                        <a:rPr lang="en-US" altLang="zh-CN" sz="3600" b="0" i="1" smtClean="0">
                          <a:solidFill>
                            <a:schemeClr val="tx1"/>
                          </a:solidFill>
                          <a:latin typeface="Cambria Math" panose="02040503050406030204" pitchFamily="18" charset="0"/>
                        </a:rPr>
                        <m:t>𝑇</m:t>
                      </m:r>
                      <m:r>
                        <a:rPr lang="en-US" altLang="zh-CN" sz="3600" i="1">
                          <a:solidFill>
                            <a:schemeClr val="tx1"/>
                          </a:solidFill>
                          <a:latin typeface="Cambria Math" panose="02040503050406030204" pitchFamily="18" charset="0"/>
                        </a:rPr>
                        <m:t>;</m:t>
                      </m:r>
                      <m:r>
                        <a:rPr lang="en-US" altLang="zh-CN" sz="3600" i="1">
                          <a:solidFill>
                            <a:schemeClr val="tx1"/>
                          </a:solidFill>
                          <a:latin typeface="Cambria Math" panose="02040503050406030204" pitchFamily="18" charset="0"/>
                        </a:rPr>
                        <m:t>𝑋</m:t>
                      </m:r>
                      <m:r>
                        <a:rPr lang="en-US" altLang="zh-CN" sz="3600" b="0" i="1" smtClean="0">
                          <a:solidFill>
                            <a:schemeClr val="tx1"/>
                          </a:solidFill>
                          <a:latin typeface="Cambria Math" panose="02040503050406030204" pitchFamily="18" charset="0"/>
                        </a:rPr>
                        <m:t>)</m:t>
                      </m:r>
                    </m:oMath>
                  </m:oMathPara>
                </a14:m>
                <a:endParaRPr lang="zh-CN" altLang="en-US" sz="3600" dirty="0">
                  <a:solidFill>
                    <a:schemeClr val="tx1"/>
                  </a:solidFill>
                </a:endParaRPr>
              </a:p>
            </p:txBody>
          </p:sp>
        </mc:Choice>
        <mc:Fallback xmlns="">
          <p:sp>
            <p:nvSpPr>
              <p:cNvPr id="87" name="文本框 86">
                <a:extLst>
                  <a:ext uri="{FF2B5EF4-FFF2-40B4-BE49-F238E27FC236}">
                    <a16:creationId xmlns:a16="http://schemas.microsoft.com/office/drawing/2014/main" id="{E13C79CE-47F5-4FAA-9B64-B4AAEEE0C0CE}"/>
                  </a:ext>
                </a:extLst>
              </p:cNvPr>
              <p:cNvSpPr txBox="1">
                <a:spLocks noRot="1" noChangeAspect="1" noMove="1" noResize="1" noEditPoints="1" noAdjustHandles="1" noChangeArrowheads="1" noChangeShapeType="1" noTextEdit="1"/>
              </p:cNvSpPr>
              <p:nvPr/>
            </p:nvSpPr>
            <p:spPr>
              <a:xfrm>
                <a:off x="3478247" y="27821574"/>
                <a:ext cx="7109574" cy="817019"/>
              </a:xfrm>
              <a:prstGeom prst="rect">
                <a:avLst/>
              </a:prstGeom>
              <a:blipFill>
                <a:blip r:embed="rId18"/>
                <a:stretch>
                  <a:fillRect/>
                </a:stretch>
              </a:blipFill>
              <a:ln w="19050">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96" name="文本框 95">
                <a:extLst>
                  <a:ext uri="{FF2B5EF4-FFF2-40B4-BE49-F238E27FC236}">
                    <a16:creationId xmlns:a16="http://schemas.microsoft.com/office/drawing/2014/main" id="{8822D0D9-031D-4205-B237-F9D5C160A093}"/>
                  </a:ext>
                </a:extLst>
              </p:cNvPr>
              <p:cNvSpPr txBox="1"/>
              <p:nvPr/>
            </p:nvSpPr>
            <p:spPr>
              <a:xfrm>
                <a:off x="1905000" y="29053517"/>
                <a:ext cx="8229600" cy="1952842"/>
              </a:xfrm>
              <a:prstGeom prst="rect">
                <a:avLst/>
              </a:prstGeom>
              <a:noFill/>
              <a:ln w="19050">
                <a:solidFill>
                  <a:srgbClr val="FF0000"/>
                </a:solidFill>
              </a:ln>
            </p:spPr>
            <p:txBody>
              <a:bodyPr wrap="square">
                <a:spAutoFit/>
              </a:bodyPr>
              <a:lstStyle/>
              <a:p>
                <a14:m>
                  <m:oMath xmlns:m="http://schemas.openxmlformats.org/officeDocument/2006/math">
                    <m:func>
                      <m:funcPr>
                        <m:ctrlPr>
                          <a:rPr lang="en-US" altLang="zh-CN" sz="3600" i="1" smtClean="0">
                            <a:solidFill>
                              <a:schemeClr val="tx1"/>
                            </a:solidFill>
                            <a:latin typeface="Cambria Math" panose="02040503050406030204" pitchFamily="18" charset="0"/>
                          </a:rPr>
                        </m:ctrlPr>
                      </m:funcPr>
                      <m:fName>
                        <m:limLow>
                          <m:limLowPr>
                            <m:ctrlPr>
                              <a:rPr lang="en-US" altLang="zh-CN" sz="3600" i="1" smtClean="0">
                                <a:solidFill>
                                  <a:schemeClr val="tx1"/>
                                </a:solidFill>
                                <a:latin typeface="Cambria Math" panose="02040503050406030204" pitchFamily="18" charset="0"/>
                              </a:rPr>
                            </m:ctrlPr>
                          </m:limLowPr>
                          <m:e>
                            <m:r>
                              <m:rPr>
                                <m:sty m:val="p"/>
                              </m:rPr>
                              <a:rPr lang="en-US" altLang="zh-CN" sz="3600" i="1">
                                <a:solidFill>
                                  <a:schemeClr val="tx1"/>
                                </a:solidFill>
                                <a:latin typeface="Cambria Math" panose="02040503050406030204" pitchFamily="18" charset="0"/>
                              </a:rPr>
                              <m:t>m</m:t>
                            </m:r>
                            <m:r>
                              <m:rPr>
                                <m:sty m:val="p"/>
                              </m:rPr>
                              <a:rPr lang="en-US" altLang="zh-CN" sz="3600" i="1" smtClean="0">
                                <a:solidFill>
                                  <a:schemeClr val="tx1"/>
                                </a:solidFill>
                                <a:latin typeface="Cambria Math" panose="02040503050406030204" pitchFamily="18" charset="0"/>
                              </a:rPr>
                              <m:t>ax</m:t>
                            </m:r>
                          </m:e>
                          <m:lim>
                            <m:r>
                              <a:rPr lang="zh-CN" altLang="en-US" sz="3600" i="1" smtClean="0">
                                <a:solidFill>
                                  <a:schemeClr val="tx1"/>
                                </a:solidFill>
                                <a:latin typeface="Cambria Math" panose="02040503050406030204" pitchFamily="18" charset="0"/>
                              </a:rPr>
                              <m:t>𝜃</m:t>
                            </m:r>
                          </m:lim>
                        </m:limLow>
                      </m:fName>
                      <m:e>
                        <m:r>
                          <a:rPr lang="en-US" altLang="zh-CN" sz="3600" i="1">
                            <a:solidFill>
                              <a:schemeClr val="tx1"/>
                            </a:solidFill>
                            <a:latin typeface="Cambria Math" panose="02040503050406030204" pitchFamily="18" charset="0"/>
                          </a:rPr>
                          <m:t>𝐼</m:t>
                        </m:r>
                        <m:r>
                          <a:rPr lang="en-US" altLang="zh-CN" sz="3600" i="1">
                            <a:solidFill>
                              <a:schemeClr val="tx1"/>
                            </a:solidFill>
                            <a:latin typeface="Cambria Math" panose="02040503050406030204" pitchFamily="18" charset="0"/>
                          </a:rPr>
                          <m:t>(</m:t>
                        </m:r>
                        <m:r>
                          <a:rPr lang="en-US" altLang="zh-CN" sz="3600" b="0" i="1" smtClean="0">
                            <a:solidFill>
                              <a:schemeClr val="tx1"/>
                            </a:solidFill>
                            <a:latin typeface="Cambria Math" panose="02040503050406030204" pitchFamily="18" charset="0"/>
                          </a:rPr>
                          <m:t>𝑍</m:t>
                        </m:r>
                        <m:r>
                          <a:rPr lang="en-US" altLang="zh-CN" sz="3600" i="1">
                            <a:solidFill>
                              <a:schemeClr val="tx1"/>
                            </a:solidFill>
                            <a:latin typeface="Cambria Math" panose="02040503050406030204" pitchFamily="18" charset="0"/>
                          </a:rPr>
                          <m:t>;</m:t>
                        </m:r>
                        <m:r>
                          <a:rPr lang="en-US" altLang="zh-CN" sz="3600" i="1">
                            <a:solidFill>
                              <a:schemeClr val="tx1"/>
                            </a:solidFill>
                            <a:latin typeface="Cambria Math" panose="02040503050406030204" pitchFamily="18" charset="0"/>
                          </a:rPr>
                          <m:t>𝑌</m:t>
                        </m:r>
                        <m:r>
                          <a:rPr lang="en-US" altLang="zh-CN" sz="3600" i="1">
                            <a:solidFill>
                              <a:schemeClr val="tx1"/>
                            </a:solidFill>
                            <a:latin typeface="Cambria Math" panose="02040503050406030204" pitchFamily="18" charset="0"/>
                          </a:rPr>
                          <m:t>)</m:t>
                        </m:r>
                      </m:e>
                    </m:func>
                    <m:r>
                      <a:rPr lang="en-US" altLang="zh-CN" sz="3600" i="1" smtClean="0">
                        <a:solidFill>
                          <a:schemeClr val="tx1"/>
                        </a:solidFill>
                        <a:latin typeface="Cambria Math" panose="02040503050406030204" pitchFamily="18" charset="0"/>
                        <a:ea typeface="Cambria Math" panose="02040503050406030204" pitchFamily="18" charset="0"/>
                      </a:rPr>
                      <m:t>⟺</m:t>
                    </m:r>
                    <m:func>
                      <m:funcPr>
                        <m:ctrlPr>
                          <a:rPr lang="en-US" altLang="zh-CN" sz="3600" i="1">
                            <a:latin typeface="Cambria Math" panose="02040503050406030204" pitchFamily="18" charset="0"/>
                          </a:rPr>
                        </m:ctrlPr>
                      </m:funcPr>
                      <m:fName>
                        <m:limLow>
                          <m:limLowPr>
                            <m:ctrlPr>
                              <a:rPr lang="en-US" altLang="zh-CN" sz="3600" i="1">
                                <a:latin typeface="Cambria Math" panose="02040503050406030204" pitchFamily="18" charset="0"/>
                              </a:rPr>
                            </m:ctrlPr>
                          </m:limLowPr>
                          <m:e>
                            <m:r>
                              <m:rPr>
                                <m:sty m:val="p"/>
                              </m:rPr>
                              <a:rPr lang="en-US" altLang="zh-CN" sz="3600" i="1">
                                <a:latin typeface="Cambria Math" panose="02040503050406030204" pitchFamily="18" charset="0"/>
                              </a:rPr>
                              <m:t>m</m:t>
                            </m:r>
                            <m:r>
                              <m:rPr>
                                <m:sty m:val="p"/>
                              </m:rPr>
                              <a:rPr lang="en-US" altLang="zh-CN" sz="3600" b="0" i="0" smtClean="0">
                                <a:latin typeface="Cambria Math" panose="02040503050406030204" pitchFamily="18" charset="0"/>
                              </a:rPr>
                              <m:t>in</m:t>
                            </m:r>
                          </m:e>
                          <m:lim>
                            <m:r>
                              <a:rPr lang="zh-CN" altLang="en-US" sz="3600" i="1">
                                <a:latin typeface="Cambria Math" panose="02040503050406030204" pitchFamily="18" charset="0"/>
                              </a:rPr>
                              <m:t>𝜃</m:t>
                            </m:r>
                          </m:lim>
                        </m:limLow>
                      </m:fName>
                      <m:e>
                        <m:r>
                          <a:rPr lang="en-US" altLang="zh-CN" sz="3600" b="0" i="1" smtClean="0">
                            <a:latin typeface="Cambria Math" panose="02040503050406030204" pitchFamily="18" charset="0"/>
                          </a:rPr>
                          <m:t>𝐶𝐸</m:t>
                        </m:r>
                        <m:r>
                          <a:rPr lang="en-US" altLang="zh-CN" sz="3600" i="1">
                            <a:latin typeface="Cambria Math" panose="02040503050406030204" pitchFamily="18" charset="0"/>
                          </a:rPr>
                          <m:t>(</m:t>
                        </m:r>
                        <m:acc>
                          <m:accPr>
                            <m:chr m:val="̂"/>
                            <m:ctrlPr>
                              <a:rPr lang="en-US" altLang="zh-CN" sz="3600" i="1" smtClean="0">
                                <a:solidFill>
                                  <a:schemeClr val="tx1"/>
                                </a:solidFill>
                                <a:latin typeface="Cambria Math" panose="02040503050406030204" pitchFamily="18" charset="0"/>
                              </a:rPr>
                            </m:ctrlPr>
                          </m:accPr>
                          <m:e>
                            <m:r>
                              <a:rPr lang="en-US" altLang="zh-CN" sz="3600" b="0" i="1" smtClean="0">
                                <a:solidFill>
                                  <a:schemeClr val="tx1"/>
                                </a:solidFill>
                                <a:latin typeface="Cambria Math" panose="02040503050406030204" pitchFamily="18" charset="0"/>
                              </a:rPr>
                              <m:t>𝑌</m:t>
                            </m:r>
                          </m:e>
                        </m:acc>
                        <m:r>
                          <a:rPr lang="en-US" altLang="zh-CN" sz="3600" i="1">
                            <a:latin typeface="Cambria Math" panose="02040503050406030204" pitchFamily="18" charset="0"/>
                          </a:rPr>
                          <m:t>;</m:t>
                        </m:r>
                        <m:r>
                          <a:rPr lang="en-US" altLang="zh-CN" sz="3600" i="1">
                            <a:latin typeface="Cambria Math" panose="02040503050406030204" pitchFamily="18" charset="0"/>
                          </a:rPr>
                          <m:t>𝑌</m:t>
                        </m:r>
                        <m:r>
                          <a:rPr lang="en-US" altLang="zh-CN" sz="3600" i="1">
                            <a:latin typeface="Cambria Math" panose="02040503050406030204" pitchFamily="18" charset="0"/>
                          </a:rPr>
                          <m:t>)</m:t>
                        </m:r>
                      </m:e>
                    </m:func>
                  </m:oMath>
                </a14:m>
                <a:r>
                  <a:rPr lang="zh-CN" altLang="en-US" sz="3600" dirty="0"/>
                  <a:t> </a:t>
                </a:r>
                <a:endParaRPr lang="en-US" altLang="zh-CN" sz="3600" dirty="0"/>
              </a:p>
              <a:p>
                <a:r>
                  <a:rPr lang="en-US" altLang="zh-CN" sz="3600" dirty="0"/>
                  <a:t>i.e., maximizing </a:t>
                </a:r>
                <a14:m>
                  <m:oMath xmlns:m="http://schemas.openxmlformats.org/officeDocument/2006/math">
                    <m:r>
                      <a:rPr lang="en-US" altLang="zh-CN" sz="3600" b="0" i="1" smtClean="0">
                        <a:latin typeface="Cambria Math" panose="02040503050406030204" pitchFamily="18" charset="0"/>
                      </a:rPr>
                      <m:t>𝐼</m:t>
                    </m:r>
                    <m:r>
                      <a:rPr lang="en-US" altLang="zh-CN" sz="3600" b="0" i="1" smtClean="0">
                        <a:latin typeface="Cambria Math" panose="02040503050406030204" pitchFamily="18" charset="0"/>
                      </a:rPr>
                      <m:t>(</m:t>
                    </m:r>
                    <m:r>
                      <a:rPr lang="en-US" altLang="zh-CN" sz="3600" b="0" i="1" smtClean="0">
                        <a:latin typeface="Cambria Math" panose="02040503050406030204" pitchFamily="18" charset="0"/>
                      </a:rPr>
                      <m:t>𝑇</m:t>
                    </m:r>
                    <m:r>
                      <a:rPr lang="en-US" altLang="zh-CN" sz="3600" b="0" i="1" smtClean="0">
                        <a:latin typeface="Cambria Math" panose="02040503050406030204" pitchFamily="18" charset="0"/>
                      </a:rPr>
                      <m:t>;</m:t>
                    </m:r>
                    <m:r>
                      <a:rPr lang="en-US" altLang="zh-CN" sz="3600" b="0" i="1" smtClean="0">
                        <a:latin typeface="Cambria Math" panose="02040503050406030204" pitchFamily="18" charset="0"/>
                      </a:rPr>
                      <m:t>𝑌</m:t>
                    </m:r>
                    <m:r>
                      <a:rPr lang="en-US" altLang="zh-CN" sz="3600" b="0" i="1" smtClean="0">
                        <a:latin typeface="Cambria Math" panose="02040503050406030204" pitchFamily="18" charset="0"/>
                      </a:rPr>
                      <m:t>)</m:t>
                    </m:r>
                  </m:oMath>
                </a14:m>
                <a:r>
                  <a:rPr lang="en-US" altLang="zh-CN" sz="3600" dirty="0"/>
                  <a:t> is equivalent to </a:t>
                </a:r>
              </a:p>
              <a:p>
                <a:r>
                  <a:rPr lang="en-US" altLang="zh-CN" sz="3600" dirty="0"/>
                  <a:t>minimizing cross-entropy loss </a:t>
                </a:r>
                <a:endParaRPr lang="zh-CN" altLang="en-US" sz="3600" dirty="0"/>
              </a:p>
            </p:txBody>
          </p:sp>
        </mc:Choice>
        <mc:Fallback>
          <p:sp>
            <p:nvSpPr>
              <p:cNvPr id="96" name="文本框 95">
                <a:extLst>
                  <a:ext uri="{FF2B5EF4-FFF2-40B4-BE49-F238E27FC236}">
                    <a16:creationId xmlns:a16="http://schemas.microsoft.com/office/drawing/2014/main" id="{8822D0D9-031D-4205-B237-F9D5C160A093}"/>
                  </a:ext>
                </a:extLst>
              </p:cNvPr>
              <p:cNvSpPr txBox="1">
                <a:spLocks noRot="1" noChangeAspect="1" noMove="1" noResize="1" noEditPoints="1" noAdjustHandles="1" noChangeArrowheads="1" noChangeShapeType="1" noTextEdit="1"/>
              </p:cNvSpPr>
              <p:nvPr/>
            </p:nvSpPr>
            <p:spPr>
              <a:xfrm>
                <a:off x="1905000" y="29053517"/>
                <a:ext cx="8229600" cy="1952842"/>
              </a:xfrm>
              <a:prstGeom prst="rect">
                <a:avLst/>
              </a:prstGeom>
              <a:blipFill>
                <a:blip r:embed="rId19"/>
                <a:stretch>
                  <a:fillRect l="-2217" r="-443" b="-10217"/>
                </a:stretch>
              </a:blipFill>
              <a:ln w="19050">
                <a:solidFill>
                  <a:srgbClr val="FF0000"/>
                </a:solidFill>
              </a:ln>
            </p:spPr>
            <p:txBody>
              <a:bodyPr/>
              <a:lstStyle/>
              <a:p>
                <a:r>
                  <a:rPr lang="en-US">
                    <a:noFill/>
                  </a:rPr>
                  <a:t> </a:t>
                </a:r>
              </a:p>
            </p:txBody>
          </p:sp>
        </mc:Fallback>
      </mc:AlternateContent>
      <p:sp>
        <p:nvSpPr>
          <p:cNvPr id="101" name="矩形 100">
            <a:extLst>
              <a:ext uri="{FF2B5EF4-FFF2-40B4-BE49-F238E27FC236}">
                <a16:creationId xmlns:a16="http://schemas.microsoft.com/office/drawing/2014/main" id="{8E03834C-B76D-485D-9DA5-303EFBB460BB}"/>
              </a:ext>
            </a:extLst>
          </p:cNvPr>
          <p:cNvSpPr/>
          <p:nvPr/>
        </p:nvSpPr>
        <p:spPr bwMode="auto">
          <a:xfrm>
            <a:off x="6187326" y="27868034"/>
            <a:ext cx="1447800" cy="585443"/>
          </a:xfrm>
          <a:prstGeom prst="rect">
            <a:avLst/>
          </a:prstGeom>
          <a:noFill/>
          <a:ln w="19050">
            <a:solidFill>
              <a:srgbClr val="FF0000"/>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sz="3600" b="1" dirty="0">
              <a:latin typeface="+mj-ea"/>
              <a:ea typeface="+mj-ea"/>
            </a:endParaRPr>
          </a:p>
        </p:txBody>
      </p:sp>
      <p:cxnSp>
        <p:nvCxnSpPr>
          <p:cNvPr id="102" name="直接箭头连接符 101">
            <a:extLst>
              <a:ext uri="{FF2B5EF4-FFF2-40B4-BE49-F238E27FC236}">
                <a16:creationId xmlns:a16="http://schemas.microsoft.com/office/drawing/2014/main" id="{A682EC04-D3E1-47C7-B871-261A84C2A12F}"/>
              </a:ext>
            </a:extLst>
          </p:cNvPr>
          <p:cNvCxnSpPr>
            <a:cxnSpLocks/>
            <a:stCxn id="101" idx="2"/>
            <a:endCxn id="96" idx="0"/>
          </p:cNvCxnSpPr>
          <p:nvPr/>
        </p:nvCxnSpPr>
        <p:spPr bwMode="auto">
          <a:xfrm flipH="1">
            <a:off x="6019800" y="28453477"/>
            <a:ext cx="891426" cy="600040"/>
          </a:xfrm>
          <a:prstGeom prst="straightConnector1">
            <a:avLst/>
          </a:prstGeom>
          <a:solidFill>
            <a:schemeClr val="bg1"/>
          </a:solidFill>
          <a:ln w="19050" cap="flat" cmpd="sng" algn="ctr">
            <a:solidFill>
              <a:srgbClr val="FF0000"/>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cxnSp>
      <mc:AlternateContent xmlns:mc="http://schemas.openxmlformats.org/markup-compatibility/2006" xmlns:a14="http://schemas.microsoft.com/office/drawing/2010/main">
        <mc:Choice Requires="a14">
          <p:sp>
            <p:nvSpPr>
              <p:cNvPr id="103" name="文本框 102">
                <a:extLst>
                  <a:ext uri="{FF2B5EF4-FFF2-40B4-BE49-F238E27FC236}">
                    <a16:creationId xmlns:a16="http://schemas.microsoft.com/office/drawing/2014/main" id="{17658BA9-D10E-4395-9734-F0CCE494F489}"/>
                  </a:ext>
                </a:extLst>
              </p:cNvPr>
              <p:cNvSpPr txBox="1"/>
              <p:nvPr/>
            </p:nvSpPr>
            <p:spPr>
              <a:xfrm>
                <a:off x="3883414" y="31485742"/>
                <a:ext cx="6348336" cy="841256"/>
              </a:xfrm>
              <a:prstGeom prst="rect">
                <a:avLst/>
              </a:prstGeom>
              <a:noFill/>
              <a:ln w="19050">
                <a:solidFill>
                  <a:srgbClr val="0000FF"/>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altLang="zh-CN" sz="3600" i="1" smtClean="0">
                              <a:latin typeface="Cambria Math" panose="02040503050406030204" pitchFamily="18" charset="0"/>
                            </a:rPr>
                          </m:ctrlPr>
                        </m:sSubPr>
                        <m:e>
                          <m:r>
                            <a:rPr lang="en-US" altLang="zh-CN" sz="3600" i="1">
                              <a:latin typeface="Cambria Math" panose="02040503050406030204" pitchFamily="18" charset="0"/>
                              <a:ea typeface="Cambria Math" panose="02040503050406030204" pitchFamily="18" charset="0"/>
                            </a:rPr>
                            <m:t>ℒ</m:t>
                          </m:r>
                        </m:e>
                        <m:sub>
                          <m:r>
                            <a:rPr lang="en-US" altLang="zh-CN" sz="3600" i="1">
                              <a:latin typeface="Cambria Math" panose="02040503050406030204" pitchFamily="18" charset="0"/>
                            </a:rPr>
                            <m:t>𝐼𝐵</m:t>
                          </m:r>
                        </m:sub>
                      </m:sSub>
                      <m:r>
                        <a:rPr lang="en-US" altLang="zh-CN" sz="3600" b="0" i="1" smtClean="0">
                          <a:solidFill>
                            <a:schemeClr val="tx1"/>
                          </a:solidFill>
                          <a:latin typeface="Cambria Math" panose="02040503050406030204" pitchFamily="18" charset="0"/>
                        </a:rPr>
                        <m:t>=</m:t>
                      </m:r>
                      <m:func>
                        <m:funcPr>
                          <m:ctrlPr>
                            <a:rPr lang="en-US" altLang="zh-CN" sz="3600" i="1" smtClean="0">
                              <a:solidFill>
                                <a:schemeClr val="tx1"/>
                              </a:solidFill>
                              <a:latin typeface="Cambria Math" panose="02040503050406030204" pitchFamily="18" charset="0"/>
                            </a:rPr>
                          </m:ctrlPr>
                        </m:funcPr>
                        <m:fName>
                          <m:limLow>
                            <m:limLowPr>
                              <m:ctrlPr>
                                <a:rPr lang="en-US" altLang="zh-CN" sz="3600" i="1" smtClean="0">
                                  <a:solidFill>
                                    <a:schemeClr val="tx1"/>
                                  </a:solidFill>
                                  <a:latin typeface="Cambria Math" panose="02040503050406030204" pitchFamily="18" charset="0"/>
                                </a:rPr>
                              </m:ctrlPr>
                            </m:limLowPr>
                            <m:e>
                              <m:r>
                                <m:rPr>
                                  <m:sty m:val="p"/>
                                </m:rPr>
                                <a:rPr lang="en-US" altLang="zh-CN" sz="3600" i="1">
                                  <a:solidFill>
                                    <a:schemeClr val="tx1"/>
                                  </a:solidFill>
                                  <a:latin typeface="Cambria Math" panose="02040503050406030204" pitchFamily="18" charset="0"/>
                                </a:rPr>
                                <m:t>m</m:t>
                              </m:r>
                              <m:r>
                                <m:rPr>
                                  <m:sty m:val="p"/>
                                </m:rPr>
                                <a:rPr lang="en-US" altLang="zh-CN" sz="3600" b="0" i="0" smtClean="0">
                                  <a:solidFill>
                                    <a:schemeClr val="tx1"/>
                                  </a:solidFill>
                                  <a:latin typeface="Cambria Math" panose="02040503050406030204" pitchFamily="18" charset="0"/>
                                </a:rPr>
                                <m:t>in</m:t>
                              </m:r>
                            </m:e>
                            <m:lim>
                              <m:r>
                                <a:rPr lang="zh-CN" altLang="en-US" sz="3600" i="1" smtClean="0">
                                  <a:solidFill>
                                    <a:schemeClr val="tx1"/>
                                  </a:solidFill>
                                  <a:latin typeface="Cambria Math" panose="02040503050406030204" pitchFamily="18" charset="0"/>
                                </a:rPr>
                                <m:t>𝜃</m:t>
                              </m:r>
                            </m:lim>
                          </m:limLow>
                        </m:fName>
                        <m:e>
                          <m:r>
                            <a:rPr lang="en-US" altLang="zh-CN" sz="3600" b="0" i="1" smtClean="0">
                              <a:solidFill>
                                <a:schemeClr val="tx1"/>
                              </a:solidFill>
                              <a:latin typeface="Cambria Math" panose="02040503050406030204" pitchFamily="18" charset="0"/>
                            </a:rPr>
                            <m:t>𝐶𝐸</m:t>
                          </m:r>
                          <m:r>
                            <a:rPr lang="en-US" altLang="zh-CN" sz="3600" i="1">
                              <a:solidFill>
                                <a:schemeClr val="tx1"/>
                              </a:solidFill>
                              <a:latin typeface="Cambria Math" panose="02040503050406030204" pitchFamily="18" charset="0"/>
                            </a:rPr>
                            <m:t>(</m:t>
                          </m:r>
                          <m:acc>
                            <m:accPr>
                              <m:chr m:val="̂"/>
                              <m:ctrlPr>
                                <a:rPr lang="en-US" altLang="zh-CN" sz="3600" i="1">
                                  <a:latin typeface="Cambria Math" panose="02040503050406030204" pitchFamily="18" charset="0"/>
                                </a:rPr>
                              </m:ctrlPr>
                            </m:accPr>
                            <m:e>
                              <m:r>
                                <a:rPr lang="en-US" altLang="zh-CN" sz="3600" i="1">
                                  <a:latin typeface="Cambria Math" panose="02040503050406030204" pitchFamily="18" charset="0"/>
                                </a:rPr>
                                <m:t>𝑌</m:t>
                              </m:r>
                            </m:e>
                          </m:acc>
                          <m:r>
                            <a:rPr lang="en-US" altLang="zh-CN" sz="3600" i="1">
                              <a:solidFill>
                                <a:schemeClr val="tx1"/>
                              </a:solidFill>
                              <a:latin typeface="Cambria Math" panose="02040503050406030204" pitchFamily="18" charset="0"/>
                            </a:rPr>
                            <m:t>;</m:t>
                          </m:r>
                          <m:r>
                            <a:rPr lang="en-US" altLang="zh-CN" sz="3600" i="1">
                              <a:solidFill>
                                <a:schemeClr val="tx1"/>
                              </a:solidFill>
                              <a:latin typeface="Cambria Math" panose="02040503050406030204" pitchFamily="18" charset="0"/>
                            </a:rPr>
                            <m:t>𝑌</m:t>
                          </m:r>
                          <m:r>
                            <a:rPr lang="en-US" altLang="zh-CN" sz="3600" i="1">
                              <a:solidFill>
                                <a:schemeClr val="tx1"/>
                              </a:solidFill>
                              <a:latin typeface="Cambria Math" panose="02040503050406030204" pitchFamily="18" charset="0"/>
                            </a:rPr>
                            <m:t>)</m:t>
                          </m:r>
                        </m:e>
                      </m:func>
                      <m:r>
                        <a:rPr lang="en-US" altLang="zh-CN" sz="3600" b="0" i="1" smtClean="0">
                          <a:solidFill>
                            <a:schemeClr val="tx1"/>
                          </a:solidFill>
                          <a:latin typeface="Cambria Math" panose="02040503050406030204" pitchFamily="18" charset="0"/>
                        </a:rPr>
                        <m:t>+ </m:t>
                      </m:r>
                      <m:r>
                        <a:rPr lang="zh-CN" altLang="en-US" sz="3600" b="0" i="1" smtClean="0">
                          <a:solidFill>
                            <a:schemeClr val="tx1"/>
                          </a:solidFill>
                          <a:latin typeface="Cambria Math" panose="02040503050406030204" pitchFamily="18" charset="0"/>
                        </a:rPr>
                        <m:t>𝛽</m:t>
                      </m:r>
                      <m:r>
                        <a:rPr lang="en-US" altLang="zh-CN" sz="3600" b="0" i="1" smtClean="0">
                          <a:solidFill>
                            <a:schemeClr val="tx1"/>
                          </a:solidFill>
                          <a:latin typeface="Cambria Math" panose="02040503050406030204" pitchFamily="18" charset="0"/>
                        </a:rPr>
                        <m:t>𝐼</m:t>
                      </m:r>
                      <m:r>
                        <a:rPr lang="en-US" altLang="zh-CN" sz="3600" b="0" i="1" smtClean="0">
                          <a:solidFill>
                            <a:schemeClr val="tx1"/>
                          </a:solidFill>
                          <a:latin typeface="Cambria Math" panose="02040503050406030204" pitchFamily="18" charset="0"/>
                        </a:rPr>
                        <m:t>(</m:t>
                      </m:r>
                      <m:r>
                        <a:rPr lang="en-US" altLang="zh-CN" sz="3600" b="0" i="1" smtClean="0">
                          <a:solidFill>
                            <a:schemeClr val="tx1"/>
                          </a:solidFill>
                          <a:latin typeface="Cambria Math" panose="02040503050406030204" pitchFamily="18" charset="0"/>
                        </a:rPr>
                        <m:t>𝑇</m:t>
                      </m:r>
                      <m:r>
                        <a:rPr lang="en-US" altLang="zh-CN" sz="3600" b="0" i="1">
                          <a:solidFill>
                            <a:schemeClr val="tx1"/>
                          </a:solidFill>
                          <a:latin typeface="Cambria Math" panose="02040503050406030204" pitchFamily="18" charset="0"/>
                        </a:rPr>
                        <m:t>;</m:t>
                      </m:r>
                      <m:r>
                        <a:rPr lang="en-US" altLang="zh-CN" sz="3600" b="0" i="1">
                          <a:solidFill>
                            <a:schemeClr val="tx1"/>
                          </a:solidFill>
                          <a:latin typeface="Cambria Math" panose="02040503050406030204" pitchFamily="18" charset="0"/>
                        </a:rPr>
                        <m:t>𝑋</m:t>
                      </m:r>
                      <m:r>
                        <a:rPr lang="en-US" altLang="zh-CN" sz="3600" b="0" i="1" smtClean="0">
                          <a:solidFill>
                            <a:schemeClr val="tx1"/>
                          </a:solidFill>
                          <a:latin typeface="Cambria Math" panose="02040503050406030204" pitchFamily="18" charset="0"/>
                        </a:rPr>
                        <m:t>)</m:t>
                      </m:r>
                    </m:oMath>
                  </m:oMathPara>
                </a14:m>
                <a:endParaRPr lang="zh-CN" altLang="en-US" sz="3600" i="1" dirty="0">
                  <a:solidFill>
                    <a:schemeClr val="tx1"/>
                  </a:solidFill>
                </a:endParaRPr>
              </a:p>
            </p:txBody>
          </p:sp>
        </mc:Choice>
        <mc:Fallback xmlns="">
          <p:sp>
            <p:nvSpPr>
              <p:cNvPr id="103" name="文本框 102">
                <a:extLst>
                  <a:ext uri="{FF2B5EF4-FFF2-40B4-BE49-F238E27FC236}">
                    <a16:creationId xmlns:a16="http://schemas.microsoft.com/office/drawing/2014/main" id="{17658BA9-D10E-4395-9734-F0CCE494F489}"/>
                  </a:ext>
                </a:extLst>
              </p:cNvPr>
              <p:cNvSpPr txBox="1">
                <a:spLocks noRot="1" noChangeAspect="1" noMove="1" noResize="1" noEditPoints="1" noAdjustHandles="1" noChangeArrowheads="1" noChangeShapeType="1" noTextEdit="1"/>
              </p:cNvSpPr>
              <p:nvPr/>
            </p:nvSpPr>
            <p:spPr>
              <a:xfrm>
                <a:off x="3883414" y="31485742"/>
                <a:ext cx="6348336" cy="841256"/>
              </a:xfrm>
              <a:prstGeom prst="rect">
                <a:avLst/>
              </a:prstGeom>
              <a:blipFill>
                <a:blip r:embed="rId20"/>
                <a:stretch>
                  <a:fillRect/>
                </a:stretch>
              </a:blipFill>
              <a:ln w="19050">
                <a:solidFill>
                  <a:srgbClr val="0000FF"/>
                </a:solidFill>
              </a:ln>
            </p:spPr>
            <p:txBody>
              <a:bodyPr/>
              <a:lstStyle/>
              <a:p>
                <a:r>
                  <a:rPr lang="zh-CN" altLang="en-US">
                    <a:noFill/>
                  </a:rPr>
                  <a:t> </a:t>
                </a:r>
              </a:p>
            </p:txBody>
          </p:sp>
        </mc:Fallback>
      </mc:AlternateContent>
      <p:sp>
        <p:nvSpPr>
          <p:cNvPr id="104" name="矩形 103">
            <a:extLst>
              <a:ext uri="{FF2B5EF4-FFF2-40B4-BE49-F238E27FC236}">
                <a16:creationId xmlns:a16="http://schemas.microsoft.com/office/drawing/2014/main" id="{546BF13B-65DD-4B5A-AC7F-1D7B1A51B564}"/>
              </a:ext>
            </a:extLst>
          </p:cNvPr>
          <p:cNvSpPr/>
          <p:nvPr/>
        </p:nvSpPr>
        <p:spPr bwMode="auto">
          <a:xfrm>
            <a:off x="4041639" y="27761123"/>
            <a:ext cx="6031887" cy="890311"/>
          </a:xfrm>
          <a:prstGeom prst="rect">
            <a:avLst/>
          </a:prstGeom>
          <a:noFill/>
          <a:ln w="19050">
            <a:solidFill>
              <a:srgbClr val="0000FF"/>
            </a:solid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sz="3600" b="1" dirty="0">
              <a:latin typeface="+mj-ea"/>
              <a:ea typeface="+mj-ea"/>
            </a:endParaRPr>
          </a:p>
        </p:txBody>
      </p:sp>
      <p:sp>
        <p:nvSpPr>
          <p:cNvPr id="105" name="箭头: 右弧形 104">
            <a:extLst>
              <a:ext uri="{FF2B5EF4-FFF2-40B4-BE49-F238E27FC236}">
                <a16:creationId xmlns:a16="http://schemas.microsoft.com/office/drawing/2014/main" id="{CD9D54B1-9BBF-4869-A616-44C25B3112AE}"/>
              </a:ext>
            </a:extLst>
          </p:cNvPr>
          <p:cNvSpPr/>
          <p:nvPr/>
        </p:nvSpPr>
        <p:spPr bwMode="auto">
          <a:xfrm>
            <a:off x="10623959" y="28028029"/>
            <a:ext cx="1016000" cy="3987250"/>
          </a:xfrm>
          <a:prstGeom prst="curvedLef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sz="3600" b="1" dirty="0">
              <a:latin typeface="+mj-ea"/>
              <a:ea typeface="+mj-ea"/>
            </a:endParaRPr>
          </a:p>
        </p:txBody>
      </p:sp>
      <mc:AlternateContent xmlns:mc="http://schemas.openxmlformats.org/markup-compatibility/2006" xmlns:a14="http://schemas.microsoft.com/office/drawing/2010/main">
        <mc:Choice Requires="a14">
          <p:sp>
            <p:nvSpPr>
              <p:cNvPr id="106" name="文本框 105">
                <a:extLst>
                  <a:ext uri="{FF2B5EF4-FFF2-40B4-BE49-F238E27FC236}">
                    <a16:creationId xmlns:a16="http://schemas.microsoft.com/office/drawing/2014/main" id="{562F436F-8B0C-4992-B846-3722433EC8CC}"/>
                  </a:ext>
                </a:extLst>
              </p:cNvPr>
              <p:cNvSpPr txBox="1"/>
              <p:nvPr/>
            </p:nvSpPr>
            <p:spPr>
              <a:xfrm>
                <a:off x="12450125" y="28585631"/>
                <a:ext cx="7259787" cy="2862322"/>
              </a:xfrm>
              <a:prstGeom prst="rect">
                <a:avLst/>
              </a:prstGeom>
              <a:noFill/>
            </p:spPr>
            <p:txBody>
              <a:bodyPr wrap="square" rtlCol="0">
                <a:spAutoFit/>
              </a:bodyPr>
              <a:lstStyle/>
              <a:p>
                <a:r>
                  <a:rPr lang="en-US" altLang="zh-CN" sz="3600" dirty="0"/>
                  <a:t>DIB is implemented by a standard cross entropy loss regularized by a mutual information term </a:t>
                </a:r>
                <a14:m>
                  <m:oMath xmlns:m="http://schemas.openxmlformats.org/officeDocument/2006/math">
                    <m:sSub>
                      <m:sSubPr>
                        <m:ctrlPr>
                          <a:rPr lang="en-US" altLang="zh-CN" sz="3600" i="1" smtClean="0">
                            <a:latin typeface="Cambria Math" panose="02040503050406030204" pitchFamily="18" charset="0"/>
                          </a:rPr>
                        </m:ctrlPr>
                      </m:sSubPr>
                      <m:e>
                        <m:r>
                          <a:rPr lang="en-US" altLang="zh-CN" sz="3600" b="0" i="1" smtClean="0">
                            <a:latin typeface="Cambria Math" panose="02040503050406030204" pitchFamily="18" charset="0"/>
                          </a:rPr>
                          <m:t>𝐼</m:t>
                        </m:r>
                      </m:e>
                      <m:sub>
                        <m:r>
                          <a:rPr lang="zh-CN" altLang="en-US" sz="3600" i="1" smtClean="0">
                            <a:latin typeface="Cambria Math" panose="02040503050406030204" pitchFamily="18" charset="0"/>
                          </a:rPr>
                          <m:t>𝛼</m:t>
                        </m:r>
                      </m:sub>
                    </m:sSub>
                    <m:d>
                      <m:dPr>
                        <m:ctrlPr>
                          <a:rPr lang="en-US" altLang="zh-CN" sz="3600" b="0" i="1" smtClean="0">
                            <a:latin typeface="Cambria Math" panose="02040503050406030204" pitchFamily="18" charset="0"/>
                          </a:rPr>
                        </m:ctrlPr>
                      </m:dPr>
                      <m:e>
                        <m:r>
                          <a:rPr lang="en-US" altLang="zh-CN" sz="3600" b="0" i="1" smtClean="0">
                            <a:latin typeface="Cambria Math" panose="02040503050406030204" pitchFamily="18" charset="0"/>
                          </a:rPr>
                          <m:t>𝑇</m:t>
                        </m:r>
                        <m:r>
                          <a:rPr lang="en-US" altLang="zh-CN" sz="3600" b="0" i="1" smtClean="0">
                            <a:latin typeface="Cambria Math" panose="02040503050406030204" pitchFamily="18" charset="0"/>
                          </a:rPr>
                          <m:t>;</m:t>
                        </m:r>
                        <m:r>
                          <a:rPr lang="en-US" altLang="zh-CN" sz="3600" b="0" i="1" smtClean="0">
                            <a:latin typeface="Cambria Math" panose="02040503050406030204" pitchFamily="18" charset="0"/>
                          </a:rPr>
                          <m:t>𝑋</m:t>
                        </m:r>
                      </m:e>
                    </m:d>
                  </m:oMath>
                </a14:m>
                <a:r>
                  <a:rPr lang="en-US" altLang="zh-CN" sz="3600" dirty="0"/>
                  <a:t> estimated by the matrix-based </a:t>
                </a:r>
                <a:r>
                  <a:rPr lang="en-US" altLang="zh-CN" sz="3600" dirty="0" err="1"/>
                  <a:t>Renyi’s</a:t>
                </a:r>
                <a:r>
                  <a:rPr lang="en-US" altLang="zh-CN" sz="3600" dirty="0"/>
                  <a:t> </a:t>
                </a:r>
                <a14:m>
                  <m:oMath xmlns:m="http://schemas.openxmlformats.org/officeDocument/2006/math">
                    <m:r>
                      <a:rPr lang="zh-CN" altLang="en-US" sz="3600">
                        <a:latin typeface="Cambria Math" panose="02040503050406030204" pitchFamily="18" charset="0"/>
                      </a:rPr>
                      <m:t>𝛼</m:t>
                    </m:r>
                  </m:oMath>
                </a14:m>
                <a:r>
                  <a:rPr lang="en-US" altLang="zh-CN" sz="3600" dirty="0"/>
                  <a:t>-order entropy functional.</a:t>
                </a:r>
                <a:endParaRPr lang="zh-CN" altLang="en-US" sz="3600" dirty="0"/>
              </a:p>
            </p:txBody>
          </p:sp>
        </mc:Choice>
        <mc:Fallback xmlns="">
          <p:sp>
            <p:nvSpPr>
              <p:cNvPr id="106" name="文本框 105">
                <a:extLst>
                  <a:ext uri="{FF2B5EF4-FFF2-40B4-BE49-F238E27FC236}">
                    <a16:creationId xmlns:a16="http://schemas.microsoft.com/office/drawing/2014/main" id="{562F436F-8B0C-4992-B846-3722433EC8CC}"/>
                  </a:ext>
                </a:extLst>
              </p:cNvPr>
              <p:cNvSpPr txBox="1">
                <a:spLocks noRot="1" noChangeAspect="1" noMove="1" noResize="1" noEditPoints="1" noAdjustHandles="1" noChangeArrowheads="1" noChangeShapeType="1" noTextEdit="1"/>
              </p:cNvSpPr>
              <p:nvPr/>
            </p:nvSpPr>
            <p:spPr>
              <a:xfrm>
                <a:off x="12450125" y="28585631"/>
                <a:ext cx="7259787" cy="2862322"/>
              </a:xfrm>
              <a:prstGeom prst="rect">
                <a:avLst/>
              </a:prstGeom>
              <a:blipFill>
                <a:blip r:embed="rId21"/>
                <a:stretch>
                  <a:fillRect l="-2519" t="-3191" r="-4114" b="-7021"/>
                </a:stretch>
              </a:blipFill>
            </p:spPr>
            <p:txBody>
              <a:bodyPr/>
              <a:lstStyle/>
              <a:p>
                <a:r>
                  <a:rPr lang="zh-CN" altLang="en-US">
                    <a:noFill/>
                  </a:rPr>
                  <a:t> </a:t>
                </a:r>
              </a:p>
            </p:txBody>
          </p:sp>
        </mc:Fallback>
      </mc:AlternateContent>
      <p:pic>
        <p:nvPicPr>
          <p:cNvPr id="35" name="图片 34" descr="QR 代码&#10;&#10;描述已自动生成">
            <a:extLst>
              <a:ext uri="{FF2B5EF4-FFF2-40B4-BE49-F238E27FC236}">
                <a16:creationId xmlns:a16="http://schemas.microsoft.com/office/drawing/2014/main" id="{DE565DB9-2E29-4708-A23E-5482C2EC1B7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8050470" y="29287137"/>
            <a:ext cx="2350445" cy="23504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4" grpId="0" animBg="1"/>
      <p:bldP spid="105"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ea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ea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TotalTime>
  <Words>890</Words>
  <Application>Microsoft Office PowerPoint</Application>
  <PresentationFormat>Custom</PresentationFormat>
  <Paragraphs>50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ヒラギノ角ゴ Pro W3</vt:lpstr>
      <vt:lpstr>Arial</vt:lpstr>
      <vt:lpstr>Cambria Math</vt:lpstr>
      <vt:lpstr>Wingdings</vt:lpstr>
      <vt:lpstr>Blank Presentation</vt:lpstr>
      <vt:lpstr>PowerPoint Presentation</vt:lpstr>
    </vt:vector>
  </TitlesOfParts>
  <Company>San Diego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Melodie Tune</dc:creator>
  <cp:lastModifiedBy>Yu,Xi</cp:lastModifiedBy>
  <cp:revision>538</cp:revision>
  <dcterms:created xsi:type="dcterms:W3CDTF">2005-07-11T22:37:00Z</dcterms:created>
  <dcterms:modified xsi:type="dcterms:W3CDTF">2021-06-22T15:59:31Z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2052-10.1.0.6206</vt:lpwstr>
  </property>
</Properties>
</file>