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2808525" cy="30279975"/>
  <p:notesSz cx="14355763" cy="9926638"/>
  <p:defaultTextStyle>
    <a:defPPr>
      <a:defRPr lang="en-US"/>
    </a:defPPr>
    <a:lvl1pPr marL="0" algn="l" defTabSz="3508187" rtl="0" eaLnBrk="1" latinLnBrk="0" hangingPunct="1">
      <a:defRPr sz="6906" kern="1200">
        <a:solidFill>
          <a:schemeClr val="tx1"/>
        </a:solidFill>
        <a:latin typeface="+mn-lt"/>
        <a:ea typeface="+mn-ea"/>
        <a:cs typeface="+mn-cs"/>
      </a:defRPr>
    </a:lvl1pPr>
    <a:lvl2pPr marL="1754094" algn="l" defTabSz="3508187" rtl="0" eaLnBrk="1" latinLnBrk="0" hangingPunct="1">
      <a:defRPr sz="6906" kern="1200">
        <a:solidFill>
          <a:schemeClr val="tx1"/>
        </a:solidFill>
        <a:latin typeface="+mn-lt"/>
        <a:ea typeface="+mn-ea"/>
        <a:cs typeface="+mn-cs"/>
      </a:defRPr>
    </a:lvl2pPr>
    <a:lvl3pPr marL="3508187" algn="l" defTabSz="3508187" rtl="0" eaLnBrk="1" latinLnBrk="0" hangingPunct="1">
      <a:defRPr sz="6906" kern="1200">
        <a:solidFill>
          <a:schemeClr val="tx1"/>
        </a:solidFill>
        <a:latin typeface="+mn-lt"/>
        <a:ea typeface="+mn-ea"/>
        <a:cs typeface="+mn-cs"/>
      </a:defRPr>
    </a:lvl3pPr>
    <a:lvl4pPr marL="5262281" algn="l" defTabSz="3508187" rtl="0" eaLnBrk="1" latinLnBrk="0" hangingPunct="1">
      <a:defRPr sz="6906" kern="1200">
        <a:solidFill>
          <a:schemeClr val="tx1"/>
        </a:solidFill>
        <a:latin typeface="+mn-lt"/>
        <a:ea typeface="+mn-ea"/>
        <a:cs typeface="+mn-cs"/>
      </a:defRPr>
    </a:lvl4pPr>
    <a:lvl5pPr marL="7016374" algn="l" defTabSz="3508187" rtl="0" eaLnBrk="1" latinLnBrk="0" hangingPunct="1">
      <a:defRPr sz="6906" kern="1200">
        <a:solidFill>
          <a:schemeClr val="tx1"/>
        </a:solidFill>
        <a:latin typeface="+mn-lt"/>
        <a:ea typeface="+mn-ea"/>
        <a:cs typeface="+mn-cs"/>
      </a:defRPr>
    </a:lvl5pPr>
    <a:lvl6pPr marL="8770468" algn="l" defTabSz="3508187" rtl="0" eaLnBrk="1" latinLnBrk="0" hangingPunct="1">
      <a:defRPr sz="6906" kern="1200">
        <a:solidFill>
          <a:schemeClr val="tx1"/>
        </a:solidFill>
        <a:latin typeface="+mn-lt"/>
        <a:ea typeface="+mn-ea"/>
        <a:cs typeface="+mn-cs"/>
      </a:defRPr>
    </a:lvl6pPr>
    <a:lvl7pPr marL="10524561" algn="l" defTabSz="3508187" rtl="0" eaLnBrk="1" latinLnBrk="0" hangingPunct="1">
      <a:defRPr sz="6906" kern="1200">
        <a:solidFill>
          <a:schemeClr val="tx1"/>
        </a:solidFill>
        <a:latin typeface="+mn-lt"/>
        <a:ea typeface="+mn-ea"/>
        <a:cs typeface="+mn-cs"/>
      </a:defRPr>
    </a:lvl7pPr>
    <a:lvl8pPr marL="12278655" algn="l" defTabSz="3508187" rtl="0" eaLnBrk="1" latinLnBrk="0" hangingPunct="1">
      <a:defRPr sz="6906" kern="1200">
        <a:solidFill>
          <a:schemeClr val="tx1"/>
        </a:solidFill>
        <a:latin typeface="+mn-lt"/>
        <a:ea typeface="+mn-ea"/>
        <a:cs typeface="+mn-cs"/>
      </a:defRPr>
    </a:lvl8pPr>
    <a:lvl9pPr marL="14032748" algn="l" defTabSz="3508187" rtl="0" eaLnBrk="1" latinLnBrk="0" hangingPunct="1">
      <a:defRPr sz="690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0532"/>
    <a:srgbClr val="EA4E34"/>
    <a:srgbClr val="002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96357" autoAdjust="0"/>
  </p:normalViewPr>
  <p:slideViewPr>
    <p:cSldViewPr snapToGrid="0">
      <p:cViewPr>
        <p:scale>
          <a:sx n="40" d="100"/>
          <a:sy n="40" d="100"/>
        </p:scale>
        <p:origin x="-240" y="-2922"/>
      </p:cViewPr>
      <p:guideLst/>
    </p:cSldViewPr>
  </p:slideViewPr>
  <p:notesTextViewPr>
    <p:cViewPr>
      <p:scale>
        <a:sx n="3" d="2"/>
        <a:sy n="3" d="2"/>
      </p:scale>
      <p:origin x="0" y="-42"/>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6221672" cy="498419"/>
          </a:xfrm>
          <a:prstGeom prst="rect">
            <a:avLst/>
          </a:prstGeom>
        </p:spPr>
        <p:txBody>
          <a:bodyPr vert="horz" lIns="132752" tIns="66377" rIns="132752" bIns="66377" rtlCol="0"/>
          <a:lstStyle>
            <a:lvl1pPr algn="l">
              <a:defRPr sz="1700"/>
            </a:lvl1pPr>
          </a:lstStyle>
          <a:p>
            <a:endParaRPr lang="en-AU"/>
          </a:p>
        </p:txBody>
      </p:sp>
      <p:sp>
        <p:nvSpPr>
          <p:cNvPr id="3" name="Date Placeholder 2"/>
          <p:cNvSpPr>
            <a:spLocks noGrp="1"/>
          </p:cNvSpPr>
          <p:nvPr>
            <p:ph type="dt" idx="1"/>
          </p:nvPr>
        </p:nvSpPr>
        <p:spPr>
          <a:xfrm>
            <a:off x="8131795" y="2"/>
            <a:ext cx="6221672" cy="498419"/>
          </a:xfrm>
          <a:prstGeom prst="rect">
            <a:avLst/>
          </a:prstGeom>
        </p:spPr>
        <p:txBody>
          <a:bodyPr vert="horz" lIns="132752" tIns="66377" rIns="132752" bIns="66377" rtlCol="0"/>
          <a:lstStyle>
            <a:lvl1pPr algn="r">
              <a:defRPr sz="1700"/>
            </a:lvl1pPr>
          </a:lstStyle>
          <a:p>
            <a:fld id="{629A4F51-2296-4837-B94B-F9209296D079}" type="datetimeFigureOut">
              <a:rPr lang="en-AU" smtClean="0"/>
              <a:t>21/04/2023</a:t>
            </a:fld>
            <a:endParaRPr lang="en-AU"/>
          </a:p>
        </p:txBody>
      </p:sp>
      <p:sp>
        <p:nvSpPr>
          <p:cNvPr id="4" name="Slide Image Placeholder 3"/>
          <p:cNvSpPr>
            <a:spLocks noGrp="1" noRot="1" noChangeAspect="1"/>
          </p:cNvSpPr>
          <p:nvPr>
            <p:ph type="sldImg" idx="2"/>
          </p:nvPr>
        </p:nvSpPr>
        <p:spPr>
          <a:xfrm>
            <a:off x="4810125" y="1239838"/>
            <a:ext cx="4735513" cy="3349625"/>
          </a:xfrm>
          <a:prstGeom prst="rect">
            <a:avLst/>
          </a:prstGeom>
          <a:noFill/>
          <a:ln w="12700">
            <a:solidFill>
              <a:prstClr val="black"/>
            </a:solidFill>
          </a:ln>
        </p:spPr>
        <p:txBody>
          <a:bodyPr vert="horz" lIns="132752" tIns="66377" rIns="132752" bIns="66377" rtlCol="0" anchor="ctr"/>
          <a:lstStyle/>
          <a:p>
            <a:endParaRPr lang="en-AU"/>
          </a:p>
        </p:txBody>
      </p:sp>
      <p:sp>
        <p:nvSpPr>
          <p:cNvPr id="5" name="Notes Placeholder 4"/>
          <p:cNvSpPr>
            <a:spLocks noGrp="1"/>
          </p:cNvSpPr>
          <p:nvPr>
            <p:ph type="body" sz="quarter" idx="3"/>
          </p:nvPr>
        </p:nvSpPr>
        <p:spPr>
          <a:xfrm>
            <a:off x="1434888" y="4777864"/>
            <a:ext cx="11485987" cy="3908527"/>
          </a:xfrm>
          <a:prstGeom prst="rect">
            <a:avLst/>
          </a:prstGeom>
        </p:spPr>
        <p:txBody>
          <a:bodyPr vert="horz" lIns="132752" tIns="66377" rIns="132752" bIns="663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9428220"/>
            <a:ext cx="6221672" cy="498418"/>
          </a:xfrm>
          <a:prstGeom prst="rect">
            <a:avLst/>
          </a:prstGeom>
        </p:spPr>
        <p:txBody>
          <a:bodyPr vert="horz" lIns="132752" tIns="66377" rIns="132752" bIns="66377" rtlCol="0" anchor="b"/>
          <a:lstStyle>
            <a:lvl1pPr algn="l">
              <a:defRPr sz="1700"/>
            </a:lvl1pPr>
          </a:lstStyle>
          <a:p>
            <a:endParaRPr lang="en-AU"/>
          </a:p>
        </p:txBody>
      </p:sp>
      <p:sp>
        <p:nvSpPr>
          <p:cNvPr id="7" name="Slide Number Placeholder 6"/>
          <p:cNvSpPr>
            <a:spLocks noGrp="1"/>
          </p:cNvSpPr>
          <p:nvPr>
            <p:ph type="sldNum" sz="quarter" idx="5"/>
          </p:nvPr>
        </p:nvSpPr>
        <p:spPr>
          <a:xfrm>
            <a:off x="8131795" y="9428220"/>
            <a:ext cx="6221672" cy="498418"/>
          </a:xfrm>
          <a:prstGeom prst="rect">
            <a:avLst/>
          </a:prstGeom>
        </p:spPr>
        <p:txBody>
          <a:bodyPr vert="horz" lIns="132752" tIns="66377" rIns="132752" bIns="66377" rtlCol="0" anchor="b"/>
          <a:lstStyle>
            <a:lvl1pPr algn="r">
              <a:defRPr sz="1700"/>
            </a:lvl1pPr>
          </a:lstStyle>
          <a:p>
            <a:fld id="{05BC4681-AB72-4156-9A31-B88240BDC8BE}" type="slidenum">
              <a:rPr lang="en-AU" smtClean="0"/>
              <a:t>‹#›</a:t>
            </a:fld>
            <a:endParaRPr lang="en-AU"/>
          </a:p>
        </p:txBody>
      </p:sp>
    </p:spTree>
    <p:extLst>
      <p:ext uri="{BB962C8B-B14F-4D97-AF65-F5344CB8AC3E}">
        <p14:creationId xmlns:p14="http://schemas.microsoft.com/office/powerpoint/2010/main" val="73704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5BC4681-AB72-4156-9A31-B88240BDC8BE}" type="slidenum">
              <a:rPr lang="en-AU" smtClean="0"/>
              <a:t>1</a:t>
            </a:fld>
            <a:endParaRPr lang="en-AU"/>
          </a:p>
        </p:txBody>
      </p:sp>
    </p:spTree>
    <p:extLst>
      <p:ext uri="{BB962C8B-B14F-4D97-AF65-F5344CB8AC3E}">
        <p14:creationId xmlns:p14="http://schemas.microsoft.com/office/powerpoint/2010/main" val="231448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641" y="4955545"/>
            <a:ext cx="36387247" cy="10541917"/>
          </a:xfrm>
        </p:spPr>
        <p:txBody>
          <a:bodyPr anchor="b"/>
          <a:lstStyle>
            <a:lvl1pPr algn="ctr">
              <a:defRPr sz="14053"/>
            </a:lvl1pPr>
          </a:lstStyle>
          <a:p>
            <a:r>
              <a:rPr lang="en-US"/>
              <a:t>Click to edit Master title style</a:t>
            </a:r>
            <a:endParaRPr lang="en-US" dirty="0"/>
          </a:p>
        </p:txBody>
      </p:sp>
      <p:sp>
        <p:nvSpPr>
          <p:cNvPr id="3" name="Subtitle 2"/>
          <p:cNvSpPr>
            <a:spLocks noGrp="1"/>
          </p:cNvSpPr>
          <p:nvPr>
            <p:ph type="subTitle" idx="1"/>
          </p:nvPr>
        </p:nvSpPr>
        <p:spPr>
          <a:xfrm>
            <a:off x="5351068" y="15904000"/>
            <a:ext cx="32106393" cy="7310649"/>
          </a:xfrm>
        </p:spPr>
        <p:txBody>
          <a:bodyPr/>
          <a:lstStyle>
            <a:lvl1pPr marL="0" indent="0" algn="ctr">
              <a:buNone/>
              <a:defRPr sz="5622"/>
            </a:lvl1pPr>
            <a:lvl2pPr marL="1070844" indent="0" algn="ctr">
              <a:buNone/>
              <a:defRPr sz="4684"/>
            </a:lvl2pPr>
            <a:lvl3pPr marL="2141688" indent="0" algn="ctr">
              <a:buNone/>
              <a:defRPr sz="4216"/>
            </a:lvl3pPr>
            <a:lvl4pPr marL="3212533" indent="0" algn="ctr">
              <a:buNone/>
              <a:defRPr sz="3747"/>
            </a:lvl4pPr>
            <a:lvl5pPr marL="4283376" indent="0" algn="ctr">
              <a:buNone/>
              <a:defRPr sz="3747"/>
            </a:lvl5pPr>
            <a:lvl6pPr marL="5354221" indent="0" algn="ctr">
              <a:buNone/>
              <a:defRPr sz="3747"/>
            </a:lvl6pPr>
            <a:lvl7pPr marL="6425065" indent="0" algn="ctr">
              <a:buNone/>
              <a:defRPr sz="3747"/>
            </a:lvl7pPr>
            <a:lvl8pPr marL="7495910" indent="0" algn="ctr">
              <a:buNone/>
              <a:defRPr sz="3747"/>
            </a:lvl8pPr>
            <a:lvl9pPr marL="8566753" indent="0" algn="ctr">
              <a:buNone/>
              <a:defRPr sz="37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A414C3-D19E-4CE0-98D2-4243966E7CC2}" type="datetimeFigureOut">
              <a:rPr lang="en-AU" smtClean="0"/>
              <a:t>21/04/2023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4FF43B-AE01-48B1-B33B-0B9605220013}" type="slidenum">
              <a:rPr lang="en-AU" smtClean="0"/>
              <a:t>‹#›</a:t>
            </a:fld>
            <a:endParaRPr lang="en-AU"/>
          </a:p>
        </p:txBody>
      </p:sp>
    </p:spTree>
    <p:extLst>
      <p:ext uri="{BB962C8B-B14F-4D97-AF65-F5344CB8AC3E}">
        <p14:creationId xmlns:p14="http://schemas.microsoft.com/office/powerpoint/2010/main" val="196078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414C3-D19E-4CE0-98D2-4243966E7CC2}" type="datetimeFigureOut">
              <a:rPr lang="en-AU" smtClean="0"/>
              <a:t>21/04/2023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4FF43B-AE01-48B1-B33B-0B9605220013}" type="slidenum">
              <a:rPr lang="en-AU" smtClean="0"/>
              <a:t>‹#›</a:t>
            </a:fld>
            <a:endParaRPr lang="en-AU"/>
          </a:p>
        </p:txBody>
      </p:sp>
    </p:spTree>
    <p:extLst>
      <p:ext uri="{BB962C8B-B14F-4D97-AF65-F5344CB8AC3E}">
        <p14:creationId xmlns:p14="http://schemas.microsoft.com/office/powerpoint/2010/main" val="254539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4853" y="1612129"/>
            <a:ext cx="9230589" cy="25660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3089" y="1612129"/>
            <a:ext cx="27156658" cy="25660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414C3-D19E-4CE0-98D2-4243966E7CC2}" type="datetimeFigureOut">
              <a:rPr lang="en-AU" smtClean="0"/>
              <a:t>21/04/2023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4FF43B-AE01-48B1-B33B-0B9605220013}" type="slidenum">
              <a:rPr lang="en-AU" smtClean="0"/>
              <a:t>‹#›</a:t>
            </a:fld>
            <a:endParaRPr lang="en-AU"/>
          </a:p>
        </p:txBody>
      </p:sp>
    </p:spTree>
    <p:extLst>
      <p:ext uri="{BB962C8B-B14F-4D97-AF65-F5344CB8AC3E}">
        <p14:creationId xmlns:p14="http://schemas.microsoft.com/office/powerpoint/2010/main" val="64582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414C3-D19E-4CE0-98D2-4243966E7CC2}" type="datetimeFigureOut">
              <a:rPr lang="en-AU" smtClean="0"/>
              <a:t>21/04/2023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4FF43B-AE01-48B1-B33B-0B9605220013}" type="slidenum">
              <a:rPr lang="en-AU" smtClean="0"/>
              <a:t>‹#›</a:t>
            </a:fld>
            <a:endParaRPr lang="en-AU"/>
          </a:p>
        </p:txBody>
      </p:sp>
    </p:spTree>
    <p:extLst>
      <p:ext uri="{BB962C8B-B14F-4D97-AF65-F5344CB8AC3E}">
        <p14:creationId xmlns:p14="http://schemas.microsoft.com/office/powerpoint/2010/main" val="150632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792" y="7548975"/>
            <a:ext cx="36922352" cy="12595626"/>
          </a:xfrm>
        </p:spPr>
        <p:txBody>
          <a:bodyPr anchor="b"/>
          <a:lstStyle>
            <a:lvl1pPr>
              <a:defRPr sz="14053"/>
            </a:lvl1pPr>
          </a:lstStyle>
          <a:p>
            <a:r>
              <a:rPr lang="en-US"/>
              <a:t>Click to edit Master title style</a:t>
            </a:r>
            <a:endParaRPr lang="en-US" dirty="0"/>
          </a:p>
        </p:txBody>
      </p:sp>
      <p:sp>
        <p:nvSpPr>
          <p:cNvPr id="3" name="Text Placeholder 2"/>
          <p:cNvSpPr>
            <a:spLocks noGrp="1"/>
          </p:cNvSpPr>
          <p:nvPr>
            <p:ph type="body" idx="1"/>
          </p:nvPr>
        </p:nvSpPr>
        <p:spPr>
          <a:xfrm>
            <a:off x="2920792" y="20263761"/>
            <a:ext cx="36922352" cy="6623743"/>
          </a:xfrm>
        </p:spPr>
        <p:txBody>
          <a:bodyPr/>
          <a:lstStyle>
            <a:lvl1pPr marL="0" indent="0">
              <a:buNone/>
              <a:defRPr sz="5622">
                <a:solidFill>
                  <a:schemeClr val="tx1"/>
                </a:solidFill>
              </a:defRPr>
            </a:lvl1pPr>
            <a:lvl2pPr marL="1070844" indent="0">
              <a:buNone/>
              <a:defRPr sz="4684">
                <a:solidFill>
                  <a:schemeClr val="tx1">
                    <a:tint val="75000"/>
                  </a:schemeClr>
                </a:solidFill>
              </a:defRPr>
            </a:lvl2pPr>
            <a:lvl3pPr marL="2141688" indent="0">
              <a:buNone/>
              <a:defRPr sz="4216">
                <a:solidFill>
                  <a:schemeClr val="tx1">
                    <a:tint val="75000"/>
                  </a:schemeClr>
                </a:solidFill>
              </a:defRPr>
            </a:lvl3pPr>
            <a:lvl4pPr marL="3212533" indent="0">
              <a:buNone/>
              <a:defRPr sz="3747">
                <a:solidFill>
                  <a:schemeClr val="tx1">
                    <a:tint val="75000"/>
                  </a:schemeClr>
                </a:solidFill>
              </a:defRPr>
            </a:lvl4pPr>
            <a:lvl5pPr marL="4283376" indent="0">
              <a:buNone/>
              <a:defRPr sz="3747">
                <a:solidFill>
                  <a:schemeClr val="tx1">
                    <a:tint val="75000"/>
                  </a:schemeClr>
                </a:solidFill>
              </a:defRPr>
            </a:lvl5pPr>
            <a:lvl6pPr marL="5354221" indent="0">
              <a:buNone/>
              <a:defRPr sz="3747">
                <a:solidFill>
                  <a:schemeClr val="tx1">
                    <a:tint val="75000"/>
                  </a:schemeClr>
                </a:solidFill>
              </a:defRPr>
            </a:lvl6pPr>
            <a:lvl7pPr marL="6425065" indent="0">
              <a:buNone/>
              <a:defRPr sz="3747">
                <a:solidFill>
                  <a:schemeClr val="tx1">
                    <a:tint val="75000"/>
                  </a:schemeClr>
                </a:solidFill>
              </a:defRPr>
            </a:lvl7pPr>
            <a:lvl8pPr marL="7495910" indent="0">
              <a:buNone/>
              <a:defRPr sz="3747">
                <a:solidFill>
                  <a:schemeClr val="tx1">
                    <a:tint val="75000"/>
                  </a:schemeClr>
                </a:solidFill>
              </a:defRPr>
            </a:lvl8pPr>
            <a:lvl9pPr marL="8566753" indent="0">
              <a:buNone/>
              <a:defRPr sz="37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A414C3-D19E-4CE0-98D2-4243966E7CC2}" type="datetimeFigureOut">
              <a:rPr lang="en-AU" smtClean="0"/>
              <a:t>21/04/2023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4FF43B-AE01-48B1-B33B-0B9605220013}" type="slidenum">
              <a:rPr lang="en-AU" smtClean="0"/>
              <a:t>‹#›</a:t>
            </a:fld>
            <a:endParaRPr lang="en-AU"/>
          </a:p>
        </p:txBody>
      </p:sp>
    </p:spTree>
    <p:extLst>
      <p:ext uri="{BB962C8B-B14F-4D97-AF65-F5344CB8AC3E}">
        <p14:creationId xmlns:p14="http://schemas.microsoft.com/office/powerpoint/2010/main" val="420621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3088" y="8060642"/>
            <a:ext cx="18193623" cy="19212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71819" y="8060642"/>
            <a:ext cx="18193623" cy="19212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A414C3-D19E-4CE0-98D2-4243966E7CC2}" type="datetimeFigureOut">
              <a:rPr lang="en-AU" smtClean="0"/>
              <a:t>21/04/2023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4FF43B-AE01-48B1-B33B-0B9605220013}" type="slidenum">
              <a:rPr lang="en-AU" smtClean="0"/>
              <a:t>‹#›</a:t>
            </a:fld>
            <a:endParaRPr lang="en-AU"/>
          </a:p>
        </p:txBody>
      </p:sp>
    </p:spTree>
    <p:extLst>
      <p:ext uri="{BB962C8B-B14F-4D97-AF65-F5344CB8AC3E}">
        <p14:creationId xmlns:p14="http://schemas.microsoft.com/office/powerpoint/2010/main" val="152910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662" y="1612136"/>
            <a:ext cx="36922352" cy="585272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668" y="7422801"/>
            <a:ext cx="18110010" cy="3637801"/>
          </a:xfrm>
        </p:spPr>
        <p:txBody>
          <a:bodyPr anchor="b"/>
          <a:lstStyle>
            <a:lvl1pPr marL="0" indent="0">
              <a:buNone/>
              <a:defRPr sz="5622" b="1"/>
            </a:lvl1pPr>
            <a:lvl2pPr marL="1070844" indent="0">
              <a:buNone/>
              <a:defRPr sz="4684" b="1"/>
            </a:lvl2pPr>
            <a:lvl3pPr marL="2141688" indent="0">
              <a:buNone/>
              <a:defRPr sz="4216" b="1"/>
            </a:lvl3pPr>
            <a:lvl4pPr marL="3212533" indent="0">
              <a:buNone/>
              <a:defRPr sz="3747" b="1"/>
            </a:lvl4pPr>
            <a:lvl5pPr marL="4283376" indent="0">
              <a:buNone/>
              <a:defRPr sz="3747" b="1"/>
            </a:lvl5pPr>
            <a:lvl6pPr marL="5354221" indent="0">
              <a:buNone/>
              <a:defRPr sz="3747" b="1"/>
            </a:lvl6pPr>
            <a:lvl7pPr marL="6425065" indent="0">
              <a:buNone/>
              <a:defRPr sz="3747" b="1"/>
            </a:lvl7pPr>
            <a:lvl8pPr marL="7495910" indent="0">
              <a:buNone/>
              <a:defRPr sz="3747" b="1"/>
            </a:lvl8pPr>
            <a:lvl9pPr marL="8566753" indent="0">
              <a:buNone/>
              <a:defRPr sz="3747" b="1"/>
            </a:lvl9pPr>
          </a:lstStyle>
          <a:p>
            <a:pPr lvl="0"/>
            <a:r>
              <a:rPr lang="en-US"/>
              <a:t>Click to edit Master text styles</a:t>
            </a:r>
          </a:p>
        </p:txBody>
      </p:sp>
      <p:sp>
        <p:nvSpPr>
          <p:cNvPr id="4" name="Content Placeholder 3"/>
          <p:cNvSpPr>
            <a:spLocks noGrp="1"/>
          </p:cNvSpPr>
          <p:nvPr>
            <p:ph sz="half" idx="2"/>
          </p:nvPr>
        </p:nvSpPr>
        <p:spPr>
          <a:xfrm>
            <a:off x="2948668" y="11060603"/>
            <a:ext cx="18110010" cy="1626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71819" y="7422801"/>
            <a:ext cx="18199198" cy="3637801"/>
          </a:xfrm>
        </p:spPr>
        <p:txBody>
          <a:bodyPr anchor="b"/>
          <a:lstStyle>
            <a:lvl1pPr marL="0" indent="0">
              <a:buNone/>
              <a:defRPr sz="5622" b="1"/>
            </a:lvl1pPr>
            <a:lvl2pPr marL="1070844" indent="0">
              <a:buNone/>
              <a:defRPr sz="4684" b="1"/>
            </a:lvl2pPr>
            <a:lvl3pPr marL="2141688" indent="0">
              <a:buNone/>
              <a:defRPr sz="4216" b="1"/>
            </a:lvl3pPr>
            <a:lvl4pPr marL="3212533" indent="0">
              <a:buNone/>
              <a:defRPr sz="3747" b="1"/>
            </a:lvl4pPr>
            <a:lvl5pPr marL="4283376" indent="0">
              <a:buNone/>
              <a:defRPr sz="3747" b="1"/>
            </a:lvl5pPr>
            <a:lvl6pPr marL="5354221" indent="0">
              <a:buNone/>
              <a:defRPr sz="3747" b="1"/>
            </a:lvl6pPr>
            <a:lvl7pPr marL="6425065" indent="0">
              <a:buNone/>
              <a:defRPr sz="3747" b="1"/>
            </a:lvl7pPr>
            <a:lvl8pPr marL="7495910" indent="0">
              <a:buNone/>
              <a:defRPr sz="3747" b="1"/>
            </a:lvl8pPr>
            <a:lvl9pPr marL="8566753" indent="0">
              <a:buNone/>
              <a:defRPr sz="3747" b="1"/>
            </a:lvl9pPr>
          </a:lstStyle>
          <a:p>
            <a:pPr lvl="0"/>
            <a:r>
              <a:rPr lang="en-US"/>
              <a:t>Click to edit Master text styles</a:t>
            </a:r>
          </a:p>
        </p:txBody>
      </p:sp>
      <p:sp>
        <p:nvSpPr>
          <p:cNvPr id="6" name="Content Placeholder 5"/>
          <p:cNvSpPr>
            <a:spLocks noGrp="1"/>
          </p:cNvSpPr>
          <p:nvPr>
            <p:ph sz="quarter" idx="4"/>
          </p:nvPr>
        </p:nvSpPr>
        <p:spPr>
          <a:xfrm>
            <a:off x="21671819" y="11060603"/>
            <a:ext cx="18199198" cy="1626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A414C3-D19E-4CE0-98D2-4243966E7CC2}" type="datetimeFigureOut">
              <a:rPr lang="en-AU" smtClean="0"/>
              <a:t>21/04/2023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A4FF43B-AE01-48B1-B33B-0B9605220013}" type="slidenum">
              <a:rPr lang="en-AU" smtClean="0"/>
              <a:t>‹#›</a:t>
            </a:fld>
            <a:endParaRPr lang="en-AU"/>
          </a:p>
        </p:txBody>
      </p:sp>
    </p:spTree>
    <p:extLst>
      <p:ext uri="{BB962C8B-B14F-4D97-AF65-F5344CB8AC3E}">
        <p14:creationId xmlns:p14="http://schemas.microsoft.com/office/powerpoint/2010/main" val="153445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A414C3-D19E-4CE0-98D2-4243966E7CC2}" type="datetimeFigureOut">
              <a:rPr lang="en-AU" smtClean="0"/>
              <a:t>21/04/2023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A4FF43B-AE01-48B1-B33B-0B9605220013}" type="slidenum">
              <a:rPr lang="en-AU" smtClean="0"/>
              <a:t>‹#›</a:t>
            </a:fld>
            <a:endParaRPr lang="en-AU"/>
          </a:p>
        </p:txBody>
      </p:sp>
    </p:spTree>
    <p:extLst>
      <p:ext uri="{BB962C8B-B14F-4D97-AF65-F5344CB8AC3E}">
        <p14:creationId xmlns:p14="http://schemas.microsoft.com/office/powerpoint/2010/main" val="389387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414C3-D19E-4CE0-98D2-4243966E7CC2}" type="datetimeFigureOut">
              <a:rPr lang="en-AU" smtClean="0"/>
              <a:t>21/04/2023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A4FF43B-AE01-48B1-B33B-0B9605220013}" type="slidenum">
              <a:rPr lang="en-AU" smtClean="0"/>
              <a:t>‹#›</a:t>
            </a:fld>
            <a:endParaRPr lang="en-AU"/>
          </a:p>
        </p:txBody>
      </p:sp>
    </p:spTree>
    <p:extLst>
      <p:ext uri="{BB962C8B-B14F-4D97-AF65-F5344CB8AC3E}">
        <p14:creationId xmlns:p14="http://schemas.microsoft.com/office/powerpoint/2010/main" val="194848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663" y="2018665"/>
            <a:ext cx="13806863" cy="7065328"/>
          </a:xfrm>
        </p:spPr>
        <p:txBody>
          <a:bodyPr anchor="b"/>
          <a:lstStyle>
            <a:lvl1pPr>
              <a:defRPr sz="7495"/>
            </a:lvl1pPr>
          </a:lstStyle>
          <a:p>
            <a:r>
              <a:rPr lang="en-US"/>
              <a:t>Click to edit Master title style</a:t>
            </a:r>
            <a:endParaRPr lang="en-US" dirty="0"/>
          </a:p>
        </p:txBody>
      </p:sp>
      <p:sp>
        <p:nvSpPr>
          <p:cNvPr id="3" name="Content Placeholder 2"/>
          <p:cNvSpPr>
            <a:spLocks noGrp="1"/>
          </p:cNvSpPr>
          <p:nvPr>
            <p:ph idx="1"/>
          </p:nvPr>
        </p:nvSpPr>
        <p:spPr>
          <a:xfrm>
            <a:off x="18199201" y="4359763"/>
            <a:ext cx="21671815" cy="21518408"/>
          </a:xfrm>
        </p:spPr>
        <p:txBody>
          <a:bodyPr/>
          <a:lstStyle>
            <a:lvl1pPr>
              <a:defRPr sz="7495"/>
            </a:lvl1pPr>
            <a:lvl2pPr>
              <a:defRPr sz="6558"/>
            </a:lvl2pPr>
            <a:lvl3pPr>
              <a:defRPr sz="5622"/>
            </a:lvl3pPr>
            <a:lvl4pPr>
              <a:defRPr sz="4684"/>
            </a:lvl4pPr>
            <a:lvl5pPr>
              <a:defRPr sz="4684"/>
            </a:lvl5pPr>
            <a:lvl6pPr>
              <a:defRPr sz="4684"/>
            </a:lvl6pPr>
            <a:lvl7pPr>
              <a:defRPr sz="4684"/>
            </a:lvl7pPr>
            <a:lvl8pPr>
              <a:defRPr sz="4684"/>
            </a:lvl8pPr>
            <a:lvl9pPr>
              <a:defRPr sz="46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663" y="9083993"/>
            <a:ext cx="13806863" cy="16829220"/>
          </a:xfrm>
        </p:spPr>
        <p:txBody>
          <a:bodyPr/>
          <a:lstStyle>
            <a:lvl1pPr marL="0" indent="0">
              <a:buNone/>
              <a:defRPr sz="3747"/>
            </a:lvl1pPr>
            <a:lvl2pPr marL="1070844" indent="0">
              <a:buNone/>
              <a:defRPr sz="3279"/>
            </a:lvl2pPr>
            <a:lvl3pPr marL="2141688" indent="0">
              <a:buNone/>
              <a:defRPr sz="2811"/>
            </a:lvl3pPr>
            <a:lvl4pPr marL="3212533" indent="0">
              <a:buNone/>
              <a:defRPr sz="2343"/>
            </a:lvl4pPr>
            <a:lvl5pPr marL="4283376" indent="0">
              <a:buNone/>
              <a:defRPr sz="2343"/>
            </a:lvl5pPr>
            <a:lvl6pPr marL="5354221" indent="0">
              <a:buNone/>
              <a:defRPr sz="2343"/>
            </a:lvl6pPr>
            <a:lvl7pPr marL="6425065" indent="0">
              <a:buNone/>
              <a:defRPr sz="2343"/>
            </a:lvl7pPr>
            <a:lvl8pPr marL="7495910" indent="0">
              <a:buNone/>
              <a:defRPr sz="2343"/>
            </a:lvl8pPr>
            <a:lvl9pPr marL="8566753" indent="0">
              <a:buNone/>
              <a:defRPr sz="2343"/>
            </a:lvl9pPr>
          </a:lstStyle>
          <a:p>
            <a:pPr lvl="0"/>
            <a:r>
              <a:rPr lang="en-US"/>
              <a:t>Click to edit Master text styles</a:t>
            </a:r>
          </a:p>
        </p:txBody>
      </p:sp>
      <p:sp>
        <p:nvSpPr>
          <p:cNvPr id="5" name="Date Placeholder 4"/>
          <p:cNvSpPr>
            <a:spLocks noGrp="1"/>
          </p:cNvSpPr>
          <p:nvPr>
            <p:ph type="dt" sz="half" idx="10"/>
          </p:nvPr>
        </p:nvSpPr>
        <p:spPr/>
        <p:txBody>
          <a:bodyPr/>
          <a:lstStyle/>
          <a:p>
            <a:fld id="{ADA414C3-D19E-4CE0-98D2-4243966E7CC2}" type="datetimeFigureOut">
              <a:rPr lang="en-AU" smtClean="0"/>
              <a:t>21/04/2023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4FF43B-AE01-48B1-B33B-0B9605220013}" type="slidenum">
              <a:rPr lang="en-AU" smtClean="0"/>
              <a:t>‹#›</a:t>
            </a:fld>
            <a:endParaRPr lang="en-AU"/>
          </a:p>
        </p:txBody>
      </p:sp>
    </p:spTree>
    <p:extLst>
      <p:ext uri="{BB962C8B-B14F-4D97-AF65-F5344CB8AC3E}">
        <p14:creationId xmlns:p14="http://schemas.microsoft.com/office/powerpoint/2010/main" val="214785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663" y="2018665"/>
            <a:ext cx="13806863" cy="7065328"/>
          </a:xfrm>
        </p:spPr>
        <p:txBody>
          <a:bodyPr anchor="b"/>
          <a:lstStyle>
            <a:lvl1pPr>
              <a:defRPr sz="74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9201" y="4359763"/>
            <a:ext cx="21671815" cy="21518408"/>
          </a:xfrm>
        </p:spPr>
        <p:txBody>
          <a:bodyPr anchor="t"/>
          <a:lstStyle>
            <a:lvl1pPr marL="0" indent="0">
              <a:buNone/>
              <a:defRPr sz="7495"/>
            </a:lvl1pPr>
            <a:lvl2pPr marL="1070844" indent="0">
              <a:buNone/>
              <a:defRPr sz="6558"/>
            </a:lvl2pPr>
            <a:lvl3pPr marL="2141688" indent="0">
              <a:buNone/>
              <a:defRPr sz="5622"/>
            </a:lvl3pPr>
            <a:lvl4pPr marL="3212533" indent="0">
              <a:buNone/>
              <a:defRPr sz="4684"/>
            </a:lvl4pPr>
            <a:lvl5pPr marL="4283376" indent="0">
              <a:buNone/>
              <a:defRPr sz="4684"/>
            </a:lvl5pPr>
            <a:lvl6pPr marL="5354221" indent="0">
              <a:buNone/>
              <a:defRPr sz="4684"/>
            </a:lvl6pPr>
            <a:lvl7pPr marL="6425065" indent="0">
              <a:buNone/>
              <a:defRPr sz="4684"/>
            </a:lvl7pPr>
            <a:lvl8pPr marL="7495910" indent="0">
              <a:buNone/>
              <a:defRPr sz="4684"/>
            </a:lvl8pPr>
            <a:lvl9pPr marL="8566753" indent="0">
              <a:buNone/>
              <a:defRPr sz="4684"/>
            </a:lvl9pPr>
          </a:lstStyle>
          <a:p>
            <a:r>
              <a:rPr lang="en-US"/>
              <a:t>Click icon to add picture</a:t>
            </a:r>
            <a:endParaRPr lang="en-US" dirty="0"/>
          </a:p>
        </p:txBody>
      </p:sp>
      <p:sp>
        <p:nvSpPr>
          <p:cNvPr id="4" name="Text Placeholder 3"/>
          <p:cNvSpPr>
            <a:spLocks noGrp="1"/>
          </p:cNvSpPr>
          <p:nvPr>
            <p:ph type="body" sz="half" idx="2"/>
          </p:nvPr>
        </p:nvSpPr>
        <p:spPr>
          <a:xfrm>
            <a:off x="2948663" y="9083993"/>
            <a:ext cx="13806863" cy="16829220"/>
          </a:xfrm>
        </p:spPr>
        <p:txBody>
          <a:bodyPr/>
          <a:lstStyle>
            <a:lvl1pPr marL="0" indent="0">
              <a:buNone/>
              <a:defRPr sz="3747"/>
            </a:lvl1pPr>
            <a:lvl2pPr marL="1070844" indent="0">
              <a:buNone/>
              <a:defRPr sz="3279"/>
            </a:lvl2pPr>
            <a:lvl3pPr marL="2141688" indent="0">
              <a:buNone/>
              <a:defRPr sz="2811"/>
            </a:lvl3pPr>
            <a:lvl4pPr marL="3212533" indent="0">
              <a:buNone/>
              <a:defRPr sz="2343"/>
            </a:lvl4pPr>
            <a:lvl5pPr marL="4283376" indent="0">
              <a:buNone/>
              <a:defRPr sz="2343"/>
            </a:lvl5pPr>
            <a:lvl6pPr marL="5354221" indent="0">
              <a:buNone/>
              <a:defRPr sz="2343"/>
            </a:lvl6pPr>
            <a:lvl7pPr marL="6425065" indent="0">
              <a:buNone/>
              <a:defRPr sz="2343"/>
            </a:lvl7pPr>
            <a:lvl8pPr marL="7495910" indent="0">
              <a:buNone/>
              <a:defRPr sz="2343"/>
            </a:lvl8pPr>
            <a:lvl9pPr marL="8566753" indent="0">
              <a:buNone/>
              <a:defRPr sz="2343"/>
            </a:lvl9pPr>
          </a:lstStyle>
          <a:p>
            <a:pPr lvl="0"/>
            <a:r>
              <a:rPr lang="en-US"/>
              <a:t>Click to edit Master text styles</a:t>
            </a:r>
          </a:p>
        </p:txBody>
      </p:sp>
      <p:sp>
        <p:nvSpPr>
          <p:cNvPr id="5" name="Date Placeholder 4"/>
          <p:cNvSpPr>
            <a:spLocks noGrp="1"/>
          </p:cNvSpPr>
          <p:nvPr>
            <p:ph type="dt" sz="half" idx="10"/>
          </p:nvPr>
        </p:nvSpPr>
        <p:spPr/>
        <p:txBody>
          <a:bodyPr/>
          <a:lstStyle/>
          <a:p>
            <a:fld id="{ADA414C3-D19E-4CE0-98D2-4243966E7CC2}" type="datetimeFigureOut">
              <a:rPr lang="en-AU" smtClean="0"/>
              <a:t>21/04/2023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4FF43B-AE01-48B1-B33B-0B9605220013}" type="slidenum">
              <a:rPr lang="en-AU" smtClean="0"/>
              <a:t>‹#›</a:t>
            </a:fld>
            <a:endParaRPr lang="en-AU"/>
          </a:p>
        </p:txBody>
      </p:sp>
    </p:spTree>
    <p:extLst>
      <p:ext uri="{BB962C8B-B14F-4D97-AF65-F5344CB8AC3E}">
        <p14:creationId xmlns:p14="http://schemas.microsoft.com/office/powerpoint/2010/main" val="91936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3087" y="1612136"/>
            <a:ext cx="36922352" cy="585272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3087" y="8060642"/>
            <a:ext cx="36922352" cy="192123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3085" y="28065058"/>
            <a:ext cx="9631918" cy="1612129"/>
          </a:xfrm>
          <a:prstGeom prst="rect">
            <a:avLst/>
          </a:prstGeom>
        </p:spPr>
        <p:txBody>
          <a:bodyPr vert="horz" lIns="91440" tIns="45720" rIns="91440" bIns="45720" rtlCol="0" anchor="ctr"/>
          <a:lstStyle>
            <a:lvl1pPr algn="l">
              <a:defRPr sz="2811">
                <a:solidFill>
                  <a:schemeClr val="tx1">
                    <a:tint val="75000"/>
                  </a:schemeClr>
                </a:solidFill>
              </a:defRPr>
            </a:lvl1pPr>
          </a:lstStyle>
          <a:p>
            <a:fld id="{ADA414C3-D19E-4CE0-98D2-4243966E7CC2}" type="datetimeFigureOut">
              <a:rPr lang="en-AU" smtClean="0"/>
              <a:t>21/04/2023</a:t>
            </a:fld>
            <a:endParaRPr lang="en-AU"/>
          </a:p>
        </p:txBody>
      </p:sp>
      <p:sp>
        <p:nvSpPr>
          <p:cNvPr id="5" name="Footer Placeholder 4"/>
          <p:cNvSpPr>
            <a:spLocks noGrp="1"/>
          </p:cNvSpPr>
          <p:nvPr>
            <p:ph type="ftr" sz="quarter" idx="3"/>
          </p:nvPr>
        </p:nvSpPr>
        <p:spPr>
          <a:xfrm>
            <a:off x="14180324" y="28065058"/>
            <a:ext cx="14447878" cy="1612129"/>
          </a:xfrm>
          <a:prstGeom prst="rect">
            <a:avLst/>
          </a:prstGeom>
        </p:spPr>
        <p:txBody>
          <a:bodyPr vert="horz" lIns="91440" tIns="45720" rIns="91440" bIns="45720" rtlCol="0" anchor="ctr"/>
          <a:lstStyle>
            <a:lvl1pPr algn="ctr">
              <a:defRPr sz="2811">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30233522" y="28065058"/>
            <a:ext cx="9631918" cy="1612129"/>
          </a:xfrm>
          <a:prstGeom prst="rect">
            <a:avLst/>
          </a:prstGeom>
        </p:spPr>
        <p:txBody>
          <a:bodyPr vert="horz" lIns="91440" tIns="45720" rIns="91440" bIns="45720" rtlCol="0" anchor="ctr"/>
          <a:lstStyle>
            <a:lvl1pPr algn="r">
              <a:defRPr sz="2811">
                <a:solidFill>
                  <a:schemeClr val="tx1">
                    <a:tint val="75000"/>
                  </a:schemeClr>
                </a:solidFill>
              </a:defRPr>
            </a:lvl1pPr>
          </a:lstStyle>
          <a:p>
            <a:fld id="{EA4FF43B-AE01-48B1-B33B-0B9605220013}" type="slidenum">
              <a:rPr lang="en-AU" smtClean="0"/>
              <a:t>‹#›</a:t>
            </a:fld>
            <a:endParaRPr lang="en-AU"/>
          </a:p>
        </p:txBody>
      </p:sp>
    </p:spTree>
    <p:extLst>
      <p:ext uri="{BB962C8B-B14F-4D97-AF65-F5344CB8AC3E}">
        <p14:creationId xmlns:p14="http://schemas.microsoft.com/office/powerpoint/2010/main" val="1220134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41688" rtl="0" eaLnBrk="1" latinLnBrk="0" hangingPunct="1">
        <a:lnSpc>
          <a:spcPct val="90000"/>
        </a:lnSpc>
        <a:spcBef>
          <a:spcPct val="0"/>
        </a:spcBef>
        <a:buNone/>
        <a:defRPr sz="10305" kern="1200">
          <a:solidFill>
            <a:schemeClr val="tx1"/>
          </a:solidFill>
          <a:latin typeface="+mj-lt"/>
          <a:ea typeface="+mj-ea"/>
          <a:cs typeface="+mj-cs"/>
        </a:defRPr>
      </a:lvl1pPr>
    </p:titleStyle>
    <p:bodyStyle>
      <a:lvl1pPr marL="535422" indent="-535422" algn="l" defTabSz="2141688" rtl="0" eaLnBrk="1" latinLnBrk="0" hangingPunct="1">
        <a:lnSpc>
          <a:spcPct val="90000"/>
        </a:lnSpc>
        <a:spcBef>
          <a:spcPts val="2343"/>
        </a:spcBef>
        <a:buFont typeface="Arial" panose="020B0604020202020204" pitchFamily="34" charset="0"/>
        <a:buChar char="•"/>
        <a:defRPr sz="6558" kern="1200">
          <a:solidFill>
            <a:schemeClr val="tx1"/>
          </a:solidFill>
          <a:latin typeface="+mn-lt"/>
          <a:ea typeface="+mn-ea"/>
          <a:cs typeface="+mn-cs"/>
        </a:defRPr>
      </a:lvl1pPr>
      <a:lvl2pPr marL="1606266" indent="-535422" algn="l" defTabSz="2141688" rtl="0" eaLnBrk="1" latinLnBrk="0" hangingPunct="1">
        <a:lnSpc>
          <a:spcPct val="90000"/>
        </a:lnSpc>
        <a:spcBef>
          <a:spcPts val="1171"/>
        </a:spcBef>
        <a:buFont typeface="Arial" panose="020B0604020202020204" pitchFamily="34" charset="0"/>
        <a:buChar char="•"/>
        <a:defRPr sz="5622" kern="1200">
          <a:solidFill>
            <a:schemeClr val="tx1"/>
          </a:solidFill>
          <a:latin typeface="+mn-lt"/>
          <a:ea typeface="+mn-ea"/>
          <a:cs typeface="+mn-cs"/>
        </a:defRPr>
      </a:lvl2pPr>
      <a:lvl3pPr marL="2677111" indent="-535422" algn="l" defTabSz="2141688" rtl="0" eaLnBrk="1" latinLnBrk="0" hangingPunct="1">
        <a:lnSpc>
          <a:spcPct val="90000"/>
        </a:lnSpc>
        <a:spcBef>
          <a:spcPts val="1171"/>
        </a:spcBef>
        <a:buFont typeface="Arial" panose="020B0604020202020204" pitchFamily="34" charset="0"/>
        <a:buChar char="•"/>
        <a:defRPr sz="4684" kern="1200">
          <a:solidFill>
            <a:schemeClr val="tx1"/>
          </a:solidFill>
          <a:latin typeface="+mn-lt"/>
          <a:ea typeface="+mn-ea"/>
          <a:cs typeface="+mn-cs"/>
        </a:defRPr>
      </a:lvl3pPr>
      <a:lvl4pPr marL="3747954" indent="-535422" algn="l" defTabSz="2141688"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4pPr>
      <a:lvl5pPr marL="4818799" indent="-535422" algn="l" defTabSz="2141688"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5pPr>
      <a:lvl6pPr marL="5889643" indent="-535422" algn="l" defTabSz="2141688"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6pPr>
      <a:lvl7pPr marL="6960488" indent="-535422" algn="l" defTabSz="2141688"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7pPr>
      <a:lvl8pPr marL="8031331" indent="-535422" algn="l" defTabSz="2141688"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8pPr>
      <a:lvl9pPr marL="9102175" indent="-535422" algn="l" defTabSz="2141688"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9pPr>
    </p:bodyStyle>
    <p:otherStyle>
      <a:defPPr>
        <a:defRPr lang="en-US"/>
      </a:defPPr>
      <a:lvl1pPr marL="0" algn="l" defTabSz="2141688" rtl="0" eaLnBrk="1" latinLnBrk="0" hangingPunct="1">
        <a:defRPr sz="4216" kern="1200">
          <a:solidFill>
            <a:schemeClr val="tx1"/>
          </a:solidFill>
          <a:latin typeface="+mn-lt"/>
          <a:ea typeface="+mn-ea"/>
          <a:cs typeface="+mn-cs"/>
        </a:defRPr>
      </a:lvl1pPr>
      <a:lvl2pPr marL="1070844" algn="l" defTabSz="2141688" rtl="0" eaLnBrk="1" latinLnBrk="0" hangingPunct="1">
        <a:defRPr sz="4216" kern="1200">
          <a:solidFill>
            <a:schemeClr val="tx1"/>
          </a:solidFill>
          <a:latin typeface="+mn-lt"/>
          <a:ea typeface="+mn-ea"/>
          <a:cs typeface="+mn-cs"/>
        </a:defRPr>
      </a:lvl2pPr>
      <a:lvl3pPr marL="2141688" algn="l" defTabSz="2141688" rtl="0" eaLnBrk="1" latinLnBrk="0" hangingPunct="1">
        <a:defRPr sz="4216" kern="1200">
          <a:solidFill>
            <a:schemeClr val="tx1"/>
          </a:solidFill>
          <a:latin typeface="+mn-lt"/>
          <a:ea typeface="+mn-ea"/>
          <a:cs typeface="+mn-cs"/>
        </a:defRPr>
      </a:lvl3pPr>
      <a:lvl4pPr marL="3212533" algn="l" defTabSz="2141688" rtl="0" eaLnBrk="1" latinLnBrk="0" hangingPunct="1">
        <a:defRPr sz="4216" kern="1200">
          <a:solidFill>
            <a:schemeClr val="tx1"/>
          </a:solidFill>
          <a:latin typeface="+mn-lt"/>
          <a:ea typeface="+mn-ea"/>
          <a:cs typeface="+mn-cs"/>
        </a:defRPr>
      </a:lvl4pPr>
      <a:lvl5pPr marL="4283376" algn="l" defTabSz="2141688" rtl="0" eaLnBrk="1" latinLnBrk="0" hangingPunct="1">
        <a:defRPr sz="4216" kern="1200">
          <a:solidFill>
            <a:schemeClr val="tx1"/>
          </a:solidFill>
          <a:latin typeface="+mn-lt"/>
          <a:ea typeface="+mn-ea"/>
          <a:cs typeface="+mn-cs"/>
        </a:defRPr>
      </a:lvl5pPr>
      <a:lvl6pPr marL="5354221" algn="l" defTabSz="2141688" rtl="0" eaLnBrk="1" latinLnBrk="0" hangingPunct="1">
        <a:defRPr sz="4216" kern="1200">
          <a:solidFill>
            <a:schemeClr val="tx1"/>
          </a:solidFill>
          <a:latin typeface="+mn-lt"/>
          <a:ea typeface="+mn-ea"/>
          <a:cs typeface="+mn-cs"/>
        </a:defRPr>
      </a:lvl6pPr>
      <a:lvl7pPr marL="6425065" algn="l" defTabSz="2141688" rtl="0" eaLnBrk="1" latinLnBrk="0" hangingPunct="1">
        <a:defRPr sz="4216" kern="1200">
          <a:solidFill>
            <a:schemeClr val="tx1"/>
          </a:solidFill>
          <a:latin typeface="+mn-lt"/>
          <a:ea typeface="+mn-ea"/>
          <a:cs typeface="+mn-cs"/>
        </a:defRPr>
      </a:lvl7pPr>
      <a:lvl8pPr marL="7495910" algn="l" defTabSz="2141688" rtl="0" eaLnBrk="1" latinLnBrk="0" hangingPunct="1">
        <a:defRPr sz="4216" kern="1200">
          <a:solidFill>
            <a:schemeClr val="tx1"/>
          </a:solidFill>
          <a:latin typeface="+mn-lt"/>
          <a:ea typeface="+mn-ea"/>
          <a:cs typeface="+mn-cs"/>
        </a:defRPr>
      </a:lvl8pPr>
      <a:lvl9pPr marL="8566753" algn="l" defTabSz="2141688" rtl="0" eaLnBrk="1" latinLnBrk="0" hangingPunct="1">
        <a:defRPr sz="42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tiff"/><Relationship Id="rId18" Type="http://schemas.openxmlformats.org/officeDocument/2006/relationships/image" Target="../media/image14.jpe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jpg"/><Relationship Id="rId17"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12.jpe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g"/><Relationship Id="rId5" Type="http://schemas.openxmlformats.org/officeDocument/2006/relationships/hyperlink" Target="mailto:tdebnath@csu.edu.au"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mailto:mpaul@csu.edu.au" TargetMode="External"/><Relationship Id="rId9" Type="http://schemas.openxmlformats.org/officeDocument/2006/relationships/image" Target="../media/image5.png"/><Relationship Id="rId14" Type="http://schemas.openxmlformats.org/officeDocument/2006/relationships/image" Target="../media/image10.jpe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9815632"/>
            <a:ext cx="42808524" cy="381976"/>
          </a:xfrm>
          <a:prstGeom prst="rect">
            <a:avLst/>
          </a:prstGeom>
          <a:solidFill>
            <a:srgbClr val="A80532"/>
          </a:solidFill>
          <a:ln>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885" dirty="0"/>
          </a:p>
        </p:txBody>
      </p:sp>
      <p:sp>
        <p:nvSpPr>
          <p:cNvPr id="7" name="TextBox 6"/>
          <p:cNvSpPr txBox="1"/>
          <p:nvPr/>
        </p:nvSpPr>
        <p:spPr>
          <a:xfrm>
            <a:off x="40702970" y="29866764"/>
            <a:ext cx="1831201" cy="310085"/>
          </a:xfrm>
          <a:prstGeom prst="rect">
            <a:avLst/>
          </a:prstGeom>
          <a:noFill/>
        </p:spPr>
        <p:txBody>
          <a:bodyPr wrap="square" rtlCol="0">
            <a:spAutoFit/>
          </a:bodyPr>
          <a:lstStyle/>
          <a:p>
            <a:pPr algn="r"/>
            <a:r>
              <a:rPr lang="en-AU" sz="1415" i="1" dirty="0">
                <a:solidFill>
                  <a:schemeClr val="bg1"/>
                </a:solidFill>
              </a:rPr>
              <a:t>www.csu.edu.au</a:t>
            </a:r>
          </a:p>
        </p:txBody>
      </p:sp>
      <p:grpSp>
        <p:nvGrpSpPr>
          <p:cNvPr id="20" name="Group 19"/>
          <p:cNvGrpSpPr/>
          <p:nvPr/>
        </p:nvGrpSpPr>
        <p:grpSpPr>
          <a:xfrm>
            <a:off x="594573" y="3406322"/>
            <a:ext cx="20617433" cy="9339150"/>
            <a:chOff x="510541" y="8269013"/>
            <a:chExt cx="14429834" cy="3902276"/>
          </a:xfrm>
        </p:grpSpPr>
        <p:sp>
          <p:nvSpPr>
            <p:cNvPr id="17" name="Rectangle 16"/>
            <p:cNvSpPr/>
            <p:nvPr/>
          </p:nvSpPr>
          <p:spPr>
            <a:xfrm>
              <a:off x="528815" y="8269013"/>
              <a:ext cx="14379365" cy="259316"/>
            </a:xfrm>
            <a:prstGeom prst="rect">
              <a:avLst/>
            </a:prstGeom>
            <a:solidFill>
              <a:srgbClr val="A80532"/>
            </a:solidFill>
            <a:ln>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885"/>
            </a:p>
          </p:txBody>
        </p:sp>
        <p:sp>
          <p:nvSpPr>
            <p:cNvPr id="10" name="TextBox 9"/>
            <p:cNvSpPr txBox="1"/>
            <p:nvPr/>
          </p:nvSpPr>
          <p:spPr>
            <a:xfrm>
              <a:off x="510541" y="8274662"/>
              <a:ext cx="14429834" cy="3896627"/>
            </a:xfrm>
            <a:prstGeom prst="rect">
              <a:avLst/>
            </a:prstGeom>
            <a:noFill/>
            <a:ln>
              <a:solidFill>
                <a:srgbClr val="A80532"/>
              </a:solidFill>
            </a:ln>
          </p:spPr>
          <p:txBody>
            <a:bodyPr wrap="square" rtlCol="0">
              <a:spAutoFit/>
            </a:bodyPr>
            <a:lstStyle/>
            <a:p>
              <a:pPr algn="ctr"/>
              <a:r>
                <a:rPr lang="en-AU" sz="4000" b="1" dirty="0">
                  <a:solidFill>
                    <a:schemeClr val="bg1"/>
                  </a:solidFill>
                  <a:latin typeface="Times New Roman" panose="02020603050405020304" pitchFamily="18" charset="0"/>
                  <a:cs typeface="Times New Roman" panose="02020603050405020304" pitchFamily="18" charset="0"/>
                </a:rPr>
                <a:t>Abstract</a:t>
              </a:r>
            </a:p>
            <a:p>
              <a:pPr algn="just"/>
              <a:r>
                <a:rPr lang="en-AU" sz="4000" dirty="0">
                  <a:latin typeface="Times New Roman" panose="02020603050405020304" pitchFamily="18" charset="0"/>
                  <a:cs typeface="Times New Roman" panose="02020603050405020304" pitchFamily="18" charset="0"/>
                </a:rPr>
                <a:t>Quantum image processing draws a lot of attention due to faster data computation and storage compared to classical data processing systems. Converting classical image data into the quantum domain and state label preparation complexity is still a challenging issue. The existing techniques normally connect the pixel values and the state position directly. Recently, the EFRQI (efficient flexible representation of the quantum image) approach uses an auxiliary qubit that connects the pixel-representing qubits to the state position qubits via Toffoli gates to reduce state connection. Due to the twice use of Toffoli gates for each pixel connection still it requires a significant number of bits to connect each pixel value. In this paper, we propose a new SCMFRQI (state connection modification FRQI) approach for further reducing the required bits by modifying the state connection using a reset gate rather than repeating the use of the same Toffoli gate connection as a reset gate. Moreover, unlike other existing methods, we compress images using block-level for further reduction of required qubits. The experimental results confirm that the proposed method outperforms the existing methods in terms of both image representation and compression points of view. </a:t>
              </a:r>
            </a:p>
          </p:txBody>
        </p:sp>
      </p:gr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5117" y="50748"/>
            <a:ext cx="4256500" cy="2050442"/>
          </a:xfrm>
          <a:prstGeom prst="rect">
            <a:avLst/>
          </a:prstGeom>
        </p:spPr>
      </p:pic>
      <p:sp>
        <p:nvSpPr>
          <p:cNvPr id="3" name="Rectangle 2"/>
          <p:cNvSpPr/>
          <p:nvPr/>
        </p:nvSpPr>
        <p:spPr>
          <a:xfrm>
            <a:off x="6081362" y="119593"/>
            <a:ext cx="29275437" cy="306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b="1" dirty="0">
              <a:solidFill>
                <a:schemeClr val="tx1"/>
              </a:solidFill>
              <a:latin typeface="Times New Roman" panose="02020603050405020304" pitchFamily="18" charset="0"/>
              <a:cs typeface="Times New Roman" panose="02020603050405020304" pitchFamily="18" charset="0"/>
            </a:endParaRPr>
          </a:p>
          <a:p>
            <a:pPr algn="ctr"/>
            <a:r>
              <a:rPr lang="en-AU" sz="4800" b="1" dirty="0">
                <a:solidFill>
                  <a:schemeClr val="tx1"/>
                </a:solidFill>
                <a:latin typeface="Times New Roman" panose="02020603050405020304" pitchFamily="18" charset="0"/>
                <a:cs typeface="Times New Roman" panose="02020603050405020304" pitchFamily="18" charset="0"/>
              </a:rPr>
              <a:t>A novel state connection strategy for quantum computing to represent and compress digital images</a:t>
            </a:r>
            <a:endParaRPr lang="en-US" sz="4800" dirty="0">
              <a:solidFill>
                <a:schemeClr val="tx1"/>
              </a:solidFill>
              <a:latin typeface="Times New Roman" panose="02020603050405020304" pitchFamily="18" charset="0"/>
              <a:cs typeface="Times New Roman" panose="02020603050405020304" pitchFamily="18" charset="0"/>
            </a:endParaRPr>
          </a:p>
          <a:p>
            <a:pPr algn="ctr"/>
            <a:r>
              <a:rPr lang="en-US" sz="3200" dirty="0">
                <a:solidFill>
                  <a:schemeClr val="tx1"/>
                </a:solidFill>
                <a:latin typeface="Times New Roman" panose="02020603050405020304" pitchFamily="18" charset="0"/>
                <a:cs typeface="Times New Roman" panose="02020603050405020304" pitchFamily="18" charset="0"/>
              </a:rPr>
              <a:t>Md Ershadul Haque</a:t>
            </a:r>
            <a:r>
              <a:rPr lang="en-US" sz="3200" baseline="30000" dirty="0">
                <a:solidFill>
                  <a:schemeClr val="tx1"/>
                </a:solidFill>
                <a:latin typeface="Times New Roman" panose="02020603050405020304" pitchFamily="18" charset="0"/>
                <a:cs typeface="Times New Roman" panose="02020603050405020304" pitchFamily="18" charset="0"/>
              </a:rPr>
              <a:t>1</a:t>
            </a:r>
            <a:r>
              <a:rPr lang="en-US" sz="3200" dirty="0">
                <a:solidFill>
                  <a:schemeClr val="tx1"/>
                </a:solidFill>
                <a:latin typeface="Times New Roman" panose="02020603050405020304" pitchFamily="18" charset="0"/>
                <a:cs typeface="Times New Roman" panose="02020603050405020304" pitchFamily="18" charset="0"/>
              </a:rPr>
              <a:t>,  Manoranjan Paul</a:t>
            </a:r>
            <a:r>
              <a:rPr lang="en-US" sz="3200" baseline="30000" dirty="0">
                <a:solidFill>
                  <a:schemeClr val="tx1"/>
                </a:solidFill>
                <a:latin typeface="Times New Roman" panose="02020603050405020304" pitchFamily="18" charset="0"/>
                <a:cs typeface="Times New Roman" panose="02020603050405020304" pitchFamily="18" charset="0"/>
              </a:rPr>
              <a:t>1</a:t>
            </a:r>
            <a:r>
              <a:rPr lang="en-US" sz="3200" dirty="0">
                <a:solidFill>
                  <a:schemeClr val="tx1"/>
                </a:solidFill>
                <a:latin typeface="Times New Roman" panose="02020603050405020304" pitchFamily="18" charset="0"/>
                <a:cs typeface="Times New Roman" panose="02020603050405020304" pitchFamily="18" charset="0"/>
              </a:rPr>
              <a:t>, Anwaar Ulhaq</a:t>
            </a:r>
            <a:r>
              <a:rPr lang="en-US" sz="3200" baseline="30000" dirty="0">
                <a:solidFill>
                  <a:schemeClr val="tx1"/>
                </a:solidFill>
                <a:latin typeface="Times New Roman" panose="02020603050405020304" pitchFamily="18" charset="0"/>
                <a:cs typeface="Times New Roman" panose="02020603050405020304" pitchFamily="18" charset="0"/>
              </a:rPr>
              <a:t>2</a:t>
            </a:r>
            <a:r>
              <a:rPr lang="en-US" sz="3200" dirty="0">
                <a:solidFill>
                  <a:schemeClr val="tx1"/>
                </a:solidFill>
                <a:latin typeface="Times New Roman" panose="02020603050405020304" pitchFamily="18" charset="0"/>
                <a:cs typeface="Times New Roman" panose="02020603050405020304" pitchFamily="18" charset="0"/>
              </a:rPr>
              <a:t>, Tanmoy Debnath</a:t>
            </a:r>
            <a:r>
              <a:rPr lang="en-AU" sz="3200" baseline="30000" dirty="0">
                <a:solidFill>
                  <a:schemeClr val="tx1"/>
                </a:solidFill>
                <a:latin typeface="Times New Roman" panose="02020603050405020304" pitchFamily="18" charset="0"/>
                <a:cs typeface="Times New Roman" panose="02020603050405020304" pitchFamily="18" charset="0"/>
              </a:rPr>
              <a:t>1</a:t>
            </a:r>
            <a:endParaRPr lang="en-AU" sz="3200" dirty="0">
              <a:solidFill>
                <a:schemeClr val="tx1"/>
              </a:solidFill>
              <a:latin typeface="Times New Roman" panose="02020603050405020304" pitchFamily="18" charset="0"/>
              <a:cs typeface="Times New Roman" panose="02020603050405020304" pitchFamily="18" charset="0"/>
            </a:endParaRPr>
          </a:p>
          <a:p>
            <a:pPr algn="ctr"/>
            <a:endParaRPr lang="en-AU" sz="1980" dirty="0">
              <a:solidFill>
                <a:schemeClr val="tx1"/>
              </a:solidFill>
            </a:endParaRPr>
          </a:p>
          <a:p>
            <a:pPr algn="ctr"/>
            <a:r>
              <a:rPr lang="en-US" sz="2800" baseline="30000" dirty="0">
                <a:solidFill>
                  <a:schemeClr val="tx1"/>
                </a:solidFill>
                <a:latin typeface="Times New Roman" panose="02020603050405020304" pitchFamily="18" charset="0"/>
                <a:cs typeface="Times New Roman" panose="02020603050405020304" pitchFamily="18" charset="0"/>
              </a:rPr>
              <a:t>1</a:t>
            </a:r>
            <a:r>
              <a:rPr lang="en-US" sz="2800" dirty="0">
                <a:solidFill>
                  <a:schemeClr val="tx1"/>
                </a:solidFill>
                <a:latin typeface="Times New Roman" panose="02020603050405020304" pitchFamily="18" charset="0"/>
                <a:cs typeface="Times New Roman" panose="02020603050405020304" pitchFamily="18" charset="0"/>
              </a:rPr>
              <a:t> School of Computing and Mathematics, Charles Sturt University, Bathurst, Australia</a:t>
            </a:r>
            <a:endParaRPr lang="en-AU" sz="2800" dirty="0">
              <a:solidFill>
                <a:schemeClr val="tx1"/>
              </a:solidFill>
              <a:latin typeface="Times New Roman" panose="02020603050405020304" pitchFamily="18" charset="0"/>
              <a:cs typeface="Times New Roman" panose="02020603050405020304" pitchFamily="18" charset="0"/>
            </a:endParaRPr>
          </a:p>
          <a:p>
            <a:pPr algn="ctr"/>
            <a:r>
              <a:rPr lang="en-AU" sz="2800" baseline="30000" dirty="0">
                <a:solidFill>
                  <a:schemeClr val="tx1"/>
                </a:solidFill>
                <a:latin typeface="Times New Roman" panose="02020603050405020304" pitchFamily="18" charset="0"/>
                <a:cs typeface="Times New Roman" panose="02020603050405020304" pitchFamily="18" charset="0"/>
              </a:rPr>
              <a:t>2</a:t>
            </a:r>
            <a:r>
              <a:rPr lang="en-AU"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School of Computing and Mathematics, Charles Sturt University, Port Macquarie, Australia.</a:t>
            </a:r>
          </a:p>
          <a:p>
            <a:pPr algn="ctr"/>
            <a:r>
              <a:rPr lang="en-US" sz="2800" u="sng" dirty="0">
                <a:solidFill>
                  <a:srgbClr val="0070C0"/>
                </a:solidFill>
                <a:latin typeface="Times New Roman" panose="02020603050405020304" pitchFamily="18" charset="0"/>
                <a:cs typeface="Times New Roman" panose="02020603050405020304" pitchFamily="18" charset="0"/>
              </a:rPr>
              <a:t>mhaque@csu.edu.au, </a:t>
            </a:r>
            <a:r>
              <a:rPr lang="en-US" sz="2800" dirty="0" err="1">
                <a:solidFill>
                  <a:schemeClr val="tx1"/>
                </a:solidFill>
                <a:latin typeface="Times New Roman" panose="02020603050405020304" pitchFamily="18" charset="0"/>
                <a:cs typeface="Times New Roman" panose="02020603050405020304" pitchFamily="18" charset="0"/>
                <a:hlinkClick r:id="rId4"/>
              </a:rPr>
              <a:t>mpaul@csu.edu.au</a:t>
            </a:r>
            <a:r>
              <a:rPr lang="en-US" sz="2800" dirty="0" err="1">
                <a:solidFill>
                  <a:schemeClr val="tx1"/>
                </a:solidFill>
                <a:latin typeface="Times New Roman" panose="02020603050405020304" pitchFamily="18" charset="0"/>
                <a:cs typeface="Times New Roman" panose="02020603050405020304" pitchFamily="18" charset="0"/>
              </a:rPr>
              <a:t>,</a:t>
            </a:r>
            <a:r>
              <a:rPr lang="en-US" sz="2800" u="sng" dirty="0" err="1">
                <a:solidFill>
                  <a:srgbClr val="0070C0"/>
                </a:solidFill>
                <a:latin typeface="Times New Roman" panose="02020603050405020304" pitchFamily="18" charset="0"/>
                <a:cs typeface="Times New Roman" panose="02020603050405020304" pitchFamily="18" charset="0"/>
              </a:rPr>
              <a:t>aulhaq@csu.edu.au</a:t>
            </a:r>
            <a:r>
              <a:rPr lang="en-US" sz="2800" u="sng" dirty="0">
                <a:solidFill>
                  <a:srgbClr val="0070C0"/>
                </a:solidFill>
                <a:latin typeface="Times New Roman" panose="02020603050405020304" pitchFamily="18" charset="0"/>
                <a:cs typeface="Times New Roman" panose="02020603050405020304" pitchFamily="18" charset="0"/>
              </a:rPr>
              <a:t>, </a:t>
            </a:r>
            <a:r>
              <a:rPr lang="en-AU" sz="2800" u="sng" dirty="0">
                <a:solidFill>
                  <a:srgbClr val="0070C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tdebnath@csu.edu.au</a:t>
            </a:r>
            <a:endParaRPr lang="en-AU" sz="2800" u="sng" dirty="0">
              <a:solidFill>
                <a:srgbClr val="0070C0"/>
              </a:solidFill>
              <a:latin typeface="Times New Roman" panose="02020603050405020304" pitchFamily="18" charset="0"/>
              <a:cs typeface="Times New Roman" panose="02020603050405020304" pitchFamily="18" charset="0"/>
            </a:endParaRPr>
          </a:p>
          <a:p>
            <a:pPr algn="ctr"/>
            <a:endParaRPr lang="en-AU" sz="2400" u="sng" dirty="0">
              <a:solidFill>
                <a:srgbClr val="0070C0"/>
              </a:solidFill>
              <a:latin typeface="Times New Roman" panose="02020603050405020304" pitchFamily="18" charset="0"/>
              <a:cs typeface="Times New Roman" panose="02020603050405020304" pitchFamily="18" charset="0"/>
            </a:endParaRPr>
          </a:p>
          <a:p>
            <a:pPr algn="ctr"/>
            <a:endParaRPr lang="en-AU" sz="1980" dirty="0">
              <a:solidFill>
                <a:schemeClr val="tx1"/>
              </a:solidFill>
            </a:endParaRPr>
          </a:p>
        </p:txBody>
      </p:sp>
      <p:pic>
        <p:nvPicPr>
          <p:cNvPr id="13" name="Content Placeholder 11">
            <a:extLst>
              <a:ext uri="{FF2B5EF4-FFF2-40B4-BE49-F238E27FC236}">
                <a16:creationId xmlns:a16="http://schemas.microsoft.com/office/drawing/2014/main" id="{2E3F214E-0243-49B0-B7AD-B534CD8581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399"/>
            <a:ext cx="5368413" cy="2794578"/>
          </a:xfrm>
          <a:prstGeom prst="rect">
            <a:avLst/>
          </a:prstGeom>
        </p:spPr>
      </p:pic>
      <p:grpSp>
        <p:nvGrpSpPr>
          <p:cNvPr id="23" name="Group 22"/>
          <p:cNvGrpSpPr/>
          <p:nvPr/>
        </p:nvGrpSpPr>
        <p:grpSpPr>
          <a:xfrm>
            <a:off x="478523" y="19630527"/>
            <a:ext cx="20745182" cy="9941183"/>
            <a:chOff x="384378" y="7921478"/>
            <a:chExt cx="14344174" cy="7293714"/>
          </a:xfrm>
        </p:grpSpPr>
        <p:sp>
          <p:nvSpPr>
            <p:cNvPr id="24" name="Rectangle 23"/>
            <p:cNvSpPr/>
            <p:nvPr/>
          </p:nvSpPr>
          <p:spPr>
            <a:xfrm>
              <a:off x="398579" y="7941049"/>
              <a:ext cx="14320898" cy="462348"/>
            </a:xfrm>
            <a:prstGeom prst="rect">
              <a:avLst/>
            </a:prstGeom>
            <a:solidFill>
              <a:srgbClr val="A80532"/>
            </a:solidFill>
            <a:ln>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885"/>
            </a:p>
          </p:txBody>
        </p:sp>
        <p:sp>
          <p:nvSpPr>
            <p:cNvPr id="25" name="TextBox 24"/>
            <p:cNvSpPr txBox="1"/>
            <p:nvPr/>
          </p:nvSpPr>
          <p:spPr>
            <a:xfrm>
              <a:off x="384378" y="7921478"/>
              <a:ext cx="14344174" cy="7293714"/>
            </a:xfrm>
            <a:prstGeom prst="rect">
              <a:avLst/>
            </a:prstGeom>
            <a:noFill/>
            <a:ln>
              <a:solidFill>
                <a:srgbClr val="A80532"/>
              </a:solidFill>
            </a:ln>
          </p:spPr>
          <p:txBody>
            <a:bodyPr wrap="square" rtlCol="0">
              <a:spAutoFit/>
            </a:bodyPr>
            <a:lstStyle/>
            <a:p>
              <a:pPr algn="ctr"/>
              <a:r>
                <a:rPr lang="en-AU" sz="4000" b="1" dirty="0">
                  <a:solidFill>
                    <a:schemeClr val="bg1"/>
                  </a:solidFill>
                  <a:latin typeface="Times New Roman" panose="02020603050405020304" pitchFamily="18" charset="0"/>
                  <a:cs typeface="Times New Roman" panose="02020603050405020304" pitchFamily="18" charset="0"/>
                </a:rPr>
                <a:t>Contribution &amp; Proposed Method</a:t>
              </a:r>
            </a:p>
            <a:p>
              <a:pPr lvl="0" algn="just">
                <a:spcBef>
                  <a:spcPct val="0"/>
                </a:spcBef>
                <a:buClr>
                  <a:srgbClr val="1CADE4"/>
                </a:buClr>
              </a:pPr>
              <a:r>
                <a:rPr lang="en-AU" sz="4000" dirty="0">
                  <a:solidFill>
                    <a:prstClr val="black"/>
                  </a:solidFill>
                  <a:latin typeface="Times New Roman" panose="02020603050405020304" pitchFamily="18" charset="0"/>
                  <a:cs typeface="Times New Roman" panose="02020603050405020304" pitchFamily="18" charset="0"/>
                </a:rPr>
                <a:t>This paper focuses on minimizing the state preparation bits to represent a real image inside the quantum domain. To achieve these goals, there are the following contributions:</a:t>
              </a:r>
            </a:p>
            <a:p>
              <a:pPr marL="202107" indent="-202107" algn="just" defTabSz="485057">
                <a:spcBef>
                  <a:spcPct val="0"/>
                </a:spcBef>
                <a:buClr>
                  <a:srgbClr val="1CADE4"/>
                </a:buClr>
                <a:buFont typeface="Wingdings" panose="05000000000000000000" pitchFamily="2" charset="2"/>
                <a:buChar char="Ø"/>
              </a:pPr>
              <a:r>
                <a:rPr lang="en-AU" sz="4000" dirty="0">
                  <a:solidFill>
                    <a:prstClr val="black"/>
                  </a:solidFill>
                  <a:latin typeface="Times New Roman" panose="02020603050405020304" pitchFamily="18" charset="0"/>
                  <a:cs typeface="Times New Roman" panose="02020603050405020304" pitchFamily="18" charset="0"/>
                </a:rPr>
                <a:t>Introducing a novel reset gate rather than using the Toffoli gate twice for each pixel or coefficient connection.</a:t>
              </a:r>
            </a:p>
            <a:p>
              <a:pPr marL="202107" indent="-202107" algn="just" defTabSz="485057">
                <a:spcBef>
                  <a:spcPct val="0"/>
                </a:spcBef>
                <a:buClr>
                  <a:srgbClr val="1CADE4"/>
                </a:buClr>
                <a:buFont typeface="Wingdings" panose="05000000000000000000" pitchFamily="2" charset="2"/>
                <a:buChar char="Ø"/>
              </a:pPr>
              <a:r>
                <a:rPr lang="en-AU" sz="4000" dirty="0">
                  <a:solidFill>
                    <a:prstClr val="black"/>
                  </a:solidFill>
                  <a:latin typeface="Times New Roman" panose="02020603050405020304" pitchFamily="18" charset="0"/>
                  <a:cs typeface="Times New Roman" panose="02020603050405020304" pitchFamily="18" charset="0"/>
                </a:rPr>
                <a:t>Using the DCT classical preparation approach further compression is taken.</a:t>
              </a:r>
            </a:p>
            <a:p>
              <a:pPr marL="202107" indent="-202107" algn="just" defTabSz="485057">
                <a:spcBef>
                  <a:spcPct val="0"/>
                </a:spcBef>
                <a:buClr>
                  <a:srgbClr val="1CADE4"/>
                </a:buClr>
                <a:buFont typeface="Wingdings" panose="05000000000000000000" pitchFamily="2" charset="2"/>
                <a:buChar char="Ø"/>
              </a:pPr>
              <a:r>
                <a:rPr lang="en-AU" sz="4000" dirty="0">
                  <a:solidFill>
                    <a:prstClr val="black"/>
                  </a:solidFill>
                  <a:latin typeface="Times New Roman" panose="02020603050405020304" pitchFamily="18" charset="0"/>
                  <a:cs typeface="Times New Roman" panose="02020603050405020304" pitchFamily="18" charset="0"/>
                </a:rPr>
                <a:t>Calculate the required number of bits and its corresponding PSNR in terms of quantum domain. </a:t>
              </a:r>
            </a:p>
            <a:p>
              <a:pPr marL="202107" indent="-202107" algn="just" defTabSz="485057">
                <a:spcBef>
                  <a:spcPct val="0"/>
                </a:spcBef>
                <a:buClr>
                  <a:srgbClr val="1CADE4"/>
                </a:buClr>
                <a:buFont typeface="Wingdings" panose="05000000000000000000" pitchFamily="2" charset="2"/>
                <a:buChar char="Ø"/>
              </a:pPr>
              <a:r>
                <a:rPr lang="en-AU" sz="4000" dirty="0">
                  <a:solidFill>
                    <a:prstClr val="black"/>
                  </a:solidFill>
                  <a:latin typeface="Times New Roman" panose="02020603050405020304" pitchFamily="18" charset="0"/>
                  <a:cs typeface="Times New Roman" panose="02020603050405020304" pitchFamily="18" charset="0"/>
                </a:rPr>
                <a:t>The proposed approach is able to represent high-resolution images also. </a:t>
              </a:r>
            </a:p>
            <a:p>
              <a:pPr marL="202107" indent="-202107" algn="just" defTabSz="485057">
                <a:spcBef>
                  <a:spcPct val="0"/>
                </a:spcBef>
                <a:buClr>
                  <a:srgbClr val="1CADE4"/>
                </a:buClr>
                <a:buFont typeface="Wingdings" panose="05000000000000000000" pitchFamily="2" charset="2"/>
                <a:buChar char="Ø"/>
              </a:pPr>
              <a:endParaRPr lang="en-AU" sz="4000" dirty="0">
                <a:solidFill>
                  <a:prstClr val="black"/>
                </a:solidFill>
                <a:latin typeface="Times New Roman" panose="02020603050405020304" pitchFamily="18" charset="0"/>
                <a:cs typeface="Times New Roman" panose="02020603050405020304" pitchFamily="18" charset="0"/>
              </a:endParaRPr>
            </a:p>
            <a:p>
              <a:pPr marL="202107" indent="-202107" algn="just" defTabSz="485057">
                <a:spcBef>
                  <a:spcPct val="0"/>
                </a:spcBef>
                <a:buClr>
                  <a:srgbClr val="1CADE4"/>
                </a:buClr>
                <a:buFont typeface="Wingdings" panose="05000000000000000000" pitchFamily="2" charset="2"/>
                <a:buChar char="Ø"/>
              </a:pPr>
              <a:endParaRPr lang="en-AU" sz="4000" dirty="0">
                <a:solidFill>
                  <a:prstClr val="black"/>
                </a:solidFill>
                <a:latin typeface="Times New Roman" panose="02020603050405020304" pitchFamily="18" charset="0"/>
                <a:cs typeface="Times New Roman" panose="02020603050405020304" pitchFamily="18" charset="0"/>
              </a:endParaRPr>
            </a:p>
            <a:p>
              <a:pPr marL="202107" indent="-202107" algn="just" defTabSz="485057">
                <a:spcBef>
                  <a:spcPct val="0"/>
                </a:spcBef>
                <a:buClr>
                  <a:srgbClr val="1CADE4"/>
                </a:buClr>
                <a:buFont typeface="Wingdings" panose="05000000000000000000" pitchFamily="2" charset="2"/>
                <a:buChar char="Ø"/>
              </a:pPr>
              <a:endParaRPr lang="en-AU" sz="4000" dirty="0">
                <a:solidFill>
                  <a:prstClr val="black"/>
                </a:solidFill>
                <a:latin typeface="Times New Roman" panose="02020603050405020304" pitchFamily="18" charset="0"/>
                <a:cs typeface="Times New Roman" panose="02020603050405020304" pitchFamily="18" charset="0"/>
              </a:endParaRPr>
            </a:p>
            <a:p>
              <a:pPr marL="202107" indent="-202107" algn="just" defTabSz="485057">
                <a:spcBef>
                  <a:spcPct val="0"/>
                </a:spcBef>
                <a:buClr>
                  <a:srgbClr val="1CADE4"/>
                </a:buClr>
                <a:buFont typeface="Wingdings" panose="05000000000000000000" pitchFamily="2" charset="2"/>
                <a:buChar char="Ø"/>
              </a:pPr>
              <a:endParaRPr lang="en-AU" sz="4000" dirty="0">
                <a:solidFill>
                  <a:prstClr val="black"/>
                </a:solidFill>
                <a:latin typeface="Times New Roman" panose="02020603050405020304" pitchFamily="18" charset="0"/>
                <a:cs typeface="Times New Roman" panose="02020603050405020304" pitchFamily="18" charset="0"/>
              </a:endParaRPr>
            </a:p>
            <a:p>
              <a:pPr marL="202107" indent="-202107" algn="just" defTabSz="485057">
                <a:spcBef>
                  <a:spcPct val="0"/>
                </a:spcBef>
                <a:buClr>
                  <a:srgbClr val="1CADE4"/>
                </a:buClr>
                <a:buFont typeface="Wingdings" panose="05000000000000000000" pitchFamily="2" charset="2"/>
                <a:buChar char="Ø"/>
              </a:pPr>
              <a:endParaRPr lang="en-AU" sz="4000" dirty="0">
                <a:solidFill>
                  <a:prstClr val="black"/>
                </a:solidFill>
                <a:latin typeface="Times New Roman" panose="02020603050405020304" pitchFamily="18" charset="0"/>
                <a:cs typeface="Times New Roman" panose="02020603050405020304" pitchFamily="18" charset="0"/>
              </a:endParaRPr>
            </a:p>
            <a:p>
              <a:pPr marL="202107" indent="-202107" algn="just" defTabSz="485057">
                <a:spcBef>
                  <a:spcPct val="0"/>
                </a:spcBef>
                <a:buClr>
                  <a:srgbClr val="1CADE4"/>
                </a:buClr>
                <a:buFont typeface="Wingdings" panose="05000000000000000000" pitchFamily="2" charset="2"/>
                <a:buChar char="Ø"/>
              </a:pPr>
              <a:endParaRPr lang="en-AU" sz="4000" dirty="0">
                <a:solidFill>
                  <a:prstClr val="black"/>
                </a:solidFill>
                <a:latin typeface="Times New Roman" panose="02020603050405020304" pitchFamily="18" charset="0"/>
                <a:cs typeface="Times New Roman" panose="02020603050405020304" pitchFamily="18" charset="0"/>
              </a:endParaRPr>
            </a:p>
            <a:p>
              <a:pPr marL="202107" indent="-202107" algn="just" defTabSz="485057">
                <a:spcBef>
                  <a:spcPct val="0"/>
                </a:spcBef>
                <a:buClr>
                  <a:srgbClr val="1CADE4"/>
                </a:buClr>
                <a:buFont typeface="Wingdings" panose="05000000000000000000" pitchFamily="2" charset="2"/>
                <a:buChar char="Ø"/>
              </a:pPr>
              <a:endParaRPr lang="en-AU" sz="4000" dirty="0">
                <a:solidFill>
                  <a:prstClr val="black"/>
                </a:solidFill>
                <a:latin typeface="Times New Roman" panose="02020603050405020304" pitchFamily="18" charset="0"/>
                <a:cs typeface="Times New Roman" panose="02020603050405020304" pitchFamily="18" charset="0"/>
              </a:endParaRPr>
            </a:p>
            <a:p>
              <a:pPr marL="202107" indent="-202107" algn="just" defTabSz="485057">
                <a:spcBef>
                  <a:spcPct val="0"/>
                </a:spcBef>
                <a:buClr>
                  <a:srgbClr val="1CADE4"/>
                </a:buClr>
                <a:buFont typeface="Wingdings" panose="05000000000000000000" pitchFamily="2" charset="2"/>
                <a:buChar char="Ø"/>
              </a:pPr>
              <a:endParaRPr lang="en-AU" sz="4000" dirty="0">
                <a:solidFill>
                  <a:prstClr val="black"/>
                </a:solidFill>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21419233" y="24197527"/>
            <a:ext cx="21268034" cy="5016760"/>
            <a:chOff x="308961" y="10806983"/>
            <a:chExt cx="15024818" cy="1813457"/>
          </a:xfrm>
        </p:grpSpPr>
        <p:sp>
          <p:nvSpPr>
            <p:cNvPr id="34" name="Rectangle 33"/>
            <p:cNvSpPr/>
            <p:nvPr/>
          </p:nvSpPr>
          <p:spPr>
            <a:xfrm>
              <a:off x="326349" y="10817568"/>
              <a:ext cx="15007430" cy="249660"/>
            </a:xfrm>
            <a:prstGeom prst="rect">
              <a:avLst/>
            </a:prstGeom>
            <a:solidFill>
              <a:srgbClr val="A80532"/>
            </a:solidFill>
            <a:ln>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885"/>
            </a:p>
          </p:txBody>
        </p:sp>
        <p:sp>
          <p:nvSpPr>
            <p:cNvPr id="35" name="TextBox 34"/>
            <p:cNvSpPr txBox="1"/>
            <p:nvPr/>
          </p:nvSpPr>
          <p:spPr>
            <a:xfrm>
              <a:off x="308961" y="10806983"/>
              <a:ext cx="15024817" cy="1813457"/>
            </a:xfrm>
            <a:prstGeom prst="rect">
              <a:avLst/>
            </a:prstGeom>
            <a:noFill/>
            <a:ln>
              <a:solidFill>
                <a:srgbClr val="A80532"/>
              </a:solidFill>
            </a:ln>
          </p:spPr>
          <p:txBody>
            <a:bodyPr wrap="square" rtlCol="0">
              <a:spAutoFit/>
            </a:bodyPr>
            <a:lstStyle/>
            <a:p>
              <a:pPr algn="ctr"/>
              <a:r>
                <a:rPr lang="en-AU" sz="4000" b="1" dirty="0">
                  <a:solidFill>
                    <a:schemeClr val="bg1"/>
                  </a:solidFill>
                  <a:latin typeface="Times New Roman" panose="02020603050405020304" pitchFamily="18" charset="0"/>
                  <a:cs typeface="Times New Roman" panose="02020603050405020304" pitchFamily="18" charset="0"/>
                </a:rPr>
                <a:t>Conclusions</a:t>
              </a:r>
            </a:p>
            <a:p>
              <a:pPr algn="just"/>
              <a:r>
                <a:rPr lang="en-AU" sz="4000" dirty="0">
                  <a:latin typeface="Times New Roman" panose="02020603050405020304" pitchFamily="18" charset="0"/>
                  <a:cs typeface="Times New Roman" panose="02020603050405020304" pitchFamily="18" charset="0"/>
                </a:rPr>
                <a:t>In this work, a novel SCMEFRQI approach has been proposed for representation and compression purposes which is the latest and best existing model for state connection preparation. It stores and compresses all pixels’ color image information or transfer coefficient values. Unlike the traditional image representation, the quantum representation requires pixel positions i.e., state preparation to be encoded together with pixel intensities. Thus, any quantum representation including the existing and proposed methods requires huge bits for the higher-resolution images. Although we have used a block-based strategy to minimize the impact of the larger-resolution image.</a:t>
              </a:r>
            </a:p>
          </p:txBody>
        </p:sp>
      </p:grpSp>
      <p:grpSp>
        <p:nvGrpSpPr>
          <p:cNvPr id="40" name="Group 39"/>
          <p:cNvGrpSpPr/>
          <p:nvPr/>
        </p:nvGrpSpPr>
        <p:grpSpPr>
          <a:xfrm>
            <a:off x="21422240" y="9011635"/>
            <a:ext cx="21268033" cy="14865608"/>
            <a:chOff x="689235" y="8205815"/>
            <a:chExt cx="14415402" cy="20045494"/>
          </a:xfrm>
        </p:grpSpPr>
        <p:sp>
          <p:nvSpPr>
            <p:cNvPr id="41" name="Rectangle 40"/>
            <p:cNvSpPr/>
            <p:nvPr/>
          </p:nvSpPr>
          <p:spPr>
            <a:xfrm>
              <a:off x="689347" y="8240734"/>
              <a:ext cx="14415290" cy="853208"/>
            </a:xfrm>
            <a:prstGeom prst="rect">
              <a:avLst/>
            </a:prstGeom>
            <a:solidFill>
              <a:srgbClr val="A80532"/>
            </a:solidFill>
            <a:ln>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885"/>
            </a:p>
          </p:txBody>
        </p:sp>
        <p:sp>
          <p:nvSpPr>
            <p:cNvPr id="42" name="TextBox 41"/>
            <p:cNvSpPr txBox="1"/>
            <p:nvPr/>
          </p:nvSpPr>
          <p:spPr>
            <a:xfrm>
              <a:off x="689235" y="8205815"/>
              <a:ext cx="14415290" cy="20045494"/>
            </a:xfrm>
            <a:prstGeom prst="rect">
              <a:avLst/>
            </a:prstGeom>
            <a:noFill/>
            <a:ln>
              <a:solidFill>
                <a:srgbClr val="A80532"/>
              </a:solidFill>
            </a:ln>
          </p:spPr>
          <p:txBody>
            <a:bodyPr wrap="square" rtlCol="0">
              <a:spAutoFit/>
            </a:bodyPr>
            <a:lstStyle/>
            <a:p>
              <a:pPr algn="ctr"/>
              <a:r>
                <a:rPr lang="en-AU" sz="4000" b="1" dirty="0">
                  <a:solidFill>
                    <a:schemeClr val="bg1"/>
                  </a:solidFill>
                  <a:latin typeface="Times New Roman" panose="02020603050405020304" pitchFamily="18" charset="0"/>
                  <a:cs typeface="Times New Roman" panose="02020603050405020304" pitchFamily="18" charset="0"/>
                </a:rPr>
                <a:t>Experimental Results</a:t>
              </a: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a16="http://schemas.microsoft.com/office/drawing/2014/main" id="{1B1F11AB-FA4A-5B32-6E9D-8D124BC27457}"/>
              </a:ext>
            </a:extLst>
          </p:cNvPr>
          <p:cNvSpPr/>
          <p:nvPr/>
        </p:nvSpPr>
        <p:spPr>
          <a:xfrm>
            <a:off x="559464" y="13194470"/>
            <a:ext cx="20617434" cy="724221"/>
          </a:xfrm>
          <a:prstGeom prst="rect">
            <a:avLst/>
          </a:prstGeom>
          <a:solidFill>
            <a:srgbClr val="A80532"/>
          </a:solidFill>
          <a:ln>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885"/>
          </a:p>
        </p:txBody>
      </p:sp>
      <p:sp>
        <p:nvSpPr>
          <p:cNvPr id="8" name="TextBox 7">
            <a:extLst>
              <a:ext uri="{FF2B5EF4-FFF2-40B4-BE49-F238E27FC236}">
                <a16:creationId xmlns:a16="http://schemas.microsoft.com/office/drawing/2014/main" id="{AE766C4F-40A7-AABB-C1E8-D5DFA97067A2}"/>
              </a:ext>
            </a:extLst>
          </p:cNvPr>
          <p:cNvSpPr txBox="1"/>
          <p:nvPr/>
        </p:nvSpPr>
        <p:spPr>
          <a:xfrm>
            <a:off x="522977" y="13143435"/>
            <a:ext cx="20653921" cy="6142707"/>
          </a:xfrm>
          <a:prstGeom prst="rect">
            <a:avLst/>
          </a:prstGeom>
          <a:noFill/>
          <a:ln>
            <a:solidFill>
              <a:srgbClr val="A80532"/>
            </a:solidFill>
          </a:ln>
        </p:spPr>
        <p:txBody>
          <a:bodyPr wrap="square" rtlCol="0">
            <a:spAutoFit/>
          </a:bodyPr>
          <a:lstStyle/>
          <a:p>
            <a:pPr algn="ctr"/>
            <a:r>
              <a:rPr lang="en-AU" sz="4000" b="1" dirty="0">
                <a:solidFill>
                  <a:schemeClr val="bg1"/>
                </a:solidFill>
                <a:latin typeface="Times New Roman" panose="02020603050405020304" pitchFamily="18" charset="0"/>
                <a:cs typeface="Times New Roman" panose="02020603050405020304" pitchFamily="18" charset="0"/>
              </a:rPr>
              <a:t>Introduction</a:t>
            </a:r>
          </a:p>
          <a:p>
            <a:pPr algn="just">
              <a:buClr>
                <a:srgbClr val="1CADE4"/>
              </a:buClr>
            </a:pPr>
            <a:endParaRPr lang="en-AU" sz="2829" dirty="0">
              <a:latin typeface="Times New Roman" panose="02020603050405020304" pitchFamily="18" charset="0"/>
              <a:cs typeface="Times New Roman" panose="02020603050405020304" pitchFamily="18" charset="0"/>
            </a:endParaRPr>
          </a:p>
          <a:p>
            <a:pPr algn="just">
              <a:buClr>
                <a:srgbClr val="1CADE4"/>
              </a:buClr>
            </a:pPr>
            <a:r>
              <a:rPr lang="en-AU" sz="4000" dirty="0">
                <a:latin typeface="Times New Roman" panose="02020603050405020304" pitchFamily="18" charset="0"/>
                <a:cs typeface="Times New Roman" panose="02020603050405020304" pitchFamily="18" charset="0"/>
              </a:rPr>
              <a:t>Quantum image representation and compression got lots of attention in quantum image computing. Generally, it consists of three steps: 1) pre-processing the classical image using the preparation approach, and this step is known as a preparation step; 2) processing the quantum image using the quantum approach; 3) measuring the outcome using a measurement tool. Storage, faster computation, and computational complexity are the main limitations of classical computers.</a:t>
            </a:r>
          </a:p>
          <a:p>
            <a:pPr algn="just">
              <a:buClr>
                <a:srgbClr val="1CADE4"/>
              </a:buClr>
            </a:pPr>
            <a:endParaRPr lang="en-AU" sz="4000" dirty="0">
              <a:latin typeface="Times New Roman" panose="02020603050405020304" pitchFamily="18" charset="0"/>
              <a:cs typeface="Times New Roman" panose="02020603050405020304" pitchFamily="18" charset="0"/>
            </a:endParaRPr>
          </a:p>
          <a:p>
            <a:pPr algn="just">
              <a:buClr>
                <a:srgbClr val="1CADE4"/>
              </a:buClr>
            </a:pPr>
            <a:endParaRPr lang="en-AU" sz="2829" dirty="0">
              <a:latin typeface="Times New Roman" panose="02020603050405020304" pitchFamily="18" charset="0"/>
              <a:cs typeface="Times New Roman" panose="02020603050405020304" pitchFamily="18" charset="0"/>
            </a:endParaRPr>
          </a:p>
          <a:p>
            <a:pPr algn="just">
              <a:buClr>
                <a:srgbClr val="1CADE4"/>
              </a:buClr>
            </a:pPr>
            <a:r>
              <a:rPr lang="en-AU" sz="2829" dirty="0">
                <a:latin typeface="Times New Roman" panose="02020603050405020304" pitchFamily="18" charset="0"/>
                <a:cs typeface="Times New Roman" panose="02020603050405020304" pitchFamily="18" charset="0"/>
              </a:rPr>
              <a:t> </a:t>
            </a:r>
            <a:endParaRPr lang="en-AU" sz="2829" spc="-35" dirty="0">
              <a:solidFill>
                <a:prstClr val="black"/>
              </a:solidFill>
              <a:latin typeface="Times New Roman" panose="02020603050405020304" pitchFamily="18" charset="0"/>
              <a:cs typeface="Times New Roman" panose="02020603050405020304" pitchFamily="18" charset="0"/>
            </a:endParaRPr>
          </a:p>
          <a:p>
            <a:pPr algn="just">
              <a:buClr>
                <a:srgbClr val="1CADE4"/>
              </a:buClr>
            </a:pPr>
            <a:endParaRPr lang="en-AU" sz="2829" spc="-35" dirty="0">
              <a:solidFill>
                <a:prstClr val="black"/>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892CA1-7AC2-3D0D-441B-6512367A75AC}"/>
              </a:ext>
            </a:extLst>
          </p:cNvPr>
          <p:cNvPicPr>
            <a:picLocks noChangeAspect="1"/>
          </p:cNvPicPr>
          <p:nvPr/>
        </p:nvPicPr>
        <p:blipFill>
          <a:blip r:embed="rId7"/>
          <a:stretch>
            <a:fillRect/>
          </a:stretch>
        </p:blipFill>
        <p:spPr>
          <a:xfrm>
            <a:off x="6176232" y="17339486"/>
            <a:ext cx="10821092" cy="2330066"/>
          </a:xfrm>
          <a:prstGeom prst="rect">
            <a:avLst/>
          </a:prstGeom>
        </p:spPr>
      </p:pic>
      <p:grpSp>
        <p:nvGrpSpPr>
          <p:cNvPr id="53" name="Group 52">
            <a:extLst>
              <a:ext uri="{FF2B5EF4-FFF2-40B4-BE49-F238E27FC236}">
                <a16:creationId xmlns:a16="http://schemas.microsoft.com/office/drawing/2014/main" id="{73983211-25F5-4696-1F7A-5D91445F1EE0}"/>
              </a:ext>
            </a:extLst>
          </p:cNvPr>
          <p:cNvGrpSpPr/>
          <p:nvPr/>
        </p:nvGrpSpPr>
        <p:grpSpPr>
          <a:xfrm>
            <a:off x="35928433" y="4323591"/>
            <a:ext cx="6492238" cy="4356875"/>
            <a:chOff x="10586055" y="25553984"/>
            <a:chExt cx="10943626" cy="4311593"/>
          </a:xfrm>
        </p:grpSpPr>
        <p:sp>
          <p:nvSpPr>
            <p:cNvPr id="26" name="TextBox 25">
              <a:extLst>
                <a:ext uri="{FF2B5EF4-FFF2-40B4-BE49-F238E27FC236}">
                  <a16:creationId xmlns:a16="http://schemas.microsoft.com/office/drawing/2014/main" id="{1988D85D-306D-2056-5A42-29E4D35461E4}"/>
                </a:ext>
              </a:extLst>
            </p:cNvPr>
            <p:cNvSpPr txBox="1"/>
            <p:nvPr/>
          </p:nvSpPr>
          <p:spPr>
            <a:xfrm>
              <a:off x="12106275" y="29001401"/>
              <a:ext cx="7812186" cy="864176"/>
            </a:xfrm>
            <a:prstGeom prst="rect">
              <a:avLst/>
            </a:prstGeom>
            <a:noFill/>
          </p:spPr>
          <p:txBody>
            <a:bodyPr wrap="square">
              <a:spAutoFit/>
            </a:bodyPr>
            <a:lstStyle/>
            <a:p>
              <a:pPr>
                <a:lnSpc>
                  <a:spcPct val="150000"/>
                </a:lnSpc>
                <a:spcBef>
                  <a:spcPts val="905"/>
                </a:spcBef>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EFRQI decomposition circuit using Toffoli gate  </a:t>
              </a:r>
              <a:endParaRPr lang="en-AU" sz="1800" b="1" dirty="0">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CD698C7E-A6D5-31D3-5104-51C8DB9CACD0}"/>
                </a:ext>
              </a:extLst>
            </p:cNvPr>
            <p:cNvGrpSpPr/>
            <p:nvPr/>
          </p:nvGrpSpPr>
          <p:grpSpPr>
            <a:xfrm>
              <a:off x="10586055" y="25553984"/>
              <a:ext cx="10943626" cy="3235004"/>
              <a:chOff x="221005" y="25923366"/>
              <a:chExt cx="11898589" cy="3235004"/>
            </a:xfrm>
          </p:grpSpPr>
          <p:pic>
            <p:nvPicPr>
              <p:cNvPr id="9" name="Picture 8">
                <a:extLst>
                  <a:ext uri="{FF2B5EF4-FFF2-40B4-BE49-F238E27FC236}">
                    <a16:creationId xmlns:a16="http://schemas.microsoft.com/office/drawing/2014/main" id="{20A525BE-3B35-810D-3F7B-B5914ECAE94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2454" y="25923366"/>
                <a:ext cx="7805514" cy="3096893"/>
              </a:xfrm>
              <a:prstGeom prst="rect">
                <a:avLst/>
              </a:prstGeom>
              <a:noFill/>
              <a:ln>
                <a:noFill/>
              </a:ln>
            </p:spPr>
          </p:pic>
          <p:sp>
            <p:nvSpPr>
              <p:cNvPr id="27" name="Speech Bubble: Oval 26">
                <a:extLst>
                  <a:ext uri="{FF2B5EF4-FFF2-40B4-BE49-F238E27FC236}">
                    <a16:creationId xmlns:a16="http://schemas.microsoft.com/office/drawing/2014/main" id="{BC1954AA-CBB1-333D-DF0B-F647265BF22B}"/>
                  </a:ext>
                </a:extLst>
              </p:cNvPr>
              <p:cNvSpPr/>
              <p:nvPr/>
            </p:nvSpPr>
            <p:spPr>
              <a:xfrm>
                <a:off x="221005" y="26879605"/>
                <a:ext cx="1191449" cy="1334756"/>
              </a:xfrm>
              <a:prstGeom prst="wedgeEllipseCallout">
                <a:avLst>
                  <a:gd name="adj1" fmla="val 107106"/>
                  <a:gd name="adj2" fmla="val 22915"/>
                </a:avLst>
              </a:prstGeom>
              <a:ln w="19050">
                <a:solidFill>
                  <a:schemeClr val="accent4"/>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r>
                  <a:rPr lang="en-US" sz="707" dirty="0">
                    <a:latin typeface="Times New Roman" panose="02020603050405020304" pitchFamily="18" charset="0"/>
                    <a:ea typeface="Times New Roman" panose="02020603050405020304" pitchFamily="18" charset="0"/>
                  </a:rPr>
                  <a:t>126 (X=0,Y=0), 1(X=1,Y=0), 1(X=4,Y=0), 4(X=0,Y=1), 16(Y=3,X=0)</a:t>
                </a:r>
                <a:endParaRPr lang="en-AU" sz="707" dirty="0"/>
              </a:p>
            </p:txBody>
          </p:sp>
          <p:sp>
            <p:nvSpPr>
              <p:cNvPr id="28" name="Oval 27">
                <a:extLst>
                  <a:ext uri="{FF2B5EF4-FFF2-40B4-BE49-F238E27FC236}">
                    <a16:creationId xmlns:a16="http://schemas.microsoft.com/office/drawing/2014/main" id="{F46E8981-1ED3-3C5F-F9D1-C8890AD53A6B}"/>
                  </a:ext>
                </a:extLst>
              </p:cNvPr>
              <p:cNvSpPr/>
              <p:nvPr/>
            </p:nvSpPr>
            <p:spPr>
              <a:xfrm>
                <a:off x="8678079" y="28206799"/>
                <a:ext cx="359893" cy="95157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885">
                  <a:noFill/>
                </a:endParaRPr>
              </a:p>
            </p:txBody>
          </p:sp>
          <p:sp>
            <p:nvSpPr>
              <p:cNvPr id="29" name="Speech Bubble: Oval 28">
                <a:extLst>
                  <a:ext uri="{FF2B5EF4-FFF2-40B4-BE49-F238E27FC236}">
                    <a16:creationId xmlns:a16="http://schemas.microsoft.com/office/drawing/2014/main" id="{AFEEA2C5-A300-C716-9A27-A11F8EB6CC0F}"/>
                  </a:ext>
                </a:extLst>
              </p:cNvPr>
              <p:cNvSpPr/>
              <p:nvPr/>
            </p:nvSpPr>
            <p:spPr>
              <a:xfrm>
                <a:off x="9679399" y="26317592"/>
                <a:ext cx="2440195" cy="1189035"/>
              </a:xfrm>
              <a:prstGeom prst="wedgeEllipseCallout">
                <a:avLst>
                  <a:gd name="adj1" fmla="val -82615"/>
                  <a:gd name="adj2" fmla="val 155890"/>
                </a:avLst>
              </a:prstGeom>
              <a:noFill/>
              <a:ln w="12700">
                <a:solidFill>
                  <a:schemeClr val="accent4"/>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dirty="0">
                    <a:solidFill>
                      <a:srgbClr val="00B050"/>
                    </a:solidFill>
                  </a:rPr>
                  <a:t>Toffoli gate for state connection preparation </a:t>
                </a:r>
              </a:p>
            </p:txBody>
          </p:sp>
        </p:grpSp>
      </p:grpSp>
      <p:grpSp>
        <p:nvGrpSpPr>
          <p:cNvPr id="48" name="Group 47">
            <a:extLst>
              <a:ext uri="{FF2B5EF4-FFF2-40B4-BE49-F238E27FC236}">
                <a16:creationId xmlns:a16="http://schemas.microsoft.com/office/drawing/2014/main" id="{E15D0DF9-FBC6-D120-1408-2D89EA295A6E}"/>
              </a:ext>
            </a:extLst>
          </p:cNvPr>
          <p:cNvGrpSpPr/>
          <p:nvPr/>
        </p:nvGrpSpPr>
        <p:grpSpPr>
          <a:xfrm>
            <a:off x="668809" y="25427592"/>
            <a:ext cx="11708248" cy="3906004"/>
            <a:chOff x="28332906" y="5711411"/>
            <a:chExt cx="7390916" cy="3721499"/>
          </a:xfrm>
        </p:grpSpPr>
        <p:grpSp>
          <p:nvGrpSpPr>
            <p:cNvPr id="47" name="Group 46">
              <a:extLst>
                <a:ext uri="{FF2B5EF4-FFF2-40B4-BE49-F238E27FC236}">
                  <a16:creationId xmlns:a16="http://schemas.microsoft.com/office/drawing/2014/main" id="{5BE66C6A-2922-EF88-B30B-F40E7824D1DF}"/>
                </a:ext>
              </a:extLst>
            </p:cNvPr>
            <p:cNvGrpSpPr/>
            <p:nvPr/>
          </p:nvGrpSpPr>
          <p:grpSpPr>
            <a:xfrm>
              <a:off x="28398316" y="5711411"/>
              <a:ext cx="7325506" cy="3126642"/>
              <a:chOff x="592184" y="1478652"/>
              <a:chExt cx="7759336" cy="3093069"/>
            </a:xfrm>
          </p:grpSpPr>
          <p:pic>
            <p:nvPicPr>
              <p:cNvPr id="49" name="Picture 48">
                <a:extLst>
                  <a:ext uri="{FF2B5EF4-FFF2-40B4-BE49-F238E27FC236}">
                    <a16:creationId xmlns:a16="http://schemas.microsoft.com/office/drawing/2014/main" id="{FF5C123E-2420-EB07-36EE-D16D16238CD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184" y="1478652"/>
                <a:ext cx="6304960" cy="3093069"/>
              </a:xfrm>
              <a:prstGeom prst="rect">
                <a:avLst/>
              </a:prstGeom>
              <a:noFill/>
              <a:ln>
                <a:noFill/>
              </a:ln>
            </p:spPr>
          </p:pic>
          <p:grpSp>
            <p:nvGrpSpPr>
              <p:cNvPr id="50" name="Group 49">
                <a:extLst>
                  <a:ext uri="{FF2B5EF4-FFF2-40B4-BE49-F238E27FC236}">
                    <a16:creationId xmlns:a16="http://schemas.microsoft.com/office/drawing/2014/main" id="{F18F71A5-72E6-BED4-78C7-FC7C2ED74D48}"/>
                  </a:ext>
                </a:extLst>
              </p:cNvPr>
              <p:cNvGrpSpPr/>
              <p:nvPr/>
            </p:nvGrpSpPr>
            <p:grpSpPr>
              <a:xfrm>
                <a:off x="6766560" y="2842717"/>
                <a:ext cx="1584960" cy="797894"/>
                <a:chOff x="6818811" y="2664653"/>
                <a:chExt cx="1584960" cy="797894"/>
              </a:xfrm>
            </p:grpSpPr>
            <p:sp>
              <p:nvSpPr>
                <p:cNvPr id="51" name="Speech Bubble: Oval 50">
                  <a:extLst>
                    <a:ext uri="{FF2B5EF4-FFF2-40B4-BE49-F238E27FC236}">
                      <a16:creationId xmlns:a16="http://schemas.microsoft.com/office/drawing/2014/main" id="{F48CF329-AF91-F157-5C69-E1381B09FC70}"/>
                    </a:ext>
                  </a:extLst>
                </p:cNvPr>
                <p:cNvSpPr/>
                <p:nvPr/>
              </p:nvSpPr>
              <p:spPr>
                <a:xfrm>
                  <a:off x="7122464" y="2664653"/>
                  <a:ext cx="1281307" cy="797894"/>
                </a:xfrm>
                <a:prstGeom prst="wedgeEllipseCallout">
                  <a:avLst>
                    <a:gd name="adj1" fmla="val -35087"/>
                    <a:gd name="adj2" fmla="val -32250"/>
                  </a:avLst>
                </a:prstGeom>
                <a:ln>
                  <a:solidFill>
                    <a:srgbClr val="92D050"/>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132" dirty="0">
                      <a:ln>
                        <a:solidFill>
                          <a:srgbClr val="00B050"/>
                        </a:solidFill>
                      </a:ln>
                      <a:noFill/>
                    </a:rPr>
                    <a:t>Reset gate</a:t>
                  </a:r>
                </a:p>
              </p:txBody>
            </p:sp>
            <p:cxnSp>
              <p:nvCxnSpPr>
                <p:cNvPr id="52" name="Straight Arrow Connector 51">
                  <a:extLst>
                    <a:ext uri="{FF2B5EF4-FFF2-40B4-BE49-F238E27FC236}">
                      <a16:creationId xmlns:a16="http://schemas.microsoft.com/office/drawing/2014/main" id="{D5BCF64C-5A28-C225-B4B0-18FF3F12E5EE}"/>
                    </a:ext>
                  </a:extLst>
                </p:cNvPr>
                <p:cNvCxnSpPr>
                  <a:cxnSpLocks/>
                  <a:stCxn id="51" idx="2"/>
                </p:cNvCxnSpPr>
                <p:nvPr/>
              </p:nvCxnSpPr>
              <p:spPr>
                <a:xfrm flipH="1">
                  <a:off x="6818811" y="3063600"/>
                  <a:ext cx="303653" cy="1483"/>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9" name="TextBox 58">
              <a:extLst>
                <a:ext uri="{FF2B5EF4-FFF2-40B4-BE49-F238E27FC236}">
                  <a16:creationId xmlns:a16="http://schemas.microsoft.com/office/drawing/2014/main" id="{115EE342-3780-E6DC-219B-793BF6F77030}"/>
                </a:ext>
              </a:extLst>
            </p:cNvPr>
            <p:cNvSpPr txBox="1"/>
            <p:nvPr/>
          </p:nvSpPr>
          <p:spPr>
            <a:xfrm>
              <a:off x="28332906" y="9081024"/>
              <a:ext cx="7084453" cy="351886"/>
            </a:xfrm>
            <a:prstGeom prst="rect">
              <a:avLst/>
            </a:prstGeom>
            <a:noFill/>
          </p:spPr>
          <p:txBody>
            <a:bodyPr wrap="square">
              <a:spAutoFit/>
            </a:bodyPr>
            <a:lstStyle/>
            <a:p>
              <a:pPr>
                <a:spcBef>
                  <a:spcPts val="905"/>
                </a:spcBef>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The proposed SCMFRQI circuit diagram for pixel values representation where a reset gate (marked as green)</a:t>
              </a:r>
              <a:endParaRPr lang="en-AU" sz="1800" b="1" dirty="0">
                <a:latin typeface="Cambria" panose="02040503050406030204" pitchFamily="18" charset="0"/>
                <a:ea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47FF8529-2AC4-AA35-5B54-1E5B3E973DA9}"/>
              </a:ext>
            </a:extLst>
          </p:cNvPr>
          <p:cNvGrpSpPr/>
          <p:nvPr/>
        </p:nvGrpSpPr>
        <p:grpSpPr>
          <a:xfrm>
            <a:off x="21863593" y="10440851"/>
            <a:ext cx="4992770" cy="3058907"/>
            <a:chOff x="15282374" y="6324522"/>
            <a:chExt cx="4899901" cy="3974144"/>
          </a:xfrm>
        </p:grpSpPr>
        <p:pic>
          <p:nvPicPr>
            <p:cNvPr id="65" name="Picture 64" descr="A deer sitting in the grass&#10;&#10;Description automatically generated with low confidence">
              <a:extLst>
                <a:ext uri="{FF2B5EF4-FFF2-40B4-BE49-F238E27FC236}">
                  <a16:creationId xmlns:a16="http://schemas.microsoft.com/office/drawing/2014/main" id="{30DA818A-1B44-F5E0-D4D2-1EE794D03D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82374" y="6324522"/>
              <a:ext cx="2447108" cy="1842483"/>
            </a:xfrm>
            <a:prstGeom prst="rect">
              <a:avLst/>
            </a:prstGeom>
          </p:spPr>
        </p:pic>
        <p:pic>
          <p:nvPicPr>
            <p:cNvPr id="76" name="Picture 75" descr="A picture containing water, outdoor, nature&#10;&#10;Description automatically generated">
              <a:extLst>
                <a:ext uri="{FF2B5EF4-FFF2-40B4-BE49-F238E27FC236}">
                  <a16:creationId xmlns:a16="http://schemas.microsoft.com/office/drawing/2014/main" id="{35156AF3-2A29-7118-CE87-C6CC8D973DB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82374" y="8276101"/>
              <a:ext cx="2434045" cy="2022565"/>
            </a:xfrm>
            <a:prstGeom prst="rect">
              <a:avLst/>
            </a:prstGeom>
          </p:spPr>
        </p:pic>
        <p:pic>
          <p:nvPicPr>
            <p:cNvPr id="80" name="Picture 79" descr="A picture containing mammal, primate, monkey, eyes&#10;&#10;Description automatically generated">
              <a:extLst>
                <a:ext uri="{FF2B5EF4-FFF2-40B4-BE49-F238E27FC236}">
                  <a16:creationId xmlns:a16="http://schemas.microsoft.com/office/drawing/2014/main" id="{7CDA3B3B-12DC-1268-7E8F-20C4EBC08C5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830642" y="6337822"/>
              <a:ext cx="2332737" cy="1842483"/>
            </a:xfrm>
            <a:prstGeom prst="rect">
              <a:avLst/>
            </a:prstGeom>
          </p:spPr>
        </p:pic>
        <p:pic>
          <p:nvPicPr>
            <p:cNvPr id="81" name="Picture 80" descr="A pile of red and green peppers&#10;&#10;Description automatically generated with low confidence">
              <a:extLst>
                <a:ext uri="{FF2B5EF4-FFF2-40B4-BE49-F238E27FC236}">
                  <a16:creationId xmlns:a16="http://schemas.microsoft.com/office/drawing/2014/main" id="{4D1DD730-D2AA-5059-3549-ED01CB3A5DE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849537" y="8276101"/>
              <a:ext cx="2332738" cy="2022565"/>
            </a:xfrm>
            <a:prstGeom prst="rect">
              <a:avLst/>
            </a:prstGeom>
          </p:spPr>
        </p:pic>
      </p:grpSp>
      <p:graphicFrame>
        <p:nvGraphicFramePr>
          <p:cNvPr id="82" name="Table 2">
            <a:extLst>
              <a:ext uri="{FF2B5EF4-FFF2-40B4-BE49-F238E27FC236}">
                <a16:creationId xmlns:a16="http://schemas.microsoft.com/office/drawing/2014/main" id="{55B8015D-9C4A-802A-352A-913DCF18339D}"/>
              </a:ext>
            </a:extLst>
          </p:cNvPr>
          <p:cNvGraphicFramePr>
            <a:graphicFrameLocks noGrp="1"/>
          </p:cNvGraphicFramePr>
          <p:nvPr>
            <p:extLst>
              <p:ext uri="{D42A27DB-BD31-4B8C-83A1-F6EECF244321}">
                <p14:modId xmlns:p14="http://schemas.microsoft.com/office/powerpoint/2010/main" val="2893416851"/>
              </p:ext>
            </p:extLst>
          </p:nvPr>
        </p:nvGraphicFramePr>
        <p:xfrm>
          <a:off x="27170166" y="10430886"/>
          <a:ext cx="2247516" cy="2919428"/>
        </p:xfrm>
        <a:graphic>
          <a:graphicData uri="http://schemas.openxmlformats.org/drawingml/2006/table">
            <a:tbl>
              <a:tblPr firstRow="1" bandRow="1">
                <a:tableStyleId>{5C22544A-7EE6-4342-B048-85BDC9FD1C3A}</a:tableStyleId>
              </a:tblPr>
              <a:tblGrid>
                <a:gridCol w="1123758">
                  <a:extLst>
                    <a:ext uri="{9D8B030D-6E8A-4147-A177-3AD203B41FA5}">
                      <a16:colId xmlns:a16="http://schemas.microsoft.com/office/drawing/2014/main" val="268607473"/>
                    </a:ext>
                  </a:extLst>
                </a:gridCol>
                <a:gridCol w="1123758">
                  <a:extLst>
                    <a:ext uri="{9D8B030D-6E8A-4147-A177-3AD203B41FA5}">
                      <a16:colId xmlns:a16="http://schemas.microsoft.com/office/drawing/2014/main" val="1023324374"/>
                    </a:ext>
                  </a:extLst>
                </a:gridCol>
              </a:tblGrid>
              <a:tr h="586481">
                <a:tc>
                  <a:txBody>
                    <a:bodyPr/>
                    <a:lstStyle/>
                    <a:p>
                      <a:pPr algn="ctr"/>
                      <a:r>
                        <a:rPr lang="en-AU" sz="1400" dirty="0">
                          <a:latin typeface="Times New Roman" panose="02020603050405020304" pitchFamily="18" charset="0"/>
                          <a:cs typeface="Times New Roman" panose="02020603050405020304" pitchFamily="18" charset="0"/>
                        </a:rPr>
                        <a:t>Image name</a:t>
                      </a:r>
                    </a:p>
                  </a:txBody>
                  <a:tcPr marL="64679" marR="64679" marT="32339" marB="32339" anchor="ctr"/>
                </a:tc>
                <a:tc>
                  <a:txBody>
                    <a:bodyPr/>
                    <a:lstStyle/>
                    <a:p>
                      <a:pPr algn="ctr"/>
                      <a:r>
                        <a:rPr lang="en-AU" sz="1400" dirty="0">
                          <a:latin typeface="Times New Roman" panose="02020603050405020304" pitchFamily="18" charset="0"/>
                          <a:cs typeface="Times New Roman" panose="02020603050405020304" pitchFamily="18" charset="0"/>
                        </a:rPr>
                        <a:t>Image size</a:t>
                      </a:r>
                    </a:p>
                  </a:txBody>
                  <a:tcPr marL="64679" marR="64679" marT="32339" marB="32339" anchor="ctr"/>
                </a:tc>
                <a:extLst>
                  <a:ext uri="{0D108BD9-81ED-4DB2-BD59-A6C34878D82A}">
                    <a16:rowId xmlns:a16="http://schemas.microsoft.com/office/drawing/2014/main" val="592991299"/>
                  </a:ext>
                </a:extLst>
              </a:tr>
              <a:tr h="634272">
                <a:tc>
                  <a:txBody>
                    <a:bodyPr/>
                    <a:lstStyle/>
                    <a:p>
                      <a:pPr algn="ctr"/>
                      <a:r>
                        <a:rPr lang="en-AU" sz="1400" b="0" dirty="0">
                          <a:latin typeface="Times New Roman" panose="02020603050405020304" pitchFamily="18" charset="0"/>
                          <a:cs typeface="Times New Roman" panose="02020603050405020304" pitchFamily="18" charset="0"/>
                        </a:rPr>
                        <a:t>Deer </a:t>
                      </a:r>
                    </a:p>
                  </a:txBody>
                  <a:tcPr marL="64679" marR="64679" marT="32339" marB="32339" anchor="ctr"/>
                </a:tc>
                <a:tc>
                  <a:txBody>
                    <a:bodyPr/>
                    <a:lstStyle/>
                    <a:p>
                      <a:pPr algn="ctr"/>
                      <a:r>
                        <a:rPr lang="en-AU" sz="1400" b="0" dirty="0">
                          <a:latin typeface="Times New Roman" panose="02020603050405020304" pitchFamily="18" charset="0"/>
                          <a:cs typeface="Times New Roman" panose="02020603050405020304" pitchFamily="18" charset="0"/>
                        </a:rPr>
                        <a:t>1024×1024</a:t>
                      </a:r>
                    </a:p>
                  </a:txBody>
                  <a:tcPr marL="64679" marR="64679" marT="32339" marB="32339" anchor="ctr"/>
                </a:tc>
                <a:extLst>
                  <a:ext uri="{0D108BD9-81ED-4DB2-BD59-A6C34878D82A}">
                    <a16:rowId xmlns:a16="http://schemas.microsoft.com/office/drawing/2014/main" val="1902740396"/>
                  </a:ext>
                </a:extLst>
              </a:tr>
              <a:tr h="430131">
                <a:tc>
                  <a:txBody>
                    <a:bodyPr/>
                    <a:lstStyle/>
                    <a:p>
                      <a:pPr algn="ctr"/>
                      <a:r>
                        <a:rPr lang="en-AU" sz="1400" b="0" dirty="0">
                          <a:latin typeface="Times New Roman" panose="02020603050405020304" pitchFamily="18" charset="0"/>
                          <a:cs typeface="Times New Roman" panose="02020603050405020304" pitchFamily="18" charset="0"/>
                        </a:rPr>
                        <a:t>Baboon</a:t>
                      </a:r>
                    </a:p>
                  </a:txBody>
                  <a:tcPr marL="64679" marR="64679" marT="32339" marB="32339" anchor="ctr"/>
                </a:tc>
                <a:tc>
                  <a:txBody>
                    <a:bodyPr/>
                    <a:lstStyle/>
                    <a:p>
                      <a:pPr algn="ctr"/>
                      <a:r>
                        <a:rPr lang="en-AU" sz="1400" b="0" dirty="0">
                          <a:latin typeface="Times New Roman" panose="02020603050405020304" pitchFamily="18" charset="0"/>
                          <a:cs typeface="Times New Roman" panose="02020603050405020304" pitchFamily="18" charset="0"/>
                        </a:rPr>
                        <a:t>512×512</a:t>
                      </a:r>
                    </a:p>
                  </a:txBody>
                  <a:tcPr marL="64679" marR="64679" marT="32339" marB="32339" anchor="ctr"/>
                </a:tc>
                <a:extLst>
                  <a:ext uri="{0D108BD9-81ED-4DB2-BD59-A6C34878D82A}">
                    <a16:rowId xmlns:a16="http://schemas.microsoft.com/office/drawing/2014/main" val="2751023439"/>
                  </a:ext>
                </a:extLst>
              </a:tr>
              <a:tr h="634272">
                <a:tc>
                  <a:txBody>
                    <a:bodyPr/>
                    <a:lstStyle/>
                    <a:p>
                      <a:pPr marL="0" algn="ctr" defTabSz="914377" rtl="0" eaLnBrk="1" latinLnBrk="0" hangingPunct="1"/>
                      <a:r>
                        <a:rPr lang="en-AU" sz="1400" b="0" kern="1200" dirty="0">
                          <a:solidFill>
                            <a:schemeClr val="dk1"/>
                          </a:solidFill>
                          <a:latin typeface="Times New Roman" panose="02020603050405020304" pitchFamily="18" charset="0"/>
                          <a:ea typeface="+mn-ea"/>
                          <a:cs typeface="Times New Roman" panose="02020603050405020304" pitchFamily="18" charset="0"/>
                        </a:rPr>
                        <a:t>Scenery</a:t>
                      </a:r>
                    </a:p>
                  </a:txBody>
                  <a:tcPr marL="64679" marR="64679" marT="32339" marB="32339" anchor="ctr"/>
                </a:tc>
                <a:tc>
                  <a:txBody>
                    <a:bodyPr/>
                    <a:lstStyle/>
                    <a:p>
                      <a:pPr algn="ctr"/>
                      <a:r>
                        <a:rPr lang="en-AU" sz="1400" b="0" dirty="0">
                          <a:latin typeface="Times New Roman" panose="02020603050405020304" pitchFamily="18" charset="0"/>
                          <a:cs typeface="Times New Roman" panose="02020603050405020304" pitchFamily="18" charset="0"/>
                        </a:rPr>
                        <a:t>512×512</a:t>
                      </a:r>
                    </a:p>
                  </a:txBody>
                  <a:tcPr marL="64679" marR="64679" marT="32339" marB="32339" anchor="ctr"/>
                </a:tc>
                <a:extLst>
                  <a:ext uri="{0D108BD9-81ED-4DB2-BD59-A6C34878D82A}">
                    <a16:rowId xmlns:a16="http://schemas.microsoft.com/office/drawing/2014/main" val="2427374626"/>
                  </a:ext>
                </a:extLst>
              </a:tr>
              <a:tr h="634272">
                <a:tc>
                  <a:txBody>
                    <a:bodyPr/>
                    <a:lstStyle/>
                    <a:p>
                      <a:pPr algn="ctr"/>
                      <a:r>
                        <a:rPr lang="en-AU" sz="1400" b="0" dirty="0">
                          <a:latin typeface="Times New Roman" panose="02020603050405020304" pitchFamily="18" charset="0"/>
                          <a:cs typeface="Times New Roman" panose="02020603050405020304" pitchFamily="18" charset="0"/>
                        </a:rPr>
                        <a:t>Peppers</a:t>
                      </a:r>
                    </a:p>
                  </a:txBody>
                  <a:tcPr marL="64679" marR="64679" marT="32339" marB="32339" anchor="ctr"/>
                </a:tc>
                <a:tc>
                  <a:txBody>
                    <a:bodyPr/>
                    <a:lstStyle/>
                    <a:p>
                      <a:pPr algn="ctr"/>
                      <a:r>
                        <a:rPr lang="en-AU" sz="1400" b="0" dirty="0">
                          <a:latin typeface="Times New Roman" panose="02020603050405020304" pitchFamily="18" charset="0"/>
                          <a:cs typeface="Times New Roman" panose="02020603050405020304" pitchFamily="18" charset="0"/>
                        </a:rPr>
                        <a:t>512×512</a:t>
                      </a:r>
                    </a:p>
                  </a:txBody>
                  <a:tcPr marL="64679" marR="64679" marT="32339" marB="32339" anchor="ctr"/>
                </a:tc>
                <a:extLst>
                  <a:ext uri="{0D108BD9-81ED-4DB2-BD59-A6C34878D82A}">
                    <a16:rowId xmlns:a16="http://schemas.microsoft.com/office/drawing/2014/main" val="570669842"/>
                  </a:ext>
                </a:extLst>
              </a:tr>
            </a:tbl>
          </a:graphicData>
        </a:graphic>
      </p:graphicFrame>
      <p:sp>
        <p:nvSpPr>
          <p:cNvPr id="84" name="TextBox 83">
            <a:extLst>
              <a:ext uri="{FF2B5EF4-FFF2-40B4-BE49-F238E27FC236}">
                <a16:creationId xmlns:a16="http://schemas.microsoft.com/office/drawing/2014/main" id="{B7882EA1-BF3C-7699-8536-52D5FC58F9E1}"/>
              </a:ext>
            </a:extLst>
          </p:cNvPr>
          <p:cNvSpPr txBox="1"/>
          <p:nvPr/>
        </p:nvSpPr>
        <p:spPr>
          <a:xfrm>
            <a:off x="22351821" y="13875922"/>
            <a:ext cx="3912289" cy="369332"/>
          </a:xfrm>
          <a:prstGeom prst="rect">
            <a:avLst/>
          </a:prstGeom>
          <a:noFill/>
        </p:spPr>
        <p:txBody>
          <a:bodyPr wrap="none" rtlCol="0">
            <a:spAutoFit/>
          </a:bodyPr>
          <a:lstStyle/>
          <a:p>
            <a:pPr algn="ctr"/>
            <a:r>
              <a:rPr lang="en-US" sz="1800" b="1" dirty="0">
                <a:latin typeface="Times New Roman" panose="02020603050405020304" pitchFamily="18" charset="0"/>
                <a:cs typeface="Times New Roman" panose="02020603050405020304" pitchFamily="18" charset="0"/>
              </a:rPr>
              <a:t>Benchmark images </a:t>
            </a:r>
            <a:r>
              <a:rPr lang="en-AU" sz="1800" b="1" dirty="0">
                <a:latin typeface="Times New Roman" panose="02020603050405020304" pitchFamily="18" charset="0"/>
                <a:cs typeface="Times New Roman" panose="02020603050405020304" pitchFamily="18" charset="0"/>
              </a:rPr>
              <a:t>from the database</a:t>
            </a:r>
          </a:p>
        </p:txBody>
      </p:sp>
      <p:sp>
        <p:nvSpPr>
          <p:cNvPr id="127" name="TextBox 126">
            <a:extLst>
              <a:ext uri="{FF2B5EF4-FFF2-40B4-BE49-F238E27FC236}">
                <a16:creationId xmlns:a16="http://schemas.microsoft.com/office/drawing/2014/main" id="{1A5F1C14-DCB1-3104-E492-7C7E76B9FB96}"/>
              </a:ext>
            </a:extLst>
          </p:cNvPr>
          <p:cNvSpPr txBox="1"/>
          <p:nvPr/>
        </p:nvSpPr>
        <p:spPr>
          <a:xfrm>
            <a:off x="30053834" y="9747171"/>
            <a:ext cx="5457329" cy="387863"/>
          </a:xfrm>
          <a:prstGeom prst="rect">
            <a:avLst/>
          </a:prstGeom>
          <a:noFill/>
        </p:spPr>
        <p:txBody>
          <a:bodyPr wrap="square">
            <a:spAutoFit/>
          </a:bodyPr>
          <a:lstStyle/>
          <a:p>
            <a:pPr marL="323371" indent="-323371">
              <a:lnSpc>
                <a:spcPct val="102000"/>
              </a:lnSpc>
              <a:spcBef>
                <a:spcPts val="707"/>
              </a:spcBef>
            </a:pP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Scenery I-result analysis of the direct approach</a:t>
            </a:r>
            <a:endParaRPr lang="en-A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8" name="Picture 127">
            <a:extLst>
              <a:ext uri="{FF2B5EF4-FFF2-40B4-BE49-F238E27FC236}">
                <a16:creationId xmlns:a16="http://schemas.microsoft.com/office/drawing/2014/main" id="{517295BA-882F-850B-CF2D-3BA79422850C}"/>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9928535" y="10377911"/>
            <a:ext cx="5848139" cy="3393372"/>
          </a:xfrm>
          <a:prstGeom prst="rect">
            <a:avLst/>
          </a:prstGeom>
          <a:noFill/>
          <a:ln>
            <a:noFill/>
          </a:ln>
        </p:spPr>
      </p:pic>
      <p:sp>
        <p:nvSpPr>
          <p:cNvPr id="129" name="TextBox 128">
            <a:extLst>
              <a:ext uri="{FF2B5EF4-FFF2-40B4-BE49-F238E27FC236}">
                <a16:creationId xmlns:a16="http://schemas.microsoft.com/office/drawing/2014/main" id="{C1CC564C-081B-6523-B853-DA75A4C3B217}"/>
              </a:ext>
            </a:extLst>
          </p:cNvPr>
          <p:cNvSpPr txBox="1"/>
          <p:nvPr/>
        </p:nvSpPr>
        <p:spPr>
          <a:xfrm>
            <a:off x="30078484" y="13827465"/>
            <a:ext cx="5698190" cy="646331"/>
          </a:xfrm>
          <a:prstGeom prst="rect">
            <a:avLst/>
          </a:prstGeom>
          <a:noFill/>
        </p:spPr>
        <p:txBody>
          <a:bodyPr wrap="square">
            <a:spAutoFit/>
          </a:bodyPr>
          <a:lstStyle/>
          <a:p>
            <a:pPr defTabSz="646726">
              <a:spcBef>
                <a:spcPts val="424"/>
              </a:spcBef>
            </a:pPr>
            <a:r>
              <a:rPr lang="en-US" sz="1800" b="1" dirty="0">
                <a:latin typeface="Times New Roman" panose="02020603050405020304" pitchFamily="18" charset="0"/>
                <a:cs typeface="Times New Roman" panose="02020603050405020304" pitchFamily="18" charset="0"/>
              </a:rPr>
              <a:t>Required bits of the proposed SCMFRQI for deer image  without preparation approach</a:t>
            </a:r>
            <a:endParaRPr lang="en-AU" sz="1800" b="1" dirty="0">
              <a:latin typeface="Times New Roman" panose="02020603050405020304" pitchFamily="18" charset="0"/>
              <a:cs typeface="Times New Roman" panose="02020603050405020304" pitchFamily="18" charset="0"/>
            </a:endParaRPr>
          </a:p>
        </p:txBody>
      </p:sp>
      <p:sp>
        <p:nvSpPr>
          <p:cNvPr id="130" name="TextBox 129">
            <a:extLst>
              <a:ext uri="{FF2B5EF4-FFF2-40B4-BE49-F238E27FC236}">
                <a16:creationId xmlns:a16="http://schemas.microsoft.com/office/drawing/2014/main" id="{EA08E716-F15A-4EE6-65D2-6511F3630799}"/>
              </a:ext>
            </a:extLst>
          </p:cNvPr>
          <p:cNvSpPr txBox="1"/>
          <p:nvPr/>
        </p:nvSpPr>
        <p:spPr>
          <a:xfrm>
            <a:off x="36022016" y="9787666"/>
            <a:ext cx="6512155" cy="646331"/>
          </a:xfrm>
          <a:prstGeom prst="rect">
            <a:avLst/>
          </a:prstGeom>
          <a:noFill/>
        </p:spPr>
        <p:txBody>
          <a:bodyPr wrap="square">
            <a:spAutoFit/>
          </a:bodyPr>
          <a:lstStyle/>
          <a:p>
            <a:r>
              <a:rPr lang="en-US" sz="1800" b="1" dirty="0">
                <a:latin typeface="Times New Roman" panose="02020603050405020304" pitchFamily="18" charset="0"/>
                <a:ea typeface="Times New Roman" panose="02020603050405020304" pitchFamily="18" charset="0"/>
                <a:cs typeface="Times New Roman" panose="02020603050405020304" pitchFamily="18" charset="0"/>
              </a:rPr>
              <a:t>Required bits of the proposed SCMFRQI scheme using several benchmark images excluding the DCT approach</a:t>
            </a:r>
            <a:r>
              <a:rPr lang="en-US" sz="18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AU" sz="1800" b="1" dirty="0">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131" name="Table 130">
            <a:extLst>
              <a:ext uri="{FF2B5EF4-FFF2-40B4-BE49-F238E27FC236}">
                <a16:creationId xmlns:a16="http://schemas.microsoft.com/office/drawing/2014/main" id="{BB9333C4-D889-36B0-289D-652C7C8F30D0}"/>
              </a:ext>
            </a:extLst>
          </p:cNvPr>
          <p:cNvGraphicFramePr>
            <a:graphicFrameLocks noGrp="1"/>
          </p:cNvGraphicFramePr>
          <p:nvPr>
            <p:extLst>
              <p:ext uri="{D42A27DB-BD31-4B8C-83A1-F6EECF244321}">
                <p14:modId xmlns:p14="http://schemas.microsoft.com/office/powerpoint/2010/main" val="646520313"/>
              </p:ext>
            </p:extLst>
          </p:nvPr>
        </p:nvGraphicFramePr>
        <p:xfrm>
          <a:off x="36117385" y="10699709"/>
          <a:ext cx="6096566" cy="3014894"/>
        </p:xfrm>
        <a:graphic>
          <a:graphicData uri="http://schemas.openxmlformats.org/drawingml/2006/table">
            <a:tbl>
              <a:tblPr firstRow="1" firstCol="1" bandRow="1">
                <a:tableStyleId>{5C22544A-7EE6-4342-B048-85BDC9FD1C3A}</a:tableStyleId>
              </a:tblPr>
              <a:tblGrid>
                <a:gridCol w="1139686">
                  <a:extLst>
                    <a:ext uri="{9D8B030D-6E8A-4147-A177-3AD203B41FA5}">
                      <a16:colId xmlns:a16="http://schemas.microsoft.com/office/drawing/2014/main" val="1137867219"/>
                    </a:ext>
                  </a:extLst>
                </a:gridCol>
                <a:gridCol w="889512">
                  <a:extLst>
                    <a:ext uri="{9D8B030D-6E8A-4147-A177-3AD203B41FA5}">
                      <a16:colId xmlns:a16="http://schemas.microsoft.com/office/drawing/2014/main" val="688982535"/>
                    </a:ext>
                  </a:extLst>
                </a:gridCol>
                <a:gridCol w="890409">
                  <a:extLst>
                    <a:ext uri="{9D8B030D-6E8A-4147-A177-3AD203B41FA5}">
                      <a16:colId xmlns:a16="http://schemas.microsoft.com/office/drawing/2014/main" val="1275896744"/>
                    </a:ext>
                  </a:extLst>
                </a:gridCol>
                <a:gridCol w="1192262">
                  <a:extLst>
                    <a:ext uri="{9D8B030D-6E8A-4147-A177-3AD203B41FA5}">
                      <a16:colId xmlns:a16="http://schemas.microsoft.com/office/drawing/2014/main" val="2726565825"/>
                    </a:ext>
                  </a:extLst>
                </a:gridCol>
                <a:gridCol w="956508">
                  <a:extLst>
                    <a:ext uri="{9D8B030D-6E8A-4147-A177-3AD203B41FA5}">
                      <a16:colId xmlns:a16="http://schemas.microsoft.com/office/drawing/2014/main" val="893781798"/>
                    </a:ext>
                  </a:extLst>
                </a:gridCol>
                <a:gridCol w="1028189">
                  <a:extLst>
                    <a:ext uri="{9D8B030D-6E8A-4147-A177-3AD203B41FA5}">
                      <a16:colId xmlns:a16="http://schemas.microsoft.com/office/drawing/2014/main" val="772216191"/>
                    </a:ext>
                  </a:extLst>
                </a:gridCol>
              </a:tblGrid>
              <a:tr h="480474">
                <a:tc gridSpan="4">
                  <a:txBody>
                    <a:bodyPr/>
                    <a:lstStyle/>
                    <a:p>
                      <a:pPr algn="ctr"/>
                      <a:r>
                        <a:rPr lang="en-US" sz="1400" dirty="0">
                          <a:effectLst/>
                          <a:latin typeface="Times New Roman" panose="02020603050405020304" pitchFamily="18" charset="0"/>
                          <a:cs typeface="Times New Roman" panose="02020603050405020304" pitchFamily="18" charset="0"/>
                        </a:rPr>
                        <a:t>Required Bits (MB)</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rowSpan="2">
                  <a:txBody>
                    <a:bodyPr/>
                    <a:lstStyle/>
                    <a:p>
                      <a:pPr algn="ctr"/>
                      <a:r>
                        <a:rPr lang="en-US" sz="1400">
                          <a:effectLst/>
                          <a:latin typeface="Times New Roman" panose="02020603050405020304" pitchFamily="18" charset="0"/>
                          <a:cs typeface="Times New Roman" panose="02020603050405020304" pitchFamily="18" charset="0"/>
                        </a:rPr>
                        <a:t>Image</a:t>
                      </a:r>
                      <a:endParaRPr lang="en-AU" sz="1400">
                        <a:effectLst/>
                        <a:latin typeface="Times New Roman" panose="02020603050405020304" pitchFamily="18" charset="0"/>
                        <a:cs typeface="Times New Roman" panose="02020603050405020304" pitchFamily="18" charset="0"/>
                      </a:endParaRPr>
                    </a:p>
                    <a:p>
                      <a:pPr algn="ctr"/>
                      <a:r>
                        <a:rPr lang="en-US" sz="1400">
                          <a:effectLst/>
                          <a:latin typeface="Times New Roman" panose="02020603050405020304" pitchFamily="18" charset="0"/>
                          <a:cs typeface="Times New Roman" panose="02020603050405020304" pitchFamily="18" charset="0"/>
                        </a:rPr>
                        <a:t>name</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rowSpan="2">
                  <a:txBody>
                    <a:bodyPr/>
                    <a:lstStyle/>
                    <a:p>
                      <a:pPr algn="ctr"/>
                      <a:r>
                        <a:rPr lang="en-US" sz="1400" dirty="0">
                          <a:effectLst/>
                          <a:latin typeface="Times New Roman" panose="02020603050405020304" pitchFamily="18" charset="0"/>
                          <a:cs typeface="Times New Roman" panose="02020603050405020304" pitchFamily="18" charset="0"/>
                        </a:rPr>
                        <a:t>Channel</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2285660423"/>
                  </a:ext>
                </a:extLst>
              </a:tr>
              <a:tr h="253442">
                <a:tc>
                  <a:txBody>
                    <a:bodyPr/>
                    <a:lstStyle/>
                    <a:p>
                      <a:pPr algn="ctr"/>
                      <a:r>
                        <a:rPr lang="en-US" sz="1400" dirty="0">
                          <a:effectLst/>
                          <a:latin typeface="Times New Roman" panose="02020603050405020304" pitchFamily="18" charset="0"/>
                          <a:cs typeface="Times New Roman" panose="02020603050405020304" pitchFamily="18" charset="0"/>
                        </a:rPr>
                        <a:t>SCMFRQI</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NCQI</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INCQI</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EFRQI</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610506583"/>
                  </a:ext>
                </a:extLst>
              </a:tr>
              <a:tr h="253442">
                <a:tc>
                  <a:txBody>
                    <a:bodyPr/>
                    <a:lstStyle/>
                    <a:p>
                      <a:pPr algn="ctr"/>
                      <a:r>
                        <a:rPr lang="en-US" sz="1400">
                          <a:effectLst/>
                          <a:latin typeface="Times New Roman" panose="02020603050405020304" pitchFamily="18" charset="0"/>
                          <a:cs typeface="Times New Roman" panose="02020603050405020304" pitchFamily="18" charset="0"/>
                        </a:rPr>
                        <a:t>5.09</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6.63</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8.72</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7.19</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rowSpan="3">
                  <a:txBody>
                    <a:bodyPr/>
                    <a:lstStyle/>
                    <a:p>
                      <a:pPr algn="ctr"/>
                      <a:r>
                        <a:rPr lang="en-US" sz="1400" dirty="0">
                          <a:effectLst/>
                          <a:latin typeface="Times New Roman" panose="02020603050405020304" pitchFamily="18" charset="0"/>
                          <a:cs typeface="Times New Roman" panose="02020603050405020304" pitchFamily="18" charset="0"/>
                        </a:rPr>
                        <a:t>Baboons</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Red</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934807714"/>
                  </a:ext>
                </a:extLst>
              </a:tr>
              <a:tr h="253442">
                <a:tc>
                  <a:txBody>
                    <a:bodyPr/>
                    <a:lstStyle/>
                    <a:p>
                      <a:pPr algn="ctr"/>
                      <a:r>
                        <a:rPr lang="en-US" sz="1400">
                          <a:effectLst/>
                          <a:latin typeface="Times New Roman" panose="02020603050405020304" pitchFamily="18" charset="0"/>
                          <a:cs typeface="Times New Roman" panose="02020603050405020304" pitchFamily="18" charset="0"/>
                        </a:rPr>
                        <a:t>5.02</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6.59</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8.69</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7.11</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tc>
                  <a:txBody>
                    <a:bodyPr/>
                    <a:lstStyle/>
                    <a:p>
                      <a:pPr algn="ctr"/>
                      <a:r>
                        <a:rPr lang="en-US" sz="1400" dirty="0">
                          <a:effectLst/>
                          <a:latin typeface="Times New Roman" panose="02020603050405020304" pitchFamily="18" charset="0"/>
                          <a:cs typeface="Times New Roman" panose="02020603050405020304" pitchFamily="18" charset="0"/>
                        </a:rPr>
                        <a:t>Green </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3635429920"/>
                  </a:ext>
                </a:extLst>
              </a:tr>
              <a:tr h="253442">
                <a:tc>
                  <a:txBody>
                    <a:bodyPr/>
                    <a:lstStyle/>
                    <a:p>
                      <a:pPr algn="ctr"/>
                      <a:r>
                        <a:rPr lang="en-US" sz="1400">
                          <a:effectLst/>
                          <a:latin typeface="Times New Roman" panose="02020603050405020304" pitchFamily="18" charset="0"/>
                          <a:cs typeface="Times New Roman" panose="02020603050405020304" pitchFamily="18" charset="0"/>
                        </a:rPr>
                        <a:t>4.97</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6.55</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8.64</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7.06</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tc>
                  <a:txBody>
                    <a:bodyPr/>
                    <a:lstStyle/>
                    <a:p>
                      <a:pPr algn="ctr"/>
                      <a:r>
                        <a:rPr lang="en-US" sz="1400">
                          <a:effectLst/>
                          <a:latin typeface="Times New Roman" panose="02020603050405020304" pitchFamily="18" charset="0"/>
                          <a:cs typeface="Times New Roman" panose="02020603050405020304" pitchFamily="18" charset="0"/>
                        </a:rPr>
                        <a:t>Blue</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36892577"/>
                  </a:ext>
                </a:extLst>
              </a:tr>
              <a:tr h="253442">
                <a:tc>
                  <a:txBody>
                    <a:bodyPr/>
                    <a:lstStyle/>
                    <a:p>
                      <a:pPr algn="ctr"/>
                      <a:r>
                        <a:rPr lang="en-US" sz="1400">
                          <a:effectLst/>
                          <a:latin typeface="Times New Roman" panose="02020603050405020304" pitchFamily="18" charset="0"/>
                          <a:cs typeface="Times New Roman" panose="02020603050405020304" pitchFamily="18" charset="0"/>
                        </a:rPr>
                        <a:t>4.97</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6.54</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8.63</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7.20</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rowSpan="3">
                  <a:txBody>
                    <a:bodyPr/>
                    <a:lstStyle/>
                    <a:p>
                      <a:pPr algn="ctr"/>
                      <a:r>
                        <a:rPr lang="en-US" sz="1400" dirty="0">
                          <a:effectLst/>
                          <a:latin typeface="Times New Roman" panose="02020603050405020304" pitchFamily="18" charset="0"/>
                          <a:cs typeface="Times New Roman" panose="02020603050405020304" pitchFamily="18" charset="0"/>
                        </a:rPr>
                        <a:t>Scenery</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Red</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3004581744"/>
                  </a:ext>
                </a:extLst>
              </a:tr>
              <a:tr h="253442">
                <a:tc>
                  <a:txBody>
                    <a:bodyPr/>
                    <a:lstStyle/>
                    <a:p>
                      <a:pPr algn="ctr"/>
                      <a:r>
                        <a:rPr lang="en-US" sz="1400">
                          <a:effectLst/>
                          <a:latin typeface="Times New Roman" panose="02020603050405020304" pitchFamily="18" charset="0"/>
                          <a:cs typeface="Times New Roman" panose="02020603050405020304" pitchFamily="18" charset="0"/>
                        </a:rPr>
                        <a:t>4.99</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6.55</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8.63</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7.07</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tc>
                  <a:txBody>
                    <a:bodyPr/>
                    <a:lstStyle/>
                    <a:p>
                      <a:pPr algn="ctr"/>
                      <a:r>
                        <a:rPr lang="en-US" sz="1400" dirty="0">
                          <a:effectLst/>
                          <a:latin typeface="Times New Roman" panose="02020603050405020304" pitchFamily="18" charset="0"/>
                          <a:cs typeface="Times New Roman" panose="02020603050405020304" pitchFamily="18" charset="0"/>
                        </a:rPr>
                        <a:t>Green </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2262394757"/>
                  </a:ext>
                </a:extLst>
              </a:tr>
              <a:tr h="253442">
                <a:tc>
                  <a:txBody>
                    <a:bodyPr/>
                    <a:lstStyle/>
                    <a:p>
                      <a:pPr algn="ctr"/>
                      <a:r>
                        <a:rPr lang="en-US" sz="1400">
                          <a:effectLst/>
                          <a:latin typeface="Times New Roman" panose="02020603050405020304" pitchFamily="18" charset="0"/>
                          <a:cs typeface="Times New Roman" panose="02020603050405020304" pitchFamily="18" charset="0"/>
                        </a:rPr>
                        <a:t>4.93</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6.50</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8.57</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7.00</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tc>
                  <a:txBody>
                    <a:bodyPr/>
                    <a:lstStyle/>
                    <a:p>
                      <a:pPr algn="ctr"/>
                      <a:r>
                        <a:rPr lang="en-US" sz="1400">
                          <a:effectLst/>
                          <a:latin typeface="Times New Roman" panose="02020603050405020304" pitchFamily="18" charset="0"/>
                          <a:cs typeface="Times New Roman" panose="02020603050405020304" pitchFamily="18" charset="0"/>
                        </a:rPr>
                        <a:t>Blue</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1342943043"/>
                  </a:ext>
                </a:extLst>
              </a:tr>
              <a:tr h="253442">
                <a:tc>
                  <a:txBody>
                    <a:bodyPr/>
                    <a:lstStyle/>
                    <a:p>
                      <a:pPr algn="ctr"/>
                      <a:r>
                        <a:rPr lang="en-US" sz="1400">
                          <a:effectLst/>
                          <a:latin typeface="Times New Roman" panose="02020603050405020304" pitchFamily="18" charset="0"/>
                          <a:cs typeface="Times New Roman" panose="02020603050405020304" pitchFamily="18" charset="0"/>
                        </a:rPr>
                        <a:t>5.10</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6.63</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8.73</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7.19</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rowSpan="3">
                  <a:txBody>
                    <a:bodyPr/>
                    <a:lstStyle/>
                    <a:p>
                      <a:pPr algn="ctr"/>
                      <a:r>
                        <a:rPr lang="en-US" sz="1400" dirty="0">
                          <a:effectLst/>
                          <a:latin typeface="Times New Roman" panose="02020603050405020304" pitchFamily="18" charset="0"/>
                          <a:cs typeface="Times New Roman" panose="02020603050405020304" pitchFamily="18" charset="0"/>
                        </a:rPr>
                        <a:t>Peppers</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Red</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2214058044"/>
                  </a:ext>
                </a:extLst>
              </a:tr>
              <a:tr h="253442">
                <a:tc>
                  <a:txBody>
                    <a:bodyPr/>
                    <a:lstStyle/>
                    <a:p>
                      <a:pPr algn="ctr"/>
                      <a:r>
                        <a:rPr lang="en-US" sz="1400">
                          <a:effectLst/>
                          <a:latin typeface="Times New Roman" panose="02020603050405020304" pitchFamily="18" charset="0"/>
                          <a:cs typeface="Times New Roman" panose="02020603050405020304" pitchFamily="18" charset="0"/>
                        </a:rPr>
                        <a:t>4.76</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6.32</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8.35</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6.79</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tc>
                  <a:txBody>
                    <a:bodyPr/>
                    <a:lstStyle/>
                    <a:p>
                      <a:pPr algn="ctr"/>
                      <a:r>
                        <a:rPr lang="en-US" sz="1400" dirty="0">
                          <a:effectLst/>
                          <a:latin typeface="Times New Roman" panose="02020603050405020304" pitchFamily="18" charset="0"/>
                          <a:cs typeface="Times New Roman" panose="02020603050405020304" pitchFamily="18" charset="0"/>
                        </a:rPr>
                        <a:t>Green </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2218437209"/>
                  </a:ext>
                </a:extLst>
              </a:tr>
              <a:tr h="253442">
                <a:tc>
                  <a:txBody>
                    <a:bodyPr/>
                    <a:lstStyle/>
                    <a:p>
                      <a:pPr algn="ctr"/>
                      <a:r>
                        <a:rPr lang="en-US" sz="1400" dirty="0">
                          <a:effectLst/>
                          <a:latin typeface="Times New Roman" panose="02020603050405020304" pitchFamily="18" charset="0"/>
                          <a:cs typeface="Times New Roman" panose="02020603050405020304" pitchFamily="18" charset="0"/>
                        </a:rPr>
                        <a:t>4.54</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6.19</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8.21</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6.55</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tc>
                  <a:txBody>
                    <a:bodyPr/>
                    <a:lstStyle/>
                    <a:p>
                      <a:pPr algn="ctr"/>
                      <a:r>
                        <a:rPr lang="en-US" sz="1400" dirty="0">
                          <a:effectLst/>
                          <a:latin typeface="Times New Roman" panose="02020603050405020304" pitchFamily="18" charset="0"/>
                          <a:cs typeface="Times New Roman" panose="02020603050405020304" pitchFamily="18" charset="0"/>
                        </a:rPr>
                        <a:t>Blue</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2475845889"/>
                  </a:ext>
                </a:extLst>
              </a:tr>
            </a:tbl>
          </a:graphicData>
        </a:graphic>
      </p:graphicFrame>
      <p:sp>
        <p:nvSpPr>
          <p:cNvPr id="132" name="TextBox 131">
            <a:extLst>
              <a:ext uri="{FF2B5EF4-FFF2-40B4-BE49-F238E27FC236}">
                <a16:creationId xmlns:a16="http://schemas.microsoft.com/office/drawing/2014/main" id="{41BA5564-6464-AEC1-0A0C-3B138B4F20C0}"/>
              </a:ext>
            </a:extLst>
          </p:cNvPr>
          <p:cNvSpPr txBox="1"/>
          <p:nvPr/>
        </p:nvSpPr>
        <p:spPr>
          <a:xfrm>
            <a:off x="21594203" y="14377810"/>
            <a:ext cx="5191567" cy="358368"/>
          </a:xfrm>
          <a:prstGeom prst="rect">
            <a:avLst/>
          </a:prstGeom>
          <a:noFill/>
        </p:spPr>
        <p:txBody>
          <a:bodyPr wrap="square">
            <a:spAutoFit/>
          </a:bodyPr>
          <a:lstStyle/>
          <a:p>
            <a:pPr marL="323371" indent="-323371">
              <a:lnSpc>
                <a:spcPct val="102000"/>
              </a:lnSpc>
              <a:spcBef>
                <a:spcPts val="707"/>
              </a:spcBef>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Scenery II-result analysis of the Red channel</a:t>
            </a:r>
            <a:endParaRPr lang="en-A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3" name="Picture 132">
            <a:extLst>
              <a:ext uri="{FF2B5EF4-FFF2-40B4-BE49-F238E27FC236}">
                <a16:creationId xmlns:a16="http://schemas.microsoft.com/office/drawing/2014/main" id="{A9E7FA5B-6D4C-6ADB-E2C2-FFC865D18C7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1471721" y="14690957"/>
            <a:ext cx="5446066" cy="3411056"/>
          </a:xfrm>
          <a:prstGeom prst="rect">
            <a:avLst/>
          </a:prstGeom>
          <a:noFill/>
          <a:ln>
            <a:noFill/>
          </a:ln>
        </p:spPr>
      </p:pic>
      <p:pic>
        <p:nvPicPr>
          <p:cNvPr id="134" name="Picture 133">
            <a:extLst>
              <a:ext uri="{FF2B5EF4-FFF2-40B4-BE49-F238E27FC236}">
                <a16:creationId xmlns:a16="http://schemas.microsoft.com/office/drawing/2014/main" id="{C8856327-E143-9208-E5F7-85D2375AA725}"/>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6774205" y="14676546"/>
            <a:ext cx="5446067" cy="3531031"/>
          </a:xfrm>
          <a:prstGeom prst="rect">
            <a:avLst/>
          </a:prstGeom>
          <a:noFill/>
          <a:ln>
            <a:noFill/>
          </a:ln>
        </p:spPr>
      </p:pic>
      <p:pic>
        <p:nvPicPr>
          <p:cNvPr id="135" name="Picture 134">
            <a:extLst>
              <a:ext uri="{FF2B5EF4-FFF2-40B4-BE49-F238E27FC236}">
                <a16:creationId xmlns:a16="http://schemas.microsoft.com/office/drawing/2014/main" id="{D1BDE311-0699-6037-6468-D4403BB5E4DC}"/>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1845319" y="14666799"/>
            <a:ext cx="5484878" cy="3509154"/>
          </a:xfrm>
          <a:prstGeom prst="rect">
            <a:avLst/>
          </a:prstGeom>
          <a:noFill/>
          <a:ln>
            <a:noFill/>
          </a:ln>
        </p:spPr>
      </p:pic>
      <p:pic>
        <p:nvPicPr>
          <p:cNvPr id="136" name="Picture 135">
            <a:extLst>
              <a:ext uri="{FF2B5EF4-FFF2-40B4-BE49-F238E27FC236}">
                <a16:creationId xmlns:a16="http://schemas.microsoft.com/office/drawing/2014/main" id="{69A175C4-7631-C9DA-B300-8CA1EA510A72}"/>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6888125" y="14605739"/>
            <a:ext cx="5397423" cy="3347170"/>
          </a:xfrm>
          <a:prstGeom prst="rect">
            <a:avLst/>
          </a:prstGeom>
          <a:noFill/>
          <a:ln>
            <a:noFill/>
          </a:ln>
        </p:spPr>
      </p:pic>
      <p:sp>
        <p:nvSpPr>
          <p:cNvPr id="137" name="TextBox 136">
            <a:extLst>
              <a:ext uri="{FF2B5EF4-FFF2-40B4-BE49-F238E27FC236}">
                <a16:creationId xmlns:a16="http://schemas.microsoft.com/office/drawing/2014/main" id="{34E4D612-5956-0FDD-217D-FCA42B552E97}"/>
              </a:ext>
            </a:extLst>
          </p:cNvPr>
          <p:cNvSpPr txBox="1"/>
          <p:nvPr/>
        </p:nvSpPr>
        <p:spPr>
          <a:xfrm>
            <a:off x="24120778" y="18320920"/>
            <a:ext cx="927045" cy="276999"/>
          </a:xfrm>
          <a:prstGeom prst="rect">
            <a:avLst/>
          </a:prstGeom>
          <a:noFill/>
        </p:spPr>
        <p:txBody>
          <a:bodyPr wrap="square" rtlCol="0">
            <a:spAutoFit/>
          </a:bodyPr>
          <a:lstStyle/>
          <a:p>
            <a:r>
              <a:rPr lang="en-AU" sz="1200" b="1" dirty="0">
                <a:latin typeface="Times New Roman" panose="02020603050405020304" pitchFamily="18" charset="0"/>
                <a:cs typeface="Times New Roman" panose="02020603050405020304" pitchFamily="18" charset="0"/>
              </a:rPr>
              <a:t>(a) Deer</a:t>
            </a:r>
          </a:p>
        </p:txBody>
      </p:sp>
      <p:sp>
        <p:nvSpPr>
          <p:cNvPr id="138" name="TextBox 137">
            <a:extLst>
              <a:ext uri="{FF2B5EF4-FFF2-40B4-BE49-F238E27FC236}">
                <a16:creationId xmlns:a16="http://schemas.microsoft.com/office/drawing/2014/main" id="{120C1643-5F08-F04A-9479-7E99C17F830B}"/>
              </a:ext>
            </a:extLst>
          </p:cNvPr>
          <p:cNvSpPr txBox="1"/>
          <p:nvPr/>
        </p:nvSpPr>
        <p:spPr>
          <a:xfrm>
            <a:off x="29278311" y="18349157"/>
            <a:ext cx="914033" cy="276999"/>
          </a:xfrm>
          <a:prstGeom prst="rect">
            <a:avLst/>
          </a:prstGeom>
          <a:noFill/>
        </p:spPr>
        <p:txBody>
          <a:bodyPr wrap="none" rtlCol="0">
            <a:spAutoFit/>
          </a:bodyPr>
          <a:lstStyle/>
          <a:p>
            <a:r>
              <a:rPr lang="en-AU" sz="1200" b="1" dirty="0">
                <a:latin typeface="Times New Roman" panose="02020603050405020304" pitchFamily="18" charset="0"/>
                <a:cs typeface="Times New Roman" panose="02020603050405020304" pitchFamily="18" charset="0"/>
              </a:rPr>
              <a:t>(b) Baboon</a:t>
            </a:r>
          </a:p>
        </p:txBody>
      </p:sp>
      <p:sp>
        <p:nvSpPr>
          <p:cNvPr id="139" name="TextBox 138">
            <a:extLst>
              <a:ext uri="{FF2B5EF4-FFF2-40B4-BE49-F238E27FC236}">
                <a16:creationId xmlns:a16="http://schemas.microsoft.com/office/drawing/2014/main" id="{44158D9A-6219-6CD0-6EB4-B121424D7904}"/>
              </a:ext>
            </a:extLst>
          </p:cNvPr>
          <p:cNvSpPr txBox="1"/>
          <p:nvPr/>
        </p:nvSpPr>
        <p:spPr>
          <a:xfrm>
            <a:off x="34439560" y="18251419"/>
            <a:ext cx="917239" cy="276999"/>
          </a:xfrm>
          <a:prstGeom prst="rect">
            <a:avLst/>
          </a:prstGeom>
          <a:noFill/>
        </p:spPr>
        <p:txBody>
          <a:bodyPr wrap="none" rtlCol="0">
            <a:spAutoFit/>
          </a:bodyPr>
          <a:lstStyle/>
          <a:p>
            <a:r>
              <a:rPr lang="en-AU" sz="1200" b="1" dirty="0">
                <a:latin typeface="Times New Roman" panose="02020603050405020304" pitchFamily="18" charset="0"/>
                <a:cs typeface="Times New Roman" panose="02020603050405020304" pitchFamily="18" charset="0"/>
              </a:rPr>
              <a:t>(c) Scenery</a:t>
            </a:r>
          </a:p>
        </p:txBody>
      </p:sp>
      <p:sp>
        <p:nvSpPr>
          <p:cNvPr id="140" name="TextBox 139">
            <a:extLst>
              <a:ext uri="{FF2B5EF4-FFF2-40B4-BE49-F238E27FC236}">
                <a16:creationId xmlns:a16="http://schemas.microsoft.com/office/drawing/2014/main" id="{AB4177C7-E03A-79A3-9C33-B6C8CC0797A3}"/>
              </a:ext>
            </a:extLst>
          </p:cNvPr>
          <p:cNvSpPr txBox="1"/>
          <p:nvPr/>
        </p:nvSpPr>
        <p:spPr>
          <a:xfrm>
            <a:off x="39418508" y="18191244"/>
            <a:ext cx="931665" cy="276999"/>
          </a:xfrm>
          <a:prstGeom prst="rect">
            <a:avLst/>
          </a:prstGeom>
          <a:noFill/>
        </p:spPr>
        <p:txBody>
          <a:bodyPr wrap="none" rtlCol="0">
            <a:spAutoFit/>
          </a:bodyPr>
          <a:lstStyle/>
          <a:p>
            <a:r>
              <a:rPr lang="en-AU" sz="990" b="1" dirty="0">
                <a:latin typeface="Times New Roman" panose="02020603050405020304" pitchFamily="18" charset="0"/>
                <a:cs typeface="Times New Roman" panose="02020603050405020304" pitchFamily="18" charset="0"/>
              </a:rPr>
              <a:t>(</a:t>
            </a:r>
            <a:r>
              <a:rPr lang="en-AU" sz="1200" b="1" dirty="0">
                <a:latin typeface="Times New Roman" panose="02020603050405020304" pitchFamily="18" charset="0"/>
                <a:cs typeface="Times New Roman" panose="02020603050405020304" pitchFamily="18" charset="0"/>
              </a:rPr>
              <a:t>d) Peppers</a:t>
            </a:r>
          </a:p>
        </p:txBody>
      </p:sp>
      <p:sp>
        <p:nvSpPr>
          <p:cNvPr id="141" name="TextBox 140">
            <a:extLst>
              <a:ext uri="{FF2B5EF4-FFF2-40B4-BE49-F238E27FC236}">
                <a16:creationId xmlns:a16="http://schemas.microsoft.com/office/drawing/2014/main" id="{6E514299-CDFF-AADB-317E-4B44BD3A1C68}"/>
              </a:ext>
            </a:extLst>
          </p:cNvPr>
          <p:cNvSpPr txBox="1"/>
          <p:nvPr/>
        </p:nvSpPr>
        <p:spPr>
          <a:xfrm>
            <a:off x="27448930" y="18753598"/>
            <a:ext cx="12735620" cy="358368"/>
          </a:xfrm>
          <a:prstGeom prst="rect">
            <a:avLst/>
          </a:prstGeom>
          <a:noFill/>
        </p:spPr>
        <p:txBody>
          <a:bodyPr wrap="square">
            <a:spAutoFit/>
          </a:bodyPr>
          <a:lstStyle/>
          <a:p>
            <a:pPr>
              <a:lnSpc>
                <a:spcPct val="102000"/>
              </a:lnSpc>
              <a:spcBef>
                <a:spcPts val="905"/>
              </a:spcBef>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RDC of SCMFRQI against other existing methods via DCT  approach for Red channel of Benchmark images</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a:t>
            </a:r>
            <a:endParaRPr lang="en-AU"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4" name="TextBox 143">
            <a:extLst>
              <a:ext uri="{FF2B5EF4-FFF2-40B4-BE49-F238E27FC236}">
                <a16:creationId xmlns:a16="http://schemas.microsoft.com/office/drawing/2014/main" id="{50FF40F1-4218-D178-1173-77AA777F070E}"/>
              </a:ext>
            </a:extLst>
          </p:cNvPr>
          <p:cNvSpPr txBox="1"/>
          <p:nvPr/>
        </p:nvSpPr>
        <p:spPr>
          <a:xfrm>
            <a:off x="21650276" y="19272719"/>
            <a:ext cx="4861695" cy="358368"/>
          </a:xfrm>
          <a:prstGeom prst="rect">
            <a:avLst/>
          </a:prstGeom>
          <a:noFill/>
        </p:spPr>
        <p:txBody>
          <a:bodyPr wrap="square">
            <a:spAutoFit/>
          </a:bodyPr>
          <a:lstStyle/>
          <a:p>
            <a:pPr marL="323371" indent="-323371">
              <a:lnSpc>
                <a:spcPct val="102000"/>
              </a:lnSpc>
              <a:spcBef>
                <a:spcPts val="707"/>
              </a:spcBef>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Scenery III-result analysis of the Green channel</a:t>
            </a:r>
            <a:endParaRPr lang="en-A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45" name="Table 144">
            <a:extLst>
              <a:ext uri="{FF2B5EF4-FFF2-40B4-BE49-F238E27FC236}">
                <a16:creationId xmlns:a16="http://schemas.microsoft.com/office/drawing/2014/main" id="{AB8F26E5-A319-A88E-28FF-9B78EFEED3FB}"/>
              </a:ext>
            </a:extLst>
          </p:cNvPr>
          <p:cNvGraphicFramePr>
            <a:graphicFrameLocks noGrp="1"/>
          </p:cNvGraphicFramePr>
          <p:nvPr>
            <p:extLst>
              <p:ext uri="{D42A27DB-BD31-4B8C-83A1-F6EECF244321}">
                <p14:modId xmlns:p14="http://schemas.microsoft.com/office/powerpoint/2010/main" val="506272825"/>
              </p:ext>
            </p:extLst>
          </p:nvPr>
        </p:nvGraphicFramePr>
        <p:xfrm>
          <a:off x="21650276" y="20196125"/>
          <a:ext cx="10912298" cy="3260800"/>
        </p:xfrm>
        <a:graphic>
          <a:graphicData uri="http://schemas.openxmlformats.org/drawingml/2006/table">
            <a:tbl>
              <a:tblPr firstRow="1" firstCol="1" bandRow="1">
                <a:tableStyleId>{5C22544A-7EE6-4342-B048-85BDC9FD1C3A}</a:tableStyleId>
              </a:tblPr>
              <a:tblGrid>
                <a:gridCol w="1855298">
                  <a:extLst>
                    <a:ext uri="{9D8B030D-6E8A-4147-A177-3AD203B41FA5}">
                      <a16:colId xmlns:a16="http://schemas.microsoft.com/office/drawing/2014/main" val="4210070008"/>
                    </a:ext>
                  </a:extLst>
                </a:gridCol>
                <a:gridCol w="2333704">
                  <a:extLst>
                    <a:ext uri="{9D8B030D-6E8A-4147-A177-3AD203B41FA5}">
                      <a16:colId xmlns:a16="http://schemas.microsoft.com/office/drawing/2014/main" val="977690320"/>
                    </a:ext>
                  </a:extLst>
                </a:gridCol>
                <a:gridCol w="1575762">
                  <a:extLst>
                    <a:ext uri="{9D8B030D-6E8A-4147-A177-3AD203B41FA5}">
                      <a16:colId xmlns:a16="http://schemas.microsoft.com/office/drawing/2014/main" val="322819004"/>
                    </a:ext>
                  </a:extLst>
                </a:gridCol>
                <a:gridCol w="1540229">
                  <a:extLst>
                    <a:ext uri="{9D8B030D-6E8A-4147-A177-3AD203B41FA5}">
                      <a16:colId xmlns:a16="http://schemas.microsoft.com/office/drawing/2014/main" val="341990592"/>
                    </a:ext>
                  </a:extLst>
                </a:gridCol>
                <a:gridCol w="1950034">
                  <a:extLst>
                    <a:ext uri="{9D8B030D-6E8A-4147-A177-3AD203B41FA5}">
                      <a16:colId xmlns:a16="http://schemas.microsoft.com/office/drawing/2014/main" val="1314514016"/>
                    </a:ext>
                  </a:extLst>
                </a:gridCol>
                <a:gridCol w="1657271">
                  <a:extLst>
                    <a:ext uri="{9D8B030D-6E8A-4147-A177-3AD203B41FA5}">
                      <a16:colId xmlns:a16="http://schemas.microsoft.com/office/drawing/2014/main" val="2418203497"/>
                    </a:ext>
                  </a:extLst>
                </a:gridCol>
              </a:tblGrid>
              <a:tr h="326080">
                <a:tc rowSpan="2">
                  <a:txBody>
                    <a:bodyPr/>
                    <a:lstStyle/>
                    <a:p>
                      <a:pPr algn="ctr"/>
                      <a:r>
                        <a:rPr lang="en-US" sz="1400" b="0" dirty="0">
                          <a:effectLst/>
                          <a:latin typeface="Times New Roman" panose="02020603050405020304" pitchFamily="18" charset="0"/>
                          <a:cs typeface="Times New Roman" panose="02020603050405020304" pitchFamily="18" charset="0"/>
                        </a:rPr>
                        <a:t>PSNR (</a:t>
                      </a:r>
                      <a:r>
                        <a:rPr lang="en-US" sz="1400" b="0" dirty="0" err="1">
                          <a:effectLst/>
                          <a:latin typeface="Times New Roman" panose="02020603050405020304" pitchFamily="18" charset="0"/>
                          <a:cs typeface="Times New Roman" panose="02020603050405020304" pitchFamily="18" charset="0"/>
                        </a:rPr>
                        <a:t>db</a:t>
                      </a:r>
                      <a:r>
                        <a:rPr lang="en-US" sz="1400" b="0" dirty="0">
                          <a:effectLst/>
                          <a:latin typeface="Times New Roman" panose="02020603050405020304" pitchFamily="18" charset="0"/>
                          <a:cs typeface="Times New Roman" panose="02020603050405020304" pitchFamily="18" charset="0"/>
                        </a:rPr>
                        <a:t>)</a:t>
                      </a:r>
                      <a:endParaRPr lang="en-AU" sz="1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gridSpan="4">
                  <a:txBody>
                    <a:bodyPr/>
                    <a:lstStyle/>
                    <a:p>
                      <a:pPr algn="ctr"/>
                      <a:r>
                        <a:rPr lang="en-US" sz="1400" b="0" dirty="0">
                          <a:effectLst/>
                          <a:latin typeface="Times New Roman" panose="02020603050405020304" pitchFamily="18" charset="0"/>
                          <a:cs typeface="Times New Roman" panose="02020603050405020304" pitchFamily="18" charset="0"/>
                        </a:rPr>
                        <a:t>Required bits (MB)</a:t>
                      </a:r>
                      <a:endParaRPr lang="en-AU" sz="1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rowSpan="2">
                  <a:txBody>
                    <a:bodyPr/>
                    <a:lstStyle/>
                    <a:p>
                      <a:pPr algn="ctr"/>
                      <a:r>
                        <a:rPr lang="en-US" sz="1400" b="1" dirty="0">
                          <a:effectLst/>
                          <a:latin typeface="Times New Roman" panose="02020603050405020304" pitchFamily="18" charset="0"/>
                          <a:cs typeface="Times New Roman" panose="02020603050405020304" pitchFamily="18" charset="0"/>
                        </a:rPr>
                        <a:t>Image</a:t>
                      </a:r>
                      <a:endParaRPr lang="en-AU" sz="1400" b="1" dirty="0">
                        <a:effectLst/>
                        <a:latin typeface="Times New Roman" panose="02020603050405020304" pitchFamily="18" charset="0"/>
                        <a:cs typeface="Times New Roman" panose="02020603050405020304" pitchFamily="18" charset="0"/>
                      </a:endParaRPr>
                    </a:p>
                    <a:p>
                      <a:pPr algn="ctr"/>
                      <a:r>
                        <a:rPr lang="en-US" sz="1400" b="1" dirty="0">
                          <a:effectLst/>
                          <a:latin typeface="Times New Roman" panose="02020603050405020304" pitchFamily="18" charset="0"/>
                          <a:cs typeface="Times New Roman" panose="02020603050405020304" pitchFamily="18" charset="0"/>
                        </a:rPr>
                        <a:t>name</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3928380278"/>
                  </a:ext>
                </a:extLst>
              </a:tr>
              <a:tr h="326080">
                <a:tc vMerge="1">
                  <a:txBody>
                    <a:bodyPr/>
                    <a:lstStyle/>
                    <a:p>
                      <a:endParaRPr lang="en-AU"/>
                    </a:p>
                  </a:txBody>
                  <a:tcPr/>
                </a:tc>
                <a:tc>
                  <a:txBody>
                    <a:bodyPr/>
                    <a:lstStyle/>
                    <a:p>
                      <a:pPr algn="ctr"/>
                      <a:r>
                        <a:rPr lang="en-US" sz="1400" dirty="0">
                          <a:effectLst/>
                          <a:latin typeface="Times New Roman" panose="02020603050405020304" pitchFamily="18" charset="0"/>
                          <a:cs typeface="Times New Roman" panose="02020603050405020304" pitchFamily="18" charset="0"/>
                        </a:rPr>
                        <a:t>SCMFRQI</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NCQI</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INCQI</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EFRQI</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extLst>
                  <a:ext uri="{0D108BD9-81ED-4DB2-BD59-A6C34878D82A}">
                    <a16:rowId xmlns:a16="http://schemas.microsoft.com/office/drawing/2014/main" val="3946155365"/>
                  </a:ext>
                </a:extLst>
              </a:tr>
              <a:tr h="326080">
                <a:tc>
                  <a:txBody>
                    <a:bodyPr/>
                    <a:lstStyle/>
                    <a:p>
                      <a:pPr algn="ctr"/>
                      <a:r>
                        <a:rPr lang="en-US" sz="1400" dirty="0">
                          <a:effectLst/>
                          <a:latin typeface="Times New Roman" panose="02020603050405020304" pitchFamily="18" charset="0"/>
                          <a:cs typeface="Times New Roman" panose="02020603050405020304" pitchFamily="18" charset="0"/>
                        </a:rPr>
                        <a:t>48.99</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2.59</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2.65</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4.51</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4.11</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rowSpan="2">
                  <a:txBody>
                    <a:bodyPr/>
                    <a:lstStyle/>
                    <a:p>
                      <a:pPr algn="ctr"/>
                      <a:r>
                        <a:rPr lang="en-US" sz="1400" b="1" dirty="0">
                          <a:effectLst/>
                          <a:latin typeface="Times New Roman" panose="02020603050405020304" pitchFamily="18" charset="0"/>
                          <a:cs typeface="Times New Roman" panose="02020603050405020304" pitchFamily="18" charset="0"/>
                        </a:rPr>
                        <a:t>Deer</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542778389"/>
                  </a:ext>
                </a:extLst>
              </a:tr>
              <a:tr h="326080">
                <a:tc>
                  <a:txBody>
                    <a:bodyPr/>
                    <a:lstStyle/>
                    <a:p>
                      <a:pPr algn="ctr"/>
                      <a:r>
                        <a:rPr lang="en-US" sz="1400" dirty="0">
                          <a:effectLst/>
                          <a:latin typeface="Times New Roman" panose="02020603050405020304" pitchFamily="18" charset="0"/>
                          <a:cs typeface="Times New Roman" panose="02020603050405020304" pitchFamily="18" charset="0"/>
                        </a:rPr>
                        <a:t>39.29</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1.56</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1.62</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2.55</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2.41</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extLst>
                  <a:ext uri="{0D108BD9-81ED-4DB2-BD59-A6C34878D82A}">
                    <a16:rowId xmlns:a16="http://schemas.microsoft.com/office/drawing/2014/main" val="2706607697"/>
                  </a:ext>
                </a:extLst>
              </a:tr>
              <a:tr h="326080">
                <a:tc>
                  <a:txBody>
                    <a:bodyPr/>
                    <a:lstStyle/>
                    <a:p>
                      <a:pPr algn="ctr"/>
                      <a:r>
                        <a:rPr lang="en-US" sz="1400">
                          <a:effectLst/>
                          <a:latin typeface="Times New Roman" panose="02020603050405020304" pitchFamily="18" charset="0"/>
                          <a:cs typeface="Times New Roman" panose="02020603050405020304" pitchFamily="18" charset="0"/>
                        </a:rPr>
                        <a:t>47.06</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1.62</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2.10</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1.66</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2.65</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rowSpan="2">
                  <a:txBody>
                    <a:bodyPr/>
                    <a:lstStyle/>
                    <a:p>
                      <a:pPr algn="ctr"/>
                      <a:r>
                        <a:rPr lang="en-US" sz="1400" b="1" dirty="0">
                          <a:effectLst/>
                          <a:latin typeface="Times New Roman" panose="02020603050405020304" pitchFamily="18" charset="0"/>
                          <a:cs typeface="Times New Roman" panose="02020603050405020304" pitchFamily="18" charset="0"/>
                        </a:rPr>
                        <a:t>Baboon</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2618586307"/>
                  </a:ext>
                </a:extLst>
              </a:tr>
              <a:tr h="326080">
                <a:tc>
                  <a:txBody>
                    <a:bodyPr/>
                    <a:lstStyle/>
                    <a:p>
                      <a:pPr algn="ctr"/>
                      <a:r>
                        <a:rPr lang="en-US" sz="1400">
                          <a:effectLst/>
                          <a:latin typeface="Times New Roman" panose="02020603050405020304" pitchFamily="18" charset="0"/>
                          <a:cs typeface="Times New Roman" panose="02020603050405020304" pitchFamily="18" charset="0"/>
                        </a:rPr>
                        <a:t>35.23</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1.10</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1.49</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1.59</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1.80</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extLst>
                  <a:ext uri="{0D108BD9-81ED-4DB2-BD59-A6C34878D82A}">
                    <a16:rowId xmlns:a16="http://schemas.microsoft.com/office/drawing/2014/main" val="283557704"/>
                  </a:ext>
                </a:extLst>
              </a:tr>
              <a:tr h="326080">
                <a:tc>
                  <a:txBody>
                    <a:bodyPr/>
                    <a:lstStyle/>
                    <a:p>
                      <a:pPr algn="ctr"/>
                      <a:r>
                        <a:rPr lang="en-US" sz="1400">
                          <a:effectLst/>
                          <a:latin typeface="Times New Roman" panose="02020603050405020304" pitchFamily="18" charset="0"/>
                          <a:cs typeface="Times New Roman" panose="02020603050405020304" pitchFamily="18" charset="0"/>
                        </a:rPr>
                        <a:t>48.99</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0.94</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1.22</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1.52</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1.54</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rowSpan="2">
                  <a:txBody>
                    <a:bodyPr/>
                    <a:lstStyle/>
                    <a:p>
                      <a:pPr algn="ctr"/>
                      <a:r>
                        <a:rPr lang="en-US" sz="1400" b="1" dirty="0">
                          <a:effectLst/>
                          <a:latin typeface="Times New Roman" panose="02020603050405020304" pitchFamily="18" charset="0"/>
                          <a:cs typeface="Times New Roman" panose="02020603050405020304" pitchFamily="18" charset="0"/>
                        </a:rPr>
                        <a:t>Scenery</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382015778"/>
                  </a:ext>
                </a:extLst>
              </a:tr>
              <a:tr h="326080">
                <a:tc>
                  <a:txBody>
                    <a:bodyPr/>
                    <a:lstStyle/>
                    <a:p>
                      <a:pPr algn="ctr"/>
                      <a:r>
                        <a:rPr lang="en-US" sz="1400">
                          <a:effectLst/>
                          <a:latin typeface="Times New Roman" panose="02020603050405020304" pitchFamily="18" charset="0"/>
                          <a:cs typeface="Times New Roman" panose="02020603050405020304" pitchFamily="18" charset="0"/>
                        </a:rPr>
                        <a:t>37.75</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0.60</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0.79</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0.88</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1.01</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extLst>
                  <a:ext uri="{0D108BD9-81ED-4DB2-BD59-A6C34878D82A}">
                    <a16:rowId xmlns:a16="http://schemas.microsoft.com/office/drawing/2014/main" val="246695950"/>
                  </a:ext>
                </a:extLst>
              </a:tr>
              <a:tr h="326080">
                <a:tc>
                  <a:txBody>
                    <a:bodyPr/>
                    <a:lstStyle/>
                    <a:p>
                      <a:pPr algn="ctr"/>
                      <a:r>
                        <a:rPr lang="en-US" sz="1400">
                          <a:effectLst/>
                          <a:latin typeface="Times New Roman" panose="02020603050405020304" pitchFamily="18" charset="0"/>
                          <a:cs typeface="Times New Roman" panose="02020603050405020304" pitchFamily="18" charset="0"/>
                        </a:rPr>
                        <a:t>49.54</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0.77</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1.00</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1.21</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1.27</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rowSpan="2">
                  <a:txBody>
                    <a:bodyPr/>
                    <a:lstStyle/>
                    <a:p>
                      <a:pPr algn="ctr"/>
                      <a:r>
                        <a:rPr lang="en-US" sz="1400" b="1" dirty="0">
                          <a:effectLst/>
                          <a:latin typeface="Times New Roman" panose="02020603050405020304" pitchFamily="18" charset="0"/>
                          <a:cs typeface="Times New Roman" panose="02020603050405020304" pitchFamily="18" charset="0"/>
                        </a:rPr>
                        <a:t>Peppers</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892787429"/>
                  </a:ext>
                </a:extLst>
              </a:tr>
              <a:tr h="326080">
                <a:tc>
                  <a:txBody>
                    <a:bodyPr/>
                    <a:lstStyle/>
                    <a:p>
                      <a:pPr algn="ctr"/>
                      <a:r>
                        <a:rPr lang="en-US" sz="1400" dirty="0">
                          <a:effectLst/>
                          <a:latin typeface="Times New Roman" panose="02020603050405020304" pitchFamily="18" charset="0"/>
                          <a:cs typeface="Times New Roman" panose="02020603050405020304" pitchFamily="18" charset="0"/>
                        </a:rPr>
                        <a:t>38.67</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0.34</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0.44</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0.52</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0.57</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extLst>
                  <a:ext uri="{0D108BD9-81ED-4DB2-BD59-A6C34878D82A}">
                    <a16:rowId xmlns:a16="http://schemas.microsoft.com/office/drawing/2014/main" val="3870055710"/>
                  </a:ext>
                </a:extLst>
              </a:tr>
            </a:tbl>
          </a:graphicData>
        </a:graphic>
      </p:graphicFrame>
      <p:sp>
        <p:nvSpPr>
          <p:cNvPr id="148" name="TextBox 147">
            <a:extLst>
              <a:ext uri="{FF2B5EF4-FFF2-40B4-BE49-F238E27FC236}">
                <a16:creationId xmlns:a16="http://schemas.microsoft.com/office/drawing/2014/main" id="{50E20735-B687-6AF2-C480-1B2F4CFB7213}"/>
              </a:ext>
            </a:extLst>
          </p:cNvPr>
          <p:cNvSpPr txBox="1"/>
          <p:nvPr/>
        </p:nvSpPr>
        <p:spPr>
          <a:xfrm>
            <a:off x="21650276" y="19749514"/>
            <a:ext cx="9679956" cy="369332"/>
          </a:xfrm>
          <a:prstGeom prst="rect">
            <a:avLst/>
          </a:prstGeom>
          <a:noFill/>
        </p:spPr>
        <p:txBody>
          <a:bodyPr wrap="square">
            <a:spAutoFit/>
          </a:bodyPr>
          <a:lstStyle/>
          <a:p>
            <a:r>
              <a:rPr lang="en-US" sz="1800" b="1" i="1" dirty="0">
                <a:latin typeface="Times New Roman" panose="02020603050405020304" pitchFamily="18" charset="0"/>
                <a:ea typeface="Times New Roman" panose="02020603050405020304" pitchFamily="18" charset="0"/>
                <a:cs typeface="Times New Roman" panose="02020603050405020304" pitchFamily="18" charset="0"/>
              </a:rPr>
              <a:t>RDC of the proposed SCMFRQI scheme of Green channel via DCT and quantization approaches</a:t>
            </a:r>
            <a:endParaRPr lang="en-AU" sz="1800" b="1"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A18FC0D2-1A9A-FB91-510B-7D5811BC4137}"/>
              </a:ext>
            </a:extLst>
          </p:cNvPr>
          <p:cNvSpPr txBox="1"/>
          <p:nvPr/>
        </p:nvSpPr>
        <p:spPr>
          <a:xfrm>
            <a:off x="33068898" y="19141540"/>
            <a:ext cx="4988860" cy="358368"/>
          </a:xfrm>
          <a:prstGeom prst="rect">
            <a:avLst/>
          </a:prstGeom>
          <a:noFill/>
        </p:spPr>
        <p:txBody>
          <a:bodyPr wrap="square">
            <a:spAutoFit/>
          </a:bodyPr>
          <a:lstStyle/>
          <a:p>
            <a:pPr marL="323371" indent="-323371">
              <a:lnSpc>
                <a:spcPct val="102000"/>
              </a:lnSpc>
              <a:spcBef>
                <a:spcPts val="707"/>
              </a:spcBef>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Scenery IV-result analysis of the Blue channel</a:t>
            </a:r>
            <a:endParaRPr lang="en-AU"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50" name="Table 149">
            <a:extLst>
              <a:ext uri="{FF2B5EF4-FFF2-40B4-BE49-F238E27FC236}">
                <a16:creationId xmlns:a16="http://schemas.microsoft.com/office/drawing/2014/main" id="{CC8B7D20-C902-7FD8-44B9-BC81728F9891}"/>
              </a:ext>
            </a:extLst>
          </p:cNvPr>
          <p:cNvGraphicFramePr>
            <a:graphicFrameLocks noGrp="1"/>
          </p:cNvGraphicFramePr>
          <p:nvPr>
            <p:extLst>
              <p:ext uri="{D42A27DB-BD31-4B8C-83A1-F6EECF244321}">
                <p14:modId xmlns:p14="http://schemas.microsoft.com/office/powerpoint/2010/main" val="4173461150"/>
              </p:ext>
            </p:extLst>
          </p:nvPr>
        </p:nvGraphicFramePr>
        <p:xfrm>
          <a:off x="33092614" y="20126471"/>
          <a:ext cx="9274083" cy="3330450"/>
        </p:xfrm>
        <a:graphic>
          <a:graphicData uri="http://schemas.openxmlformats.org/drawingml/2006/table">
            <a:tbl>
              <a:tblPr firstRow="1" firstCol="1" bandRow="1">
                <a:tableStyleId>{5C22544A-7EE6-4342-B048-85BDC9FD1C3A}</a:tableStyleId>
              </a:tblPr>
              <a:tblGrid>
                <a:gridCol w="1545185">
                  <a:extLst>
                    <a:ext uri="{9D8B030D-6E8A-4147-A177-3AD203B41FA5}">
                      <a16:colId xmlns:a16="http://schemas.microsoft.com/office/drawing/2014/main" val="1402663507"/>
                    </a:ext>
                  </a:extLst>
                </a:gridCol>
                <a:gridCol w="1545185">
                  <a:extLst>
                    <a:ext uri="{9D8B030D-6E8A-4147-A177-3AD203B41FA5}">
                      <a16:colId xmlns:a16="http://schemas.microsoft.com/office/drawing/2014/main" val="810445096"/>
                    </a:ext>
                  </a:extLst>
                </a:gridCol>
                <a:gridCol w="1545185">
                  <a:extLst>
                    <a:ext uri="{9D8B030D-6E8A-4147-A177-3AD203B41FA5}">
                      <a16:colId xmlns:a16="http://schemas.microsoft.com/office/drawing/2014/main" val="2091217502"/>
                    </a:ext>
                  </a:extLst>
                </a:gridCol>
                <a:gridCol w="1546176">
                  <a:extLst>
                    <a:ext uri="{9D8B030D-6E8A-4147-A177-3AD203B41FA5}">
                      <a16:colId xmlns:a16="http://schemas.microsoft.com/office/drawing/2014/main" val="1624764003"/>
                    </a:ext>
                  </a:extLst>
                </a:gridCol>
                <a:gridCol w="1546176">
                  <a:extLst>
                    <a:ext uri="{9D8B030D-6E8A-4147-A177-3AD203B41FA5}">
                      <a16:colId xmlns:a16="http://schemas.microsoft.com/office/drawing/2014/main" val="3706293530"/>
                    </a:ext>
                  </a:extLst>
                </a:gridCol>
                <a:gridCol w="1546176">
                  <a:extLst>
                    <a:ext uri="{9D8B030D-6E8A-4147-A177-3AD203B41FA5}">
                      <a16:colId xmlns:a16="http://schemas.microsoft.com/office/drawing/2014/main" val="1849493635"/>
                    </a:ext>
                  </a:extLst>
                </a:gridCol>
              </a:tblGrid>
              <a:tr h="555075">
                <a:tc rowSpan="2">
                  <a:txBody>
                    <a:bodyPr/>
                    <a:lstStyle/>
                    <a:p>
                      <a:pPr algn="ctr"/>
                      <a:r>
                        <a:rPr lang="en-US" sz="1400" dirty="0">
                          <a:effectLst/>
                          <a:latin typeface="Times New Roman" panose="02020603050405020304" pitchFamily="18" charset="0"/>
                          <a:cs typeface="Times New Roman" panose="02020603050405020304" pitchFamily="18" charset="0"/>
                        </a:rPr>
                        <a:t>PSNR(</a:t>
                      </a:r>
                      <a:r>
                        <a:rPr lang="en-US" sz="1400" dirty="0" err="1">
                          <a:effectLst/>
                          <a:latin typeface="Times New Roman" panose="02020603050405020304" pitchFamily="18" charset="0"/>
                          <a:cs typeface="Times New Roman" panose="02020603050405020304" pitchFamily="18" charset="0"/>
                        </a:rPr>
                        <a:t>db</a:t>
                      </a:r>
                      <a:r>
                        <a:rPr lang="en-US" sz="1400" dirty="0">
                          <a:effectLst/>
                          <a:latin typeface="Times New Roman" panose="02020603050405020304" pitchFamily="18" charset="0"/>
                          <a:cs typeface="Times New Roman" panose="02020603050405020304" pitchFamily="18" charset="0"/>
                        </a:rPr>
                        <a:t>)</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gridSpan="4">
                  <a:txBody>
                    <a:bodyPr/>
                    <a:lstStyle/>
                    <a:p>
                      <a:pPr algn="ctr"/>
                      <a:r>
                        <a:rPr lang="en-US" sz="1400" dirty="0">
                          <a:effectLst/>
                          <a:latin typeface="Times New Roman" panose="02020603050405020304" pitchFamily="18" charset="0"/>
                          <a:cs typeface="Times New Roman" panose="02020603050405020304" pitchFamily="18" charset="0"/>
                        </a:rPr>
                        <a:t>Required bits (MB)</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rowSpan="2">
                  <a:txBody>
                    <a:bodyPr/>
                    <a:lstStyle/>
                    <a:p>
                      <a:pPr algn="ctr"/>
                      <a:r>
                        <a:rPr lang="en-US" sz="1400" b="1" dirty="0">
                          <a:effectLst/>
                          <a:latin typeface="Times New Roman" panose="02020603050405020304" pitchFamily="18" charset="0"/>
                          <a:cs typeface="Times New Roman" panose="02020603050405020304" pitchFamily="18" charset="0"/>
                        </a:rPr>
                        <a:t>Image name</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963944676"/>
                  </a:ext>
                </a:extLst>
              </a:tr>
              <a:tr h="555075">
                <a:tc vMerge="1">
                  <a:txBody>
                    <a:bodyPr/>
                    <a:lstStyle/>
                    <a:p>
                      <a:endParaRPr lang="en-AU"/>
                    </a:p>
                  </a:txBody>
                  <a:tcPr/>
                </a:tc>
                <a:tc>
                  <a:txBody>
                    <a:bodyPr/>
                    <a:lstStyle/>
                    <a:p>
                      <a:pPr algn="ctr"/>
                      <a:r>
                        <a:rPr lang="en-US" sz="1400" dirty="0">
                          <a:effectLst/>
                          <a:latin typeface="Times New Roman" panose="02020603050405020304" pitchFamily="18" charset="0"/>
                          <a:cs typeface="Times New Roman" panose="02020603050405020304" pitchFamily="18" charset="0"/>
                        </a:rPr>
                        <a:t>SCMFRQI</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NCQI</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INCQI</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EFRQI</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vMerge="1">
                  <a:txBody>
                    <a:bodyPr/>
                    <a:lstStyle/>
                    <a:p>
                      <a:endParaRPr lang="en-AU"/>
                    </a:p>
                  </a:txBody>
                  <a:tcPr/>
                </a:tc>
                <a:extLst>
                  <a:ext uri="{0D108BD9-81ED-4DB2-BD59-A6C34878D82A}">
                    <a16:rowId xmlns:a16="http://schemas.microsoft.com/office/drawing/2014/main" val="2202011337"/>
                  </a:ext>
                </a:extLst>
              </a:tr>
              <a:tr h="555075">
                <a:tc>
                  <a:txBody>
                    <a:bodyPr/>
                    <a:lstStyle/>
                    <a:p>
                      <a:pPr algn="ctr"/>
                      <a:r>
                        <a:rPr lang="en-US" sz="1400">
                          <a:effectLst/>
                          <a:latin typeface="Times New Roman" panose="02020603050405020304" pitchFamily="18" charset="0"/>
                          <a:cs typeface="Times New Roman" panose="02020603050405020304" pitchFamily="18" charset="0"/>
                        </a:rPr>
                        <a:t>49.00</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2.66</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3.42</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4.29</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4.35</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Deer</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2196965603"/>
                  </a:ext>
                </a:extLst>
              </a:tr>
              <a:tr h="555075">
                <a:tc>
                  <a:txBody>
                    <a:bodyPr/>
                    <a:lstStyle/>
                    <a:p>
                      <a:pPr algn="ctr"/>
                      <a:r>
                        <a:rPr lang="en-US" sz="1400">
                          <a:effectLst/>
                          <a:latin typeface="Times New Roman" panose="02020603050405020304" pitchFamily="18" charset="0"/>
                          <a:cs typeface="Times New Roman" panose="02020603050405020304" pitchFamily="18" charset="0"/>
                        </a:rPr>
                        <a:t>46.53</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1.63</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2.12</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2.68</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2.67</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Baboon</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3151822323"/>
                  </a:ext>
                </a:extLst>
              </a:tr>
              <a:tr h="555075">
                <a:tc>
                  <a:txBody>
                    <a:bodyPr/>
                    <a:lstStyle/>
                    <a:p>
                      <a:pPr algn="ctr"/>
                      <a:r>
                        <a:rPr lang="en-US" sz="1400">
                          <a:effectLst/>
                          <a:latin typeface="Times New Roman" panose="02020603050405020304" pitchFamily="18" charset="0"/>
                          <a:cs typeface="Times New Roman" panose="02020603050405020304" pitchFamily="18" charset="0"/>
                        </a:rPr>
                        <a:t>48.49</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a:effectLst/>
                          <a:latin typeface="Times New Roman" panose="02020603050405020304" pitchFamily="18" charset="0"/>
                          <a:cs typeface="Times New Roman" panose="02020603050405020304" pitchFamily="18" charset="0"/>
                        </a:rPr>
                        <a:t>0.94</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1.22</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1.53</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1.55</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Scenery</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3805642388"/>
                  </a:ext>
                </a:extLst>
              </a:tr>
              <a:tr h="555075">
                <a:tc>
                  <a:txBody>
                    <a:bodyPr/>
                    <a:lstStyle/>
                    <a:p>
                      <a:pPr algn="ctr"/>
                      <a:r>
                        <a:rPr lang="en-US" sz="1400">
                          <a:effectLst/>
                          <a:latin typeface="Times New Roman" panose="02020603050405020304" pitchFamily="18" charset="0"/>
                          <a:cs typeface="Times New Roman" panose="02020603050405020304" pitchFamily="18" charset="0"/>
                        </a:rPr>
                        <a:t>48.68</a:t>
                      </a:r>
                      <a:endParaRPr lang="en-A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0.77</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1.02</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1.20</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1.29</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Peppers</a:t>
                      </a:r>
                      <a:endParaRPr lang="en-A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9" marR="48509" marT="0" marB="0" anchor="ctr"/>
                </a:tc>
                <a:extLst>
                  <a:ext uri="{0D108BD9-81ED-4DB2-BD59-A6C34878D82A}">
                    <a16:rowId xmlns:a16="http://schemas.microsoft.com/office/drawing/2014/main" val="3454124454"/>
                  </a:ext>
                </a:extLst>
              </a:tr>
            </a:tbl>
          </a:graphicData>
        </a:graphic>
      </p:graphicFrame>
      <p:sp>
        <p:nvSpPr>
          <p:cNvPr id="151" name="TextBox 150">
            <a:extLst>
              <a:ext uri="{FF2B5EF4-FFF2-40B4-BE49-F238E27FC236}">
                <a16:creationId xmlns:a16="http://schemas.microsoft.com/office/drawing/2014/main" id="{1F43DB02-D735-1AE5-5730-0907C50F727B}"/>
              </a:ext>
            </a:extLst>
          </p:cNvPr>
          <p:cNvSpPr txBox="1"/>
          <p:nvPr/>
        </p:nvSpPr>
        <p:spPr>
          <a:xfrm>
            <a:off x="32988672" y="19630523"/>
            <a:ext cx="9317267" cy="369332"/>
          </a:xfrm>
          <a:prstGeom prst="rect">
            <a:avLst/>
          </a:prstGeom>
          <a:noFill/>
        </p:spPr>
        <p:txBody>
          <a:bodyPr wrap="square">
            <a:spAutoFit/>
          </a:bodyPr>
          <a:lstStyle/>
          <a:p>
            <a:pPr marL="323371" indent="-323371"/>
            <a:r>
              <a:rPr lang="en-US" sz="1800" b="1" i="1" dirty="0">
                <a:latin typeface="Times New Roman" panose="02020603050405020304" pitchFamily="18" charset="0"/>
                <a:ea typeface="Times New Roman" panose="02020603050405020304" pitchFamily="18" charset="0"/>
                <a:cs typeface="Times New Roman" panose="02020603050405020304" pitchFamily="18" charset="0"/>
              </a:rPr>
              <a:t>RDC of the proposed SCMFRQI scheme of Blue channel via DCT and quantization approaches</a:t>
            </a:r>
            <a:endParaRPr lang="en-AU" sz="1800" b="1" dirty="0">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54" name="Group 53">
            <a:extLst>
              <a:ext uri="{FF2B5EF4-FFF2-40B4-BE49-F238E27FC236}">
                <a16:creationId xmlns:a16="http://schemas.microsoft.com/office/drawing/2014/main" id="{70871D35-BB5D-4FA1-426B-89EC434638FA}"/>
              </a:ext>
            </a:extLst>
          </p:cNvPr>
          <p:cNvGrpSpPr/>
          <p:nvPr/>
        </p:nvGrpSpPr>
        <p:grpSpPr>
          <a:xfrm>
            <a:off x="12561709" y="24898337"/>
            <a:ext cx="8440506" cy="4402123"/>
            <a:chOff x="35986465" y="5581226"/>
            <a:chExt cx="6214622" cy="3538230"/>
          </a:xfrm>
        </p:grpSpPr>
        <p:pic>
          <p:nvPicPr>
            <p:cNvPr id="12" name="Picture 2" descr="cs184/284a">
              <a:extLst>
                <a:ext uri="{FF2B5EF4-FFF2-40B4-BE49-F238E27FC236}">
                  <a16:creationId xmlns:a16="http://schemas.microsoft.com/office/drawing/2014/main" id="{D1D0037A-7B85-7E1E-7284-47B3EB09AB5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4762" t="32762" r="36666" b="2610"/>
            <a:stretch/>
          </p:blipFill>
          <p:spPr bwMode="auto">
            <a:xfrm>
              <a:off x="35986465" y="5581226"/>
              <a:ext cx="6214622" cy="29834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7B9B82A-6B1F-5707-FB9A-27580E0E3AAF}"/>
                </a:ext>
              </a:extLst>
            </p:cNvPr>
            <p:cNvSpPr txBox="1"/>
            <p:nvPr/>
          </p:nvSpPr>
          <p:spPr>
            <a:xfrm>
              <a:off x="37635376" y="8751534"/>
              <a:ext cx="3233936" cy="367922"/>
            </a:xfrm>
            <a:prstGeom prst="rect">
              <a:avLst/>
            </a:prstGeom>
            <a:noFill/>
          </p:spPr>
          <p:txBody>
            <a:bodyPr wrap="square">
              <a:spAutoFit/>
            </a:bodyPr>
            <a:lstStyle/>
            <a:p>
              <a:pPr algn="ctr">
                <a:lnSpc>
                  <a:spcPct val="150000"/>
                </a:lnSpc>
                <a:spcBef>
                  <a:spcPts val="905"/>
                </a:spcBef>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DCT as a preparation approach</a:t>
              </a:r>
              <a:endParaRPr lang="en-AU" sz="1800" b="1" dirty="0">
                <a:latin typeface="Cambria" panose="02040503050406030204" pitchFamily="18" charset="0"/>
                <a:ea typeface="Times New Roman" panose="02020603050405020304" pitchFamily="18"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6AA5E6FC-0CD3-4835-70C2-C0F7491CB502}"/>
              </a:ext>
            </a:extLst>
          </p:cNvPr>
          <p:cNvGrpSpPr/>
          <p:nvPr/>
        </p:nvGrpSpPr>
        <p:grpSpPr>
          <a:xfrm>
            <a:off x="27578266" y="4372590"/>
            <a:ext cx="7805719" cy="4129577"/>
            <a:chOff x="469574" y="25542667"/>
            <a:chExt cx="9740016" cy="4497674"/>
          </a:xfrm>
        </p:grpSpPr>
        <p:grpSp>
          <p:nvGrpSpPr>
            <p:cNvPr id="45" name="Group 44">
              <a:extLst>
                <a:ext uri="{FF2B5EF4-FFF2-40B4-BE49-F238E27FC236}">
                  <a16:creationId xmlns:a16="http://schemas.microsoft.com/office/drawing/2014/main" id="{B0905738-3E55-6104-A3C6-1931BD524B9A}"/>
                </a:ext>
              </a:extLst>
            </p:cNvPr>
            <p:cNvGrpSpPr/>
            <p:nvPr/>
          </p:nvGrpSpPr>
          <p:grpSpPr>
            <a:xfrm>
              <a:off x="469574" y="25542667"/>
              <a:ext cx="9740016" cy="4497674"/>
              <a:chOff x="-281548" y="21832181"/>
              <a:chExt cx="11473505" cy="4497674"/>
            </a:xfrm>
          </p:grpSpPr>
          <p:pic>
            <p:nvPicPr>
              <p:cNvPr id="11" name="Picture 10">
                <a:extLst>
                  <a:ext uri="{FF2B5EF4-FFF2-40B4-BE49-F238E27FC236}">
                    <a16:creationId xmlns:a16="http://schemas.microsoft.com/office/drawing/2014/main" id="{1293A753-DA70-159C-5F8A-07D1E39BE37F}"/>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62268" y="22105687"/>
                <a:ext cx="7026020" cy="3320510"/>
              </a:xfrm>
              <a:prstGeom prst="rect">
                <a:avLst/>
              </a:prstGeom>
              <a:noFill/>
              <a:ln>
                <a:noFill/>
              </a:ln>
            </p:spPr>
          </p:pic>
          <p:sp>
            <p:nvSpPr>
              <p:cNvPr id="16" name="TextBox 15">
                <a:extLst>
                  <a:ext uri="{FF2B5EF4-FFF2-40B4-BE49-F238E27FC236}">
                    <a16:creationId xmlns:a16="http://schemas.microsoft.com/office/drawing/2014/main" id="{96E72AEC-EE77-4624-4987-56B1591A7CDC}"/>
                  </a:ext>
                </a:extLst>
              </p:cNvPr>
              <p:cNvSpPr txBox="1"/>
              <p:nvPr/>
            </p:nvSpPr>
            <p:spPr>
              <a:xfrm>
                <a:off x="1860844" y="25692955"/>
                <a:ext cx="6940456" cy="636900"/>
              </a:xfrm>
              <a:prstGeom prst="rect">
                <a:avLst/>
              </a:prstGeom>
              <a:noFill/>
            </p:spPr>
            <p:txBody>
              <a:bodyPr wrap="square">
                <a:spAutoFit/>
              </a:bodyPr>
              <a:lstStyle/>
              <a:p>
                <a:r>
                  <a:rPr lang="en-AU" sz="1600" b="1" dirty="0">
                    <a:latin typeface="Times New Roman" panose="02020603050405020304" pitchFamily="18" charset="0"/>
                    <a:cs typeface="Times New Roman" panose="02020603050405020304" pitchFamily="18" charset="0"/>
                  </a:rPr>
                  <a:t>Quantum image circuit for NEQR preparation for the image NEQR</a:t>
                </a:r>
              </a:p>
            </p:txBody>
          </p:sp>
          <p:sp>
            <p:nvSpPr>
              <p:cNvPr id="18" name="Speech Bubble: Oval 17">
                <a:extLst>
                  <a:ext uri="{FF2B5EF4-FFF2-40B4-BE49-F238E27FC236}">
                    <a16:creationId xmlns:a16="http://schemas.microsoft.com/office/drawing/2014/main" id="{B59EB422-DB5F-67AD-65B8-810A5F3885A7}"/>
                  </a:ext>
                </a:extLst>
              </p:cNvPr>
              <p:cNvSpPr/>
              <p:nvPr/>
            </p:nvSpPr>
            <p:spPr>
              <a:xfrm>
                <a:off x="9097480" y="21832181"/>
                <a:ext cx="2094477" cy="1564728"/>
              </a:xfrm>
              <a:prstGeom prst="wedgeEllipseCallout">
                <a:avLst>
                  <a:gd name="adj1" fmla="val -62276"/>
                  <a:gd name="adj2" fmla="val 78924"/>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r>
                  <a:rPr lang="en-US" sz="1200" dirty="0">
                    <a:latin typeface="Times New Roman" panose="02020603050405020304" pitchFamily="18" charset="0"/>
                    <a:ea typeface="Times New Roman" panose="02020603050405020304" pitchFamily="18" charset="0"/>
                  </a:rPr>
                  <a:t>0 (Y=0, X=0), 100 (Y=0, X=1), 200 (Y=1, X=0), 255(Y=1, X=1). </a:t>
                </a:r>
                <a:endParaRPr lang="en-AU" sz="1200" dirty="0"/>
              </a:p>
            </p:txBody>
          </p:sp>
          <p:sp>
            <p:nvSpPr>
              <p:cNvPr id="19" name="Speech Bubble: Oval 18">
                <a:extLst>
                  <a:ext uri="{FF2B5EF4-FFF2-40B4-BE49-F238E27FC236}">
                    <a16:creationId xmlns:a16="http://schemas.microsoft.com/office/drawing/2014/main" id="{DCBF4636-3723-DCB4-57BF-89A1795D4BF6}"/>
                  </a:ext>
                </a:extLst>
              </p:cNvPr>
              <p:cNvSpPr/>
              <p:nvPr/>
            </p:nvSpPr>
            <p:spPr>
              <a:xfrm>
                <a:off x="9392795" y="24144496"/>
                <a:ext cx="1589968" cy="1189036"/>
              </a:xfrm>
              <a:prstGeom prst="wedgeEllipseCallout">
                <a:avLst>
                  <a:gd name="adj1" fmla="val -84126"/>
                  <a:gd name="adj2" fmla="val 38248"/>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lang="en-AU" sz="1200" dirty="0">
                    <a:latin typeface="Times New Roman" panose="02020603050405020304" pitchFamily="18" charset="0"/>
                    <a:cs typeface="Times New Roman" panose="02020603050405020304" pitchFamily="18" charset="0"/>
                  </a:rPr>
                  <a:t>Limited to square size image</a:t>
                </a:r>
              </a:p>
            </p:txBody>
          </p:sp>
          <p:sp>
            <p:nvSpPr>
              <p:cNvPr id="22" name="Speech Bubble: Oval 21">
                <a:extLst>
                  <a:ext uri="{FF2B5EF4-FFF2-40B4-BE49-F238E27FC236}">
                    <a16:creationId xmlns:a16="http://schemas.microsoft.com/office/drawing/2014/main" id="{9A77057D-BFEB-9832-CA9F-F670FD921013}"/>
                  </a:ext>
                </a:extLst>
              </p:cNvPr>
              <p:cNvSpPr/>
              <p:nvPr/>
            </p:nvSpPr>
            <p:spPr>
              <a:xfrm>
                <a:off x="-281548" y="22777899"/>
                <a:ext cx="1504350" cy="1399763"/>
              </a:xfrm>
              <a:prstGeom prst="wedgeEllipseCallout">
                <a:avLst>
                  <a:gd name="adj1" fmla="val 79418"/>
                  <a:gd name="adj2" fmla="val 31000"/>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AU" sz="1200" dirty="0">
                    <a:latin typeface="Times New Roman" panose="02020603050405020304" pitchFamily="18" charset="0"/>
                    <a:cs typeface="Times New Roman" panose="02020603050405020304" pitchFamily="18" charset="0"/>
                  </a:rPr>
                  <a:t>Applicable for 2×2 size image </a:t>
                </a:r>
              </a:p>
            </p:txBody>
          </p:sp>
        </p:grpSp>
        <p:sp>
          <p:nvSpPr>
            <p:cNvPr id="31" name="Left Brace 30">
              <a:extLst>
                <a:ext uri="{FF2B5EF4-FFF2-40B4-BE49-F238E27FC236}">
                  <a16:creationId xmlns:a16="http://schemas.microsoft.com/office/drawing/2014/main" id="{5B5F155A-431D-2772-9887-B165A7F8F32D}"/>
                </a:ext>
              </a:extLst>
            </p:cNvPr>
            <p:cNvSpPr/>
            <p:nvPr/>
          </p:nvSpPr>
          <p:spPr>
            <a:xfrm>
              <a:off x="1976265" y="26077708"/>
              <a:ext cx="312015" cy="304307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4885"/>
            </a:p>
          </p:txBody>
        </p:sp>
        <p:sp>
          <p:nvSpPr>
            <p:cNvPr id="36" name="Right Brace 35">
              <a:extLst>
                <a:ext uri="{FF2B5EF4-FFF2-40B4-BE49-F238E27FC236}">
                  <a16:creationId xmlns:a16="http://schemas.microsoft.com/office/drawing/2014/main" id="{545BCB0B-2632-F4D2-3A04-EA339C9AFC2B}"/>
                </a:ext>
              </a:extLst>
            </p:cNvPr>
            <p:cNvSpPr/>
            <p:nvPr/>
          </p:nvSpPr>
          <p:spPr>
            <a:xfrm>
              <a:off x="7826896" y="25926145"/>
              <a:ext cx="362884" cy="32350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4885"/>
            </a:p>
          </p:txBody>
        </p:sp>
      </p:grpSp>
      <p:grpSp>
        <p:nvGrpSpPr>
          <p:cNvPr id="15" name="Group 14">
            <a:extLst>
              <a:ext uri="{FF2B5EF4-FFF2-40B4-BE49-F238E27FC236}">
                <a16:creationId xmlns:a16="http://schemas.microsoft.com/office/drawing/2014/main" id="{F3B79733-BA17-A77D-C1DC-477AAFE322D8}"/>
              </a:ext>
            </a:extLst>
          </p:cNvPr>
          <p:cNvGrpSpPr/>
          <p:nvPr/>
        </p:nvGrpSpPr>
        <p:grpSpPr>
          <a:xfrm>
            <a:off x="21554935" y="4746226"/>
            <a:ext cx="5908939" cy="3029457"/>
            <a:chOff x="11241006" y="21922261"/>
            <a:chExt cx="9075362" cy="2568873"/>
          </a:xfrm>
        </p:grpSpPr>
        <p:pic>
          <p:nvPicPr>
            <p:cNvPr id="37" name="Picture 36">
              <a:extLst>
                <a:ext uri="{FF2B5EF4-FFF2-40B4-BE49-F238E27FC236}">
                  <a16:creationId xmlns:a16="http://schemas.microsoft.com/office/drawing/2014/main" id="{742434DD-95D5-F4CC-92EE-914487D303FB}"/>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3359861" y="22001166"/>
              <a:ext cx="3977043" cy="2462894"/>
            </a:xfrm>
            <a:prstGeom prst="rect">
              <a:avLst/>
            </a:prstGeom>
            <a:noFill/>
          </p:spPr>
        </p:pic>
        <mc:AlternateContent xmlns:mc="http://schemas.openxmlformats.org/markup-compatibility/2006">
          <mc:Choice xmlns:a14="http://schemas.microsoft.com/office/drawing/2010/main" Requires="a14">
            <p:sp>
              <p:nvSpPr>
                <p:cNvPr id="38" name="Speech Bubble: Oval 37">
                  <a:extLst>
                    <a:ext uri="{FF2B5EF4-FFF2-40B4-BE49-F238E27FC236}">
                      <a16:creationId xmlns:a16="http://schemas.microsoft.com/office/drawing/2014/main" id="{08F940C3-914D-6617-8AC7-E6B2327789CA}"/>
                    </a:ext>
                  </a:extLst>
                </p:cNvPr>
                <p:cNvSpPr/>
                <p:nvPr/>
              </p:nvSpPr>
              <p:spPr>
                <a:xfrm>
                  <a:off x="17888050" y="21922261"/>
                  <a:ext cx="2428318" cy="2462894"/>
                </a:xfrm>
                <a:prstGeom prst="wedgeEllipseCallout">
                  <a:avLst>
                    <a:gd name="adj1" fmla="val -65195"/>
                    <a:gd name="adj2" fmla="val 9202"/>
                  </a:avLst>
                </a:prstGeom>
                <a:ln w="19050">
                  <a:solidFill>
                    <a:schemeClr val="accent4"/>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marL="161686" indent="-161686">
                    <a:buAutoNum type="arabicPeriod"/>
                  </a:pPr>
                  <a:r>
                    <a:rPr lang="en-US" sz="1200" dirty="0">
                      <a:latin typeface="Times New Roman" panose="02020603050405020304" pitchFamily="18" charset="0"/>
                      <a:cs typeface="Times New Roman" panose="02020603050405020304" pitchFamily="18" charset="0"/>
                    </a:rPr>
                    <a:t>Every time, it needs to look up table. </a:t>
                  </a:r>
                </a:p>
                <a:p>
                  <a:pPr marL="161686" indent="-161686">
                    <a:buAutoNum type="arabicPeriod"/>
                  </a:pPr>
                  <a:r>
                    <a:rPr lang="en-US" sz="1200" dirty="0">
                      <a:latin typeface="Times New Roman" panose="02020603050405020304" pitchFamily="18" charset="0"/>
                      <a:cs typeface="Times New Roman" panose="02020603050405020304" pitchFamily="18" charset="0"/>
                    </a:rPr>
                    <a:t>Time complexity</a:t>
                  </a:r>
                </a:p>
                <a:p>
                  <a14:m>
                    <m:oMath xmlns:m="http://schemas.openxmlformats.org/officeDocument/2006/math">
                      <m:r>
                        <a:rPr lang="en-AU" sz="1200" i="1">
                          <a:latin typeface="Cambria Math" panose="02040503050406030204" pitchFamily="18" charset="0"/>
                          <a:ea typeface="Times New Roman" panose="02020603050405020304" pitchFamily="18" charset="0"/>
                          <a:cs typeface="Times New Roman" panose="02020603050405020304" pitchFamily="18" charset="0"/>
                        </a:rPr>
                        <m:t>𝑂</m:t>
                      </m:r>
                      <m:r>
                        <a:rPr lang="en-AU" sz="1200" i="1">
                          <a:latin typeface="Cambria Math" panose="02040503050406030204" pitchFamily="18" charset="0"/>
                          <a:ea typeface="Times New Roman" panose="02020603050405020304" pitchFamily="18" charset="0"/>
                          <a:cs typeface="Times New Roman" panose="02020603050405020304" pitchFamily="18" charset="0"/>
                        </a:rPr>
                        <m:t>(</m:t>
                      </m:r>
                    </m:oMath>
                  </a14:m>
                  <a:r>
                    <a:rPr lang="en-AU" sz="1200" dirty="0">
                      <a:latin typeface="Times New Roman" panose="02020603050405020304" pitchFamily="18" charset="0"/>
                      <a:ea typeface="Times New Roman" panose="02020603050405020304" pitchFamily="18" charset="0"/>
                      <a:cs typeface="Times New Roman" panose="02020603050405020304" pitchFamily="18" charset="0"/>
                    </a:rPr>
                    <a:t>2n.q.2^4n).</a:t>
                  </a:r>
                </a:p>
                <a:p>
                  <a:r>
                    <a:rPr lang="en-US" sz="1200" dirty="0">
                      <a:latin typeface="Times New Roman" panose="02020603050405020304" pitchFamily="18" charset="0"/>
                      <a:cs typeface="Times New Roman" panose="02020603050405020304" pitchFamily="18" charset="0"/>
                    </a:rPr>
                    <a:t>3. Increase complexity rather than playing compression. </a:t>
                  </a:r>
                </a:p>
              </p:txBody>
            </p:sp>
          </mc:Choice>
          <mc:Fallback>
            <p:sp>
              <p:nvSpPr>
                <p:cNvPr id="38" name="Speech Bubble: Oval 37">
                  <a:extLst>
                    <a:ext uri="{FF2B5EF4-FFF2-40B4-BE49-F238E27FC236}">
                      <a16:creationId xmlns:a16="http://schemas.microsoft.com/office/drawing/2014/main" id="{08F940C3-914D-6617-8AC7-E6B2327789CA}"/>
                    </a:ext>
                  </a:extLst>
                </p:cNvPr>
                <p:cNvSpPr>
                  <a:spLocks noRot="1" noChangeAspect="1" noMove="1" noResize="1" noEditPoints="1" noAdjustHandles="1" noChangeArrowheads="1" noChangeShapeType="1" noTextEdit="1"/>
                </p:cNvSpPr>
                <p:nvPr/>
              </p:nvSpPr>
              <p:spPr>
                <a:xfrm>
                  <a:off x="17888050" y="21922261"/>
                  <a:ext cx="2428318" cy="2462894"/>
                </a:xfrm>
                <a:prstGeom prst="wedgeEllipseCallout">
                  <a:avLst>
                    <a:gd name="adj1" fmla="val -65195"/>
                    <a:gd name="adj2" fmla="val 9202"/>
                  </a:avLst>
                </a:prstGeom>
                <a:blipFill>
                  <a:blip r:embed="rId22"/>
                  <a:stretch>
                    <a:fillRect/>
                  </a:stretch>
                </a:blipFill>
                <a:ln w="19050">
                  <a:solidFill>
                    <a:schemeClr val="accent4"/>
                  </a:solidFill>
                  <a:prstDash val="sysDot"/>
                </a:ln>
              </p:spPr>
              <p:txBody>
                <a:bodyPr/>
                <a:lstStyle/>
                <a:p>
                  <a:r>
                    <a:rPr lang="en-AU">
                      <a:noFill/>
                    </a:rPr>
                    <a:t> </a:t>
                  </a:r>
                </a:p>
              </p:txBody>
            </p:sp>
          </mc:Fallback>
        </mc:AlternateContent>
        <p:sp>
          <p:nvSpPr>
            <p:cNvPr id="39" name="Speech Bubble: Oval 38">
              <a:extLst>
                <a:ext uri="{FF2B5EF4-FFF2-40B4-BE49-F238E27FC236}">
                  <a16:creationId xmlns:a16="http://schemas.microsoft.com/office/drawing/2014/main" id="{0D9978CE-10EC-C714-4C11-7019B0C10E1F}"/>
                </a:ext>
              </a:extLst>
            </p:cNvPr>
            <p:cNvSpPr/>
            <p:nvPr/>
          </p:nvSpPr>
          <p:spPr>
            <a:xfrm>
              <a:off x="11241006" y="22630956"/>
              <a:ext cx="1603717" cy="983355"/>
            </a:xfrm>
            <a:prstGeom prst="wedgeEllipseCallout">
              <a:avLst>
                <a:gd name="adj1" fmla="val 70822"/>
                <a:gd name="adj2" fmla="val 13058"/>
              </a:avLst>
            </a:prstGeom>
            <a:ln w="19050">
              <a:solidFill>
                <a:schemeClr val="accent4"/>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r>
                <a:rPr lang="en-US" sz="1200" dirty="0">
                  <a:latin typeface="Times New Roman" panose="02020603050405020304" pitchFamily="18" charset="0"/>
                </a:rPr>
                <a:t>It’s fully quantum</a:t>
              </a:r>
              <a:endParaRPr lang="en-AU" sz="1200" dirty="0"/>
            </a:p>
          </p:txBody>
        </p:sp>
        <p:sp>
          <p:nvSpPr>
            <p:cNvPr id="30" name="Left Brace 29">
              <a:extLst>
                <a:ext uri="{FF2B5EF4-FFF2-40B4-BE49-F238E27FC236}">
                  <a16:creationId xmlns:a16="http://schemas.microsoft.com/office/drawing/2014/main" id="{07FCF135-A7B9-584F-E557-398AA0FFD1F8}"/>
                </a:ext>
              </a:extLst>
            </p:cNvPr>
            <p:cNvSpPr/>
            <p:nvPr/>
          </p:nvSpPr>
          <p:spPr>
            <a:xfrm>
              <a:off x="13045034" y="22028239"/>
              <a:ext cx="362884" cy="24628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4885"/>
            </a:p>
          </p:txBody>
        </p:sp>
        <p:sp>
          <p:nvSpPr>
            <p:cNvPr id="43" name="Right Brace 42">
              <a:extLst>
                <a:ext uri="{FF2B5EF4-FFF2-40B4-BE49-F238E27FC236}">
                  <a16:creationId xmlns:a16="http://schemas.microsoft.com/office/drawing/2014/main" id="{3C2AF4E0-A195-9CA2-02A0-79F07DB77CC8}"/>
                </a:ext>
              </a:extLst>
            </p:cNvPr>
            <p:cNvSpPr/>
            <p:nvPr/>
          </p:nvSpPr>
          <p:spPr>
            <a:xfrm>
              <a:off x="17294716" y="22028239"/>
              <a:ext cx="268761" cy="24628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4885"/>
            </a:p>
          </p:txBody>
        </p:sp>
      </p:grpSp>
      <p:sp>
        <p:nvSpPr>
          <p:cNvPr id="21" name="TextBox 20">
            <a:extLst>
              <a:ext uri="{FF2B5EF4-FFF2-40B4-BE49-F238E27FC236}">
                <a16:creationId xmlns:a16="http://schemas.microsoft.com/office/drawing/2014/main" id="{6C291E01-A9C0-680F-CA08-0728BD76CFAB}"/>
              </a:ext>
            </a:extLst>
          </p:cNvPr>
          <p:cNvSpPr txBox="1"/>
          <p:nvPr/>
        </p:nvSpPr>
        <p:spPr>
          <a:xfrm>
            <a:off x="21966012" y="8018784"/>
            <a:ext cx="4526445" cy="457754"/>
          </a:xfrm>
          <a:prstGeom prst="rect">
            <a:avLst/>
          </a:prstGeom>
          <a:noFill/>
        </p:spPr>
        <p:txBody>
          <a:bodyPr wrap="square">
            <a:spAutoFit/>
          </a:bodyPr>
          <a:lstStyle/>
          <a:p>
            <a:pPr algn="ctr">
              <a:lnSpc>
                <a:spcPct val="150000"/>
              </a:lnSpc>
              <a:spcBef>
                <a:spcPts val="905"/>
              </a:spcBef>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BEC approach for quantum compression  </a:t>
            </a:r>
            <a:endParaRPr lang="en-AU" sz="1800" b="1" dirty="0">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64" name="Group 63">
            <a:extLst>
              <a:ext uri="{FF2B5EF4-FFF2-40B4-BE49-F238E27FC236}">
                <a16:creationId xmlns:a16="http://schemas.microsoft.com/office/drawing/2014/main" id="{6C35BB60-FD54-8E2E-7FC9-7B5A95CFD537}"/>
              </a:ext>
            </a:extLst>
          </p:cNvPr>
          <p:cNvGrpSpPr/>
          <p:nvPr/>
        </p:nvGrpSpPr>
        <p:grpSpPr>
          <a:xfrm>
            <a:off x="21427805" y="3366217"/>
            <a:ext cx="21268033" cy="5464714"/>
            <a:chOff x="689235" y="8205815"/>
            <a:chExt cx="14415402" cy="7368882"/>
          </a:xfrm>
        </p:grpSpPr>
        <p:sp>
          <p:nvSpPr>
            <p:cNvPr id="67" name="Rectangle 66">
              <a:extLst>
                <a:ext uri="{FF2B5EF4-FFF2-40B4-BE49-F238E27FC236}">
                  <a16:creationId xmlns:a16="http://schemas.microsoft.com/office/drawing/2014/main" id="{C75B0582-2F3B-BF3E-B8AA-453CF9BB8A8A}"/>
                </a:ext>
              </a:extLst>
            </p:cNvPr>
            <p:cNvSpPr/>
            <p:nvPr/>
          </p:nvSpPr>
          <p:spPr>
            <a:xfrm>
              <a:off x="689347" y="8240734"/>
              <a:ext cx="14415290" cy="853208"/>
            </a:xfrm>
            <a:prstGeom prst="rect">
              <a:avLst/>
            </a:prstGeom>
            <a:solidFill>
              <a:srgbClr val="A80532"/>
            </a:solidFill>
            <a:ln>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885"/>
            </a:p>
          </p:txBody>
        </p:sp>
        <p:sp>
          <p:nvSpPr>
            <p:cNvPr id="68" name="TextBox 67">
              <a:extLst>
                <a:ext uri="{FF2B5EF4-FFF2-40B4-BE49-F238E27FC236}">
                  <a16:creationId xmlns:a16="http://schemas.microsoft.com/office/drawing/2014/main" id="{40F364FD-2A88-8567-02EF-F71A47397923}"/>
                </a:ext>
              </a:extLst>
            </p:cNvPr>
            <p:cNvSpPr txBox="1"/>
            <p:nvPr/>
          </p:nvSpPr>
          <p:spPr>
            <a:xfrm>
              <a:off x="689235" y="8205815"/>
              <a:ext cx="14415290" cy="7368882"/>
            </a:xfrm>
            <a:prstGeom prst="rect">
              <a:avLst/>
            </a:prstGeom>
            <a:noFill/>
            <a:ln>
              <a:solidFill>
                <a:srgbClr val="A80532"/>
              </a:solidFill>
            </a:ln>
          </p:spPr>
          <p:txBody>
            <a:bodyPr wrap="square" rtlCol="0">
              <a:spAutoFit/>
            </a:bodyPr>
            <a:lstStyle/>
            <a:p>
              <a:pPr algn="ctr"/>
              <a:r>
                <a:rPr lang="en-AU" sz="4000" b="1" dirty="0">
                  <a:solidFill>
                    <a:schemeClr val="bg1"/>
                  </a:solidFill>
                  <a:latin typeface="Times New Roman" panose="02020603050405020304" pitchFamily="18" charset="0"/>
                  <a:cs typeface="Times New Roman" panose="02020603050405020304" pitchFamily="18" charset="0"/>
                </a:rPr>
                <a:t>Literature Review</a:t>
              </a: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a:p>
              <a:pPr algn="ctr"/>
              <a:endParaRPr lang="en-AU" sz="40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1875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circle(in)">
                                      <p:cBhvr>
                                        <p:cTn id="7" dur="20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circle(in)">
                                      <p:cBhvr>
                                        <p:cTn id="12" dur="20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circle(in)">
                                      <p:cBhvr>
                                        <p:cTn id="17" dur="2000"/>
                                        <p:tgtEl>
                                          <p:spTgt spid="1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circle(in)">
                                      <p:cBhvr>
                                        <p:cTn id="22" dur="2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B3B11216-D1B8-454A-A528-2513412D698E}" vid="{C09475DF-EC5A-4757-ACAF-7F7721951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15261</TotalTime>
  <Words>1063</Words>
  <Application>Microsoft Office PowerPoint</Application>
  <PresentationFormat>Custom</PresentationFormat>
  <Paragraphs>238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vt:lpstr>
      <vt:lpstr>Cambria Math</vt:lpstr>
      <vt:lpstr>Times New Roman</vt:lpstr>
      <vt:lpstr>Wingdings</vt:lpstr>
      <vt:lpstr>Office Theme</vt:lpstr>
      <vt:lpstr>PowerPoint Presentation</vt:lpstr>
    </vt:vector>
  </TitlesOfParts>
  <Company>Charles Sturt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Malone, Emily</dc:creator>
  <cp:lastModifiedBy>Haque, Md. Ershadul</cp:lastModifiedBy>
  <cp:revision>198</cp:revision>
  <cp:lastPrinted>2023-04-26T23:26:01Z</cp:lastPrinted>
  <dcterms:created xsi:type="dcterms:W3CDTF">2019-05-23T04:26:43Z</dcterms:created>
  <dcterms:modified xsi:type="dcterms:W3CDTF">2023-04-27T00:10:46Z</dcterms:modified>
</cp:coreProperties>
</file>