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p:scale>
          <a:sx n="25" d="100"/>
          <a:sy n="25" d="100"/>
        </p:scale>
        <p:origin x="1542"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zh-CN" altLang="en-US"/>
              <a:t>单击此处编辑母版标题样式</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3420050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980938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3051706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3396690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zh-CN" altLang="en-US"/>
              <a:t>单击此处编辑母版标题样式</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4274898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410334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4" name="Content Placeholder 3"/>
          <p:cNvSpPr>
            <a:spLocks noGrp="1"/>
          </p:cNvSpPr>
          <p:nvPr>
            <p:ph sz="half" idx="2"/>
          </p:nvPr>
        </p:nvSpPr>
        <p:spPr>
          <a:xfrm>
            <a:off x="2085368" y="15635264"/>
            <a:ext cx="12807832" cy="2299711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zh-CN" altLang="en-US"/>
              <a:t>单击此处编辑母版文本样式</a:t>
            </a:r>
          </a:p>
        </p:txBody>
      </p:sp>
      <p:sp>
        <p:nvSpPr>
          <p:cNvPr id="6" name="Content Placeholder 5"/>
          <p:cNvSpPr>
            <a:spLocks noGrp="1"/>
          </p:cNvSpPr>
          <p:nvPr>
            <p:ph sz="quarter" idx="4"/>
          </p:nvPr>
        </p:nvSpPr>
        <p:spPr>
          <a:xfrm>
            <a:off x="15326828" y="15635264"/>
            <a:ext cx="12870909" cy="2299711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778895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3607380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3753510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zh-CN" altLang="en-US"/>
              <a:t>单击此处编辑母版标题样式</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3862417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zh-CN" altLang="en-US"/>
              <a:t>单击图标添加图片</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45320A2-4144-42F6-84B7-BAB12C4AA941}" type="datetimeFigureOut">
              <a:rPr lang="zh-CN" altLang="en-US" smtClean="0"/>
              <a:t>2024/4/10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3942411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745320A2-4144-42F6-84B7-BAB12C4AA941}" type="datetimeFigureOut">
              <a:rPr lang="zh-CN" altLang="en-US" smtClean="0"/>
              <a:t>2024/4/10</a:t>
            </a:fld>
            <a:endParaRPr lang="zh-CN" alt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BA93C4C4-4B47-40DB-8B53-DD4F4C7F3C74}" type="slidenum">
              <a:rPr lang="zh-CN" altLang="en-US" smtClean="0"/>
              <a:t>‹#›</a:t>
            </a:fld>
            <a:endParaRPr lang="zh-CN" altLang="en-US"/>
          </a:p>
        </p:txBody>
      </p:sp>
    </p:spTree>
    <p:extLst>
      <p:ext uri="{BB962C8B-B14F-4D97-AF65-F5344CB8AC3E}">
        <p14:creationId xmlns:p14="http://schemas.microsoft.com/office/powerpoint/2010/main" val="8314740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emf"/><Relationship Id="rId11" Type="http://schemas.openxmlformats.org/officeDocument/2006/relationships/image" Target="../media/image10.png"/><Relationship Id="rId5" Type="http://schemas.openxmlformats.org/officeDocument/2006/relationships/image" Target="../media/image4.emf"/><Relationship Id="rId10" Type="http://schemas.openxmlformats.org/officeDocument/2006/relationships/image" Target="../media/image9.png"/><Relationship Id="rId4" Type="http://schemas.openxmlformats.org/officeDocument/2006/relationships/image" Target="../media/image3.emf"/><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E3B83A00-CD57-41F8-9162-FB222AA52A1F}"/>
              </a:ext>
            </a:extLst>
          </p:cNvPr>
          <p:cNvPicPr>
            <a:picLocks noChangeAspect="1"/>
          </p:cNvPicPr>
          <p:nvPr/>
        </p:nvPicPr>
        <p:blipFill>
          <a:blip r:embed="rId2"/>
          <a:stretch>
            <a:fillRect/>
          </a:stretch>
        </p:blipFill>
        <p:spPr>
          <a:xfrm>
            <a:off x="23683847" y="477966"/>
            <a:ext cx="5649027" cy="4655217"/>
          </a:xfrm>
          <a:prstGeom prst="rect">
            <a:avLst/>
          </a:prstGeom>
        </p:spPr>
      </p:pic>
      <p:sp>
        <p:nvSpPr>
          <p:cNvPr id="11" name="标题 1">
            <a:extLst>
              <a:ext uri="{FF2B5EF4-FFF2-40B4-BE49-F238E27FC236}">
                <a16:creationId xmlns:a16="http://schemas.microsoft.com/office/drawing/2014/main" id="{86202F2E-92DB-48C2-A343-F7F140808B4A}"/>
              </a:ext>
            </a:extLst>
          </p:cNvPr>
          <p:cNvSpPr>
            <a:spLocks noGrp="1"/>
          </p:cNvSpPr>
          <p:nvPr/>
        </p:nvSpPr>
        <p:spPr>
          <a:xfrm>
            <a:off x="805907" y="346252"/>
            <a:ext cx="22430611" cy="2595374"/>
          </a:xfrm>
          <a:prstGeom prst="rect">
            <a:avLst/>
          </a:prstGeom>
        </p:spPr>
        <p:txBody>
          <a:bodyPr vert="horz" lIns="91440" tIns="45720" rIns="91440" bIns="45720" rtlCol="0" anchor="ctr">
            <a:noAutofit/>
          </a:bodyPr>
          <a:lstStyle>
            <a:lvl1pPr algn="l" defTabSz="914395"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US" altLang="zh-CN" sz="6600" b="1" kern="0" dirty="0">
                <a:solidFill>
                  <a:schemeClr val="accent1">
                    <a:lumMod val="50000"/>
                  </a:schemeClr>
                </a:solidFill>
                <a:latin typeface="Times New Roman" panose="02020603050405020304" pitchFamily="18" charset="0"/>
                <a:cs typeface="Times New Roman" panose="02020603050405020304" pitchFamily="18" charset="0"/>
              </a:rPr>
              <a:t>FSPEN: An Ultra-Lightweight Network for Real Time Speech Enhancement</a:t>
            </a:r>
          </a:p>
        </p:txBody>
      </p:sp>
      <p:sp>
        <p:nvSpPr>
          <p:cNvPr id="12" name="文本框 8">
            <a:extLst>
              <a:ext uri="{FF2B5EF4-FFF2-40B4-BE49-F238E27FC236}">
                <a16:creationId xmlns:a16="http://schemas.microsoft.com/office/drawing/2014/main" id="{2AD24AD8-0DBC-45ED-A5AC-0145A515E355}"/>
              </a:ext>
            </a:extLst>
          </p:cNvPr>
          <p:cNvSpPr txBox="1"/>
          <p:nvPr/>
        </p:nvSpPr>
        <p:spPr>
          <a:xfrm>
            <a:off x="942339" y="3102929"/>
            <a:ext cx="21193551" cy="769441"/>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545096">
              <a:spcAft>
                <a:spcPts val="150"/>
              </a:spcAft>
              <a:buClr>
                <a:schemeClr val="tx1"/>
              </a:buClr>
              <a:buSzPct val="100000"/>
            </a:pP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Lei Yang</a:t>
            </a:r>
            <a:r>
              <a:rPr lang="en-US" altLang="zh-CN" sz="4400" b="1" spc="-34" baseline="30000"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1</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Wei Liu</a:t>
            </a:r>
            <a:r>
              <a:rPr lang="en-US" altLang="zh-CN" sz="4400" b="1" spc="-34" baseline="30000"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1</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a:t>
            </a:r>
            <a:r>
              <a:rPr lang="en-US" altLang="zh-CN" sz="4400" b="1" spc="-34" dirty="0" err="1">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Ruijie</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Meng</a:t>
            </a:r>
            <a:r>
              <a:rPr lang="en-US" altLang="zh-CN" sz="4400" b="1" spc="-34" baseline="30000"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1</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a:t>
            </a:r>
            <a:r>
              <a:rPr lang="en-US" altLang="zh-CN" sz="4400" b="1" spc="-34" dirty="0" err="1">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Gunwoo</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Lee</a:t>
            </a:r>
            <a:r>
              <a:rPr lang="en-US" altLang="zh-CN" sz="4400" b="1" spc="-34" baseline="30000"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2</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a:t>
            </a:r>
            <a:r>
              <a:rPr lang="en-US" altLang="zh-CN" sz="4400" b="1" spc="-34" dirty="0" err="1">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Soonho</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Baek</a:t>
            </a:r>
            <a:r>
              <a:rPr lang="en-US" altLang="zh-CN" sz="4400" b="1" spc="-34" baseline="30000"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2</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Han-</a:t>
            </a:r>
            <a:r>
              <a:rPr lang="en-US" altLang="zh-CN" sz="4400" b="1" spc="-34" dirty="0" err="1">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gil</a:t>
            </a:r>
            <a:r>
              <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 Moon</a:t>
            </a:r>
            <a:r>
              <a:rPr lang="en-US" altLang="zh-CN" sz="4400" b="1" spc="-34" baseline="30000"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rPr>
              <a:t>2</a:t>
            </a:r>
            <a:endParaRPr lang="en-US" altLang="zh-CN" sz="4400" b="1" spc="-34" dirty="0">
              <a:solidFill>
                <a:schemeClr val="tx2"/>
              </a:solidFill>
              <a:latin typeface="Times New Roman" panose="02020603050405020304" pitchFamily="18" charset="0"/>
              <a:ea typeface="Malgun Gothic" panose="020B0503020000020004" pitchFamily="34" charset="-127"/>
              <a:cs typeface="Times New Roman" panose="02020603050405020304" pitchFamily="18" charset="0"/>
            </a:endParaRPr>
          </a:p>
        </p:txBody>
      </p:sp>
      <p:sp>
        <p:nvSpPr>
          <p:cNvPr id="13" name="文本框 21">
            <a:extLst>
              <a:ext uri="{FF2B5EF4-FFF2-40B4-BE49-F238E27FC236}">
                <a16:creationId xmlns:a16="http://schemas.microsoft.com/office/drawing/2014/main" id="{28A07F39-5639-4417-BD50-0F6FEDDD9A95}"/>
              </a:ext>
            </a:extLst>
          </p:cNvPr>
          <p:cNvSpPr txBox="1"/>
          <p:nvPr/>
        </p:nvSpPr>
        <p:spPr>
          <a:xfrm>
            <a:off x="942339" y="3910838"/>
            <a:ext cx="21863385" cy="2573205"/>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545096">
              <a:lnSpc>
                <a:spcPct val="130000"/>
              </a:lnSpc>
              <a:buClr>
                <a:schemeClr val="tx1"/>
              </a:buClr>
              <a:buSzPct val="100000"/>
            </a:pPr>
            <a:r>
              <a:rPr lang="en-US" altLang="zh-CN" sz="4400" spc="-34" baseline="30000" dirty="0">
                <a:solidFill>
                  <a:schemeClr val="tx2"/>
                </a:solidFill>
                <a:latin typeface="Times New Roman" panose="02020603050405020304" pitchFamily="18" charset="0"/>
                <a:cs typeface="Times New Roman" panose="02020603050405020304" pitchFamily="18" charset="0"/>
              </a:rPr>
              <a:t>1</a:t>
            </a:r>
            <a:r>
              <a:rPr lang="en-US" altLang="zh-CN" sz="4400" spc="-34" dirty="0">
                <a:solidFill>
                  <a:schemeClr val="tx2"/>
                </a:solidFill>
                <a:latin typeface="Times New Roman" panose="02020603050405020304" pitchFamily="18" charset="0"/>
                <a:cs typeface="Times New Roman" panose="02020603050405020304" pitchFamily="18" charset="0"/>
              </a:rPr>
              <a:t> Samsung Research China – Beijing (SRC-B)</a:t>
            </a:r>
          </a:p>
          <a:p>
            <a:pPr defTabSz="545096">
              <a:lnSpc>
                <a:spcPct val="130000"/>
              </a:lnSpc>
              <a:buClr>
                <a:schemeClr val="tx1"/>
              </a:buClr>
              <a:buSzPct val="100000"/>
            </a:pPr>
            <a:r>
              <a:rPr lang="en-US" altLang="zh-CN" sz="4400" spc="-34" baseline="30000" dirty="0">
                <a:solidFill>
                  <a:schemeClr val="tx2"/>
                </a:solidFill>
                <a:latin typeface="Times New Roman" panose="02020603050405020304" pitchFamily="18" charset="0"/>
                <a:cs typeface="Times New Roman" panose="02020603050405020304" pitchFamily="18" charset="0"/>
              </a:rPr>
              <a:t>2</a:t>
            </a:r>
            <a:r>
              <a:rPr lang="en-US" altLang="zh-CN" sz="4400" spc="-34" dirty="0">
                <a:solidFill>
                  <a:schemeClr val="tx2"/>
                </a:solidFill>
                <a:latin typeface="Times New Roman" panose="02020603050405020304" pitchFamily="18" charset="0"/>
                <a:cs typeface="Times New Roman" panose="02020603050405020304" pitchFamily="18" charset="0"/>
              </a:rPr>
              <a:t> Mobile </a:t>
            </a:r>
            <a:r>
              <a:rPr lang="en-US" altLang="zh-CN" sz="4400" spc="-34" dirty="0" err="1">
                <a:solidFill>
                  <a:schemeClr val="tx2"/>
                </a:solidFill>
                <a:latin typeface="Times New Roman" panose="02020603050405020304" pitchFamily="18" charset="0"/>
                <a:cs typeface="Times New Roman" panose="02020603050405020304" pitchFamily="18" charset="0"/>
              </a:rPr>
              <a:t>eXperience</a:t>
            </a:r>
            <a:r>
              <a:rPr lang="en-US" altLang="zh-CN" sz="4400" spc="-34" dirty="0">
                <a:solidFill>
                  <a:schemeClr val="tx2"/>
                </a:solidFill>
                <a:latin typeface="Times New Roman" panose="02020603050405020304" pitchFamily="18" charset="0"/>
                <a:cs typeface="Times New Roman" panose="02020603050405020304" pitchFamily="18" charset="0"/>
              </a:rPr>
              <a:t> Business, Samsung Electronics Co., Ltd</a:t>
            </a:r>
          </a:p>
          <a:p>
            <a:pPr defTabSz="545096">
              <a:lnSpc>
                <a:spcPct val="130000"/>
              </a:lnSpc>
              <a:buClr>
                <a:schemeClr val="tx1"/>
              </a:buClr>
              <a:buSzPct val="100000"/>
            </a:pPr>
            <a:r>
              <a:rPr lang="en-US" altLang="zh-CN" sz="4000" spc="-34" dirty="0">
                <a:solidFill>
                  <a:schemeClr val="tx2"/>
                </a:solidFill>
                <a:latin typeface="Times New Roman" panose="02020603050405020304" pitchFamily="18" charset="0"/>
                <a:cs typeface="Times New Roman" panose="02020603050405020304" pitchFamily="18" charset="0"/>
              </a:rPr>
              <a:t>{lei81.yang, </a:t>
            </a:r>
            <a:r>
              <a:rPr lang="en-US" altLang="zh-CN" sz="4000" spc="-34" dirty="0" err="1">
                <a:solidFill>
                  <a:schemeClr val="tx2"/>
                </a:solidFill>
                <a:latin typeface="Times New Roman" panose="02020603050405020304" pitchFamily="18" charset="0"/>
                <a:cs typeface="Times New Roman" panose="02020603050405020304" pitchFamily="18" charset="0"/>
              </a:rPr>
              <a:t>wei.liu</a:t>
            </a:r>
            <a:r>
              <a:rPr lang="en-US" altLang="zh-CN" sz="4000" spc="-34" dirty="0">
                <a:solidFill>
                  <a:schemeClr val="tx2"/>
                </a:solidFill>
                <a:latin typeface="Times New Roman" panose="02020603050405020304" pitchFamily="18" charset="0"/>
                <a:cs typeface="Times New Roman" panose="02020603050405020304" pitchFamily="18" charset="0"/>
              </a:rPr>
              <a:t>, </a:t>
            </a:r>
            <a:r>
              <a:rPr lang="en-US" altLang="zh-CN" sz="4000" spc="-34" dirty="0" err="1">
                <a:solidFill>
                  <a:schemeClr val="tx2"/>
                </a:solidFill>
                <a:latin typeface="Times New Roman" panose="02020603050405020304" pitchFamily="18" charset="0"/>
                <a:cs typeface="Times New Roman" panose="02020603050405020304" pitchFamily="18" charset="0"/>
              </a:rPr>
              <a:t>ruijie.meng</a:t>
            </a:r>
            <a:r>
              <a:rPr lang="en-US" altLang="zh-CN" sz="4000" spc="-34" dirty="0">
                <a:solidFill>
                  <a:schemeClr val="tx2"/>
                </a:solidFill>
                <a:latin typeface="Times New Roman" panose="02020603050405020304" pitchFamily="18" charset="0"/>
                <a:cs typeface="Times New Roman" panose="02020603050405020304" pitchFamily="18" charset="0"/>
              </a:rPr>
              <a:t>, gw325.lee, </a:t>
            </a:r>
            <a:r>
              <a:rPr lang="en-US" altLang="zh-CN" sz="4000" spc="-34" dirty="0" err="1">
                <a:solidFill>
                  <a:schemeClr val="tx2"/>
                </a:solidFill>
                <a:latin typeface="Times New Roman" panose="02020603050405020304" pitchFamily="18" charset="0"/>
                <a:cs typeface="Times New Roman" panose="02020603050405020304" pitchFamily="18" charset="0"/>
              </a:rPr>
              <a:t>soonho.baek</a:t>
            </a:r>
            <a:r>
              <a:rPr lang="en-US" altLang="zh-CN" sz="4000" spc="-34" dirty="0">
                <a:solidFill>
                  <a:schemeClr val="tx2"/>
                </a:solidFill>
                <a:latin typeface="Times New Roman" panose="02020603050405020304" pitchFamily="18" charset="0"/>
                <a:cs typeface="Times New Roman" panose="02020603050405020304" pitchFamily="18" charset="0"/>
              </a:rPr>
              <a:t>, </a:t>
            </a:r>
            <a:r>
              <a:rPr lang="en-US" altLang="zh-CN" sz="4000" spc="-34" dirty="0" err="1">
                <a:solidFill>
                  <a:schemeClr val="tx2"/>
                </a:solidFill>
                <a:latin typeface="Times New Roman" panose="02020603050405020304" pitchFamily="18" charset="0"/>
                <a:cs typeface="Times New Roman" panose="02020603050405020304" pitchFamily="18" charset="0"/>
              </a:rPr>
              <a:t>hangil.moon</a:t>
            </a:r>
            <a:r>
              <a:rPr lang="en-US" altLang="zh-CN" sz="4000" spc="-34" dirty="0">
                <a:solidFill>
                  <a:schemeClr val="tx2"/>
                </a:solidFill>
                <a:latin typeface="Times New Roman" panose="02020603050405020304" pitchFamily="18" charset="0"/>
                <a:cs typeface="Times New Roman" panose="02020603050405020304" pitchFamily="18" charset="0"/>
              </a:rPr>
              <a:t>}@samsung.com</a:t>
            </a:r>
          </a:p>
        </p:txBody>
      </p:sp>
      <p:pic>
        <p:nvPicPr>
          <p:cNvPr id="14" name="图片 13">
            <a:extLst>
              <a:ext uri="{FF2B5EF4-FFF2-40B4-BE49-F238E27FC236}">
                <a16:creationId xmlns:a16="http://schemas.microsoft.com/office/drawing/2014/main" id="{129D5637-51D4-46C2-B3B6-2E2802E99327}"/>
              </a:ext>
            </a:extLst>
          </p:cNvPr>
          <p:cNvPicPr>
            <a:picLocks noChangeAspect="1"/>
          </p:cNvPicPr>
          <p:nvPr/>
        </p:nvPicPr>
        <p:blipFill>
          <a:blip r:embed="rId3"/>
          <a:stretch>
            <a:fillRect/>
          </a:stretch>
        </p:blipFill>
        <p:spPr>
          <a:xfrm>
            <a:off x="23667428" y="5083554"/>
            <a:ext cx="5681864" cy="1864360"/>
          </a:xfrm>
          <a:prstGeom prst="rect">
            <a:avLst/>
          </a:prstGeom>
        </p:spPr>
      </p:pic>
      <p:sp>
        <p:nvSpPr>
          <p:cNvPr id="16" name="文本框 9">
            <a:extLst>
              <a:ext uri="{FF2B5EF4-FFF2-40B4-BE49-F238E27FC236}">
                <a16:creationId xmlns:a16="http://schemas.microsoft.com/office/drawing/2014/main" id="{281503B8-9A1D-4538-874A-E5DD1D4CF229}"/>
              </a:ext>
            </a:extLst>
          </p:cNvPr>
          <p:cNvSpPr txBox="1"/>
          <p:nvPr/>
        </p:nvSpPr>
        <p:spPr>
          <a:xfrm>
            <a:off x="942338" y="7091093"/>
            <a:ext cx="28390535" cy="4555030"/>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545096">
              <a:spcAft>
                <a:spcPts val="1800"/>
              </a:spcAft>
              <a:buClr>
                <a:schemeClr val="tx1"/>
              </a:buClr>
              <a:buSzPct val="100000"/>
            </a:pPr>
            <a:r>
              <a:rPr lang="en-US" altLang="zh-CN" sz="4400" b="1" dirty="0">
                <a:latin typeface="Times New Roman" panose="02020603050405020304" pitchFamily="18" charset="0"/>
                <a:ea typeface="Malgun Gothic" panose="020B0503020000020004" pitchFamily="34" charset="-127"/>
                <a:cs typeface="Times New Roman" panose="02020603050405020304" pitchFamily="18" charset="0"/>
              </a:rPr>
              <a:t>Highlights</a:t>
            </a:r>
          </a:p>
          <a:p>
            <a:pPr marL="742950" indent="-742950" defTabSz="545096">
              <a:lnSpc>
                <a:spcPct val="130000"/>
              </a:lnSpc>
              <a:spcAft>
                <a:spcPts val="150"/>
              </a:spcAft>
              <a:buClr>
                <a:schemeClr val="tx1"/>
              </a:buClr>
              <a:buSzPct val="100000"/>
              <a:buFont typeface="+mj-lt"/>
              <a:buAutoNum type="arabicPeriod"/>
            </a:pPr>
            <a:r>
              <a:rPr lang="en-US" altLang="zh-CN" sz="3600" dirty="0">
                <a:latin typeface="Times New Roman" panose="02020603050405020304" pitchFamily="18" charset="0"/>
                <a:ea typeface="等线" panose="02010600030101010101" pitchFamily="2" charset="-122"/>
              </a:rPr>
              <a:t>To achieve high performance on lightweight model, we designed a full-band and sub-band network structure. A sub-band encoder is used to assist the full-band encoder to extract the speech feature. With this approach, global and local feature can be achieved utilizing a limited number of encoder layers. In addition, we propose an inter-frame path extension method to further improve the performance of the network while preserving complexity.</a:t>
            </a:r>
          </a:p>
          <a:p>
            <a:pPr marL="742950" indent="-742950" defTabSz="545096">
              <a:lnSpc>
                <a:spcPct val="130000"/>
              </a:lnSpc>
              <a:spcAft>
                <a:spcPts val="150"/>
              </a:spcAft>
              <a:buClr>
                <a:schemeClr val="tx1"/>
              </a:buClr>
              <a:buSzPct val="100000"/>
              <a:buFont typeface="+mj-lt"/>
              <a:buAutoNum type="arabicPeriod"/>
            </a:pPr>
            <a:r>
              <a:rPr lang="en-US" altLang="zh-CN" sz="3600" dirty="0">
                <a:latin typeface="Times New Roman" panose="02020603050405020304" pitchFamily="18" charset="0"/>
                <a:ea typeface="等线" panose="02010600030101010101" pitchFamily="2" charset="-122"/>
              </a:rPr>
              <a:t>We propose an ultra-lightweight speech enhancement network - FSPEN. The model size is only 79k, and the MAC is 89M. Experiments demonstrate that FSPEN achieves PESQ 2.97 on </a:t>
            </a:r>
            <a:r>
              <a:rPr lang="en-US" altLang="zh-CN" sz="3600" dirty="0" err="1">
                <a:latin typeface="Times New Roman" panose="02020603050405020304" pitchFamily="18" charset="0"/>
                <a:ea typeface="等线" panose="02010600030101010101" pitchFamily="2" charset="-122"/>
              </a:rPr>
              <a:t>VoiceBank+Demand</a:t>
            </a:r>
            <a:r>
              <a:rPr lang="en-US" altLang="zh-CN" sz="3600" dirty="0">
                <a:latin typeface="Times New Roman" panose="02020603050405020304" pitchFamily="18" charset="0"/>
                <a:ea typeface="等线" panose="02010600030101010101" pitchFamily="2" charset="-122"/>
              </a:rPr>
              <a:t> dataset with these tiny model size and complexity.</a:t>
            </a:r>
          </a:p>
        </p:txBody>
      </p:sp>
      <p:pic>
        <p:nvPicPr>
          <p:cNvPr id="21" name="图片 20">
            <a:extLst>
              <a:ext uri="{FF2B5EF4-FFF2-40B4-BE49-F238E27FC236}">
                <a16:creationId xmlns:a16="http://schemas.microsoft.com/office/drawing/2014/main" id="{9F35CE5B-22A1-439E-81F2-E2376B3DF91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bwMode="auto">
          <a:xfrm>
            <a:off x="1573622" y="13942923"/>
            <a:ext cx="17227458" cy="7787762"/>
          </a:xfrm>
          <a:prstGeom prst="rect">
            <a:avLst/>
          </a:prstGeom>
          <a:noFill/>
          <a:ln>
            <a:noFill/>
          </a:ln>
        </p:spPr>
      </p:pic>
      <p:pic>
        <p:nvPicPr>
          <p:cNvPr id="24" name="图片 23">
            <a:extLst>
              <a:ext uri="{FF2B5EF4-FFF2-40B4-BE49-F238E27FC236}">
                <a16:creationId xmlns:a16="http://schemas.microsoft.com/office/drawing/2014/main" id="{E8F338C1-CC3B-4F80-950A-B1314A759B4B}"/>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573622" y="23098213"/>
            <a:ext cx="8370478" cy="5908360"/>
          </a:xfrm>
          <a:prstGeom prst="rect">
            <a:avLst/>
          </a:prstGeom>
        </p:spPr>
      </p:pic>
      <p:pic>
        <p:nvPicPr>
          <p:cNvPr id="27" name="图片 26">
            <a:extLst>
              <a:ext uri="{FF2B5EF4-FFF2-40B4-BE49-F238E27FC236}">
                <a16:creationId xmlns:a16="http://schemas.microsoft.com/office/drawing/2014/main" id="{4AAA7D44-388A-4826-8ED4-7FAE742E666C}"/>
              </a:ext>
            </a:extLst>
          </p:cNvPr>
          <p:cNvPicPr>
            <a:picLocks noChangeAspect="1"/>
          </p:cNvPicPr>
          <p:nvPr/>
        </p:nvPicPr>
        <p:blipFill rotWithShape="1">
          <a:blip r:embed="rId6">
            <a:extLst>
              <a:ext uri="{28A0092B-C50C-407E-A947-70E740481C1C}">
                <a14:useLocalDpi xmlns:a14="http://schemas.microsoft.com/office/drawing/2010/main" val="0"/>
              </a:ext>
            </a:extLst>
          </a:blip>
          <a:srcRect l="-54" r="-92"/>
          <a:stretch/>
        </p:blipFill>
        <p:spPr>
          <a:xfrm>
            <a:off x="1573622" y="29337757"/>
            <a:ext cx="18005296" cy="3316453"/>
          </a:xfrm>
          <a:prstGeom prst="rect">
            <a:avLst/>
          </a:prstGeom>
        </p:spPr>
      </p:pic>
      <p:pic>
        <p:nvPicPr>
          <p:cNvPr id="31" name="图片 30">
            <a:extLst>
              <a:ext uri="{FF2B5EF4-FFF2-40B4-BE49-F238E27FC236}">
                <a16:creationId xmlns:a16="http://schemas.microsoft.com/office/drawing/2014/main" id="{05308545-D62C-4A21-98C3-239F7C1EA762}"/>
              </a:ext>
            </a:extLst>
          </p:cNvPr>
          <p:cNvPicPr>
            <a:picLocks noChangeAspect="1"/>
          </p:cNvPicPr>
          <p:nvPr/>
        </p:nvPicPr>
        <p:blipFill>
          <a:blip r:embed="rId7"/>
          <a:stretch>
            <a:fillRect/>
          </a:stretch>
        </p:blipFill>
        <p:spPr>
          <a:xfrm>
            <a:off x="19929772" y="32885505"/>
            <a:ext cx="8086857" cy="4774472"/>
          </a:xfrm>
          <a:prstGeom prst="rect">
            <a:avLst/>
          </a:prstGeom>
        </p:spPr>
      </p:pic>
      <p:pic>
        <p:nvPicPr>
          <p:cNvPr id="33" name="图片 32">
            <a:extLst>
              <a:ext uri="{FF2B5EF4-FFF2-40B4-BE49-F238E27FC236}">
                <a16:creationId xmlns:a16="http://schemas.microsoft.com/office/drawing/2014/main" id="{1CA24511-6A2C-4D58-BD9D-108EEED9E55A}"/>
              </a:ext>
            </a:extLst>
          </p:cNvPr>
          <p:cNvPicPr>
            <a:picLocks noChangeAspect="1"/>
          </p:cNvPicPr>
          <p:nvPr/>
        </p:nvPicPr>
        <p:blipFill>
          <a:blip r:embed="rId8"/>
          <a:stretch>
            <a:fillRect/>
          </a:stretch>
        </p:blipFill>
        <p:spPr>
          <a:xfrm>
            <a:off x="20151516" y="38135273"/>
            <a:ext cx="7865113" cy="3596483"/>
          </a:xfrm>
          <a:prstGeom prst="rect">
            <a:avLst/>
          </a:prstGeom>
        </p:spPr>
      </p:pic>
      <p:sp>
        <p:nvSpPr>
          <p:cNvPr id="49" name="文本框 48">
            <a:extLst>
              <a:ext uri="{FF2B5EF4-FFF2-40B4-BE49-F238E27FC236}">
                <a16:creationId xmlns:a16="http://schemas.microsoft.com/office/drawing/2014/main" id="{A9569EEE-A745-4534-858C-78AAEA4FD8A5}"/>
              </a:ext>
            </a:extLst>
          </p:cNvPr>
          <p:cNvSpPr txBox="1"/>
          <p:nvPr/>
        </p:nvSpPr>
        <p:spPr>
          <a:xfrm>
            <a:off x="18944986" y="12702358"/>
            <a:ext cx="10278179" cy="3709157"/>
          </a:xfrm>
          <a:prstGeom prst="rect">
            <a:avLst/>
          </a:prstGeom>
          <a:noFill/>
        </p:spPr>
        <p:txBody>
          <a:bodyPr wrap="square">
            <a:spAutoFit/>
          </a:bodyPr>
          <a:lstStyle/>
          <a:p>
            <a:pPr>
              <a:lnSpc>
                <a:spcPct val="130000"/>
              </a:lnSpc>
              <a:spcAft>
                <a:spcPts val="600"/>
              </a:spcAft>
            </a:pPr>
            <a:r>
              <a:rPr lang="en-US" altLang="zh-CN" sz="3600" dirty="0">
                <a:effectLst/>
                <a:latin typeface="Times New Roman" panose="02020603050405020304" pitchFamily="18" charset="0"/>
                <a:ea typeface="等线" panose="02010600030101010101" pitchFamily="2" charset="-122"/>
              </a:rPr>
              <a:t>Our speech enhancement model consists of 3 stages</a:t>
            </a:r>
            <a:endParaRPr lang="en-US" altLang="zh-CN" sz="3600" dirty="0">
              <a:latin typeface="Times New Roman" panose="02020603050405020304" pitchFamily="18" charset="0"/>
              <a:ea typeface="等线" panose="02010600030101010101" pitchFamily="2" charset="-122"/>
            </a:endParaRPr>
          </a:p>
          <a:p>
            <a:pPr marL="571500" indent="-571500">
              <a:lnSpc>
                <a:spcPct val="130000"/>
              </a:lnSpc>
              <a:buFont typeface="Arial" panose="020B0604020202020204" pitchFamily="34" charset="0"/>
              <a:buChar char="•"/>
            </a:pPr>
            <a:r>
              <a:rPr lang="en-US" altLang="zh-CN" sz="3600" dirty="0">
                <a:latin typeface="Times New Roman" panose="02020603050405020304" pitchFamily="18" charset="0"/>
                <a:ea typeface="等线" panose="02010600030101010101" pitchFamily="2" charset="-122"/>
              </a:rPr>
              <a:t>F</a:t>
            </a:r>
            <a:r>
              <a:rPr lang="en-US" altLang="zh-CN" sz="3600" dirty="0">
                <a:effectLst/>
                <a:latin typeface="Times New Roman" panose="02020603050405020304" pitchFamily="18" charset="0"/>
                <a:ea typeface="等线" panose="02010600030101010101" pitchFamily="2" charset="-122"/>
              </a:rPr>
              <a:t>ull-band and sub-band encoder</a:t>
            </a:r>
            <a:endParaRPr lang="en-US" altLang="zh-CN" sz="3600" dirty="0">
              <a:latin typeface="Times New Roman" panose="02020603050405020304" pitchFamily="18" charset="0"/>
              <a:ea typeface="等线" panose="02010600030101010101" pitchFamily="2" charset="-122"/>
            </a:endParaRPr>
          </a:p>
          <a:p>
            <a:pPr marL="571500" indent="-571500">
              <a:lnSpc>
                <a:spcPct val="130000"/>
              </a:lnSpc>
              <a:buFont typeface="Arial" panose="020B0604020202020204" pitchFamily="34" charset="0"/>
              <a:buChar char="•"/>
            </a:pPr>
            <a:r>
              <a:rPr lang="en-US" altLang="zh-CN" sz="3600" dirty="0">
                <a:effectLst/>
                <a:latin typeface="Times New Roman" panose="02020603050405020304" pitchFamily="18" charset="0"/>
                <a:ea typeface="等线" panose="02010600030101010101" pitchFamily="2" charset="-122"/>
              </a:rPr>
              <a:t>Dual Path enhancer with path Extension (DPE) module</a:t>
            </a:r>
            <a:endParaRPr lang="en-US" altLang="zh-CN" sz="3600" dirty="0">
              <a:latin typeface="Times New Roman" panose="02020603050405020304" pitchFamily="18" charset="0"/>
              <a:ea typeface="等线" panose="02010600030101010101" pitchFamily="2" charset="-122"/>
            </a:endParaRPr>
          </a:p>
          <a:p>
            <a:pPr marL="571500" indent="-571500">
              <a:lnSpc>
                <a:spcPct val="130000"/>
              </a:lnSpc>
              <a:buFont typeface="Arial" panose="020B0604020202020204" pitchFamily="34" charset="0"/>
              <a:buChar char="•"/>
            </a:pPr>
            <a:r>
              <a:rPr lang="en-US" altLang="zh-CN" sz="3600" dirty="0">
                <a:effectLst/>
                <a:latin typeface="Times New Roman" panose="02020603050405020304" pitchFamily="18" charset="0"/>
                <a:ea typeface="等线" panose="02010600030101010101" pitchFamily="2" charset="-122"/>
              </a:rPr>
              <a:t>Full-band and sub-band decoder.</a:t>
            </a:r>
            <a:endParaRPr lang="zh-CN" altLang="en-US" sz="4800" dirty="0"/>
          </a:p>
        </p:txBody>
      </p:sp>
      <p:sp>
        <p:nvSpPr>
          <p:cNvPr id="53" name="文本框 52">
            <a:extLst>
              <a:ext uri="{FF2B5EF4-FFF2-40B4-BE49-F238E27FC236}">
                <a16:creationId xmlns:a16="http://schemas.microsoft.com/office/drawing/2014/main" id="{15A3A18C-CAA6-4A71-8E68-5E575211F614}"/>
              </a:ext>
            </a:extLst>
          </p:cNvPr>
          <p:cNvSpPr txBox="1"/>
          <p:nvPr/>
        </p:nvSpPr>
        <p:spPr>
          <a:xfrm>
            <a:off x="1097219" y="22022084"/>
            <a:ext cx="15697200" cy="830997"/>
          </a:xfrm>
          <a:prstGeom prst="rect">
            <a:avLst/>
          </a:prstGeom>
          <a:noFill/>
        </p:spPr>
        <p:txBody>
          <a:bodyPr wrap="square">
            <a:spAutoFit/>
          </a:bodyPr>
          <a:lstStyle/>
          <a:p>
            <a:r>
              <a:rPr lang="en-US" altLang="zh-CN" sz="4800" b="1" dirty="0">
                <a:effectLst/>
                <a:latin typeface="Times New Roman" panose="02020603050405020304" pitchFamily="18" charset="0"/>
                <a:ea typeface="等线" panose="02010600030101010101" pitchFamily="2" charset="-122"/>
              </a:rPr>
              <a:t>Dual Path enhancer with path Extension (DPE)</a:t>
            </a:r>
            <a:endParaRPr lang="zh-CN" altLang="en-US" sz="4800" dirty="0"/>
          </a:p>
        </p:txBody>
      </p:sp>
      <mc:AlternateContent xmlns:mc="http://schemas.openxmlformats.org/markup-compatibility/2006">
        <mc:Choice xmlns:a14="http://schemas.microsoft.com/office/drawing/2010/main" Requires="a14">
          <p:sp>
            <p:nvSpPr>
              <p:cNvPr id="57" name="文本框 56">
                <a:extLst>
                  <a:ext uri="{FF2B5EF4-FFF2-40B4-BE49-F238E27FC236}">
                    <a16:creationId xmlns:a16="http://schemas.microsoft.com/office/drawing/2014/main" id="{50E2934E-8C14-4088-9B4B-034DE408F2DE}"/>
                  </a:ext>
                </a:extLst>
              </p:cNvPr>
              <p:cNvSpPr txBox="1"/>
              <p:nvPr/>
            </p:nvSpPr>
            <p:spPr>
              <a:xfrm>
                <a:off x="12051050" y="22995609"/>
                <a:ext cx="17269797" cy="5918543"/>
              </a:xfrm>
              <a:prstGeom prst="rect">
                <a:avLst/>
              </a:prstGeom>
              <a:noFill/>
            </p:spPr>
            <p:txBody>
              <a:bodyPr wrap="square">
                <a:spAutoFit/>
              </a:bodyPr>
              <a:lstStyle/>
              <a:p>
                <a:pPr>
                  <a:lnSpc>
                    <a:spcPct val="130000"/>
                  </a:lnSpc>
                  <a:spcAft>
                    <a:spcPts val="1800"/>
                  </a:spcAft>
                </a:pPr>
                <a:r>
                  <a:rPr lang="en-US" altLang="zh-CN" sz="3600" dirty="0">
                    <a:effectLst/>
                    <a:latin typeface="Times New Roman" panose="02020603050405020304" pitchFamily="18" charset="0"/>
                    <a:ea typeface="等线" panose="02010600030101010101" pitchFamily="2" charset="-122"/>
                    <a:cs typeface="Times New Roman" panose="02020603050405020304" pitchFamily="18" charset="0"/>
                  </a:rPr>
                  <a:t>To apply the dual path network to the lightweight model, the number of RNN nodes needs to be decreased, however, when the number of nodes is extremely low, the network modeling capacity will be severely impaired, leading to a performance bottleneck</a:t>
                </a:r>
              </a:p>
              <a:p>
                <a:pPr>
                  <a:lnSpc>
                    <a:spcPct val="130000"/>
                  </a:lnSpc>
                </a:pPr>
                <a:r>
                  <a:rPr lang="en-US" altLang="zh-CN" sz="3600" dirty="0">
                    <a:latin typeface="Times New Roman" panose="02020603050405020304" pitchFamily="18" charset="0"/>
                    <a:cs typeface="Times New Roman" panose="02020603050405020304" pitchFamily="18" charset="0"/>
                  </a:rPr>
                  <a:t>We propose a method for inter-frame path extension. For </a:t>
                </a:r>
                <a:r>
                  <a:rPr lang="en-US" altLang="zh-CN" sz="3600" dirty="0">
                    <a:effectLst/>
                    <a:latin typeface="Times New Roman" panose="02020603050405020304" pitchFamily="18" charset="0"/>
                    <a:ea typeface="等线" panose="02010600030101010101" pitchFamily="2" charset="-122"/>
                    <a:cs typeface="Times New Roman" panose="02020603050405020304" pitchFamily="18" charset="0"/>
                  </a:rPr>
                  <a:t>inter-frame modeling, we partition the </a:t>
                </a:r>
                <a14:m>
                  <m:oMath xmlns:m="http://schemas.openxmlformats.org/officeDocument/2006/math">
                    <m:r>
                      <a:rPr lang="en-US" altLang="zh-CN" sz="3600" i="1">
                        <a:effectLst/>
                        <a:latin typeface="Cambria Math" panose="02040503050406030204" pitchFamily="18" charset="0"/>
                        <a:ea typeface="等线" panose="02010600030101010101" pitchFamily="2" charset="-122"/>
                        <a:cs typeface="Times New Roman" panose="02020603050405020304" pitchFamily="18" charset="0"/>
                      </a:rPr>
                      <m:t>𝑀</m:t>
                    </m:r>
                  </m:oMath>
                </a14:m>
                <a:r>
                  <a:rPr lang="en-US" altLang="zh-CN" sz="3600" dirty="0">
                    <a:effectLst/>
                    <a:latin typeface="Times New Roman" panose="02020603050405020304" pitchFamily="18" charset="0"/>
                    <a:ea typeface="等线" panose="02010600030101010101" pitchFamily="2" charset="-122"/>
                    <a:cs typeface="Times New Roman" panose="02020603050405020304" pitchFamily="18" charset="0"/>
                  </a:rPr>
                  <a:t> features within a frame into </a:t>
                </a:r>
                <a14:m>
                  <m:oMath xmlns:m="http://schemas.openxmlformats.org/officeDocument/2006/math">
                    <m:r>
                      <a:rPr lang="en-US" altLang="zh-CN" sz="3600" i="1">
                        <a:effectLst/>
                        <a:latin typeface="Cambria Math" panose="02040503050406030204" pitchFamily="18" charset="0"/>
                        <a:ea typeface="等线" panose="02010600030101010101" pitchFamily="2" charset="-122"/>
                        <a:cs typeface="Times New Roman" panose="02020603050405020304" pitchFamily="18" charset="0"/>
                      </a:rPr>
                      <m:t>𝑃</m:t>
                    </m:r>
                  </m:oMath>
                </a14:m>
                <a:r>
                  <a:rPr lang="en-US" altLang="zh-CN" sz="3600" dirty="0">
                    <a:effectLst/>
                    <a:latin typeface="Times New Roman" panose="02020603050405020304" pitchFamily="18" charset="0"/>
                    <a:ea typeface="等线" panose="02010600030101010101" pitchFamily="2" charset="-122"/>
                    <a:cs typeface="Times New Roman" panose="02020603050405020304" pitchFamily="18" charset="0"/>
                  </a:rPr>
                  <a:t> groups, and each group utilizes 1 GRU to perform causal inter-frame modeling independently. By employing this approach, the network modeling capacity is enhanced while maintaining extremely low complexity.</a:t>
                </a:r>
              </a:p>
              <a:p>
                <a:endParaRPr lang="en-US" altLang="zh-CN" sz="3600" dirty="0">
                  <a:latin typeface="Times New Roman" panose="02020603050405020304" pitchFamily="18" charset="0"/>
                  <a:ea typeface="等线" panose="02010600030101010101" pitchFamily="2" charset="-122"/>
                  <a:cs typeface="Times New Roman" panose="02020603050405020304" pitchFamily="18" charset="0"/>
                </a:endParaRPr>
              </a:p>
            </p:txBody>
          </p:sp>
        </mc:Choice>
        <mc:Fallback>
          <p:sp>
            <p:nvSpPr>
              <p:cNvPr id="57" name="文本框 56">
                <a:extLst>
                  <a:ext uri="{FF2B5EF4-FFF2-40B4-BE49-F238E27FC236}">
                    <a16:creationId xmlns:a16="http://schemas.microsoft.com/office/drawing/2014/main" id="{50E2934E-8C14-4088-9B4B-034DE408F2DE}"/>
                  </a:ext>
                </a:extLst>
              </p:cNvPr>
              <p:cNvSpPr txBox="1">
                <a:spLocks noRot="1" noChangeAspect="1" noMove="1" noResize="1" noEditPoints="1" noAdjustHandles="1" noChangeArrowheads="1" noChangeShapeType="1" noTextEdit="1"/>
              </p:cNvSpPr>
              <p:nvPr/>
            </p:nvSpPr>
            <p:spPr>
              <a:xfrm>
                <a:off x="12051050" y="22995609"/>
                <a:ext cx="17269797" cy="5918543"/>
              </a:xfrm>
              <a:prstGeom prst="rect">
                <a:avLst/>
              </a:prstGeom>
              <a:blipFill>
                <a:blip r:embed="rId9"/>
                <a:stretch>
                  <a:fillRect l="-1094" r="-1059"/>
                </a:stretch>
              </a:blipFill>
            </p:spPr>
            <p:txBody>
              <a:bodyPr/>
              <a:lstStyle/>
              <a:p>
                <a:r>
                  <a:rPr lang="zh-CN" altLang="en-US">
                    <a:noFill/>
                  </a:rPr>
                  <a:t> </a:t>
                </a:r>
              </a:p>
            </p:txBody>
          </p:sp>
        </mc:Fallback>
      </mc:AlternateContent>
      <p:sp>
        <p:nvSpPr>
          <p:cNvPr id="61" name="文本框 60">
            <a:extLst>
              <a:ext uri="{FF2B5EF4-FFF2-40B4-BE49-F238E27FC236}">
                <a16:creationId xmlns:a16="http://schemas.microsoft.com/office/drawing/2014/main" id="{D65CC4B8-51EE-4067-9921-8B29400F23FE}"/>
              </a:ext>
            </a:extLst>
          </p:cNvPr>
          <p:cNvSpPr txBox="1"/>
          <p:nvPr/>
        </p:nvSpPr>
        <p:spPr>
          <a:xfrm>
            <a:off x="1052048" y="12570970"/>
            <a:ext cx="15697200" cy="769441"/>
          </a:xfrm>
          <a:prstGeom prst="rect">
            <a:avLst/>
          </a:prstGeom>
          <a:noFill/>
        </p:spPr>
        <p:txBody>
          <a:bodyPr wrap="square">
            <a:spAutoFit/>
          </a:bodyPr>
          <a:lstStyle/>
          <a:p>
            <a:r>
              <a:rPr lang="en-US" altLang="zh-CN" sz="4400" b="1" dirty="0">
                <a:effectLst/>
                <a:latin typeface="Times New Roman" panose="02020603050405020304" pitchFamily="18" charset="0"/>
                <a:ea typeface="等线" panose="02010600030101010101" pitchFamily="2" charset="-122"/>
              </a:rPr>
              <a:t>FSPEN framework and sub-bands allocation</a:t>
            </a:r>
            <a:endParaRPr lang="zh-CN" altLang="en-US" sz="4400" b="1" dirty="0"/>
          </a:p>
        </p:txBody>
      </p:sp>
      <mc:AlternateContent xmlns:mc="http://schemas.openxmlformats.org/markup-compatibility/2006">
        <mc:Choice xmlns:a14="http://schemas.microsoft.com/office/drawing/2010/main" Requires="a14">
          <p:sp>
            <p:nvSpPr>
              <p:cNvPr id="69" name="文本框 68">
                <a:extLst>
                  <a:ext uri="{FF2B5EF4-FFF2-40B4-BE49-F238E27FC236}">
                    <a16:creationId xmlns:a16="http://schemas.microsoft.com/office/drawing/2014/main" id="{824C34E8-459E-4D8B-825A-8A90B29255E1}"/>
                  </a:ext>
                </a:extLst>
              </p:cNvPr>
              <p:cNvSpPr txBox="1"/>
              <p:nvPr/>
            </p:nvSpPr>
            <p:spPr>
              <a:xfrm>
                <a:off x="18944985" y="16581989"/>
                <a:ext cx="10278179" cy="4400244"/>
              </a:xfrm>
              <a:prstGeom prst="rect">
                <a:avLst/>
              </a:prstGeom>
              <a:noFill/>
            </p:spPr>
            <p:txBody>
              <a:bodyPr wrap="square">
                <a:spAutoFit/>
              </a:bodyPr>
              <a:lstStyle/>
              <a:p>
                <a:pPr>
                  <a:lnSpc>
                    <a:spcPct val="130000"/>
                  </a:lnSpc>
                </a:pPr>
                <a:r>
                  <a:rPr lang="en-US" altLang="zh-CN" sz="3600" dirty="0">
                    <a:latin typeface="Times New Roman" panose="02020603050405020304" pitchFamily="18" charset="0"/>
                    <a:ea typeface="等线" panose="02010600030101010101" pitchFamily="2" charset="-122"/>
                    <a:cs typeface="Times New Roman" panose="02020603050405020304" pitchFamily="18" charset="0"/>
                  </a:rPr>
                  <a:t>The signal is processed in the time-frequency (TF) domain using Short-Time Fourier Transform (STFT).</a:t>
                </a:r>
              </a:p>
              <a:p>
                <a:pPr>
                  <a:lnSpc>
                    <a:spcPct val="130000"/>
                  </a:lnSpc>
                </a:pPr>
                <a:r>
                  <a:rPr lang="en-US" altLang="zh-CN" sz="3600" dirty="0">
                    <a:latin typeface="Times New Roman" panose="02020603050405020304" pitchFamily="18" charset="0"/>
                    <a:ea typeface="等线" panose="02010600030101010101" pitchFamily="2" charset="-122"/>
                    <a:cs typeface="Times New Roman" panose="02020603050405020304" pitchFamily="18" charset="0"/>
                  </a:rPr>
                  <a:t>T</a:t>
                </a:r>
                <a:r>
                  <a:rPr lang="en-US" altLang="zh-CN" sz="3600" dirty="0">
                    <a:effectLst/>
                    <a:latin typeface="Times New Roman" panose="02020603050405020304" pitchFamily="18" charset="0"/>
                    <a:ea typeface="等线" panose="02010600030101010101" pitchFamily="2" charset="-122"/>
                    <a:cs typeface="Times New Roman" panose="02020603050405020304" pitchFamily="18" charset="0"/>
                  </a:rPr>
                  <a:t>he full-band encoder concentrates on extracting the global feature </a:t>
                </a:r>
                <a14:m>
                  <m:oMath xmlns:m="http://schemas.openxmlformats.org/officeDocument/2006/math">
                    <m:sSub>
                      <m:sSubPr>
                        <m:ctrlPr>
                          <a:rPr lang="zh-CN" altLang="zh-CN" sz="3600" i="1">
                            <a:effectLst/>
                            <a:latin typeface="Cambria Math" panose="02040503050406030204" pitchFamily="18" charset="0"/>
                            <a:ea typeface="Cambria Math" panose="02040503050406030204" pitchFamily="18" charset="0"/>
                          </a:rPr>
                        </m:ctrlPr>
                      </m:sSubPr>
                      <m:e>
                        <m:r>
                          <a:rPr lang="en-US" altLang="zh-CN" sz="3600" i="1">
                            <a:effectLst/>
                            <a:latin typeface="Cambria Math" panose="02040503050406030204" pitchFamily="18" charset="0"/>
                            <a:ea typeface="等线" panose="02010600030101010101" pitchFamily="2" charset="-122"/>
                            <a:cs typeface="Times New Roman" panose="02020603050405020304" pitchFamily="18" charset="0"/>
                          </a:rPr>
                          <m:t>𝑈</m:t>
                        </m:r>
                      </m:e>
                      <m:sub>
                        <m:r>
                          <a:rPr lang="en-US" altLang="zh-CN" sz="3600" i="1">
                            <a:effectLst/>
                            <a:latin typeface="Cambria Math" panose="02040503050406030204" pitchFamily="18" charset="0"/>
                            <a:ea typeface="等线" panose="02010600030101010101" pitchFamily="2" charset="-122"/>
                            <a:cs typeface="Times New Roman" panose="02020603050405020304" pitchFamily="18" charset="0"/>
                          </a:rPr>
                          <m:t>𝑔𝑙𝑜𝑏𝑎𝑙</m:t>
                        </m:r>
                      </m:sub>
                    </m:sSub>
                  </m:oMath>
                </a14:m>
                <a:r>
                  <a:rPr lang="en-US" altLang="zh-CN" sz="3600" dirty="0">
                    <a:effectLst/>
                    <a:latin typeface="Times New Roman" panose="02020603050405020304" pitchFamily="18" charset="0"/>
                    <a:ea typeface="等线" panose="02010600030101010101" pitchFamily="2" charset="-122"/>
                    <a:cs typeface="Times New Roman" panose="02020603050405020304" pitchFamily="18" charset="0"/>
                  </a:rPr>
                  <a:t> at the frame level.</a:t>
                </a:r>
                <a:endParaRPr lang="en-US" altLang="zh-CN" sz="3600" dirty="0">
                  <a:latin typeface="Times New Roman" panose="02020603050405020304" pitchFamily="18" charset="0"/>
                  <a:ea typeface="等线" panose="02010600030101010101" pitchFamily="2" charset="-122"/>
                  <a:cs typeface="Times New Roman" panose="02020603050405020304" pitchFamily="18" charset="0"/>
                </a:endParaRPr>
              </a:p>
              <a:p>
                <a:pPr>
                  <a:lnSpc>
                    <a:spcPct val="130000"/>
                  </a:lnSpc>
                </a:pPr>
                <a:r>
                  <a:rPr lang="en-US" altLang="zh-CN" sz="3600" dirty="0">
                    <a:effectLst/>
                    <a:latin typeface="Times New Roman" panose="02020603050405020304" pitchFamily="18" charset="0"/>
                    <a:ea typeface="等线" panose="02010600030101010101" pitchFamily="2" charset="-122"/>
                    <a:cs typeface="Times New Roman" panose="02020603050405020304" pitchFamily="18" charset="0"/>
                  </a:rPr>
                  <a:t>The sub-band encoder concentrates on extracting the local feature at the sub-band level</a:t>
                </a:r>
                <a:r>
                  <a:rPr lang="en-US" altLang="zh-CN" sz="3600" dirty="0">
                    <a:latin typeface="Times New Roman" panose="02020603050405020304" pitchFamily="18" charset="0"/>
                    <a:cs typeface="Times New Roman" panose="02020603050405020304" pitchFamily="18" charset="0"/>
                  </a:rPr>
                  <a:t>.</a:t>
                </a:r>
                <a:endParaRPr lang="zh-CN" altLang="en-US" sz="3600" dirty="0">
                  <a:latin typeface="Times New Roman" panose="02020603050405020304" pitchFamily="18" charset="0"/>
                  <a:cs typeface="Times New Roman" panose="02020603050405020304" pitchFamily="18" charset="0"/>
                </a:endParaRPr>
              </a:p>
            </p:txBody>
          </p:sp>
        </mc:Choice>
        <mc:Fallback>
          <p:sp>
            <p:nvSpPr>
              <p:cNvPr id="69" name="文本框 68">
                <a:extLst>
                  <a:ext uri="{FF2B5EF4-FFF2-40B4-BE49-F238E27FC236}">
                    <a16:creationId xmlns:a16="http://schemas.microsoft.com/office/drawing/2014/main" id="{824C34E8-459E-4D8B-825A-8A90B29255E1}"/>
                  </a:ext>
                </a:extLst>
              </p:cNvPr>
              <p:cNvSpPr txBox="1">
                <a:spLocks noRot="1" noChangeAspect="1" noMove="1" noResize="1" noEditPoints="1" noAdjustHandles="1" noChangeArrowheads="1" noChangeShapeType="1" noTextEdit="1"/>
              </p:cNvSpPr>
              <p:nvPr/>
            </p:nvSpPr>
            <p:spPr>
              <a:xfrm>
                <a:off x="18944985" y="16581989"/>
                <a:ext cx="10278179" cy="4400244"/>
              </a:xfrm>
              <a:prstGeom prst="rect">
                <a:avLst/>
              </a:prstGeom>
              <a:blipFill>
                <a:blip r:embed="rId10"/>
                <a:stretch>
                  <a:fillRect l="-1839" b="-4155"/>
                </a:stretch>
              </a:blipFill>
            </p:spPr>
            <p:txBody>
              <a:bodyPr/>
              <a:lstStyle/>
              <a:p>
                <a:r>
                  <a:rPr lang="zh-CN" altLang="en-US">
                    <a:noFill/>
                  </a:rPr>
                  <a:t> </a:t>
                </a:r>
              </a:p>
            </p:txBody>
          </p:sp>
        </mc:Fallback>
      </mc:AlternateContent>
      <p:sp>
        <p:nvSpPr>
          <p:cNvPr id="75" name="文本框 74">
            <a:extLst>
              <a:ext uri="{FF2B5EF4-FFF2-40B4-BE49-F238E27FC236}">
                <a16:creationId xmlns:a16="http://schemas.microsoft.com/office/drawing/2014/main" id="{9C5514A8-ECC0-41CE-A3CE-186C7CA3E9FB}"/>
              </a:ext>
            </a:extLst>
          </p:cNvPr>
          <p:cNvSpPr txBox="1"/>
          <p:nvPr/>
        </p:nvSpPr>
        <p:spPr>
          <a:xfrm>
            <a:off x="1097559" y="32919020"/>
            <a:ext cx="8846541" cy="830997"/>
          </a:xfrm>
          <a:prstGeom prst="rect">
            <a:avLst/>
          </a:prstGeom>
          <a:noFill/>
        </p:spPr>
        <p:txBody>
          <a:bodyPr wrap="square">
            <a:spAutoFit/>
          </a:bodyPr>
          <a:lstStyle/>
          <a:p>
            <a:r>
              <a:rPr lang="en-US" altLang="zh-CN" sz="4800" b="1" dirty="0">
                <a:latin typeface="Times New Roman" panose="02020603050405020304" pitchFamily="18" charset="0"/>
                <a:ea typeface="等线" panose="02010600030101010101" pitchFamily="2" charset="-122"/>
              </a:rPr>
              <a:t>E</a:t>
            </a:r>
            <a:r>
              <a:rPr lang="en-US" altLang="zh-CN" sz="4800" b="1" dirty="0">
                <a:effectLst/>
                <a:latin typeface="Times New Roman" panose="02020603050405020304" pitchFamily="18" charset="0"/>
                <a:ea typeface="等线" panose="02010600030101010101" pitchFamily="2" charset="-122"/>
              </a:rPr>
              <a:t>xperiment</a:t>
            </a:r>
            <a:endParaRPr lang="zh-CN" altLang="en-US" sz="4800" dirty="0"/>
          </a:p>
        </p:txBody>
      </p:sp>
      <p:sp>
        <p:nvSpPr>
          <p:cNvPr id="76" name="矩形 75">
            <a:extLst>
              <a:ext uri="{FF2B5EF4-FFF2-40B4-BE49-F238E27FC236}">
                <a16:creationId xmlns:a16="http://schemas.microsoft.com/office/drawing/2014/main" id="{12D080F0-33C3-4C58-8D1E-DA794DAB8A10}"/>
              </a:ext>
            </a:extLst>
          </p:cNvPr>
          <p:cNvSpPr/>
          <p:nvPr/>
        </p:nvSpPr>
        <p:spPr>
          <a:xfrm>
            <a:off x="701018" y="6914225"/>
            <a:ext cx="28666053" cy="505369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7" name="矩形 76">
            <a:extLst>
              <a:ext uri="{FF2B5EF4-FFF2-40B4-BE49-F238E27FC236}">
                <a16:creationId xmlns:a16="http://schemas.microsoft.com/office/drawing/2014/main" id="{CA82DB22-6D73-46BF-A8A4-EB87EC006D86}"/>
              </a:ext>
            </a:extLst>
          </p:cNvPr>
          <p:cNvSpPr/>
          <p:nvPr/>
        </p:nvSpPr>
        <p:spPr>
          <a:xfrm>
            <a:off x="701018" y="12364045"/>
            <a:ext cx="28666053" cy="925146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8" name="矩形 77">
            <a:extLst>
              <a:ext uri="{FF2B5EF4-FFF2-40B4-BE49-F238E27FC236}">
                <a16:creationId xmlns:a16="http://schemas.microsoft.com/office/drawing/2014/main" id="{4E1E8D10-4F6C-49D1-8B89-9734C7AFA942}"/>
              </a:ext>
            </a:extLst>
          </p:cNvPr>
          <p:cNvSpPr/>
          <p:nvPr/>
        </p:nvSpPr>
        <p:spPr>
          <a:xfrm>
            <a:off x="701018" y="21913697"/>
            <a:ext cx="28666053" cy="10597423"/>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9" name="矩形 78">
            <a:extLst>
              <a:ext uri="{FF2B5EF4-FFF2-40B4-BE49-F238E27FC236}">
                <a16:creationId xmlns:a16="http://schemas.microsoft.com/office/drawing/2014/main" id="{6E503E95-1ED2-4C38-902D-71A0F2F799F9}"/>
              </a:ext>
            </a:extLst>
          </p:cNvPr>
          <p:cNvSpPr/>
          <p:nvPr/>
        </p:nvSpPr>
        <p:spPr>
          <a:xfrm>
            <a:off x="701018" y="32755283"/>
            <a:ext cx="28666053" cy="9760328"/>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3" name="文本框 22">
            <a:extLst>
              <a:ext uri="{FF2B5EF4-FFF2-40B4-BE49-F238E27FC236}">
                <a16:creationId xmlns:a16="http://schemas.microsoft.com/office/drawing/2014/main" id="{55DC2561-ED74-45F9-875B-A08F9422B2F2}"/>
              </a:ext>
            </a:extLst>
          </p:cNvPr>
          <p:cNvSpPr txBox="1"/>
          <p:nvPr/>
        </p:nvSpPr>
        <p:spPr>
          <a:xfrm>
            <a:off x="997469" y="33668360"/>
            <a:ext cx="10580020" cy="8199104"/>
          </a:xfrm>
          <a:prstGeom prst="rect">
            <a:avLst/>
          </a:prstGeom>
          <a:noFill/>
        </p:spPr>
        <p:txBody>
          <a:bodyPr wrap="square">
            <a:spAutoFit/>
          </a:bodyPr>
          <a:lstStyle/>
          <a:p>
            <a:pPr marL="87313" lvl="1" indent="-87313">
              <a:lnSpc>
                <a:spcPct val="130000"/>
              </a:lnSpc>
              <a:spcAft>
                <a:spcPts val="150"/>
              </a:spcAft>
              <a:buClr>
                <a:srgbClr val="1F497D"/>
              </a:buClr>
              <a:buSzPct val="110000"/>
              <a:buFont typeface="Wingdings" pitchFamily="2" charset="2"/>
              <a:buChar char="§"/>
            </a:pPr>
            <a:r>
              <a:rPr lang="en-US" altLang="zh-CN" sz="3600" b="1" dirty="0">
                <a:solidFill>
                  <a:srgbClr val="000000"/>
                </a:solidFill>
                <a:latin typeface="Times New Roman" panose="02020603050405020304" pitchFamily="18" charset="0"/>
                <a:ea typeface="幼圆" panose="02010509060101010101" pitchFamily="49" charset="-122"/>
                <a:cs typeface="Times New Roman" panose="02020603050405020304" pitchFamily="18" charset="0"/>
              </a:rPr>
              <a:t> Dataset</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err="1">
                <a:effectLst/>
                <a:latin typeface="Times New Roman" panose="02020603050405020304" pitchFamily="18" charset="0"/>
                <a:ea typeface="等线" panose="02010600030101010101" pitchFamily="2" charset="-122"/>
              </a:rPr>
              <a:t>VoiceBank+Demand</a:t>
            </a:r>
            <a:r>
              <a:rPr lang="en-US" altLang="zh-CN" sz="3600" dirty="0">
                <a:effectLst/>
                <a:latin typeface="Times New Roman" panose="02020603050405020304" pitchFamily="18" charset="0"/>
                <a:ea typeface="等线" panose="02010600030101010101" pitchFamily="2" charset="-122"/>
              </a:rPr>
              <a:t> dataset</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a:effectLst/>
                <a:latin typeface="Times New Roman" panose="02020603050405020304" pitchFamily="18" charset="0"/>
                <a:ea typeface="等线" panose="02010600030101010101" pitchFamily="2" charset="-122"/>
              </a:rPr>
              <a:t>11572 training noisy and clean speech pairs</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a:effectLst/>
                <a:latin typeface="Times New Roman" panose="02020603050405020304" pitchFamily="18" charset="0"/>
                <a:ea typeface="等线" panose="02010600030101010101" pitchFamily="2" charset="-122"/>
              </a:rPr>
              <a:t>824 test speech pairs</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a:effectLst/>
                <a:latin typeface="Times New Roman" panose="02020603050405020304" pitchFamily="18" charset="0"/>
                <a:ea typeface="等线" panose="02010600030101010101" pitchFamily="2" charset="-122"/>
              </a:rPr>
              <a:t>16kHz</a:t>
            </a:r>
            <a:r>
              <a:rPr lang="en-US" altLang="zh-CN" sz="3600" dirty="0">
                <a:latin typeface="Times New Roman" panose="02020603050405020304" pitchFamily="18" charset="0"/>
                <a:ea typeface="等线" panose="02010600030101010101" pitchFamily="2" charset="-122"/>
              </a:rPr>
              <a:t> signal</a:t>
            </a:r>
            <a:endParaRPr lang="en-US" altLang="zh-CN" sz="3600" dirty="0">
              <a:solidFill>
                <a:srgbClr val="000000"/>
              </a:solidFill>
              <a:latin typeface="Times New Roman" panose="02020603050405020304" pitchFamily="18" charset="0"/>
              <a:ea typeface="幼圆" panose="02010509060101010101" pitchFamily="49" charset="-122"/>
              <a:cs typeface="Times New Roman" panose="02020603050405020304" pitchFamily="18" charset="0"/>
            </a:endParaRPr>
          </a:p>
          <a:p>
            <a:pPr marL="87313" marR="0" lvl="1" indent="-87313" algn="l" defTabSz="457200" rtl="0" eaLnBrk="1" fontAlgn="auto" latinLnBrk="0" hangingPunct="1">
              <a:lnSpc>
                <a:spcPct val="130000"/>
              </a:lnSpc>
              <a:spcBef>
                <a:spcPts val="0"/>
              </a:spcBef>
              <a:spcAft>
                <a:spcPts val="150"/>
              </a:spcAft>
              <a:buClr>
                <a:srgbClr val="1F497D"/>
              </a:buClr>
              <a:buSzPct val="110000"/>
              <a:buFont typeface="Wingdings" pitchFamily="2" charset="2"/>
              <a:buChar char="§"/>
              <a:tabLst/>
              <a:defRPr/>
            </a:pPr>
            <a:r>
              <a:rPr kumimoji="0" lang="en-US" altLang="zh-CN" sz="3600" b="1" i="0" u="none" strike="noStrike" kern="1200" cap="none" spc="0" normalizeH="0" baseline="0" noProof="0" dirty="0">
                <a:ln>
                  <a:noFill/>
                </a:ln>
                <a:solidFill>
                  <a:srgbClr val="000000"/>
                </a:solidFill>
                <a:effectLst/>
                <a:uLnTx/>
                <a:uFillTx/>
                <a:latin typeface="Times New Roman" panose="02020603050405020304" pitchFamily="18" charset="0"/>
                <a:ea typeface="幼圆" panose="02010509060101010101" pitchFamily="49" charset="-122"/>
                <a:cs typeface="Times New Roman" panose="02020603050405020304" pitchFamily="18" charset="0"/>
              </a:rPr>
              <a:t> Training</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a:solidFill>
                  <a:srgbClr val="000000"/>
                </a:solidFill>
                <a:latin typeface="Times New Roman" panose="02020603050405020304" pitchFamily="18" charset="0"/>
                <a:ea typeface="幼圆" panose="02010509060101010101" pitchFamily="49" charset="-122"/>
                <a:cs typeface="Times New Roman" panose="02020603050405020304" pitchFamily="18" charset="0"/>
              </a:rPr>
              <a:t>Train on 4-second segments</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a:solidFill>
                  <a:srgbClr val="000000"/>
                </a:solidFill>
                <a:latin typeface="Times New Roman" panose="02020603050405020304" pitchFamily="18" charset="0"/>
                <a:ea typeface="幼圆" panose="02010509060101010101" pitchFamily="49" charset="-122"/>
                <a:cs typeface="Times New Roman" panose="02020603050405020304" pitchFamily="18" charset="0"/>
              </a:rPr>
              <a:t>200 epochs</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a:solidFill>
                  <a:srgbClr val="000000"/>
                </a:solidFill>
                <a:latin typeface="Times New Roman" panose="02020603050405020304" pitchFamily="18" charset="0"/>
                <a:ea typeface="幼圆" panose="02010509060101010101" pitchFamily="49" charset="-122"/>
                <a:cs typeface="Times New Roman" panose="02020603050405020304" pitchFamily="18" charset="0"/>
              </a:rPr>
              <a:t>Learning rates: 5e-4</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a:solidFill>
                  <a:srgbClr val="000000"/>
                </a:solidFill>
                <a:latin typeface="Times New Roman" panose="02020603050405020304" pitchFamily="18" charset="0"/>
                <a:ea typeface="幼圆" panose="02010509060101010101" pitchFamily="49" charset="-122"/>
                <a:cs typeface="Times New Roman" panose="02020603050405020304" pitchFamily="18" charset="0"/>
              </a:rPr>
              <a:t>Frame length: 32.5ms, hop size 16.25ms</a:t>
            </a:r>
          </a:p>
          <a:p>
            <a:pPr marL="442913" lvl="2" indent="-352425">
              <a:lnSpc>
                <a:spcPct val="130000"/>
              </a:lnSpc>
              <a:spcAft>
                <a:spcPts val="150"/>
              </a:spcAft>
              <a:buClr>
                <a:srgbClr val="1F497D"/>
              </a:buClr>
              <a:buSzPct val="110000"/>
              <a:buFont typeface="Calibri" panose="020F0502020204030204" pitchFamily="34" charset="0"/>
              <a:buChar char="‐"/>
            </a:pPr>
            <a:r>
              <a:rPr lang="en-US" altLang="zh-CN" sz="3600" dirty="0">
                <a:solidFill>
                  <a:srgbClr val="000000"/>
                </a:solidFill>
                <a:latin typeface="Times New Roman" panose="02020603050405020304" pitchFamily="18" charset="0"/>
                <a:ea typeface="幼圆" panose="02010509060101010101" pitchFamily="49" charset="-122"/>
                <a:cs typeface="Times New Roman" panose="02020603050405020304" pitchFamily="18" charset="0"/>
              </a:rPr>
              <a:t>Group number N=5, sub-band number M=32.</a:t>
            </a:r>
          </a:p>
        </p:txBody>
      </p:sp>
      <p:cxnSp>
        <p:nvCxnSpPr>
          <p:cNvPr id="3" name="直接箭头连接符 2">
            <a:extLst>
              <a:ext uri="{FF2B5EF4-FFF2-40B4-BE49-F238E27FC236}">
                <a16:creationId xmlns:a16="http://schemas.microsoft.com/office/drawing/2014/main" id="{D0ED0FEE-8836-4416-9070-919392E686F6}"/>
              </a:ext>
            </a:extLst>
          </p:cNvPr>
          <p:cNvCxnSpPr>
            <a:cxnSpLocks/>
          </p:cNvCxnSpPr>
          <p:nvPr/>
        </p:nvCxnSpPr>
        <p:spPr>
          <a:xfrm flipH="1">
            <a:off x="9944100" y="27383308"/>
            <a:ext cx="1633389"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7" name="图片 6">
            <a:extLst>
              <a:ext uri="{FF2B5EF4-FFF2-40B4-BE49-F238E27FC236}">
                <a16:creationId xmlns:a16="http://schemas.microsoft.com/office/drawing/2014/main" id="{0F67FADE-B024-434B-9C2D-8DFF15BA05A6}"/>
              </a:ext>
            </a:extLst>
          </p:cNvPr>
          <p:cNvPicPr>
            <a:picLocks noChangeAspect="1"/>
          </p:cNvPicPr>
          <p:nvPr/>
        </p:nvPicPr>
        <p:blipFill>
          <a:blip r:embed="rId11"/>
          <a:stretch>
            <a:fillRect/>
          </a:stretch>
        </p:blipFill>
        <p:spPr>
          <a:xfrm>
            <a:off x="11544300" y="32894590"/>
            <a:ext cx="7909436" cy="9621021"/>
          </a:xfrm>
          <a:prstGeom prst="rect">
            <a:avLst/>
          </a:prstGeom>
        </p:spPr>
      </p:pic>
      <p:sp>
        <p:nvSpPr>
          <p:cNvPr id="32" name="文本框 31">
            <a:extLst>
              <a:ext uri="{FF2B5EF4-FFF2-40B4-BE49-F238E27FC236}">
                <a16:creationId xmlns:a16="http://schemas.microsoft.com/office/drawing/2014/main" id="{E32CECCE-7096-49CC-86F7-A6D22715C12B}"/>
              </a:ext>
            </a:extLst>
          </p:cNvPr>
          <p:cNvSpPr txBox="1"/>
          <p:nvPr/>
        </p:nvSpPr>
        <p:spPr>
          <a:xfrm>
            <a:off x="20151516" y="29009084"/>
            <a:ext cx="8550075" cy="2181046"/>
          </a:xfrm>
          <a:prstGeom prst="rect">
            <a:avLst/>
          </a:prstGeom>
          <a:noFill/>
        </p:spPr>
        <p:txBody>
          <a:bodyPr wrap="square">
            <a:spAutoFit/>
          </a:bodyPr>
          <a:lstStyle/>
          <a:p>
            <a:pPr marL="0" marR="0" lvl="0" indent="0" algn="l" defTabSz="457200" rtl="0" eaLnBrk="1" fontAlgn="auto" latinLnBrk="0" hangingPunct="1">
              <a:lnSpc>
                <a:spcPct val="130000"/>
              </a:lnSpc>
              <a:spcBef>
                <a:spcPts val="0"/>
              </a:spcBef>
              <a:spcAft>
                <a:spcPts val="0"/>
              </a:spcAft>
              <a:buClrTx/>
              <a:buSzTx/>
              <a:buFontTx/>
              <a:buNone/>
              <a:tabLst/>
              <a:defRPr/>
            </a:pPr>
            <a:r>
              <a:rPr kumimoji="0" lang="en-US" altLang="zh-CN" sz="36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The DPE module comprises 3 cascaded DPE blocks. The detailed structure of the DPE blocks is as left figure.</a:t>
            </a:r>
            <a:endParaRPr kumimoji="0" lang="zh-CN" altLang="en-US" sz="36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52859568"/>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1302</TotalTime>
  <Words>454</Words>
  <Application>Microsoft Office PowerPoint</Application>
  <PresentationFormat>自定义</PresentationFormat>
  <Paragraphs>32</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Arial</vt:lpstr>
      <vt:lpstr>Calibri</vt:lpstr>
      <vt:lpstr>Calibri Light</vt:lpstr>
      <vt:lpstr>Cambria Math</vt:lpstr>
      <vt:lpstr>Times New Roman</vt:lpstr>
      <vt:lpstr>Wingdings</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磊 杨</dc:creator>
  <cp:lastModifiedBy>Lei Yang/Speech Lab /SRC-Beijing/Staff Engineer/Samsung Electronics</cp:lastModifiedBy>
  <cp:revision>15</cp:revision>
  <dcterms:created xsi:type="dcterms:W3CDTF">2024-04-04T13:12:00Z</dcterms:created>
  <dcterms:modified xsi:type="dcterms:W3CDTF">2024-04-11T07:49:34Z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ies>
</file>