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8" r:id="rId4"/>
    <p:sldId id="280" r:id="rId5"/>
    <p:sldId id="291" r:id="rId6"/>
    <p:sldId id="308" r:id="rId7"/>
    <p:sldId id="303" r:id="rId8"/>
    <p:sldId id="257" r:id="rId9"/>
    <p:sldId id="263" r:id="rId10"/>
    <p:sldId id="288" r:id="rId11"/>
    <p:sldId id="271" r:id="rId12"/>
    <p:sldId id="304" r:id="rId13"/>
    <p:sldId id="306" r:id="rId14"/>
    <p:sldId id="298" r:id="rId15"/>
    <p:sldId id="267" r:id="rId16"/>
    <p:sldId id="296" r:id="rId17"/>
    <p:sldId id="275" r:id="rId18"/>
    <p:sldId id="307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8E1E6-4AAF-4E4E-B66E-654CA8C35678}" v="51" dt="2020-04-16T05:36:07.266"/>
    <p1510:client id="{1F6E1A3D-6EDE-44F2-95BB-4CD7837039D7}" v="70" dt="2020-04-15T22:04:48.590"/>
    <p1510:client id="{60895523-6EB4-4CE3-9184-6609D25E3070}" v="26" dt="2020-04-15T22:10:35.807"/>
    <p1510:client id="{853F1F1C-1D6B-4B85-B1FB-C518D1305487}" v="4" dt="2020-05-17T23:16:05.353"/>
    <p1510:client id="{9B985DBB-4EA6-47A6-9640-A752260707C6}" v="8" dt="2020-04-15T19:51:43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00866-BD07-46EC-B7C6-274C9A9D805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3F607-118D-4F66-9C03-F924BED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Will check again and fill in blanks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3F607-118D-4F66-9C03-F924BEDA78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D97-87B5-4212-BB22-60F09E805294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B6CB-7FB7-4CF4-9FA6-9A91A92C26A1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B682-AC23-4E68-8830-F52C6A83911C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A74C-CDE7-4198-80A9-8B1CD90C3AE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D59B-1986-40FB-9F58-469D0D1A31E4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C220-D26C-46EE-8892-CD79D8CF72D6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13DB-2125-46AB-BF91-5C2094E8EAAB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06F-57D8-42A5-8456-241804781EA4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841-7D04-41CE-922A-EC8EB634D707}" type="datetime1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F3D9-D658-4C50-A442-38ACAAF21FDA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E2F0-5BA2-46C9-81EB-1C872BEC5942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3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5FF1-D1C8-4ECB-9E9D-936137190E07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CDF3-986E-4C1D-9F82-18386967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4.wav"/><Relationship Id="rId13" Type="http://schemas.openxmlformats.org/officeDocument/2006/relationships/audio" Target="../media/media6.wav"/><Relationship Id="rId3" Type="http://schemas.openxmlformats.org/officeDocument/2006/relationships/audio" Target="../media/media1.wav"/><Relationship Id="rId7" Type="http://schemas.openxmlformats.org/officeDocument/2006/relationships/audio" Target="../media/media3.wav"/><Relationship Id="rId12" Type="http://schemas.microsoft.com/office/2007/relationships/media" Target="../media/media6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microsoft.com/office/2007/relationships/media" Target="../media/media3.wav"/><Relationship Id="rId11" Type="http://schemas.openxmlformats.org/officeDocument/2006/relationships/audio" Target="../media/media5.wav"/><Relationship Id="rId5" Type="http://schemas.openxmlformats.org/officeDocument/2006/relationships/audio" Target="../media/media2.wav"/><Relationship Id="rId15" Type="http://schemas.openxmlformats.org/officeDocument/2006/relationships/image" Target="../media/image15.png"/><Relationship Id="rId10" Type="http://schemas.microsoft.com/office/2007/relationships/media" Target="../media/media5.wav"/><Relationship Id="rId4" Type="http://schemas.microsoft.com/office/2007/relationships/media" Target="../media/media2.wav"/><Relationship Id="rId9" Type="http://schemas.openxmlformats.org/officeDocument/2006/relationships/audio" Target="../media/media4.wav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3" Type="http://schemas.microsoft.com/office/2007/relationships/media" Target="../media/media8.wav"/><Relationship Id="rId7" Type="http://schemas.microsoft.com/office/2007/relationships/media" Target="../media/media10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15.png"/><Relationship Id="rId5" Type="http://schemas.microsoft.com/office/2007/relationships/media" Target="../media/media9.wav"/><Relationship Id="rId10" Type="http://schemas.openxmlformats.org/officeDocument/2006/relationships/image" Target="../media/image16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3" Type="http://schemas.microsoft.com/office/2007/relationships/media" Target="../media/media8.wav"/><Relationship Id="rId7" Type="http://schemas.microsoft.com/office/2007/relationships/media" Target="../media/media10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15.png"/><Relationship Id="rId5" Type="http://schemas.microsoft.com/office/2007/relationships/media" Target="../media/media9.wav"/><Relationship Id="rId10" Type="http://schemas.openxmlformats.org/officeDocument/2006/relationships/image" Target="../media/image16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MS-SNS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MS-SNS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en-US" sz="3000">
                <a:ea typeface="+mj-lt"/>
                <a:cs typeface="+mj-lt"/>
              </a:rPr>
              <a:t>Weighted Speech Distortion Losses for Neural-network-based Real-time Speech Enhancement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1600"/>
          </a:p>
          <a:p>
            <a:pPr algn="l"/>
            <a:r>
              <a:rPr lang="en-US" sz="1600"/>
              <a:t>Yangyang Raymond Xia, Sebastian Braun, Chandan K. A. Reddy, </a:t>
            </a:r>
            <a:r>
              <a:rPr lang="en-US" sz="1600">
                <a:ea typeface="+mn-lt"/>
                <a:cs typeface="+mn-lt"/>
              </a:rPr>
              <a:t>Harishchandra Dubey, Ross Cutler, Ivan Tashev</a:t>
            </a:r>
            <a:endParaRPr lang="en-US" sz="1600">
              <a:cs typeface="Calibri"/>
            </a:endParaRPr>
          </a:p>
        </p:txBody>
      </p:sp>
      <p:sp>
        <p:nvSpPr>
          <p:cNvPr id="30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20C9AC7-E441-4EF8-9A02-18F0F6CA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10" y="356401"/>
            <a:ext cx="3207156" cy="1739881"/>
          </a:xfrm>
          <a:prstGeom prst="rect">
            <a:avLst/>
          </a:prstGeom>
        </p:spPr>
      </p:pic>
      <p:pic>
        <p:nvPicPr>
          <p:cNvPr id="8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F5CB292-119F-46E5-95BF-2FF82B42C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9" t="28009" r="11184" b="25403"/>
          <a:stretch/>
        </p:blipFill>
        <p:spPr>
          <a:xfrm>
            <a:off x="9445524" y="5135823"/>
            <a:ext cx="2425064" cy="667674"/>
          </a:xfrm>
          <a:prstGeom prst="rect">
            <a:avLst/>
          </a:prstGeom>
        </p:spPr>
      </p:pic>
      <p:sp>
        <p:nvSpPr>
          <p:cNvPr id="32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7695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EEDF69-23B8-4078-9E6D-5DFDBA8D4677}" type="datetime1">
              <a:rPr lang="en-US" smtClean="0">
                <a:solidFill>
                  <a:schemeClr val="tx1">
                    <a:alpha val="98000"/>
                  </a:schemeClr>
                </a:solidFill>
              </a:rPr>
              <a:t>5/17/2020</a:t>
            </a:fld>
            <a:endParaRPr lang="en-US">
              <a:solidFill>
                <a:schemeClr val="tx1">
                  <a:alpha val="98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84310" y="6356350"/>
            <a:ext cx="10694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0CDF3-986E-4C1D-9F82-18386967E98A}" type="slidenum">
              <a:rPr lang="en-US">
                <a:solidFill>
                  <a:schemeClr val="tx1">
                    <a:alpha val="98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alpha val="98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D868E7-3949-463C-B740-F15203ADAC58}"/>
              </a:ext>
            </a:extLst>
          </p:cNvPr>
          <p:cNvGrpSpPr/>
          <p:nvPr/>
        </p:nvGrpSpPr>
        <p:grpSpPr>
          <a:xfrm>
            <a:off x="6518320" y="5031011"/>
            <a:ext cx="2743200" cy="873859"/>
            <a:chOff x="1193181" y="5128476"/>
            <a:chExt cx="2743200" cy="873859"/>
          </a:xfrm>
        </p:grpSpPr>
        <p:pic>
          <p:nvPicPr>
            <p:cNvPr id="72" name="Picture 71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3F43C806-08D3-4297-BC03-6C8975180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3182" y="5371911"/>
              <a:ext cx="2743196" cy="630424"/>
            </a:xfrm>
            <a:prstGeom prst="rect">
              <a:avLst/>
            </a:prstGeom>
          </p:spPr>
        </p:pic>
        <p:pic>
          <p:nvPicPr>
            <p:cNvPr id="73" name="Picture 7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145BEC-EFDE-47B8-9970-5B907D148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3181" y="5128476"/>
              <a:ext cx="2743200" cy="243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88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to be Compared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Noisy</a:t>
            </a:r>
          </a:p>
          <a:p>
            <a:r>
              <a:rPr lang="en-US" dirty="0"/>
              <a:t>MSR’s statistical-based [Tashev2009]</a:t>
            </a:r>
          </a:p>
          <a:p>
            <a:r>
              <a:rPr lang="en-US" dirty="0"/>
              <a:t>Proposed</a:t>
            </a:r>
          </a:p>
          <a:p>
            <a:pPr lvl="1"/>
            <a:r>
              <a:rPr lang="en-US" dirty="0"/>
              <a:t>Log spectra with FD online normalization; Twelve 5-second segments/batch; various objectives</a:t>
            </a:r>
          </a:p>
          <a:p>
            <a:r>
              <a:rPr lang="en-US" dirty="0"/>
              <a:t>Improved </a:t>
            </a:r>
            <a:r>
              <a:rPr lang="en-US" dirty="0" err="1"/>
              <a:t>RNNoise</a:t>
            </a:r>
            <a:r>
              <a:rPr lang="en-US" dirty="0"/>
              <a:t> [Valin2018, Reddy2019]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Online enhancement of 22-dimensional energy envelope with 42-dimensional features [Valin2018]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Adapted to 16-KHz and improved by [Reddy2019]</a:t>
            </a:r>
          </a:p>
          <a:p>
            <a:r>
              <a:rPr lang="en-US" dirty="0"/>
              <a:t>RNNoise257</a:t>
            </a:r>
          </a:p>
          <a:p>
            <a:pPr lvl="1"/>
            <a:r>
              <a:rPr lang="en-US" dirty="0"/>
              <a:t>Linear frequency band (257) enhancement; same network architecture as </a:t>
            </a:r>
            <a:r>
              <a:rPr lang="en-US" dirty="0" err="1"/>
              <a:t>RNNoise</a:t>
            </a:r>
            <a:endParaRPr lang="en-US" dirty="0"/>
          </a:p>
          <a:p>
            <a:r>
              <a:rPr lang="en-US" dirty="0"/>
              <a:t>Oracle information + Wiener filter rule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7BB-7B31-4FE2-83E0-461CF0BB3F9A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“Best” from each Category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CA1-FD54-4101-8569-0638493FE5E2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56002"/>
              </p:ext>
            </p:extLst>
          </p:nvPr>
        </p:nvGraphicFramePr>
        <p:xfrm>
          <a:off x="1774619" y="1690688"/>
          <a:ext cx="8204476" cy="341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16">
                  <a:extLst>
                    <a:ext uri="{9D8B030D-6E8A-4147-A177-3AD203B41FA5}">
                      <a16:colId xmlns:a16="http://schemas.microsoft.com/office/drawing/2014/main" val="2550416746"/>
                    </a:ext>
                  </a:extLst>
                </a:gridCol>
                <a:gridCol w="1343986">
                  <a:extLst>
                    <a:ext uri="{9D8B030D-6E8A-4147-A177-3AD203B41FA5}">
                      <a16:colId xmlns:a16="http://schemas.microsoft.com/office/drawing/2014/main" val="2124000275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00434076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00411934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38920095"/>
                    </a:ext>
                  </a:extLst>
                </a:gridCol>
                <a:gridCol w="1448074">
                  <a:extLst>
                    <a:ext uri="{9D8B030D-6E8A-4147-A177-3AD203B41FA5}">
                      <a16:colId xmlns:a16="http://schemas.microsoft.com/office/drawing/2014/main" val="2846660894"/>
                    </a:ext>
                  </a:extLst>
                </a:gridCol>
              </a:tblGrid>
              <a:tr h="424011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Trainable</a:t>
                      </a:r>
                      <a:r>
                        <a:rPr lang="en-US" baseline="0" dirty="0"/>
                        <a:t>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SI-SDR</a:t>
                      </a:r>
                      <a:r>
                        <a:rPr lang="en-US" baseline="0" dirty="0"/>
                        <a:t> (dB)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STOI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PESQ (MOS)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984739"/>
                  </a:ext>
                </a:extLst>
              </a:tr>
              <a:tr h="424011">
                <a:tc>
                  <a:txBody>
                    <a:bodyPr/>
                    <a:lstStyle/>
                    <a:p>
                      <a:r>
                        <a:rPr lang="en-US" dirty="0"/>
                        <a:t>Noisy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899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en-US" dirty="0"/>
                        <a:t>Statistical-based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26782"/>
                  </a:ext>
                </a:extLst>
              </a:tr>
              <a:tr h="424011">
                <a:tc>
                  <a:txBody>
                    <a:bodyPr/>
                    <a:lstStyle/>
                    <a:p>
                      <a:r>
                        <a:rPr lang="en-US" dirty="0"/>
                        <a:t>Improved </a:t>
                      </a:r>
                      <a:r>
                        <a:rPr lang="en-US" dirty="0" err="1"/>
                        <a:t>RNNoise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297302"/>
                  </a:ext>
                </a:extLst>
              </a:tr>
              <a:tr h="424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RNNoise257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8686"/>
                  </a:ext>
                </a:extLst>
              </a:tr>
              <a:tr h="424011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</a:p>
                    <a:p>
                      <a:r>
                        <a:rPr lang="en-US" dirty="0"/>
                        <a:t>(Fixed</a:t>
                      </a:r>
                      <a:r>
                        <a:rPr lang="en-US" baseline="0" dirty="0"/>
                        <a:t> wt.; </a:t>
                      </a:r>
                      <a:r>
                        <a:rPr lang="en-US" dirty="0"/>
                        <a:t>a = 0.35)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88141"/>
                  </a:ext>
                </a:extLst>
              </a:tr>
              <a:tr h="424011">
                <a:tc>
                  <a:txBody>
                    <a:bodyPr/>
                    <a:lstStyle/>
                    <a:p>
                      <a:r>
                        <a:rPr lang="en-US" dirty="0"/>
                        <a:t>Oracle</a:t>
                      </a:r>
                      <a:r>
                        <a:rPr lang="en-US" baseline="0" dirty="0"/>
                        <a:t> Wiener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4601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752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739217" y="4223863"/>
            <a:ext cx="6113740" cy="1612216"/>
            <a:chOff x="2925485" y="4791075"/>
            <a:chExt cx="6113740" cy="1612216"/>
          </a:xfrm>
        </p:grpSpPr>
        <p:sp>
          <p:nvSpPr>
            <p:cNvPr id="9" name="TextBox 8"/>
            <p:cNvSpPr txBox="1"/>
            <p:nvPr/>
          </p:nvSpPr>
          <p:spPr>
            <a:xfrm>
              <a:off x="2925485" y="5756960"/>
              <a:ext cx="6113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Enhanced 1-second audio in 39.6 milliseconds on a single CPU</a:t>
              </a:r>
            </a:p>
            <a:p>
              <a:r>
                <a:rPr lang="en-US" dirty="0"/>
                <a:t> </a:t>
              </a:r>
              <a:r>
                <a:rPr lang="pt-BR" dirty="0"/>
                <a:t>Intel(R) Xeon(R) CPU E5-2690 v4 @ 2.60GHz, Python 3.6.8</a:t>
              </a:r>
              <a:endParaRPr lang="en-US" dirty="0"/>
            </a:p>
          </p:txBody>
        </p:sp>
        <p:cxnSp>
          <p:nvCxnSpPr>
            <p:cNvPr id="11" name="Elbow Connector 10"/>
            <p:cNvCxnSpPr/>
            <p:nvPr/>
          </p:nvCxnSpPr>
          <p:spPr>
            <a:xfrm rot="16200000" flipV="1">
              <a:off x="3460408" y="5093043"/>
              <a:ext cx="965885" cy="361950"/>
            </a:xfrm>
            <a:prstGeom prst="bentConnector3">
              <a:avLst>
                <a:gd name="adj1" fmla="val 100293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Babble_1_116_SNRdb20_clnsp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47594" y="2348971"/>
            <a:ext cx="327025" cy="3270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1045" y="2059251"/>
            <a:ext cx="119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Babble @20dB</a:t>
            </a:r>
          </a:p>
        </p:txBody>
      </p:sp>
      <p:pic>
        <p:nvPicPr>
          <p:cNvPr id="28" name="Babble_1_116_SNRdb20_clnsp1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66137" y="3695279"/>
            <a:ext cx="289937" cy="289937"/>
          </a:xfrm>
          <a:prstGeom prst="rect">
            <a:avLst/>
          </a:prstGeom>
        </p:spPr>
      </p:pic>
      <p:pic>
        <p:nvPicPr>
          <p:cNvPr id="29" name="Babble_1_116_SNRdb20_clnsp16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55531" y="3244997"/>
            <a:ext cx="311150" cy="311150"/>
          </a:xfrm>
          <a:prstGeom prst="rect">
            <a:avLst/>
          </a:prstGeom>
        </p:spPr>
      </p:pic>
      <p:pic>
        <p:nvPicPr>
          <p:cNvPr id="30" name="Babble_1_116_SNRdb20_clnsp16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69978" y="4189658"/>
            <a:ext cx="298450" cy="298450"/>
          </a:xfrm>
          <a:prstGeom prst="rect">
            <a:avLst/>
          </a:prstGeom>
        </p:spPr>
      </p:pic>
      <p:pic>
        <p:nvPicPr>
          <p:cNvPr id="31" name="Babble_1_116_SNRdb20_clnsp16_NS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45323" y="2790856"/>
            <a:ext cx="315009" cy="315009"/>
          </a:xfrm>
          <a:prstGeom prst="rect">
            <a:avLst/>
          </a:prstGeom>
        </p:spPr>
      </p:pic>
      <p:pic>
        <p:nvPicPr>
          <p:cNvPr id="32" name="Babble_1_116_SNRdb20_clnsp16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25621" y="4713097"/>
            <a:ext cx="339725" cy="339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83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8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8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A9E-1B85-4C7A-8B3F-5095AE13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Optimal Objective Weighting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6555E883-F228-4502-95AB-BD1EC9D3A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425"/>
            <a:ext cx="10515600" cy="34477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498F-AE41-46D4-A58A-369CFF0F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CA48-D7BA-430D-8335-BF15A1B46FDF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B4F53-AE19-4D1D-B59B-14568620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12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B0BA4-5AB1-44A6-91A2-0C2C13789B7D}"/>
              </a:ext>
            </a:extLst>
          </p:cNvPr>
          <p:cNvSpPr txBox="1"/>
          <p:nvPr/>
        </p:nvSpPr>
        <p:spPr>
          <a:xfrm>
            <a:off x="2600588" y="1908093"/>
            <a:ext cx="29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conditioner noise @ 20dB</a:t>
            </a:r>
          </a:p>
        </p:txBody>
      </p:sp>
      <p:pic>
        <p:nvPicPr>
          <p:cNvPr id="25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6207C393-F44E-4F44-98C8-0379A0A61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1256" y="1908093"/>
            <a:ext cx="369332" cy="369332"/>
          </a:xfrm>
          <a:prstGeom prst="rect">
            <a:avLst/>
          </a:prstGeom>
        </p:spPr>
      </p:pic>
      <p:pic>
        <p:nvPicPr>
          <p:cNvPr id="26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4FA414DE-9189-4BFB-BDDF-847F6F829C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35480" y="4924337"/>
            <a:ext cx="227142" cy="227142"/>
          </a:xfrm>
          <a:prstGeom prst="rect">
            <a:avLst/>
          </a:prstGeom>
        </p:spPr>
      </p:pic>
      <p:pic>
        <p:nvPicPr>
          <p:cNvPr id="27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B03C9BE6-2284-4E5D-B239-9F5EA51006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6617" y="2646757"/>
            <a:ext cx="369332" cy="369332"/>
          </a:xfrm>
          <a:prstGeom prst="rect">
            <a:avLst/>
          </a:prstGeom>
        </p:spPr>
      </p:pic>
      <p:pic>
        <p:nvPicPr>
          <p:cNvPr id="28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584707F5-6485-401A-8B2D-987C947CB9E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6306" y="3899030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A9E-1B85-4C7A-8B3F-5095AE13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Subjective Evaluation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6555E883-F228-4502-95AB-BD1EC9D3A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9" b="1329"/>
          <a:stretch/>
        </p:blipFill>
        <p:spPr>
          <a:xfrm>
            <a:off x="838200" y="2277426"/>
            <a:ext cx="5453543" cy="340192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498F-AE41-46D4-A58A-369CFF0F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DE4-6389-4559-B109-6144C6166FD3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B4F53-AE19-4D1D-B59B-14568620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13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B0BA4-5AB1-44A6-91A2-0C2C13789B7D}"/>
              </a:ext>
            </a:extLst>
          </p:cNvPr>
          <p:cNvSpPr txBox="1"/>
          <p:nvPr/>
        </p:nvSpPr>
        <p:spPr>
          <a:xfrm>
            <a:off x="2600588" y="1908093"/>
            <a:ext cx="29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conditioner noise @ 20dB</a:t>
            </a:r>
          </a:p>
        </p:txBody>
      </p:sp>
      <p:pic>
        <p:nvPicPr>
          <p:cNvPr id="25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6207C393-F44E-4F44-98C8-0379A0A61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1256" y="1908093"/>
            <a:ext cx="369332" cy="369332"/>
          </a:xfrm>
          <a:prstGeom prst="rect">
            <a:avLst/>
          </a:prstGeom>
        </p:spPr>
      </p:pic>
      <p:pic>
        <p:nvPicPr>
          <p:cNvPr id="26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4FA414DE-9189-4BFB-BDDF-847F6F829C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35480" y="4924337"/>
            <a:ext cx="227142" cy="227142"/>
          </a:xfrm>
          <a:prstGeom prst="rect">
            <a:avLst/>
          </a:prstGeom>
        </p:spPr>
      </p:pic>
      <p:pic>
        <p:nvPicPr>
          <p:cNvPr id="27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B03C9BE6-2284-4E5D-B239-9F5EA51006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6617" y="2646757"/>
            <a:ext cx="369332" cy="369332"/>
          </a:xfrm>
          <a:prstGeom prst="rect">
            <a:avLst/>
          </a:prstGeom>
        </p:spPr>
      </p:pic>
      <p:pic>
        <p:nvPicPr>
          <p:cNvPr id="28" name="AirConditioner_1_4001_SNRdb20_clnsp571">
            <a:hlinkClick r:id="" action="ppaction://media"/>
            <a:extLst>
              <a:ext uri="{FF2B5EF4-FFF2-40B4-BE49-F238E27FC236}">
                <a16:creationId xmlns:a16="http://schemas.microsoft.com/office/drawing/2014/main" id="{584707F5-6485-401A-8B2D-987C947CB9E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6306" y="3899030"/>
            <a:ext cx="369332" cy="369332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79AC3CE-2402-49F4-8CC7-6B72CABF9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17469"/>
              </p:ext>
            </p:extLst>
          </p:nvPr>
        </p:nvGraphicFramePr>
        <p:xfrm>
          <a:off x="6741952" y="2277425"/>
          <a:ext cx="4064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594833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9196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 (mean +- std.)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9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Noisy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2.63 +- 0.03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3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Improved </a:t>
                      </a:r>
                      <a:r>
                        <a:rPr lang="en-US" dirty="0" err="1"/>
                        <a:t>RNNoise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3.26 +- 0.03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3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 (a = 0.05)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3.93 +- 0.03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5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 (a = 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3.92 +- 0.03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30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 (a = 0.2)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3.74 +- 0.03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7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 (a = 0.3)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3.65 +- 0.03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6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5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 influence frequency selectivity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5" y="1539081"/>
            <a:ext cx="5181600" cy="4351338"/>
          </a:xfrm>
        </p:spPr>
        <p:txBody>
          <a:bodyPr/>
          <a:lstStyle/>
          <a:p>
            <a:r>
              <a:rPr lang="en-US" dirty="0"/>
              <a:t>MSE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0" y="1539081"/>
            <a:ext cx="5181600" cy="4351338"/>
          </a:xfrm>
        </p:spPr>
        <p:txBody>
          <a:bodyPr/>
          <a:lstStyle/>
          <a:p>
            <a:r>
              <a:rPr lang="en-US" dirty="0"/>
              <a:t>Proposed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F201-5A40-4D0C-AFD6-90C9D91AA12A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9" y="1941821"/>
            <a:ext cx="5852172" cy="4389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52" y="1941820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Sequence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GRUs are able to learn </a:t>
            </a:r>
            <a:r>
              <a:rPr lang="en-US" i="1" dirty="0"/>
              <a:t>extremely</a:t>
            </a:r>
            <a:r>
              <a:rPr lang="en-US" dirty="0"/>
              <a:t> </a:t>
            </a:r>
            <a:r>
              <a:rPr lang="en-US" i="1" dirty="0"/>
              <a:t>long </a:t>
            </a:r>
            <a:r>
              <a:rPr lang="en-US" dirty="0"/>
              <a:t>temporal patterns, potentially “memorizing” and removing transient noise.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5-second waveform </a:t>
            </a:r>
            <a:r>
              <a:rPr lang="en-US" dirty="0">
                <a:sym typeface="Wingdings" panose="05000000000000000000" pitchFamily="2" charset="2"/>
              </a:rPr>
              <a:t>= 625 frames of 257-point spectra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Overfitting becomes an issue…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NN learned to </a:t>
            </a:r>
            <a:r>
              <a:rPr lang="en-US" i="1" dirty="0">
                <a:sym typeface="Wingdings" panose="05000000000000000000" pitchFamily="2" charset="2"/>
              </a:rPr>
              <a:t>always</a:t>
            </a:r>
            <a:r>
              <a:rPr lang="en-US" dirty="0">
                <a:sym typeface="Wingdings" panose="05000000000000000000" pitchFamily="2" charset="2"/>
              </a:rPr>
              <a:t> strongly suppress ~6 kHz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4A1A-56F1-47F4-9063-0A7D445279A4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6EB95E2B-95F4-4E05-A331-9929E7B14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138674"/>
              </p:ext>
            </p:extLst>
          </p:nvPr>
        </p:nvGraphicFramePr>
        <p:xfrm>
          <a:off x="1615868" y="3041929"/>
          <a:ext cx="69947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052">
                  <a:extLst>
                    <a:ext uri="{9D8B030D-6E8A-4147-A177-3AD203B41FA5}">
                      <a16:colId xmlns:a16="http://schemas.microsoft.com/office/drawing/2014/main" val="792243178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val="3142940357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3180366262"/>
                    </a:ext>
                  </a:extLst>
                </a:gridCol>
                <a:gridCol w="648179">
                  <a:extLst>
                    <a:ext uri="{9D8B030D-6E8A-4147-A177-3AD203B41FA5}">
                      <a16:colId xmlns:a16="http://schemas.microsoft.com/office/drawing/2014/main" val="3099205859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408416728"/>
                    </a:ext>
                  </a:extLst>
                </a:gridCol>
                <a:gridCol w="1348400">
                  <a:extLst>
                    <a:ext uri="{9D8B030D-6E8A-4147-A177-3AD203B41FA5}">
                      <a16:colId xmlns:a16="http://schemas.microsoft.com/office/drawing/2014/main" val="32608229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Sec./seg.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Seg./batch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SI-SDR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STOI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PESQ (MOS)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382714"/>
                  </a:ext>
                </a:extLst>
              </a:tr>
              <a:tr h="3227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13513"/>
                  </a:ext>
                </a:extLst>
              </a:tr>
              <a:tr h="32271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29033"/>
                  </a:ext>
                </a:extLst>
              </a:tr>
              <a:tr h="322711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229211"/>
                  </a:ext>
                </a:extLst>
              </a:tr>
              <a:tr h="322711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322357"/>
                  </a:ext>
                </a:extLst>
              </a:tr>
              <a:tr h="322711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287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3FFAED5-3B0D-4B88-84BF-8EA2FB1944AA}"/>
              </a:ext>
            </a:extLst>
          </p:cNvPr>
          <p:cNvGrpSpPr/>
          <p:nvPr/>
        </p:nvGrpSpPr>
        <p:grpSpPr>
          <a:xfrm>
            <a:off x="8792297" y="4633966"/>
            <a:ext cx="3051809" cy="1408187"/>
            <a:chOff x="8792297" y="4633966"/>
            <a:chExt cx="3051809" cy="140818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2297" y="4657648"/>
              <a:ext cx="1478689" cy="1384505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B9BD8B-2100-4960-9325-BC01F55AB394}"/>
                </a:ext>
              </a:extLst>
            </p:cNvPr>
            <p:cNvCxnSpPr/>
            <p:nvPr/>
          </p:nvCxnSpPr>
          <p:spPr>
            <a:xfrm>
              <a:off x="10270986" y="4822527"/>
              <a:ext cx="285225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2EB984-1639-447A-BE8F-9A951699D513}"/>
                </a:ext>
              </a:extLst>
            </p:cNvPr>
            <p:cNvSpPr txBox="1"/>
            <p:nvPr/>
          </p:nvSpPr>
          <p:spPr>
            <a:xfrm>
              <a:off x="10549609" y="4633966"/>
              <a:ext cx="129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~6KHz-tone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91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proposed two novel loss functions for DNN-based online speech enhancement.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We studied the impact of multiple factors on speech quality.</a:t>
            </a:r>
          </a:p>
          <a:p>
            <a:pPr lvl="1"/>
            <a:r>
              <a:rPr lang="en-US" dirty="0"/>
              <a:t>Feature normalization, sequence length, weighting of the objectives</a:t>
            </a:r>
            <a:endParaRPr lang="en-US" dirty="0">
              <a:cs typeface="Calibri"/>
            </a:endParaRPr>
          </a:p>
          <a:p>
            <a:r>
              <a:rPr lang="en-US" dirty="0"/>
              <a:t>We compared multiple competitive SP and DL-based online systems.</a:t>
            </a:r>
          </a:p>
          <a:p>
            <a:r>
              <a:rPr lang="en-US" dirty="0">
                <a:ea typeface="+mn-lt"/>
                <a:cs typeface="+mn-lt"/>
              </a:rPr>
              <a:t>Future work</a:t>
            </a:r>
          </a:p>
          <a:p>
            <a:pPr lvl="1"/>
            <a:r>
              <a:rPr lang="en-US" dirty="0">
                <a:ea typeface="+mn-lt"/>
                <a:cs typeface="+mn-lt"/>
              </a:rPr>
              <a:t>Analysis of speech quality improvement by SNR</a:t>
            </a:r>
          </a:p>
          <a:p>
            <a:pPr lvl="1"/>
            <a:r>
              <a:rPr lang="en-US" dirty="0">
                <a:ea typeface="+mn-lt"/>
                <a:cs typeface="+mn-lt"/>
              </a:rPr>
              <a:t>Frequency-dependent SNR weighting in the objective function</a:t>
            </a:r>
          </a:p>
          <a:p>
            <a:pPr lvl="1"/>
            <a:r>
              <a:rPr lang="en-US" dirty="0">
                <a:ea typeface="+mn-lt"/>
                <a:cs typeface="+mn-lt"/>
              </a:rPr>
              <a:t>Explore speech synthesis models for low-SNR conditions</a:t>
            </a:r>
          </a:p>
          <a:p>
            <a:pPr lvl="2"/>
            <a:r>
              <a:rPr lang="en-US" dirty="0">
                <a:ea typeface="+mn-lt"/>
                <a:cs typeface="+mn-lt"/>
              </a:rPr>
              <a:t>Filtering the noisy signal can only go so far!</a:t>
            </a:r>
            <a:endParaRPr lang="en-US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AF61-E51E-4CC1-81D6-F8F35B8343B0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765"/>
            <a:ext cx="10515600" cy="48652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500" dirty="0">
                <a:ea typeface="+mn-lt"/>
                <a:cs typeface="+mn-lt"/>
              </a:rPr>
              <a:t>Park, S. R., &amp; Lee, J. W. (2017). A Fully Convolutional Neural Network for Speech Enhancement. </a:t>
            </a:r>
            <a:r>
              <a:rPr lang="en-US" sz="1500" i="1" dirty="0">
                <a:ea typeface="+mn-lt"/>
                <a:cs typeface="+mn-lt"/>
              </a:rPr>
              <a:t>Proc. </a:t>
            </a:r>
            <a:r>
              <a:rPr lang="en-US" sz="1500" i="1" dirty="0" err="1">
                <a:ea typeface="+mn-lt"/>
                <a:cs typeface="+mn-lt"/>
              </a:rPr>
              <a:t>Interspeech</a:t>
            </a:r>
            <a:r>
              <a:rPr lang="en-US" sz="1500" i="1" dirty="0">
                <a:ea typeface="+mn-lt"/>
                <a:cs typeface="+mn-lt"/>
              </a:rPr>
              <a:t> 2017</a:t>
            </a:r>
            <a:r>
              <a:rPr lang="en-US" sz="1500" dirty="0">
                <a:ea typeface="+mn-lt"/>
                <a:cs typeface="+mn-lt"/>
              </a:rPr>
              <a:t>, 1993-1997.</a:t>
            </a:r>
          </a:p>
          <a:p>
            <a:r>
              <a:rPr lang="en-US" sz="1500" dirty="0"/>
              <a:t>Ephraim, Yariv, and David Malah. "Speech enhancement using a minimum-mean square error short-time spectral amplitude estimator." </a:t>
            </a:r>
            <a:r>
              <a:rPr lang="en-US" sz="1500" i="1" dirty="0"/>
              <a:t>IEEE Transactions on acoustics, speech, and signal processing</a:t>
            </a:r>
            <a:r>
              <a:rPr lang="en-US" sz="1500" dirty="0"/>
              <a:t> 32.6 (1984): 1109-1121.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Valin, Jean-Marc. "A hybrid DSP/deep learning approach to real-time full-band speech enhancement." </a:t>
            </a:r>
            <a:r>
              <a:rPr lang="en-US" sz="1500" i="1" dirty="0"/>
              <a:t>2018 IEEE 20th International Workshop on Multimedia Signal Processing (MMSP)</a:t>
            </a:r>
            <a:r>
              <a:rPr lang="en-US" sz="1500" dirty="0"/>
              <a:t>. IEEE, 2018.</a:t>
            </a:r>
            <a:endParaRPr lang="en-US" sz="1500" dirty="0">
              <a:cs typeface="Calibri"/>
            </a:endParaRPr>
          </a:p>
          <a:p>
            <a:r>
              <a:rPr lang="en-US" sz="1500" dirty="0" err="1"/>
              <a:t>Taal</a:t>
            </a:r>
            <a:r>
              <a:rPr lang="en-US" sz="1500" dirty="0"/>
              <a:t>, Cees H., et al. "A short-time objective intelligibility measure for time-frequency weighted noisy speech." </a:t>
            </a:r>
            <a:r>
              <a:rPr lang="en-US" sz="1500" i="1" dirty="0"/>
              <a:t>2010 IEEE International Conference on Acoustics, Speech and Signal Processing</a:t>
            </a:r>
            <a:r>
              <a:rPr lang="en-US" sz="1500" dirty="0"/>
              <a:t>. IEEE, 2010.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Rix, Antony W., et al. "Perceptual evaluation of speech quality (PESQ)-a new method for speech quality assessment of telephone networks and codecs." </a:t>
            </a:r>
            <a:r>
              <a:rPr lang="en-US" sz="1500" i="1" dirty="0"/>
              <a:t>2001 IEEE International Conference on Acoustics, Speech, and Signal Processing. Proceedings (Cat. No. 01CH37221)</a:t>
            </a:r>
            <a:r>
              <a:rPr lang="en-US" sz="1500" dirty="0"/>
              <a:t>. Vol. 2. IEEE, 2001.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Le Roux, Jonathan, et al. "SDR–half-baked or well done?." </a:t>
            </a:r>
            <a:r>
              <a:rPr lang="en-US" sz="1500" i="1" dirty="0"/>
              <a:t>ICASSP 2019-2019 IEEE International Conference on Acoustics, Speech and Signal Processing (ICASSP)</a:t>
            </a:r>
            <a:r>
              <a:rPr lang="en-US" sz="1500" dirty="0"/>
              <a:t>. IEEE, 2019.</a:t>
            </a:r>
            <a:endParaRPr lang="en-US" sz="1500" dirty="0">
              <a:cs typeface="Calibri"/>
            </a:endParaRPr>
          </a:p>
          <a:p>
            <a:r>
              <a:rPr lang="en-US" sz="1500" dirty="0" err="1"/>
              <a:t>Bahdanau</a:t>
            </a:r>
            <a:r>
              <a:rPr lang="en-US" sz="1500" dirty="0"/>
              <a:t>, Dzmitry, </a:t>
            </a:r>
            <a:r>
              <a:rPr lang="en-US" sz="1500" dirty="0" err="1"/>
              <a:t>Kyunghyun</a:t>
            </a:r>
            <a:r>
              <a:rPr lang="en-US" sz="1500" dirty="0"/>
              <a:t> Cho, and </a:t>
            </a:r>
            <a:r>
              <a:rPr lang="en-US" sz="1500" dirty="0" err="1"/>
              <a:t>Yoshua</a:t>
            </a:r>
            <a:r>
              <a:rPr lang="en-US" sz="1500" dirty="0"/>
              <a:t> </a:t>
            </a:r>
            <a:r>
              <a:rPr lang="en-US" sz="1500" dirty="0" err="1"/>
              <a:t>Bengio</a:t>
            </a:r>
            <a:r>
              <a:rPr lang="en-US" sz="1500" dirty="0"/>
              <a:t>. "Neural machine translation by jointly learning to align and translate." </a:t>
            </a:r>
            <a:r>
              <a:rPr lang="en-US" sz="1500" i="1" dirty="0" err="1"/>
              <a:t>arXiv</a:t>
            </a:r>
            <a:r>
              <a:rPr lang="en-US" sz="1500" i="1" dirty="0"/>
              <a:t> preprint arXiv:1409.0473</a:t>
            </a:r>
            <a:r>
              <a:rPr lang="en-US" sz="1500" dirty="0"/>
              <a:t> (2014).</a:t>
            </a:r>
            <a:endParaRPr lang="en-US" sz="1500" dirty="0">
              <a:cs typeface="Calibri"/>
            </a:endParaRPr>
          </a:p>
          <a:p>
            <a:r>
              <a:rPr lang="en-US" sz="1500" dirty="0">
                <a:ea typeface="+mn-lt"/>
                <a:cs typeface="+mn-lt"/>
              </a:rPr>
              <a:t>Tan, K., &amp; Wang, D. (2018, September). A Convolutional Recurrent Neural Network for Real-Time Speech Enhancement. In </a:t>
            </a:r>
            <a:r>
              <a:rPr lang="en-US" sz="1500" i="1" dirty="0" err="1">
                <a:ea typeface="+mn-lt"/>
                <a:cs typeface="+mn-lt"/>
              </a:rPr>
              <a:t>Interspeech</a:t>
            </a:r>
            <a:r>
              <a:rPr lang="en-US" sz="1500" dirty="0">
                <a:ea typeface="+mn-lt"/>
                <a:cs typeface="+mn-lt"/>
              </a:rPr>
              <a:t> (Vol. 2018, pp. 3229-3233).</a:t>
            </a:r>
          </a:p>
          <a:p>
            <a:r>
              <a:rPr lang="en-US" sz="1500" dirty="0">
                <a:ea typeface="+mn-lt"/>
                <a:cs typeface="+mn-lt"/>
              </a:rPr>
              <a:t>Wisdom, S., Hershey, J. R., Wilson, K., Thorpe, J., Chinen, M., Patton, B., &amp; </a:t>
            </a:r>
            <a:r>
              <a:rPr lang="en-US" sz="1500" dirty="0" err="1">
                <a:ea typeface="+mn-lt"/>
                <a:cs typeface="+mn-lt"/>
              </a:rPr>
              <a:t>Saurous</a:t>
            </a:r>
            <a:r>
              <a:rPr lang="en-US" sz="1500" dirty="0">
                <a:ea typeface="+mn-lt"/>
                <a:cs typeface="+mn-lt"/>
              </a:rPr>
              <a:t>, R. A. (2019, May). Differentiable consistency constraints for improved deep speech enhancement. In </a:t>
            </a:r>
            <a:r>
              <a:rPr lang="en-US" sz="1500" i="1" dirty="0">
                <a:ea typeface="+mn-lt"/>
                <a:cs typeface="+mn-lt"/>
              </a:rPr>
              <a:t>ICASSP 2019-2019 IEEE International Conference on Acoustics, Speech and Signal Processing (ICASSP)</a:t>
            </a:r>
            <a:r>
              <a:rPr lang="en-US" sz="1500" dirty="0">
                <a:ea typeface="+mn-lt"/>
                <a:cs typeface="+mn-lt"/>
              </a:rPr>
              <a:t> (pp. 900-904). IEEE.</a:t>
            </a:r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E1-E620-4E24-9893-B391F9349435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462"/>
            <a:ext cx="10515600" cy="50335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500" dirty="0"/>
              <a:t>Y Hu, PC </a:t>
            </a:r>
            <a:r>
              <a:rPr lang="en-US" sz="1500" dirty="0" err="1"/>
              <a:t>Loizou</a:t>
            </a:r>
            <a:r>
              <a:rPr lang="en-US" sz="1500" dirty="0"/>
              <a:t>, Evaluation of objective quality measures for speech enhancement. IEEE Trans. Audio, Speech, Lang. Process. 16(1), 229–238 (2008)</a:t>
            </a:r>
            <a:endParaRPr lang="en-US" sz="1500">
              <a:cs typeface="Calibri"/>
            </a:endParaRPr>
          </a:p>
          <a:p>
            <a:r>
              <a:rPr lang="en-US" sz="1500" dirty="0"/>
              <a:t>Pascual, Santiago, Antonio </a:t>
            </a:r>
            <a:r>
              <a:rPr lang="en-US" sz="1500" dirty="0" err="1"/>
              <a:t>Bonafonte</a:t>
            </a:r>
            <a:r>
              <a:rPr lang="en-US" sz="1500" dirty="0"/>
              <a:t>, and Joan Serra. "SEGAN: Speech enhancement generative adversarial network." </a:t>
            </a:r>
            <a:r>
              <a:rPr lang="en-US" sz="1500" i="1" dirty="0" err="1"/>
              <a:t>arXiv</a:t>
            </a:r>
            <a:r>
              <a:rPr lang="en-US" sz="1500" i="1" dirty="0"/>
              <a:t> preprint arXiv:1703.09452</a:t>
            </a:r>
            <a:r>
              <a:rPr lang="en-US" sz="1500" dirty="0"/>
              <a:t> (2017). </a:t>
            </a:r>
            <a:endParaRPr lang="en-US" sz="1500" dirty="0">
              <a:cs typeface="Calibri"/>
            </a:endParaRPr>
          </a:p>
          <a:p>
            <a:r>
              <a:rPr lang="en-US" sz="1500" dirty="0" err="1"/>
              <a:t>Ephrat</a:t>
            </a:r>
            <a:r>
              <a:rPr lang="en-US" sz="1500" dirty="0"/>
              <a:t>, Ariel, et al. "Looking to listen at the cocktail party: A speaker-independent audio-visual model for speech separation." </a:t>
            </a:r>
            <a:r>
              <a:rPr lang="en-US" sz="1500" i="1" dirty="0" err="1"/>
              <a:t>arXiv</a:t>
            </a:r>
            <a:r>
              <a:rPr lang="en-US" sz="1500" i="1" dirty="0"/>
              <a:t> preprint arXiv:1804.03619</a:t>
            </a:r>
            <a:r>
              <a:rPr lang="en-US" sz="1500" dirty="0"/>
              <a:t> (2018).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Hershey, John R., et al. "Deep clustering: Discriminative embeddings for segmentation and separation." </a:t>
            </a:r>
            <a:r>
              <a:rPr lang="en-US" sz="1500" i="1" dirty="0"/>
              <a:t>2016 IEEE International Conference on Acoustics, Speech and Signal Processing (ICASSP)</a:t>
            </a:r>
            <a:r>
              <a:rPr lang="en-US" sz="1500" dirty="0"/>
              <a:t>. IEEE, 2016.</a:t>
            </a:r>
            <a:endParaRPr lang="en-US" sz="1500" dirty="0">
              <a:cs typeface="Calibri"/>
            </a:endParaRPr>
          </a:p>
          <a:p>
            <a:r>
              <a:rPr lang="en-US" sz="1500" dirty="0" err="1"/>
              <a:t>Werbos</a:t>
            </a:r>
            <a:r>
              <a:rPr lang="en-US" sz="1500" dirty="0"/>
              <a:t>, Paul J. "Backpropagation through time: what it does and how to do it." </a:t>
            </a:r>
            <a:r>
              <a:rPr lang="en-US" sz="1500" i="1" dirty="0"/>
              <a:t>Proceedings of the IEEE</a:t>
            </a:r>
            <a:r>
              <a:rPr lang="en-US" sz="1500" dirty="0"/>
              <a:t> 78.10 (1990): 1550-1560.</a:t>
            </a:r>
            <a:endParaRPr lang="en-US" sz="1500" dirty="0">
              <a:cs typeface="Calibri"/>
            </a:endParaRPr>
          </a:p>
          <a:p>
            <a:r>
              <a:rPr lang="en-US" sz="1500" dirty="0">
                <a:ea typeface="+mn-lt"/>
                <a:cs typeface="+mn-lt"/>
              </a:rPr>
              <a:t>Xu, Z., </a:t>
            </a:r>
            <a:r>
              <a:rPr lang="en-US" sz="1500" dirty="0" err="1">
                <a:ea typeface="+mn-lt"/>
                <a:cs typeface="+mn-lt"/>
              </a:rPr>
              <a:t>Elshamy</a:t>
            </a:r>
            <a:r>
              <a:rPr lang="en-US" sz="1500" dirty="0">
                <a:ea typeface="+mn-lt"/>
                <a:cs typeface="+mn-lt"/>
              </a:rPr>
              <a:t>, S., Zhao, Z., &amp; </a:t>
            </a:r>
            <a:r>
              <a:rPr lang="en-US" sz="1500" dirty="0" err="1">
                <a:ea typeface="+mn-lt"/>
                <a:cs typeface="+mn-lt"/>
              </a:rPr>
              <a:t>Fingscheidt</a:t>
            </a:r>
            <a:r>
              <a:rPr lang="en-US" sz="1500" dirty="0">
                <a:ea typeface="+mn-lt"/>
                <a:cs typeface="+mn-lt"/>
              </a:rPr>
              <a:t>, T. (2019). Components Loss for Neural Networks in Mask-Based Speech Enhancement. </a:t>
            </a:r>
            <a:r>
              <a:rPr lang="en-US" sz="1500" i="1" dirty="0" err="1">
                <a:ea typeface="+mn-lt"/>
                <a:cs typeface="+mn-lt"/>
              </a:rPr>
              <a:t>arXiv</a:t>
            </a:r>
            <a:r>
              <a:rPr lang="en-US" sz="1500" i="1" dirty="0">
                <a:ea typeface="+mn-lt"/>
                <a:cs typeface="+mn-lt"/>
              </a:rPr>
              <a:t> preprint arXiv:1908.05087</a:t>
            </a:r>
            <a:r>
              <a:rPr lang="en-US" sz="1500" dirty="0">
                <a:ea typeface="+mn-lt"/>
                <a:cs typeface="+mn-lt"/>
              </a:rPr>
              <a:t>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C. K. Reddy, E. </a:t>
            </a:r>
            <a:r>
              <a:rPr lang="en-US" sz="1500" dirty="0" err="1"/>
              <a:t>Beyrami</a:t>
            </a:r>
            <a:r>
              <a:rPr lang="en-US" sz="1500" dirty="0"/>
              <a:t>, J. Pool, R. Cutler, S. Srinivasan, and J. Gehrke, “A Scalable Noisy Speech Dataset and Online Subjective Test Framework,” in ISCA INTERSPEECH 2019, 2019, pp. 1816–1820.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I. J. </a:t>
            </a:r>
            <a:r>
              <a:rPr lang="en-US" sz="1500" dirty="0" err="1"/>
              <a:t>Tashev</a:t>
            </a:r>
            <a:r>
              <a:rPr lang="en-US" sz="1500" dirty="0"/>
              <a:t>, Sound capture and processing: practical approaches, John Wiley &amp; Sons, 2009.</a:t>
            </a:r>
            <a:endParaRPr lang="en-US" sz="1500" dirty="0">
              <a:cs typeface="Calibri"/>
            </a:endParaRPr>
          </a:p>
          <a:p>
            <a:r>
              <a:rPr lang="en-US" sz="1500" dirty="0">
                <a:ea typeface="+mn-lt"/>
                <a:cs typeface="+mn-lt"/>
              </a:rPr>
              <a:t>Weninger, F., Erdogan, H., Watanabe, S., Vincent, E., Le Roux, J., Hershey, J. R., &amp; Schuller, B. (2015, August). Speech enhancement with LSTM recurrent neural networks and its application to noise-robust ASR. In </a:t>
            </a:r>
            <a:r>
              <a:rPr lang="en-US" sz="1500" i="1" dirty="0">
                <a:ea typeface="+mn-lt"/>
                <a:cs typeface="+mn-lt"/>
              </a:rPr>
              <a:t>International Conference on Latent Variable Analysis and Signal Separation</a:t>
            </a:r>
            <a:r>
              <a:rPr lang="en-US" sz="1500" dirty="0">
                <a:ea typeface="+mn-lt"/>
                <a:cs typeface="+mn-lt"/>
              </a:rPr>
              <a:t> (pp. 91-99). Springer, Cham.</a:t>
            </a:r>
            <a:endParaRPr lang="en-US" sz="1500" dirty="0">
              <a:cs typeface="Calibri"/>
            </a:endParaRPr>
          </a:p>
          <a:p>
            <a:r>
              <a:rPr lang="en-US" sz="1500" dirty="0">
                <a:ea typeface="+mn-lt"/>
                <a:cs typeface="+mn-lt"/>
              </a:rPr>
              <a:t>K. Wilson, M. Chinen, J. Thorpe, B. Patton, J. Hershey, R. A. </a:t>
            </a:r>
            <a:r>
              <a:rPr lang="en-US" sz="1500" dirty="0" err="1">
                <a:ea typeface="+mn-lt"/>
                <a:cs typeface="+mn-lt"/>
              </a:rPr>
              <a:t>Saurous</a:t>
            </a:r>
            <a:r>
              <a:rPr lang="en-US" sz="1500" dirty="0">
                <a:ea typeface="+mn-lt"/>
                <a:cs typeface="+mn-lt"/>
              </a:rPr>
              <a:t>, J. Skoglund, and R. F. Lyon, “Exploring trade-offs in models for low-latency speech enhancement,” </a:t>
            </a:r>
            <a:r>
              <a:rPr lang="en-US" sz="1500" dirty="0" err="1">
                <a:ea typeface="+mn-lt"/>
                <a:cs typeface="+mn-lt"/>
              </a:rPr>
              <a:t>inProc.IWAENC</a:t>
            </a:r>
            <a:r>
              <a:rPr lang="en-US" sz="1500" dirty="0">
                <a:ea typeface="+mn-lt"/>
                <a:cs typeface="+mn-lt"/>
              </a:rPr>
              <a:t>, Sep. 2018.</a:t>
            </a: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A28-6BCC-4B69-A1FA-64EAE0AAF027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dirty="0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0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886E-A60B-4E92-B4F6-CE48E244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D10A-D658-4C25-ACBB-57D2D22B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A74C-CDE7-4198-80A9-8B1CD90C3AE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0A613-F189-4F1B-B9DE-2FA3BF64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9" y="1873122"/>
            <a:ext cx="5442697" cy="361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Single-channel Real-time Speech Enhancement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064" y="1876758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Classical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272" y="329542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Deep-learning-based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06DC8A-9609-4D0E-9E8D-E5BFCFB3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525" y="1825625"/>
            <a:ext cx="5075275" cy="40500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Assumptions</a:t>
            </a:r>
          </a:p>
          <a:p>
            <a:pPr lvl="1"/>
            <a:r>
              <a:rPr lang="en-US" sz="2000" dirty="0"/>
              <a:t>Additive noise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Noise attributes change slower than speech (classical only)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Goal​s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Suppress noise​ and retain speech​ </a:t>
            </a:r>
            <a:r>
              <a:rPr lang="en-US" sz="2000" i="1" dirty="0"/>
              <a:t>without look-ahead</a:t>
            </a:r>
            <a:endParaRPr lang="en-US" sz="2000" i="1" dirty="0">
              <a:cs typeface="Calibri"/>
            </a:endParaRPr>
          </a:p>
          <a:p>
            <a:pPr lvl="1"/>
            <a:r>
              <a:rPr lang="en-US" sz="2000" dirty="0"/>
              <a:t>Improve human or/and machine perception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Our goal: enhancing speech quality for human listeners in real time</a:t>
            </a:r>
            <a:endParaRPr lang="en-US" sz="2000" b="1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E72DE-BF90-4E7A-94C1-880FFFFB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414D-3D25-436A-9296-601A3265BE29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CD8B3F-04AF-400C-BA30-3D1E554B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vs. DL for Online Enhancement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942750"/>
              </p:ext>
            </p:extLst>
          </p:nvPr>
        </p:nvGraphicFramePr>
        <p:xfrm>
          <a:off x="647700" y="1381125"/>
          <a:ext cx="10985464" cy="490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604">
                  <a:extLst>
                    <a:ext uri="{9D8B030D-6E8A-4147-A177-3AD203B41FA5}">
                      <a16:colId xmlns:a16="http://schemas.microsoft.com/office/drawing/2014/main" val="165674830"/>
                    </a:ext>
                  </a:extLst>
                </a:gridCol>
                <a:gridCol w="5146522">
                  <a:extLst>
                    <a:ext uri="{9D8B030D-6E8A-4147-A177-3AD203B41FA5}">
                      <a16:colId xmlns:a16="http://schemas.microsoft.com/office/drawing/2014/main" val="4258651847"/>
                    </a:ext>
                  </a:extLst>
                </a:gridCol>
                <a:gridCol w="1320568">
                  <a:extLst>
                    <a:ext uri="{9D8B030D-6E8A-4147-A177-3AD203B41FA5}">
                      <a16:colId xmlns:a16="http://schemas.microsoft.com/office/drawing/2014/main" val="4013356588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1359330114"/>
                    </a:ext>
                  </a:extLst>
                </a:gridCol>
                <a:gridCol w="1327342">
                  <a:extLst>
                    <a:ext uri="{9D8B030D-6E8A-4147-A177-3AD203B41FA5}">
                      <a16:colId xmlns:a16="http://schemas.microsoft.com/office/drawing/2014/main" val="3542772909"/>
                    </a:ext>
                  </a:extLst>
                </a:gridCol>
              </a:tblGrid>
              <a:tr h="4172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Method related to Online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Data-driven?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Online?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Approximate Complexity (space &amp; time)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08837"/>
                  </a:ext>
                </a:extLst>
              </a:tr>
              <a:tr h="513906">
                <a:tc>
                  <a:txBody>
                    <a:bodyPr/>
                    <a:lstStyle/>
                    <a:p>
                      <a:r>
                        <a:rPr lang="en-US" sz="1400" dirty="0"/>
                        <a:t>Decision-directed [Ephraim1984]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Estimate SNRs</a:t>
                      </a:r>
                      <a:r>
                        <a:rPr lang="en-US" sz="1400" baseline="0" dirty="0"/>
                        <a:t> by </a:t>
                      </a:r>
                      <a:r>
                        <a:rPr lang="en-US" sz="1400" b="1" baseline="0" dirty="0"/>
                        <a:t>smoothing instantaneous</a:t>
                      </a:r>
                      <a:r>
                        <a:rPr lang="en-US" sz="1400" baseline="0" dirty="0"/>
                        <a:t> </a:t>
                      </a:r>
                      <a:r>
                        <a:rPr lang="en-US" sz="1400" b="1" baseline="0" dirty="0"/>
                        <a:t>SNR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Negligible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04839"/>
                  </a:ext>
                </a:extLst>
              </a:tr>
              <a:tr h="3189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Calibri"/>
                        </a:rPr>
                        <a:t>LSTM [Weninger2015]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aseline="0" dirty="0"/>
                        <a:t>Recurrent units </a:t>
                      </a:r>
                      <a:r>
                        <a:rPr lang="en-US" sz="1400" b="1" baseline="0" dirty="0"/>
                        <a:t>output one frame from one input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72336"/>
                  </a:ext>
                </a:extLst>
              </a:tr>
              <a:tr h="513906">
                <a:tc>
                  <a:txBody>
                    <a:bodyPr/>
                    <a:lstStyle/>
                    <a:p>
                      <a:r>
                        <a:rPr lang="en-US" sz="1400" dirty="0"/>
                        <a:t>Deep clustering</a:t>
                      </a:r>
                      <a:r>
                        <a:rPr lang="en-US" sz="1400" baseline="0" dirty="0"/>
                        <a:t> [Hershey2016]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Each f</a:t>
                      </a:r>
                      <a:r>
                        <a:rPr lang="en-US" sz="1400" baseline="0" dirty="0"/>
                        <a:t>eature embedding is generated from a </a:t>
                      </a:r>
                      <a:r>
                        <a:rPr lang="en-US" sz="1400" b="1" baseline="0" dirty="0"/>
                        <a:t>100-frame </a:t>
                      </a:r>
                      <a:r>
                        <a:rPr lang="en-US" sz="1400" b="0" baseline="0" dirty="0"/>
                        <a:t>spectrogram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37855"/>
                  </a:ext>
                </a:extLst>
              </a:tr>
              <a:tr h="3189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aseline="0" dirty="0"/>
                        <a:t>Fully convolutional [Park2017]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baseline="0" dirty="0"/>
                        <a:t>Use </a:t>
                      </a:r>
                      <a:r>
                        <a:rPr lang="en-US" sz="1400" b="1" baseline="0" dirty="0"/>
                        <a:t>fixed number (7) of past frames</a:t>
                      </a:r>
                      <a:r>
                        <a:rPr lang="en-US" sz="1400" b="0" baseline="0" dirty="0"/>
                        <a:t> as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5270"/>
                  </a:ext>
                </a:extLst>
              </a:tr>
              <a:tr h="3632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SEGAN [Pascual2017]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dirty="0"/>
                        <a:t>Generate</a:t>
                      </a:r>
                      <a:r>
                        <a:rPr lang="en-US" sz="1400" b="0" baseline="0" dirty="0"/>
                        <a:t> enhanced speech from a waveform segment (1 second)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Maybe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aseline="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2048"/>
                  </a:ext>
                </a:extLst>
              </a:tr>
              <a:tr h="5139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CNN+LSTM [Tan2018]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baseline="0" dirty="0"/>
                        <a:t>Use </a:t>
                      </a:r>
                      <a:r>
                        <a:rPr lang="en-US" sz="1400" b="1" baseline="0" dirty="0"/>
                        <a:t>fixed number (10) of past frames </a:t>
                      </a:r>
                      <a:r>
                        <a:rPr lang="en-US" sz="1400" b="0" baseline="0" dirty="0"/>
                        <a:t>as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aseline="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74128"/>
                  </a:ext>
                </a:extLst>
              </a:tr>
              <a:tr h="541717">
                <a:tc>
                  <a:txBody>
                    <a:bodyPr/>
                    <a:lstStyle/>
                    <a:p>
                      <a:r>
                        <a:rPr lang="en-US" sz="1400" dirty="0"/>
                        <a:t>Audio-visual</a:t>
                      </a:r>
                      <a:r>
                        <a:rPr lang="en-US" sz="1400" baseline="0" dirty="0"/>
                        <a:t> speech separation [</a:t>
                      </a:r>
                      <a:r>
                        <a:rPr lang="en-US" sz="1400" dirty="0"/>
                        <a:t>Ephrat2018</a:t>
                      </a:r>
                      <a:r>
                        <a:rPr lang="en-US" sz="1400" baseline="0" dirty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2-D</a:t>
                      </a:r>
                      <a:r>
                        <a:rPr lang="en-US" sz="1400" b="1" baseline="0" dirty="0"/>
                        <a:t> convolution cross time and frequency</a:t>
                      </a:r>
                      <a:r>
                        <a:rPr lang="en-US" sz="1400" baseline="0" dirty="0"/>
                        <a:t> of a spectrogram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77555"/>
                  </a:ext>
                </a:extLst>
              </a:tr>
              <a:tr h="541717">
                <a:tc>
                  <a:txBody>
                    <a:bodyPr/>
                    <a:lstStyle/>
                    <a:p>
                      <a:r>
                        <a:rPr lang="en-US" sz="1400" dirty="0" err="1"/>
                        <a:t>RNNoise</a:t>
                      </a:r>
                      <a:r>
                        <a:rPr lang="en-US" sz="1400" dirty="0"/>
                        <a:t> [Valin2018]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Recurrent</a:t>
                      </a:r>
                      <a:r>
                        <a:rPr lang="en-US" sz="1400" baseline="0" dirty="0"/>
                        <a:t> units </a:t>
                      </a:r>
                      <a:r>
                        <a:rPr lang="en-US" sz="1400" b="1" baseline="0" dirty="0"/>
                        <a:t>output one frame from one input frame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57313"/>
                  </a:ext>
                </a:extLst>
              </a:tr>
              <a:tr h="5417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Consistency-constrained network [Wisdom2019]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baseline="0" dirty="0"/>
                        <a:t>Causal convolution and unidirectional LSTM</a:t>
                      </a:r>
                      <a:r>
                        <a:rPr lang="en-US" sz="1400" b="0" baseline="0" dirty="0"/>
                        <a:t> [Wilson2018]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5337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A34F-AFA1-4027-A24C-2AB155C9DC67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5723"/>
            <a:ext cx="10266827" cy="867085"/>
          </a:xfrm>
        </p:spPr>
        <p:txBody>
          <a:bodyPr>
            <a:normAutofit/>
          </a:bodyPr>
          <a:lstStyle/>
          <a:p>
            <a:r>
              <a:rPr lang="en-US" sz="4400" dirty="0"/>
              <a:t>Method: Input (Feature) &amp; Output (Target)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220" y="1840425"/>
            <a:ext cx="4530842" cy="4515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(In) Short-time Fourier transform magnitude (STFTM)</a:t>
            </a:r>
          </a:p>
          <a:p>
            <a:r>
              <a:rPr lang="en-US" sz="2400" dirty="0"/>
              <a:t>(In) Short-time log power spectra (LPS) with -80 dB floor</a:t>
            </a:r>
          </a:p>
          <a:p>
            <a:r>
              <a:rPr lang="en-US" sz="2400" dirty="0"/>
              <a:t>(Out) Real magnitude gain function in [0, 1]</a:t>
            </a:r>
          </a:p>
          <a:p>
            <a:r>
              <a:rPr lang="en-US" sz="2400" dirty="0"/>
              <a:t>Normalization</a:t>
            </a:r>
            <a:endParaRPr lang="en-US" sz="2400" dirty="0">
              <a:cs typeface="Calibri" panose="020F0502020204030204"/>
            </a:endParaRPr>
          </a:p>
          <a:p>
            <a:pPr lvl="1"/>
            <a:r>
              <a:rPr lang="en-US" sz="2000" dirty="0">
                <a:cs typeface="Calibri"/>
              </a:rPr>
              <a:t>Global mean &amp; variance</a:t>
            </a:r>
          </a:p>
          <a:p>
            <a:pPr lvl="1"/>
            <a:r>
              <a:rPr lang="en-US" sz="2000" dirty="0">
                <a:cs typeface="Calibri"/>
              </a:rPr>
              <a:t>Frequency-dependent or frequency-independent online mean &amp; variance</a:t>
            </a:r>
          </a:p>
          <a:p>
            <a:pPr lvl="2"/>
            <a:r>
              <a:rPr lang="en-US" sz="1600" dirty="0">
                <a:cs typeface="Calibri"/>
              </a:rPr>
              <a:t>3-second exponential smoothing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394E-A8AE-418D-AA6E-0E591D5EB686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0" y="1840425"/>
            <a:ext cx="5823700" cy="43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3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Method: Proposed Learning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86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Network</a:t>
            </a:r>
            <a:r>
              <a:rPr lang="en-US" sz="2000" dirty="0">
                <a:ea typeface="+mn-lt"/>
                <a:cs typeface="+mn-lt"/>
              </a:rPr>
              <a:t>: stacked gated recurrent unit (GRU) [Bahdanau2014]</a:t>
            </a:r>
          </a:p>
          <a:p>
            <a:r>
              <a:rPr lang="en-US" sz="2000" b="1" dirty="0">
                <a:ea typeface="+mn-lt"/>
                <a:cs typeface="+mn-lt"/>
              </a:rPr>
              <a:t>Training</a:t>
            </a:r>
            <a:r>
              <a:rPr lang="en-US" sz="2000" dirty="0">
                <a:ea typeface="+mn-lt"/>
                <a:cs typeface="+mn-lt"/>
              </a:rPr>
              <a:t>: Variable-length training for backpropagation-through-time [Werbos1990]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We want to compare a small batch of long sequences to a large batch of short sequences, given the same amount of information per batch.</a:t>
            </a:r>
          </a:p>
          <a:p>
            <a:pPr lvl="1"/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2054B92-5E39-4AD0-8DA0-18AAFFD76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24923" y="4161557"/>
            <a:ext cx="1152525" cy="16287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2101-37FA-4818-8261-A60DF7083049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5</a:t>
            </a:fld>
            <a:endParaRPr lang="en-US" dirty="0"/>
          </a:p>
        </p:txBody>
      </p:sp>
      <p:pic>
        <p:nvPicPr>
          <p:cNvPr id="28" name="Picture 27" descr="A picture containing drawing, light&#10;&#10;Description generated with very high confidence">
            <a:extLst>
              <a:ext uri="{FF2B5EF4-FFF2-40B4-BE49-F238E27FC236}">
                <a16:creationId xmlns:a16="http://schemas.microsoft.com/office/drawing/2014/main" id="{7C728749-69FC-414C-BF3D-BD6FF1F14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26" y="4158985"/>
            <a:ext cx="2596840" cy="114261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E6D09F-DD31-436A-B814-031B3710E2F7}"/>
              </a:ext>
            </a:extLst>
          </p:cNvPr>
          <p:cNvSpPr txBox="1">
            <a:spLocks/>
          </p:cNvSpPr>
          <p:nvPr/>
        </p:nvSpPr>
        <p:spPr>
          <a:xfrm>
            <a:off x="6092456" y="1825625"/>
            <a:ext cx="5181600" cy="4386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+mn-lt"/>
                <a:cs typeface="+mn-lt"/>
              </a:rPr>
              <a:t>Objective: </a:t>
            </a:r>
            <a:r>
              <a:rPr lang="en-US" sz="2000" dirty="0">
                <a:ea typeface="+mn-lt"/>
                <a:cs typeface="+mn-lt"/>
              </a:rPr>
              <a:t>weighted speech distortion and residual noise error</a:t>
            </a:r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sz="1600" dirty="0">
                <a:ea typeface="+mn-lt"/>
                <a:cs typeface="+mn-lt"/>
              </a:rPr>
              <a:t>The speech vs. noise error trade-off </a:t>
            </a:r>
          </a:p>
          <a:p>
            <a:pPr lvl="1"/>
            <a:r>
              <a:rPr lang="en-US" sz="1600" b="1" dirty="0">
                <a:ea typeface="+mn-lt"/>
                <a:cs typeface="+mn-lt"/>
              </a:rPr>
              <a:t>Our goal: separate speech distortion error from residual noise error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Speech distortion error in speech-active (SA) frames</a:t>
            </a:r>
          </a:p>
          <a:p>
            <a:pPr marL="457200" lvl="1" indent="0">
              <a:buNone/>
            </a:pPr>
            <a:endParaRPr lang="en-US" sz="1600" dirty="0">
              <a:ea typeface="+mn-lt"/>
              <a:cs typeface="+mn-lt"/>
            </a:endParaRPr>
          </a:p>
          <a:p>
            <a:pPr lvl="1"/>
            <a:r>
              <a:rPr lang="en-US" sz="1600" dirty="0">
                <a:ea typeface="+mn-lt"/>
                <a:cs typeface="+mn-lt"/>
              </a:rPr>
              <a:t>Residual noise error everywhere</a:t>
            </a:r>
          </a:p>
          <a:p>
            <a:pPr lvl="1"/>
            <a:endParaRPr lang="en-US" sz="1600" dirty="0">
              <a:ea typeface="+mn-lt"/>
              <a:cs typeface="+mn-lt"/>
            </a:endParaRPr>
          </a:p>
          <a:p>
            <a:pPr lvl="1"/>
            <a:r>
              <a:rPr lang="en-US" sz="1600" dirty="0">
                <a:ea typeface="+mn-lt"/>
                <a:cs typeface="+mn-lt"/>
              </a:rPr>
              <a:t>Similar to the component loss approach [Xu2019]</a:t>
            </a:r>
            <a:endParaRPr lang="en-US" dirty="0"/>
          </a:p>
          <a:p>
            <a:pPr>
              <a:buNone/>
            </a:pPr>
            <a:endParaRPr lang="en-US" sz="2000" dirty="0">
              <a:cs typeface="Calibri"/>
            </a:endParaRPr>
          </a:p>
          <a:p>
            <a:pPr>
              <a:buNone/>
            </a:pPr>
            <a:endParaRPr lang="en-US" sz="2000" dirty="0">
              <a:cs typeface="Calibri"/>
            </a:endParaRPr>
          </a:p>
        </p:txBody>
      </p:sp>
      <p:pic>
        <p:nvPicPr>
          <p:cNvPr id="10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D70AE8-5D76-42C9-8A02-4A0CB5522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901" y="3490021"/>
            <a:ext cx="3022645" cy="253959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88A4BE-4399-4A66-BB9C-1E8CF33BF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900" y="4085735"/>
            <a:ext cx="2116380" cy="26565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318BDCF-E956-4960-B6A8-F4C8807524DB}"/>
              </a:ext>
            </a:extLst>
          </p:cNvPr>
          <p:cNvGrpSpPr/>
          <p:nvPr/>
        </p:nvGrpSpPr>
        <p:grpSpPr>
          <a:xfrm>
            <a:off x="278662" y="4124103"/>
            <a:ext cx="1545821" cy="338554"/>
            <a:chOff x="278662" y="4124103"/>
            <a:chExt cx="1545821" cy="338554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82E83DF-AEBE-4514-A21A-E66B596C3112}"/>
                </a:ext>
              </a:extLst>
            </p:cNvPr>
            <p:cNvSpPr/>
            <p:nvPr/>
          </p:nvSpPr>
          <p:spPr>
            <a:xfrm>
              <a:off x="1390320" y="4153582"/>
              <a:ext cx="434163" cy="292395"/>
            </a:xfrm>
            <a:prstGeom prst="righ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E7DA6F-7908-48D8-83EF-FE5A64A713CA}"/>
                </a:ext>
              </a:extLst>
            </p:cNvPr>
            <p:cNvSpPr txBox="1"/>
            <p:nvPr/>
          </p:nvSpPr>
          <p:spPr>
            <a:xfrm>
              <a:off x="278662" y="4124103"/>
              <a:ext cx="118375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No context!</a:t>
              </a:r>
              <a:endParaRPr lang="en-US" sz="1600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48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Weighting of Objectives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7B9A-AA75-4FD4-8767-E67903A8EDB3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D7D79CD-D4AF-4B05-9351-F8A495A7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95" y="4284413"/>
            <a:ext cx="2119395" cy="80657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C2B67A-6D5F-462D-967E-E96119C46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34" y="3972157"/>
            <a:ext cx="4711472" cy="2315808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A17EA6-2432-4754-A6C1-6858BB9B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08" y="2333868"/>
            <a:ext cx="6797431" cy="5881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7FF102-9716-447A-A439-9EF550BA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Fixed weighting (0 &lt; alpha &lt; 1, determined empirically)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SNR weighting (of each training instance)</a:t>
            </a:r>
          </a:p>
        </p:txBody>
      </p:sp>
    </p:spTree>
    <p:extLst>
      <p:ext uri="{BB962C8B-B14F-4D97-AF65-F5344CB8AC3E}">
        <p14:creationId xmlns:p14="http://schemas.microsoft.com/office/powerpoint/2010/main" val="342721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A08C-A411-4019-A8D6-90090E8E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5974B8-D6B3-4460-8098-D86ED8DE1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46" y="1825625"/>
            <a:ext cx="831510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876A-681B-45E7-9C31-6691625F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1F9F-4038-45DF-9A26-51B52ED78665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044CE-8F4F-4317-A3B4-AF9E4C18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The Microsoft Scalable Noisy Speech Dataset (</a:t>
            </a:r>
            <a:r>
              <a:rPr lang="en-US" dirty="0">
                <a:hlinkClick r:id="rId2"/>
              </a:rPr>
              <a:t>https://github.com/microsoft/MS-SNSD</a:t>
            </a:r>
            <a:r>
              <a:rPr lang="en-US" dirty="0">
                <a:cs typeface="Calibri"/>
              </a:rPr>
              <a:t>)</a:t>
            </a:r>
            <a:endParaRPr lang="en-US" dirty="0"/>
          </a:p>
          <a:p>
            <a:r>
              <a:rPr lang="en-US" dirty="0"/>
              <a:t>84 hours of training data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Speech: Edinburgh 56 Speakers Corpus</a:t>
            </a:r>
          </a:p>
          <a:p>
            <a:pPr lvl="1"/>
            <a:r>
              <a:rPr lang="en-US" dirty="0"/>
              <a:t>Noise: 14 noise types from DEMAND Database and </a:t>
            </a:r>
            <a:r>
              <a:rPr lang="en-US" dirty="0" err="1"/>
              <a:t>Freesound</a:t>
            </a:r>
            <a:endParaRPr lang="en-US" dirty="0"/>
          </a:p>
          <a:p>
            <a:pPr lvl="2"/>
            <a:r>
              <a:rPr lang="en-US" dirty="0"/>
              <a:t>Air Conditioner, airport announcements, appliances, car noise, copy machine, door shutting, eating, multi-talker babble, neighbor speaking, squeaky chair, traffic, road, typing, vacuum cleaner.</a:t>
            </a:r>
          </a:p>
          <a:p>
            <a:pPr lvl="1"/>
            <a:r>
              <a:rPr lang="en-US" dirty="0">
                <a:cs typeface="Calibri"/>
              </a:rPr>
              <a:t>During training, each noisy speech segment is formed by randomly sampling a speech and noise segment, respectively, and remix.</a:t>
            </a:r>
          </a:p>
          <a:p>
            <a:r>
              <a:rPr lang="en-US" dirty="0"/>
              <a:t>18 hours of test data in 5500 clips</a:t>
            </a:r>
          </a:p>
          <a:p>
            <a:pPr lvl="1"/>
            <a:r>
              <a:rPr lang="en-US" dirty="0"/>
              <a:t>Speech: Graz University 20 Speakers Corpus</a:t>
            </a:r>
          </a:p>
          <a:p>
            <a:pPr lvl="1"/>
            <a:r>
              <a:rPr lang="en-US" dirty="0"/>
              <a:t>Noise: 9 challenging classes from DEMAND and </a:t>
            </a:r>
            <a:r>
              <a:rPr lang="en-US" dirty="0" err="1"/>
              <a:t>Freesound</a:t>
            </a:r>
            <a:endParaRPr lang="en-US" dirty="0"/>
          </a:p>
          <a:p>
            <a:pPr lvl="2"/>
            <a:r>
              <a:rPr lang="en-US" dirty="0"/>
              <a:t>Air conditioner, airport announcements, babble, copy machine, munching, neighbor, shutting door, typing, vacuum cleaner.</a:t>
            </a:r>
          </a:p>
          <a:p>
            <a:pPr lvl="2"/>
            <a:r>
              <a:rPr lang="en-US" dirty="0"/>
              <a:t>All clips are unseen in training</a:t>
            </a:r>
          </a:p>
          <a:p>
            <a:r>
              <a:rPr lang="en-US" dirty="0"/>
              <a:t>SNR: {40, 30, 20, 10, 0} dB</a:t>
            </a:r>
          </a:p>
          <a:p>
            <a:r>
              <a:rPr lang="en-US" dirty="0"/>
              <a:t>All clips sampled at 16 kHz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5B63-37BD-445C-B477-DDF2D78349D3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Classical speech quality/intelligibility measures</a:t>
            </a:r>
          </a:p>
          <a:p>
            <a:pPr lvl="1"/>
            <a:r>
              <a:rPr lang="en-US" dirty="0"/>
              <a:t>Scale-invariant signal-to-distortion ratio (SI-SDR) [LeRoux2019]</a:t>
            </a:r>
          </a:p>
          <a:p>
            <a:pPr lvl="1"/>
            <a:r>
              <a:rPr lang="en-US" dirty="0"/>
              <a:t>Cepstral distance (CD) [Hu2008]</a:t>
            </a:r>
          </a:p>
          <a:p>
            <a:pPr lvl="1"/>
            <a:r>
              <a:rPr lang="en-US" dirty="0"/>
              <a:t>Short-time objective intelligibility (STOI) [Taal2010]</a:t>
            </a:r>
          </a:p>
          <a:p>
            <a:pPr lvl="1"/>
            <a:r>
              <a:rPr lang="en-US" dirty="0"/>
              <a:t>Perceptual evaluation of speech quality (PESQ) [Rix2001]</a:t>
            </a:r>
          </a:p>
          <a:p>
            <a:r>
              <a:rPr lang="en-US" dirty="0"/>
              <a:t>Subjective mean opinion score (MOS)</a:t>
            </a:r>
          </a:p>
          <a:p>
            <a:pPr lvl="1"/>
            <a:r>
              <a:rPr lang="en-US" dirty="0"/>
              <a:t>Each clip is rated by 20 crowd-sourced listeners</a:t>
            </a:r>
          </a:p>
          <a:p>
            <a:pPr lvl="1"/>
            <a:r>
              <a:rPr lang="en-US" dirty="0"/>
              <a:t>Discrete rating from 1 (very poor quality) to 5 (excellent quality)</a:t>
            </a:r>
          </a:p>
          <a:p>
            <a:pPr lvl="1"/>
            <a:r>
              <a:rPr lang="en-US" dirty="0"/>
              <a:t>Microsoft’s open-source framework (</a:t>
            </a:r>
            <a:r>
              <a:rPr lang="en-US" dirty="0">
                <a:hlinkClick r:id="rId2"/>
              </a:rPr>
              <a:t>https://github.com/microsoft/MS-SNSD</a:t>
            </a:r>
            <a:r>
              <a:rPr lang="en-US" dirty="0"/>
              <a:t>) </a:t>
            </a:r>
            <a:r>
              <a:rPr lang="en-US" dirty="0">
                <a:ea typeface="+mn-lt"/>
                <a:cs typeface="+mn-lt"/>
              </a:rPr>
              <a:t>[Reddy2019]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6AA2-E46A-4BBC-90D6-D4FCC501BFF6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CDF3-986E-4C1D-9F82-18386967E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58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6696</TotalTime>
  <Words>1958</Words>
  <Application>Microsoft Office PowerPoint</Application>
  <PresentationFormat>Widescreen</PresentationFormat>
  <Paragraphs>327</Paragraphs>
  <Slides>19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Weighted Speech Distortion Losses for Neural-network-based Real-time Speech Enhancement</vt:lpstr>
      <vt:lpstr>Single-channel Real-time Speech Enhancement</vt:lpstr>
      <vt:lpstr>SP vs. DL for Online Enhancement</vt:lpstr>
      <vt:lpstr>Method: Input (Feature) &amp; Output (Target)</vt:lpstr>
      <vt:lpstr>Method: Proposed Learning Framework</vt:lpstr>
      <vt:lpstr>Weighting of Objectives</vt:lpstr>
      <vt:lpstr>System Overview</vt:lpstr>
      <vt:lpstr>Data</vt:lpstr>
      <vt:lpstr>Evaluation Metrics</vt:lpstr>
      <vt:lpstr>Systems to be Compared</vt:lpstr>
      <vt:lpstr>Results: “Best” from each Category</vt:lpstr>
      <vt:lpstr>Results: Optimal Objective Weighting</vt:lpstr>
      <vt:lpstr>Results: Subjective Evaluation</vt:lpstr>
      <vt:lpstr>Loss functions influence frequency selectivity</vt:lpstr>
      <vt:lpstr>Effect of Sequence Length</vt:lpstr>
      <vt:lpstr>Conclusions</vt:lpstr>
      <vt:lpstr>References (1)</vt:lpstr>
      <vt:lpstr>References (2)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Deep Noise Suppression</dc:title>
  <dc:creator>Raymond Xia</dc:creator>
  <cp:lastModifiedBy>Raymond Xia</cp:lastModifiedBy>
  <cp:revision>1374</cp:revision>
  <dcterms:created xsi:type="dcterms:W3CDTF">2019-06-20T22:48:52Z</dcterms:created>
  <dcterms:modified xsi:type="dcterms:W3CDTF">2020-05-17T23:16:19Z</dcterms:modified>
</cp:coreProperties>
</file>