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6858000" cy="51435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747775"/>
          </p15:clr>
        </p15:guide>
        <p15:guide id="2" pos="2160" userDrawn="1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ia Pateraki" initials="" lastIdx="8" clrIdx="0"/>
  <p:cmAuthor id="1" name="Ελπίδα Γκούβρα" initials="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1CC574-7900-4738-9AE4-7E1459B0763B}" v="9" dt="2024-11-17T15:10:22.035"/>
  </p1510:revLst>
</p1510:revInfo>
</file>

<file path=ppt/tableStyles.xml><?xml version="1.0" encoding="utf-8"?>
<a:tblStyleLst xmlns:a="http://schemas.openxmlformats.org/drawingml/2006/main" def="{7666C858-ADC9-422D-A28C-043465478259}">
  <a:tblStyle styleId="{7666C858-ADC9-422D-A28C-04346547825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3007" autoAdjust="0"/>
  </p:normalViewPr>
  <p:slideViewPr>
    <p:cSldViewPr snapToGrid="0">
      <p:cViewPr>
        <p:scale>
          <a:sx n="120" d="100"/>
          <a:sy n="120" d="100"/>
        </p:scale>
        <p:origin x="36" y="-832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0adb8dea5b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0adb8dea5b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0893a901c1_0_15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0893a901c1_0_15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0893a901c1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0893a901c1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0ab9306ba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0ab9306ba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0c7acf5dda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0c7acf5dda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0893a901c1_0_15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0893a901c1_0_15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0adb8dea5b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0adb8dea5b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0ebba5714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0ebba5714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0ebba5714f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0ebba5714f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0c7acf5dda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0c7acf5dda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0adb8dea5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0adb8dea5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0ae69f427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0ae69f427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33781" y="744575"/>
            <a:ext cx="639045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33775" y="2834125"/>
            <a:ext cx="639045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l" smtClean="0"/>
              <a:pPr/>
              <a:t>‹#›</a:t>
            </a:fld>
            <a:endParaRPr lang="e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233775" y="1106125"/>
            <a:ext cx="639045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233775" y="3152225"/>
            <a:ext cx="639045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342900" lvl="0" indent="-257175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685800" lvl="1" indent="-23812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028700" lvl="2" indent="-23812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lvl="3" indent="-23812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714500" lvl="4" indent="-23812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057400" lvl="5" indent="-23812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400300" lvl="6" indent="-23812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2743200" lvl="7" indent="-23812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086100" lvl="8" indent="-23812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l" smtClean="0"/>
              <a:pPr/>
              <a:t>‹#›</a:t>
            </a:fld>
            <a:endParaRPr lang="e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l" smtClean="0"/>
              <a:pPr/>
              <a:t>‹#›</a:t>
            </a:fld>
            <a:endParaRPr lang="e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33775" y="2150850"/>
            <a:ext cx="639045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l" smtClean="0"/>
              <a:pPr/>
              <a:t>‹#›</a:t>
            </a:fld>
            <a:endParaRPr lang="e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233775" y="445025"/>
            <a:ext cx="639045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33775" y="1152475"/>
            <a:ext cx="639045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342900" lvl="0" indent="-257175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685800" lvl="1" indent="-23812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028700" lvl="2" indent="-23812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lvl="3" indent="-23812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714500" lvl="4" indent="-23812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057400" lvl="5" indent="-23812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400300" lvl="6" indent="-23812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2743200" lvl="7" indent="-23812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086100" lvl="8" indent="-23812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l" smtClean="0"/>
              <a:pPr/>
              <a:t>‹#›</a:t>
            </a:fld>
            <a:endParaRPr lang="e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233775" y="445025"/>
            <a:ext cx="639045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233775" y="1152475"/>
            <a:ext cx="2999925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342900" lvl="0" indent="-23812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050"/>
            </a:lvl1pPr>
            <a:lvl2pPr marL="685800" lvl="1" indent="-228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900"/>
            </a:lvl2pPr>
            <a:lvl3pPr marL="1028700" lvl="2" indent="-228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900"/>
            </a:lvl3pPr>
            <a:lvl4pPr marL="1371600" lvl="3" indent="-2286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900"/>
            </a:lvl4pPr>
            <a:lvl5pPr marL="1714500" lvl="4" indent="-228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900"/>
            </a:lvl5pPr>
            <a:lvl6pPr marL="2057400" lvl="5" indent="-228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900"/>
            </a:lvl6pPr>
            <a:lvl7pPr marL="2400300" lvl="6" indent="-2286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900"/>
            </a:lvl7pPr>
            <a:lvl8pPr marL="2743200" lvl="7" indent="-228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900"/>
            </a:lvl8pPr>
            <a:lvl9pPr marL="3086100" lvl="8" indent="-228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9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3624300" y="1152475"/>
            <a:ext cx="2999925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342900" lvl="0" indent="-23812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050"/>
            </a:lvl1pPr>
            <a:lvl2pPr marL="685800" lvl="1" indent="-228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900"/>
            </a:lvl2pPr>
            <a:lvl3pPr marL="1028700" lvl="2" indent="-228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900"/>
            </a:lvl3pPr>
            <a:lvl4pPr marL="1371600" lvl="3" indent="-2286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900"/>
            </a:lvl4pPr>
            <a:lvl5pPr marL="1714500" lvl="4" indent="-228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900"/>
            </a:lvl5pPr>
            <a:lvl6pPr marL="2057400" lvl="5" indent="-228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900"/>
            </a:lvl6pPr>
            <a:lvl7pPr marL="2400300" lvl="6" indent="-2286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900"/>
            </a:lvl7pPr>
            <a:lvl8pPr marL="2743200" lvl="7" indent="-228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900"/>
            </a:lvl8pPr>
            <a:lvl9pPr marL="3086100" lvl="8" indent="-228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9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l" smtClean="0"/>
              <a:pPr/>
              <a:t>‹#›</a:t>
            </a:fld>
            <a:endParaRPr lang="e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233775" y="445025"/>
            <a:ext cx="639045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l" smtClean="0"/>
              <a:pPr/>
              <a:t>‹#›</a:t>
            </a:fld>
            <a:endParaRPr lang="e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233775" y="555600"/>
            <a:ext cx="2106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233775" y="1389600"/>
            <a:ext cx="2106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342900" lvl="0" indent="-2286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900"/>
            </a:lvl1pPr>
            <a:lvl2pPr marL="685800" lvl="1" indent="-228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900"/>
            </a:lvl2pPr>
            <a:lvl3pPr marL="1028700" lvl="2" indent="-228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900"/>
            </a:lvl3pPr>
            <a:lvl4pPr marL="1371600" lvl="3" indent="-2286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900"/>
            </a:lvl4pPr>
            <a:lvl5pPr marL="1714500" lvl="4" indent="-228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900"/>
            </a:lvl5pPr>
            <a:lvl6pPr marL="2057400" lvl="5" indent="-228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900"/>
            </a:lvl6pPr>
            <a:lvl7pPr marL="2400300" lvl="6" indent="-2286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900"/>
            </a:lvl7pPr>
            <a:lvl8pPr marL="2743200" lvl="7" indent="-228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900"/>
            </a:lvl8pPr>
            <a:lvl9pPr marL="3086100" lvl="8" indent="-228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9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l" smtClean="0"/>
              <a:pPr/>
              <a:t>‹#›</a:t>
            </a:fld>
            <a:endParaRPr lang="e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367688" y="450150"/>
            <a:ext cx="477585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l" smtClean="0"/>
              <a:pPr/>
              <a:t>‹#›</a:t>
            </a:fld>
            <a:endParaRPr lang="e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3429000" y="-125"/>
            <a:ext cx="3429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199125" y="1233175"/>
            <a:ext cx="30339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199125" y="2803075"/>
            <a:ext cx="30339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3704625" y="724075"/>
            <a:ext cx="287775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342900" lvl="0" indent="-257175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685800" lvl="1" indent="-23812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028700" lvl="2" indent="-23812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lvl="3" indent="-23812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714500" lvl="4" indent="-23812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057400" lvl="5" indent="-23812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400300" lvl="6" indent="-23812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2743200" lvl="7" indent="-23812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086100" lvl="8" indent="-23812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l" smtClean="0"/>
              <a:pPr/>
              <a:t>‹#›</a:t>
            </a:fld>
            <a:endParaRPr lang="e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233775" y="4230575"/>
            <a:ext cx="44991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342900" lvl="0" indent="-171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l" smtClean="0"/>
              <a:pPr/>
              <a:t>‹#›</a:t>
            </a:fld>
            <a:endParaRPr lang="e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33775" y="445025"/>
            <a:ext cx="639045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33775" y="1152475"/>
            <a:ext cx="639045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750">
                <a:solidFill>
                  <a:schemeClr val="dk2"/>
                </a:solidFill>
              </a:defRPr>
            </a:lvl1pPr>
            <a:lvl2pPr lvl="1" algn="r">
              <a:buNone/>
              <a:defRPr sz="750">
                <a:solidFill>
                  <a:schemeClr val="dk2"/>
                </a:solidFill>
              </a:defRPr>
            </a:lvl2pPr>
            <a:lvl3pPr lvl="2" algn="r">
              <a:buNone/>
              <a:defRPr sz="750">
                <a:solidFill>
                  <a:schemeClr val="dk2"/>
                </a:solidFill>
              </a:defRPr>
            </a:lvl3pPr>
            <a:lvl4pPr lvl="3" algn="r">
              <a:buNone/>
              <a:defRPr sz="750">
                <a:solidFill>
                  <a:schemeClr val="dk2"/>
                </a:solidFill>
              </a:defRPr>
            </a:lvl4pPr>
            <a:lvl5pPr lvl="4" algn="r">
              <a:buNone/>
              <a:defRPr sz="750">
                <a:solidFill>
                  <a:schemeClr val="dk2"/>
                </a:solidFill>
              </a:defRPr>
            </a:lvl5pPr>
            <a:lvl6pPr lvl="5" algn="r">
              <a:buNone/>
              <a:defRPr sz="750">
                <a:solidFill>
                  <a:schemeClr val="dk2"/>
                </a:solidFill>
              </a:defRPr>
            </a:lvl6pPr>
            <a:lvl7pPr lvl="6" algn="r">
              <a:buNone/>
              <a:defRPr sz="750">
                <a:solidFill>
                  <a:schemeClr val="dk2"/>
                </a:solidFill>
              </a:defRPr>
            </a:lvl7pPr>
            <a:lvl8pPr lvl="7" algn="r">
              <a:buNone/>
              <a:defRPr sz="750">
                <a:solidFill>
                  <a:schemeClr val="dk2"/>
                </a:solidFill>
              </a:defRPr>
            </a:lvl8pPr>
            <a:lvl9pPr lvl="8" algn="r">
              <a:buNone/>
              <a:defRPr sz="75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l" smtClean="0"/>
              <a:pPr/>
              <a:t>‹#›</a:t>
            </a:fld>
            <a:endParaRPr lang="el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hyperlink" Target="https://www.flir.com/products/ladybug5plus/" TargetMode="External"/><Relationship Id="rId4" Type="http://schemas.openxmlformats.org/officeDocument/2006/relationships/hyperlink" Target="https://www.getmap.e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s://cocodataset.org/" TargetMode="External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hyperlink" Target="https://universe.roboflow.com/" TargetMode="External"/><Relationship Id="rId4" Type="http://schemas.openxmlformats.org/officeDocument/2006/relationships/hyperlink" Target="https://www.cityscapes-dataset.com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i.meta.com/tools/detectron2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11479" y="1605540"/>
            <a:ext cx="6035040" cy="1343025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r>
              <a:rPr lang="el" sz="2000" b="1" dirty="0">
                <a:latin typeface="Cambria"/>
                <a:ea typeface="Cambria"/>
                <a:cs typeface="Cambria"/>
                <a:sym typeface="Cambria"/>
              </a:rPr>
              <a:t>EXPLOITATION OF OPEN SOURCE DATASETS AND DEEP LEARNING MODELS FOR THE DETECTION OF OBJECTS IN URBAN AREAS</a:t>
            </a:r>
            <a:endParaRPr sz="2000" b="1" dirty="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411479" y="2866447"/>
            <a:ext cx="6035039" cy="931275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rmAutofit/>
          </a:bodyPr>
          <a:lstStyle/>
          <a:p>
            <a:pPr marL="0" indent="0">
              <a:lnSpc>
                <a:spcPct val="80000"/>
              </a:lnSpc>
              <a:buClr>
                <a:schemeClr val="dk1"/>
              </a:buClr>
              <a:buSzPts val="1100"/>
            </a:pPr>
            <a:r>
              <a:rPr lang="el" sz="1400" dirty="0">
                <a:latin typeface="Cambria"/>
                <a:ea typeface="Cambria"/>
                <a:cs typeface="Cambria"/>
                <a:sym typeface="Cambria"/>
              </a:rPr>
              <a:t>Elpida Gkouvra, Thodoris Betsas, Maria Pateraki</a:t>
            </a:r>
            <a:endParaRPr sz="1400" dirty="0">
              <a:latin typeface="Cambria"/>
              <a:ea typeface="Cambria"/>
              <a:cs typeface="Cambria"/>
              <a:sym typeface="Cambria"/>
            </a:endParaRPr>
          </a:p>
          <a:p>
            <a:pPr marL="0" indent="0">
              <a:lnSpc>
                <a:spcPct val="80000"/>
              </a:lnSpc>
              <a:buClr>
                <a:schemeClr val="dk1"/>
              </a:buClr>
              <a:buSzPts val="1100"/>
            </a:pPr>
            <a:r>
              <a:rPr lang="el" sz="1400" dirty="0">
                <a:latin typeface="Cambria"/>
                <a:ea typeface="Cambria"/>
                <a:cs typeface="Cambria"/>
                <a:sym typeface="Cambria"/>
              </a:rPr>
              <a:t>School of Rural, Surveying and Geoinformatics Engineering</a:t>
            </a:r>
            <a:endParaRPr sz="1400" dirty="0">
              <a:latin typeface="Cambria"/>
              <a:ea typeface="Cambria"/>
              <a:cs typeface="Cambria"/>
              <a:sym typeface="Cambria"/>
            </a:endParaRPr>
          </a:p>
          <a:p>
            <a:pPr marL="0" indent="0">
              <a:lnSpc>
                <a:spcPct val="80000"/>
              </a:lnSpc>
            </a:pPr>
            <a:r>
              <a:rPr lang="el" sz="1400" dirty="0">
                <a:latin typeface="Cambria"/>
                <a:ea typeface="Cambria"/>
                <a:cs typeface="Cambria"/>
                <a:sym typeface="Cambria"/>
              </a:rPr>
              <a:t>National Technical University of Athens, Greece</a:t>
            </a:r>
            <a:endParaRPr sz="1400" dirty="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288" y="439846"/>
            <a:ext cx="1116538" cy="808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2170" y="644731"/>
            <a:ext cx="971909" cy="399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8216" y="439847"/>
            <a:ext cx="1381564" cy="808984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 txBox="1">
            <a:spLocks noGrp="1"/>
          </p:cNvSpPr>
          <p:nvPr>
            <p:ph type="subTitle" idx="1"/>
          </p:nvPr>
        </p:nvSpPr>
        <p:spPr>
          <a:xfrm>
            <a:off x="411479" y="3931788"/>
            <a:ext cx="6035039" cy="367370"/>
          </a:xfrm>
          <a:prstGeom prst="rect">
            <a:avLst/>
          </a:prstGeom>
          <a:solidFill>
            <a:srgbClr val="C9DAF8"/>
          </a:solidFill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indent="0">
              <a:lnSpc>
                <a:spcPct val="80000"/>
              </a:lnSpc>
            </a:pPr>
            <a:r>
              <a:rPr lang="el" sz="1200" dirty="0">
                <a:latin typeface="Cambria"/>
                <a:ea typeface="Cambria"/>
                <a:cs typeface="Cambria"/>
                <a:sym typeface="Cambria"/>
              </a:rPr>
              <a:t>IEEE ICIP 2024 - Workshop 5: 2nd Workshop on 3D Computer Vision and Photogrammetry (3DCVP)</a:t>
            </a:r>
            <a:endParaRPr sz="1200" dirty="0"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2"/>
          <p:cNvSpPr txBox="1">
            <a:spLocks noGrp="1"/>
          </p:cNvSpPr>
          <p:nvPr>
            <p:ph type="subTitle" idx="4294967295"/>
          </p:nvPr>
        </p:nvSpPr>
        <p:spPr>
          <a:xfrm>
            <a:off x="335384" y="404078"/>
            <a:ext cx="6129026" cy="554164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342900" indent="-285750">
              <a:lnSpc>
                <a:spcPct val="80000"/>
              </a:lnSpc>
              <a:buClr>
                <a:schemeClr val="dk1"/>
              </a:buClr>
              <a:buSzPts val="2400"/>
              <a:buFont typeface="Cambria"/>
              <a:buAutoNum type="arabicPeriod" startAt="4"/>
            </a:pPr>
            <a:r>
              <a:rPr lang="el" sz="20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Results : Multi-model inference on Ladybug 5+ images </a:t>
            </a:r>
            <a:endParaRPr sz="2000" b="1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" name="video3">
            <a:hlinkClick r:id="" action="ppaction://media"/>
            <a:extLst>
              <a:ext uri="{FF2B5EF4-FFF2-40B4-BE49-F238E27FC236}">
                <a16:creationId xmlns:a16="http://schemas.microsoft.com/office/drawing/2014/main" id="{07CCAEA5-46AF-5B37-3EA8-86A46EEE77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2980" y="1194136"/>
            <a:ext cx="5630881" cy="330630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786B25-9303-19AF-3CDA-22D523CCDC4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l" smtClean="0"/>
              <a:pPr/>
              <a:t>10</a:t>
            </a:fld>
            <a:endParaRPr lang="e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3"/>
          <p:cNvSpPr txBox="1">
            <a:spLocks noGrp="1"/>
          </p:cNvSpPr>
          <p:nvPr>
            <p:ph type="subTitle" idx="4294967295"/>
          </p:nvPr>
        </p:nvSpPr>
        <p:spPr>
          <a:xfrm>
            <a:off x="462605" y="415060"/>
            <a:ext cx="3500325" cy="366975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342900" indent="-285750">
              <a:lnSpc>
                <a:spcPct val="80000"/>
              </a:lnSpc>
              <a:buClr>
                <a:schemeClr val="dk1"/>
              </a:buClr>
              <a:buSzPts val="2400"/>
              <a:buFont typeface="Cambria"/>
              <a:buAutoNum type="arabicPeriod" startAt="5"/>
            </a:pPr>
            <a:r>
              <a:rPr lang="el" sz="20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Conclusions</a:t>
            </a:r>
            <a:endParaRPr sz="2000" b="1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9" name="Google Shape;179;p23"/>
          <p:cNvSpPr txBox="1">
            <a:spLocks noGrp="1"/>
          </p:cNvSpPr>
          <p:nvPr>
            <p:ph type="subTitle" idx="4294967295"/>
          </p:nvPr>
        </p:nvSpPr>
        <p:spPr>
          <a:xfrm>
            <a:off x="462605" y="1049572"/>
            <a:ext cx="6009758" cy="338597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rmAutofit lnSpcReduction="10000"/>
          </a:bodyPr>
          <a:lstStyle/>
          <a:p>
            <a:pPr marL="342900" indent="-257175">
              <a:lnSpc>
                <a:spcPct val="100000"/>
              </a:lnSpc>
              <a:buClr>
                <a:schemeClr val="dk1"/>
              </a:buClr>
              <a:buFont typeface="Cambria"/>
              <a:buChar char="●"/>
            </a:pPr>
            <a:r>
              <a:rPr lang="el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 set of pre-trained models and open source datasets for detecting common objects in an urban area </a:t>
            </a:r>
            <a:endParaRPr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42900" indent="-257175">
              <a:lnSpc>
                <a:spcPct val="100000"/>
              </a:lnSpc>
              <a:buClr>
                <a:schemeClr val="dk1"/>
              </a:buClr>
              <a:buFont typeface="Cambria"/>
              <a:buChar char="●"/>
            </a:pPr>
            <a:r>
              <a:rPr lang="el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Well-trained Faster-RCNN via transfer learning on available open source datasets</a:t>
            </a:r>
            <a:endParaRPr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42900" indent="-257175">
              <a:lnSpc>
                <a:spcPct val="100000"/>
              </a:lnSpc>
              <a:buClr>
                <a:schemeClr val="dk1"/>
              </a:buClr>
              <a:buFont typeface="Cambria"/>
              <a:buChar char="●"/>
            </a:pPr>
            <a:r>
              <a:rPr lang="el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Promising inference results with image data from the multi-camera Ladybug 5+</a:t>
            </a:r>
            <a:endParaRPr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42900" indent="-257175">
              <a:lnSpc>
                <a:spcPct val="100000"/>
              </a:lnSpc>
              <a:buClr>
                <a:schemeClr val="dk1"/>
              </a:buClr>
              <a:buFont typeface="Cambria"/>
              <a:buChar char="●"/>
            </a:pPr>
            <a:r>
              <a:rPr lang="el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Enable to convert image coordinates to spatial coordinates by incorporating additional sensor measurements (IMU, GNSS receiver, etc.)</a:t>
            </a:r>
            <a:endParaRPr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42900" indent="-257175">
              <a:lnSpc>
                <a:spcPct val="100000"/>
              </a:lnSpc>
              <a:buClr>
                <a:schemeClr val="dk1"/>
              </a:buClr>
              <a:buFont typeface="Cambria"/>
              <a:buChar char="●"/>
            </a:pPr>
            <a:r>
              <a:rPr lang="el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 potentially cost-effectiveness solution for applications such as mobile mapping, road maintenance, autonomous driving, etc.</a:t>
            </a:r>
            <a:endParaRPr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80" name="Google Shape;180;p23" descr="a green circle with a white check mark inside (Παρέχεται από Tenor)"/>
          <p:cNvPicPr preferRelativeResize="0"/>
          <p:nvPr/>
        </p:nvPicPr>
        <p:blipFill rotWithShape="1">
          <a:blip r:embed="rId3">
            <a:alphaModFix/>
          </a:blip>
          <a:srcRect l="15561" t="28392"/>
          <a:stretch/>
        </p:blipFill>
        <p:spPr>
          <a:xfrm>
            <a:off x="528327" y="1083843"/>
            <a:ext cx="367145" cy="303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3" descr="a green circle with a white check mark inside (Παρέχεται από Tenor)"/>
          <p:cNvPicPr preferRelativeResize="0"/>
          <p:nvPr/>
        </p:nvPicPr>
        <p:blipFill rotWithShape="1">
          <a:blip r:embed="rId3">
            <a:alphaModFix/>
          </a:blip>
          <a:srcRect l="15561" t="28392"/>
          <a:stretch/>
        </p:blipFill>
        <p:spPr>
          <a:xfrm>
            <a:off x="525913" y="1578013"/>
            <a:ext cx="367145" cy="303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3" descr="a green circle with a white check mark inside (Παρέχεται από Tenor)"/>
          <p:cNvPicPr preferRelativeResize="0"/>
          <p:nvPr/>
        </p:nvPicPr>
        <p:blipFill rotWithShape="1">
          <a:blip r:embed="rId3">
            <a:alphaModFix/>
          </a:blip>
          <a:srcRect l="15561" t="28392"/>
          <a:stretch/>
        </p:blipFill>
        <p:spPr>
          <a:xfrm>
            <a:off x="526440" y="2073510"/>
            <a:ext cx="372570" cy="303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3" descr="a green circle with a white check mark inside (Παρέχεται από Tenor)"/>
          <p:cNvPicPr preferRelativeResize="0"/>
          <p:nvPr/>
        </p:nvPicPr>
        <p:blipFill rotWithShape="1">
          <a:blip r:embed="rId3">
            <a:alphaModFix/>
          </a:blip>
          <a:srcRect l="15561" t="28392"/>
          <a:stretch/>
        </p:blipFill>
        <p:spPr>
          <a:xfrm>
            <a:off x="526439" y="2567680"/>
            <a:ext cx="367145" cy="303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3" descr="a green circle with a white check mark inside (Παρέχεται από Tenor)"/>
          <p:cNvPicPr preferRelativeResize="0"/>
          <p:nvPr/>
        </p:nvPicPr>
        <p:blipFill rotWithShape="1">
          <a:blip r:embed="rId3">
            <a:alphaModFix/>
          </a:blip>
          <a:srcRect l="15561" t="28392"/>
          <a:stretch/>
        </p:blipFill>
        <p:spPr>
          <a:xfrm>
            <a:off x="518190" y="3300625"/>
            <a:ext cx="367145" cy="3030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925680-5D66-E23D-8AE9-2B18A60C5A7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l" smtClean="0"/>
              <a:pPr/>
              <a:t>11</a:t>
            </a:fld>
            <a:endParaRPr lang="e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4"/>
          <p:cNvSpPr txBox="1">
            <a:spLocks noGrp="1"/>
          </p:cNvSpPr>
          <p:nvPr>
            <p:ph type="ctrTitle" idx="4294967295"/>
          </p:nvPr>
        </p:nvSpPr>
        <p:spPr>
          <a:xfrm>
            <a:off x="1839488" y="2228963"/>
            <a:ext cx="3179025" cy="685575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rmAutofit/>
          </a:bodyPr>
          <a:lstStyle/>
          <a:p>
            <a:pPr algn="ctr"/>
            <a:r>
              <a:rPr lang="el" sz="2000" b="1" dirty="0">
                <a:latin typeface="Cambria"/>
                <a:ea typeface="Cambria"/>
                <a:cs typeface="Cambria"/>
                <a:sym typeface="Cambria"/>
              </a:rPr>
              <a:t>Thank you !</a:t>
            </a:r>
            <a:endParaRPr sz="2000" b="1" dirty="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650EEE-57DB-8382-13D6-F32091A308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l" smtClean="0"/>
              <a:pPr/>
              <a:t>12</a:t>
            </a:fld>
            <a:endParaRPr lang="el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5"/>
          <p:cNvSpPr txBox="1">
            <a:spLocks noGrp="1"/>
          </p:cNvSpPr>
          <p:nvPr>
            <p:ph type="ctrTitle" idx="4294967295"/>
          </p:nvPr>
        </p:nvSpPr>
        <p:spPr>
          <a:xfrm>
            <a:off x="1839488" y="1588575"/>
            <a:ext cx="3179025" cy="685575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rmAutofit/>
          </a:bodyPr>
          <a:lstStyle/>
          <a:p>
            <a:pPr algn="ctr"/>
            <a:r>
              <a:rPr lang="el" sz="2000" b="1" dirty="0">
                <a:latin typeface="Cambria"/>
                <a:ea typeface="Cambria"/>
                <a:cs typeface="Cambria"/>
                <a:sym typeface="Cambria"/>
              </a:rPr>
              <a:t>Questions ??</a:t>
            </a:r>
            <a:endParaRPr sz="2000" b="1" dirty="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97" name="Google Shape;197;p25" descr="a 3d figure leaning on a red question mark (Παρέχεται από Tenor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8445" y="2274150"/>
            <a:ext cx="1321109" cy="128581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0B71B2-2004-4B98-F435-0AF57E04ABF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l" smtClean="0"/>
              <a:pPr/>
              <a:t>13</a:t>
            </a:fld>
            <a:endParaRPr lang="el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subTitle" idx="4294967295"/>
          </p:nvPr>
        </p:nvSpPr>
        <p:spPr>
          <a:xfrm>
            <a:off x="362380" y="402301"/>
            <a:ext cx="3646811" cy="366975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342900" indent="-266700">
              <a:lnSpc>
                <a:spcPct val="80000"/>
              </a:lnSpc>
              <a:buClr>
                <a:schemeClr val="dk1"/>
              </a:buClr>
              <a:buSzPts val="2000"/>
              <a:buFont typeface="Cambria"/>
              <a:buAutoNum type="arabicPeriod"/>
            </a:pPr>
            <a:r>
              <a:rPr lang="el" sz="20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Motivation</a:t>
            </a:r>
            <a:endParaRPr sz="2000" b="1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4294967295"/>
          </p:nvPr>
        </p:nvSpPr>
        <p:spPr>
          <a:xfrm>
            <a:off x="362380" y="858795"/>
            <a:ext cx="3533558" cy="3279131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342900" indent="-237053">
              <a:lnSpc>
                <a:spcPct val="100000"/>
              </a:lnSpc>
              <a:buClr>
                <a:schemeClr val="dk1"/>
              </a:buClr>
              <a:buSzPct val="100000"/>
              <a:buFont typeface="Cambria"/>
              <a:buChar char="●"/>
            </a:pPr>
            <a:r>
              <a:rPr lang="el" sz="1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What :</a:t>
            </a:r>
            <a:endParaRPr sz="1400" b="1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685800" lvl="1" indent="-237053">
              <a:lnSpc>
                <a:spcPct val="100000"/>
              </a:lnSpc>
              <a:buClr>
                <a:schemeClr val="dk1"/>
              </a:buClr>
              <a:buSzPct val="100000"/>
              <a:buFont typeface="Cambria"/>
              <a:buChar char="○"/>
            </a:pPr>
            <a:r>
              <a:rPr lang="el" sz="14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Detect objects </a:t>
            </a:r>
            <a:r>
              <a:rPr lang="en-US" sz="14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l" sz="14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such as benches, traffic signs, traffic lights etc.</a:t>
            </a:r>
            <a:r>
              <a:rPr lang="en-US" sz="14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</a:t>
            </a:r>
            <a:r>
              <a:rPr lang="el" sz="14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on images captured in an urban area by a mobile mapping system integrating a multi-camera Ladybug 5+</a:t>
            </a:r>
            <a:endParaRPr sz="14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42900" indent="-237053">
              <a:lnSpc>
                <a:spcPct val="100000"/>
              </a:lnSpc>
              <a:buClr>
                <a:schemeClr val="dk1"/>
              </a:buClr>
              <a:buSzPct val="100000"/>
              <a:buFont typeface="Cambria"/>
              <a:buChar char="●"/>
            </a:pPr>
            <a:r>
              <a:rPr lang="el" sz="1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Why :</a:t>
            </a:r>
            <a:endParaRPr sz="1400" b="1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685800" lvl="1" indent="-237053">
              <a:lnSpc>
                <a:spcPct val="100000"/>
              </a:lnSpc>
              <a:buClr>
                <a:schemeClr val="dk1"/>
              </a:buClr>
              <a:buSzPct val="100000"/>
              <a:buFont typeface="Cambria"/>
              <a:buChar char="○"/>
            </a:pPr>
            <a:r>
              <a:rPr lang="el" sz="14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Automate the process of creating and updating maps for urban planning, road maintenance or navigation of autonomous vehicles </a:t>
            </a:r>
            <a:endParaRPr sz="14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42900" indent="-237053">
              <a:lnSpc>
                <a:spcPct val="100000"/>
              </a:lnSpc>
              <a:buClr>
                <a:schemeClr val="dk1"/>
              </a:buClr>
              <a:buSzPct val="100000"/>
              <a:buFont typeface="Cambria"/>
              <a:buChar char="●"/>
            </a:pPr>
            <a:r>
              <a:rPr lang="el" sz="1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How :</a:t>
            </a:r>
            <a:endParaRPr sz="1400" b="1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685800" lvl="1" indent="-237053">
              <a:lnSpc>
                <a:spcPct val="100000"/>
              </a:lnSpc>
              <a:buClr>
                <a:schemeClr val="dk1"/>
              </a:buClr>
              <a:buSzPct val="100000"/>
              <a:buFont typeface="Cambria"/>
              <a:buChar char="○"/>
            </a:pPr>
            <a:r>
              <a:rPr lang="el" sz="14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Exploit open-source datasets and pre-trained deep learning models</a:t>
            </a:r>
            <a:endParaRPr sz="14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3895938" y="4272767"/>
            <a:ext cx="2599681" cy="415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/>
            <a:r>
              <a:rPr lang="el" sz="9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Mobile Mapping System (MMS)</a:t>
            </a:r>
            <a:r>
              <a:rPr lang="el" sz="900" baseline="30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</a:t>
            </a:r>
            <a:r>
              <a:rPr lang="el" sz="9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integrating the multi-camera Ladybug 5+ </a:t>
            </a:r>
            <a:r>
              <a:rPr lang="el" sz="900" baseline="30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endParaRPr sz="9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68" name="Google Shape;68;p14" title="get_mx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2730" y="2878193"/>
            <a:ext cx="2042889" cy="139457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 txBox="1"/>
          <p:nvPr/>
        </p:nvSpPr>
        <p:spPr>
          <a:xfrm>
            <a:off x="436817" y="4394188"/>
            <a:ext cx="2730178" cy="480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>
              <a:lnSpc>
                <a:spcPct val="40000"/>
              </a:lnSpc>
            </a:pPr>
            <a:r>
              <a:rPr lang="el" sz="900" baseline="30000" dirty="0"/>
              <a:t>1</a:t>
            </a:r>
            <a:r>
              <a:rPr lang="el" sz="900" u="sng" dirty="0">
                <a:solidFill>
                  <a:schemeClr val="hlink"/>
                </a:solidFill>
                <a:latin typeface="Cambria"/>
                <a:ea typeface="Cambria"/>
                <a:cs typeface="Cambria"/>
                <a:sym typeface="Cambria"/>
                <a:hlinkClick r:id="rId4"/>
              </a:rPr>
              <a:t>https://www.getmap.eu</a:t>
            </a:r>
            <a:endParaRPr sz="900" dirty="0">
              <a:solidFill>
                <a:schemeClr val="dk2"/>
              </a:solidFill>
            </a:endParaRPr>
          </a:p>
          <a:p>
            <a:pPr>
              <a:lnSpc>
                <a:spcPct val="40000"/>
              </a:lnSpc>
              <a:spcBef>
                <a:spcPts val="900"/>
              </a:spcBef>
              <a:spcAft>
                <a:spcPts val="900"/>
              </a:spcAft>
              <a:buClr>
                <a:schemeClr val="dk1"/>
              </a:buClr>
              <a:buSzPts val="1100"/>
            </a:pPr>
            <a:r>
              <a:rPr lang="el" sz="900" baseline="30000" dirty="0">
                <a:solidFill>
                  <a:schemeClr val="dk1"/>
                </a:solidFill>
              </a:rPr>
              <a:t>2</a:t>
            </a:r>
            <a:r>
              <a:rPr lang="el" sz="900" u="sng" dirty="0">
                <a:solidFill>
                  <a:schemeClr val="accent5"/>
                </a:solidFill>
                <a:latin typeface="Cambria"/>
                <a:ea typeface="Cambria"/>
                <a:cs typeface="Cambria"/>
                <a:sym typeface="Cambri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https://www.flir.com/products/ladybug5plus/</a:t>
            </a:r>
            <a:endParaRPr sz="900" dirty="0">
              <a:solidFill>
                <a:schemeClr val="dk2"/>
              </a:solidFill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4333461" y="2290623"/>
            <a:ext cx="2144395" cy="415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/>
            <a:r>
              <a:rPr lang="el" sz="9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Deep Learning in Mobile Mapping &amp; Autonomous Driving </a:t>
            </a:r>
            <a:endParaRPr sz="9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 rotWithShape="1">
          <a:blip r:embed="rId6">
            <a:alphaModFix/>
          </a:blip>
          <a:srcRect l="7495" t="8205" r="43771" b="13196"/>
          <a:stretch/>
        </p:blipFill>
        <p:spPr>
          <a:xfrm>
            <a:off x="3857862" y="2571750"/>
            <a:ext cx="951198" cy="952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7">
            <a:alphaModFix/>
          </a:blip>
          <a:srcRect t="14590" b="20793"/>
          <a:stretch/>
        </p:blipFill>
        <p:spPr>
          <a:xfrm>
            <a:off x="4333461" y="769276"/>
            <a:ext cx="2162159" cy="149603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C4B648-55E2-1151-DC69-A8290320FFD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l" smtClean="0"/>
              <a:pPr/>
              <a:t>2</a:t>
            </a:fld>
            <a:endParaRPr lang="el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>
            <a:spLocks noGrp="1"/>
          </p:cNvSpPr>
          <p:nvPr>
            <p:ph type="subTitle" idx="4294967295"/>
          </p:nvPr>
        </p:nvSpPr>
        <p:spPr>
          <a:xfrm>
            <a:off x="550069" y="478629"/>
            <a:ext cx="3500325" cy="366975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342900" indent="-285750">
              <a:lnSpc>
                <a:spcPct val="80000"/>
              </a:lnSpc>
              <a:buClr>
                <a:schemeClr val="dk1"/>
              </a:buClr>
              <a:buSzPts val="2400"/>
              <a:buFont typeface="Cambria"/>
              <a:buAutoNum type="arabicPeriod" startAt="2"/>
            </a:pPr>
            <a:r>
              <a:rPr lang="el" sz="20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Objectives</a:t>
            </a:r>
            <a:endParaRPr sz="2000" b="1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9" name="Google Shape;79;p15"/>
          <p:cNvSpPr txBox="1">
            <a:spLocks noGrp="1"/>
          </p:cNvSpPr>
          <p:nvPr>
            <p:ph type="subTitle" idx="4294967295"/>
          </p:nvPr>
        </p:nvSpPr>
        <p:spPr>
          <a:xfrm>
            <a:off x="550069" y="1129085"/>
            <a:ext cx="5651248" cy="3535786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rmAutofit/>
          </a:bodyPr>
          <a:lstStyle/>
          <a:p>
            <a:pPr marL="342900" indent="-247650">
              <a:lnSpc>
                <a:spcPct val="100000"/>
              </a:lnSpc>
              <a:buClr>
                <a:schemeClr val="dk1"/>
              </a:buClr>
              <a:buSzPts val="1600"/>
              <a:buFont typeface="Cambria"/>
              <a:buChar char="●"/>
            </a:pPr>
            <a:r>
              <a:rPr lang="en-US" sz="16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Assess inference with image data from a different context and sensor to those used in training</a:t>
            </a:r>
          </a:p>
          <a:p>
            <a:pPr marL="342900" indent="-247650">
              <a:lnSpc>
                <a:spcPct val="100000"/>
              </a:lnSpc>
              <a:buClr>
                <a:schemeClr val="dk1"/>
              </a:buClr>
              <a:buSzPts val="1600"/>
              <a:buFont typeface="Cambria"/>
              <a:buChar char="●"/>
            </a:pPr>
            <a:r>
              <a:rPr lang="el" sz="16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Utilize various open-source datasets and deep learning models to assess the detection of objects met in urban scenes. </a:t>
            </a:r>
            <a:endParaRPr sz="16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42900" indent="-247650">
              <a:buClr>
                <a:schemeClr val="dk1"/>
              </a:buClr>
              <a:buSzPts val="1600"/>
              <a:buFont typeface="Cambria"/>
              <a:buChar char="●"/>
            </a:pPr>
            <a:r>
              <a:rPr lang="el" sz="16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Identify potential limitations in using pre-trained models and available open-source datasets to automate the process of map updating</a:t>
            </a:r>
            <a:endParaRPr sz="16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42900" indent="-247650">
              <a:buClr>
                <a:schemeClr val="dk1"/>
              </a:buClr>
              <a:buSzPts val="1600"/>
              <a:buFont typeface="Cambria"/>
              <a:buChar char="●"/>
            </a:pPr>
            <a:r>
              <a:rPr lang="el" sz="16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Offer a cost-effectiveness solution for various applications such as city mapping, autonomous driving, and road maintenance</a:t>
            </a:r>
            <a:endParaRPr sz="16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80" name="Google Shape;80;p15" descr="a dart is in the center of a target (Παρέχεται από Tenor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488" y="1680954"/>
            <a:ext cx="265669" cy="254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 descr="a dart is in the center of a target (Παρέχεται από Tenor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488" y="1139970"/>
            <a:ext cx="265669" cy="257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 descr="a dart is in the center of a target (Παρέχεται από Tenor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613" y="2443499"/>
            <a:ext cx="265669" cy="257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 descr="a dart is in the center of a target (Παρέχεται από Tenor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613" y="3253306"/>
            <a:ext cx="265669" cy="2575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9DEC3B-7566-7FA2-C7DB-DFC524118E3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l" smtClean="0"/>
              <a:pPr/>
              <a:t>3</a:t>
            </a:fld>
            <a:endParaRPr lang="e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 txBox="1">
            <a:spLocks noGrp="1"/>
          </p:cNvSpPr>
          <p:nvPr>
            <p:ph type="subTitle" idx="4294967295"/>
          </p:nvPr>
        </p:nvSpPr>
        <p:spPr>
          <a:xfrm>
            <a:off x="554519" y="338864"/>
            <a:ext cx="3500325" cy="366975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rmAutofit lnSpcReduction="10000"/>
          </a:bodyPr>
          <a:lstStyle/>
          <a:p>
            <a:pPr marL="342900" indent="-285750">
              <a:lnSpc>
                <a:spcPct val="80000"/>
              </a:lnSpc>
              <a:buClr>
                <a:schemeClr val="dk1"/>
              </a:buClr>
              <a:buSzPts val="2400"/>
              <a:buFont typeface="Cambria"/>
              <a:buAutoNum type="arabicPeriod" startAt="3"/>
            </a:pPr>
            <a:r>
              <a:rPr lang="el" sz="20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Methodology</a:t>
            </a:r>
            <a:r>
              <a:rPr lang="el" sz="15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 b="1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CCCC20F-E1D5-81B7-BD05-CAB6301BDBF6}"/>
              </a:ext>
            </a:extLst>
          </p:cNvPr>
          <p:cNvSpPr/>
          <p:nvPr/>
        </p:nvSpPr>
        <p:spPr>
          <a:xfrm>
            <a:off x="1905000" y="1047750"/>
            <a:ext cx="3047999" cy="761999"/>
          </a:xfrm>
          <a:custGeom>
            <a:avLst/>
            <a:gdLst>
              <a:gd name="connsiteX0" fmla="*/ 0 w 3047999"/>
              <a:gd name="connsiteY0" fmla="*/ 76200 h 761999"/>
              <a:gd name="connsiteX1" fmla="*/ 76200 w 3047999"/>
              <a:gd name="connsiteY1" fmla="*/ 0 h 761999"/>
              <a:gd name="connsiteX2" fmla="*/ 2971799 w 3047999"/>
              <a:gd name="connsiteY2" fmla="*/ 0 h 761999"/>
              <a:gd name="connsiteX3" fmla="*/ 3047999 w 3047999"/>
              <a:gd name="connsiteY3" fmla="*/ 76200 h 761999"/>
              <a:gd name="connsiteX4" fmla="*/ 3047999 w 3047999"/>
              <a:gd name="connsiteY4" fmla="*/ 685799 h 761999"/>
              <a:gd name="connsiteX5" fmla="*/ 2971799 w 3047999"/>
              <a:gd name="connsiteY5" fmla="*/ 761999 h 761999"/>
              <a:gd name="connsiteX6" fmla="*/ 76200 w 3047999"/>
              <a:gd name="connsiteY6" fmla="*/ 761999 h 761999"/>
              <a:gd name="connsiteX7" fmla="*/ 0 w 3047999"/>
              <a:gd name="connsiteY7" fmla="*/ 685799 h 761999"/>
              <a:gd name="connsiteX8" fmla="*/ 0 w 3047999"/>
              <a:gd name="connsiteY8" fmla="*/ 76200 h 76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7999" h="761999">
                <a:moveTo>
                  <a:pt x="0" y="76200"/>
                </a:moveTo>
                <a:cubicBezTo>
                  <a:pt x="0" y="34116"/>
                  <a:pt x="34116" y="0"/>
                  <a:pt x="76200" y="0"/>
                </a:cubicBezTo>
                <a:lnTo>
                  <a:pt x="2971799" y="0"/>
                </a:lnTo>
                <a:cubicBezTo>
                  <a:pt x="3013883" y="0"/>
                  <a:pt x="3047999" y="34116"/>
                  <a:pt x="3047999" y="76200"/>
                </a:cubicBezTo>
                <a:lnTo>
                  <a:pt x="3047999" y="685799"/>
                </a:lnTo>
                <a:cubicBezTo>
                  <a:pt x="3047999" y="727883"/>
                  <a:pt x="3013883" y="761999"/>
                  <a:pt x="2971799" y="761999"/>
                </a:cubicBezTo>
                <a:lnTo>
                  <a:pt x="76200" y="761999"/>
                </a:lnTo>
                <a:cubicBezTo>
                  <a:pt x="34116" y="761999"/>
                  <a:pt x="0" y="727883"/>
                  <a:pt x="0" y="685799"/>
                </a:cubicBezTo>
                <a:lnTo>
                  <a:pt x="0" y="7620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0898" tIns="90898" rIns="90898" bIns="90898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Exploit open-source datasets &amp; pre-trained models</a:t>
            </a:r>
            <a:endParaRPr lang="en-US" sz="1800" kern="1200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3C3A439-F71B-1DF8-0EFA-F2065834198C}"/>
              </a:ext>
            </a:extLst>
          </p:cNvPr>
          <p:cNvSpPr/>
          <p:nvPr/>
        </p:nvSpPr>
        <p:spPr>
          <a:xfrm>
            <a:off x="3257550" y="1857374"/>
            <a:ext cx="342900" cy="285751"/>
          </a:xfrm>
          <a:custGeom>
            <a:avLst/>
            <a:gdLst>
              <a:gd name="connsiteX0" fmla="*/ 0 w 285750"/>
              <a:gd name="connsiteY0" fmla="*/ 68580 h 342899"/>
              <a:gd name="connsiteX1" fmla="*/ 142875 w 285750"/>
              <a:gd name="connsiteY1" fmla="*/ 68580 h 342899"/>
              <a:gd name="connsiteX2" fmla="*/ 142875 w 285750"/>
              <a:gd name="connsiteY2" fmla="*/ 0 h 342899"/>
              <a:gd name="connsiteX3" fmla="*/ 285750 w 285750"/>
              <a:gd name="connsiteY3" fmla="*/ 171450 h 342899"/>
              <a:gd name="connsiteX4" fmla="*/ 142875 w 285750"/>
              <a:gd name="connsiteY4" fmla="*/ 342899 h 342899"/>
              <a:gd name="connsiteX5" fmla="*/ 142875 w 285750"/>
              <a:gd name="connsiteY5" fmla="*/ 274319 h 342899"/>
              <a:gd name="connsiteX6" fmla="*/ 0 w 285750"/>
              <a:gd name="connsiteY6" fmla="*/ 274319 h 342899"/>
              <a:gd name="connsiteX7" fmla="*/ 0 w 285750"/>
              <a:gd name="connsiteY7" fmla="*/ 68580 h 342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5750" h="342899">
                <a:moveTo>
                  <a:pt x="228600" y="1"/>
                </a:moveTo>
                <a:lnTo>
                  <a:pt x="228600" y="171450"/>
                </a:lnTo>
                <a:lnTo>
                  <a:pt x="285750" y="171450"/>
                </a:lnTo>
                <a:lnTo>
                  <a:pt x="142875" y="342898"/>
                </a:lnTo>
                <a:lnTo>
                  <a:pt x="0" y="171450"/>
                </a:lnTo>
                <a:lnTo>
                  <a:pt x="57150" y="171450"/>
                </a:lnTo>
                <a:lnTo>
                  <a:pt x="57150" y="1"/>
                </a:lnTo>
                <a:lnTo>
                  <a:pt x="228600" y="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581" tIns="1" rIns="68580" bIns="85725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400" kern="1200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E21C611-AF73-2CF7-FFB7-4D2B1565275E}"/>
              </a:ext>
            </a:extLst>
          </p:cNvPr>
          <p:cNvSpPr/>
          <p:nvPr/>
        </p:nvSpPr>
        <p:spPr>
          <a:xfrm>
            <a:off x="1905000" y="2190750"/>
            <a:ext cx="3047999" cy="761999"/>
          </a:xfrm>
          <a:custGeom>
            <a:avLst/>
            <a:gdLst>
              <a:gd name="connsiteX0" fmla="*/ 0 w 3047999"/>
              <a:gd name="connsiteY0" fmla="*/ 76200 h 761999"/>
              <a:gd name="connsiteX1" fmla="*/ 76200 w 3047999"/>
              <a:gd name="connsiteY1" fmla="*/ 0 h 761999"/>
              <a:gd name="connsiteX2" fmla="*/ 2971799 w 3047999"/>
              <a:gd name="connsiteY2" fmla="*/ 0 h 761999"/>
              <a:gd name="connsiteX3" fmla="*/ 3047999 w 3047999"/>
              <a:gd name="connsiteY3" fmla="*/ 76200 h 761999"/>
              <a:gd name="connsiteX4" fmla="*/ 3047999 w 3047999"/>
              <a:gd name="connsiteY4" fmla="*/ 685799 h 761999"/>
              <a:gd name="connsiteX5" fmla="*/ 2971799 w 3047999"/>
              <a:gd name="connsiteY5" fmla="*/ 761999 h 761999"/>
              <a:gd name="connsiteX6" fmla="*/ 76200 w 3047999"/>
              <a:gd name="connsiteY6" fmla="*/ 761999 h 761999"/>
              <a:gd name="connsiteX7" fmla="*/ 0 w 3047999"/>
              <a:gd name="connsiteY7" fmla="*/ 685799 h 761999"/>
              <a:gd name="connsiteX8" fmla="*/ 0 w 3047999"/>
              <a:gd name="connsiteY8" fmla="*/ 76200 h 76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7999" h="761999">
                <a:moveTo>
                  <a:pt x="0" y="76200"/>
                </a:moveTo>
                <a:cubicBezTo>
                  <a:pt x="0" y="34116"/>
                  <a:pt x="34116" y="0"/>
                  <a:pt x="76200" y="0"/>
                </a:cubicBezTo>
                <a:lnTo>
                  <a:pt x="2971799" y="0"/>
                </a:lnTo>
                <a:cubicBezTo>
                  <a:pt x="3013883" y="0"/>
                  <a:pt x="3047999" y="34116"/>
                  <a:pt x="3047999" y="76200"/>
                </a:cubicBezTo>
                <a:lnTo>
                  <a:pt x="3047999" y="685799"/>
                </a:lnTo>
                <a:cubicBezTo>
                  <a:pt x="3047999" y="727883"/>
                  <a:pt x="3013883" y="761999"/>
                  <a:pt x="2971799" y="761999"/>
                </a:cubicBezTo>
                <a:lnTo>
                  <a:pt x="76200" y="761999"/>
                </a:lnTo>
                <a:cubicBezTo>
                  <a:pt x="34116" y="761999"/>
                  <a:pt x="0" y="727883"/>
                  <a:pt x="0" y="685799"/>
                </a:cubicBezTo>
                <a:lnTo>
                  <a:pt x="0" y="7620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0898" tIns="90898" rIns="90898" bIns="90898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Fine tune Faster-RCNN training via transfer learning</a:t>
            </a:r>
            <a:endParaRPr lang="en-US" sz="1800" kern="1200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4FBB88C-9B32-5E3F-F4B4-47725FD76973}"/>
              </a:ext>
            </a:extLst>
          </p:cNvPr>
          <p:cNvSpPr/>
          <p:nvPr/>
        </p:nvSpPr>
        <p:spPr>
          <a:xfrm>
            <a:off x="3257550" y="3000375"/>
            <a:ext cx="342899" cy="285749"/>
          </a:xfrm>
          <a:custGeom>
            <a:avLst/>
            <a:gdLst>
              <a:gd name="connsiteX0" fmla="*/ 0 w 285749"/>
              <a:gd name="connsiteY0" fmla="*/ 68580 h 342899"/>
              <a:gd name="connsiteX1" fmla="*/ 142875 w 285749"/>
              <a:gd name="connsiteY1" fmla="*/ 68580 h 342899"/>
              <a:gd name="connsiteX2" fmla="*/ 142875 w 285749"/>
              <a:gd name="connsiteY2" fmla="*/ 0 h 342899"/>
              <a:gd name="connsiteX3" fmla="*/ 285749 w 285749"/>
              <a:gd name="connsiteY3" fmla="*/ 171450 h 342899"/>
              <a:gd name="connsiteX4" fmla="*/ 142875 w 285749"/>
              <a:gd name="connsiteY4" fmla="*/ 342899 h 342899"/>
              <a:gd name="connsiteX5" fmla="*/ 142875 w 285749"/>
              <a:gd name="connsiteY5" fmla="*/ 274319 h 342899"/>
              <a:gd name="connsiteX6" fmla="*/ 0 w 285749"/>
              <a:gd name="connsiteY6" fmla="*/ 274319 h 342899"/>
              <a:gd name="connsiteX7" fmla="*/ 0 w 285749"/>
              <a:gd name="connsiteY7" fmla="*/ 68580 h 342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5749" h="342899">
                <a:moveTo>
                  <a:pt x="228599" y="0"/>
                </a:moveTo>
                <a:lnTo>
                  <a:pt x="228599" y="171450"/>
                </a:lnTo>
                <a:lnTo>
                  <a:pt x="285749" y="171450"/>
                </a:lnTo>
                <a:lnTo>
                  <a:pt x="142874" y="342899"/>
                </a:lnTo>
                <a:lnTo>
                  <a:pt x="0" y="171450"/>
                </a:lnTo>
                <a:lnTo>
                  <a:pt x="57150" y="171450"/>
                </a:lnTo>
                <a:lnTo>
                  <a:pt x="57150" y="0"/>
                </a:lnTo>
                <a:lnTo>
                  <a:pt x="228599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581" tIns="0" rIns="68579" bIns="85725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400" kern="120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97544C6-2AB3-E579-E077-71A2E2326742}"/>
              </a:ext>
            </a:extLst>
          </p:cNvPr>
          <p:cNvSpPr/>
          <p:nvPr/>
        </p:nvSpPr>
        <p:spPr>
          <a:xfrm>
            <a:off x="1905000" y="3333750"/>
            <a:ext cx="3047999" cy="761999"/>
          </a:xfrm>
          <a:custGeom>
            <a:avLst/>
            <a:gdLst>
              <a:gd name="connsiteX0" fmla="*/ 0 w 3047999"/>
              <a:gd name="connsiteY0" fmla="*/ 76200 h 761999"/>
              <a:gd name="connsiteX1" fmla="*/ 76200 w 3047999"/>
              <a:gd name="connsiteY1" fmla="*/ 0 h 761999"/>
              <a:gd name="connsiteX2" fmla="*/ 2971799 w 3047999"/>
              <a:gd name="connsiteY2" fmla="*/ 0 h 761999"/>
              <a:gd name="connsiteX3" fmla="*/ 3047999 w 3047999"/>
              <a:gd name="connsiteY3" fmla="*/ 76200 h 761999"/>
              <a:gd name="connsiteX4" fmla="*/ 3047999 w 3047999"/>
              <a:gd name="connsiteY4" fmla="*/ 685799 h 761999"/>
              <a:gd name="connsiteX5" fmla="*/ 2971799 w 3047999"/>
              <a:gd name="connsiteY5" fmla="*/ 761999 h 761999"/>
              <a:gd name="connsiteX6" fmla="*/ 76200 w 3047999"/>
              <a:gd name="connsiteY6" fmla="*/ 761999 h 761999"/>
              <a:gd name="connsiteX7" fmla="*/ 0 w 3047999"/>
              <a:gd name="connsiteY7" fmla="*/ 685799 h 761999"/>
              <a:gd name="connsiteX8" fmla="*/ 0 w 3047999"/>
              <a:gd name="connsiteY8" fmla="*/ 76200 h 76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7999" h="761999">
                <a:moveTo>
                  <a:pt x="0" y="76200"/>
                </a:moveTo>
                <a:cubicBezTo>
                  <a:pt x="0" y="34116"/>
                  <a:pt x="34116" y="0"/>
                  <a:pt x="76200" y="0"/>
                </a:cubicBezTo>
                <a:lnTo>
                  <a:pt x="2971799" y="0"/>
                </a:lnTo>
                <a:cubicBezTo>
                  <a:pt x="3013883" y="0"/>
                  <a:pt x="3047999" y="34116"/>
                  <a:pt x="3047999" y="76200"/>
                </a:cubicBezTo>
                <a:lnTo>
                  <a:pt x="3047999" y="685799"/>
                </a:lnTo>
                <a:cubicBezTo>
                  <a:pt x="3047999" y="727883"/>
                  <a:pt x="3013883" y="761999"/>
                  <a:pt x="2971799" y="761999"/>
                </a:cubicBezTo>
                <a:lnTo>
                  <a:pt x="76200" y="761999"/>
                </a:lnTo>
                <a:cubicBezTo>
                  <a:pt x="34116" y="761999"/>
                  <a:pt x="0" y="727883"/>
                  <a:pt x="0" y="685799"/>
                </a:cubicBezTo>
                <a:lnTo>
                  <a:pt x="0" y="7620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0898" tIns="90898" rIns="90898" bIns="90898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Multi-model inference on Ladybug 5+ images</a:t>
            </a:r>
            <a:endParaRPr lang="en-US" sz="1800" kern="12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E2386C-29A6-379C-42F4-F0743C7EB0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l" smtClean="0"/>
              <a:pPr/>
              <a:t>4</a:t>
            </a:fld>
            <a:endParaRPr lang="e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/>
          <p:cNvSpPr txBox="1">
            <a:spLocks noGrp="1"/>
          </p:cNvSpPr>
          <p:nvPr>
            <p:ph type="subTitle" idx="4294967295"/>
          </p:nvPr>
        </p:nvSpPr>
        <p:spPr>
          <a:xfrm>
            <a:off x="327869" y="416211"/>
            <a:ext cx="5508390" cy="366975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342900" indent="-285750">
              <a:lnSpc>
                <a:spcPct val="80000"/>
              </a:lnSpc>
              <a:buClr>
                <a:schemeClr val="dk1"/>
              </a:buClr>
              <a:buSzPts val="2400"/>
              <a:buFont typeface="Cambria"/>
              <a:buAutoNum type="arabicPeriod" startAt="3"/>
            </a:pPr>
            <a:r>
              <a:rPr lang="el" sz="20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Methodology : Obtaining open-source data</a:t>
            </a:r>
            <a:endParaRPr sz="2000" b="1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4" name="Google Shape;104;p17"/>
          <p:cNvSpPr txBox="1">
            <a:spLocks noGrp="1"/>
          </p:cNvSpPr>
          <p:nvPr>
            <p:ph type="subTitle" idx="4294967295"/>
          </p:nvPr>
        </p:nvSpPr>
        <p:spPr>
          <a:xfrm>
            <a:off x="327869" y="1034716"/>
            <a:ext cx="3234316" cy="3260863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rmAutofit/>
          </a:bodyPr>
          <a:lstStyle/>
          <a:p>
            <a:pPr marL="342900" indent="-242888">
              <a:buClr>
                <a:schemeClr val="dk1"/>
              </a:buClr>
              <a:buSzPts val="1500"/>
              <a:buFont typeface="Cambria"/>
              <a:buChar char="●"/>
            </a:pPr>
            <a:r>
              <a:rPr lang="el" sz="16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Open-source annotated datasets with common urban objects (traffic signs, traffic lights, crosswalks, etc.)</a:t>
            </a:r>
            <a:endParaRPr sz="16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685800" lvl="1" indent="-242888">
              <a:buClr>
                <a:schemeClr val="dk1"/>
              </a:buClr>
              <a:buSzPts val="1500"/>
              <a:buFont typeface="Cambria"/>
              <a:buChar char="○"/>
            </a:pPr>
            <a:r>
              <a:rPr lang="el" sz="16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Standard datasets such as COCO </a:t>
            </a:r>
            <a:r>
              <a:rPr lang="el" sz="1600" baseline="30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3</a:t>
            </a:r>
            <a:r>
              <a:rPr lang="el" sz="16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and Cityscapes </a:t>
            </a:r>
            <a:r>
              <a:rPr lang="el" sz="1600" baseline="30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4</a:t>
            </a:r>
            <a:endParaRPr sz="1600" baseline="30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685800" lvl="1" indent="-242888">
              <a:buClr>
                <a:schemeClr val="dk1"/>
              </a:buClr>
              <a:buSzPts val="1500"/>
              <a:buFont typeface="Cambria"/>
              <a:buChar char="○"/>
            </a:pPr>
            <a:r>
              <a:rPr lang="el" sz="16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3 datasets from Roboflow dataset collection </a:t>
            </a:r>
            <a:r>
              <a:rPr lang="el" sz="1600" baseline="30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5</a:t>
            </a:r>
            <a:endParaRPr sz="1600" dirty="0"/>
          </a:p>
          <a:p>
            <a:pPr marL="0" indent="0">
              <a:spcBef>
                <a:spcPts val="900"/>
              </a:spcBef>
              <a:spcAft>
                <a:spcPts val="900"/>
              </a:spcAft>
              <a:buNone/>
            </a:pPr>
            <a:endParaRPr sz="105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5" name="Google Shape;105;p17"/>
          <p:cNvSpPr txBox="1"/>
          <p:nvPr/>
        </p:nvSpPr>
        <p:spPr>
          <a:xfrm>
            <a:off x="455088" y="4295579"/>
            <a:ext cx="2317275" cy="630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>
              <a:lnSpc>
                <a:spcPct val="40000"/>
              </a:lnSpc>
            </a:pPr>
            <a:r>
              <a:rPr lang="el" sz="1000" baseline="30000" dirty="0">
                <a:latin typeface="Cambria"/>
                <a:ea typeface="Cambria"/>
                <a:cs typeface="Cambria"/>
                <a:sym typeface="Cambria"/>
              </a:rPr>
              <a:t>3 </a:t>
            </a:r>
            <a:r>
              <a:rPr lang="el" sz="1000" u="sng" dirty="0">
                <a:solidFill>
                  <a:schemeClr val="accent5"/>
                </a:solidFill>
                <a:latin typeface="Cambria"/>
                <a:ea typeface="Cambria"/>
                <a:cs typeface="Cambria"/>
                <a:sym typeface="Cambri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https://cocodataset.org/</a:t>
            </a:r>
            <a:endParaRPr sz="1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>
              <a:lnSpc>
                <a:spcPct val="40000"/>
              </a:lnSpc>
              <a:spcBef>
                <a:spcPts val="750"/>
              </a:spcBef>
            </a:pPr>
            <a:r>
              <a:rPr lang="el" sz="1000" baseline="30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4</a:t>
            </a:r>
            <a:r>
              <a:rPr lang="el" sz="1000" u="sng" dirty="0">
                <a:solidFill>
                  <a:schemeClr val="accent5"/>
                </a:solidFill>
                <a:latin typeface="Cambria"/>
                <a:ea typeface="Cambria"/>
                <a:cs typeface="Cambria"/>
                <a:sym typeface="Cambr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https://www.cityscapes-dataset.com/</a:t>
            </a:r>
            <a:endParaRPr sz="1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>
              <a:lnSpc>
                <a:spcPct val="40000"/>
              </a:lnSpc>
              <a:spcBef>
                <a:spcPts val="750"/>
              </a:spcBef>
              <a:spcAft>
                <a:spcPts val="750"/>
              </a:spcAft>
            </a:pPr>
            <a:r>
              <a:rPr lang="el" sz="1000" baseline="30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5 </a:t>
            </a:r>
            <a:r>
              <a:rPr lang="el" sz="1000" u="sng" dirty="0">
                <a:solidFill>
                  <a:schemeClr val="accent5"/>
                </a:solidFill>
                <a:latin typeface="Cambria"/>
                <a:ea typeface="Cambria"/>
                <a:cs typeface="Cambria"/>
                <a:sym typeface="Cambri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https://universe.roboflow.com/</a:t>
            </a:r>
            <a:endParaRPr sz="1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aphicFrame>
        <p:nvGraphicFramePr>
          <p:cNvPr id="106" name="Google Shape;106;p17"/>
          <p:cNvGraphicFramePr/>
          <p:nvPr>
            <p:extLst>
              <p:ext uri="{D42A27DB-BD31-4B8C-83A1-F6EECF244321}">
                <p14:modId xmlns:p14="http://schemas.microsoft.com/office/powerpoint/2010/main" val="2876613858"/>
              </p:ext>
            </p:extLst>
          </p:nvPr>
        </p:nvGraphicFramePr>
        <p:xfrm>
          <a:off x="3558735" y="1139310"/>
          <a:ext cx="3003878" cy="2620358"/>
        </p:xfrm>
        <a:graphic>
          <a:graphicData uri="http://schemas.openxmlformats.org/drawingml/2006/table">
            <a:tbl>
              <a:tblPr>
                <a:noFill/>
                <a:tableStyleId>{7666C858-ADC9-422D-A28C-043465478259}</a:tableStyleId>
              </a:tblPr>
              <a:tblGrid>
                <a:gridCol w="711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87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20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13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617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1000" b="1" dirty="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Dataset</a:t>
                      </a:r>
                      <a:endParaRPr sz="1000" b="1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1000" b="1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Method</a:t>
                      </a:r>
                      <a:endParaRPr sz="1000" b="1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1000" b="1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Useful Classes</a:t>
                      </a:r>
                      <a:endParaRPr sz="1000" b="1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1000" b="1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# Images</a:t>
                      </a:r>
                      <a:endParaRPr sz="1000" b="1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256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1000" dirty="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COCO</a:t>
                      </a:r>
                      <a:endParaRPr sz="1000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1000" dirty="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OD,IS,PS</a:t>
                      </a:r>
                      <a:endParaRPr sz="1000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1000" dirty="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t.light,fire</a:t>
                      </a:r>
                      <a:endParaRPr sz="1000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1000" dirty="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hydrant,stop, bench</a:t>
                      </a:r>
                      <a:endParaRPr sz="1000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10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123K</a:t>
                      </a:r>
                      <a:endParaRPr sz="1000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17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1000" dirty="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Cityscapes</a:t>
                      </a:r>
                      <a:endParaRPr sz="1000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10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PS,SS</a:t>
                      </a:r>
                      <a:endParaRPr sz="1000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1000" dirty="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pole,t.sign, t.light</a:t>
                      </a:r>
                      <a:endParaRPr sz="1000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10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3475</a:t>
                      </a:r>
                      <a:endParaRPr sz="1000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17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1000" dirty="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Crosswalk</a:t>
                      </a:r>
                      <a:endParaRPr sz="1000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10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OD</a:t>
                      </a:r>
                      <a:endParaRPr sz="1000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1000" dirty="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crosswalk</a:t>
                      </a:r>
                      <a:endParaRPr sz="1000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10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4844</a:t>
                      </a:r>
                      <a:endParaRPr sz="1000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979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10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Saf. Cones</a:t>
                      </a:r>
                      <a:endParaRPr sz="1000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1000" dirty="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OD</a:t>
                      </a:r>
                      <a:endParaRPr sz="1000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10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safety cone</a:t>
                      </a:r>
                      <a:endParaRPr sz="1000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10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1529</a:t>
                      </a:r>
                      <a:endParaRPr sz="1000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617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10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Traf. Sign</a:t>
                      </a:r>
                      <a:endParaRPr sz="1000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l" sz="10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OD</a:t>
                      </a:r>
                      <a:endParaRPr sz="1000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1000" dirty="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24 traffic signs</a:t>
                      </a:r>
                      <a:endParaRPr sz="1000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1000" dirty="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6301</a:t>
                      </a:r>
                      <a:endParaRPr sz="1000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7" name="Google Shape;107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5680" y="3424473"/>
            <a:ext cx="1087930" cy="335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22543" y="3374617"/>
            <a:ext cx="841832" cy="434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65005" y="3884684"/>
            <a:ext cx="1233534" cy="2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97075C-6055-B2E7-DB40-C18F49F153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l" smtClean="0"/>
              <a:pPr/>
              <a:t>5</a:t>
            </a:fld>
            <a:endParaRPr lang="el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 txBox="1">
            <a:spLocks noGrp="1"/>
          </p:cNvSpPr>
          <p:nvPr>
            <p:ph type="subTitle" idx="4294967295"/>
          </p:nvPr>
        </p:nvSpPr>
        <p:spPr>
          <a:xfrm>
            <a:off x="375140" y="316614"/>
            <a:ext cx="5429312" cy="366975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342900" indent="-285750">
              <a:lnSpc>
                <a:spcPct val="80000"/>
              </a:lnSpc>
              <a:buClr>
                <a:schemeClr val="dk1"/>
              </a:buClr>
              <a:buSzPts val="2400"/>
              <a:buFont typeface="Cambria"/>
              <a:buAutoNum type="arabicPeriod" startAt="3"/>
            </a:pPr>
            <a:r>
              <a:rPr lang="el" sz="20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Methodology : Obtaining open-source data</a:t>
            </a:r>
            <a:endParaRPr sz="2000" b="1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6" name="Google Shape;116;p18"/>
          <p:cNvSpPr txBox="1">
            <a:spLocks noGrp="1"/>
          </p:cNvSpPr>
          <p:nvPr>
            <p:ph type="subTitle" idx="4294967295"/>
          </p:nvPr>
        </p:nvSpPr>
        <p:spPr>
          <a:xfrm>
            <a:off x="375140" y="768598"/>
            <a:ext cx="4777305" cy="3302469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rmAutofit/>
          </a:bodyPr>
          <a:lstStyle/>
          <a:p>
            <a:pPr marL="342900" indent="-247650">
              <a:buClr>
                <a:schemeClr val="dk1"/>
              </a:buClr>
              <a:buSzPts val="1600"/>
              <a:buFont typeface="Cambria"/>
              <a:buChar char="●"/>
            </a:pPr>
            <a:r>
              <a:rPr lang="el" sz="16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Pre-trained models</a:t>
            </a:r>
            <a:endParaRPr sz="16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685800" lvl="1" indent="-247650">
              <a:buClr>
                <a:schemeClr val="dk1"/>
              </a:buClr>
              <a:buSzPts val="1600"/>
              <a:buFont typeface="Cambria"/>
              <a:buChar char="○"/>
            </a:pPr>
            <a:r>
              <a:rPr lang="el" sz="16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3 pre-trained models from Detectron 2 framework</a:t>
            </a:r>
            <a:r>
              <a:rPr lang="el" sz="1600" baseline="30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6  </a:t>
            </a:r>
            <a:r>
              <a:rPr lang="el" sz="16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based on COCO and Cityscapes datasets</a:t>
            </a:r>
            <a:endParaRPr sz="16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7" name="Google Shape;117;p18"/>
          <p:cNvSpPr txBox="1"/>
          <p:nvPr/>
        </p:nvSpPr>
        <p:spPr>
          <a:xfrm>
            <a:off x="1129330" y="4568555"/>
            <a:ext cx="2611715" cy="256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>
              <a:lnSpc>
                <a:spcPct val="10000"/>
              </a:lnSpc>
              <a:spcAft>
                <a:spcPts val="750"/>
              </a:spcAft>
            </a:pPr>
            <a:r>
              <a:rPr lang="el" sz="1000" baseline="30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6 </a:t>
            </a:r>
            <a:r>
              <a:rPr lang="el" sz="1000" u="sng" dirty="0">
                <a:solidFill>
                  <a:schemeClr val="accent5"/>
                </a:solidFill>
                <a:latin typeface="Cambria"/>
                <a:ea typeface="Cambria"/>
                <a:cs typeface="Cambria"/>
                <a:sym typeface="Cambri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https://ai.meta.com/tools/detectron2</a:t>
            </a:r>
            <a:r>
              <a:rPr lang="el" sz="750" u="sng" dirty="0">
                <a:solidFill>
                  <a:schemeClr val="accent5"/>
                </a:solidFill>
                <a:latin typeface="Cambria"/>
                <a:ea typeface="Cambria"/>
                <a:cs typeface="Cambria"/>
                <a:sym typeface="Cambri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sz="750" baseline="30000" dirty="0"/>
          </a:p>
        </p:txBody>
      </p:sp>
      <p:graphicFrame>
        <p:nvGraphicFramePr>
          <p:cNvPr id="118" name="Google Shape;118;p18"/>
          <p:cNvGraphicFramePr/>
          <p:nvPr>
            <p:extLst>
              <p:ext uri="{D42A27DB-BD31-4B8C-83A1-F6EECF244321}">
                <p14:modId xmlns:p14="http://schemas.microsoft.com/office/powerpoint/2010/main" val="2535571930"/>
              </p:ext>
            </p:extLst>
          </p:nvPr>
        </p:nvGraphicFramePr>
        <p:xfrm>
          <a:off x="1129330" y="2160299"/>
          <a:ext cx="3752771" cy="2051436"/>
        </p:xfrm>
        <a:graphic>
          <a:graphicData uri="http://schemas.openxmlformats.org/drawingml/2006/table">
            <a:tbl>
              <a:tblPr>
                <a:noFill/>
                <a:tableStyleId>{7666C858-ADC9-422D-A28C-043465478259}</a:tableStyleId>
              </a:tblPr>
              <a:tblGrid>
                <a:gridCol w="11354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1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2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775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1200" b="1" dirty="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Dataset</a:t>
                      </a:r>
                      <a:endParaRPr sz="1200" b="1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1200" b="1" dirty="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Model</a:t>
                      </a:r>
                      <a:endParaRPr sz="1200" b="1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1200" b="1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Method</a:t>
                      </a:r>
                      <a:endParaRPr sz="1200" b="1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789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1200" dirty="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COCO</a:t>
                      </a:r>
                      <a:endParaRPr sz="1200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1200" dirty="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Faster-RCNN</a:t>
                      </a:r>
                      <a:endParaRPr sz="1200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12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OD</a:t>
                      </a:r>
                      <a:endParaRPr sz="1200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789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l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COCO</a:t>
                      </a:r>
                      <a:endParaRPr sz="1200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1200" dirty="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Panoptic-FPN</a:t>
                      </a:r>
                      <a:endParaRPr sz="1200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1200" dirty="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PS</a:t>
                      </a:r>
                      <a:endParaRPr sz="1200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789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l" sz="1200" dirty="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Cityscapes</a:t>
                      </a:r>
                      <a:endParaRPr sz="1200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1200" dirty="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Panoptic-DeepLab</a:t>
                      </a:r>
                      <a:endParaRPr sz="1200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1200" dirty="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PS</a:t>
                      </a:r>
                      <a:endParaRPr sz="1200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883C2A-F65A-999E-45DD-41E97312F0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l" smtClean="0"/>
              <a:pPr/>
              <a:t>6</a:t>
            </a:fld>
            <a:endParaRPr lang="el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0204" y="2049017"/>
            <a:ext cx="1208256" cy="1211888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9"/>
          <p:cNvSpPr txBox="1">
            <a:spLocks noGrp="1"/>
          </p:cNvSpPr>
          <p:nvPr>
            <p:ph type="subTitle" idx="4294967295"/>
          </p:nvPr>
        </p:nvSpPr>
        <p:spPr>
          <a:xfrm>
            <a:off x="367189" y="451786"/>
            <a:ext cx="5158968" cy="366975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342900" indent="-285750">
              <a:lnSpc>
                <a:spcPct val="80000"/>
              </a:lnSpc>
              <a:buClr>
                <a:schemeClr val="dk1"/>
              </a:buClr>
              <a:buSzPts val="2400"/>
              <a:buFont typeface="Cambria"/>
              <a:buAutoNum type="arabicPeriod" startAt="3"/>
            </a:pPr>
            <a:r>
              <a:rPr lang="el" sz="20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Methodology : Training framework</a:t>
            </a:r>
            <a:endParaRPr sz="2000" b="1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5" name="Google Shape;125;p19"/>
          <p:cNvSpPr txBox="1">
            <a:spLocks noGrp="1"/>
          </p:cNvSpPr>
          <p:nvPr>
            <p:ph type="subTitle" idx="4294967295"/>
          </p:nvPr>
        </p:nvSpPr>
        <p:spPr>
          <a:xfrm>
            <a:off x="367189" y="1077960"/>
            <a:ext cx="6286305" cy="2781881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rmAutofit/>
          </a:bodyPr>
          <a:lstStyle/>
          <a:p>
            <a:pPr marL="342900" indent="-242888">
              <a:buClr>
                <a:schemeClr val="dk1"/>
              </a:buClr>
              <a:buSzPts val="1500"/>
              <a:buFont typeface="Cambria"/>
              <a:buChar char="●"/>
            </a:pPr>
            <a:r>
              <a:rPr lang="el" sz="16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Exploitation of the Faster-RCNN model with transfer learning techniques for the three Roboflow datasets</a:t>
            </a:r>
            <a:endParaRPr sz="16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6" name="Google Shape;126;p19"/>
          <p:cNvSpPr txBox="1"/>
          <p:nvPr/>
        </p:nvSpPr>
        <p:spPr>
          <a:xfrm>
            <a:off x="3844180" y="3316545"/>
            <a:ext cx="2516400" cy="446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/>
            <a:r>
              <a:rPr lang="el" sz="1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Training data of the three Roboflow datasets</a:t>
            </a:r>
            <a:r>
              <a:rPr lang="el" sz="975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975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aphicFrame>
        <p:nvGraphicFramePr>
          <p:cNvPr id="127" name="Google Shape;127;p19"/>
          <p:cNvGraphicFramePr/>
          <p:nvPr>
            <p:extLst>
              <p:ext uri="{D42A27DB-BD31-4B8C-83A1-F6EECF244321}">
                <p14:modId xmlns:p14="http://schemas.microsoft.com/office/powerpoint/2010/main" val="1944417957"/>
              </p:ext>
            </p:extLst>
          </p:nvPr>
        </p:nvGraphicFramePr>
        <p:xfrm>
          <a:off x="575846" y="1981239"/>
          <a:ext cx="3102412" cy="1765228"/>
        </p:xfrm>
        <a:graphic>
          <a:graphicData uri="http://schemas.openxmlformats.org/drawingml/2006/table">
            <a:tbl>
              <a:tblPr>
                <a:noFill/>
                <a:tableStyleId>{7666C858-ADC9-422D-A28C-043465478259}</a:tableStyleId>
              </a:tblPr>
              <a:tblGrid>
                <a:gridCol w="7756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56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56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56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690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1000" b="1" dirty="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Dataset</a:t>
                      </a:r>
                      <a:endParaRPr sz="1000" b="1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1000" b="1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Training</a:t>
                      </a:r>
                      <a:endParaRPr sz="1000" b="1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1000" b="1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Validation</a:t>
                      </a:r>
                      <a:endParaRPr sz="1000" b="1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1000" b="1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Test</a:t>
                      </a:r>
                      <a:endParaRPr sz="1000" b="1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10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10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Crosswalk</a:t>
                      </a:r>
                      <a:endParaRPr sz="1000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1000" dirty="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4293 (82%)</a:t>
                      </a:r>
                      <a:endParaRPr sz="1000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10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551 (11%)</a:t>
                      </a:r>
                      <a:endParaRPr sz="1000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10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357 (7%)</a:t>
                      </a:r>
                      <a:endParaRPr sz="1000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10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10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Saf. Cones</a:t>
                      </a:r>
                      <a:endParaRPr sz="1000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1000" dirty="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5960 (92%)</a:t>
                      </a:r>
                      <a:endParaRPr sz="1000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1000" dirty="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341 (5%)</a:t>
                      </a:r>
                      <a:endParaRPr sz="1000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10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170 (3%)</a:t>
                      </a:r>
                      <a:endParaRPr sz="1000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610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10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Traf. Sign</a:t>
                      </a:r>
                      <a:endParaRPr sz="1000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10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1194 (70%)</a:t>
                      </a:r>
                      <a:endParaRPr sz="1000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1000" dirty="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335 (20%)</a:t>
                      </a:r>
                      <a:endParaRPr sz="1000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1000" dirty="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175 (10%)</a:t>
                      </a:r>
                      <a:endParaRPr sz="1000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28" name="Google Shape;12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3128" y="2046212"/>
            <a:ext cx="1227083" cy="121188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65BC328-BC49-2A20-E56E-DB75C8AB58A4}"/>
              </a:ext>
            </a:extLst>
          </p:cNvPr>
          <p:cNvSpPr/>
          <p:nvPr/>
        </p:nvSpPr>
        <p:spPr>
          <a:xfrm>
            <a:off x="3714418" y="1980262"/>
            <a:ext cx="2776393" cy="13637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0" name="Google Shape;13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01064" y="2273369"/>
            <a:ext cx="1279669" cy="723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24496" y="2274982"/>
            <a:ext cx="1279669" cy="72050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68AB126-0F78-8D68-28AD-0C30754D53B4}"/>
              </a:ext>
            </a:extLst>
          </p:cNvPr>
          <p:cNvSpPr/>
          <p:nvPr/>
        </p:nvSpPr>
        <p:spPr>
          <a:xfrm>
            <a:off x="3714418" y="2073632"/>
            <a:ext cx="2776393" cy="1211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2" name="Google Shape;132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24505" y="2129135"/>
            <a:ext cx="1279650" cy="1046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44180" y="2131938"/>
            <a:ext cx="1193438" cy="10460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2F9321-FC42-CAFC-DDAC-B78C5F4AB97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l" smtClean="0"/>
              <a:pPr/>
              <a:t>7</a:t>
            </a:fld>
            <a:endParaRPr lang="e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8794" y="2157815"/>
            <a:ext cx="1020448" cy="112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6678" y="2157815"/>
            <a:ext cx="1703629" cy="1120049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0"/>
          <p:cNvSpPr txBox="1">
            <a:spLocks noGrp="1"/>
          </p:cNvSpPr>
          <p:nvPr>
            <p:ph type="subTitle" idx="4294967295"/>
          </p:nvPr>
        </p:nvSpPr>
        <p:spPr>
          <a:xfrm>
            <a:off x="356662" y="454250"/>
            <a:ext cx="5477019" cy="366975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342900" indent="-266700">
              <a:lnSpc>
                <a:spcPct val="80000"/>
              </a:lnSpc>
              <a:buClr>
                <a:schemeClr val="dk1"/>
              </a:buClr>
              <a:buSzPts val="2000"/>
              <a:buFont typeface="Cambria"/>
              <a:buAutoNum type="arabicPeriod" startAt="4"/>
            </a:pPr>
            <a:r>
              <a:rPr lang="el" sz="20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Results : Faster-RCNN training evaluation </a:t>
            </a:r>
            <a:endParaRPr sz="2000" b="1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2" name="Google Shape;142;p20"/>
          <p:cNvSpPr txBox="1">
            <a:spLocks noGrp="1"/>
          </p:cNvSpPr>
          <p:nvPr>
            <p:ph type="subTitle" idx="4294967295"/>
          </p:nvPr>
        </p:nvSpPr>
        <p:spPr>
          <a:xfrm>
            <a:off x="327685" y="1073426"/>
            <a:ext cx="5534974" cy="3303886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rmAutofit/>
          </a:bodyPr>
          <a:lstStyle/>
          <a:p>
            <a:pPr marL="342900" indent="-247650">
              <a:lnSpc>
                <a:spcPct val="80000"/>
              </a:lnSpc>
              <a:buClr>
                <a:schemeClr val="dk1"/>
              </a:buClr>
              <a:buSzPts val="1600"/>
              <a:buFont typeface="Cambria"/>
              <a:buChar char="●"/>
            </a:pPr>
            <a:r>
              <a:rPr lang="el" sz="16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Quantitative and qualitative results from the Faster-RCNN training on the three Roboflow datasets</a:t>
            </a:r>
            <a:endParaRPr sz="16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aphicFrame>
        <p:nvGraphicFramePr>
          <p:cNvPr id="143" name="Google Shape;143;p20"/>
          <p:cNvGraphicFramePr/>
          <p:nvPr>
            <p:extLst>
              <p:ext uri="{D42A27DB-BD31-4B8C-83A1-F6EECF244321}">
                <p14:modId xmlns:p14="http://schemas.microsoft.com/office/powerpoint/2010/main" val="2538111258"/>
              </p:ext>
            </p:extLst>
          </p:nvPr>
        </p:nvGraphicFramePr>
        <p:xfrm>
          <a:off x="327685" y="2118272"/>
          <a:ext cx="3171057" cy="1490884"/>
        </p:xfrm>
        <a:graphic>
          <a:graphicData uri="http://schemas.openxmlformats.org/drawingml/2006/table">
            <a:tbl>
              <a:tblPr>
                <a:noFill/>
                <a:tableStyleId>{7666C858-ADC9-422D-A28C-043465478259}</a:tableStyleId>
              </a:tblPr>
              <a:tblGrid>
                <a:gridCol w="709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04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5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58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593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1000" b="1" dirty="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Dataset</a:t>
                      </a:r>
                      <a:endParaRPr sz="1000" b="1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1000" b="1" dirty="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Metric</a:t>
                      </a:r>
                      <a:endParaRPr sz="1000" b="1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1000" b="1" dirty="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Final Cross Vali-</a:t>
                      </a:r>
                      <a:endParaRPr sz="1000" b="1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1000" b="1" dirty="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dation Check</a:t>
                      </a:r>
                      <a:endParaRPr sz="1000" b="1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1000" b="1" dirty="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Evaluation</a:t>
                      </a:r>
                      <a:endParaRPr sz="1000" b="1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435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1000" dirty="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Crosswalk</a:t>
                      </a:r>
                      <a:endParaRPr sz="1000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1000" dirty="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AP</a:t>
                      </a:r>
                      <a:endParaRPr sz="1000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1000" dirty="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40.0%</a:t>
                      </a:r>
                      <a:endParaRPr sz="1000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1000" dirty="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35.4%</a:t>
                      </a:r>
                      <a:endParaRPr sz="1000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505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10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Saf. Cones</a:t>
                      </a:r>
                      <a:endParaRPr sz="1000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10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AP</a:t>
                      </a:r>
                      <a:endParaRPr sz="1000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1000" dirty="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32.4%</a:t>
                      </a:r>
                      <a:endParaRPr sz="1000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1000" dirty="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27.4%</a:t>
                      </a:r>
                      <a:endParaRPr sz="1000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653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10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Traf. Sign</a:t>
                      </a:r>
                      <a:endParaRPr sz="1000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10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mAP</a:t>
                      </a:r>
                      <a:endParaRPr sz="1000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10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63.9%</a:t>
                      </a:r>
                      <a:endParaRPr sz="1000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1000" dirty="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45.9%</a:t>
                      </a:r>
                      <a:endParaRPr sz="1000"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68569" marR="68569" marT="68569" marB="68569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44" name="Google Shape;14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29681" y="2158233"/>
            <a:ext cx="1700634" cy="1119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24762" y="2152415"/>
            <a:ext cx="1028513" cy="112005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0"/>
          <p:cNvSpPr txBox="1"/>
          <p:nvPr/>
        </p:nvSpPr>
        <p:spPr>
          <a:xfrm>
            <a:off x="3724781" y="3292827"/>
            <a:ext cx="1028475" cy="292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/>
            <a:r>
              <a:rPr lang="el" sz="1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Ground truth</a:t>
            </a:r>
            <a:endParaRPr sz="1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7" name="Google Shape;147;p20"/>
          <p:cNvSpPr txBox="1"/>
          <p:nvPr/>
        </p:nvSpPr>
        <p:spPr>
          <a:xfrm>
            <a:off x="4829681" y="3316790"/>
            <a:ext cx="1028475" cy="292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/>
            <a:r>
              <a:rPr lang="el" sz="1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Inference</a:t>
            </a:r>
            <a:r>
              <a:rPr lang="el" sz="75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l" sz="1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result</a:t>
            </a:r>
            <a:endParaRPr sz="1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48" name="Google Shape;148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28181" y="2152838"/>
            <a:ext cx="1700634" cy="1119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24762" y="2155760"/>
            <a:ext cx="1028513" cy="111335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3F1C90-D0AD-CCD6-DE2C-353A138A8B6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l" smtClean="0"/>
              <a:pPr/>
              <a:t>8</a:t>
            </a:fld>
            <a:endParaRPr lang="e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1"/>
          <p:cNvSpPr txBox="1">
            <a:spLocks noGrp="1"/>
          </p:cNvSpPr>
          <p:nvPr>
            <p:ph type="subTitle" idx="4294967295"/>
          </p:nvPr>
        </p:nvSpPr>
        <p:spPr>
          <a:xfrm>
            <a:off x="282243" y="418715"/>
            <a:ext cx="6072101" cy="366975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342900" indent="-285750">
              <a:lnSpc>
                <a:spcPct val="80000"/>
              </a:lnSpc>
              <a:buClr>
                <a:schemeClr val="dk1"/>
              </a:buClr>
              <a:buSzPts val="2400"/>
              <a:buFont typeface="Cambria"/>
              <a:buAutoNum type="arabicPeriod" startAt="4"/>
            </a:pPr>
            <a:r>
              <a:rPr lang="el" sz="20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Results : Faster-RCNN training evaluation </a:t>
            </a:r>
            <a:endParaRPr sz="2000" b="1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6" name="Google Shape;156;p21"/>
          <p:cNvSpPr txBox="1">
            <a:spLocks noGrp="1"/>
          </p:cNvSpPr>
          <p:nvPr>
            <p:ph type="subTitle" idx="4294967295"/>
          </p:nvPr>
        </p:nvSpPr>
        <p:spPr>
          <a:xfrm>
            <a:off x="282243" y="903720"/>
            <a:ext cx="6179719" cy="21100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rmAutofit/>
          </a:bodyPr>
          <a:lstStyle/>
          <a:p>
            <a:pPr marL="342900" indent="-247650">
              <a:lnSpc>
                <a:spcPct val="80000"/>
              </a:lnSpc>
              <a:buClr>
                <a:schemeClr val="dk1"/>
              </a:buClr>
              <a:buSzPts val="1600"/>
              <a:buFont typeface="Cambria"/>
              <a:buChar char="●"/>
            </a:pPr>
            <a:r>
              <a:rPr lang="el" sz="16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Understanding the results by observing the learning curves</a:t>
            </a:r>
            <a:endParaRPr sz="16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7" name="Google Shape;157;p21"/>
          <p:cNvSpPr txBox="1"/>
          <p:nvPr/>
        </p:nvSpPr>
        <p:spPr>
          <a:xfrm>
            <a:off x="285300" y="3460569"/>
            <a:ext cx="3129028" cy="384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/>
            <a:r>
              <a:rPr lang="el" sz="8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learning curves (total loss over time (left) and classification accuracy over time (right)) of the training on Traffic Sign dataset.</a:t>
            </a:r>
            <a:endParaRPr sz="8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8" name="Google Shape;158;p21"/>
          <p:cNvSpPr txBox="1"/>
          <p:nvPr/>
        </p:nvSpPr>
        <p:spPr>
          <a:xfrm>
            <a:off x="3613004" y="2619338"/>
            <a:ext cx="2959691" cy="384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/>
            <a:r>
              <a:rPr lang="el" sz="8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learning curves (total loss over time (left) and classification accuracy over time (right)) of the training on Crosswalk dataset.</a:t>
            </a:r>
            <a:endParaRPr sz="8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9" name="Google Shape;159;p21"/>
          <p:cNvSpPr txBox="1"/>
          <p:nvPr/>
        </p:nvSpPr>
        <p:spPr>
          <a:xfrm>
            <a:off x="3525063" y="4340087"/>
            <a:ext cx="3047632" cy="384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/>
            <a:r>
              <a:rPr lang="el" sz="8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learning curves (total loss over time (left) and classification accuracy over time (right)) of the training on Safety Cones dataset.</a:t>
            </a:r>
            <a:endParaRPr sz="8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60" name="Google Shape;16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301" y="2170706"/>
            <a:ext cx="1468117" cy="1306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99769" y="3150469"/>
            <a:ext cx="1479182" cy="1253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25063" y="1382058"/>
            <a:ext cx="1468117" cy="1306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86969" y="1382058"/>
            <a:ext cx="1485727" cy="1320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47207" y="2170706"/>
            <a:ext cx="1509985" cy="1306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86969" y="3150470"/>
            <a:ext cx="1479182" cy="127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A6774F-23B7-7074-681B-493E66A04C6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l" smtClean="0"/>
              <a:pPr/>
              <a:t>9</a:t>
            </a:fld>
            <a:endParaRPr lang="el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1105</Words>
  <Application>Microsoft Office PowerPoint</Application>
  <PresentationFormat>Custom</PresentationFormat>
  <Paragraphs>168</Paragraphs>
  <Slides>13</Slides>
  <Notes>13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Simple Light</vt:lpstr>
      <vt:lpstr>EXPLOITATION OF OPEN SOURCE DATASETS AND DEEP LEARNING MODELS FOR THE DETECTION OF OBJECTS IN URBAN AREAS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!</vt:lpstr>
      <vt:lpstr>Questions ??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Antoniadis Georgios</dc:creator>
  <cp:lastModifiedBy>Antoniadis Georgios</cp:lastModifiedBy>
  <cp:revision>56</cp:revision>
  <dcterms:modified xsi:type="dcterms:W3CDTF">2024-11-17T15:11:06Z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07601c6-0389-4013-aa95-6ac38441e53a_Enabled">
    <vt:lpwstr>true</vt:lpwstr>
  </property>
  <property fmtid="{D5CDD505-2E9C-101B-9397-08002B2CF9AE}" pid="3" name="MSIP_Label_107601c6-0389-4013-aa95-6ac38441e53a_SetDate">
    <vt:lpwstr>2024-10-26T19:17:13Z</vt:lpwstr>
  </property>
  <property fmtid="{D5CDD505-2E9C-101B-9397-08002B2CF9AE}" pid="4" name="MSIP_Label_107601c6-0389-4013-aa95-6ac38441e53a_Method">
    <vt:lpwstr>Privileged</vt:lpwstr>
  </property>
  <property fmtid="{D5CDD505-2E9C-101B-9397-08002B2CF9AE}" pid="5" name="MSIP_Label_107601c6-0389-4013-aa95-6ac38441e53a_Name">
    <vt:lpwstr>107601c6-0389-4013-aa95-6ac38441e53a</vt:lpwstr>
  </property>
  <property fmtid="{D5CDD505-2E9C-101B-9397-08002B2CF9AE}" pid="6" name="MSIP_Label_107601c6-0389-4013-aa95-6ac38441e53a_SiteId">
    <vt:lpwstr>4b019d9b-5202-4ea3-9c0f-2fc04a7f51ec</vt:lpwstr>
  </property>
  <property fmtid="{D5CDD505-2E9C-101B-9397-08002B2CF9AE}" pid="7" name="MSIP_Label_107601c6-0389-4013-aa95-6ac38441e53a_ActionId">
    <vt:lpwstr>8b6ac35d-aa6f-4265-8747-afa5b53ba683</vt:lpwstr>
  </property>
  <property fmtid="{D5CDD505-2E9C-101B-9397-08002B2CF9AE}" pid="8" name="MSIP_Label_107601c6-0389-4013-aa95-6ac38441e53a_ContentBits">
    <vt:lpwstr>0</vt:lpwstr>
  </property>
</Properties>
</file>