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avi" ContentType="video/avi"/>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6"/>
  </p:notesMasterIdLst>
  <p:sldIdLst>
    <p:sldId id="361" r:id="rId2"/>
    <p:sldId id="417" r:id="rId3"/>
    <p:sldId id="375" r:id="rId4"/>
    <p:sldId id="416" r:id="rId5"/>
    <p:sldId id="365" r:id="rId6"/>
    <p:sldId id="369" r:id="rId7"/>
    <p:sldId id="418" r:id="rId8"/>
    <p:sldId id="370" r:id="rId9"/>
    <p:sldId id="423" r:id="rId10"/>
    <p:sldId id="371" r:id="rId11"/>
    <p:sldId id="415" r:id="rId12"/>
    <p:sldId id="419" r:id="rId13"/>
    <p:sldId id="377" r:id="rId14"/>
    <p:sldId id="378" r:id="rId15"/>
    <p:sldId id="379" r:id="rId16"/>
    <p:sldId id="382" r:id="rId17"/>
    <p:sldId id="389" r:id="rId18"/>
    <p:sldId id="376" r:id="rId19"/>
    <p:sldId id="403" r:id="rId20"/>
    <p:sldId id="381" r:id="rId21"/>
    <p:sldId id="385" r:id="rId22"/>
    <p:sldId id="420" r:id="rId23"/>
    <p:sldId id="388" r:id="rId24"/>
    <p:sldId id="42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D9AA"/>
    <a:srgbClr val="60CEF6"/>
    <a:srgbClr val="FF0505"/>
    <a:srgbClr val="00B0F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501" autoAdjust="0"/>
  </p:normalViewPr>
  <p:slideViewPr>
    <p:cSldViewPr>
      <p:cViewPr>
        <p:scale>
          <a:sx n="96" d="100"/>
          <a:sy n="96" d="100"/>
        </p:scale>
        <p:origin x="-1026" y="-19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87" d="100"/>
          <a:sy n="87" d="100"/>
        </p:scale>
        <p:origin x="-3738"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BB630F-A02A-4D70-A2C2-FC949B09818D}" type="datetimeFigureOut">
              <a:rPr lang="en-US" smtClean="0"/>
              <a:t>3/20/2016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C14970-AC4C-409F-A2DF-5F933E630F10}" type="slidenum">
              <a:rPr lang="en-US" smtClean="0"/>
              <a:t>‹#›</a:t>
            </a:fld>
            <a:endParaRPr lang="en-US"/>
          </a:p>
        </p:txBody>
      </p:sp>
    </p:spTree>
    <p:extLst>
      <p:ext uri="{BB962C8B-B14F-4D97-AF65-F5344CB8AC3E}">
        <p14:creationId xmlns:p14="http://schemas.microsoft.com/office/powerpoint/2010/main" val="3157494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 will move on to my third contribution</a:t>
            </a:r>
            <a:r>
              <a:rPr lang="en-US" baseline="0" dirty="0" smtClean="0"/>
              <a:t> where I propose a novel dynamic MRI formulation using linear dynamical system model.</a:t>
            </a:r>
            <a:endParaRPr lang="en-US" dirty="0"/>
          </a:p>
        </p:txBody>
      </p:sp>
      <p:sp>
        <p:nvSpPr>
          <p:cNvPr id="4" name="Slide Number Placeholder 3"/>
          <p:cNvSpPr>
            <a:spLocks noGrp="1"/>
          </p:cNvSpPr>
          <p:nvPr>
            <p:ph type="sldNum" sz="quarter" idx="10"/>
          </p:nvPr>
        </p:nvSpPr>
        <p:spPr/>
        <p:txBody>
          <a:bodyPr/>
          <a:lstStyle/>
          <a:p>
            <a:fld id="{24C14970-AC4C-409F-A2DF-5F933E630F10}" type="slidenum">
              <a:rPr lang="en-US" smtClean="0"/>
              <a:t>1</a:t>
            </a:fld>
            <a:endParaRPr lang="en-US"/>
          </a:p>
        </p:txBody>
      </p:sp>
    </p:spTree>
    <p:extLst>
      <p:ext uri="{BB962C8B-B14F-4D97-AF65-F5344CB8AC3E}">
        <p14:creationId xmlns:p14="http://schemas.microsoft.com/office/powerpoint/2010/main" val="3463509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Initialization using the sliding window technique </a:t>
            </a:r>
          </a:p>
          <a:p>
            <a:r>
              <a:rPr lang="en-US" baseline="0" dirty="0" smtClean="0"/>
              <a:t>Show an acceleration at R = 4</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4C14970-AC4C-409F-A2DF-5F933E630F10}" type="slidenum">
              <a:rPr lang="en-US" smtClean="0"/>
              <a:t>14</a:t>
            </a:fld>
            <a:endParaRPr lang="en-US"/>
          </a:p>
        </p:txBody>
      </p:sp>
    </p:spTree>
    <p:extLst>
      <p:ext uri="{BB962C8B-B14F-4D97-AF65-F5344CB8AC3E}">
        <p14:creationId xmlns:p14="http://schemas.microsoft.com/office/powerpoint/2010/main" val="3699041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Myocardial perfusion imaging Comparison</a:t>
            </a:r>
            <a:r>
              <a:rPr lang="en-US" baseline="0" dirty="0" smtClean="0"/>
              <a:t> with other techniques </a:t>
            </a:r>
          </a:p>
          <a:p>
            <a:r>
              <a:rPr lang="en-US" baseline="0" dirty="0" smtClean="0"/>
              <a:t>1. with k-t FOCUSS – show difference in compressibility between k-t FOCUSS and LDS</a:t>
            </a:r>
          </a:p>
          <a:p>
            <a:r>
              <a:rPr lang="en-US" baseline="0" dirty="0" smtClean="0"/>
              <a:t>2. with </a:t>
            </a:r>
            <a:r>
              <a:rPr lang="en-US" baseline="0" dirty="0" err="1" smtClean="0"/>
              <a:t>Kalman</a:t>
            </a:r>
            <a:r>
              <a:rPr lang="en-US" baseline="0" dirty="0" smtClean="0"/>
              <a:t> Filtering – simple temporal modeling</a:t>
            </a:r>
          </a:p>
          <a:p>
            <a:r>
              <a:rPr lang="en-US" baseline="0" dirty="0" smtClean="0"/>
              <a:t>3. with k-t Sparse   - wavelet sparsity + </a:t>
            </a:r>
          </a:p>
          <a:p>
            <a:endParaRPr lang="en-US" baseline="0" dirty="0" smtClean="0"/>
          </a:p>
          <a:p>
            <a:r>
              <a:rPr lang="en-US" baseline="0" dirty="0" smtClean="0"/>
              <a:t>Add a SNR/SSIM vs Acceleration graph for this dataset – will have to generate those….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4C14970-AC4C-409F-A2DF-5F933E630F10}" type="slidenum">
              <a:rPr lang="en-US" smtClean="0"/>
              <a:t>15</a:t>
            </a:fld>
            <a:endParaRPr lang="en-US"/>
          </a:p>
        </p:txBody>
      </p:sp>
    </p:spTree>
    <p:extLst>
      <p:ext uri="{BB962C8B-B14F-4D97-AF65-F5344CB8AC3E}">
        <p14:creationId xmlns:p14="http://schemas.microsoft.com/office/powerpoint/2010/main" val="1812460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the comparison images for</a:t>
            </a:r>
            <a:r>
              <a:rPr lang="en-US" baseline="0" dirty="0" smtClean="0"/>
              <a:t> the Four Schemes</a:t>
            </a:r>
          </a:p>
          <a:p>
            <a:endParaRPr lang="en-US" baseline="0" dirty="0" smtClean="0"/>
          </a:p>
          <a:p>
            <a:r>
              <a:rPr lang="en-US" baseline="0" dirty="0" smtClean="0"/>
              <a:t>Think about adding the reference images and then adding animations to replace reference images with recovered images</a:t>
            </a:r>
          </a:p>
        </p:txBody>
      </p:sp>
      <p:sp>
        <p:nvSpPr>
          <p:cNvPr id="4" name="Slide Number Placeholder 3"/>
          <p:cNvSpPr>
            <a:spLocks noGrp="1"/>
          </p:cNvSpPr>
          <p:nvPr>
            <p:ph type="sldNum" sz="quarter" idx="10"/>
          </p:nvPr>
        </p:nvSpPr>
        <p:spPr/>
        <p:txBody>
          <a:bodyPr/>
          <a:lstStyle/>
          <a:p>
            <a:fld id="{24C14970-AC4C-409F-A2DF-5F933E630F10}" type="slidenum">
              <a:rPr lang="en-US" smtClean="0"/>
              <a:t>16</a:t>
            </a:fld>
            <a:endParaRPr lang="en-US"/>
          </a:p>
        </p:txBody>
      </p:sp>
    </p:spTree>
    <p:extLst>
      <p:ext uri="{BB962C8B-B14F-4D97-AF65-F5344CB8AC3E}">
        <p14:creationId xmlns:p14="http://schemas.microsoft.com/office/powerpoint/2010/main" val="951260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Maybe</a:t>
            </a:r>
            <a:r>
              <a:rPr lang="en-US" baseline="0" dirty="0" smtClean="0"/>
              <a:t> add another the same curve for another technique… k-t FOCUSS ? </a:t>
            </a:r>
            <a:endParaRPr lang="en-US" dirty="0"/>
          </a:p>
        </p:txBody>
      </p:sp>
      <p:sp>
        <p:nvSpPr>
          <p:cNvPr id="4" name="Slide Number Placeholder 3"/>
          <p:cNvSpPr>
            <a:spLocks noGrp="1"/>
          </p:cNvSpPr>
          <p:nvPr>
            <p:ph type="sldNum" sz="quarter" idx="10"/>
          </p:nvPr>
        </p:nvSpPr>
        <p:spPr/>
        <p:txBody>
          <a:bodyPr/>
          <a:lstStyle/>
          <a:p>
            <a:fld id="{24C14970-AC4C-409F-A2DF-5F933E630F10}" type="slidenum">
              <a:rPr lang="en-US" smtClean="0"/>
              <a:t>17</a:t>
            </a:fld>
            <a:endParaRPr lang="en-US"/>
          </a:p>
        </p:txBody>
      </p:sp>
    </p:spTree>
    <p:extLst>
      <p:ext uri="{BB962C8B-B14F-4D97-AF65-F5344CB8AC3E}">
        <p14:creationId xmlns:p14="http://schemas.microsoft.com/office/powerpoint/2010/main" val="1350951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smtClean="0"/>
              <a:t>Talk about the Dataset</a:t>
            </a:r>
          </a:p>
          <a:p>
            <a:pPr marL="228600" indent="-228600">
              <a:buAutoNum type="arabicPeriod"/>
            </a:pPr>
            <a:r>
              <a:rPr lang="en-US" baseline="0" dirty="0" smtClean="0"/>
              <a:t>Talk about using an temporal AR2 model</a:t>
            </a:r>
          </a:p>
          <a:p>
            <a:pPr marL="228600" indent="-228600">
              <a:buAutoNum type="arabicPeriod"/>
            </a:pPr>
            <a:r>
              <a:rPr lang="en-US" baseline="0" dirty="0" smtClean="0"/>
              <a:t>Talk about using a </a:t>
            </a:r>
            <a:r>
              <a:rPr lang="en-US" baseline="0" dirty="0" err="1" smtClean="0"/>
              <a:t>Spatio</a:t>
            </a:r>
            <a:r>
              <a:rPr lang="en-US" baseline="0" dirty="0" smtClean="0"/>
              <a:t> temporal AR2 model</a:t>
            </a:r>
          </a:p>
          <a:p>
            <a:pPr marL="228600" indent="-228600">
              <a:buAutoNum type="arabicPeriod"/>
            </a:pPr>
            <a:r>
              <a:rPr lang="en-US" baseline="0" dirty="0" smtClean="0"/>
              <a:t> show the Compressibility results on the dataset</a:t>
            </a:r>
          </a:p>
        </p:txBody>
      </p:sp>
      <p:sp>
        <p:nvSpPr>
          <p:cNvPr id="4" name="Slide Number Placeholder 3"/>
          <p:cNvSpPr>
            <a:spLocks noGrp="1"/>
          </p:cNvSpPr>
          <p:nvPr>
            <p:ph type="sldNum" sz="quarter" idx="10"/>
          </p:nvPr>
        </p:nvSpPr>
        <p:spPr/>
        <p:txBody>
          <a:bodyPr/>
          <a:lstStyle/>
          <a:p>
            <a:fld id="{24C14970-AC4C-409F-A2DF-5F933E630F10}" type="slidenum">
              <a:rPr lang="en-US" smtClean="0"/>
              <a:t>18</a:t>
            </a:fld>
            <a:endParaRPr lang="en-US"/>
          </a:p>
        </p:txBody>
      </p:sp>
    </p:spTree>
    <p:extLst>
      <p:ext uri="{BB962C8B-B14F-4D97-AF65-F5344CB8AC3E}">
        <p14:creationId xmlns:p14="http://schemas.microsoft.com/office/powerpoint/2010/main" val="56073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C14970-AC4C-409F-A2DF-5F933E630F10}" type="slidenum">
              <a:rPr lang="en-US" smtClean="0"/>
              <a:t>20</a:t>
            </a:fld>
            <a:endParaRPr lang="en-US"/>
          </a:p>
        </p:txBody>
      </p:sp>
    </p:spTree>
    <p:extLst>
      <p:ext uri="{BB962C8B-B14F-4D97-AF65-F5344CB8AC3E}">
        <p14:creationId xmlns:p14="http://schemas.microsoft.com/office/powerpoint/2010/main" val="3124189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proposed formulation is an attempt to define a general model for improving speeds in dynamic MRI applications. And thus the significance of the problem can change depending on which application it is applied to. In this contribution I will present results on myocardial perfusion studies and also the Cardiac CINE studies. So, I will briefly state the need for improved imaging speeds in myocardial perfusion imaging.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Myocardial perfusion imaging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dirty="0" smtClean="0"/>
              <a:t>a </a:t>
            </a:r>
            <a:r>
              <a:rPr lang="en-US" b="1" dirty="0" smtClean="0"/>
              <a:t>contrast enhancing agent</a:t>
            </a:r>
            <a:r>
              <a:rPr lang="en-US" dirty="0" smtClean="0"/>
              <a:t> is injected in the blood pool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smtClean="0"/>
              <a:t>The </a:t>
            </a:r>
            <a:r>
              <a:rPr lang="en-US" b="1" baseline="0" dirty="0" smtClean="0"/>
              <a:t>dead tissue is hypo-perfused</a:t>
            </a:r>
            <a:r>
              <a:rPr lang="en-US" baseline="0" dirty="0" smtClean="0"/>
              <a:t> which is less enhanced</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smtClean="0"/>
              <a:t>thus to detect the affected tissue the </a:t>
            </a:r>
            <a:r>
              <a:rPr lang="en-US" b="1" baseline="0" dirty="0" smtClean="0"/>
              <a:t>relative enhancement changes </a:t>
            </a:r>
            <a:r>
              <a:rPr lang="en-US" baseline="0" dirty="0" smtClean="0"/>
              <a:t>are observed by </a:t>
            </a:r>
            <a:r>
              <a:rPr lang="en-US" b="1" baseline="0" dirty="0" smtClean="0"/>
              <a:t>acquiring a time-series.</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0" dirty="0" smtClean="0"/>
              <a:t>more precise information can be derived by measuring parameters of the signal intensity time curve such as mean transit time, time-to-peak, upslope, downslope, and delay before reaching maximum signal intensity</a:t>
            </a:r>
            <a:r>
              <a:rPr lang="en-US" dirty="0" smtClean="0"/>
              <a:t>.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dirty="0" smtClean="0"/>
              <a:t>However,</a:t>
            </a:r>
            <a:r>
              <a:rPr lang="en-US" baseline="0" dirty="0" smtClean="0"/>
              <a:t> due to </a:t>
            </a:r>
            <a:r>
              <a:rPr lang="en-US" b="1" baseline="0" dirty="0" smtClean="0"/>
              <a:t>magnetization decay </a:t>
            </a:r>
            <a:r>
              <a:rPr lang="en-US" baseline="0" dirty="0" smtClean="0"/>
              <a:t>and </a:t>
            </a:r>
            <a:r>
              <a:rPr lang="en-US" b="1" baseline="0" dirty="0" smtClean="0"/>
              <a:t>mixing of contrast agent</a:t>
            </a:r>
            <a:r>
              <a:rPr lang="en-US" baseline="0" dirty="0" smtClean="0"/>
              <a:t>, the relative difference vanishes quickly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smtClean="0"/>
              <a:t>Thus, we only have to rely on the </a:t>
            </a:r>
            <a:r>
              <a:rPr lang="en-US" b="1" baseline="0" dirty="0" smtClean="0"/>
              <a:t>first pass of the bolus agent</a:t>
            </a:r>
            <a:r>
              <a:rPr lang="en-US" baseline="0" dirty="0" smtClean="0"/>
              <a:t>.</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endParaRPr lang="en-US" dirty="0" smtClean="0"/>
          </a:p>
        </p:txBody>
      </p:sp>
      <p:sp>
        <p:nvSpPr>
          <p:cNvPr id="4" name="Slide Number Placeholder 3"/>
          <p:cNvSpPr>
            <a:spLocks noGrp="1"/>
          </p:cNvSpPr>
          <p:nvPr>
            <p:ph type="sldNum" sz="quarter" idx="10"/>
          </p:nvPr>
        </p:nvSpPr>
        <p:spPr/>
        <p:txBody>
          <a:bodyPr/>
          <a:lstStyle/>
          <a:p>
            <a:fld id="{7B26E762-BE7E-400A-B0AB-A69B61632A26}" type="slidenum">
              <a:rPr lang="en-US" smtClean="0"/>
              <a:pPr/>
              <a:t>3</a:t>
            </a:fld>
            <a:endParaRPr lang="en-US" dirty="0"/>
          </a:p>
        </p:txBody>
      </p:sp>
    </p:spTree>
    <p:extLst>
      <p:ext uri="{BB962C8B-B14F-4D97-AF65-F5344CB8AC3E}">
        <p14:creationId xmlns:p14="http://schemas.microsoft.com/office/powerpoint/2010/main" val="802348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past two decades,</a:t>
            </a:r>
            <a:r>
              <a:rPr lang="en-US" baseline="0" dirty="0" smtClean="0"/>
              <a:t> various techniques have been proposed for improving MR imaging speeds. These techniques can be loosely classified into the following categories.</a:t>
            </a:r>
          </a:p>
          <a:p>
            <a:endParaRPr lang="en-US" baseline="0" dirty="0" smtClean="0"/>
          </a:p>
          <a:p>
            <a:r>
              <a:rPr lang="en-US" baseline="0" dirty="0" smtClean="0"/>
              <a:t>Parallel imaging methods such as SENSE and GRAPPA, where multiple receiver coils are used to reduce the data acquired in k-space. These methods are based on using the inherent variable spatial sensitivity of the coils to perform spatial encoding. There by reducing the gradient-switching based spatial encoding required for image recovery.</a:t>
            </a:r>
          </a:p>
          <a:p>
            <a:r>
              <a:rPr lang="en-US" baseline="0" dirty="0" smtClean="0"/>
              <a:t>SENSE: Sensitivity Encoding</a:t>
            </a:r>
          </a:p>
          <a:p>
            <a:r>
              <a:rPr lang="en-US" baseline="0" dirty="0" smtClean="0"/>
              <a:t>GRAPPA: Generalized Auto-Calibration Partial Parallel Acquisition </a:t>
            </a:r>
          </a:p>
          <a:p>
            <a:endParaRPr lang="en-US" baseline="0" dirty="0" smtClean="0"/>
          </a:p>
          <a:p>
            <a:r>
              <a:rPr lang="en-US" baseline="0" dirty="0" smtClean="0"/>
              <a:t>The second group of techniques is based on exploiting the data redundancy in the k-space either the spatial dimension or in the temporal dimension. These techniques relying on extrapolating the missing k-space data from the sampled location using smart data-sharing formulations.  </a:t>
            </a:r>
          </a:p>
          <a:p>
            <a:endParaRPr lang="en-US" baseline="0" dirty="0" smtClean="0"/>
          </a:p>
          <a:p>
            <a:r>
              <a:rPr lang="en-US" baseline="0" dirty="0" smtClean="0"/>
              <a:t>The third group of techniques are the ones that are based on the theory of Compressed sensing theory. In these methods a transform of the underlying image in recovered in a </a:t>
            </a:r>
            <a:r>
              <a:rPr lang="en-US" baseline="0" dirty="0" err="1" smtClean="0"/>
              <a:t>sparsifying</a:t>
            </a:r>
            <a:r>
              <a:rPr lang="en-US" baseline="0" dirty="0" smtClean="0"/>
              <a:t> basis which exhibits high incoherency with the sensing basis. Much of the late research in these techniques has been based on identifying new </a:t>
            </a:r>
            <a:r>
              <a:rPr lang="en-US" baseline="0" dirty="0" err="1" smtClean="0"/>
              <a:t>sparsifying</a:t>
            </a:r>
            <a:r>
              <a:rPr lang="en-US" baseline="0" dirty="0" smtClean="0"/>
              <a:t> to improve the compressibility of the images being recovered or  identifying novel signal encoding formulations such that the sensing basis is less coherent with the </a:t>
            </a:r>
            <a:r>
              <a:rPr lang="en-US" baseline="0" dirty="0" err="1" smtClean="0"/>
              <a:t>sparsifying</a:t>
            </a:r>
            <a:r>
              <a:rPr lang="en-US" baseline="0" dirty="0" smtClean="0"/>
              <a:t> basis. </a:t>
            </a:r>
          </a:p>
          <a:p>
            <a:endParaRPr lang="en-US" baseline="0" dirty="0" smtClean="0"/>
          </a:p>
          <a:p>
            <a:r>
              <a:rPr lang="en-US" baseline="0" dirty="0" smtClean="0"/>
              <a:t>Lastly, are the low-rank matrix completion techniques which stack each time-frame as columns of a large matrix and recover a low-rank matrix from its under-sampled version based on the assumption of high temporal correlations between consecutive time-points. </a:t>
            </a:r>
            <a:endParaRPr lang="en-US" dirty="0"/>
          </a:p>
        </p:txBody>
      </p:sp>
      <p:sp>
        <p:nvSpPr>
          <p:cNvPr id="4" name="Slide Number Placeholder 3"/>
          <p:cNvSpPr>
            <a:spLocks noGrp="1"/>
          </p:cNvSpPr>
          <p:nvPr>
            <p:ph type="sldNum" sz="quarter" idx="10"/>
          </p:nvPr>
        </p:nvSpPr>
        <p:spPr/>
        <p:txBody>
          <a:bodyPr/>
          <a:lstStyle/>
          <a:p>
            <a:fld id="{24C14970-AC4C-409F-A2DF-5F933E630F10}" type="slidenum">
              <a:rPr lang="en-US" smtClean="0"/>
              <a:t>4</a:t>
            </a:fld>
            <a:endParaRPr lang="en-US"/>
          </a:p>
        </p:txBody>
      </p:sp>
    </p:spTree>
    <p:extLst>
      <p:ext uri="{BB962C8B-B14F-4D97-AF65-F5344CB8AC3E}">
        <p14:creationId xmlns:p14="http://schemas.microsoft.com/office/powerpoint/2010/main" val="2200380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innovation of the proposed</a:t>
            </a:r>
            <a:r>
              <a:rPr lang="en-US" baseline="0" dirty="0" smtClean="0"/>
              <a:t> technique</a:t>
            </a:r>
            <a:r>
              <a:rPr lang="en-US" dirty="0" smtClean="0"/>
              <a:t> lies in combining linear dynamical system</a:t>
            </a:r>
            <a:r>
              <a:rPr lang="en-US" baseline="0" dirty="0" smtClean="0"/>
              <a:t> model with spare recovery techniques</a:t>
            </a:r>
          </a:p>
          <a:p>
            <a:endParaRPr lang="en-US" baseline="0" dirty="0" smtClean="0"/>
          </a:p>
          <a:p>
            <a:r>
              <a:rPr lang="en-US" baseline="0" dirty="0" smtClean="0"/>
              <a:t>Linear dynamical system models can be used for redundancy encoding using available prior physical model which result in high compressibility of images which can be recovered with high fidelity using sparse recovery techniques</a:t>
            </a:r>
          </a:p>
          <a:p>
            <a:endParaRPr lang="en-US" baseline="0" dirty="0" smtClean="0"/>
          </a:p>
          <a:p>
            <a:r>
              <a:rPr lang="en-US" baseline="0" dirty="0" smtClean="0"/>
              <a:t>In addition, the proposed the model does make any assumptions on the image however its requires the knowledge of an available time evolution model for the physiological function </a:t>
            </a:r>
          </a:p>
        </p:txBody>
      </p:sp>
      <p:sp>
        <p:nvSpPr>
          <p:cNvPr id="4" name="Slide Number Placeholder 3"/>
          <p:cNvSpPr>
            <a:spLocks noGrp="1"/>
          </p:cNvSpPr>
          <p:nvPr>
            <p:ph type="sldNum" sz="quarter" idx="10"/>
          </p:nvPr>
        </p:nvSpPr>
        <p:spPr/>
        <p:txBody>
          <a:bodyPr/>
          <a:lstStyle/>
          <a:p>
            <a:fld id="{24C14970-AC4C-409F-A2DF-5F933E630F10}" type="slidenum">
              <a:rPr lang="en-US" smtClean="0"/>
              <a:t>5</a:t>
            </a:fld>
            <a:endParaRPr lang="en-US"/>
          </a:p>
        </p:txBody>
      </p:sp>
    </p:spTree>
    <p:extLst>
      <p:ext uri="{BB962C8B-B14F-4D97-AF65-F5344CB8AC3E}">
        <p14:creationId xmlns:p14="http://schemas.microsoft.com/office/powerpoint/2010/main" val="2514000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equation represents the classical dynamical system model</a:t>
            </a:r>
          </a:p>
          <a:p>
            <a:r>
              <a:rPr lang="en-US" baseline="0" dirty="0" smtClean="0"/>
              <a:t>Where </a:t>
            </a:r>
            <a:r>
              <a:rPr lang="en-US" baseline="0" dirty="0" err="1" smtClean="0"/>
              <a:t>x_k</a:t>
            </a:r>
            <a:r>
              <a:rPr lang="en-US" baseline="0" dirty="0" smtClean="0"/>
              <a:t> represent the underlying evolving state which are usually un-observable, </a:t>
            </a:r>
            <a:r>
              <a:rPr lang="en-US" baseline="0" dirty="0" err="1" smtClean="0"/>
              <a:t>f_k</a:t>
            </a:r>
            <a:r>
              <a:rPr lang="en-US" baseline="0" dirty="0" smtClean="0"/>
              <a:t> represents the time-evolution function and </a:t>
            </a:r>
            <a:r>
              <a:rPr lang="en-US" baseline="0" dirty="0" err="1" smtClean="0"/>
              <a:t>y_k</a:t>
            </a:r>
            <a:r>
              <a:rPr lang="en-US" baseline="0" dirty="0" smtClean="0"/>
              <a:t> represent  a linear </a:t>
            </a:r>
            <a:endParaRPr lang="en-US" dirty="0"/>
          </a:p>
        </p:txBody>
      </p:sp>
      <p:sp>
        <p:nvSpPr>
          <p:cNvPr id="4" name="Slide Number Placeholder 3"/>
          <p:cNvSpPr>
            <a:spLocks noGrp="1"/>
          </p:cNvSpPr>
          <p:nvPr>
            <p:ph type="sldNum" sz="quarter" idx="10"/>
          </p:nvPr>
        </p:nvSpPr>
        <p:spPr/>
        <p:txBody>
          <a:bodyPr/>
          <a:lstStyle/>
          <a:p>
            <a:fld id="{24C14970-AC4C-409F-A2DF-5F933E630F10}" type="slidenum">
              <a:rPr lang="en-US" smtClean="0"/>
              <a:t>6</a:t>
            </a:fld>
            <a:endParaRPr lang="en-US"/>
          </a:p>
        </p:txBody>
      </p:sp>
    </p:spTree>
    <p:extLst>
      <p:ext uri="{BB962C8B-B14F-4D97-AF65-F5344CB8AC3E}">
        <p14:creationId xmlns:p14="http://schemas.microsoft.com/office/powerpoint/2010/main" val="3310305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Estimation</a:t>
            </a:r>
            <a:r>
              <a:rPr lang="en-US" baseline="0" dirty="0" smtClean="0"/>
              <a:t> of the evolving states </a:t>
            </a:r>
            <a:r>
              <a:rPr lang="en-US" baseline="0" dirty="0" err="1" smtClean="0"/>
              <a:t>x_k</a:t>
            </a:r>
            <a:r>
              <a:rPr lang="en-US" baseline="0" dirty="0" smtClean="0"/>
              <a:t> from their observations </a:t>
            </a:r>
            <a:r>
              <a:rPr lang="en-US" baseline="0" dirty="0" err="1" smtClean="0"/>
              <a:t>y_k</a:t>
            </a:r>
            <a:r>
              <a:rPr lang="en-US" baseline="0" dirty="0" smtClean="0"/>
              <a:t> has been a topic of research for various studies. One important and well studied case is the </a:t>
            </a:r>
            <a:r>
              <a:rPr lang="en-US" baseline="0" dirty="0" err="1" smtClean="0"/>
              <a:t>Kalman</a:t>
            </a:r>
            <a:r>
              <a:rPr lang="en-US" baseline="0" dirty="0" smtClean="0"/>
              <a:t> filter which assumes the state innovations and measurement noise to be zero-mean Gaussian distributed. A fixed interval </a:t>
            </a:r>
            <a:r>
              <a:rPr lang="en-US" baseline="0" dirty="0" err="1" smtClean="0"/>
              <a:t>Kalman</a:t>
            </a:r>
            <a:r>
              <a:rPr lang="en-US" baseline="0" dirty="0" smtClean="0"/>
              <a:t> filter solution finds the optimal least squares solution for the problem 1</a:t>
            </a:r>
          </a:p>
          <a:p>
            <a:endParaRPr lang="en-US" baseline="0" dirty="0" smtClean="0"/>
          </a:p>
          <a:p>
            <a:r>
              <a:rPr lang="en-US" baseline="0" dirty="0" smtClean="0"/>
              <a:t>In the proposed linear dynamical system based fast MRI formulation we assume that it the model errors which are sparse and the observations </a:t>
            </a:r>
            <a:r>
              <a:rPr lang="en-US" baseline="0" dirty="0" err="1" smtClean="0"/>
              <a:t>y_k</a:t>
            </a:r>
            <a:r>
              <a:rPr lang="en-US" baseline="0" dirty="0" smtClean="0"/>
              <a:t> are much smaller in dimensionality of the state </a:t>
            </a:r>
            <a:r>
              <a:rPr lang="en-US" baseline="0" dirty="0" err="1" smtClean="0"/>
              <a:t>x_k’s</a:t>
            </a:r>
            <a:r>
              <a:rPr lang="en-US" baseline="0" dirty="0" smtClean="0"/>
              <a:t>. The </a:t>
            </a:r>
            <a:r>
              <a:rPr lang="en-US" baseline="0" dirty="0" err="1" smtClean="0"/>
              <a:t>x_k</a:t>
            </a:r>
            <a:r>
              <a:rPr lang="en-US" baseline="0" dirty="0" smtClean="0"/>
              <a:t> are the evolving underlying images. Note, however we do assume the knowledge of the linear time evolution functions </a:t>
            </a:r>
            <a:r>
              <a:rPr lang="en-US" baseline="0" dirty="0" err="1" smtClean="0"/>
              <a:t>A_k</a:t>
            </a:r>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24C14970-AC4C-409F-A2DF-5F933E630F10}" type="slidenum">
              <a:rPr lang="en-US" smtClean="0"/>
              <a:t>8</a:t>
            </a:fld>
            <a:endParaRPr lang="en-US"/>
          </a:p>
        </p:txBody>
      </p:sp>
    </p:spTree>
    <p:extLst>
      <p:ext uri="{BB962C8B-B14F-4D97-AF65-F5344CB8AC3E}">
        <p14:creationId xmlns:p14="http://schemas.microsoft.com/office/powerpoint/2010/main" val="1305060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24C14970-AC4C-409F-A2DF-5F933E630F10}" type="slidenum">
              <a:rPr lang="en-US" smtClean="0"/>
              <a:t>9</a:t>
            </a:fld>
            <a:endParaRPr lang="en-US"/>
          </a:p>
        </p:txBody>
      </p:sp>
    </p:spTree>
    <p:extLst>
      <p:ext uri="{BB962C8B-B14F-4D97-AF65-F5344CB8AC3E}">
        <p14:creationId xmlns:p14="http://schemas.microsoft.com/office/powerpoint/2010/main" val="1305060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What is interesting in the optimization program (6) is that under a change of variables and given a known sparsity on the innovations, the innovations is then recoverable with CS guarantees, given the typical constraints on H. Thus with perfect knowledge of the previous state, the new state is recoverable with the same guarantees. What is not assured is the convergence of this algorithm from an erroneous initialization to a steady-state estimation error, as would be desired from a tracking algorithm</a:t>
            </a:r>
            <a:endParaRPr lang="en-US" dirty="0"/>
          </a:p>
        </p:txBody>
      </p:sp>
      <p:sp>
        <p:nvSpPr>
          <p:cNvPr id="4" name="Slide Number Placeholder 3"/>
          <p:cNvSpPr>
            <a:spLocks noGrp="1"/>
          </p:cNvSpPr>
          <p:nvPr>
            <p:ph type="sldNum" sz="quarter" idx="10"/>
          </p:nvPr>
        </p:nvSpPr>
        <p:spPr/>
        <p:txBody>
          <a:bodyPr/>
          <a:lstStyle/>
          <a:p>
            <a:fld id="{24C14970-AC4C-409F-A2DF-5F933E630F10}" type="slidenum">
              <a:rPr lang="en-US" smtClean="0"/>
              <a:t>10</a:t>
            </a:fld>
            <a:endParaRPr lang="en-US"/>
          </a:p>
        </p:txBody>
      </p:sp>
    </p:spTree>
    <p:extLst>
      <p:ext uri="{BB962C8B-B14F-4D97-AF65-F5344CB8AC3E}">
        <p14:creationId xmlns:p14="http://schemas.microsoft.com/office/powerpoint/2010/main" val="207725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the</a:t>
            </a:r>
            <a:r>
              <a:rPr lang="en-US" baseline="0" dirty="0" smtClean="0"/>
              <a:t> model we will use – A will be simply the Identity matrix</a:t>
            </a:r>
          </a:p>
          <a:p>
            <a:r>
              <a:rPr lang="en-US" baseline="0" dirty="0" smtClean="0"/>
              <a:t>i.e., temporal difference between the images will be assumed to be sparse</a:t>
            </a:r>
          </a:p>
          <a:p>
            <a:endParaRPr lang="en-US" baseline="0" dirty="0" smtClean="0"/>
          </a:p>
          <a:p>
            <a:r>
              <a:rPr lang="en-US" baseline="0" dirty="0" smtClean="0"/>
              <a:t>Add the zoomed figure for the power law decay of coefficients for the difference images ?</a:t>
            </a:r>
          </a:p>
          <a:p>
            <a:endParaRPr lang="en-US" baseline="0" dirty="0" smtClean="0"/>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7B26E762-BE7E-400A-B0AB-A69B61632A26}" type="slidenum">
              <a:rPr lang="en-US" smtClean="0"/>
              <a:pPr/>
              <a:t>13</a:t>
            </a:fld>
            <a:endParaRPr lang="en-US" dirty="0"/>
          </a:p>
        </p:txBody>
      </p:sp>
    </p:spTree>
    <p:extLst>
      <p:ext uri="{BB962C8B-B14F-4D97-AF65-F5344CB8AC3E}">
        <p14:creationId xmlns:p14="http://schemas.microsoft.com/office/powerpoint/2010/main" val="821988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894846" y="1769078"/>
            <a:ext cx="7437816" cy="2727060"/>
          </a:xfrm>
          <a:prstGeom prst="rect">
            <a:avLst/>
          </a:prstGeom>
        </p:spPr>
        <p:txBody>
          <a:bodyPr anchor="ctr">
            <a:normAutofit/>
          </a:bodyPr>
          <a:lstStyle>
            <a:lvl1pPr algn="l">
              <a:defRPr sz="4000" b="1" baseline="0">
                <a:solidFill>
                  <a:srgbClr val="BF5700"/>
                </a:solidFill>
                <a:latin typeface="Arial"/>
                <a:cs typeface="Arial"/>
              </a:defRPr>
            </a:lvl1pPr>
          </a:lstStyle>
          <a:p>
            <a:r>
              <a:rPr lang="en-US" smtClean="0"/>
              <a:t>Click to edit Master title style</a:t>
            </a:r>
            <a:endParaRPr lang="en-US" dirty="0"/>
          </a:p>
        </p:txBody>
      </p:sp>
      <p:sp>
        <p:nvSpPr>
          <p:cNvPr id="8" name="Subtitle 2"/>
          <p:cNvSpPr>
            <a:spLocks noGrp="1"/>
          </p:cNvSpPr>
          <p:nvPr>
            <p:ph type="subTitle" idx="1"/>
          </p:nvPr>
        </p:nvSpPr>
        <p:spPr>
          <a:xfrm>
            <a:off x="1598884" y="4773623"/>
            <a:ext cx="6733778" cy="1655762"/>
          </a:xfrm>
          <a:prstGeom prst="rect">
            <a:avLst/>
          </a:prstGeom>
        </p:spPr>
        <p:txBody>
          <a:bodyPr>
            <a:normAutofit/>
          </a:bodyPr>
          <a:lstStyle>
            <a:lvl1pPr marL="0" indent="0" algn="r">
              <a:buNone/>
              <a:defRPr sz="1600" baseline="0">
                <a:solidFill>
                  <a:schemeClr val="bg2"/>
                </a:solidFill>
                <a:latin typeface="Arial"/>
                <a:cs typeface="Arial"/>
              </a:defRPr>
            </a:lvl1pPr>
          </a:lstStyle>
          <a:p>
            <a:r>
              <a:rPr lang="en-US" smtClean="0"/>
              <a:t>Click to edit Master subtitle style</a:t>
            </a:r>
            <a:endParaRPr lang="en-US" dirty="0" smtClean="0"/>
          </a:p>
        </p:txBody>
      </p:sp>
    </p:spTree>
    <p:extLst>
      <p:ext uri="{BB962C8B-B14F-4D97-AF65-F5344CB8AC3E}">
        <p14:creationId xmlns:p14="http://schemas.microsoft.com/office/powerpoint/2010/main" val="1957279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ransitional Title">
    <p:spTree>
      <p:nvGrpSpPr>
        <p:cNvPr id="1" name=""/>
        <p:cNvGrpSpPr/>
        <p:nvPr/>
      </p:nvGrpSpPr>
      <p:grpSpPr>
        <a:xfrm>
          <a:off x="0" y="0"/>
          <a:ext cx="0" cy="0"/>
          <a:chOff x="0" y="0"/>
          <a:chExt cx="0" cy="0"/>
        </a:xfrm>
      </p:grpSpPr>
      <p:sp>
        <p:nvSpPr>
          <p:cNvPr id="6" name="Title 1"/>
          <p:cNvSpPr>
            <a:spLocks noGrp="1"/>
          </p:cNvSpPr>
          <p:nvPr>
            <p:ph type="ctrTitle"/>
          </p:nvPr>
        </p:nvSpPr>
        <p:spPr>
          <a:xfrm>
            <a:off x="894846" y="1769078"/>
            <a:ext cx="7437816" cy="2727060"/>
          </a:xfrm>
          <a:prstGeom prst="rect">
            <a:avLst/>
          </a:prstGeom>
        </p:spPr>
        <p:txBody>
          <a:bodyPr anchor="ctr">
            <a:normAutofit/>
          </a:bodyPr>
          <a:lstStyle>
            <a:lvl1pPr algn="l">
              <a:defRPr sz="4000" b="1" baseline="0">
                <a:solidFill>
                  <a:srgbClr val="BF5700"/>
                </a:solidFill>
                <a:latin typeface="Arial"/>
                <a:cs typeface="Arial"/>
              </a:defRPr>
            </a:lvl1pPr>
          </a:lstStyle>
          <a:p>
            <a:r>
              <a:rPr lang="en-US" smtClean="0"/>
              <a:t>Click to edit Master title style</a:t>
            </a:r>
            <a:endParaRPr lang="en-US" dirty="0"/>
          </a:p>
        </p:txBody>
      </p:sp>
      <p:sp>
        <p:nvSpPr>
          <p:cNvPr id="7" name="Subtitle 2"/>
          <p:cNvSpPr>
            <a:spLocks noGrp="1"/>
          </p:cNvSpPr>
          <p:nvPr>
            <p:ph type="subTitle" idx="1"/>
          </p:nvPr>
        </p:nvSpPr>
        <p:spPr>
          <a:xfrm>
            <a:off x="1598884" y="4773623"/>
            <a:ext cx="6733778" cy="1655762"/>
          </a:xfrm>
          <a:prstGeom prst="rect">
            <a:avLst/>
          </a:prstGeom>
        </p:spPr>
        <p:txBody>
          <a:bodyPr>
            <a:normAutofit/>
          </a:bodyPr>
          <a:lstStyle>
            <a:lvl1pPr marL="0" indent="0" algn="r">
              <a:buNone/>
              <a:defRPr sz="1600" baseline="0">
                <a:solidFill>
                  <a:schemeClr val="bg2"/>
                </a:solidFill>
                <a:latin typeface="Arial"/>
                <a:cs typeface="Arial"/>
              </a:defRPr>
            </a:lvl1pPr>
          </a:lstStyle>
          <a:p>
            <a:r>
              <a:rPr lang="en-US" smtClean="0"/>
              <a:t>Click to edit Master subtitle style</a:t>
            </a:r>
            <a:endParaRPr lang="en-US" dirty="0" smtClean="0"/>
          </a:p>
        </p:txBody>
      </p:sp>
    </p:spTree>
    <p:extLst>
      <p:ext uri="{BB962C8B-B14F-4D97-AF65-F5344CB8AC3E}">
        <p14:creationId xmlns:p14="http://schemas.microsoft.com/office/powerpoint/2010/main" val="229063594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709033" y="1058239"/>
            <a:ext cx="7740650" cy="688975"/>
          </a:xfrm>
          <a:prstGeom prst="rect">
            <a:avLst/>
          </a:prstGeom>
        </p:spPr>
        <p:txBody>
          <a:bodyPr>
            <a:normAutofit/>
          </a:bodyPr>
          <a:lstStyle>
            <a:lvl1pPr algn="l">
              <a:defRPr sz="3600" b="1">
                <a:solidFill>
                  <a:srgbClr val="BF5700"/>
                </a:solidFill>
                <a:latin typeface="Arial"/>
                <a:cs typeface="Arial"/>
              </a:defRPr>
            </a:lvl1pPr>
          </a:lstStyle>
          <a:p>
            <a:r>
              <a:rPr lang="en-US" smtClean="0"/>
              <a:t>Click to edit Master title style</a:t>
            </a:r>
            <a:endParaRPr lang="en-US" dirty="0"/>
          </a:p>
        </p:txBody>
      </p:sp>
      <p:sp>
        <p:nvSpPr>
          <p:cNvPr id="8" name="Content Placeholder 2"/>
          <p:cNvSpPr>
            <a:spLocks noGrp="1"/>
          </p:cNvSpPr>
          <p:nvPr>
            <p:ph idx="1"/>
          </p:nvPr>
        </p:nvSpPr>
        <p:spPr bwMode="auto">
          <a:xfrm>
            <a:off x="709033" y="1855886"/>
            <a:ext cx="7734300" cy="45894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buClr>
                <a:schemeClr val="bg2"/>
              </a:buClr>
              <a:defRPr sz="2400" baseline="0">
                <a:solidFill>
                  <a:schemeClr val="tx1">
                    <a:lumMod val="65000"/>
                    <a:lumOff val="35000"/>
                  </a:schemeClr>
                </a:solidFill>
                <a:latin typeface="Arial"/>
                <a:cs typeface="Arial"/>
              </a:defRPr>
            </a:lvl1pPr>
            <a:lvl2pPr marL="800100" indent="-342900">
              <a:buClr>
                <a:schemeClr val="bg2"/>
              </a:buClr>
              <a:buFont typeface="Lucida Grande"/>
              <a:buChar char="-"/>
              <a:defRPr sz="2200" baseline="0">
                <a:solidFill>
                  <a:schemeClr val="tx1">
                    <a:lumMod val="65000"/>
                    <a:lumOff val="35000"/>
                  </a:schemeClr>
                </a:solidFill>
                <a:latin typeface="Arial"/>
                <a:cs typeface="Arial"/>
              </a:defRPr>
            </a:lvl2pPr>
            <a:lvl3pPr marL="1257300" indent="-342900">
              <a:buClr>
                <a:schemeClr val="bg2"/>
              </a:buClr>
              <a:buFont typeface="Arial"/>
              <a:buChar char="•"/>
              <a:defRPr sz="2000" baseline="0">
                <a:solidFill>
                  <a:schemeClr val="tx1">
                    <a:lumMod val="65000"/>
                    <a:lumOff val="35000"/>
                  </a:schemeClr>
                </a:solidFill>
                <a:latin typeface="Arial"/>
                <a:cs typeface="Arial"/>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113257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ouble Object">
    <p:spTree>
      <p:nvGrpSpPr>
        <p:cNvPr id="1" name=""/>
        <p:cNvGrpSpPr/>
        <p:nvPr/>
      </p:nvGrpSpPr>
      <p:grpSpPr>
        <a:xfrm>
          <a:off x="0" y="0"/>
          <a:ext cx="0" cy="0"/>
          <a:chOff x="0" y="0"/>
          <a:chExt cx="0" cy="0"/>
        </a:xfrm>
      </p:grpSpPr>
      <p:sp>
        <p:nvSpPr>
          <p:cNvPr id="10" name="Content Placeholder 1"/>
          <p:cNvSpPr>
            <a:spLocks noGrp="1"/>
          </p:cNvSpPr>
          <p:nvPr>
            <p:ph sz="half" idx="1"/>
          </p:nvPr>
        </p:nvSpPr>
        <p:spPr bwMode="auto">
          <a:xfrm>
            <a:off x="628650" y="1915993"/>
            <a:ext cx="3867150" cy="43338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2400">
                <a:solidFill>
                  <a:schemeClr val="tx1">
                    <a:lumMod val="65000"/>
                    <a:lumOff val="35000"/>
                  </a:schemeClr>
                </a:solidFill>
                <a:latin typeface="Arial"/>
                <a:cs typeface="Arial"/>
              </a:defRPr>
            </a:lvl1pPr>
            <a:lvl2pPr>
              <a:defRPr sz="2200">
                <a:solidFill>
                  <a:schemeClr val="tx1">
                    <a:lumMod val="65000"/>
                    <a:lumOff val="35000"/>
                  </a:schemeClr>
                </a:solidFill>
                <a:latin typeface="Arial"/>
                <a:cs typeface="Arial"/>
              </a:defRPr>
            </a:lvl2pPr>
            <a:lvl3pPr>
              <a:defRPr sz="2000">
                <a:solidFill>
                  <a:schemeClr val="tx1">
                    <a:lumMod val="65000"/>
                    <a:lumOff val="35000"/>
                  </a:schemeClr>
                </a:solidFill>
                <a:latin typeface="Arial"/>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13" name="Title 1"/>
          <p:cNvSpPr>
            <a:spLocks noGrp="1"/>
          </p:cNvSpPr>
          <p:nvPr>
            <p:ph type="title"/>
          </p:nvPr>
        </p:nvSpPr>
        <p:spPr>
          <a:xfrm>
            <a:off x="628650" y="1058239"/>
            <a:ext cx="7913397" cy="688975"/>
          </a:xfrm>
          <a:prstGeom prst="rect">
            <a:avLst/>
          </a:prstGeom>
        </p:spPr>
        <p:txBody>
          <a:bodyPr>
            <a:normAutofit/>
          </a:bodyPr>
          <a:lstStyle>
            <a:lvl1pPr algn="l">
              <a:defRPr sz="3600" b="1">
                <a:solidFill>
                  <a:srgbClr val="BF5700"/>
                </a:solidFill>
                <a:latin typeface="Arial"/>
                <a:cs typeface="Arial"/>
              </a:defRPr>
            </a:lvl1pPr>
          </a:lstStyle>
          <a:p>
            <a:r>
              <a:rPr lang="en-US" smtClean="0"/>
              <a:t>Click to edit Master title style</a:t>
            </a:r>
            <a:endParaRPr lang="en-US" dirty="0"/>
          </a:p>
        </p:txBody>
      </p:sp>
      <p:sp>
        <p:nvSpPr>
          <p:cNvPr id="4" name="Content Placeholder 1"/>
          <p:cNvSpPr>
            <a:spLocks noGrp="1"/>
          </p:cNvSpPr>
          <p:nvPr>
            <p:ph sz="half" idx="10"/>
          </p:nvPr>
        </p:nvSpPr>
        <p:spPr bwMode="auto">
          <a:xfrm>
            <a:off x="4674897" y="1915441"/>
            <a:ext cx="3867150" cy="43338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2400">
                <a:solidFill>
                  <a:schemeClr val="tx1">
                    <a:lumMod val="65000"/>
                    <a:lumOff val="35000"/>
                  </a:schemeClr>
                </a:solidFill>
                <a:latin typeface="Arial"/>
                <a:cs typeface="Arial"/>
              </a:defRPr>
            </a:lvl1pPr>
            <a:lvl2pPr>
              <a:defRPr sz="2200">
                <a:solidFill>
                  <a:schemeClr val="tx1">
                    <a:lumMod val="65000"/>
                    <a:lumOff val="35000"/>
                  </a:schemeClr>
                </a:solidFill>
                <a:latin typeface="Arial"/>
                <a:cs typeface="Arial"/>
              </a:defRPr>
            </a:lvl2pPr>
            <a:lvl3pPr>
              <a:defRPr sz="2000">
                <a:solidFill>
                  <a:schemeClr val="tx1">
                    <a:lumMod val="65000"/>
                    <a:lumOff val="35000"/>
                  </a:schemeClr>
                </a:solidFill>
                <a:latin typeface="Arial"/>
                <a:cs typeface="Arial"/>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17316830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ull Quote Slide">
    <p:spTree>
      <p:nvGrpSpPr>
        <p:cNvPr id="1" name=""/>
        <p:cNvGrpSpPr/>
        <p:nvPr/>
      </p:nvGrpSpPr>
      <p:grpSpPr>
        <a:xfrm>
          <a:off x="0" y="0"/>
          <a:ext cx="0" cy="0"/>
          <a:chOff x="0" y="0"/>
          <a:chExt cx="0" cy="0"/>
        </a:xfrm>
      </p:grpSpPr>
      <p:sp>
        <p:nvSpPr>
          <p:cNvPr id="2" name="Rectangle 1"/>
          <p:cNvSpPr/>
          <p:nvPr/>
        </p:nvSpPr>
        <p:spPr>
          <a:xfrm>
            <a:off x="0" y="0"/>
            <a:ext cx="9144000" cy="6911975"/>
          </a:xfrm>
          <a:prstGeom prst="rect">
            <a:avLst/>
          </a:prstGeom>
          <a:solidFill>
            <a:srgbClr val="B0430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Tree>
    <p:extLst>
      <p:ext uri="{BB962C8B-B14F-4D97-AF65-F5344CB8AC3E}">
        <p14:creationId xmlns:p14="http://schemas.microsoft.com/office/powerpoint/2010/main" val="294843893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Full Imag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7999"/>
          </a:xfrm>
          <a:prstGeom prst="rect">
            <a:avLst/>
          </a:prstGeom>
        </p:spPr>
        <p:txBody>
          <a:bodyPr/>
          <a:lstStyle>
            <a:lvl1pPr marL="0" indent="0">
              <a:buNone/>
              <a:defRPr sz="2400">
                <a:solidFill>
                  <a:srgbClr val="595A5B"/>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Tree>
    <p:extLst>
      <p:ext uri="{BB962C8B-B14F-4D97-AF65-F5344CB8AC3E}">
        <p14:creationId xmlns:p14="http://schemas.microsoft.com/office/powerpoint/2010/main" val="129280318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Closing Slide">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B0430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3" name="Picture 4" descr="knockout_formal_Cockrell.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16088" y="2552700"/>
            <a:ext cx="8143875" cy="296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71248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18288"/>
            <a:ext cx="2895600" cy="329184"/>
          </a:xfrm>
          <a:prstGeom prst="rect">
            <a:avLst/>
          </a:prstGeom>
        </p:spPr>
        <p:txBody>
          <a:bodyPr/>
          <a:lstStyle/>
          <a:p>
            <a:fld id="{F7E2F338-63ED-4B5A-B1F1-B68189486813}" type="datetime1">
              <a:rPr lang="en-US" smtClean="0"/>
              <a:t>3/20/2016</a:t>
            </a:fld>
            <a:endParaRPr lang="en-US"/>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endParaRPr lang="en-US"/>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350"/>
            <a:ext cx="9144000" cy="930275"/>
          </a:xfrm>
          <a:prstGeom prst="rect">
            <a:avLst/>
          </a:prstGeom>
          <a:solidFill>
            <a:srgbClr val="B0430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1027" name="Picture 4" descr="Cockrell_KO_formal_ECE.eps"/>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42875" y="-190500"/>
            <a:ext cx="4840288" cy="176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video" Target="../media/media1.avi"/><Relationship Id="rId7" Type="http://schemas.openxmlformats.org/officeDocument/2006/relationships/image" Target="../media/image22.png"/><Relationship Id="rId2" Type="http://schemas.microsoft.com/office/2007/relationships/media" Target="../media/media1.avi"/><Relationship Id="rId1" Type="http://schemas.openxmlformats.org/officeDocument/2006/relationships/tags" Target="../tags/tag1.xml"/><Relationship Id="rId6" Type="http://schemas.openxmlformats.org/officeDocument/2006/relationships/image" Target="../media/image21.png"/><Relationship Id="rId5" Type="http://schemas.openxmlformats.org/officeDocument/2006/relationships/notesSlide" Target="../notesSlides/notesSlide9.xml"/><Relationship Id="rId4"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3" Type="http://schemas.openxmlformats.org/officeDocument/2006/relationships/image" Target="../media/image115.png"/><Relationship Id="rId18" Type="http://schemas.openxmlformats.org/officeDocument/2006/relationships/image" Target="../media/image32.png"/><Relationship Id="rId26" Type="http://schemas.openxmlformats.org/officeDocument/2006/relationships/image" Target="../media/image128.png"/><Relationship Id="rId39" Type="http://schemas.openxmlformats.org/officeDocument/2006/relationships/image" Target="../media/image44.png"/><Relationship Id="rId21" Type="http://schemas.openxmlformats.org/officeDocument/2006/relationships/image" Target="../media/image123.png"/><Relationship Id="rId34" Type="http://schemas.openxmlformats.org/officeDocument/2006/relationships/image" Target="../media/image136.png"/><Relationship Id="rId42" Type="http://schemas.openxmlformats.org/officeDocument/2006/relationships/image" Target="../media/image144.png"/><Relationship Id="rId47" Type="http://schemas.openxmlformats.org/officeDocument/2006/relationships/image" Target="../media/image149.png"/><Relationship Id="rId50" Type="http://schemas.openxmlformats.org/officeDocument/2006/relationships/image" Target="../media/image50.png"/><Relationship Id="rId55" Type="http://schemas.openxmlformats.org/officeDocument/2006/relationships/image" Target="../media/image157.png"/><Relationship Id="rId7" Type="http://schemas.openxmlformats.org/officeDocument/2006/relationships/image" Target="../media/image109.png"/><Relationship Id="rId2" Type="http://schemas.openxmlformats.org/officeDocument/2006/relationships/slideLayout" Target="../slideLayouts/slideLayout3.xml"/><Relationship Id="rId16" Type="http://schemas.openxmlformats.org/officeDocument/2006/relationships/image" Target="../media/image31.png"/><Relationship Id="rId29" Type="http://schemas.openxmlformats.org/officeDocument/2006/relationships/image" Target="../media/image131.png"/><Relationship Id="rId11" Type="http://schemas.openxmlformats.org/officeDocument/2006/relationships/image" Target="../media/image113.png"/><Relationship Id="rId24" Type="http://schemas.openxmlformats.org/officeDocument/2006/relationships/image" Target="../media/image126.png"/><Relationship Id="rId32" Type="http://schemas.openxmlformats.org/officeDocument/2006/relationships/image" Target="../media/image40.png"/><Relationship Id="rId37" Type="http://schemas.openxmlformats.org/officeDocument/2006/relationships/image" Target="../media/image43.png"/><Relationship Id="rId40" Type="http://schemas.openxmlformats.org/officeDocument/2006/relationships/image" Target="../media/image142.png"/><Relationship Id="rId45" Type="http://schemas.openxmlformats.org/officeDocument/2006/relationships/image" Target="../media/image47.png"/><Relationship Id="rId53" Type="http://schemas.openxmlformats.org/officeDocument/2006/relationships/image" Target="../media/image155.png"/><Relationship Id="rId58" Type="http://schemas.openxmlformats.org/officeDocument/2006/relationships/image" Target="../media/image54.png"/><Relationship Id="rId5" Type="http://schemas.openxmlformats.org/officeDocument/2006/relationships/image" Target="../media/image25.png"/><Relationship Id="rId19" Type="http://schemas.openxmlformats.org/officeDocument/2006/relationships/image" Target="../media/image121.png"/><Relationship Id="rId4" Type="http://schemas.openxmlformats.org/officeDocument/2006/relationships/image" Target="../media/image24.png"/><Relationship Id="rId9" Type="http://schemas.openxmlformats.org/officeDocument/2006/relationships/image" Target="../media/image111.png"/><Relationship Id="rId14" Type="http://schemas.openxmlformats.org/officeDocument/2006/relationships/image" Target="../media/image30.png"/><Relationship Id="rId22" Type="http://schemas.openxmlformats.org/officeDocument/2006/relationships/image" Target="../media/image34.png"/><Relationship Id="rId27" Type="http://schemas.openxmlformats.org/officeDocument/2006/relationships/image" Target="../media/image37.png"/><Relationship Id="rId30" Type="http://schemas.openxmlformats.org/officeDocument/2006/relationships/image" Target="../media/image39.png"/><Relationship Id="rId35" Type="http://schemas.openxmlformats.org/officeDocument/2006/relationships/image" Target="../media/image42.png"/><Relationship Id="rId43" Type="http://schemas.openxmlformats.org/officeDocument/2006/relationships/image" Target="../media/image46.png"/><Relationship Id="rId48" Type="http://schemas.openxmlformats.org/officeDocument/2006/relationships/image" Target="../media/image49.png"/><Relationship Id="rId56" Type="http://schemas.openxmlformats.org/officeDocument/2006/relationships/image" Target="../media/image53.png"/><Relationship Id="rId8" Type="http://schemas.openxmlformats.org/officeDocument/2006/relationships/image" Target="../media/image27.png"/><Relationship Id="rId51" Type="http://schemas.openxmlformats.org/officeDocument/2006/relationships/image" Target="../media/image153.png"/><Relationship Id="rId3" Type="http://schemas.openxmlformats.org/officeDocument/2006/relationships/notesSlide" Target="../notesSlides/notesSlide10.xml"/><Relationship Id="rId12" Type="http://schemas.openxmlformats.org/officeDocument/2006/relationships/image" Target="../media/image29.png"/><Relationship Id="rId17" Type="http://schemas.openxmlformats.org/officeDocument/2006/relationships/image" Target="../media/image119.png"/><Relationship Id="rId25" Type="http://schemas.openxmlformats.org/officeDocument/2006/relationships/image" Target="../media/image36.png"/><Relationship Id="rId33" Type="http://schemas.openxmlformats.org/officeDocument/2006/relationships/image" Target="../media/image41.png"/><Relationship Id="rId38" Type="http://schemas.openxmlformats.org/officeDocument/2006/relationships/image" Target="../media/image140.png"/><Relationship Id="rId46" Type="http://schemas.openxmlformats.org/officeDocument/2006/relationships/image" Target="../media/image48.png"/><Relationship Id="rId59" Type="http://schemas.openxmlformats.org/officeDocument/2006/relationships/image" Target="../media/image161.png"/><Relationship Id="rId20" Type="http://schemas.openxmlformats.org/officeDocument/2006/relationships/image" Target="../media/image33.png"/><Relationship Id="rId41" Type="http://schemas.openxmlformats.org/officeDocument/2006/relationships/image" Target="../media/image45.png"/><Relationship Id="rId54" Type="http://schemas.openxmlformats.org/officeDocument/2006/relationships/image" Target="../media/image52.png"/><Relationship Id="rId1" Type="http://schemas.openxmlformats.org/officeDocument/2006/relationships/tags" Target="../tags/tag2.xml"/><Relationship Id="rId6" Type="http://schemas.openxmlformats.org/officeDocument/2006/relationships/image" Target="../media/image26.png"/><Relationship Id="rId15" Type="http://schemas.openxmlformats.org/officeDocument/2006/relationships/image" Target="../media/image117.png"/><Relationship Id="rId23" Type="http://schemas.openxmlformats.org/officeDocument/2006/relationships/image" Target="../media/image35.png"/><Relationship Id="rId28" Type="http://schemas.openxmlformats.org/officeDocument/2006/relationships/image" Target="../media/image38.png"/><Relationship Id="rId36" Type="http://schemas.openxmlformats.org/officeDocument/2006/relationships/image" Target="../media/image138.png"/><Relationship Id="rId49" Type="http://schemas.openxmlformats.org/officeDocument/2006/relationships/image" Target="../media/image151.png"/><Relationship Id="rId57" Type="http://schemas.openxmlformats.org/officeDocument/2006/relationships/image" Target="../media/image159.png"/><Relationship Id="rId10" Type="http://schemas.openxmlformats.org/officeDocument/2006/relationships/image" Target="../media/image28.png"/><Relationship Id="rId31" Type="http://schemas.openxmlformats.org/officeDocument/2006/relationships/image" Target="../media/image133.png"/><Relationship Id="rId44" Type="http://schemas.openxmlformats.org/officeDocument/2006/relationships/image" Target="../media/image146.png"/><Relationship Id="rId52" Type="http://schemas.openxmlformats.org/officeDocument/2006/relationships/image" Target="../media/image51.png"/></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16.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18" Type="http://schemas.openxmlformats.org/officeDocument/2006/relationships/image" Target="../media/image71.png"/><Relationship Id="rId26" Type="http://schemas.openxmlformats.org/officeDocument/2006/relationships/image" Target="../media/image79.png"/><Relationship Id="rId3" Type="http://schemas.openxmlformats.org/officeDocument/2006/relationships/notesSlide" Target="../notesSlides/notesSlide12.xml"/><Relationship Id="rId21" Type="http://schemas.openxmlformats.org/officeDocument/2006/relationships/image" Target="../media/image74.png"/><Relationship Id="rId7" Type="http://schemas.openxmlformats.org/officeDocument/2006/relationships/image" Target="../media/image60.png"/><Relationship Id="rId12" Type="http://schemas.openxmlformats.org/officeDocument/2006/relationships/image" Target="../media/image65.png"/><Relationship Id="rId17" Type="http://schemas.openxmlformats.org/officeDocument/2006/relationships/image" Target="../media/image70.png"/><Relationship Id="rId25" Type="http://schemas.openxmlformats.org/officeDocument/2006/relationships/image" Target="../media/image78.png"/><Relationship Id="rId2" Type="http://schemas.openxmlformats.org/officeDocument/2006/relationships/slideLayout" Target="../slideLayouts/slideLayout3.xml"/><Relationship Id="rId16" Type="http://schemas.openxmlformats.org/officeDocument/2006/relationships/image" Target="../media/image69.png"/><Relationship Id="rId20" Type="http://schemas.openxmlformats.org/officeDocument/2006/relationships/image" Target="../media/image73.png"/><Relationship Id="rId29" Type="http://schemas.openxmlformats.org/officeDocument/2006/relationships/image" Target="../media/image82.png"/><Relationship Id="rId1" Type="http://schemas.openxmlformats.org/officeDocument/2006/relationships/tags" Target="../tags/tag3.xml"/><Relationship Id="rId6" Type="http://schemas.openxmlformats.org/officeDocument/2006/relationships/image" Target="../media/image59.png"/><Relationship Id="rId11" Type="http://schemas.openxmlformats.org/officeDocument/2006/relationships/image" Target="../media/image64.png"/><Relationship Id="rId24" Type="http://schemas.openxmlformats.org/officeDocument/2006/relationships/image" Target="../media/image77.png"/><Relationship Id="rId32" Type="http://schemas.openxmlformats.org/officeDocument/2006/relationships/image" Target="../media/image85.png"/><Relationship Id="rId5" Type="http://schemas.openxmlformats.org/officeDocument/2006/relationships/image" Target="../media/image58.png"/><Relationship Id="rId15" Type="http://schemas.openxmlformats.org/officeDocument/2006/relationships/image" Target="../media/image68.png"/><Relationship Id="rId23" Type="http://schemas.openxmlformats.org/officeDocument/2006/relationships/image" Target="../media/image76.png"/><Relationship Id="rId28" Type="http://schemas.openxmlformats.org/officeDocument/2006/relationships/image" Target="../media/image81.png"/><Relationship Id="rId10" Type="http://schemas.openxmlformats.org/officeDocument/2006/relationships/image" Target="../media/image63.png"/><Relationship Id="rId19" Type="http://schemas.openxmlformats.org/officeDocument/2006/relationships/image" Target="../media/image72.png"/><Relationship Id="rId31" Type="http://schemas.openxmlformats.org/officeDocument/2006/relationships/image" Target="../media/image84.png"/><Relationship Id="rId4" Type="http://schemas.openxmlformats.org/officeDocument/2006/relationships/image" Target="../media/image57.png"/><Relationship Id="rId9" Type="http://schemas.openxmlformats.org/officeDocument/2006/relationships/image" Target="../media/image62.png"/><Relationship Id="rId14" Type="http://schemas.openxmlformats.org/officeDocument/2006/relationships/image" Target="../media/image67.png"/><Relationship Id="rId22" Type="http://schemas.openxmlformats.org/officeDocument/2006/relationships/image" Target="../media/image75.png"/><Relationship Id="rId27" Type="http://schemas.openxmlformats.org/officeDocument/2006/relationships/image" Target="../media/image80.png"/><Relationship Id="rId30" Type="http://schemas.openxmlformats.org/officeDocument/2006/relationships/image" Target="../media/image83.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8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89.png"/><Relationship Id="rId2" Type="http://schemas.openxmlformats.org/officeDocument/2006/relationships/video" Target="../media/media2.avi"/><Relationship Id="rId1" Type="http://schemas.microsoft.com/office/2007/relationships/media" Target="../media/media2.avi"/><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93.png"/><Relationship Id="rId2" Type="http://schemas.openxmlformats.org/officeDocument/2006/relationships/video" Target="../media/media3.avi"/><Relationship Id="rId1" Type="http://schemas.microsoft.com/office/2007/relationships/media" Target="../media/media3.avi"/><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98.png"/><Relationship Id="rId13" Type="http://schemas.openxmlformats.org/officeDocument/2006/relationships/image" Target="../media/image103.png"/><Relationship Id="rId3" Type="http://schemas.openxmlformats.org/officeDocument/2006/relationships/notesSlide" Target="../notesSlides/notesSlide15.xml"/><Relationship Id="rId7" Type="http://schemas.openxmlformats.org/officeDocument/2006/relationships/image" Target="../media/image97.png"/><Relationship Id="rId12" Type="http://schemas.openxmlformats.org/officeDocument/2006/relationships/image" Target="../media/image102.png"/><Relationship Id="rId17" Type="http://schemas.openxmlformats.org/officeDocument/2006/relationships/image" Target="../media/image107.png"/><Relationship Id="rId2" Type="http://schemas.openxmlformats.org/officeDocument/2006/relationships/slideLayout" Target="../slideLayouts/slideLayout3.xml"/><Relationship Id="rId16" Type="http://schemas.openxmlformats.org/officeDocument/2006/relationships/image" Target="../media/image106.png"/><Relationship Id="rId1" Type="http://schemas.openxmlformats.org/officeDocument/2006/relationships/tags" Target="../tags/tag4.xml"/><Relationship Id="rId6" Type="http://schemas.openxmlformats.org/officeDocument/2006/relationships/image" Target="../media/image96.png"/><Relationship Id="rId11" Type="http://schemas.openxmlformats.org/officeDocument/2006/relationships/image" Target="../media/image101.png"/><Relationship Id="rId5" Type="http://schemas.openxmlformats.org/officeDocument/2006/relationships/image" Target="../media/image95.png"/><Relationship Id="rId15" Type="http://schemas.openxmlformats.org/officeDocument/2006/relationships/image" Target="../media/image105.png"/><Relationship Id="rId10" Type="http://schemas.openxmlformats.org/officeDocument/2006/relationships/image" Target="../media/image100.png"/><Relationship Id="rId4" Type="http://schemas.openxmlformats.org/officeDocument/2006/relationships/image" Target="../media/image94.png"/><Relationship Id="rId9" Type="http://schemas.openxmlformats.org/officeDocument/2006/relationships/image" Target="../media/image99.png"/><Relationship Id="rId14" Type="http://schemas.openxmlformats.org/officeDocument/2006/relationships/image" Target="../media/image104.png"/></Relationships>
</file>

<file path=ppt/slides/_rels/slide21.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xml"/><Relationship Id="rId16"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hyperlink" Target="http://www.ncbi.nlm.nih.gov/pubmed/17578718" TargetMode="External"/><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4.jpg"/><Relationship Id="rId9" Type="http://schemas.openxmlformats.org/officeDocument/2006/relationships/image" Target="../media/image8.pn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dirty="0" smtClean="0">
                <a:latin typeface="+mn-lt"/>
              </a:rPr>
              <a:t>Fast Dynamic magnetic resonance imaging using linear dynamical system model</a:t>
            </a:r>
            <a:endParaRPr lang="en-US" dirty="0">
              <a:latin typeface="+mn-lt"/>
            </a:endParaRPr>
          </a:p>
        </p:txBody>
      </p:sp>
      <p:sp>
        <p:nvSpPr>
          <p:cNvPr id="2" name="Subtitle 1"/>
          <p:cNvSpPr>
            <a:spLocks noGrp="1"/>
          </p:cNvSpPr>
          <p:nvPr>
            <p:ph type="subTitle" idx="1"/>
          </p:nvPr>
        </p:nvSpPr>
        <p:spPr>
          <a:xfrm>
            <a:off x="2133600" y="4419600"/>
            <a:ext cx="6400800" cy="838200"/>
          </a:xfrm>
        </p:spPr>
        <p:txBody>
          <a:bodyPr>
            <a:normAutofit/>
          </a:bodyPr>
          <a:lstStyle/>
          <a:p>
            <a:pPr algn="r"/>
            <a:r>
              <a:rPr lang="en-US" dirty="0"/>
              <a:t>Vimal Singh, </a:t>
            </a:r>
            <a:r>
              <a:rPr lang="en-US" u="sng" dirty="0"/>
              <a:t>Ahmed H. Tewfik</a:t>
            </a:r>
            <a:endParaRPr lang="en-US" u="sng" baseline="30000" dirty="0">
              <a:solidFill>
                <a:srgbClr val="C00000"/>
              </a:solidFill>
            </a:endParaRPr>
          </a:p>
          <a:p>
            <a:pPr algn="r"/>
            <a:r>
              <a:rPr lang="en-US" b="1" i="1" dirty="0">
                <a:solidFill>
                  <a:srgbClr val="CB6015"/>
                </a:solidFill>
              </a:rPr>
              <a:t>The University of Texas at Austin</a:t>
            </a:r>
          </a:p>
        </p:txBody>
      </p:sp>
      <p:sp>
        <p:nvSpPr>
          <p:cNvPr id="4" name="Slide Number Placeholder 3"/>
          <p:cNvSpPr>
            <a:spLocks noGrp="1"/>
          </p:cNvSpPr>
          <p:nvPr>
            <p:ph type="sldNum" sz="quarter" idx="4294967295"/>
          </p:nvPr>
        </p:nvSpPr>
        <p:spPr>
          <a:xfrm>
            <a:off x="8077200" y="19050"/>
            <a:ext cx="1066800" cy="328613"/>
          </a:xfrm>
          <a:prstGeom prst="rect">
            <a:avLst/>
          </a:prstGeom>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2372678706"/>
      </p:ext>
    </p:extLst>
  </p:cSld>
  <p:clrMapOvr>
    <a:masterClrMapping/>
  </p:clrMapOvr>
  <mc:AlternateContent xmlns:mc="http://schemas.openxmlformats.org/markup-compatibility/2006" xmlns:p14="http://schemas.microsoft.com/office/powerpoint/2010/main">
    <mc:Choice Requires="p14">
      <p:transition spd="slow" p14:dur="2000" advTm="16311"/>
    </mc:Choice>
    <mc:Fallback xmlns="">
      <p:transition spd="slow" advTm="1631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LDS based fast dynamic </a:t>
            </a:r>
            <a:r>
              <a:rPr lang="en-US" dirty="0"/>
              <a:t>MRI </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77500" lnSpcReduction="20000"/>
              </a:bodyPr>
              <a:lstStyle/>
              <a:p>
                <a:pPr marL="0" indent="0">
                  <a:spcBef>
                    <a:spcPts val="1200"/>
                  </a:spcBef>
                  <a:buClr>
                    <a:srgbClr val="CC3300"/>
                  </a:buClr>
                  <a:buNone/>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3100" dirty="0" smtClean="0">
                    <a:latin typeface="Helvetica" pitchFamily="34" charset="0"/>
                  </a:rPr>
                  <a:t>Solution</a:t>
                </a:r>
              </a:p>
              <a:p>
                <a:pPr marL="457200" lvl="1" indent="-228600">
                  <a:spcBef>
                    <a:spcPts val="600"/>
                  </a:spcBef>
                  <a:buClr>
                    <a:srgbClr val="CC3300"/>
                  </a:buClr>
                  <a:buFont typeface="Arial" charset="0"/>
                  <a:buChar cha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dirty="0">
                    <a:latin typeface="Helvetica" pitchFamily="34" charset="0"/>
                  </a:rPr>
                  <a:t>solve for innovations </a:t>
                </a:r>
                <a14:m>
                  <m:oMath xmlns:m="http://schemas.openxmlformats.org/officeDocument/2006/math">
                    <m:sSubSup>
                      <m:sSubSupPr>
                        <m:ctrlPr>
                          <a:rPr lang="en-US">
                            <a:latin typeface="Helvetica" pitchFamily="34" charset="0"/>
                          </a:rPr>
                        </m:ctrlPr>
                      </m:sSubSupPr>
                      <m:e>
                        <m:d>
                          <m:dPr>
                            <m:begChr m:val="{"/>
                            <m:endChr m:val="}"/>
                            <m:ctrlPr>
                              <a:rPr lang="en-US">
                                <a:latin typeface="Helvetica" pitchFamily="34" charset="0"/>
                              </a:rPr>
                            </m:ctrlPr>
                          </m:dPr>
                          <m:e>
                            <m:sSub>
                              <m:sSubPr>
                                <m:ctrlPr>
                                  <a:rPr lang="en-US">
                                    <a:latin typeface="Helvetica" pitchFamily="34" charset="0"/>
                                  </a:rPr>
                                </m:ctrlPr>
                              </m:sSubPr>
                              <m:e>
                                <m:r>
                                  <a:rPr lang="en-US">
                                    <a:latin typeface="Helvetica" pitchFamily="34" charset="0"/>
                                  </a:rPr>
                                  <m:t>𝑢</m:t>
                                </m:r>
                              </m:e>
                              <m:sub>
                                <m:r>
                                  <a:rPr lang="en-US">
                                    <a:latin typeface="Helvetica" pitchFamily="34" charset="0"/>
                                  </a:rPr>
                                  <m:t>𝑖</m:t>
                                </m:r>
                              </m:sub>
                            </m:sSub>
                          </m:e>
                        </m:d>
                      </m:e>
                      <m:sub>
                        <m:r>
                          <a:rPr lang="en-US">
                            <a:latin typeface="Helvetica" pitchFamily="34" charset="0"/>
                          </a:rPr>
                          <m:t>𝑖</m:t>
                        </m:r>
                        <m:r>
                          <a:rPr lang="en-US">
                            <a:latin typeface="Helvetica" pitchFamily="34" charset="0"/>
                          </a:rPr>
                          <m:t>=1 </m:t>
                        </m:r>
                      </m:sub>
                      <m:sup>
                        <m:r>
                          <a:rPr lang="en-US">
                            <a:latin typeface="Helvetica" pitchFamily="34" charset="0"/>
                          </a:rPr>
                          <m:t>𝑘</m:t>
                        </m:r>
                      </m:sup>
                    </m:sSubSup>
                  </m:oMath>
                </a14:m>
                <a:r>
                  <a:rPr lang="en-US" dirty="0">
                    <a:latin typeface="Helvetica" pitchFamily="34" charset="0"/>
                  </a:rPr>
                  <a:t> </a:t>
                </a:r>
              </a:p>
              <a:p>
                <a:pPr marL="457200" lvl="1" indent="-228600">
                  <a:spcBef>
                    <a:spcPts val="600"/>
                  </a:spcBef>
                  <a:buClr>
                    <a:srgbClr val="CC3300"/>
                  </a:buClr>
                  <a:buFont typeface="Arial" charset="0"/>
                  <a:buChar cha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dirty="0">
                    <a:latin typeface="Helvetica" pitchFamily="34" charset="0"/>
                  </a:rPr>
                  <a:t>u</a:t>
                </a:r>
                <a:r>
                  <a:rPr lang="en-US" dirty="0">
                    <a:latin typeface="Helvetica" pitchFamily="34" charset="0"/>
                  </a:rPr>
                  <a:t>se them to explicitly estimate </a:t>
                </a:r>
                <a14:m>
                  <m:oMath xmlns:m="http://schemas.openxmlformats.org/officeDocument/2006/math">
                    <m:sSubSup>
                      <m:sSubSupPr>
                        <m:ctrlPr>
                          <a:rPr lang="en-US">
                            <a:latin typeface="Helvetica" pitchFamily="34" charset="0"/>
                          </a:rPr>
                        </m:ctrlPr>
                      </m:sSubSupPr>
                      <m:e>
                        <m:d>
                          <m:dPr>
                            <m:begChr m:val="{"/>
                            <m:endChr m:val="}"/>
                            <m:ctrlPr>
                              <a:rPr lang="en-US">
                                <a:latin typeface="Helvetica" pitchFamily="34" charset="0"/>
                              </a:rPr>
                            </m:ctrlPr>
                          </m:dPr>
                          <m:e>
                            <m:sSub>
                              <m:sSubPr>
                                <m:ctrlPr>
                                  <a:rPr lang="en-US">
                                    <a:latin typeface="Helvetica" pitchFamily="34" charset="0"/>
                                  </a:rPr>
                                </m:ctrlPr>
                              </m:sSubPr>
                              <m:e>
                                <m:r>
                                  <a:rPr lang="en-US">
                                    <a:latin typeface="Helvetica" pitchFamily="34" charset="0"/>
                                  </a:rPr>
                                  <m:t>𝑥</m:t>
                                </m:r>
                              </m:e>
                              <m:sub>
                                <m:r>
                                  <a:rPr lang="en-US">
                                    <a:latin typeface="Helvetica" pitchFamily="34" charset="0"/>
                                  </a:rPr>
                                  <m:t>𝑖</m:t>
                                </m:r>
                              </m:sub>
                            </m:sSub>
                          </m:e>
                        </m:d>
                      </m:e>
                      <m:sub>
                        <m:r>
                          <a:rPr lang="en-US">
                            <a:latin typeface="Helvetica" pitchFamily="34" charset="0"/>
                          </a:rPr>
                          <m:t>𝑖</m:t>
                        </m:r>
                        <m:r>
                          <a:rPr lang="en-US">
                            <a:latin typeface="Helvetica" pitchFamily="34" charset="0"/>
                          </a:rPr>
                          <m:t>=1</m:t>
                        </m:r>
                      </m:sub>
                      <m:sup>
                        <m:r>
                          <a:rPr lang="en-US">
                            <a:latin typeface="Helvetica" pitchFamily="34" charset="0"/>
                          </a:rPr>
                          <m:t>𝑘</m:t>
                        </m:r>
                      </m:sup>
                    </m:sSubSup>
                  </m:oMath>
                </a14:m>
                <a:endParaRPr lang="en-US" dirty="0">
                  <a:latin typeface="Helvetica" pitchFamily="34" charset="0"/>
                </a:endParaRPr>
              </a:p>
              <a:p>
                <a:pPr marL="457200" lvl="1" indent="-228600">
                  <a:spcBef>
                    <a:spcPts val="600"/>
                  </a:spcBef>
                  <a:buClr>
                    <a:srgbClr val="CC3300"/>
                  </a:buClr>
                  <a:buFont typeface="Arial" charset="0"/>
                  <a:buChar cha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dirty="0">
                    <a:latin typeface="Helvetica" pitchFamily="34" charset="0"/>
                  </a:rPr>
                  <a:t>r</a:t>
                </a:r>
                <a:r>
                  <a:rPr lang="en-US" dirty="0">
                    <a:latin typeface="Helvetica" pitchFamily="34" charset="0"/>
                  </a:rPr>
                  <a:t>earrange </a:t>
                </a:r>
                <a:r>
                  <a:rPr lang="en-US" dirty="0">
                    <a:latin typeface="Helvetica" pitchFamily="34" charset="0"/>
                  </a:rPr>
                  <a:t>the </a:t>
                </a:r>
                <a:r>
                  <a:rPr lang="en-US" dirty="0">
                    <a:latin typeface="Helvetica" pitchFamily="34" charset="0"/>
                  </a:rPr>
                  <a:t>innovations </a:t>
                </a:r>
                <a:r>
                  <a:rPr lang="en-US" dirty="0">
                    <a:latin typeface="Helvetica" pitchFamily="34" charset="0"/>
                  </a:rPr>
                  <a:t>as</a:t>
                </a:r>
              </a:p>
              <a:p>
                <a:pPr marL="0" indent="0" algn="ctr">
                  <a:buNone/>
                </a:pPr>
                <a14:m>
                  <m:oMath xmlns:m="http://schemas.openxmlformats.org/officeDocument/2006/math">
                    <m:d>
                      <m:dPr>
                        <m:begChr m:val="["/>
                        <m:endChr m:val="]"/>
                        <m:ctrlPr>
                          <a:rPr lang="en-US" sz="2200" i="1" smtClean="0">
                            <a:latin typeface="Cambria Math"/>
                          </a:rPr>
                        </m:ctrlPr>
                      </m:dPr>
                      <m:e>
                        <m:m>
                          <m:mPr>
                            <m:mcs>
                              <m:mc>
                                <m:mcPr>
                                  <m:count m:val="1"/>
                                  <m:mcJc m:val="center"/>
                                </m:mcPr>
                              </m:mc>
                            </m:mcs>
                            <m:ctrlPr>
                              <a:rPr lang="en-US" sz="2200" i="1" smtClean="0">
                                <a:latin typeface="Cambria Math"/>
                              </a:rPr>
                            </m:ctrlPr>
                          </m:mPr>
                          <m:mr>
                            <m:e>
                              <m:m>
                                <m:mPr>
                                  <m:mcs>
                                    <m:mc>
                                      <m:mcPr>
                                        <m:count m:val="1"/>
                                        <m:mcJc m:val="center"/>
                                      </m:mcPr>
                                    </m:mc>
                                  </m:mcs>
                                  <m:ctrlPr>
                                    <a:rPr lang="en-US" sz="2200" i="1" smtClean="0">
                                      <a:latin typeface="Cambria Math"/>
                                    </a:rPr>
                                  </m:ctrlPr>
                                </m:mPr>
                                <m:mr>
                                  <m:e>
                                    <m:sSub>
                                      <m:sSubPr>
                                        <m:ctrlPr>
                                          <a:rPr lang="en-US" sz="2200" i="1" smtClean="0">
                                            <a:latin typeface="Cambria Math"/>
                                          </a:rPr>
                                        </m:ctrlPr>
                                      </m:sSubPr>
                                      <m:e>
                                        <m:r>
                                          <a:rPr lang="en-US" sz="2200" b="0" i="1" smtClean="0">
                                            <a:latin typeface="Cambria Math" panose="02040503050406030204" pitchFamily="18" charset="0"/>
                                          </a:rPr>
                                          <m:t>𝑢</m:t>
                                        </m:r>
                                      </m:e>
                                      <m:sub>
                                        <m:r>
                                          <a:rPr lang="en-US" sz="2200" b="0" i="1" smtClean="0">
                                            <a:latin typeface="Cambria Math" panose="02040503050406030204" pitchFamily="18" charset="0"/>
                                          </a:rPr>
                                          <m:t>1</m:t>
                                        </m:r>
                                      </m:sub>
                                    </m:sSub>
                                  </m:e>
                                </m:mr>
                                <m:mr>
                                  <m:e>
                                    <m:sSub>
                                      <m:sSubPr>
                                        <m:ctrlPr>
                                          <a:rPr lang="en-US" sz="2200" i="1" smtClean="0">
                                            <a:latin typeface="Cambria Math"/>
                                          </a:rPr>
                                        </m:ctrlPr>
                                      </m:sSubPr>
                                      <m:e>
                                        <m:r>
                                          <a:rPr lang="en-US" sz="2200" b="0" i="1" smtClean="0">
                                            <a:latin typeface="Cambria Math" panose="02040503050406030204" pitchFamily="18" charset="0"/>
                                          </a:rPr>
                                          <m:t>𝑢</m:t>
                                        </m:r>
                                      </m:e>
                                      <m:sub>
                                        <m:r>
                                          <a:rPr lang="en-US" sz="2200" b="0" i="1" smtClean="0">
                                            <a:latin typeface="Cambria Math" panose="02040503050406030204" pitchFamily="18" charset="0"/>
                                          </a:rPr>
                                          <m:t>2</m:t>
                                        </m:r>
                                      </m:sub>
                                    </m:sSub>
                                  </m:e>
                                </m:mr>
                              </m:m>
                            </m:e>
                          </m:mr>
                          <m:mr>
                            <m:e>
                              <m:r>
                                <a:rPr lang="en-US" sz="2200" i="1" smtClean="0">
                                  <a:latin typeface="Cambria Math" panose="02040503050406030204" pitchFamily="18" charset="0"/>
                                </a:rPr>
                                <m:t>⋮</m:t>
                              </m:r>
                            </m:e>
                          </m:mr>
                          <m:mr>
                            <m:e>
                              <m:sSub>
                                <m:sSubPr>
                                  <m:ctrlPr>
                                    <a:rPr lang="en-US" sz="2200" i="1" smtClean="0">
                                      <a:latin typeface="Cambria Math"/>
                                    </a:rPr>
                                  </m:ctrlPr>
                                </m:sSubPr>
                                <m:e>
                                  <m:r>
                                    <a:rPr lang="en-US" sz="2200" b="0" i="1" smtClean="0">
                                      <a:latin typeface="Cambria Math" panose="02040503050406030204" pitchFamily="18" charset="0"/>
                                    </a:rPr>
                                    <m:t>𝑢</m:t>
                                  </m:r>
                                </m:e>
                                <m:sub>
                                  <m:r>
                                    <a:rPr lang="en-US" sz="2200" b="0" i="1" smtClean="0">
                                      <a:latin typeface="Cambria Math" panose="02040503050406030204" pitchFamily="18" charset="0"/>
                                    </a:rPr>
                                    <m:t>𝑘</m:t>
                                  </m:r>
                                </m:sub>
                              </m:sSub>
                            </m:e>
                          </m:mr>
                        </m:m>
                      </m:e>
                    </m:d>
                    <m:r>
                      <a:rPr lang="en-US" sz="2200" b="0" i="1" smtClean="0">
                        <a:latin typeface="Cambria Math" panose="02040503050406030204" pitchFamily="18" charset="0"/>
                      </a:rPr>
                      <m:t>= </m:t>
                    </m:r>
                    <m:d>
                      <m:dPr>
                        <m:begChr m:val="["/>
                        <m:endChr m:val="]"/>
                        <m:ctrlPr>
                          <a:rPr lang="en-US" sz="2200" b="0" i="1" smtClean="0">
                            <a:latin typeface="Cambria Math"/>
                          </a:rPr>
                        </m:ctrlPr>
                      </m:dPr>
                      <m:e>
                        <m:m>
                          <m:mPr>
                            <m:mcs>
                              <m:mc>
                                <m:mcPr>
                                  <m:count m:val="3"/>
                                  <m:mcJc m:val="center"/>
                                </m:mcPr>
                              </m:mc>
                            </m:mcs>
                            <m:ctrlPr>
                              <a:rPr lang="en-US" sz="2200" b="0" i="1" smtClean="0">
                                <a:latin typeface="Cambria Math"/>
                              </a:rPr>
                            </m:ctrlPr>
                          </m:mPr>
                          <m:mr>
                            <m:e>
                              <m:m>
                                <m:mPr>
                                  <m:mcs>
                                    <m:mc>
                                      <m:mcPr>
                                        <m:count m:val="1"/>
                                        <m:mcJc m:val="center"/>
                                      </m:mcPr>
                                    </m:mc>
                                  </m:mcs>
                                  <m:ctrlPr>
                                    <a:rPr lang="en-US" sz="2200" b="0" i="1" smtClean="0">
                                      <a:latin typeface="Cambria Math"/>
                                    </a:rPr>
                                  </m:ctrlPr>
                                </m:mPr>
                                <m:mr>
                                  <m:e>
                                    <m:r>
                                      <m:rPr>
                                        <m:brk m:alnAt="7"/>
                                      </m:rPr>
                                      <a:rPr lang="en-US" sz="2200" b="0" i="1" smtClean="0">
                                        <a:latin typeface="Cambria Math" panose="02040503050406030204" pitchFamily="18" charset="0"/>
                                      </a:rPr>
                                      <m:t>𝐼</m:t>
                                    </m:r>
                                  </m:e>
                                </m:mr>
                                <m:mr>
                                  <m:e>
                                    <m:sSub>
                                      <m:sSubPr>
                                        <m:ctrlPr>
                                          <a:rPr lang="en-US" sz="2200" b="0" i="1" smtClean="0">
                                            <a:latin typeface="Cambria Math"/>
                                          </a:rPr>
                                        </m:ctrlPr>
                                      </m:sSubPr>
                                      <m:e>
                                        <m:r>
                                          <a:rPr lang="en-US" sz="2200" b="0" i="1" smtClean="0">
                                            <a:latin typeface="Cambria Math" panose="02040503050406030204" pitchFamily="18" charset="0"/>
                                          </a:rPr>
                                          <m:t>−</m:t>
                                        </m:r>
                                        <m:r>
                                          <a:rPr lang="en-US" sz="2200" b="0" i="1" smtClean="0">
                                            <a:latin typeface="Cambria Math" panose="02040503050406030204" pitchFamily="18" charset="0"/>
                                          </a:rPr>
                                          <m:t>𝐴</m:t>
                                        </m:r>
                                      </m:e>
                                      <m:sub>
                                        <m:r>
                                          <a:rPr lang="en-US" sz="2200" b="0" i="1" smtClean="0">
                                            <a:latin typeface="Cambria Math" panose="02040503050406030204" pitchFamily="18" charset="0"/>
                                          </a:rPr>
                                          <m:t>1</m:t>
                                        </m:r>
                                      </m:sub>
                                    </m:sSub>
                                  </m:e>
                                </m:mr>
                              </m:m>
                            </m:e>
                            <m:e>
                              <m:m>
                                <m:mPr>
                                  <m:mcs>
                                    <m:mc>
                                      <m:mcPr>
                                        <m:count m:val="1"/>
                                        <m:mcJc m:val="center"/>
                                      </m:mcPr>
                                    </m:mc>
                                  </m:mcs>
                                  <m:ctrlPr>
                                    <a:rPr lang="en-US" sz="2200" b="0" i="1" smtClean="0">
                                      <a:latin typeface="Cambria Math"/>
                                    </a:rPr>
                                  </m:ctrlPr>
                                </m:mPr>
                                <m:mr>
                                  <m:e>
                                    <m:m>
                                      <m:mPr>
                                        <m:mcs>
                                          <m:mc>
                                            <m:mcPr>
                                              <m:count m:val="2"/>
                                              <m:mcJc m:val="center"/>
                                            </m:mcPr>
                                          </m:mc>
                                        </m:mcs>
                                        <m:ctrlPr>
                                          <a:rPr lang="en-US" sz="2200" b="0" i="1" smtClean="0">
                                            <a:latin typeface="Cambria Math"/>
                                          </a:rPr>
                                        </m:ctrlPr>
                                      </m:mPr>
                                      <m:mr>
                                        <m:e>
                                          <m:r>
                                            <m:rPr>
                                              <m:brk m:alnAt="7"/>
                                            </m:rPr>
                                            <a:rPr lang="en-US" sz="2200" b="0" i="1" smtClean="0">
                                              <a:latin typeface="Cambria Math" panose="02040503050406030204" pitchFamily="18" charset="0"/>
                                            </a:rPr>
                                            <m:t>0</m:t>
                                          </m:r>
                                        </m:e>
                                        <m:e>
                                          <m:r>
                                            <a:rPr lang="en-US" sz="2200" b="0" i="1" smtClean="0">
                                              <a:latin typeface="Cambria Math" panose="02040503050406030204" pitchFamily="18" charset="0"/>
                                            </a:rPr>
                                            <m:t>…</m:t>
                                          </m:r>
                                        </m:e>
                                      </m:mr>
                                    </m:m>
                                  </m:e>
                                </m:mr>
                                <m:mr>
                                  <m:e>
                                    <m:m>
                                      <m:mPr>
                                        <m:mcs>
                                          <m:mc>
                                            <m:mcPr>
                                              <m:count m:val="2"/>
                                              <m:mcJc m:val="center"/>
                                            </m:mcPr>
                                          </m:mc>
                                        </m:mcs>
                                        <m:ctrlPr>
                                          <a:rPr lang="en-US" sz="2200" b="0" i="1" smtClean="0">
                                            <a:latin typeface="Cambria Math"/>
                                          </a:rPr>
                                        </m:ctrlPr>
                                      </m:mPr>
                                      <m:mr>
                                        <m:e>
                                          <m:r>
                                            <m:rPr>
                                              <m:brk m:alnAt="7"/>
                                            </m:rPr>
                                            <a:rPr lang="en-US" sz="2200" b="0" i="1" smtClean="0">
                                              <a:latin typeface="Cambria Math" panose="02040503050406030204" pitchFamily="18" charset="0"/>
                                            </a:rPr>
                                            <m:t>𝐼</m:t>
                                          </m:r>
                                        </m:e>
                                        <m:e>
                                          <m:r>
                                            <a:rPr lang="en-US" sz="2200" b="0" i="1" smtClean="0">
                                              <a:latin typeface="Cambria Math" panose="02040503050406030204" pitchFamily="18" charset="0"/>
                                            </a:rPr>
                                            <m:t>…</m:t>
                                          </m:r>
                                        </m:e>
                                      </m:mr>
                                    </m:m>
                                  </m:e>
                                </m:mr>
                              </m:m>
                            </m:e>
                            <m:e>
                              <m:m>
                                <m:mPr>
                                  <m:mcs>
                                    <m:mc>
                                      <m:mcPr>
                                        <m:count m:val="1"/>
                                        <m:mcJc m:val="center"/>
                                      </m:mcPr>
                                    </m:mc>
                                  </m:mcs>
                                  <m:ctrlPr>
                                    <a:rPr lang="en-US" sz="2200" b="0" i="1" smtClean="0">
                                      <a:latin typeface="Cambria Math"/>
                                    </a:rPr>
                                  </m:ctrlPr>
                                </m:mPr>
                                <m:mr>
                                  <m:e>
                                    <m:r>
                                      <m:rPr>
                                        <m:brk m:alnAt="7"/>
                                      </m:rPr>
                                      <a:rPr lang="en-US" sz="2200" b="0" i="1" smtClean="0">
                                        <a:latin typeface="Cambria Math" panose="02040503050406030204" pitchFamily="18" charset="0"/>
                                      </a:rPr>
                                      <m:t>0</m:t>
                                    </m:r>
                                  </m:e>
                                </m:mr>
                                <m:mr>
                                  <m:e>
                                    <m:r>
                                      <a:rPr lang="en-US" sz="2200" b="0" i="1" smtClean="0">
                                        <a:latin typeface="Cambria Math" panose="02040503050406030204" pitchFamily="18" charset="0"/>
                                      </a:rPr>
                                      <m:t>0</m:t>
                                    </m:r>
                                  </m:e>
                                </m:mr>
                              </m:m>
                            </m:e>
                          </m:mr>
                          <m:mr>
                            <m:e>
                              <m:r>
                                <a:rPr lang="en-US" sz="2200" b="0" i="1" smtClean="0">
                                  <a:latin typeface="Cambria Math" panose="02040503050406030204" pitchFamily="18" charset="0"/>
                                </a:rPr>
                                <m:t>⋮</m:t>
                              </m:r>
                            </m:e>
                            <m:e>
                              <m:m>
                                <m:mPr>
                                  <m:mcs>
                                    <m:mc>
                                      <m:mcPr>
                                        <m:count m:val="2"/>
                                        <m:mcJc m:val="center"/>
                                      </m:mcPr>
                                    </m:mc>
                                  </m:mcs>
                                  <m:ctrlPr>
                                    <a:rPr lang="en-US" sz="2200" b="0" i="1" smtClean="0">
                                      <a:latin typeface="Cambria Math"/>
                                    </a:rPr>
                                  </m:ctrlPr>
                                </m:mPr>
                                <m:mr>
                                  <m:e>
                                    <m:r>
                                      <m:rPr>
                                        <m:brk m:alnAt="7"/>
                                      </m:rPr>
                                      <a:rPr lang="en-US" sz="2200" b="0" i="1" smtClean="0">
                                        <a:latin typeface="Cambria Math" panose="02040503050406030204" pitchFamily="18" charset="0"/>
                                      </a:rPr>
                                      <m:t>⋮</m:t>
                                    </m:r>
                                  </m:e>
                                  <m:e>
                                    <m:r>
                                      <a:rPr lang="en-US" sz="2200" b="0" i="1" smtClean="0">
                                        <a:latin typeface="Cambria Math" panose="02040503050406030204" pitchFamily="18" charset="0"/>
                                      </a:rPr>
                                      <m:t>⋱</m:t>
                                    </m:r>
                                  </m:e>
                                </m:mr>
                              </m:m>
                            </m:e>
                            <m:e>
                              <m:r>
                                <a:rPr lang="en-US" sz="2200" b="0" i="1" smtClean="0">
                                  <a:latin typeface="Cambria Math" panose="02040503050406030204" pitchFamily="18" charset="0"/>
                                </a:rPr>
                                <m:t>⋮</m:t>
                              </m:r>
                            </m:e>
                          </m:mr>
                          <m:mr>
                            <m:e>
                              <m:r>
                                <a:rPr lang="en-US" sz="2200" b="0" i="1" smtClean="0">
                                  <a:latin typeface="Cambria Math" panose="02040503050406030204" pitchFamily="18" charset="0"/>
                                </a:rPr>
                                <m:t>0</m:t>
                              </m:r>
                            </m:e>
                            <m:e>
                              <m:m>
                                <m:mPr>
                                  <m:mcs>
                                    <m:mc>
                                      <m:mcPr>
                                        <m:count m:val="2"/>
                                        <m:mcJc m:val="center"/>
                                      </m:mcPr>
                                    </m:mc>
                                  </m:mcs>
                                  <m:ctrlPr>
                                    <a:rPr lang="en-US" sz="2200" b="0" i="1" smtClean="0">
                                      <a:latin typeface="Cambria Math"/>
                                    </a:rPr>
                                  </m:ctrlPr>
                                </m:mPr>
                                <m:mr>
                                  <m:e>
                                    <m:r>
                                      <m:rPr>
                                        <m:brk m:alnAt="7"/>
                                      </m:rPr>
                                      <a:rPr lang="en-US" sz="2200" b="0" i="1" smtClean="0">
                                        <a:latin typeface="Cambria Math" panose="02040503050406030204" pitchFamily="18" charset="0"/>
                                      </a:rPr>
                                      <m:t>0</m:t>
                                    </m:r>
                                  </m:e>
                                  <m:e>
                                    <m:sSub>
                                      <m:sSubPr>
                                        <m:ctrlPr>
                                          <a:rPr lang="en-US" sz="2200" b="0" i="1" smtClean="0">
                                            <a:latin typeface="Cambria Math"/>
                                          </a:rPr>
                                        </m:ctrlPr>
                                      </m:sSubPr>
                                      <m:e>
                                        <m:r>
                                          <a:rPr lang="en-US" sz="2200" b="0" i="1" smtClean="0">
                                            <a:latin typeface="Cambria Math" panose="02040503050406030204" pitchFamily="18" charset="0"/>
                                          </a:rPr>
                                          <m:t>−</m:t>
                                        </m:r>
                                        <m:r>
                                          <a:rPr lang="en-US" sz="2200" b="0" i="1" smtClean="0">
                                            <a:latin typeface="Cambria Math" panose="02040503050406030204" pitchFamily="18" charset="0"/>
                                          </a:rPr>
                                          <m:t>𝐴</m:t>
                                        </m:r>
                                      </m:e>
                                      <m:sub>
                                        <m:r>
                                          <a:rPr lang="en-US" sz="2200" b="0" i="1" smtClean="0">
                                            <a:latin typeface="Cambria Math" panose="02040503050406030204" pitchFamily="18" charset="0"/>
                                          </a:rPr>
                                          <m:t>𝑘</m:t>
                                        </m:r>
                                      </m:sub>
                                    </m:sSub>
                                  </m:e>
                                </m:mr>
                              </m:m>
                            </m:e>
                            <m:e>
                              <m:r>
                                <a:rPr lang="en-US" sz="2200" b="0" i="1" smtClean="0">
                                  <a:latin typeface="Cambria Math" panose="02040503050406030204" pitchFamily="18" charset="0"/>
                                </a:rPr>
                                <m:t>𝐼</m:t>
                              </m:r>
                            </m:e>
                          </m:mr>
                        </m:m>
                      </m:e>
                    </m:d>
                    <m:d>
                      <m:dPr>
                        <m:begChr m:val="["/>
                        <m:endChr m:val="]"/>
                        <m:ctrlPr>
                          <a:rPr lang="en-US" sz="2200" b="0" i="1" smtClean="0">
                            <a:latin typeface="Cambria Math"/>
                          </a:rPr>
                        </m:ctrlPr>
                      </m:dPr>
                      <m:e>
                        <m:m>
                          <m:mPr>
                            <m:mcs>
                              <m:mc>
                                <m:mcPr>
                                  <m:count m:val="1"/>
                                  <m:mcJc m:val="center"/>
                                </m:mcPr>
                              </m:mc>
                            </m:mcs>
                            <m:ctrlPr>
                              <a:rPr lang="en-US" sz="2200" b="0" i="1" smtClean="0">
                                <a:latin typeface="Cambria Math"/>
                              </a:rPr>
                            </m:ctrlPr>
                          </m:mPr>
                          <m:mr>
                            <m:e>
                              <m:m>
                                <m:mPr>
                                  <m:mcs>
                                    <m:mc>
                                      <m:mcPr>
                                        <m:count m:val="1"/>
                                        <m:mcJc m:val="center"/>
                                      </m:mcPr>
                                    </m:mc>
                                  </m:mcs>
                                  <m:ctrlPr>
                                    <a:rPr lang="en-US" sz="2200" b="0" i="1" smtClean="0">
                                      <a:latin typeface="Cambria Math"/>
                                    </a:rPr>
                                  </m:ctrlPr>
                                </m:mPr>
                                <m:mr>
                                  <m:e>
                                    <m:sSub>
                                      <m:sSubPr>
                                        <m:ctrlPr>
                                          <a:rPr lang="en-US" sz="2200" b="0" i="1" smtClean="0">
                                            <a:latin typeface="Cambria Math"/>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1</m:t>
                                        </m:r>
                                      </m:sub>
                                    </m:sSub>
                                  </m:e>
                                </m:mr>
                                <m:mr>
                                  <m:e>
                                    <m:sSub>
                                      <m:sSubPr>
                                        <m:ctrlPr>
                                          <a:rPr lang="en-US" sz="2200" b="0" i="1" smtClean="0">
                                            <a:latin typeface="Cambria Math"/>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2</m:t>
                                        </m:r>
                                      </m:sub>
                                    </m:sSub>
                                  </m:e>
                                </m:mr>
                              </m:m>
                            </m:e>
                          </m:mr>
                          <m:mr>
                            <m:e>
                              <m:r>
                                <a:rPr lang="en-US" sz="2200" b="0" i="1" smtClean="0">
                                  <a:latin typeface="Cambria Math" panose="02040503050406030204" pitchFamily="18" charset="0"/>
                                </a:rPr>
                                <m:t>⋮</m:t>
                              </m:r>
                            </m:e>
                          </m:mr>
                          <m:mr>
                            <m:e>
                              <m:sSub>
                                <m:sSubPr>
                                  <m:ctrlPr>
                                    <a:rPr lang="en-US" sz="2200" b="0" i="1" smtClean="0">
                                      <a:latin typeface="Cambria Math"/>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𝑘</m:t>
                                  </m:r>
                                </m:sub>
                              </m:sSub>
                            </m:e>
                          </m:mr>
                        </m:m>
                      </m:e>
                    </m:d>
                    <m:r>
                      <a:rPr lang="en-US" sz="2200" b="0" i="1" smtClean="0">
                        <a:latin typeface="Cambria Math" panose="02040503050406030204" pitchFamily="18" charset="0"/>
                      </a:rPr>
                      <m:t>− </m:t>
                    </m:r>
                    <m:d>
                      <m:dPr>
                        <m:begChr m:val="["/>
                        <m:endChr m:val="]"/>
                        <m:ctrlPr>
                          <a:rPr lang="en-US" sz="2200" b="0" i="1" smtClean="0">
                            <a:latin typeface="Cambria Math"/>
                          </a:rPr>
                        </m:ctrlPr>
                      </m:dPr>
                      <m:e>
                        <m:m>
                          <m:mPr>
                            <m:mcs>
                              <m:mc>
                                <m:mcPr>
                                  <m:count m:val="1"/>
                                  <m:mcJc m:val="center"/>
                                </m:mcPr>
                              </m:mc>
                            </m:mcs>
                            <m:ctrlPr>
                              <a:rPr lang="en-US" sz="2200" b="0" i="1" smtClean="0">
                                <a:latin typeface="Cambria Math"/>
                              </a:rPr>
                            </m:ctrlPr>
                          </m:mPr>
                          <m:mr>
                            <m:e>
                              <m:m>
                                <m:mPr>
                                  <m:mcs>
                                    <m:mc>
                                      <m:mcPr>
                                        <m:count m:val="1"/>
                                        <m:mcJc m:val="center"/>
                                      </m:mcPr>
                                    </m:mc>
                                  </m:mcs>
                                  <m:ctrlPr>
                                    <a:rPr lang="en-US" sz="2200" b="0" i="1" smtClean="0">
                                      <a:latin typeface="Cambria Math"/>
                                    </a:rPr>
                                  </m:ctrlPr>
                                </m:mPr>
                                <m:mr>
                                  <m:e>
                                    <m:sSub>
                                      <m:sSubPr>
                                        <m:ctrlPr>
                                          <a:rPr lang="en-US" sz="2200" b="0" i="1" smtClean="0">
                                            <a:latin typeface="Cambria Math"/>
                                          </a:rPr>
                                        </m:ctrlPr>
                                      </m:sSubPr>
                                      <m:e>
                                        <m:r>
                                          <a:rPr lang="en-US" sz="2200" b="0" i="1" smtClean="0">
                                            <a:latin typeface="Cambria Math" panose="02040503050406030204" pitchFamily="18" charset="0"/>
                                          </a:rPr>
                                          <m:t>𝐴</m:t>
                                        </m:r>
                                      </m:e>
                                      <m:sub>
                                        <m:r>
                                          <a:rPr lang="en-US" sz="2200" b="0" i="1" smtClean="0">
                                            <a:latin typeface="Cambria Math" panose="02040503050406030204" pitchFamily="18" charset="0"/>
                                          </a:rPr>
                                          <m:t>0</m:t>
                                        </m:r>
                                      </m:sub>
                                    </m:sSub>
                                    <m:sSub>
                                      <m:sSubPr>
                                        <m:ctrlPr>
                                          <a:rPr lang="en-US" sz="2200" b="0" i="1" smtClean="0">
                                            <a:latin typeface="Cambria Math"/>
                                          </a:rPr>
                                        </m:ctrlPr>
                                      </m:sSubPr>
                                      <m:e>
                                        <m:acc>
                                          <m:accPr>
                                            <m:chr m:val="̂"/>
                                            <m:ctrlPr>
                                              <a:rPr lang="en-US" sz="2200" b="0" i="1" smtClean="0">
                                                <a:latin typeface="Cambria Math"/>
                                              </a:rPr>
                                            </m:ctrlPr>
                                          </m:accPr>
                                          <m:e>
                                            <m:r>
                                              <a:rPr lang="en-US" sz="2200" b="0" i="1" smtClean="0">
                                                <a:latin typeface="Cambria Math" panose="02040503050406030204" pitchFamily="18" charset="0"/>
                                              </a:rPr>
                                              <m:t>𝑥</m:t>
                                            </m:r>
                                          </m:e>
                                        </m:acc>
                                      </m:e>
                                      <m:sub>
                                        <m:r>
                                          <a:rPr lang="en-US" sz="2200" b="0" i="1" smtClean="0">
                                            <a:latin typeface="Cambria Math" panose="02040503050406030204" pitchFamily="18" charset="0"/>
                                          </a:rPr>
                                          <m:t>0</m:t>
                                        </m:r>
                                      </m:sub>
                                    </m:sSub>
                                  </m:e>
                                </m:mr>
                                <m:mr>
                                  <m:e>
                                    <m:r>
                                      <a:rPr lang="en-US" sz="2200" b="0" i="1" smtClean="0">
                                        <a:latin typeface="Cambria Math" panose="02040503050406030204" pitchFamily="18" charset="0"/>
                                      </a:rPr>
                                      <m:t>0</m:t>
                                    </m:r>
                                  </m:e>
                                </m:mr>
                              </m:m>
                            </m:e>
                          </m:mr>
                          <m:mr>
                            <m:e>
                              <m:r>
                                <a:rPr lang="en-US" sz="2200" b="0" i="1" smtClean="0">
                                  <a:latin typeface="Cambria Math" panose="02040503050406030204" pitchFamily="18" charset="0"/>
                                </a:rPr>
                                <m:t>0</m:t>
                              </m:r>
                            </m:e>
                          </m:mr>
                          <m:mr>
                            <m:e>
                              <m:r>
                                <a:rPr lang="en-US" sz="2200" b="0" i="1" smtClean="0">
                                  <a:latin typeface="Cambria Math" panose="02040503050406030204" pitchFamily="18" charset="0"/>
                                </a:rPr>
                                <m:t>0</m:t>
                              </m:r>
                            </m:e>
                          </m:mr>
                        </m:m>
                      </m:e>
                    </m:d>
                  </m:oMath>
                </a14:m>
                <a:r>
                  <a:rPr lang="en-US" sz="2200" dirty="0" smtClean="0"/>
                  <a:t>         </a:t>
                </a:r>
                <a14:m>
                  <m:oMath xmlns:m="http://schemas.openxmlformats.org/officeDocument/2006/math">
                    <m:r>
                      <a:rPr lang="en-US" sz="2200" b="1" i="1">
                        <a:latin typeface="Cambria Math" panose="02040503050406030204" pitchFamily="18" charset="0"/>
                      </a:rPr>
                      <m:t>𝒖</m:t>
                    </m:r>
                    <m:r>
                      <a:rPr lang="en-US" sz="2200" b="1" i="1" smtClean="0">
                        <a:latin typeface="Cambria Math" panose="02040503050406030204" pitchFamily="18" charset="0"/>
                      </a:rPr>
                      <m:t>  </m:t>
                    </m:r>
                    <m:r>
                      <a:rPr lang="en-US" sz="2200" i="1">
                        <a:latin typeface="Cambria Math" panose="02040503050406030204" pitchFamily="18" charset="0"/>
                      </a:rPr>
                      <m:t>=</m:t>
                    </m:r>
                    <m:r>
                      <a:rPr lang="en-US" sz="2200" b="1" i="1">
                        <a:latin typeface="Cambria Math" panose="02040503050406030204" pitchFamily="18" charset="0"/>
                        <a:ea typeface="Cambria Math" panose="02040503050406030204" pitchFamily="18" charset="0"/>
                      </a:rPr>
                      <m:t>𝔸</m:t>
                    </m:r>
                    <m:r>
                      <a:rPr lang="en-US" sz="2200" i="1">
                        <a:latin typeface="Cambria Math" panose="02040503050406030204" pitchFamily="18" charset="0"/>
                      </a:rPr>
                      <m:t> </m:t>
                    </m:r>
                    <m:r>
                      <a:rPr lang="en-US" sz="2200" b="0" i="1" smtClean="0">
                        <a:latin typeface="Cambria Math" panose="02040503050406030204" pitchFamily="18" charset="0"/>
                      </a:rPr>
                      <m:t> </m:t>
                    </m:r>
                    <m:r>
                      <a:rPr lang="en-US" sz="2200" b="1" i="1">
                        <a:latin typeface="Cambria Math" panose="02040503050406030204" pitchFamily="18" charset="0"/>
                      </a:rPr>
                      <m:t>𝒙</m:t>
                    </m:r>
                    <m:r>
                      <a:rPr lang="en-US" sz="2200" b="1" i="1" smtClean="0">
                        <a:latin typeface="Cambria Math" panose="02040503050406030204" pitchFamily="18" charset="0"/>
                      </a:rPr>
                      <m:t> </m:t>
                    </m:r>
                    <m:r>
                      <a:rPr lang="en-US" sz="2200" b="0" i="1" smtClean="0">
                        <a:latin typeface="Cambria Math" panose="02040503050406030204" pitchFamily="18" charset="0"/>
                      </a:rPr>
                      <m:t>−   </m:t>
                    </m:r>
                    <m:r>
                      <a:rPr lang="en-US" sz="2200" b="1" i="1">
                        <a:latin typeface="Cambria Math" panose="02040503050406030204" pitchFamily="18" charset="0"/>
                      </a:rPr>
                      <m:t>𝒛</m:t>
                    </m:r>
                  </m:oMath>
                </a14:m>
                <a:endParaRPr lang="en-US" sz="2200" b="1" i="1" dirty="0" smtClean="0">
                  <a:latin typeface="Cambria Math" panose="02040503050406030204" pitchFamily="18" charset="0"/>
                </a:endParaRPr>
              </a:p>
              <a:p>
                <a:pPr marL="457200" indent="-228600">
                  <a:spcBef>
                    <a:spcPts val="12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2200" dirty="0">
                    <a:latin typeface="Helvetica" pitchFamily="34" charset="0"/>
                  </a:rPr>
                  <a:t>l</a:t>
                </a:r>
                <a:r>
                  <a:rPr lang="en-US" sz="2200" baseline="-25000" dirty="0">
                    <a:latin typeface="Helvetica" pitchFamily="34" charset="0"/>
                  </a:rPr>
                  <a:t>2</a:t>
                </a:r>
                <a:r>
                  <a:rPr lang="en-US" sz="2200" dirty="0">
                    <a:latin typeface="Helvetica" pitchFamily="34" charset="0"/>
                  </a:rPr>
                  <a:t>-norm fidelity term as </a:t>
                </a:r>
                <a:r>
                  <a:rPr lang="en-US" sz="1800" dirty="0">
                    <a:latin typeface="Helvetica" pitchFamily="34" charset="0"/>
                  </a:rPr>
                  <a:t> </a:t>
                </a:r>
              </a:p>
              <a:p>
                <a:pPr marL="0" indent="0" algn="ctr">
                  <a:buNone/>
                </a:pPr>
                <a14:m>
                  <m:oMathPara xmlns:m="http://schemas.openxmlformats.org/officeDocument/2006/math">
                    <m:oMathParaPr>
                      <m:jc m:val="centerGroup"/>
                    </m:oMathParaPr>
                    <m:oMath xmlns:m="http://schemas.openxmlformats.org/officeDocument/2006/math">
                      <m:nary>
                        <m:naryPr>
                          <m:chr m:val="∑"/>
                          <m:ctrlPr>
                            <a:rPr lang="en-US" sz="2100" i="1">
                              <a:latin typeface="Cambria Math"/>
                            </a:rPr>
                          </m:ctrlPr>
                        </m:naryPr>
                        <m:sub>
                          <m:r>
                            <m:rPr>
                              <m:brk m:alnAt="23"/>
                            </m:rPr>
                            <a:rPr lang="en-US" sz="2100" i="1">
                              <a:latin typeface="Cambria Math" panose="02040503050406030204" pitchFamily="18" charset="0"/>
                            </a:rPr>
                            <m:t>𝑖</m:t>
                          </m:r>
                          <m:r>
                            <a:rPr lang="en-US" sz="2100" i="1">
                              <a:latin typeface="Cambria Math" panose="02040503050406030204" pitchFamily="18" charset="0"/>
                            </a:rPr>
                            <m:t>=1</m:t>
                          </m:r>
                        </m:sub>
                        <m:sup>
                          <m:r>
                            <a:rPr lang="en-US" sz="2100" i="1">
                              <a:latin typeface="Cambria Math" panose="02040503050406030204" pitchFamily="18" charset="0"/>
                            </a:rPr>
                            <m:t>𝑘</m:t>
                          </m:r>
                        </m:sup>
                        <m:e>
                          <m:sSubSup>
                            <m:sSubSupPr>
                              <m:ctrlPr>
                                <a:rPr lang="en-US" sz="2100" i="1">
                                  <a:latin typeface="Cambria Math"/>
                                </a:rPr>
                              </m:ctrlPr>
                            </m:sSubSupPr>
                            <m:e>
                              <m:d>
                                <m:dPr>
                                  <m:begChr m:val="‖"/>
                                  <m:endChr m:val="‖"/>
                                  <m:ctrlPr>
                                    <a:rPr lang="en-US" sz="2100" i="1">
                                      <a:latin typeface="Cambria Math"/>
                                    </a:rPr>
                                  </m:ctrlPr>
                                </m:dPr>
                                <m:e>
                                  <m:sSub>
                                    <m:sSubPr>
                                      <m:ctrlPr>
                                        <a:rPr lang="en-US" sz="2100" i="1">
                                          <a:latin typeface="Cambria Math"/>
                                        </a:rPr>
                                      </m:ctrlPr>
                                    </m:sSubPr>
                                    <m:e>
                                      <m:r>
                                        <a:rPr lang="en-US" sz="2100" i="1">
                                          <a:latin typeface="Cambria Math" panose="02040503050406030204" pitchFamily="18" charset="0"/>
                                        </a:rPr>
                                        <m:t>𝐻</m:t>
                                      </m:r>
                                    </m:e>
                                    <m:sub>
                                      <m:r>
                                        <a:rPr lang="en-US" sz="2100" i="1">
                                          <a:latin typeface="Cambria Math" panose="02040503050406030204" pitchFamily="18" charset="0"/>
                                        </a:rPr>
                                        <m:t>𝑖</m:t>
                                      </m:r>
                                    </m:sub>
                                  </m:sSub>
                                  <m:sSub>
                                    <m:sSubPr>
                                      <m:ctrlPr>
                                        <a:rPr lang="en-US" sz="2100" i="1">
                                          <a:latin typeface="Cambria Math"/>
                                        </a:rPr>
                                      </m:ctrlPr>
                                    </m:sSubPr>
                                    <m:e>
                                      <m:r>
                                        <a:rPr lang="en-US" sz="2100" i="1">
                                          <a:latin typeface="Cambria Math" panose="02040503050406030204" pitchFamily="18" charset="0"/>
                                        </a:rPr>
                                        <m:t>𝑥</m:t>
                                      </m:r>
                                    </m:e>
                                    <m:sub>
                                      <m:r>
                                        <a:rPr lang="en-US" sz="2100" i="1">
                                          <a:latin typeface="Cambria Math" panose="02040503050406030204" pitchFamily="18" charset="0"/>
                                        </a:rPr>
                                        <m:t>𝑖</m:t>
                                      </m:r>
                                    </m:sub>
                                  </m:sSub>
                                  <m:r>
                                    <a:rPr lang="en-US" sz="2100" i="1">
                                      <a:latin typeface="Cambria Math" panose="02040503050406030204" pitchFamily="18" charset="0"/>
                                    </a:rPr>
                                    <m:t>−</m:t>
                                  </m:r>
                                  <m:sSub>
                                    <m:sSubPr>
                                      <m:ctrlPr>
                                        <a:rPr lang="en-US" sz="2100" i="1">
                                          <a:latin typeface="Cambria Math"/>
                                        </a:rPr>
                                      </m:ctrlPr>
                                    </m:sSubPr>
                                    <m:e>
                                      <m:r>
                                        <a:rPr lang="en-US" sz="2100" i="1">
                                          <a:latin typeface="Cambria Math" panose="02040503050406030204" pitchFamily="18" charset="0"/>
                                        </a:rPr>
                                        <m:t>𝑦</m:t>
                                      </m:r>
                                    </m:e>
                                    <m:sub>
                                      <m:r>
                                        <a:rPr lang="en-US" sz="2100" i="1">
                                          <a:latin typeface="Cambria Math" panose="02040503050406030204" pitchFamily="18" charset="0"/>
                                        </a:rPr>
                                        <m:t>𝑖</m:t>
                                      </m:r>
                                    </m:sub>
                                  </m:sSub>
                                </m:e>
                              </m:d>
                            </m:e>
                            <m:sub>
                              <m:r>
                                <a:rPr lang="en-US" sz="2100" i="1">
                                  <a:latin typeface="Cambria Math" panose="02040503050406030204" pitchFamily="18" charset="0"/>
                                </a:rPr>
                                <m:t>2</m:t>
                              </m:r>
                            </m:sub>
                            <m:sup>
                              <m:r>
                                <a:rPr lang="en-US" sz="2100" i="1">
                                  <a:latin typeface="Cambria Math" panose="02040503050406030204" pitchFamily="18" charset="0"/>
                                </a:rPr>
                                <m:t>2</m:t>
                              </m:r>
                            </m:sup>
                          </m:sSubSup>
                        </m:e>
                      </m:nary>
                      <m:r>
                        <a:rPr lang="en-US" sz="2100" i="1">
                          <a:latin typeface="Cambria Math" panose="02040503050406030204" pitchFamily="18" charset="0"/>
                        </a:rPr>
                        <m:t>= </m:t>
                      </m:r>
                      <m:sSubSup>
                        <m:sSubSupPr>
                          <m:ctrlPr>
                            <a:rPr lang="en-US" sz="2100" i="1">
                              <a:latin typeface="Cambria Math"/>
                            </a:rPr>
                          </m:ctrlPr>
                        </m:sSubSupPr>
                        <m:e>
                          <m:d>
                            <m:dPr>
                              <m:begChr m:val="‖"/>
                              <m:endChr m:val="‖"/>
                              <m:ctrlPr>
                                <a:rPr lang="en-US" sz="2100" i="1">
                                  <a:latin typeface="Cambria Math"/>
                                </a:rPr>
                              </m:ctrlPr>
                            </m:dPr>
                            <m:e>
                              <m:r>
                                <a:rPr lang="en-US" sz="2100" i="1">
                                  <a:latin typeface="Cambria Math" panose="02040503050406030204" pitchFamily="18" charset="0"/>
                                  <a:ea typeface="Cambria Math" panose="02040503050406030204" pitchFamily="18" charset="0"/>
                                </a:rPr>
                                <m:t>ℍ</m:t>
                              </m:r>
                              <m:r>
                                <a:rPr lang="en-US" sz="2100" b="1" i="1">
                                  <a:latin typeface="Cambria Math" panose="02040503050406030204" pitchFamily="18" charset="0"/>
                                  <a:ea typeface="Cambria Math" panose="02040503050406030204" pitchFamily="18" charset="0"/>
                                </a:rPr>
                                <m:t>𝒙</m:t>
                              </m:r>
                              <m:r>
                                <a:rPr lang="en-US" sz="2100" b="1" i="1">
                                  <a:latin typeface="Cambria Math" panose="02040503050406030204" pitchFamily="18" charset="0"/>
                                  <a:ea typeface="Cambria Math" panose="02040503050406030204" pitchFamily="18" charset="0"/>
                                </a:rPr>
                                <m:t> </m:t>
                              </m:r>
                              <m:r>
                                <a:rPr lang="en-US" sz="2100" i="1">
                                  <a:latin typeface="Cambria Math" panose="02040503050406030204" pitchFamily="18" charset="0"/>
                                  <a:ea typeface="Cambria Math" panose="02040503050406030204" pitchFamily="18" charset="0"/>
                                </a:rPr>
                                <m:t>−</m:t>
                              </m:r>
                              <m:r>
                                <a:rPr lang="en-US" sz="2100" b="1" i="1">
                                  <a:latin typeface="Cambria Math" panose="02040503050406030204" pitchFamily="18" charset="0"/>
                                  <a:ea typeface="Cambria Math" panose="02040503050406030204" pitchFamily="18" charset="0"/>
                                </a:rPr>
                                <m:t>𝒚</m:t>
                              </m:r>
                            </m:e>
                          </m:d>
                        </m:e>
                        <m:sub>
                          <m:r>
                            <a:rPr lang="en-US" sz="2100" i="1">
                              <a:latin typeface="Cambria Math" panose="02040503050406030204" pitchFamily="18" charset="0"/>
                            </a:rPr>
                            <m:t>2</m:t>
                          </m:r>
                        </m:sub>
                        <m:sup>
                          <m:r>
                            <a:rPr lang="en-US" sz="2100" i="1">
                              <a:latin typeface="Cambria Math" panose="02040503050406030204" pitchFamily="18" charset="0"/>
                            </a:rPr>
                            <m:t>2</m:t>
                          </m:r>
                        </m:sup>
                      </m:sSubSup>
                      <m:r>
                        <a:rPr lang="en-US" sz="2100" i="1">
                          <a:latin typeface="Cambria Math" panose="02040503050406030204" pitchFamily="18" charset="0"/>
                        </a:rPr>
                        <m:t>= </m:t>
                      </m:r>
                      <m:sSubSup>
                        <m:sSubSupPr>
                          <m:ctrlPr>
                            <a:rPr lang="en-US" sz="2100" i="1">
                              <a:latin typeface="Cambria Math"/>
                            </a:rPr>
                          </m:ctrlPr>
                        </m:sSubSupPr>
                        <m:e>
                          <m:d>
                            <m:dPr>
                              <m:begChr m:val="‖"/>
                              <m:endChr m:val="‖"/>
                              <m:ctrlPr>
                                <a:rPr lang="en-US" sz="2100" i="1">
                                  <a:latin typeface="Cambria Math"/>
                                </a:rPr>
                              </m:ctrlPr>
                            </m:dPr>
                            <m:e>
                              <m:r>
                                <a:rPr lang="en-US" sz="2100" i="1">
                                  <a:latin typeface="Cambria Math" panose="02040503050406030204" pitchFamily="18" charset="0"/>
                                  <a:ea typeface="Cambria Math" panose="02040503050406030204" pitchFamily="18" charset="0"/>
                                </a:rPr>
                                <m:t>ℍ</m:t>
                              </m:r>
                              <m:sSup>
                                <m:sSupPr>
                                  <m:ctrlPr>
                                    <a:rPr lang="en-US" sz="2100" i="1">
                                      <a:latin typeface="Cambria Math"/>
                                      <a:ea typeface="Cambria Math" panose="02040503050406030204" pitchFamily="18" charset="0"/>
                                    </a:rPr>
                                  </m:ctrlPr>
                                </m:sSupPr>
                                <m:e>
                                  <m:r>
                                    <a:rPr lang="en-US" sz="2100" i="1">
                                      <a:latin typeface="Cambria Math" panose="02040503050406030204" pitchFamily="18" charset="0"/>
                                      <a:ea typeface="Cambria Math" panose="02040503050406030204" pitchFamily="18" charset="0"/>
                                    </a:rPr>
                                    <m:t>𝔸</m:t>
                                  </m:r>
                                </m:e>
                                <m:sup>
                                  <m:r>
                                    <a:rPr lang="en-US" sz="2100" i="1">
                                      <a:latin typeface="Cambria Math" panose="02040503050406030204" pitchFamily="18" charset="0"/>
                                      <a:ea typeface="Cambria Math" panose="02040503050406030204" pitchFamily="18" charset="0"/>
                                    </a:rPr>
                                    <m:t>−1</m:t>
                                  </m:r>
                                </m:sup>
                              </m:sSup>
                              <m:r>
                                <a:rPr lang="en-US" sz="2100" b="1" i="1">
                                  <a:latin typeface="Cambria Math" panose="02040503050406030204" pitchFamily="18" charset="0"/>
                                  <a:ea typeface="Cambria Math" panose="02040503050406030204" pitchFamily="18" charset="0"/>
                                </a:rPr>
                                <m:t>𝒖</m:t>
                              </m:r>
                              <m:r>
                                <a:rPr lang="en-US" sz="2100" i="1">
                                  <a:latin typeface="Cambria Math" panose="02040503050406030204" pitchFamily="18" charset="0"/>
                                  <a:ea typeface="Cambria Math" panose="02040503050406030204" pitchFamily="18" charset="0"/>
                                </a:rPr>
                                <m:t>−</m:t>
                              </m:r>
                              <m:r>
                                <a:rPr lang="en-US" sz="2100" b="0" i="1" smtClean="0">
                                  <a:latin typeface="Cambria Math" panose="02040503050406030204" pitchFamily="18" charset="0"/>
                                  <a:ea typeface="Cambria Math" panose="02040503050406030204" pitchFamily="18" charset="0"/>
                                </a:rPr>
                                <m:t>(</m:t>
                              </m:r>
                              <m:r>
                                <a:rPr lang="en-US" sz="2100">
                                  <a:latin typeface="Cambria Math" panose="02040503050406030204" pitchFamily="18" charset="0"/>
                                </a:rPr>
                                <m:t>𝒚</m:t>
                              </m:r>
                              <m:r>
                                <a:rPr lang="en-US" sz="2100">
                                  <a:latin typeface="Cambria Math" panose="02040503050406030204" pitchFamily="18" charset="0"/>
                                </a:rPr>
                                <m:t> − </m:t>
                              </m:r>
                              <m:r>
                                <a:rPr lang="en-US" sz="2100">
                                  <a:latin typeface="Cambria Math" panose="02040503050406030204" pitchFamily="18" charset="0"/>
                                </a:rPr>
                                <m:t>ℍ</m:t>
                              </m:r>
                              <m:r>
                                <a:rPr lang="en-US" sz="2100">
                                  <a:latin typeface="Cambria Math" panose="02040503050406030204" pitchFamily="18" charset="0"/>
                                </a:rPr>
                                <m:t> </m:t>
                              </m:r>
                              <m:sSup>
                                <m:sSupPr>
                                  <m:ctrlPr>
                                    <a:rPr lang="en-US" sz="2100" i="1">
                                      <a:latin typeface="Cambria Math"/>
                                    </a:rPr>
                                  </m:ctrlPr>
                                </m:sSupPr>
                                <m:e>
                                  <m:r>
                                    <a:rPr lang="en-US" sz="2100">
                                      <a:latin typeface="Cambria Math" panose="02040503050406030204" pitchFamily="18" charset="0"/>
                                    </a:rPr>
                                    <m:t>𝔸</m:t>
                                  </m:r>
                                </m:e>
                                <m:sup>
                                  <m:r>
                                    <a:rPr lang="en-US" sz="2100">
                                      <a:latin typeface="Cambria Math" panose="02040503050406030204" pitchFamily="18" charset="0"/>
                                    </a:rPr>
                                    <m:t>−</m:t>
                                  </m:r>
                                  <m:r>
                                    <a:rPr lang="en-US" sz="2100">
                                      <a:latin typeface="Cambria Math" panose="02040503050406030204" pitchFamily="18" charset="0"/>
                                    </a:rPr>
                                    <m:t>𝟏</m:t>
                                  </m:r>
                                </m:sup>
                              </m:sSup>
                              <m:r>
                                <a:rPr lang="en-US" sz="2100" b="1" i="1" smtClean="0">
                                  <a:latin typeface="Cambria Math" panose="02040503050406030204" pitchFamily="18" charset="0"/>
                                </a:rPr>
                                <m:t>𝒛</m:t>
                              </m:r>
                              <m:r>
                                <a:rPr lang="en-US" sz="2100" b="0" i="1" smtClean="0">
                                  <a:latin typeface="Cambria Math" panose="02040503050406030204" pitchFamily="18" charset="0"/>
                                  <a:ea typeface="Cambria Math" panose="02040503050406030204" pitchFamily="18" charset="0"/>
                                </a:rPr>
                                <m:t>)</m:t>
                              </m:r>
                            </m:e>
                          </m:d>
                        </m:e>
                        <m:sub>
                          <m:r>
                            <a:rPr lang="en-US" sz="2100" i="1">
                              <a:latin typeface="Cambria Math" panose="02040503050406030204" pitchFamily="18" charset="0"/>
                            </a:rPr>
                            <m:t>2</m:t>
                          </m:r>
                        </m:sub>
                        <m:sup>
                          <m:r>
                            <a:rPr lang="en-US" sz="2100" i="1">
                              <a:latin typeface="Cambria Math" panose="02040503050406030204" pitchFamily="18" charset="0"/>
                            </a:rPr>
                            <m:t>2</m:t>
                          </m:r>
                        </m:sup>
                      </m:sSubSup>
                    </m:oMath>
                  </m:oMathPara>
                </a14:m>
                <a:endParaRPr lang="en-US" sz="2100" dirty="0" smtClean="0"/>
              </a:p>
              <a:p>
                <a:pPr marL="457200" indent="-228600">
                  <a:spcBef>
                    <a:spcPts val="12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2200" dirty="0">
                    <a:latin typeface="Helvetica" pitchFamily="34" charset="0"/>
                  </a:rPr>
                  <a:t>reformulate the problem to recover the sparse innovations</a:t>
                </a:r>
                <a:r>
                  <a:rPr lang="en-US" sz="2100" dirty="0">
                    <a:latin typeface="Helvetica" pitchFamily="34" charset="0"/>
                  </a:rPr>
                  <a:t> </a:t>
                </a:r>
              </a:p>
              <a:p>
                <a:pPr marL="0" indent="0" algn="ctr">
                  <a:buNone/>
                </a:pPr>
                <a14:m>
                  <m:oMathPara xmlns:m="http://schemas.openxmlformats.org/officeDocument/2006/math">
                    <m:oMathParaPr>
                      <m:jc m:val="centerGroup"/>
                    </m:oMathParaPr>
                    <m:oMath xmlns:m="http://schemas.openxmlformats.org/officeDocument/2006/math">
                      <m:func>
                        <m:funcPr>
                          <m:ctrlPr>
                            <a:rPr lang="en-US" sz="2100" i="1">
                              <a:latin typeface="Cambria Math"/>
                            </a:rPr>
                          </m:ctrlPr>
                        </m:funcPr>
                        <m:fName>
                          <m:limLow>
                            <m:limLowPr>
                              <m:ctrlPr>
                                <a:rPr lang="en-US" sz="2100" i="1">
                                  <a:latin typeface="Cambria Math"/>
                                </a:rPr>
                              </m:ctrlPr>
                            </m:limLowPr>
                            <m:e>
                              <m:r>
                                <m:rPr>
                                  <m:sty m:val="p"/>
                                </m:rPr>
                                <a:rPr lang="en-US" sz="2100">
                                  <a:latin typeface="Cambria Math" panose="02040503050406030204" pitchFamily="18" charset="0"/>
                                </a:rPr>
                                <m:t>min</m:t>
                              </m:r>
                            </m:e>
                            <m:lim>
                              <m:sSub>
                                <m:sSubPr>
                                  <m:ctrlPr>
                                    <a:rPr lang="en-US" sz="2100" i="1">
                                      <a:latin typeface="Cambria Math"/>
                                    </a:rPr>
                                  </m:ctrlPr>
                                </m:sSubPr>
                                <m:e>
                                  <m:r>
                                    <a:rPr lang="en-US" sz="2100" i="1">
                                      <a:latin typeface="Cambria Math" panose="02040503050406030204" pitchFamily="18" charset="0"/>
                                    </a:rPr>
                                    <m:t>𝑢</m:t>
                                  </m:r>
                                </m:e>
                                <m:sub>
                                  <m:r>
                                    <a:rPr lang="en-US" sz="2100" i="1">
                                      <a:latin typeface="Cambria Math" panose="02040503050406030204" pitchFamily="18" charset="0"/>
                                    </a:rPr>
                                    <m:t>1</m:t>
                                  </m:r>
                                </m:sub>
                              </m:sSub>
                              <m:r>
                                <a:rPr lang="en-US" sz="2100" i="1">
                                  <a:latin typeface="Cambria Math" panose="02040503050406030204" pitchFamily="18" charset="0"/>
                                </a:rPr>
                                <m:t>, </m:t>
                              </m:r>
                              <m:sSub>
                                <m:sSubPr>
                                  <m:ctrlPr>
                                    <a:rPr lang="en-US" sz="2100" i="1">
                                      <a:latin typeface="Cambria Math"/>
                                    </a:rPr>
                                  </m:ctrlPr>
                                </m:sSubPr>
                                <m:e>
                                  <m:r>
                                    <a:rPr lang="en-US" sz="2100" i="1">
                                      <a:latin typeface="Cambria Math" panose="02040503050406030204" pitchFamily="18" charset="0"/>
                                    </a:rPr>
                                    <m:t>𝑢</m:t>
                                  </m:r>
                                </m:e>
                                <m:sub>
                                  <m:r>
                                    <a:rPr lang="en-US" sz="2100" i="1">
                                      <a:latin typeface="Cambria Math" panose="02040503050406030204" pitchFamily="18" charset="0"/>
                                    </a:rPr>
                                    <m:t>2</m:t>
                                  </m:r>
                                </m:sub>
                              </m:sSub>
                              <m:r>
                                <a:rPr lang="en-US" sz="2100" i="1">
                                  <a:latin typeface="Cambria Math" panose="02040503050406030204" pitchFamily="18" charset="0"/>
                                </a:rPr>
                                <m:t>, ⋯, </m:t>
                              </m:r>
                              <m:sSub>
                                <m:sSubPr>
                                  <m:ctrlPr>
                                    <a:rPr lang="en-US" sz="2100" i="1">
                                      <a:latin typeface="Cambria Math"/>
                                    </a:rPr>
                                  </m:ctrlPr>
                                </m:sSubPr>
                                <m:e>
                                  <m:r>
                                    <a:rPr lang="en-US" sz="2100" i="1">
                                      <a:latin typeface="Cambria Math" panose="02040503050406030204" pitchFamily="18" charset="0"/>
                                    </a:rPr>
                                    <m:t>𝑢</m:t>
                                  </m:r>
                                </m:e>
                                <m:sub>
                                  <m:r>
                                    <a:rPr lang="en-US" sz="2100" i="1">
                                      <a:latin typeface="Cambria Math" panose="02040503050406030204" pitchFamily="18" charset="0"/>
                                    </a:rPr>
                                    <m:t>𝑘</m:t>
                                  </m:r>
                                </m:sub>
                              </m:sSub>
                            </m:lim>
                          </m:limLow>
                        </m:fName>
                        <m:e>
                          <m:nary>
                            <m:naryPr>
                              <m:chr m:val="∑"/>
                              <m:ctrlPr>
                                <a:rPr lang="en-US" sz="2100" i="1">
                                  <a:latin typeface="Cambria Math"/>
                                </a:rPr>
                              </m:ctrlPr>
                            </m:naryPr>
                            <m:sub>
                              <m:r>
                                <m:rPr>
                                  <m:brk m:alnAt="23"/>
                                </m:rPr>
                                <a:rPr lang="en-US" sz="2100" i="1">
                                  <a:latin typeface="Cambria Math" panose="02040503050406030204" pitchFamily="18" charset="0"/>
                                </a:rPr>
                                <m:t>𝑖</m:t>
                              </m:r>
                              <m:r>
                                <a:rPr lang="en-US" sz="2100" i="1">
                                  <a:latin typeface="Cambria Math" panose="02040503050406030204" pitchFamily="18" charset="0"/>
                                </a:rPr>
                                <m:t>=1</m:t>
                              </m:r>
                            </m:sub>
                            <m:sup>
                              <m:r>
                                <a:rPr lang="en-US" sz="2100" i="1">
                                  <a:latin typeface="Cambria Math" panose="02040503050406030204" pitchFamily="18" charset="0"/>
                                </a:rPr>
                                <m:t>𝑘</m:t>
                              </m:r>
                            </m:sup>
                            <m:e>
                              <m:sSub>
                                <m:sSubPr>
                                  <m:ctrlPr>
                                    <a:rPr lang="en-US" sz="2100" i="1">
                                      <a:latin typeface="Cambria Math"/>
                                    </a:rPr>
                                  </m:ctrlPr>
                                </m:sSubPr>
                                <m:e>
                                  <m:sSub>
                                    <m:sSubPr>
                                      <m:ctrlPr>
                                        <a:rPr lang="en-US" sz="2100" i="1" smtClean="0">
                                          <a:latin typeface="Cambria Math"/>
                                        </a:rPr>
                                      </m:ctrlPr>
                                    </m:sSubPr>
                                    <m:e>
                                      <m:r>
                                        <a:rPr lang="en-US" sz="2100" b="0" i="1" smtClean="0">
                                          <a:latin typeface="Cambria Math" panose="02040503050406030204" pitchFamily="18" charset="0"/>
                                        </a:rPr>
                                        <m:t>𝜆</m:t>
                                      </m:r>
                                    </m:e>
                                    <m:sub>
                                      <m:r>
                                        <a:rPr lang="en-US" sz="2100" b="0" i="1" smtClean="0">
                                          <a:latin typeface="Cambria Math" panose="02040503050406030204" pitchFamily="18" charset="0"/>
                                        </a:rPr>
                                        <m:t>𝑖</m:t>
                                      </m:r>
                                    </m:sub>
                                  </m:sSub>
                                  <m:r>
                                    <a:rPr lang="en-US" sz="2100" b="0" i="1" smtClean="0">
                                      <a:latin typeface="Cambria Math" panose="02040503050406030204" pitchFamily="18" charset="0"/>
                                    </a:rPr>
                                    <m:t> </m:t>
                                  </m:r>
                                  <m:d>
                                    <m:dPr>
                                      <m:begChr m:val="‖"/>
                                      <m:endChr m:val="‖"/>
                                      <m:ctrlPr>
                                        <a:rPr lang="en-US" sz="2100" i="1">
                                          <a:latin typeface="Cambria Math"/>
                                        </a:rPr>
                                      </m:ctrlPr>
                                    </m:dPr>
                                    <m:e>
                                      <m:sSub>
                                        <m:sSubPr>
                                          <m:ctrlPr>
                                            <a:rPr lang="en-US" sz="2100" i="1">
                                              <a:latin typeface="Cambria Math"/>
                                            </a:rPr>
                                          </m:ctrlPr>
                                        </m:sSubPr>
                                        <m:e>
                                          <m:r>
                                            <a:rPr lang="en-US" sz="2100" i="1">
                                              <a:latin typeface="Cambria Math" panose="02040503050406030204" pitchFamily="18" charset="0"/>
                                            </a:rPr>
                                            <m:t>𝑢</m:t>
                                          </m:r>
                                        </m:e>
                                        <m:sub>
                                          <m:r>
                                            <a:rPr lang="en-US" sz="2100" i="1">
                                              <a:latin typeface="Cambria Math" panose="02040503050406030204" pitchFamily="18" charset="0"/>
                                            </a:rPr>
                                            <m:t>𝑖</m:t>
                                          </m:r>
                                        </m:sub>
                                      </m:sSub>
                                    </m:e>
                                  </m:d>
                                </m:e>
                                <m:sub>
                                  <m:r>
                                    <a:rPr lang="en-US" sz="2100" i="1">
                                      <a:latin typeface="Cambria Math" panose="02040503050406030204" pitchFamily="18" charset="0"/>
                                    </a:rPr>
                                    <m:t>1</m:t>
                                  </m:r>
                                </m:sub>
                              </m:sSub>
                            </m:e>
                          </m:nary>
                          <m:r>
                            <a:rPr lang="en-US" sz="2100" i="1">
                              <a:latin typeface="Cambria Math" panose="02040503050406030204" pitchFamily="18" charset="0"/>
                            </a:rPr>
                            <m:t>+ </m:t>
                          </m:r>
                          <m:f>
                            <m:fPr>
                              <m:ctrlPr>
                                <a:rPr lang="en-US" sz="2100" i="1">
                                  <a:latin typeface="Cambria Math"/>
                                </a:rPr>
                              </m:ctrlPr>
                            </m:fPr>
                            <m:num>
                              <m:r>
                                <a:rPr lang="en-US" sz="2100" i="1">
                                  <a:latin typeface="Cambria Math" panose="02040503050406030204" pitchFamily="18" charset="0"/>
                                </a:rPr>
                                <m:t>1</m:t>
                              </m:r>
                            </m:num>
                            <m:den>
                              <m:r>
                                <a:rPr lang="en-US" sz="2100" i="1">
                                  <a:latin typeface="Cambria Math" panose="02040503050406030204" pitchFamily="18" charset="0"/>
                                </a:rPr>
                                <m:t>2</m:t>
                              </m:r>
                            </m:den>
                          </m:f>
                          <m:sSubSup>
                            <m:sSubSupPr>
                              <m:ctrlPr>
                                <a:rPr lang="en-US" sz="2100" i="1">
                                  <a:latin typeface="Cambria Math"/>
                                </a:rPr>
                              </m:ctrlPr>
                            </m:sSubSupPr>
                            <m:e>
                              <m:d>
                                <m:dPr>
                                  <m:begChr m:val="‖"/>
                                  <m:endChr m:val="‖"/>
                                  <m:ctrlPr>
                                    <a:rPr lang="en-US" sz="2100" i="1">
                                      <a:latin typeface="Cambria Math"/>
                                    </a:rPr>
                                  </m:ctrlPr>
                                </m:dPr>
                                <m:e>
                                  <m:r>
                                    <a:rPr lang="en-US" sz="2100" i="1">
                                      <a:latin typeface="Cambria Math" panose="02040503050406030204" pitchFamily="18" charset="0"/>
                                      <a:ea typeface="Cambria Math" panose="02040503050406030204" pitchFamily="18" charset="0"/>
                                    </a:rPr>
                                    <m:t>ℍ</m:t>
                                  </m:r>
                                  <m:sSup>
                                    <m:sSupPr>
                                      <m:ctrlPr>
                                        <a:rPr lang="en-US" sz="2100" i="1">
                                          <a:latin typeface="Cambria Math"/>
                                          <a:ea typeface="Cambria Math" panose="02040503050406030204" pitchFamily="18" charset="0"/>
                                        </a:rPr>
                                      </m:ctrlPr>
                                    </m:sSupPr>
                                    <m:e>
                                      <m:r>
                                        <a:rPr lang="en-US" sz="2100" i="1">
                                          <a:latin typeface="Cambria Math" panose="02040503050406030204" pitchFamily="18" charset="0"/>
                                          <a:ea typeface="Cambria Math" panose="02040503050406030204" pitchFamily="18" charset="0"/>
                                        </a:rPr>
                                        <m:t>𝔸</m:t>
                                      </m:r>
                                    </m:e>
                                    <m:sup>
                                      <m:r>
                                        <a:rPr lang="en-US" sz="2100" i="1">
                                          <a:latin typeface="Cambria Math" panose="02040503050406030204" pitchFamily="18" charset="0"/>
                                          <a:ea typeface="Cambria Math" panose="02040503050406030204" pitchFamily="18" charset="0"/>
                                        </a:rPr>
                                        <m:t>−1</m:t>
                                      </m:r>
                                    </m:sup>
                                  </m:sSup>
                                  <m:r>
                                    <a:rPr lang="en-US" sz="2100" b="1" i="1">
                                      <a:latin typeface="Cambria Math" panose="02040503050406030204" pitchFamily="18" charset="0"/>
                                      <a:ea typeface="Cambria Math" panose="02040503050406030204" pitchFamily="18" charset="0"/>
                                    </a:rPr>
                                    <m:t>𝒖</m:t>
                                  </m:r>
                                  <m:r>
                                    <a:rPr lang="en-US" sz="2100" i="1">
                                      <a:latin typeface="Cambria Math" panose="02040503050406030204" pitchFamily="18" charset="0"/>
                                      <a:ea typeface="Cambria Math" panose="02040503050406030204" pitchFamily="18" charset="0"/>
                                    </a:rPr>
                                    <m:t>− </m:t>
                                  </m:r>
                                  <m:acc>
                                    <m:accPr>
                                      <m:chr m:val="̃"/>
                                      <m:ctrlPr>
                                        <a:rPr lang="en-US" sz="2100" i="1">
                                          <a:latin typeface="Cambria Math"/>
                                          <a:ea typeface="Cambria Math" panose="02040503050406030204" pitchFamily="18" charset="0"/>
                                        </a:rPr>
                                      </m:ctrlPr>
                                    </m:accPr>
                                    <m:e>
                                      <m:r>
                                        <a:rPr lang="en-US" sz="2100" b="1" i="1">
                                          <a:latin typeface="Cambria Math" panose="02040503050406030204" pitchFamily="18" charset="0"/>
                                          <a:ea typeface="Cambria Math" panose="02040503050406030204" pitchFamily="18" charset="0"/>
                                        </a:rPr>
                                        <m:t>𝒚</m:t>
                                      </m:r>
                                    </m:e>
                                  </m:acc>
                                </m:e>
                              </m:d>
                            </m:e>
                            <m:sub>
                              <m:r>
                                <a:rPr lang="en-US" sz="2100" i="1">
                                  <a:latin typeface="Cambria Math" panose="02040503050406030204" pitchFamily="18" charset="0"/>
                                </a:rPr>
                                <m:t>2</m:t>
                              </m:r>
                            </m:sub>
                            <m:sup>
                              <m:r>
                                <a:rPr lang="en-US" sz="2100" i="1">
                                  <a:latin typeface="Cambria Math" panose="02040503050406030204" pitchFamily="18" charset="0"/>
                                </a:rPr>
                                <m:t>2</m:t>
                              </m:r>
                            </m:sup>
                          </m:sSubSup>
                        </m:e>
                      </m:func>
                    </m:oMath>
                  </m:oMathPara>
                </a14:m>
                <a:endParaRPr lang="en-US" sz="21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182" t="-2523"/>
                </a:stretch>
              </a:blipFill>
            </p:spPr>
            <p:txBody>
              <a:bodyPr/>
              <a:lstStyle/>
              <a:p>
                <a:r>
                  <a:rPr lang="en-US">
                    <a:noFill/>
                  </a:rPr>
                  <a:t> </a:t>
                </a:r>
              </a:p>
            </p:txBody>
          </p:sp>
        </mc:Fallback>
      </mc:AlternateContent>
      <p:sp>
        <p:nvSpPr>
          <p:cNvPr id="4" name="Slide Number Placeholder 3"/>
          <p:cNvSpPr>
            <a:spLocks noGrp="1"/>
          </p:cNvSpPr>
          <p:nvPr>
            <p:ph type="sldNum" sz="quarter" idx="4294967295"/>
          </p:nvPr>
        </p:nvSpPr>
        <p:spPr>
          <a:xfrm>
            <a:off x="8077200" y="19050"/>
            <a:ext cx="1066800" cy="328613"/>
          </a:xfrm>
          <a:prstGeom prst="rect">
            <a:avLst/>
          </a:prstGeom>
        </p:spPr>
        <p:txBody>
          <a:bodyPr/>
          <a:lstStyle/>
          <a:p>
            <a:fld id="{B6F15528-21DE-4FAA-801E-634DDDAF4B2B}" type="slidenum">
              <a:rPr lang="en-US" smtClean="0"/>
              <a:pPr/>
              <a:t>10</a:t>
            </a:fld>
            <a:endParaRPr lang="en-US"/>
          </a:p>
        </p:txBody>
      </p:sp>
      <p:cxnSp>
        <p:nvCxnSpPr>
          <p:cNvPr id="6" name="Straight Connector 5"/>
          <p:cNvCxnSpPr/>
          <p:nvPr/>
        </p:nvCxnSpPr>
        <p:spPr>
          <a:xfrm flipH="1">
            <a:off x="5791200" y="2971800"/>
            <a:ext cx="457200" cy="1447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9038414"/>
      </p:ext>
    </p:extLst>
  </p:cSld>
  <p:clrMapOvr>
    <a:masterClrMapping/>
  </p:clrMapOvr>
  <mc:AlternateContent xmlns:mc="http://schemas.openxmlformats.org/markup-compatibility/2006" xmlns:p14="http://schemas.microsoft.com/office/powerpoint/2010/main">
    <mc:Choice Requires="p14">
      <p:transition spd="slow" p14:dur="2000" advTm="67047"/>
    </mc:Choice>
    <mc:Fallback xmlns="">
      <p:transition spd="slow" advTm="67047"/>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LDS based fast dynamic MRI </a:t>
            </a:r>
          </a:p>
        </p:txBody>
      </p:sp>
      <mc:AlternateContent xmlns:mc="http://schemas.openxmlformats.org/markup-compatibility/2006">
        <mc:Choice xmlns:a14="http://schemas.microsoft.com/office/drawing/2010/main" Requires="a14">
          <p:sp>
            <p:nvSpPr>
              <p:cNvPr id="5" name="Content Placeholder 4"/>
              <p:cNvSpPr>
                <a:spLocks noGrp="1"/>
              </p:cNvSpPr>
              <p:nvPr>
                <p:ph idx="1"/>
              </p:nvPr>
            </p:nvSpPr>
            <p:spPr>
              <a:xfrm>
                <a:off x="685800" y="1691640"/>
                <a:ext cx="8229600" cy="4184735"/>
              </a:xfrm>
              <a:prstGeom prst="rect">
                <a:avLst/>
              </a:prstGeom>
            </p:spPr>
            <p:txBody>
              <a:bodyPr>
                <a:spAutoFit/>
              </a:bodyPr>
              <a:lstStyle/>
              <a:p>
                <a:pPr marL="231775" indent="-231775">
                  <a:spcBef>
                    <a:spcPts val="12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dirty="0" smtClean="0">
                    <a:latin typeface="Helvetica" pitchFamily="34" charset="0"/>
                  </a:rPr>
                  <a:t>Recover the sparse innovations </a:t>
                </a:r>
              </a:p>
              <a:p>
                <a:pPr marL="0" indent="0" algn="ctr">
                  <a:buNone/>
                </a:pPr>
                <a14:m>
                  <m:oMathPara xmlns:m="http://schemas.openxmlformats.org/officeDocument/2006/math">
                    <m:oMathParaPr>
                      <m:jc m:val="centerGroup"/>
                    </m:oMathParaPr>
                    <m:oMath xmlns:m="http://schemas.openxmlformats.org/officeDocument/2006/math">
                      <m:func>
                        <m:funcPr>
                          <m:ctrlPr>
                            <a:rPr lang="en-US" i="1">
                              <a:latin typeface="Cambria Math"/>
                            </a:rPr>
                          </m:ctrlPr>
                        </m:funcPr>
                        <m:fName>
                          <m:limLow>
                            <m:limLowPr>
                              <m:ctrlPr>
                                <a:rPr lang="en-US" i="1">
                                  <a:latin typeface="Cambria Math"/>
                                </a:rPr>
                              </m:ctrlPr>
                            </m:limLowPr>
                            <m:e>
                              <m:r>
                                <m:rPr>
                                  <m:sty m:val="p"/>
                                </m:rPr>
                                <a:rPr lang="en-US">
                                  <a:latin typeface="Cambria Math" panose="02040503050406030204" pitchFamily="18" charset="0"/>
                                </a:rPr>
                                <m:t>min</m:t>
                              </m:r>
                            </m:e>
                            <m:lim>
                              <m:r>
                                <a:rPr lang="en-US" b="1" i="1" smtClean="0">
                                  <a:latin typeface="Cambria Math" panose="02040503050406030204" pitchFamily="18" charset="0"/>
                                </a:rPr>
                                <m:t>𝒖</m:t>
                              </m:r>
                              <m:r>
                                <a:rPr lang="en-US" i="1">
                                  <a:latin typeface="Cambria Math" panose="02040503050406030204" pitchFamily="18" charset="0"/>
                                </a:rPr>
                                <m:t> </m:t>
                              </m:r>
                            </m:lim>
                          </m:limLow>
                        </m:fName>
                        <m:e>
                          <m:sSub>
                            <m:sSubPr>
                              <m:ctrlPr>
                                <a:rPr lang="en-US" i="1">
                                  <a:latin typeface="Cambria Math"/>
                                </a:rPr>
                              </m:ctrlPr>
                            </m:sSubPr>
                            <m:e>
                              <m:r>
                                <a:rPr lang="en-US" b="0" i="1" smtClean="0">
                                  <a:latin typeface="Cambria Math" panose="02040503050406030204" pitchFamily="18" charset="0"/>
                                </a:rPr>
                                <m:t> </m:t>
                              </m:r>
                              <m:r>
                                <a:rPr lang="en-US" b="0" i="1" smtClean="0">
                                  <a:latin typeface="Cambria Math" panose="02040503050406030204" pitchFamily="18" charset="0"/>
                                </a:rPr>
                                <m:t>𝜆</m:t>
                              </m:r>
                              <m:r>
                                <a:rPr lang="en-US" b="0" i="1" smtClean="0">
                                  <a:latin typeface="Cambria Math" panose="02040503050406030204" pitchFamily="18" charset="0"/>
                                </a:rPr>
                                <m:t> </m:t>
                              </m:r>
                              <m:d>
                                <m:dPr>
                                  <m:begChr m:val="‖"/>
                                  <m:endChr m:val="‖"/>
                                  <m:ctrlPr>
                                    <a:rPr lang="en-US" i="1">
                                      <a:latin typeface="Cambria Math"/>
                                    </a:rPr>
                                  </m:ctrlPr>
                                </m:dPr>
                                <m:e>
                                  <m:r>
                                    <a:rPr lang="en-US" b="1" i="1">
                                      <a:latin typeface="Cambria Math" panose="02040503050406030204" pitchFamily="18" charset="0"/>
                                    </a:rPr>
                                    <m:t>𝒖</m:t>
                                  </m:r>
                                </m:e>
                              </m:d>
                            </m:e>
                            <m:sub>
                              <m:r>
                                <a:rPr lang="en-US" b="0" i="1" smtClean="0">
                                  <a:latin typeface="Cambria Math" panose="02040503050406030204" pitchFamily="18" charset="0"/>
                                </a:rPr>
                                <m:t>1</m:t>
                              </m:r>
                            </m:sub>
                          </m:sSub>
                          <m:r>
                            <a:rPr lang="en-US" i="1">
                              <a:latin typeface="Cambria Math" panose="02040503050406030204" pitchFamily="18" charset="0"/>
                            </a:rPr>
                            <m:t>+ </m:t>
                          </m:r>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2</m:t>
                              </m:r>
                            </m:den>
                          </m:f>
                          <m:sSubSup>
                            <m:sSubSupPr>
                              <m:ctrlPr>
                                <a:rPr lang="en-US" i="1">
                                  <a:latin typeface="Cambria Math"/>
                                </a:rPr>
                              </m:ctrlPr>
                            </m:sSubSupPr>
                            <m:e>
                              <m:d>
                                <m:dPr>
                                  <m:begChr m:val="‖"/>
                                  <m:endChr m:val="‖"/>
                                  <m:ctrlPr>
                                    <a:rPr lang="en-US" i="1">
                                      <a:latin typeface="Cambria Math"/>
                                    </a:rPr>
                                  </m:ctrlPr>
                                </m:dPr>
                                <m:e>
                                  <m:r>
                                    <a:rPr lang="en-US" i="1">
                                      <a:latin typeface="Cambria Math" panose="02040503050406030204" pitchFamily="18" charset="0"/>
                                      <a:ea typeface="Cambria Math" panose="02040503050406030204" pitchFamily="18" charset="0"/>
                                    </a:rPr>
                                    <m:t>ℍ</m:t>
                                  </m:r>
                                  <m:sSup>
                                    <m:sSupPr>
                                      <m:ctrlPr>
                                        <a:rPr lang="en-US" i="1">
                                          <a:latin typeface="Cambria Math"/>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𝔸</m:t>
                                      </m:r>
                                    </m:e>
                                    <m:sup>
                                      <m:r>
                                        <a:rPr lang="en-US" i="1">
                                          <a:latin typeface="Cambria Math" panose="02040503050406030204" pitchFamily="18" charset="0"/>
                                          <a:ea typeface="Cambria Math" panose="02040503050406030204" pitchFamily="18" charset="0"/>
                                        </a:rPr>
                                        <m:t>−1</m:t>
                                      </m:r>
                                    </m:sup>
                                  </m:sSup>
                                  <m:r>
                                    <a:rPr lang="en-US" b="1" i="1">
                                      <a:latin typeface="Cambria Math" panose="02040503050406030204" pitchFamily="18" charset="0"/>
                                      <a:ea typeface="Cambria Math" panose="02040503050406030204" pitchFamily="18" charset="0"/>
                                    </a:rPr>
                                    <m:t>𝒖</m:t>
                                  </m:r>
                                  <m:r>
                                    <a:rPr lang="en-US" i="1">
                                      <a:latin typeface="Cambria Math" panose="02040503050406030204" pitchFamily="18" charset="0"/>
                                      <a:ea typeface="Cambria Math" panose="02040503050406030204" pitchFamily="18" charset="0"/>
                                    </a:rPr>
                                    <m:t>− </m:t>
                                  </m:r>
                                  <m:acc>
                                    <m:accPr>
                                      <m:chr m:val="̃"/>
                                      <m:ctrlPr>
                                        <a:rPr lang="en-US"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𝒚</m:t>
                                      </m:r>
                                    </m:e>
                                  </m:acc>
                                </m:e>
                              </m:d>
                            </m:e>
                            <m:sub>
                              <m:r>
                                <a:rPr lang="en-US" i="1">
                                  <a:latin typeface="Cambria Math" panose="02040503050406030204" pitchFamily="18" charset="0"/>
                                </a:rPr>
                                <m:t>2</m:t>
                              </m:r>
                            </m:sub>
                            <m:sup>
                              <m:r>
                                <a:rPr lang="en-US" i="1">
                                  <a:latin typeface="Cambria Math" panose="02040503050406030204" pitchFamily="18" charset="0"/>
                                </a:rPr>
                                <m:t>2</m:t>
                              </m:r>
                            </m:sup>
                          </m:sSubSup>
                        </m:e>
                      </m:func>
                    </m:oMath>
                  </m:oMathPara>
                </a14:m>
                <a:endParaRPr lang="en-US" dirty="0" smtClean="0"/>
              </a:p>
              <a:p>
                <a:pPr marL="457200" indent="-228600">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2000" dirty="0">
                    <a:latin typeface="Helvetica" pitchFamily="34" charset="0"/>
                  </a:rPr>
                  <a:t>sliding window with size </a:t>
                </a:r>
                <a14:m>
                  <m:oMath xmlns:m="http://schemas.openxmlformats.org/officeDocument/2006/math">
                    <m:r>
                      <a:rPr lang="en-US" sz="2000">
                        <a:latin typeface="Cambria Math" panose="02040503050406030204" pitchFamily="18" charset="0"/>
                      </a:rPr>
                      <m:t>𝑘</m:t>
                    </m:r>
                  </m:oMath>
                </a14:m>
                <a:endParaRPr lang="en-US" sz="2000" dirty="0" smtClean="0">
                  <a:latin typeface="Helvetica" pitchFamily="34" charset="0"/>
                </a:endParaRPr>
              </a:p>
              <a:p>
                <a:pPr marL="457200" indent="-228600">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2000" dirty="0">
                    <a:latin typeface="Helvetica" pitchFamily="34" charset="0"/>
                  </a:rPr>
                  <a:t>u</a:t>
                </a:r>
                <a:r>
                  <a:rPr lang="en-US" sz="2000" dirty="0" smtClean="0">
                    <a:latin typeface="Helvetica" pitchFamily="34" charset="0"/>
                  </a:rPr>
                  <a:t>sing previous estimates to calculate </a:t>
                </a:r>
                <a14:m>
                  <m:oMath xmlns:m="http://schemas.openxmlformats.org/officeDocument/2006/math">
                    <m:acc>
                      <m:accPr>
                        <m:chr m:val="̃"/>
                        <m:ctrlPr>
                          <a:rPr lang="en-US" sz="2000" i="1" smtClean="0">
                            <a:latin typeface="Cambria Math"/>
                          </a:rPr>
                        </m:ctrlPr>
                      </m:accPr>
                      <m:e>
                        <m:r>
                          <a:rPr lang="en-US" sz="2000" b="1" i="1" smtClean="0">
                            <a:latin typeface="Cambria Math" panose="02040503050406030204" pitchFamily="18" charset="0"/>
                          </a:rPr>
                          <m:t>𝒚</m:t>
                        </m:r>
                      </m:e>
                    </m:acc>
                  </m:oMath>
                </a14:m>
                <a:endParaRPr lang="en-US" sz="2000" dirty="0" smtClean="0">
                  <a:latin typeface="Helvetica" pitchFamily="34" charset="0"/>
                </a:endParaRPr>
              </a:p>
              <a:p>
                <a:pPr lvl="1" indent="-223838">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endParaRPr lang="en-US" sz="1800" dirty="0">
                  <a:latin typeface="Helvetica" pitchFamily="34" charset="0"/>
                </a:endParaRPr>
              </a:p>
              <a:p>
                <a:pPr marL="231775" indent="-231775">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dirty="0" smtClean="0">
                    <a:latin typeface="Helvetica" pitchFamily="34" charset="0"/>
                  </a:rPr>
                  <a:t>Numerical method</a:t>
                </a:r>
              </a:p>
              <a:p>
                <a:pPr marL="576263" indent="-228600">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2000" dirty="0">
                    <a:latin typeface="Helvetica" pitchFamily="34" charset="0"/>
                  </a:rPr>
                  <a:t>n</a:t>
                </a:r>
                <a:r>
                  <a:rPr lang="en-US" sz="2000" dirty="0" smtClean="0">
                    <a:latin typeface="Helvetica" pitchFamily="34" charset="0"/>
                  </a:rPr>
                  <a:t>on-linear conjugate gradient descent algorithm with backtracking line search [</a:t>
                </a:r>
                <a:r>
                  <a:rPr lang="en-US" sz="2000" dirty="0" err="1" smtClean="0">
                    <a:latin typeface="Helvetica" pitchFamily="34" charset="0"/>
                  </a:rPr>
                  <a:t>Lustig</a:t>
                </a:r>
                <a:r>
                  <a:rPr lang="en-US" sz="2000" dirty="0" smtClean="0">
                    <a:latin typeface="Helvetica" pitchFamily="34" charset="0"/>
                  </a:rPr>
                  <a:t> </a:t>
                </a:r>
                <a:r>
                  <a:rPr lang="en-US" sz="2000" i="1" dirty="0" smtClean="0">
                    <a:latin typeface="Helvetica" pitchFamily="34" charset="0"/>
                  </a:rPr>
                  <a:t>et al.</a:t>
                </a:r>
                <a:r>
                  <a:rPr lang="en-US" sz="2000" dirty="0" smtClean="0">
                    <a:latin typeface="Helvetica" pitchFamily="34" charset="0"/>
                  </a:rPr>
                  <a:t>, 2008]</a:t>
                </a:r>
              </a:p>
              <a:p>
                <a:pPr marL="576263" indent="-228600">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2000" dirty="0">
                    <a:latin typeface="Helvetica" pitchFamily="34" charset="0"/>
                  </a:rPr>
                  <a:t>c</a:t>
                </a:r>
                <a:r>
                  <a:rPr lang="en-US" sz="2000" dirty="0" smtClean="0">
                    <a:latin typeface="Helvetica" pitchFamily="34" charset="0"/>
                  </a:rPr>
                  <a:t>onverges for diagonal </a:t>
                </a:r>
                <a14:m>
                  <m:oMath xmlns:m="http://schemas.openxmlformats.org/officeDocument/2006/math">
                    <m:sSub>
                      <m:sSubPr>
                        <m:ctrlPr>
                          <a:rPr lang="en-US" sz="2000" i="1">
                            <a:latin typeface="Cambria Math"/>
                          </a:rPr>
                        </m:ctrlPr>
                      </m:sSubPr>
                      <m:e>
                        <m:r>
                          <a:rPr lang="en-US" sz="2000" i="1">
                            <a:latin typeface="Cambria Math" panose="02040503050406030204" pitchFamily="18" charset="0"/>
                          </a:rPr>
                          <m:t>𝐴</m:t>
                        </m:r>
                      </m:e>
                      <m:sub>
                        <m:r>
                          <a:rPr lang="en-US" sz="2000" i="1">
                            <a:latin typeface="Cambria Math" panose="02040503050406030204" pitchFamily="18" charset="0"/>
                          </a:rPr>
                          <m:t>𝑖</m:t>
                        </m:r>
                      </m:sub>
                    </m:sSub>
                  </m:oMath>
                </a14:m>
                <a:r>
                  <a:rPr lang="en-US" sz="2000" dirty="0">
                    <a:latin typeface="Helvetica" pitchFamily="34" charset="0"/>
                  </a:rPr>
                  <a:t>’s</a:t>
                </a:r>
              </a:p>
              <a:p>
                <a:pPr marL="576263" indent="-228600">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2000" dirty="0" smtClean="0">
                    <a:latin typeface="Helvetica" pitchFamily="34" charset="0"/>
                  </a:rPr>
                  <a:t>error-propagation for non-diagonal </a:t>
                </a:r>
                <a14:m>
                  <m:oMath xmlns:m="http://schemas.openxmlformats.org/officeDocument/2006/math">
                    <m:sSub>
                      <m:sSubPr>
                        <m:ctrlPr>
                          <a:rPr lang="en-US" sz="2000" i="1" smtClean="0">
                            <a:latin typeface="Cambria Math"/>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𝑖</m:t>
                        </m:r>
                      </m:sub>
                    </m:sSub>
                  </m:oMath>
                </a14:m>
                <a:r>
                  <a:rPr lang="en-US" sz="2000" dirty="0" smtClean="0">
                    <a:latin typeface="Helvetica" pitchFamily="34" charset="0"/>
                  </a:rPr>
                  <a:t>’s</a:t>
                </a:r>
                <a:endParaRPr lang="en-US" sz="2000" dirty="0">
                  <a:latin typeface="Helvetica" pitchFamily="34" charset="0"/>
                </a:endParaRPr>
              </a:p>
            </p:txBody>
          </p:sp>
        </mc:Choice>
        <mc:Fallback>
          <p:sp>
            <p:nvSpPr>
              <p:cNvPr id="5" name="Content Placeholder 4"/>
              <p:cNvSpPr>
                <a:spLocks noGrp="1" noRot="1" noChangeAspect="1" noMove="1" noResize="1" noEditPoints="1" noAdjustHandles="1" noChangeArrowheads="1" noChangeShapeType="1" noTextEdit="1"/>
              </p:cNvSpPr>
              <p:nvPr>
                <p:ph idx="1"/>
              </p:nvPr>
            </p:nvSpPr>
            <p:spPr>
              <a:xfrm>
                <a:off x="685800" y="1691640"/>
                <a:ext cx="8229600" cy="4184735"/>
              </a:xfrm>
              <a:prstGeom prst="rect">
                <a:avLst/>
              </a:prstGeom>
              <a:blipFill rotWithShape="1">
                <a:blip r:embed="rId2"/>
                <a:stretch>
                  <a:fillRect l="-1037" t="-1020" r="-519" b="-1603"/>
                </a:stretch>
              </a:blipFill>
            </p:spPr>
            <p:txBody>
              <a:bodyPr/>
              <a:lstStyle/>
              <a:p>
                <a:r>
                  <a:rPr lang="en-US">
                    <a:noFill/>
                  </a:rPr>
                  <a:t> </a:t>
                </a:r>
              </a:p>
            </p:txBody>
          </p:sp>
        </mc:Fallback>
      </mc:AlternateContent>
      <p:sp>
        <p:nvSpPr>
          <p:cNvPr id="4" name="Slide Number Placeholder 3"/>
          <p:cNvSpPr>
            <a:spLocks noGrp="1"/>
          </p:cNvSpPr>
          <p:nvPr>
            <p:ph type="sldNum" sz="quarter" idx="4294967295"/>
          </p:nvPr>
        </p:nvSpPr>
        <p:spPr>
          <a:xfrm>
            <a:off x="8077200" y="19050"/>
            <a:ext cx="1066800" cy="328613"/>
          </a:xfrm>
          <a:prstGeom prst="rect">
            <a:avLst/>
          </a:prstGeom>
        </p:spPr>
        <p:txBody>
          <a:bodyPr/>
          <a:lstStyle/>
          <a:p>
            <a:fld id="{B6F15528-21DE-4FAA-801E-634DDDAF4B2B}" type="slidenum">
              <a:rPr lang="en-US" smtClean="0"/>
              <a:pPr/>
              <a:t>11</a:t>
            </a:fld>
            <a:endParaRPr lang="en-US"/>
          </a:p>
        </p:txBody>
      </p:sp>
      <p:sp>
        <p:nvSpPr>
          <p:cNvPr id="6" name="TextBox 5"/>
          <p:cNvSpPr txBox="1"/>
          <p:nvPr/>
        </p:nvSpPr>
        <p:spPr>
          <a:xfrm>
            <a:off x="533400" y="6477000"/>
            <a:ext cx="8077200" cy="365760"/>
          </a:xfrm>
          <a:prstGeom prst="rect">
            <a:avLst/>
          </a:prstGeom>
          <a:noFill/>
        </p:spPr>
        <p:txBody>
          <a:bodyPr wrap="square" rtlCol="0">
            <a:spAutoFit/>
          </a:bodyPr>
          <a:lstStyle/>
          <a:p>
            <a:r>
              <a:rPr lang="en-US" sz="1000" i="1" dirty="0">
                <a:latin typeface="Helvetica" pitchFamily="34" charset="0"/>
              </a:rPr>
              <a:t>M. </a:t>
            </a:r>
            <a:r>
              <a:rPr lang="en-US" sz="1000" i="1" dirty="0" err="1">
                <a:latin typeface="Helvetica" pitchFamily="34" charset="0"/>
              </a:rPr>
              <a:t>Lustig</a:t>
            </a:r>
            <a:r>
              <a:rPr lang="en-US" sz="1000" i="1" dirty="0">
                <a:latin typeface="Helvetica" pitchFamily="34" charset="0"/>
              </a:rPr>
              <a:t>, D. </a:t>
            </a:r>
            <a:r>
              <a:rPr lang="en-US" sz="1000" i="1" dirty="0" err="1">
                <a:latin typeface="Helvetica" pitchFamily="34" charset="0"/>
              </a:rPr>
              <a:t>Donoho</a:t>
            </a:r>
            <a:r>
              <a:rPr lang="en-US" sz="1000" i="1" dirty="0">
                <a:latin typeface="Helvetica" pitchFamily="34" charset="0"/>
              </a:rPr>
              <a:t>, and J. M. </a:t>
            </a:r>
            <a:r>
              <a:rPr lang="en-US" sz="1000" i="1" dirty="0" err="1">
                <a:latin typeface="Helvetica" pitchFamily="34" charset="0"/>
              </a:rPr>
              <a:t>Pauly</a:t>
            </a:r>
            <a:r>
              <a:rPr lang="en-US" sz="1000" i="1" dirty="0">
                <a:latin typeface="Helvetica" pitchFamily="34" charset="0"/>
              </a:rPr>
              <a:t>, “Sparse MRI: The application of compressed sensing for rapid MR imaging,” Magnetic Resonance in Medicine, vol. 58, no. 6, pp. 1182–1195, 2007.</a:t>
            </a:r>
          </a:p>
          <a:p>
            <a:endParaRPr lang="en-US" dirty="0"/>
          </a:p>
        </p:txBody>
      </p:sp>
    </p:spTree>
    <p:extLst>
      <p:ext uri="{BB962C8B-B14F-4D97-AF65-F5344CB8AC3E}">
        <p14:creationId xmlns:p14="http://schemas.microsoft.com/office/powerpoint/2010/main" val="2089213460"/>
      </p:ext>
    </p:extLst>
  </p:cSld>
  <p:clrMapOvr>
    <a:masterClrMapping/>
  </p:clrMapOvr>
  <mc:AlternateContent xmlns:mc="http://schemas.openxmlformats.org/markup-compatibility/2006" xmlns:p14="http://schemas.microsoft.com/office/powerpoint/2010/main">
    <mc:Choice Requires="p14">
      <p:transition spd="slow" p14:dur="2000" advTm="82367"/>
    </mc:Choice>
    <mc:Fallback xmlns="">
      <p:transition spd="slow" advTm="82367"/>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Content Placeholder 3"/>
          <p:cNvSpPr>
            <a:spLocks noGrp="1"/>
          </p:cNvSpPr>
          <p:nvPr>
            <p:ph idx="1"/>
          </p:nvPr>
        </p:nvSpPr>
        <p:spPr>
          <a:xfrm>
            <a:off x="685800" y="1691640"/>
            <a:ext cx="7734300" cy="4589463"/>
          </a:xfrm>
        </p:spPr>
        <p:txBody>
          <a:bodyPr/>
          <a:lstStyle/>
          <a:p>
            <a:pPr marL="228600" indent="-228600">
              <a:spcBef>
                <a:spcPts val="600"/>
              </a:spcBef>
              <a:buClr>
                <a:srgbClr val="CC3300"/>
              </a:buClr>
            </a:pPr>
            <a:r>
              <a:rPr lang="en-US" dirty="0">
                <a:latin typeface="Helvetica" pitchFamily="34" charset="0"/>
              </a:rPr>
              <a:t>Introduction</a:t>
            </a:r>
          </a:p>
          <a:p>
            <a:pPr marL="228600" indent="-228600">
              <a:spcBef>
                <a:spcPts val="600"/>
              </a:spcBef>
              <a:buClr>
                <a:srgbClr val="CC3300"/>
              </a:buClr>
            </a:pPr>
            <a:r>
              <a:rPr lang="en-US" dirty="0">
                <a:latin typeface="Helvetica" pitchFamily="34" charset="0"/>
              </a:rPr>
              <a:t>Algorithm</a:t>
            </a:r>
          </a:p>
          <a:p>
            <a:pPr marL="228600" indent="-228600">
              <a:spcBef>
                <a:spcPts val="600"/>
              </a:spcBef>
              <a:buClr>
                <a:srgbClr val="CC3300"/>
              </a:buClr>
            </a:pPr>
            <a:r>
              <a:rPr lang="en-US" dirty="0">
                <a:latin typeface="Helvetica" pitchFamily="34" charset="0"/>
              </a:rPr>
              <a:t>Results</a:t>
            </a:r>
          </a:p>
          <a:p>
            <a:pPr marL="228600" indent="-228600">
              <a:spcBef>
                <a:spcPts val="600"/>
              </a:spcBef>
              <a:buClr>
                <a:srgbClr val="CC3300"/>
              </a:buClr>
            </a:pPr>
            <a:r>
              <a:rPr lang="en-US" dirty="0">
                <a:latin typeface="Helvetica" pitchFamily="34" charset="0"/>
              </a:rPr>
              <a:t>Conclusions</a:t>
            </a:r>
          </a:p>
          <a:p>
            <a:endParaRPr lang="en-US" dirty="0"/>
          </a:p>
        </p:txBody>
      </p:sp>
      <p:sp>
        <p:nvSpPr>
          <p:cNvPr id="3" name="Slide Number Placeholder 2"/>
          <p:cNvSpPr>
            <a:spLocks noGrp="1"/>
          </p:cNvSpPr>
          <p:nvPr>
            <p:ph type="sldNum" sz="quarter" idx="4294967295"/>
          </p:nvPr>
        </p:nvSpPr>
        <p:spPr>
          <a:xfrm>
            <a:off x="0" y="6356350"/>
            <a:ext cx="1981200" cy="365125"/>
          </a:xfrm>
          <a:prstGeom prst="rect">
            <a:avLst/>
          </a:prstGeom>
        </p:spPr>
        <p:txBody>
          <a:bodyPr/>
          <a:lstStyle/>
          <a:p>
            <a:fld id="{B6F15528-21DE-4FAA-801E-634DDDAF4B2B}" type="slidenum">
              <a:rPr lang="en-US" smtClean="0"/>
              <a:pPr/>
              <a:t>12</a:t>
            </a:fld>
            <a:endParaRPr lang="en-US"/>
          </a:p>
        </p:txBody>
      </p:sp>
      <p:sp>
        <p:nvSpPr>
          <p:cNvPr id="6" name="Content Placeholder 3"/>
          <p:cNvSpPr txBox="1">
            <a:spLocks/>
          </p:cNvSpPr>
          <p:nvPr/>
        </p:nvSpPr>
        <p:spPr bwMode="auto">
          <a:xfrm>
            <a:off x="685800" y="1691640"/>
            <a:ext cx="7734300" cy="45894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chemeClr val="bg2"/>
              </a:buClr>
              <a:buFont typeface="Arial" charset="0"/>
              <a:buChar char="•"/>
              <a:defRPr sz="2400" kern="1200" baseline="0">
                <a:solidFill>
                  <a:schemeClr val="tx1">
                    <a:lumMod val="65000"/>
                    <a:lumOff val="35000"/>
                  </a:schemeClr>
                </a:solidFill>
                <a:latin typeface="Arial"/>
                <a:ea typeface="ＭＳ Ｐゴシック" charset="0"/>
                <a:cs typeface="Arial"/>
              </a:defRPr>
            </a:lvl1pPr>
            <a:lvl2pPr marL="800100" indent="-342900" algn="l" defTabSz="457200" rtl="0" eaLnBrk="1" fontAlgn="base" hangingPunct="1">
              <a:spcBef>
                <a:spcPct val="20000"/>
              </a:spcBef>
              <a:spcAft>
                <a:spcPct val="0"/>
              </a:spcAft>
              <a:buClr>
                <a:schemeClr val="bg2"/>
              </a:buClr>
              <a:buFont typeface="Lucida Grande"/>
              <a:buChar char="-"/>
              <a:defRPr sz="2200" kern="1200" baseline="0">
                <a:solidFill>
                  <a:schemeClr val="tx1">
                    <a:lumMod val="65000"/>
                    <a:lumOff val="35000"/>
                  </a:schemeClr>
                </a:solidFill>
                <a:latin typeface="Arial"/>
                <a:ea typeface="ＭＳ Ｐゴシック" charset="0"/>
                <a:cs typeface="Arial"/>
              </a:defRPr>
            </a:lvl2pPr>
            <a:lvl3pPr marL="1257300" indent="-342900" algn="l" defTabSz="457200" rtl="0" eaLnBrk="1" fontAlgn="base" hangingPunct="1">
              <a:spcBef>
                <a:spcPct val="20000"/>
              </a:spcBef>
              <a:spcAft>
                <a:spcPct val="0"/>
              </a:spcAft>
              <a:buClr>
                <a:schemeClr val="bg2"/>
              </a:buClr>
              <a:buFont typeface="Arial"/>
              <a:buChar char="•"/>
              <a:defRPr sz="2000" kern="1200" baseline="0">
                <a:solidFill>
                  <a:schemeClr val="tx1">
                    <a:lumMod val="65000"/>
                    <a:lumOff val="35000"/>
                  </a:schemeClr>
                </a:solidFill>
                <a:latin typeface="Arial"/>
                <a:ea typeface="ＭＳ Ｐゴシック" charset="0"/>
                <a:cs typeface="Arial"/>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228600">
              <a:spcBef>
                <a:spcPts val="600"/>
              </a:spcBef>
              <a:buClr>
                <a:srgbClr val="CC3300"/>
              </a:buClr>
            </a:pPr>
            <a:r>
              <a:rPr lang="en-US" dirty="0" smtClean="0">
                <a:solidFill>
                  <a:schemeClr val="bg1">
                    <a:lumMod val="85000"/>
                  </a:schemeClr>
                </a:solidFill>
                <a:latin typeface="Helvetica" pitchFamily="34" charset="0"/>
              </a:rPr>
              <a:t>Introduction</a:t>
            </a:r>
          </a:p>
          <a:p>
            <a:pPr marL="228600" indent="-228600">
              <a:spcBef>
                <a:spcPts val="600"/>
              </a:spcBef>
              <a:buClr>
                <a:srgbClr val="CC3300"/>
              </a:buClr>
            </a:pPr>
            <a:r>
              <a:rPr lang="en-US" dirty="0" smtClean="0">
                <a:solidFill>
                  <a:schemeClr val="bg1">
                    <a:lumMod val="85000"/>
                  </a:schemeClr>
                </a:solidFill>
                <a:latin typeface="Helvetica" pitchFamily="34" charset="0"/>
              </a:rPr>
              <a:t>Algorithm</a:t>
            </a:r>
          </a:p>
          <a:p>
            <a:pPr marL="228600" indent="-228600">
              <a:spcBef>
                <a:spcPts val="600"/>
              </a:spcBef>
              <a:buClr>
                <a:srgbClr val="CC3300"/>
              </a:buClr>
            </a:pPr>
            <a:r>
              <a:rPr lang="en-US" dirty="0" smtClean="0">
                <a:latin typeface="Helvetica" pitchFamily="34" charset="0"/>
              </a:rPr>
              <a:t>Results</a:t>
            </a:r>
          </a:p>
          <a:p>
            <a:pPr marL="228600" indent="-228600">
              <a:spcBef>
                <a:spcPts val="600"/>
              </a:spcBef>
              <a:buClr>
                <a:srgbClr val="CC3300"/>
              </a:buClr>
            </a:pPr>
            <a:r>
              <a:rPr lang="en-US" dirty="0" smtClean="0">
                <a:solidFill>
                  <a:schemeClr val="bg1">
                    <a:lumMod val="85000"/>
                  </a:schemeClr>
                </a:solidFill>
                <a:latin typeface="Helvetica" pitchFamily="34" charset="0"/>
              </a:rPr>
              <a:t>Conclusions</a:t>
            </a:r>
          </a:p>
          <a:p>
            <a:endParaRPr lang="en-US" dirty="0"/>
          </a:p>
        </p:txBody>
      </p:sp>
    </p:spTree>
    <p:extLst>
      <p:ext uri="{BB962C8B-B14F-4D97-AF65-F5344CB8AC3E}">
        <p14:creationId xmlns:p14="http://schemas.microsoft.com/office/powerpoint/2010/main" val="101516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4">
                                            <p:txEl>
                                              <p:pRg st="0" end="0"/>
                                            </p:txEl>
                                          </p:spTgt>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Myocardial perfusion imaging (MPI)</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600200"/>
                <a:ext cx="5562362" cy="4419600"/>
              </a:xfrm>
            </p:spPr>
            <p:txBody>
              <a:bodyPr>
                <a:normAutofit/>
              </a:bodyPr>
              <a:lstStyle/>
              <a:p>
                <a:pPr marL="233363" indent="-233363">
                  <a:lnSpc>
                    <a:spcPct val="90000"/>
                  </a:lnSpc>
                  <a:spcBef>
                    <a:spcPts val="12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dirty="0" smtClean="0">
                    <a:latin typeface="Helvetica" pitchFamily="34" charset="0"/>
                  </a:rPr>
                  <a:t>Dataset</a:t>
                </a:r>
                <a:endParaRPr lang="en-US" dirty="0">
                  <a:latin typeface="Helvetica" pitchFamily="34" charset="0"/>
                </a:endParaRPr>
              </a:p>
              <a:p>
                <a:pPr marL="457200" indent="-228600">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2000" dirty="0">
                    <a:latin typeface="Helvetica" pitchFamily="34" charset="0"/>
                  </a:rPr>
                  <a:t>in-vivo data</a:t>
                </a:r>
              </a:p>
              <a:p>
                <a:pPr marL="457200" indent="-228600">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2000" dirty="0">
                    <a:latin typeface="Helvetica" pitchFamily="34" charset="0"/>
                  </a:rPr>
                  <a:t>90 (phase) x 190 (frequency) x 70 (time)</a:t>
                </a:r>
              </a:p>
              <a:p>
                <a:pPr marL="457200" indent="-228600">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2000" dirty="0">
                    <a:latin typeface="Helvetica" pitchFamily="34" charset="0"/>
                  </a:rPr>
                  <a:t>Saturation-recovery sequence</a:t>
                </a:r>
              </a:p>
              <a:p>
                <a:pPr marL="685800" indent="-228600">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1800" dirty="0">
                    <a:latin typeface="Helvetica" pitchFamily="34" charset="0"/>
                  </a:rPr>
                  <a:t>TR/TE: 2.5/1 </a:t>
                </a:r>
                <a:r>
                  <a:rPr lang="en-US" sz="1800" dirty="0" err="1">
                    <a:latin typeface="Helvetica" pitchFamily="34" charset="0"/>
                  </a:rPr>
                  <a:t>ms</a:t>
                </a:r>
                <a:endParaRPr lang="en-US" sz="1800" dirty="0">
                  <a:latin typeface="Helvetica" pitchFamily="34" charset="0"/>
                </a:endParaRPr>
              </a:p>
              <a:p>
                <a:pPr marL="685800" indent="-228600">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1800" dirty="0">
                    <a:latin typeface="Helvetica" pitchFamily="34" charset="0"/>
                  </a:rPr>
                  <a:t>saturation recovery:100 </a:t>
                </a:r>
                <a:r>
                  <a:rPr lang="en-US" sz="1800" dirty="0" err="1">
                    <a:latin typeface="Helvetica" pitchFamily="34" charset="0"/>
                  </a:rPr>
                  <a:t>ms</a:t>
                </a:r>
                <a:endParaRPr lang="en-US" sz="1800" dirty="0">
                  <a:latin typeface="Helvetica" pitchFamily="34" charset="0"/>
                </a:endParaRPr>
              </a:p>
              <a:p>
                <a:pPr lvl="1" indent="-228600">
                  <a:lnSpc>
                    <a:spcPct val="90000"/>
                  </a:lnSpc>
                  <a:spcBef>
                    <a:spcPts val="1200"/>
                  </a:spcBef>
                  <a:buClr>
                    <a:srgbClr val="CC3300"/>
                  </a:buClr>
                </a:pPr>
                <a:endParaRPr lang="en-US" sz="1800" dirty="0" smtClean="0">
                  <a:latin typeface="Helvetica" pitchFamily="34" charset="0"/>
                </a:endParaRPr>
              </a:p>
              <a:p>
                <a:pPr marL="233363" indent="-233363">
                  <a:lnSpc>
                    <a:spcPct val="90000"/>
                  </a:lnSpc>
                  <a:spcBef>
                    <a:spcPts val="12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dirty="0" smtClean="0">
                    <a:latin typeface="Helvetica" pitchFamily="34" charset="0"/>
                  </a:rPr>
                  <a:t>Evolution function</a:t>
                </a:r>
                <a:endParaRPr lang="en-US" dirty="0">
                  <a:latin typeface="Helvetica" pitchFamily="34" charset="0"/>
                </a:endParaRPr>
              </a:p>
              <a:p>
                <a:pPr marL="576263" indent="-228600">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2000" dirty="0" smtClean="0">
                    <a:latin typeface="Helvetica" pitchFamily="34" charset="0"/>
                  </a:rPr>
                  <a:t>contrast </a:t>
                </a:r>
                <a:r>
                  <a:rPr lang="en-US" sz="2000" dirty="0">
                    <a:latin typeface="Helvetica" pitchFamily="34" charset="0"/>
                  </a:rPr>
                  <a:t>changes between </a:t>
                </a:r>
                <a:r>
                  <a:rPr lang="en-US" sz="2000" dirty="0" smtClean="0">
                    <a:latin typeface="Helvetica" pitchFamily="34" charset="0"/>
                  </a:rPr>
                  <a:t>timeframes</a:t>
                </a:r>
              </a:p>
              <a:p>
                <a:pPr marL="576263" indent="-228600">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2000" dirty="0">
                    <a:latin typeface="Helvetica" pitchFamily="34" charset="0"/>
                  </a:rPr>
                  <a:t>t</a:t>
                </a:r>
                <a:r>
                  <a:rPr lang="en-US" sz="2000" dirty="0" smtClean="0">
                    <a:latin typeface="Helvetica" pitchFamily="34" charset="0"/>
                  </a:rPr>
                  <a:t>emporal difference: </a:t>
                </a:r>
                <a14:m>
                  <m:oMath xmlns:m="http://schemas.openxmlformats.org/officeDocument/2006/math">
                    <m:sSub>
                      <m:sSubPr>
                        <m:ctrlPr>
                          <a:rPr lang="en-US" sz="2000" i="1" smtClean="0">
                            <a:latin typeface="Cambria Math"/>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𝑘</m:t>
                        </m:r>
                      </m:sub>
                    </m:sSub>
                    <m:r>
                      <a:rPr lang="en-US" sz="2000" b="0" i="1" smtClean="0">
                        <a:latin typeface="Cambria Math" panose="02040503050406030204" pitchFamily="18" charset="0"/>
                      </a:rPr>
                      <m:t>=</m:t>
                    </m:r>
                    <m:r>
                      <a:rPr lang="en-US" sz="2000" b="0" i="1" smtClean="0">
                        <a:latin typeface="Cambria Math" panose="02040503050406030204" pitchFamily="18" charset="0"/>
                      </a:rPr>
                      <m:t>𝐼</m:t>
                    </m:r>
                  </m:oMath>
                </a14:m>
                <a:endParaRPr lang="en-US" sz="2000" dirty="0">
                  <a:latin typeface="Helvetica" pitchFamily="34" charset="0"/>
                </a:endParaRPr>
              </a:p>
              <a:p>
                <a:pPr marL="576263" lvl="1" indent="-228600">
                  <a:lnSpc>
                    <a:spcPct val="90000"/>
                  </a:lnSpc>
                  <a:spcBef>
                    <a:spcPts val="600"/>
                  </a:spcBef>
                  <a:buClr>
                    <a:srgbClr val="CC3300"/>
                  </a:buClr>
                  <a:buNone/>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2000" dirty="0" smtClean="0">
                    <a:sym typeface="Wingdings" panose="05000000000000000000" pitchFamily="2" charset="2"/>
                  </a:rPr>
                  <a:t> </a:t>
                </a:r>
                <a14:m>
                  <m:oMath xmlns:m="http://schemas.openxmlformats.org/officeDocument/2006/math">
                    <m:sSub>
                      <m:sSubPr>
                        <m:ctrlPr>
                          <a:rPr lang="en-US" sz="2000" i="1">
                            <a:latin typeface="Cambria Math"/>
                          </a:rPr>
                        </m:ctrlPr>
                      </m:sSubPr>
                      <m:e>
                        <m:r>
                          <a:rPr lang="en-US" sz="2000">
                            <a:latin typeface="Cambria Math" panose="02040503050406030204" pitchFamily="18" charset="0"/>
                          </a:rPr>
                          <m:t>𝑥</m:t>
                        </m:r>
                      </m:e>
                      <m:sub>
                        <m:r>
                          <a:rPr lang="en-US" sz="2000">
                            <a:latin typeface="Cambria Math" panose="02040503050406030204" pitchFamily="18" charset="0"/>
                          </a:rPr>
                          <m:t>𝑘</m:t>
                        </m:r>
                      </m:sub>
                    </m:sSub>
                    <m:r>
                      <a:rPr lang="en-US" sz="2000">
                        <a:latin typeface="Cambria Math" panose="02040503050406030204" pitchFamily="18" charset="0"/>
                      </a:rPr>
                      <m:t>=</m:t>
                    </m:r>
                    <m:sSub>
                      <m:sSubPr>
                        <m:ctrlPr>
                          <a:rPr lang="en-US" sz="2000" i="1">
                            <a:latin typeface="Cambria Math"/>
                          </a:rPr>
                        </m:ctrlPr>
                      </m:sSubPr>
                      <m:e>
                        <m:r>
                          <a:rPr lang="en-US" sz="2000">
                            <a:latin typeface="Cambria Math" panose="02040503050406030204" pitchFamily="18" charset="0"/>
                          </a:rPr>
                          <m:t>𝑥</m:t>
                        </m:r>
                      </m:e>
                      <m:sub>
                        <m:r>
                          <a:rPr lang="en-US" sz="2000">
                            <a:latin typeface="Cambria Math" panose="02040503050406030204" pitchFamily="18" charset="0"/>
                          </a:rPr>
                          <m:t>𝑘</m:t>
                        </m:r>
                        <m:r>
                          <a:rPr lang="en-US" sz="2000">
                            <a:latin typeface="Cambria Math" panose="02040503050406030204" pitchFamily="18" charset="0"/>
                          </a:rPr>
                          <m:t>−1</m:t>
                        </m:r>
                      </m:sub>
                    </m:sSub>
                    <m:r>
                      <a:rPr lang="en-US" sz="2000">
                        <a:latin typeface="Cambria Math" panose="02040503050406030204" pitchFamily="18" charset="0"/>
                      </a:rPr>
                      <m:t>+ </m:t>
                    </m:r>
                    <m:sSub>
                      <m:sSubPr>
                        <m:ctrlPr>
                          <a:rPr lang="en-US" sz="2000" i="1">
                            <a:latin typeface="Cambria Math"/>
                          </a:rPr>
                        </m:ctrlPr>
                      </m:sSubPr>
                      <m:e>
                        <m:r>
                          <a:rPr lang="en-US" sz="2000">
                            <a:latin typeface="Cambria Math" panose="02040503050406030204" pitchFamily="18" charset="0"/>
                          </a:rPr>
                          <m:t>𝑢</m:t>
                        </m:r>
                      </m:e>
                      <m:sub>
                        <m:r>
                          <a:rPr lang="en-US" sz="2000">
                            <a:latin typeface="Cambria Math" panose="02040503050406030204" pitchFamily="18" charset="0"/>
                          </a:rPr>
                          <m:t>𝑘</m:t>
                        </m:r>
                      </m:sub>
                    </m:sSub>
                  </m:oMath>
                </a14:m>
                <a:endParaRPr lang="en-US" sz="2000" dirty="0" smtClean="0">
                  <a:latin typeface="Helvetica" pitchFamily="34" charset="0"/>
                </a:endParaRPr>
              </a:p>
              <a:p>
                <a:pPr lvl="1" indent="-223838">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endParaRPr lang="en-US" dirty="0">
                  <a:latin typeface="Helvetica" pitchFamily="34"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600200"/>
                <a:ext cx="5562362" cy="4419600"/>
              </a:xfrm>
              <a:blipFill rotWithShape="1">
                <a:blip r:embed="rId6"/>
                <a:stretch>
                  <a:fillRect l="-1425" t="-1793"/>
                </a:stretch>
              </a:blipFill>
            </p:spPr>
            <p:txBody>
              <a:bodyPr/>
              <a:lstStyle/>
              <a:p>
                <a:r>
                  <a:rPr lang="en-US">
                    <a:noFill/>
                  </a:rPr>
                  <a:t> </a:t>
                </a:r>
              </a:p>
            </p:txBody>
          </p:sp>
        </mc:Fallback>
      </mc:AlternateContent>
      <p:sp>
        <p:nvSpPr>
          <p:cNvPr id="5" name="Slide Number Placeholder 4"/>
          <p:cNvSpPr>
            <a:spLocks noGrp="1"/>
          </p:cNvSpPr>
          <p:nvPr>
            <p:ph type="sldNum" sz="quarter" idx="4294967295"/>
          </p:nvPr>
        </p:nvSpPr>
        <p:spPr>
          <a:xfrm>
            <a:off x="8077200" y="19050"/>
            <a:ext cx="1066800" cy="328613"/>
          </a:xfrm>
          <a:prstGeom prst="rect">
            <a:avLst/>
          </a:prstGeom>
        </p:spPr>
        <p:txBody>
          <a:bodyPr/>
          <a:lstStyle/>
          <a:p>
            <a:fld id="{B6F15528-21DE-4FAA-801E-634DDDAF4B2B}" type="slidenum">
              <a:rPr lang="en-US" smtClean="0"/>
              <a:pPr/>
              <a:t>13</a:t>
            </a:fld>
            <a:endParaRPr lang="en-US"/>
          </a:p>
        </p:txBody>
      </p:sp>
      <p:pic>
        <p:nvPicPr>
          <p:cNvPr id="27" name="utahInvivoPerfusionCmbd">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7"/>
          <a:stretch>
            <a:fillRect/>
          </a:stretch>
        </p:blipFill>
        <p:spPr>
          <a:xfrm>
            <a:off x="6400800" y="1625600"/>
            <a:ext cx="2362200" cy="2262739"/>
          </a:xfrm>
          <a:prstGeom prst="rect">
            <a:avLst/>
          </a:prstGeom>
        </p:spPr>
      </p:pic>
      <p:pic>
        <p:nvPicPr>
          <p:cNvPr id="4" name="Picture 3"/>
          <p:cNvPicPr>
            <a:picLocks noChangeAspect="1"/>
          </p:cNvPicPr>
          <p:nvPr/>
        </p:nvPicPr>
        <p:blipFill rotWithShape="1">
          <a:blip r:embed="rId8">
            <a:extLst>
              <a:ext uri="{28A0092B-C50C-407E-A947-70E740481C1C}">
                <a14:useLocalDpi xmlns:a14="http://schemas.microsoft.com/office/drawing/2010/main" val="0"/>
              </a:ext>
            </a:extLst>
          </a:blip>
          <a:srcRect l="15434" r="14271" b="6274"/>
          <a:stretch/>
        </p:blipFill>
        <p:spPr>
          <a:xfrm>
            <a:off x="6522720" y="4069187"/>
            <a:ext cx="2194560" cy="2194560"/>
          </a:xfrm>
          <a:prstGeom prst="rect">
            <a:avLst/>
          </a:prstGeom>
        </p:spPr>
      </p:pic>
      <p:sp>
        <p:nvSpPr>
          <p:cNvPr id="7" name="TextBox 6"/>
          <p:cNvSpPr txBox="1"/>
          <p:nvPr/>
        </p:nvSpPr>
        <p:spPr>
          <a:xfrm>
            <a:off x="7138706" y="6189752"/>
            <a:ext cx="1036948" cy="261610"/>
          </a:xfrm>
          <a:prstGeom prst="rect">
            <a:avLst/>
          </a:prstGeom>
          <a:noFill/>
        </p:spPr>
        <p:txBody>
          <a:bodyPr wrap="square" rtlCol="0">
            <a:spAutoFit/>
          </a:bodyPr>
          <a:lstStyle/>
          <a:p>
            <a:pPr algn="ctr"/>
            <a:r>
              <a:rPr lang="en-US" sz="1100" dirty="0" smtClean="0">
                <a:latin typeface="Arial" panose="020B0604020202020204" pitchFamily="34" charset="0"/>
                <a:cs typeface="Arial" panose="020B0604020202020204" pitchFamily="34" charset="0"/>
              </a:rPr>
              <a:t>Samples</a:t>
            </a:r>
            <a:endParaRPr lang="en-US" sz="1100" dirty="0">
              <a:latin typeface="Arial" panose="020B0604020202020204" pitchFamily="34" charset="0"/>
              <a:cs typeface="Arial" panose="020B0604020202020204" pitchFamily="34" charset="0"/>
            </a:endParaRPr>
          </a:p>
        </p:txBody>
      </p:sp>
      <p:sp>
        <p:nvSpPr>
          <p:cNvPr id="8" name="TextBox 7"/>
          <p:cNvSpPr txBox="1"/>
          <p:nvPr/>
        </p:nvSpPr>
        <p:spPr>
          <a:xfrm>
            <a:off x="5546222" y="5090559"/>
            <a:ext cx="1828800" cy="261610"/>
          </a:xfrm>
          <a:prstGeom prst="rect">
            <a:avLst/>
          </a:prstGeom>
          <a:noFill/>
          <a:scene3d>
            <a:camera prst="orthographicFront">
              <a:rot lat="0" lon="0" rev="5400000"/>
            </a:camera>
            <a:lightRig rig="threePt" dir="t"/>
          </a:scene3d>
        </p:spPr>
        <p:txBody>
          <a:bodyPr wrap="square" rtlCol="0">
            <a:spAutoFit/>
          </a:bodyPr>
          <a:lstStyle/>
          <a:p>
            <a:pPr algn="ctr"/>
            <a:r>
              <a:rPr lang="en-US" sz="1100" dirty="0" smtClean="0">
                <a:latin typeface="Arial" panose="020B0604020202020204" pitchFamily="34" charset="0"/>
                <a:cs typeface="Arial" panose="020B0604020202020204" pitchFamily="34" charset="0"/>
              </a:rPr>
              <a:t>Abs. innovation</a:t>
            </a:r>
            <a:endParaRPr lang="en-US" sz="14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839194659"/>
      </p:ext>
    </p:extLst>
  </p:cSld>
  <p:clrMapOvr>
    <a:masterClrMapping/>
  </p:clrMapOvr>
  <mc:AlternateContent xmlns:mc="http://schemas.openxmlformats.org/markup-compatibility/2006" xmlns:p14="http://schemas.microsoft.com/office/powerpoint/2010/main">
    <mc:Choice Requires="p14">
      <p:transition spd="slow" p14:dur="2000" advTm="105619"/>
    </mc:Choice>
    <mc:Fallback xmlns="">
      <p:transition spd="slow" advTm="105619"/>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7"/>
                                        </p:tgtEl>
                                      </p:cBhvr>
                                    </p:cmd>
                                  </p:childTnLst>
                                </p:cTn>
                              </p:par>
                            </p:childTnLst>
                          </p:cTn>
                        </p:par>
                      </p:childTnLst>
                    </p:cTn>
                  </p:par>
                </p:childTnLst>
              </p:cTn>
              <p:nextCondLst>
                <p:cond evt="onClick" delay="0">
                  <p:tgtEl>
                    <p:spTgt spid="27"/>
                  </p:tgtEl>
                </p:cond>
              </p:nextCondLst>
            </p:seq>
            <p:video>
              <p:cMediaNode vol="80000">
                <p:cTn id="7" repeatCount="indefinite" fill="remove" display="0">
                  <p:stCondLst>
                    <p:cond delay="indefinite"/>
                  </p:stCondLst>
                </p:cTn>
                <p:tgtEl>
                  <p:spTgt spid="27"/>
                </p:tgtEl>
              </p:cMediaNode>
            </p:video>
          </p:childTnLst>
        </p:cTn>
      </p:par>
    </p:tnLst>
  </p:timing>
  <p:extLst mod="1">
    <p:ext uri="{E180D4A7-C9FB-4DFB-919C-405C955672EB}">
      <p14:showEvtLst xmlns:p14="http://schemas.microsoft.com/office/powerpoint/2010/main">
        <p14:playEvt time="90922" objId="27"/>
        <p14:playEvt time="100254" objId="27"/>
      </p14:showEvt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Under-sampled MPI  experiment</a:t>
            </a:r>
            <a:endParaRPr lang="en-US" dirty="0"/>
          </a:p>
        </p:txBody>
      </p:sp>
      <mc:AlternateContent xmlns:mc="http://schemas.openxmlformats.org/markup-compatibility/2006">
        <mc:Choice xmlns:a14="http://schemas.microsoft.com/office/drawing/2010/main" Requires="a14">
          <p:sp>
            <p:nvSpPr>
              <p:cNvPr id="52" name="Content Placeholder 51"/>
              <p:cNvSpPr>
                <a:spLocks noGrp="1"/>
              </p:cNvSpPr>
              <p:nvPr>
                <p:ph idx="1"/>
              </p:nvPr>
            </p:nvSpPr>
            <p:spPr>
              <a:xfrm>
                <a:off x="685800" y="1691640"/>
                <a:ext cx="8229600" cy="1143000"/>
              </a:xfrm>
            </p:spPr>
            <p:txBody>
              <a:bodyPr>
                <a:noAutofit/>
              </a:bodyPr>
              <a:lstStyle/>
              <a:p>
                <a:pPr marL="233363" indent="-233363">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dirty="0" smtClean="0">
                    <a:latin typeface="Helvetica" pitchFamily="34" charset="0"/>
                  </a:rPr>
                  <a:t>Acceleration (R) : 4</a:t>
                </a:r>
                <a:endParaRPr lang="en-US" dirty="0">
                  <a:latin typeface="Helvetica" pitchFamily="34" charset="0"/>
                </a:endParaRPr>
              </a:p>
              <a:p>
                <a:pPr marL="233363" indent="-233363">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dirty="0">
                    <a:latin typeface="Helvetica" pitchFamily="34" charset="0"/>
                  </a:rPr>
                  <a:t>Window size (</a:t>
                </a:r>
                <a14:m>
                  <m:oMath xmlns:m="http://schemas.openxmlformats.org/officeDocument/2006/math">
                    <m:r>
                      <a:rPr lang="en-US">
                        <a:latin typeface="Cambria Math"/>
                      </a:rPr>
                      <m:t>𝑘</m:t>
                    </m:r>
                  </m:oMath>
                </a14:m>
                <a:r>
                  <a:rPr lang="en-US" dirty="0">
                    <a:latin typeface="Helvetica" pitchFamily="34" charset="0"/>
                  </a:rPr>
                  <a:t>): 4</a:t>
                </a:r>
              </a:p>
              <a:p>
                <a:pPr marL="233363" indent="-233363">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dirty="0">
                    <a:latin typeface="Helvetica" pitchFamily="34" charset="0"/>
                  </a:rPr>
                  <a:t>Initialization (</a:t>
                </a:r>
                <a14:m>
                  <m:oMath xmlns:m="http://schemas.openxmlformats.org/officeDocument/2006/math">
                    <m:sSub>
                      <m:sSubPr>
                        <m:ctrlPr>
                          <a:rPr lang="en-US" i="1">
                            <a:latin typeface="Cambria Math"/>
                          </a:rPr>
                        </m:ctrlPr>
                      </m:sSubPr>
                      <m:e>
                        <m:acc>
                          <m:accPr>
                            <m:chr m:val="̂"/>
                            <m:ctrlPr>
                              <a:rPr lang="en-US" i="1">
                                <a:latin typeface="Cambria Math"/>
                              </a:rPr>
                            </m:ctrlPr>
                          </m:accPr>
                          <m:e>
                            <m:r>
                              <a:rPr lang="en-US">
                                <a:latin typeface="Cambria Math"/>
                              </a:rPr>
                              <m:t>𝑥</m:t>
                            </m:r>
                          </m:e>
                        </m:acc>
                      </m:e>
                      <m:sub>
                        <m:r>
                          <a:rPr lang="en-US">
                            <a:latin typeface="Cambria Math"/>
                          </a:rPr>
                          <m:t>0</m:t>
                        </m:r>
                      </m:sub>
                    </m:sSub>
                  </m:oMath>
                </a14:m>
                <a:r>
                  <a:rPr lang="en-US" dirty="0">
                    <a:latin typeface="Helvetica" pitchFamily="34" charset="0"/>
                  </a:rPr>
                  <a:t>): sliding window   </a:t>
                </a:r>
              </a:p>
            </p:txBody>
          </p:sp>
        </mc:Choice>
        <mc:Fallback>
          <p:sp>
            <p:nvSpPr>
              <p:cNvPr id="52" name="Content Placeholder 51"/>
              <p:cNvSpPr>
                <a:spLocks noGrp="1" noRot="1" noChangeAspect="1" noMove="1" noResize="1" noEditPoints="1" noAdjustHandles="1" noChangeArrowheads="1" noChangeShapeType="1" noTextEdit="1"/>
              </p:cNvSpPr>
              <p:nvPr>
                <p:ph idx="1"/>
              </p:nvPr>
            </p:nvSpPr>
            <p:spPr>
              <a:xfrm>
                <a:off x="685800" y="1691640"/>
                <a:ext cx="8229600" cy="1143000"/>
              </a:xfrm>
              <a:blipFill rotWithShape="1">
                <a:blip r:embed="rId4"/>
                <a:stretch>
                  <a:fillRect l="-1037" t="-3743" b="-29947"/>
                </a:stretch>
              </a:blipFill>
            </p:spPr>
            <p:txBody>
              <a:bodyPr/>
              <a:lstStyle/>
              <a:p>
                <a:r>
                  <a:rPr lang="en-US">
                    <a:noFill/>
                  </a:rPr>
                  <a:t> </a:t>
                </a:r>
              </a:p>
            </p:txBody>
          </p:sp>
        </mc:Fallback>
      </mc:AlternateContent>
      <p:sp>
        <p:nvSpPr>
          <p:cNvPr id="4" name="Slide Number Placeholder 3"/>
          <p:cNvSpPr>
            <a:spLocks noGrp="1"/>
          </p:cNvSpPr>
          <p:nvPr>
            <p:ph type="sldNum" sz="quarter" idx="4294967295"/>
          </p:nvPr>
        </p:nvSpPr>
        <p:spPr>
          <a:xfrm>
            <a:off x="8077200" y="19050"/>
            <a:ext cx="1066800" cy="328613"/>
          </a:xfrm>
          <a:prstGeom prst="rect">
            <a:avLst/>
          </a:prstGeom>
        </p:spPr>
        <p:txBody>
          <a:bodyPr/>
          <a:lstStyle/>
          <a:p>
            <a:fld id="{B6F15528-21DE-4FAA-801E-634DDDAF4B2B}" type="slidenum">
              <a:rPr lang="en-US" smtClean="0"/>
              <a:pPr/>
              <a:t>14</a:t>
            </a:fld>
            <a:endParaRPr lang="en-US"/>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7138" y="5539994"/>
            <a:ext cx="1810003" cy="857370"/>
          </a:xfrm>
          <a:prstGeom prst="rect">
            <a:avLst/>
          </a:prstGeom>
        </p:spPr>
      </p:pic>
      <p:grpSp>
        <p:nvGrpSpPr>
          <p:cNvPr id="47" name="Group 46"/>
          <p:cNvGrpSpPr/>
          <p:nvPr/>
        </p:nvGrpSpPr>
        <p:grpSpPr>
          <a:xfrm>
            <a:off x="4125007" y="3131646"/>
            <a:ext cx="1810003" cy="1133066"/>
            <a:chOff x="4125007" y="2908909"/>
            <a:chExt cx="1810003" cy="1133066"/>
          </a:xfrm>
        </p:grpSpPr>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25007" y="2908909"/>
              <a:ext cx="1810003" cy="857370"/>
            </a:xfrm>
            <a:prstGeom prst="rect">
              <a:avLst/>
            </a:prstGeom>
          </p:spPr>
        </p:pic>
        <mc:AlternateContent xmlns:mc="http://schemas.openxmlformats.org/markup-compatibility/2006" xmlns:a14="http://schemas.microsoft.com/office/drawing/2010/main">
          <mc:Choice Requires="a14">
            <p:sp>
              <p:nvSpPr>
                <p:cNvPr id="20" name="TextBox 19"/>
                <p:cNvSpPr txBox="1"/>
                <p:nvPr/>
              </p:nvSpPr>
              <p:spPr>
                <a:xfrm>
                  <a:off x="4844208" y="3672643"/>
                  <a:ext cx="37160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m:oMathPara>
                  </a14:m>
                  <a:endParaRPr 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4844208" y="3672643"/>
                  <a:ext cx="371601" cy="369332"/>
                </a:xfrm>
                <a:prstGeom prst="rect">
                  <a:avLst/>
                </a:prstGeom>
                <a:blipFill rotWithShape="0">
                  <a:blip r:embed="rId7"/>
                  <a:stretch>
                    <a:fillRect/>
                  </a:stretch>
                </a:blipFill>
              </p:spPr>
              <p:txBody>
                <a:bodyPr/>
                <a:lstStyle/>
                <a:p>
                  <a:r>
                    <a:rPr lang="en-US">
                      <a:noFill/>
                    </a:rPr>
                    <a:t> </a:t>
                  </a:r>
                </a:p>
              </p:txBody>
            </p:sp>
          </mc:Fallback>
        </mc:AlternateContent>
      </p:grpSp>
      <p:grpSp>
        <p:nvGrpSpPr>
          <p:cNvPr id="42" name="Group 41"/>
          <p:cNvGrpSpPr/>
          <p:nvPr/>
        </p:nvGrpSpPr>
        <p:grpSpPr>
          <a:xfrm>
            <a:off x="228600" y="3131646"/>
            <a:ext cx="1810003" cy="1133066"/>
            <a:chOff x="228600" y="2908909"/>
            <a:chExt cx="1810003" cy="1133066"/>
          </a:xfrm>
        </p:grpSpPr>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600" y="2908909"/>
              <a:ext cx="1810003" cy="857370"/>
            </a:xfrm>
            <a:prstGeom prst="rect">
              <a:avLst/>
            </a:prstGeom>
          </p:spPr>
        </p:pic>
        <mc:AlternateContent xmlns:mc="http://schemas.openxmlformats.org/markup-compatibility/2006" xmlns:a14="http://schemas.microsoft.com/office/drawing/2010/main">
          <mc:Choice Requires="a14">
            <p:sp>
              <p:nvSpPr>
                <p:cNvPr id="19" name="TextBox 18"/>
                <p:cNvSpPr txBox="1"/>
                <p:nvPr/>
              </p:nvSpPr>
              <p:spPr>
                <a:xfrm>
                  <a:off x="947801" y="3672643"/>
                  <a:ext cx="37160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oMath>
                    </m:oMathPara>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947801" y="3672643"/>
                  <a:ext cx="371601" cy="369332"/>
                </a:xfrm>
                <a:prstGeom prst="rect">
                  <a:avLst/>
                </a:prstGeom>
                <a:blipFill rotWithShape="0">
                  <a:blip r:embed="rId9"/>
                  <a:stretch>
                    <a:fillRect/>
                  </a:stretch>
                </a:blipFill>
              </p:spPr>
              <p:txBody>
                <a:bodyPr/>
                <a:lstStyle/>
                <a:p>
                  <a:r>
                    <a:rPr lang="en-US">
                      <a:noFill/>
                    </a:rPr>
                    <a:t> </a:t>
                  </a:r>
                </a:p>
              </p:txBody>
            </p:sp>
          </mc:Fallback>
        </mc:AlternateContent>
      </p:grpSp>
      <p:grpSp>
        <p:nvGrpSpPr>
          <p:cNvPr id="43" name="Group 42"/>
          <p:cNvGrpSpPr/>
          <p:nvPr/>
        </p:nvGrpSpPr>
        <p:grpSpPr>
          <a:xfrm>
            <a:off x="228600" y="4335278"/>
            <a:ext cx="1810003" cy="1152896"/>
            <a:chOff x="228600" y="4112541"/>
            <a:chExt cx="1810003" cy="1152896"/>
          </a:xfrm>
        </p:grpSpPr>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8600" y="4112541"/>
              <a:ext cx="1810003" cy="857370"/>
            </a:xfrm>
            <a:prstGeom prst="rect">
              <a:avLst/>
            </a:prstGeom>
          </p:spPr>
        </p:pic>
        <mc:AlternateContent xmlns:mc="http://schemas.openxmlformats.org/markup-compatibility/2006" xmlns:a14="http://schemas.microsoft.com/office/drawing/2010/main">
          <mc:Choice Requires="a14">
            <p:sp>
              <p:nvSpPr>
                <p:cNvPr id="21" name="TextBox 20"/>
                <p:cNvSpPr txBox="1"/>
                <p:nvPr/>
              </p:nvSpPr>
              <p:spPr>
                <a:xfrm>
                  <a:off x="947801" y="4896105"/>
                  <a:ext cx="37160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acc>
                              <m:accPr>
                                <m:chr m:val="̂"/>
                                <m:ctrlPr>
                                  <a:rPr lang="en-US" i="1" smtClean="0">
                                    <a:latin typeface="Cambria Math"/>
                                  </a:rPr>
                                </m:ctrlPr>
                              </m:accPr>
                              <m:e>
                                <m:r>
                                  <a:rPr lang="en-US" b="0" i="1" smtClean="0">
                                    <a:latin typeface="Cambria Math" panose="02040503050406030204" pitchFamily="18" charset="0"/>
                                  </a:rPr>
                                  <m:t>𝑥</m:t>
                                </m:r>
                              </m:e>
                            </m:acc>
                          </m:e>
                          <m:sub>
                            <m:r>
                              <a:rPr lang="en-US" b="0" i="1" smtClean="0">
                                <a:latin typeface="Cambria Math" panose="02040503050406030204" pitchFamily="18" charset="0"/>
                              </a:rPr>
                              <m:t>0</m:t>
                            </m:r>
                          </m:sub>
                        </m:sSub>
                      </m:oMath>
                    </m:oMathPara>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947801" y="4896105"/>
                  <a:ext cx="371601" cy="369332"/>
                </a:xfrm>
                <a:prstGeom prst="rect">
                  <a:avLst/>
                </a:prstGeom>
                <a:blipFill rotWithShape="0">
                  <a:blip r:embed="rId11"/>
                  <a:stretch>
                    <a:fillRect t="-5000" r="-8197" b="-1667"/>
                  </a:stretch>
                </a:blipFill>
              </p:spPr>
              <p:txBody>
                <a:bodyPr/>
                <a:lstStyle/>
                <a:p>
                  <a:r>
                    <a:rPr lang="en-US">
                      <a:noFill/>
                    </a:rPr>
                    <a:t> </a:t>
                  </a:r>
                </a:p>
              </p:txBody>
            </p:sp>
          </mc:Fallback>
        </mc:AlternateContent>
      </p:grpSp>
      <p:grpSp>
        <p:nvGrpSpPr>
          <p:cNvPr id="44" name="Group 43"/>
          <p:cNvGrpSpPr/>
          <p:nvPr/>
        </p:nvGrpSpPr>
        <p:grpSpPr>
          <a:xfrm>
            <a:off x="228600" y="5539994"/>
            <a:ext cx="1810003" cy="1153776"/>
            <a:chOff x="228600" y="5317257"/>
            <a:chExt cx="1810003" cy="1153776"/>
          </a:xfrm>
        </p:grpSpPr>
        <p:pic>
          <p:nvPicPr>
            <p:cNvPr id="11" name="Picture 1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8600" y="5317257"/>
              <a:ext cx="1810003" cy="857370"/>
            </a:xfrm>
            <a:prstGeom prst="rect">
              <a:avLst/>
            </a:prstGeom>
          </p:spPr>
        </p:pic>
        <mc:AlternateContent xmlns:mc="http://schemas.openxmlformats.org/markup-compatibility/2006" xmlns:a14="http://schemas.microsoft.com/office/drawing/2010/main">
          <mc:Choice Requires="a14">
            <p:sp>
              <p:nvSpPr>
                <p:cNvPr id="22" name="TextBox 21"/>
                <p:cNvSpPr txBox="1"/>
                <p:nvPr/>
              </p:nvSpPr>
              <p:spPr>
                <a:xfrm>
                  <a:off x="600201" y="6101701"/>
                  <a:ext cx="10668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a:rPr>
                            </m:ctrlPr>
                          </m:sSubPr>
                          <m:e>
                            <m:acc>
                              <m:accPr>
                                <m:chr m:val="̂"/>
                                <m:ctrlPr>
                                  <a:rPr lang="en-US" b="0" i="1" smtClean="0">
                                    <a:latin typeface="Cambria Math"/>
                                  </a:rPr>
                                </m:ctrlPr>
                              </m:accPr>
                              <m:e>
                                <m:r>
                                  <a:rPr lang="en-US" b="0" i="1" smtClean="0">
                                    <a:latin typeface="Cambria Math" panose="02040503050406030204" pitchFamily="18" charset="0"/>
                                  </a:rPr>
                                  <m:t>𝑥</m:t>
                                </m:r>
                              </m:e>
                            </m:acc>
                          </m:e>
                          <m:sub>
                            <m:r>
                              <a:rPr lang="en-US" b="0" i="1" smtClean="0">
                                <a:latin typeface="Cambria Math" panose="02040503050406030204" pitchFamily="18" charset="0"/>
                              </a:rPr>
                              <m:t>0</m:t>
                            </m:r>
                          </m:sub>
                        </m:sSub>
                      </m:oMath>
                    </m:oMathPara>
                  </a14:m>
                  <a:endParaRPr lang="en-US" dirty="0"/>
                </a:p>
              </p:txBody>
            </p:sp>
          </mc:Choice>
          <mc:Fallback xmlns="">
            <p:sp>
              <p:nvSpPr>
                <p:cNvPr id="22" name="TextBox 21"/>
                <p:cNvSpPr txBox="1">
                  <a:spLocks noRot="1" noChangeAspect="1" noMove="1" noResize="1" noEditPoints="1" noAdjustHandles="1" noChangeArrowheads="1" noChangeShapeType="1" noTextEdit="1"/>
                </p:cNvSpPr>
                <p:nvPr/>
              </p:nvSpPr>
              <p:spPr>
                <a:xfrm>
                  <a:off x="600201" y="6101701"/>
                  <a:ext cx="1066800" cy="369332"/>
                </a:xfrm>
                <a:prstGeom prst="rect">
                  <a:avLst/>
                </a:prstGeom>
                <a:blipFill rotWithShape="0">
                  <a:blip r:embed="rId13"/>
                  <a:stretch>
                    <a:fillRect t="-4918" r="-10857"/>
                  </a:stretch>
                </a:blipFill>
              </p:spPr>
              <p:txBody>
                <a:bodyPr/>
                <a:lstStyle/>
                <a:p>
                  <a:r>
                    <a:rPr lang="en-US">
                      <a:noFill/>
                    </a:rPr>
                    <a:t> </a:t>
                  </a:r>
                </a:p>
              </p:txBody>
            </p:sp>
          </mc:Fallback>
        </mc:AlternateContent>
      </p:grpSp>
      <p:grpSp>
        <p:nvGrpSpPr>
          <p:cNvPr id="53" name="Group 52"/>
          <p:cNvGrpSpPr/>
          <p:nvPr/>
        </p:nvGrpSpPr>
        <p:grpSpPr>
          <a:xfrm>
            <a:off x="2137138" y="3131646"/>
            <a:ext cx="1810003" cy="1133066"/>
            <a:chOff x="2137138" y="3131646"/>
            <a:chExt cx="1810003" cy="1133066"/>
          </a:xfrm>
        </p:grpSpPr>
        <p:pic>
          <p:nvPicPr>
            <p:cNvPr id="12" name="Picture 1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137138" y="3131646"/>
              <a:ext cx="1810003" cy="857370"/>
            </a:xfrm>
            <a:prstGeom prst="rect">
              <a:avLst/>
            </a:prstGeom>
          </p:spPr>
        </p:pic>
        <mc:AlternateContent xmlns:mc="http://schemas.openxmlformats.org/markup-compatibility/2006" xmlns:a14="http://schemas.microsoft.com/office/drawing/2010/main">
          <mc:Choice Requires="a14">
            <p:sp>
              <p:nvSpPr>
                <p:cNvPr id="23" name="TextBox 22"/>
                <p:cNvSpPr txBox="1"/>
                <p:nvPr/>
              </p:nvSpPr>
              <p:spPr>
                <a:xfrm>
                  <a:off x="2813539" y="3895380"/>
                  <a:ext cx="4572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𝑢</m:t>
                            </m:r>
                          </m:e>
                          <m:sub>
                            <m:r>
                              <a:rPr lang="en-US" b="0" i="1" smtClean="0">
                                <a:latin typeface="Cambria Math" panose="02040503050406030204" pitchFamily="18" charset="0"/>
                              </a:rPr>
                              <m:t>1</m:t>
                            </m:r>
                          </m:sub>
                        </m:sSub>
                      </m:oMath>
                    </m:oMathPara>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2813539" y="3895380"/>
                  <a:ext cx="457200" cy="369332"/>
                </a:xfrm>
                <a:prstGeom prst="rect">
                  <a:avLst/>
                </a:prstGeom>
                <a:blipFill rotWithShape="0">
                  <a:blip r:embed="rId15"/>
                  <a:stretch>
                    <a:fillRect/>
                  </a:stretch>
                </a:blipFill>
              </p:spPr>
              <p:txBody>
                <a:bodyPr/>
                <a:lstStyle/>
                <a:p>
                  <a:r>
                    <a:rPr lang="en-US">
                      <a:noFill/>
                    </a:rPr>
                    <a:t> </a:t>
                  </a:r>
                </a:p>
              </p:txBody>
            </p:sp>
          </mc:Fallback>
        </mc:AlternateContent>
      </p:grpSp>
      <p:grpSp>
        <p:nvGrpSpPr>
          <p:cNvPr id="46" name="Group 45"/>
          <p:cNvGrpSpPr/>
          <p:nvPr/>
        </p:nvGrpSpPr>
        <p:grpSpPr>
          <a:xfrm>
            <a:off x="2137138" y="4335278"/>
            <a:ext cx="1810003" cy="1152896"/>
            <a:chOff x="2137138" y="4112541"/>
            <a:chExt cx="1810003" cy="1152896"/>
          </a:xfrm>
        </p:grpSpPr>
        <p:pic>
          <p:nvPicPr>
            <p:cNvPr id="13" name="Picture 1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137138" y="4112541"/>
              <a:ext cx="1810003" cy="857370"/>
            </a:xfrm>
            <a:prstGeom prst="rect">
              <a:avLst/>
            </a:prstGeom>
          </p:spPr>
        </p:pic>
        <mc:AlternateContent xmlns:mc="http://schemas.openxmlformats.org/markup-compatibility/2006" xmlns:a14="http://schemas.microsoft.com/office/drawing/2010/main">
          <mc:Choice Requires="a14">
            <p:sp>
              <p:nvSpPr>
                <p:cNvPr id="24" name="TextBox 23"/>
                <p:cNvSpPr txBox="1"/>
                <p:nvPr/>
              </p:nvSpPr>
              <p:spPr>
                <a:xfrm>
                  <a:off x="2856339" y="4896105"/>
                  <a:ext cx="37160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acc>
                              <m:accPr>
                                <m:chr m:val="̂"/>
                                <m:ctrlPr>
                                  <a:rPr lang="en-US" i="1" smtClean="0">
                                    <a:latin typeface="Cambria Math"/>
                                  </a:rPr>
                                </m:ctrlPr>
                              </m:accPr>
                              <m:e>
                                <m:r>
                                  <a:rPr lang="en-US" b="0" i="1" smtClean="0">
                                    <a:latin typeface="Cambria Math" panose="02040503050406030204" pitchFamily="18" charset="0"/>
                                  </a:rPr>
                                  <m:t>𝑢</m:t>
                                </m:r>
                              </m:e>
                            </m:acc>
                          </m:e>
                          <m:sub>
                            <m:r>
                              <a:rPr lang="en-US" b="0" i="1" smtClean="0">
                                <a:latin typeface="Cambria Math" panose="02040503050406030204" pitchFamily="18" charset="0"/>
                              </a:rPr>
                              <m:t>1</m:t>
                            </m:r>
                          </m:sub>
                        </m:sSub>
                      </m:oMath>
                    </m:oMathPara>
                  </a14:m>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2856339" y="4896105"/>
                  <a:ext cx="371601" cy="369332"/>
                </a:xfrm>
                <a:prstGeom prst="rect">
                  <a:avLst/>
                </a:prstGeom>
                <a:blipFill rotWithShape="0">
                  <a:blip r:embed="rId17"/>
                  <a:stretch>
                    <a:fillRect t="-5000" r="-6557" b="-1667"/>
                  </a:stretch>
                </a:blipFill>
              </p:spPr>
              <p:txBody>
                <a:bodyPr/>
                <a:lstStyle/>
                <a:p>
                  <a:r>
                    <a:rPr lang="en-US">
                      <a:noFill/>
                    </a:rPr>
                    <a:t> </a:t>
                  </a:r>
                </a:p>
              </p:txBody>
            </p:sp>
          </mc:Fallback>
        </mc:AlternateContent>
      </p:grpSp>
      <p:grpSp>
        <p:nvGrpSpPr>
          <p:cNvPr id="48" name="Group 47"/>
          <p:cNvGrpSpPr/>
          <p:nvPr/>
        </p:nvGrpSpPr>
        <p:grpSpPr>
          <a:xfrm>
            <a:off x="4125007" y="4335278"/>
            <a:ext cx="1810003" cy="1152896"/>
            <a:chOff x="4125007" y="4112541"/>
            <a:chExt cx="1810003" cy="1152896"/>
          </a:xfrm>
        </p:grpSpPr>
        <p:pic>
          <p:nvPicPr>
            <p:cNvPr id="15" name="Picture 1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125007" y="4112541"/>
              <a:ext cx="1810003" cy="857370"/>
            </a:xfrm>
            <a:prstGeom prst="rect">
              <a:avLst/>
            </a:prstGeom>
          </p:spPr>
        </p:pic>
        <mc:AlternateContent xmlns:mc="http://schemas.openxmlformats.org/markup-compatibility/2006" xmlns:a14="http://schemas.microsoft.com/office/drawing/2010/main">
          <mc:Choice Requires="a14">
            <p:sp>
              <p:nvSpPr>
                <p:cNvPr id="25" name="TextBox 24"/>
                <p:cNvSpPr txBox="1"/>
                <p:nvPr/>
              </p:nvSpPr>
              <p:spPr>
                <a:xfrm>
                  <a:off x="4844208" y="4896105"/>
                  <a:ext cx="37160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acc>
                              <m:accPr>
                                <m:chr m:val="̂"/>
                                <m:ctrlPr>
                                  <a:rPr lang="en-US" i="1" smtClean="0">
                                    <a:latin typeface="Cambria Math"/>
                                  </a:rPr>
                                </m:ctrlPr>
                              </m:accPr>
                              <m:e>
                                <m:r>
                                  <a:rPr lang="en-US" b="0" i="1" smtClean="0">
                                    <a:latin typeface="Cambria Math" panose="02040503050406030204" pitchFamily="18" charset="0"/>
                                  </a:rPr>
                                  <m:t>𝑥</m:t>
                                </m:r>
                              </m:e>
                            </m:acc>
                          </m:e>
                          <m:sub>
                            <m:r>
                              <a:rPr lang="en-US" b="0" i="1" smtClean="0">
                                <a:latin typeface="Cambria Math" panose="02040503050406030204" pitchFamily="18" charset="0"/>
                              </a:rPr>
                              <m:t>1</m:t>
                            </m:r>
                          </m:sub>
                        </m:sSub>
                      </m:oMath>
                    </m:oMathPara>
                  </a14:m>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4844208" y="4896105"/>
                  <a:ext cx="371601" cy="369332"/>
                </a:xfrm>
                <a:prstGeom prst="rect">
                  <a:avLst/>
                </a:prstGeom>
                <a:blipFill rotWithShape="0">
                  <a:blip r:embed="rId19"/>
                  <a:stretch>
                    <a:fillRect t="-5000" r="-6557" b="-1667"/>
                  </a:stretch>
                </a:blipFill>
              </p:spPr>
              <p:txBody>
                <a:bodyPr/>
                <a:lstStyle/>
                <a:p>
                  <a:r>
                    <a:rPr lang="en-US">
                      <a:noFill/>
                    </a:rPr>
                    <a:t> </a:t>
                  </a:r>
                </a:p>
              </p:txBody>
            </p:sp>
          </mc:Fallback>
        </mc:AlternateContent>
      </p:grpSp>
      <p:grpSp>
        <p:nvGrpSpPr>
          <p:cNvPr id="49" name="Group 48"/>
          <p:cNvGrpSpPr/>
          <p:nvPr/>
        </p:nvGrpSpPr>
        <p:grpSpPr>
          <a:xfrm>
            <a:off x="4125007" y="5539994"/>
            <a:ext cx="1810003" cy="1153776"/>
            <a:chOff x="4125007" y="5317257"/>
            <a:chExt cx="1810003" cy="1153776"/>
          </a:xfrm>
        </p:grpSpPr>
        <p:pic>
          <p:nvPicPr>
            <p:cNvPr id="16" name="Picture 15"/>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125007" y="5317257"/>
              <a:ext cx="1810003" cy="857370"/>
            </a:xfrm>
            <a:prstGeom prst="rect">
              <a:avLst/>
            </a:prstGeom>
          </p:spPr>
        </p:pic>
        <mc:AlternateContent xmlns:mc="http://schemas.openxmlformats.org/markup-compatibility/2006" xmlns:a14="http://schemas.microsoft.com/office/drawing/2010/main">
          <mc:Choice Requires="a14">
            <p:sp>
              <p:nvSpPr>
                <p:cNvPr id="26" name="TextBox 25"/>
                <p:cNvSpPr txBox="1"/>
                <p:nvPr/>
              </p:nvSpPr>
              <p:spPr>
                <a:xfrm>
                  <a:off x="4496608" y="6101701"/>
                  <a:ext cx="10668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a:rPr>
                            </m:ctrlPr>
                          </m:sSubPr>
                          <m:e>
                            <m:acc>
                              <m:accPr>
                                <m:chr m:val="̂"/>
                                <m:ctrlPr>
                                  <a:rPr lang="en-US" b="0" i="1" smtClean="0">
                                    <a:latin typeface="Cambria Math"/>
                                  </a:rPr>
                                </m:ctrlPr>
                              </m:accPr>
                              <m:e>
                                <m:r>
                                  <a:rPr lang="en-US" b="0" i="1" smtClean="0">
                                    <a:latin typeface="Cambria Math" panose="02040503050406030204" pitchFamily="18" charset="0"/>
                                  </a:rPr>
                                  <m:t>𝑥</m:t>
                                </m:r>
                              </m:e>
                            </m:acc>
                          </m:e>
                          <m:sub>
                            <m:r>
                              <a:rPr lang="en-US" b="0" i="1" smtClean="0">
                                <a:latin typeface="Cambria Math" panose="02040503050406030204" pitchFamily="18" charset="0"/>
                              </a:rPr>
                              <m:t>1</m:t>
                            </m:r>
                          </m:sub>
                        </m:sSub>
                      </m:oMath>
                    </m:oMathPara>
                  </a14:m>
                  <a:endParaRPr lang="en-US" dirty="0"/>
                </a:p>
              </p:txBody>
            </p:sp>
          </mc:Choice>
          <mc:Fallback xmlns="">
            <p:sp>
              <p:nvSpPr>
                <p:cNvPr id="26" name="TextBox 25"/>
                <p:cNvSpPr txBox="1">
                  <a:spLocks noRot="1" noChangeAspect="1" noMove="1" noResize="1" noEditPoints="1" noAdjustHandles="1" noChangeArrowheads="1" noChangeShapeType="1" noTextEdit="1"/>
                </p:cNvSpPr>
                <p:nvPr/>
              </p:nvSpPr>
              <p:spPr>
                <a:xfrm>
                  <a:off x="4496608" y="6101701"/>
                  <a:ext cx="1066800" cy="369332"/>
                </a:xfrm>
                <a:prstGeom prst="rect">
                  <a:avLst/>
                </a:prstGeom>
                <a:blipFill rotWithShape="0">
                  <a:blip r:embed="rId21"/>
                  <a:stretch>
                    <a:fillRect t="-4918" r="-10286"/>
                  </a:stretch>
                </a:blipFill>
              </p:spPr>
              <p:txBody>
                <a:bodyPr/>
                <a:lstStyle/>
                <a:p>
                  <a:r>
                    <a:rPr lang="en-US">
                      <a:noFill/>
                    </a:rPr>
                    <a:t> </a:t>
                  </a:r>
                </a:p>
              </p:txBody>
            </p:sp>
          </mc:Fallback>
        </mc:AlternateContent>
      </p:grpSp>
      <p:pic>
        <p:nvPicPr>
          <p:cNvPr id="37" name="Picture 36"/>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6112875" y="5539994"/>
            <a:ext cx="1810003" cy="857370"/>
          </a:xfrm>
          <a:prstGeom prst="rect">
            <a:avLst/>
          </a:prstGeom>
        </p:spPr>
      </p:pic>
      <p:grpSp>
        <p:nvGrpSpPr>
          <p:cNvPr id="50" name="Group 49"/>
          <p:cNvGrpSpPr/>
          <p:nvPr/>
        </p:nvGrpSpPr>
        <p:grpSpPr>
          <a:xfrm>
            <a:off x="6077707" y="3131646"/>
            <a:ext cx="1810003" cy="1133066"/>
            <a:chOff x="6077707" y="2908909"/>
            <a:chExt cx="1810003" cy="1133066"/>
          </a:xfrm>
        </p:grpSpPr>
        <p:pic>
          <p:nvPicPr>
            <p:cNvPr id="35" name="Picture 34"/>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077707" y="2908909"/>
              <a:ext cx="1810003" cy="857370"/>
            </a:xfrm>
            <a:prstGeom prst="rect">
              <a:avLst/>
            </a:prstGeom>
          </p:spPr>
        </p:pic>
        <mc:AlternateContent xmlns:mc="http://schemas.openxmlformats.org/markup-compatibility/2006" xmlns:a14="http://schemas.microsoft.com/office/drawing/2010/main">
          <mc:Choice Requires="a14">
            <p:sp>
              <p:nvSpPr>
                <p:cNvPr id="38" name="TextBox 37"/>
                <p:cNvSpPr txBox="1"/>
                <p:nvPr/>
              </p:nvSpPr>
              <p:spPr>
                <a:xfrm>
                  <a:off x="6781800" y="3672643"/>
                  <a:ext cx="4572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𝑢</m:t>
                            </m:r>
                          </m:e>
                          <m:sub>
                            <m:r>
                              <a:rPr lang="en-US" b="0" i="1" smtClean="0">
                                <a:latin typeface="Cambria Math" panose="02040503050406030204" pitchFamily="18" charset="0"/>
                              </a:rPr>
                              <m:t>2</m:t>
                            </m:r>
                          </m:sub>
                        </m:sSub>
                      </m:oMath>
                    </m:oMathPara>
                  </a14:m>
                  <a:endParaRPr lang="en-US" dirty="0"/>
                </a:p>
              </p:txBody>
            </p:sp>
          </mc:Choice>
          <mc:Fallback xmlns="">
            <p:sp>
              <p:nvSpPr>
                <p:cNvPr id="38" name="TextBox 37"/>
                <p:cNvSpPr txBox="1">
                  <a:spLocks noRot="1" noChangeAspect="1" noMove="1" noResize="1" noEditPoints="1" noAdjustHandles="1" noChangeArrowheads="1" noChangeShapeType="1" noTextEdit="1"/>
                </p:cNvSpPr>
                <p:nvPr/>
              </p:nvSpPr>
              <p:spPr>
                <a:xfrm>
                  <a:off x="6781800" y="3672643"/>
                  <a:ext cx="457200" cy="369332"/>
                </a:xfrm>
                <a:prstGeom prst="rect">
                  <a:avLst/>
                </a:prstGeom>
                <a:blipFill rotWithShape="0">
                  <a:blip r:embed="rId24"/>
                  <a:stretch>
                    <a:fillRect/>
                  </a:stretch>
                </a:blipFill>
              </p:spPr>
              <p:txBody>
                <a:bodyPr/>
                <a:lstStyle/>
                <a:p>
                  <a:r>
                    <a:rPr lang="en-US">
                      <a:noFill/>
                    </a:rPr>
                    <a:t> </a:t>
                  </a:r>
                </a:p>
              </p:txBody>
            </p:sp>
          </mc:Fallback>
        </mc:AlternateContent>
      </p:grpSp>
      <p:grpSp>
        <p:nvGrpSpPr>
          <p:cNvPr id="51" name="Group 50"/>
          <p:cNvGrpSpPr/>
          <p:nvPr/>
        </p:nvGrpSpPr>
        <p:grpSpPr>
          <a:xfrm>
            <a:off x="6077706" y="4335278"/>
            <a:ext cx="1810003" cy="1152896"/>
            <a:chOff x="6077706" y="4112541"/>
            <a:chExt cx="1810003" cy="1152896"/>
          </a:xfrm>
        </p:grpSpPr>
        <p:pic>
          <p:nvPicPr>
            <p:cNvPr id="36" name="Picture 35"/>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6077706" y="4112541"/>
              <a:ext cx="1810003" cy="857370"/>
            </a:xfrm>
            <a:prstGeom prst="rect">
              <a:avLst/>
            </a:prstGeom>
          </p:spPr>
        </p:pic>
        <mc:AlternateContent xmlns:mc="http://schemas.openxmlformats.org/markup-compatibility/2006" xmlns:a14="http://schemas.microsoft.com/office/drawing/2010/main">
          <mc:Choice Requires="a14">
            <p:sp>
              <p:nvSpPr>
                <p:cNvPr id="39" name="TextBox 38"/>
                <p:cNvSpPr txBox="1"/>
                <p:nvPr/>
              </p:nvSpPr>
              <p:spPr>
                <a:xfrm>
                  <a:off x="6824600" y="4896105"/>
                  <a:ext cx="37160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acc>
                              <m:accPr>
                                <m:chr m:val="̂"/>
                                <m:ctrlPr>
                                  <a:rPr lang="en-US" i="1" smtClean="0">
                                    <a:latin typeface="Cambria Math"/>
                                  </a:rPr>
                                </m:ctrlPr>
                              </m:accPr>
                              <m:e>
                                <m:r>
                                  <a:rPr lang="en-US" b="0" i="1" smtClean="0">
                                    <a:latin typeface="Cambria Math" panose="02040503050406030204" pitchFamily="18" charset="0"/>
                                  </a:rPr>
                                  <m:t>𝑢</m:t>
                                </m:r>
                              </m:e>
                            </m:acc>
                          </m:e>
                          <m:sub>
                            <m:r>
                              <a:rPr lang="en-US" b="0" i="1" smtClean="0">
                                <a:latin typeface="Cambria Math" panose="02040503050406030204" pitchFamily="18" charset="0"/>
                              </a:rPr>
                              <m:t>2</m:t>
                            </m:r>
                          </m:sub>
                        </m:sSub>
                      </m:oMath>
                    </m:oMathPara>
                  </a14:m>
                  <a:endParaRPr lang="en-US" dirty="0"/>
                </a:p>
              </p:txBody>
            </p:sp>
          </mc:Choice>
          <mc:Fallback xmlns="">
            <p:sp>
              <p:nvSpPr>
                <p:cNvPr id="39" name="TextBox 38"/>
                <p:cNvSpPr txBox="1">
                  <a:spLocks noRot="1" noChangeAspect="1" noMove="1" noResize="1" noEditPoints="1" noAdjustHandles="1" noChangeArrowheads="1" noChangeShapeType="1" noTextEdit="1"/>
                </p:cNvSpPr>
                <p:nvPr/>
              </p:nvSpPr>
              <p:spPr>
                <a:xfrm>
                  <a:off x="6824600" y="4896105"/>
                  <a:ext cx="371601" cy="369332"/>
                </a:xfrm>
                <a:prstGeom prst="rect">
                  <a:avLst/>
                </a:prstGeom>
                <a:blipFill rotWithShape="0">
                  <a:blip r:embed="rId26"/>
                  <a:stretch>
                    <a:fillRect t="-5000" r="-8333" b="-1667"/>
                  </a:stretch>
                </a:blipFill>
              </p:spPr>
              <p:txBody>
                <a:bodyPr/>
                <a:lstStyle/>
                <a:p>
                  <a:r>
                    <a:rPr lang="en-US">
                      <a:noFill/>
                    </a:rPr>
                    <a:t> </a:t>
                  </a:r>
                </a:p>
              </p:txBody>
            </p:sp>
          </mc:Fallback>
        </mc:AlternateContent>
      </p:grpSp>
      <p:pic>
        <p:nvPicPr>
          <p:cNvPr id="54" name="Picture 53"/>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2322576" y="5541264"/>
            <a:ext cx="859536" cy="859536"/>
          </a:xfrm>
          <a:prstGeom prst="rect">
            <a:avLst/>
          </a:prstGeom>
        </p:spPr>
      </p:pic>
      <p:grpSp>
        <p:nvGrpSpPr>
          <p:cNvPr id="55" name="Group 54"/>
          <p:cNvGrpSpPr/>
          <p:nvPr/>
        </p:nvGrpSpPr>
        <p:grpSpPr>
          <a:xfrm>
            <a:off x="2322576" y="3136392"/>
            <a:ext cx="859536" cy="1128284"/>
            <a:chOff x="2139696" y="3136392"/>
            <a:chExt cx="859536" cy="1128284"/>
          </a:xfrm>
        </p:grpSpPr>
        <p:pic>
          <p:nvPicPr>
            <p:cNvPr id="56" name="Picture 55"/>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2139696" y="3136392"/>
              <a:ext cx="859536" cy="859536"/>
            </a:xfrm>
            <a:prstGeom prst="rect">
              <a:avLst/>
            </a:prstGeom>
          </p:spPr>
        </p:pic>
        <mc:AlternateContent xmlns:mc="http://schemas.openxmlformats.org/markup-compatibility/2006" xmlns:a14="http://schemas.microsoft.com/office/drawing/2010/main">
          <mc:Choice Requires="a14">
            <p:sp>
              <p:nvSpPr>
                <p:cNvPr id="57" name="TextBox 56"/>
                <p:cNvSpPr txBox="1"/>
                <p:nvPr/>
              </p:nvSpPr>
              <p:spPr>
                <a:xfrm>
                  <a:off x="2362200" y="3895344"/>
                  <a:ext cx="4572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𝑢</m:t>
                            </m:r>
                          </m:e>
                          <m:sub>
                            <m:r>
                              <a:rPr lang="en-US" b="0" i="1" smtClean="0">
                                <a:latin typeface="Cambria Math" panose="02040503050406030204" pitchFamily="18" charset="0"/>
                              </a:rPr>
                              <m:t>1</m:t>
                            </m:r>
                          </m:sub>
                        </m:sSub>
                      </m:oMath>
                    </m:oMathPara>
                  </a14:m>
                  <a:endParaRPr lang="en-US" dirty="0"/>
                </a:p>
              </p:txBody>
            </p:sp>
          </mc:Choice>
          <mc:Fallback xmlns="">
            <p:sp>
              <p:nvSpPr>
                <p:cNvPr id="57" name="TextBox 56"/>
                <p:cNvSpPr txBox="1">
                  <a:spLocks noRot="1" noChangeAspect="1" noMove="1" noResize="1" noEditPoints="1" noAdjustHandles="1" noChangeArrowheads="1" noChangeShapeType="1" noTextEdit="1"/>
                </p:cNvSpPr>
                <p:nvPr/>
              </p:nvSpPr>
              <p:spPr>
                <a:xfrm>
                  <a:off x="2362200" y="3895344"/>
                  <a:ext cx="457200" cy="369332"/>
                </a:xfrm>
                <a:prstGeom prst="rect">
                  <a:avLst/>
                </a:prstGeom>
                <a:blipFill rotWithShape="0">
                  <a:blip r:embed="rId29"/>
                  <a:stretch>
                    <a:fillRect/>
                  </a:stretch>
                </a:blipFill>
              </p:spPr>
              <p:txBody>
                <a:bodyPr/>
                <a:lstStyle/>
                <a:p>
                  <a:r>
                    <a:rPr lang="en-US">
                      <a:noFill/>
                    </a:rPr>
                    <a:t> </a:t>
                  </a:r>
                </a:p>
              </p:txBody>
            </p:sp>
          </mc:Fallback>
        </mc:AlternateContent>
      </p:grpSp>
      <p:grpSp>
        <p:nvGrpSpPr>
          <p:cNvPr id="58" name="Group 57"/>
          <p:cNvGrpSpPr/>
          <p:nvPr/>
        </p:nvGrpSpPr>
        <p:grpSpPr>
          <a:xfrm>
            <a:off x="2322576" y="4334256"/>
            <a:ext cx="859536" cy="1155716"/>
            <a:chOff x="2139696" y="4334256"/>
            <a:chExt cx="859536" cy="1155716"/>
          </a:xfrm>
        </p:grpSpPr>
        <p:pic>
          <p:nvPicPr>
            <p:cNvPr id="59" name="Picture 58"/>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2139696" y="4334256"/>
              <a:ext cx="859536" cy="859536"/>
            </a:xfrm>
            <a:prstGeom prst="rect">
              <a:avLst/>
            </a:prstGeom>
          </p:spPr>
        </p:pic>
        <mc:AlternateContent xmlns:mc="http://schemas.openxmlformats.org/markup-compatibility/2006" xmlns:a14="http://schemas.microsoft.com/office/drawing/2010/main">
          <mc:Choice Requires="a14">
            <p:sp>
              <p:nvSpPr>
                <p:cNvPr id="60" name="TextBox 59"/>
                <p:cNvSpPr txBox="1"/>
                <p:nvPr/>
              </p:nvSpPr>
              <p:spPr>
                <a:xfrm>
                  <a:off x="2398776" y="5120640"/>
                  <a:ext cx="37160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acc>
                              <m:accPr>
                                <m:chr m:val="̂"/>
                                <m:ctrlPr>
                                  <a:rPr lang="en-US" i="1" smtClean="0">
                                    <a:latin typeface="Cambria Math"/>
                                  </a:rPr>
                                </m:ctrlPr>
                              </m:accPr>
                              <m:e>
                                <m:r>
                                  <a:rPr lang="en-US" b="0" i="1" smtClean="0">
                                    <a:latin typeface="Cambria Math" panose="02040503050406030204" pitchFamily="18" charset="0"/>
                                  </a:rPr>
                                  <m:t>𝑢</m:t>
                                </m:r>
                              </m:e>
                            </m:acc>
                          </m:e>
                          <m:sub>
                            <m:r>
                              <a:rPr lang="en-US" b="0" i="1" smtClean="0">
                                <a:latin typeface="Cambria Math" panose="02040503050406030204" pitchFamily="18" charset="0"/>
                              </a:rPr>
                              <m:t>1</m:t>
                            </m:r>
                          </m:sub>
                        </m:sSub>
                      </m:oMath>
                    </m:oMathPara>
                  </a14:m>
                  <a:endParaRPr lang="en-US" dirty="0"/>
                </a:p>
              </p:txBody>
            </p:sp>
          </mc:Choice>
          <mc:Fallback xmlns="">
            <p:sp>
              <p:nvSpPr>
                <p:cNvPr id="60" name="TextBox 59"/>
                <p:cNvSpPr txBox="1">
                  <a:spLocks noRot="1" noChangeAspect="1" noMove="1" noResize="1" noEditPoints="1" noAdjustHandles="1" noChangeArrowheads="1" noChangeShapeType="1" noTextEdit="1"/>
                </p:cNvSpPr>
                <p:nvPr/>
              </p:nvSpPr>
              <p:spPr>
                <a:xfrm>
                  <a:off x="2398776" y="5120640"/>
                  <a:ext cx="371601" cy="369332"/>
                </a:xfrm>
                <a:prstGeom prst="rect">
                  <a:avLst/>
                </a:prstGeom>
                <a:blipFill rotWithShape="0">
                  <a:blip r:embed="rId31"/>
                  <a:stretch>
                    <a:fillRect t="-4918" r="-8333"/>
                  </a:stretch>
                </a:blipFill>
              </p:spPr>
              <p:txBody>
                <a:bodyPr/>
                <a:lstStyle/>
                <a:p>
                  <a:r>
                    <a:rPr lang="en-US">
                      <a:noFill/>
                    </a:rPr>
                    <a:t> </a:t>
                  </a:r>
                </a:p>
              </p:txBody>
            </p:sp>
          </mc:Fallback>
        </mc:AlternateContent>
      </p:grpSp>
      <p:pic>
        <p:nvPicPr>
          <p:cNvPr id="61" name="Picture 60"/>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4754880" y="5541264"/>
            <a:ext cx="859536" cy="859536"/>
          </a:xfrm>
          <a:prstGeom prst="rect">
            <a:avLst/>
          </a:prstGeom>
        </p:spPr>
      </p:pic>
      <p:grpSp>
        <p:nvGrpSpPr>
          <p:cNvPr id="62" name="Group 61"/>
          <p:cNvGrpSpPr/>
          <p:nvPr/>
        </p:nvGrpSpPr>
        <p:grpSpPr>
          <a:xfrm>
            <a:off x="4754880" y="3136392"/>
            <a:ext cx="859536" cy="1128284"/>
            <a:chOff x="4572000" y="3136392"/>
            <a:chExt cx="859536" cy="1128284"/>
          </a:xfrm>
        </p:grpSpPr>
        <p:pic>
          <p:nvPicPr>
            <p:cNvPr id="63" name="Picture 62"/>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4572000" y="3136392"/>
              <a:ext cx="859536" cy="859536"/>
            </a:xfrm>
            <a:prstGeom prst="rect">
              <a:avLst/>
            </a:prstGeom>
          </p:spPr>
        </p:pic>
        <mc:AlternateContent xmlns:mc="http://schemas.openxmlformats.org/markup-compatibility/2006" xmlns:a14="http://schemas.microsoft.com/office/drawing/2010/main">
          <mc:Choice Requires="a14">
            <p:sp>
              <p:nvSpPr>
                <p:cNvPr id="64" name="TextBox 63"/>
                <p:cNvSpPr txBox="1"/>
                <p:nvPr/>
              </p:nvSpPr>
              <p:spPr>
                <a:xfrm>
                  <a:off x="4773168" y="3895344"/>
                  <a:ext cx="4572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𝑢</m:t>
                            </m:r>
                          </m:e>
                          <m:sub>
                            <m:r>
                              <a:rPr lang="en-US" b="0" i="1" smtClean="0">
                                <a:latin typeface="Cambria Math" panose="02040503050406030204" pitchFamily="18" charset="0"/>
                              </a:rPr>
                              <m:t>2</m:t>
                            </m:r>
                          </m:sub>
                        </m:sSub>
                      </m:oMath>
                    </m:oMathPara>
                  </a14:m>
                  <a:endParaRPr lang="en-US" dirty="0"/>
                </a:p>
              </p:txBody>
            </p:sp>
          </mc:Choice>
          <mc:Fallback xmlns="">
            <p:sp>
              <p:nvSpPr>
                <p:cNvPr id="64" name="TextBox 63"/>
                <p:cNvSpPr txBox="1">
                  <a:spLocks noRot="1" noChangeAspect="1" noMove="1" noResize="1" noEditPoints="1" noAdjustHandles="1" noChangeArrowheads="1" noChangeShapeType="1" noTextEdit="1"/>
                </p:cNvSpPr>
                <p:nvPr/>
              </p:nvSpPr>
              <p:spPr>
                <a:xfrm>
                  <a:off x="4773168" y="3895344"/>
                  <a:ext cx="457200" cy="369332"/>
                </a:xfrm>
                <a:prstGeom prst="rect">
                  <a:avLst/>
                </a:prstGeom>
                <a:blipFill rotWithShape="0">
                  <a:blip r:embed="rId34"/>
                  <a:stretch>
                    <a:fillRect/>
                  </a:stretch>
                </a:blipFill>
              </p:spPr>
              <p:txBody>
                <a:bodyPr/>
                <a:lstStyle/>
                <a:p>
                  <a:r>
                    <a:rPr lang="en-US">
                      <a:noFill/>
                    </a:rPr>
                    <a:t> </a:t>
                  </a:r>
                </a:p>
              </p:txBody>
            </p:sp>
          </mc:Fallback>
        </mc:AlternateContent>
      </p:grpSp>
      <p:grpSp>
        <p:nvGrpSpPr>
          <p:cNvPr id="65" name="Group 64"/>
          <p:cNvGrpSpPr/>
          <p:nvPr/>
        </p:nvGrpSpPr>
        <p:grpSpPr>
          <a:xfrm>
            <a:off x="4754880" y="4334256"/>
            <a:ext cx="859536" cy="1155716"/>
            <a:chOff x="4572000" y="4334256"/>
            <a:chExt cx="859536" cy="1155716"/>
          </a:xfrm>
        </p:grpSpPr>
        <p:pic>
          <p:nvPicPr>
            <p:cNvPr id="66" name="Picture 65"/>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4572000" y="4334256"/>
              <a:ext cx="859536" cy="859536"/>
            </a:xfrm>
            <a:prstGeom prst="rect">
              <a:avLst/>
            </a:prstGeom>
          </p:spPr>
        </p:pic>
        <mc:AlternateContent xmlns:mc="http://schemas.openxmlformats.org/markup-compatibility/2006" xmlns:a14="http://schemas.microsoft.com/office/drawing/2010/main">
          <mc:Choice Requires="a14">
            <p:sp>
              <p:nvSpPr>
                <p:cNvPr id="67" name="TextBox 66"/>
                <p:cNvSpPr txBox="1"/>
                <p:nvPr/>
              </p:nvSpPr>
              <p:spPr>
                <a:xfrm>
                  <a:off x="4815968" y="5120640"/>
                  <a:ext cx="37160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acc>
                              <m:accPr>
                                <m:chr m:val="̂"/>
                                <m:ctrlPr>
                                  <a:rPr lang="en-US" i="1" smtClean="0">
                                    <a:latin typeface="Cambria Math"/>
                                  </a:rPr>
                                </m:ctrlPr>
                              </m:accPr>
                              <m:e>
                                <m:r>
                                  <a:rPr lang="en-US" b="0" i="1" smtClean="0">
                                    <a:latin typeface="Cambria Math" panose="02040503050406030204" pitchFamily="18" charset="0"/>
                                  </a:rPr>
                                  <m:t>𝑢</m:t>
                                </m:r>
                              </m:e>
                            </m:acc>
                          </m:e>
                          <m:sub>
                            <m:r>
                              <a:rPr lang="en-US" b="0" i="1" smtClean="0">
                                <a:latin typeface="Cambria Math" panose="02040503050406030204" pitchFamily="18" charset="0"/>
                              </a:rPr>
                              <m:t>2</m:t>
                            </m:r>
                          </m:sub>
                        </m:sSub>
                      </m:oMath>
                    </m:oMathPara>
                  </a14:m>
                  <a:endParaRPr lang="en-US" dirty="0"/>
                </a:p>
              </p:txBody>
            </p:sp>
          </mc:Choice>
          <mc:Fallback xmlns="">
            <p:sp>
              <p:nvSpPr>
                <p:cNvPr id="67" name="TextBox 66"/>
                <p:cNvSpPr txBox="1">
                  <a:spLocks noRot="1" noChangeAspect="1" noMove="1" noResize="1" noEditPoints="1" noAdjustHandles="1" noChangeArrowheads="1" noChangeShapeType="1" noTextEdit="1"/>
                </p:cNvSpPr>
                <p:nvPr/>
              </p:nvSpPr>
              <p:spPr>
                <a:xfrm>
                  <a:off x="4815968" y="5120640"/>
                  <a:ext cx="371601" cy="369332"/>
                </a:xfrm>
                <a:prstGeom prst="rect">
                  <a:avLst/>
                </a:prstGeom>
                <a:blipFill rotWithShape="0">
                  <a:blip r:embed="rId36"/>
                  <a:stretch>
                    <a:fillRect t="-4918" r="-8197"/>
                  </a:stretch>
                </a:blipFill>
              </p:spPr>
              <p:txBody>
                <a:bodyPr/>
                <a:lstStyle/>
                <a:p>
                  <a:r>
                    <a:rPr lang="en-US">
                      <a:noFill/>
                    </a:rPr>
                    <a:t> </a:t>
                  </a:r>
                </a:p>
              </p:txBody>
            </p:sp>
          </mc:Fallback>
        </mc:AlternateContent>
      </p:grpSp>
      <p:grpSp>
        <p:nvGrpSpPr>
          <p:cNvPr id="68" name="Group 67"/>
          <p:cNvGrpSpPr/>
          <p:nvPr/>
        </p:nvGrpSpPr>
        <p:grpSpPr>
          <a:xfrm>
            <a:off x="3238502" y="3136392"/>
            <a:ext cx="859536" cy="1128284"/>
            <a:chOff x="3238502" y="3136392"/>
            <a:chExt cx="859536" cy="1128284"/>
          </a:xfrm>
        </p:grpSpPr>
        <p:pic>
          <p:nvPicPr>
            <p:cNvPr id="69" name="Picture 68"/>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3238502" y="3136392"/>
              <a:ext cx="859536" cy="859536"/>
            </a:xfrm>
            <a:prstGeom prst="rect">
              <a:avLst/>
            </a:prstGeom>
          </p:spPr>
        </p:pic>
        <mc:AlternateContent xmlns:mc="http://schemas.openxmlformats.org/markup-compatibility/2006" xmlns:a14="http://schemas.microsoft.com/office/drawing/2010/main">
          <mc:Choice Requires="a14">
            <p:sp>
              <p:nvSpPr>
                <p:cNvPr id="70" name="TextBox 69"/>
                <p:cNvSpPr txBox="1"/>
                <p:nvPr/>
              </p:nvSpPr>
              <p:spPr>
                <a:xfrm>
                  <a:off x="3439670" y="3895344"/>
                  <a:ext cx="4572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m:oMathPara>
                  </a14:m>
                  <a:endParaRPr lang="en-US" dirty="0"/>
                </a:p>
              </p:txBody>
            </p:sp>
          </mc:Choice>
          <mc:Fallback xmlns="">
            <p:sp>
              <p:nvSpPr>
                <p:cNvPr id="70" name="TextBox 69"/>
                <p:cNvSpPr txBox="1">
                  <a:spLocks noRot="1" noChangeAspect="1" noMove="1" noResize="1" noEditPoints="1" noAdjustHandles="1" noChangeArrowheads="1" noChangeShapeType="1" noTextEdit="1"/>
                </p:cNvSpPr>
                <p:nvPr/>
              </p:nvSpPr>
              <p:spPr>
                <a:xfrm>
                  <a:off x="3439670" y="3895344"/>
                  <a:ext cx="457200" cy="369332"/>
                </a:xfrm>
                <a:prstGeom prst="rect">
                  <a:avLst/>
                </a:prstGeom>
                <a:blipFill rotWithShape="0">
                  <a:blip r:embed="rId38"/>
                  <a:stretch>
                    <a:fillRect/>
                  </a:stretch>
                </a:blipFill>
              </p:spPr>
              <p:txBody>
                <a:bodyPr/>
                <a:lstStyle/>
                <a:p>
                  <a:r>
                    <a:rPr lang="en-US">
                      <a:noFill/>
                    </a:rPr>
                    <a:t> </a:t>
                  </a:r>
                </a:p>
              </p:txBody>
            </p:sp>
          </mc:Fallback>
        </mc:AlternateContent>
      </p:grpSp>
      <p:grpSp>
        <p:nvGrpSpPr>
          <p:cNvPr id="71" name="Group 70"/>
          <p:cNvGrpSpPr/>
          <p:nvPr/>
        </p:nvGrpSpPr>
        <p:grpSpPr>
          <a:xfrm>
            <a:off x="3238502" y="4334256"/>
            <a:ext cx="859536" cy="1155716"/>
            <a:chOff x="3238502" y="4334256"/>
            <a:chExt cx="859536" cy="1155716"/>
          </a:xfrm>
        </p:grpSpPr>
        <p:pic>
          <p:nvPicPr>
            <p:cNvPr id="72" name="Picture 71"/>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3238502" y="4334256"/>
              <a:ext cx="859536" cy="859536"/>
            </a:xfrm>
            <a:prstGeom prst="rect">
              <a:avLst/>
            </a:prstGeom>
          </p:spPr>
        </p:pic>
        <mc:AlternateContent xmlns:mc="http://schemas.openxmlformats.org/markup-compatibility/2006" xmlns:a14="http://schemas.microsoft.com/office/drawing/2010/main">
          <mc:Choice Requires="a14">
            <p:sp>
              <p:nvSpPr>
                <p:cNvPr id="73" name="TextBox 72"/>
                <p:cNvSpPr txBox="1"/>
                <p:nvPr/>
              </p:nvSpPr>
              <p:spPr>
                <a:xfrm>
                  <a:off x="3482470" y="5120640"/>
                  <a:ext cx="37160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acc>
                              <m:accPr>
                                <m:chr m:val="̂"/>
                                <m:ctrlPr>
                                  <a:rPr lang="en-US" i="1" smtClean="0">
                                    <a:latin typeface="Cambria Math"/>
                                  </a:rPr>
                                </m:ctrlPr>
                              </m:accPr>
                              <m:e>
                                <m:r>
                                  <a:rPr lang="en-US" b="0" i="1" smtClean="0">
                                    <a:latin typeface="Cambria Math" panose="02040503050406030204" pitchFamily="18" charset="0"/>
                                  </a:rPr>
                                  <m:t>𝑥</m:t>
                                </m:r>
                              </m:e>
                            </m:acc>
                          </m:e>
                          <m:sub>
                            <m:r>
                              <a:rPr lang="en-US" b="0" i="1" smtClean="0">
                                <a:latin typeface="Cambria Math" panose="02040503050406030204" pitchFamily="18" charset="0"/>
                              </a:rPr>
                              <m:t>1</m:t>
                            </m:r>
                          </m:sub>
                        </m:sSub>
                      </m:oMath>
                    </m:oMathPara>
                  </a14:m>
                  <a:endParaRPr lang="en-US" dirty="0"/>
                </a:p>
              </p:txBody>
            </p:sp>
          </mc:Choice>
          <mc:Fallback xmlns="">
            <p:sp>
              <p:nvSpPr>
                <p:cNvPr id="73" name="TextBox 72"/>
                <p:cNvSpPr txBox="1">
                  <a:spLocks noRot="1" noChangeAspect="1" noMove="1" noResize="1" noEditPoints="1" noAdjustHandles="1" noChangeArrowheads="1" noChangeShapeType="1" noTextEdit="1"/>
                </p:cNvSpPr>
                <p:nvPr/>
              </p:nvSpPr>
              <p:spPr>
                <a:xfrm>
                  <a:off x="3482470" y="5120640"/>
                  <a:ext cx="371601" cy="369332"/>
                </a:xfrm>
                <a:prstGeom prst="rect">
                  <a:avLst/>
                </a:prstGeom>
                <a:blipFill rotWithShape="0">
                  <a:blip r:embed="rId40"/>
                  <a:stretch>
                    <a:fillRect t="-4918" r="-8197"/>
                  </a:stretch>
                </a:blipFill>
              </p:spPr>
              <p:txBody>
                <a:bodyPr/>
                <a:lstStyle/>
                <a:p>
                  <a:r>
                    <a:rPr lang="en-US">
                      <a:noFill/>
                    </a:rPr>
                    <a:t> </a:t>
                  </a:r>
                </a:p>
              </p:txBody>
            </p:sp>
          </mc:Fallback>
        </mc:AlternateContent>
      </p:grpSp>
      <p:grpSp>
        <p:nvGrpSpPr>
          <p:cNvPr id="74" name="Group 73"/>
          <p:cNvGrpSpPr/>
          <p:nvPr/>
        </p:nvGrpSpPr>
        <p:grpSpPr>
          <a:xfrm>
            <a:off x="5669280" y="3136392"/>
            <a:ext cx="859536" cy="1128284"/>
            <a:chOff x="5669280" y="3136392"/>
            <a:chExt cx="859536" cy="1128284"/>
          </a:xfrm>
        </p:grpSpPr>
        <p:pic>
          <p:nvPicPr>
            <p:cNvPr id="75" name="Picture 74"/>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5669280" y="3136392"/>
              <a:ext cx="859536" cy="859536"/>
            </a:xfrm>
            <a:prstGeom prst="rect">
              <a:avLst/>
            </a:prstGeom>
          </p:spPr>
        </p:pic>
        <mc:AlternateContent xmlns:mc="http://schemas.openxmlformats.org/markup-compatibility/2006" xmlns:a14="http://schemas.microsoft.com/office/drawing/2010/main">
          <mc:Choice Requires="a14">
            <p:sp>
              <p:nvSpPr>
                <p:cNvPr id="76" name="TextBox 75"/>
                <p:cNvSpPr txBox="1"/>
                <p:nvPr/>
              </p:nvSpPr>
              <p:spPr>
                <a:xfrm>
                  <a:off x="5870448" y="3895344"/>
                  <a:ext cx="4572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m:oMathPara>
                  </a14:m>
                  <a:endParaRPr lang="en-US" dirty="0"/>
                </a:p>
              </p:txBody>
            </p:sp>
          </mc:Choice>
          <mc:Fallback xmlns="">
            <p:sp>
              <p:nvSpPr>
                <p:cNvPr id="76" name="TextBox 75"/>
                <p:cNvSpPr txBox="1">
                  <a:spLocks noRot="1" noChangeAspect="1" noMove="1" noResize="1" noEditPoints="1" noAdjustHandles="1" noChangeArrowheads="1" noChangeShapeType="1" noTextEdit="1"/>
                </p:cNvSpPr>
                <p:nvPr/>
              </p:nvSpPr>
              <p:spPr>
                <a:xfrm>
                  <a:off x="5870448" y="3895344"/>
                  <a:ext cx="457200" cy="369332"/>
                </a:xfrm>
                <a:prstGeom prst="rect">
                  <a:avLst/>
                </a:prstGeom>
                <a:blipFill rotWithShape="0">
                  <a:blip r:embed="rId42"/>
                  <a:stretch>
                    <a:fillRect/>
                  </a:stretch>
                </a:blipFill>
              </p:spPr>
              <p:txBody>
                <a:bodyPr/>
                <a:lstStyle/>
                <a:p>
                  <a:r>
                    <a:rPr lang="en-US">
                      <a:noFill/>
                    </a:rPr>
                    <a:t> </a:t>
                  </a:r>
                </a:p>
              </p:txBody>
            </p:sp>
          </mc:Fallback>
        </mc:AlternateContent>
      </p:grpSp>
      <p:grpSp>
        <p:nvGrpSpPr>
          <p:cNvPr id="77" name="Group 76"/>
          <p:cNvGrpSpPr/>
          <p:nvPr/>
        </p:nvGrpSpPr>
        <p:grpSpPr>
          <a:xfrm>
            <a:off x="5669280" y="4334256"/>
            <a:ext cx="859536" cy="1155716"/>
            <a:chOff x="5669280" y="4334256"/>
            <a:chExt cx="859536" cy="1155716"/>
          </a:xfrm>
        </p:grpSpPr>
        <p:pic>
          <p:nvPicPr>
            <p:cNvPr id="78" name="Picture 77"/>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5669280" y="4334256"/>
              <a:ext cx="859536" cy="859536"/>
            </a:xfrm>
            <a:prstGeom prst="rect">
              <a:avLst/>
            </a:prstGeom>
          </p:spPr>
        </p:pic>
        <mc:AlternateContent xmlns:mc="http://schemas.openxmlformats.org/markup-compatibility/2006" xmlns:a14="http://schemas.microsoft.com/office/drawing/2010/main">
          <mc:Choice Requires="a14">
            <p:sp>
              <p:nvSpPr>
                <p:cNvPr id="79" name="TextBox 78"/>
                <p:cNvSpPr txBox="1"/>
                <p:nvPr/>
              </p:nvSpPr>
              <p:spPr>
                <a:xfrm>
                  <a:off x="5913248" y="5120640"/>
                  <a:ext cx="37160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acc>
                              <m:accPr>
                                <m:chr m:val="̂"/>
                                <m:ctrlPr>
                                  <a:rPr lang="en-US" i="1" smtClean="0">
                                    <a:latin typeface="Cambria Math"/>
                                  </a:rPr>
                                </m:ctrlPr>
                              </m:accPr>
                              <m:e>
                                <m:r>
                                  <a:rPr lang="en-US" b="0" i="1" smtClean="0">
                                    <a:latin typeface="Cambria Math" panose="02040503050406030204" pitchFamily="18" charset="0"/>
                                  </a:rPr>
                                  <m:t>𝑥</m:t>
                                </m:r>
                              </m:e>
                            </m:acc>
                          </m:e>
                          <m:sub>
                            <m:r>
                              <a:rPr lang="en-US" b="0" i="1" smtClean="0">
                                <a:latin typeface="Cambria Math" panose="02040503050406030204" pitchFamily="18" charset="0"/>
                              </a:rPr>
                              <m:t>2</m:t>
                            </m:r>
                          </m:sub>
                        </m:sSub>
                      </m:oMath>
                    </m:oMathPara>
                  </a14:m>
                  <a:endParaRPr lang="en-US" dirty="0"/>
                </a:p>
              </p:txBody>
            </p:sp>
          </mc:Choice>
          <mc:Fallback xmlns="">
            <p:sp>
              <p:nvSpPr>
                <p:cNvPr id="79" name="TextBox 78"/>
                <p:cNvSpPr txBox="1">
                  <a:spLocks noRot="1" noChangeAspect="1" noMove="1" noResize="1" noEditPoints="1" noAdjustHandles="1" noChangeArrowheads="1" noChangeShapeType="1" noTextEdit="1"/>
                </p:cNvSpPr>
                <p:nvPr/>
              </p:nvSpPr>
              <p:spPr>
                <a:xfrm>
                  <a:off x="5913248" y="5120640"/>
                  <a:ext cx="371601" cy="369332"/>
                </a:xfrm>
                <a:prstGeom prst="rect">
                  <a:avLst/>
                </a:prstGeom>
                <a:blipFill rotWithShape="0">
                  <a:blip r:embed="rId44"/>
                  <a:stretch>
                    <a:fillRect t="-4918" r="-8197"/>
                  </a:stretch>
                </a:blipFill>
              </p:spPr>
              <p:txBody>
                <a:bodyPr/>
                <a:lstStyle/>
                <a:p>
                  <a:r>
                    <a:rPr lang="en-US">
                      <a:noFill/>
                    </a:rPr>
                    <a:t> </a:t>
                  </a:r>
                </a:p>
              </p:txBody>
            </p:sp>
          </mc:Fallback>
        </mc:AlternateContent>
      </p:grpSp>
      <p:pic>
        <p:nvPicPr>
          <p:cNvPr id="80" name="Picture 79"/>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7168896" y="5541264"/>
            <a:ext cx="859536" cy="859536"/>
          </a:xfrm>
          <a:prstGeom prst="rect">
            <a:avLst/>
          </a:prstGeom>
        </p:spPr>
      </p:pic>
      <p:grpSp>
        <p:nvGrpSpPr>
          <p:cNvPr id="81" name="Group 80"/>
          <p:cNvGrpSpPr/>
          <p:nvPr/>
        </p:nvGrpSpPr>
        <p:grpSpPr>
          <a:xfrm>
            <a:off x="7168896" y="3136392"/>
            <a:ext cx="859536" cy="1128284"/>
            <a:chOff x="6989064" y="3136392"/>
            <a:chExt cx="859536" cy="1128284"/>
          </a:xfrm>
        </p:grpSpPr>
        <p:pic>
          <p:nvPicPr>
            <p:cNvPr id="82" name="Picture 81"/>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6989064" y="3136392"/>
              <a:ext cx="859536" cy="859536"/>
            </a:xfrm>
            <a:prstGeom prst="rect">
              <a:avLst/>
            </a:prstGeom>
          </p:spPr>
        </p:pic>
        <mc:AlternateContent xmlns:mc="http://schemas.openxmlformats.org/markup-compatibility/2006" xmlns:a14="http://schemas.microsoft.com/office/drawing/2010/main">
          <mc:Choice Requires="a14">
            <p:sp>
              <p:nvSpPr>
                <p:cNvPr id="83" name="TextBox 82"/>
                <p:cNvSpPr txBox="1"/>
                <p:nvPr/>
              </p:nvSpPr>
              <p:spPr>
                <a:xfrm>
                  <a:off x="7190232" y="3895344"/>
                  <a:ext cx="4572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𝑢</m:t>
                            </m:r>
                          </m:e>
                          <m:sub>
                            <m:r>
                              <a:rPr lang="en-US" b="0" i="1" smtClean="0">
                                <a:latin typeface="Cambria Math" panose="02040503050406030204" pitchFamily="18" charset="0"/>
                              </a:rPr>
                              <m:t>3</m:t>
                            </m:r>
                          </m:sub>
                        </m:sSub>
                      </m:oMath>
                    </m:oMathPara>
                  </a14:m>
                  <a:endParaRPr lang="en-US" dirty="0"/>
                </a:p>
              </p:txBody>
            </p:sp>
          </mc:Choice>
          <mc:Fallback xmlns="">
            <p:sp>
              <p:nvSpPr>
                <p:cNvPr id="83" name="TextBox 82"/>
                <p:cNvSpPr txBox="1">
                  <a:spLocks noRot="1" noChangeAspect="1" noMove="1" noResize="1" noEditPoints="1" noAdjustHandles="1" noChangeArrowheads="1" noChangeShapeType="1" noTextEdit="1"/>
                </p:cNvSpPr>
                <p:nvPr/>
              </p:nvSpPr>
              <p:spPr>
                <a:xfrm>
                  <a:off x="7190232" y="3895344"/>
                  <a:ext cx="457200" cy="369332"/>
                </a:xfrm>
                <a:prstGeom prst="rect">
                  <a:avLst/>
                </a:prstGeom>
                <a:blipFill rotWithShape="0">
                  <a:blip r:embed="rId47"/>
                  <a:stretch>
                    <a:fillRect/>
                  </a:stretch>
                </a:blipFill>
              </p:spPr>
              <p:txBody>
                <a:bodyPr/>
                <a:lstStyle/>
                <a:p>
                  <a:r>
                    <a:rPr lang="en-US">
                      <a:noFill/>
                    </a:rPr>
                    <a:t> </a:t>
                  </a:r>
                </a:p>
              </p:txBody>
            </p:sp>
          </mc:Fallback>
        </mc:AlternateContent>
      </p:grpSp>
      <p:grpSp>
        <p:nvGrpSpPr>
          <p:cNvPr id="84" name="Group 83"/>
          <p:cNvGrpSpPr/>
          <p:nvPr/>
        </p:nvGrpSpPr>
        <p:grpSpPr>
          <a:xfrm>
            <a:off x="7168896" y="4334256"/>
            <a:ext cx="859536" cy="1155716"/>
            <a:chOff x="6989064" y="4334256"/>
            <a:chExt cx="859536" cy="1155716"/>
          </a:xfrm>
        </p:grpSpPr>
        <p:pic>
          <p:nvPicPr>
            <p:cNvPr id="85" name="Picture 84"/>
            <p:cNvPicPr>
              <a:picLocks noChangeAspect="1"/>
            </p:cNvPicPr>
            <p:nvPr/>
          </p:nvPicPr>
          <p:blipFill>
            <a:blip r:embed="rId48">
              <a:extLst>
                <a:ext uri="{28A0092B-C50C-407E-A947-70E740481C1C}">
                  <a14:useLocalDpi xmlns:a14="http://schemas.microsoft.com/office/drawing/2010/main" val="0"/>
                </a:ext>
              </a:extLst>
            </a:blip>
            <a:stretch>
              <a:fillRect/>
            </a:stretch>
          </p:blipFill>
          <p:spPr>
            <a:xfrm>
              <a:off x="6989064" y="4334256"/>
              <a:ext cx="859536" cy="859536"/>
            </a:xfrm>
            <a:prstGeom prst="rect">
              <a:avLst/>
            </a:prstGeom>
          </p:spPr>
        </p:pic>
        <mc:AlternateContent xmlns:mc="http://schemas.openxmlformats.org/markup-compatibility/2006" xmlns:a14="http://schemas.microsoft.com/office/drawing/2010/main">
          <mc:Choice Requires="a14">
            <p:sp>
              <p:nvSpPr>
                <p:cNvPr id="86" name="TextBox 85"/>
                <p:cNvSpPr txBox="1"/>
                <p:nvPr/>
              </p:nvSpPr>
              <p:spPr>
                <a:xfrm>
                  <a:off x="7233032" y="5120640"/>
                  <a:ext cx="37160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acc>
                              <m:accPr>
                                <m:chr m:val="̂"/>
                                <m:ctrlPr>
                                  <a:rPr lang="en-US" i="1" smtClean="0">
                                    <a:latin typeface="Cambria Math"/>
                                  </a:rPr>
                                </m:ctrlPr>
                              </m:accPr>
                              <m:e>
                                <m:r>
                                  <a:rPr lang="en-US" b="0" i="1" smtClean="0">
                                    <a:latin typeface="Cambria Math" panose="02040503050406030204" pitchFamily="18" charset="0"/>
                                  </a:rPr>
                                  <m:t>𝑢</m:t>
                                </m:r>
                              </m:e>
                            </m:acc>
                          </m:e>
                          <m:sub>
                            <m:r>
                              <a:rPr lang="en-US" b="0" i="1" smtClean="0">
                                <a:latin typeface="Cambria Math" panose="02040503050406030204" pitchFamily="18" charset="0"/>
                              </a:rPr>
                              <m:t>3</m:t>
                            </m:r>
                          </m:sub>
                        </m:sSub>
                      </m:oMath>
                    </m:oMathPara>
                  </a14:m>
                  <a:endParaRPr lang="en-US" dirty="0"/>
                </a:p>
              </p:txBody>
            </p:sp>
          </mc:Choice>
          <mc:Fallback xmlns="">
            <p:sp>
              <p:nvSpPr>
                <p:cNvPr id="86" name="TextBox 85"/>
                <p:cNvSpPr txBox="1">
                  <a:spLocks noRot="1" noChangeAspect="1" noMove="1" noResize="1" noEditPoints="1" noAdjustHandles="1" noChangeArrowheads="1" noChangeShapeType="1" noTextEdit="1"/>
                </p:cNvSpPr>
                <p:nvPr/>
              </p:nvSpPr>
              <p:spPr>
                <a:xfrm>
                  <a:off x="7233032" y="5120640"/>
                  <a:ext cx="371601" cy="369332"/>
                </a:xfrm>
                <a:prstGeom prst="rect">
                  <a:avLst/>
                </a:prstGeom>
                <a:blipFill rotWithShape="0">
                  <a:blip r:embed="rId49"/>
                  <a:stretch>
                    <a:fillRect t="-4918" r="-8197"/>
                  </a:stretch>
                </a:blipFill>
              </p:spPr>
              <p:txBody>
                <a:bodyPr/>
                <a:lstStyle/>
                <a:p>
                  <a:r>
                    <a:rPr lang="en-US">
                      <a:noFill/>
                    </a:rPr>
                    <a:t> </a:t>
                  </a:r>
                </a:p>
              </p:txBody>
            </p:sp>
          </mc:Fallback>
        </mc:AlternateContent>
      </p:grpSp>
      <p:grpSp>
        <p:nvGrpSpPr>
          <p:cNvPr id="87" name="Group 86"/>
          <p:cNvGrpSpPr/>
          <p:nvPr/>
        </p:nvGrpSpPr>
        <p:grpSpPr>
          <a:xfrm>
            <a:off x="8083296" y="3136392"/>
            <a:ext cx="859536" cy="1128284"/>
            <a:chOff x="8083296" y="3136392"/>
            <a:chExt cx="859536" cy="1128284"/>
          </a:xfrm>
        </p:grpSpPr>
        <p:pic>
          <p:nvPicPr>
            <p:cNvPr id="88" name="Picture 87"/>
            <p:cNvPicPr>
              <a:picLocks noChangeAspect="1"/>
            </p:cNvPicPr>
            <p:nvPr/>
          </p:nvPicPr>
          <p:blipFill>
            <a:blip r:embed="rId50">
              <a:extLst>
                <a:ext uri="{28A0092B-C50C-407E-A947-70E740481C1C}">
                  <a14:useLocalDpi xmlns:a14="http://schemas.microsoft.com/office/drawing/2010/main" val="0"/>
                </a:ext>
              </a:extLst>
            </a:blip>
            <a:stretch>
              <a:fillRect/>
            </a:stretch>
          </p:blipFill>
          <p:spPr>
            <a:xfrm>
              <a:off x="8083296" y="3136392"/>
              <a:ext cx="859536" cy="859536"/>
            </a:xfrm>
            <a:prstGeom prst="rect">
              <a:avLst/>
            </a:prstGeom>
          </p:spPr>
        </p:pic>
        <mc:AlternateContent xmlns:mc="http://schemas.openxmlformats.org/markup-compatibility/2006" xmlns:a14="http://schemas.microsoft.com/office/drawing/2010/main">
          <mc:Choice Requires="a14">
            <p:sp>
              <p:nvSpPr>
                <p:cNvPr id="89" name="TextBox 88"/>
                <p:cNvSpPr txBox="1"/>
                <p:nvPr/>
              </p:nvSpPr>
              <p:spPr>
                <a:xfrm>
                  <a:off x="8284464" y="3895344"/>
                  <a:ext cx="4572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oMath>
                    </m:oMathPara>
                  </a14:m>
                  <a:endParaRPr lang="en-US" dirty="0"/>
                </a:p>
              </p:txBody>
            </p:sp>
          </mc:Choice>
          <mc:Fallback xmlns="">
            <p:sp>
              <p:nvSpPr>
                <p:cNvPr id="89" name="TextBox 88"/>
                <p:cNvSpPr txBox="1">
                  <a:spLocks noRot="1" noChangeAspect="1" noMove="1" noResize="1" noEditPoints="1" noAdjustHandles="1" noChangeArrowheads="1" noChangeShapeType="1" noTextEdit="1"/>
                </p:cNvSpPr>
                <p:nvPr/>
              </p:nvSpPr>
              <p:spPr>
                <a:xfrm>
                  <a:off x="8284464" y="3895344"/>
                  <a:ext cx="457200" cy="369332"/>
                </a:xfrm>
                <a:prstGeom prst="rect">
                  <a:avLst/>
                </a:prstGeom>
                <a:blipFill rotWithShape="0">
                  <a:blip r:embed="rId51"/>
                  <a:stretch>
                    <a:fillRect/>
                  </a:stretch>
                </a:blipFill>
              </p:spPr>
              <p:txBody>
                <a:bodyPr/>
                <a:lstStyle/>
                <a:p>
                  <a:r>
                    <a:rPr lang="en-US">
                      <a:noFill/>
                    </a:rPr>
                    <a:t> </a:t>
                  </a:r>
                </a:p>
              </p:txBody>
            </p:sp>
          </mc:Fallback>
        </mc:AlternateContent>
      </p:grpSp>
      <p:grpSp>
        <p:nvGrpSpPr>
          <p:cNvPr id="90" name="Group 89"/>
          <p:cNvGrpSpPr/>
          <p:nvPr/>
        </p:nvGrpSpPr>
        <p:grpSpPr>
          <a:xfrm>
            <a:off x="8083296" y="4334256"/>
            <a:ext cx="859536" cy="1155716"/>
            <a:chOff x="8083296" y="4334256"/>
            <a:chExt cx="859536" cy="1155716"/>
          </a:xfrm>
        </p:grpSpPr>
        <p:pic>
          <p:nvPicPr>
            <p:cNvPr id="91" name="Picture 90"/>
            <p:cNvPicPr>
              <a:picLocks noChangeAspect="1"/>
            </p:cNvPicPr>
            <p:nvPr/>
          </p:nvPicPr>
          <p:blipFill>
            <a:blip r:embed="rId52">
              <a:extLst>
                <a:ext uri="{28A0092B-C50C-407E-A947-70E740481C1C}">
                  <a14:useLocalDpi xmlns:a14="http://schemas.microsoft.com/office/drawing/2010/main" val="0"/>
                </a:ext>
              </a:extLst>
            </a:blip>
            <a:stretch>
              <a:fillRect/>
            </a:stretch>
          </p:blipFill>
          <p:spPr>
            <a:xfrm>
              <a:off x="8083296" y="4334256"/>
              <a:ext cx="859536" cy="859536"/>
            </a:xfrm>
            <a:prstGeom prst="rect">
              <a:avLst/>
            </a:prstGeom>
          </p:spPr>
        </p:pic>
        <mc:AlternateContent xmlns:mc="http://schemas.openxmlformats.org/markup-compatibility/2006" xmlns:a14="http://schemas.microsoft.com/office/drawing/2010/main">
          <mc:Choice Requires="a14">
            <p:sp>
              <p:nvSpPr>
                <p:cNvPr id="92" name="TextBox 91"/>
                <p:cNvSpPr txBox="1"/>
                <p:nvPr/>
              </p:nvSpPr>
              <p:spPr>
                <a:xfrm>
                  <a:off x="8327264" y="5120640"/>
                  <a:ext cx="37160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acc>
                              <m:accPr>
                                <m:chr m:val="̂"/>
                                <m:ctrlPr>
                                  <a:rPr lang="en-US" i="1" smtClean="0">
                                    <a:latin typeface="Cambria Math"/>
                                  </a:rPr>
                                </m:ctrlPr>
                              </m:accPr>
                              <m:e>
                                <m:r>
                                  <a:rPr lang="en-US" b="0" i="1" smtClean="0">
                                    <a:latin typeface="Cambria Math" panose="02040503050406030204" pitchFamily="18" charset="0"/>
                                  </a:rPr>
                                  <m:t>𝑥</m:t>
                                </m:r>
                              </m:e>
                            </m:acc>
                          </m:e>
                          <m:sub>
                            <m:r>
                              <a:rPr lang="en-US" b="0" i="1" smtClean="0">
                                <a:latin typeface="Cambria Math" panose="02040503050406030204" pitchFamily="18" charset="0"/>
                              </a:rPr>
                              <m:t>3</m:t>
                            </m:r>
                          </m:sub>
                        </m:sSub>
                      </m:oMath>
                    </m:oMathPara>
                  </a14:m>
                  <a:endParaRPr lang="en-US" dirty="0"/>
                </a:p>
              </p:txBody>
            </p:sp>
          </mc:Choice>
          <mc:Fallback xmlns="">
            <p:sp>
              <p:nvSpPr>
                <p:cNvPr id="92" name="TextBox 91"/>
                <p:cNvSpPr txBox="1">
                  <a:spLocks noRot="1" noChangeAspect="1" noMove="1" noResize="1" noEditPoints="1" noAdjustHandles="1" noChangeArrowheads="1" noChangeShapeType="1" noTextEdit="1"/>
                </p:cNvSpPr>
                <p:nvPr/>
              </p:nvSpPr>
              <p:spPr>
                <a:xfrm>
                  <a:off x="8327264" y="5120640"/>
                  <a:ext cx="371601" cy="369332"/>
                </a:xfrm>
                <a:prstGeom prst="rect">
                  <a:avLst/>
                </a:prstGeom>
                <a:blipFill rotWithShape="0">
                  <a:blip r:embed="rId53"/>
                  <a:stretch>
                    <a:fillRect t="-4918" r="-8197"/>
                  </a:stretch>
                </a:blipFill>
              </p:spPr>
              <p:txBody>
                <a:bodyPr/>
                <a:lstStyle/>
                <a:p>
                  <a:r>
                    <a:rPr lang="en-US">
                      <a:noFill/>
                    </a:rPr>
                    <a:t> </a:t>
                  </a:r>
                </a:p>
              </p:txBody>
            </p:sp>
          </mc:Fallback>
        </mc:AlternateContent>
      </p:grpSp>
      <p:grpSp>
        <p:nvGrpSpPr>
          <p:cNvPr id="93" name="Group 92"/>
          <p:cNvGrpSpPr/>
          <p:nvPr/>
        </p:nvGrpSpPr>
        <p:grpSpPr>
          <a:xfrm>
            <a:off x="3134870" y="5541264"/>
            <a:ext cx="1066800" cy="1155716"/>
            <a:chOff x="3134870" y="5541264"/>
            <a:chExt cx="1066800" cy="1155716"/>
          </a:xfrm>
        </p:grpSpPr>
        <p:pic>
          <p:nvPicPr>
            <p:cNvPr id="94" name="Picture 93"/>
            <p:cNvPicPr>
              <a:picLocks noChangeAspect="1"/>
            </p:cNvPicPr>
            <p:nvPr/>
          </p:nvPicPr>
          <p:blipFill>
            <a:blip r:embed="rId54">
              <a:extLst>
                <a:ext uri="{28A0092B-C50C-407E-A947-70E740481C1C}">
                  <a14:useLocalDpi xmlns:a14="http://schemas.microsoft.com/office/drawing/2010/main" val="0"/>
                </a:ext>
              </a:extLst>
            </a:blip>
            <a:stretch>
              <a:fillRect/>
            </a:stretch>
          </p:blipFill>
          <p:spPr>
            <a:xfrm>
              <a:off x="3238502" y="5541264"/>
              <a:ext cx="859536" cy="859536"/>
            </a:xfrm>
            <a:prstGeom prst="rect">
              <a:avLst/>
            </a:prstGeom>
          </p:spPr>
        </p:pic>
        <mc:AlternateContent xmlns:mc="http://schemas.openxmlformats.org/markup-compatibility/2006" xmlns:a14="http://schemas.microsoft.com/office/drawing/2010/main">
          <mc:Choice Requires="a14">
            <p:sp>
              <p:nvSpPr>
                <p:cNvPr id="95" name="TextBox 94"/>
                <p:cNvSpPr txBox="1"/>
                <p:nvPr/>
              </p:nvSpPr>
              <p:spPr>
                <a:xfrm>
                  <a:off x="3134870" y="6327648"/>
                  <a:ext cx="10668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a:rPr>
                            </m:ctrlPr>
                          </m:sSubPr>
                          <m:e>
                            <m:acc>
                              <m:accPr>
                                <m:chr m:val="̂"/>
                                <m:ctrlPr>
                                  <a:rPr lang="en-US" b="0" i="1" smtClean="0">
                                    <a:latin typeface="Cambria Math"/>
                                  </a:rPr>
                                </m:ctrlPr>
                              </m:accPr>
                              <m:e>
                                <m:r>
                                  <a:rPr lang="en-US" b="0" i="1" smtClean="0">
                                    <a:latin typeface="Cambria Math" panose="02040503050406030204" pitchFamily="18" charset="0"/>
                                  </a:rPr>
                                  <m:t>𝑥</m:t>
                                </m:r>
                              </m:e>
                            </m:acc>
                          </m:e>
                          <m:sub>
                            <m:r>
                              <a:rPr lang="en-US" b="0" i="1" smtClean="0">
                                <a:latin typeface="Cambria Math" panose="02040503050406030204" pitchFamily="18" charset="0"/>
                              </a:rPr>
                              <m:t>1</m:t>
                            </m:r>
                          </m:sub>
                        </m:sSub>
                      </m:oMath>
                    </m:oMathPara>
                  </a14:m>
                  <a:endParaRPr lang="en-US" dirty="0"/>
                </a:p>
              </p:txBody>
            </p:sp>
          </mc:Choice>
          <mc:Fallback xmlns="">
            <p:sp>
              <p:nvSpPr>
                <p:cNvPr id="95" name="TextBox 94"/>
                <p:cNvSpPr txBox="1">
                  <a:spLocks noRot="1" noChangeAspect="1" noMove="1" noResize="1" noEditPoints="1" noAdjustHandles="1" noChangeArrowheads="1" noChangeShapeType="1" noTextEdit="1"/>
                </p:cNvSpPr>
                <p:nvPr/>
              </p:nvSpPr>
              <p:spPr>
                <a:xfrm>
                  <a:off x="3134870" y="6327648"/>
                  <a:ext cx="1066800" cy="369332"/>
                </a:xfrm>
                <a:prstGeom prst="rect">
                  <a:avLst/>
                </a:prstGeom>
                <a:blipFill rotWithShape="0">
                  <a:blip r:embed="rId55"/>
                  <a:stretch>
                    <a:fillRect t="-4918" r="-10857"/>
                  </a:stretch>
                </a:blipFill>
              </p:spPr>
              <p:txBody>
                <a:bodyPr/>
                <a:lstStyle/>
                <a:p>
                  <a:r>
                    <a:rPr lang="en-US">
                      <a:noFill/>
                    </a:rPr>
                    <a:t> </a:t>
                  </a:r>
                </a:p>
              </p:txBody>
            </p:sp>
          </mc:Fallback>
        </mc:AlternateContent>
      </p:grpSp>
      <p:grpSp>
        <p:nvGrpSpPr>
          <p:cNvPr id="96" name="Group 95"/>
          <p:cNvGrpSpPr/>
          <p:nvPr/>
        </p:nvGrpSpPr>
        <p:grpSpPr>
          <a:xfrm>
            <a:off x="5562600" y="5541264"/>
            <a:ext cx="1066800" cy="1152668"/>
            <a:chOff x="5562600" y="5541264"/>
            <a:chExt cx="1066800" cy="1152668"/>
          </a:xfrm>
        </p:grpSpPr>
        <p:pic>
          <p:nvPicPr>
            <p:cNvPr id="97" name="Picture 96"/>
            <p:cNvPicPr>
              <a:picLocks noChangeAspect="1"/>
            </p:cNvPicPr>
            <p:nvPr/>
          </p:nvPicPr>
          <p:blipFill>
            <a:blip r:embed="rId56">
              <a:extLst>
                <a:ext uri="{28A0092B-C50C-407E-A947-70E740481C1C}">
                  <a14:useLocalDpi xmlns:a14="http://schemas.microsoft.com/office/drawing/2010/main" val="0"/>
                </a:ext>
              </a:extLst>
            </a:blip>
            <a:stretch>
              <a:fillRect/>
            </a:stretch>
          </p:blipFill>
          <p:spPr>
            <a:xfrm>
              <a:off x="5669280" y="5541264"/>
              <a:ext cx="859536" cy="859536"/>
            </a:xfrm>
            <a:prstGeom prst="rect">
              <a:avLst/>
            </a:prstGeom>
          </p:spPr>
        </p:pic>
        <mc:AlternateContent xmlns:mc="http://schemas.openxmlformats.org/markup-compatibility/2006" xmlns:a14="http://schemas.microsoft.com/office/drawing/2010/main">
          <mc:Choice Requires="a14">
            <p:sp>
              <p:nvSpPr>
                <p:cNvPr id="98" name="TextBox 97"/>
                <p:cNvSpPr txBox="1"/>
                <p:nvPr/>
              </p:nvSpPr>
              <p:spPr>
                <a:xfrm>
                  <a:off x="5562600" y="6324600"/>
                  <a:ext cx="10668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a:rPr>
                            </m:ctrlPr>
                          </m:sSubPr>
                          <m:e>
                            <m:acc>
                              <m:accPr>
                                <m:chr m:val="̂"/>
                                <m:ctrlPr>
                                  <a:rPr lang="en-US" b="0" i="1" smtClean="0">
                                    <a:latin typeface="Cambria Math"/>
                                  </a:rPr>
                                </m:ctrlPr>
                              </m:accPr>
                              <m:e>
                                <m:r>
                                  <a:rPr lang="en-US" b="0" i="1" smtClean="0">
                                    <a:latin typeface="Cambria Math" panose="02040503050406030204" pitchFamily="18" charset="0"/>
                                  </a:rPr>
                                  <m:t>𝑥</m:t>
                                </m:r>
                              </m:e>
                            </m:acc>
                          </m:e>
                          <m:sub>
                            <m:r>
                              <a:rPr lang="en-US" b="0" i="1" smtClean="0">
                                <a:latin typeface="Cambria Math" panose="02040503050406030204" pitchFamily="18" charset="0"/>
                              </a:rPr>
                              <m:t>2</m:t>
                            </m:r>
                          </m:sub>
                        </m:sSub>
                      </m:oMath>
                    </m:oMathPara>
                  </a14:m>
                  <a:endParaRPr lang="en-US" dirty="0"/>
                </a:p>
              </p:txBody>
            </p:sp>
          </mc:Choice>
          <mc:Fallback xmlns="">
            <p:sp>
              <p:nvSpPr>
                <p:cNvPr id="98" name="TextBox 97"/>
                <p:cNvSpPr txBox="1">
                  <a:spLocks noRot="1" noChangeAspect="1" noMove="1" noResize="1" noEditPoints="1" noAdjustHandles="1" noChangeArrowheads="1" noChangeShapeType="1" noTextEdit="1"/>
                </p:cNvSpPr>
                <p:nvPr/>
              </p:nvSpPr>
              <p:spPr>
                <a:xfrm>
                  <a:off x="5562600" y="6324600"/>
                  <a:ext cx="1066800" cy="369332"/>
                </a:xfrm>
                <a:prstGeom prst="rect">
                  <a:avLst/>
                </a:prstGeom>
                <a:blipFill rotWithShape="0">
                  <a:blip r:embed="rId57"/>
                  <a:stretch>
                    <a:fillRect t="-5000" r="-10286"/>
                  </a:stretch>
                </a:blipFill>
              </p:spPr>
              <p:txBody>
                <a:bodyPr/>
                <a:lstStyle/>
                <a:p>
                  <a:r>
                    <a:rPr lang="en-US">
                      <a:noFill/>
                    </a:rPr>
                    <a:t> </a:t>
                  </a:r>
                </a:p>
              </p:txBody>
            </p:sp>
          </mc:Fallback>
        </mc:AlternateContent>
      </p:grpSp>
      <p:grpSp>
        <p:nvGrpSpPr>
          <p:cNvPr id="99" name="Group 98"/>
          <p:cNvGrpSpPr/>
          <p:nvPr/>
        </p:nvGrpSpPr>
        <p:grpSpPr>
          <a:xfrm>
            <a:off x="8001000" y="5541264"/>
            <a:ext cx="1066800" cy="1155716"/>
            <a:chOff x="8001000" y="5541264"/>
            <a:chExt cx="1066800" cy="1155716"/>
          </a:xfrm>
        </p:grpSpPr>
        <p:pic>
          <p:nvPicPr>
            <p:cNvPr id="100" name="Picture 99"/>
            <p:cNvPicPr>
              <a:picLocks noChangeAspect="1"/>
            </p:cNvPicPr>
            <p:nvPr/>
          </p:nvPicPr>
          <p:blipFill>
            <a:blip r:embed="rId58">
              <a:extLst>
                <a:ext uri="{28A0092B-C50C-407E-A947-70E740481C1C}">
                  <a14:useLocalDpi xmlns:a14="http://schemas.microsoft.com/office/drawing/2010/main" val="0"/>
                </a:ext>
              </a:extLst>
            </a:blip>
            <a:stretch>
              <a:fillRect/>
            </a:stretch>
          </p:blipFill>
          <p:spPr>
            <a:xfrm>
              <a:off x="8083296" y="5541264"/>
              <a:ext cx="859536" cy="859536"/>
            </a:xfrm>
            <a:prstGeom prst="rect">
              <a:avLst/>
            </a:prstGeom>
          </p:spPr>
        </p:pic>
        <mc:AlternateContent xmlns:mc="http://schemas.openxmlformats.org/markup-compatibility/2006" xmlns:a14="http://schemas.microsoft.com/office/drawing/2010/main">
          <mc:Choice Requires="a14">
            <p:sp>
              <p:nvSpPr>
                <p:cNvPr id="101" name="TextBox 100"/>
                <p:cNvSpPr txBox="1"/>
                <p:nvPr/>
              </p:nvSpPr>
              <p:spPr>
                <a:xfrm>
                  <a:off x="8001000" y="6327648"/>
                  <a:ext cx="10668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US" b="0" i="1" smtClean="0">
                                <a:latin typeface="Cambria Math"/>
                              </a:rPr>
                            </m:ctrlPr>
                          </m:sSubPr>
                          <m:e>
                            <m:acc>
                              <m:accPr>
                                <m:chr m:val="̂"/>
                                <m:ctrlPr>
                                  <a:rPr lang="en-US" b="0" i="1" smtClean="0">
                                    <a:latin typeface="Cambria Math"/>
                                  </a:rPr>
                                </m:ctrlPr>
                              </m:accPr>
                              <m:e>
                                <m:r>
                                  <a:rPr lang="en-US" b="0" i="1" smtClean="0">
                                    <a:latin typeface="Cambria Math" panose="02040503050406030204" pitchFamily="18" charset="0"/>
                                  </a:rPr>
                                  <m:t>𝑥</m:t>
                                </m:r>
                              </m:e>
                            </m:acc>
                          </m:e>
                          <m:sub>
                            <m:r>
                              <a:rPr lang="en-US" b="0" i="1" smtClean="0">
                                <a:latin typeface="Cambria Math" panose="02040503050406030204" pitchFamily="18" charset="0"/>
                              </a:rPr>
                              <m:t>3</m:t>
                            </m:r>
                          </m:sub>
                        </m:sSub>
                      </m:oMath>
                    </m:oMathPara>
                  </a14:m>
                  <a:endParaRPr lang="en-US" dirty="0"/>
                </a:p>
              </p:txBody>
            </p:sp>
          </mc:Choice>
          <mc:Fallback xmlns="">
            <p:sp>
              <p:nvSpPr>
                <p:cNvPr id="101" name="TextBox 100"/>
                <p:cNvSpPr txBox="1">
                  <a:spLocks noRot="1" noChangeAspect="1" noMove="1" noResize="1" noEditPoints="1" noAdjustHandles="1" noChangeArrowheads="1" noChangeShapeType="1" noTextEdit="1"/>
                </p:cNvSpPr>
                <p:nvPr/>
              </p:nvSpPr>
              <p:spPr>
                <a:xfrm>
                  <a:off x="8001000" y="6327648"/>
                  <a:ext cx="1066800" cy="369332"/>
                </a:xfrm>
                <a:prstGeom prst="rect">
                  <a:avLst/>
                </a:prstGeom>
                <a:blipFill rotWithShape="0">
                  <a:blip r:embed="rId59"/>
                  <a:stretch>
                    <a:fillRect t="-4918" r="-10286"/>
                  </a:stretch>
                </a:blipFill>
              </p:spPr>
              <p:txBody>
                <a:bodyPr/>
                <a:lstStyle/>
                <a:p>
                  <a:r>
                    <a:rPr lang="en-US">
                      <a:noFill/>
                    </a:rPr>
                    <a:t> </a:t>
                  </a:r>
                </a:p>
              </p:txBody>
            </p:sp>
          </mc:Fallback>
        </mc:AlternateContent>
      </p:grpSp>
    </p:spTree>
    <p:custDataLst>
      <p:tags r:id="rId1"/>
    </p:custDataLst>
    <p:extLst>
      <p:ext uri="{BB962C8B-B14F-4D97-AF65-F5344CB8AC3E}">
        <p14:creationId xmlns:p14="http://schemas.microsoft.com/office/powerpoint/2010/main" val="3692746838"/>
      </p:ext>
    </p:extLst>
  </p:cSld>
  <p:clrMapOvr>
    <a:masterClrMapping/>
  </p:clrMapOvr>
  <mc:AlternateContent xmlns:mc="http://schemas.openxmlformats.org/markup-compatibility/2006" xmlns:p14="http://schemas.microsoft.com/office/powerpoint/2010/main">
    <mc:Choice Requires="p14">
      <p:transition spd="slow" p14:dur="2000" advTm="5792"/>
    </mc:Choice>
    <mc:Fallback xmlns="">
      <p:transition spd="slow" advTm="579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53"/>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46"/>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4"/>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47"/>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48"/>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49"/>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50"/>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51"/>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37"/>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5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9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2"/>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7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5"/>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7"/>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1"/>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9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81"/>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87"/>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84"/>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90"/>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80"/>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Comparison – MPI</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85800" y="1691640"/>
                <a:ext cx="7734300" cy="4589463"/>
              </a:xfrm>
            </p:spPr>
            <p:txBody>
              <a:bodyPr>
                <a:normAutofit fontScale="77500" lnSpcReduction="20000"/>
              </a:bodyPr>
              <a:lstStyle/>
              <a:p>
                <a:pPr marL="288925" indent="-288925">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3000" dirty="0" smtClean="0">
                    <a:latin typeface="Helvetica" pitchFamily="34" charset="0"/>
                  </a:rPr>
                  <a:t>Kalman</a:t>
                </a:r>
                <a:r>
                  <a:rPr lang="en-US" sz="3000" dirty="0">
                    <a:latin typeface="Helvetica" pitchFamily="34" charset="0"/>
                  </a:rPr>
                  <a:t> </a:t>
                </a:r>
                <a:r>
                  <a:rPr lang="en-US" sz="3000" dirty="0" smtClean="0">
                    <a:latin typeface="Helvetica" pitchFamily="34" charset="0"/>
                  </a:rPr>
                  <a:t>filter</a:t>
                </a:r>
              </a:p>
              <a:p>
                <a:pPr marL="461963" lvl="2" indent="-233363">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2100" dirty="0">
                    <a:latin typeface="Helvetica" pitchFamily="34" charset="0"/>
                  </a:rPr>
                  <a:t>i</a:t>
                </a:r>
                <a:r>
                  <a:rPr lang="en-US" sz="2100" dirty="0" smtClean="0">
                    <a:latin typeface="Helvetica" pitchFamily="34" charset="0"/>
                  </a:rPr>
                  <a:t>nnovation </a:t>
                </a:r>
                <a14:m>
                  <m:oMath xmlns:m="http://schemas.openxmlformats.org/officeDocument/2006/math">
                    <m:sSub>
                      <m:sSubPr>
                        <m:ctrlPr>
                          <a:rPr lang="en-US" sz="2100" i="1" smtClean="0">
                            <a:latin typeface="Cambria Math"/>
                          </a:rPr>
                        </m:ctrlPr>
                      </m:sSubPr>
                      <m:e>
                        <m:r>
                          <a:rPr lang="en-US" sz="2100" b="0" i="1" smtClean="0">
                            <a:latin typeface="Cambria Math" panose="02040503050406030204" pitchFamily="18" charset="0"/>
                          </a:rPr>
                          <m:t>𝑢</m:t>
                        </m:r>
                      </m:e>
                      <m:sub>
                        <m:r>
                          <a:rPr lang="en-US" sz="2100" b="0" i="1" smtClean="0">
                            <a:latin typeface="Cambria Math" panose="02040503050406030204" pitchFamily="18" charset="0"/>
                          </a:rPr>
                          <m:t>𝑘</m:t>
                        </m:r>
                      </m:sub>
                    </m:sSub>
                    <m:r>
                      <a:rPr lang="en-US" sz="2100" i="1" smtClean="0">
                        <a:latin typeface="Cambria Math" panose="02040503050406030204" pitchFamily="18" charset="0"/>
                        <a:ea typeface="Cambria Math" panose="02040503050406030204" pitchFamily="18" charset="0"/>
                      </a:rPr>
                      <m:t>~</m:t>
                    </m:r>
                    <m:r>
                      <a:rPr lang="en-US" sz="2100" b="0" i="1" smtClean="0">
                        <a:latin typeface="Cambria Math" panose="02040503050406030204" pitchFamily="18" charset="0"/>
                        <a:ea typeface="Cambria Math" panose="02040503050406030204" pitchFamily="18" charset="0"/>
                      </a:rPr>
                      <m:t> </m:t>
                    </m:r>
                    <m:r>
                      <a:rPr lang="en-US" sz="2100" b="0" i="1" smtClean="0">
                        <a:latin typeface="Cambria Math" panose="02040503050406030204" pitchFamily="18" charset="0"/>
                        <a:ea typeface="Cambria Math" panose="02040503050406030204" pitchFamily="18" charset="0"/>
                      </a:rPr>
                      <m:t>𝑁</m:t>
                    </m:r>
                    <m:r>
                      <a:rPr lang="en-US" sz="2100" b="0" i="1" smtClean="0">
                        <a:latin typeface="Cambria Math" panose="02040503050406030204" pitchFamily="18" charset="0"/>
                        <a:ea typeface="Cambria Math" panose="02040503050406030204" pitchFamily="18" charset="0"/>
                      </a:rPr>
                      <m:t>(0, </m:t>
                    </m:r>
                    <m:sSub>
                      <m:sSubPr>
                        <m:ctrlPr>
                          <a:rPr lang="en-US" sz="2100" b="0" i="1" smtClean="0">
                            <a:latin typeface="Cambria Math"/>
                            <a:ea typeface="Cambria Math" panose="02040503050406030204" pitchFamily="18" charset="0"/>
                          </a:rPr>
                        </m:ctrlPr>
                      </m:sSubPr>
                      <m:e>
                        <m:r>
                          <a:rPr lang="en-US" sz="2100" b="0" i="1" smtClean="0">
                            <a:latin typeface="Cambria Math" panose="02040503050406030204" pitchFamily="18" charset="0"/>
                            <a:ea typeface="Cambria Math" panose="02040503050406030204" pitchFamily="18" charset="0"/>
                          </a:rPr>
                          <m:t>𝑄</m:t>
                        </m:r>
                      </m:e>
                      <m:sub>
                        <m:r>
                          <a:rPr lang="en-US" sz="2100" b="0" i="1" smtClean="0">
                            <a:latin typeface="Cambria Math" panose="02040503050406030204" pitchFamily="18" charset="0"/>
                            <a:ea typeface="Cambria Math" panose="02040503050406030204" pitchFamily="18" charset="0"/>
                          </a:rPr>
                          <m:t>𝑘</m:t>
                        </m:r>
                      </m:sub>
                    </m:sSub>
                    <m:r>
                      <a:rPr lang="en-US" sz="2100" b="0" i="1" smtClean="0">
                        <a:latin typeface="Cambria Math" panose="02040503050406030204" pitchFamily="18" charset="0"/>
                        <a:ea typeface="Cambria Math" panose="02040503050406030204" pitchFamily="18" charset="0"/>
                      </a:rPr>
                      <m:t>)</m:t>
                    </m:r>
                  </m:oMath>
                </a14:m>
                <a:r>
                  <a:rPr lang="en-US" sz="2100" dirty="0" smtClean="0">
                    <a:latin typeface="Helvetica" pitchFamily="34" charset="0"/>
                  </a:rPr>
                  <a:t> </a:t>
                </a:r>
              </a:p>
              <a:p>
                <a:pPr marL="507683" lvl="2" indent="-233363">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endParaRPr lang="en-US" dirty="0" smtClean="0">
                  <a:latin typeface="Helvetica" pitchFamily="34" charset="0"/>
                </a:endParaRPr>
              </a:p>
              <a:p>
                <a:pPr marL="228600" lvl="1" indent="-228600">
                  <a:lnSpc>
                    <a:spcPct val="90000"/>
                  </a:lnSpc>
                  <a:spcBef>
                    <a:spcPts val="600"/>
                  </a:spcBef>
                  <a:buClr>
                    <a:srgbClr val="CC3300"/>
                  </a:buClr>
                  <a:buFont typeface="Arial" charset="0"/>
                  <a:buChar cha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3100" dirty="0">
                    <a:latin typeface="Helvetica" pitchFamily="34" charset="0"/>
                  </a:rPr>
                  <a:t>k-t FOCUSS</a:t>
                </a:r>
              </a:p>
              <a:p>
                <a:pPr marL="461963" lvl="2" indent="-233363">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2100" dirty="0">
                    <a:latin typeface="Helvetica" pitchFamily="34" charset="0"/>
                  </a:rPr>
                  <a:t>p</a:t>
                </a:r>
                <a:r>
                  <a:rPr lang="en-US" sz="2100" dirty="0" smtClean="0">
                    <a:latin typeface="Helvetica" pitchFamily="34" charset="0"/>
                  </a:rPr>
                  <a:t>rediction + residual </a:t>
                </a:r>
              </a:p>
              <a:p>
                <a:pPr marL="461963" lvl="2" indent="-233363">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2100" dirty="0">
                    <a:latin typeface="Helvetica" pitchFamily="34" charset="0"/>
                  </a:rPr>
                  <a:t>p</a:t>
                </a:r>
                <a:r>
                  <a:rPr lang="en-US" sz="2100" dirty="0" smtClean="0">
                    <a:latin typeface="Helvetica" pitchFamily="34" charset="0"/>
                  </a:rPr>
                  <a:t>rediction: temporal average</a:t>
                </a:r>
              </a:p>
              <a:p>
                <a:pPr marL="461963" lvl="2" indent="-233363">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2100" dirty="0" smtClean="0">
                    <a:latin typeface="Helvetica" pitchFamily="34" charset="0"/>
                  </a:rPr>
                  <a:t>residual: sparse image</a:t>
                </a:r>
              </a:p>
              <a:p>
                <a:pPr marL="507683" lvl="2" indent="-233363">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endParaRPr lang="en-US" dirty="0" smtClean="0">
                  <a:latin typeface="Helvetica" pitchFamily="34" charset="0"/>
                </a:endParaRPr>
              </a:p>
              <a:p>
                <a:pPr marL="228600" lvl="1" indent="-228600">
                  <a:lnSpc>
                    <a:spcPct val="90000"/>
                  </a:lnSpc>
                  <a:spcBef>
                    <a:spcPts val="600"/>
                  </a:spcBef>
                  <a:buClr>
                    <a:srgbClr val="CC3300"/>
                  </a:buClr>
                  <a:buFont typeface="Arial" charset="0"/>
                  <a:buChar cha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3100" dirty="0">
                    <a:latin typeface="Helvetica" pitchFamily="34" charset="0"/>
                  </a:rPr>
                  <a:t>k-t Sparse</a:t>
                </a:r>
              </a:p>
              <a:p>
                <a:pPr marL="461963" lvl="2" indent="-233363">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2100" dirty="0" smtClean="0">
                    <a:latin typeface="Helvetica" pitchFamily="34" charset="0"/>
                  </a:rPr>
                  <a:t>dual sparsity</a:t>
                </a:r>
              </a:p>
              <a:p>
                <a:pPr marL="461963" lvl="2" indent="-233363">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2100" dirty="0">
                    <a:latin typeface="Helvetica" pitchFamily="34" charset="0"/>
                  </a:rPr>
                  <a:t>s</a:t>
                </a:r>
                <a:r>
                  <a:rPr lang="en-US" sz="2100" dirty="0" smtClean="0">
                    <a:latin typeface="Helvetica" pitchFamily="34" charset="0"/>
                  </a:rPr>
                  <a:t>patial dimension – Wavelets</a:t>
                </a:r>
              </a:p>
              <a:p>
                <a:pPr marL="461963" lvl="2" indent="-233363">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2100" dirty="0">
                    <a:latin typeface="Helvetica" pitchFamily="34" charset="0"/>
                  </a:rPr>
                  <a:t>t</a:t>
                </a:r>
                <a:r>
                  <a:rPr lang="en-US" sz="2100" dirty="0" smtClean="0">
                    <a:latin typeface="Helvetica" pitchFamily="34" charset="0"/>
                  </a:rPr>
                  <a:t>emporal dimension – 1D Fourier</a:t>
                </a:r>
              </a:p>
              <a:p>
                <a:pPr marL="507683" lvl="2" indent="-233363">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endParaRPr lang="en-US" dirty="0" smtClean="0">
                  <a:latin typeface="Helvetica" pitchFamily="34" charset="0"/>
                </a:endParaRPr>
              </a:p>
              <a:p>
                <a:pPr marL="228600" lvl="1" indent="-228600">
                  <a:lnSpc>
                    <a:spcPct val="90000"/>
                  </a:lnSpc>
                  <a:spcBef>
                    <a:spcPts val="600"/>
                  </a:spcBef>
                  <a:buClr>
                    <a:srgbClr val="CC3300"/>
                  </a:buClr>
                  <a:buFont typeface="Arial" charset="0"/>
                  <a:buChar cha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3100" dirty="0">
                    <a:latin typeface="Helvetica" pitchFamily="34" charset="0"/>
                  </a:rPr>
                  <a:t>Low-rank </a:t>
                </a:r>
                <a:r>
                  <a:rPr lang="en-US" sz="3100" dirty="0">
                    <a:latin typeface="Helvetica" pitchFamily="34" charset="0"/>
                  </a:rPr>
                  <a:t>plus sparse </a:t>
                </a:r>
                <a:r>
                  <a:rPr lang="en-US" sz="3100" dirty="0">
                    <a:latin typeface="Helvetica" pitchFamily="34" charset="0"/>
                  </a:rPr>
                  <a:t>matrix</a:t>
                </a:r>
              </a:p>
              <a:p>
                <a:pPr marL="461963" lvl="2" indent="-233363">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2100" dirty="0" smtClean="0">
                    <a:latin typeface="Helvetica" pitchFamily="34" charset="0"/>
                  </a:rPr>
                  <a:t>low-rank: temporal correlations</a:t>
                </a:r>
              </a:p>
              <a:p>
                <a:pPr marL="461963" lvl="2" indent="-233363">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2100" dirty="0">
                    <a:latin typeface="Helvetica" pitchFamily="34" charset="0"/>
                  </a:rPr>
                  <a:t>s</a:t>
                </a:r>
                <a:r>
                  <a:rPr lang="en-US" sz="2100" dirty="0" smtClean="0">
                    <a:latin typeface="Helvetica" pitchFamily="34" charset="0"/>
                  </a:rPr>
                  <a:t>parse: temporally varying</a:t>
                </a:r>
                <a:endParaRPr lang="en-US" sz="2100" dirty="0">
                  <a:latin typeface="Helvetica" pitchFamily="34"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85800" y="1691640"/>
                <a:ext cx="7734300" cy="4589463"/>
              </a:xfrm>
              <a:blipFill rotWithShape="1">
                <a:blip r:embed="rId3"/>
                <a:stretch>
                  <a:fillRect l="-1104" t="-3191"/>
                </a:stretch>
              </a:blipFill>
            </p:spPr>
            <p:txBody>
              <a:bodyPr/>
              <a:lstStyle/>
              <a:p>
                <a:r>
                  <a:rPr lang="en-US">
                    <a:noFill/>
                  </a:rPr>
                  <a:t> </a:t>
                </a:r>
              </a:p>
            </p:txBody>
          </p:sp>
        </mc:Fallback>
      </mc:AlternateContent>
      <p:sp>
        <p:nvSpPr>
          <p:cNvPr id="4" name="Slide Number Placeholder 3"/>
          <p:cNvSpPr>
            <a:spLocks noGrp="1"/>
          </p:cNvSpPr>
          <p:nvPr>
            <p:ph type="sldNum" sz="quarter" idx="4294967295"/>
          </p:nvPr>
        </p:nvSpPr>
        <p:spPr>
          <a:xfrm>
            <a:off x="8077200" y="19050"/>
            <a:ext cx="1066800" cy="328613"/>
          </a:xfrm>
          <a:prstGeom prst="rect">
            <a:avLst/>
          </a:prstGeom>
        </p:spPr>
        <p:txBody>
          <a:bodyPr/>
          <a:lstStyle/>
          <a:p>
            <a:fld id="{B6F15528-21DE-4FAA-801E-634DDDAF4B2B}" type="slidenum">
              <a:rPr lang="en-US" smtClean="0"/>
              <a:pPr/>
              <a:t>15</a:t>
            </a:fld>
            <a:endParaRPr lang="en-US"/>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2232" t="2972" r="14045" b="-1271"/>
          <a:stretch/>
        </p:blipFill>
        <p:spPr>
          <a:xfrm>
            <a:off x="4876800" y="2072640"/>
            <a:ext cx="3931920" cy="3931920"/>
          </a:xfrm>
          <a:prstGeom prst="rect">
            <a:avLst/>
          </a:prstGeom>
        </p:spPr>
      </p:pic>
      <p:sp>
        <p:nvSpPr>
          <p:cNvPr id="6" name="TextBox 5"/>
          <p:cNvSpPr txBox="1"/>
          <p:nvPr/>
        </p:nvSpPr>
        <p:spPr>
          <a:xfrm>
            <a:off x="6065520" y="1763823"/>
            <a:ext cx="1554480" cy="338554"/>
          </a:xfrm>
          <a:prstGeom prst="rect">
            <a:avLst/>
          </a:prstGeom>
          <a:noFill/>
          <a:scene3d>
            <a:camera prst="orthographicFront">
              <a:rot lat="0" lon="0" rev="0"/>
            </a:camera>
            <a:lightRig rig="threePt" dir="t"/>
          </a:scene3d>
        </p:spPr>
        <p:txBody>
          <a:bodyPr wrap="square" rtlCol="0">
            <a:spAutoFit/>
          </a:bodyPr>
          <a:lstStyle/>
          <a:p>
            <a:pPr algn="ctr"/>
            <a:r>
              <a:rPr lang="en-US" sz="1600" b="1" dirty="0">
                <a:latin typeface="Arial Narrow" panose="020B0606020202030204" pitchFamily="34" charset="0"/>
              </a:rPr>
              <a:t>S</a:t>
            </a:r>
            <a:r>
              <a:rPr lang="en-US" sz="1600" b="1" dirty="0" smtClean="0">
                <a:latin typeface="Arial Narrow" panose="020B0606020202030204" pitchFamily="34" charset="0"/>
              </a:rPr>
              <a:t>ignal-to-noise </a:t>
            </a:r>
            <a:endParaRPr lang="en-US" sz="1600" b="1" dirty="0">
              <a:latin typeface="Arial Narrow" panose="020B0606020202030204" pitchFamily="34" charset="0"/>
            </a:endParaRPr>
          </a:p>
        </p:txBody>
      </p:sp>
    </p:spTree>
    <p:extLst>
      <p:ext uri="{BB962C8B-B14F-4D97-AF65-F5344CB8AC3E}">
        <p14:creationId xmlns:p14="http://schemas.microsoft.com/office/powerpoint/2010/main" val="4166043706"/>
      </p:ext>
    </p:extLst>
  </p:cSld>
  <p:clrMapOvr>
    <a:masterClrMapping/>
  </p:clrMapOvr>
  <mc:AlternateContent xmlns:mc="http://schemas.openxmlformats.org/markup-compatibility/2006" xmlns:p14="http://schemas.microsoft.com/office/powerpoint/2010/main">
    <mc:Choice Requires="p14">
      <p:transition spd="slow" p14:dur="2000" advTm="16905"/>
    </mc:Choice>
    <mc:Fallback xmlns="">
      <p:transition spd="slow" advTm="16905"/>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Comparison – MPI</a:t>
            </a:r>
            <a:endParaRPr lang="en-US" dirty="0"/>
          </a:p>
        </p:txBody>
      </p:sp>
      <p:sp>
        <p:nvSpPr>
          <p:cNvPr id="4" name="Slide Number Placeholder 3"/>
          <p:cNvSpPr>
            <a:spLocks noGrp="1"/>
          </p:cNvSpPr>
          <p:nvPr>
            <p:ph type="sldNum" sz="quarter" idx="4294967295"/>
          </p:nvPr>
        </p:nvSpPr>
        <p:spPr>
          <a:xfrm>
            <a:off x="8077200" y="19050"/>
            <a:ext cx="1066800" cy="328613"/>
          </a:xfrm>
          <a:prstGeom prst="rect">
            <a:avLst/>
          </a:prstGeom>
        </p:spPr>
        <p:txBody>
          <a:bodyPr/>
          <a:lstStyle/>
          <a:p>
            <a:fld id="{B6F15528-21DE-4FAA-801E-634DDDAF4B2B}" type="slidenum">
              <a:rPr lang="en-US" smtClean="0"/>
              <a:pPr/>
              <a:t>16</a:t>
            </a:fld>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8768" y="5729832"/>
            <a:ext cx="859536" cy="85953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7720" y="5730915"/>
            <a:ext cx="1810003" cy="85737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85889" y="5730915"/>
            <a:ext cx="1810003" cy="85737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55792" y="5729832"/>
            <a:ext cx="859536" cy="859536"/>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43477" y="5729832"/>
            <a:ext cx="859536" cy="859536"/>
          </a:xfrm>
          <a:prstGeom prst="rect">
            <a:avLst/>
          </a:prstGeom>
        </p:spPr>
      </p:pic>
      <p:pic>
        <p:nvPicPr>
          <p:cNvPr id="20" name="Pictur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78768" y="1633065"/>
            <a:ext cx="859536" cy="859536"/>
          </a:xfrm>
          <a:prstGeom prst="rect">
            <a:avLst/>
          </a:prstGeom>
        </p:spPr>
      </p:pic>
      <p:pic>
        <p:nvPicPr>
          <p:cNvPr id="21" name="Picture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57720" y="1634148"/>
            <a:ext cx="1810003" cy="857370"/>
          </a:xfrm>
          <a:prstGeom prst="rect">
            <a:avLst/>
          </a:prstGeom>
        </p:spPr>
      </p:pic>
      <p:pic>
        <p:nvPicPr>
          <p:cNvPr id="22" name="Picture 2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85889" y="1630017"/>
            <a:ext cx="1810003" cy="857370"/>
          </a:xfrm>
          <a:prstGeom prst="rect">
            <a:avLst/>
          </a:prstGeom>
        </p:spPr>
      </p:pic>
      <p:pic>
        <p:nvPicPr>
          <p:cNvPr id="23" name="Picture 2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955792" y="1633065"/>
            <a:ext cx="859536" cy="859536"/>
          </a:xfrm>
          <a:prstGeom prst="rect">
            <a:avLst/>
          </a:prstGeom>
        </p:spPr>
      </p:pic>
      <p:pic>
        <p:nvPicPr>
          <p:cNvPr id="24" name="Picture 2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843477" y="1633065"/>
            <a:ext cx="859536" cy="859536"/>
          </a:xfrm>
          <a:prstGeom prst="rect">
            <a:avLst/>
          </a:prstGeom>
        </p:spPr>
      </p:pic>
      <p:pic>
        <p:nvPicPr>
          <p:cNvPr id="25" name="Picture 2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678768" y="2630556"/>
            <a:ext cx="859536" cy="859536"/>
          </a:xfrm>
          <a:prstGeom prst="rect">
            <a:avLst/>
          </a:prstGeom>
        </p:spPr>
      </p:pic>
      <p:pic>
        <p:nvPicPr>
          <p:cNvPr id="26" name="Picture 2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057720" y="2631639"/>
            <a:ext cx="1810003" cy="857370"/>
          </a:xfrm>
          <a:prstGeom prst="rect">
            <a:avLst/>
          </a:prstGeom>
        </p:spPr>
      </p:pic>
      <p:pic>
        <p:nvPicPr>
          <p:cNvPr id="27" name="Picture 2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785889" y="2631639"/>
            <a:ext cx="1810003" cy="857370"/>
          </a:xfrm>
          <a:prstGeom prst="rect">
            <a:avLst/>
          </a:prstGeom>
        </p:spPr>
      </p:pic>
      <p:pic>
        <p:nvPicPr>
          <p:cNvPr id="28" name="Picture 2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955792" y="2630556"/>
            <a:ext cx="859536" cy="859536"/>
          </a:xfrm>
          <a:prstGeom prst="rect">
            <a:avLst/>
          </a:prstGeom>
        </p:spPr>
      </p:pic>
      <p:pic>
        <p:nvPicPr>
          <p:cNvPr id="29" name="Picture 2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843477" y="2630556"/>
            <a:ext cx="859536" cy="859536"/>
          </a:xfrm>
          <a:prstGeom prst="rect">
            <a:avLst/>
          </a:prstGeom>
        </p:spPr>
      </p:pic>
      <p:pic>
        <p:nvPicPr>
          <p:cNvPr id="30" name="Picture 29"/>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678768" y="3663322"/>
            <a:ext cx="859536" cy="859536"/>
          </a:xfrm>
          <a:prstGeom prst="rect">
            <a:avLst/>
          </a:prstGeom>
        </p:spPr>
      </p:pic>
      <p:pic>
        <p:nvPicPr>
          <p:cNvPr id="31" name="Picture 30"/>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057720" y="3664405"/>
            <a:ext cx="1810003" cy="857370"/>
          </a:xfrm>
          <a:prstGeom prst="rect">
            <a:avLst/>
          </a:prstGeom>
        </p:spPr>
      </p:pic>
      <p:pic>
        <p:nvPicPr>
          <p:cNvPr id="32" name="Picture 31"/>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785889" y="3664405"/>
            <a:ext cx="1810003" cy="857370"/>
          </a:xfrm>
          <a:prstGeom prst="rect">
            <a:avLst/>
          </a:prstGeom>
        </p:spPr>
      </p:pic>
      <p:pic>
        <p:nvPicPr>
          <p:cNvPr id="33" name="Picture 32"/>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955792" y="3663322"/>
            <a:ext cx="859536" cy="859536"/>
          </a:xfrm>
          <a:prstGeom prst="rect">
            <a:avLst/>
          </a:prstGeom>
        </p:spPr>
      </p:pic>
      <p:pic>
        <p:nvPicPr>
          <p:cNvPr id="34" name="Picture 33"/>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843477" y="3663322"/>
            <a:ext cx="859536" cy="859536"/>
          </a:xfrm>
          <a:prstGeom prst="rect">
            <a:avLst/>
          </a:prstGeom>
        </p:spPr>
      </p:pic>
      <p:sp>
        <p:nvSpPr>
          <p:cNvPr id="35" name="TextBox 34"/>
          <p:cNvSpPr txBox="1"/>
          <p:nvPr/>
        </p:nvSpPr>
        <p:spPr>
          <a:xfrm>
            <a:off x="3142250" y="6581933"/>
            <a:ext cx="1097280" cy="276999"/>
          </a:xfrm>
          <a:prstGeom prst="rect">
            <a:avLst/>
          </a:prstGeom>
          <a:noFill/>
        </p:spPr>
        <p:txBody>
          <a:bodyPr wrap="square" rtlCol="0">
            <a:spAutoFit/>
          </a:bodyPr>
          <a:lstStyle/>
          <a:p>
            <a:pPr algn="ctr"/>
            <a:r>
              <a:rPr lang="en-US" sz="1200" dirty="0" smtClean="0"/>
              <a:t>19.1 dB, 0.88</a:t>
            </a:r>
            <a:endParaRPr lang="en-US" sz="1200" dirty="0"/>
          </a:p>
        </p:txBody>
      </p:sp>
      <p:sp>
        <p:nvSpPr>
          <p:cNvPr id="36" name="TextBox 35"/>
          <p:cNvSpPr txBox="1"/>
          <p:nvPr/>
        </p:nvSpPr>
        <p:spPr>
          <a:xfrm>
            <a:off x="5836920" y="6581933"/>
            <a:ext cx="1097280" cy="276999"/>
          </a:xfrm>
          <a:prstGeom prst="rect">
            <a:avLst/>
          </a:prstGeom>
          <a:noFill/>
        </p:spPr>
        <p:txBody>
          <a:bodyPr wrap="square" rtlCol="0">
            <a:spAutoFit/>
          </a:bodyPr>
          <a:lstStyle/>
          <a:p>
            <a:pPr algn="ctr"/>
            <a:r>
              <a:rPr lang="en-US" sz="1200" dirty="0" smtClean="0"/>
              <a:t>19.6 dB, 0.91</a:t>
            </a:r>
            <a:endParaRPr lang="en-US" sz="1200" dirty="0"/>
          </a:p>
        </p:txBody>
      </p:sp>
      <p:sp>
        <p:nvSpPr>
          <p:cNvPr id="37" name="TextBox 36"/>
          <p:cNvSpPr txBox="1"/>
          <p:nvPr/>
        </p:nvSpPr>
        <p:spPr>
          <a:xfrm>
            <a:off x="3142250" y="4487157"/>
            <a:ext cx="1097280" cy="276999"/>
          </a:xfrm>
          <a:prstGeom prst="rect">
            <a:avLst/>
          </a:prstGeom>
          <a:noFill/>
        </p:spPr>
        <p:txBody>
          <a:bodyPr wrap="square" rtlCol="0">
            <a:spAutoFit/>
          </a:bodyPr>
          <a:lstStyle/>
          <a:p>
            <a:pPr algn="ctr"/>
            <a:r>
              <a:rPr lang="en-US" sz="1200" dirty="0" smtClean="0"/>
              <a:t>16.4 dB, 0.88</a:t>
            </a:r>
            <a:endParaRPr lang="en-US" sz="1200" dirty="0"/>
          </a:p>
        </p:txBody>
      </p:sp>
      <p:sp>
        <p:nvSpPr>
          <p:cNvPr id="38" name="TextBox 37"/>
          <p:cNvSpPr txBox="1"/>
          <p:nvPr/>
        </p:nvSpPr>
        <p:spPr>
          <a:xfrm>
            <a:off x="5836920" y="4487157"/>
            <a:ext cx="1097280" cy="276999"/>
          </a:xfrm>
          <a:prstGeom prst="rect">
            <a:avLst/>
          </a:prstGeom>
          <a:noFill/>
        </p:spPr>
        <p:txBody>
          <a:bodyPr wrap="square" rtlCol="0">
            <a:spAutoFit/>
          </a:bodyPr>
          <a:lstStyle/>
          <a:p>
            <a:pPr algn="ctr"/>
            <a:r>
              <a:rPr lang="en-US" sz="1200" dirty="0" smtClean="0"/>
              <a:t>17.6 dB, 0.91</a:t>
            </a:r>
            <a:endParaRPr lang="en-US" sz="1200" dirty="0"/>
          </a:p>
        </p:txBody>
      </p:sp>
      <p:sp>
        <p:nvSpPr>
          <p:cNvPr id="39" name="TextBox 38"/>
          <p:cNvSpPr txBox="1"/>
          <p:nvPr/>
        </p:nvSpPr>
        <p:spPr>
          <a:xfrm>
            <a:off x="114300" y="5744102"/>
            <a:ext cx="1174664" cy="830997"/>
          </a:xfrm>
          <a:prstGeom prst="rect">
            <a:avLst/>
          </a:prstGeom>
          <a:noFill/>
        </p:spPr>
        <p:txBody>
          <a:bodyPr wrap="square" rtlCol="0">
            <a:spAutoFit/>
          </a:bodyPr>
          <a:lstStyle/>
          <a:p>
            <a:r>
              <a:rPr lang="en-US" sz="1600" dirty="0" smtClean="0">
                <a:latin typeface="Helvetica" panose="020B0604020202020204" pitchFamily="34" charset="0"/>
                <a:cs typeface="Helvetica" panose="020B0604020202020204" pitchFamily="34" charset="0"/>
              </a:rPr>
              <a:t>Linear dynamical </a:t>
            </a:r>
            <a:r>
              <a:rPr lang="en-US" sz="1600" dirty="0">
                <a:latin typeface="Helvetica" panose="020B0604020202020204" pitchFamily="34" charset="0"/>
                <a:cs typeface="Helvetica" panose="020B0604020202020204" pitchFamily="34" charset="0"/>
              </a:rPr>
              <a:t>s</a:t>
            </a:r>
            <a:r>
              <a:rPr lang="en-US" sz="1600" dirty="0" smtClean="0">
                <a:latin typeface="Helvetica" panose="020B0604020202020204" pitchFamily="34" charset="0"/>
                <a:cs typeface="Helvetica" panose="020B0604020202020204" pitchFamily="34" charset="0"/>
              </a:rPr>
              <a:t>ystem</a:t>
            </a:r>
            <a:endParaRPr lang="en-US" sz="1600" dirty="0">
              <a:latin typeface="Helvetica" panose="020B0604020202020204" pitchFamily="34" charset="0"/>
              <a:cs typeface="Helvetica" panose="020B0604020202020204" pitchFamily="34" charset="0"/>
            </a:endParaRPr>
          </a:p>
        </p:txBody>
      </p:sp>
      <p:sp>
        <p:nvSpPr>
          <p:cNvPr id="40" name="TextBox 39"/>
          <p:cNvSpPr txBox="1"/>
          <p:nvPr/>
        </p:nvSpPr>
        <p:spPr>
          <a:xfrm>
            <a:off x="114300" y="3923813"/>
            <a:ext cx="1371600" cy="338554"/>
          </a:xfrm>
          <a:prstGeom prst="rect">
            <a:avLst/>
          </a:prstGeom>
          <a:noFill/>
        </p:spPr>
        <p:txBody>
          <a:bodyPr wrap="square" rtlCol="0">
            <a:spAutoFit/>
          </a:bodyPr>
          <a:lstStyle/>
          <a:p>
            <a:r>
              <a:rPr lang="en-US" sz="1600" dirty="0">
                <a:latin typeface="Helvetica" panose="020B0604020202020204" pitchFamily="34" charset="0"/>
                <a:cs typeface="Helvetica" panose="020B0604020202020204" pitchFamily="34" charset="0"/>
              </a:rPr>
              <a:t>k</a:t>
            </a:r>
            <a:r>
              <a:rPr lang="en-US" sz="1600" dirty="0" smtClean="0">
                <a:latin typeface="Helvetica" panose="020B0604020202020204" pitchFamily="34" charset="0"/>
                <a:cs typeface="Helvetica" panose="020B0604020202020204" pitchFamily="34" charset="0"/>
              </a:rPr>
              <a:t>-t FOCUSS</a:t>
            </a:r>
            <a:endParaRPr lang="en-US" sz="1600" dirty="0">
              <a:latin typeface="Helvetica" panose="020B0604020202020204" pitchFamily="34" charset="0"/>
              <a:cs typeface="Helvetica" panose="020B0604020202020204" pitchFamily="34" charset="0"/>
            </a:endParaRPr>
          </a:p>
        </p:txBody>
      </p:sp>
      <p:sp>
        <p:nvSpPr>
          <p:cNvPr id="41" name="TextBox 40"/>
          <p:cNvSpPr txBox="1"/>
          <p:nvPr/>
        </p:nvSpPr>
        <p:spPr>
          <a:xfrm>
            <a:off x="114300" y="2891047"/>
            <a:ext cx="1143000" cy="338554"/>
          </a:xfrm>
          <a:prstGeom prst="rect">
            <a:avLst/>
          </a:prstGeom>
          <a:noFill/>
        </p:spPr>
        <p:txBody>
          <a:bodyPr wrap="square" rtlCol="0">
            <a:spAutoFit/>
          </a:bodyPr>
          <a:lstStyle/>
          <a:p>
            <a:r>
              <a:rPr lang="en-US" sz="1600" dirty="0">
                <a:latin typeface="Helvetica" panose="020B0604020202020204" pitchFamily="34" charset="0"/>
                <a:cs typeface="Helvetica" panose="020B0604020202020204" pitchFamily="34" charset="0"/>
              </a:rPr>
              <a:t>k</a:t>
            </a:r>
            <a:r>
              <a:rPr lang="en-US" sz="1600" dirty="0" smtClean="0">
                <a:latin typeface="Helvetica" panose="020B0604020202020204" pitchFamily="34" charset="0"/>
                <a:cs typeface="Helvetica" panose="020B0604020202020204" pitchFamily="34" charset="0"/>
              </a:rPr>
              <a:t>-t Sparse</a:t>
            </a:r>
            <a:endParaRPr lang="en-US" sz="1600" dirty="0">
              <a:latin typeface="Helvetica" panose="020B0604020202020204" pitchFamily="34" charset="0"/>
              <a:cs typeface="Helvetica" panose="020B0604020202020204" pitchFamily="34" charset="0"/>
            </a:endParaRPr>
          </a:p>
        </p:txBody>
      </p:sp>
      <p:sp>
        <p:nvSpPr>
          <p:cNvPr id="42" name="TextBox 41"/>
          <p:cNvSpPr txBox="1"/>
          <p:nvPr/>
        </p:nvSpPr>
        <p:spPr>
          <a:xfrm>
            <a:off x="114300" y="1895193"/>
            <a:ext cx="1321368" cy="338554"/>
          </a:xfrm>
          <a:prstGeom prst="rect">
            <a:avLst/>
          </a:prstGeom>
          <a:noFill/>
        </p:spPr>
        <p:txBody>
          <a:bodyPr wrap="square" rtlCol="0">
            <a:spAutoFit/>
          </a:bodyPr>
          <a:lstStyle/>
          <a:p>
            <a:r>
              <a:rPr lang="en-US" sz="1600" dirty="0" err="1" smtClean="0">
                <a:latin typeface="Helvetica" panose="020B0604020202020204" pitchFamily="34" charset="0"/>
                <a:cs typeface="Helvetica" panose="020B0604020202020204" pitchFamily="34" charset="0"/>
              </a:rPr>
              <a:t>Kalman</a:t>
            </a:r>
            <a:r>
              <a:rPr lang="en-US" sz="1600" dirty="0" smtClean="0">
                <a:latin typeface="Helvetica" panose="020B0604020202020204" pitchFamily="34" charset="0"/>
                <a:cs typeface="Helvetica" panose="020B0604020202020204" pitchFamily="34" charset="0"/>
              </a:rPr>
              <a:t> filter</a:t>
            </a:r>
            <a:endParaRPr lang="en-US" sz="1600" dirty="0">
              <a:latin typeface="Helvetica" panose="020B0604020202020204" pitchFamily="34" charset="0"/>
              <a:cs typeface="Helvetica" panose="020B0604020202020204" pitchFamily="34" charset="0"/>
            </a:endParaRPr>
          </a:p>
        </p:txBody>
      </p:sp>
      <p:sp>
        <p:nvSpPr>
          <p:cNvPr id="43" name="TextBox 42"/>
          <p:cNvSpPr txBox="1"/>
          <p:nvPr/>
        </p:nvSpPr>
        <p:spPr>
          <a:xfrm>
            <a:off x="114300" y="4850689"/>
            <a:ext cx="1447800" cy="584775"/>
          </a:xfrm>
          <a:prstGeom prst="rect">
            <a:avLst/>
          </a:prstGeom>
          <a:noFill/>
        </p:spPr>
        <p:txBody>
          <a:bodyPr wrap="square" rtlCol="0">
            <a:spAutoFit/>
          </a:bodyPr>
          <a:lstStyle/>
          <a:p>
            <a:r>
              <a:rPr lang="en-US" sz="1600" dirty="0" smtClean="0">
                <a:latin typeface="Helvetica" panose="020B0604020202020204" pitchFamily="34" charset="0"/>
                <a:cs typeface="Helvetica" panose="020B0604020202020204" pitchFamily="34" charset="0"/>
              </a:rPr>
              <a:t>Low-rank plus sparse matrix</a:t>
            </a:r>
            <a:endParaRPr lang="en-US" sz="1600" dirty="0">
              <a:latin typeface="Helvetica" panose="020B0604020202020204" pitchFamily="34" charset="0"/>
              <a:cs typeface="Helvetica" panose="020B0604020202020204" pitchFamily="34" charset="0"/>
            </a:endParaRPr>
          </a:p>
        </p:txBody>
      </p:sp>
      <p:pic>
        <p:nvPicPr>
          <p:cNvPr id="44" name="Picture 43"/>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678768" y="4713308"/>
            <a:ext cx="859536" cy="859536"/>
          </a:xfrm>
          <a:prstGeom prst="rect">
            <a:avLst/>
          </a:prstGeom>
        </p:spPr>
      </p:pic>
      <p:pic>
        <p:nvPicPr>
          <p:cNvPr id="45" name="Picture 44"/>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7057720" y="4714391"/>
            <a:ext cx="1810003" cy="857370"/>
          </a:xfrm>
          <a:prstGeom prst="rect">
            <a:avLst/>
          </a:prstGeom>
        </p:spPr>
      </p:pic>
      <p:pic>
        <p:nvPicPr>
          <p:cNvPr id="46" name="Picture 45"/>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2785889" y="4714391"/>
            <a:ext cx="1810003" cy="857370"/>
          </a:xfrm>
          <a:prstGeom prst="rect">
            <a:avLst/>
          </a:prstGeom>
        </p:spPr>
      </p:pic>
      <p:pic>
        <p:nvPicPr>
          <p:cNvPr id="47" name="Picture 46"/>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5955792" y="4713308"/>
            <a:ext cx="859536" cy="859536"/>
          </a:xfrm>
          <a:prstGeom prst="rect">
            <a:avLst/>
          </a:prstGeom>
        </p:spPr>
      </p:pic>
      <p:pic>
        <p:nvPicPr>
          <p:cNvPr id="48" name="Picture 47"/>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4843477" y="4713308"/>
            <a:ext cx="859536" cy="859536"/>
          </a:xfrm>
          <a:prstGeom prst="rect">
            <a:avLst/>
          </a:prstGeom>
        </p:spPr>
      </p:pic>
      <p:sp>
        <p:nvSpPr>
          <p:cNvPr id="49" name="TextBox 48"/>
          <p:cNvSpPr txBox="1"/>
          <p:nvPr/>
        </p:nvSpPr>
        <p:spPr>
          <a:xfrm>
            <a:off x="3142250" y="2418522"/>
            <a:ext cx="1097280" cy="276999"/>
          </a:xfrm>
          <a:prstGeom prst="rect">
            <a:avLst/>
          </a:prstGeom>
          <a:noFill/>
        </p:spPr>
        <p:txBody>
          <a:bodyPr wrap="square" rtlCol="0">
            <a:spAutoFit/>
          </a:bodyPr>
          <a:lstStyle/>
          <a:p>
            <a:pPr algn="ctr"/>
            <a:r>
              <a:rPr lang="en-US" sz="1200" dirty="0" smtClean="0"/>
              <a:t>13.4 dB, 0.84</a:t>
            </a:r>
            <a:endParaRPr lang="en-US" sz="1200" dirty="0"/>
          </a:p>
        </p:txBody>
      </p:sp>
      <p:sp>
        <p:nvSpPr>
          <p:cNvPr id="50" name="TextBox 49"/>
          <p:cNvSpPr txBox="1"/>
          <p:nvPr/>
        </p:nvSpPr>
        <p:spPr>
          <a:xfrm>
            <a:off x="3142250" y="3420357"/>
            <a:ext cx="1097280" cy="276999"/>
          </a:xfrm>
          <a:prstGeom prst="rect">
            <a:avLst/>
          </a:prstGeom>
          <a:noFill/>
        </p:spPr>
        <p:txBody>
          <a:bodyPr wrap="square" rtlCol="0">
            <a:spAutoFit/>
          </a:bodyPr>
          <a:lstStyle/>
          <a:p>
            <a:pPr algn="ctr"/>
            <a:r>
              <a:rPr lang="en-US" sz="1200" dirty="0" smtClean="0"/>
              <a:t>15.8 dB, 0.78</a:t>
            </a:r>
            <a:endParaRPr lang="en-US" sz="1200" dirty="0"/>
          </a:p>
        </p:txBody>
      </p:sp>
      <p:sp>
        <p:nvSpPr>
          <p:cNvPr id="51" name="TextBox 50"/>
          <p:cNvSpPr txBox="1"/>
          <p:nvPr/>
        </p:nvSpPr>
        <p:spPr>
          <a:xfrm>
            <a:off x="3142250" y="5514201"/>
            <a:ext cx="1097280" cy="276999"/>
          </a:xfrm>
          <a:prstGeom prst="rect">
            <a:avLst/>
          </a:prstGeom>
          <a:noFill/>
        </p:spPr>
        <p:txBody>
          <a:bodyPr wrap="square" rtlCol="0">
            <a:spAutoFit/>
          </a:bodyPr>
          <a:lstStyle/>
          <a:p>
            <a:pPr algn="ctr"/>
            <a:r>
              <a:rPr lang="en-US" sz="1200" dirty="0" smtClean="0"/>
              <a:t>18.0 dB, 0.89</a:t>
            </a:r>
            <a:endParaRPr lang="en-US" sz="1200" dirty="0"/>
          </a:p>
        </p:txBody>
      </p:sp>
      <p:sp>
        <p:nvSpPr>
          <p:cNvPr id="52" name="TextBox 51"/>
          <p:cNvSpPr txBox="1"/>
          <p:nvPr/>
        </p:nvSpPr>
        <p:spPr>
          <a:xfrm>
            <a:off x="5836920" y="2418522"/>
            <a:ext cx="1097280" cy="276999"/>
          </a:xfrm>
          <a:prstGeom prst="rect">
            <a:avLst/>
          </a:prstGeom>
          <a:noFill/>
        </p:spPr>
        <p:txBody>
          <a:bodyPr wrap="square" rtlCol="0">
            <a:spAutoFit/>
          </a:bodyPr>
          <a:lstStyle/>
          <a:p>
            <a:pPr algn="ctr"/>
            <a:r>
              <a:rPr lang="en-US" sz="1200" dirty="0" smtClean="0"/>
              <a:t>15.6 dB, 0.88</a:t>
            </a:r>
            <a:endParaRPr lang="en-US" sz="1200" dirty="0"/>
          </a:p>
        </p:txBody>
      </p:sp>
      <p:sp>
        <p:nvSpPr>
          <p:cNvPr id="53" name="TextBox 52"/>
          <p:cNvSpPr txBox="1"/>
          <p:nvPr/>
        </p:nvSpPr>
        <p:spPr>
          <a:xfrm>
            <a:off x="5836920" y="3420357"/>
            <a:ext cx="1097280" cy="276999"/>
          </a:xfrm>
          <a:prstGeom prst="rect">
            <a:avLst/>
          </a:prstGeom>
          <a:noFill/>
        </p:spPr>
        <p:txBody>
          <a:bodyPr wrap="square" rtlCol="0">
            <a:spAutoFit/>
          </a:bodyPr>
          <a:lstStyle/>
          <a:p>
            <a:pPr algn="ctr"/>
            <a:r>
              <a:rPr lang="en-US" sz="1200" dirty="0" smtClean="0"/>
              <a:t>16.6 dB, 0.81</a:t>
            </a:r>
            <a:endParaRPr lang="en-US" sz="1200" dirty="0"/>
          </a:p>
        </p:txBody>
      </p:sp>
      <p:sp>
        <p:nvSpPr>
          <p:cNvPr id="54" name="TextBox 53"/>
          <p:cNvSpPr txBox="1"/>
          <p:nvPr/>
        </p:nvSpPr>
        <p:spPr>
          <a:xfrm>
            <a:off x="5836920" y="5514201"/>
            <a:ext cx="1097280" cy="276999"/>
          </a:xfrm>
          <a:prstGeom prst="rect">
            <a:avLst/>
          </a:prstGeom>
          <a:noFill/>
        </p:spPr>
        <p:txBody>
          <a:bodyPr wrap="square" rtlCol="0">
            <a:spAutoFit/>
          </a:bodyPr>
          <a:lstStyle/>
          <a:p>
            <a:pPr algn="ctr"/>
            <a:r>
              <a:rPr lang="en-US" sz="1200" dirty="0" smtClean="0"/>
              <a:t>19.0 dB, 0.92</a:t>
            </a:r>
            <a:endParaRPr lang="en-US" sz="1200" dirty="0"/>
          </a:p>
        </p:txBody>
      </p:sp>
      <p:pic>
        <p:nvPicPr>
          <p:cNvPr id="70" name="Picture 69"/>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2788920" y="2627643"/>
            <a:ext cx="1810003" cy="857370"/>
          </a:xfrm>
          <a:prstGeom prst="rect">
            <a:avLst/>
          </a:prstGeom>
        </p:spPr>
      </p:pic>
      <p:pic>
        <p:nvPicPr>
          <p:cNvPr id="71" name="Picture 70"/>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5952744" y="2627643"/>
            <a:ext cx="859536" cy="859536"/>
          </a:xfrm>
          <a:prstGeom prst="rect">
            <a:avLst/>
          </a:prstGeom>
        </p:spPr>
      </p:pic>
      <p:pic>
        <p:nvPicPr>
          <p:cNvPr id="72" name="Picture 71"/>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4846320" y="2627643"/>
            <a:ext cx="859536" cy="859536"/>
          </a:xfrm>
          <a:prstGeom prst="rect">
            <a:avLst/>
          </a:prstGeom>
        </p:spPr>
      </p:pic>
      <p:pic>
        <p:nvPicPr>
          <p:cNvPr id="74" name="Picture 73"/>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5952744" y="1630017"/>
            <a:ext cx="859536" cy="859536"/>
          </a:xfrm>
          <a:prstGeom prst="rect">
            <a:avLst/>
          </a:prstGeom>
        </p:spPr>
      </p:pic>
      <p:pic>
        <p:nvPicPr>
          <p:cNvPr id="75" name="Picture 74"/>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4846320" y="1630017"/>
            <a:ext cx="859536" cy="859536"/>
          </a:xfrm>
          <a:prstGeom prst="rect">
            <a:avLst/>
          </a:prstGeom>
        </p:spPr>
      </p:pic>
      <p:pic>
        <p:nvPicPr>
          <p:cNvPr id="77" name="Picture 76"/>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5952744" y="3661380"/>
            <a:ext cx="859536" cy="859536"/>
          </a:xfrm>
          <a:prstGeom prst="rect">
            <a:avLst/>
          </a:prstGeom>
        </p:spPr>
      </p:pic>
      <p:pic>
        <p:nvPicPr>
          <p:cNvPr id="78" name="Picture 77"/>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4846320" y="3661380"/>
            <a:ext cx="859536" cy="859536"/>
          </a:xfrm>
          <a:prstGeom prst="rect">
            <a:avLst/>
          </a:prstGeom>
        </p:spPr>
      </p:pic>
      <p:pic>
        <p:nvPicPr>
          <p:cNvPr id="80" name="Picture 79"/>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5952744" y="5727324"/>
            <a:ext cx="859536" cy="859536"/>
          </a:xfrm>
          <a:prstGeom prst="rect">
            <a:avLst/>
          </a:prstGeom>
        </p:spPr>
      </p:pic>
      <p:pic>
        <p:nvPicPr>
          <p:cNvPr id="81" name="Picture 80"/>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4846320" y="5727324"/>
            <a:ext cx="859536" cy="859536"/>
          </a:xfrm>
          <a:prstGeom prst="rect">
            <a:avLst/>
          </a:prstGeom>
        </p:spPr>
      </p:pic>
      <p:pic>
        <p:nvPicPr>
          <p:cNvPr id="83" name="Picture 82"/>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5952744" y="4710665"/>
            <a:ext cx="859536" cy="859536"/>
          </a:xfrm>
          <a:prstGeom prst="rect">
            <a:avLst/>
          </a:prstGeom>
        </p:spPr>
      </p:pic>
      <p:pic>
        <p:nvPicPr>
          <p:cNvPr id="84" name="Picture 83"/>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4846320" y="4710665"/>
            <a:ext cx="859536" cy="859536"/>
          </a:xfrm>
          <a:prstGeom prst="rect">
            <a:avLst/>
          </a:prstGeom>
        </p:spPr>
      </p:pic>
      <p:pic>
        <p:nvPicPr>
          <p:cNvPr id="85" name="Picture 84"/>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2788920" y="4710665"/>
            <a:ext cx="1810003" cy="857370"/>
          </a:xfrm>
          <a:prstGeom prst="rect">
            <a:avLst/>
          </a:prstGeom>
        </p:spPr>
      </p:pic>
      <p:pic>
        <p:nvPicPr>
          <p:cNvPr id="86" name="Picture 85"/>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2788920" y="1630017"/>
            <a:ext cx="1810003" cy="857370"/>
          </a:xfrm>
          <a:prstGeom prst="rect">
            <a:avLst/>
          </a:prstGeom>
        </p:spPr>
      </p:pic>
      <p:pic>
        <p:nvPicPr>
          <p:cNvPr id="87" name="Picture 86"/>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2788920" y="3661380"/>
            <a:ext cx="1810003" cy="857370"/>
          </a:xfrm>
          <a:prstGeom prst="rect">
            <a:avLst/>
          </a:prstGeom>
        </p:spPr>
      </p:pic>
      <p:pic>
        <p:nvPicPr>
          <p:cNvPr id="88" name="Picture 87"/>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2788920" y="5727324"/>
            <a:ext cx="1810003" cy="857370"/>
          </a:xfrm>
          <a:prstGeom prst="rect">
            <a:avLst/>
          </a:prstGeom>
        </p:spPr>
      </p:pic>
      <p:sp>
        <p:nvSpPr>
          <p:cNvPr id="89" name="TextBox 88"/>
          <p:cNvSpPr txBox="1"/>
          <p:nvPr/>
        </p:nvSpPr>
        <p:spPr>
          <a:xfrm>
            <a:off x="2921157" y="2095173"/>
            <a:ext cx="1554480" cy="584775"/>
          </a:xfrm>
          <a:prstGeom prst="rect">
            <a:avLst/>
          </a:prstGeom>
          <a:noFill/>
        </p:spPr>
        <p:txBody>
          <a:bodyPr wrap="square" rtlCol="0">
            <a:spAutoFit/>
          </a:bodyPr>
          <a:lstStyle/>
          <a:p>
            <a:pPr algn="ctr"/>
            <a:r>
              <a:rPr lang="en-US" sz="1600" dirty="0" smtClean="0">
                <a:latin typeface="Helvetica" panose="020B0604020202020204" pitchFamily="34" charset="0"/>
                <a:cs typeface="Helvetica" panose="020B0604020202020204" pitchFamily="34" charset="0"/>
              </a:rPr>
              <a:t>Reference </a:t>
            </a:r>
          </a:p>
          <a:p>
            <a:pPr algn="ctr"/>
            <a:r>
              <a:rPr lang="en-US" sz="1600" dirty="0" smtClean="0">
                <a:latin typeface="Helvetica" panose="020B0604020202020204" pitchFamily="34" charset="0"/>
                <a:cs typeface="Helvetica" panose="020B0604020202020204" pitchFamily="34" charset="0"/>
              </a:rPr>
              <a:t>#17</a:t>
            </a:r>
            <a:endParaRPr lang="en-US" sz="1600" dirty="0">
              <a:latin typeface="Helvetica" panose="020B0604020202020204" pitchFamily="34" charset="0"/>
              <a:cs typeface="Helvetica" panose="020B0604020202020204" pitchFamily="34" charset="0"/>
            </a:endParaRPr>
          </a:p>
        </p:txBody>
      </p:sp>
      <p:sp>
        <p:nvSpPr>
          <p:cNvPr id="90" name="TextBox 89"/>
          <p:cNvSpPr txBox="1"/>
          <p:nvPr/>
        </p:nvSpPr>
        <p:spPr>
          <a:xfrm>
            <a:off x="5786511" y="2095173"/>
            <a:ext cx="1188720" cy="584775"/>
          </a:xfrm>
          <a:prstGeom prst="rect">
            <a:avLst/>
          </a:prstGeom>
          <a:noFill/>
        </p:spPr>
        <p:txBody>
          <a:bodyPr wrap="square" rtlCol="0">
            <a:spAutoFit/>
          </a:bodyPr>
          <a:lstStyle/>
          <a:p>
            <a:pPr algn="ctr"/>
            <a:r>
              <a:rPr lang="en-US" sz="1600" dirty="0" smtClean="0">
                <a:latin typeface="Helvetica" panose="020B0604020202020204" pitchFamily="34" charset="0"/>
                <a:cs typeface="Helvetica" panose="020B0604020202020204" pitchFamily="34" charset="0"/>
              </a:rPr>
              <a:t>Zoom Ref. </a:t>
            </a:r>
          </a:p>
          <a:p>
            <a:pPr algn="ctr"/>
            <a:r>
              <a:rPr lang="en-US" sz="1600" dirty="0" smtClean="0">
                <a:latin typeface="Helvetica" panose="020B0604020202020204" pitchFamily="34" charset="0"/>
                <a:cs typeface="Helvetica" panose="020B0604020202020204" pitchFamily="34" charset="0"/>
              </a:rPr>
              <a:t>#18</a:t>
            </a:r>
            <a:endParaRPr lang="en-US" sz="1600" dirty="0">
              <a:latin typeface="Helvetica" panose="020B0604020202020204" pitchFamily="34" charset="0"/>
              <a:cs typeface="Helvetica" panose="020B0604020202020204" pitchFamily="34" charset="0"/>
            </a:endParaRPr>
          </a:p>
        </p:txBody>
      </p:sp>
      <p:sp>
        <p:nvSpPr>
          <p:cNvPr id="91" name="TextBox 90"/>
          <p:cNvSpPr txBox="1"/>
          <p:nvPr/>
        </p:nvSpPr>
        <p:spPr>
          <a:xfrm>
            <a:off x="4482905" y="2095173"/>
            <a:ext cx="1554480" cy="584775"/>
          </a:xfrm>
          <a:prstGeom prst="rect">
            <a:avLst/>
          </a:prstGeom>
          <a:noFill/>
        </p:spPr>
        <p:txBody>
          <a:bodyPr wrap="square" rtlCol="0">
            <a:spAutoFit/>
          </a:bodyPr>
          <a:lstStyle/>
          <a:p>
            <a:pPr algn="ctr"/>
            <a:r>
              <a:rPr lang="en-US" sz="1600" dirty="0" smtClean="0">
                <a:latin typeface="Helvetica" panose="020B0604020202020204" pitchFamily="34" charset="0"/>
                <a:cs typeface="Helvetica" panose="020B0604020202020204" pitchFamily="34" charset="0"/>
              </a:rPr>
              <a:t>Innovation</a:t>
            </a:r>
          </a:p>
          <a:p>
            <a:pPr algn="ctr"/>
            <a:r>
              <a:rPr lang="en-US" sz="1600" dirty="0" smtClean="0">
                <a:latin typeface="Helvetica" panose="020B0604020202020204" pitchFamily="34" charset="0"/>
                <a:cs typeface="Helvetica" panose="020B0604020202020204" pitchFamily="34" charset="0"/>
              </a:rPr>
              <a:t> #18</a:t>
            </a:r>
            <a:endParaRPr lang="en-US" sz="1600" dirty="0">
              <a:latin typeface="Helvetica" panose="020B0604020202020204" pitchFamily="34" charset="0"/>
              <a:cs typeface="Helvetica" panose="020B0604020202020204" pitchFamily="34" charset="0"/>
            </a:endParaRPr>
          </a:p>
        </p:txBody>
      </p:sp>
    </p:spTree>
    <p:custDataLst>
      <p:tags r:id="rId1"/>
    </p:custDataLst>
    <p:extLst>
      <p:ext uri="{BB962C8B-B14F-4D97-AF65-F5344CB8AC3E}">
        <p14:creationId xmlns:p14="http://schemas.microsoft.com/office/powerpoint/2010/main" val="417067364"/>
      </p:ext>
    </p:extLst>
  </p:cSld>
  <p:clrMapOvr>
    <a:masterClrMapping/>
  </p:clrMapOvr>
  <mc:AlternateContent xmlns:mc="http://schemas.openxmlformats.org/markup-compatibility/2006" xmlns:p14="http://schemas.microsoft.com/office/powerpoint/2010/main">
    <mc:Choice Requires="p14">
      <p:transition spd="slow" p14:dur="2000" advTm="108845"/>
    </mc:Choice>
    <mc:Fallback xmlns="">
      <p:transition spd="slow" advTm="1088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4"/>
                                        </p:tgtEl>
                                        <p:attrNameLst>
                                          <p:attrName>style.visibility</p:attrName>
                                        </p:attrNameLst>
                                      </p:cBhvr>
                                      <p:to>
                                        <p:strVal val="visible"/>
                                      </p:to>
                                    </p:set>
                                  </p:childTnLst>
                                </p:cTn>
                              </p:par>
                              <p:par>
                                <p:cTn id="43" presetID="1" presetClass="exit" presetSubtype="0" fill="hold" grpId="1" nodeType="withEffect">
                                  <p:stCondLst>
                                    <p:cond delay="0"/>
                                  </p:stCondLst>
                                  <p:childTnLst>
                                    <p:set>
                                      <p:cBhvr>
                                        <p:cTn id="44" dur="1" fill="hold">
                                          <p:stCondLst>
                                            <p:cond delay="0"/>
                                          </p:stCondLst>
                                        </p:cTn>
                                        <p:tgtEl>
                                          <p:spTgt spid="89"/>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90"/>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91"/>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3"/>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6"/>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7"/>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8"/>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9"/>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30"/>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31"/>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32"/>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34"/>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5"/>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37"/>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38"/>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39"/>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41"/>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42"/>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44"/>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45"/>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46"/>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47"/>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48"/>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49"/>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50"/>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51"/>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52"/>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53"/>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54"/>
                                        </p:tgtEl>
                                        <p:attrNameLst>
                                          <p:attrName>style.visibility</p:attrName>
                                        </p:attrNameLst>
                                      </p:cBhvr>
                                      <p:to>
                                        <p:strVal val="visible"/>
                                      </p:to>
                                    </p:set>
                                  </p:childTnLst>
                                </p:cTn>
                              </p:par>
                              <p:par>
                                <p:cTn id="131" presetID="1" presetClass="exit" presetSubtype="0" fill="hold" nodeType="withEffect">
                                  <p:stCondLst>
                                    <p:cond delay="0"/>
                                  </p:stCondLst>
                                  <p:childTnLst>
                                    <p:set>
                                      <p:cBhvr>
                                        <p:cTn id="132" dur="1" fill="hold">
                                          <p:stCondLst>
                                            <p:cond delay="0"/>
                                          </p:stCondLst>
                                        </p:cTn>
                                        <p:tgtEl>
                                          <p:spTgt spid="70"/>
                                        </p:tgtEl>
                                        <p:attrNameLst>
                                          <p:attrName>style.visibility</p:attrName>
                                        </p:attrNameLst>
                                      </p:cBhvr>
                                      <p:to>
                                        <p:strVal val="hidden"/>
                                      </p:to>
                                    </p:set>
                                  </p:childTnLst>
                                </p:cTn>
                              </p:par>
                              <p:par>
                                <p:cTn id="133" presetID="1" presetClass="exit" presetSubtype="0" fill="hold" nodeType="withEffect">
                                  <p:stCondLst>
                                    <p:cond delay="0"/>
                                  </p:stCondLst>
                                  <p:childTnLst>
                                    <p:set>
                                      <p:cBhvr>
                                        <p:cTn id="134" dur="1" fill="hold">
                                          <p:stCondLst>
                                            <p:cond delay="0"/>
                                          </p:stCondLst>
                                        </p:cTn>
                                        <p:tgtEl>
                                          <p:spTgt spid="72"/>
                                        </p:tgtEl>
                                        <p:attrNameLst>
                                          <p:attrName>style.visibility</p:attrName>
                                        </p:attrNameLst>
                                      </p:cBhvr>
                                      <p:to>
                                        <p:strVal val="hidden"/>
                                      </p:to>
                                    </p:set>
                                  </p:childTnLst>
                                </p:cTn>
                              </p:par>
                              <p:par>
                                <p:cTn id="135" presetID="1" presetClass="exit" presetSubtype="0" fill="hold" nodeType="withEffect">
                                  <p:stCondLst>
                                    <p:cond delay="0"/>
                                  </p:stCondLst>
                                  <p:childTnLst>
                                    <p:set>
                                      <p:cBhvr>
                                        <p:cTn id="136" dur="1" fill="hold">
                                          <p:stCondLst>
                                            <p:cond delay="0"/>
                                          </p:stCondLst>
                                        </p:cTn>
                                        <p:tgtEl>
                                          <p:spTgt spid="71"/>
                                        </p:tgtEl>
                                        <p:attrNameLst>
                                          <p:attrName>style.visibility</p:attrName>
                                        </p:attrNameLst>
                                      </p:cBhvr>
                                      <p:to>
                                        <p:strVal val="hidden"/>
                                      </p:to>
                                    </p:set>
                                  </p:childTnLst>
                                </p:cTn>
                              </p:par>
                              <p:par>
                                <p:cTn id="137" presetID="1" presetClass="exit" presetSubtype="0" fill="hold" nodeType="withEffect">
                                  <p:stCondLst>
                                    <p:cond delay="0"/>
                                  </p:stCondLst>
                                  <p:childTnLst>
                                    <p:set>
                                      <p:cBhvr>
                                        <p:cTn id="138" dur="1" fill="hold">
                                          <p:stCondLst>
                                            <p:cond delay="0"/>
                                          </p:stCondLst>
                                        </p:cTn>
                                        <p:tgtEl>
                                          <p:spTgt spid="84"/>
                                        </p:tgtEl>
                                        <p:attrNameLst>
                                          <p:attrName>style.visibility</p:attrName>
                                        </p:attrNameLst>
                                      </p:cBhvr>
                                      <p:to>
                                        <p:strVal val="hidden"/>
                                      </p:to>
                                    </p:set>
                                  </p:childTnLst>
                                </p:cTn>
                              </p:par>
                              <p:par>
                                <p:cTn id="139" presetID="1" presetClass="exit" presetSubtype="0" fill="hold" nodeType="withEffect">
                                  <p:stCondLst>
                                    <p:cond delay="0"/>
                                  </p:stCondLst>
                                  <p:childTnLst>
                                    <p:set>
                                      <p:cBhvr>
                                        <p:cTn id="140" dur="1" fill="hold">
                                          <p:stCondLst>
                                            <p:cond delay="0"/>
                                          </p:stCondLst>
                                        </p:cTn>
                                        <p:tgtEl>
                                          <p:spTgt spid="81"/>
                                        </p:tgtEl>
                                        <p:attrNameLst>
                                          <p:attrName>style.visibility</p:attrName>
                                        </p:attrNameLst>
                                      </p:cBhvr>
                                      <p:to>
                                        <p:strVal val="hidden"/>
                                      </p:to>
                                    </p:set>
                                  </p:childTnLst>
                                </p:cTn>
                              </p:par>
                              <p:par>
                                <p:cTn id="141" presetID="1" presetClass="exit" presetSubtype="0" fill="hold" nodeType="withEffect">
                                  <p:stCondLst>
                                    <p:cond delay="0"/>
                                  </p:stCondLst>
                                  <p:childTnLst>
                                    <p:set>
                                      <p:cBhvr>
                                        <p:cTn id="142" dur="1" fill="hold">
                                          <p:stCondLst>
                                            <p:cond delay="0"/>
                                          </p:stCondLst>
                                        </p:cTn>
                                        <p:tgtEl>
                                          <p:spTgt spid="80"/>
                                        </p:tgtEl>
                                        <p:attrNameLst>
                                          <p:attrName>style.visibility</p:attrName>
                                        </p:attrNameLst>
                                      </p:cBhvr>
                                      <p:to>
                                        <p:strVal val="hidden"/>
                                      </p:to>
                                    </p:set>
                                  </p:childTnLst>
                                </p:cTn>
                              </p:par>
                              <p:par>
                                <p:cTn id="143" presetID="1" presetClass="exit" presetSubtype="0" fill="hold" nodeType="withEffect">
                                  <p:stCondLst>
                                    <p:cond delay="0"/>
                                  </p:stCondLst>
                                  <p:childTnLst>
                                    <p:set>
                                      <p:cBhvr>
                                        <p:cTn id="144" dur="1" fill="hold">
                                          <p:stCondLst>
                                            <p:cond delay="0"/>
                                          </p:stCondLst>
                                        </p:cTn>
                                        <p:tgtEl>
                                          <p:spTgt spid="83"/>
                                        </p:tgtEl>
                                        <p:attrNameLst>
                                          <p:attrName>style.visibility</p:attrName>
                                        </p:attrNameLst>
                                      </p:cBhvr>
                                      <p:to>
                                        <p:strVal val="hidden"/>
                                      </p:to>
                                    </p:set>
                                  </p:childTnLst>
                                </p:cTn>
                              </p:par>
                              <p:par>
                                <p:cTn id="145" presetID="1" presetClass="exit" presetSubtype="0" fill="hold" nodeType="withEffect">
                                  <p:stCondLst>
                                    <p:cond delay="0"/>
                                  </p:stCondLst>
                                  <p:childTnLst>
                                    <p:set>
                                      <p:cBhvr>
                                        <p:cTn id="146" dur="1" fill="hold">
                                          <p:stCondLst>
                                            <p:cond delay="0"/>
                                          </p:stCondLst>
                                        </p:cTn>
                                        <p:tgtEl>
                                          <p:spTgt spid="78"/>
                                        </p:tgtEl>
                                        <p:attrNameLst>
                                          <p:attrName>style.visibility</p:attrName>
                                        </p:attrNameLst>
                                      </p:cBhvr>
                                      <p:to>
                                        <p:strVal val="hidden"/>
                                      </p:to>
                                    </p:set>
                                  </p:childTnLst>
                                </p:cTn>
                              </p:par>
                              <p:par>
                                <p:cTn id="147" presetID="1" presetClass="exit" presetSubtype="0" fill="hold" nodeType="withEffect">
                                  <p:stCondLst>
                                    <p:cond delay="0"/>
                                  </p:stCondLst>
                                  <p:childTnLst>
                                    <p:set>
                                      <p:cBhvr>
                                        <p:cTn id="148" dur="1" fill="hold">
                                          <p:stCondLst>
                                            <p:cond delay="0"/>
                                          </p:stCondLst>
                                        </p:cTn>
                                        <p:tgtEl>
                                          <p:spTgt spid="75"/>
                                        </p:tgtEl>
                                        <p:attrNameLst>
                                          <p:attrName>style.visibility</p:attrName>
                                        </p:attrNameLst>
                                      </p:cBhvr>
                                      <p:to>
                                        <p:strVal val="hidden"/>
                                      </p:to>
                                    </p:set>
                                  </p:childTnLst>
                                </p:cTn>
                              </p:par>
                              <p:par>
                                <p:cTn id="149" presetID="1" presetClass="exit" presetSubtype="0" fill="hold" nodeType="withEffect">
                                  <p:stCondLst>
                                    <p:cond delay="0"/>
                                  </p:stCondLst>
                                  <p:childTnLst>
                                    <p:set>
                                      <p:cBhvr>
                                        <p:cTn id="150" dur="1" fill="hold">
                                          <p:stCondLst>
                                            <p:cond delay="0"/>
                                          </p:stCondLst>
                                        </p:cTn>
                                        <p:tgtEl>
                                          <p:spTgt spid="77"/>
                                        </p:tgtEl>
                                        <p:attrNameLst>
                                          <p:attrName>style.visibility</p:attrName>
                                        </p:attrNameLst>
                                      </p:cBhvr>
                                      <p:to>
                                        <p:strVal val="hidden"/>
                                      </p:to>
                                    </p:set>
                                  </p:childTnLst>
                                </p:cTn>
                              </p:par>
                              <p:par>
                                <p:cTn id="151" presetID="1" presetClass="exit" presetSubtype="0" fill="hold" nodeType="withEffect">
                                  <p:stCondLst>
                                    <p:cond delay="0"/>
                                  </p:stCondLst>
                                  <p:childTnLst>
                                    <p:set>
                                      <p:cBhvr>
                                        <p:cTn id="152" dur="1" fill="hold">
                                          <p:stCondLst>
                                            <p:cond delay="0"/>
                                          </p:stCondLst>
                                        </p:cTn>
                                        <p:tgtEl>
                                          <p:spTgt spid="74"/>
                                        </p:tgtEl>
                                        <p:attrNameLst>
                                          <p:attrName>style.visibility</p:attrName>
                                        </p:attrNameLst>
                                      </p:cBhvr>
                                      <p:to>
                                        <p:strVal val="hidden"/>
                                      </p:to>
                                    </p:set>
                                  </p:childTnLst>
                                </p:cTn>
                              </p:par>
                              <p:par>
                                <p:cTn id="153" presetID="1" presetClass="exit" presetSubtype="0" fill="hold" nodeType="withEffect">
                                  <p:stCondLst>
                                    <p:cond delay="0"/>
                                  </p:stCondLst>
                                  <p:childTnLst>
                                    <p:set>
                                      <p:cBhvr>
                                        <p:cTn id="154" dur="1" fill="hold">
                                          <p:stCondLst>
                                            <p:cond delay="0"/>
                                          </p:stCondLst>
                                        </p:cTn>
                                        <p:tgtEl>
                                          <p:spTgt spid="87"/>
                                        </p:tgtEl>
                                        <p:attrNameLst>
                                          <p:attrName>style.visibility</p:attrName>
                                        </p:attrNameLst>
                                      </p:cBhvr>
                                      <p:to>
                                        <p:strVal val="hidden"/>
                                      </p:to>
                                    </p:set>
                                  </p:childTnLst>
                                </p:cTn>
                              </p:par>
                              <p:par>
                                <p:cTn id="155" presetID="1" presetClass="exit" presetSubtype="0" fill="hold" nodeType="withEffect">
                                  <p:stCondLst>
                                    <p:cond delay="0"/>
                                  </p:stCondLst>
                                  <p:childTnLst>
                                    <p:set>
                                      <p:cBhvr>
                                        <p:cTn id="156" dur="1" fill="hold">
                                          <p:stCondLst>
                                            <p:cond delay="0"/>
                                          </p:stCondLst>
                                        </p:cTn>
                                        <p:tgtEl>
                                          <p:spTgt spid="86"/>
                                        </p:tgtEl>
                                        <p:attrNameLst>
                                          <p:attrName>style.visibility</p:attrName>
                                        </p:attrNameLst>
                                      </p:cBhvr>
                                      <p:to>
                                        <p:strVal val="hidden"/>
                                      </p:to>
                                    </p:set>
                                  </p:childTnLst>
                                </p:cTn>
                              </p:par>
                              <p:par>
                                <p:cTn id="157" presetID="1" presetClass="exit" presetSubtype="0" fill="hold" nodeType="withEffect">
                                  <p:stCondLst>
                                    <p:cond delay="0"/>
                                  </p:stCondLst>
                                  <p:childTnLst>
                                    <p:set>
                                      <p:cBhvr>
                                        <p:cTn id="158" dur="1" fill="hold">
                                          <p:stCondLst>
                                            <p:cond delay="0"/>
                                          </p:stCondLst>
                                        </p:cTn>
                                        <p:tgtEl>
                                          <p:spTgt spid="85"/>
                                        </p:tgtEl>
                                        <p:attrNameLst>
                                          <p:attrName>style.visibility</p:attrName>
                                        </p:attrNameLst>
                                      </p:cBhvr>
                                      <p:to>
                                        <p:strVal val="hidden"/>
                                      </p:to>
                                    </p:set>
                                  </p:childTnLst>
                                </p:cTn>
                              </p:par>
                              <p:par>
                                <p:cTn id="159" presetID="1" presetClass="exit" presetSubtype="0" fill="hold" nodeType="withEffect">
                                  <p:stCondLst>
                                    <p:cond delay="0"/>
                                  </p:stCondLst>
                                  <p:childTnLst>
                                    <p:set>
                                      <p:cBhvr>
                                        <p:cTn id="160" dur="1" fill="hold">
                                          <p:stCondLst>
                                            <p:cond delay="0"/>
                                          </p:stCondLst>
                                        </p:cTn>
                                        <p:tgtEl>
                                          <p:spTgt spid="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P spid="39" grpId="0"/>
      <p:bldP spid="40" grpId="0"/>
      <p:bldP spid="41" grpId="0"/>
      <p:bldP spid="42" grpId="0"/>
      <p:bldP spid="43" grpId="0"/>
      <p:bldP spid="49" grpId="0"/>
      <p:bldP spid="50" grpId="0"/>
      <p:bldP spid="51" grpId="0"/>
      <p:bldP spid="52" grpId="0"/>
      <p:bldP spid="53" grpId="0"/>
      <p:bldP spid="54" grpId="0"/>
      <p:bldP spid="89" grpId="0"/>
      <p:bldP spid="89" grpId="1"/>
      <p:bldP spid="90" grpId="0"/>
      <p:bldP spid="90" grpId="1"/>
      <p:bldP spid="91" grpId="0"/>
      <p:bldP spid="91"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MPI time-series plots</a:t>
            </a:r>
            <a:endParaRPr lang="en-US" dirty="0"/>
          </a:p>
        </p:txBody>
      </p:sp>
      <p:sp>
        <p:nvSpPr>
          <p:cNvPr id="4" name="Slide Number Placeholder 3"/>
          <p:cNvSpPr>
            <a:spLocks noGrp="1"/>
          </p:cNvSpPr>
          <p:nvPr>
            <p:ph type="sldNum" sz="quarter" idx="4294967295"/>
          </p:nvPr>
        </p:nvSpPr>
        <p:spPr>
          <a:xfrm>
            <a:off x="8077200" y="19050"/>
            <a:ext cx="1066800" cy="328613"/>
          </a:xfrm>
          <a:prstGeom prst="rect">
            <a:avLst/>
          </a:prstGeom>
        </p:spPr>
        <p:txBody>
          <a:bodyPr/>
          <a:lstStyle/>
          <a:p>
            <a:fld id="{B6F15528-21DE-4FAA-801E-634DDDAF4B2B}" type="slidenum">
              <a:rPr lang="en-US" smtClean="0"/>
              <a:pPr/>
              <a:t>17</a:t>
            </a:fld>
            <a:endParaRPr lang="en-US"/>
          </a:p>
        </p:txBody>
      </p:sp>
      <p:sp>
        <p:nvSpPr>
          <p:cNvPr id="10" name="Content Placeholder 4"/>
          <p:cNvSpPr txBox="1">
            <a:spLocks/>
          </p:cNvSpPr>
          <p:nvPr/>
        </p:nvSpPr>
        <p:spPr bwMode="auto">
          <a:xfrm>
            <a:off x="685800" y="1691640"/>
            <a:ext cx="4516876" cy="152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7A0019"/>
              </a:buClr>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7A0019"/>
              </a:buClr>
              <a:buChar char="–"/>
              <a:defRPr sz="2400">
                <a:solidFill>
                  <a:schemeClr val="tx1"/>
                </a:solidFill>
                <a:latin typeface="+mn-lt"/>
                <a:ea typeface="+mn-ea"/>
              </a:defRPr>
            </a:lvl2pPr>
            <a:lvl3pPr marL="1143000" indent="-228600" algn="l" rtl="0" eaLnBrk="1" fontAlgn="base" hangingPunct="1">
              <a:spcBef>
                <a:spcPct val="20000"/>
              </a:spcBef>
              <a:spcAft>
                <a:spcPct val="0"/>
              </a:spcAft>
              <a:buClr>
                <a:srgbClr val="7A0019"/>
              </a:buClr>
              <a:buChar char="•"/>
              <a:defRPr sz="2000">
                <a:solidFill>
                  <a:schemeClr val="tx1"/>
                </a:solidFill>
                <a:latin typeface="+mn-lt"/>
                <a:ea typeface="+mn-ea"/>
              </a:defRPr>
            </a:lvl3pPr>
            <a:lvl4pPr marL="1600200" indent="-228600" algn="l" rtl="0" eaLnBrk="1" fontAlgn="base" hangingPunct="1">
              <a:spcBef>
                <a:spcPct val="20000"/>
              </a:spcBef>
              <a:spcAft>
                <a:spcPct val="0"/>
              </a:spcAft>
              <a:buClr>
                <a:srgbClr val="7A0019"/>
              </a:buClr>
              <a:buChar char="–"/>
              <a:defRPr sz="1800">
                <a:solidFill>
                  <a:schemeClr val="tx1"/>
                </a:solidFill>
                <a:latin typeface="+mn-lt"/>
                <a:ea typeface="+mn-ea"/>
              </a:defRPr>
            </a:lvl4pPr>
            <a:lvl5pPr marL="2057400" indent="-228600" algn="l" rtl="0" eaLnBrk="1" fontAlgn="base" hangingPunct="1">
              <a:spcBef>
                <a:spcPct val="20000"/>
              </a:spcBef>
              <a:spcAft>
                <a:spcPct val="0"/>
              </a:spcAft>
              <a:buClr>
                <a:srgbClr val="7A0019"/>
              </a:buClr>
              <a:buChar char="»"/>
              <a:defRPr sz="1800">
                <a:solidFill>
                  <a:schemeClr val="tx1"/>
                </a:solidFill>
                <a:latin typeface="+mn-lt"/>
                <a:ea typeface="+mn-ea"/>
              </a:defRPr>
            </a:lvl5pPr>
            <a:lvl6pPr marL="2514600" indent="-228600" algn="l" rtl="0" eaLnBrk="1" fontAlgn="base" hangingPunct="1">
              <a:spcBef>
                <a:spcPct val="20000"/>
              </a:spcBef>
              <a:spcAft>
                <a:spcPct val="0"/>
              </a:spcAft>
              <a:buClr>
                <a:srgbClr val="7A0019"/>
              </a:buClr>
              <a:buChar char="»"/>
              <a:defRPr sz="1800">
                <a:solidFill>
                  <a:schemeClr val="tx1"/>
                </a:solidFill>
                <a:latin typeface="+mn-lt"/>
                <a:ea typeface="+mn-ea"/>
              </a:defRPr>
            </a:lvl6pPr>
            <a:lvl7pPr marL="2971800" indent="-228600" algn="l" rtl="0" eaLnBrk="1" fontAlgn="base" hangingPunct="1">
              <a:spcBef>
                <a:spcPct val="20000"/>
              </a:spcBef>
              <a:spcAft>
                <a:spcPct val="0"/>
              </a:spcAft>
              <a:buClr>
                <a:srgbClr val="7A0019"/>
              </a:buClr>
              <a:buChar char="»"/>
              <a:defRPr sz="1800">
                <a:solidFill>
                  <a:schemeClr val="tx1"/>
                </a:solidFill>
                <a:latin typeface="+mn-lt"/>
                <a:ea typeface="+mn-ea"/>
              </a:defRPr>
            </a:lvl7pPr>
            <a:lvl8pPr marL="3429000" indent="-228600" algn="l" rtl="0" eaLnBrk="1" fontAlgn="base" hangingPunct="1">
              <a:spcBef>
                <a:spcPct val="20000"/>
              </a:spcBef>
              <a:spcAft>
                <a:spcPct val="0"/>
              </a:spcAft>
              <a:buClr>
                <a:srgbClr val="7A0019"/>
              </a:buClr>
              <a:buChar char="»"/>
              <a:defRPr sz="1800">
                <a:solidFill>
                  <a:schemeClr val="tx1"/>
                </a:solidFill>
                <a:latin typeface="+mn-lt"/>
                <a:ea typeface="+mn-ea"/>
              </a:defRPr>
            </a:lvl8pPr>
            <a:lvl9pPr marL="3886200" indent="-228600" algn="l" rtl="0" eaLnBrk="1" fontAlgn="base" hangingPunct="1">
              <a:spcBef>
                <a:spcPct val="20000"/>
              </a:spcBef>
              <a:spcAft>
                <a:spcPct val="0"/>
              </a:spcAft>
              <a:buClr>
                <a:srgbClr val="7A0019"/>
              </a:buClr>
              <a:buChar char="»"/>
              <a:defRPr sz="1800">
                <a:solidFill>
                  <a:schemeClr val="tx1"/>
                </a:solidFill>
                <a:latin typeface="+mn-lt"/>
                <a:ea typeface="+mn-ea"/>
              </a:defRPr>
            </a:lvl9pPr>
          </a:lstStyle>
          <a:p>
            <a:pPr marL="0" indent="0">
              <a:lnSpc>
                <a:spcPct val="90000"/>
              </a:lnSpc>
              <a:spcBef>
                <a:spcPts val="1200"/>
              </a:spcBef>
              <a:buClr>
                <a:srgbClr val="CC3300"/>
              </a:buClr>
              <a:buNone/>
            </a:pPr>
            <a:r>
              <a:rPr lang="en-US" sz="2400" dirty="0">
                <a:latin typeface="Helvetica" pitchFamily="34" charset="0"/>
              </a:rPr>
              <a:t>Time-series plot</a:t>
            </a:r>
          </a:p>
          <a:p>
            <a:pPr marL="457200" lvl="1" indent="-228600">
              <a:lnSpc>
                <a:spcPct val="90000"/>
              </a:lnSpc>
              <a:spcBef>
                <a:spcPts val="1200"/>
              </a:spcBef>
              <a:buClr>
                <a:srgbClr val="CC3300"/>
              </a:buClr>
              <a:buFont typeface="Arial" pitchFamily="34" charset="0"/>
              <a:buChar char="•"/>
            </a:pPr>
            <a:r>
              <a:rPr lang="en-US" sz="2000" dirty="0">
                <a:latin typeface="Helvetica" pitchFamily="34" charset="0"/>
              </a:rPr>
              <a:t>averaged signal intensity</a:t>
            </a:r>
          </a:p>
          <a:p>
            <a:pPr marL="457200" lvl="1" indent="-228600">
              <a:lnSpc>
                <a:spcPct val="90000"/>
              </a:lnSpc>
              <a:spcBef>
                <a:spcPts val="1200"/>
              </a:spcBef>
              <a:buClr>
                <a:srgbClr val="CC3300"/>
              </a:buClr>
              <a:buFont typeface="Arial" pitchFamily="34" charset="0"/>
              <a:buChar char="•"/>
            </a:pPr>
            <a:r>
              <a:rPr lang="en-US" sz="2000" dirty="0">
                <a:latin typeface="Helvetica" pitchFamily="34" charset="0"/>
              </a:rPr>
              <a:t>acceleration R = 6</a:t>
            </a:r>
          </a:p>
        </p:txBody>
      </p:sp>
      <p:sp>
        <p:nvSpPr>
          <p:cNvPr id="13" name="TextBox 12"/>
          <p:cNvSpPr txBox="1"/>
          <p:nvPr/>
        </p:nvSpPr>
        <p:spPr>
          <a:xfrm>
            <a:off x="5668617" y="2754400"/>
            <a:ext cx="2468880" cy="584775"/>
          </a:xfrm>
          <a:prstGeom prst="rect">
            <a:avLst/>
          </a:prstGeom>
          <a:noFill/>
        </p:spPr>
        <p:txBody>
          <a:bodyPr wrap="square" rtlCol="0">
            <a:spAutoFit/>
          </a:bodyPr>
          <a:lstStyle/>
          <a:p>
            <a:r>
              <a:rPr lang="en-US" sz="1600" dirty="0" smtClean="0">
                <a:solidFill>
                  <a:srgbClr val="FF0000"/>
                </a:solidFill>
              </a:rPr>
              <a:t>Red : Blood Pool (BP)</a:t>
            </a:r>
          </a:p>
          <a:p>
            <a:r>
              <a:rPr lang="en-US" sz="1600" dirty="0" smtClean="0">
                <a:solidFill>
                  <a:srgbClr val="00B050"/>
                </a:solidFill>
              </a:rPr>
              <a:t>Green: Myocardium (MYO)</a:t>
            </a:r>
            <a:endParaRPr lang="en-US" sz="1600" dirty="0">
              <a:solidFill>
                <a:srgbClr val="00B050"/>
              </a:solidFill>
            </a:endParaRPr>
          </a:p>
        </p:txBody>
      </p:sp>
      <p:grpSp>
        <p:nvGrpSpPr>
          <p:cNvPr id="21" name="Group 20"/>
          <p:cNvGrpSpPr/>
          <p:nvPr/>
        </p:nvGrpSpPr>
        <p:grpSpPr>
          <a:xfrm>
            <a:off x="3378420" y="6240313"/>
            <a:ext cx="1562100" cy="338554"/>
            <a:chOff x="2095500" y="5952506"/>
            <a:chExt cx="1562100" cy="338554"/>
          </a:xfrm>
        </p:grpSpPr>
        <p:sp>
          <p:nvSpPr>
            <p:cNvPr id="22" name="TextBox 21"/>
            <p:cNvSpPr txBox="1"/>
            <p:nvPr/>
          </p:nvSpPr>
          <p:spPr>
            <a:xfrm>
              <a:off x="2095500" y="5952506"/>
              <a:ext cx="1257300" cy="338554"/>
            </a:xfrm>
            <a:prstGeom prst="rect">
              <a:avLst/>
            </a:prstGeom>
            <a:noFill/>
          </p:spPr>
          <p:txBody>
            <a:bodyPr wrap="square" rtlCol="0">
              <a:spAutoFit/>
            </a:bodyPr>
            <a:lstStyle/>
            <a:p>
              <a:pPr algn="ctr"/>
              <a:r>
                <a:rPr lang="en-US" sz="1600" b="1" dirty="0">
                  <a:latin typeface="Arial Narrow" panose="020B0606020202030204" pitchFamily="34" charset="0"/>
                  <a:sym typeface="Wingdings" panose="05000000000000000000" pitchFamily="2" charset="2"/>
                </a:rPr>
                <a:t>t</a:t>
              </a:r>
              <a:r>
                <a:rPr lang="en-US" sz="1600" b="1" dirty="0" smtClean="0">
                  <a:latin typeface="Arial Narrow" panose="020B0606020202030204" pitchFamily="34" charset="0"/>
                  <a:sym typeface="Wingdings" panose="05000000000000000000" pitchFamily="2" charset="2"/>
                </a:rPr>
                <a:t>ime frames</a:t>
              </a:r>
              <a:endParaRPr lang="en-US" sz="1600" b="1" dirty="0">
                <a:latin typeface="Arial Narrow" panose="020B0606020202030204" pitchFamily="34" charset="0"/>
              </a:endParaRPr>
            </a:p>
          </p:txBody>
        </p:sp>
        <p:cxnSp>
          <p:nvCxnSpPr>
            <p:cNvPr id="23" name="Straight Arrow Connector 22"/>
            <p:cNvCxnSpPr/>
            <p:nvPr/>
          </p:nvCxnSpPr>
          <p:spPr bwMode="auto">
            <a:xfrm>
              <a:off x="3276600" y="6121783"/>
              <a:ext cx="381000" cy="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grpSp>
      <p:grpSp>
        <p:nvGrpSpPr>
          <p:cNvPr id="28" name="Group 27"/>
          <p:cNvGrpSpPr/>
          <p:nvPr/>
        </p:nvGrpSpPr>
        <p:grpSpPr>
          <a:xfrm>
            <a:off x="1673570" y="3780690"/>
            <a:ext cx="1447800" cy="1219200"/>
            <a:chOff x="228600" y="3276600"/>
            <a:chExt cx="1447800" cy="1219200"/>
          </a:xfrm>
        </p:grpSpPr>
        <p:sp>
          <p:nvSpPr>
            <p:cNvPr id="29" name="TextBox 28"/>
            <p:cNvSpPr txBox="1"/>
            <p:nvPr/>
          </p:nvSpPr>
          <p:spPr>
            <a:xfrm>
              <a:off x="228600" y="4157246"/>
              <a:ext cx="1447800" cy="338554"/>
            </a:xfrm>
            <a:prstGeom prst="rect">
              <a:avLst/>
            </a:prstGeom>
            <a:noFill/>
            <a:scene3d>
              <a:camera prst="orthographicFront">
                <a:rot lat="0" lon="0" rev="5400000"/>
              </a:camera>
              <a:lightRig rig="threePt" dir="t"/>
            </a:scene3d>
          </p:spPr>
          <p:txBody>
            <a:bodyPr wrap="square" rtlCol="0">
              <a:spAutoFit/>
            </a:bodyPr>
            <a:lstStyle/>
            <a:p>
              <a:r>
                <a:rPr lang="en-US" sz="1600" b="1" dirty="0" smtClean="0">
                  <a:latin typeface="Arial Narrow" panose="020B0606020202030204" pitchFamily="34" charset="0"/>
                </a:rPr>
                <a:t>signal intensity</a:t>
              </a:r>
              <a:endParaRPr lang="en-US" sz="1600" b="1" dirty="0">
                <a:latin typeface="Arial Narrow" panose="020B0606020202030204" pitchFamily="34" charset="0"/>
              </a:endParaRPr>
            </a:p>
          </p:txBody>
        </p:sp>
        <p:cxnSp>
          <p:nvCxnSpPr>
            <p:cNvPr id="30" name="Straight Arrow Connector 29"/>
            <p:cNvCxnSpPr/>
            <p:nvPr/>
          </p:nvCxnSpPr>
          <p:spPr bwMode="auto">
            <a:xfrm flipV="1">
              <a:off x="952500" y="3276600"/>
              <a:ext cx="0" cy="30480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grpSp>
      <p:grpSp>
        <p:nvGrpSpPr>
          <p:cNvPr id="8" name="Group 7"/>
          <p:cNvGrpSpPr/>
          <p:nvPr/>
        </p:nvGrpSpPr>
        <p:grpSpPr>
          <a:xfrm>
            <a:off x="5705061" y="1641229"/>
            <a:ext cx="2413000" cy="1143000"/>
            <a:chOff x="3987800" y="1371600"/>
            <a:chExt cx="2413000" cy="1143000"/>
          </a:xfrm>
        </p:grpSpPr>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7800" y="1371600"/>
              <a:ext cx="2413000" cy="1143000"/>
            </a:xfrm>
            <a:prstGeom prst="rect">
              <a:avLst/>
            </a:prstGeom>
          </p:spPr>
        </p:pic>
        <p:sp>
          <p:nvSpPr>
            <p:cNvPr id="7" name="Oval 6"/>
            <p:cNvSpPr/>
            <p:nvPr/>
          </p:nvSpPr>
          <p:spPr>
            <a:xfrm>
              <a:off x="5296310" y="1921462"/>
              <a:ext cx="73305" cy="6796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p:cNvSpPr>
            <p:nvPr/>
          </p:nvSpPr>
          <p:spPr>
            <a:xfrm>
              <a:off x="5194299" y="1909114"/>
              <a:ext cx="45719" cy="4633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9270" y="3099816"/>
            <a:ext cx="3200400" cy="3200400"/>
          </a:xfrm>
          <a:prstGeom prst="rect">
            <a:avLst/>
          </a:prstGeom>
        </p:spPr>
      </p:pic>
    </p:spTree>
    <p:extLst>
      <p:ext uri="{BB962C8B-B14F-4D97-AF65-F5344CB8AC3E}">
        <p14:creationId xmlns:p14="http://schemas.microsoft.com/office/powerpoint/2010/main" val="2003854887"/>
      </p:ext>
    </p:extLst>
  </p:cSld>
  <p:clrMapOvr>
    <a:masterClrMapping/>
  </p:clrMapOvr>
  <mc:AlternateContent xmlns:mc="http://schemas.openxmlformats.org/markup-compatibility/2006" xmlns:p14="http://schemas.microsoft.com/office/powerpoint/2010/main">
    <mc:Choice Requires="p14">
      <p:transition spd="slow" p14:dur="2000" advTm="89972"/>
    </mc:Choice>
    <mc:Fallback xmlns="">
      <p:transition spd="slow" advTm="89972"/>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Cardiac CINE MRI</a:t>
            </a:r>
            <a:endParaRPr lang="en-US" dirty="0"/>
          </a:p>
        </p:txBody>
      </p:sp>
      <p:sp>
        <p:nvSpPr>
          <p:cNvPr id="3" name="Content Placeholder 2"/>
          <p:cNvSpPr>
            <a:spLocks noGrp="1"/>
          </p:cNvSpPr>
          <p:nvPr>
            <p:ph idx="1"/>
          </p:nvPr>
        </p:nvSpPr>
        <p:spPr>
          <a:xfrm>
            <a:off x="685800" y="1691640"/>
            <a:ext cx="4953000" cy="4876800"/>
          </a:xfrm>
        </p:spPr>
        <p:txBody>
          <a:bodyPr>
            <a:normAutofit/>
          </a:bodyPr>
          <a:lstStyle/>
          <a:p>
            <a:pPr marL="233363" indent="-233363">
              <a:lnSpc>
                <a:spcPct val="90000"/>
              </a:lnSpc>
              <a:spcBef>
                <a:spcPts val="12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dirty="0" smtClean="0">
                <a:latin typeface="Helvetica" pitchFamily="34" charset="0"/>
              </a:rPr>
              <a:t>Dataset</a:t>
            </a:r>
          </a:p>
          <a:p>
            <a:pPr marL="457200" indent="-228600">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2000" dirty="0" smtClean="0">
                <a:latin typeface="Helvetica" pitchFamily="34" charset="0"/>
              </a:rPr>
              <a:t>in-vivo data</a:t>
            </a:r>
            <a:endParaRPr lang="en-US" sz="2000" dirty="0">
              <a:latin typeface="Helvetica" pitchFamily="34" charset="0"/>
            </a:endParaRPr>
          </a:p>
          <a:p>
            <a:pPr marL="457200" indent="-228600">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2000" dirty="0" smtClean="0">
                <a:latin typeface="Helvetica" pitchFamily="34" charset="0"/>
              </a:rPr>
              <a:t>256 (phase) x 256 (frequency) x 25 (time)</a:t>
            </a:r>
            <a:endParaRPr lang="en-US" sz="2000" dirty="0">
              <a:latin typeface="Helvetica" pitchFamily="34" charset="0"/>
            </a:endParaRPr>
          </a:p>
          <a:p>
            <a:pPr marL="457200" indent="-228600">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2000" dirty="0">
                <a:latin typeface="Helvetica" pitchFamily="34" charset="0"/>
              </a:rPr>
              <a:t>b</a:t>
            </a:r>
            <a:r>
              <a:rPr lang="en-US" sz="2000" dirty="0" smtClean="0">
                <a:latin typeface="Helvetica" pitchFamily="34" charset="0"/>
              </a:rPr>
              <a:t>alanced steady-state free precession </a:t>
            </a:r>
          </a:p>
          <a:p>
            <a:pPr marL="576263" lvl="2" indent="-228600">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1600" dirty="0" smtClean="0">
                <a:latin typeface="Helvetica" pitchFamily="34" charset="0"/>
              </a:rPr>
              <a:t>flip </a:t>
            </a:r>
            <a:r>
              <a:rPr lang="en-US" sz="1600" dirty="0">
                <a:latin typeface="Helvetica" pitchFamily="34" charset="0"/>
              </a:rPr>
              <a:t>angle: </a:t>
            </a:r>
            <a:r>
              <a:rPr lang="en-US" sz="1600" dirty="0" smtClean="0">
                <a:latin typeface="Helvetica" pitchFamily="34" charset="0"/>
              </a:rPr>
              <a:t>50 </a:t>
            </a:r>
            <a:r>
              <a:rPr lang="en-US" sz="1600" dirty="0" err="1" smtClean="0">
                <a:latin typeface="Helvetica" pitchFamily="34" charset="0"/>
              </a:rPr>
              <a:t>deg</a:t>
            </a:r>
            <a:endParaRPr lang="en-US" sz="1600" baseline="30000" dirty="0" smtClean="0">
              <a:latin typeface="Helvetica" pitchFamily="34" charset="0"/>
            </a:endParaRPr>
          </a:p>
          <a:p>
            <a:pPr marL="576263" lvl="2" indent="-228600">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1600" dirty="0" smtClean="0">
                <a:latin typeface="Helvetica" pitchFamily="34" charset="0"/>
              </a:rPr>
              <a:t>TR </a:t>
            </a:r>
            <a:r>
              <a:rPr lang="en-US" sz="1600" dirty="0">
                <a:latin typeface="Helvetica" pitchFamily="34" charset="0"/>
              </a:rPr>
              <a:t>= </a:t>
            </a:r>
            <a:r>
              <a:rPr lang="en-US" sz="1600" dirty="0" smtClean="0">
                <a:latin typeface="Helvetica" pitchFamily="34" charset="0"/>
              </a:rPr>
              <a:t>3.45 </a:t>
            </a:r>
            <a:r>
              <a:rPr lang="en-US" sz="1600" dirty="0" err="1" smtClean="0">
                <a:latin typeface="Helvetica" pitchFamily="34" charset="0"/>
              </a:rPr>
              <a:t>ms</a:t>
            </a:r>
            <a:endParaRPr lang="en-US" sz="1600" dirty="0" smtClean="0">
              <a:latin typeface="Helvetica" pitchFamily="34" charset="0"/>
            </a:endParaRPr>
          </a:p>
          <a:p>
            <a:pPr marL="233362" lvl="1" indent="0">
              <a:lnSpc>
                <a:spcPct val="90000"/>
              </a:lnSpc>
              <a:spcBef>
                <a:spcPts val="600"/>
              </a:spcBef>
              <a:buClr>
                <a:srgbClr val="CC3300"/>
              </a:buClr>
              <a:buNone/>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dirty="0" smtClean="0">
                <a:latin typeface="Helvetica" pitchFamily="34" charset="0"/>
              </a:rPr>
              <a:t> </a:t>
            </a:r>
            <a:endParaRPr lang="en-US" dirty="0" smtClean="0">
              <a:latin typeface="Helvetica" pitchFamily="34" charset="0"/>
            </a:endParaRPr>
          </a:p>
          <a:p>
            <a:pPr indent="-223838">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dirty="0" smtClean="0">
                <a:latin typeface="Helvetica" pitchFamily="34" charset="0"/>
              </a:rPr>
              <a:t>Modification</a:t>
            </a:r>
            <a:endParaRPr lang="en-US" dirty="0">
              <a:latin typeface="Helvetica" pitchFamily="34" charset="0"/>
            </a:endParaRPr>
          </a:p>
          <a:p>
            <a:pPr marL="457200" indent="-228600">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2000" dirty="0" smtClean="0">
                <a:latin typeface="Helvetica" pitchFamily="34" charset="0"/>
              </a:rPr>
              <a:t>extended to 100 time-points</a:t>
            </a:r>
          </a:p>
          <a:p>
            <a:pPr marL="457200" indent="-228600">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2000" dirty="0">
                <a:latin typeface="Helvetica" pitchFamily="34" charset="0"/>
              </a:rPr>
              <a:t>i</a:t>
            </a:r>
            <a:r>
              <a:rPr lang="en-US" sz="2000" dirty="0" smtClean="0">
                <a:latin typeface="Helvetica" pitchFamily="34" charset="0"/>
              </a:rPr>
              <a:t>nterpolation, concatenation</a:t>
            </a:r>
          </a:p>
          <a:p>
            <a:pPr marL="457200" indent="-228600">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2000" dirty="0" smtClean="0">
                <a:latin typeface="Helvetica" pitchFamily="34" charset="0"/>
              </a:rPr>
              <a:t>added slow, fast</a:t>
            </a:r>
            <a:r>
              <a:rPr lang="en-US" sz="2000" dirty="0">
                <a:latin typeface="Helvetica" pitchFamily="34" charset="0"/>
              </a:rPr>
              <a:t> </a:t>
            </a:r>
            <a:r>
              <a:rPr lang="en-US" sz="2000" dirty="0" smtClean="0">
                <a:latin typeface="Helvetica" pitchFamily="34" charset="0"/>
              </a:rPr>
              <a:t>&amp; faster phases</a:t>
            </a:r>
            <a:endParaRPr lang="en-US" sz="2000" dirty="0">
              <a:latin typeface="Helvetica" pitchFamily="34" charset="0"/>
            </a:endParaRPr>
          </a:p>
        </p:txBody>
      </p:sp>
      <p:sp>
        <p:nvSpPr>
          <p:cNvPr id="4" name="Slide Number Placeholder 3"/>
          <p:cNvSpPr>
            <a:spLocks noGrp="1"/>
          </p:cNvSpPr>
          <p:nvPr>
            <p:ph type="sldNum" sz="quarter" idx="4294967295"/>
          </p:nvPr>
        </p:nvSpPr>
        <p:spPr>
          <a:xfrm>
            <a:off x="8077200" y="19050"/>
            <a:ext cx="1066800" cy="328613"/>
          </a:xfrm>
          <a:prstGeom prst="rect">
            <a:avLst/>
          </a:prstGeom>
        </p:spPr>
        <p:txBody>
          <a:bodyPr/>
          <a:lstStyle/>
          <a:p>
            <a:fld id="{B6F15528-21DE-4FAA-801E-634DDDAF4B2B}" type="slidenum">
              <a:rPr lang="en-US" smtClean="0"/>
              <a:pPr/>
              <a:t>18</a:t>
            </a:fld>
            <a:endParaRPr lang="en-US"/>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86464" y="4297680"/>
            <a:ext cx="2011680" cy="2011680"/>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l="16001" t="4280" r="15422" b="4280"/>
          <a:stretch/>
        </p:blipFill>
        <p:spPr>
          <a:xfrm>
            <a:off x="6949440" y="4206240"/>
            <a:ext cx="2194560" cy="2194560"/>
          </a:xfrm>
          <a:prstGeom prst="rect">
            <a:avLst/>
          </a:prstGeom>
        </p:spPr>
      </p:pic>
      <p:pic>
        <p:nvPicPr>
          <p:cNvPr id="8" name="cardiacCINE100">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6096000" y="1295400"/>
            <a:ext cx="2428875" cy="2428875"/>
          </a:xfrm>
          <a:prstGeom prst="rect">
            <a:avLst/>
          </a:prstGeom>
        </p:spPr>
      </p:pic>
    </p:spTree>
    <p:extLst>
      <p:ext uri="{BB962C8B-B14F-4D97-AF65-F5344CB8AC3E}">
        <p14:creationId xmlns:p14="http://schemas.microsoft.com/office/powerpoint/2010/main" val="1273830456"/>
      </p:ext>
    </p:extLst>
  </p:cSld>
  <p:clrMapOvr>
    <a:masterClrMapping/>
  </p:clrMapOvr>
  <mc:AlternateContent xmlns:mc="http://schemas.openxmlformats.org/markup-compatibility/2006" xmlns:p14="http://schemas.microsoft.com/office/powerpoint/2010/main">
    <mc:Choice Requires="p14">
      <p:transition spd="slow" p14:dur="2000" advTm="80183"/>
    </mc:Choice>
    <mc:Fallback xmlns="">
      <p:transition spd="slow" advTm="801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50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extLst mod="1">
    <p:ext uri="{E180D4A7-C9FB-4DFB-919C-405C955672EB}">
      <p14:showEvtLst xmlns:p14="http://schemas.microsoft.com/office/powerpoint/2010/main">
        <p14:playEvt time="10" objId="8"/>
        <p14:stopEvt time="80183" objId="8"/>
      </p14:showEvtLst>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Cardiac CINE MRI</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85800" y="1691640"/>
                <a:ext cx="5334000" cy="2743200"/>
              </a:xfrm>
            </p:spPr>
            <p:txBody>
              <a:bodyPr>
                <a:normAutofit fontScale="92500"/>
              </a:bodyPr>
              <a:lstStyle/>
              <a:p>
                <a:pPr marL="228600" indent="-228600">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dirty="0" smtClean="0">
                    <a:latin typeface="Helvetica" pitchFamily="34" charset="0"/>
                  </a:rPr>
                  <a:t>Evolution function</a:t>
                </a:r>
              </a:p>
              <a:p>
                <a:pPr marL="457200" indent="-228600">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2000" dirty="0">
                    <a:latin typeface="Helvetica" pitchFamily="34" charset="0"/>
                  </a:rPr>
                  <a:t>temporal difference</a:t>
                </a:r>
              </a:p>
              <a:p>
                <a:pPr marL="457200" indent="-228600">
                  <a:lnSpc>
                    <a:spcPct val="90000"/>
                  </a:lnSpc>
                  <a:spcBef>
                    <a:spcPts val="600"/>
                  </a:spcBef>
                  <a:buClr>
                    <a:srgbClr val="CC3300"/>
                  </a:buClr>
                  <a:buNone/>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a:latin typeface="Cambria Math" panose="02040503050406030204" pitchFamily="18" charset="0"/>
                            </a:rPr>
                            <m:t>𝑥</m:t>
                          </m:r>
                        </m:e>
                        <m:sub>
                          <m:r>
                            <a:rPr lang="en-US">
                              <a:latin typeface="Cambria Math" panose="02040503050406030204" pitchFamily="18" charset="0"/>
                            </a:rPr>
                            <m:t>𝑘</m:t>
                          </m:r>
                        </m:sub>
                      </m:sSub>
                      <m:r>
                        <a:rPr lang="en-US">
                          <a:latin typeface="Cambria Math" panose="02040503050406030204" pitchFamily="18" charset="0"/>
                        </a:rPr>
                        <m:t>=</m:t>
                      </m:r>
                      <m:sSub>
                        <m:sSubPr>
                          <m:ctrlPr>
                            <a:rPr lang="en-US" i="1">
                              <a:latin typeface="Cambria Math"/>
                            </a:rPr>
                          </m:ctrlPr>
                        </m:sSubPr>
                        <m:e>
                          <m:r>
                            <a:rPr lang="en-US">
                              <a:latin typeface="Cambria Math" panose="02040503050406030204" pitchFamily="18" charset="0"/>
                            </a:rPr>
                            <m:t>𝑥</m:t>
                          </m:r>
                        </m:e>
                        <m:sub>
                          <m:r>
                            <a:rPr lang="en-US">
                              <a:latin typeface="Cambria Math" panose="02040503050406030204" pitchFamily="18" charset="0"/>
                            </a:rPr>
                            <m:t>𝑘</m:t>
                          </m:r>
                          <m:r>
                            <a:rPr lang="en-US">
                              <a:latin typeface="Cambria Math" panose="02040503050406030204" pitchFamily="18" charset="0"/>
                            </a:rPr>
                            <m:t>−1</m:t>
                          </m:r>
                        </m:sub>
                      </m:sSub>
                      <m:r>
                        <a:rPr lang="en-US">
                          <a:latin typeface="Cambria Math" panose="02040503050406030204" pitchFamily="18" charset="0"/>
                        </a:rPr>
                        <m:t>+ </m:t>
                      </m:r>
                      <m:sSub>
                        <m:sSubPr>
                          <m:ctrlPr>
                            <a:rPr lang="en-US" i="1">
                              <a:latin typeface="Cambria Math"/>
                            </a:rPr>
                          </m:ctrlPr>
                        </m:sSubPr>
                        <m:e>
                          <m:r>
                            <a:rPr lang="en-US">
                              <a:latin typeface="Cambria Math" panose="02040503050406030204" pitchFamily="18" charset="0"/>
                            </a:rPr>
                            <m:t>𝑢</m:t>
                          </m:r>
                        </m:e>
                        <m:sub>
                          <m:r>
                            <a:rPr lang="en-US">
                              <a:latin typeface="Cambria Math" panose="02040503050406030204" pitchFamily="18" charset="0"/>
                            </a:rPr>
                            <m:t>𝑘</m:t>
                          </m:r>
                        </m:sub>
                      </m:sSub>
                    </m:oMath>
                  </m:oMathPara>
                </a14:m>
                <a:endParaRPr lang="en-US" dirty="0">
                  <a:latin typeface="Helvetica" pitchFamily="34" charset="0"/>
                </a:endParaRPr>
              </a:p>
              <a:p>
                <a:pPr marL="457200" indent="-228600">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2000" dirty="0" smtClean="0">
                    <a:latin typeface="Helvetica" pitchFamily="34" charset="0"/>
                  </a:rPr>
                  <a:t>second </a:t>
                </a:r>
                <a:r>
                  <a:rPr lang="en-US" sz="2000" dirty="0">
                    <a:latin typeface="Helvetica" pitchFamily="34" charset="0"/>
                  </a:rPr>
                  <a:t>order Autoregressive (AR2) model</a:t>
                </a:r>
              </a:p>
              <a:p>
                <a:pPr marL="457200" lvl="1" indent="-228600">
                  <a:lnSpc>
                    <a:spcPct val="90000"/>
                  </a:lnSpc>
                  <a:spcBef>
                    <a:spcPts val="600"/>
                  </a:spcBef>
                  <a:buClr>
                    <a:srgbClr val="CC3300"/>
                  </a:buClr>
                  <a:buNone/>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𝑘</m:t>
                          </m:r>
                        </m:sub>
                      </m:sSub>
                      <m:r>
                        <a:rPr lang="en-US" i="1">
                          <a:latin typeface="Cambria Math" panose="02040503050406030204" pitchFamily="18" charset="0"/>
                        </a:rPr>
                        <m:t>= </m:t>
                      </m:r>
                      <m:sSub>
                        <m:sSubPr>
                          <m:ctrlPr>
                            <a:rPr lang="en-US" i="1">
                              <a:latin typeface="Cambria Math"/>
                            </a:rPr>
                          </m:ctrlPr>
                        </m:sSubPr>
                        <m:e>
                          <m:r>
                            <a:rPr lang="en-US" i="1">
                              <a:latin typeface="Cambria Math" panose="02040503050406030204" pitchFamily="18" charset="0"/>
                            </a:rPr>
                            <m:t>𝐴</m:t>
                          </m:r>
                        </m:e>
                        <m:sub>
                          <m:r>
                            <a:rPr lang="en-US" i="1">
                              <a:latin typeface="Cambria Math" panose="02040503050406030204" pitchFamily="18" charset="0"/>
                            </a:rPr>
                            <m:t>1</m:t>
                          </m:r>
                        </m:sub>
                      </m:sSub>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𝑘</m:t>
                          </m:r>
                          <m:r>
                            <a:rPr lang="en-US" i="1">
                              <a:latin typeface="Cambria Math" panose="02040503050406030204" pitchFamily="18" charset="0"/>
                            </a:rPr>
                            <m:t>−1</m:t>
                          </m:r>
                        </m:sub>
                      </m:sSub>
                      <m:r>
                        <a:rPr lang="en-US" i="1">
                          <a:latin typeface="Cambria Math" panose="02040503050406030204" pitchFamily="18" charset="0"/>
                        </a:rPr>
                        <m:t>+ </m:t>
                      </m:r>
                      <m:sSub>
                        <m:sSubPr>
                          <m:ctrlPr>
                            <a:rPr lang="en-US" i="1">
                              <a:latin typeface="Cambria Math"/>
                            </a:rPr>
                          </m:ctrlPr>
                        </m:sSubPr>
                        <m:e>
                          <m:r>
                            <a:rPr lang="en-US" i="1">
                              <a:latin typeface="Cambria Math" panose="02040503050406030204" pitchFamily="18" charset="0"/>
                            </a:rPr>
                            <m:t>𝐴</m:t>
                          </m:r>
                        </m:e>
                        <m:sub>
                          <m:r>
                            <a:rPr lang="en-US" i="1">
                              <a:latin typeface="Cambria Math" panose="02040503050406030204" pitchFamily="18" charset="0"/>
                            </a:rPr>
                            <m:t>2</m:t>
                          </m:r>
                        </m:sub>
                      </m:sSub>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𝑘</m:t>
                          </m:r>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𝑢</m:t>
                          </m:r>
                        </m:e>
                        <m:sub>
                          <m:r>
                            <a:rPr lang="en-US" i="1">
                              <a:latin typeface="Cambria Math" panose="02040503050406030204" pitchFamily="18" charset="0"/>
                            </a:rPr>
                            <m:t>𝑘</m:t>
                          </m:r>
                        </m:sub>
                      </m:sSub>
                    </m:oMath>
                  </m:oMathPara>
                </a14:m>
                <a:endParaRPr lang="en-US" dirty="0">
                  <a:latin typeface="Helvetica" pitchFamily="34" charset="0"/>
                </a:endParaRPr>
              </a:p>
              <a:p>
                <a:pPr marL="457200" indent="-228600">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2000" dirty="0">
                    <a:latin typeface="Helvetica" pitchFamily="34" charset="0"/>
                  </a:rPr>
                  <a:t>l</a:t>
                </a:r>
                <a:r>
                  <a:rPr lang="en-US" sz="2000" dirty="0" smtClean="0">
                    <a:latin typeface="Helvetica" pitchFamily="34" charset="0"/>
                  </a:rPr>
                  <a:t>earn </a:t>
                </a:r>
                <a14:m>
                  <m:oMath xmlns:m="http://schemas.openxmlformats.org/officeDocument/2006/math">
                    <m:sSub>
                      <m:sSubPr>
                        <m:ctrlPr>
                          <a:rPr lang="en-US" sz="2000" i="1">
                            <a:latin typeface="Cambria Math"/>
                          </a:rPr>
                        </m:ctrlPr>
                      </m:sSubPr>
                      <m:e>
                        <m:r>
                          <a:rPr lang="en-US" sz="2000">
                            <a:latin typeface="Cambria Math" panose="02040503050406030204" pitchFamily="18" charset="0"/>
                          </a:rPr>
                          <m:t>𝐴</m:t>
                        </m:r>
                      </m:e>
                      <m:sub>
                        <m:r>
                          <a:rPr lang="en-US" sz="2000">
                            <a:latin typeface="Cambria Math" panose="02040503050406030204" pitchFamily="18" charset="0"/>
                          </a:rPr>
                          <m:t>1</m:t>
                        </m:r>
                      </m:sub>
                    </m:sSub>
                  </m:oMath>
                </a14:m>
                <a:r>
                  <a:rPr lang="en-US" sz="2000" dirty="0">
                    <a:latin typeface="Helvetica" pitchFamily="34" charset="0"/>
                  </a:rPr>
                  <a:t> and </a:t>
                </a:r>
                <a14:m>
                  <m:oMath xmlns:m="http://schemas.openxmlformats.org/officeDocument/2006/math">
                    <m:sSub>
                      <m:sSubPr>
                        <m:ctrlPr>
                          <a:rPr lang="en-US" sz="2000" i="1">
                            <a:latin typeface="Cambria Math"/>
                          </a:rPr>
                        </m:ctrlPr>
                      </m:sSubPr>
                      <m:e>
                        <m:r>
                          <a:rPr lang="en-US" sz="2000">
                            <a:latin typeface="Cambria Math" panose="02040503050406030204" pitchFamily="18" charset="0"/>
                          </a:rPr>
                          <m:t>𝐴</m:t>
                        </m:r>
                      </m:e>
                      <m:sub>
                        <m:r>
                          <a:rPr lang="en-US" sz="2000">
                            <a:latin typeface="Cambria Math" panose="02040503050406030204" pitchFamily="18" charset="0"/>
                          </a:rPr>
                          <m:t>2</m:t>
                        </m:r>
                      </m:sub>
                    </m:sSub>
                  </m:oMath>
                </a14:m>
                <a:r>
                  <a:rPr lang="en-US" sz="2000" dirty="0">
                    <a:latin typeface="Helvetica" pitchFamily="34" charset="0"/>
                  </a:rPr>
                  <a:t> </a:t>
                </a:r>
              </a:p>
              <a:p>
                <a:pPr marL="576263" lvl="2" indent="-228600">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1700" dirty="0">
                    <a:latin typeface="Helvetica" pitchFamily="34" charset="0"/>
                  </a:rPr>
                  <a:t>first 25 samples of the modified </a:t>
                </a:r>
                <a:r>
                  <a:rPr lang="en-US" sz="1700" dirty="0" smtClean="0">
                    <a:latin typeface="Helvetica" pitchFamily="34" charset="0"/>
                  </a:rPr>
                  <a:t>dataset</a:t>
                </a:r>
              </a:p>
              <a:p>
                <a:pPr marL="576263" lvl="2" indent="-228600">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1700" dirty="0" smtClean="0">
                    <a:latin typeface="Helvetica" pitchFamily="34" charset="0"/>
                  </a:rPr>
                  <a:t>least square estimate</a:t>
                </a:r>
                <a:endParaRPr lang="en-US" sz="1700" dirty="0">
                  <a:latin typeface="Helvetica" pitchFamily="34"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85800" y="1691640"/>
                <a:ext cx="5334000" cy="2743200"/>
              </a:xfrm>
              <a:blipFill rotWithShape="1">
                <a:blip r:embed="rId4"/>
                <a:stretch>
                  <a:fillRect l="-1371" t="-2444"/>
                </a:stretch>
              </a:blipFill>
            </p:spPr>
            <p:txBody>
              <a:bodyPr/>
              <a:lstStyle/>
              <a:p>
                <a:r>
                  <a:rPr lang="en-US">
                    <a:noFill/>
                  </a:rPr>
                  <a:t> </a:t>
                </a:r>
              </a:p>
            </p:txBody>
          </p:sp>
        </mc:Fallback>
      </mc:AlternateContent>
      <p:sp>
        <p:nvSpPr>
          <p:cNvPr id="4" name="Slide Number Placeholder 3"/>
          <p:cNvSpPr>
            <a:spLocks noGrp="1"/>
          </p:cNvSpPr>
          <p:nvPr>
            <p:ph type="sldNum" sz="quarter" idx="4294967295"/>
          </p:nvPr>
        </p:nvSpPr>
        <p:spPr>
          <a:xfrm>
            <a:off x="8077200" y="19050"/>
            <a:ext cx="1066800" cy="328613"/>
          </a:xfrm>
          <a:prstGeom prst="rect">
            <a:avLst/>
          </a:prstGeom>
        </p:spPr>
        <p:txBody>
          <a:bodyPr/>
          <a:lstStyle/>
          <a:p>
            <a:fld id="{B6F15528-21DE-4FAA-801E-634DDDAF4B2B}" type="slidenum">
              <a:rPr lang="en-US" smtClean="0"/>
              <a:pPr/>
              <a:t>19</a:t>
            </a:fld>
            <a:endParaRPr lang="en-US"/>
          </a:p>
        </p:txBody>
      </p:sp>
      <p:pic>
        <p:nvPicPr>
          <p:cNvPr id="11" name="cardiacCINE100Four">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57200" y="4395074"/>
            <a:ext cx="6400800" cy="1591310"/>
          </a:xfrm>
          <a:prstGeom prst="rect">
            <a:avLst/>
          </a:prstGeom>
        </p:spPr>
      </p:pic>
      <p:sp>
        <p:nvSpPr>
          <p:cNvPr id="12" name="TextBox 11"/>
          <p:cNvSpPr txBox="1"/>
          <p:nvPr/>
        </p:nvSpPr>
        <p:spPr>
          <a:xfrm>
            <a:off x="2081000" y="5999730"/>
            <a:ext cx="1412756" cy="640080"/>
          </a:xfrm>
          <a:prstGeom prst="rect">
            <a:avLst/>
          </a:prstGeom>
          <a:noFill/>
        </p:spPr>
        <p:txBody>
          <a:bodyPr wrap="square" rtlCol="0">
            <a:spAutoFit/>
          </a:bodyPr>
          <a:lstStyle/>
          <a:p>
            <a:pPr algn="ctr"/>
            <a:r>
              <a:rPr lang="en-US" dirty="0" smtClean="0"/>
              <a:t>Temporal</a:t>
            </a:r>
          </a:p>
          <a:p>
            <a:pPr algn="ctr"/>
            <a:r>
              <a:rPr lang="en-US" dirty="0" smtClean="0"/>
              <a:t>difference</a:t>
            </a:r>
            <a:endParaRPr lang="en-US" dirty="0"/>
          </a:p>
        </p:txBody>
      </p:sp>
      <p:sp>
        <p:nvSpPr>
          <p:cNvPr id="13" name="TextBox 12"/>
          <p:cNvSpPr txBox="1"/>
          <p:nvPr/>
        </p:nvSpPr>
        <p:spPr>
          <a:xfrm>
            <a:off x="3687215" y="6045450"/>
            <a:ext cx="1412756" cy="548640"/>
          </a:xfrm>
          <a:prstGeom prst="rect">
            <a:avLst/>
          </a:prstGeom>
          <a:noFill/>
        </p:spPr>
        <p:txBody>
          <a:bodyPr wrap="square" rtlCol="0">
            <a:spAutoFit/>
          </a:bodyPr>
          <a:lstStyle/>
          <a:p>
            <a:pPr algn="ctr"/>
            <a:r>
              <a:rPr lang="en-US" dirty="0" smtClean="0"/>
              <a:t>Temporal</a:t>
            </a:r>
          </a:p>
          <a:p>
            <a:pPr algn="ctr"/>
            <a:r>
              <a:rPr lang="en-US" dirty="0" smtClean="0"/>
              <a:t>AR2</a:t>
            </a:r>
            <a:endParaRPr lang="en-US" dirty="0"/>
          </a:p>
        </p:txBody>
      </p:sp>
      <p:sp>
        <p:nvSpPr>
          <p:cNvPr id="15" name="TextBox 14"/>
          <p:cNvSpPr txBox="1"/>
          <p:nvPr/>
        </p:nvSpPr>
        <p:spPr>
          <a:xfrm>
            <a:off x="521802" y="5996605"/>
            <a:ext cx="1447800" cy="646331"/>
          </a:xfrm>
          <a:prstGeom prst="rect">
            <a:avLst/>
          </a:prstGeom>
          <a:noFill/>
        </p:spPr>
        <p:txBody>
          <a:bodyPr wrap="square" rtlCol="0">
            <a:spAutoFit/>
          </a:bodyPr>
          <a:lstStyle/>
          <a:p>
            <a:pPr algn="ctr"/>
            <a:r>
              <a:rPr lang="en-US" dirty="0" smtClean="0"/>
              <a:t>Image</a:t>
            </a:r>
          </a:p>
          <a:p>
            <a:pPr algn="ctr"/>
            <a:r>
              <a:rPr lang="en-US" dirty="0" smtClean="0"/>
              <a:t>time-series</a:t>
            </a:r>
            <a:endParaRPr lang="en-US" dirty="0"/>
          </a:p>
        </p:txBody>
      </p:sp>
      <p:sp>
        <p:nvSpPr>
          <p:cNvPr id="19" name="Rectangle 18"/>
          <p:cNvSpPr/>
          <p:nvPr/>
        </p:nvSpPr>
        <p:spPr>
          <a:xfrm>
            <a:off x="5266635" y="4317534"/>
            <a:ext cx="1676400" cy="2388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5135538" y="1856303"/>
            <a:ext cx="3900732" cy="2868097"/>
            <a:chOff x="5090868" y="1478280"/>
            <a:chExt cx="3900732" cy="2868097"/>
          </a:xfrm>
        </p:grpSpPr>
        <p:pic>
          <p:nvPicPr>
            <p:cNvPr id="16" name="Picture 15"/>
            <p:cNvPicPr>
              <a:picLocks noChangeAspect="1"/>
            </p:cNvPicPr>
            <p:nvPr/>
          </p:nvPicPr>
          <p:blipFill rotWithShape="1">
            <a:blip r:embed="rId6">
              <a:extLst>
                <a:ext uri="{28A0092B-C50C-407E-A947-70E740481C1C}">
                  <a14:useLocalDpi xmlns:a14="http://schemas.microsoft.com/office/drawing/2010/main" val="0"/>
                </a:ext>
              </a:extLst>
            </a:blip>
            <a:srcRect l="13999" t="1995" r="12277" b="1993"/>
            <a:stretch/>
          </p:blipFill>
          <p:spPr>
            <a:xfrm>
              <a:off x="6212417" y="1758771"/>
              <a:ext cx="2611918" cy="2551176"/>
            </a:xfrm>
            <a:prstGeom prst="rect">
              <a:avLst/>
            </a:prstGeom>
          </p:spPr>
        </p:pic>
        <p:sp>
          <p:nvSpPr>
            <p:cNvPr id="8" name="Rectangle 7"/>
            <p:cNvSpPr/>
            <p:nvPr/>
          </p:nvSpPr>
          <p:spPr>
            <a:xfrm>
              <a:off x="6408318" y="2629100"/>
              <a:ext cx="307113" cy="1441553"/>
            </a:xfrm>
            <a:prstGeom prst="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967989" y="4038600"/>
              <a:ext cx="1036948"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Samples</a:t>
              </a:r>
              <a:endParaRPr lang="en-US" sz="1400" dirty="0">
                <a:latin typeface="Arial" panose="020B0604020202020204" pitchFamily="34" charset="0"/>
                <a:cs typeface="Arial" panose="020B0604020202020204" pitchFamily="34" charset="0"/>
              </a:endParaRPr>
            </a:p>
          </p:txBody>
        </p:sp>
        <p:sp>
          <p:nvSpPr>
            <p:cNvPr id="10" name="TextBox 9"/>
            <p:cNvSpPr txBox="1"/>
            <p:nvPr/>
          </p:nvSpPr>
          <p:spPr>
            <a:xfrm>
              <a:off x="5090868" y="2830527"/>
              <a:ext cx="1828800" cy="307777"/>
            </a:xfrm>
            <a:prstGeom prst="rect">
              <a:avLst/>
            </a:prstGeom>
            <a:noFill/>
            <a:scene3d>
              <a:camera prst="orthographicFront">
                <a:rot lat="0" lon="0" rev="5400000"/>
              </a:camera>
              <a:lightRig rig="threePt" dir="t"/>
            </a:scene3d>
          </p:spPr>
          <p:txBody>
            <a:bodyPr wrap="square" rtlCol="0">
              <a:spAutoFit/>
            </a:bodyPr>
            <a:lstStyle/>
            <a:p>
              <a:pPr algn="ctr"/>
              <a:r>
                <a:rPr lang="en-US" sz="1400" dirty="0" smtClean="0">
                  <a:latin typeface="Arial" panose="020B0604020202020204" pitchFamily="34" charset="0"/>
                  <a:cs typeface="Arial" panose="020B0604020202020204" pitchFamily="34" charset="0"/>
                </a:rPr>
                <a:t>Absolute innovation</a:t>
              </a:r>
              <a:endParaRPr lang="en-US" dirty="0">
                <a:latin typeface="Arial" panose="020B0604020202020204" pitchFamily="34" charset="0"/>
                <a:cs typeface="Arial" panose="020B0604020202020204" pitchFamily="34" charset="0"/>
              </a:endParaRPr>
            </a:p>
          </p:txBody>
        </p:sp>
        <p:pic>
          <p:nvPicPr>
            <p:cNvPr id="17" name="Picture 16"/>
            <p:cNvPicPr>
              <a:picLocks noChangeAspect="1"/>
            </p:cNvPicPr>
            <p:nvPr/>
          </p:nvPicPr>
          <p:blipFill rotWithShape="1">
            <a:blip r:embed="rId7">
              <a:extLst>
                <a:ext uri="{28A0092B-C50C-407E-A947-70E740481C1C}">
                  <a14:useLocalDpi xmlns:a14="http://schemas.microsoft.com/office/drawing/2010/main" val="0"/>
                </a:ext>
              </a:extLst>
            </a:blip>
            <a:srcRect l="20002" t="5424" r="16563" b="9993"/>
            <a:stretch/>
          </p:blipFill>
          <p:spPr>
            <a:xfrm>
              <a:off x="6888480" y="1478280"/>
              <a:ext cx="2103120" cy="2103120"/>
            </a:xfrm>
            <a:prstGeom prst="rect">
              <a:avLst/>
            </a:prstGeom>
            <a:ln w="12700">
              <a:solidFill>
                <a:srgbClr val="60CEF6"/>
              </a:solidFill>
            </a:ln>
          </p:spPr>
        </p:pic>
      </p:grpSp>
    </p:spTree>
    <p:extLst>
      <p:ext uri="{BB962C8B-B14F-4D97-AF65-F5344CB8AC3E}">
        <p14:creationId xmlns:p14="http://schemas.microsoft.com/office/powerpoint/2010/main" val="2327814559"/>
      </p:ext>
    </p:extLst>
  </p:cSld>
  <p:clrMapOvr>
    <a:masterClrMapping/>
  </p:clrMapOvr>
  <mc:AlternateContent xmlns:mc="http://schemas.openxmlformats.org/markup-compatibility/2006" xmlns:p14="http://schemas.microsoft.com/office/powerpoint/2010/main">
    <mc:Choice Requires="p14">
      <p:transition spd="slow" p14:dur="2000" advTm="80725"/>
    </mc:Choice>
    <mc:Fallback xmlns="">
      <p:transition spd="slow" advTm="807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000"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extLst mod="1">
    <p:ext uri="{E180D4A7-C9FB-4DFB-919C-405C955672EB}">
      <p14:showEvtLst xmlns:p14="http://schemas.microsoft.com/office/powerpoint/2010/main">
        <p14:playEvt time="71117" objId="11"/>
        <p14:stopEvt time="80725" objId="11"/>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Content Placeholder 3"/>
          <p:cNvSpPr>
            <a:spLocks noGrp="1"/>
          </p:cNvSpPr>
          <p:nvPr>
            <p:ph idx="1"/>
          </p:nvPr>
        </p:nvSpPr>
        <p:spPr>
          <a:xfrm>
            <a:off x="457200" y="1691640"/>
            <a:ext cx="7734300" cy="4589463"/>
          </a:xfrm>
        </p:spPr>
        <p:txBody>
          <a:bodyPr/>
          <a:lstStyle/>
          <a:p>
            <a:pPr marL="228600" indent="-228600">
              <a:spcBef>
                <a:spcPts val="600"/>
              </a:spcBef>
              <a:buClr>
                <a:srgbClr val="CC3300"/>
              </a:buClr>
            </a:pPr>
            <a:r>
              <a:rPr lang="en-US" dirty="0">
                <a:latin typeface="Helvetica" pitchFamily="34" charset="0"/>
              </a:rPr>
              <a:t>Introduction</a:t>
            </a:r>
          </a:p>
          <a:p>
            <a:pPr marL="228600" indent="-228600">
              <a:spcBef>
                <a:spcPts val="600"/>
              </a:spcBef>
              <a:buClr>
                <a:srgbClr val="CC3300"/>
              </a:buClr>
            </a:pPr>
            <a:r>
              <a:rPr lang="en-US" dirty="0">
                <a:latin typeface="Helvetica" pitchFamily="34" charset="0"/>
              </a:rPr>
              <a:t>Algorithm</a:t>
            </a:r>
          </a:p>
          <a:p>
            <a:pPr marL="228600" indent="-228600">
              <a:spcBef>
                <a:spcPts val="600"/>
              </a:spcBef>
              <a:buClr>
                <a:srgbClr val="CC3300"/>
              </a:buClr>
            </a:pPr>
            <a:r>
              <a:rPr lang="en-US" dirty="0">
                <a:latin typeface="Helvetica" pitchFamily="34" charset="0"/>
              </a:rPr>
              <a:t>Results</a:t>
            </a:r>
          </a:p>
          <a:p>
            <a:pPr marL="228600" indent="-228600">
              <a:spcBef>
                <a:spcPts val="600"/>
              </a:spcBef>
              <a:buClr>
                <a:srgbClr val="CC3300"/>
              </a:buClr>
            </a:pPr>
            <a:r>
              <a:rPr lang="en-US" dirty="0">
                <a:latin typeface="Helvetica" pitchFamily="34" charset="0"/>
              </a:rPr>
              <a:t>Conclusions</a:t>
            </a:r>
          </a:p>
          <a:p>
            <a:endParaRPr lang="en-US" dirty="0"/>
          </a:p>
        </p:txBody>
      </p:sp>
      <p:sp>
        <p:nvSpPr>
          <p:cNvPr id="3" name="Slide Number Placeholder 2"/>
          <p:cNvSpPr>
            <a:spLocks noGrp="1"/>
          </p:cNvSpPr>
          <p:nvPr>
            <p:ph type="sldNum" sz="quarter" idx="4294967295"/>
          </p:nvPr>
        </p:nvSpPr>
        <p:spPr>
          <a:xfrm>
            <a:off x="0" y="6356350"/>
            <a:ext cx="1981200" cy="365125"/>
          </a:xfrm>
          <a:prstGeom prst="rect">
            <a:avLst/>
          </a:prstGeom>
        </p:spPr>
        <p:txBody>
          <a:bodyPr/>
          <a:lstStyle/>
          <a:p>
            <a:fld id="{B6F15528-21DE-4FAA-801E-634DDDAF4B2B}" type="slidenum">
              <a:rPr lang="en-US" smtClean="0"/>
              <a:pPr/>
              <a:t>2</a:t>
            </a:fld>
            <a:endParaRPr lang="en-US"/>
          </a:p>
        </p:txBody>
      </p:sp>
      <p:sp>
        <p:nvSpPr>
          <p:cNvPr id="6" name="Content Placeholder 3"/>
          <p:cNvSpPr txBox="1">
            <a:spLocks/>
          </p:cNvSpPr>
          <p:nvPr/>
        </p:nvSpPr>
        <p:spPr bwMode="auto">
          <a:xfrm>
            <a:off x="457200" y="1691640"/>
            <a:ext cx="7734300" cy="45894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chemeClr val="bg2"/>
              </a:buClr>
              <a:buFont typeface="Arial" charset="0"/>
              <a:buChar char="•"/>
              <a:defRPr sz="2400" kern="1200" baseline="0">
                <a:solidFill>
                  <a:schemeClr val="tx1">
                    <a:lumMod val="65000"/>
                    <a:lumOff val="35000"/>
                  </a:schemeClr>
                </a:solidFill>
                <a:latin typeface="Arial"/>
                <a:ea typeface="ＭＳ Ｐゴシック" charset="0"/>
                <a:cs typeface="Arial"/>
              </a:defRPr>
            </a:lvl1pPr>
            <a:lvl2pPr marL="800100" indent="-342900" algn="l" defTabSz="457200" rtl="0" eaLnBrk="1" fontAlgn="base" hangingPunct="1">
              <a:spcBef>
                <a:spcPct val="20000"/>
              </a:spcBef>
              <a:spcAft>
                <a:spcPct val="0"/>
              </a:spcAft>
              <a:buClr>
                <a:schemeClr val="bg2"/>
              </a:buClr>
              <a:buFont typeface="Lucida Grande"/>
              <a:buChar char="-"/>
              <a:defRPr sz="2200" kern="1200" baseline="0">
                <a:solidFill>
                  <a:schemeClr val="tx1">
                    <a:lumMod val="65000"/>
                    <a:lumOff val="35000"/>
                  </a:schemeClr>
                </a:solidFill>
                <a:latin typeface="Arial"/>
                <a:ea typeface="ＭＳ Ｐゴシック" charset="0"/>
                <a:cs typeface="Arial"/>
              </a:defRPr>
            </a:lvl2pPr>
            <a:lvl3pPr marL="1257300" indent="-342900" algn="l" defTabSz="457200" rtl="0" eaLnBrk="1" fontAlgn="base" hangingPunct="1">
              <a:spcBef>
                <a:spcPct val="20000"/>
              </a:spcBef>
              <a:spcAft>
                <a:spcPct val="0"/>
              </a:spcAft>
              <a:buClr>
                <a:schemeClr val="bg2"/>
              </a:buClr>
              <a:buFont typeface="Arial"/>
              <a:buChar char="•"/>
              <a:defRPr sz="2000" kern="1200" baseline="0">
                <a:solidFill>
                  <a:schemeClr val="tx1">
                    <a:lumMod val="65000"/>
                    <a:lumOff val="35000"/>
                  </a:schemeClr>
                </a:solidFill>
                <a:latin typeface="Arial"/>
                <a:ea typeface="ＭＳ Ｐゴシック" charset="0"/>
                <a:cs typeface="Arial"/>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228600">
              <a:spcBef>
                <a:spcPts val="600"/>
              </a:spcBef>
              <a:buClr>
                <a:srgbClr val="CC3300"/>
              </a:buClr>
            </a:pPr>
            <a:r>
              <a:rPr lang="en-US" dirty="0" smtClean="0">
                <a:latin typeface="Helvetica" pitchFamily="34" charset="0"/>
              </a:rPr>
              <a:t>Introduction</a:t>
            </a:r>
          </a:p>
          <a:p>
            <a:pPr marL="228600" indent="-228600">
              <a:spcBef>
                <a:spcPts val="600"/>
              </a:spcBef>
              <a:buClr>
                <a:srgbClr val="CC3300"/>
              </a:buClr>
            </a:pPr>
            <a:r>
              <a:rPr lang="en-US" dirty="0" smtClean="0">
                <a:solidFill>
                  <a:schemeClr val="bg1">
                    <a:lumMod val="85000"/>
                  </a:schemeClr>
                </a:solidFill>
                <a:latin typeface="Helvetica" pitchFamily="34" charset="0"/>
              </a:rPr>
              <a:t>Algorithm</a:t>
            </a:r>
          </a:p>
          <a:p>
            <a:pPr marL="228600" indent="-228600">
              <a:spcBef>
                <a:spcPts val="600"/>
              </a:spcBef>
              <a:buClr>
                <a:srgbClr val="CC3300"/>
              </a:buClr>
            </a:pPr>
            <a:r>
              <a:rPr lang="en-US" dirty="0" smtClean="0">
                <a:solidFill>
                  <a:schemeClr val="bg1">
                    <a:lumMod val="85000"/>
                  </a:schemeClr>
                </a:solidFill>
                <a:latin typeface="Helvetica" pitchFamily="34" charset="0"/>
              </a:rPr>
              <a:t>Results</a:t>
            </a:r>
          </a:p>
          <a:p>
            <a:pPr marL="228600" indent="-228600">
              <a:spcBef>
                <a:spcPts val="600"/>
              </a:spcBef>
              <a:buClr>
                <a:srgbClr val="CC3300"/>
              </a:buClr>
            </a:pPr>
            <a:r>
              <a:rPr lang="en-US" dirty="0" smtClean="0">
                <a:solidFill>
                  <a:schemeClr val="bg1">
                    <a:lumMod val="85000"/>
                  </a:schemeClr>
                </a:solidFill>
                <a:latin typeface="Helvetica" pitchFamily="34" charset="0"/>
              </a:rPr>
              <a:t>Conclusions</a:t>
            </a:r>
          </a:p>
          <a:p>
            <a:endParaRPr lang="en-US" dirty="0"/>
          </a:p>
        </p:txBody>
      </p:sp>
    </p:spTree>
    <p:extLst>
      <p:ext uri="{BB962C8B-B14F-4D97-AF65-F5344CB8AC3E}">
        <p14:creationId xmlns:p14="http://schemas.microsoft.com/office/powerpoint/2010/main" val="273612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4">
                                            <p:txEl>
                                              <p:pRg st="0" end="0"/>
                                            </p:txEl>
                                          </p:spTgt>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CINE results (R = 4)</a:t>
            </a:r>
            <a:endParaRPr lang="en-US" dirty="0"/>
          </a:p>
        </p:txBody>
      </p:sp>
      <p:sp>
        <p:nvSpPr>
          <p:cNvPr id="4" name="Slide Number Placeholder 3"/>
          <p:cNvSpPr>
            <a:spLocks noGrp="1"/>
          </p:cNvSpPr>
          <p:nvPr>
            <p:ph type="sldNum" sz="quarter" idx="4294967295"/>
          </p:nvPr>
        </p:nvSpPr>
        <p:spPr>
          <a:xfrm>
            <a:off x="8077200" y="19050"/>
            <a:ext cx="1066800" cy="328613"/>
          </a:xfrm>
          <a:prstGeom prst="rect">
            <a:avLst/>
          </a:prstGeom>
        </p:spPr>
        <p:txBody>
          <a:bodyPr/>
          <a:lstStyle/>
          <a:p>
            <a:fld id="{B6F15528-21DE-4FAA-801E-634DDDAF4B2B}" type="slidenum">
              <a:rPr lang="en-US" smtClean="0"/>
              <a:pPr/>
              <a:t>20</a:t>
            </a:fld>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400" y="1931800"/>
            <a:ext cx="1463040" cy="146304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5400" y="5100933"/>
            <a:ext cx="1463040" cy="146304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200" y="1931800"/>
            <a:ext cx="1463040" cy="146304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1200" y="5100933"/>
            <a:ext cx="1463040" cy="146304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95400" y="1931800"/>
            <a:ext cx="1463040" cy="1463040"/>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95400" y="5100933"/>
            <a:ext cx="1463040" cy="1463040"/>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08445" y="1931800"/>
            <a:ext cx="1463040" cy="1463040"/>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08445" y="5100933"/>
            <a:ext cx="1463040" cy="1463040"/>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91200" y="1931800"/>
            <a:ext cx="1463040" cy="1463040"/>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91200" y="5100933"/>
            <a:ext cx="1463040" cy="1463040"/>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555625" y="1931800"/>
            <a:ext cx="1463040" cy="1463040"/>
          </a:xfrm>
          <a:prstGeom prst="rect">
            <a:avLst/>
          </a:prstGeom>
        </p:spPr>
      </p:pic>
      <p:pic>
        <p:nvPicPr>
          <p:cNvPr id="16" name="Picture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55625" y="5100933"/>
            <a:ext cx="1463040" cy="1463040"/>
          </a:xfrm>
          <a:prstGeom prst="rect">
            <a:avLst/>
          </a:prstGeom>
        </p:spPr>
      </p:pic>
      <p:pic>
        <p:nvPicPr>
          <p:cNvPr id="17" name="Picture 1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296574" y="3505200"/>
            <a:ext cx="1463040" cy="1463040"/>
          </a:xfrm>
          <a:prstGeom prst="rect">
            <a:avLst/>
          </a:prstGeom>
        </p:spPr>
      </p:pic>
      <p:pic>
        <p:nvPicPr>
          <p:cNvPr id="18" name="Picture 1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984534" y="3505200"/>
            <a:ext cx="1463040" cy="1463040"/>
          </a:xfrm>
          <a:prstGeom prst="rect">
            <a:avLst/>
          </a:prstGeom>
        </p:spPr>
      </p:pic>
      <p:pic>
        <p:nvPicPr>
          <p:cNvPr id="19" name="Picture 1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820103" y="3505200"/>
            <a:ext cx="1463040" cy="1463040"/>
          </a:xfrm>
          <a:prstGeom prst="rect">
            <a:avLst/>
          </a:prstGeom>
        </p:spPr>
      </p:pic>
      <p:pic>
        <p:nvPicPr>
          <p:cNvPr id="20" name="Picture 1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550370" y="3505200"/>
            <a:ext cx="1463040" cy="1463040"/>
          </a:xfrm>
          <a:prstGeom prst="rect">
            <a:avLst/>
          </a:prstGeom>
        </p:spPr>
      </p:pic>
      <p:sp>
        <p:nvSpPr>
          <p:cNvPr id="21" name="TextBox 20"/>
          <p:cNvSpPr txBox="1"/>
          <p:nvPr/>
        </p:nvSpPr>
        <p:spPr>
          <a:xfrm>
            <a:off x="-75608" y="2370932"/>
            <a:ext cx="1554480" cy="338554"/>
          </a:xfrm>
          <a:prstGeom prst="rect">
            <a:avLst/>
          </a:prstGeom>
          <a:noFill/>
        </p:spPr>
        <p:txBody>
          <a:bodyPr wrap="square" rtlCol="0">
            <a:spAutoFit/>
          </a:bodyPr>
          <a:lstStyle/>
          <a:p>
            <a:pPr algn="ctr"/>
            <a:r>
              <a:rPr lang="en-US" sz="1600" dirty="0" smtClean="0">
                <a:latin typeface="Helvetica" panose="020B0604020202020204" pitchFamily="34" charset="0"/>
                <a:cs typeface="Helvetica" panose="020B0604020202020204" pitchFamily="34" charset="0"/>
              </a:rPr>
              <a:t>Ref. #53</a:t>
            </a:r>
            <a:endParaRPr lang="en-US" sz="1600" dirty="0">
              <a:latin typeface="Helvetica" panose="020B0604020202020204" pitchFamily="34" charset="0"/>
              <a:cs typeface="Helvetica" panose="020B0604020202020204" pitchFamily="34" charset="0"/>
            </a:endParaRPr>
          </a:p>
        </p:txBody>
      </p:sp>
      <p:sp>
        <p:nvSpPr>
          <p:cNvPr id="22" name="TextBox 21"/>
          <p:cNvSpPr txBox="1"/>
          <p:nvPr/>
        </p:nvSpPr>
        <p:spPr>
          <a:xfrm>
            <a:off x="-75608" y="5598198"/>
            <a:ext cx="1554480" cy="338554"/>
          </a:xfrm>
          <a:prstGeom prst="rect">
            <a:avLst/>
          </a:prstGeom>
          <a:noFill/>
        </p:spPr>
        <p:txBody>
          <a:bodyPr wrap="square" rtlCol="0">
            <a:spAutoFit/>
          </a:bodyPr>
          <a:lstStyle/>
          <a:p>
            <a:pPr algn="ctr"/>
            <a:r>
              <a:rPr lang="en-US" sz="1600" dirty="0" smtClean="0">
                <a:latin typeface="Helvetica" panose="020B0604020202020204" pitchFamily="34" charset="0"/>
                <a:cs typeface="Helvetica" panose="020B0604020202020204" pitchFamily="34" charset="0"/>
              </a:rPr>
              <a:t>Ref. #54</a:t>
            </a:r>
            <a:endParaRPr lang="en-US" sz="1600" dirty="0">
              <a:latin typeface="Helvetica" panose="020B0604020202020204" pitchFamily="34" charset="0"/>
              <a:cs typeface="Helvetica" panose="020B0604020202020204" pitchFamily="34" charset="0"/>
            </a:endParaRPr>
          </a:p>
        </p:txBody>
      </p:sp>
      <p:sp>
        <p:nvSpPr>
          <p:cNvPr id="23" name="TextBox 22"/>
          <p:cNvSpPr txBox="1"/>
          <p:nvPr/>
        </p:nvSpPr>
        <p:spPr>
          <a:xfrm>
            <a:off x="-75608" y="3986776"/>
            <a:ext cx="1554480" cy="338554"/>
          </a:xfrm>
          <a:prstGeom prst="rect">
            <a:avLst/>
          </a:prstGeom>
          <a:noFill/>
        </p:spPr>
        <p:txBody>
          <a:bodyPr wrap="square" rtlCol="0">
            <a:spAutoFit/>
          </a:bodyPr>
          <a:lstStyle/>
          <a:p>
            <a:pPr algn="ctr"/>
            <a:r>
              <a:rPr lang="en-US" sz="1600" dirty="0" err="1" smtClean="0">
                <a:latin typeface="Helvetica" panose="020B0604020202020204" pitchFamily="34" charset="0"/>
                <a:cs typeface="Helvetica" panose="020B0604020202020204" pitchFamily="34" charset="0"/>
              </a:rPr>
              <a:t>Innv</a:t>
            </a:r>
            <a:r>
              <a:rPr lang="en-US" sz="1600" dirty="0" smtClean="0">
                <a:latin typeface="Helvetica" panose="020B0604020202020204" pitchFamily="34" charset="0"/>
                <a:cs typeface="Helvetica" panose="020B0604020202020204" pitchFamily="34" charset="0"/>
              </a:rPr>
              <a:t>. #54</a:t>
            </a:r>
            <a:endParaRPr lang="en-US" sz="1600" dirty="0">
              <a:latin typeface="Helvetica" panose="020B0604020202020204" pitchFamily="34" charset="0"/>
              <a:cs typeface="Helvetica" panose="020B0604020202020204" pitchFamily="34" charset="0"/>
            </a:endParaRPr>
          </a:p>
        </p:txBody>
      </p:sp>
      <p:cxnSp>
        <p:nvCxnSpPr>
          <p:cNvPr id="25" name="Straight Connector 24"/>
          <p:cNvCxnSpPr>
            <a:stCxn id="2" idx="2"/>
          </p:cNvCxnSpPr>
          <p:nvPr/>
        </p:nvCxnSpPr>
        <p:spPr>
          <a:xfrm>
            <a:off x="4572000" y="1524000"/>
            <a:ext cx="0" cy="5334000"/>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5608" y="2709446"/>
            <a:ext cx="1554480" cy="338554"/>
          </a:xfrm>
          <a:prstGeom prst="rect">
            <a:avLst/>
          </a:prstGeom>
          <a:noFill/>
        </p:spPr>
        <p:txBody>
          <a:bodyPr wrap="square" rtlCol="0">
            <a:spAutoFit/>
          </a:bodyPr>
          <a:lstStyle/>
          <a:p>
            <a:pPr algn="ctr"/>
            <a:r>
              <a:rPr lang="en-US" sz="1600" dirty="0" smtClean="0">
                <a:latin typeface="Helvetica" panose="020B0604020202020204" pitchFamily="34" charset="0"/>
                <a:cs typeface="Helvetica" panose="020B0604020202020204" pitchFamily="34" charset="0"/>
              </a:rPr>
              <a:t>24dB, 0.96</a:t>
            </a:r>
            <a:endParaRPr lang="en-US" sz="1600" dirty="0">
              <a:latin typeface="Helvetica" panose="020B0604020202020204" pitchFamily="34" charset="0"/>
              <a:cs typeface="Helvetica" panose="020B0604020202020204" pitchFamily="34" charset="0"/>
            </a:endParaRPr>
          </a:p>
        </p:txBody>
      </p:sp>
      <p:sp>
        <p:nvSpPr>
          <p:cNvPr id="28" name="TextBox 27"/>
          <p:cNvSpPr txBox="1"/>
          <p:nvPr/>
        </p:nvSpPr>
        <p:spPr>
          <a:xfrm>
            <a:off x="-75608" y="5954516"/>
            <a:ext cx="1554480" cy="338554"/>
          </a:xfrm>
          <a:prstGeom prst="rect">
            <a:avLst/>
          </a:prstGeom>
          <a:noFill/>
        </p:spPr>
        <p:txBody>
          <a:bodyPr wrap="square" rtlCol="0">
            <a:spAutoFit/>
          </a:bodyPr>
          <a:lstStyle/>
          <a:p>
            <a:pPr algn="ctr"/>
            <a:r>
              <a:rPr lang="en-US" sz="1600" dirty="0" smtClean="0">
                <a:latin typeface="Helvetica" panose="020B0604020202020204" pitchFamily="34" charset="0"/>
                <a:cs typeface="Helvetica" panose="020B0604020202020204" pitchFamily="34" charset="0"/>
              </a:rPr>
              <a:t>24.5dB, 0.96</a:t>
            </a:r>
            <a:endParaRPr lang="en-US" sz="1600" dirty="0">
              <a:latin typeface="Helvetica" panose="020B0604020202020204" pitchFamily="34" charset="0"/>
              <a:cs typeface="Helvetica" panose="020B0604020202020204" pitchFamily="34" charset="0"/>
            </a:endParaRPr>
          </a:p>
        </p:txBody>
      </p:sp>
      <p:sp>
        <p:nvSpPr>
          <p:cNvPr id="29" name="TextBox 28"/>
          <p:cNvSpPr txBox="1"/>
          <p:nvPr/>
        </p:nvSpPr>
        <p:spPr>
          <a:xfrm>
            <a:off x="4431160" y="2372710"/>
            <a:ext cx="1554480" cy="338554"/>
          </a:xfrm>
          <a:prstGeom prst="rect">
            <a:avLst/>
          </a:prstGeom>
          <a:noFill/>
        </p:spPr>
        <p:txBody>
          <a:bodyPr wrap="square" rtlCol="0">
            <a:spAutoFit/>
          </a:bodyPr>
          <a:lstStyle/>
          <a:p>
            <a:pPr algn="ctr"/>
            <a:r>
              <a:rPr lang="en-US" sz="1600" dirty="0" smtClean="0">
                <a:latin typeface="Helvetica" panose="020B0604020202020204" pitchFamily="34" charset="0"/>
                <a:cs typeface="Helvetica" panose="020B0604020202020204" pitchFamily="34" charset="0"/>
              </a:rPr>
              <a:t>Ref. #53</a:t>
            </a:r>
            <a:endParaRPr lang="en-US" sz="1600" dirty="0">
              <a:latin typeface="Helvetica" panose="020B0604020202020204" pitchFamily="34" charset="0"/>
              <a:cs typeface="Helvetica" panose="020B0604020202020204" pitchFamily="34" charset="0"/>
            </a:endParaRPr>
          </a:p>
        </p:txBody>
      </p:sp>
      <p:sp>
        <p:nvSpPr>
          <p:cNvPr id="30" name="TextBox 29"/>
          <p:cNvSpPr txBox="1"/>
          <p:nvPr/>
        </p:nvSpPr>
        <p:spPr>
          <a:xfrm>
            <a:off x="4431160" y="5599976"/>
            <a:ext cx="1554480" cy="338554"/>
          </a:xfrm>
          <a:prstGeom prst="rect">
            <a:avLst/>
          </a:prstGeom>
          <a:noFill/>
        </p:spPr>
        <p:txBody>
          <a:bodyPr wrap="square" rtlCol="0">
            <a:spAutoFit/>
          </a:bodyPr>
          <a:lstStyle/>
          <a:p>
            <a:pPr algn="ctr"/>
            <a:r>
              <a:rPr lang="en-US" sz="1600" dirty="0" smtClean="0">
                <a:latin typeface="Helvetica" panose="020B0604020202020204" pitchFamily="34" charset="0"/>
                <a:cs typeface="Helvetica" panose="020B0604020202020204" pitchFamily="34" charset="0"/>
              </a:rPr>
              <a:t>Ref. #54</a:t>
            </a:r>
            <a:endParaRPr lang="en-US" sz="1600" dirty="0">
              <a:latin typeface="Helvetica" panose="020B0604020202020204" pitchFamily="34" charset="0"/>
              <a:cs typeface="Helvetica" panose="020B0604020202020204" pitchFamily="34" charset="0"/>
            </a:endParaRPr>
          </a:p>
        </p:txBody>
      </p:sp>
      <p:sp>
        <p:nvSpPr>
          <p:cNvPr id="31" name="TextBox 30"/>
          <p:cNvSpPr txBox="1"/>
          <p:nvPr/>
        </p:nvSpPr>
        <p:spPr>
          <a:xfrm>
            <a:off x="4431160" y="3988554"/>
            <a:ext cx="1554480" cy="338554"/>
          </a:xfrm>
          <a:prstGeom prst="rect">
            <a:avLst/>
          </a:prstGeom>
          <a:noFill/>
        </p:spPr>
        <p:txBody>
          <a:bodyPr wrap="square" rtlCol="0">
            <a:spAutoFit/>
          </a:bodyPr>
          <a:lstStyle/>
          <a:p>
            <a:pPr algn="ctr"/>
            <a:r>
              <a:rPr lang="en-US" sz="1600" dirty="0" err="1" smtClean="0">
                <a:latin typeface="Helvetica" panose="020B0604020202020204" pitchFamily="34" charset="0"/>
                <a:cs typeface="Helvetica" panose="020B0604020202020204" pitchFamily="34" charset="0"/>
              </a:rPr>
              <a:t>Innv</a:t>
            </a:r>
            <a:r>
              <a:rPr lang="en-US" sz="1600" dirty="0" smtClean="0">
                <a:latin typeface="Helvetica" panose="020B0604020202020204" pitchFamily="34" charset="0"/>
                <a:cs typeface="Helvetica" panose="020B0604020202020204" pitchFamily="34" charset="0"/>
              </a:rPr>
              <a:t>. #54</a:t>
            </a:r>
            <a:endParaRPr lang="en-US" sz="1600" dirty="0">
              <a:latin typeface="Helvetica" panose="020B0604020202020204" pitchFamily="34" charset="0"/>
              <a:cs typeface="Helvetica" panose="020B0604020202020204" pitchFamily="34" charset="0"/>
            </a:endParaRPr>
          </a:p>
        </p:txBody>
      </p:sp>
      <p:sp>
        <p:nvSpPr>
          <p:cNvPr id="32" name="TextBox 31"/>
          <p:cNvSpPr txBox="1"/>
          <p:nvPr/>
        </p:nvSpPr>
        <p:spPr>
          <a:xfrm>
            <a:off x="4431160" y="2711224"/>
            <a:ext cx="1554480" cy="338554"/>
          </a:xfrm>
          <a:prstGeom prst="rect">
            <a:avLst/>
          </a:prstGeom>
          <a:noFill/>
        </p:spPr>
        <p:txBody>
          <a:bodyPr wrap="square" rtlCol="0">
            <a:spAutoFit/>
          </a:bodyPr>
          <a:lstStyle/>
          <a:p>
            <a:pPr algn="ctr"/>
            <a:r>
              <a:rPr lang="en-US" sz="1600" dirty="0" smtClean="0">
                <a:latin typeface="Helvetica" panose="020B0604020202020204" pitchFamily="34" charset="0"/>
                <a:cs typeface="Helvetica" panose="020B0604020202020204" pitchFamily="34" charset="0"/>
              </a:rPr>
              <a:t>20.8dB, 0.96</a:t>
            </a:r>
            <a:endParaRPr lang="en-US" sz="1600" dirty="0">
              <a:latin typeface="Helvetica" panose="020B0604020202020204" pitchFamily="34" charset="0"/>
              <a:cs typeface="Helvetica" panose="020B0604020202020204" pitchFamily="34" charset="0"/>
            </a:endParaRPr>
          </a:p>
        </p:txBody>
      </p:sp>
      <p:sp>
        <p:nvSpPr>
          <p:cNvPr id="33" name="TextBox 32"/>
          <p:cNvSpPr txBox="1"/>
          <p:nvPr/>
        </p:nvSpPr>
        <p:spPr>
          <a:xfrm>
            <a:off x="4431160" y="5956294"/>
            <a:ext cx="1554480" cy="338554"/>
          </a:xfrm>
          <a:prstGeom prst="rect">
            <a:avLst/>
          </a:prstGeom>
          <a:noFill/>
        </p:spPr>
        <p:txBody>
          <a:bodyPr wrap="square" rtlCol="0">
            <a:spAutoFit/>
          </a:bodyPr>
          <a:lstStyle/>
          <a:p>
            <a:pPr algn="ctr"/>
            <a:r>
              <a:rPr lang="en-US" sz="1600" dirty="0" smtClean="0">
                <a:latin typeface="Helvetica" panose="020B0604020202020204" pitchFamily="34" charset="0"/>
                <a:cs typeface="Helvetica" panose="020B0604020202020204" pitchFamily="34" charset="0"/>
              </a:rPr>
              <a:t>22.1dB, 0.96</a:t>
            </a:r>
            <a:endParaRPr lang="en-US" sz="1600" dirty="0">
              <a:latin typeface="Helvetica" panose="020B0604020202020204" pitchFamily="34" charset="0"/>
              <a:cs typeface="Helvetica" panose="020B0604020202020204" pitchFamily="34" charset="0"/>
            </a:endParaRPr>
          </a:p>
        </p:txBody>
      </p:sp>
      <p:sp>
        <p:nvSpPr>
          <p:cNvPr id="37" name="TextBox 36"/>
          <p:cNvSpPr txBox="1"/>
          <p:nvPr/>
        </p:nvSpPr>
        <p:spPr>
          <a:xfrm>
            <a:off x="1752600" y="1476887"/>
            <a:ext cx="2209800" cy="369332"/>
          </a:xfrm>
          <a:prstGeom prst="rect">
            <a:avLst/>
          </a:prstGeom>
          <a:noFill/>
        </p:spPr>
        <p:txBody>
          <a:bodyPr wrap="square" rtlCol="0">
            <a:spAutoFit/>
          </a:bodyPr>
          <a:lstStyle/>
          <a:p>
            <a:pPr algn="ctr"/>
            <a:r>
              <a:rPr lang="en-US" dirty="0" smtClean="0">
                <a:solidFill>
                  <a:srgbClr val="FF0000"/>
                </a:solidFill>
              </a:rPr>
              <a:t>Temporal AR2</a:t>
            </a:r>
            <a:endParaRPr lang="en-US" dirty="0">
              <a:solidFill>
                <a:srgbClr val="FF0000"/>
              </a:solidFill>
            </a:endParaRPr>
          </a:p>
        </p:txBody>
      </p:sp>
      <p:sp>
        <p:nvSpPr>
          <p:cNvPr id="38" name="TextBox 37"/>
          <p:cNvSpPr txBox="1"/>
          <p:nvPr/>
        </p:nvSpPr>
        <p:spPr>
          <a:xfrm>
            <a:off x="6178243" y="1478673"/>
            <a:ext cx="2286000" cy="365760"/>
          </a:xfrm>
          <a:prstGeom prst="rect">
            <a:avLst/>
          </a:prstGeom>
          <a:noFill/>
        </p:spPr>
        <p:txBody>
          <a:bodyPr wrap="square" rtlCol="0">
            <a:spAutoFit/>
          </a:bodyPr>
          <a:lstStyle/>
          <a:p>
            <a:pPr algn="ctr"/>
            <a:r>
              <a:rPr lang="en-US" dirty="0" smtClean="0">
                <a:solidFill>
                  <a:srgbClr val="00B050"/>
                </a:solidFill>
              </a:rPr>
              <a:t>Temporal Difference</a:t>
            </a:r>
            <a:endParaRPr lang="en-US" dirty="0">
              <a:solidFill>
                <a:srgbClr val="00B050"/>
              </a:solidFill>
            </a:endParaRPr>
          </a:p>
        </p:txBody>
      </p:sp>
      <p:sp>
        <p:nvSpPr>
          <p:cNvPr id="39" name="TextBox 38"/>
          <p:cNvSpPr txBox="1"/>
          <p:nvPr/>
        </p:nvSpPr>
        <p:spPr>
          <a:xfrm>
            <a:off x="-76200" y="4343400"/>
            <a:ext cx="1554480" cy="307777"/>
          </a:xfrm>
          <a:prstGeom prst="rect">
            <a:avLst/>
          </a:prstGeom>
          <a:noFill/>
        </p:spPr>
        <p:txBody>
          <a:bodyPr wrap="square" rtlCol="0">
            <a:spAutoFit/>
          </a:bodyPr>
          <a:lstStyle/>
          <a:p>
            <a:pPr algn="ctr"/>
            <a:r>
              <a:rPr lang="en-US" sz="1400" dirty="0" smtClean="0">
                <a:latin typeface="Helvetica" panose="020B0604020202020204" pitchFamily="34" charset="0"/>
                <a:cs typeface="Helvetica" panose="020B0604020202020204" pitchFamily="34" charset="0"/>
              </a:rPr>
              <a:t>Recovered (R)</a:t>
            </a:r>
            <a:endParaRPr lang="en-US" sz="1400" dirty="0">
              <a:latin typeface="Helvetica" panose="020B0604020202020204" pitchFamily="34" charset="0"/>
              <a:cs typeface="Helvetica" panose="020B0604020202020204" pitchFamily="34" charset="0"/>
            </a:endParaRPr>
          </a:p>
        </p:txBody>
      </p:sp>
      <p:sp>
        <p:nvSpPr>
          <p:cNvPr id="40" name="TextBox 39"/>
          <p:cNvSpPr txBox="1"/>
          <p:nvPr/>
        </p:nvSpPr>
        <p:spPr>
          <a:xfrm>
            <a:off x="4423280" y="4343400"/>
            <a:ext cx="1554480" cy="307777"/>
          </a:xfrm>
          <a:prstGeom prst="rect">
            <a:avLst/>
          </a:prstGeom>
          <a:noFill/>
        </p:spPr>
        <p:txBody>
          <a:bodyPr wrap="square" rtlCol="0">
            <a:spAutoFit/>
          </a:bodyPr>
          <a:lstStyle/>
          <a:p>
            <a:pPr algn="ctr"/>
            <a:r>
              <a:rPr lang="en-US" sz="1400" dirty="0" smtClean="0">
                <a:latin typeface="Helvetica" panose="020B0604020202020204" pitchFamily="34" charset="0"/>
                <a:cs typeface="Helvetica" panose="020B0604020202020204" pitchFamily="34" charset="0"/>
              </a:rPr>
              <a:t>Recovered (R)</a:t>
            </a:r>
            <a:endParaRPr lang="en-US" sz="1400" dirty="0">
              <a:latin typeface="Helvetica" panose="020B0604020202020204" pitchFamily="34" charset="0"/>
              <a:cs typeface="Helvetica" panose="020B0604020202020204" pitchFamily="34" charset="0"/>
            </a:endParaRPr>
          </a:p>
        </p:txBody>
      </p:sp>
    </p:spTree>
    <p:custDataLst>
      <p:tags r:id="rId1"/>
    </p:custDataLst>
    <p:extLst>
      <p:ext uri="{BB962C8B-B14F-4D97-AF65-F5344CB8AC3E}">
        <p14:creationId xmlns:p14="http://schemas.microsoft.com/office/powerpoint/2010/main" val="1759961196"/>
      </p:ext>
    </p:extLst>
  </p:cSld>
  <p:clrMapOvr>
    <a:masterClrMapping/>
  </p:clrMapOvr>
  <mc:AlternateContent xmlns:mc="http://schemas.openxmlformats.org/markup-compatibility/2006" xmlns:p14="http://schemas.microsoft.com/office/powerpoint/2010/main">
    <mc:Choice Requires="p14">
      <p:transition spd="slow" p14:dur="2000" advTm="34069"/>
    </mc:Choice>
    <mc:Fallback xmlns="">
      <p:transition spd="slow" advTm="340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5"/>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6"/>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7"/>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8"/>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par>
                                <p:cTn id="51" presetID="1" presetClass="exit" presetSubtype="0" fill="hold" grpId="1" nodeType="withEffect">
                                  <p:stCondLst>
                                    <p:cond delay="0"/>
                                  </p:stCondLst>
                                  <p:childTnLst>
                                    <p:set>
                                      <p:cBhvr>
                                        <p:cTn id="52" dur="1" fill="hold">
                                          <p:stCondLst>
                                            <p:cond delay="0"/>
                                          </p:stCondLst>
                                        </p:cTn>
                                        <p:tgtEl>
                                          <p:spTgt spid="21"/>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22"/>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29"/>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30"/>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2" grpId="0"/>
      <p:bldP spid="22" grpId="1"/>
      <p:bldP spid="23" grpId="0"/>
      <p:bldP spid="27" grpId="0"/>
      <p:bldP spid="28" grpId="0"/>
      <p:bldP spid="29" grpId="0"/>
      <p:bldP spid="29" grpId="1"/>
      <p:bldP spid="30" grpId="0"/>
      <p:bldP spid="30" grpId="1"/>
      <p:bldP spid="31" grpId="0"/>
      <p:bldP spid="32" grpId="0"/>
      <p:bldP spid="33" grpId="0"/>
      <p:bldP spid="39" grpId="0"/>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 cardiac CINE</a:t>
            </a:r>
            <a:endParaRPr lang="en-US" dirty="0"/>
          </a:p>
        </p:txBody>
      </p:sp>
      <p:sp>
        <p:nvSpPr>
          <p:cNvPr id="4" name="Slide Number Placeholder 3"/>
          <p:cNvSpPr>
            <a:spLocks noGrp="1"/>
          </p:cNvSpPr>
          <p:nvPr>
            <p:ph type="sldNum" sz="quarter" idx="4294967295"/>
          </p:nvPr>
        </p:nvSpPr>
        <p:spPr>
          <a:xfrm>
            <a:off x="8077200" y="19050"/>
            <a:ext cx="1066800" cy="328613"/>
          </a:xfrm>
          <a:prstGeom prst="rect">
            <a:avLst/>
          </a:prstGeom>
        </p:spPr>
        <p:txBody>
          <a:bodyPr/>
          <a:lstStyle/>
          <a:p>
            <a:fld id="{B6F15528-21DE-4FAA-801E-634DDDAF4B2B}" type="slidenum">
              <a:rPr lang="en-US" smtClean="0"/>
              <a:pPr/>
              <a:t>21</a:t>
            </a:fld>
            <a:endParaRPr lang="en-US"/>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1146" t="5379" r="16845" b="-1392"/>
          <a:stretch/>
        </p:blipFill>
        <p:spPr>
          <a:xfrm>
            <a:off x="4810760" y="2331720"/>
            <a:ext cx="3840480" cy="384048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1435" t="5379" r="16555" b="-1392"/>
          <a:stretch/>
        </p:blipFill>
        <p:spPr>
          <a:xfrm>
            <a:off x="401940" y="2331720"/>
            <a:ext cx="3840480" cy="3840480"/>
          </a:xfrm>
          <a:prstGeom prst="rect">
            <a:avLst/>
          </a:prstGeom>
        </p:spPr>
      </p:pic>
      <p:sp>
        <p:nvSpPr>
          <p:cNvPr id="8" name="TextBox 7"/>
          <p:cNvSpPr txBox="1"/>
          <p:nvPr/>
        </p:nvSpPr>
        <p:spPr>
          <a:xfrm>
            <a:off x="1869998" y="1950035"/>
            <a:ext cx="1554480" cy="338554"/>
          </a:xfrm>
          <a:prstGeom prst="rect">
            <a:avLst/>
          </a:prstGeom>
          <a:noFill/>
          <a:scene3d>
            <a:camera prst="orthographicFront">
              <a:rot lat="0" lon="0" rev="0"/>
            </a:camera>
            <a:lightRig rig="threePt" dir="t"/>
          </a:scene3d>
        </p:spPr>
        <p:txBody>
          <a:bodyPr wrap="square" rtlCol="0">
            <a:spAutoFit/>
          </a:bodyPr>
          <a:lstStyle/>
          <a:p>
            <a:pPr algn="ctr"/>
            <a:r>
              <a:rPr lang="en-US" sz="1600" b="1" dirty="0">
                <a:latin typeface="Arial Narrow" panose="020B0606020202030204" pitchFamily="34" charset="0"/>
              </a:rPr>
              <a:t>S</a:t>
            </a:r>
            <a:r>
              <a:rPr lang="en-US" sz="1600" b="1" dirty="0" smtClean="0">
                <a:latin typeface="Arial Narrow" panose="020B0606020202030204" pitchFamily="34" charset="0"/>
              </a:rPr>
              <a:t>ignal-to-noise </a:t>
            </a:r>
            <a:endParaRPr lang="en-US" sz="1600" b="1" dirty="0">
              <a:latin typeface="Arial Narrow" panose="020B0606020202030204" pitchFamily="34" charset="0"/>
            </a:endParaRPr>
          </a:p>
        </p:txBody>
      </p:sp>
      <p:sp>
        <p:nvSpPr>
          <p:cNvPr id="9" name="TextBox 8"/>
          <p:cNvSpPr txBox="1"/>
          <p:nvPr/>
        </p:nvSpPr>
        <p:spPr>
          <a:xfrm>
            <a:off x="5464223" y="1950035"/>
            <a:ext cx="3017520" cy="338554"/>
          </a:xfrm>
          <a:prstGeom prst="rect">
            <a:avLst/>
          </a:prstGeom>
          <a:noFill/>
          <a:scene3d>
            <a:camera prst="orthographicFront">
              <a:rot lat="0" lon="0" rev="0"/>
            </a:camera>
            <a:lightRig rig="threePt" dir="t"/>
          </a:scene3d>
        </p:spPr>
        <p:txBody>
          <a:bodyPr wrap="square" rtlCol="0">
            <a:spAutoFit/>
          </a:bodyPr>
          <a:lstStyle/>
          <a:p>
            <a:pPr algn="ctr"/>
            <a:r>
              <a:rPr lang="en-US" sz="1600" b="1" dirty="0" smtClean="0">
                <a:latin typeface="Arial Narrow" panose="020B0606020202030204" pitchFamily="34" charset="0"/>
              </a:rPr>
              <a:t>Structural Similarity Index Measure</a:t>
            </a:r>
            <a:endParaRPr lang="en-US" sz="1600" b="1" dirty="0">
              <a:latin typeface="Arial Narrow" panose="020B0606020202030204" pitchFamily="34" charset="0"/>
            </a:endParaRPr>
          </a:p>
        </p:txBody>
      </p:sp>
    </p:spTree>
    <p:extLst>
      <p:ext uri="{BB962C8B-B14F-4D97-AF65-F5344CB8AC3E}">
        <p14:creationId xmlns:p14="http://schemas.microsoft.com/office/powerpoint/2010/main" val="2751755215"/>
      </p:ext>
    </p:extLst>
  </p:cSld>
  <p:clrMapOvr>
    <a:masterClrMapping/>
  </p:clrMapOvr>
  <mc:AlternateContent xmlns:mc="http://schemas.openxmlformats.org/markup-compatibility/2006" xmlns:p14="http://schemas.microsoft.com/office/powerpoint/2010/main">
    <mc:Choice Requires="p14">
      <p:transition spd="slow" p14:dur="2000" advTm="37016"/>
    </mc:Choice>
    <mc:Fallback xmlns="">
      <p:transition spd="slow" advTm="37016"/>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Content Placeholder 3"/>
          <p:cNvSpPr>
            <a:spLocks noGrp="1"/>
          </p:cNvSpPr>
          <p:nvPr>
            <p:ph idx="1"/>
          </p:nvPr>
        </p:nvSpPr>
        <p:spPr>
          <a:xfrm>
            <a:off x="685800" y="1691640"/>
            <a:ext cx="7734300" cy="4589463"/>
          </a:xfrm>
        </p:spPr>
        <p:txBody>
          <a:bodyPr/>
          <a:lstStyle/>
          <a:p>
            <a:pPr marL="228600" indent="-228600">
              <a:spcBef>
                <a:spcPts val="600"/>
              </a:spcBef>
              <a:buClr>
                <a:srgbClr val="CC3300"/>
              </a:buClr>
            </a:pPr>
            <a:r>
              <a:rPr lang="en-US" dirty="0">
                <a:latin typeface="Helvetica" pitchFamily="34" charset="0"/>
              </a:rPr>
              <a:t>Introduction</a:t>
            </a:r>
          </a:p>
          <a:p>
            <a:pPr marL="228600" indent="-228600">
              <a:spcBef>
                <a:spcPts val="600"/>
              </a:spcBef>
              <a:buClr>
                <a:srgbClr val="CC3300"/>
              </a:buClr>
            </a:pPr>
            <a:r>
              <a:rPr lang="en-US" dirty="0">
                <a:latin typeface="Helvetica" pitchFamily="34" charset="0"/>
              </a:rPr>
              <a:t>Algorithm</a:t>
            </a:r>
          </a:p>
          <a:p>
            <a:pPr marL="228600" indent="-228600">
              <a:spcBef>
                <a:spcPts val="600"/>
              </a:spcBef>
              <a:buClr>
                <a:srgbClr val="CC3300"/>
              </a:buClr>
            </a:pPr>
            <a:r>
              <a:rPr lang="en-US" dirty="0">
                <a:latin typeface="Helvetica" pitchFamily="34" charset="0"/>
              </a:rPr>
              <a:t>Results</a:t>
            </a:r>
          </a:p>
          <a:p>
            <a:pPr marL="228600" indent="-228600">
              <a:spcBef>
                <a:spcPts val="600"/>
              </a:spcBef>
              <a:buClr>
                <a:srgbClr val="CC3300"/>
              </a:buClr>
            </a:pPr>
            <a:r>
              <a:rPr lang="en-US" dirty="0">
                <a:latin typeface="Helvetica" pitchFamily="34" charset="0"/>
              </a:rPr>
              <a:t>Conclusions</a:t>
            </a:r>
          </a:p>
          <a:p>
            <a:endParaRPr lang="en-US" dirty="0"/>
          </a:p>
        </p:txBody>
      </p:sp>
      <p:sp>
        <p:nvSpPr>
          <p:cNvPr id="3" name="Slide Number Placeholder 2"/>
          <p:cNvSpPr>
            <a:spLocks noGrp="1"/>
          </p:cNvSpPr>
          <p:nvPr>
            <p:ph type="sldNum" sz="quarter" idx="4294967295"/>
          </p:nvPr>
        </p:nvSpPr>
        <p:spPr>
          <a:xfrm>
            <a:off x="0" y="6356350"/>
            <a:ext cx="1981200" cy="365125"/>
          </a:xfrm>
          <a:prstGeom prst="rect">
            <a:avLst/>
          </a:prstGeom>
        </p:spPr>
        <p:txBody>
          <a:bodyPr/>
          <a:lstStyle/>
          <a:p>
            <a:fld id="{B6F15528-21DE-4FAA-801E-634DDDAF4B2B}" type="slidenum">
              <a:rPr lang="en-US" smtClean="0"/>
              <a:pPr/>
              <a:t>22</a:t>
            </a:fld>
            <a:endParaRPr lang="en-US"/>
          </a:p>
        </p:txBody>
      </p:sp>
      <p:sp>
        <p:nvSpPr>
          <p:cNvPr id="6" name="Content Placeholder 3"/>
          <p:cNvSpPr txBox="1">
            <a:spLocks/>
          </p:cNvSpPr>
          <p:nvPr/>
        </p:nvSpPr>
        <p:spPr bwMode="auto">
          <a:xfrm>
            <a:off x="685800" y="1691640"/>
            <a:ext cx="7734300" cy="45894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chemeClr val="bg2"/>
              </a:buClr>
              <a:buFont typeface="Arial" charset="0"/>
              <a:buChar char="•"/>
              <a:defRPr sz="2400" kern="1200" baseline="0">
                <a:solidFill>
                  <a:schemeClr val="tx1">
                    <a:lumMod val="65000"/>
                    <a:lumOff val="35000"/>
                  </a:schemeClr>
                </a:solidFill>
                <a:latin typeface="Arial"/>
                <a:ea typeface="ＭＳ Ｐゴシック" charset="0"/>
                <a:cs typeface="Arial"/>
              </a:defRPr>
            </a:lvl1pPr>
            <a:lvl2pPr marL="800100" indent="-342900" algn="l" defTabSz="457200" rtl="0" eaLnBrk="1" fontAlgn="base" hangingPunct="1">
              <a:spcBef>
                <a:spcPct val="20000"/>
              </a:spcBef>
              <a:spcAft>
                <a:spcPct val="0"/>
              </a:spcAft>
              <a:buClr>
                <a:schemeClr val="bg2"/>
              </a:buClr>
              <a:buFont typeface="Lucida Grande"/>
              <a:buChar char="-"/>
              <a:defRPr sz="2200" kern="1200" baseline="0">
                <a:solidFill>
                  <a:schemeClr val="tx1">
                    <a:lumMod val="65000"/>
                    <a:lumOff val="35000"/>
                  </a:schemeClr>
                </a:solidFill>
                <a:latin typeface="Arial"/>
                <a:ea typeface="ＭＳ Ｐゴシック" charset="0"/>
                <a:cs typeface="Arial"/>
              </a:defRPr>
            </a:lvl2pPr>
            <a:lvl3pPr marL="1257300" indent="-342900" algn="l" defTabSz="457200" rtl="0" eaLnBrk="1" fontAlgn="base" hangingPunct="1">
              <a:spcBef>
                <a:spcPct val="20000"/>
              </a:spcBef>
              <a:spcAft>
                <a:spcPct val="0"/>
              </a:spcAft>
              <a:buClr>
                <a:schemeClr val="bg2"/>
              </a:buClr>
              <a:buFont typeface="Arial"/>
              <a:buChar char="•"/>
              <a:defRPr sz="2000" kern="1200" baseline="0">
                <a:solidFill>
                  <a:schemeClr val="tx1">
                    <a:lumMod val="65000"/>
                    <a:lumOff val="35000"/>
                  </a:schemeClr>
                </a:solidFill>
                <a:latin typeface="Arial"/>
                <a:ea typeface="ＭＳ Ｐゴシック" charset="0"/>
                <a:cs typeface="Arial"/>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228600">
              <a:spcBef>
                <a:spcPts val="600"/>
              </a:spcBef>
              <a:buClr>
                <a:srgbClr val="CC3300"/>
              </a:buClr>
            </a:pPr>
            <a:r>
              <a:rPr lang="en-US" dirty="0" smtClean="0">
                <a:solidFill>
                  <a:schemeClr val="bg1">
                    <a:lumMod val="85000"/>
                  </a:schemeClr>
                </a:solidFill>
                <a:latin typeface="Helvetica" pitchFamily="34" charset="0"/>
              </a:rPr>
              <a:t>Introduction</a:t>
            </a:r>
          </a:p>
          <a:p>
            <a:pPr marL="228600" indent="-228600">
              <a:spcBef>
                <a:spcPts val="600"/>
              </a:spcBef>
              <a:buClr>
                <a:srgbClr val="CC3300"/>
              </a:buClr>
            </a:pPr>
            <a:r>
              <a:rPr lang="en-US" dirty="0" smtClean="0">
                <a:solidFill>
                  <a:schemeClr val="bg1">
                    <a:lumMod val="85000"/>
                  </a:schemeClr>
                </a:solidFill>
                <a:latin typeface="Helvetica" pitchFamily="34" charset="0"/>
              </a:rPr>
              <a:t>Algorithm</a:t>
            </a:r>
          </a:p>
          <a:p>
            <a:pPr marL="228600" indent="-228600">
              <a:spcBef>
                <a:spcPts val="600"/>
              </a:spcBef>
              <a:buClr>
                <a:srgbClr val="CC3300"/>
              </a:buClr>
            </a:pPr>
            <a:r>
              <a:rPr lang="en-US" dirty="0" smtClean="0">
                <a:solidFill>
                  <a:schemeClr val="bg1">
                    <a:lumMod val="85000"/>
                  </a:schemeClr>
                </a:solidFill>
                <a:latin typeface="Helvetica" pitchFamily="34" charset="0"/>
              </a:rPr>
              <a:t>Results</a:t>
            </a:r>
          </a:p>
          <a:p>
            <a:pPr marL="228600" indent="-228600">
              <a:spcBef>
                <a:spcPts val="600"/>
              </a:spcBef>
              <a:buClr>
                <a:srgbClr val="CC3300"/>
              </a:buClr>
            </a:pPr>
            <a:r>
              <a:rPr lang="en-US" dirty="0" smtClean="0">
                <a:latin typeface="Helvetica" pitchFamily="34" charset="0"/>
              </a:rPr>
              <a:t>Conclusions</a:t>
            </a:r>
          </a:p>
          <a:p>
            <a:endParaRPr lang="en-US" dirty="0"/>
          </a:p>
        </p:txBody>
      </p:sp>
    </p:spTree>
    <p:extLst>
      <p:ext uri="{BB962C8B-B14F-4D97-AF65-F5344CB8AC3E}">
        <p14:creationId xmlns:p14="http://schemas.microsoft.com/office/powerpoint/2010/main" val="316771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4">
                                            <p:txEl>
                                              <p:pRg st="0" end="0"/>
                                            </p:txEl>
                                          </p:spTgt>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4" name="Content Placeholder 3"/>
          <p:cNvSpPr>
            <a:spLocks noGrp="1"/>
          </p:cNvSpPr>
          <p:nvPr>
            <p:ph idx="1"/>
          </p:nvPr>
        </p:nvSpPr>
        <p:spPr>
          <a:xfrm>
            <a:off x="685800" y="1691640"/>
            <a:ext cx="7734300" cy="4589463"/>
          </a:xfrm>
        </p:spPr>
        <p:txBody>
          <a:bodyPr>
            <a:normAutofit lnSpcReduction="10000"/>
          </a:bodyPr>
          <a:lstStyle/>
          <a:p>
            <a:pPr marL="233363" indent="-233363">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GB" dirty="0" smtClean="0">
                <a:latin typeface="Helvetica" pitchFamily="34" charset="0"/>
              </a:rPr>
              <a:t>Improving temporal resolution in dynamic MRI applications </a:t>
            </a:r>
          </a:p>
          <a:p>
            <a:pPr marL="457200" indent="-228600">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GB" sz="2000" dirty="0" smtClean="0">
                <a:latin typeface="Helvetica" pitchFamily="34" charset="0"/>
              </a:rPr>
              <a:t>perfusion studies: ischemia detection, tumour detection</a:t>
            </a:r>
          </a:p>
          <a:p>
            <a:pPr marL="457200" indent="-228600">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GB" sz="2000" dirty="0">
                <a:latin typeface="Helvetica" pitchFamily="34" charset="0"/>
              </a:rPr>
              <a:t>c</a:t>
            </a:r>
            <a:r>
              <a:rPr lang="en-GB" sz="2000" dirty="0" smtClean="0">
                <a:latin typeface="Helvetica" pitchFamily="34" charset="0"/>
              </a:rPr>
              <a:t>ardiac cine MRI: cardiac function evaluation </a:t>
            </a:r>
          </a:p>
          <a:p>
            <a:pPr lvl="1">
              <a:lnSpc>
                <a:spcPct val="90000"/>
              </a:lnSpc>
              <a:spcBef>
                <a:spcPts val="12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endParaRPr lang="en-GB" dirty="0" smtClean="0">
              <a:latin typeface="Helvetica" pitchFamily="34" charset="0"/>
            </a:endParaRPr>
          </a:p>
          <a:p>
            <a:pPr marL="233363" indent="-233363">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GB" dirty="0" smtClean="0">
                <a:latin typeface="Helvetica" pitchFamily="34" charset="0"/>
              </a:rPr>
              <a:t>A novel fast dynamic MRI formulation</a:t>
            </a:r>
          </a:p>
          <a:p>
            <a:pPr marL="457200" indent="-228600">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GB" sz="2000" dirty="0" smtClean="0">
                <a:latin typeface="Helvetica" pitchFamily="34" charset="0"/>
              </a:rPr>
              <a:t>combines a linear dynamical system model with sparse recovery techniques</a:t>
            </a:r>
          </a:p>
          <a:p>
            <a:pPr marL="457200" indent="-228600">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GB" sz="2000" dirty="0">
                <a:latin typeface="Helvetica" pitchFamily="34" charset="0"/>
              </a:rPr>
              <a:t>u</a:t>
            </a:r>
            <a:r>
              <a:rPr lang="en-GB" sz="2000" dirty="0" smtClean="0">
                <a:latin typeface="Helvetica" pitchFamily="34" charset="0"/>
              </a:rPr>
              <a:t>nifies previous implicit </a:t>
            </a:r>
            <a:r>
              <a:rPr lang="en-GB" sz="2000" dirty="0" err="1" smtClean="0">
                <a:latin typeface="Helvetica" pitchFamily="34" charset="0"/>
              </a:rPr>
              <a:t>spatio</a:t>
            </a:r>
            <a:r>
              <a:rPr lang="en-GB" sz="2000" dirty="0" smtClean="0">
                <a:latin typeface="Helvetica" pitchFamily="34" charset="0"/>
              </a:rPr>
              <a:t>-temporal dynamics based formulation </a:t>
            </a:r>
          </a:p>
          <a:p>
            <a:pPr lvl="1">
              <a:lnSpc>
                <a:spcPct val="90000"/>
              </a:lnSpc>
              <a:spcBef>
                <a:spcPts val="12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endParaRPr lang="en-GB" dirty="0" smtClean="0">
              <a:latin typeface="Helvetica" pitchFamily="34" charset="0"/>
            </a:endParaRPr>
          </a:p>
          <a:p>
            <a:pPr marL="233363" indent="-233363">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GB" dirty="0" smtClean="0">
                <a:latin typeface="Helvetica" pitchFamily="34" charset="0"/>
              </a:rPr>
              <a:t>Improved imaging speeds up to 6x</a:t>
            </a:r>
          </a:p>
          <a:p>
            <a:pPr marL="457200" indent="-228600">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GB" sz="2000" dirty="0" smtClean="0">
                <a:latin typeface="Helvetica" pitchFamily="34" charset="0"/>
              </a:rPr>
              <a:t>high temporal resolutions</a:t>
            </a:r>
          </a:p>
          <a:p>
            <a:pPr>
              <a:lnSpc>
                <a:spcPct val="90000"/>
              </a:lnSpc>
              <a:spcBef>
                <a:spcPts val="12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endParaRPr lang="en-GB" dirty="0">
              <a:latin typeface="Helvetica" pitchFamily="34" charset="0"/>
            </a:endParaRPr>
          </a:p>
        </p:txBody>
      </p:sp>
      <p:sp>
        <p:nvSpPr>
          <p:cNvPr id="3" name="Slide Number Placeholder 2"/>
          <p:cNvSpPr>
            <a:spLocks noGrp="1"/>
          </p:cNvSpPr>
          <p:nvPr>
            <p:ph type="sldNum" sz="quarter" idx="4294967295"/>
          </p:nvPr>
        </p:nvSpPr>
        <p:spPr>
          <a:xfrm>
            <a:off x="0" y="6356350"/>
            <a:ext cx="1981200" cy="365125"/>
          </a:xfrm>
          <a:prstGeom prst="rect">
            <a:avLst/>
          </a:prstGeom>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3560414302"/>
      </p:ext>
    </p:extLst>
  </p:cSld>
  <p:clrMapOvr>
    <a:masterClrMapping/>
  </p:clrMapOvr>
  <mc:AlternateContent xmlns:mc="http://schemas.openxmlformats.org/markup-compatibility/2006" xmlns:p14="http://schemas.microsoft.com/office/powerpoint/2010/main">
    <mc:Choice Requires="p14">
      <p:transition spd="slow" p14:dur="2000" advTm="39443"/>
    </mc:Choice>
    <mc:Fallback xmlns="">
      <p:transition spd="slow" advTm="39443"/>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0" y="6356350"/>
            <a:ext cx="1981200" cy="365125"/>
          </a:xfrm>
          <a:prstGeom prst="rect">
            <a:avLst/>
          </a:prstGeom>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17339480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Significance</a:t>
            </a:r>
            <a:endParaRPr lang="en-US" dirty="0"/>
          </a:p>
        </p:txBody>
      </p:sp>
      <mc:AlternateContent xmlns:mc="http://schemas.openxmlformats.org/markup-compatibility/2006">
        <mc:Choice xmlns:a14="http://schemas.microsoft.com/office/drawing/2010/main" Requires="a14">
          <p:sp>
            <p:nvSpPr>
              <p:cNvPr id="4" name="Content Placeholder 3"/>
              <p:cNvSpPr>
                <a:spLocks noGrp="1"/>
              </p:cNvSpPr>
              <p:nvPr>
                <p:ph idx="1"/>
              </p:nvPr>
            </p:nvSpPr>
            <p:spPr>
              <a:xfrm>
                <a:off x="457200" y="1691640"/>
                <a:ext cx="8686800" cy="4937760"/>
              </a:xfrm>
            </p:spPr>
            <p:txBody>
              <a:bodyPr>
                <a:normAutofit fontScale="92500"/>
              </a:bodyPr>
              <a:lstStyle/>
              <a:p>
                <a:pPr marL="0" indent="-228600">
                  <a:lnSpc>
                    <a:spcPct val="80000"/>
                  </a:lnSpc>
                  <a:spcBef>
                    <a:spcPts val="786"/>
                  </a:spcBef>
                  <a:buClr>
                    <a:srgbClr val="CC3300"/>
                  </a:buClr>
                  <a:buNone/>
                </a:pPr>
                <a:r>
                  <a:rPr lang="en-US" dirty="0" smtClean="0">
                    <a:latin typeface="Helvetica" pitchFamily="34" charset="0"/>
                  </a:rPr>
                  <a:t>Fast magnetic resonance </a:t>
                </a:r>
                <a:r>
                  <a:rPr lang="en-US" dirty="0" smtClean="0">
                    <a:latin typeface="Helvetica" pitchFamily="34" charset="0"/>
                  </a:rPr>
                  <a:t>imaging (MRI</a:t>
                </a:r>
                <a:r>
                  <a:rPr lang="en-US" dirty="0">
                    <a:latin typeface="Helvetica" pitchFamily="34" charset="0"/>
                  </a:rPr>
                  <a:t>) of </a:t>
                </a:r>
                <a:r>
                  <a:rPr lang="en-US" dirty="0" smtClean="0">
                    <a:latin typeface="Helvetica" pitchFamily="34" charset="0"/>
                  </a:rPr>
                  <a:t>                               physiological </a:t>
                </a:r>
                <a:r>
                  <a:rPr lang="en-US" dirty="0">
                    <a:latin typeface="Helvetica" pitchFamily="34" charset="0"/>
                  </a:rPr>
                  <a:t>functions</a:t>
                </a:r>
              </a:p>
              <a:p>
                <a:pPr indent="-223838">
                  <a:lnSpc>
                    <a:spcPct val="80000"/>
                  </a:lnSpc>
                  <a:spcBef>
                    <a:spcPts val="786"/>
                  </a:spcBef>
                  <a:buClr>
                    <a:srgbClr val="CC3300"/>
                  </a:buClr>
                </a:pPr>
                <a:r>
                  <a:rPr lang="en-US" sz="2000" dirty="0">
                    <a:latin typeface="Helvetica" pitchFamily="34" charset="0"/>
                  </a:rPr>
                  <a:t>high temporal </a:t>
                </a:r>
                <a:r>
                  <a:rPr lang="en-US" sz="2000" dirty="0" smtClean="0">
                    <a:latin typeface="Helvetica" pitchFamily="34" charset="0"/>
                  </a:rPr>
                  <a:t>and/or spatial resolution</a:t>
                </a:r>
                <a:endParaRPr lang="en-US" sz="2000" dirty="0">
                  <a:latin typeface="Helvetica" pitchFamily="34" charset="0"/>
                </a:endParaRPr>
              </a:p>
              <a:p>
                <a:pPr indent="-223838">
                  <a:lnSpc>
                    <a:spcPct val="80000"/>
                  </a:lnSpc>
                  <a:spcBef>
                    <a:spcPts val="786"/>
                  </a:spcBef>
                  <a:buClr>
                    <a:srgbClr val="CC3300"/>
                  </a:buClr>
                </a:pPr>
                <a:r>
                  <a:rPr lang="en-US" sz="2000" dirty="0" smtClean="0">
                    <a:latin typeface="Helvetica" pitchFamily="34" charset="0"/>
                  </a:rPr>
                  <a:t>improved </a:t>
                </a:r>
                <a:r>
                  <a:rPr lang="en-US" sz="2000" dirty="0">
                    <a:latin typeface="Helvetica" pitchFamily="34" charset="0"/>
                  </a:rPr>
                  <a:t>sensitivity and specificity of </a:t>
                </a:r>
                <a:r>
                  <a:rPr lang="en-US" sz="2000" dirty="0" smtClean="0">
                    <a:latin typeface="Helvetica" pitchFamily="34" charset="0"/>
                  </a:rPr>
                  <a:t>                                                               the </a:t>
                </a:r>
                <a:r>
                  <a:rPr lang="en-US" sz="2000" dirty="0">
                    <a:latin typeface="Helvetica" pitchFamily="34" charset="0"/>
                  </a:rPr>
                  <a:t>diagnosis</a:t>
                </a:r>
              </a:p>
              <a:p>
                <a:pPr indent="-223838">
                  <a:lnSpc>
                    <a:spcPct val="80000"/>
                  </a:lnSpc>
                  <a:spcBef>
                    <a:spcPts val="786"/>
                  </a:spcBef>
                  <a:buClr>
                    <a:srgbClr val="CC3300"/>
                  </a:buClr>
                </a:pPr>
                <a:r>
                  <a:rPr lang="en-US" sz="2000" dirty="0">
                    <a:latin typeface="Helvetica" pitchFamily="34" charset="0"/>
                  </a:rPr>
                  <a:t>p</a:t>
                </a:r>
                <a:r>
                  <a:rPr lang="en-US" sz="2000" dirty="0" smtClean="0">
                    <a:latin typeface="Helvetica" pitchFamily="34" charset="0"/>
                  </a:rPr>
                  <a:t>erfusion </a:t>
                </a:r>
                <a:r>
                  <a:rPr lang="en-US" sz="2000" dirty="0" smtClean="0">
                    <a:latin typeface="Helvetica" pitchFamily="34" charset="0"/>
                  </a:rPr>
                  <a:t>studies: brain, myocardial</a:t>
                </a:r>
              </a:p>
              <a:p>
                <a:pPr marL="576263" lvl="2" indent="-228600">
                  <a:spcBef>
                    <a:spcPts val="600"/>
                  </a:spcBef>
                  <a:buClr>
                    <a:srgbClr val="CC3300"/>
                  </a:buClr>
                </a:pPr>
                <a:r>
                  <a:rPr lang="en-US" sz="1700" dirty="0">
                    <a:latin typeface="Helvetica" pitchFamily="34" charset="0"/>
                  </a:rPr>
                  <a:t>less enhanced hypo-perfused tissue</a:t>
                </a:r>
              </a:p>
              <a:p>
                <a:pPr marL="576263" lvl="2" indent="-228600">
                  <a:spcBef>
                    <a:spcPts val="600"/>
                  </a:spcBef>
                  <a:buClr>
                    <a:srgbClr val="CC3300"/>
                  </a:buClr>
                </a:pPr>
                <a:r>
                  <a:rPr lang="en-US" sz="1700" dirty="0">
                    <a:latin typeface="Helvetica" pitchFamily="34" charset="0"/>
                  </a:rPr>
                  <a:t>relative enhancement changes in </a:t>
                </a:r>
                <a:r>
                  <a:rPr lang="en-US" sz="1700" dirty="0" smtClean="0">
                    <a:latin typeface="Helvetica" pitchFamily="34" charset="0"/>
                  </a:rPr>
                  <a:t>image </a:t>
                </a:r>
                <a:r>
                  <a:rPr lang="en-US" sz="1700" dirty="0" err="1" smtClean="0">
                    <a:latin typeface="Helvetica" pitchFamily="34" charset="0"/>
                  </a:rPr>
                  <a:t>timeseries</a:t>
                </a:r>
                <a:endParaRPr lang="en-US" sz="1700" dirty="0">
                  <a:latin typeface="Helvetica" pitchFamily="34" charset="0"/>
                </a:endParaRPr>
              </a:p>
              <a:p>
                <a:pPr lvl="2" indent="-223838">
                  <a:lnSpc>
                    <a:spcPct val="80000"/>
                  </a:lnSpc>
                  <a:spcBef>
                    <a:spcPts val="786"/>
                  </a:spcBef>
                  <a:buClr>
                    <a:srgbClr val="CC3300"/>
                  </a:buClr>
                </a:pPr>
                <a:endParaRPr lang="en-US" sz="1600" dirty="0" smtClean="0">
                  <a:latin typeface="Helvetica" pitchFamily="34" charset="0"/>
                </a:endParaRPr>
              </a:p>
              <a:p>
                <a:pPr marL="0" indent="0">
                  <a:lnSpc>
                    <a:spcPct val="80000"/>
                  </a:lnSpc>
                  <a:spcBef>
                    <a:spcPts val="786"/>
                  </a:spcBef>
                  <a:buClr>
                    <a:srgbClr val="CC3300"/>
                  </a:buClr>
                  <a:buNone/>
                </a:pPr>
                <a:r>
                  <a:rPr lang="en-US" dirty="0">
                    <a:latin typeface="Helvetica" pitchFamily="34" charset="0"/>
                  </a:rPr>
                  <a:t>Linear dynamical systems (</a:t>
                </a:r>
                <a:r>
                  <a:rPr lang="en-US" dirty="0" smtClean="0">
                    <a:latin typeface="Helvetica" pitchFamily="34" charset="0"/>
                  </a:rPr>
                  <a:t>LDS) based                                    dynamic </a:t>
                </a:r>
                <a:r>
                  <a:rPr lang="en-US" dirty="0">
                    <a:latin typeface="Helvetica" pitchFamily="34" charset="0"/>
                  </a:rPr>
                  <a:t>MRI </a:t>
                </a:r>
                <a:r>
                  <a:rPr lang="en-US" dirty="0" smtClean="0">
                    <a:latin typeface="Helvetica" pitchFamily="34" charset="0"/>
                  </a:rPr>
                  <a:t>formulation</a:t>
                </a:r>
              </a:p>
              <a:p>
                <a:pPr indent="-223838">
                  <a:lnSpc>
                    <a:spcPct val="80000"/>
                  </a:lnSpc>
                  <a:spcBef>
                    <a:spcPts val="786"/>
                  </a:spcBef>
                  <a:buClr>
                    <a:srgbClr val="CC3300"/>
                  </a:buClr>
                </a:pPr>
                <a:r>
                  <a:rPr lang="en-US" sz="2100" dirty="0">
                    <a:latin typeface="Helvetica" pitchFamily="34" charset="0"/>
                  </a:rPr>
                  <a:t>using true physical evolution model </a:t>
                </a:r>
                <a:r>
                  <a:rPr lang="en-US" sz="1800" dirty="0" smtClean="0">
                    <a:latin typeface="Helvetica" pitchFamily="34" charset="0"/>
                  </a:rPr>
                  <a:t>(</a:t>
                </a:r>
                <a14:m>
                  <m:oMath xmlns:m="http://schemas.openxmlformats.org/officeDocument/2006/math">
                    <m:sSub>
                      <m:sSubPr>
                        <m:ctrlPr>
                          <a:rPr lang="en-US" sz="1800" i="1" smtClean="0">
                            <a:latin typeface="Cambria Math"/>
                          </a:rPr>
                        </m:ctrlPr>
                      </m:sSubPr>
                      <m:e>
                        <m:r>
                          <a:rPr lang="en-US" sz="1800" b="0" i="1" smtClean="0">
                            <a:latin typeface="Cambria Math"/>
                          </a:rPr>
                          <m:t>𝐴</m:t>
                        </m:r>
                      </m:e>
                      <m:sub>
                        <m:r>
                          <a:rPr lang="en-US" sz="1800" b="0" i="1" smtClean="0">
                            <a:latin typeface="Cambria Math"/>
                          </a:rPr>
                          <m:t>𝑖</m:t>
                        </m:r>
                      </m:sub>
                    </m:sSub>
                  </m:oMath>
                </a14:m>
                <a:r>
                  <a:rPr lang="en-US" sz="1800" dirty="0" smtClean="0">
                    <a:latin typeface="Helvetica" pitchFamily="34" charset="0"/>
                  </a:rPr>
                  <a:t>)</a:t>
                </a:r>
              </a:p>
              <a:p>
                <a:pPr indent="-223838">
                  <a:lnSpc>
                    <a:spcPct val="80000"/>
                  </a:lnSpc>
                  <a:spcBef>
                    <a:spcPts val="786"/>
                  </a:spcBef>
                  <a:buClr>
                    <a:srgbClr val="CC3300"/>
                  </a:buClr>
                </a:pPr>
                <a:r>
                  <a:rPr lang="en-US" sz="2100" dirty="0">
                    <a:latin typeface="Helvetica" pitchFamily="34" charset="0"/>
                  </a:rPr>
                  <a:t>sparse innovations</a:t>
                </a:r>
                <a:r>
                  <a:rPr lang="en-US" sz="1800" dirty="0" smtClean="0">
                    <a:latin typeface="Helvetica" pitchFamily="34" charset="0"/>
                  </a:rPr>
                  <a:t> (</a:t>
                </a:r>
                <a14:m>
                  <m:oMath xmlns:m="http://schemas.openxmlformats.org/officeDocument/2006/math">
                    <m:sSub>
                      <m:sSubPr>
                        <m:ctrlPr>
                          <a:rPr lang="en-US" sz="1800" i="1" smtClean="0">
                            <a:latin typeface="Cambria Math"/>
                          </a:rPr>
                        </m:ctrlPr>
                      </m:sSubPr>
                      <m:e>
                        <m:r>
                          <a:rPr lang="en-US" sz="1800" b="0" i="1" smtClean="0">
                            <a:latin typeface="Cambria Math"/>
                          </a:rPr>
                          <m:t>𝑥</m:t>
                        </m:r>
                      </m:e>
                      <m:sub>
                        <m:r>
                          <a:rPr lang="en-US" sz="1800" b="0" i="1" smtClean="0">
                            <a:latin typeface="Cambria Math"/>
                          </a:rPr>
                          <m:t>𝑖</m:t>
                        </m:r>
                      </m:sub>
                    </m:sSub>
                    <m:r>
                      <a:rPr lang="en-US" sz="1800" b="0" i="1" smtClean="0">
                        <a:latin typeface="Cambria Math"/>
                      </a:rPr>
                      <m:t>− </m:t>
                    </m:r>
                    <m:sSub>
                      <m:sSubPr>
                        <m:ctrlPr>
                          <a:rPr lang="en-US" sz="1800" b="0" i="1" smtClean="0">
                            <a:latin typeface="Cambria Math"/>
                          </a:rPr>
                        </m:ctrlPr>
                      </m:sSubPr>
                      <m:e>
                        <m:r>
                          <a:rPr lang="en-US" sz="1800" b="0" i="1" smtClean="0">
                            <a:latin typeface="Cambria Math"/>
                          </a:rPr>
                          <m:t>𝐴</m:t>
                        </m:r>
                      </m:e>
                      <m:sub>
                        <m:r>
                          <a:rPr lang="en-US" sz="1800" b="0" i="1" smtClean="0">
                            <a:latin typeface="Cambria Math"/>
                          </a:rPr>
                          <m:t>𝑖</m:t>
                        </m:r>
                      </m:sub>
                    </m:sSub>
                    <m:r>
                      <a:rPr lang="en-US" sz="1800" b="0" i="1" smtClean="0">
                        <a:latin typeface="Cambria Math"/>
                      </a:rPr>
                      <m:t> </m:t>
                    </m:r>
                    <m:sSub>
                      <m:sSubPr>
                        <m:ctrlPr>
                          <a:rPr lang="en-US" sz="1800" b="0" i="1" smtClean="0">
                            <a:latin typeface="Cambria Math"/>
                          </a:rPr>
                        </m:ctrlPr>
                      </m:sSubPr>
                      <m:e>
                        <m:r>
                          <a:rPr lang="en-US" sz="1800" b="0" i="1" smtClean="0">
                            <a:latin typeface="Cambria Math"/>
                          </a:rPr>
                          <m:t>𝑥</m:t>
                        </m:r>
                      </m:e>
                      <m:sub>
                        <m:r>
                          <a:rPr lang="en-US" sz="1800" b="0" i="1" smtClean="0">
                            <a:latin typeface="Cambria Math"/>
                          </a:rPr>
                          <m:t>𝑖</m:t>
                        </m:r>
                        <m:r>
                          <a:rPr lang="en-US" sz="1800" b="0" i="1" smtClean="0">
                            <a:latin typeface="Cambria Math"/>
                          </a:rPr>
                          <m:t>−1</m:t>
                        </m:r>
                      </m:sub>
                    </m:sSub>
                  </m:oMath>
                </a14:m>
                <a:r>
                  <a:rPr lang="en-US" sz="1800" dirty="0" smtClean="0">
                    <a:latin typeface="Helvetica" pitchFamily="34" charset="0"/>
                  </a:rPr>
                  <a:t>) </a:t>
                </a:r>
                <a:endParaRPr lang="en-US" sz="1800" dirty="0">
                  <a:latin typeface="Helvetica" pitchFamily="34" charset="0"/>
                </a:endParaRPr>
              </a:p>
              <a:p>
                <a:pPr marL="274320" lvl="1" indent="0">
                  <a:buNone/>
                </a:pPr>
                <a14:m>
                  <m:oMath xmlns:m="http://schemas.openxmlformats.org/officeDocument/2006/math">
                    <m:func>
                      <m:funcPr>
                        <m:ctrlPr>
                          <a:rPr lang="en-US" i="1">
                            <a:latin typeface="Cambria Math"/>
                          </a:rPr>
                        </m:ctrlPr>
                      </m:funcPr>
                      <m:fName>
                        <m:limLow>
                          <m:limLowPr>
                            <m:ctrlPr>
                              <a:rPr lang="en-US" i="1">
                                <a:latin typeface="Cambria Math"/>
                              </a:rPr>
                            </m:ctrlPr>
                          </m:limLowPr>
                          <m:e>
                            <m:r>
                              <m:rPr>
                                <m:sty m:val="p"/>
                              </m:rPr>
                              <a:rPr lang="en-US">
                                <a:latin typeface="Cambria Math" panose="02040503050406030204" pitchFamily="18" charset="0"/>
                              </a:rPr>
                              <m:t>min</m:t>
                            </m:r>
                          </m:e>
                          <m:lim>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 </m:t>
                            </m:r>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i="1">
                                <a:latin typeface="Cambria Math" panose="02040503050406030204" pitchFamily="18" charset="0"/>
                              </a:rPr>
                              <m:t>, …, </m:t>
                            </m:r>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𝑘</m:t>
                                </m:r>
                              </m:sub>
                            </m:sSub>
                          </m:lim>
                        </m:limLow>
                      </m:fName>
                      <m:e>
                        <m:nary>
                          <m:naryPr>
                            <m:chr m:val="∑"/>
                            <m:ctrlPr>
                              <a:rPr lang="en-US" i="1">
                                <a:latin typeface="Cambria Math"/>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𝑘</m:t>
                            </m:r>
                          </m:sup>
                          <m:e>
                            <m:r>
                              <a:rPr lang="en-US" i="1">
                                <a:latin typeface="Cambria Math" panose="02040503050406030204" pitchFamily="18" charset="0"/>
                              </a:rPr>
                              <m:t> </m:t>
                            </m:r>
                            <m:sSub>
                              <m:sSubPr>
                                <m:ctrlPr>
                                  <a:rPr lang="en-US" i="1">
                                    <a:latin typeface="Cambria Math"/>
                                  </a:rPr>
                                </m:ctrlPr>
                              </m:sSubPr>
                              <m:e>
                                <m:r>
                                  <a:rPr lang="en-US" i="1">
                                    <a:latin typeface="Cambria Math" panose="02040503050406030204" pitchFamily="18" charset="0"/>
                                  </a:rPr>
                                  <m:t>𝜆</m:t>
                                </m:r>
                              </m:e>
                              <m:sub>
                                <m:r>
                                  <a:rPr lang="en-US" i="1">
                                    <a:latin typeface="Cambria Math" panose="02040503050406030204" pitchFamily="18" charset="0"/>
                                  </a:rPr>
                                  <m:t>𝑖</m:t>
                                </m:r>
                              </m:sub>
                            </m:sSub>
                            <m:sSub>
                              <m:sSubPr>
                                <m:ctrlPr>
                                  <a:rPr lang="en-US" i="1">
                                    <a:latin typeface="Cambria Math"/>
                                  </a:rPr>
                                </m:ctrlPr>
                              </m:sSubPr>
                              <m:e>
                                <m:d>
                                  <m:dPr>
                                    <m:begChr m:val="‖"/>
                                    <m:endChr m:val="‖"/>
                                    <m:ctrlPr>
                                      <a:rPr lang="en-US" i="1">
                                        <a:latin typeface="Cambria Math"/>
                                      </a:rPr>
                                    </m:ctrlPr>
                                  </m:dPr>
                                  <m:e>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𝐴</m:t>
                                        </m:r>
                                      </m:e>
                                      <m:sub>
                                        <m:r>
                                          <a:rPr lang="en-US" i="1">
                                            <a:latin typeface="Cambria Math" panose="02040503050406030204" pitchFamily="18" charset="0"/>
                                          </a:rPr>
                                          <m:t>𝑖</m:t>
                                        </m:r>
                                      </m:sub>
                                    </m:sSub>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𝑖</m:t>
                                        </m:r>
                                        <m:r>
                                          <a:rPr lang="en-US" i="1">
                                            <a:latin typeface="Cambria Math" panose="02040503050406030204" pitchFamily="18" charset="0"/>
                                          </a:rPr>
                                          <m:t>−1</m:t>
                                        </m:r>
                                      </m:sub>
                                    </m:sSub>
                                  </m:e>
                                </m:d>
                              </m:e>
                              <m:sub>
                                <m:r>
                                  <a:rPr lang="en-US" i="1">
                                    <a:latin typeface="Cambria Math" panose="02040503050406030204" pitchFamily="18" charset="0"/>
                                  </a:rPr>
                                  <m:t>1</m:t>
                                </m:r>
                              </m:sub>
                            </m:sSub>
                          </m:e>
                        </m:nary>
                        <m:r>
                          <a:rPr lang="en-US" i="1">
                            <a:latin typeface="Cambria Math" panose="02040503050406030204" pitchFamily="18" charset="0"/>
                          </a:rPr>
                          <m:t>+ </m:t>
                        </m:r>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 </m:t>
                        </m:r>
                        <m:nary>
                          <m:naryPr>
                            <m:chr m:val="∑"/>
                            <m:ctrlPr>
                              <a:rPr lang="en-US" i="1">
                                <a:latin typeface="Cambria Math"/>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𝑘</m:t>
                            </m:r>
                          </m:sup>
                          <m:e>
                            <m:sSubSup>
                              <m:sSubSupPr>
                                <m:ctrlPr>
                                  <a:rPr lang="en-US" i="1">
                                    <a:latin typeface="Cambria Math"/>
                                  </a:rPr>
                                </m:ctrlPr>
                              </m:sSubSupPr>
                              <m:e>
                                <m:d>
                                  <m:dPr>
                                    <m:begChr m:val="‖"/>
                                    <m:endChr m:val="‖"/>
                                    <m:ctrlPr>
                                      <a:rPr lang="en-US" i="1">
                                        <a:latin typeface="Cambria Math"/>
                                      </a:rPr>
                                    </m:ctrlPr>
                                  </m:dPr>
                                  <m:e>
                                    <m:sSub>
                                      <m:sSubPr>
                                        <m:ctrlPr>
                                          <a:rPr lang="en-US" i="1">
                                            <a:latin typeface="Cambria Math"/>
                                          </a:rPr>
                                        </m:ctrlPr>
                                      </m:sSubPr>
                                      <m:e>
                                        <m:r>
                                          <a:rPr lang="en-US" i="1">
                                            <a:latin typeface="Cambria Math" panose="02040503050406030204" pitchFamily="18" charset="0"/>
                                          </a:rPr>
                                          <m:t>𝐻</m:t>
                                        </m:r>
                                      </m:e>
                                      <m:sub>
                                        <m:r>
                                          <a:rPr lang="en-US" i="1">
                                            <a:latin typeface="Cambria Math" panose="02040503050406030204" pitchFamily="18" charset="0"/>
                                          </a:rPr>
                                          <m:t>𝑖</m:t>
                                        </m:r>
                                      </m:sub>
                                    </m:sSub>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1">
                                        <a:latin typeface="Cambria Math" panose="02040503050406030204" pitchFamily="18" charset="0"/>
                                      </a:rPr>
                                      <m:t> − </m:t>
                                    </m:r>
                                    <m:sSub>
                                      <m:sSubPr>
                                        <m:ctrlPr>
                                          <a:rPr lang="en-US" i="1">
                                            <a:latin typeface="Cambria Math"/>
                                          </a:rPr>
                                        </m:ctrlPr>
                                      </m:sSubPr>
                                      <m:e>
                                        <m:r>
                                          <a:rPr lang="en-US" i="1">
                                            <a:latin typeface="Cambria Math" panose="02040503050406030204" pitchFamily="18" charset="0"/>
                                          </a:rPr>
                                          <m:t>𝑦</m:t>
                                        </m:r>
                                      </m:e>
                                      <m:sub>
                                        <m:r>
                                          <a:rPr lang="en-US" i="1">
                                            <a:latin typeface="Cambria Math" panose="02040503050406030204" pitchFamily="18" charset="0"/>
                                          </a:rPr>
                                          <m:t>𝑖</m:t>
                                        </m:r>
                                      </m:sub>
                                    </m:sSub>
                                  </m:e>
                                </m:d>
                              </m:e>
                              <m:sub>
                                <m:r>
                                  <a:rPr lang="en-US" i="1">
                                    <a:latin typeface="Cambria Math" panose="02040503050406030204" pitchFamily="18" charset="0"/>
                                  </a:rPr>
                                  <m:t>2</m:t>
                                </m:r>
                              </m:sub>
                              <m:sup>
                                <m:r>
                                  <a:rPr lang="en-US" i="1">
                                    <a:latin typeface="Cambria Math" panose="02040503050406030204" pitchFamily="18" charset="0"/>
                                  </a:rPr>
                                  <m:t>2</m:t>
                                </m:r>
                              </m:sup>
                            </m:sSubSup>
                          </m:e>
                        </m:nary>
                      </m:e>
                    </m:func>
                    <m:r>
                      <a:rPr lang="en-US" i="1">
                        <a:latin typeface="Cambria Math" panose="02040503050406030204" pitchFamily="18" charset="0"/>
                      </a:rPr>
                      <m:t> </m:t>
                    </m:r>
                  </m:oMath>
                </a14:m>
                <a:r>
                  <a:rPr lang="en-US" dirty="0"/>
                  <a:t> </a:t>
                </a:r>
                <a:endParaRPr lang="en-US" sz="1800" dirty="0" smtClean="0">
                  <a:latin typeface="Helvetica" pitchFamily="34" charset="0"/>
                </a:endParaRPr>
              </a:p>
              <a:p>
                <a:pPr marL="0" indent="-228600">
                  <a:spcBef>
                    <a:spcPts val="786"/>
                  </a:spcBef>
                  <a:buClr>
                    <a:srgbClr val="CC3300"/>
                  </a:buClr>
                  <a:buNone/>
                </a:pPr>
                <a:endParaRPr lang="en-US" sz="1800" dirty="0">
                  <a:latin typeface="Helvetica" pitchFamily="34" charset="0"/>
                </a:endParaRPr>
              </a:p>
            </p:txBody>
          </p:sp>
        </mc:Choice>
        <mc:Fallback>
          <p:sp>
            <p:nvSpPr>
              <p:cNvPr id="4" name="Content Placeholder 3"/>
              <p:cNvSpPr>
                <a:spLocks noGrp="1" noRot="1" noChangeAspect="1" noMove="1" noResize="1" noEditPoints="1" noAdjustHandles="1" noChangeArrowheads="1" noChangeShapeType="1" noTextEdit="1"/>
              </p:cNvSpPr>
              <p:nvPr>
                <p:ph idx="1"/>
              </p:nvPr>
            </p:nvSpPr>
            <p:spPr>
              <a:xfrm>
                <a:off x="457200" y="1691640"/>
                <a:ext cx="8686800" cy="4937760"/>
              </a:xfrm>
              <a:blipFill rotWithShape="1">
                <a:blip r:embed="rId3"/>
                <a:stretch>
                  <a:fillRect l="-842" t="-1975" b="-7160"/>
                </a:stretch>
              </a:blipFill>
            </p:spPr>
            <p:txBody>
              <a:bodyPr/>
              <a:lstStyle/>
              <a:p>
                <a:r>
                  <a:rPr lang="en-US">
                    <a:noFill/>
                  </a:rPr>
                  <a:t> </a:t>
                </a:r>
              </a:p>
            </p:txBody>
          </p:sp>
        </mc:Fallback>
      </mc:AlternateContent>
      <p:sp>
        <p:nvSpPr>
          <p:cNvPr id="3" name="Slide Number Placeholder 2"/>
          <p:cNvSpPr>
            <a:spLocks noGrp="1"/>
          </p:cNvSpPr>
          <p:nvPr>
            <p:ph type="sldNum" sz="quarter" idx="4294967295"/>
          </p:nvPr>
        </p:nvSpPr>
        <p:spPr>
          <a:xfrm>
            <a:off x="0" y="6356350"/>
            <a:ext cx="1981200" cy="365125"/>
          </a:xfrm>
          <a:prstGeom prst="rect">
            <a:avLst/>
          </a:prstGeom>
        </p:spPr>
        <p:txBody>
          <a:bodyPr/>
          <a:lstStyle/>
          <a:p>
            <a:fld id="{B6F15528-21DE-4FAA-801E-634DDDAF4B2B}" type="slidenum">
              <a:rPr lang="en-US" smtClean="0"/>
              <a:pPr/>
              <a:t>3</a:t>
            </a:fld>
            <a:endParaRPr lang="en-US"/>
          </a:p>
        </p:txBody>
      </p:sp>
      <p:pic>
        <p:nvPicPr>
          <p:cNvPr id="9" name="Content Placeholder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1320" y="2828679"/>
            <a:ext cx="3270280" cy="2150415"/>
          </a:xfrm>
          <a:prstGeom prst="rect">
            <a:avLst/>
          </a:prstGeom>
          <a:ln>
            <a:solidFill>
              <a:srgbClr val="C00000"/>
            </a:solidFill>
          </a:ln>
        </p:spPr>
      </p:pic>
      <p:sp>
        <p:nvSpPr>
          <p:cNvPr id="10" name="TextBox 9"/>
          <p:cNvSpPr txBox="1"/>
          <p:nvPr/>
        </p:nvSpPr>
        <p:spPr>
          <a:xfrm>
            <a:off x="5715000" y="4948008"/>
            <a:ext cx="3276600" cy="461665"/>
          </a:xfrm>
          <a:prstGeom prst="rect">
            <a:avLst/>
          </a:prstGeom>
          <a:noFill/>
        </p:spPr>
        <p:txBody>
          <a:bodyPr wrap="square" rtlCol="0">
            <a:spAutoFit/>
          </a:bodyPr>
          <a:lstStyle/>
          <a:p>
            <a:pPr algn="ctr"/>
            <a:r>
              <a:rPr lang="en-US" sz="1200" b="1" dirty="0" smtClean="0">
                <a:latin typeface="Arial Narrow" pitchFamily="34" charset="0"/>
              </a:rPr>
              <a:t>Mean signal intensity curves from myocardial perfusion MRI test of a normal subject</a:t>
            </a:r>
            <a:endParaRPr lang="en-US" sz="1200" b="1" dirty="0">
              <a:latin typeface="Arial Narrow" pitchFamily="34" charset="0"/>
            </a:endParaRPr>
          </a:p>
        </p:txBody>
      </p:sp>
      <p:sp>
        <p:nvSpPr>
          <p:cNvPr id="11" name="TextBox 10"/>
          <p:cNvSpPr txBox="1"/>
          <p:nvPr/>
        </p:nvSpPr>
        <p:spPr>
          <a:xfrm>
            <a:off x="5638800" y="5300246"/>
            <a:ext cx="3276600" cy="338554"/>
          </a:xfrm>
          <a:prstGeom prst="rect">
            <a:avLst/>
          </a:prstGeom>
          <a:noFill/>
        </p:spPr>
        <p:txBody>
          <a:bodyPr wrap="square" rtlCol="0">
            <a:spAutoFit/>
          </a:bodyPr>
          <a:lstStyle/>
          <a:p>
            <a:pPr algn="ctr"/>
            <a:r>
              <a:rPr lang="en-US" sz="800" dirty="0">
                <a:hlinkClick r:id="rId5"/>
              </a:rPr>
              <a:t>http://</a:t>
            </a:r>
            <a:r>
              <a:rPr lang="en-US" sz="800" dirty="0" smtClean="0">
                <a:hlinkClick r:id="rId5"/>
              </a:rPr>
              <a:t>www.ncbi.nlm.nih.gov/pubmed/17578718</a:t>
            </a:r>
            <a:endParaRPr lang="en-US" sz="800" dirty="0" smtClean="0"/>
          </a:p>
          <a:p>
            <a:pPr algn="ctr"/>
            <a:endParaRPr lang="en-US" sz="800" dirty="0"/>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15059" y="1558136"/>
            <a:ext cx="2501802" cy="1185064"/>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15059" y="1558136"/>
            <a:ext cx="2501802" cy="1185064"/>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15059" y="1558136"/>
            <a:ext cx="2501802" cy="1185064"/>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15059" y="1558136"/>
            <a:ext cx="2501802" cy="1185064"/>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15059" y="1558136"/>
            <a:ext cx="2501802" cy="1185064"/>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15059" y="1558136"/>
            <a:ext cx="2501802" cy="1185064"/>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915059" y="1558136"/>
            <a:ext cx="2501802" cy="1185064"/>
          </a:xfrm>
          <a:prstGeom prst="rect">
            <a:avLst/>
          </a:prstGeom>
        </p:spPr>
      </p:pic>
      <p:pic>
        <p:nvPicPr>
          <p:cNvPr id="19" name="Picture 1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915059" y="1558136"/>
            <a:ext cx="2501802" cy="1185064"/>
          </a:xfrm>
          <a:prstGeom prst="rect">
            <a:avLst/>
          </a:prstGeom>
        </p:spPr>
      </p:pic>
      <p:pic>
        <p:nvPicPr>
          <p:cNvPr id="20" name="Picture 1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915059" y="1558136"/>
            <a:ext cx="2501802" cy="1185064"/>
          </a:xfrm>
          <a:prstGeom prst="rect">
            <a:avLst/>
          </a:prstGeom>
        </p:spPr>
      </p:pic>
      <p:pic>
        <p:nvPicPr>
          <p:cNvPr id="21" name="Picture 2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915059" y="1558136"/>
            <a:ext cx="2501802" cy="1185064"/>
          </a:xfrm>
          <a:prstGeom prst="rect">
            <a:avLst/>
          </a:prstGeom>
        </p:spPr>
      </p:pic>
      <p:pic>
        <p:nvPicPr>
          <p:cNvPr id="22" name="Picture 2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918200" y="1558136"/>
            <a:ext cx="2501802" cy="1185064"/>
          </a:xfrm>
          <a:prstGeom prst="rect">
            <a:avLst/>
          </a:prstGeom>
        </p:spPr>
      </p:pic>
    </p:spTree>
    <p:extLst>
      <p:ext uri="{BB962C8B-B14F-4D97-AF65-F5344CB8AC3E}">
        <p14:creationId xmlns:p14="http://schemas.microsoft.com/office/powerpoint/2010/main" val="1415485019"/>
      </p:ext>
    </p:extLst>
  </p:cSld>
  <p:clrMapOvr>
    <a:masterClrMapping/>
  </p:clrMapOvr>
  <mc:AlternateContent xmlns:mc="http://schemas.openxmlformats.org/markup-compatibility/2006" xmlns:p14="http://schemas.microsoft.com/office/powerpoint/2010/main">
    <mc:Choice Requires="p14">
      <p:transition spd="slow" p14:dur="2000" advTm="6522"/>
    </mc:Choice>
    <mc:Fallback xmlns="">
      <p:transition spd="slow" advTm="65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500"/>
                                  </p:stCondLst>
                                  <p:childTnLst>
                                    <p:set>
                                      <p:cBhvr>
                                        <p:cTn id="15" dur="1" fill="hold">
                                          <p:stCondLst>
                                            <p:cond delay="0"/>
                                          </p:stCondLst>
                                        </p:cTn>
                                        <p:tgtEl>
                                          <p:spTgt spid="13"/>
                                        </p:tgtEl>
                                        <p:attrNameLst>
                                          <p:attrName>style.visibility</p:attrName>
                                        </p:attrNameLst>
                                      </p:cBhvr>
                                      <p:to>
                                        <p:strVal val="visible"/>
                                      </p:to>
                                    </p:set>
                                  </p:childTnLst>
                                </p:cTn>
                              </p:par>
                            </p:childTnLst>
                          </p:cTn>
                        </p:par>
                        <p:par>
                          <p:cTn id="16" fill="hold">
                            <p:stCondLst>
                              <p:cond delay="500"/>
                            </p:stCondLst>
                            <p:childTnLst>
                              <p:par>
                                <p:cTn id="17" presetID="1" presetClass="entr" presetSubtype="0" fill="hold" nodeType="afterEffect">
                                  <p:stCondLst>
                                    <p:cond delay="500"/>
                                  </p:stCondLst>
                                  <p:childTnLst>
                                    <p:set>
                                      <p:cBhvr>
                                        <p:cTn id="18" dur="1" fill="hold">
                                          <p:stCondLst>
                                            <p:cond delay="0"/>
                                          </p:stCondLst>
                                        </p:cTn>
                                        <p:tgtEl>
                                          <p:spTgt spid="14"/>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nodeType="afterEffect">
                                  <p:stCondLst>
                                    <p:cond delay="500"/>
                                  </p:stCondLst>
                                  <p:childTnLst>
                                    <p:set>
                                      <p:cBhvr>
                                        <p:cTn id="21" dur="1" fill="hold">
                                          <p:stCondLst>
                                            <p:cond delay="0"/>
                                          </p:stCondLst>
                                        </p:cTn>
                                        <p:tgtEl>
                                          <p:spTgt spid="15"/>
                                        </p:tgtEl>
                                        <p:attrNameLst>
                                          <p:attrName>style.visibility</p:attrName>
                                        </p:attrNameLst>
                                      </p:cBhvr>
                                      <p:to>
                                        <p:strVal val="visible"/>
                                      </p:to>
                                    </p:set>
                                  </p:childTnLst>
                                </p:cTn>
                              </p:par>
                            </p:childTnLst>
                          </p:cTn>
                        </p:par>
                        <p:par>
                          <p:cTn id="22" fill="hold">
                            <p:stCondLst>
                              <p:cond delay="1500"/>
                            </p:stCondLst>
                            <p:childTnLst>
                              <p:par>
                                <p:cTn id="23" presetID="1" presetClass="entr" presetSubtype="0" fill="hold" nodeType="afterEffect">
                                  <p:stCondLst>
                                    <p:cond delay="500"/>
                                  </p:stCondLst>
                                  <p:childTnLst>
                                    <p:set>
                                      <p:cBhvr>
                                        <p:cTn id="24" dur="1" fill="hold">
                                          <p:stCondLst>
                                            <p:cond delay="0"/>
                                          </p:stCondLst>
                                        </p:cTn>
                                        <p:tgtEl>
                                          <p:spTgt spid="16"/>
                                        </p:tgtEl>
                                        <p:attrNameLst>
                                          <p:attrName>style.visibility</p:attrName>
                                        </p:attrNameLst>
                                      </p:cBhvr>
                                      <p:to>
                                        <p:strVal val="visible"/>
                                      </p:to>
                                    </p:set>
                                  </p:childTnLst>
                                </p:cTn>
                              </p:par>
                            </p:childTnLst>
                          </p:cTn>
                        </p:par>
                        <p:par>
                          <p:cTn id="25" fill="hold">
                            <p:stCondLst>
                              <p:cond delay="2000"/>
                            </p:stCondLst>
                            <p:childTnLst>
                              <p:par>
                                <p:cTn id="26" presetID="1" presetClass="entr" presetSubtype="0" fill="hold" nodeType="afterEffect">
                                  <p:stCondLst>
                                    <p:cond delay="50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2500"/>
                            </p:stCondLst>
                            <p:childTnLst>
                              <p:par>
                                <p:cTn id="29" presetID="1" presetClass="entr" presetSubtype="0" fill="hold" nodeType="afterEffect">
                                  <p:stCondLst>
                                    <p:cond delay="500"/>
                                  </p:stCondLst>
                                  <p:childTnLst>
                                    <p:set>
                                      <p:cBhvr>
                                        <p:cTn id="30" dur="1" fill="hold">
                                          <p:stCondLst>
                                            <p:cond delay="0"/>
                                          </p:stCondLst>
                                        </p:cTn>
                                        <p:tgtEl>
                                          <p:spTgt spid="18"/>
                                        </p:tgtEl>
                                        <p:attrNameLst>
                                          <p:attrName>style.visibility</p:attrName>
                                        </p:attrNameLst>
                                      </p:cBhvr>
                                      <p:to>
                                        <p:strVal val="visible"/>
                                      </p:to>
                                    </p:set>
                                  </p:childTnLst>
                                </p:cTn>
                              </p:par>
                            </p:childTnLst>
                          </p:cTn>
                        </p:par>
                        <p:par>
                          <p:cTn id="31" fill="hold">
                            <p:stCondLst>
                              <p:cond delay="3000"/>
                            </p:stCondLst>
                            <p:childTnLst>
                              <p:par>
                                <p:cTn id="32" presetID="1" presetClass="entr" presetSubtype="0" fill="hold" nodeType="afterEffect">
                                  <p:stCondLst>
                                    <p:cond delay="500"/>
                                  </p:stCondLst>
                                  <p:childTnLst>
                                    <p:set>
                                      <p:cBhvr>
                                        <p:cTn id="33" dur="1" fill="hold">
                                          <p:stCondLst>
                                            <p:cond delay="0"/>
                                          </p:stCondLst>
                                        </p:cTn>
                                        <p:tgtEl>
                                          <p:spTgt spid="19"/>
                                        </p:tgtEl>
                                        <p:attrNameLst>
                                          <p:attrName>style.visibility</p:attrName>
                                        </p:attrNameLst>
                                      </p:cBhvr>
                                      <p:to>
                                        <p:strVal val="visible"/>
                                      </p:to>
                                    </p:set>
                                  </p:childTnLst>
                                </p:cTn>
                              </p:par>
                            </p:childTnLst>
                          </p:cTn>
                        </p:par>
                        <p:par>
                          <p:cTn id="34" fill="hold">
                            <p:stCondLst>
                              <p:cond delay="3500"/>
                            </p:stCondLst>
                            <p:childTnLst>
                              <p:par>
                                <p:cTn id="35" presetID="1" presetClass="entr" presetSubtype="0" fill="hold" nodeType="afterEffect">
                                  <p:stCondLst>
                                    <p:cond delay="500"/>
                                  </p:stCondLst>
                                  <p:childTnLst>
                                    <p:set>
                                      <p:cBhvr>
                                        <p:cTn id="36" dur="1" fill="hold">
                                          <p:stCondLst>
                                            <p:cond delay="0"/>
                                          </p:stCondLst>
                                        </p:cTn>
                                        <p:tgtEl>
                                          <p:spTgt spid="20"/>
                                        </p:tgtEl>
                                        <p:attrNameLst>
                                          <p:attrName>style.visibility</p:attrName>
                                        </p:attrNameLst>
                                      </p:cBhvr>
                                      <p:to>
                                        <p:strVal val="visible"/>
                                      </p:to>
                                    </p:set>
                                  </p:childTnLst>
                                </p:cTn>
                              </p:par>
                            </p:childTnLst>
                          </p:cTn>
                        </p:par>
                        <p:par>
                          <p:cTn id="37" fill="hold">
                            <p:stCondLst>
                              <p:cond delay="4000"/>
                            </p:stCondLst>
                            <p:childTnLst>
                              <p:par>
                                <p:cTn id="38" presetID="1" presetClass="entr" presetSubtype="0" fill="hold" nodeType="afterEffect">
                                  <p:stCondLst>
                                    <p:cond delay="500"/>
                                  </p:stCondLst>
                                  <p:childTnLst>
                                    <p:set>
                                      <p:cBhvr>
                                        <p:cTn id="39" dur="1" fill="hold">
                                          <p:stCondLst>
                                            <p:cond delay="0"/>
                                          </p:stCondLst>
                                        </p:cTn>
                                        <p:tgtEl>
                                          <p:spTgt spid="21"/>
                                        </p:tgtEl>
                                        <p:attrNameLst>
                                          <p:attrName>style.visibility</p:attrName>
                                        </p:attrNameLst>
                                      </p:cBhvr>
                                      <p:to>
                                        <p:strVal val="visible"/>
                                      </p:to>
                                    </p:set>
                                  </p:childTnLst>
                                </p:cTn>
                              </p:par>
                            </p:childTnLst>
                          </p:cTn>
                        </p:par>
                        <p:par>
                          <p:cTn id="40" fill="hold">
                            <p:stCondLst>
                              <p:cond delay="4500"/>
                            </p:stCondLst>
                            <p:childTnLst>
                              <p:par>
                                <p:cTn id="41" presetID="1" presetClass="entr" presetSubtype="0" fill="hold" nodeType="afterEffect">
                                  <p:stCondLst>
                                    <p:cond delay="50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 work</a:t>
            </a:r>
            <a:endParaRPr lang="en-US" dirty="0"/>
          </a:p>
        </p:txBody>
      </p:sp>
      <p:sp>
        <p:nvSpPr>
          <p:cNvPr id="3" name="Content Placeholder 2"/>
          <p:cNvSpPr>
            <a:spLocks noGrp="1"/>
          </p:cNvSpPr>
          <p:nvPr>
            <p:ph idx="1"/>
          </p:nvPr>
        </p:nvSpPr>
        <p:spPr>
          <a:xfrm>
            <a:off x="457200" y="1691640"/>
            <a:ext cx="7734300" cy="4589463"/>
          </a:xfrm>
        </p:spPr>
        <p:txBody>
          <a:bodyPr>
            <a:normAutofit lnSpcReduction="10000"/>
          </a:bodyPr>
          <a:lstStyle/>
          <a:p>
            <a:pPr marL="233363" indent="-233363">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GB" dirty="0">
                <a:latin typeface="Helvetica" pitchFamily="34" charset="0"/>
              </a:rPr>
              <a:t>Parallel imaging: SENSE, </a:t>
            </a:r>
            <a:r>
              <a:rPr lang="en-GB" dirty="0" smtClean="0">
                <a:latin typeface="Helvetica" pitchFamily="34" charset="0"/>
              </a:rPr>
              <a:t>GRAPPA</a:t>
            </a:r>
          </a:p>
          <a:p>
            <a:pPr marL="233363" indent="-233363">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endParaRPr lang="en-GB" dirty="0">
              <a:latin typeface="Helvetica" pitchFamily="34" charset="0"/>
            </a:endParaRPr>
          </a:p>
          <a:p>
            <a:pPr marL="233363" indent="-233363">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GB" dirty="0">
                <a:latin typeface="Helvetica" pitchFamily="34" charset="0"/>
              </a:rPr>
              <a:t>Exploiting data redundancy</a:t>
            </a:r>
          </a:p>
          <a:p>
            <a:pPr marL="457200" indent="-228600">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GB" sz="2000" dirty="0">
                <a:latin typeface="Helvetica" pitchFamily="34" charset="0"/>
              </a:rPr>
              <a:t>spatial : partial Fourier, reduced FOV</a:t>
            </a:r>
          </a:p>
          <a:p>
            <a:pPr marL="457200" indent="-228600">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GB" sz="2000" dirty="0">
                <a:latin typeface="Helvetica" pitchFamily="34" charset="0"/>
              </a:rPr>
              <a:t>temporal : k-t BLAST, </a:t>
            </a:r>
            <a:r>
              <a:rPr lang="en-GB" sz="2000" dirty="0" smtClean="0">
                <a:latin typeface="Helvetica" pitchFamily="34" charset="0"/>
              </a:rPr>
              <a:t>HYPR, k-t FOCUSS  </a:t>
            </a:r>
            <a:endParaRPr lang="en-GB" sz="2000" dirty="0">
              <a:latin typeface="Helvetica" pitchFamily="34" charset="0"/>
            </a:endParaRPr>
          </a:p>
          <a:p>
            <a:pPr marL="233363" indent="-233363">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endParaRPr lang="en-GB" dirty="0" smtClean="0">
              <a:latin typeface="Helvetica" pitchFamily="34" charset="0"/>
            </a:endParaRPr>
          </a:p>
          <a:p>
            <a:pPr marL="233363" indent="-233363">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GB" dirty="0" smtClean="0">
                <a:latin typeface="Helvetica" pitchFamily="34" charset="0"/>
              </a:rPr>
              <a:t>Compressed </a:t>
            </a:r>
            <a:r>
              <a:rPr lang="en-GB" dirty="0">
                <a:latin typeface="Helvetica" pitchFamily="34" charset="0"/>
              </a:rPr>
              <a:t>sensing</a:t>
            </a:r>
          </a:p>
          <a:p>
            <a:pPr marL="457200" indent="-228600">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GB" sz="2000" dirty="0">
                <a:latin typeface="Helvetica" pitchFamily="34" charset="0"/>
              </a:rPr>
              <a:t>sparsity priors: wavelets, total-</a:t>
            </a:r>
            <a:r>
              <a:rPr lang="en-GB" sz="2000" dirty="0" err="1">
                <a:latin typeface="Helvetica" pitchFamily="34" charset="0"/>
              </a:rPr>
              <a:t>variational</a:t>
            </a:r>
            <a:r>
              <a:rPr lang="en-GB" sz="2000" dirty="0">
                <a:latin typeface="Helvetica" pitchFamily="34" charset="0"/>
              </a:rPr>
              <a:t> norm, dictionaries  </a:t>
            </a:r>
          </a:p>
          <a:p>
            <a:pPr marL="457200" indent="-228600">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GB" sz="2000" dirty="0">
                <a:latin typeface="Helvetica" pitchFamily="34" charset="0"/>
              </a:rPr>
              <a:t>sensing/sampling: signal encoding </a:t>
            </a:r>
            <a:r>
              <a:rPr lang="en-GB" sz="2000" dirty="0" smtClean="0">
                <a:latin typeface="Helvetica" pitchFamily="34" charset="0"/>
              </a:rPr>
              <a:t>formulation</a:t>
            </a:r>
          </a:p>
          <a:p>
            <a:pPr lvl="1" indent="-223838">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endParaRPr lang="en-GB" sz="1800" dirty="0" smtClean="0">
              <a:latin typeface="Helvetica" pitchFamily="34" charset="0"/>
            </a:endParaRPr>
          </a:p>
          <a:p>
            <a:pPr marL="231775" indent="-231775">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GB" dirty="0" smtClean="0">
                <a:latin typeface="Helvetica" pitchFamily="34" charset="0"/>
              </a:rPr>
              <a:t>Low-rank matrix completion</a:t>
            </a:r>
          </a:p>
          <a:p>
            <a:pPr marL="231775" indent="-231775">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GB" dirty="0" smtClean="0">
                <a:latin typeface="Helvetica" pitchFamily="34" charset="0"/>
              </a:rPr>
              <a:t>Low-rank plus sparse matrix completion </a:t>
            </a:r>
          </a:p>
          <a:p>
            <a:pPr marL="0" indent="0">
              <a:spcBef>
                <a:spcPts val="1200"/>
              </a:spcBef>
              <a:buClr>
                <a:srgbClr val="CC3300"/>
              </a:buClr>
              <a:buNone/>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endParaRPr lang="en-US" dirty="0"/>
          </a:p>
        </p:txBody>
      </p:sp>
      <p:sp>
        <p:nvSpPr>
          <p:cNvPr id="4" name="Slide Number Placeholder 3"/>
          <p:cNvSpPr>
            <a:spLocks noGrp="1"/>
          </p:cNvSpPr>
          <p:nvPr>
            <p:ph type="sldNum" sz="quarter" idx="4294967295"/>
          </p:nvPr>
        </p:nvSpPr>
        <p:spPr>
          <a:xfrm>
            <a:off x="8077200" y="19050"/>
            <a:ext cx="1066800" cy="328613"/>
          </a:xfrm>
          <a:prstGeom prst="rect">
            <a:avLst/>
          </a:prstGeom>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519792144"/>
      </p:ext>
    </p:extLst>
  </p:cSld>
  <p:clrMapOvr>
    <a:masterClrMapping/>
  </p:clrMapOvr>
  <mc:AlternateContent xmlns:mc="http://schemas.openxmlformats.org/markup-compatibility/2006" xmlns:p14="http://schemas.microsoft.com/office/powerpoint/2010/main">
    <mc:Choice Requires="p14">
      <p:transition spd="slow" p14:dur="2000" advTm="174048"/>
    </mc:Choice>
    <mc:Fallback xmlns="">
      <p:transition spd="slow" advTm="174048"/>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Innovation</a:t>
            </a:r>
            <a:endParaRPr lang="en-US" dirty="0"/>
          </a:p>
        </p:txBody>
      </p:sp>
      <p:sp>
        <p:nvSpPr>
          <p:cNvPr id="3" name="Content Placeholder 2"/>
          <p:cNvSpPr>
            <a:spLocks noGrp="1"/>
          </p:cNvSpPr>
          <p:nvPr>
            <p:ph idx="1"/>
          </p:nvPr>
        </p:nvSpPr>
        <p:spPr>
          <a:xfrm>
            <a:off x="685800" y="1691640"/>
            <a:ext cx="7734300" cy="4589463"/>
          </a:xfrm>
        </p:spPr>
        <p:txBody>
          <a:bodyPr>
            <a:normAutofit/>
          </a:bodyPr>
          <a:lstStyle/>
          <a:p>
            <a:pPr marL="0" indent="0">
              <a:spcBef>
                <a:spcPts val="600"/>
              </a:spcBef>
              <a:buNone/>
            </a:pPr>
            <a:r>
              <a:rPr lang="en-US" dirty="0" smtClean="0">
                <a:latin typeface="Helvetica" panose="020B0604020202020204" pitchFamily="34" charset="0"/>
                <a:cs typeface="Helvetica" panose="020B0604020202020204" pitchFamily="34" charset="0"/>
              </a:rPr>
              <a:t>The novelty of the fast MRI technique is based on the insight of using measurable system dynamics  </a:t>
            </a:r>
          </a:p>
          <a:p>
            <a:pPr marL="228600" indent="-228600">
              <a:spcBef>
                <a:spcPts val="12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2000" dirty="0" smtClean="0">
                <a:latin typeface="Helvetica" pitchFamily="34" charset="0"/>
                <a:cs typeface="Helvetica" panose="020B0604020202020204" pitchFamily="34" charset="0"/>
              </a:rPr>
              <a:t>combines </a:t>
            </a:r>
            <a:r>
              <a:rPr lang="en-US" sz="2000" dirty="0">
                <a:latin typeface="Helvetica" pitchFamily="34" charset="0"/>
                <a:cs typeface="Helvetica" panose="020B0604020202020204" pitchFamily="34" charset="0"/>
              </a:rPr>
              <a:t>linear dynamical system model with sparse recovery techniques</a:t>
            </a:r>
          </a:p>
          <a:p>
            <a:pPr marL="228600" indent="-228600">
              <a:spcBef>
                <a:spcPts val="12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2000" dirty="0" smtClean="0">
                <a:latin typeface="Helvetica" pitchFamily="34" charset="0"/>
                <a:cs typeface="Helvetica" panose="020B0604020202020204" pitchFamily="34" charset="0"/>
              </a:rPr>
              <a:t>explicitly </a:t>
            </a:r>
            <a:r>
              <a:rPr lang="en-US" sz="2000" dirty="0">
                <a:latin typeface="Helvetica" pitchFamily="34" charset="0"/>
                <a:cs typeface="Helvetica" panose="020B0604020202020204" pitchFamily="34" charset="0"/>
              </a:rPr>
              <a:t>uses the available physical dynamical </a:t>
            </a:r>
            <a:r>
              <a:rPr lang="en-US" sz="2000" dirty="0" smtClean="0">
                <a:latin typeface="Helvetica" pitchFamily="34" charset="0"/>
                <a:cs typeface="Helvetica" panose="020B0604020202020204" pitchFamily="34" charset="0"/>
              </a:rPr>
              <a:t>models</a:t>
            </a:r>
          </a:p>
          <a:p>
            <a:pPr marL="228600" lvl="1" indent="-228600">
              <a:spcBef>
                <a:spcPts val="1200"/>
              </a:spcBef>
              <a:buClr>
                <a:srgbClr val="CC3300"/>
              </a:buClr>
              <a:buFont typeface="Arial" charset="0"/>
              <a:buChar cha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2000" dirty="0" smtClean="0">
                <a:latin typeface="Helvetica" pitchFamily="34" charset="0"/>
                <a:cs typeface="Helvetica" panose="020B0604020202020204" pitchFamily="34" charset="0"/>
                <a:sym typeface="Wingdings" panose="05000000000000000000" pitchFamily="2" charset="2"/>
              </a:rPr>
              <a:t>improved </a:t>
            </a:r>
            <a:r>
              <a:rPr lang="en-US" sz="2000" dirty="0">
                <a:latin typeface="Helvetica" pitchFamily="34" charset="0"/>
                <a:cs typeface="Helvetica" panose="020B0604020202020204" pitchFamily="34" charset="0"/>
                <a:sym typeface="Wingdings" panose="05000000000000000000" pitchFamily="2" charset="2"/>
              </a:rPr>
              <a:t>redundancy encoding results in high compressibility of images to be recovered using sparse recovery methods </a:t>
            </a:r>
            <a:endParaRPr lang="en-US" sz="2000" dirty="0">
              <a:latin typeface="Helvetica" pitchFamily="34" charset="0"/>
              <a:cs typeface="Helvetica" panose="020B0604020202020204" pitchFamily="34" charset="0"/>
              <a:sym typeface="Wingdings" panose="05000000000000000000" pitchFamily="2" charset="2"/>
            </a:endParaRPr>
          </a:p>
          <a:p>
            <a:pPr marL="228600" lvl="1" indent="-228600">
              <a:spcBef>
                <a:spcPts val="1200"/>
              </a:spcBef>
              <a:buClr>
                <a:srgbClr val="CC3300"/>
              </a:buClr>
              <a:buFont typeface="Arial" charset="0"/>
              <a:buChar cha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2000" dirty="0" smtClean="0">
                <a:latin typeface="Helvetica" pitchFamily="34" charset="0"/>
                <a:cs typeface="Helvetica" panose="020B0604020202020204" pitchFamily="34" charset="0"/>
              </a:rPr>
              <a:t>unifies </a:t>
            </a:r>
            <a:r>
              <a:rPr lang="en-US" sz="2000" dirty="0">
                <a:latin typeface="Helvetica" pitchFamily="34" charset="0"/>
                <a:cs typeface="Helvetica" panose="020B0604020202020204" pitchFamily="34" charset="0"/>
              </a:rPr>
              <a:t>prior information based methods which implicitly use the dynamics of underlying physiological functions</a:t>
            </a:r>
          </a:p>
          <a:p>
            <a:pPr marL="243205" lvl="1" indent="-285750">
              <a:spcBef>
                <a:spcPts val="600"/>
              </a:spcBef>
              <a:buClr>
                <a:srgbClr val="CC3300"/>
              </a:buClr>
              <a:buFont typeface="Wingdings" panose="05000000000000000000" pitchFamily="2" charset="2"/>
              <a:buChar char="à"/>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endParaRPr lang="en-US" sz="1800" dirty="0">
              <a:latin typeface="Helvetica" pitchFamily="34" charset="0"/>
              <a:cs typeface="Helvetica" panose="020B0604020202020204" pitchFamily="34" charset="0"/>
            </a:endParaRPr>
          </a:p>
          <a:p>
            <a:pPr marL="228600" indent="-228600">
              <a:spcBef>
                <a:spcPts val="600"/>
              </a:spcBef>
              <a:buClr>
                <a:srgbClr val="CC3300"/>
              </a:buClr>
              <a:buNone/>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1600" dirty="0" smtClean="0">
                <a:latin typeface="Helvetica" pitchFamily="34" charset="0"/>
                <a:cs typeface="Helvetica" panose="020B0604020202020204" pitchFamily="34" charset="0"/>
              </a:rPr>
              <a:t>	</a:t>
            </a:r>
            <a:endParaRPr lang="en-US" sz="1600" dirty="0">
              <a:latin typeface="Helvetica" panose="020B0604020202020204" pitchFamily="34" charset="0"/>
              <a:cs typeface="Helvetica" panose="020B0604020202020204" pitchFamily="34" charset="0"/>
              <a:sym typeface="Wingdings" panose="05000000000000000000" pitchFamily="2" charset="2"/>
            </a:endParaRPr>
          </a:p>
        </p:txBody>
      </p:sp>
      <p:sp>
        <p:nvSpPr>
          <p:cNvPr id="4" name="Slide Number Placeholder 3"/>
          <p:cNvSpPr>
            <a:spLocks noGrp="1"/>
          </p:cNvSpPr>
          <p:nvPr>
            <p:ph type="sldNum" sz="quarter" idx="4294967295"/>
          </p:nvPr>
        </p:nvSpPr>
        <p:spPr>
          <a:xfrm>
            <a:off x="8077200" y="19050"/>
            <a:ext cx="1066800" cy="328613"/>
          </a:xfrm>
          <a:prstGeom prst="rect">
            <a:avLst/>
          </a:prstGeom>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993832172"/>
      </p:ext>
    </p:extLst>
  </p:cSld>
  <p:clrMapOvr>
    <a:masterClrMapping/>
  </p:clrMapOvr>
  <mc:AlternateContent xmlns:mc="http://schemas.openxmlformats.org/markup-compatibility/2006" xmlns:p14="http://schemas.microsoft.com/office/powerpoint/2010/main">
    <mc:Choice Requires="p14">
      <p:transition spd="slow" p14:dur="2000" advTm="60207"/>
    </mc:Choice>
    <mc:Fallback xmlns="">
      <p:transition spd="slow" advTm="60207"/>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Background</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85800" y="1691640"/>
                <a:ext cx="7734300" cy="4589463"/>
              </a:xfrm>
            </p:spPr>
            <p:txBody>
              <a:bodyPr>
                <a:normAutofit fontScale="92500" lnSpcReduction="20000"/>
              </a:bodyPr>
              <a:lstStyle/>
              <a:p>
                <a:pPr marL="233363" indent="-233363">
                  <a:spcBef>
                    <a:spcPts val="12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dirty="0" smtClean="0">
                    <a:latin typeface="Helvetica" pitchFamily="34" charset="0"/>
                  </a:rPr>
                  <a:t>Classic dynamical system</a:t>
                </a: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𝑘</m:t>
                          </m:r>
                        </m:sub>
                      </m:sSub>
                      <m:r>
                        <a:rPr lang="en-US" b="0" i="1" smtClean="0">
                          <a:latin typeface="Cambria Math" panose="02040503050406030204" pitchFamily="18" charset="0"/>
                        </a:rPr>
                        <m:t>= </m:t>
                      </m:r>
                      <m:sSub>
                        <m:sSubPr>
                          <m:ctrlPr>
                            <a:rPr lang="en-US" b="0" i="1" smtClean="0">
                              <a:latin typeface="Cambria Math"/>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𝑘</m:t>
                          </m:r>
                        </m:sub>
                      </m:sSub>
                      <m:d>
                        <m:dPr>
                          <m:ctrlPr>
                            <a:rPr lang="en-US" b="0" i="1" smtClean="0">
                              <a:latin typeface="Cambria Math"/>
                            </a:rPr>
                          </m:ctrlPr>
                        </m:dPr>
                        <m:e>
                          <m:sSub>
                            <m:sSubPr>
                              <m:ctrlPr>
                                <a:rPr lang="en-US" b="0"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𝑘</m:t>
                              </m:r>
                              <m:r>
                                <a:rPr lang="en-US" b="0" i="1" smtClean="0">
                                  <a:latin typeface="Cambria Math" panose="02040503050406030204" pitchFamily="18" charset="0"/>
                                </a:rPr>
                                <m:t>−1</m:t>
                              </m:r>
                            </m:sub>
                          </m:sSub>
                        </m:e>
                      </m:d>
                      <m:r>
                        <a:rPr lang="en-US" b="0" i="1" smtClean="0">
                          <a:latin typeface="Cambria Math" panose="02040503050406030204" pitchFamily="18" charset="0"/>
                        </a:rPr>
                        <m:t>+ </m:t>
                      </m:r>
                      <m:sSub>
                        <m:sSubPr>
                          <m:ctrlPr>
                            <a:rPr lang="en-US" b="0" i="1" smtClean="0">
                              <a:latin typeface="Cambria Math"/>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𝑘</m:t>
                          </m:r>
                        </m:sub>
                      </m:sSub>
                    </m:oMath>
                  </m:oMathPara>
                </a14:m>
                <a:endParaRPr lang="en-US" b="0" dirty="0" smtClean="0"/>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𝑘</m:t>
                          </m:r>
                        </m:sub>
                      </m:sSub>
                      <m:r>
                        <a:rPr lang="en-US" b="0" i="1" smtClean="0">
                          <a:latin typeface="Cambria Math" panose="02040503050406030204" pitchFamily="18" charset="0"/>
                        </a:rPr>
                        <m:t>= </m:t>
                      </m:r>
                      <m:sSub>
                        <m:sSubPr>
                          <m:ctrlPr>
                            <a:rPr lang="en-US" b="0" i="1" smtClean="0">
                              <a:latin typeface="Cambria Math"/>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𝑘</m:t>
                          </m:r>
                        </m:sub>
                      </m:sSub>
                      <m:sSub>
                        <m:sSubPr>
                          <m:ctrlPr>
                            <a:rPr lang="en-US" b="0"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𝑘</m:t>
                          </m:r>
                        </m:sub>
                      </m:sSub>
                      <m:r>
                        <a:rPr lang="en-US" b="0" i="1" smtClean="0">
                          <a:latin typeface="Cambria Math" panose="02040503050406030204" pitchFamily="18" charset="0"/>
                        </a:rPr>
                        <m:t>+ </m:t>
                      </m:r>
                      <m:sSub>
                        <m:sSubPr>
                          <m:ctrlPr>
                            <a:rPr lang="en-US" b="0" i="1" smtClean="0">
                              <a:latin typeface="Cambria Math"/>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𝑘</m:t>
                          </m:r>
                        </m:sub>
                      </m:sSub>
                    </m:oMath>
                  </m:oMathPara>
                </a14:m>
                <a:endParaRPr lang="en-US" b="0" dirty="0" smtClean="0"/>
              </a:p>
              <a:p>
                <a:pPr marL="457200" indent="-228600">
                  <a:spcBef>
                    <a:spcPts val="600"/>
                  </a:spcBef>
                  <a:buClr>
                    <a:srgbClr val="CC3300"/>
                  </a:buClr>
                  <a:tabLst>
                    <a:tab pos="0" algn="l"/>
                    <a:tab pos="576263" algn="l"/>
                    <a:tab pos="1565275" algn="l"/>
                    <a:tab pos="2347913" algn="l"/>
                    <a:tab pos="3130550" algn="l"/>
                    <a:tab pos="3913188" algn="l"/>
                    <a:tab pos="4697413" algn="l"/>
                    <a:tab pos="5480050" algn="l"/>
                    <a:tab pos="6262688" algn="l"/>
                    <a:tab pos="7045325" algn="l"/>
                    <a:tab pos="7827963" algn="l"/>
                    <a:tab pos="8610600" algn="l"/>
                  </a:tabLst>
                </a:pPr>
                <a14:m>
                  <m:oMath xmlns:m="http://schemas.openxmlformats.org/officeDocument/2006/math">
                    <m:sSub>
                      <m:sSubPr>
                        <m:ctrlPr>
                          <a:rPr lang="en-US" sz="2000" i="1">
                            <a:latin typeface="Cambria Math"/>
                          </a:rPr>
                        </m:ctrlPr>
                      </m:sSubPr>
                      <m:e>
                        <m:r>
                          <a:rPr lang="en-US" sz="2000">
                            <a:latin typeface="Cambria Math" panose="02040503050406030204" pitchFamily="18" charset="0"/>
                          </a:rPr>
                          <m:t>𝑥</m:t>
                        </m:r>
                      </m:e>
                      <m:sub>
                        <m:r>
                          <a:rPr lang="en-US" sz="2000">
                            <a:latin typeface="Cambria Math" panose="02040503050406030204" pitchFamily="18" charset="0"/>
                          </a:rPr>
                          <m:t>𝑘</m:t>
                        </m:r>
                      </m:sub>
                    </m:sSub>
                  </m:oMath>
                </a14:m>
                <a:r>
                  <a:rPr lang="en-US" sz="2000" dirty="0">
                    <a:latin typeface="Helvetica" pitchFamily="34" charset="0"/>
                  </a:rPr>
                  <a:t>: </a:t>
                </a:r>
                <a14:m>
                  <m:oMath xmlns:m="http://schemas.openxmlformats.org/officeDocument/2006/math">
                    <m:r>
                      <a:rPr lang="en-US" sz="2000">
                        <a:latin typeface="Cambria Math" panose="02040503050406030204" pitchFamily="18" charset="0"/>
                      </a:rPr>
                      <m:t>𝑁</m:t>
                    </m:r>
                    <m:r>
                      <a:rPr lang="en-US" sz="2000">
                        <a:latin typeface="Cambria Math" panose="02040503050406030204" pitchFamily="18" charset="0"/>
                      </a:rPr>
                      <m:t>×1</m:t>
                    </m:r>
                  </m:oMath>
                </a14:m>
                <a:r>
                  <a:rPr lang="en-US" sz="2000" dirty="0">
                    <a:latin typeface="Helvetica" pitchFamily="34" charset="0"/>
                  </a:rPr>
                  <a:t> </a:t>
                </a:r>
                <a:r>
                  <a:rPr lang="en-US" sz="2000" dirty="0" smtClean="0">
                    <a:latin typeface="Helvetica" pitchFamily="34" charset="0"/>
                  </a:rPr>
                  <a:t>dynamic state at </a:t>
                </a:r>
                <a14:m>
                  <m:oMath xmlns:m="http://schemas.openxmlformats.org/officeDocument/2006/math">
                    <m:sSup>
                      <m:sSupPr>
                        <m:ctrlPr>
                          <a:rPr lang="en-US" sz="2000" i="1">
                            <a:latin typeface="Cambria Math"/>
                          </a:rPr>
                        </m:ctrlPr>
                      </m:sSupPr>
                      <m:e>
                        <m:r>
                          <a:rPr lang="en-US" sz="2000">
                            <a:latin typeface="Cambria Math" panose="02040503050406030204" pitchFamily="18" charset="0"/>
                          </a:rPr>
                          <m:t>𝑘</m:t>
                        </m:r>
                      </m:e>
                      <m:sup>
                        <m:r>
                          <a:rPr lang="en-US" sz="2000">
                            <a:latin typeface="Cambria Math" panose="02040503050406030204" pitchFamily="18" charset="0"/>
                          </a:rPr>
                          <m:t>𝑡h</m:t>
                        </m:r>
                      </m:sup>
                    </m:sSup>
                  </m:oMath>
                </a14:m>
                <a:r>
                  <a:rPr lang="en-US" sz="2000" dirty="0" smtClean="0">
                    <a:latin typeface="Helvetica" pitchFamily="34" charset="0"/>
                  </a:rPr>
                  <a:t> time point</a:t>
                </a:r>
                <a:endParaRPr lang="en-US" sz="2000" dirty="0">
                  <a:latin typeface="Helvetica" pitchFamily="34" charset="0"/>
                </a:endParaRPr>
              </a:p>
              <a:p>
                <a:pPr marL="457200" indent="-228600">
                  <a:spcBef>
                    <a:spcPts val="600"/>
                  </a:spcBef>
                  <a:buClr>
                    <a:srgbClr val="CC3300"/>
                  </a:buClr>
                  <a:tabLst>
                    <a:tab pos="0" algn="l"/>
                    <a:tab pos="576263" algn="l"/>
                    <a:tab pos="1565275" algn="l"/>
                    <a:tab pos="2347913" algn="l"/>
                    <a:tab pos="3130550" algn="l"/>
                    <a:tab pos="3913188" algn="l"/>
                    <a:tab pos="4697413" algn="l"/>
                    <a:tab pos="5480050" algn="l"/>
                    <a:tab pos="6262688" algn="l"/>
                    <a:tab pos="7045325" algn="l"/>
                    <a:tab pos="7827963" algn="l"/>
                    <a:tab pos="8610600" algn="l"/>
                  </a:tabLst>
                </a:pPr>
                <a14:m>
                  <m:oMath xmlns:m="http://schemas.openxmlformats.org/officeDocument/2006/math">
                    <m:sSub>
                      <m:sSubPr>
                        <m:ctrlPr>
                          <a:rPr lang="en-US" sz="2000" i="1">
                            <a:latin typeface="Cambria Math"/>
                          </a:rPr>
                        </m:ctrlPr>
                      </m:sSubPr>
                      <m:e>
                        <m:r>
                          <a:rPr lang="en-US" sz="2000">
                            <a:latin typeface="Cambria Math" panose="02040503050406030204" pitchFamily="18" charset="0"/>
                          </a:rPr>
                          <m:t>𝑓</m:t>
                        </m:r>
                      </m:e>
                      <m:sub>
                        <m:r>
                          <a:rPr lang="en-US" sz="2000">
                            <a:latin typeface="Cambria Math" panose="02040503050406030204" pitchFamily="18" charset="0"/>
                          </a:rPr>
                          <m:t>𝑘</m:t>
                        </m:r>
                      </m:sub>
                    </m:sSub>
                    <m:d>
                      <m:dPr>
                        <m:ctrlPr>
                          <a:rPr lang="en-US" sz="2000" i="1">
                            <a:latin typeface="Cambria Math"/>
                          </a:rPr>
                        </m:ctrlPr>
                      </m:dPr>
                      <m:e>
                        <m:r>
                          <a:rPr lang="en-US" sz="2000">
                            <a:latin typeface="Cambria Math" panose="02040503050406030204" pitchFamily="18" charset="0"/>
                          </a:rPr>
                          <m:t>.</m:t>
                        </m:r>
                      </m:e>
                    </m:d>
                  </m:oMath>
                </a14:m>
                <a:r>
                  <a:rPr lang="en-US" sz="2000" dirty="0" smtClean="0">
                    <a:latin typeface="Helvetica" pitchFamily="34" charset="0"/>
                  </a:rPr>
                  <a:t> time-evolution </a:t>
                </a:r>
                <a:r>
                  <a:rPr lang="en-US" sz="2000" dirty="0">
                    <a:latin typeface="Helvetica" pitchFamily="34" charset="0"/>
                  </a:rPr>
                  <a:t>function of the underlying </a:t>
                </a:r>
                <a:r>
                  <a:rPr lang="en-US" sz="2000" dirty="0" smtClean="0">
                    <a:latin typeface="Helvetica" pitchFamily="34" charset="0"/>
                  </a:rPr>
                  <a:t>states</a:t>
                </a:r>
                <a:endParaRPr lang="en-US" sz="2000" dirty="0">
                  <a:latin typeface="Helvetica" pitchFamily="34" charset="0"/>
                </a:endParaRPr>
              </a:p>
              <a:p>
                <a:pPr marL="457200" indent="-228600">
                  <a:spcBef>
                    <a:spcPts val="600"/>
                  </a:spcBef>
                  <a:buClr>
                    <a:srgbClr val="CC3300"/>
                  </a:buClr>
                  <a:tabLst>
                    <a:tab pos="0" algn="l"/>
                    <a:tab pos="576263" algn="l"/>
                    <a:tab pos="1565275" algn="l"/>
                    <a:tab pos="2347913" algn="l"/>
                    <a:tab pos="3130550" algn="l"/>
                    <a:tab pos="3913188" algn="l"/>
                    <a:tab pos="4697413" algn="l"/>
                    <a:tab pos="5480050" algn="l"/>
                    <a:tab pos="6262688" algn="l"/>
                    <a:tab pos="7045325" algn="l"/>
                    <a:tab pos="7827963" algn="l"/>
                    <a:tab pos="8610600" algn="l"/>
                  </a:tabLst>
                </a:pPr>
                <a14:m>
                  <m:oMath xmlns:m="http://schemas.openxmlformats.org/officeDocument/2006/math">
                    <m:sSub>
                      <m:sSubPr>
                        <m:ctrlPr>
                          <a:rPr lang="en-US" sz="2000" i="1">
                            <a:latin typeface="Cambria Math"/>
                          </a:rPr>
                        </m:ctrlPr>
                      </m:sSubPr>
                      <m:e>
                        <m:r>
                          <a:rPr lang="en-US" sz="2000">
                            <a:latin typeface="Cambria Math" panose="02040503050406030204" pitchFamily="18" charset="0"/>
                          </a:rPr>
                          <m:t>𝑢</m:t>
                        </m:r>
                      </m:e>
                      <m:sub>
                        <m:r>
                          <a:rPr lang="en-US" sz="2000">
                            <a:latin typeface="Cambria Math" panose="02040503050406030204" pitchFamily="18" charset="0"/>
                          </a:rPr>
                          <m:t>𝑘</m:t>
                        </m:r>
                      </m:sub>
                    </m:sSub>
                  </m:oMath>
                </a14:m>
                <a:r>
                  <a:rPr lang="en-US" sz="2000" dirty="0">
                    <a:latin typeface="Helvetica" pitchFamily="34" charset="0"/>
                  </a:rPr>
                  <a:t>: modeling error or innovations</a:t>
                </a:r>
              </a:p>
              <a:p>
                <a:pPr marL="457200" indent="-228600">
                  <a:spcBef>
                    <a:spcPts val="600"/>
                  </a:spcBef>
                  <a:buClr>
                    <a:srgbClr val="CC3300"/>
                  </a:buClr>
                  <a:tabLst>
                    <a:tab pos="0" algn="l"/>
                    <a:tab pos="576263" algn="l"/>
                    <a:tab pos="1565275" algn="l"/>
                    <a:tab pos="2347913" algn="l"/>
                    <a:tab pos="3130550" algn="l"/>
                    <a:tab pos="3913188" algn="l"/>
                    <a:tab pos="4697413" algn="l"/>
                    <a:tab pos="5480050" algn="l"/>
                    <a:tab pos="6262688" algn="l"/>
                    <a:tab pos="7045325" algn="l"/>
                    <a:tab pos="7827963" algn="l"/>
                    <a:tab pos="8610600" algn="l"/>
                  </a:tabLst>
                </a:pPr>
                <a14:m>
                  <m:oMath xmlns:m="http://schemas.openxmlformats.org/officeDocument/2006/math">
                    <m:sSub>
                      <m:sSubPr>
                        <m:ctrlPr>
                          <a:rPr lang="en-US" sz="2000" i="1">
                            <a:latin typeface="Cambria Math"/>
                          </a:rPr>
                        </m:ctrlPr>
                      </m:sSubPr>
                      <m:e>
                        <m:r>
                          <a:rPr lang="en-US" sz="2000">
                            <a:latin typeface="Cambria Math" panose="02040503050406030204" pitchFamily="18" charset="0"/>
                          </a:rPr>
                          <m:t>𝑦</m:t>
                        </m:r>
                      </m:e>
                      <m:sub>
                        <m:r>
                          <a:rPr lang="en-US" sz="2000">
                            <a:latin typeface="Cambria Math" panose="02040503050406030204" pitchFamily="18" charset="0"/>
                          </a:rPr>
                          <m:t>𝑘</m:t>
                        </m:r>
                      </m:sub>
                    </m:sSub>
                  </m:oMath>
                </a14:m>
                <a:r>
                  <a:rPr lang="en-US" sz="2000" dirty="0">
                    <a:latin typeface="Helvetica" pitchFamily="34" charset="0"/>
                  </a:rPr>
                  <a:t>: </a:t>
                </a:r>
                <a14:m>
                  <m:oMath xmlns:m="http://schemas.openxmlformats.org/officeDocument/2006/math">
                    <m:r>
                      <a:rPr lang="en-US" sz="2000">
                        <a:latin typeface="Cambria Math" panose="02040503050406030204" pitchFamily="18" charset="0"/>
                      </a:rPr>
                      <m:t>𝑀</m:t>
                    </m:r>
                    <m:r>
                      <a:rPr lang="en-US" sz="2000">
                        <a:latin typeface="Cambria Math" panose="02040503050406030204" pitchFamily="18" charset="0"/>
                      </a:rPr>
                      <m:t>×1</m:t>
                    </m:r>
                  </m:oMath>
                </a14:m>
                <a:r>
                  <a:rPr lang="en-US" sz="2000" dirty="0">
                    <a:latin typeface="Helvetica" pitchFamily="34" charset="0"/>
                  </a:rPr>
                  <a:t> k-space measurements for the  </a:t>
                </a:r>
                <a14:m>
                  <m:oMath xmlns:m="http://schemas.openxmlformats.org/officeDocument/2006/math">
                    <m:sSup>
                      <m:sSupPr>
                        <m:ctrlPr>
                          <a:rPr lang="en-US" sz="2000" i="1">
                            <a:latin typeface="Cambria Math"/>
                          </a:rPr>
                        </m:ctrlPr>
                      </m:sSupPr>
                      <m:e>
                        <m:r>
                          <a:rPr lang="en-US" sz="2000">
                            <a:latin typeface="Cambria Math" panose="02040503050406030204" pitchFamily="18" charset="0"/>
                          </a:rPr>
                          <m:t>𝑘</m:t>
                        </m:r>
                      </m:e>
                      <m:sup>
                        <m:r>
                          <a:rPr lang="en-US" sz="2000">
                            <a:latin typeface="Cambria Math" panose="02040503050406030204" pitchFamily="18" charset="0"/>
                          </a:rPr>
                          <m:t>𝑡h</m:t>
                        </m:r>
                      </m:sup>
                    </m:sSup>
                  </m:oMath>
                </a14:m>
                <a:r>
                  <a:rPr lang="en-US" sz="2000" dirty="0">
                    <a:latin typeface="Helvetica" pitchFamily="34" charset="0"/>
                  </a:rPr>
                  <a:t> </a:t>
                </a:r>
                <a:r>
                  <a:rPr lang="en-US" sz="2000" dirty="0" smtClean="0">
                    <a:latin typeface="Helvetica" pitchFamily="34" charset="0"/>
                  </a:rPr>
                  <a:t>state </a:t>
                </a:r>
                <a:endParaRPr lang="en-US" sz="2000" dirty="0">
                  <a:latin typeface="Helvetica" pitchFamily="34" charset="0"/>
                </a:endParaRPr>
              </a:p>
              <a:p>
                <a:pPr marL="457200" indent="-228600">
                  <a:spcBef>
                    <a:spcPts val="600"/>
                  </a:spcBef>
                  <a:buClr>
                    <a:srgbClr val="CC3300"/>
                  </a:buClr>
                  <a:tabLst>
                    <a:tab pos="0" algn="l"/>
                    <a:tab pos="576263" algn="l"/>
                    <a:tab pos="1565275" algn="l"/>
                    <a:tab pos="2347913" algn="l"/>
                    <a:tab pos="3130550" algn="l"/>
                    <a:tab pos="3913188" algn="l"/>
                    <a:tab pos="4697413" algn="l"/>
                    <a:tab pos="5480050" algn="l"/>
                    <a:tab pos="6262688" algn="l"/>
                    <a:tab pos="7045325" algn="l"/>
                    <a:tab pos="7827963" algn="l"/>
                    <a:tab pos="8610600" algn="l"/>
                  </a:tabLst>
                </a:pPr>
                <a14:m>
                  <m:oMath xmlns:m="http://schemas.openxmlformats.org/officeDocument/2006/math">
                    <m:sSub>
                      <m:sSubPr>
                        <m:ctrlPr>
                          <a:rPr lang="en-US" sz="2000" i="1">
                            <a:latin typeface="Cambria Math"/>
                          </a:rPr>
                        </m:ctrlPr>
                      </m:sSubPr>
                      <m:e>
                        <m:r>
                          <a:rPr lang="en-US" sz="2000">
                            <a:latin typeface="Cambria Math" panose="02040503050406030204" pitchFamily="18" charset="0"/>
                          </a:rPr>
                          <m:t>𝐻</m:t>
                        </m:r>
                      </m:e>
                      <m:sub>
                        <m:r>
                          <a:rPr lang="en-US" sz="2000">
                            <a:latin typeface="Cambria Math" panose="02040503050406030204" pitchFamily="18" charset="0"/>
                          </a:rPr>
                          <m:t>𝑘</m:t>
                        </m:r>
                      </m:sub>
                    </m:sSub>
                  </m:oMath>
                </a14:m>
                <a:r>
                  <a:rPr lang="en-US" sz="2000" dirty="0">
                    <a:latin typeface="Helvetica" pitchFamily="34" charset="0"/>
                  </a:rPr>
                  <a:t>: </a:t>
                </a:r>
                <a:r>
                  <a:rPr lang="en-US" sz="2000" dirty="0" smtClean="0">
                    <a:latin typeface="Helvetica" pitchFamily="34" charset="0"/>
                  </a:rPr>
                  <a:t>linear measurement matrix</a:t>
                </a:r>
                <a:endParaRPr lang="en-US" sz="2000" dirty="0">
                  <a:latin typeface="Helvetica" pitchFamily="34" charset="0"/>
                </a:endParaRPr>
              </a:p>
              <a:p>
                <a:pPr marL="457200" indent="-228600">
                  <a:spcBef>
                    <a:spcPts val="600"/>
                  </a:spcBef>
                  <a:buClr>
                    <a:srgbClr val="CC3300"/>
                  </a:buClr>
                  <a:tabLst>
                    <a:tab pos="0" algn="l"/>
                    <a:tab pos="576263" algn="l"/>
                    <a:tab pos="1565275" algn="l"/>
                    <a:tab pos="2347913" algn="l"/>
                    <a:tab pos="3130550" algn="l"/>
                    <a:tab pos="3913188" algn="l"/>
                    <a:tab pos="4697413" algn="l"/>
                    <a:tab pos="5480050" algn="l"/>
                    <a:tab pos="6262688" algn="l"/>
                    <a:tab pos="7045325" algn="l"/>
                    <a:tab pos="7827963" algn="l"/>
                    <a:tab pos="8610600" algn="l"/>
                  </a:tabLst>
                </a:pPr>
                <a14:m>
                  <m:oMath xmlns:m="http://schemas.openxmlformats.org/officeDocument/2006/math">
                    <m:sSub>
                      <m:sSubPr>
                        <m:ctrlPr>
                          <a:rPr lang="en-US" sz="2000" i="1">
                            <a:latin typeface="Cambria Math"/>
                          </a:rPr>
                        </m:ctrlPr>
                      </m:sSubPr>
                      <m:e>
                        <m:r>
                          <a:rPr lang="en-US" sz="2000">
                            <a:latin typeface="Cambria Math" panose="02040503050406030204" pitchFamily="18" charset="0"/>
                          </a:rPr>
                          <m:t>𝑣</m:t>
                        </m:r>
                      </m:e>
                      <m:sub>
                        <m:r>
                          <a:rPr lang="en-US" sz="2000">
                            <a:latin typeface="Cambria Math" panose="02040503050406030204" pitchFamily="18" charset="0"/>
                          </a:rPr>
                          <m:t>𝑘</m:t>
                        </m:r>
                      </m:sub>
                    </m:sSub>
                  </m:oMath>
                </a14:m>
                <a:r>
                  <a:rPr lang="en-US" sz="2000" dirty="0">
                    <a:latin typeface="Helvetica" pitchFamily="34" charset="0"/>
                  </a:rPr>
                  <a:t>: measurement </a:t>
                </a:r>
                <a:r>
                  <a:rPr lang="en-US" sz="2000" dirty="0" smtClean="0">
                    <a:latin typeface="Helvetica" pitchFamily="34" charset="0"/>
                  </a:rPr>
                  <a:t>noise</a:t>
                </a:r>
              </a:p>
              <a:p>
                <a:pPr lvl="1" indent="-223838">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endParaRPr lang="en-US" sz="1800" dirty="0" smtClean="0">
                  <a:latin typeface="Helvetica" pitchFamily="34" charset="0"/>
                </a:endParaRPr>
              </a:p>
              <a:p>
                <a:pPr marL="233363" indent="-233363">
                  <a:spcBef>
                    <a:spcPts val="12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2200" dirty="0">
                    <a:latin typeface="Helvetica" pitchFamily="34" charset="0"/>
                  </a:rPr>
                  <a:t>L</a:t>
                </a:r>
                <a:r>
                  <a:rPr lang="en-US" sz="2200" dirty="0" smtClean="0">
                    <a:latin typeface="Helvetica" pitchFamily="34" charset="0"/>
                  </a:rPr>
                  <a:t>inear </a:t>
                </a:r>
                <a:r>
                  <a:rPr lang="en-US" sz="2200" dirty="0">
                    <a:latin typeface="Helvetica" pitchFamily="34" charset="0"/>
                  </a:rPr>
                  <a:t>dynamical systems (LDS) based dynamic MRI formulation</a:t>
                </a:r>
              </a:p>
              <a:p>
                <a:pPr marL="457200" indent="-228600">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14:m>
                  <m:oMath xmlns:m="http://schemas.openxmlformats.org/officeDocument/2006/math">
                    <m:sSub>
                      <m:sSubPr>
                        <m:ctrlPr>
                          <a:rPr lang="en-US" sz="2000" i="1" smtClean="0">
                            <a:latin typeface="Cambria Math"/>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𝑘</m:t>
                        </m:r>
                      </m:sub>
                    </m:sSub>
                  </m:oMath>
                </a14:m>
                <a:r>
                  <a:rPr lang="en-US" sz="2000" dirty="0" smtClean="0">
                    <a:latin typeface="Helvetica" pitchFamily="34" charset="0"/>
                  </a:rPr>
                  <a:t>: underlying evolving images</a:t>
                </a:r>
              </a:p>
              <a:p>
                <a:pPr marL="457200" indent="-228600">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14:m>
                  <m:oMath xmlns:m="http://schemas.openxmlformats.org/officeDocument/2006/math">
                    <m:sSub>
                      <m:sSubPr>
                        <m:ctrlPr>
                          <a:rPr lang="en-US" sz="2000" i="1" smtClean="0">
                            <a:latin typeface="Cambria Math"/>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𝑘</m:t>
                        </m:r>
                      </m:sub>
                    </m:sSub>
                  </m:oMath>
                </a14:m>
                <a:r>
                  <a:rPr lang="en-US" sz="2000" dirty="0" smtClean="0">
                    <a:latin typeface="Helvetica" pitchFamily="34" charset="0"/>
                  </a:rPr>
                  <a:t>: </a:t>
                </a:r>
                <a:r>
                  <a:rPr lang="en-US" sz="2000" i="1" dirty="0" smtClean="0">
                    <a:latin typeface="Helvetica" pitchFamily="34" charset="0"/>
                  </a:rPr>
                  <a:t>k</a:t>
                </a:r>
                <a:r>
                  <a:rPr lang="en-US" sz="2000" dirty="0" smtClean="0">
                    <a:latin typeface="Helvetica" pitchFamily="34" charset="0"/>
                  </a:rPr>
                  <a:t>-space samples</a:t>
                </a:r>
              </a:p>
              <a:p>
                <a:pPr marL="457200" indent="-228600">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14:m>
                  <m:oMath xmlns:m="http://schemas.openxmlformats.org/officeDocument/2006/math">
                    <m:sSub>
                      <m:sSubPr>
                        <m:ctrlPr>
                          <a:rPr lang="en-US" sz="2000" i="1" smtClean="0">
                            <a:latin typeface="Cambria Math"/>
                          </a:rPr>
                        </m:ctrlPr>
                      </m:sSubPr>
                      <m:e>
                        <m:r>
                          <a:rPr lang="en-US" sz="2000" b="0" i="1" smtClean="0">
                            <a:latin typeface="Cambria Math" panose="02040503050406030204" pitchFamily="18" charset="0"/>
                          </a:rPr>
                          <m:t>𝑓</m:t>
                        </m:r>
                      </m:e>
                      <m:sub>
                        <m:r>
                          <a:rPr lang="en-US" sz="2000" b="0" i="1" smtClean="0">
                            <a:latin typeface="Cambria Math" panose="02040503050406030204" pitchFamily="18" charset="0"/>
                          </a:rPr>
                          <m:t>𝑘</m:t>
                        </m:r>
                      </m:sub>
                    </m:sSub>
                    <m:d>
                      <m:dPr>
                        <m:ctrlPr>
                          <a:rPr lang="en-US" sz="2000" b="0" i="1" smtClean="0">
                            <a:latin typeface="Cambria Math"/>
                          </a:rPr>
                        </m:ctrlPr>
                      </m:dPr>
                      <m:e>
                        <m:r>
                          <a:rPr lang="en-US" sz="2000" b="0" i="1" smtClean="0">
                            <a:latin typeface="Cambria Math" panose="02040503050406030204" pitchFamily="18" charset="0"/>
                          </a:rPr>
                          <m:t>.</m:t>
                        </m:r>
                      </m:e>
                    </m:d>
                    <m:r>
                      <a:rPr lang="en-US" sz="2000" b="0" i="1" smtClean="0">
                        <a:latin typeface="Cambria Math" panose="02040503050406030204" pitchFamily="18" charset="0"/>
                      </a:rPr>
                      <m:t>= </m:t>
                    </m:r>
                    <m:sSub>
                      <m:sSubPr>
                        <m:ctrlPr>
                          <a:rPr lang="en-US" sz="2000" b="0" i="1" smtClean="0">
                            <a:latin typeface="Cambria Math"/>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𝑘</m:t>
                        </m:r>
                      </m:sub>
                    </m:sSub>
                  </m:oMath>
                </a14:m>
                <a:r>
                  <a:rPr lang="en-US" sz="2000" dirty="0" smtClean="0">
                    <a:latin typeface="Helvetica" pitchFamily="34" charset="0"/>
                  </a:rPr>
                  <a:t>, a linear image evolution model</a:t>
                </a:r>
                <a:endParaRPr lang="en-US" sz="2000" dirty="0">
                  <a:latin typeface="Helvetica" pitchFamily="34" charset="0"/>
                </a:endParaRPr>
              </a:p>
              <a:p>
                <a:pPr marL="0" indent="0">
                  <a:buNone/>
                </a:pPr>
                <a:endParaRPr lang="en-US" b="0"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85800" y="1691640"/>
                <a:ext cx="7734300" cy="4589463"/>
              </a:xfrm>
              <a:blipFill rotWithShape="1">
                <a:blip r:embed="rId3"/>
                <a:stretch>
                  <a:fillRect l="-946" t="-2128" r="-710"/>
                </a:stretch>
              </a:blipFill>
            </p:spPr>
            <p:txBody>
              <a:bodyPr/>
              <a:lstStyle/>
              <a:p>
                <a:r>
                  <a:rPr lang="en-US">
                    <a:noFill/>
                  </a:rPr>
                  <a:t> </a:t>
                </a:r>
              </a:p>
            </p:txBody>
          </p:sp>
        </mc:Fallback>
      </mc:AlternateContent>
      <p:sp>
        <p:nvSpPr>
          <p:cNvPr id="4" name="Slide Number Placeholder 3"/>
          <p:cNvSpPr>
            <a:spLocks noGrp="1"/>
          </p:cNvSpPr>
          <p:nvPr>
            <p:ph type="sldNum" sz="quarter" idx="4294967295"/>
          </p:nvPr>
        </p:nvSpPr>
        <p:spPr>
          <a:xfrm>
            <a:off x="8077200" y="19050"/>
            <a:ext cx="1066800" cy="328613"/>
          </a:xfrm>
          <a:prstGeom prst="rect">
            <a:avLst/>
          </a:prstGeom>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552749779"/>
      </p:ext>
    </p:extLst>
  </p:cSld>
  <p:clrMapOvr>
    <a:masterClrMapping/>
  </p:clrMapOvr>
  <mc:AlternateContent xmlns:mc="http://schemas.openxmlformats.org/markup-compatibility/2006" xmlns:p14="http://schemas.microsoft.com/office/powerpoint/2010/main">
    <mc:Choice Requires="p14">
      <p:transition spd="slow" p14:dur="2000" advTm="68113"/>
    </mc:Choice>
    <mc:Fallback xmlns="">
      <p:transition spd="slow" advTm="68113"/>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Content Placeholder 3"/>
          <p:cNvSpPr>
            <a:spLocks noGrp="1"/>
          </p:cNvSpPr>
          <p:nvPr>
            <p:ph idx="1"/>
          </p:nvPr>
        </p:nvSpPr>
        <p:spPr>
          <a:xfrm>
            <a:off x="685800" y="1691640"/>
            <a:ext cx="7734300" cy="4589463"/>
          </a:xfrm>
        </p:spPr>
        <p:txBody>
          <a:bodyPr/>
          <a:lstStyle/>
          <a:p>
            <a:pPr marL="228600" indent="-228600">
              <a:spcBef>
                <a:spcPts val="600"/>
              </a:spcBef>
              <a:buClr>
                <a:srgbClr val="CC3300"/>
              </a:buClr>
            </a:pPr>
            <a:r>
              <a:rPr lang="en-US" dirty="0">
                <a:latin typeface="Helvetica" pitchFamily="34" charset="0"/>
              </a:rPr>
              <a:t>Introduction</a:t>
            </a:r>
          </a:p>
          <a:p>
            <a:pPr marL="228600" indent="-228600">
              <a:spcBef>
                <a:spcPts val="600"/>
              </a:spcBef>
              <a:buClr>
                <a:srgbClr val="CC3300"/>
              </a:buClr>
            </a:pPr>
            <a:r>
              <a:rPr lang="en-US" dirty="0">
                <a:latin typeface="Helvetica" pitchFamily="34" charset="0"/>
              </a:rPr>
              <a:t>Algorithm</a:t>
            </a:r>
          </a:p>
          <a:p>
            <a:pPr marL="228600" indent="-228600">
              <a:spcBef>
                <a:spcPts val="600"/>
              </a:spcBef>
              <a:buClr>
                <a:srgbClr val="CC3300"/>
              </a:buClr>
            </a:pPr>
            <a:r>
              <a:rPr lang="en-US" dirty="0">
                <a:latin typeface="Helvetica" pitchFamily="34" charset="0"/>
              </a:rPr>
              <a:t>Results</a:t>
            </a:r>
          </a:p>
          <a:p>
            <a:pPr marL="228600" indent="-228600">
              <a:spcBef>
                <a:spcPts val="600"/>
              </a:spcBef>
              <a:buClr>
                <a:srgbClr val="CC3300"/>
              </a:buClr>
            </a:pPr>
            <a:r>
              <a:rPr lang="en-US" dirty="0">
                <a:latin typeface="Helvetica" pitchFamily="34" charset="0"/>
              </a:rPr>
              <a:t>Conclusions</a:t>
            </a:r>
          </a:p>
          <a:p>
            <a:endParaRPr lang="en-US" dirty="0"/>
          </a:p>
        </p:txBody>
      </p:sp>
      <p:sp>
        <p:nvSpPr>
          <p:cNvPr id="3" name="Slide Number Placeholder 2"/>
          <p:cNvSpPr>
            <a:spLocks noGrp="1"/>
          </p:cNvSpPr>
          <p:nvPr>
            <p:ph type="sldNum" sz="quarter" idx="4294967295"/>
          </p:nvPr>
        </p:nvSpPr>
        <p:spPr>
          <a:xfrm>
            <a:off x="0" y="6356350"/>
            <a:ext cx="1981200" cy="365125"/>
          </a:xfrm>
          <a:prstGeom prst="rect">
            <a:avLst/>
          </a:prstGeom>
        </p:spPr>
        <p:txBody>
          <a:bodyPr/>
          <a:lstStyle/>
          <a:p>
            <a:fld id="{B6F15528-21DE-4FAA-801E-634DDDAF4B2B}" type="slidenum">
              <a:rPr lang="en-US" smtClean="0"/>
              <a:pPr/>
              <a:t>7</a:t>
            </a:fld>
            <a:endParaRPr lang="en-US"/>
          </a:p>
        </p:txBody>
      </p:sp>
      <p:sp>
        <p:nvSpPr>
          <p:cNvPr id="6" name="Content Placeholder 3"/>
          <p:cNvSpPr txBox="1">
            <a:spLocks/>
          </p:cNvSpPr>
          <p:nvPr/>
        </p:nvSpPr>
        <p:spPr bwMode="auto">
          <a:xfrm>
            <a:off x="685800" y="1691640"/>
            <a:ext cx="7734300" cy="45894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chemeClr val="bg2"/>
              </a:buClr>
              <a:buFont typeface="Arial" charset="0"/>
              <a:buChar char="•"/>
              <a:defRPr sz="2400" kern="1200" baseline="0">
                <a:solidFill>
                  <a:schemeClr val="tx1">
                    <a:lumMod val="65000"/>
                    <a:lumOff val="35000"/>
                  </a:schemeClr>
                </a:solidFill>
                <a:latin typeface="Arial"/>
                <a:ea typeface="ＭＳ Ｐゴシック" charset="0"/>
                <a:cs typeface="Arial"/>
              </a:defRPr>
            </a:lvl1pPr>
            <a:lvl2pPr marL="800100" indent="-342900" algn="l" defTabSz="457200" rtl="0" eaLnBrk="1" fontAlgn="base" hangingPunct="1">
              <a:spcBef>
                <a:spcPct val="20000"/>
              </a:spcBef>
              <a:spcAft>
                <a:spcPct val="0"/>
              </a:spcAft>
              <a:buClr>
                <a:schemeClr val="bg2"/>
              </a:buClr>
              <a:buFont typeface="Lucida Grande"/>
              <a:buChar char="-"/>
              <a:defRPr sz="2200" kern="1200" baseline="0">
                <a:solidFill>
                  <a:schemeClr val="tx1">
                    <a:lumMod val="65000"/>
                    <a:lumOff val="35000"/>
                  </a:schemeClr>
                </a:solidFill>
                <a:latin typeface="Arial"/>
                <a:ea typeface="ＭＳ Ｐゴシック" charset="0"/>
                <a:cs typeface="Arial"/>
              </a:defRPr>
            </a:lvl2pPr>
            <a:lvl3pPr marL="1257300" indent="-342900" algn="l" defTabSz="457200" rtl="0" eaLnBrk="1" fontAlgn="base" hangingPunct="1">
              <a:spcBef>
                <a:spcPct val="20000"/>
              </a:spcBef>
              <a:spcAft>
                <a:spcPct val="0"/>
              </a:spcAft>
              <a:buClr>
                <a:schemeClr val="bg2"/>
              </a:buClr>
              <a:buFont typeface="Arial"/>
              <a:buChar char="•"/>
              <a:defRPr sz="2000" kern="1200" baseline="0">
                <a:solidFill>
                  <a:schemeClr val="tx1">
                    <a:lumMod val="65000"/>
                    <a:lumOff val="35000"/>
                  </a:schemeClr>
                </a:solidFill>
                <a:latin typeface="Arial"/>
                <a:ea typeface="ＭＳ Ｐゴシック" charset="0"/>
                <a:cs typeface="Arial"/>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228600">
              <a:spcBef>
                <a:spcPts val="600"/>
              </a:spcBef>
              <a:buClr>
                <a:srgbClr val="CC3300"/>
              </a:buClr>
            </a:pPr>
            <a:r>
              <a:rPr lang="en-US" dirty="0" smtClean="0">
                <a:solidFill>
                  <a:schemeClr val="bg1">
                    <a:lumMod val="85000"/>
                  </a:schemeClr>
                </a:solidFill>
                <a:latin typeface="Helvetica" pitchFamily="34" charset="0"/>
              </a:rPr>
              <a:t>Introduction</a:t>
            </a:r>
          </a:p>
          <a:p>
            <a:pPr marL="228600" indent="-228600">
              <a:spcBef>
                <a:spcPts val="600"/>
              </a:spcBef>
              <a:buClr>
                <a:srgbClr val="CC3300"/>
              </a:buClr>
            </a:pPr>
            <a:r>
              <a:rPr lang="en-US" dirty="0" smtClean="0">
                <a:latin typeface="Helvetica" pitchFamily="34" charset="0"/>
              </a:rPr>
              <a:t>Algorithm</a:t>
            </a:r>
          </a:p>
          <a:p>
            <a:pPr marL="228600" indent="-228600">
              <a:spcBef>
                <a:spcPts val="600"/>
              </a:spcBef>
              <a:buClr>
                <a:srgbClr val="CC3300"/>
              </a:buClr>
            </a:pPr>
            <a:r>
              <a:rPr lang="en-US" dirty="0" smtClean="0">
                <a:solidFill>
                  <a:schemeClr val="bg1">
                    <a:lumMod val="85000"/>
                  </a:schemeClr>
                </a:solidFill>
                <a:latin typeface="Helvetica" pitchFamily="34" charset="0"/>
              </a:rPr>
              <a:t>Results</a:t>
            </a:r>
          </a:p>
          <a:p>
            <a:pPr marL="228600" indent="-228600">
              <a:spcBef>
                <a:spcPts val="600"/>
              </a:spcBef>
              <a:buClr>
                <a:srgbClr val="CC3300"/>
              </a:buClr>
            </a:pPr>
            <a:r>
              <a:rPr lang="en-US" dirty="0" smtClean="0">
                <a:solidFill>
                  <a:schemeClr val="bg1">
                    <a:lumMod val="85000"/>
                  </a:schemeClr>
                </a:solidFill>
                <a:latin typeface="Helvetica" pitchFamily="34" charset="0"/>
              </a:rPr>
              <a:t>Conclusions</a:t>
            </a:r>
          </a:p>
          <a:p>
            <a:endParaRPr lang="en-US" dirty="0"/>
          </a:p>
        </p:txBody>
      </p:sp>
    </p:spTree>
    <p:extLst>
      <p:ext uri="{BB962C8B-B14F-4D97-AF65-F5344CB8AC3E}">
        <p14:creationId xmlns:p14="http://schemas.microsoft.com/office/powerpoint/2010/main" val="39658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4">
                                            <p:txEl>
                                              <p:pRg st="0" end="0"/>
                                            </p:txEl>
                                          </p:spTgt>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LDS </a:t>
            </a:r>
            <a:r>
              <a:rPr lang="en-US" dirty="0"/>
              <a:t>based </a:t>
            </a:r>
            <a:r>
              <a:rPr lang="en-US" dirty="0" smtClean="0"/>
              <a:t>fast dynamic </a:t>
            </a:r>
            <a:r>
              <a:rPr lang="en-US" dirty="0"/>
              <a:t>MRI </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85800" y="1691640"/>
                <a:ext cx="7734300" cy="4589463"/>
              </a:xfrm>
            </p:spPr>
            <p:txBody>
              <a:bodyPr>
                <a:normAutofit/>
              </a:bodyPr>
              <a:lstStyle/>
              <a:p>
                <a:pPr marL="0" indent="0">
                  <a:lnSpc>
                    <a:spcPct val="90000"/>
                  </a:lnSpc>
                  <a:spcBef>
                    <a:spcPts val="1200"/>
                  </a:spcBef>
                  <a:buClr>
                    <a:srgbClr val="CC3300"/>
                  </a:buClr>
                  <a:buNone/>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dirty="0" smtClean="0">
                    <a:latin typeface="Helvetica" pitchFamily="34" charset="0"/>
                  </a:rPr>
                  <a:t>Proposed formulation</a:t>
                </a:r>
              </a:p>
              <a:p>
                <a:pPr marL="457200" indent="-228600">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2000" dirty="0">
                    <a:latin typeface="Helvetica" pitchFamily="34" charset="0"/>
                  </a:rPr>
                  <a:t>under-sampled acquisitions, </a:t>
                </a:r>
                <a:r>
                  <a:rPr lang="en-US" sz="2000" i="1" dirty="0">
                    <a:latin typeface="Helvetica" pitchFamily="34" charset="0"/>
                  </a:rPr>
                  <a:t>i.e.,</a:t>
                </a:r>
                <a:r>
                  <a:rPr lang="en-US" sz="2000" dirty="0">
                    <a:latin typeface="Helvetica" pitchFamily="34" charset="0"/>
                  </a:rPr>
                  <a:t> </a:t>
                </a:r>
                <a14:m>
                  <m:oMath xmlns:m="http://schemas.openxmlformats.org/officeDocument/2006/math">
                    <m:r>
                      <a:rPr lang="en-US" sz="2000">
                        <a:latin typeface="Cambria Math" panose="02040503050406030204" pitchFamily="18" charset="0"/>
                      </a:rPr>
                      <m:t>𝑀</m:t>
                    </m:r>
                    <m:r>
                      <a:rPr lang="en-US" sz="2000">
                        <a:latin typeface="Cambria Math" panose="02040503050406030204" pitchFamily="18" charset="0"/>
                      </a:rPr>
                      <m:t>≪</m:t>
                    </m:r>
                    <m:r>
                      <a:rPr lang="en-US" sz="2000">
                        <a:latin typeface="Cambria Math" panose="02040503050406030204" pitchFamily="18" charset="0"/>
                      </a:rPr>
                      <m:t>𝑁</m:t>
                    </m:r>
                  </m:oMath>
                </a14:m>
                <a:endParaRPr lang="en-US" sz="2000" dirty="0">
                  <a:latin typeface="Helvetica" pitchFamily="34" charset="0"/>
                </a:endParaRPr>
              </a:p>
              <a:p>
                <a:pPr marL="457200" indent="-228600">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2000" dirty="0">
                    <a:latin typeface="Helvetica" pitchFamily="34" charset="0"/>
                  </a:rPr>
                  <a:t>sparse/compressible innovations, </a:t>
                </a:r>
                <a:r>
                  <a:rPr lang="en-US" sz="2000" i="1" dirty="0">
                    <a:latin typeface="Helvetica" pitchFamily="34" charset="0"/>
                  </a:rPr>
                  <a:t>i.e.,</a:t>
                </a:r>
                <a:r>
                  <a:rPr lang="en-US" sz="2000" dirty="0">
                    <a:latin typeface="Helvetica" pitchFamily="34" charset="0"/>
                  </a:rPr>
                  <a:t> </a:t>
                </a:r>
                <a14:m>
                  <m:oMath xmlns:m="http://schemas.openxmlformats.org/officeDocument/2006/math">
                    <m:sSub>
                      <m:sSubPr>
                        <m:ctrlPr>
                          <a:rPr lang="en-US" sz="2000" i="1">
                            <a:latin typeface="Cambria Math"/>
                          </a:rPr>
                        </m:ctrlPr>
                      </m:sSubPr>
                      <m:e>
                        <m:d>
                          <m:dPr>
                            <m:begChr m:val="‖"/>
                            <m:endChr m:val="‖"/>
                            <m:ctrlPr>
                              <a:rPr lang="en-US" sz="2000" i="1">
                                <a:latin typeface="Cambria Math"/>
                              </a:rPr>
                            </m:ctrlPr>
                          </m:dPr>
                          <m:e>
                            <m:sSub>
                              <m:sSubPr>
                                <m:ctrlPr>
                                  <a:rPr lang="en-US" sz="2000" i="1">
                                    <a:latin typeface="Cambria Math"/>
                                  </a:rPr>
                                </m:ctrlPr>
                              </m:sSubPr>
                              <m:e>
                                <m:r>
                                  <a:rPr lang="en-US" sz="2000">
                                    <a:latin typeface="Cambria Math" panose="02040503050406030204" pitchFamily="18" charset="0"/>
                                  </a:rPr>
                                  <m:t>𝑢</m:t>
                                </m:r>
                              </m:e>
                              <m:sub>
                                <m:r>
                                  <a:rPr lang="en-US" sz="2000">
                                    <a:latin typeface="Cambria Math" panose="02040503050406030204" pitchFamily="18" charset="0"/>
                                  </a:rPr>
                                  <m:t>𝑘</m:t>
                                </m:r>
                              </m:sub>
                            </m:sSub>
                          </m:e>
                        </m:d>
                      </m:e>
                      <m:sub>
                        <m:r>
                          <a:rPr lang="en-US" sz="2000">
                            <a:latin typeface="Cambria Math" panose="02040503050406030204" pitchFamily="18" charset="0"/>
                          </a:rPr>
                          <m:t>0</m:t>
                        </m:r>
                      </m:sub>
                    </m:sSub>
                    <m:r>
                      <a:rPr lang="en-US" sz="2000">
                        <a:latin typeface="Cambria Math" panose="02040503050406030204" pitchFamily="18" charset="0"/>
                      </a:rPr>
                      <m:t>≤</m:t>
                    </m:r>
                    <m:r>
                      <a:rPr lang="en-US" sz="2000">
                        <a:latin typeface="Cambria Math" panose="02040503050406030204" pitchFamily="18" charset="0"/>
                      </a:rPr>
                      <m:t>𝑇</m:t>
                    </m:r>
                  </m:oMath>
                </a14:m>
                <a:endParaRPr lang="en-US" sz="2000" dirty="0">
                  <a:latin typeface="Helvetica" pitchFamily="34" charset="0"/>
                </a:endParaRPr>
              </a:p>
              <a:p>
                <a:pPr marL="457200" indent="-228600">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2000" dirty="0">
                    <a:latin typeface="Helvetica" pitchFamily="34" charset="0"/>
                  </a:rPr>
                  <a:t>prior knowledge of </a:t>
                </a:r>
                <a14:m>
                  <m:oMath xmlns:m="http://schemas.openxmlformats.org/officeDocument/2006/math">
                    <m:sSub>
                      <m:sSubPr>
                        <m:ctrlPr>
                          <a:rPr lang="en-US" sz="2000" i="1">
                            <a:latin typeface="Cambria Math"/>
                          </a:rPr>
                        </m:ctrlPr>
                      </m:sSubPr>
                      <m:e>
                        <m:r>
                          <a:rPr lang="en-US" sz="2000">
                            <a:latin typeface="Cambria Math" panose="02040503050406030204" pitchFamily="18" charset="0"/>
                          </a:rPr>
                          <m:t>𝐴</m:t>
                        </m:r>
                      </m:e>
                      <m:sub>
                        <m:r>
                          <a:rPr lang="en-US" sz="2000">
                            <a:latin typeface="Cambria Math" panose="02040503050406030204" pitchFamily="18" charset="0"/>
                          </a:rPr>
                          <m:t>𝑘</m:t>
                        </m:r>
                      </m:sub>
                    </m:sSub>
                  </m:oMath>
                </a14:m>
                <a:r>
                  <a:rPr lang="en-US" sz="2000" dirty="0" smtClean="0">
                    <a:latin typeface="Helvetica" pitchFamily="34" charset="0"/>
                  </a:rPr>
                  <a:t>’s</a:t>
                </a:r>
                <a:endParaRPr lang="en-US" sz="2000" dirty="0">
                  <a:latin typeface="Helvetica" pitchFamily="34" charset="0"/>
                </a:endParaRPr>
              </a:p>
              <a:p>
                <a:pPr marL="457200" indent="-228600">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2000" dirty="0" smtClean="0">
                    <a:latin typeface="Helvetica" pitchFamily="34" charset="0"/>
                  </a:rPr>
                  <a:t>solve:</a:t>
                </a:r>
                <a:endParaRPr lang="en-US" sz="2000" dirty="0">
                  <a:latin typeface="Helvetica" pitchFamily="34" charset="0"/>
                </a:endParaRPr>
              </a:p>
              <a:p>
                <a:pPr marL="274320" lvl="1" indent="0" algn="ctr">
                  <a:buNone/>
                </a:pPr>
                <a14:m>
                  <m:oMath xmlns:m="http://schemas.openxmlformats.org/officeDocument/2006/math">
                    <m:func>
                      <m:funcPr>
                        <m:ctrlPr>
                          <a:rPr lang="en-US" i="1">
                            <a:latin typeface="Cambria Math"/>
                          </a:rPr>
                        </m:ctrlPr>
                      </m:funcPr>
                      <m:fName>
                        <m:limLow>
                          <m:limLowPr>
                            <m:ctrlPr>
                              <a:rPr lang="en-US" i="1">
                                <a:latin typeface="Cambria Math"/>
                              </a:rPr>
                            </m:ctrlPr>
                          </m:limLowPr>
                          <m:e>
                            <m:r>
                              <m:rPr>
                                <m:sty m:val="p"/>
                              </m:rPr>
                              <a:rPr lang="en-US">
                                <a:latin typeface="Cambria Math" panose="02040503050406030204" pitchFamily="18" charset="0"/>
                              </a:rPr>
                              <m:t>min</m:t>
                            </m:r>
                          </m:e>
                          <m:lim>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 </m:t>
                            </m:r>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i="1">
                                <a:latin typeface="Cambria Math" panose="02040503050406030204" pitchFamily="18" charset="0"/>
                              </a:rPr>
                              <m:t>, …, </m:t>
                            </m:r>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𝑘</m:t>
                                </m:r>
                              </m:sub>
                            </m:sSub>
                          </m:lim>
                        </m:limLow>
                      </m:fName>
                      <m:e>
                        <m:nary>
                          <m:naryPr>
                            <m:chr m:val="∑"/>
                            <m:ctrlPr>
                              <a:rPr lang="en-US" i="1" smtClean="0">
                                <a:latin typeface="Cambria Math"/>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𝑘</m:t>
                            </m:r>
                          </m:sup>
                          <m:e>
                            <m:r>
                              <a:rPr lang="en-US" b="0" i="1" smtClean="0">
                                <a:latin typeface="Cambria Math" panose="02040503050406030204" pitchFamily="18" charset="0"/>
                              </a:rPr>
                              <m:t> </m:t>
                            </m:r>
                            <m:sSub>
                              <m:sSubPr>
                                <m:ctrlPr>
                                  <a:rPr lang="en-US" b="0" i="1" smtClean="0">
                                    <a:latin typeface="Cambria Math"/>
                                  </a:rPr>
                                </m:ctrlPr>
                              </m:sSubPr>
                              <m:e>
                                <m:r>
                                  <a:rPr lang="en-US" b="0" i="1" smtClean="0">
                                    <a:latin typeface="Cambria Math" panose="02040503050406030204" pitchFamily="18" charset="0"/>
                                  </a:rPr>
                                  <m:t>𝜆</m:t>
                                </m:r>
                              </m:e>
                              <m:sub>
                                <m:r>
                                  <a:rPr lang="en-US" b="0" i="1" smtClean="0">
                                    <a:latin typeface="Cambria Math" panose="02040503050406030204" pitchFamily="18" charset="0"/>
                                  </a:rPr>
                                  <m:t>𝑖</m:t>
                                </m:r>
                              </m:sub>
                            </m:sSub>
                            <m:sSub>
                              <m:sSubPr>
                                <m:ctrlPr>
                                  <a:rPr lang="en-US" i="1" smtClean="0">
                                    <a:latin typeface="Cambria Math"/>
                                  </a:rPr>
                                </m:ctrlPr>
                              </m:sSubPr>
                              <m:e>
                                <m:d>
                                  <m:dPr>
                                    <m:begChr m:val="‖"/>
                                    <m:endChr m:val="‖"/>
                                    <m:ctrlPr>
                                      <a:rPr lang="en-US" i="1" smtClean="0">
                                        <a:latin typeface="Cambria Math"/>
                                      </a:rPr>
                                    </m:ctrlPr>
                                  </m:dPr>
                                  <m:e>
                                    <m:sSub>
                                      <m:sSubPr>
                                        <m:ctrlPr>
                                          <a:rPr lang="en-US"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𝑖</m:t>
                                        </m:r>
                                      </m:sub>
                                    </m:sSub>
                                    <m:sSub>
                                      <m:sSubPr>
                                        <m:ctrlPr>
                                          <a:rPr lang="en-US" b="0"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r>
                                          <a:rPr lang="en-US" b="0" i="1" smtClean="0">
                                            <a:latin typeface="Cambria Math" panose="02040503050406030204" pitchFamily="18" charset="0"/>
                                          </a:rPr>
                                          <m:t>−1</m:t>
                                        </m:r>
                                      </m:sub>
                                    </m:sSub>
                                  </m:e>
                                </m:d>
                              </m:e>
                              <m:sub>
                                <m:r>
                                  <a:rPr lang="en-US" b="0" i="1" smtClean="0">
                                    <a:latin typeface="Cambria Math" panose="02040503050406030204" pitchFamily="18" charset="0"/>
                                  </a:rPr>
                                  <m:t>1</m:t>
                                </m:r>
                              </m:sub>
                            </m:sSub>
                          </m:e>
                        </m:nary>
                        <m:r>
                          <a:rPr lang="en-US" i="1">
                            <a:latin typeface="Cambria Math" panose="02040503050406030204" pitchFamily="18" charset="0"/>
                          </a:rPr>
                          <m:t>+ </m:t>
                        </m:r>
                        <m:f>
                          <m:fPr>
                            <m:ctrlPr>
                              <a:rPr lang="en-US" i="1" smtClean="0">
                                <a:latin typeface="Cambria Math"/>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 </m:t>
                        </m:r>
                        <m:nary>
                          <m:naryPr>
                            <m:chr m:val="∑"/>
                            <m:ctrlPr>
                              <a:rPr lang="en-US" b="0" i="1" smtClean="0">
                                <a:latin typeface="Cambria Math"/>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𝑘</m:t>
                            </m:r>
                          </m:sup>
                          <m:e>
                            <m:sSubSup>
                              <m:sSubSupPr>
                                <m:ctrlPr>
                                  <a:rPr lang="en-US" b="0" i="1" smtClean="0">
                                    <a:latin typeface="Cambria Math"/>
                                  </a:rPr>
                                </m:ctrlPr>
                              </m:sSubSupPr>
                              <m:e>
                                <m:d>
                                  <m:dPr>
                                    <m:begChr m:val="‖"/>
                                    <m:endChr m:val="‖"/>
                                    <m:ctrlPr>
                                      <a:rPr lang="en-US" b="0" i="1" smtClean="0">
                                        <a:latin typeface="Cambria Math"/>
                                      </a:rPr>
                                    </m:ctrlPr>
                                  </m:dPr>
                                  <m:e>
                                    <m:sSub>
                                      <m:sSubPr>
                                        <m:ctrlPr>
                                          <a:rPr lang="en-US" b="0" i="1" smtClean="0">
                                            <a:latin typeface="Cambria Math"/>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𝑖</m:t>
                                        </m:r>
                                      </m:sub>
                                    </m:sSub>
                                    <m:sSub>
                                      <m:sSubPr>
                                        <m:ctrlPr>
                                          <a:rPr lang="en-US" b="0"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 − </m:t>
                                    </m:r>
                                    <m:sSub>
                                      <m:sSubPr>
                                        <m:ctrlPr>
                                          <a:rPr lang="en-US" b="0" i="1" smtClean="0">
                                            <a:latin typeface="Cambria Math"/>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e>
                                </m:d>
                              </m:e>
                              <m:sub>
                                <m:r>
                                  <a:rPr lang="en-US" b="0" i="1" smtClean="0">
                                    <a:latin typeface="Cambria Math" panose="02040503050406030204" pitchFamily="18" charset="0"/>
                                  </a:rPr>
                                  <m:t>2</m:t>
                                </m:r>
                              </m:sub>
                              <m:sup>
                                <m:r>
                                  <a:rPr lang="en-US" b="0" i="1" smtClean="0">
                                    <a:latin typeface="Cambria Math" panose="02040503050406030204" pitchFamily="18" charset="0"/>
                                  </a:rPr>
                                  <m:t>2</m:t>
                                </m:r>
                              </m:sup>
                            </m:sSubSup>
                          </m:e>
                        </m:nary>
                      </m:e>
                    </m:func>
                    <m:r>
                      <a:rPr lang="en-US" i="1">
                        <a:latin typeface="Cambria Math" panose="02040503050406030204" pitchFamily="18" charset="0"/>
                      </a:rPr>
                      <m:t> </m:t>
                    </m:r>
                  </m:oMath>
                </a14:m>
                <a:r>
                  <a:rPr lang="en-US" dirty="0"/>
                  <a:t> </a:t>
                </a:r>
              </a:p>
              <a:p>
                <a:pPr marL="233363" indent="-233363">
                  <a:lnSpc>
                    <a:spcPct val="90000"/>
                  </a:lnSpc>
                  <a:spcBef>
                    <a:spcPts val="12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endParaRPr lang="en-US" dirty="0" smtClean="0">
                  <a:latin typeface="Helvetica" pitchFamily="34" charset="0"/>
                </a:endParaRPr>
              </a:p>
              <a:p>
                <a:pPr marL="457200" lvl="1" indent="-228600">
                  <a:lnSpc>
                    <a:spcPct val="90000"/>
                  </a:lnSpc>
                  <a:spcBef>
                    <a:spcPts val="600"/>
                  </a:spcBef>
                  <a:buClr>
                    <a:srgbClr val="CC3300"/>
                  </a:buClr>
                  <a:buFont typeface="Arial" charset="0"/>
                  <a:buChar cha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2000" dirty="0">
                    <a:latin typeface="Helvetica" pitchFamily="34" charset="0"/>
                  </a:rPr>
                  <a:t>versus </a:t>
                </a:r>
                <a:r>
                  <a:rPr lang="en-US" sz="2000" dirty="0" err="1">
                    <a:latin typeface="Helvetica" pitchFamily="34" charset="0"/>
                  </a:rPr>
                  <a:t>Kalman</a:t>
                </a:r>
                <a:r>
                  <a:rPr lang="en-US" sz="2000" dirty="0">
                    <a:latin typeface="Helvetica" pitchFamily="34" charset="0"/>
                  </a:rPr>
                  <a:t> filter which solves: </a:t>
                </a:r>
              </a:p>
              <a:p>
                <a:pPr lvl="1" indent="-228600" algn="ctr">
                  <a:spcBef>
                    <a:spcPts val="600"/>
                  </a:spcBef>
                  <a:buNone/>
                </a:pPr>
                <a14:m>
                  <m:oMath xmlns:m="http://schemas.openxmlformats.org/officeDocument/2006/math">
                    <m:func>
                      <m:funcPr>
                        <m:ctrlPr>
                          <a:rPr lang="en-US" i="1">
                            <a:latin typeface="Cambria Math"/>
                          </a:rPr>
                        </m:ctrlPr>
                      </m:funcPr>
                      <m:fName>
                        <m:limLow>
                          <m:limLowPr>
                            <m:ctrlPr>
                              <a:rPr lang="en-US" i="1">
                                <a:latin typeface="Cambria Math"/>
                              </a:rPr>
                            </m:ctrlPr>
                          </m:limLowPr>
                          <m:e>
                            <m:r>
                              <m:rPr>
                                <m:sty m:val="p"/>
                              </m:rPr>
                              <a:rPr lang="en-US">
                                <a:latin typeface="Cambria Math" panose="02040503050406030204" pitchFamily="18" charset="0"/>
                              </a:rPr>
                              <m:t>min</m:t>
                            </m:r>
                          </m:e>
                          <m:lim>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 </m:t>
                            </m:r>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i="1">
                                <a:latin typeface="Cambria Math" panose="02040503050406030204" pitchFamily="18" charset="0"/>
                              </a:rPr>
                              <m:t>, …, </m:t>
                            </m:r>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𝑘</m:t>
                                </m:r>
                              </m:sub>
                            </m:sSub>
                          </m:lim>
                        </m:limLow>
                      </m:fName>
                      <m:e>
                        <m:nary>
                          <m:naryPr>
                            <m:chr m:val="∑"/>
                            <m:ctrlPr>
                              <a:rPr lang="en-US" i="1" smtClean="0">
                                <a:latin typeface="Cambria Math"/>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𝑘</m:t>
                            </m:r>
                          </m:sup>
                          <m:e>
                            <m:sSubSup>
                              <m:sSubSupPr>
                                <m:ctrlPr>
                                  <a:rPr lang="en-US" i="1" smtClean="0">
                                    <a:latin typeface="Cambria Math"/>
                                  </a:rPr>
                                </m:ctrlPr>
                              </m:sSubSupPr>
                              <m:e>
                                <m:r>
                                  <a:rPr lang="en-US" b="0" i="1" smtClean="0">
                                    <a:latin typeface="Cambria Math" panose="02040503050406030204" pitchFamily="18" charset="0"/>
                                  </a:rPr>
                                  <m:t> </m:t>
                                </m:r>
                                <m:sSub>
                                  <m:sSubPr>
                                    <m:ctrlPr>
                                      <a:rPr lang="en-US" b="0" i="1" smtClean="0">
                                        <a:latin typeface="Cambria Math"/>
                                      </a:rPr>
                                    </m:ctrlPr>
                                  </m:sSubPr>
                                  <m:e>
                                    <m:r>
                                      <a:rPr lang="en-US" b="0" i="1" smtClean="0">
                                        <a:latin typeface="Cambria Math" panose="02040503050406030204" pitchFamily="18" charset="0"/>
                                      </a:rPr>
                                      <m:t>𝜆</m:t>
                                    </m:r>
                                  </m:e>
                                  <m:sub>
                                    <m:r>
                                      <a:rPr lang="en-US" b="0" i="1" smtClean="0">
                                        <a:latin typeface="Cambria Math" panose="02040503050406030204" pitchFamily="18" charset="0"/>
                                      </a:rPr>
                                      <m:t>𝑖</m:t>
                                    </m:r>
                                  </m:sub>
                                </m:sSub>
                                <m:d>
                                  <m:dPr>
                                    <m:begChr m:val="‖"/>
                                    <m:endChr m:val="‖"/>
                                    <m:ctrlPr>
                                      <a:rPr lang="en-US" i="1" smtClean="0">
                                        <a:latin typeface="Cambria Math"/>
                                      </a:rPr>
                                    </m:ctrlPr>
                                  </m:dPr>
                                  <m:e>
                                    <m:sSub>
                                      <m:sSubPr>
                                        <m:ctrlPr>
                                          <a:rPr lang="en-US"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𝑖</m:t>
                                        </m:r>
                                      </m:sub>
                                    </m:sSub>
                                    <m:sSub>
                                      <m:sSubPr>
                                        <m:ctrlPr>
                                          <a:rPr lang="en-US" b="0"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r>
                                          <a:rPr lang="en-US" b="0" i="1" smtClean="0">
                                            <a:latin typeface="Cambria Math" panose="02040503050406030204" pitchFamily="18" charset="0"/>
                                          </a:rPr>
                                          <m:t>−1</m:t>
                                        </m:r>
                                      </m:sub>
                                    </m:sSub>
                                  </m:e>
                                </m:d>
                              </m:e>
                              <m:sub>
                                <m:r>
                                  <a:rPr lang="en-US" b="0" i="1" smtClean="0">
                                    <a:latin typeface="Cambria Math" panose="02040503050406030204" pitchFamily="18" charset="0"/>
                                  </a:rPr>
                                  <m:t>2</m:t>
                                </m:r>
                              </m:sub>
                              <m:sup>
                                <m:r>
                                  <a:rPr lang="en-US" b="0" i="1" smtClean="0">
                                    <a:latin typeface="Cambria Math" panose="02040503050406030204" pitchFamily="18" charset="0"/>
                                  </a:rPr>
                                  <m:t>2</m:t>
                                </m:r>
                              </m:sup>
                            </m:sSubSup>
                          </m:e>
                        </m:nary>
                        <m:r>
                          <a:rPr lang="en-US" i="1">
                            <a:latin typeface="Cambria Math" panose="02040503050406030204" pitchFamily="18" charset="0"/>
                          </a:rPr>
                          <m:t>+</m:t>
                        </m:r>
                        <m:f>
                          <m:fPr>
                            <m:ctrlPr>
                              <a:rPr lang="en-US" i="1" smtClean="0">
                                <a:latin typeface="Cambria Math"/>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i="1">
                            <a:latin typeface="Cambria Math" panose="02040503050406030204" pitchFamily="18" charset="0"/>
                          </a:rPr>
                          <m:t> </m:t>
                        </m:r>
                        <m:nary>
                          <m:naryPr>
                            <m:chr m:val="∑"/>
                            <m:ctrlPr>
                              <a:rPr lang="en-US" i="1">
                                <a:latin typeface="Cambria Math"/>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𝑘</m:t>
                            </m:r>
                          </m:sup>
                          <m:e>
                            <m:sSubSup>
                              <m:sSubSupPr>
                                <m:ctrlPr>
                                  <a:rPr lang="en-US" i="1" smtClean="0">
                                    <a:latin typeface="Cambria Math"/>
                                  </a:rPr>
                                </m:ctrlPr>
                              </m:sSubSupPr>
                              <m:e>
                                <m:d>
                                  <m:dPr>
                                    <m:begChr m:val="‖"/>
                                    <m:endChr m:val="‖"/>
                                    <m:ctrlPr>
                                      <a:rPr lang="en-US" i="1" smtClean="0">
                                        <a:latin typeface="Cambria Math"/>
                                      </a:rPr>
                                    </m:ctrlPr>
                                  </m:dPr>
                                  <m:e>
                                    <m:sSub>
                                      <m:sSubPr>
                                        <m:ctrlPr>
                                          <a:rPr lang="en-US" i="1" smtClean="0">
                                            <a:latin typeface="Cambria Math"/>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𝑖</m:t>
                                        </m:r>
                                      </m:sub>
                                    </m:sSub>
                                    <m:sSub>
                                      <m:sSubPr>
                                        <m:ctrlPr>
                                          <a:rPr lang="en-US"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e>
                                </m:d>
                              </m:e>
                              <m:sub>
                                <m:r>
                                  <a:rPr lang="en-US" b="0" i="1" smtClean="0">
                                    <a:latin typeface="Cambria Math" panose="02040503050406030204" pitchFamily="18" charset="0"/>
                                  </a:rPr>
                                  <m:t>2</m:t>
                                </m:r>
                              </m:sub>
                              <m:sup>
                                <m:r>
                                  <a:rPr lang="en-US" b="0" i="1" smtClean="0">
                                    <a:latin typeface="Cambria Math" panose="02040503050406030204" pitchFamily="18" charset="0"/>
                                  </a:rPr>
                                  <m:t>2</m:t>
                                </m:r>
                              </m:sup>
                            </m:sSubSup>
                          </m:e>
                        </m:nary>
                      </m:e>
                    </m:func>
                    <m:r>
                      <a:rPr lang="en-US" i="1">
                        <a:latin typeface="Cambria Math" panose="02040503050406030204" pitchFamily="18" charset="0"/>
                      </a:rPr>
                      <m:t> </m:t>
                    </m:r>
                  </m:oMath>
                </a14:m>
                <a:r>
                  <a:rPr lang="en-US" dirty="0"/>
                  <a:t> </a:t>
                </a:r>
                <a:endParaRPr lang="en-US" dirty="0" smtClean="0"/>
              </a:p>
              <a:p>
                <a:pPr lvl="1"/>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85800" y="1691640"/>
                <a:ext cx="7734300" cy="4589463"/>
              </a:xfrm>
              <a:blipFill rotWithShape="1">
                <a:blip r:embed="rId3"/>
                <a:stretch>
                  <a:fillRect l="-1262" t="-1729"/>
                </a:stretch>
              </a:blipFill>
            </p:spPr>
            <p:txBody>
              <a:bodyPr/>
              <a:lstStyle/>
              <a:p>
                <a:r>
                  <a:rPr lang="en-US">
                    <a:noFill/>
                  </a:rPr>
                  <a:t> </a:t>
                </a:r>
              </a:p>
            </p:txBody>
          </p:sp>
        </mc:Fallback>
      </mc:AlternateContent>
      <p:sp>
        <p:nvSpPr>
          <p:cNvPr id="4" name="Slide Number Placeholder 3"/>
          <p:cNvSpPr>
            <a:spLocks noGrp="1"/>
          </p:cNvSpPr>
          <p:nvPr>
            <p:ph type="sldNum" sz="quarter" idx="4294967295"/>
          </p:nvPr>
        </p:nvSpPr>
        <p:spPr>
          <a:xfrm>
            <a:off x="8077200" y="19050"/>
            <a:ext cx="1066800" cy="328613"/>
          </a:xfrm>
          <a:prstGeom prst="rect">
            <a:avLst/>
          </a:prstGeom>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2603637805"/>
      </p:ext>
    </p:extLst>
  </p:cSld>
  <p:clrMapOvr>
    <a:masterClrMapping/>
  </p:clrMapOvr>
  <mc:AlternateContent xmlns:mc="http://schemas.openxmlformats.org/markup-compatibility/2006" xmlns:p14="http://schemas.microsoft.com/office/powerpoint/2010/main">
    <mc:Choice Requires="p14">
      <p:transition spd="slow" p14:dur="2000" advTm="5629"/>
    </mc:Choice>
    <mc:Fallback xmlns="">
      <p:transition spd="slow" advTm="5629"/>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LDS </a:t>
            </a:r>
            <a:r>
              <a:rPr lang="en-US" dirty="0"/>
              <a:t>based </a:t>
            </a:r>
            <a:r>
              <a:rPr lang="en-US" dirty="0" smtClean="0"/>
              <a:t>fast dynamic </a:t>
            </a:r>
            <a:r>
              <a:rPr lang="en-US" dirty="0"/>
              <a:t>MRI </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pPr marL="0" indent="0">
                  <a:lnSpc>
                    <a:spcPct val="90000"/>
                  </a:lnSpc>
                  <a:spcBef>
                    <a:spcPts val="1200"/>
                  </a:spcBef>
                  <a:buClr>
                    <a:srgbClr val="CC3300"/>
                  </a:buClr>
                  <a:buNone/>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dirty="0" smtClean="0">
                    <a:latin typeface="Helvetica" pitchFamily="34" charset="0"/>
                  </a:rPr>
                  <a:t>State transition matrices </a:t>
                </a:r>
                <a14:m>
                  <m:oMath xmlns:m="http://schemas.openxmlformats.org/officeDocument/2006/math">
                    <m:sSub>
                      <m:sSubPr>
                        <m:ctrlPr>
                          <a:rPr lang="en-US" i="1" smtClean="0">
                            <a:latin typeface="Cambria Math"/>
                          </a:rPr>
                        </m:ctrlPr>
                      </m:sSubPr>
                      <m:e>
                        <m:r>
                          <a:rPr lang="en-US" b="0" i="1" smtClean="0">
                            <a:latin typeface="Cambria Math"/>
                          </a:rPr>
                          <m:t>𝐴</m:t>
                        </m:r>
                      </m:e>
                      <m:sub>
                        <m:r>
                          <a:rPr lang="en-US" b="0" i="1" smtClean="0">
                            <a:latin typeface="Cambria Math"/>
                          </a:rPr>
                          <m:t>𝑘</m:t>
                        </m:r>
                      </m:sub>
                    </m:sSub>
                  </m:oMath>
                </a14:m>
                <a:r>
                  <a:rPr lang="en-US" dirty="0" smtClean="0">
                    <a:latin typeface="Helvetica" pitchFamily="34" charset="0"/>
                  </a:rPr>
                  <a:t>’s</a:t>
                </a:r>
              </a:p>
              <a:p>
                <a:pPr marL="457200" indent="-228600">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2000" dirty="0" smtClean="0">
                    <a:latin typeface="Helvetica" pitchFamily="34" charset="0"/>
                  </a:rPr>
                  <a:t>based on true physical evolution models</a:t>
                </a:r>
              </a:p>
              <a:p>
                <a:pPr marL="457200" indent="-228600">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2000" dirty="0" smtClean="0">
                    <a:latin typeface="Helvetica" pitchFamily="34" charset="0"/>
                  </a:rPr>
                  <a:t>perfusion, angiography</a:t>
                </a:r>
              </a:p>
              <a:p>
                <a:pPr marL="576263" lvl="2" indent="-228600">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1600" dirty="0">
                    <a:latin typeface="Helvetica" pitchFamily="34" charset="0"/>
                  </a:rPr>
                  <a:t>contrast changes between time frames</a:t>
                </a:r>
              </a:p>
              <a:p>
                <a:pPr marL="576263" lvl="2" indent="-228600">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1600" dirty="0">
                    <a:latin typeface="Helvetica" pitchFamily="34" charset="0"/>
                  </a:rPr>
                  <a:t>temporal difference: </a:t>
                </a:r>
                <a14:m>
                  <m:oMath xmlns:m="http://schemas.openxmlformats.org/officeDocument/2006/math">
                    <m:sSub>
                      <m:sSubPr>
                        <m:ctrlPr>
                          <a:rPr lang="en-US" sz="1600">
                            <a:latin typeface="Helvetica" pitchFamily="34" charset="0"/>
                          </a:rPr>
                        </m:ctrlPr>
                      </m:sSubPr>
                      <m:e>
                        <m:r>
                          <a:rPr lang="en-US" sz="1600">
                            <a:latin typeface="Helvetica" pitchFamily="34" charset="0"/>
                          </a:rPr>
                          <m:t>𝐴</m:t>
                        </m:r>
                      </m:e>
                      <m:sub>
                        <m:r>
                          <a:rPr lang="en-US" sz="1600">
                            <a:latin typeface="Helvetica" pitchFamily="34" charset="0"/>
                          </a:rPr>
                          <m:t>𝑘</m:t>
                        </m:r>
                      </m:sub>
                    </m:sSub>
                    <m:r>
                      <a:rPr lang="en-US" sz="1600">
                        <a:latin typeface="Helvetica" pitchFamily="34" charset="0"/>
                      </a:rPr>
                      <m:t>=</m:t>
                    </m:r>
                    <m:r>
                      <a:rPr lang="en-US" sz="1600">
                        <a:latin typeface="Helvetica" pitchFamily="34" charset="0"/>
                      </a:rPr>
                      <m:t>𝐼</m:t>
                    </m:r>
                  </m:oMath>
                </a14:m>
                <a:endParaRPr lang="en-US" sz="1600" dirty="0">
                  <a:latin typeface="Helvetica" pitchFamily="34" charset="0"/>
                </a:endParaRPr>
              </a:p>
              <a:p>
                <a:pPr marL="347663" lvl="2" indent="0">
                  <a:spcBef>
                    <a:spcPts val="600"/>
                  </a:spcBef>
                  <a:buClr>
                    <a:srgbClr val="CC3300"/>
                  </a:buClr>
                  <a:buNone/>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14:m>
                  <m:oMathPara xmlns:m="http://schemas.openxmlformats.org/officeDocument/2006/math">
                    <m:oMathParaPr>
                      <m:jc m:val="centerGroup"/>
                    </m:oMathParaPr>
                    <m:oMath xmlns:m="http://schemas.openxmlformats.org/officeDocument/2006/math">
                      <m:sSub>
                        <m:sSubPr>
                          <m:ctrlPr>
                            <a:rPr lang="en-US" sz="1600">
                              <a:latin typeface="Helvetica" pitchFamily="34" charset="0"/>
                            </a:rPr>
                          </m:ctrlPr>
                        </m:sSubPr>
                        <m:e>
                          <m:r>
                            <a:rPr lang="en-US" sz="1600">
                              <a:latin typeface="Helvetica" pitchFamily="34" charset="0"/>
                            </a:rPr>
                            <m:t>𝑥</m:t>
                          </m:r>
                        </m:e>
                        <m:sub>
                          <m:r>
                            <a:rPr lang="en-US" sz="1600">
                              <a:latin typeface="Helvetica" pitchFamily="34" charset="0"/>
                            </a:rPr>
                            <m:t>𝑘</m:t>
                          </m:r>
                        </m:sub>
                      </m:sSub>
                      <m:r>
                        <a:rPr lang="en-US" sz="1600">
                          <a:latin typeface="Helvetica" pitchFamily="34" charset="0"/>
                        </a:rPr>
                        <m:t>= </m:t>
                      </m:r>
                      <m:sSub>
                        <m:sSubPr>
                          <m:ctrlPr>
                            <a:rPr lang="en-US" sz="1600">
                              <a:latin typeface="Helvetica" pitchFamily="34" charset="0"/>
                            </a:rPr>
                          </m:ctrlPr>
                        </m:sSubPr>
                        <m:e>
                          <m:r>
                            <a:rPr lang="en-US" sz="1600">
                              <a:latin typeface="Helvetica" pitchFamily="34" charset="0"/>
                            </a:rPr>
                            <m:t>𝑥</m:t>
                          </m:r>
                        </m:e>
                        <m:sub>
                          <m:r>
                            <a:rPr lang="en-US" sz="1600">
                              <a:latin typeface="Helvetica" pitchFamily="34" charset="0"/>
                            </a:rPr>
                            <m:t>𝑘</m:t>
                          </m:r>
                          <m:r>
                            <a:rPr lang="en-US" sz="1600">
                              <a:latin typeface="Helvetica" pitchFamily="34" charset="0"/>
                            </a:rPr>
                            <m:t>−1</m:t>
                          </m:r>
                        </m:sub>
                      </m:sSub>
                      <m:r>
                        <a:rPr lang="en-US" sz="1600">
                          <a:latin typeface="Helvetica" pitchFamily="34" charset="0"/>
                        </a:rPr>
                        <m:t>+</m:t>
                      </m:r>
                      <m:sSub>
                        <m:sSubPr>
                          <m:ctrlPr>
                            <a:rPr lang="en-US" sz="1600">
                              <a:latin typeface="Helvetica" pitchFamily="34" charset="0"/>
                            </a:rPr>
                          </m:ctrlPr>
                        </m:sSubPr>
                        <m:e>
                          <m:r>
                            <a:rPr lang="en-US" sz="1600">
                              <a:latin typeface="Helvetica" pitchFamily="34" charset="0"/>
                            </a:rPr>
                            <m:t>𝑢</m:t>
                          </m:r>
                        </m:e>
                        <m:sub>
                          <m:r>
                            <a:rPr lang="en-US" sz="1600">
                              <a:latin typeface="Helvetica" pitchFamily="34" charset="0"/>
                            </a:rPr>
                            <m:t>𝑘</m:t>
                          </m:r>
                        </m:sub>
                      </m:sSub>
                    </m:oMath>
                  </m:oMathPara>
                </a14:m>
                <a:endParaRPr lang="en-US" sz="1600" dirty="0">
                  <a:latin typeface="Helvetica" pitchFamily="34" charset="0"/>
                </a:endParaRPr>
              </a:p>
              <a:p>
                <a:pPr marL="625475" lvl="2" indent="-168275">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endParaRPr lang="en-US" sz="1400" dirty="0" smtClean="0">
                  <a:latin typeface="Helvetica" pitchFamily="34" charset="0"/>
                </a:endParaRPr>
              </a:p>
              <a:p>
                <a:pPr marL="457200" lvl="1" indent="-228600">
                  <a:spcBef>
                    <a:spcPts val="600"/>
                  </a:spcBef>
                  <a:buClr>
                    <a:srgbClr val="CC3300"/>
                  </a:buClr>
                  <a:buFont typeface="Arial" charset="0"/>
                  <a:buChar cha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2000" dirty="0">
                    <a:latin typeface="Helvetica" pitchFamily="34" charset="0"/>
                  </a:rPr>
                  <a:t>cardiac CINE MRI</a:t>
                </a:r>
              </a:p>
              <a:p>
                <a:pPr marL="576263" lvl="2" indent="-228600">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1600" dirty="0">
                    <a:latin typeface="Helvetica" pitchFamily="34" charset="0"/>
                  </a:rPr>
                  <a:t>pseudo-periodic cardiac motion</a:t>
                </a:r>
              </a:p>
              <a:p>
                <a:pPr marL="576263" lvl="2" indent="-228600">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1600" dirty="0">
                    <a:latin typeface="Helvetica" pitchFamily="34" charset="0"/>
                  </a:rPr>
                  <a:t>second order Autoregressive (AR2) </a:t>
                </a:r>
                <a:r>
                  <a:rPr lang="en-US" sz="1600" dirty="0">
                    <a:latin typeface="Helvetica" pitchFamily="34" charset="0"/>
                  </a:rPr>
                  <a:t>model</a:t>
                </a:r>
              </a:p>
              <a:p>
                <a:pPr marL="457200" lvl="2" indent="0">
                  <a:spcBef>
                    <a:spcPts val="600"/>
                  </a:spcBef>
                  <a:buClr>
                    <a:srgbClr val="CC3300"/>
                  </a:buClr>
                  <a:buNone/>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endParaRPr lang="en-US" sz="300" dirty="0" smtClean="0">
                  <a:latin typeface="Helvetica" pitchFamily="34" charset="0"/>
                </a:endParaRPr>
              </a:p>
              <a:p>
                <a:pPr marL="507682" lvl="2" indent="0">
                  <a:spcBef>
                    <a:spcPts val="600"/>
                  </a:spcBef>
                  <a:buClr>
                    <a:srgbClr val="CC3300"/>
                  </a:buClr>
                  <a:buNone/>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14:m>
                  <m:oMathPara xmlns:m="http://schemas.openxmlformats.org/officeDocument/2006/math">
                    <m:oMathParaPr>
                      <m:jc m:val="centerGroup"/>
                    </m:oMathParaPr>
                    <m:oMath xmlns:m="http://schemas.openxmlformats.org/officeDocument/2006/math">
                      <m:sSub>
                        <m:sSubPr>
                          <m:ctrlPr>
                            <a:rPr lang="en-US" sz="1600" i="1">
                              <a:latin typeface="Cambria Math"/>
                            </a:rPr>
                          </m:ctrlPr>
                        </m:sSubPr>
                        <m:e>
                          <m:r>
                            <a:rPr lang="en-US" sz="1600" i="1">
                              <a:latin typeface="Cambria Math" panose="02040503050406030204" pitchFamily="18" charset="0"/>
                            </a:rPr>
                            <m:t>𝑥</m:t>
                          </m:r>
                        </m:e>
                        <m:sub>
                          <m:r>
                            <a:rPr lang="en-US" sz="1600" i="1">
                              <a:latin typeface="Cambria Math" panose="02040503050406030204" pitchFamily="18" charset="0"/>
                            </a:rPr>
                            <m:t>𝑘</m:t>
                          </m:r>
                        </m:sub>
                      </m:sSub>
                      <m:r>
                        <a:rPr lang="en-US" sz="1600" i="1">
                          <a:latin typeface="Cambria Math" panose="02040503050406030204" pitchFamily="18" charset="0"/>
                        </a:rPr>
                        <m:t>= </m:t>
                      </m:r>
                      <m:sSub>
                        <m:sSubPr>
                          <m:ctrlPr>
                            <a:rPr lang="en-US" sz="1600" i="1">
                              <a:latin typeface="Cambria Math"/>
                            </a:rPr>
                          </m:ctrlPr>
                        </m:sSubPr>
                        <m:e>
                          <m:r>
                            <a:rPr lang="en-US" sz="1600" i="1">
                              <a:latin typeface="Cambria Math" panose="02040503050406030204" pitchFamily="18" charset="0"/>
                            </a:rPr>
                            <m:t>𝐴</m:t>
                          </m:r>
                        </m:e>
                        <m:sub>
                          <m:r>
                            <a:rPr lang="en-US" sz="1600" i="1">
                              <a:latin typeface="Cambria Math" panose="02040503050406030204" pitchFamily="18" charset="0"/>
                            </a:rPr>
                            <m:t>1</m:t>
                          </m:r>
                        </m:sub>
                      </m:sSub>
                      <m:sSub>
                        <m:sSubPr>
                          <m:ctrlPr>
                            <a:rPr lang="en-US" sz="1600" i="1">
                              <a:latin typeface="Cambria Math"/>
                            </a:rPr>
                          </m:ctrlPr>
                        </m:sSubPr>
                        <m:e>
                          <m:r>
                            <a:rPr lang="en-US" sz="1600" i="1">
                              <a:latin typeface="Cambria Math" panose="02040503050406030204" pitchFamily="18" charset="0"/>
                            </a:rPr>
                            <m:t>𝑥</m:t>
                          </m:r>
                        </m:e>
                        <m:sub>
                          <m:r>
                            <a:rPr lang="en-US" sz="1600" i="1">
                              <a:latin typeface="Cambria Math" panose="02040503050406030204" pitchFamily="18" charset="0"/>
                            </a:rPr>
                            <m:t>𝑘</m:t>
                          </m:r>
                          <m:r>
                            <a:rPr lang="en-US" sz="1600" i="1">
                              <a:latin typeface="Cambria Math" panose="02040503050406030204" pitchFamily="18" charset="0"/>
                            </a:rPr>
                            <m:t>−1</m:t>
                          </m:r>
                        </m:sub>
                      </m:sSub>
                      <m:r>
                        <a:rPr lang="en-US" sz="1600" i="1">
                          <a:latin typeface="Cambria Math" panose="02040503050406030204" pitchFamily="18" charset="0"/>
                        </a:rPr>
                        <m:t>+ </m:t>
                      </m:r>
                      <m:sSub>
                        <m:sSubPr>
                          <m:ctrlPr>
                            <a:rPr lang="en-US" sz="1600" i="1">
                              <a:latin typeface="Cambria Math"/>
                            </a:rPr>
                          </m:ctrlPr>
                        </m:sSubPr>
                        <m:e>
                          <m:r>
                            <a:rPr lang="en-US" sz="1600" i="1">
                              <a:latin typeface="Cambria Math" panose="02040503050406030204" pitchFamily="18" charset="0"/>
                            </a:rPr>
                            <m:t>𝐴</m:t>
                          </m:r>
                        </m:e>
                        <m:sub>
                          <m:r>
                            <a:rPr lang="en-US" sz="1600" i="1">
                              <a:latin typeface="Cambria Math" panose="02040503050406030204" pitchFamily="18" charset="0"/>
                            </a:rPr>
                            <m:t>2</m:t>
                          </m:r>
                        </m:sub>
                      </m:sSub>
                      <m:sSub>
                        <m:sSubPr>
                          <m:ctrlPr>
                            <a:rPr lang="en-US" sz="1600" i="1">
                              <a:latin typeface="Cambria Math"/>
                            </a:rPr>
                          </m:ctrlPr>
                        </m:sSubPr>
                        <m:e>
                          <m:r>
                            <a:rPr lang="en-US" sz="1600" i="1">
                              <a:latin typeface="Cambria Math" panose="02040503050406030204" pitchFamily="18" charset="0"/>
                            </a:rPr>
                            <m:t>𝑥</m:t>
                          </m:r>
                        </m:e>
                        <m:sub>
                          <m:r>
                            <a:rPr lang="en-US" sz="1600" i="1">
                              <a:latin typeface="Cambria Math" panose="02040503050406030204" pitchFamily="18" charset="0"/>
                            </a:rPr>
                            <m:t>𝑘</m:t>
                          </m:r>
                          <m:r>
                            <a:rPr lang="en-US" sz="1600" i="1">
                              <a:latin typeface="Cambria Math" panose="02040503050406030204" pitchFamily="18" charset="0"/>
                            </a:rPr>
                            <m:t>−2</m:t>
                          </m:r>
                        </m:sub>
                      </m:sSub>
                      <m:r>
                        <a:rPr lang="en-US" sz="1600" i="1">
                          <a:latin typeface="Cambria Math" panose="02040503050406030204" pitchFamily="18" charset="0"/>
                        </a:rPr>
                        <m:t>+</m:t>
                      </m:r>
                      <m:sSub>
                        <m:sSubPr>
                          <m:ctrlPr>
                            <a:rPr lang="en-US" sz="1600" i="1">
                              <a:latin typeface="Cambria Math"/>
                            </a:rPr>
                          </m:ctrlPr>
                        </m:sSubPr>
                        <m:e>
                          <m:r>
                            <a:rPr lang="en-US" sz="1600" i="1">
                              <a:latin typeface="Cambria Math" panose="02040503050406030204" pitchFamily="18" charset="0"/>
                            </a:rPr>
                            <m:t>𝑢</m:t>
                          </m:r>
                        </m:e>
                        <m:sub>
                          <m:r>
                            <a:rPr lang="en-US" sz="1600" i="1">
                              <a:latin typeface="Cambria Math" panose="02040503050406030204" pitchFamily="18" charset="0"/>
                            </a:rPr>
                            <m:t>𝑘</m:t>
                          </m:r>
                        </m:sub>
                      </m:sSub>
                    </m:oMath>
                  </m:oMathPara>
                </a14:m>
                <a:endParaRPr lang="en-US" sz="1600" dirty="0">
                  <a:latin typeface="Helvetica" pitchFamily="34" charset="0"/>
                </a:endParaRPr>
              </a:p>
              <a:p>
                <a:pPr lvl="2" indent="-223838">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endParaRPr lang="en-US" sz="1400" dirty="0">
                  <a:latin typeface="Helvetica" pitchFamily="34" charset="0"/>
                </a:endParaRPr>
              </a:p>
              <a:p>
                <a:pPr lvl="2" indent="-223838">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endParaRPr lang="en-US" sz="1400" dirty="0">
                  <a:latin typeface="Helvetica" pitchFamily="34" charset="0"/>
                </a:endParaRPr>
              </a:p>
              <a:p>
                <a:pPr lvl="2" indent="-223838">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endParaRPr lang="en-US" sz="1400" dirty="0" smtClean="0">
                  <a:latin typeface="Helvetica" pitchFamily="34" charset="0"/>
                </a:endParaRPr>
              </a:p>
              <a:p>
                <a:pPr lvl="2" indent="-223838">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endParaRPr lang="en-US" sz="1400" dirty="0">
                  <a:latin typeface="Helvetica" pitchFamily="34" charset="0"/>
                </a:endParaRPr>
              </a:p>
              <a:p>
                <a:pPr lvl="1" indent="-223838">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endParaRPr lang="en-US" sz="1800" dirty="0">
                  <a:latin typeface="Helvetica" pitchFamily="34" charset="0"/>
                </a:endParaRPr>
              </a:p>
              <a:p>
                <a:pPr lvl="1"/>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182" t="-1726"/>
                </a:stretch>
              </a:blipFill>
            </p:spPr>
            <p:txBody>
              <a:bodyPr/>
              <a:lstStyle/>
              <a:p>
                <a:r>
                  <a:rPr lang="en-US">
                    <a:noFill/>
                  </a:rPr>
                  <a:t> </a:t>
                </a:r>
              </a:p>
            </p:txBody>
          </p:sp>
        </mc:Fallback>
      </mc:AlternateContent>
      <p:sp>
        <p:nvSpPr>
          <p:cNvPr id="4" name="Slide Number Placeholder 3"/>
          <p:cNvSpPr>
            <a:spLocks noGrp="1"/>
          </p:cNvSpPr>
          <p:nvPr>
            <p:ph type="sldNum" sz="quarter" idx="4294967295"/>
          </p:nvPr>
        </p:nvSpPr>
        <p:spPr>
          <a:xfrm>
            <a:off x="8077200" y="19050"/>
            <a:ext cx="1066800" cy="328613"/>
          </a:xfrm>
          <a:prstGeom prst="rect">
            <a:avLst/>
          </a:prstGeom>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4105728079"/>
      </p:ext>
    </p:extLst>
  </p:cSld>
  <p:clrMapOvr>
    <a:masterClrMapping/>
  </p:clrMapOvr>
  <mc:AlternateContent xmlns:mc="http://schemas.openxmlformats.org/markup-compatibility/2006" xmlns:p14="http://schemas.microsoft.com/office/powerpoint/2010/main">
    <mc:Choice Requires="p14">
      <p:transition spd="slow" p14:dur="2000" advTm="5629"/>
    </mc:Choice>
    <mc:Fallback xmlns="">
      <p:transition spd="slow" advTm="5629"/>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3|0.4"/>
</p:tagLst>
</file>

<file path=ppt/tags/tag2.xml><?xml version="1.0" encoding="utf-8"?>
<p:tagLst xmlns:a="http://schemas.openxmlformats.org/drawingml/2006/main" xmlns:r="http://schemas.openxmlformats.org/officeDocument/2006/relationships" xmlns:p="http://schemas.openxmlformats.org/presentationml/2006/main">
  <p:tag name="TIMING" val="|3|0.6|0.3|0.4|0.5"/>
</p:tagLst>
</file>

<file path=ppt/tags/tag3.xml><?xml version="1.0" encoding="utf-8"?>
<p:tagLst xmlns:a="http://schemas.openxmlformats.org/drawingml/2006/main" xmlns:r="http://schemas.openxmlformats.org/officeDocument/2006/relationships" xmlns:p="http://schemas.openxmlformats.org/presentationml/2006/main">
  <p:tag name="TIMING" val="|28.5|3.7"/>
</p:tagLst>
</file>

<file path=ppt/tags/tag4.xml><?xml version="1.0" encoding="utf-8"?>
<p:tagLst xmlns:a="http://schemas.openxmlformats.org/drawingml/2006/main" xmlns:r="http://schemas.openxmlformats.org/officeDocument/2006/relationships" xmlns:p="http://schemas.openxmlformats.org/presentationml/2006/main">
  <p:tag name="TIMING" val="|15.3"/>
</p:tagLst>
</file>

<file path=ppt/theme/theme1.xml><?xml version="1.0" encoding="utf-8"?>
<a:theme xmlns:a="http://schemas.openxmlformats.org/drawingml/2006/main" name="eceut2016theme">
  <a:themeElements>
    <a:clrScheme name="Custom 5">
      <a:dk1>
        <a:srgbClr val="000000"/>
      </a:dk1>
      <a:lt1>
        <a:srgbClr val="FFFFFF"/>
      </a:lt1>
      <a:dk2>
        <a:srgbClr val="3A3E40"/>
      </a:dk2>
      <a:lt2>
        <a:srgbClr val="595A5B"/>
      </a:lt2>
      <a:accent1>
        <a:srgbClr val="F2A900"/>
      </a:accent1>
      <a:accent2>
        <a:srgbClr val="BF5700"/>
      </a:accent2>
      <a:accent3>
        <a:srgbClr val="005E86"/>
      </a:accent3>
      <a:accent4>
        <a:srgbClr val="43695B"/>
      </a:accent4>
      <a:accent5>
        <a:srgbClr val="333F48"/>
      </a:accent5>
      <a:accent6>
        <a:srgbClr val="C1B688"/>
      </a:accent6>
      <a:hlink>
        <a:srgbClr val="003E5C"/>
      </a:hlink>
      <a:folHlink>
        <a:srgbClr val="787A7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eceut2016theme</Template>
  <TotalTime>22543</TotalTime>
  <Words>2856</Words>
  <Application>Microsoft Office PowerPoint</Application>
  <PresentationFormat>On-screen Show (4:3)</PresentationFormat>
  <Paragraphs>386</Paragraphs>
  <Slides>24</Slides>
  <Notes>15</Notes>
  <HiddenSlides>0</HiddenSlides>
  <MMClips>3</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eceut2016theme</vt:lpstr>
      <vt:lpstr>Fast Dynamic magnetic resonance imaging using linear dynamical system model</vt:lpstr>
      <vt:lpstr>Outline</vt:lpstr>
      <vt:lpstr>Significance</vt:lpstr>
      <vt:lpstr>Prior work</vt:lpstr>
      <vt:lpstr>Innovation</vt:lpstr>
      <vt:lpstr>Background</vt:lpstr>
      <vt:lpstr>Outline</vt:lpstr>
      <vt:lpstr>LDS based fast dynamic MRI </vt:lpstr>
      <vt:lpstr>LDS based fast dynamic MRI </vt:lpstr>
      <vt:lpstr>LDS based fast dynamic MRI </vt:lpstr>
      <vt:lpstr>LDS based fast dynamic MRI </vt:lpstr>
      <vt:lpstr>Outline</vt:lpstr>
      <vt:lpstr>Myocardial perfusion imaging (MPI)</vt:lpstr>
      <vt:lpstr>Under-sampled MPI  experiment</vt:lpstr>
      <vt:lpstr>Comparison – MPI</vt:lpstr>
      <vt:lpstr>Comparison – MPI</vt:lpstr>
      <vt:lpstr>MPI time-series plots</vt:lpstr>
      <vt:lpstr>Cardiac CINE MRI</vt:lpstr>
      <vt:lpstr>Cardiac CINE MRI</vt:lpstr>
      <vt:lpstr>CINE results (R = 4)</vt:lpstr>
      <vt:lpstr>Comparison – cardiac CINE</vt:lpstr>
      <vt:lpstr>Outline</vt:lpstr>
      <vt:lpstr>Conclusions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SA1 - Significance</dc:title>
  <dc:creator>Vimal Singh</dc:creator>
  <cp:lastModifiedBy>Vimal Singh</cp:lastModifiedBy>
  <cp:revision>1606</cp:revision>
  <dcterms:created xsi:type="dcterms:W3CDTF">2006-08-16T00:00:00Z</dcterms:created>
  <dcterms:modified xsi:type="dcterms:W3CDTF">2016-03-20T19:43:50Z</dcterms:modified>
</cp:coreProperties>
</file>