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9" r:id="rId2"/>
  </p:sldIdLst>
  <p:sldSz cx="274320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85723"/>
    <a:srgbClr val="5B9BD5"/>
    <a:srgbClr val="FFC000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24" d="100"/>
          <a:sy n="24" d="100"/>
        </p:scale>
        <p:origin x="2682" y="18"/>
      </p:cViewPr>
      <p:guideLst>
        <p:guide orient="horz" pos="1152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No Fine Tuning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Zero Shot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EE-4F7B-8B76-A87C3D60375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EE-4F7B-8B76-A87C3D60375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EE-4F7B-8B76-A87C3D60375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EE-4F7B-8B76-A87C3D60375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E4A4-421D-A1C8-D2A4872D127A}"/>
              </c:ext>
            </c:extLst>
          </c:dPt>
          <c:cat>
            <c:strRef>
              <c:f>Sheet1!$B$1:$F$1</c:f>
              <c:strCache>
                <c:ptCount val="5"/>
                <c:pt idx="0">
                  <c:v>Random</c:v>
                </c:pt>
                <c:pt idx="1">
                  <c:v>4D</c:v>
                </c:pt>
                <c:pt idx="2">
                  <c:v>5ED {Class Label}</c:v>
                </c:pt>
                <c:pt idx="3">
                  <c:v>4D + 5ED {Class Label}</c:v>
                </c:pt>
                <c:pt idx="4">
                  <c:v>4D + 5ED {Prompt Augmentation}</c:v>
                </c:pt>
              </c:strCache>
              <c:extLst/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12.5</c:v>
                </c:pt>
                <c:pt idx="1">
                  <c:v>15.99</c:v>
                </c:pt>
                <c:pt idx="2">
                  <c:v>22.88</c:v>
                </c:pt>
                <c:pt idx="3">
                  <c:v>38.46</c:v>
                </c:pt>
                <c:pt idx="4">
                  <c:v>27.88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95EE-4F7B-8B76-A87C3D603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7"/>
        <c:overlap val="-27"/>
        <c:axId val="745282192"/>
        <c:axId val="1820901951"/>
      </c:barChart>
      <c:catAx>
        <c:axId val="74528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901951"/>
        <c:crosses val="autoZero"/>
        <c:auto val="1"/>
        <c:lblAlgn val="ctr"/>
        <c:lblOffset val="100"/>
        <c:noMultiLvlLbl val="0"/>
      </c:catAx>
      <c:valAx>
        <c:axId val="1820901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Accuracy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28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Finetune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5A5A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12-434C-9692-D214F8789291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12-434C-9692-D214F8789291}"/>
              </c:ext>
            </c:extLst>
          </c:dPt>
          <c:dPt>
            <c:idx val="2"/>
            <c:invertIfNegative val="0"/>
            <c:bubble3D val="0"/>
            <c:spPr>
              <a:solidFill>
                <a:srgbClr val="5B9BD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12-434C-9692-D214F8789291}"/>
              </c:ext>
            </c:extLst>
          </c:dPt>
          <c:dPt>
            <c:idx val="3"/>
            <c:invertIfNegative val="0"/>
            <c:bubble3D val="0"/>
            <c:spPr>
              <a:solidFill>
                <a:srgbClr val="38572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12-434C-9692-D214F8789291}"/>
              </c:ext>
            </c:extLst>
          </c:dPt>
          <c:cat>
            <c:strRef>
              <c:f>Sheet1!$B$1:$F$1</c:f>
              <c:strCache>
                <c:ptCount val="4"/>
                <c:pt idx="0">
                  <c:v>4D</c:v>
                </c:pt>
                <c:pt idx="1">
                  <c:v>5ED {Class Label}</c:v>
                </c:pt>
                <c:pt idx="2">
                  <c:v>4D + 5ED {Class Label}</c:v>
                </c:pt>
                <c:pt idx="3">
                  <c:v>4D + 5ED {Prompt Augmentation}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4"/>
                <c:pt idx="0">
                  <c:v>68.5</c:v>
                </c:pt>
                <c:pt idx="1">
                  <c:v>68.5</c:v>
                </c:pt>
                <c:pt idx="2">
                  <c:v>68.69</c:v>
                </c:pt>
                <c:pt idx="3">
                  <c:v>72.459999999999994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A12-434C-9692-D214F87892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7"/>
        <c:overlap val="-27"/>
        <c:axId val="745282192"/>
        <c:axId val="1820901951"/>
      </c:barChart>
      <c:catAx>
        <c:axId val="74528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0901951"/>
        <c:crosses val="autoZero"/>
        <c:auto val="1"/>
        <c:lblAlgn val="ctr"/>
        <c:lblOffset val="100"/>
        <c:noMultiLvlLbl val="0"/>
      </c:catAx>
      <c:valAx>
        <c:axId val="1820901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/>
                  <a:t>Accuracy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528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Accuracy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Class Prompt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699-4AD1-9453-F0FBF6E0F74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66.900000000000006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99-4AD1-9453-F0FBF6E0F7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Pitch Prompt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69.400000000000006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699-4AD1-9453-F0FBF6E0F7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Intensity Prompt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699-4AD1-9453-F0FBF6E0F74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Speech Rate Prompt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49.2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699-4AD1-9453-F0FBF6E0F74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Articulation Rate Prompt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39.200000000000003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699-4AD1-9453-F0FBF6E0F74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Prompt Augmentation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Accuracy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699-4AD1-9453-F0FBF6E0F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55014815"/>
        <c:axId val="83412768"/>
      </c:barChart>
      <c:catAx>
        <c:axId val="13550148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3412768"/>
        <c:crosses val="autoZero"/>
        <c:auto val="1"/>
        <c:lblAlgn val="ctr"/>
        <c:lblOffset val="100"/>
        <c:noMultiLvlLbl val="0"/>
      </c:catAx>
      <c:valAx>
        <c:axId val="8341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50148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2155955177368715E-2"/>
          <c:y val="0.762308508862517"/>
          <c:w val="0.9574158881823206"/>
          <c:h val="0.219976221551532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76B9F-5555-4F39-BEAC-1EFB525399BC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1465B-AF66-4EB8-BE05-42795EADB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22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1pPr>
    <a:lvl2pPr marL="1536192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2pPr>
    <a:lvl3pPr marL="3072384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3pPr>
    <a:lvl4pPr marL="4608576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4pPr>
    <a:lvl5pPr marL="6144768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5pPr>
    <a:lvl6pPr marL="7680960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6pPr>
    <a:lvl7pPr marL="9217152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7pPr>
    <a:lvl8pPr marL="10753344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8pPr>
    <a:lvl9pPr marL="12289536" algn="l" defTabSz="3072384" rtl="0" eaLnBrk="1" latinLnBrk="0" hangingPunct="1">
      <a:defRPr sz="403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08225" y="722313"/>
            <a:ext cx="2698750" cy="3598862"/>
          </a:xfrm>
          <a:prstGeom prst="rect">
            <a:avLst/>
          </a:prstGeom>
        </p:spPr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731593" y="4560486"/>
            <a:ext cx="5851689" cy="4320600"/>
          </a:xfrm>
          <a:prstGeom prst="rect">
            <a:avLst/>
          </a:prstGeom>
        </p:spPr>
        <p:txBody>
          <a:bodyPr lIns="20313" tIns="10282" rIns="20313" bIns="10282">
            <a:noAutofit/>
          </a:bodyPr>
          <a:lstStyle/>
          <a:p>
            <a:endParaRPr lang="en-US" sz="1400" spc="-1">
              <a:latin typeface="Arial"/>
            </a:endParaRPr>
          </a:p>
        </p:txBody>
      </p:sp>
      <p:sp>
        <p:nvSpPr>
          <p:cNvPr id="133" name="TextShape 3"/>
          <p:cNvSpPr txBox="1"/>
          <p:nvPr/>
        </p:nvSpPr>
        <p:spPr>
          <a:xfrm>
            <a:off x="4143488" y="9119528"/>
            <a:ext cx="3169532" cy="479531"/>
          </a:xfrm>
          <a:prstGeom prst="rect">
            <a:avLst/>
          </a:prstGeom>
          <a:noFill/>
          <a:ln>
            <a:noFill/>
          </a:ln>
        </p:spPr>
        <p:txBody>
          <a:bodyPr lIns="20313" tIns="10282" rIns="20313" bIns="10282" anchor="b">
            <a:noAutofit/>
          </a:bodyPr>
          <a:lstStyle/>
          <a:p>
            <a:pPr algn="r">
              <a:tabLst>
                <a:tab pos="0" algn="l"/>
              </a:tabLst>
            </a:pPr>
            <a:fld id="{E75555F0-6247-456D-ADC2-7FA5C2A3170F}" type="slidenum">
              <a:rPr lang="en-US" sz="1000" spc="-1">
                <a:latin typeface="Times New Roman"/>
              </a:rPr>
              <a:pPr algn="r">
                <a:tabLst>
                  <a:tab pos="0" algn="l"/>
                </a:tabLst>
              </a:pPr>
              <a:t>1</a:t>
            </a:fld>
            <a:endParaRPr lang="en-US" sz="10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296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985936"/>
            <a:ext cx="23317200" cy="12733867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9210869"/>
            <a:ext cx="20574000" cy="8830731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2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631027" y="1947334"/>
            <a:ext cx="5915025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5952" y="1947334"/>
            <a:ext cx="17402175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10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8848" y="5986019"/>
            <a:ext cx="20573732" cy="1273366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513" b="0" strike="noStrike" spc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371344" y="8558608"/>
            <a:ext cx="24688413" cy="21213707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1175" b="0" strike="noStrike" spc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47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664" y="9118611"/>
            <a:ext cx="23660100" cy="15214597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664" y="24477144"/>
            <a:ext cx="23660100" cy="8000997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7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5950" y="9736667"/>
            <a:ext cx="1165860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7450" y="9736667"/>
            <a:ext cx="1165860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0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1947342"/>
            <a:ext cx="2366010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526" y="8966203"/>
            <a:ext cx="11605020" cy="4394197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526" y="13360400"/>
            <a:ext cx="11605020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887452" y="8966203"/>
            <a:ext cx="11662173" cy="4394197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887452" y="13360400"/>
            <a:ext cx="11662173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5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79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2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438400"/>
            <a:ext cx="8847534" cy="85344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2173" y="5266275"/>
            <a:ext cx="13887450" cy="25992667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0972800"/>
            <a:ext cx="8847534" cy="20328469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1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523" y="2438400"/>
            <a:ext cx="8847534" cy="8534400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62173" y="5266275"/>
            <a:ext cx="13887450" cy="25992667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523" y="10972800"/>
            <a:ext cx="8847534" cy="20328469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9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0" y="1947342"/>
            <a:ext cx="2366010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0" y="9736667"/>
            <a:ext cx="2366010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0" y="33900542"/>
            <a:ext cx="617220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010FE-E109-424A-AE68-1D9C31C98BE9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0" y="33900542"/>
            <a:ext cx="925830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0" y="33900542"/>
            <a:ext cx="617220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C341E-0493-4B40-B946-59DEEEA78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07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jpeg"/><Relationship Id="rId10" Type="http://schemas.openxmlformats.org/officeDocument/2006/relationships/chart" Target="../charts/chart3.xml"/><Relationship Id="rId4" Type="http://schemas.openxmlformats.org/officeDocument/2006/relationships/image" Target="../media/image2.png"/><Relationship Id="rId9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CustomShape 14">
            <a:extLst>
              <a:ext uri="{FF2B5EF4-FFF2-40B4-BE49-F238E27FC236}">
                <a16:creationId xmlns:a16="http://schemas.microsoft.com/office/drawing/2014/main" id="{3D86B9A7-68C8-5C58-33F8-C079C151548E}"/>
              </a:ext>
            </a:extLst>
          </p:cNvPr>
          <p:cNvSpPr/>
          <p:nvPr/>
        </p:nvSpPr>
        <p:spPr>
          <a:xfrm>
            <a:off x="12717071" y="26949204"/>
            <a:ext cx="13580745" cy="5986823"/>
          </a:xfrm>
          <a:prstGeom prst="roundRect">
            <a:avLst>
              <a:gd name="adj" fmla="val 181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33" name="CustomShape 14">
            <a:extLst>
              <a:ext uri="{FF2B5EF4-FFF2-40B4-BE49-F238E27FC236}">
                <a16:creationId xmlns:a16="http://schemas.microsoft.com/office/drawing/2014/main" id="{0046278B-C9E8-AD9A-E527-7199F4946EDA}"/>
              </a:ext>
            </a:extLst>
          </p:cNvPr>
          <p:cNvSpPr/>
          <p:nvPr/>
        </p:nvSpPr>
        <p:spPr>
          <a:xfrm>
            <a:off x="12370253" y="11240332"/>
            <a:ext cx="14629302" cy="4866544"/>
          </a:xfrm>
          <a:prstGeom prst="roundRect">
            <a:avLst>
              <a:gd name="adj" fmla="val 181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00" name="CustomShape 2"/>
          <p:cNvSpPr/>
          <p:nvPr/>
        </p:nvSpPr>
        <p:spPr>
          <a:xfrm>
            <a:off x="532212" y="431375"/>
            <a:ext cx="26319130" cy="3224870"/>
          </a:xfrm>
          <a:prstGeom prst="roundRect">
            <a:avLst>
              <a:gd name="adj" fmla="val 204"/>
            </a:avLst>
          </a:prstGeom>
          <a:solidFill>
            <a:srgbClr val="AB2315"/>
          </a:solidFill>
          <a:ln w="76320">
            <a:solidFill>
              <a:srgbClr val="AB231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endParaRPr lang="en-US" sz="1385" spc="-1">
              <a:latin typeface="Arial"/>
            </a:endParaRPr>
          </a:p>
          <a:p>
            <a:pPr algn="ctr">
              <a:tabLst>
                <a:tab pos="0" algn="l"/>
              </a:tabLst>
            </a:pPr>
            <a:endParaRPr lang="en-US" sz="1385" spc="-1">
              <a:latin typeface="Arial"/>
            </a:endParaRPr>
          </a:p>
          <a:p>
            <a:pPr algn="ctr">
              <a:tabLst>
                <a:tab pos="0" algn="l"/>
              </a:tabLst>
            </a:pPr>
            <a:endParaRPr lang="en-US" sz="1385" spc="-1">
              <a:latin typeface="Arial"/>
            </a:endParaRPr>
          </a:p>
          <a:p>
            <a:pPr algn="ctr">
              <a:tabLst>
                <a:tab pos="0" algn="l"/>
              </a:tabLst>
            </a:pPr>
            <a:endParaRPr lang="en-US" sz="1385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12825308" y="35415231"/>
            <a:ext cx="14026034" cy="729394"/>
          </a:xfrm>
          <a:prstGeom prst="roundRect">
            <a:avLst>
              <a:gd name="adj" fmla="val 204"/>
            </a:avLst>
          </a:prstGeom>
          <a:solidFill>
            <a:schemeClr val="bg2"/>
          </a:solidFill>
          <a:ln w="3175">
            <a:solidFill>
              <a:schemeClr val="bg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en-US" sz="1385" dirty="0"/>
              <a:t>[1] Scherer, Klaus R. Acoustic concomitants of emotional dimensions: Judging affect from synthesized tone sequences. (1972).</a:t>
            </a:r>
          </a:p>
          <a:p>
            <a:r>
              <a:rPr lang="en-US" sz="1385" dirty="0"/>
              <a:t>[2] </a:t>
            </a:r>
            <a:r>
              <a:rPr lang="en-US" sz="1385" dirty="0" err="1"/>
              <a:t>Pavlenko</a:t>
            </a:r>
            <a:r>
              <a:rPr lang="en-US" sz="1385" dirty="0"/>
              <a:t>, </a:t>
            </a:r>
            <a:r>
              <a:rPr lang="en-US" sz="1385" dirty="0" err="1"/>
              <a:t>Aneta</a:t>
            </a:r>
            <a:r>
              <a:rPr lang="en-US" sz="1385" dirty="0"/>
              <a:t>. Emotions and multilingualism. Cambridge University Press, 2005.</a:t>
            </a:r>
          </a:p>
          <a:p>
            <a:r>
              <a:rPr lang="en-US" sz="1385" dirty="0"/>
              <a:t>[3] </a:t>
            </a:r>
            <a:r>
              <a:rPr lang="en-US" sz="1400" dirty="0"/>
              <a:t>Benjamin Elizalde, et al “Clap: Learning audio concepts from natural language supervision,” arXiv preprint arXiv:2206.04769, 2022.</a:t>
            </a:r>
            <a:endParaRPr lang="en-US" sz="1800" dirty="0"/>
          </a:p>
          <a:p>
            <a:endParaRPr lang="en-US" sz="1385" dirty="0"/>
          </a:p>
          <a:p>
            <a:endParaRPr lang="en-US" sz="1385" dirty="0"/>
          </a:p>
        </p:txBody>
      </p:sp>
      <p:sp>
        <p:nvSpPr>
          <p:cNvPr id="102" name="CustomShape 4"/>
          <p:cNvSpPr/>
          <p:nvPr/>
        </p:nvSpPr>
        <p:spPr>
          <a:xfrm>
            <a:off x="3446333" y="663339"/>
            <a:ext cx="20607339" cy="21230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8591" tIns="44139" rIns="88591" bIns="44139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7200" spc="-1" dirty="0">
                <a:solidFill>
                  <a:schemeClr val="bg1"/>
                </a:solidFill>
                <a:latin typeface="Arial"/>
              </a:rPr>
              <a:t>Prompting Audios Using Acoustic Properties for Emotion Representation</a:t>
            </a:r>
          </a:p>
          <a:p>
            <a:pPr algn="ctr">
              <a:tabLst>
                <a:tab pos="0" algn="l"/>
              </a:tabLst>
            </a:pPr>
            <a:r>
              <a:rPr lang="en-US" sz="3200" b="1" spc="-1" dirty="0">
                <a:solidFill>
                  <a:schemeClr val="bg1"/>
                </a:solidFill>
                <a:latin typeface="Candara"/>
                <a:ea typeface="Candara"/>
              </a:rPr>
              <a:t>Hira Dhamyal, Benjamin Elizalde, Soham Deshmukh, Huaming Wang, Bhiksha Raj, Rita Singh </a:t>
            </a:r>
            <a:endParaRPr lang="en-US" sz="3200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03" name="CustomShape 5"/>
          <p:cNvSpPr/>
          <p:nvPr/>
        </p:nvSpPr>
        <p:spPr>
          <a:xfrm>
            <a:off x="759794" y="34970713"/>
            <a:ext cx="22627722" cy="14656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8591" tIns="44139" rIns="88591" bIns="44139">
            <a:noAutofit/>
          </a:bodyPr>
          <a:lstStyle/>
          <a:p>
            <a:pPr>
              <a:tabLst>
                <a:tab pos="0" algn="l"/>
              </a:tabLst>
            </a:pPr>
            <a:r>
              <a:rPr lang="en-US" sz="1385" b="1" spc="-1">
                <a:solidFill>
                  <a:srgbClr val="FFFFFF"/>
                </a:solidFill>
                <a:latin typeface="Candara"/>
                <a:ea typeface="Candara"/>
              </a:rPr>
              <a:t>1. </a:t>
            </a:r>
            <a:endParaRPr lang="en-US" sz="1385" spc="-1">
              <a:latin typeface="Arial"/>
            </a:endParaRPr>
          </a:p>
        </p:txBody>
      </p:sp>
      <p:sp>
        <p:nvSpPr>
          <p:cNvPr id="104" name="CustomShape 6"/>
          <p:cNvSpPr/>
          <p:nvPr/>
        </p:nvSpPr>
        <p:spPr>
          <a:xfrm>
            <a:off x="797898" y="4263044"/>
            <a:ext cx="11651245" cy="5416528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05" name="CustomShape 7"/>
          <p:cNvSpPr/>
          <p:nvPr/>
        </p:nvSpPr>
        <p:spPr>
          <a:xfrm>
            <a:off x="4617916" y="3881491"/>
            <a:ext cx="4469948" cy="744730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Introduction</a:t>
            </a:r>
            <a:endParaRPr lang="en-US" sz="3304" spc="-1" dirty="0">
              <a:latin typeface="Arial"/>
            </a:endParaRPr>
          </a:p>
        </p:txBody>
      </p:sp>
      <p:sp>
        <p:nvSpPr>
          <p:cNvPr id="106" name="CustomShape 8"/>
          <p:cNvSpPr/>
          <p:nvPr/>
        </p:nvSpPr>
        <p:spPr>
          <a:xfrm>
            <a:off x="1306055" y="5866436"/>
            <a:ext cx="10821469" cy="45468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8591" tIns="44139" rIns="88591" bIns="44139">
            <a:noAutofit/>
          </a:bodyPr>
          <a:lstStyle/>
          <a:p>
            <a:pPr marL="187834" indent="-187834" algn="just"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2435" spc="-1" dirty="0">
              <a:latin typeface="Arial"/>
            </a:endParaRPr>
          </a:p>
        </p:txBody>
      </p:sp>
      <p:sp>
        <p:nvSpPr>
          <p:cNvPr id="109" name="CustomShape 11"/>
          <p:cNvSpPr/>
          <p:nvPr/>
        </p:nvSpPr>
        <p:spPr>
          <a:xfrm>
            <a:off x="2642799" y="10054958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DATASETS</a:t>
            </a:r>
            <a:endParaRPr lang="en-US" sz="3304" spc="-1" dirty="0">
              <a:latin typeface="Arial"/>
            </a:endParaRPr>
          </a:p>
        </p:txBody>
      </p:sp>
      <p:sp>
        <p:nvSpPr>
          <p:cNvPr id="110" name="CustomShape 12"/>
          <p:cNvSpPr/>
          <p:nvPr/>
        </p:nvSpPr>
        <p:spPr>
          <a:xfrm>
            <a:off x="1306055" y="12054992"/>
            <a:ext cx="11791096" cy="60658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/>
          </a:p>
        </p:txBody>
      </p:sp>
      <p:pic>
        <p:nvPicPr>
          <p:cNvPr id="111" name="Picture 2_2" descr="Image result for carnegie mellon university logo vector"/>
          <p:cNvPicPr/>
          <p:nvPr/>
        </p:nvPicPr>
        <p:blipFill>
          <a:blip r:embed="rId3"/>
          <a:stretch/>
        </p:blipFill>
        <p:spPr>
          <a:xfrm>
            <a:off x="25699593" y="2570900"/>
            <a:ext cx="1136250" cy="1052332"/>
          </a:xfrm>
          <a:prstGeom prst="rect">
            <a:avLst/>
          </a:prstGeom>
          <a:ln>
            <a:noFill/>
          </a:ln>
        </p:spPr>
      </p:pic>
      <p:pic>
        <p:nvPicPr>
          <p:cNvPr id="112" name="Picture 4_2" descr="Image result for language technologies carnegie mellon university logo vector"/>
          <p:cNvPicPr/>
          <p:nvPr/>
        </p:nvPicPr>
        <p:blipFill>
          <a:blip r:embed="rId4"/>
          <a:stretch/>
        </p:blipFill>
        <p:spPr>
          <a:xfrm>
            <a:off x="24539945" y="2570900"/>
            <a:ext cx="1130910" cy="1052331"/>
          </a:xfrm>
          <a:prstGeom prst="rect">
            <a:avLst/>
          </a:prstGeom>
          <a:ln>
            <a:noFill/>
          </a:ln>
        </p:spPr>
      </p:pic>
      <p:sp>
        <p:nvSpPr>
          <p:cNvPr id="121" name="CustomShape 18"/>
          <p:cNvSpPr/>
          <p:nvPr/>
        </p:nvSpPr>
        <p:spPr>
          <a:xfrm>
            <a:off x="12825308" y="4322653"/>
            <a:ext cx="13514030" cy="6002904"/>
          </a:xfrm>
          <a:prstGeom prst="roundRect">
            <a:avLst>
              <a:gd name="adj" fmla="val 181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22" name="CustomShape 19"/>
          <p:cNvSpPr/>
          <p:nvPr/>
        </p:nvSpPr>
        <p:spPr>
          <a:xfrm>
            <a:off x="15825773" y="3945434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MODEL</a:t>
            </a:r>
            <a:endParaRPr lang="en-US" sz="3304" spc="-1" dirty="0">
              <a:latin typeface="Arial"/>
            </a:endParaRPr>
          </a:p>
        </p:txBody>
      </p:sp>
      <p:sp>
        <p:nvSpPr>
          <p:cNvPr id="30" name="CustomShape 17">
            <a:extLst>
              <a:ext uri="{FF2B5EF4-FFF2-40B4-BE49-F238E27FC236}">
                <a16:creationId xmlns:a16="http://schemas.microsoft.com/office/drawing/2014/main" id="{908C8E1A-1610-AD0C-6882-DC2A6271E158}"/>
              </a:ext>
            </a:extLst>
          </p:cNvPr>
          <p:cNvSpPr/>
          <p:nvPr/>
        </p:nvSpPr>
        <p:spPr>
          <a:xfrm rot="10800000" flipV="1">
            <a:off x="14173723" y="9742395"/>
            <a:ext cx="11247521" cy="39756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solidFill>
            <a:schemeClr val="accent1"/>
          </a:solidFill>
          <a:ln w="57240">
            <a:solidFill>
              <a:srgbClr val="BFBFBF"/>
            </a:solidFill>
            <a:prstDash val="lg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/>
          </a:p>
        </p:txBody>
      </p:sp>
      <p:sp>
        <p:nvSpPr>
          <p:cNvPr id="34" name="CustomShape 15">
            <a:extLst>
              <a:ext uri="{FF2B5EF4-FFF2-40B4-BE49-F238E27FC236}">
                <a16:creationId xmlns:a16="http://schemas.microsoft.com/office/drawing/2014/main" id="{C3507CC7-CBE4-26BC-0DA0-021D845D27BE}"/>
              </a:ext>
            </a:extLst>
          </p:cNvPr>
          <p:cNvSpPr/>
          <p:nvPr/>
        </p:nvSpPr>
        <p:spPr>
          <a:xfrm>
            <a:off x="15731397" y="10870456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</a:rPr>
              <a:t>RESULTS – Emotion Audio Retrieval</a:t>
            </a:r>
            <a:endParaRPr lang="en-US" sz="3304" spc="-1" dirty="0">
              <a:latin typeface="Arial"/>
            </a:endParaRPr>
          </a:p>
        </p:txBody>
      </p:sp>
      <p:pic>
        <p:nvPicPr>
          <p:cNvPr id="1026" name="Picture 2" descr="Microsoft Logo History and Evolution | Tailor Brands">
            <a:extLst>
              <a:ext uri="{FF2B5EF4-FFF2-40B4-BE49-F238E27FC236}">
                <a16:creationId xmlns:a16="http://schemas.microsoft.com/office/drawing/2014/main" id="{4950763B-CAEA-5C06-5E05-360376DF9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3791" y="2570901"/>
            <a:ext cx="2622076" cy="1048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Shape 13">
            <a:extLst>
              <a:ext uri="{FF2B5EF4-FFF2-40B4-BE49-F238E27FC236}">
                <a16:creationId xmlns:a16="http://schemas.microsoft.com/office/drawing/2014/main" id="{610D56D6-9C85-CD91-CE3A-FBC2BA00E85C}"/>
              </a:ext>
            </a:extLst>
          </p:cNvPr>
          <p:cNvSpPr txBox="1"/>
          <p:nvPr/>
        </p:nvSpPr>
        <p:spPr>
          <a:xfrm>
            <a:off x="1257671" y="4984656"/>
            <a:ext cx="10821469" cy="4085771"/>
          </a:xfrm>
          <a:prstGeom prst="rect">
            <a:avLst/>
          </a:prstGeom>
          <a:noFill/>
          <a:ln>
            <a:noFill/>
          </a:ln>
        </p:spPr>
        <p:txBody>
          <a:bodyPr lIns="78261" tIns="39130" rIns="78261" bIns="39130">
            <a:noAutofit/>
          </a:bodyPr>
          <a:lstStyle/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Emotions lie on a continuum, but current models treat emotions as a finite valued discrete variable. This representation does not capture the diversity in the expression of emotion. </a:t>
            </a:r>
            <a:r>
              <a:rPr lang="en-US" sz="2435" b="1" spc="-1" dirty="0">
                <a:solidFill>
                  <a:srgbClr val="000000"/>
                </a:solidFill>
                <a:latin typeface="Candara"/>
                <a:ea typeface="Candara"/>
              </a:rPr>
              <a:t>To better represent them, we propose the use of natural language descriptions (or prompts)</a:t>
            </a: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.</a:t>
            </a:r>
          </a:p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In this work, we address the challenge </a:t>
            </a:r>
            <a:r>
              <a:rPr lang="en-US" sz="2435" b="1" spc="-1" dirty="0">
                <a:solidFill>
                  <a:srgbClr val="000000"/>
                </a:solidFill>
                <a:latin typeface="Candara"/>
                <a:ea typeface="Candara"/>
              </a:rPr>
              <a:t>of automatically generating these prompts</a:t>
            </a: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 and training a model to better learn emotion representations from </a:t>
            </a:r>
            <a:r>
              <a:rPr lang="en-US" sz="2435" b="1" spc="-1" dirty="0">
                <a:solidFill>
                  <a:srgbClr val="000000"/>
                </a:solidFill>
                <a:latin typeface="Candara"/>
                <a:ea typeface="Candara"/>
              </a:rPr>
              <a:t>audio and prompt pairs</a:t>
            </a: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.</a:t>
            </a:r>
          </a:p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We use </a:t>
            </a:r>
            <a:r>
              <a:rPr lang="en-US" sz="2435" b="1" spc="-1" dirty="0">
                <a:solidFill>
                  <a:srgbClr val="000000"/>
                </a:solidFill>
                <a:latin typeface="Candara"/>
                <a:ea typeface="Candara"/>
              </a:rPr>
              <a:t>acoustic properties </a:t>
            </a: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that are correlated to emotion like pitch, intensity, speech rate, and articulation rate to automatically generate prompts, i.e., ‘</a:t>
            </a:r>
            <a:r>
              <a:rPr lang="en-US" sz="2435" b="1" spc="-1" dirty="0">
                <a:solidFill>
                  <a:srgbClr val="000000"/>
                </a:solidFill>
                <a:latin typeface="Candara"/>
                <a:ea typeface="Candara"/>
              </a:rPr>
              <a:t>acoustic prompts</a:t>
            </a:r>
            <a:r>
              <a:rPr lang="en-US" sz="2435" spc="-1" dirty="0">
                <a:solidFill>
                  <a:srgbClr val="000000"/>
                </a:solidFill>
                <a:latin typeface="Candara"/>
                <a:ea typeface="Candara"/>
              </a:rPr>
              <a:t>’. </a:t>
            </a:r>
            <a:endParaRPr lang="en-US" sz="2435" spc="-1" dirty="0">
              <a:latin typeface="Arial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948E8DA-4990-C04F-62DA-3FFD72C3A8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527999"/>
              </p:ext>
            </p:extLst>
          </p:nvPr>
        </p:nvGraphicFramePr>
        <p:xfrm>
          <a:off x="1700783" y="10795484"/>
          <a:ext cx="10135008" cy="4646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7190">
                  <a:extLst>
                    <a:ext uri="{9D8B030D-6E8A-4147-A177-3AD203B41FA5}">
                      <a16:colId xmlns:a16="http://schemas.microsoft.com/office/drawing/2014/main" val="2436156530"/>
                    </a:ext>
                  </a:extLst>
                </a:gridCol>
                <a:gridCol w="1430438">
                  <a:extLst>
                    <a:ext uri="{9D8B030D-6E8A-4147-A177-3AD203B41FA5}">
                      <a16:colId xmlns:a16="http://schemas.microsoft.com/office/drawing/2014/main" val="3460414758"/>
                    </a:ext>
                  </a:extLst>
                </a:gridCol>
                <a:gridCol w="1755848">
                  <a:extLst>
                    <a:ext uri="{9D8B030D-6E8A-4147-A177-3AD203B41FA5}">
                      <a16:colId xmlns:a16="http://schemas.microsoft.com/office/drawing/2014/main" val="1978343768"/>
                    </a:ext>
                  </a:extLst>
                </a:gridCol>
                <a:gridCol w="4971532">
                  <a:extLst>
                    <a:ext uri="{9D8B030D-6E8A-4147-A177-3AD203B41FA5}">
                      <a16:colId xmlns:a16="http://schemas.microsoft.com/office/drawing/2014/main" val="213019197"/>
                    </a:ext>
                  </a:extLst>
                </a:gridCol>
              </a:tblGrid>
              <a:tr h="444233">
                <a:tc>
                  <a:txBody>
                    <a:bodyPr/>
                    <a:lstStyle/>
                    <a:p>
                      <a:r>
                        <a:rPr lang="en-US" sz="2440" dirty="0"/>
                        <a:t>Dataset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# Files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# Classes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Emotions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131379"/>
                  </a:ext>
                </a:extLst>
              </a:tr>
              <a:tr h="594885">
                <a:tc>
                  <a:txBody>
                    <a:bodyPr/>
                    <a:lstStyle/>
                    <a:p>
                      <a:r>
                        <a:rPr lang="en-US" sz="2440" dirty="0"/>
                        <a:t>CMU-MOSEI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23K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ang, </a:t>
                      </a:r>
                      <a:r>
                        <a:rPr lang="en-US" sz="2440" dirty="0" err="1"/>
                        <a:t>exc</a:t>
                      </a:r>
                      <a:r>
                        <a:rPr lang="en-US" sz="2440" dirty="0"/>
                        <a:t>, fear, sad, </a:t>
                      </a:r>
                      <a:r>
                        <a:rPr lang="en-US" sz="2440" dirty="0" err="1"/>
                        <a:t>frus</a:t>
                      </a:r>
                      <a:r>
                        <a:rPr lang="en-US" sz="2440" dirty="0"/>
                        <a:t>, neu, sur, hap, dis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82650"/>
                  </a:ext>
                </a:extLst>
              </a:tr>
              <a:tr h="859760">
                <a:tc>
                  <a:txBody>
                    <a:bodyPr/>
                    <a:lstStyle/>
                    <a:p>
                      <a:r>
                        <a:rPr lang="en-US" sz="2440" dirty="0"/>
                        <a:t>IEMOCAP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10K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hap, fear, sad, sur, </a:t>
                      </a:r>
                      <a:r>
                        <a:rPr lang="en-US" sz="2440" dirty="0" err="1"/>
                        <a:t>exc</a:t>
                      </a:r>
                      <a:r>
                        <a:rPr lang="en-US" sz="2440" dirty="0"/>
                        <a:t>, ang, neu, disappoint, </a:t>
                      </a:r>
                      <a:r>
                        <a:rPr lang="en-US" sz="2440" dirty="0" err="1"/>
                        <a:t>frus</a:t>
                      </a:r>
                      <a:endParaRPr lang="en-US" sz="244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459769"/>
                  </a:ext>
                </a:extLst>
              </a:tr>
              <a:tr h="594885">
                <a:tc>
                  <a:txBody>
                    <a:bodyPr/>
                    <a:lstStyle/>
                    <a:p>
                      <a:r>
                        <a:rPr lang="en-US" sz="2440" dirty="0"/>
                        <a:t>MELD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10K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neu, sur, fear, sad, joy, disgust, 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37914"/>
                  </a:ext>
                </a:extLst>
              </a:tr>
              <a:tr h="594885">
                <a:tc>
                  <a:txBody>
                    <a:bodyPr/>
                    <a:lstStyle/>
                    <a:p>
                      <a:r>
                        <a:rPr lang="en-US" sz="2440" dirty="0"/>
                        <a:t>CREMA-D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7K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ang, dis, fear, hap, neu, sad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5441"/>
                  </a:ext>
                </a:extLst>
              </a:tr>
              <a:tr h="594885">
                <a:tc>
                  <a:txBody>
                    <a:bodyPr/>
                    <a:lstStyle/>
                    <a:p>
                      <a:r>
                        <a:rPr lang="en-US" sz="2440" dirty="0"/>
                        <a:t>RAVDESS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2.5K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neu, calm, hap, sad, ang, fear, disgust, sur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89757"/>
                  </a:ext>
                </a:extLst>
              </a:tr>
              <a:tr h="444233">
                <a:tc>
                  <a:txBody>
                    <a:bodyPr/>
                    <a:lstStyle/>
                    <a:p>
                      <a:r>
                        <a:rPr lang="en-US" sz="2440" dirty="0"/>
                        <a:t>CMU-MOSI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2.2K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neu, positive, 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306420"/>
                  </a:ext>
                </a:extLst>
              </a:tr>
            </a:tbl>
          </a:graphicData>
        </a:graphic>
      </p:graphicFrame>
      <p:grpSp>
        <p:nvGrpSpPr>
          <p:cNvPr id="1155" name="Group 1154">
            <a:extLst>
              <a:ext uri="{FF2B5EF4-FFF2-40B4-BE49-F238E27FC236}">
                <a16:creationId xmlns:a16="http://schemas.microsoft.com/office/drawing/2014/main" id="{303951BA-B9F8-16F5-8B89-66DD397849E6}"/>
              </a:ext>
            </a:extLst>
          </p:cNvPr>
          <p:cNvGrpSpPr/>
          <p:nvPr/>
        </p:nvGrpSpPr>
        <p:grpSpPr>
          <a:xfrm>
            <a:off x="9075" y="16526796"/>
            <a:ext cx="12328177" cy="7393441"/>
            <a:chOff x="256574" y="20568636"/>
            <a:chExt cx="12328177" cy="7393441"/>
          </a:xfrm>
        </p:grpSpPr>
        <p:pic>
          <p:nvPicPr>
            <p:cNvPr id="81" name="Content Placeholder 3">
              <a:extLst>
                <a:ext uri="{FF2B5EF4-FFF2-40B4-BE49-F238E27FC236}">
                  <a16:creationId xmlns:a16="http://schemas.microsoft.com/office/drawing/2014/main" id="{C1302286-6428-E845-7B7F-7E804AAB394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56574" y="23997928"/>
              <a:ext cx="1620684" cy="948507"/>
            </a:xfrm>
            <a:prstGeom prst="rect">
              <a:avLst/>
            </a:prstGeom>
          </p:spPr>
        </p:pic>
        <p:grpSp>
          <p:nvGrpSpPr>
            <p:cNvPr id="1154" name="Group 1153">
              <a:extLst>
                <a:ext uri="{FF2B5EF4-FFF2-40B4-BE49-F238E27FC236}">
                  <a16:creationId xmlns:a16="http://schemas.microsoft.com/office/drawing/2014/main" id="{8004CB8A-4033-1177-0CEB-96E82639B428}"/>
                </a:ext>
              </a:extLst>
            </p:cNvPr>
            <p:cNvGrpSpPr/>
            <p:nvPr/>
          </p:nvGrpSpPr>
          <p:grpSpPr>
            <a:xfrm>
              <a:off x="669886" y="20568636"/>
              <a:ext cx="11914865" cy="7393441"/>
              <a:chOff x="669886" y="20568636"/>
              <a:chExt cx="11914865" cy="7393441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8DEAAC8D-012C-D293-0D3F-6DB1585B95ED}"/>
                  </a:ext>
                </a:extLst>
              </p:cNvPr>
              <p:cNvSpPr/>
              <p:nvPr/>
            </p:nvSpPr>
            <p:spPr>
              <a:xfrm>
                <a:off x="4781574" y="20568636"/>
                <a:ext cx="7778255" cy="1668249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 pitch is associated generally with negative emotions like fear.</a:t>
                </a:r>
              </a:p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 pitch associated with positive emotion like happiness, surprise.</a:t>
                </a:r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05BAEE8-D683-155A-B4C0-B270EA8671E3}"/>
                  </a:ext>
                </a:extLst>
              </p:cNvPr>
              <p:cNvSpPr/>
              <p:nvPr/>
            </p:nvSpPr>
            <p:spPr>
              <a:xfrm>
                <a:off x="2412486" y="21090381"/>
                <a:ext cx="1902651" cy="655116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Pitch</a:t>
                </a: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3D6E68F0-83C2-2D04-EE49-09A3A8E91D24}"/>
                  </a:ext>
                </a:extLst>
              </p:cNvPr>
              <p:cNvSpPr/>
              <p:nvPr/>
            </p:nvSpPr>
            <p:spPr>
              <a:xfrm>
                <a:off x="2381229" y="23001583"/>
                <a:ext cx="1902653" cy="66592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Intensity</a:t>
                </a: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BABA4292-1839-719E-F023-E93353D70D4F}"/>
                  </a:ext>
                </a:extLst>
              </p:cNvPr>
              <p:cNvSpPr/>
              <p:nvPr/>
            </p:nvSpPr>
            <p:spPr>
              <a:xfrm>
                <a:off x="2355245" y="24884426"/>
                <a:ext cx="1902653" cy="67671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Speech rate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B49529AB-9EC0-4D6F-D8FF-0FEB20B56F07}"/>
                  </a:ext>
                </a:extLst>
              </p:cNvPr>
              <p:cNvSpPr/>
              <p:nvPr/>
            </p:nvSpPr>
            <p:spPr>
              <a:xfrm>
                <a:off x="2394155" y="26794219"/>
                <a:ext cx="1902655" cy="6635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Articulation rate</a:t>
                </a:r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01BD8E3B-1E0D-C25C-7DD6-CEEE2A1CE6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16732" y="24472181"/>
                <a:ext cx="631550" cy="11648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668CAD43-47A5-0026-CFE5-E02943D290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04377" y="21402760"/>
                <a:ext cx="600" cy="5713398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DEABAB33-57F6-D7B0-C0F9-2B3A211AAEE5}"/>
                  </a:ext>
                </a:extLst>
              </p:cNvPr>
              <p:cNvCxnSpPr>
                <a:cxnSpLocks/>
                <a:endCxn id="85" idx="1"/>
              </p:cNvCxnSpPr>
              <p:nvPr/>
            </p:nvCxnSpPr>
            <p:spPr>
              <a:xfrm>
                <a:off x="1940207" y="27125972"/>
                <a:ext cx="453948" cy="1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C0BC4EA-295B-D39F-57E0-AC32D953534E}"/>
                  </a:ext>
                </a:extLst>
              </p:cNvPr>
              <p:cNvCxnSpPr>
                <a:cxnSpLocks/>
                <a:endCxn id="84" idx="1"/>
              </p:cNvCxnSpPr>
              <p:nvPr/>
            </p:nvCxnSpPr>
            <p:spPr>
              <a:xfrm flipV="1">
                <a:off x="1975147" y="25222782"/>
                <a:ext cx="380098" cy="11525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1ECF21BA-EA4B-0A0D-197E-26B92598EF03}"/>
                  </a:ext>
                </a:extLst>
              </p:cNvPr>
              <p:cNvCxnSpPr>
                <a:cxnSpLocks/>
                <a:endCxn id="83" idx="1"/>
              </p:cNvCxnSpPr>
              <p:nvPr/>
            </p:nvCxnSpPr>
            <p:spPr>
              <a:xfrm flipV="1">
                <a:off x="1975969" y="23334544"/>
                <a:ext cx="405260" cy="22327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B4E5E7FE-E371-8311-7EFB-48384651A60E}"/>
                  </a:ext>
                </a:extLst>
              </p:cNvPr>
              <p:cNvCxnSpPr>
                <a:cxnSpLocks/>
                <a:endCxn id="82" idx="1"/>
              </p:cNvCxnSpPr>
              <p:nvPr/>
            </p:nvCxnSpPr>
            <p:spPr>
              <a:xfrm>
                <a:off x="1994296" y="21417939"/>
                <a:ext cx="418190" cy="0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  <p:cxnSp>
            <p:nvCxnSpPr>
              <p:cNvPr id="92" name="Straight Arrow Connector 91">
                <a:extLst>
                  <a:ext uri="{FF2B5EF4-FFF2-40B4-BE49-F238E27FC236}">
                    <a16:creationId xmlns:a16="http://schemas.microsoft.com/office/drawing/2014/main" id="{07EC8689-9EAF-BE28-86DA-D6E487763CCD}"/>
                  </a:ext>
                </a:extLst>
              </p:cNvPr>
              <p:cNvCxnSpPr>
                <a:cxnSpLocks/>
                <a:stCxn id="82" idx="3"/>
                <a:endCxn id="79" idx="1"/>
              </p:cNvCxnSpPr>
              <p:nvPr/>
            </p:nvCxnSpPr>
            <p:spPr>
              <a:xfrm flipV="1">
                <a:off x="4315137" y="21402761"/>
                <a:ext cx="466437" cy="15178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2E9F6830-4787-B194-8E05-8CA0B7D99CD5}"/>
                  </a:ext>
                </a:extLst>
              </p:cNvPr>
              <p:cNvCxnSpPr>
                <a:cxnSpLocks/>
                <a:stCxn id="83" idx="3"/>
                <a:endCxn id="97" idx="1"/>
              </p:cNvCxnSpPr>
              <p:nvPr/>
            </p:nvCxnSpPr>
            <p:spPr>
              <a:xfrm flipV="1">
                <a:off x="4283882" y="23315340"/>
                <a:ext cx="497696" cy="19204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7B1F3E17-160A-6765-9F2A-A654538A0006}"/>
                  </a:ext>
                </a:extLst>
              </p:cNvPr>
              <p:cNvCxnSpPr>
                <a:cxnSpLocks/>
                <a:stCxn id="84" idx="3"/>
                <a:endCxn id="98" idx="1"/>
              </p:cNvCxnSpPr>
              <p:nvPr/>
            </p:nvCxnSpPr>
            <p:spPr>
              <a:xfrm>
                <a:off x="4257898" y="25222782"/>
                <a:ext cx="548607" cy="5523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A42E5209-DA9A-C62F-EBA7-8D2BD23E2BF4}"/>
                  </a:ext>
                </a:extLst>
              </p:cNvPr>
              <p:cNvCxnSpPr>
                <a:cxnSpLocks/>
                <a:stCxn id="85" idx="3"/>
                <a:endCxn id="108" idx="1"/>
              </p:cNvCxnSpPr>
              <p:nvPr/>
            </p:nvCxnSpPr>
            <p:spPr>
              <a:xfrm flipV="1">
                <a:off x="4296810" y="27121038"/>
                <a:ext cx="484768" cy="4935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99710B00-5F9A-A2A9-C7C6-A7CDCCB62D64}"/>
                  </a:ext>
                </a:extLst>
              </p:cNvPr>
              <p:cNvSpPr txBox="1"/>
              <p:nvPr/>
            </p:nvSpPr>
            <p:spPr>
              <a:xfrm flipH="1">
                <a:off x="669886" y="24889801"/>
                <a:ext cx="1122780" cy="430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prstClr val="black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Audio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8E6DDB6E-F2BD-68F1-12A3-945CC1C3B40D}"/>
                  </a:ext>
                </a:extLst>
              </p:cNvPr>
              <p:cNvSpPr/>
              <p:nvPr/>
            </p:nvSpPr>
            <p:spPr>
              <a:xfrm>
                <a:off x="4781578" y="22507667"/>
                <a:ext cx="7778251" cy="1615345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 intensity is associated with negative emotion like sadness melancholy.</a:t>
                </a:r>
              </a:p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 intensity is associated with emotion like joy, excitement, happiness.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463B59B9-C0EB-3EFF-441C-5A1957413490}"/>
                  </a:ext>
                </a:extLst>
              </p:cNvPr>
              <p:cNvSpPr/>
              <p:nvPr/>
            </p:nvSpPr>
            <p:spPr>
              <a:xfrm>
                <a:off x="4806505" y="24332093"/>
                <a:ext cx="7778246" cy="1792423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Fast spoken speech associated with emotions such as anger, happiness</a:t>
                </a:r>
              </a:p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Slow speech rate associated with emotions like sadness, disgust and boredom. 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8A2FEC09-43A2-9615-1821-DFE3042D3CB2}"/>
                  </a:ext>
                </a:extLst>
              </p:cNvPr>
              <p:cNvSpPr/>
              <p:nvPr/>
            </p:nvSpPr>
            <p:spPr>
              <a:xfrm>
                <a:off x="4781578" y="26279998"/>
                <a:ext cx="7803173" cy="1682079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4472C4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Fast articulation rate associated with emotions of interest, fear, happiness.</a:t>
                </a:r>
              </a:p>
              <a:p>
                <a:pPr marL="171450" marR="0" lvl="0" indent="-17145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Slow articulation rate associated with emotions like sadness, disgust.</a:t>
                </a:r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5CE74492-E23D-9DA1-960C-2B3A48898453}"/>
                  </a:ext>
                </a:extLst>
              </p:cNvPr>
              <p:cNvSpPr txBox="1"/>
              <p:nvPr/>
            </p:nvSpPr>
            <p:spPr>
              <a:xfrm>
                <a:off x="11408524" y="21809367"/>
                <a:ext cx="105530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200" dirty="0">
                    <a:solidFill>
                      <a:prstClr val="black"/>
                    </a:solidFill>
                    <a:latin typeface="Calibri" panose="020F0502020204030204"/>
                    <a:ea typeface="+mn-ea"/>
                  </a:rPr>
                  <a:t>Ref: [1]</a:t>
                </a:r>
              </a:p>
            </p:txBody>
          </p:sp>
        </p:grpSp>
      </p:grpSp>
      <p:sp>
        <p:nvSpPr>
          <p:cNvPr id="124" name="CustomShape 11">
            <a:extLst>
              <a:ext uri="{FF2B5EF4-FFF2-40B4-BE49-F238E27FC236}">
                <a16:creationId xmlns:a16="http://schemas.microsoft.com/office/drawing/2014/main" id="{BFC8D3BD-4CE7-931F-FDA4-E1C29B3558EE}"/>
              </a:ext>
            </a:extLst>
          </p:cNvPr>
          <p:cNvSpPr/>
          <p:nvPr/>
        </p:nvSpPr>
        <p:spPr>
          <a:xfrm>
            <a:off x="2642799" y="15770124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MOTIVATION</a:t>
            </a:r>
            <a:endParaRPr lang="en-US" sz="3304" spc="-1" dirty="0">
              <a:latin typeface="Arial"/>
            </a:endParaRPr>
          </a:p>
        </p:txBody>
      </p:sp>
      <p:grpSp>
        <p:nvGrpSpPr>
          <p:cNvPr id="1156" name="Group 1155">
            <a:extLst>
              <a:ext uri="{FF2B5EF4-FFF2-40B4-BE49-F238E27FC236}">
                <a16:creationId xmlns:a16="http://schemas.microsoft.com/office/drawing/2014/main" id="{744017F8-718A-5436-8168-513170E517FE}"/>
              </a:ext>
            </a:extLst>
          </p:cNvPr>
          <p:cNvGrpSpPr/>
          <p:nvPr/>
        </p:nvGrpSpPr>
        <p:grpSpPr>
          <a:xfrm>
            <a:off x="71364" y="25118819"/>
            <a:ext cx="12409252" cy="6159741"/>
            <a:chOff x="261732" y="28879837"/>
            <a:chExt cx="12409252" cy="6159741"/>
          </a:xfrm>
        </p:grpSpPr>
        <p:pic>
          <p:nvPicPr>
            <p:cNvPr id="1042" name="Content Placeholder 3">
              <a:extLst>
                <a:ext uri="{FF2B5EF4-FFF2-40B4-BE49-F238E27FC236}">
                  <a16:creationId xmlns:a16="http://schemas.microsoft.com/office/drawing/2014/main" id="{56CAA697-CFC1-B783-6604-9967D163E8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1732" y="31877318"/>
              <a:ext cx="1714237" cy="804263"/>
            </a:xfrm>
            <a:prstGeom prst="rect">
              <a:avLst/>
            </a:prstGeom>
          </p:spPr>
        </p:pic>
        <p:cxnSp>
          <p:nvCxnSpPr>
            <p:cNvPr id="1043" name="Straight Connector 1042">
              <a:extLst>
                <a:ext uri="{FF2B5EF4-FFF2-40B4-BE49-F238E27FC236}">
                  <a16:creationId xmlns:a16="http://schemas.microsoft.com/office/drawing/2014/main" id="{315267B7-D15C-B014-4A04-6E5BAB9BD1AF}"/>
                </a:ext>
              </a:extLst>
            </p:cNvPr>
            <p:cNvCxnSpPr>
              <a:cxnSpLocks/>
            </p:cNvCxnSpPr>
            <p:nvPr/>
          </p:nvCxnSpPr>
          <p:spPr>
            <a:xfrm>
              <a:off x="4881436" y="29646441"/>
              <a:ext cx="7393191" cy="23746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1044" name="Straight Connector 1043">
              <a:extLst>
                <a:ext uri="{FF2B5EF4-FFF2-40B4-BE49-F238E27FC236}">
                  <a16:creationId xmlns:a16="http://schemas.microsoft.com/office/drawing/2014/main" id="{9EB5E196-DDA4-36E1-F5E2-B0A807FDF231}"/>
                </a:ext>
              </a:extLst>
            </p:cNvPr>
            <p:cNvCxnSpPr>
              <a:cxnSpLocks/>
            </p:cNvCxnSpPr>
            <p:nvPr/>
          </p:nvCxnSpPr>
          <p:spPr>
            <a:xfrm>
              <a:off x="6612838" y="29352205"/>
              <a:ext cx="0" cy="442276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45" name="Straight Connector 1044">
              <a:extLst>
                <a:ext uri="{FF2B5EF4-FFF2-40B4-BE49-F238E27FC236}">
                  <a16:creationId xmlns:a16="http://schemas.microsoft.com/office/drawing/2014/main" id="{21B6DEDC-E6A2-125A-E79D-82F746FD6176}"/>
                </a:ext>
              </a:extLst>
            </p:cNvPr>
            <p:cNvCxnSpPr>
              <a:cxnSpLocks/>
            </p:cNvCxnSpPr>
            <p:nvPr/>
          </p:nvCxnSpPr>
          <p:spPr>
            <a:xfrm>
              <a:off x="8503460" y="29367708"/>
              <a:ext cx="0" cy="442276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46" name="Straight Connector 1045">
              <a:extLst>
                <a:ext uri="{FF2B5EF4-FFF2-40B4-BE49-F238E27FC236}">
                  <a16:creationId xmlns:a16="http://schemas.microsoft.com/office/drawing/2014/main" id="{12957670-6F35-4CDA-B2D9-F8700790B1BB}"/>
                </a:ext>
              </a:extLst>
            </p:cNvPr>
            <p:cNvCxnSpPr>
              <a:cxnSpLocks/>
            </p:cNvCxnSpPr>
            <p:nvPr/>
          </p:nvCxnSpPr>
          <p:spPr>
            <a:xfrm>
              <a:off x="10571805" y="29367708"/>
              <a:ext cx="0" cy="442276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DA3617C4-C8DF-78CA-324D-A3BD1203B460}"/>
                </a:ext>
              </a:extLst>
            </p:cNvPr>
            <p:cNvSpPr txBox="1"/>
            <p:nvPr/>
          </p:nvSpPr>
          <p:spPr>
            <a:xfrm>
              <a:off x="5999557" y="28910826"/>
              <a:ext cx="165937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132.5 Hz</a:t>
              </a:r>
            </a:p>
          </p:txBody>
        </p:sp>
        <p:sp>
          <p:nvSpPr>
            <p:cNvPr id="1048" name="TextBox 1047">
              <a:extLst>
                <a:ext uri="{FF2B5EF4-FFF2-40B4-BE49-F238E27FC236}">
                  <a16:creationId xmlns:a16="http://schemas.microsoft.com/office/drawing/2014/main" id="{74B00C76-477A-8057-15FC-C24CDCD1C8BB}"/>
                </a:ext>
              </a:extLst>
            </p:cNvPr>
            <p:cNvSpPr txBox="1"/>
            <p:nvPr/>
          </p:nvSpPr>
          <p:spPr>
            <a:xfrm>
              <a:off x="8350367" y="28894934"/>
              <a:ext cx="164018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180 Hz</a:t>
              </a:r>
            </a:p>
          </p:txBody>
        </p:sp>
        <p:sp>
          <p:nvSpPr>
            <p:cNvPr id="1049" name="TextBox 1048">
              <a:extLst>
                <a:ext uri="{FF2B5EF4-FFF2-40B4-BE49-F238E27FC236}">
                  <a16:creationId xmlns:a16="http://schemas.microsoft.com/office/drawing/2014/main" id="{E86EC8BC-ABB6-0AA5-6879-4760DD256124}"/>
                </a:ext>
              </a:extLst>
            </p:cNvPr>
            <p:cNvSpPr txBox="1"/>
            <p:nvPr/>
          </p:nvSpPr>
          <p:spPr>
            <a:xfrm>
              <a:off x="10571805" y="28879837"/>
              <a:ext cx="209917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210 Hz</a:t>
              </a:r>
            </a:p>
          </p:txBody>
        </p:sp>
        <p:sp>
          <p:nvSpPr>
            <p:cNvPr id="1050" name="Rectangle 1049">
              <a:extLst>
                <a:ext uri="{FF2B5EF4-FFF2-40B4-BE49-F238E27FC236}">
                  <a16:creationId xmlns:a16="http://schemas.microsoft.com/office/drawing/2014/main" id="{28D3225A-8BF3-6988-9840-D36CB81B4F37}"/>
                </a:ext>
              </a:extLst>
            </p:cNvPr>
            <p:cNvSpPr/>
            <p:nvPr/>
          </p:nvSpPr>
          <p:spPr>
            <a:xfrm>
              <a:off x="4881436" y="29846012"/>
              <a:ext cx="1705273" cy="696298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Low male pitch</a:t>
              </a:r>
            </a:p>
          </p:txBody>
        </p:sp>
        <p:sp>
          <p:nvSpPr>
            <p:cNvPr id="1051" name="Rectangle 1050">
              <a:extLst>
                <a:ext uri="{FF2B5EF4-FFF2-40B4-BE49-F238E27FC236}">
                  <a16:creationId xmlns:a16="http://schemas.microsoft.com/office/drawing/2014/main" id="{5CD8C4A2-DD26-D65C-CD4A-6F64247057E5}"/>
                </a:ext>
              </a:extLst>
            </p:cNvPr>
            <p:cNvSpPr/>
            <p:nvPr/>
          </p:nvSpPr>
          <p:spPr>
            <a:xfrm>
              <a:off x="6717598" y="29838793"/>
              <a:ext cx="1857524" cy="72269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High male pitch</a:t>
              </a:r>
            </a:p>
          </p:txBody>
        </p:sp>
        <p:sp>
          <p:nvSpPr>
            <p:cNvPr id="1052" name="Rectangle 1051">
              <a:extLst>
                <a:ext uri="{FF2B5EF4-FFF2-40B4-BE49-F238E27FC236}">
                  <a16:creationId xmlns:a16="http://schemas.microsoft.com/office/drawing/2014/main" id="{D4859FF6-8455-A381-80CC-026D30F87F22}"/>
                </a:ext>
              </a:extLst>
            </p:cNvPr>
            <p:cNvSpPr/>
            <p:nvPr/>
          </p:nvSpPr>
          <p:spPr>
            <a:xfrm>
              <a:off x="8701241" y="29843748"/>
              <a:ext cx="1880400" cy="700871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Low female pitch</a:t>
              </a:r>
            </a:p>
          </p:txBody>
        </p:sp>
        <p:sp>
          <p:nvSpPr>
            <p:cNvPr id="1053" name="Rectangle 1052">
              <a:extLst>
                <a:ext uri="{FF2B5EF4-FFF2-40B4-BE49-F238E27FC236}">
                  <a16:creationId xmlns:a16="http://schemas.microsoft.com/office/drawing/2014/main" id="{9EFE077B-4A05-88AC-C510-CDB1BEFE12DE}"/>
                </a:ext>
              </a:extLst>
            </p:cNvPr>
            <p:cNvSpPr/>
            <p:nvPr/>
          </p:nvSpPr>
          <p:spPr>
            <a:xfrm>
              <a:off x="10671279" y="29857918"/>
              <a:ext cx="1913472" cy="70962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high female pitch</a:t>
              </a:r>
            </a:p>
          </p:txBody>
        </p:sp>
        <p:grpSp>
          <p:nvGrpSpPr>
            <p:cNvPr id="1054" name="Group 1053">
              <a:extLst>
                <a:ext uri="{FF2B5EF4-FFF2-40B4-BE49-F238E27FC236}">
                  <a16:creationId xmlns:a16="http://schemas.microsoft.com/office/drawing/2014/main" id="{F358A2C3-2D19-A944-BD0E-C34957DD401C}"/>
                </a:ext>
              </a:extLst>
            </p:cNvPr>
            <p:cNvGrpSpPr/>
            <p:nvPr/>
          </p:nvGrpSpPr>
          <p:grpSpPr>
            <a:xfrm>
              <a:off x="6315413" y="30730915"/>
              <a:ext cx="4355866" cy="1201563"/>
              <a:chOff x="7434731" y="2780050"/>
              <a:chExt cx="2228260" cy="1085911"/>
            </a:xfrm>
          </p:grpSpPr>
          <p:cxnSp>
            <p:nvCxnSpPr>
              <p:cNvPr id="1085" name="Straight Connector 1084">
                <a:extLst>
                  <a:ext uri="{FF2B5EF4-FFF2-40B4-BE49-F238E27FC236}">
                    <a16:creationId xmlns:a16="http://schemas.microsoft.com/office/drawing/2014/main" id="{A165CDDC-BF98-5D00-8983-D84A4B7A14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34731" y="3175027"/>
                <a:ext cx="2228260" cy="6939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  <p:sp>
            <p:nvSpPr>
              <p:cNvPr id="1086" name="TextBox 1085">
                <a:extLst>
                  <a:ext uri="{FF2B5EF4-FFF2-40B4-BE49-F238E27FC236}">
                    <a16:creationId xmlns:a16="http://schemas.microsoft.com/office/drawing/2014/main" id="{F2D8491E-D724-3EE6-F501-9C88A3358E2A}"/>
                  </a:ext>
                </a:extLst>
              </p:cNvPr>
              <p:cNvSpPr txBox="1"/>
              <p:nvPr/>
            </p:nvSpPr>
            <p:spPr>
              <a:xfrm>
                <a:off x="8257020" y="2780050"/>
                <a:ext cx="525738" cy="39497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60 dB</a:t>
                </a:r>
              </a:p>
            </p:txBody>
          </p:sp>
          <p:sp>
            <p:nvSpPr>
              <p:cNvPr id="1087" name="Rectangle 1086">
                <a:extLst>
                  <a:ext uri="{FF2B5EF4-FFF2-40B4-BE49-F238E27FC236}">
                    <a16:creationId xmlns:a16="http://schemas.microsoft.com/office/drawing/2014/main" id="{297CE668-F8EB-44A9-6475-7D26B2BB38FA}"/>
                  </a:ext>
                </a:extLst>
              </p:cNvPr>
              <p:cNvSpPr/>
              <p:nvPr/>
            </p:nvSpPr>
            <p:spPr>
              <a:xfrm>
                <a:off x="7446374" y="3252807"/>
                <a:ext cx="977777" cy="58938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 intensity</a:t>
                </a:r>
              </a:p>
            </p:txBody>
          </p:sp>
          <p:sp>
            <p:nvSpPr>
              <p:cNvPr id="1088" name="Rectangle 1087">
                <a:extLst>
                  <a:ext uri="{FF2B5EF4-FFF2-40B4-BE49-F238E27FC236}">
                    <a16:creationId xmlns:a16="http://schemas.microsoft.com/office/drawing/2014/main" id="{EC566155-BC02-501C-B941-419AC272CEC8}"/>
                  </a:ext>
                </a:extLst>
              </p:cNvPr>
              <p:cNvSpPr/>
              <p:nvPr/>
            </p:nvSpPr>
            <p:spPr>
              <a:xfrm>
                <a:off x="8675960" y="3276580"/>
                <a:ext cx="977778" cy="58938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 intensity</a:t>
                </a:r>
              </a:p>
            </p:txBody>
          </p:sp>
        </p:grpSp>
        <p:grpSp>
          <p:nvGrpSpPr>
            <p:cNvPr id="1055" name="Group 1054">
              <a:extLst>
                <a:ext uri="{FF2B5EF4-FFF2-40B4-BE49-F238E27FC236}">
                  <a16:creationId xmlns:a16="http://schemas.microsoft.com/office/drawing/2014/main" id="{97B11E5C-DC2D-CD10-51FD-35CE0B804F02}"/>
                </a:ext>
              </a:extLst>
            </p:cNvPr>
            <p:cNvGrpSpPr/>
            <p:nvPr/>
          </p:nvGrpSpPr>
          <p:grpSpPr>
            <a:xfrm>
              <a:off x="6315414" y="32037462"/>
              <a:ext cx="4853329" cy="1312339"/>
              <a:chOff x="7264010" y="4131786"/>
              <a:chExt cx="2905788" cy="1099854"/>
            </a:xfrm>
          </p:grpSpPr>
          <p:sp>
            <p:nvSpPr>
              <p:cNvPr id="1081" name="TextBox 1080">
                <a:extLst>
                  <a:ext uri="{FF2B5EF4-FFF2-40B4-BE49-F238E27FC236}">
                    <a16:creationId xmlns:a16="http://schemas.microsoft.com/office/drawing/2014/main" id="{29BF34D1-9622-4C4A-0E3B-6F9B641AD9F3}"/>
                  </a:ext>
                </a:extLst>
              </p:cNvPr>
              <p:cNvSpPr txBox="1"/>
              <p:nvPr/>
            </p:nvSpPr>
            <p:spPr>
              <a:xfrm>
                <a:off x="7667625" y="4131786"/>
                <a:ext cx="2502173" cy="361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3.12 syllables per sec</a:t>
                </a:r>
              </a:p>
            </p:txBody>
          </p:sp>
          <p:sp>
            <p:nvSpPr>
              <p:cNvPr id="1082" name="Rectangle 1081">
                <a:extLst>
                  <a:ext uri="{FF2B5EF4-FFF2-40B4-BE49-F238E27FC236}">
                    <a16:creationId xmlns:a16="http://schemas.microsoft.com/office/drawing/2014/main" id="{F36B6C37-8A23-512E-D37B-CEA592804B3E}"/>
                  </a:ext>
                </a:extLst>
              </p:cNvPr>
              <p:cNvSpPr/>
              <p:nvPr/>
            </p:nvSpPr>
            <p:spPr>
              <a:xfrm>
                <a:off x="7291372" y="4642259"/>
                <a:ext cx="1156656" cy="589381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 speech rate</a:t>
                </a:r>
              </a:p>
            </p:txBody>
          </p:sp>
          <p:sp>
            <p:nvSpPr>
              <p:cNvPr id="1083" name="Rectangle 1082">
                <a:extLst>
                  <a:ext uri="{FF2B5EF4-FFF2-40B4-BE49-F238E27FC236}">
                    <a16:creationId xmlns:a16="http://schemas.microsoft.com/office/drawing/2014/main" id="{B1F5BF39-25B3-F041-E833-5CFC0BD4392E}"/>
                  </a:ext>
                </a:extLst>
              </p:cNvPr>
              <p:cNvSpPr/>
              <p:nvPr/>
            </p:nvSpPr>
            <p:spPr>
              <a:xfrm>
                <a:off x="8760328" y="4641066"/>
                <a:ext cx="1156653" cy="590574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 speech rate</a:t>
                </a:r>
              </a:p>
            </p:txBody>
          </p:sp>
          <p:cxnSp>
            <p:nvCxnSpPr>
              <p:cNvPr id="1084" name="Straight Connector 1083">
                <a:extLst>
                  <a:ext uri="{FF2B5EF4-FFF2-40B4-BE49-F238E27FC236}">
                    <a16:creationId xmlns:a16="http://schemas.microsoft.com/office/drawing/2014/main" id="{826FD88C-55A8-50C9-A0FD-82EB08EAD0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64010" y="4565531"/>
                <a:ext cx="2652970" cy="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</p:grpSp>
        <p:cxnSp>
          <p:nvCxnSpPr>
            <p:cNvPr id="1056" name="Straight Arrow Connector 1055">
              <a:extLst>
                <a:ext uri="{FF2B5EF4-FFF2-40B4-BE49-F238E27FC236}">
                  <a16:creationId xmlns:a16="http://schemas.microsoft.com/office/drawing/2014/main" id="{E5A8D010-3D15-48EA-FA14-A2FC184C3837}"/>
                </a:ext>
              </a:extLst>
            </p:cNvPr>
            <p:cNvCxnSpPr>
              <a:cxnSpLocks/>
              <a:stCxn id="1061" idx="3"/>
              <a:endCxn id="1087" idx="1"/>
            </p:cNvCxnSpPr>
            <p:nvPr/>
          </p:nvCxnSpPr>
          <p:spPr>
            <a:xfrm>
              <a:off x="4240222" y="31578176"/>
              <a:ext cx="2097951" cy="1922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057" name="Group 1056">
              <a:extLst>
                <a:ext uri="{FF2B5EF4-FFF2-40B4-BE49-F238E27FC236}">
                  <a16:creationId xmlns:a16="http://schemas.microsoft.com/office/drawing/2014/main" id="{1C45141C-8A81-1476-83D6-8172756BD3C0}"/>
                </a:ext>
              </a:extLst>
            </p:cNvPr>
            <p:cNvGrpSpPr/>
            <p:nvPr/>
          </p:nvGrpSpPr>
          <p:grpSpPr>
            <a:xfrm>
              <a:off x="6338175" y="33521093"/>
              <a:ext cx="4531091" cy="1518485"/>
              <a:chOff x="7053666" y="5207394"/>
              <a:chExt cx="2386615" cy="1289995"/>
            </a:xfrm>
          </p:grpSpPr>
          <p:sp>
            <p:nvSpPr>
              <p:cNvPr id="1077" name="TextBox 1076">
                <a:extLst>
                  <a:ext uri="{FF2B5EF4-FFF2-40B4-BE49-F238E27FC236}">
                    <a16:creationId xmlns:a16="http://schemas.microsoft.com/office/drawing/2014/main" id="{8044DB21-1E48-5B84-EEFB-E9B63EE789AC}"/>
                  </a:ext>
                </a:extLst>
              </p:cNvPr>
              <p:cNvSpPr txBox="1"/>
              <p:nvPr/>
            </p:nvSpPr>
            <p:spPr>
              <a:xfrm>
                <a:off x="7683992" y="5207394"/>
                <a:ext cx="1565476" cy="3712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4 syllables per sec</a:t>
                </a:r>
              </a:p>
            </p:txBody>
          </p:sp>
          <p:sp>
            <p:nvSpPr>
              <p:cNvPr id="1078" name="Rectangle 1077">
                <a:extLst>
                  <a:ext uri="{FF2B5EF4-FFF2-40B4-BE49-F238E27FC236}">
                    <a16:creationId xmlns:a16="http://schemas.microsoft.com/office/drawing/2014/main" id="{B8D2372A-CDD0-7E33-3138-912CE19914FF}"/>
                  </a:ext>
                </a:extLst>
              </p:cNvPr>
              <p:cNvSpPr/>
              <p:nvPr/>
            </p:nvSpPr>
            <p:spPr>
              <a:xfrm>
                <a:off x="7053666" y="5748221"/>
                <a:ext cx="1109162" cy="749158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Low articulation rate</a:t>
                </a:r>
              </a:p>
            </p:txBody>
          </p:sp>
          <p:sp>
            <p:nvSpPr>
              <p:cNvPr id="1079" name="Rectangle 1078">
                <a:extLst>
                  <a:ext uri="{FF2B5EF4-FFF2-40B4-BE49-F238E27FC236}">
                    <a16:creationId xmlns:a16="http://schemas.microsoft.com/office/drawing/2014/main" id="{5832A0E5-D7D0-7945-5E74-38B610C01F61}"/>
                  </a:ext>
                </a:extLst>
              </p:cNvPr>
              <p:cNvSpPr/>
              <p:nvPr/>
            </p:nvSpPr>
            <p:spPr>
              <a:xfrm>
                <a:off x="8359183" y="5744364"/>
                <a:ext cx="1081098" cy="753025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High articulation rate</a:t>
                </a:r>
              </a:p>
            </p:txBody>
          </p:sp>
          <p:cxnSp>
            <p:nvCxnSpPr>
              <p:cNvPr id="1080" name="Straight Connector 1079">
                <a:extLst>
                  <a:ext uri="{FF2B5EF4-FFF2-40B4-BE49-F238E27FC236}">
                    <a16:creationId xmlns:a16="http://schemas.microsoft.com/office/drawing/2014/main" id="{B7F802ED-2D0B-6987-8C63-2C9405A014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77119" y="5633121"/>
                <a:ext cx="2363162" cy="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round/>
                <a:headEnd type="arrow" w="med" len="med"/>
                <a:tailEnd type="arrow" w="med" len="med"/>
              </a:ln>
              <a:effectLst/>
            </p:spPr>
          </p:cxnSp>
        </p:grpSp>
        <p:sp>
          <p:nvSpPr>
            <p:cNvPr id="1060" name="Rectangle 1059">
              <a:extLst>
                <a:ext uri="{FF2B5EF4-FFF2-40B4-BE49-F238E27FC236}">
                  <a16:creationId xmlns:a16="http://schemas.microsoft.com/office/drawing/2014/main" id="{32E8771B-F689-498A-544A-4CE5B7E8A1F8}"/>
                </a:ext>
              </a:extLst>
            </p:cNvPr>
            <p:cNvSpPr/>
            <p:nvPr/>
          </p:nvSpPr>
          <p:spPr>
            <a:xfrm>
              <a:off x="2254519" y="29750616"/>
              <a:ext cx="1901951" cy="658368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Pitch</a:t>
              </a:r>
            </a:p>
          </p:txBody>
        </p:sp>
        <p:sp>
          <p:nvSpPr>
            <p:cNvPr id="1061" name="Rectangle 1060">
              <a:extLst>
                <a:ext uri="{FF2B5EF4-FFF2-40B4-BE49-F238E27FC236}">
                  <a16:creationId xmlns:a16="http://schemas.microsoft.com/office/drawing/2014/main" id="{DBCA5AC0-88E4-6810-2058-196175FB9065}"/>
                </a:ext>
              </a:extLst>
            </p:cNvPr>
            <p:cNvSpPr/>
            <p:nvPr/>
          </p:nvSpPr>
          <p:spPr>
            <a:xfrm>
              <a:off x="2338271" y="31248992"/>
              <a:ext cx="1901951" cy="658368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Intensity</a:t>
              </a:r>
            </a:p>
          </p:txBody>
        </p:sp>
        <p:sp>
          <p:nvSpPr>
            <p:cNvPr id="1062" name="Rectangle 1061">
              <a:extLst>
                <a:ext uri="{FF2B5EF4-FFF2-40B4-BE49-F238E27FC236}">
                  <a16:creationId xmlns:a16="http://schemas.microsoft.com/office/drawing/2014/main" id="{380D95BF-69BF-1DD6-2A26-ACE9E5010F63}"/>
                </a:ext>
              </a:extLst>
            </p:cNvPr>
            <p:cNvSpPr/>
            <p:nvPr/>
          </p:nvSpPr>
          <p:spPr>
            <a:xfrm>
              <a:off x="2460143" y="32681692"/>
              <a:ext cx="1901951" cy="658368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Speech rate</a:t>
              </a:r>
            </a:p>
          </p:txBody>
        </p:sp>
        <p:sp>
          <p:nvSpPr>
            <p:cNvPr id="1063" name="Rectangle 1062">
              <a:extLst>
                <a:ext uri="{FF2B5EF4-FFF2-40B4-BE49-F238E27FC236}">
                  <a16:creationId xmlns:a16="http://schemas.microsoft.com/office/drawing/2014/main" id="{9D478860-C332-E44B-FE22-693745417EE7}"/>
                </a:ext>
              </a:extLst>
            </p:cNvPr>
            <p:cNvSpPr/>
            <p:nvPr/>
          </p:nvSpPr>
          <p:spPr>
            <a:xfrm>
              <a:off x="2484136" y="34278273"/>
              <a:ext cx="1901951" cy="658368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Articulation rate</a:t>
              </a:r>
            </a:p>
          </p:txBody>
        </p:sp>
        <p:cxnSp>
          <p:nvCxnSpPr>
            <p:cNvPr id="1064" name="Straight Connector 1063">
              <a:extLst>
                <a:ext uri="{FF2B5EF4-FFF2-40B4-BE49-F238E27FC236}">
                  <a16:creationId xmlns:a16="http://schemas.microsoft.com/office/drawing/2014/main" id="{50F7F5FD-FB2C-7397-CEC7-960F34CB88F9}"/>
                </a:ext>
              </a:extLst>
            </p:cNvPr>
            <p:cNvCxnSpPr>
              <a:cxnSpLocks/>
            </p:cNvCxnSpPr>
            <p:nvPr/>
          </p:nvCxnSpPr>
          <p:spPr>
            <a:xfrm>
              <a:off x="1565291" y="32296511"/>
              <a:ext cx="359965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065" name="Straight Connector 1064">
              <a:extLst>
                <a:ext uri="{FF2B5EF4-FFF2-40B4-BE49-F238E27FC236}">
                  <a16:creationId xmlns:a16="http://schemas.microsoft.com/office/drawing/2014/main" id="{49878C38-6EF0-8AC8-E4BD-415C825AD392}"/>
                </a:ext>
              </a:extLst>
            </p:cNvPr>
            <p:cNvCxnSpPr>
              <a:cxnSpLocks/>
            </p:cNvCxnSpPr>
            <p:nvPr/>
          </p:nvCxnSpPr>
          <p:spPr>
            <a:xfrm>
              <a:off x="1914580" y="30074436"/>
              <a:ext cx="27558" cy="4533021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066" name="Straight Connector 1065">
              <a:extLst>
                <a:ext uri="{FF2B5EF4-FFF2-40B4-BE49-F238E27FC236}">
                  <a16:creationId xmlns:a16="http://schemas.microsoft.com/office/drawing/2014/main" id="{A8D25673-C4BB-6E49-5878-633DE4FC29A8}"/>
                </a:ext>
              </a:extLst>
            </p:cNvPr>
            <p:cNvCxnSpPr>
              <a:cxnSpLocks/>
              <a:endCxn id="1062" idx="1"/>
            </p:cNvCxnSpPr>
            <p:nvPr/>
          </p:nvCxnSpPr>
          <p:spPr>
            <a:xfrm>
              <a:off x="1957929" y="33010876"/>
              <a:ext cx="502214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067" name="Straight Connector 1066">
              <a:extLst>
                <a:ext uri="{FF2B5EF4-FFF2-40B4-BE49-F238E27FC236}">
                  <a16:creationId xmlns:a16="http://schemas.microsoft.com/office/drawing/2014/main" id="{EC31E11A-E8D9-9D90-36BC-3424E990A79E}"/>
                </a:ext>
              </a:extLst>
            </p:cNvPr>
            <p:cNvCxnSpPr>
              <a:cxnSpLocks/>
              <a:endCxn id="1060" idx="1"/>
            </p:cNvCxnSpPr>
            <p:nvPr/>
          </p:nvCxnSpPr>
          <p:spPr>
            <a:xfrm>
              <a:off x="1921887" y="30079800"/>
              <a:ext cx="332632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F1B075C6-31B6-C196-35DB-5A321A95BE62}"/>
                </a:ext>
              </a:extLst>
            </p:cNvPr>
            <p:cNvSpPr txBox="1"/>
            <p:nvPr/>
          </p:nvSpPr>
          <p:spPr>
            <a:xfrm flipH="1">
              <a:off x="619253" y="32851254"/>
              <a:ext cx="1173413" cy="437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black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Audio</a:t>
              </a:r>
            </a:p>
          </p:txBody>
        </p:sp>
        <p:cxnSp>
          <p:nvCxnSpPr>
            <p:cNvPr id="1069" name="Straight Connector 1068">
              <a:extLst>
                <a:ext uri="{FF2B5EF4-FFF2-40B4-BE49-F238E27FC236}">
                  <a16:creationId xmlns:a16="http://schemas.microsoft.com/office/drawing/2014/main" id="{B4BF1162-0417-1798-39D0-3AFF58086A3D}"/>
                </a:ext>
              </a:extLst>
            </p:cNvPr>
            <p:cNvCxnSpPr>
              <a:cxnSpLocks/>
              <a:endCxn id="1063" idx="1"/>
            </p:cNvCxnSpPr>
            <p:nvPr/>
          </p:nvCxnSpPr>
          <p:spPr>
            <a:xfrm>
              <a:off x="1942704" y="34594521"/>
              <a:ext cx="541432" cy="12936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070" name="Straight Connector 1069">
              <a:extLst>
                <a:ext uri="{FF2B5EF4-FFF2-40B4-BE49-F238E27FC236}">
                  <a16:creationId xmlns:a16="http://schemas.microsoft.com/office/drawing/2014/main" id="{CBC9B6F9-815D-56E6-A58C-87B2F28E528B}"/>
                </a:ext>
              </a:extLst>
            </p:cNvPr>
            <p:cNvCxnSpPr>
              <a:cxnSpLocks/>
            </p:cNvCxnSpPr>
            <p:nvPr/>
          </p:nvCxnSpPr>
          <p:spPr>
            <a:xfrm>
              <a:off x="8486045" y="31040988"/>
              <a:ext cx="0" cy="426071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71" name="Straight Connector 1070">
              <a:extLst>
                <a:ext uri="{FF2B5EF4-FFF2-40B4-BE49-F238E27FC236}">
                  <a16:creationId xmlns:a16="http://schemas.microsoft.com/office/drawing/2014/main" id="{8F7B9DB2-0937-32A9-EA01-5353336F94C9}"/>
                </a:ext>
              </a:extLst>
            </p:cNvPr>
            <p:cNvCxnSpPr>
              <a:cxnSpLocks/>
            </p:cNvCxnSpPr>
            <p:nvPr/>
          </p:nvCxnSpPr>
          <p:spPr>
            <a:xfrm>
              <a:off x="8436711" y="32349614"/>
              <a:ext cx="0" cy="426071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72" name="Straight Connector 1071">
              <a:extLst>
                <a:ext uri="{FF2B5EF4-FFF2-40B4-BE49-F238E27FC236}">
                  <a16:creationId xmlns:a16="http://schemas.microsoft.com/office/drawing/2014/main" id="{8EFC1510-8736-13C9-1F12-3DFC95FFA5E2}"/>
                </a:ext>
              </a:extLst>
            </p:cNvPr>
            <p:cNvCxnSpPr>
              <a:cxnSpLocks/>
            </p:cNvCxnSpPr>
            <p:nvPr/>
          </p:nvCxnSpPr>
          <p:spPr>
            <a:xfrm>
              <a:off x="8651724" y="33899078"/>
              <a:ext cx="0" cy="445290"/>
            </a:xfrm>
            <a:prstGeom prst="line">
              <a:avLst/>
            </a:prstGeom>
            <a:noFill/>
            <a:ln w="28575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1073" name="Straight Arrow Connector 1072">
              <a:extLst>
                <a:ext uri="{FF2B5EF4-FFF2-40B4-BE49-F238E27FC236}">
                  <a16:creationId xmlns:a16="http://schemas.microsoft.com/office/drawing/2014/main" id="{692CF70B-5FFB-92D4-2490-DC4CA87888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9819" y="30074436"/>
              <a:ext cx="659176" cy="5364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4" name="Straight Arrow Connector 1073">
              <a:extLst>
                <a:ext uri="{FF2B5EF4-FFF2-40B4-BE49-F238E27FC236}">
                  <a16:creationId xmlns:a16="http://schemas.microsoft.com/office/drawing/2014/main" id="{4DDF5B7E-386A-3ED4-185E-85058CD70C99}"/>
                </a:ext>
              </a:extLst>
            </p:cNvPr>
            <p:cNvCxnSpPr>
              <a:cxnSpLocks/>
              <a:stCxn id="1062" idx="3"/>
              <a:endCxn id="1082" idx="1"/>
            </p:cNvCxnSpPr>
            <p:nvPr/>
          </p:nvCxnSpPr>
          <p:spPr>
            <a:xfrm flipV="1">
              <a:off x="4362094" y="32998178"/>
              <a:ext cx="1999021" cy="12698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5" name="Straight Arrow Connector 1074">
              <a:extLst>
                <a:ext uri="{FF2B5EF4-FFF2-40B4-BE49-F238E27FC236}">
                  <a16:creationId xmlns:a16="http://schemas.microsoft.com/office/drawing/2014/main" id="{50B30796-3A43-1680-4FD3-C7A045CB50FC}"/>
                </a:ext>
              </a:extLst>
            </p:cNvPr>
            <p:cNvCxnSpPr>
              <a:cxnSpLocks/>
              <a:stCxn id="1063" idx="3"/>
              <a:endCxn id="1078" idx="1"/>
            </p:cNvCxnSpPr>
            <p:nvPr/>
          </p:nvCxnSpPr>
          <p:spPr>
            <a:xfrm flipV="1">
              <a:off x="4386087" y="34598640"/>
              <a:ext cx="1952086" cy="881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6" name="Straight Connector 1075">
              <a:extLst>
                <a:ext uri="{FF2B5EF4-FFF2-40B4-BE49-F238E27FC236}">
                  <a16:creationId xmlns:a16="http://schemas.microsoft.com/office/drawing/2014/main" id="{45AD447E-256E-706A-7150-BA09830E9341}"/>
                </a:ext>
              </a:extLst>
            </p:cNvPr>
            <p:cNvCxnSpPr>
              <a:cxnSpLocks/>
              <a:endCxn id="1061" idx="1"/>
            </p:cNvCxnSpPr>
            <p:nvPr/>
          </p:nvCxnSpPr>
          <p:spPr>
            <a:xfrm>
              <a:off x="1940204" y="31578176"/>
              <a:ext cx="398067" cy="0"/>
            </a:xfrm>
            <a:prstGeom prst="line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1142" name="CustomShape 11">
            <a:extLst>
              <a:ext uri="{FF2B5EF4-FFF2-40B4-BE49-F238E27FC236}">
                <a16:creationId xmlns:a16="http://schemas.microsoft.com/office/drawing/2014/main" id="{4EC70FF5-4141-5376-5D1F-DF76FE5F7380}"/>
              </a:ext>
            </a:extLst>
          </p:cNvPr>
          <p:cNvSpPr/>
          <p:nvPr/>
        </p:nvSpPr>
        <p:spPr>
          <a:xfrm>
            <a:off x="2642799" y="24164676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METHODOLOGY</a:t>
            </a:r>
            <a:endParaRPr lang="en-US" sz="3304" spc="-1" dirty="0">
              <a:latin typeface="Arial"/>
            </a:endParaRPr>
          </a:p>
        </p:txBody>
      </p:sp>
      <p:pic>
        <p:nvPicPr>
          <p:cNvPr id="1144" name="Picture 1143">
            <a:extLst>
              <a:ext uri="{FF2B5EF4-FFF2-40B4-BE49-F238E27FC236}">
                <a16:creationId xmlns:a16="http://schemas.microsoft.com/office/drawing/2014/main" id="{3A10023F-0936-7D10-7552-D5D226105F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71779" y="5152691"/>
            <a:ext cx="13249275" cy="4810125"/>
          </a:xfrm>
          <a:prstGeom prst="rect">
            <a:avLst/>
          </a:prstGeom>
        </p:spPr>
      </p:pic>
      <p:sp>
        <p:nvSpPr>
          <p:cNvPr id="1147" name="CustomShape 14">
            <a:extLst>
              <a:ext uri="{FF2B5EF4-FFF2-40B4-BE49-F238E27FC236}">
                <a16:creationId xmlns:a16="http://schemas.microsoft.com/office/drawing/2014/main" id="{69CD562E-9CA0-E128-9697-739F4D708FE5}"/>
              </a:ext>
            </a:extLst>
          </p:cNvPr>
          <p:cNvSpPr/>
          <p:nvPr/>
        </p:nvSpPr>
        <p:spPr>
          <a:xfrm>
            <a:off x="12717071" y="16763182"/>
            <a:ext cx="13580745" cy="9823680"/>
          </a:xfrm>
          <a:prstGeom prst="roundRect">
            <a:avLst>
              <a:gd name="adj" fmla="val 181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148" name="CustomShape 15">
            <a:extLst>
              <a:ext uri="{FF2B5EF4-FFF2-40B4-BE49-F238E27FC236}">
                <a16:creationId xmlns:a16="http://schemas.microsoft.com/office/drawing/2014/main" id="{91F0111B-1065-EB4B-50BD-30DE19DA27D8}"/>
              </a:ext>
            </a:extLst>
          </p:cNvPr>
          <p:cNvSpPr/>
          <p:nvPr/>
        </p:nvSpPr>
        <p:spPr>
          <a:xfrm>
            <a:off x="15825773" y="16397564"/>
            <a:ext cx="8444660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</a:rPr>
              <a:t>RESULTS – Speech Emotion Recognition</a:t>
            </a:r>
            <a:endParaRPr lang="en-US" sz="3304" spc="-1" dirty="0">
              <a:latin typeface="Arial"/>
            </a:endParaRPr>
          </a:p>
        </p:txBody>
      </p:sp>
      <p:graphicFrame>
        <p:nvGraphicFramePr>
          <p:cNvPr id="1149" name="Chart 1148">
            <a:extLst>
              <a:ext uri="{FF2B5EF4-FFF2-40B4-BE49-F238E27FC236}">
                <a16:creationId xmlns:a16="http://schemas.microsoft.com/office/drawing/2014/main" id="{D5862115-DB77-B6AA-54CD-2DDA1DD595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9995646"/>
              </p:ext>
            </p:extLst>
          </p:nvPr>
        </p:nvGraphicFramePr>
        <p:xfrm>
          <a:off x="16612843" y="17360735"/>
          <a:ext cx="7893024" cy="496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150" name="Chart 1149">
            <a:extLst>
              <a:ext uri="{FF2B5EF4-FFF2-40B4-BE49-F238E27FC236}">
                <a16:creationId xmlns:a16="http://schemas.microsoft.com/office/drawing/2014/main" id="{8EE1585E-AC2B-4C50-E33C-D6C4F93174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9248250"/>
              </p:ext>
            </p:extLst>
          </p:nvPr>
        </p:nvGraphicFramePr>
        <p:xfrm>
          <a:off x="16733206" y="22061110"/>
          <a:ext cx="7789806" cy="4492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151" name="Chart 1150">
            <a:extLst>
              <a:ext uri="{FF2B5EF4-FFF2-40B4-BE49-F238E27FC236}">
                <a16:creationId xmlns:a16="http://schemas.microsoft.com/office/drawing/2014/main" id="{43821942-0B18-E777-66C5-C29529E22C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2171988"/>
              </p:ext>
            </p:extLst>
          </p:nvPr>
        </p:nvGraphicFramePr>
        <p:xfrm>
          <a:off x="17172618" y="27850923"/>
          <a:ext cx="7350394" cy="4301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153" name="CustomShape 15">
            <a:extLst>
              <a:ext uri="{FF2B5EF4-FFF2-40B4-BE49-F238E27FC236}">
                <a16:creationId xmlns:a16="http://schemas.microsoft.com/office/drawing/2014/main" id="{DD398C1C-E1B7-E2F8-2EAF-EB79C736F6AC}"/>
              </a:ext>
            </a:extLst>
          </p:cNvPr>
          <p:cNvSpPr/>
          <p:nvPr/>
        </p:nvSpPr>
        <p:spPr>
          <a:xfrm>
            <a:off x="15676250" y="26775475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</a:rPr>
              <a:t>ANALYSIS – which Prompt is better?</a:t>
            </a:r>
            <a:endParaRPr lang="en-US" sz="3304" spc="-1" dirty="0">
              <a:latin typeface="Arial"/>
            </a:endParaRPr>
          </a:p>
        </p:txBody>
      </p:sp>
      <p:sp>
        <p:nvSpPr>
          <p:cNvPr id="1158" name="CustomShape 6">
            <a:extLst>
              <a:ext uri="{FF2B5EF4-FFF2-40B4-BE49-F238E27FC236}">
                <a16:creationId xmlns:a16="http://schemas.microsoft.com/office/drawing/2014/main" id="{12F3308A-04E4-5154-3E89-E5A93BF69D13}"/>
              </a:ext>
            </a:extLst>
          </p:cNvPr>
          <p:cNvSpPr/>
          <p:nvPr/>
        </p:nvSpPr>
        <p:spPr>
          <a:xfrm>
            <a:off x="12729268" y="33109756"/>
            <a:ext cx="13610070" cy="1967701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160" name="TextShape 13">
            <a:extLst>
              <a:ext uri="{FF2B5EF4-FFF2-40B4-BE49-F238E27FC236}">
                <a16:creationId xmlns:a16="http://schemas.microsoft.com/office/drawing/2014/main" id="{444123CD-08E0-C8D9-D890-0AAC36D30AEA}"/>
              </a:ext>
            </a:extLst>
          </p:cNvPr>
          <p:cNvSpPr txBox="1"/>
          <p:nvPr/>
        </p:nvSpPr>
        <p:spPr>
          <a:xfrm>
            <a:off x="13017582" y="33194436"/>
            <a:ext cx="13321756" cy="1935061"/>
          </a:xfrm>
          <a:prstGeom prst="rect">
            <a:avLst/>
          </a:prstGeom>
          <a:noFill/>
          <a:ln>
            <a:noFill/>
          </a:ln>
        </p:spPr>
        <p:txBody>
          <a:bodyPr lIns="78261" tIns="39130" rIns="78261" bIns="39130">
            <a:noAutofit/>
          </a:bodyPr>
          <a:lstStyle/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200" spc="-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find that among the acoustic prompts, pitch prompt is the best performing one.</a:t>
            </a:r>
          </a:p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200" spc="-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Emotion Audio Retrieval - acoustic prompt augmentation achieves consistently better Precision@K metric.</a:t>
            </a:r>
          </a:p>
          <a:p>
            <a:pPr marL="187834" indent="-187834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200" spc="-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Speech Emotion Recognition - shows performance improvement by 3.8% absolute in RAVDESS. </a:t>
            </a:r>
          </a:p>
        </p:txBody>
      </p:sp>
      <p:sp>
        <p:nvSpPr>
          <p:cNvPr id="1161" name="CustomShape 7">
            <a:extLst>
              <a:ext uri="{FF2B5EF4-FFF2-40B4-BE49-F238E27FC236}">
                <a16:creationId xmlns:a16="http://schemas.microsoft.com/office/drawing/2014/main" id="{38831FA4-575D-74FE-CB44-C4D960B96E2C}"/>
              </a:ext>
            </a:extLst>
          </p:cNvPr>
          <p:cNvSpPr/>
          <p:nvPr/>
        </p:nvSpPr>
        <p:spPr>
          <a:xfrm>
            <a:off x="17413843" y="32405875"/>
            <a:ext cx="4469948" cy="744730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CONCLUSION</a:t>
            </a:r>
            <a:endParaRPr lang="en-US" sz="3304" spc="-1" dirty="0">
              <a:latin typeface="Arial"/>
            </a:endParaRPr>
          </a:p>
        </p:txBody>
      </p:sp>
      <p:sp>
        <p:nvSpPr>
          <p:cNvPr id="1162" name="TextBox 1161">
            <a:extLst>
              <a:ext uri="{FF2B5EF4-FFF2-40B4-BE49-F238E27FC236}">
                <a16:creationId xmlns:a16="http://schemas.microsoft.com/office/drawing/2014/main" id="{916F0787-1F01-086B-A3F5-32265291D6E3}"/>
              </a:ext>
            </a:extLst>
          </p:cNvPr>
          <p:cNvSpPr txBox="1"/>
          <p:nvPr/>
        </p:nvSpPr>
        <p:spPr>
          <a:xfrm>
            <a:off x="25136269" y="9831970"/>
            <a:ext cx="11156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Ref: [3]</a:t>
            </a:r>
            <a:endParaRPr lang="en-US" sz="2200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3386E8-52EB-E45C-78AD-168998B749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216332" y="12238108"/>
            <a:ext cx="15127836" cy="33930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4D1277-9EE5-A228-1F8C-36DE8E7C23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131413" y="12292583"/>
            <a:ext cx="4843497" cy="108668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E043C5B-38E8-AB35-5AD0-8F985830BDCC}"/>
              </a:ext>
            </a:extLst>
          </p:cNvPr>
          <p:cNvSpPr/>
          <p:nvPr/>
        </p:nvSpPr>
        <p:spPr>
          <a:xfrm>
            <a:off x="13118106" y="17817984"/>
            <a:ext cx="2759618" cy="3636588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kern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performance is shown on RAVDESS dataset. The dataset is not included in the training datasets.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1CA529-1845-DA47-3CB7-CBC2440197AF}"/>
              </a:ext>
            </a:extLst>
          </p:cNvPr>
          <p:cNvSpPr/>
          <p:nvPr/>
        </p:nvSpPr>
        <p:spPr>
          <a:xfrm>
            <a:off x="13118106" y="22394960"/>
            <a:ext cx="2759618" cy="3636588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kern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model is finetuned on the training subset of RAVDESS and performance shown on testing subset.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BF45EF-71F8-A2B7-1587-6C54A32AD3C8}"/>
              </a:ext>
            </a:extLst>
          </p:cNvPr>
          <p:cNvSpPr/>
          <p:nvPr/>
        </p:nvSpPr>
        <p:spPr>
          <a:xfrm>
            <a:off x="13189981" y="28093005"/>
            <a:ext cx="2759618" cy="3636588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200" kern="0" dirty="0">
                <a:solidFill>
                  <a:prstClr val="black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Performance shown when the model is finetuned on RAVDESS dataset using different acoustic prompts paired with the audio. 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CustomShape 6">
            <a:extLst>
              <a:ext uri="{FF2B5EF4-FFF2-40B4-BE49-F238E27FC236}">
                <a16:creationId xmlns:a16="http://schemas.microsoft.com/office/drawing/2014/main" id="{FD75A8DB-B83F-70D6-9D80-1A821D870516}"/>
              </a:ext>
            </a:extLst>
          </p:cNvPr>
          <p:cNvSpPr/>
          <p:nvPr/>
        </p:nvSpPr>
        <p:spPr>
          <a:xfrm>
            <a:off x="794351" y="31858603"/>
            <a:ext cx="11651245" cy="4260729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 w="38160">
            <a:solidFill>
              <a:srgbClr val="BFBFBF"/>
            </a:solidFill>
            <a:round/>
          </a:ln>
          <a:effectLst>
            <a:outerShdw blurRad="50800" dist="126770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 sz="1385" dirty="0"/>
          </a:p>
        </p:txBody>
      </p:sp>
      <p:sp>
        <p:nvSpPr>
          <p:cNvPr id="18" name="CustomShape 11">
            <a:extLst>
              <a:ext uri="{FF2B5EF4-FFF2-40B4-BE49-F238E27FC236}">
                <a16:creationId xmlns:a16="http://schemas.microsoft.com/office/drawing/2014/main" id="{2F6B422E-8762-E63B-C147-B62DD1EBA558}"/>
              </a:ext>
            </a:extLst>
          </p:cNvPr>
          <p:cNvSpPr/>
          <p:nvPr/>
        </p:nvSpPr>
        <p:spPr>
          <a:xfrm>
            <a:off x="2642799" y="31512365"/>
            <a:ext cx="8518226" cy="692452"/>
          </a:xfrm>
          <a:prstGeom prst="roundRect">
            <a:avLst>
              <a:gd name="adj" fmla="val 0"/>
            </a:avLst>
          </a:prstGeom>
          <a:solidFill>
            <a:srgbClr val="AB231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652" tIns="43826" rIns="87652" bIns="43826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US" sz="3304" b="1" spc="-1" dirty="0">
                <a:solidFill>
                  <a:srgbClr val="FFFFFF"/>
                </a:solidFill>
                <a:latin typeface="Candara"/>
                <a:ea typeface="Candara"/>
              </a:rPr>
              <a:t>EXAMPLE PROMPTS</a:t>
            </a:r>
            <a:endParaRPr lang="en-US" sz="3304" spc="-1" dirty="0">
              <a:latin typeface="Arial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487E56C-9AB6-88BF-5EE1-9E06D02C71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96668"/>
              </p:ext>
            </p:extLst>
          </p:nvPr>
        </p:nvGraphicFramePr>
        <p:xfrm>
          <a:off x="1545167" y="32345632"/>
          <a:ext cx="10290624" cy="337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095">
                  <a:extLst>
                    <a:ext uri="{9D8B030D-6E8A-4147-A177-3AD203B41FA5}">
                      <a16:colId xmlns:a16="http://schemas.microsoft.com/office/drawing/2014/main" val="2436156530"/>
                    </a:ext>
                  </a:extLst>
                </a:gridCol>
                <a:gridCol w="7362529">
                  <a:extLst>
                    <a:ext uri="{9D8B030D-6E8A-4147-A177-3AD203B41FA5}">
                      <a16:colId xmlns:a16="http://schemas.microsoft.com/office/drawing/2014/main" val="213019197"/>
                    </a:ext>
                  </a:extLst>
                </a:gridCol>
              </a:tblGrid>
              <a:tr h="317832">
                <a:tc>
                  <a:txBody>
                    <a:bodyPr/>
                    <a:lstStyle/>
                    <a:p>
                      <a:r>
                        <a:rPr lang="en-US" sz="2440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40" dirty="0"/>
                        <a:t>Prompt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131379"/>
                  </a:ext>
                </a:extLst>
              </a:tr>
              <a:tr h="572935">
                <a:tc>
                  <a:txBody>
                    <a:bodyPr/>
                    <a:lstStyle/>
                    <a:p>
                      <a:r>
                        <a:rPr lang="en-US" sz="2440" dirty="0"/>
                        <a:t>Class 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{emotion}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482650"/>
                  </a:ext>
                </a:extLst>
              </a:tr>
              <a:tr h="589816">
                <a:tc>
                  <a:txBody>
                    <a:bodyPr/>
                    <a:lstStyle/>
                    <a:p>
                      <a:r>
                        <a:rPr lang="en-US" sz="2440" dirty="0"/>
                        <a:t>Pitch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High female pitch {emotion}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High male pitch {emotion}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459769"/>
                  </a:ext>
                </a:extLst>
              </a:tr>
              <a:tr h="408106">
                <a:tc>
                  <a:txBody>
                    <a:bodyPr/>
                    <a:lstStyle/>
                    <a:p>
                      <a:r>
                        <a:rPr lang="en-US" sz="2440" dirty="0"/>
                        <a:t>Intensity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High intensity {emotion}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37914"/>
                  </a:ext>
                </a:extLst>
              </a:tr>
              <a:tr h="408106">
                <a:tc>
                  <a:txBody>
                    <a:bodyPr/>
                    <a:lstStyle/>
                    <a:p>
                      <a:r>
                        <a:rPr lang="en-US" sz="2440" dirty="0"/>
                        <a:t>Speech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High speech rate {emotion}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5441"/>
                  </a:ext>
                </a:extLst>
              </a:tr>
              <a:tr h="572935">
                <a:tc>
                  <a:txBody>
                    <a:bodyPr/>
                    <a:lstStyle/>
                    <a:p>
                      <a:r>
                        <a:rPr lang="en-US" sz="2440" dirty="0"/>
                        <a:t>Articulation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40" dirty="0"/>
                        <a:t>High articulation rate {emotion}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89757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ECD43DF-0E40-52C3-DF26-F31BA171EB94}"/>
              </a:ext>
            </a:extLst>
          </p:cNvPr>
          <p:cNvSpPr txBox="1"/>
          <p:nvPr/>
        </p:nvSpPr>
        <p:spPr>
          <a:xfrm>
            <a:off x="11161024" y="19689838"/>
            <a:ext cx="10553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Ref: [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F62D1B-E27B-7AD2-8997-13ADFD7BB2CB}"/>
              </a:ext>
            </a:extLst>
          </p:cNvPr>
          <p:cNvSpPr txBox="1"/>
          <p:nvPr/>
        </p:nvSpPr>
        <p:spPr>
          <a:xfrm>
            <a:off x="11161023" y="21655482"/>
            <a:ext cx="10553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Ref: [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D4FD71-9794-EA44-5F19-19CF96B241C5}"/>
              </a:ext>
            </a:extLst>
          </p:cNvPr>
          <p:cNvSpPr txBox="1"/>
          <p:nvPr/>
        </p:nvSpPr>
        <p:spPr>
          <a:xfrm>
            <a:off x="11161022" y="23546442"/>
            <a:ext cx="10553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Ref: [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US" sz="2200" dirty="0">
                <a:solidFill>
                  <a:prstClr val="black"/>
                </a:solidFill>
                <a:latin typeface="Calibri" panose="020F0502020204030204"/>
                <a:ea typeface="+mn-ea"/>
              </a:rPr>
              <a:t>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89FD09-B326-7390-145D-B7E8A2DF4DD5}"/>
              </a:ext>
            </a:extLst>
          </p:cNvPr>
          <p:cNvSpPr txBox="1"/>
          <p:nvPr/>
        </p:nvSpPr>
        <p:spPr>
          <a:xfrm rot="16200000">
            <a:off x="11367202" y="13468999"/>
            <a:ext cx="1594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Precision@K</a:t>
            </a:r>
          </a:p>
        </p:txBody>
      </p:sp>
    </p:spTree>
    <p:extLst>
      <p:ext uri="{BB962C8B-B14F-4D97-AF65-F5344CB8AC3E}">
        <p14:creationId xmlns:p14="http://schemas.microsoft.com/office/powerpoint/2010/main" val="983020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3827</TotalTime>
  <Words>660</Words>
  <Application>Microsoft Office PowerPoint</Application>
  <PresentationFormat>Custom</PresentationFormat>
  <Paragraphs>114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Candara</vt:lpstr>
      <vt:lpstr>Open Sans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Hira Dhamyal</dc:creator>
  <cp:lastModifiedBy>hira yasin</cp:lastModifiedBy>
  <cp:revision>29</cp:revision>
  <dcterms:created xsi:type="dcterms:W3CDTF">2023-10-24T02:38:41Z</dcterms:created>
  <dcterms:modified xsi:type="dcterms:W3CDTF">2024-04-10T06:33:48Z</dcterms:modified>
</cp:coreProperties>
</file>