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336" r:id="rId3"/>
    <p:sldId id="294" r:id="rId4"/>
    <p:sldId id="317" r:id="rId5"/>
    <p:sldId id="337" r:id="rId6"/>
    <p:sldId id="318" r:id="rId7"/>
    <p:sldId id="350" r:id="rId8"/>
    <p:sldId id="353" r:id="rId9"/>
    <p:sldId id="342" r:id="rId10"/>
    <p:sldId id="295" r:id="rId11"/>
    <p:sldId id="348" r:id="rId12"/>
    <p:sldId id="343" r:id="rId13"/>
    <p:sldId id="344" r:id="rId14"/>
    <p:sldId id="347" r:id="rId15"/>
    <p:sldId id="321" r:id="rId16"/>
    <p:sldId id="345" r:id="rId17"/>
    <p:sldId id="340" r:id="rId18"/>
    <p:sldId id="334" r:id="rId19"/>
    <p:sldId id="346" r:id="rId20"/>
    <p:sldId id="341" r:id="rId21"/>
    <p:sldId id="351" r:id="rId22"/>
    <p:sldId id="352" r:id="rId23"/>
    <p:sldId id="305" r:id="rId24"/>
    <p:sldId id="307"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FFFFFF"/>
    <a:srgbClr val="D4D4DD"/>
    <a:srgbClr val="1B4BE3"/>
    <a:srgbClr val="C09200"/>
    <a:srgbClr val="003300"/>
    <a:srgbClr val="0066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8889" autoAdjust="0"/>
  </p:normalViewPr>
  <p:slideViewPr>
    <p:cSldViewPr snapToGrid="0" snapToObjects="1">
      <p:cViewPr varScale="1">
        <p:scale>
          <a:sx n="105" d="100"/>
          <a:sy n="105" d="100"/>
        </p:scale>
        <p:origin x="159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BBE0B-B237-4582-A2FC-9F998FF7EBEF}" type="datetimeFigureOut">
              <a:rPr lang="zh-CN" altLang="en-US" smtClean="0"/>
              <a:t>2019/5/8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796D0-0EF3-403D-9ABA-8FCD074C503E}" type="slidenum">
              <a:rPr lang="zh-CN" altLang="en-US" smtClean="0"/>
              <a:t>‹#›</a:t>
            </a:fld>
            <a:endParaRPr lang="zh-CN" altLang="en-US"/>
          </a:p>
        </p:txBody>
      </p:sp>
    </p:spTree>
    <p:extLst>
      <p:ext uri="{BB962C8B-B14F-4D97-AF65-F5344CB8AC3E}">
        <p14:creationId xmlns:p14="http://schemas.microsoft.com/office/powerpoint/2010/main" val="230328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a:t>
            </a:fld>
            <a:endParaRPr lang="zh-CN" altLang="en-US"/>
          </a:p>
        </p:txBody>
      </p:sp>
    </p:spTree>
    <p:extLst>
      <p:ext uri="{BB962C8B-B14F-4D97-AF65-F5344CB8AC3E}">
        <p14:creationId xmlns:p14="http://schemas.microsoft.com/office/powerpoint/2010/main" val="143205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10</a:t>
            </a:fld>
            <a:endParaRPr lang="zh-CN" altLang="en-US"/>
          </a:p>
        </p:txBody>
      </p:sp>
    </p:spTree>
    <p:extLst>
      <p:ext uri="{BB962C8B-B14F-4D97-AF65-F5344CB8AC3E}">
        <p14:creationId xmlns:p14="http://schemas.microsoft.com/office/powerpoint/2010/main" val="159475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11</a:t>
            </a:fld>
            <a:endParaRPr lang="zh-CN" altLang="en-US"/>
          </a:p>
        </p:txBody>
      </p:sp>
    </p:spTree>
    <p:extLst>
      <p:ext uri="{BB962C8B-B14F-4D97-AF65-F5344CB8AC3E}">
        <p14:creationId xmlns:p14="http://schemas.microsoft.com/office/powerpoint/2010/main" val="122899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12</a:t>
            </a:fld>
            <a:endParaRPr lang="zh-CN" altLang="en-US"/>
          </a:p>
        </p:txBody>
      </p:sp>
    </p:spTree>
    <p:extLst>
      <p:ext uri="{BB962C8B-B14F-4D97-AF65-F5344CB8AC3E}">
        <p14:creationId xmlns:p14="http://schemas.microsoft.com/office/powerpoint/2010/main" val="17750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13</a:t>
            </a:fld>
            <a:endParaRPr lang="zh-CN" altLang="en-US"/>
          </a:p>
        </p:txBody>
      </p:sp>
    </p:spTree>
    <p:extLst>
      <p:ext uri="{BB962C8B-B14F-4D97-AF65-F5344CB8AC3E}">
        <p14:creationId xmlns:p14="http://schemas.microsoft.com/office/powerpoint/2010/main" val="109547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14</a:t>
            </a:fld>
            <a:endParaRPr lang="zh-CN" altLang="en-US"/>
          </a:p>
        </p:txBody>
      </p:sp>
    </p:spTree>
    <p:extLst>
      <p:ext uri="{BB962C8B-B14F-4D97-AF65-F5344CB8AC3E}">
        <p14:creationId xmlns:p14="http://schemas.microsoft.com/office/powerpoint/2010/main" val="116160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15</a:t>
            </a:fld>
            <a:endParaRPr lang="zh-CN" altLang="en-US"/>
          </a:p>
        </p:txBody>
      </p:sp>
    </p:spTree>
    <p:extLst>
      <p:ext uri="{BB962C8B-B14F-4D97-AF65-F5344CB8AC3E}">
        <p14:creationId xmlns:p14="http://schemas.microsoft.com/office/powerpoint/2010/main" val="439001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16</a:t>
            </a:fld>
            <a:endParaRPr lang="zh-CN" altLang="en-US"/>
          </a:p>
        </p:txBody>
      </p:sp>
    </p:spTree>
    <p:extLst>
      <p:ext uri="{BB962C8B-B14F-4D97-AF65-F5344CB8AC3E}">
        <p14:creationId xmlns:p14="http://schemas.microsoft.com/office/powerpoint/2010/main" val="31938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17</a:t>
            </a:fld>
            <a:endParaRPr lang="zh-CN" altLang="en-US"/>
          </a:p>
        </p:txBody>
      </p:sp>
    </p:spTree>
    <p:extLst>
      <p:ext uri="{BB962C8B-B14F-4D97-AF65-F5344CB8AC3E}">
        <p14:creationId xmlns:p14="http://schemas.microsoft.com/office/powerpoint/2010/main" val="24776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18</a:t>
            </a:fld>
            <a:endParaRPr lang="zh-CN" altLang="en-US"/>
          </a:p>
        </p:txBody>
      </p:sp>
    </p:spTree>
    <p:extLst>
      <p:ext uri="{BB962C8B-B14F-4D97-AF65-F5344CB8AC3E}">
        <p14:creationId xmlns:p14="http://schemas.microsoft.com/office/powerpoint/2010/main" val="99259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19</a:t>
            </a:fld>
            <a:endParaRPr lang="zh-CN" altLang="en-US"/>
          </a:p>
        </p:txBody>
      </p:sp>
    </p:spTree>
    <p:extLst>
      <p:ext uri="{BB962C8B-B14F-4D97-AF65-F5344CB8AC3E}">
        <p14:creationId xmlns:p14="http://schemas.microsoft.com/office/powerpoint/2010/main" val="110061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Detailed introduction of the proposed RE-CNN model is given in this section.</a:t>
            </a: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2</a:t>
            </a:fld>
            <a:endParaRPr lang="zh-CN" altLang="en-US"/>
          </a:p>
        </p:txBody>
      </p:sp>
    </p:spTree>
    <p:extLst>
      <p:ext uri="{BB962C8B-B14F-4D97-AF65-F5344CB8AC3E}">
        <p14:creationId xmlns:p14="http://schemas.microsoft.com/office/powerpoint/2010/main" val="2032687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20</a:t>
            </a:fld>
            <a:endParaRPr lang="zh-CN" altLang="en-US"/>
          </a:p>
        </p:txBody>
      </p:sp>
    </p:spTree>
    <p:extLst>
      <p:ext uri="{BB962C8B-B14F-4D97-AF65-F5344CB8AC3E}">
        <p14:creationId xmlns:p14="http://schemas.microsoft.com/office/powerpoint/2010/main" val="393891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21</a:t>
            </a:fld>
            <a:endParaRPr lang="zh-CN" altLang="en-US"/>
          </a:p>
        </p:txBody>
      </p:sp>
    </p:spTree>
    <p:extLst>
      <p:ext uri="{BB962C8B-B14F-4D97-AF65-F5344CB8AC3E}">
        <p14:creationId xmlns:p14="http://schemas.microsoft.com/office/powerpoint/2010/main" val="2155065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22</a:t>
            </a:fld>
            <a:endParaRPr lang="zh-CN" altLang="en-US"/>
          </a:p>
        </p:txBody>
      </p:sp>
    </p:spTree>
    <p:extLst>
      <p:ext uri="{BB962C8B-B14F-4D97-AF65-F5344CB8AC3E}">
        <p14:creationId xmlns:p14="http://schemas.microsoft.com/office/powerpoint/2010/main" val="4121721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23</a:t>
            </a:fld>
            <a:endParaRPr lang="zh-CN" altLang="en-US"/>
          </a:p>
        </p:txBody>
      </p:sp>
    </p:spTree>
    <p:extLst>
      <p:ext uri="{BB962C8B-B14F-4D97-AF65-F5344CB8AC3E}">
        <p14:creationId xmlns:p14="http://schemas.microsoft.com/office/powerpoint/2010/main" val="601915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24</a:t>
            </a:fld>
            <a:endParaRPr lang="zh-CN" altLang="en-US"/>
          </a:p>
        </p:txBody>
      </p:sp>
    </p:spTree>
    <p:extLst>
      <p:ext uri="{BB962C8B-B14F-4D97-AF65-F5344CB8AC3E}">
        <p14:creationId xmlns:p14="http://schemas.microsoft.com/office/powerpoint/2010/main" val="3888648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Thanks</a:t>
            </a:r>
            <a:r>
              <a:rPr lang="en-US" altLang="zh-CN" baseline="0"/>
              <a:t> for your attention! And you are welcome to email me for any questions or further discussion.</a:t>
            </a: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25</a:t>
            </a:fld>
            <a:endParaRPr lang="zh-CN" altLang="en-US"/>
          </a:p>
        </p:txBody>
      </p:sp>
    </p:spTree>
    <p:extLst>
      <p:ext uri="{BB962C8B-B14F-4D97-AF65-F5344CB8AC3E}">
        <p14:creationId xmlns:p14="http://schemas.microsoft.com/office/powerpoint/2010/main" val="121863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70000"/>
              </a:lnSpc>
              <a:buSzPct val="70000"/>
              <a:buFont typeface="Wingdings" charset="2"/>
              <a:buNone/>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3</a:t>
            </a:fld>
            <a:endParaRPr lang="zh-CN" altLang="en-US"/>
          </a:p>
        </p:txBody>
      </p:sp>
    </p:spTree>
    <p:extLst>
      <p:ext uri="{BB962C8B-B14F-4D97-AF65-F5344CB8AC3E}">
        <p14:creationId xmlns:p14="http://schemas.microsoft.com/office/powerpoint/2010/main" val="42693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70000"/>
              </a:lnSpc>
              <a:buSzPct val="70000"/>
              <a:buFont typeface="Wingdings" charset="2"/>
              <a:buNone/>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4</a:t>
            </a:fld>
            <a:endParaRPr lang="zh-CN" altLang="en-US"/>
          </a:p>
        </p:txBody>
      </p:sp>
    </p:spTree>
    <p:extLst>
      <p:ext uri="{BB962C8B-B14F-4D97-AF65-F5344CB8AC3E}">
        <p14:creationId xmlns:p14="http://schemas.microsoft.com/office/powerpoint/2010/main" val="314459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5</a:t>
            </a:fld>
            <a:endParaRPr lang="zh-CN" altLang="en-US"/>
          </a:p>
        </p:txBody>
      </p:sp>
    </p:spTree>
    <p:extLst>
      <p:ext uri="{BB962C8B-B14F-4D97-AF65-F5344CB8AC3E}">
        <p14:creationId xmlns:p14="http://schemas.microsoft.com/office/powerpoint/2010/main" val="32098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70000"/>
              </a:lnSpc>
              <a:buSzPct val="70000"/>
              <a:buNone/>
            </a:pPr>
            <a:endParaRPr lang="en-US" altLang="zh-CN" sz="1200"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6</a:t>
            </a:fld>
            <a:endParaRPr lang="zh-CN" altLang="en-US"/>
          </a:p>
        </p:txBody>
      </p:sp>
    </p:spTree>
    <p:extLst>
      <p:ext uri="{BB962C8B-B14F-4D97-AF65-F5344CB8AC3E}">
        <p14:creationId xmlns:p14="http://schemas.microsoft.com/office/powerpoint/2010/main" val="390127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7</a:t>
            </a:fld>
            <a:endParaRPr lang="zh-CN" altLang="en-US"/>
          </a:p>
        </p:txBody>
      </p:sp>
    </p:spTree>
    <p:extLst>
      <p:ext uri="{BB962C8B-B14F-4D97-AF65-F5344CB8AC3E}">
        <p14:creationId xmlns:p14="http://schemas.microsoft.com/office/powerpoint/2010/main" val="353961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70000"/>
              </a:lnSpc>
              <a:buSzPct val="70000"/>
              <a:buFont typeface="Wingdings" charset="2"/>
              <a:buNone/>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8</a:t>
            </a:fld>
            <a:endParaRPr lang="zh-CN" altLang="en-US"/>
          </a:p>
        </p:txBody>
      </p:sp>
    </p:spTree>
    <p:extLst>
      <p:ext uri="{BB962C8B-B14F-4D97-AF65-F5344CB8AC3E}">
        <p14:creationId xmlns:p14="http://schemas.microsoft.com/office/powerpoint/2010/main" val="374629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4796D0-0EF3-403D-9ABA-8FCD074C503E}" type="slidenum">
              <a:rPr lang="zh-CN" altLang="en-US" smtClean="0"/>
              <a:t>9</a:t>
            </a:fld>
            <a:endParaRPr lang="zh-CN" altLang="en-US"/>
          </a:p>
        </p:txBody>
      </p:sp>
    </p:spTree>
    <p:extLst>
      <p:ext uri="{BB962C8B-B14F-4D97-AF65-F5344CB8AC3E}">
        <p14:creationId xmlns:p14="http://schemas.microsoft.com/office/powerpoint/2010/main" val="194802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89E59FB-B98F-4C03-8550-4829AF9D922E}" type="datetime2">
              <a:rPr lang="en-US" altLang="zh-CN" smtClean="0"/>
              <a:t>Wednesday, May 8, 2019</a:t>
            </a:fld>
            <a:endParaRPr lang="en-US"/>
          </a:p>
        </p:txBody>
      </p:sp>
      <p:sp>
        <p:nvSpPr>
          <p:cNvPr id="5" name="Footer Placeholder 4"/>
          <p:cNvSpPr>
            <a:spLocks noGrp="1"/>
          </p:cNvSpPr>
          <p:nvPr>
            <p:ph type="ftr" sz="quarter" idx="11"/>
          </p:nvPr>
        </p:nvSpPr>
        <p:spPr>
          <a:xfrm>
            <a:off x="4419600" y="18288"/>
            <a:ext cx="4114800" cy="329184"/>
          </a:xfrm>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2723803"/>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CD7D46FF-606B-4B0E-B62E-15D43D4B5C4D}" type="datetime2">
              <a:rPr lang="en-US" altLang="zh-CN" smtClean="0"/>
              <a:t>Wednesday, May 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54F19F7-C2BB-40DB-B0AC-EE1170EC1DFC}" type="datetime2">
              <a:rPr lang="en-US" altLang="zh-CN" smtClean="0"/>
              <a:t>Wednesday, May 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r>
              <a:rPr lang="en-US" dirty="0"/>
              <a:t>INTERSPEECH 2018</a:t>
            </a:r>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FBC4FCB-EB0A-4C46-A14F-C0C16C00060E}" type="datetime2">
              <a:rPr lang="en-US" altLang="zh-CN" smtClean="0"/>
              <a:t>Wednesday, May 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E458AAF-9449-4CC4-835A-F419BB932869}" type="datetime2">
              <a:rPr lang="en-US" altLang="zh-CN" smtClean="0"/>
              <a:t>Wednesday, May 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EE49CBD-7E09-47D1-8734-C210C5A98F27}" type="datetime2">
              <a:rPr lang="en-US" altLang="zh-CN" smtClean="0"/>
              <a:t>Wednesday, May 8,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4D490FA8-1AAD-47E3-ABA7-B11CAEADBECB}" type="datetime2">
              <a:rPr lang="en-US" altLang="zh-CN" smtClean="0"/>
              <a:t>Wednesday, May 8,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7D265-FE7B-4E51-8D79-39437558326F}" type="datetime2">
              <a:rPr lang="en-US" altLang="zh-CN" smtClean="0"/>
              <a:t>Wednesday, May 8,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F085C92-E7D5-4AF5-BF39-7FF1643328B5}" type="datetime2">
              <a:rPr lang="en-US" altLang="zh-CN" smtClean="0"/>
              <a:t>Wednesday, May 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898BB61-CB16-4A92-B0BF-BC00C941C03C}" type="datetime2">
              <a:rPr lang="en-US" altLang="zh-CN" smtClean="0"/>
              <a:t>Wednesday, May 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184D646-2A15-4B3E-B9F1-D491EDC42891}" type="datetime2">
              <a:rPr lang="en-US" altLang="zh-CN" smtClean="0"/>
              <a:t>Wednesday, May 8,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47253" y="594076"/>
            <a:ext cx="7848600" cy="1954120"/>
          </a:xfrm>
        </p:spPr>
        <p:txBody>
          <a:bodyPr/>
          <a:lstStyle/>
          <a:p>
            <a:pPr algn="ctr"/>
            <a:r>
              <a:rPr lang="en" altLang="zh-CN" sz="2800" dirty="0"/>
              <a:t>Breast Cancer Detection Based on Merging Four Modes MRI Using Convolutional Neural Networks </a:t>
            </a:r>
          </a:p>
        </p:txBody>
      </p:sp>
      <mc:AlternateContent xmlns:mc="http://schemas.openxmlformats.org/markup-compatibility/2006">
        <mc:Choice xmlns:a14="http://schemas.microsoft.com/office/drawing/2010/main" Requires="a14">
          <p:sp>
            <p:nvSpPr>
              <p:cNvPr id="3" name="副标题 2"/>
              <p:cNvSpPr>
                <a:spLocks noGrp="1"/>
              </p:cNvSpPr>
              <p:nvPr>
                <p:ph type="subTitle" idx="1"/>
              </p:nvPr>
            </p:nvSpPr>
            <p:spPr>
              <a:xfrm>
                <a:off x="214313" y="2895464"/>
                <a:ext cx="8781905" cy="2581564"/>
              </a:xfrm>
            </p:spPr>
            <p:txBody>
              <a:bodyPr>
                <a:noAutofit/>
              </a:bodyPr>
              <a:lstStyle/>
              <a:p>
                <a:pPr algn="ctr">
                  <a:spcAft>
                    <a:spcPts val="1200"/>
                  </a:spcAft>
                </a:pPr>
                <a:r>
                  <a:rPr kumimoji="1" lang="en-US" altLang="zh-CN" sz="1800" dirty="0"/>
                  <a:t>Wenhuan Lu</a:t>
                </a:r>
                <a14:m>
                  <m:oMath xmlns:m="http://schemas.openxmlformats.org/officeDocument/2006/math">
                    <m:r>
                      <a:rPr kumimoji="1" lang="en-US" altLang="zh-CN" sz="1800" i="1" baseline="30000" smtClean="0">
                        <a:latin typeface="Cambria Math" panose="02040503050406030204" pitchFamily="18" charset="0"/>
                        <a:ea typeface="Cambria Math" panose="02040503050406030204" pitchFamily="18" charset="0"/>
                      </a:rPr>
                      <m:t>⋆</m:t>
                    </m:r>
                  </m:oMath>
                </a14:m>
                <a:r>
                  <a:rPr kumimoji="1" lang="en-US" altLang="zh-CN" sz="1800" dirty="0"/>
                  <a:t>, </a:t>
                </a:r>
                <a:r>
                  <a:rPr kumimoji="1" lang="en-US" altLang="zh-CN" sz="1800" dirty="0" err="1"/>
                  <a:t>Zhe</a:t>
                </a:r>
                <a:r>
                  <a:rPr kumimoji="1" lang="en-US" altLang="zh-CN" sz="1800" dirty="0"/>
                  <a:t> Wang</a:t>
                </a:r>
                <a14:m>
                  <m:oMath xmlns:m="http://schemas.openxmlformats.org/officeDocument/2006/math">
                    <m:r>
                      <a:rPr kumimoji="1" lang="en-US" altLang="zh-CN" sz="1800" i="1" baseline="30000">
                        <a:latin typeface="Cambria Math" panose="02040503050406030204" pitchFamily="18" charset="0"/>
                        <a:ea typeface="Cambria Math" panose="02040503050406030204" pitchFamily="18" charset="0"/>
                      </a:rPr>
                      <m:t>⋆</m:t>
                    </m:r>
                  </m:oMath>
                </a14:m>
                <a:r>
                  <a:rPr kumimoji="1" lang="en-US" altLang="zh-CN" sz="1800" dirty="0"/>
                  <a:t>, </a:t>
                </a:r>
                <a:r>
                  <a:rPr kumimoji="1" lang="en-US" altLang="zh-CN" sz="1800" dirty="0" err="1"/>
                  <a:t>Yuqing</a:t>
                </a:r>
                <a:r>
                  <a:rPr kumimoji="1" lang="en-US" altLang="zh-CN" sz="1800" dirty="0"/>
                  <a:t> He</a:t>
                </a:r>
                <a14:m>
                  <m:oMath xmlns:m="http://schemas.openxmlformats.org/officeDocument/2006/math">
                    <m:r>
                      <a:rPr kumimoji="1" lang="en-US" altLang="zh-CN" sz="1800" i="1" baseline="30000">
                        <a:latin typeface="Cambria Math" panose="02040503050406030204" pitchFamily="18" charset="0"/>
                        <a:ea typeface="Cambria Math" panose="02040503050406030204" pitchFamily="18" charset="0"/>
                      </a:rPr>
                      <m:t>†</m:t>
                    </m:r>
                  </m:oMath>
                </a14:m>
                <a:r>
                  <a:rPr kumimoji="1" lang="en-US" altLang="zh-CN" sz="1800" dirty="0"/>
                  <a:t>, Hong </a:t>
                </a:r>
                <a:r>
                  <a:rPr kumimoji="1" lang="en-US" altLang="zh-CN" sz="1800" dirty="0" err="1"/>
                  <a:t>Yu</a:t>
                </a:r>
                <a14:m>
                  <m:oMath xmlns:m="http://schemas.openxmlformats.org/officeDocument/2006/math">
                    <m:r>
                      <a:rPr kumimoji="1" lang="en-US" altLang="zh-CN" sz="1800" i="1" baseline="30000" smtClean="0">
                        <a:latin typeface="Cambria Math" panose="02040503050406030204" pitchFamily="18" charset="0"/>
                        <a:ea typeface="Cambria Math" panose="02040503050406030204" pitchFamily="18" charset="0"/>
                      </a:rPr>
                      <m:t>‡</m:t>
                    </m:r>
                  </m:oMath>
                </a14:m>
                <a:r>
                  <a:rPr kumimoji="1" lang="en-US" altLang="zh-CN" sz="1800" dirty="0"/>
                  <a:t>, </a:t>
                </a:r>
                <a:r>
                  <a:rPr kumimoji="1" lang="en-US" altLang="zh-CN" sz="1800" dirty="0" err="1"/>
                  <a:t>Naixue</a:t>
                </a:r>
                <a:r>
                  <a:rPr kumimoji="1" lang="en-US" altLang="zh-CN" sz="1800" dirty="0"/>
                  <a:t> </a:t>
                </a:r>
                <a:r>
                  <a:rPr kumimoji="1" lang="en-US" altLang="zh-CN" sz="1800" dirty="0" err="1"/>
                  <a:t>Xiong</a:t>
                </a:r>
                <a14:m>
                  <m:oMath xmlns:m="http://schemas.openxmlformats.org/officeDocument/2006/math">
                    <m:r>
                      <m:rPr>
                        <m:nor/>
                      </m:rPr>
                      <a:rPr kumimoji="1" lang="en-US" altLang="zh-CN" sz="1800" baseline="30000"/>
                      <m:t>§</m:t>
                    </m:r>
                  </m:oMath>
                </a14:m>
                <a:r>
                  <a:rPr kumimoji="1" lang="en-US" altLang="zh-CN" sz="1800" dirty="0"/>
                  <a:t>, </a:t>
                </a:r>
                <a:r>
                  <a:rPr kumimoji="1" lang="en-US" altLang="zh-CN" sz="1800" dirty="0" err="1"/>
                  <a:t>Jianguo</a:t>
                </a:r>
                <a:r>
                  <a:rPr kumimoji="1" lang="en-US" altLang="zh-CN" sz="1800" dirty="0"/>
                  <a:t> Wei</a:t>
                </a:r>
                <a:r>
                  <a:rPr kumimoji="1" lang="en-US" altLang="zh-CN" sz="1800" baseline="30000" dirty="0">
                    <a:ea typeface="Cambria Math" panose="02040503050406030204" pitchFamily="18" charset="0"/>
                  </a:rPr>
                  <a:t> </a:t>
                </a:r>
                <a14:m>
                  <m:oMath xmlns:m="http://schemas.openxmlformats.org/officeDocument/2006/math">
                    <m:r>
                      <a:rPr kumimoji="1" lang="en-US" altLang="zh-CN" sz="1800" i="1" baseline="30000">
                        <a:latin typeface="Cambria Math" panose="02040503050406030204" pitchFamily="18" charset="0"/>
                        <a:ea typeface="Cambria Math" panose="02040503050406030204" pitchFamily="18" charset="0"/>
                      </a:rPr>
                      <m:t>⋆</m:t>
                    </m:r>
                  </m:oMath>
                </a14:m>
                <a:endParaRPr lang="en-US" altLang="zh-CN" sz="1800" dirty="0"/>
              </a:p>
              <a:p>
                <a:pPr>
                  <a:lnSpc>
                    <a:spcPct val="150000"/>
                  </a:lnSpc>
                </a:pPr>
                <a14:m>
                  <m:oMath xmlns:m="http://schemas.openxmlformats.org/officeDocument/2006/math">
                    <m:r>
                      <a:rPr kumimoji="1" lang="en-US" altLang="zh-CN" sz="1800" i="1" baseline="30000">
                        <a:latin typeface="Cambria Math" panose="02040503050406030204" pitchFamily="18" charset="0"/>
                        <a:ea typeface="Cambria Math" panose="02040503050406030204" pitchFamily="18" charset="0"/>
                      </a:rPr>
                      <m:t>⋆</m:t>
                    </m:r>
                  </m:oMath>
                </a14:m>
                <a:r>
                  <a:rPr lang="en-US" altLang="zh-CN" sz="1800" dirty="0"/>
                  <a:t>School of Computer Software, Tianjin University, Tianjin, China</a:t>
                </a:r>
                <a:br>
                  <a:rPr lang="en-US" altLang="zh-CN" sz="1800" dirty="0"/>
                </a:br>
                <a14:m>
                  <m:oMath xmlns:m="http://schemas.openxmlformats.org/officeDocument/2006/math">
                    <m:r>
                      <a:rPr kumimoji="1" lang="en-US" altLang="zh-CN" sz="1800" i="1" baseline="30000">
                        <a:latin typeface="Cambria Math" panose="02040503050406030204" pitchFamily="18" charset="0"/>
                        <a:ea typeface="Cambria Math" panose="02040503050406030204" pitchFamily="18" charset="0"/>
                      </a:rPr>
                      <m:t>†</m:t>
                    </m:r>
                  </m:oMath>
                </a14:m>
                <a:r>
                  <a:rPr lang="en" altLang="zh-CN" sz="1800" dirty="0"/>
                  <a:t>School of Electrical and Information Engineering</a:t>
                </a:r>
                <a:r>
                  <a:rPr lang="en-US" altLang="zh-CN" sz="1800" dirty="0"/>
                  <a:t>, Tianjin University, Tianjin, China</a:t>
                </a:r>
              </a:p>
              <a:p>
                <a:pPr>
                  <a:lnSpc>
                    <a:spcPct val="150000"/>
                  </a:lnSpc>
                </a:pPr>
                <a14:m>
                  <m:oMath xmlns:m="http://schemas.openxmlformats.org/officeDocument/2006/math">
                    <m:r>
                      <a:rPr kumimoji="1" lang="en-US" altLang="zh-CN" sz="1800" i="1" baseline="30000">
                        <a:latin typeface="Cambria Math" panose="02040503050406030204" pitchFamily="18" charset="0"/>
                        <a:ea typeface="Cambria Math" panose="02040503050406030204" pitchFamily="18" charset="0"/>
                      </a:rPr>
                      <m:t>‡</m:t>
                    </m:r>
                  </m:oMath>
                </a14:m>
                <a:r>
                  <a:rPr lang="en" altLang="zh-CN" sz="1800" dirty="0"/>
                  <a:t>Center Obstetrics and Gynecology Hospital, Tianjin, China</a:t>
                </a:r>
              </a:p>
              <a:p>
                <a:pPr>
                  <a:lnSpc>
                    <a:spcPct val="150000"/>
                  </a:lnSpc>
                </a:pPr>
                <a14:m>
                  <m:oMath xmlns:m="http://schemas.openxmlformats.org/officeDocument/2006/math">
                    <m:r>
                      <m:rPr>
                        <m:nor/>
                      </m:rPr>
                      <a:rPr kumimoji="1" lang="en-US" altLang="zh-CN" sz="1800" baseline="30000" smtClean="0"/>
                      <m:t>§</m:t>
                    </m:r>
                  </m:oMath>
                </a14:m>
                <a:r>
                  <a:rPr lang="en" altLang="zh-CN" sz="1800" dirty="0"/>
                  <a:t>Department of Computer Science, Colorado Technical University, Colorado, USA </a:t>
                </a:r>
              </a:p>
            </p:txBody>
          </p:sp>
        </mc:Choice>
        <mc:Fallback>
          <p:sp>
            <p:nvSpPr>
              <p:cNvPr id="3" name="副标题 2"/>
              <p:cNvSpPr>
                <a:spLocks noGrp="1" noRot="1" noChangeAspect="1" noMove="1" noResize="1" noEditPoints="1" noAdjustHandles="1" noChangeArrowheads="1" noChangeShapeType="1" noTextEdit="1"/>
              </p:cNvSpPr>
              <p:nvPr>
                <p:ph type="subTitle" idx="1"/>
              </p:nvPr>
            </p:nvSpPr>
            <p:spPr>
              <a:xfrm>
                <a:off x="214313" y="2895464"/>
                <a:ext cx="8781905" cy="2581564"/>
              </a:xfrm>
              <a:blipFill>
                <a:blip r:embed="rId3"/>
                <a:stretch>
                  <a:fillRect t="-985"/>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a:xfrm>
            <a:off x="8841509" y="18288"/>
            <a:ext cx="309418" cy="329184"/>
          </a:xfrm>
        </p:spPr>
        <p:txBody>
          <a:bodyPr/>
          <a:lstStyle/>
          <a:p>
            <a:fld id="{0CFEC368-1D7A-4F81-ABF6-AE0E36BAF64C}" type="slidenum">
              <a:rPr lang="en-US" smtClean="0"/>
              <a:pPr/>
              <a:t>1</a:t>
            </a:fld>
            <a:endParaRPr lang="en-US" dirty="0"/>
          </a:p>
        </p:txBody>
      </p:sp>
      <p:sp>
        <p:nvSpPr>
          <p:cNvPr id="6" name="Date Placeholder 3"/>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pic>
        <p:nvPicPr>
          <p:cNvPr id="7" name="图片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9520" y="5284515"/>
            <a:ext cx="1522177" cy="1524718"/>
          </a:xfrm>
          <a:prstGeom prst="rect">
            <a:avLst/>
          </a:prstGeom>
        </p:spPr>
      </p:pic>
    </p:spTree>
    <p:extLst>
      <p:ext uri="{BB962C8B-B14F-4D97-AF65-F5344CB8AC3E}">
        <p14:creationId xmlns:p14="http://schemas.microsoft.com/office/powerpoint/2010/main" val="19676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28" y="329184"/>
            <a:ext cx="8229600" cy="990600"/>
          </a:xfrm>
        </p:spPr>
        <p:txBody>
          <a:bodyPr>
            <a:normAutofit fontScale="90000"/>
          </a:bodyPr>
          <a:lstStyle/>
          <a:p>
            <a:pPr>
              <a:buSzPct val="50000"/>
            </a:pPr>
            <a:r>
              <a:rPr kumimoji="1" lang="en-US" altLang="zh-CN" dirty="0"/>
              <a:t>Classification in Breast Cancer Detection</a:t>
            </a:r>
            <a:endParaRPr lang="en-US" altLang="zh-CN" b="1"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12"/>
          </p:nvPr>
        </p:nvSpPr>
        <p:spPr>
          <a:xfrm>
            <a:off x="8802255" y="0"/>
            <a:ext cx="341745" cy="329184"/>
          </a:xfrm>
        </p:spPr>
        <p:txBody>
          <a:bodyPr/>
          <a:lstStyle/>
          <a:p>
            <a:fld id="{0CFEC368-1D7A-4F81-ABF6-AE0E36BAF64C}" type="slidenum">
              <a:rPr lang="en-US" smtClean="0"/>
              <a:pPr/>
              <a:t>10</a:t>
            </a:fld>
            <a:endParaRPr lang="en-US" dirty="0"/>
          </a:p>
        </p:txBody>
      </p:sp>
      <p:sp>
        <p:nvSpPr>
          <p:cNvPr id="29" name="Date Placeholder 3">
            <a:extLst>
              <a:ext uri="{FF2B5EF4-FFF2-40B4-BE49-F238E27FC236}">
                <a16:creationId xmlns:a16="http://schemas.microsoft.com/office/drawing/2014/main" id="{36E76351-B874-9B47-939A-500AF45B9F6C}"/>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
        <p:nvSpPr>
          <p:cNvPr id="5" name="文本框 4">
            <a:extLst>
              <a:ext uri="{FF2B5EF4-FFF2-40B4-BE49-F238E27FC236}">
                <a16:creationId xmlns:a16="http://schemas.microsoft.com/office/drawing/2014/main" id="{7BDB1249-CCF2-3741-866D-F9AD10692F4B}"/>
              </a:ext>
            </a:extLst>
          </p:cNvPr>
          <p:cNvSpPr txBox="1"/>
          <p:nvPr/>
        </p:nvSpPr>
        <p:spPr>
          <a:xfrm>
            <a:off x="475487" y="1807464"/>
            <a:ext cx="8326767" cy="3693319"/>
          </a:xfrm>
          <a:prstGeom prst="rect">
            <a:avLst/>
          </a:prstGeom>
          <a:noFill/>
        </p:spPr>
        <p:txBody>
          <a:bodyPr wrap="square" rtlCol="0">
            <a:spAutoFit/>
          </a:bodyPr>
          <a:lstStyle/>
          <a:p>
            <a:pPr algn="just"/>
            <a:r>
              <a:rPr lang="en" altLang="zh-CN" dirty="0"/>
              <a:t>In the proposed backbone, the images of the four sequences are passed through the convolutional neural network in order. Then, four types of feature maps are acquired as the output of the CNN models. </a:t>
            </a:r>
          </a:p>
          <a:p>
            <a:pPr algn="just"/>
            <a:endParaRPr lang="en" altLang="zh-CN" dirty="0"/>
          </a:p>
          <a:p>
            <a:pPr algn="just"/>
            <a:r>
              <a:rPr lang="en" altLang="zh-CN" dirty="0"/>
              <a:t>The dataset used in our experiment is an MRI database built at the radiology department of the Tianjin Center Obstetrics and Gynecology Hospital. The T2W_SPARI, T1W_TSE, </a:t>
            </a:r>
            <a:r>
              <a:rPr lang="en" altLang="zh-CN" dirty="0" err="1"/>
              <a:t>DWI_SSh</a:t>
            </a:r>
            <a:r>
              <a:rPr lang="en" altLang="zh-CN" dirty="0"/>
              <a:t>, and </a:t>
            </a:r>
            <a:r>
              <a:rPr lang="en" altLang="zh-CN" dirty="0" err="1"/>
              <a:t>DYN_eTHRIVE+C</a:t>
            </a:r>
            <a:r>
              <a:rPr lang="en" altLang="zh-CN" dirty="0"/>
              <a:t> images are mainly to be considered in this experiment. </a:t>
            </a:r>
          </a:p>
          <a:p>
            <a:pPr algn="just"/>
            <a:endParaRPr lang="en" altLang="zh-CN" dirty="0"/>
          </a:p>
          <a:p>
            <a:pPr algn="just"/>
            <a:r>
              <a:rPr lang="en" altLang="zh-CN" dirty="0"/>
              <a:t>The multiple patches are selected in the image. The method here use random-size cropping and random horizontal flipping.</a:t>
            </a:r>
          </a:p>
          <a:p>
            <a:pPr algn="just"/>
            <a:endParaRPr lang="en" altLang="zh-CN" dirty="0"/>
          </a:p>
          <a:p>
            <a:pPr algn="just"/>
            <a:endParaRPr lang="en" altLang="zh-CN" dirty="0"/>
          </a:p>
        </p:txBody>
      </p:sp>
    </p:spTree>
    <p:extLst>
      <p:ext uri="{BB962C8B-B14F-4D97-AF65-F5344CB8AC3E}">
        <p14:creationId xmlns:p14="http://schemas.microsoft.com/office/powerpoint/2010/main" val="423004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28" y="329184"/>
            <a:ext cx="8229600" cy="990600"/>
          </a:xfrm>
        </p:spPr>
        <p:txBody>
          <a:bodyPr>
            <a:normAutofit fontScale="90000"/>
          </a:bodyPr>
          <a:lstStyle/>
          <a:p>
            <a:pPr>
              <a:buSzPct val="50000"/>
            </a:pPr>
            <a:r>
              <a:rPr kumimoji="1" lang="en-US" altLang="zh-CN" dirty="0"/>
              <a:t>Classification in Breast Cancer Detection</a:t>
            </a:r>
            <a:endParaRPr lang="en-US" altLang="zh-CN" b="1"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12"/>
          </p:nvPr>
        </p:nvSpPr>
        <p:spPr>
          <a:xfrm>
            <a:off x="8802255" y="0"/>
            <a:ext cx="341745" cy="329184"/>
          </a:xfrm>
        </p:spPr>
        <p:txBody>
          <a:bodyPr/>
          <a:lstStyle/>
          <a:p>
            <a:fld id="{0CFEC368-1D7A-4F81-ABF6-AE0E36BAF64C}" type="slidenum">
              <a:rPr lang="en-US" smtClean="0"/>
              <a:pPr/>
              <a:t>11</a:t>
            </a:fld>
            <a:endParaRPr lang="en-US" dirty="0"/>
          </a:p>
        </p:txBody>
      </p:sp>
      <p:sp>
        <p:nvSpPr>
          <p:cNvPr id="29" name="Date Placeholder 3">
            <a:extLst>
              <a:ext uri="{FF2B5EF4-FFF2-40B4-BE49-F238E27FC236}">
                <a16:creationId xmlns:a16="http://schemas.microsoft.com/office/drawing/2014/main" id="{36E76351-B874-9B47-939A-500AF45B9F6C}"/>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7BDB1249-CCF2-3741-866D-F9AD10692F4B}"/>
                  </a:ext>
                </a:extLst>
              </p:cNvPr>
              <p:cNvSpPr txBox="1"/>
              <p:nvPr/>
            </p:nvSpPr>
            <p:spPr>
              <a:xfrm>
                <a:off x="475487" y="1429512"/>
                <a:ext cx="8326767" cy="1477328"/>
              </a:xfrm>
              <a:prstGeom prst="rect">
                <a:avLst/>
              </a:prstGeom>
              <a:noFill/>
            </p:spPr>
            <p:txBody>
              <a:bodyPr wrap="square" rtlCol="0">
                <a:spAutoFit/>
              </a:bodyPr>
              <a:lstStyle/>
              <a:p>
                <a:pPr algn="just"/>
                <a:r>
                  <a:rPr lang="en" altLang="zh-CN" dirty="0"/>
                  <a:t>The thickness is denoted by </a:t>
                </a:r>
                <a:r>
                  <a:rPr lang="en" altLang="zh-CN" i="1" dirty="0"/>
                  <a:t>t</a:t>
                </a:r>
                <a:r>
                  <a:rPr lang="en" altLang="zh-CN" dirty="0"/>
                  <a:t> here. Next, we concatenate the features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1</m:t>
                        </m:r>
                      </m:sub>
                    </m:sSub>
                  </m:oMath>
                </a14:m>
                <a:r>
                  <a:rPr lang="en"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2</m:t>
                        </m:r>
                      </m:sub>
                    </m:sSub>
                  </m:oMath>
                </a14:m>
                <a:r>
                  <a:rPr lang="en"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3</m:t>
                        </m:r>
                      </m:sub>
                    </m:sSub>
                  </m:oMath>
                </a14:m>
                <a:r>
                  <a:rPr lang="en" altLang="zh-CN" dirty="0"/>
                  <a:t>, 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b="0" i="1" smtClean="0">
                            <a:latin typeface="Cambria Math" panose="02040503050406030204" pitchFamily="18" charset="0"/>
                          </a:rPr>
                          <m:t>4</m:t>
                        </m:r>
                      </m:sub>
                    </m:sSub>
                    <m:r>
                      <a:rPr lang="zh-CN" altLang="en-US" b="0" i="0" smtClean="0">
                        <a:latin typeface="Cambria Math" panose="02040503050406030204" pitchFamily="18" charset="0"/>
                      </a:rPr>
                      <m:t> </m:t>
                    </m:r>
                  </m:oMath>
                </a14:m>
                <a:r>
                  <a:rPr lang="en" altLang="zh-CN" dirty="0"/>
                  <a:t>extracted from each feature map, and convert them into a higher-dimensional feature. The algorithm of the feature fusion before concatenation can be explained in detail as shown in Algorithm 1. </a:t>
                </a:r>
              </a:p>
              <a:p>
                <a:pPr algn="just"/>
                <a:endParaRPr lang="en" altLang="zh-CN" dirty="0"/>
              </a:p>
            </p:txBody>
          </p:sp>
        </mc:Choice>
        <mc:Fallback>
          <p:sp>
            <p:nvSpPr>
              <p:cNvPr id="5" name="文本框 4">
                <a:extLst>
                  <a:ext uri="{FF2B5EF4-FFF2-40B4-BE49-F238E27FC236}">
                    <a16:creationId xmlns:a16="http://schemas.microsoft.com/office/drawing/2014/main" id="{7BDB1249-CCF2-3741-866D-F9AD10692F4B}"/>
                  </a:ext>
                </a:extLst>
              </p:cNvPr>
              <p:cNvSpPr txBox="1">
                <a:spLocks noRot="1" noChangeAspect="1" noMove="1" noResize="1" noEditPoints="1" noAdjustHandles="1" noChangeArrowheads="1" noChangeShapeType="1" noTextEdit="1"/>
              </p:cNvSpPr>
              <p:nvPr/>
            </p:nvSpPr>
            <p:spPr>
              <a:xfrm>
                <a:off x="475487" y="1429512"/>
                <a:ext cx="8326767" cy="1477328"/>
              </a:xfrm>
              <a:prstGeom prst="rect">
                <a:avLst/>
              </a:prstGeom>
              <a:blipFill>
                <a:blip r:embed="rId3"/>
                <a:stretch>
                  <a:fillRect l="-457" t="-1709" r="-45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EC9023DA-F82A-6545-BFFA-E734CC5EA19D}"/>
              </a:ext>
            </a:extLst>
          </p:cNvPr>
          <p:cNvPicPr>
            <a:picLocks noChangeAspect="1"/>
          </p:cNvPicPr>
          <p:nvPr/>
        </p:nvPicPr>
        <p:blipFill rotWithShape="1">
          <a:blip r:embed="rId4"/>
          <a:srcRect b="959"/>
          <a:stretch/>
        </p:blipFill>
        <p:spPr>
          <a:xfrm>
            <a:off x="1961388" y="3027173"/>
            <a:ext cx="5221224" cy="3330956"/>
          </a:xfrm>
          <a:prstGeom prst="rect">
            <a:avLst/>
          </a:prstGeom>
        </p:spPr>
      </p:pic>
    </p:spTree>
    <p:extLst>
      <p:ext uri="{BB962C8B-B14F-4D97-AF65-F5344CB8AC3E}">
        <p14:creationId xmlns:p14="http://schemas.microsoft.com/office/powerpoint/2010/main" val="317838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92895" y="0"/>
            <a:ext cx="451105" cy="329184"/>
          </a:xfrm>
        </p:spPr>
        <p:txBody>
          <a:bodyPr/>
          <a:lstStyle/>
          <a:p>
            <a:fld id="{0CFEC368-1D7A-4F81-ABF6-AE0E36BAF64C}" type="slidenum">
              <a:rPr lang="en-US" smtClean="0"/>
              <a:pPr/>
              <a:t>12</a:t>
            </a:fld>
            <a:endParaRPr lang="en-US" dirty="0"/>
          </a:p>
        </p:txBody>
      </p:sp>
      <p:sp>
        <p:nvSpPr>
          <p:cNvPr id="29" name="Date Placeholder 3">
            <a:extLst>
              <a:ext uri="{FF2B5EF4-FFF2-40B4-BE49-F238E27FC236}">
                <a16:creationId xmlns:a16="http://schemas.microsoft.com/office/drawing/2014/main" id="{36E76351-B874-9B47-939A-500AF45B9F6C}"/>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BDB1249-CCF2-3741-866D-F9AD10692F4B}"/>
                  </a:ext>
                </a:extLst>
              </p:cNvPr>
              <p:cNvSpPr txBox="1"/>
              <p:nvPr/>
            </p:nvSpPr>
            <p:spPr>
              <a:xfrm>
                <a:off x="475487" y="1319784"/>
                <a:ext cx="8326767" cy="923330"/>
              </a:xfrm>
              <a:prstGeom prst="rect">
                <a:avLst/>
              </a:prstGeom>
              <a:noFill/>
            </p:spPr>
            <p:txBody>
              <a:bodyPr wrap="square" rtlCol="0">
                <a:spAutoFit/>
              </a:bodyPr>
              <a:lstStyle/>
              <a:p>
                <a:r>
                  <a:rPr lang="en" altLang="zh-CN" dirty="0"/>
                  <a:t>After four images pass through the CNN, the features are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i="1">
                            <a:latin typeface="Cambria Math" panose="02040503050406030204" pitchFamily="18" charset="0"/>
                          </a:rPr>
                          <m:t>1</m:t>
                        </m:r>
                      </m:sub>
                    </m:sSub>
                  </m:oMath>
                </a14:m>
                <a:r>
                  <a:rPr lang="en"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i="1">
                            <a:latin typeface="Cambria Math" panose="02040503050406030204" pitchFamily="18" charset="0"/>
                          </a:rPr>
                          <m:t>2</m:t>
                        </m:r>
                      </m:sub>
                    </m:sSub>
                  </m:oMath>
                </a14:m>
                <a:r>
                  <a:rPr lang="en"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i="1">
                            <a:latin typeface="Cambria Math" panose="02040503050406030204" pitchFamily="18" charset="0"/>
                          </a:rPr>
                          <m:t>3</m:t>
                        </m:r>
                      </m:sub>
                    </m:sSub>
                  </m:oMath>
                </a14:m>
                <a:r>
                  <a:rPr lang="en" altLang="zh-CN" dirty="0"/>
                  <a:t>, and</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i="1">
                            <a:latin typeface="Cambria Math" panose="02040503050406030204" pitchFamily="18" charset="0"/>
                          </a:rPr>
                          <m:t>4</m:t>
                        </m:r>
                      </m:sub>
                    </m:sSub>
                  </m:oMath>
                </a14:m>
                <a:r>
                  <a:rPr lang="en" altLang="zh-CN" dirty="0"/>
                  <a:t>. Then, in order to merge the features of each image into the features of the other three images, for the </a:t>
                </a:r>
                <a:r>
                  <a:rPr lang="en" altLang="zh-CN" i="1" dirty="0"/>
                  <a:t>n</a:t>
                </a:r>
                <a:r>
                  <a:rPr lang="en" altLang="zh-CN" dirty="0"/>
                  <a:t>-</a:t>
                </a:r>
                <a:r>
                  <a:rPr lang="en" altLang="zh-CN" dirty="0" err="1"/>
                  <a:t>th</a:t>
                </a:r>
                <a:r>
                  <a:rPr lang="en" altLang="zh-CN" dirty="0"/>
                  <a:t> feature</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𝑛</m:t>
                        </m:r>
                      </m:sub>
                    </m:sSub>
                  </m:oMath>
                </a14:m>
                <a:r>
                  <a:rPr lang="en" altLang="zh-CN" dirty="0"/>
                  <a:t>, we calculate the new feature as </a:t>
                </a:r>
              </a:p>
            </p:txBody>
          </p:sp>
        </mc:Choice>
        <mc:Fallback xmlns="">
          <p:sp>
            <p:nvSpPr>
              <p:cNvPr id="5" name="文本框 4">
                <a:extLst>
                  <a:ext uri="{FF2B5EF4-FFF2-40B4-BE49-F238E27FC236}">
                    <a16:creationId xmlns:a16="http://schemas.microsoft.com/office/drawing/2014/main" id="{7BDB1249-CCF2-3741-866D-F9AD10692F4B}"/>
                  </a:ext>
                </a:extLst>
              </p:cNvPr>
              <p:cNvSpPr txBox="1">
                <a:spLocks noRot="1" noChangeAspect="1" noMove="1" noResize="1" noEditPoints="1" noAdjustHandles="1" noChangeArrowheads="1" noChangeShapeType="1" noTextEdit="1"/>
              </p:cNvSpPr>
              <p:nvPr/>
            </p:nvSpPr>
            <p:spPr>
              <a:xfrm>
                <a:off x="475487" y="1319784"/>
                <a:ext cx="8326767" cy="923330"/>
              </a:xfrm>
              <a:prstGeom prst="rect">
                <a:avLst/>
              </a:prstGeom>
              <a:blipFill>
                <a:blip r:embed="rId3"/>
                <a:stretch>
                  <a:fillRect l="-457" t="-2703" r="-2131" b="-810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122DA73-8C4D-B244-A60C-8C3F45188A2C}"/>
              </a:ext>
            </a:extLst>
          </p:cNvPr>
          <p:cNvPicPr>
            <a:picLocks noChangeAspect="1"/>
          </p:cNvPicPr>
          <p:nvPr/>
        </p:nvPicPr>
        <p:blipFill>
          <a:blip r:embed="rId4"/>
          <a:stretch>
            <a:fillRect/>
          </a:stretch>
        </p:blipFill>
        <p:spPr>
          <a:xfrm>
            <a:off x="2442210" y="2243114"/>
            <a:ext cx="4080510" cy="697826"/>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B8851F8-9658-C441-8EBF-6A452AA9F33C}"/>
                  </a:ext>
                </a:extLst>
              </p:cNvPr>
              <p:cNvSpPr txBox="1"/>
              <p:nvPr/>
            </p:nvSpPr>
            <p:spPr>
              <a:xfrm>
                <a:off x="475487" y="2928748"/>
                <a:ext cx="8326767" cy="923330"/>
              </a:xfrm>
              <a:prstGeom prst="rect">
                <a:avLst/>
              </a:prstGeom>
              <a:noFill/>
            </p:spPr>
            <p:txBody>
              <a:bodyPr wrap="square" rtlCol="0">
                <a:spAutoFit/>
              </a:bodyPr>
              <a:lstStyle/>
              <a:p>
                <a:r>
                  <a:rPr lang="en" altLang="zh-CN" dirty="0"/>
                  <a:t>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b="0" i="1" smtClean="0">
                            <a:latin typeface="Cambria Math" panose="02040503050406030204" pitchFamily="18" charset="0"/>
                          </a:rPr>
                          <m:t>𝑚</m:t>
                        </m:r>
                      </m:sub>
                    </m:sSub>
                  </m:oMath>
                </a14:m>
                <a:r>
                  <a:rPr lang="en" altLang="zh-CN" dirty="0"/>
                  <a:t> is the feature of the m-</a:t>
                </a:r>
                <a:r>
                  <a:rPr lang="en" altLang="zh-CN" dirty="0" err="1"/>
                  <a:t>th</a:t>
                </a:r>
                <a:r>
                  <a:rPr lang="en" altLang="zh-CN" dirty="0"/>
                  <a:t> image,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𝑣</m:t>
                        </m:r>
                      </m:sub>
                    </m:sSub>
                  </m:oMath>
                </a14:m>
                <a:r>
                  <a:rPr lang="en" altLang="zh-CN" dirty="0"/>
                  <a:t> indicates that the feature is linearly transformed to a low dimension, and </a:t>
                </a:r>
                <a14:m>
                  <m:oMath xmlns:m="http://schemas.openxmlformats.org/officeDocument/2006/math">
                    <m:sSub>
                      <m:sSubPr>
                        <m:ctrlPr>
                          <a:rPr lang="en-US" altLang="zh-CN" i="1">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𝜔</m:t>
                        </m:r>
                      </m:e>
                      <m:sub>
                        <m:r>
                          <a:rPr lang="en-US" altLang="zh-CN" b="0" i="1" smtClean="0">
                            <a:latin typeface="Cambria Math" panose="02040503050406030204" pitchFamily="18" charset="0"/>
                          </a:rPr>
                          <m:t>𝑚</m:t>
                        </m:r>
                        <m:r>
                          <a:rPr lang="en-US" altLang="zh-CN" i="1">
                            <a:latin typeface="Cambria Math" panose="02040503050406030204" pitchFamily="18" charset="0"/>
                          </a:rPr>
                          <m:t>𝑛</m:t>
                        </m:r>
                      </m:sub>
                    </m:sSub>
                  </m:oMath>
                </a14:m>
                <a:r>
                  <a:rPr lang="en" altLang="zh-CN" dirty="0"/>
                  <a:t> represents the weight of the linear sum, the weight can be calculated as </a:t>
                </a:r>
              </a:p>
            </p:txBody>
          </p:sp>
        </mc:Choice>
        <mc:Fallback xmlns="">
          <p:sp>
            <p:nvSpPr>
              <p:cNvPr id="8" name="文本框 7">
                <a:extLst>
                  <a:ext uri="{FF2B5EF4-FFF2-40B4-BE49-F238E27FC236}">
                    <a16:creationId xmlns:a16="http://schemas.microsoft.com/office/drawing/2014/main" id="{7B8851F8-9658-C441-8EBF-6A452AA9F33C}"/>
                  </a:ext>
                </a:extLst>
              </p:cNvPr>
              <p:cNvSpPr txBox="1">
                <a:spLocks noRot="1" noChangeAspect="1" noMove="1" noResize="1" noEditPoints="1" noAdjustHandles="1" noChangeArrowheads="1" noChangeShapeType="1" noTextEdit="1"/>
              </p:cNvSpPr>
              <p:nvPr/>
            </p:nvSpPr>
            <p:spPr>
              <a:xfrm>
                <a:off x="475487" y="2928748"/>
                <a:ext cx="8326767" cy="923330"/>
              </a:xfrm>
              <a:prstGeom prst="rect">
                <a:avLst/>
              </a:prstGeom>
              <a:blipFill>
                <a:blip r:embed="rId5"/>
                <a:stretch>
                  <a:fillRect l="-457" t="-2740" b="-9589"/>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A262FEED-ADA5-C547-93EB-290E9E0AC082}"/>
              </a:ext>
            </a:extLst>
          </p:cNvPr>
          <p:cNvPicPr>
            <a:picLocks noChangeAspect="1"/>
          </p:cNvPicPr>
          <p:nvPr/>
        </p:nvPicPr>
        <p:blipFill>
          <a:blip r:embed="rId6"/>
          <a:stretch>
            <a:fillRect/>
          </a:stretch>
        </p:blipFill>
        <p:spPr>
          <a:xfrm>
            <a:off x="2298700" y="3864270"/>
            <a:ext cx="4546600" cy="1473200"/>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D4F0D7B-7D03-2844-9BCD-26AAAB2E4594}"/>
                  </a:ext>
                </a:extLst>
              </p:cNvPr>
              <p:cNvSpPr txBox="1"/>
              <p:nvPr/>
            </p:nvSpPr>
            <p:spPr>
              <a:xfrm>
                <a:off x="475486" y="5255555"/>
                <a:ext cx="8326767" cy="942887"/>
              </a:xfrm>
              <a:prstGeom prst="rect">
                <a:avLst/>
              </a:prstGeom>
              <a:noFill/>
            </p:spPr>
            <p:txBody>
              <a:bodyPr wrap="squar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𝑊</m:t>
                        </m:r>
                      </m:e>
                      <m:sub>
                        <m:r>
                          <a:rPr lang="en-US" altLang="zh-CN" b="0" i="1" smtClean="0">
                            <a:latin typeface="Cambria Math" panose="02040503050406030204" pitchFamily="18" charset="0"/>
                          </a:rPr>
                          <m:t>𝐾</m:t>
                        </m:r>
                      </m:sub>
                    </m:sSub>
                  </m:oMath>
                </a14:m>
                <a:r>
                  <a:rPr lang="en"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b="0" i="1" smtClean="0">
                            <a:latin typeface="Cambria Math" panose="02040503050406030204" pitchFamily="18" charset="0"/>
                          </a:rPr>
                          <m:t>𝑄</m:t>
                        </m:r>
                      </m:sub>
                    </m:sSub>
                  </m:oMath>
                </a14:m>
                <a:r>
                  <a:rPr lang="en" altLang="zh-CN" dirty="0"/>
                  <a:t> are matrices and play the same roles as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𝑣</m:t>
                        </m:r>
                      </m:sub>
                    </m:sSub>
                  </m:oMath>
                </a14:m>
                <a:r>
                  <a:rPr lang="en" altLang="zh-CN" dirty="0"/>
                  <a:t>, they all represent linearly transform the features. Appearance weight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𝜔</m:t>
                        </m:r>
                      </m:e>
                      <m:sub>
                        <m:r>
                          <a:rPr lang="en-US" altLang="zh-CN" i="1">
                            <a:latin typeface="Cambria Math" panose="02040503050406030204" pitchFamily="18" charset="0"/>
                          </a:rPr>
                          <m:t>𝑚𝑛</m:t>
                        </m:r>
                      </m:sub>
                    </m:sSub>
                  </m:oMath>
                </a14:m>
                <a:r>
                  <a:rPr lang="en" altLang="zh-CN" dirty="0"/>
                  <a:t> is computed as dot product.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𝑘</m:t>
                        </m:r>
                      </m:sub>
                    </m:sSub>
                  </m:oMath>
                </a14:m>
                <a:r>
                  <a:rPr lang="en" altLang="zh-CN" dirty="0"/>
                  <a:t> is the dimension of the feature after being transformed. </a:t>
                </a:r>
              </a:p>
            </p:txBody>
          </p:sp>
        </mc:Choice>
        <mc:Fallback xmlns="">
          <p:sp>
            <p:nvSpPr>
              <p:cNvPr id="10" name="文本框 9">
                <a:extLst>
                  <a:ext uri="{FF2B5EF4-FFF2-40B4-BE49-F238E27FC236}">
                    <a16:creationId xmlns:a16="http://schemas.microsoft.com/office/drawing/2014/main" id="{1D4F0D7B-7D03-2844-9BCD-26AAAB2E4594}"/>
                  </a:ext>
                </a:extLst>
              </p:cNvPr>
              <p:cNvSpPr txBox="1">
                <a:spLocks noRot="1" noChangeAspect="1" noMove="1" noResize="1" noEditPoints="1" noAdjustHandles="1" noChangeArrowheads="1" noChangeShapeType="1" noTextEdit="1"/>
              </p:cNvSpPr>
              <p:nvPr/>
            </p:nvSpPr>
            <p:spPr>
              <a:xfrm>
                <a:off x="475486" y="5255555"/>
                <a:ext cx="8326767" cy="942887"/>
              </a:xfrm>
              <a:prstGeom prst="rect">
                <a:avLst/>
              </a:prstGeom>
              <a:blipFill>
                <a:blip r:embed="rId7"/>
                <a:stretch>
                  <a:fillRect l="-457" t="-4000" b="-8000"/>
                </a:stretch>
              </a:blipFill>
            </p:spPr>
            <p:txBody>
              <a:bodyPr/>
              <a:lstStyle/>
              <a:p>
                <a:r>
                  <a:rPr lang="zh-CN" altLang="en-US">
                    <a:noFill/>
                  </a:rPr>
                  <a:t> </a:t>
                </a:r>
              </a:p>
            </p:txBody>
          </p:sp>
        </mc:Fallback>
      </mc:AlternateContent>
      <p:sp>
        <p:nvSpPr>
          <p:cNvPr id="13" name="标题 1">
            <a:extLst>
              <a:ext uri="{FF2B5EF4-FFF2-40B4-BE49-F238E27FC236}">
                <a16:creationId xmlns:a16="http://schemas.microsoft.com/office/drawing/2014/main" id="{1ED8EBA3-32DE-8043-BE60-C2D36847BA6C}"/>
              </a:ext>
            </a:extLst>
          </p:cNvPr>
          <p:cNvSpPr txBox="1">
            <a:spLocks/>
          </p:cNvSpPr>
          <p:nvPr/>
        </p:nvSpPr>
        <p:spPr>
          <a:xfrm>
            <a:off x="83128" y="329184"/>
            <a:ext cx="8229600" cy="9906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buSzPct val="50000"/>
            </a:pPr>
            <a:r>
              <a:rPr kumimoji="1" lang="en-US" altLang="zh-CN" dirty="0"/>
              <a:t>Classification in Breast Cancer Detection</a:t>
            </a:r>
            <a:endParaRPr lang="en-US" altLang="zh-CN"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988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80704" y="0"/>
            <a:ext cx="463297" cy="329184"/>
          </a:xfrm>
        </p:spPr>
        <p:txBody>
          <a:bodyPr/>
          <a:lstStyle/>
          <a:p>
            <a:fld id="{0CFEC368-1D7A-4F81-ABF6-AE0E36BAF64C}" type="slidenum">
              <a:rPr lang="en-US" smtClean="0"/>
              <a:pPr/>
              <a:t>13</a:t>
            </a:fld>
            <a:endParaRPr lang="en-US" dirty="0"/>
          </a:p>
        </p:txBody>
      </p:sp>
      <p:sp>
        <p:nvSpPr>
          <p:cNvPr id="29" name="Date Placeholder 3">
            <a:extLst>
              <a:ext uri="{FF2B5EF4-FFF2-40B4-BE49-F238E27FC236}">
                <a16:creationId xmlns:a16="http://schemas.microsoft.com/office/drawing/2014/main" id="{36E76351-B874-9B47-939A-500AF45B9F6C}"/>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BDB1249-CCF2-3741-866D-F9AD10692F4B}"/>
                  </a:ext>
                </a:extLst>
              </p:cNvPr>
              <p:cNvSpPr txBox="1"/>
              <p:nvPr/>
            </p:nvSpPr>
            <p:spPr>
              <a:xfrm>
                <a:off x="475487" y="2197608"/>
                <a:ext cx="7920369" cy="983411"/>
              </a:xfrm>
              <a:prstGeom prst="rect">
                <a:avLst/>
              </a:prstGeom>
              <a:noFill/>
            </p:spPr>
            <p:txBody>
              <a:bodyPr wrap="square" rtlCol="0">
                <a:spAutoFit/>
              </a:bodyPr>
              <a:lstStyle/>
              <a:p>
                <a:pPr algn="just"/>
                <a:r>
                  <a:rPr lang="en" altLang="zh-CN" dirty="0"/>
                  <a:t>After doing the calculation, for the </a:t>
                </a:r>
                <a:r>
                  <a:rPr lang="en" altLang="zh-CN" i="1" dirty="0"/>
                  <a:t>n</a:t>
                </a:r>
                <a:r>
                  <a:rPr lang="en" altLang="zh-CN" dirty="0"/>
                  <a:t>-</a:t>
                </a:r>
                <a:r>
                  <a:rPr lang="en" altLang="zh-CN" dirty="0" err="1"/>
                  <a:t>th</a:t>
                </a:r>
                <a:r>
                  <a:rPr lang="en" altLang="zh-CN" dirty="0"/>
                  <a:t> feature</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rPr>
                          <m:t>𝑛</m:t>
                        </m:r>
                      </m:sub>
                    </m:sSub>
                  </m:oMath>
                </a14:m>
                <a:r>
                  <a:rPr lang="en" altLang="zh-CN" dirty="0"/>
                  <a:t>, there are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𝑟</m:t>
                        </m:r>
                      </m:sub>
                    </m:sSub>
                  </m:oMath>
                </a14:m>
                <a:r>
                  <a:rPr lang="en" altLang="zh-CN" dirty="0"/>
                  <a:t> features like</a:t>
                </a:r>
                <a14:m>
                  <m:oMath xmlns:m="http://schemas.openxmlformats.org/officeDocument/2006/math">
                    <m:sSubSup>
                      <m:sSubSupPr>
                        <m:ctrlPr>
                          <a:rPr lang="en" altLang="zh-CN" i="1" smtClean="0">
                            <a:latin typeface="Cambria Math" panose="02040503050406030204" pitchFamily="18" charset="0"/>
                          </a:rPr>
                        </m:ctrlPr>
                      </m:sSubSupPr>
                      <m:e>
                        <m:r>
                          <a:rPr lang="zh-CN" altLang="en-US" b="0" i="1" smtClean="0">
                            <a:latin typeface="Cambria Math" panose="02040503050406030204" pitchFamily="18" charset="0"/>
                          </a:rPr>
                          <m:t> </m:t>
                        </m:r>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𝑛</m:t>
                        </m:r>
                      </m:sub>
                      <m:sup>
                        <m:sSub>
                          <m:sSubPr>
                            <m:ctrlPr>
                              <a:rPr lang="en" altLang="zh-CN" i="1" smtClean="0">
                                <a:latin typeface="Cambria Math" panose="02040503050406030204" pitchFamily="18" charset="0"/>
                              </a:rPr>
                            </m:ctrlPr>
                          </m:sSubPr>
                          <m:e>
                            <m:r>
                              <a:rPr lang="en-US" altLang="zh-CN" b="0" i="1" smtClean="0">
                                <a:latin typeface="Cambria Math" panose="02040503050406030204" pitchFamily="18" charset="0"/>
                              </a:rPr>
                              <m:t>𝑛𝑒𝑤</m:t>
                            </m:r>
                          </m:e>
                          <m:sub>
                            <m:r>
                              <a:rPr lang="en-US" altLang="zh-CN" b="0" i="1" smtClean="0">
                                <a:latin typeface="Cambria Math" panose="02040503050406030204" pitchFamily="18" charset="0"/>
                              </a:rPr>
                              <m:t>1</m:t>
                            </m:r>
                          </m:sub>
                        </m:sSub>
                      </m:sup>
                    </m:sSubSup>
                    <m:r>
                      <a:rPr lang="en-US" altLang="zh-CN" b="0" i="1" smtClean="0">
                        <a:latin typeface="Cambria Math" panose="02040503050406030204" pitchFamily="18" charset="0"/>
                      </a:rPr>
                      <m:t>, </m:t>
                    </m:r>
                    <m:sSubSup>
                      <m:sSubSupPr>
                        <m:ctrlPr>
                          <a:rPr lang="en" altLang="zh-CN" i="1">
                            <a:latin typeface="Cambria Math" panose="02040503050406030204" pitchFamily="18" charset="0"/>
                          </a:rPr>
                        </m:ctrlPr>
                      </m:sSubSupPr>
                      <m:e>
                        <m:r>
                          <a:rPr lang="zh-CN" altLang="en-US" b="0" i="1" smtClean="0">
                            <a:latin typeface="Cambria Math" panose="02040503050406030204" pitchFamily="18" charset="0"/>
                          </a:rPr>
                          <m:t> </m:t>
                        </m:r>
                        <m:r>
                          <a:rPr lang="en-US" altLang="zh-CN" i="1">
                            <a:latin typeface="Cambria Math" panose="02040503050406030204" pitchFamily="18" charset="0"/>
                          </a:rPr>
                          <m:t>𝑓</m:t>
                        </m:r>
                      </m:e>
                      <m:sub>
                        <m:r>
                          <a:rPr lang="en-US" altLang="zh-CN" i="1">
                            <a:latin typeface="Cambria Math" panose="02040503050406030204" pitchFamily="18" charset="0"/>
                          </a:rPr>
                          <m:t>𝑛</m:t>
                        </m:r>
                      </m:sub>
                      <m:sup>
                        <m:sSub>
                          <m:sSubPr>
                            <m:ctrlPr>
                              <a:rPr lang="en" altLang="zh-CN" i="1">
                                <a:latin typeface="Cambria Math" panose="02040503050406030204" pitchFamily="18" charset="0"/>
                              </a:rPr>
                            </m:ctrlPr>
                          </m:sSubPr>
                          <m:e>
                            <m:r>
                              <a:rPr lang="en-US" altLang="zh-CN" i="1">
                                <a:latin typeface="Cambria Math" panose="02040503050406030204" pitchFamily="18" charset="0"/>
                              </a:rPr>
                              <m:t>𝑛𝑒𝑤</m:t>
                            </m:r>
                          </m:e>
                          <m:sub>
                            <m:r>
                              <a:rPr lang="en-US" altLang="zh-CN" b="0" i="1" smtClean="0">
                                <a:latin typeface="Cambria Math" panose="02040503050406030204" pitchFamily="18" charset="0"/>
                              </a:rPr>
                              <m:t>2</m:t>
                            </m:r>
                          </m:sub>
                        </m:sSub>
                      </m:sup>
                    </m:sSubSup>
                    <m:r>
                      <a:rPr lang="en-US" altLang="zh-CN" i="1">
                        <a:latin typeface="Cambria Math" panose="02040503050406030204" pitchFamily="18" charset="0"/>
                      </a:rPr>
                      <m:t>, </m:t>
                    </m:r>
                  </m:oMath>
                </a14:m>
                <a:r>
                  <a:rPr lang="en" altLang="zh-CN" dirty="0"/>
                  <a:t>… </a:t>
                </a:r>
                <a14:m>
                  <m:oMath xmlns:m="http://schemas.openxmlformats.org/officeDocument/2006/math">
                    <m:sSubSup>
                      <m:sSubSupPr>
                        <m:ctrlPr>
                          <a:rPr lang="en"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i="1">
                            <a:latin typeface="Cambria Math" panose="02040503050406030204" pitchFamily="18" charset="0"/>
                          </a:rPr>
                          <m:t>𝑛</m:t>
                        </m:r>
                      </m:sub>
                      <m:sup>
                        <m:sSub>
                          <m:sSubPr>
                            <m:ctrlPr>
                              <a:rPr lang="en" altLang="zh-CN" i="1">
                                <a:latin typeface="Cambria Math" panose="02040503050406030204" pitchFamily="18" charset="0"/>
                              </a:rPr>
                            </m:ctrlPr>
                          </m:sSubPr>
                          <m:e>
                            <m:r>
                              <a:rPr lang="en-US" altLang="zh-CN" i="1">
                                <a:latin typeface="Cambria Math" panose="02040503050406030204" pitchFamily="18" charset="0"/>
                              </a:rPr>
                              <m:t>𝑛𝑒𝑤</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𝑟</m:t>
                                </m:r>
                              </m:sub>
                            </m:sSub>
                          </m:sub>
                        </m:sSub>
                      </m:sup>
                    </m:sSubSup>
                    <m:r>
                      <a:rPr lang="en-US" altLang="zh-CN" b="0" i="1" smtClean="0">
                        <a:latin typeface="Cambria Math" panose="02040503050406030204" pitchFamily="18" charset="0"/>
                      </a:rPr>
                      <m:t>. </m:t>
                    </m:r>
                  </m:oMath>
                </a14:m>
                <a:r>
                  <a:rPr lang="en" altLang="zh-CN" dirty="0"/>
                  <a:t>Then, the feature of the </a:t>
                </a:r>
                <a:r>
                  <a:rPr lang="en" altLang="zh-CN" i="1" dirty="0"/>
                  <a:t>n</a:t>
                </a:r>
                <a:r>
                  <a:rPr lang="en" altLang="zh-CN" dirty="0"/>
                  <a:t>-</a:t>
                </a:r>
                <a:r>
                  <a:rPr lang="en" altLang="zh-CN" dirty="0" err="1"/>
                  <a:t>th</a:t>
                </a:r>
                <a:r>
                  <a:rPr lang="en" altLang="zh-CN" dirty="0"/>
                  <a:t> image can be transformed as</a:t>
                </a:r>
              </a:p>
            </p:txBody>
          </p:sp>
        </mc:Choice>
        <mc:Fallback xmlns="">
          <p:sp>
            <p:nvSpPr>
              <p:cNvPr id="5" name="文本框 4">
                <a:extLst>
                  <a:ext uri="{FF2B5EF4-FFF2-40B4-BE49-F238E27FC236}">
                    <a16:creationId xmlns:a16="http://schemas.microsoft.com/office/drawing/2014/main" id="{7BDB1249-CCF2-3741-866D-F9AD10692F4B}"/>
                  </a:ext>
                </a:extLst>
              </p:cNvPr>
              <p:cNvSpPr txBox="1">
                <a:spLocks noRot="1" noChangeAspect="1" noMove="1" noResize="1" noEditPoints="1" noAdjustHandles="1" noChangeArrowheads="1" noChangeShapeType="1" noTextEdit="1"/>
              </p:cNvSpPr>
              <p:nvPr/>
            </p:nvSpPr>
            <p:spPr>
              <a:xfrm>
                <a:off x="475487" y="2197608"/>
                <a:ext cx="7920369" cy="983411"/>
              </a:xfrm>
              <a:prstGeom prst="rect">
                <a:avLst/>
              </a:prstGeom>
              <a:blipFill>
                <a:blip r:embed="rId3"/>
                <a:stretch>
                  <a:fillRect l="-480" t="-2564" r="-640"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B8851F8-9658-C441-8EBF-6A452AA9F33C}"/>
                  </a:ext>
                </a:extLst>
              </p:cNvPr>
              <p:cNvSpPr txBox="1"/>
              <p:nvPr/>
            </p:nvSpPr>
            <p:spPr>
              <a:xfrm>
                <a:off x="475487" y="3769996"/>
                <a:ext cx="8326767" cy="646331"/>
              </a:xfrm>
              <a:prstGeom prst="rect">
                <a:avLst/>
              </a:prstGeom>
              <a:noFill/>
            </p:spPr>
            <p:txBody>
              <a:bodyPr wrap="square" rtlCol="0">
                <a:spAutoFit/>
              </a:bodyPr>
              <a:lstStyle/>
              <a:p>
                <a:pPr algn="just"/>
                <a14:m>
                  <m:oMath xmlns:m="http://schemas.openxmlformats.org/officeDocument/2006/math">
                    <m:r>
                      <m:rPr>
                        <m:nor/>
                      </m:rPr>
                      <a:rPr lang="en" altLang="zh-CN" smtClean="0"/>
                      <m:t>Four</m:t>
                    </m:r>
                    <m:r>
                      <m:rPr>
                        <m:nor/>
                      </m:rPr>
                      <a:rPr lang="en" altLang="zh-CN" smtClean="0"/>
                      <m:t> </m:t>
                    </m:r>
                    <m:r>
                      <m:rPr>
                        <m:nor/>
                      </m:rPr>
                      <a:rPr lang="en" altLang="zh-CN" smtClean="0"/>
                      <m:t>new</m:t>
                    </m:r>
                    <m:r>
                      <m:rPr>
                        <m:nor/>
                      </m:rPr>
                      <a:rPr lang="en" altLang="zh-CN" smtClean="0"/>
                      <m:t> </m:t>
                    </m:r>
                    <m:r>
                      <m:rPr>
                        <m:nor/>
                      </m:rPr>
                      <a:rPr lang="en" altLang="zh-CN" smtClean="0"/>
                      <m:t>features</m:t>
                    </m:r>
                  </m:oMath>
                </a14:m>
                <a:r>
                  <a:rPr lang="zh-CN" altLang="en-US" dirty="0"/>
                  <a:t> </a:t>
                </a:r>
                <a14:m>
                  <m:oMath xmlns:m="http://schemas.openxmlformats.org/officeDocument/2006/math">
                    <m:r>
                      <a:rPr lang="zh-CN" altLang="en-US" b="0" i="1" smtClean="0">
                        <a:latin typeface="Cambria Math" panose="02040503050406030204" pitchFamily="18" charset="0"/>
                      </a:rPr>
                      <m:t> </m:t>
                    </m:r>
                    <m:sSubSup>
                      <m:sSubSupPr>
                        <m:ctrlPr>
                          <a:rPr lang="en"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sSubSup>
                    <m:r>
                      <a:rPr lang="en-US" altLang="zh-CN" i="1">
                        <a:latin typeface="Cambria Math" panose="02040503050406030204" pitchFamily="18" charset="0"/>
                      </a:rPr>
                      <m:t>,</m:t>
                    </m:r>
                    <m:sSubSup>
                      <m:sSubSupPr>
                        <m:ctrlPr>
                          <a:rPr lang="en"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2</m:t>
                        </m:r>
                      </m:sub>
                      <m:sup>
                        <m:r>
                          <a:rPr lang="en-US" altLang="zh-CN" i="1">
                            <a:latin typeface="Cambria Math" panose="02040503050406030204" pitchFamily="18" charset="0"/>
                          </a:rPr>
                          <m:t>′</m:t>
                        </m:r>
                      </m:sup>
                    </m:sSubSup>
                    <m:r>
                      <a:rPr lang="en-US" altLang="zh-CN" i="1">
                        <a:latin typeface="Cambria Math" panose="02040503050406030204" pitchFamily="18" charset="0"/>
                      </a:rPr>
                      <m:t>,</m:t>
                    </m:r>
                  </m:oMath>
                </a14:m>
                <a:r>
                  <a:rPr lang="en" altLang="zh-CN" dirty="0"/>
                  <a:t> </a:t>
                </a:r>
                <a14:m>
                  <m:oMath xmlns:m="http://schemas.openxmlformats.org/officeDocument/2006/math">
                    <m:sSubSup>
                      <m:sSubSupPr>
                        <m:ctrlPr>
                          <a:rPr lang="en"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3</m:t>
                        </m:r>
                      </m:sub>
                      <m:sup>
                        <m:r>
                          <a:rPr lang="en-US" altLang="zh-CN" i="1">
                            <a:latin typeface="Cambria Math" panose="02040503050406030204" pitchFamily="18" charset="0"/>
                          </a:rPr>
                          <m:t>′</m:t>
                        </m:r>
                      </m:sup>
                    </m:sSubSup>
                    <m:r>
                      <a:rPr lang="en-US" altLang="zh-CN" i="1">
                        <a:latin typeface="Cambria Math" panose="02040503050406030204" pitchFamily="18" charset="0"/>
                      </a:rPr>
                      <m:t>, </m:t>
                    </m:r>
                  </m:oMath>
                </a14:m>
                <a:r>
                  <a:rPr lang="en" altLang="zh-CN" dirty="0"/>
                  <a:t> and </a:t>
                </a:r>
                <a14:m>
                  <m:oMath xmlns:m="http://schemas.openxmlformats.org/officeDocument/2006/math">
                    <m:sSubSup>
                      <m:sSubSupPr>
                        <m:ctrlPr>
                          <a:rPr lang="en" altLang="zh-CN" i="1">
                            <a:latin typeface="Cambria Math" panose="02040503050406030204" pitchFamily="18" charset="0"/>
                          </a:rPr>
                        </m:ctrlPr>
                      </m:sSubSupPr>
                      <m:e>
                        <m:r>
                          <a:rPr lang="en-US" altLang="zh-CN" i="1">
                            <a:latin typeface="Cambria Math" panose="02040503050406030204" pitchFamily="18" charset="0"/>
                          </a:rPr>
                          <m:t>𝑓</m:t>
                        </m:r>
                      </m:e>
                      <m:sub>
                        <m:r>
                          <a:rPr lang="en-US" altLang="zh-CN" b="0" i="1" smtClean="0">
                            <a:latin typeface="Cambria Math" panose="02040503050406030204" pitchFamily="18" charset="0"/>
                          </a:rPr>
                          <m:t>4</m:t>
                        </m:r>
                      </m:sub>
                      <m:sup>
                        <m:r>
                          <a:rPr lang="en-US" altLang="zh-CN" i="1">
                            <a:latin typeface="Cambria Math" panose="02040503050406030204" pitchFamily="18" charset="0"/>
                          </a:rPr>
                          <m:t>′</m:t>
                        </m:r>
                      </m:sup>
                    </m:sSubSup>
                  </m:oMath>
                </a14:m>
                <a:r>
                  <a:rPr lang="en" altLang="zh-CN" dirty="0"/>
                  <a:t> are obtained after the transformation, we can simply concatenate them</a:t>
                </a:r>
                <a:r>
                  <a:rPr lang="en-US" altLang="zh-CN" baseline="30000" dirty="0"/>
                  <a:t>[1]</a:t>
                </a:r>
                <a:r>
                  <a:rPr lang="en-US" altLang="zh-CN" dirty="0"/>
                  <a:t>. </a:t>
                </a:r>
                <a:r>
                  <a:rPr lang="en" altLang="zh-CN" dirty="0"/>
                  <a:t>Generally, we set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𝑟</m:t>
                        </m:r>
                      </m:sub>
                    </m:sSub>
                  </m:oMath>
                </a14:m>
                <a:r>
                  <a:rPr lang="en" altLang="zh-CN" dirty="0"/>
                  <a:t> = 8. </a:t>
                </a:r>
              </a:p>
            </p:txBody>
          </p:sp>
        </mc:Choice>
        <mc:Fallback xmlns="">
          <p:sp>
            <p:nvSpPr>
              <p:cNvPr id="8" name="文本框 7">
                <a:extLst>
                  <a:ext uri="{FF2B5EF4-FFF2-40B4-BE49-F238E27FC236}">
                    <a16:creationId xmlns:a16="http://schemas.microsoft.com/office/drawing/2014/main" id="{7B8851F8-9658-C441-8EBF-6A452AA9F33C}"/>
                  </a:ext>
                </a:extLst>
              </p:cNvPr>
              <p:cNvSpPr txBox="1">
                <a:spLocks noRot="1" noChangeAspect="1" noMove="1" noResize="1" noEditPoints="1" noAdjustHandles="1" noChangeArrowheads="1" noChangeShapeType="1" noTextEdit="1"/>
              </p:cNvSpPr>
              <p:nvPr/>
            </p:nvSpPr>
            <p:spPr>
              <a:xfrm>
                <a:off x="475487" y="3769996"/>
                <a:ext cx="8326767" cy="646331"/>
              </a:xfrm>
              <a:prstGeom prst="rect">
                <a:avLst/>
              </a:prstGeom>
              <a:blipFill>
                <a:blip r:embed="rId4"/>
                <a:stretch>
                  <a:fillRect l="-457" t="-5769" r="-457" b="-11538"/>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8ACBF562-BF68-1045-A394-F9708FFC9C64}"/>
              </a:ext>
            </a:extLst>
          </p:cNvPr>
          <p:cNvPicPr>
            <a:picLocks noChangeAspect="1"/>
          </p:cNvPicPr>
          <p:nvPr/>
        </p:nvPicPr>
        <p:blipFill>
          <a:blip r:embed="rId5"/>
          <a:stretch>
            <a:fillRect/>
          </a:stretch>
        </p:blipFill>
        <p:spPr>
          <a:xfrm>
            <a:off x="2089150" y="3080893"/>
            <a:ext cx="4965700" cy="508000"/>
          </a:xfrm>
          <a:prstGeom prst="rect">
            <a:avLst/>
          </a:prstGeom>
        </p:spPr>
      </p:pic>
      <p:sp>
        <p:nvSpPr>
          <p:cNvPr id="22" name="标题 1">
            <a:extLst>
              <a:ext uri="{FF2B5EF4-FFF2-40B4-BE49-F238E27FC236}">
                <a16:creationId xmlns:a16="http://schemas.microsoft.com/office/drawing/2014/main" id="{D67598CD-C0C6-9A4E-850B-32FCA635F0B7}"/>
              </a:ext>
            </a:extLst>
          </p:cNvPr>
          <p:cNvSpPr>
            <a:spLocks noGrp="1"/>
          </p:cNvSpPr>
          <p:nvPr>
            <p:ph type="title"/>
          </p:nvPr>
        </p:nvSpPr>
        <p:spPr>
          <a:xfrm>
            <a:off x="83128" y="329184"/>
            <a:ext cx="8229600" cy="990600"/>
          </a:xfrm>
        </p:spPr>
        <p:txBody>
          <a:bodyPr>
            <a:normAutofit fontScale="90000"/>
          </a:bodyPr>
          <a:lstStyle/>
          <a:p>
            <a:pPr>
              <a:buSzPct val="50000"/>
            </a:pPr>
            <a:r>
              <a:rPr kumimoji="1" lang="en-US" altLang="zh-CN" dirty="0"/>
              <a:t>Classification in Breast Cancer Detection</a:t>
            </a:r>
            <a:endParaRPr lang="en-US" altLang="zh-CN"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557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735383" y="0"/>
            <a:ext cx="408617" cy="329184"/>
          </a:xfrm>
        </p:spPr>
        <p:txBody>
          <a:bodyPr/>
          <a:lstStyle/>
          <a:p>
            <a:fld id="{0CFEC368-1D7A-4F81-ABF6-AE0E36BAF64C}" type="slidenum">
              <a:rPr lang="en-US" smtClean="0"/>
              <a:pPr/>
              <a:t>14</a:t>
            </a:fld>
            <a:endParaRPr lang="en-US" dirty="0"/>
          </a:p>
        </p:txBody>
      </p:sp>
      <p:sp>
        <p:nvSpPr>
          <p:cNvPr id="29" name="Date Placeholder 3">
            <a:extLst>
              <a:ext uri="{FF2B5EF4-FFF2-40B4-BE49-F238E27FC236}">
                <a16:creationId xmlns:a16="http://schemas.microsoft.com/office/drawing/2014/main" id="{36E76351-B874-9B47-939A-500AF45B9F6C}"/>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7B8851F8-9658-C441-8EBF-6A452AA9F33C}"/>
                  </a:ext>
                </a:extLst>
              </p:cNvPr>
              <p:cNvSpPr txBox="1"/>
              <p:nvPr/>
            </p:nvSpPr>
            <p:spPr>
              <a:xfrm>
                <a:off x="408616" y="2002156"/>
                <a:ext cx="8326767" cy="3170099"/>
              </a:xfrm>
              <a:prstGeom prst="rect">
                <a:avLst/>
              </a:prstGeom>
              <a:noFill/>
            </p:spPr>
            <p:txBody>
              <a:bodyPr wrap="square" rtlCol="0">
                <a:spAutoFit/>
              </a:bodyPr>
              <a:lstStyle/>
              <a:p>
                <a:pPr algn="just"/>
                <a:endParaRPr lang="en" altLang="zh-CN" sz="2000" dirty="0">
                  <a:latin typeface="+mj-lt"/>
                </a:endParaRPr>
              </a:p>
              <a:p>
                <a:pPr algn="just"/>
                <a:r>
                  <a:rPr lang="en" altLang="zh-CN" sz="2000" dirty="0">
                    <a:latin typeface="+mj-lt"/>
                  </a:rPr>
                  <a:t>Finally, the 4t dimension feature that can be expressed as </a:t>
                </a:r>
                <a14:m>
                  <m:oMath xmlns:m="http://schemas.openxmlformats.org/officeDocument/2006/math">
                    <m:r>
                      <a:rPr lang="en-US" altLang="zh-CN" sz="2000" b="0" i="1" smtClean="0">
                        <a:latin typeface="+mj-lt"/>
                      </a:rPr>
                      <m:t>𝐹</m:t>
                    </m:r>
                  </m:oMath>
                </a14:m>
                <a:r>
                  <a:rPr lang="en" altLang="zh-CN" sz="2000" dirty="0">
                    <a:latin typeface="+mj-lt"/>
                  </a:rPr>
                  <a:t>=[</a:t>
                </a:r>
                <a14:m>
                  <m:oMath xmlns:m="http://schemas.openxmlformats.org/officeDocument/2006/math">
                    <m:sSub>
                      <m:sSubPr>
                        <m:ctrlPr>
                          <a:rPr lang="en-US" altLang="zh-CN" sz="2000" i="1">
                            <a:latin typeface="+mj-lt"/>
                          </a:rPr>
                        </m:ctrlPr>
                      </m:sSubPr>
                      <m:e>
                        <m:r>
                          <a:rPr lang="en-US" altLang="zh-CN" sz="2000" i="1">
                            <a:latin typeface="+mj-lt"/>
                          </a:rPr>
                          <m:t>𝐹</m:t>
                        </m:r>
                      </m:e>
                      <m:sub>
                        <m:r>
                          <a:rPr lang="en-US" altLang="zh-CN" sz="2000" i="1">
                            <a:latin typeface="+mj-lt"/>
                          </a:rPr>
                          <m:t>1</m:t>
                        </m:r>
                      </m:sub>
                    </m:sSub>
                  </m:oMath>
                </a14:m>
                <a:r>
                  <a:rPr lang="en" altLang="zh-CN" sz="2000" dirty="0">
                    <a:latin typeface="+mj-lt"/>
                  </a:rPr>
                  <a:t>, </a:t>
                </a:r>
                <a14:m>
                  <m:oMath xmlns:m="http://schemas.openxmlformats.org/officeDocument/2006/math">
                    <m:sSub>
                      <m:sSubPr>
                        <m:ctrlPr>
                          <a:rPr lang="en-US" altLang="zh-CN" sz="2000" i="1">
                            <a:latin typeface="+mj-lt"/>
                          </a:rPr>
                        </m:ctrlPr>
                      </m:sSubPr>
                      <m:e>
                        <m:r>
                          <a:rPr lang="en-US" altLang="zh-CN" sz="2000" i="1">
                            <a:latin typeface="+mj-lt"/>
                          </a:rPr>
                          <m:t>𝐹</m:t>
                        </m:r>
                      </m:e>
                      <m:sub>
                        <m:r>
                          <a:rPr lang="en-US" altLang="zh-CN" sz="2000" i="1">
                            <a:latin typeface="+mj-lt"/>
                          </a:rPr>
                          <m:t>2</m:t>
                        </m:r>
                      </m:sub>
                    </m:sSub>
                  </m:oMath>
                </a14:m>
                <a:r>
                  <a:rPr lang="en" altLang="zh-CN" sz="2000" dirty="0">
                    <a:latin typeface="+mj-lt"/>
                  </a:rPr>
                  <a:t>, </a:t>
                </a:r>
                <a14:m>
                  <m:oMath xmlns:m="http://schemas.openxmlformats.org/officeDocument/2006/math">
                    <m:sSub>
                      <m:sSubPr>
                        <m:ctrlPr>
                          <a:rPr lang="en-US" altLang="zh-CN" sz="2000" i="1">
                            <a:latin typeface="+mj-lt"/>
                          </a:rPr>
                        </m:ctrlPr>
                      </m:sSubPr>
                      <m:e>
                        <m:r>
                          <a:rPr lang="en-US" altLang="zh-CN" sz="2000" i="1">
                            <a:latin typeface="+mj-lt"/>
                          </a:rPr>
                          <m:t>𝐹</m:t>
                        </m:r>
                      </m:e>
                      <m:sub>
                        <m:r>
                          <a:rPr lang="en-US" altLang="zh-CN" sz="2000" i="1">
                            <a:latin typeface="+mj-lt"/>
                          </a:rPr>
                          <m:t>3</m:t>
                        </m:r>
                      </m:sub>
                    </m:sSub>
                  </m:oMath>
                </a14:m>
                <a:r>
                  <a:rPr lang="en" altLang="zh-CN" sz="2000" dirty="0">
                    <a:latin typeface="+mj-lt"/>
                  </a:rPr>
                  <a:t>, </a:t>
                </a:r>
                <a14:m>
                  <m:oMath xmlns:m="http://schemas.openxmlformats.org/officeDocument/2006/math">
                    <m:sSub>
                      <m:sSubPr>
                        <m:ctrlPr>
                          <a:rPr lang="en-US" altLang="zh-CN" sz="2000" i="1">
                            <a:latin typeface="+mj-lt"/>
                          </a:rPr>
                        </m:ctrlPr>
                      </m:sSubPr>
                      <m:e>
                        <m:r>
                          <a:rPr lang="en-US" altLang="zh-CN" sz="2000" i="1">
                            <a:latin typeface="+mj-lt"/>
                          </a:rPr>
                          <m:t>𝐹</m:t>
                        </m:r>
                      </m:e>
                      <m:sub>
                        <m:r>
                          <a:rPr lang="en-US" altLang="zh-CN" sz="2000" i="1">
                            <a:latin typeface="+mj-lt"/>
                          </a:rPr>
                          <m:t>4</m:t>
                        </m:r>
                      </m:sub>
                    </m:sSub>
                  </m:oMath>
                </a14:m>
                <a:r>
                  <a:rPr lang="en" altLang="zh-CN" sz="2000" dirty="0">
                    <a:latin typeface="+mj-lt"/>
                  </a:rPr>
                  <a:t>] is put into the softmax process for the classification work. In the softmax regression, we solve the multi-classification problem (as opposed to the binary problem solved by logistic regression). </a:t>
                </a:r>
              </a:p>
              <a:p>
                <a:pPr algn="just"/>
                <a:endParaRPr lang="en" altLang="zh-CN" sz="2000" dirty="0">
                  <a:latin typeface="+mj-lt"/>
                </a:endParaRPr>
              </a:p>
              <a:p>
                <a:pPr algn="just"/>
                <a:r>
                  <a:rPr lang="en" altLang="zh-CN" sz="2000" dirty="0">
                    <a:latin typeface="+mj-lt"/>
                  </a:rPr>
                  <a:t>In the training, four types of convolutional neural net- works, Vgg16</a:t>
                </a:r>
                <a:r>
                  <a:rPr lang="en-US" altLang="zh-CN" sz="2000" baseline="30000" dirty="0">
                    <a:latin typeface="+mj-lt"/>
                  </a:rPr>
                  <a:t>[2]</a:t>
                </a:r>
                <a:r>
                  <a:rPr lang="en" altLang="zh-CN" sz="2000" dirty="0">
                    <a:latin typeface="+mj-lt"/>
                  </a:rPr>
                  <a:t>, ResNet-50</a:t>
                </a:r>
                <a:r>
                  <a:rPr lang="en-US" altLang="zh-CN" sz="2000" baseline="30000" dirty="0">
                    <a:latin typeface="+mj-lt"/>
                  </a:rPr>
                  <a:t>[3]</a:t>
                </a:r>
                <a:r>
                  <a:rPr lang="en" altLang="zh-CN" sz="2000" dirty="0">
                    <a:latin typeface="+mj-lt"/>
                  </a:rPr>
                  <a:t>, Inception V3</a:t>
                </a:r>
                <a:r>
                  <a:rPr lang="en-US" altLang="zh-CN" sz="2000" baseline="30000" dirty="0">
                    <a:latin typeface="+mj-lt"/>
                  </a:rPr>
                  <a:t>[4]</a:t>
                </a:r>
                <a:r>
                  <a:rPr lang="en" altLang="zh-CN" sz="2000" dirty="0">
                    <a:latin typeface="+mj-lt"/>
                  </a:rPr>
                  <a:t> and DenseNet</a:t>
                </a:r>
                <a:r>
                  <a:rPr lang="en-US" altLang="zh-CN" sz="2000" baseline="30000" dirty="0">
                    <a:latin typeface="+mj-lt"/>
                  </a:rPr>
                  <a:t>[5]</a:t>
                </a:r>
                <a:r>
                  <a:rPr lang="en" altLang="zh-CN" sz="2000" dirty="0">
                    <a:latin typeface="+mj-lt"/>
                  </a:rPr>
                  <a:t>, are selected as different network architectures for the verification procedure. All the networks are trained using the stochastic gradient descent (SGD) method. </a:t>
                </a:r>
              </a:p>
            </p:txBody>
          </p:sp>
        </mc:Choice>
        <mc:Fallback>
          <p:sp>
            <p:nvSpPr>
              <p:cNvPr id="8" name="文本框 7">
                <a:extLst>
                  <a:ext uri="{FF2B5EF4-FFF2-40B4-BE49-F238E27FC236}">
                    <a16:creationId xmlns:a16="http://schemas.microsoft.com/office/drawing/2014/main" id="{7B8851F8-9658-C441-8EBF-6A452AA9F33C}"/>
                  </a:ext>
                </a:extLst>
              </p:cNvPr>
              <p:cNvSpPr txBox="1">
                <a:spLocks noRot="1" noChangeAspect="1" noMove="1" noResize="1" noEditPoints="1" noAdjustHandles="1" noChangeArrowheads="1" noChangeShapeType="1" noTextEdit="1"/>
              </p:cNvSpPr>
              <p:nvPr/>
            </p:nvSpPr>
            <p:spPr>
              <a:xfrm>
                <a:off x="408616" y="2002156"/>
                <a:ext cx="8326767" cy="3170099"/>
              </a:xfrm>
              <a:prstGeom prst="rect">
                <a:avLst/>
              </a:prstGeom>
              <a:blipFill>
                <a:blip r:embed="rId3"/>
                <a:stretch>
                  <a:fillRect l="-609" r="-609" b="-2400"/>
                </a:stretch>
              </a:blipFill>
            </p:spPr>
            <p:txBody>
              <a:bodyPr/>
              <a:lstStyle/>
              <a:p>
                <a:r>
                  <a:rPr lang="zh-CN" altLang="en-US">
                    <a:noFill/>
                  </a:rPr>
                  <a:t> </a:t>
                </a:r>
              </a:p>
            </p:txBody>
          </p:sp>
        </mc:Fallback>
      </mc:AlternateContent>
      <p:sp>
        <p:nvSpPr>
          <p:cNvPr id="22" name="标题 1">
            <a:extLst>
              <a:ext uri="{FF2B5EF4-FFF2-40B4-BE49-F238E27FC236}">
                <a16:creationId xmlns:a16="http://schemas.microsoft.com/office/drawing/2014/main" id="{D67598CD-C0C6-9A4E-850B-32FCA635F0B7}"/>
              </a:ext>
            </a:extLst>
          </p:cNvPr>
          <p:cNvSpPr>
            <a:spLocks noGrp="1"/>
          </p:cNvSpPr>
          <p:nvPr>
            <p:ph type="title"/>
          </p:nvPr>
        </p:nvSpPr>
        <p:spPr>
          <a:xfrm>
            <a:off x="83128" y="329184"/>
            <a:ext cx="8229600" cy="990600"/>
          </a:xfrm>
        </p:spPr>
        <p:txBody>
          <a:bodyPr>
            <a:normAutofit fontScale="90000"/>
          </a:bodyPr>
          <a:lstStyle/>
          <a:p>
            <a:pPr>
              <a:buSzPct val="50000"/>
            </a:pPr>
            <a:r>
              <a:rPr kumimoji="1" lang="en-US" altLang="zh-CN" dirty="0"/>
              <a:t>Classification in Breast Cancer Detection</a:t>
            </a:r>
            <a:endParaRPr lang="en-US" altLang="zh-CN"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430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SzPct val="50000"/>
            </a:pPr>
            <a:r>
              <a:rPr lang="en-US" altLang="zh-CN" b="1" dirty="0">
                <a:latin typeface="Calibri" panose="020F0502020204030204" pitchFamily="34" charset="0"/>
                <a:cs typeface="Calibri" panose="020F0502020204030204" pitchFamily="34" charset="0"/>
              </a:rPr>
              <a:t>Outline</a:t>
            </a:r>
          </a:p>
        </p:txBody>
      </p:sp>
      <p:sp>
        <p:nvSpPr>
          <p:cNvPr id="4" name="灯片编号占位符 3"/>
          <p:cNvSpPr>
            <a:spLocks noGrp="1"/>
          </p:cNvSpPr>
          <p:nvPr>
            <p:ph type="sldNum" sz="quarter" idx="12"/>
          </p:nvPr>
        </p:nvSpPr>
        <p:spPr>
          <a:xfrm>
            <a:off x="8686800" y="0"/>
            <a:ext cx="457200" cy="329184"/>
          </a:xfrm>
        </p:spPr>
        <p:txBody>
          <a:bodyPr/>
          <a:lstStyle/>
          <a:p>
            <a:fld id="{0CFEC368-1D7A-4F81-ABF6-AE0E36BAF64C}" type="slidenum">
              <a:rPr lang="en-US" smtClean="0"/>
              <a:pPr/>
              <a:t>15</a:t>
            </a:fld>
            <a:endParaRPr lang="en-US" dirty="0"/>
          </a:p>
        </p:txBody>
      </p:sp>
      <p:sp>
        <p:nvSpPr>
          <p:cNvPr id="9" name="内容占位符 2"/>
          <p:cNvSpPr>
            <a:spLocks noGrp="1"/>
          </p:cNvSpPr>
          <p:nvPr>
            <p:ph idx="1"/>
          </p:nvPr>
        </p:nvSpPr>
        <p:spPr>
          <a:xfrm>
            <a:off x="628650" y="1825625"/>
            <a:ext cx="7886700" cy="4351338"/>
          </a:xfrm>
        </p:spPr>
        <p:txBody>
          <a:bodyPr>
            <a:normAutofit lnSpcReduction="10000"/>
          </a:bodyPr>
          <a:lstStyle/>
          <a:p>
            <a:pPr>
              <a:lnSpc>
                <a:spcPct val="160000"/>
              </a:lnSpc>
              <a:buSzPct val="70000"/>
              <a:buFont typeface="Wingdings" charset="2"/>
              <a:buChar char="l"/>
            </a:pPr>
            <a:r>
              <a:rPr kumimoji="1" lang="en-US" altLang="zh-CN" dirty="0">
                <a:solidFill>
                  <a:schemeClr val="tx1">
                    <a:lumMod val="25000"/>
                    <a:lumOff val="75000"/>
                  </a:schemeClr>
                </a:solidFill>
              </a:rPr>
              <a:t>Introduction</a:t>
            </a:r>
          </a:p>
          <a:p>
            <a:pPr>
              <a:lnSpc>
                <a:spcPct val="160000"/>
              </a:lnSpc>
              <a:buSzPct val="70000"/>
              <a:buFont typeface="Wingdings" charset="2"/>
              <a:buChar char="l"/>
            </a:pPr>
            <a:r>
              <a:rPr kumimoji="1" lang="en" altLang="zh-CN" dirty="0">
                <a:solidFill>
                  <a:schemeClr val="tx1">
                    <a:lumMod val="25000"/>
                    <a:lumOff val="75000"/>
                  </a:schemeClr>
                </a:solidFill>
              </a:rPr>
              <a:t>Experimental Methodology</a:t>
            </a:r>
          </a:p>
          <a:p>
            <a:pPr>
              <a:lnSpc>
                <a:spcPct val="160000"/>
              </a:lnSpc>
              <a:buSzPct val="70000"/>
              <a:buFont typeface="Wingdings" charset="2"/>
              <a:buChar char="l"/>
            </a:pPr>
            <a:r>
              <a:rPr kumimoji="1" lang="en" altLang="zh-CN" dirty="0">
                <a:solidFill>
                  <a:schemeClr val="tx1">
                    <a:lumMod val="25000"/>
                    <a:lumOff val="75000"/>
                  </a:schemeClr>
                </a:solidFill>
              </a:rPr>
              <a:t>Dataset</a:t>
            </a:r>
          </a:p>
          <a:p>
            <a:pPr>
              <a:lnSpc>
                <a:spcPct val="160000"/>
              </a:lnSpc>
              <a:buSzPct val="70000"/>
              <a:buFont typeface="Wingdings" charset="2"/>
              <a:buChar char="l"/>
            </a:pPr>
            <a:r>
              <a:rPr kumimoji="1" lang="en-US" altLang="zh-CN" dirty="0">
                <a:solidFill>
                  <a:schemeClr val="tx1">
                    <a:lumMod val="25000"/>
                    <a:lumOff val="75000"/>
                  </a:schemeClr>
                </a:solidFill>
              </a:rPr>
              <a:t>Classification in Breast Cancer Detection</a:t>
            </a:r>
          </a:p>
          <a:p>
            <a:pPr>
              <a:lnSpc>
                <a:spcPct val="160000"/>
              </a:lnSpc>
              <a:buSzPct val="70000"/>
              <a:buFont typeface="Wingdings" charset="2"/>
              <a:buChar char="l"/>
            </a:pPr>
            <a:r>
              <a:rPr kumimoji="1" lang="en-US" altLang="zh-CN" dirty="0"/>
              <a:t>Segmentation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Results</a:t>
            </a:r>
          </a:p>
          <a:p>
            <a:pPr>
              <a:lnSpc>
                <a:spcPct val="160000"/>
              </a:lnSpc>
              <a:buSzPct val="70000"/>
              <a:buFont typeface="Wingdings" charset="2"/>
              <a:buChar char="l"/>
            </a:pPr>
            <a:r>
              <a:rPr kumimoji="1" lang="en-US" altLang="zh-CN" dirty="0">
                <a:solidFill>
                  <a:schemeClr val="tx1">
                    <a:lumMod val="25000"/>
                    <a:lumOff val="75000"/>
                  </a:schemeClr>
                </a:solidFill>
              </a:rPr>
              <a:t>Conclusions</a:t>
            </a:r>
            <a:endParaRPr kumimoji="1" lang="zh-CN" altLang="en-US" dirty="0">
              <a:solidFill>
                <a:schemeClr val="tx1">
                  <a:lumMod val="25000"/>
                  <a:lumOff val="75000"/>
                </a:schemeClr>
              </a:solidFill>
            </a:endParaRPr>
          </a:p>
        </p:txBody>
      </p:sp>
      <p:sp>
        <p:nvSpPr>
          <p:cNvPr id="7" name="Date Placeholder 3">
            <a:extLst>
              <a:ext uri="{FF2B5EF4-FFF2-40B4-BE49-F238E27FC236}">
                <a16:creationId xmlns:a16="http://schemas.microsoft.com/office/drawing/2014/main" id="{B1DA0AF4-431C-6941-8171-58757378124E}"/>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310428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56321" y="0"/>
            <a:ext cx="487680" cy="329184"/>
          </a:xfrm>
        </p:spPr>
        <p:txBody>
          <a:bodyPr/>
          <a:lstStyle/>
          <a:p>
            <a:fld id="{0CFEC368-1D7A-4F81-ABF6-AE0E36BAF64C}" type="slidenum">
              <a:rPr lang="en-US" smtClean="0"/>
              <a:pPr/>
              <a:t>16</a:t>
            </a:fld>
            <a:endParaRPr lang="en-US" dirty="0"/>
          </a:p>
        </p:txBody>
      </p:sp>
      <p:sp>
        <p:nvSpPr>
          <p:cNvPr id="29" name="Date Placeholder 3">
            <a:extLst>
              <a:ext uri="{FF2B5EF4-FFF2-40B4-BE49-F238E27FC236}">
                <a16:creationId xmlns:a16="http://schemas.microsoft.com/office/drawing/2014/main" id="{36E76351-B874-9B47-939A-500AF45B9F6C}"/>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
        <p:nvSpPr>
          <p:cNvPr id="5" name="文本框 4">
            <a:extLst>
              <a:ext uri="{FF2B5EF4-FFF2-40B4-BE49-F238E27FC236}">
                <a16:creationId xmlns:a16="http://schemas.microsoft.com/office/drawing/2014/main" id="{7BDB1249-CCF2-3741-866D-F9AD10692F4B}"/>
              </a:ext>
            </a:extLst>
          </p:cNvPr>
          <p:cNvSpPr txBox="1"/>
          <p:nvPr/>
        </p:nvSpPr>
        <p:spPr>
          <a:xfrm>
            <a:off x="475487" y="1356360"/>
            <a:ext cx="7920369" cy="2585323"/>
          </a:xfrm>
          <a:prstGeom prst="rect">
            <a:avLst/>
          </a:prstGeom>
          <a:noFill/>
        </p:spPr>
        <p:txBody>
          <a:bodyPr wrap="square" rtlCol="0">
            <a:spAutoFit/>
          </a:bodyPr>
          <a:lstStyle/>
          <a:p>
            <a:pPr algn="just"/>
            <a:r>
              <a:rPr lang="en" altLang="zh-CN" dirty="0"/>
              <a:t>The upsampling process in the traditional U-Net</a:t>
            </a:r>
            <a:r>
              <a:rPr lang="en-US" altLang="zh-CN" baseline="30000" dirty="0"/>
              <a:t> [6]</a:t>
            </a:r>
            <a:r>
              <a:rPr lang="en" altLang="zh-CN" dirty="0"/>
              <a:t> architecture is refined, using the sub-pixel method, and the U-Net is initialized using the classified network. </a:t>
            </a:r>
          </a:p>
          <a:p>
            <a:pPr algn="just"/>
            <a:endParaRPr lang="en" altLang="zh-CN" dirty="0"/>
          </a:p>
          <a:p>
            <a:pPr algn="just"/>
            <a:r>
              <a:rPr lang="en" altLang="zh-CN" dirty="0"/>
              <a:t>The process of upsampling is to put the feature map into a layer convolution in which the length and width are in 1×1, and the number of channels is 4C. The feature map becomes H×W×4C. Then, it is reshaped into 2H×2W×C, as shown in following figure. </a:t>
            </a:r>
          </a:p>
          <a:p>
            <a:pPr algn="just"/>
            <a:endParaRPr lang="en" altLang="zh-CN" dirty="0"/>
          </a:p>
        </p:txBody>
      </p:sp>
      <p:sp>
        <p:nvSpPr>
          <p:cNvPr id="22" name="标题 1">
            <a:extLst>
              <a:ext uri="{FF2B5EF4-FFF2-40B4-BE49-F238E27FC236}">
                <a16:creationId xmlns:a16="http://schemas.microsoft.com/office/drawing/2014/main" id="{D67598CD-C0C6-9A4E-850B-32FCA635F0B7}"/>
              </a:ext>
            </a:extLst>
          </p:cNvPr>
          <p:cNvSpPr>
            <a:spLocks noGrp="1"/>
          </p:cNvSpPr>
          <p:nvPr>
            <p:ph type="title"/>
          </p:nvPr>
        </p:nvSpPr>
        <p:spPr>
          <a:xfrm>
            <a:off x="83128" y="329184"/>
            <a:ext cx="8229600" cy="990600"/>
          </a:xfrm>
        </p:spPr>
        <p:txBody>
          <a:bodyPr>
            <a:normAutofit fontScale="90000"/>
          </a:bodyPr>
          <a:lstStyle/>
          <a:p>
            <a:pPr>
              <a:buSzPct val="50000"/>
            </a:pPr>
            <a:r>
              <a:rPr kumimoji="1" lang="en-US" altLang="zh-CN" dirty="0"/>
              <a:t>Segmentation in Breast Cancer Detection</a:t>
            </a:r>
            <a:endParaRPr lang="en-US" altLang="zh-CN" b="1" dirty="0">
              <a:latin typeface="Calibri" panose="020F0502020204030204" pitchFamily="34" charset="0"/>
              <a:cs typeface="Calibri" panose="020F0502020204030204" pitchFamily="34" charset="0"/>
            </a:endParaRPr>
          </a:p>
        </p:txBody>
      </p:sp>
      <p:pic>
        <p:nvPicPr>
          <p:cNvPr id="2" name="图片 1">
            <a:extLst>
              <a:ext uri="{FF2B5EF4-FFF2-40B4-BE49-F238E27FC236}">
                <a16:creationId xmlns:a16="http://schemas.microsoft.com/office/drawing/2014/main" id="{68B962D6-009E-B349-AB04-888B93C23A42}"/>
              </a:ext>
            </a:extLst>
          </p:cNvPr>
          <p:cNvPicPr>
            <a:picLocks noChangeAspect="1"/>
          </p:cNvPicPr>
          <p:nvPr/>
        </p:nvPicPr>
        <p:blipFill>
          <a:blip r:embed="rId3"/>
          <a:stretch>
            <a:fillRect/>
          </a:stretch>
        </p:blipFill>
        <p:spPr>
          <a:xfrm>
            <a:off x="1847850" y="3941064"/>
            <a:ext cx="5448300" cy="2425700"/>
          </a:xfrm>
          <a:prstGeom prst="rect">
            <a:avLst/>
          </a:prstGeom>
        </p:spPr>
      </p:pic>
    </p:spTree>
    <p:extLst>
      <p:ext uri="{BB962C8B-B14F-4D97-AF65-F5344CB8AC3E}">
        <p14:creationId xmlns:p14="http://schemas.microsoft.com/office/powerpoint/2010/main" val="79692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SzPct val="50000"/>
            </a:pPr>
            <a:r>
              <a:rPr lang="en-US" altLang="zh-CN" b="1" dirty="0">
                <a:latin typeface="Calibri" panose="020F0502020204030204" pitchFamily="34" charset="0"/>
                <a:cs typeface="Calibri" panose="020F0502020204030204" pitchFamily="34" charset="0"/>
              </a:rPr>
              <a:t>Outline</a:t>
            </a:r>
          </a:p>
        </p:txBody>
      </p:sp>
      <p:sp>
        <p:nvSpPr>
          <p:cNvPr id="4" name="灯片编号占位符 3"/>
          <p:cNvSpPr>
            <a:spLocks noGrp="1"/>
          </p:cNvSpPr>
          <p:nvPr>
            <p:ph type="sldNum" sz="quarter" idx="12"/>
          </p:nvPr>
        </p:nvSpPr>
        <p:spPr>
          <a:xfrm>
            <a:off x="8686800" y="0"/>
            <a:ext cx="457200" cy="329184"/>
          </a:xfrm>
        </p:spPr>
        <p:txBody>
          <a:bodyPr/>
          <a:lstStyle/>
          <a:p>
            <a:fld id="{0CFEC368-1D7A-4F81-ABF6-AE0E36BAF64C}" type="slidenum">
              <a:rPr lang="en-US" smtClean="0"/>
              <a:pPr/>
              <a:t>17</a:t>
            </a:fld>
            <a:endParaRPr lang="en-US" dirty="0"/>
          </a:p>
        </p:txBody>
      </p:sp>
      <p:sp>
        <p:nvSpPr>
          <p:cNvPr id="9" name="内容占位符 2"/>
          <p:cNvSpPr>
            <a:spLocks noGrp="1"/>
          </p:cNvSpPr>
          <p:nvPr>
            <p:ph idx="1"/>
          </p:nvPr>
        </p:nvSpPr>
        <p:spPr>
          <a:xfrm>
            <a:off x="628650" y="1825625"/>
            <a:ext cx="7886700" cy="4351338"/>
          </a:xfrm>
        </p:spPr>
        <p:txBody>
          <a:bodyPr>
            <a:normAutofit lnSpcReduction="10000"/>
          </a:bodyPr>
          <a:lstStyle/>
          <a:p>
            <a:pPr>
              <a:lnSpc>
                <a:spcPct val="160000"/>
              </a:lnSpc>
              <a:buSzPct val="70000"/>
              <a:buFont typeface="Wingdings" charset="2"/>
              <a:buChar char="l"/>
            </a:pPr>
            <a:r>
              <a:rPr kumimoji="1" lang="en-US" altLang="zh-CN" dirty="0">
                <a:solidFill>
                  <a:schemeClr val="tx1">
                    <a:lumMod val="25000"/>
                    <a:lumOff val="75000"/>
                  </a:schemeClr>
                </a:solidFill>
              </a:rPr>
              <a:t>Introduction</a:t>
            </a:r>
          </a:p>
          <a:p>
            <a:pPr>
              <a:lnSpc>
                <a:spcPct val="160000"/>
              </a:lnSpc>
              <a:buSzPct val="70000"/>
              <a:buFont typeface="Wingdings" charset="2"/>
              <a:buChar char="l"/>
            </a:pPr>
            <a:r>
              <a:rPr kumimoji="1" lang="en" altLang="zh-CN" dirty="0">
                <a:solidFill>
                  <a:schemeClr val="tx1">
                    <a:lumMod val="25000"/>
                    <a:lumOff val="75000"/>
                  </a:schemeClr>
                </a:solidFill>
              </a:rPr>
              <a:t>Experimental Methodology</a:t>
            </a:r>
          </a:p>
          <a:p>
            <a:pPr>
              <a:lnSpc>
                <a:spcPct val="160000"/>
              </a:lnSpc>
              <a:buSzPct val="70000"/>
              <a:buFont typeface="Wingdings" charset="2"/>
              <a:buChar char="l"/>
            </a:pPr>
            <a:r>
              <a:rPr kumimoji="1" lang="en" altLang="zh-CN" dirty="0">
                <a:solidFill>
                  <a:schemeClr val="tx1">
                    <a:lumMod val="25000"/>
                    <a:lumOff val="75000"/>
                  </a:schemeClr>
                </a:solidFill>
              </a:rPr>
              <a:t>Dataset</a:t>
            </a:r>
          </a:p>
          <a:p>
            <a:pPr>
              <a:lnSpc>
                <a:spcPct val="160000"/>
              </a:lnSpc>
              <a:buSzPct val="70000"/>
              <a:buFont typeface="Wingdings" charset="2"/>
              <a:buChar char="l"/>
            </a:pPr>
            <a:r>
              <a:rPr kumimoji="1" lang="en-US" altLang="zh-CN" dirty="0">
                <a:solidFill>
                  <a:schemeClr val="tx1">
                    <a:lumMod val="25000"/>
                    <a:lumOff val="75000"/>
                  </a:schemeClr>
                </a:solidFill>
              </a:rPr>
              <a:t>Classification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Segmentation in Breast Cancer Detection</a:t>
            </a:r>
          </a:p>
          <a:p>
            <a:pPr>
              <a:lnSpc>
                <a:spcPct val="160000"/>
              </a:lnSpc>
              <a:buSzPct val="70000"/>
              <a:buFont typeface="Wingdings" charset="2"/>
              <a:buChar char="l"/>
            </a:pPr>
            <a:r>
              <a:rPr kumimoji="1" lang="en-US" altLang="zh-CN" dirty="0"/>
              <a:t>Results</a:t>
            </a:r>
          </a:p>
          <a:p>
            <a:pPr>
              <a:lnSpc>
                <a:spcPct val="160000"/>
              </a:lnSpc>
              <a:buSzPct val="70000"/>
              <a:buFont typeface="Wingdings" charset="2"/>
              <a:buChar char="l"/>
            </a:pPr>
            <a:r>
              <a:rPr kumimoji="1" lang="en-US" altLang="zh-CN" dirty="0">
                <a:solidFill>
                  <a:schemeClr val="tx1">
                    <a:lumMod val="25000"/>
                    <a:lumOff val="75000"/>
                  </a:schemeClr>
                </a:solidFill>
              </a:rPr>
              <a:t>Conclusions</a:t>
            </a:r>
            <a:endParaRPr kumimoji="1" lang="zh-CN" altLang="en-US" dirty="0">
              <a:solidFill>
                <a:schemeClr val="tx1">
                  <a:lumMod val="25000"/>
                  <a:lumOff val="75000"/>
                </a:schemeClr>
              </a:solidFill>
            </a:endParaRPr>
          </a:p>
        </p:txBody>
      </p:sp>
      <p:sp>
        <p:nvSpPr>
          <p:cNvPr id="7" name="Date Placeholder 3">
            <a:extLst>
              <a:ext uri="{FF2B5EF4-FFF2-40B4-BE49-F238E27FC236}">
                <a16:creationId xmlns:a16="http://schemas.microsoft.com/office/drawing/2014/main" id="{B1DA0AF4-431C-6941-8171-58757378124E}"/>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278314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28" y="428038"/>
            <a:ext cx="8229600" cy="990600"/>
          </a:xfrm>
        </p:spPr>
        <p:txBody>
          <a:bodyPr/>
          <a:lstStyle/>
          <a:p>
            <a:pPr>
              <a:buSzPct val="50000"/>
            </a:pPr>
            <a:r>
              <a:rPr lang="en-US" altLang="zh-CN" b="1" dirty="0">
                <a:latin typeface="Calibri" panose="020F0502020204030204" pitchFamily="34" charset="0"/>
                <a:cs typeface="Calibri" panose="020F0502020204030204" pitchFamily="34" charset="0"/>
              </a:rPr>
              <a:t>Results</a:t>
            </a:r>
          </a:p>
        </p:txBody>
      </p:sp>
      <p:sp>
        <p:nvSpPr>
          <p:cNvPr id="4" name="灯片编号占位符 3"/>
          <p:cNvSpPr>
            <a:spLocks noGrp="1"/>
          </p:cNvSpPr>
          <p:nvPr>
            <p:ph type="sldNum" sz="quarter" idx="12"/>
          </p:nvPr>
        </p:nvSpPr>
        <p:spPr>
          <a:xfrm>
            <a:off x="8699157" y="0"/>
            <a:ext cx="444843" cy="329184"/>
          </a:xfrm>
        </p:spPr>
        <p:txBody>
          <a:bodyPr/>
          <a:lstStyle/>
          <a:p>
            <a:fld id="{0CFEC368-1D7A-4F81-ABF6-AE0E36BAF64C}" type="slidenum">
              <a:rPr lang="en-US" smtClean="0"/>
              <a:pPr/>
              <a:t>18</a:t>
            </a:fld>
            <a:endParaRPr lang="en-US" dirty="0"/>
          </a:p>
        </p:txBody>
      </p:sp>
      <p:sp>
        <p:nvSpPr>
          <p:cNvPr id="12" name="矩形 11"/>
          <p:cNvSpPr/>
          <p:nvPr/>
        </p:nvSpPr>
        <p:spPr>
          <a:xfrm>
            <a:off x="926757" y="1596276"/>
            <a:ext cx="7772400" cy="369332"/>
          </a:xfrm>
          <a:prstGeom prst="rect">
            <a:avLst/>
          </a:prstGeom>
        </p:spPr>
        <p:txBody>
          <a:bodyPr wrap="square">
            <a:spAutoFit/>
          </a:bodyPr>
          <a:lstStyle/>
          <a:p>
            <a:r>
              <a:rPr lang="en" altLang="zh-CN" dirty="0"/>
              <a:t>The four-mode linkage backbone reaches the accuracy of 94.2%. </a:t>
            </a:r>
          </a:p>
        </p:txBody>
      </p:sp>
      <p:sp>
        <p:nvSpPr>
          <p:cNvPr id="8" name="Date Placeholder 3">
            <a:extLst>
              <a:ext uri="{FF2B5EF4-FFF2-40B4-BE49-F238E27FC236}">
                <a16:creationId xmlns:a16="http://schemas.microsoft.com/office/drawing/2014/main" id="{6BE50C2F-0855-9D46-A82C-8330B1C2A5A9}"/>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pic>
        <p:nvPicPr>
          <p:cNvPr id="3" name="图片 2">
            <a:extLst>
              <a:ext uri="{FF2B5EF4-FFF2-40B4-BE49-F238E27FC236}">
                <a16:creationId xmlns:a16="http://schemas.microsoft.com/office/drawing/2014/main" id="{F6B485F1-3429-E947-AAF2-13E104F22B45}"/>
              </a:ext>
            </a:extLst>
          </p:cNvPr>
          <p:cNvPicPr>
            <a:picLocks noChangeAspect="1"/>
          </p:cNvPicPr>
          <p:nvPr/>
        </p:nvPicPr>
        <p:blipFill>
          <a:blip r:embed="rId3"/>
          <a:stretch>
            <a:fillRect/>
          </a:stretch>
        </p:blipFill>
        <p:spPr>
          <a:xfrm>
            <a:off x="1404254" y="2362602"/>
            <a:ext cx="6335492" cy="3867510"/>
          </a:xfrm>
          <a:prstGeom prst="rect">
            <a:avLst/>
          </a:prstGeom>
        </p:spPr>
      </p:pic>
    </p:spTree>
    <p:extLst>
      <p:ext uri="{BB962C8B-B14F-4D97-AF65-F5344CB8AC3E}">
        <p14:creationId xmlns:p14="http://schemas.microsoft.com/office/powerpoint/2010/main" val="101360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128" y="428038"/>
            <a:ext cx="8229600" cy="990600"/>
          </a:xfrm>
        </p:spPr>
        <p:txBody>
          <a:bodyPr/>
          <a:lstStyle/>
          <a:p>
            <a:pPr>
              <a:buSzPct val="50000"/>
            </a:pPr>
            <a:r>
              <a:rPr lang="en-US" altLang="zh-CN" b="1" dirty="0">
                <a:latin typeface="Calibri" panose="020F0502020204030204" pitchFamily="34" charset="0"/>
                <a:cs typeface="Calibri" panose="020F0502020204030204" pitchFamily="34" charset="0"/>
              </a:rPr>
              <a:t>Results</a:t>
            </a:r>
          </a:p>
        </p:txBody>
      </p:sp>
      <p:sp>
        <p:nvSpPr>
          <p:cNvPr id="4" name="灯片编号占位符 3"/>
          <p:cNvSpPr>
            <a:spLocks noGrp="1"/>
          </p:cNvSpPr>
          <p:nvPr>
            <p:ph type="sldNum" sz="quarter" idx="12"/>
          </p:nvPr>
        </p:nvSpPr>
        <p:spPr>
          <a:xfrm>
            <a:off x="8699157" y="0"/>
            <a:ext cx="444843" cy="329184"/>
          </a:xfrm>
        </p:spPr>
        <p:txBody>
          <a:bodyPr/>
          <a:lstStyle/>
          <a:p>
            <a:fld id="{0CFEC368-1D7A-4F81-ABF6-AE0E36BAF64C}" type="slidenum">
              <a:rPr lang="en-US" smtClean="0"/>
              <a:pPr/>
              <a:t>19</a:t>
            </a:fld>
            <a:endParaRPr lang="en-US" dirty="0"/>
          </a:p>
        </p:txBody>
      </p:sp>
      <p:sp>
        <p:nvSpPr>
          <p:cNvPr id="12" name="矩形 11"/>
          <p:cNvSpPr/>
          <p:nvPr/>
        </p:nvSpPr>
        <p:spPr>
          <a:xfrm>
            <a:off x="926757" y="1596276"/>
            <a:ext cx="7772400" cy="923330"/>
          </a:xfrm>
          <a:prstGeom prst="rect">
            <a:avLst/>
          </a:prstGeom>
        </p:spPr>
        <p:txBody>
          <a:bodyPr wrap="square">
            <a:spAutoFit/>
          </a:bodyPr>
          <a:lstStyle/>
          <a:p>
            <a:r>
              <a:rPr lang="en" altLang="zh-CN" dirty="0"/>
              <a:t>Combining classified network initialization and the refined upsampling process, the segmentation can be more accurate. The best dice coefficient value reaches 0.865. </a:t>
            </a:r>
          </a:p>
        </p:txBody>
      </p:sp>
      <p:sp>
        <p:nvSpPr>
          <p:cNvPr id="8" name="Date Placeholder 3">
            <a:extLst>
              <a:ext uri="{FF2B5EF4-FFF2-40B4-BE49-F238E27FC236}">
                <a16:creationId xmlns:a16="http://schemas.microsoft.com/office/drawing/2014/main" id="{6BE50C2F-0855-9D46-A82C-8330B1C2A5A9}"/>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pic>
        <p:nvPicPr>
          <p:cNvPr id="5" name="图片 4">
            <a:extLst>
              <a:ext uri="{FF2B5EF4-FFF2-40B4-BE49-F238E27FC236}">
                <a16:creationId xmlns:a16="http://schemas.microsoft.com/office/drawing/2014/main" id="{650B5F81-0AC8-DE41-A007-A3A28352B77B}"/>
              </a:ext>
            </a:extLst>
          </p:cNvPr>
          <p:cNvPicPr>
            <a:picLocks noChangeAspect="1"/>
          </p:cNvPicPr>
          <p:nvPr/>
        </p:nvPicPr>
        <p:blipFill>
          <a:blip r:embed="rId3"/>
          <a:stretch>
            <a:fillRect/>
          </a:stretch>
        </p:blipFill>
        <p:spPr>
          <a:xfrm>
            <a:off x="1712551" y="3040888"/>
            <a:ext cx="6203132" cy="2811272"/>
          </a:xfrm>
          <a:prstGeom prst="rect">
            <a:avLst/>
          </a:prstGeom>
        </p:spPr>
      </p:pic>
    </p:spTree>
    <p:extLst>
      <p:ext uri="{BB962C8B-B14F-4D97-AF65-F5344CB8AC3E}">
        <p14:creationId xmlns:p14="http://schemas.microsoft.com/office/powerpoint/2010/main" val="155877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SzPct val="50000"/>
            </a:pPr>
            <a:r>
              <a:rPr lang="en-US" altLang="zh-CN" b="1" dirty="0">
                <a:latin typeface="Calibri" panose="020F0502020204030204" pitchFamily="34" charset="0"/>
                <a:cs typeface="Calibri" panose="020F0502020204030204" pitchFamily="34" charset="0"/>
              </a:rPr>
              <a:t>Outline</a:t>
            </a:r>
          </a:p>
        </p:txBody>
      </p:sp>
      <p:sp>
        <p:nvSpPr>
          <p:cNvPr id="4" name="灯片编号占位符 3"/>
          <p:cNvSpPr>
            <a:spLocks noGrp="1"/>
          </p:cNvSpPr>
          <p:nvPr>
            <p:ph type="sldNum" sz="quarter" idx="12"/>
          </p:nvPr>
        </p:nvSpPr>
        <p:spPr>
          <a:xfrm>
            <a:off x="8783782" y="0"/>
            <a:ext cx="360218" cy="329184"/>
          </a:xfrm>
        </p:spPr>
        <p:txBody>
          <a:bodyPr/>
          <a:lstStyle/>
          <a:p>
            <a:fld id="{0CFEC368-1D7A-4F81-ABF6-AE0E36BAF64C}" type="slidenum">
              <a:rPr lang="en-US" smtClean="0"/>
              <a:pPr/>
              <a:t>2</a:t>
            </a:fld>
            <a:endParaRPr lang="en-US" dirty="0"/>
          </a:p>
        </p:txBody>
      </p:sp>
      <p:sp>
        <p:nvSpPr>
          <p:cNvPr id="9" name="内容占位符 2"/>
          <p:cNvSpPr>
            <a:spLocks noGrp="1"/>
          </p:cNvSpPr>
          <p:nvPr>
            <p:ph idx="1"/>
          </p:nvPr>
        </p:nvSpPr>
        <p:spPr>
          <a:xfrm>
            <a:off x="628650" y="1825625"/>
            <a:ext cx="7886700" cy="4351338"/>
          </a:xfrm>
        </p:spPr>
        <p:txBody>
          <a:bodyPr>
            <a:normAutofit lnSpcReduction="10000"/>
          </a:bodyPr>
          <a:lstStyle/>
          <a:p>
            <a:pPr>
              <a:lnSpc>
                <a:spcPct val="160000"/>
              </a:lnSpc>
              <a:buSzPct val="70000"/>
              <a:buFont typeface="Wingdings" charset="2"/>
              <a:buChar char="l"/>
            </a:pPr>
            <a:r>
              <a:rPr kumimoji="1" lang="en-US" altLang="zh-CN" dirty="0"/>
              <a:t>Introduction</a:t>
            </a:r>
          </a:p>
          <a:p>
            <a:pPr>
              <a:lnSpc>
                <a:spcPct val="160000"/>
              </a:lnSpc>
              <a:buSzPct val="70000"/>
              <a:buFont typeface="Wingdings" charset="2"/>
              <a:buChar char="l"/>
            </a:pPr>
            <a:r>
              <a:rPr kumimoji="1" lang="en" altLang="zh-CN" dirty="0">
                <a:solidFill>
                  <a:schemeClr val="tx1">
                    <a:lumMod val="25000"/>
                    <a:lumOff val="75000"/>
                  </a:schemeClr>
                </a:solidFill>
              </a:rPr>
              <a:t>Experimental Methodology</a:t>
            </a:r>
          </a:p>
          <a:p>
            <a:pPr>
              <a:lnSpc>
                <a:spcPct val="160000"/>
              </a:lnSpc>
              <a:buSzPct val="70000"/>
              <a:buFont typeface="Wingdings" charset="2"/>
              <a:buChar char="l"/>
            </a:pPr>
            <a:r>
              <a:rPr kumimoji="1" lang="en" altLang="zh-CN" dirty="0">
                <a:solidFill>
                  <a:schemeClr val="tx1">
                    <a:lumMod val="25000"/>
                    <a:lumOff val="75000"/>
                  </a:schemeClr>
                </a:solidFill>
              </a:rPr>
              <a:t>Dataset</a:t>
            </a:r>
          </a:p>
          <a:p>
            <a:pPr>
              <a:lnSpc>
                <a:spcPct val="160000"/>
              </a:lnSpc>
              <a:buSzPct val="70000"/>
              <a:buFont typeface="Wingdings" charset="2"/>
              <a:buChar char="l"/>
            </a:pPr>
            <a:r>
              <a:rPr kumimoji="1" lang="en-US" altLang="zh-CN" dirty="0">
                <a:solidFill>
                  <a:schemeClr val="tx1">
                    <a:lumMod val="25000"/>
                    <a:lumOff val="75000"/>
                  </a:schemeClr>
                </a:solidFill>
              </a:rPr>
              <a:t>Classification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Segmentation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Results</a:t>
            </a:r>
          </a:p>
          <a:p>
            <a:pPr>
              <a:lnSpc>
                <a:spcPct val="160000"/>
              </a:lnSpc>
              <a:buSzPct val="70000"/>
              <a:buFont typeface="Wingdings" charset="2"/>
              <a:buChar char="l"/>
            </a:pPr>
            <a:r>
              <a:rPr kumimoji="1" lang="en-US" altLang="zh-CN" dirty="0">
                <a:solidFill>
                  <a:schemeClr val="tx1">
                    <a:lumMod val="25000"/>
                    <a:lumOff val="75000"/>
                  </a:schemeClr>
                </a:solidFill>
              </a:rPr>
              <a:t>Conclusions</a:t>
            </a:r>
            <a:endParaRPr kumimoji="1" lang="zh-CN" altLang="en-US" dirty="0">
              <a:solidFill>
                <a:schemeClr val="tx1">
                  <a:lumMod val="25000"/>
                  <a:lumOff val="75000"/>
                </a:schemeClr>
              </a:solidFill>
            </a:endParaRPr>
          </a:p>
        </p:txBody>
      </p:sp>
      <p:sp>
        <p:nvSpPr>
          <p:cNvPr id="7" name="Date Placeholder 3">
            <a:extLst>
              <a:ext uri="{FF2B5EF4-FFF2-40B4-BE49-F238E27FC236}">
                <a16:creationId xmlns:a16="http://schemas.microsoft.com/office/drawing/2014/main" id="{B1DA0AF4-431C-6941-8171-58757378124E}"/>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1163454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SzPct val="50000"/>
            </a:pPr>
            <a:r>
              <a:rPr lang="en-US" altLang="zh-CN" b="1" dirty="0">
                <a:latin typeface="Calibri" panose="020F0502020204030204" pitchFamily="34" charset="0"/>
                <a:cs typeface="Calibri" panose="020F0502020204030204" pitchFamily="34" charset="0"/>
              </a:rPr>
              <a:t>Outline</a:t>
            </a:r>
          </a:p>
        </p:txBody>
      </p:sp>
      <p:sp>
        <p:nvSpPr>
          <p:cNvPr id="4" name="灯片编号占位符 3"/>
          <p:cNvSpPr>
            <a:spLocks noGrp="1"/>
          </p:cNvSpPr>
          <p:nvPr>
            <p:ph type="sldNum" sz="quarter" idx="12"/>
          </p:nvPr>
        </p:nvSpPr>
        <p:spPr>
          <a:xfrm>
            <a:off x="8686800" y="0"/>
            <a:ext cx="457200" cy="329184"/>
          </a:xfrm>
        </p:spPr>
        <p:txBody>
          <a:bodyPr/>
          <a:lstStyle/>
          <a:p>
            <a:fld id="{0CFEC368-1D7A-4F81-ABF6-AE0E36BAF64C}" type="slidenum">
              <a:rPr lang="en-US" smtClean="0"/>
              <a:pPr/>
              <a:t>20</a:t>
            </a:fld>
            <a:endParaRPr lang="en-US" dirty="0"/>
          </a:p>
        </p:txBody>
      </p:sp>
      <p:sp>
        <p:nvSpPr>
          <p:cNvPr id="9" name="内容占位符 2"/>
          <p:cNvSpPr>
            <a:spLocks noGrp="1"/>
          </p:cNvSpPr>
          <p:nvPr>
            <p:ph idx="1"/>
          </p:nvPr>
        </p:nvSpPr>
        <p:spPr>
          <a:xfrm>
            <a:off x="628650" y="1825625"/>
            <a:ext cx="7886700" cy="4351338"/>
          </a:xfrm>
        </p:spPr>
        <p:txBody>
          <a:bodyPr>
            <a:normAutofit lnSpcReduction="10000"/>
          </a:bodyPr>
          <a:lstStyle/>
          <a:p>
            <a:pPr>
              <a:lnSpc>
                <a:spcPct val="160000"/>
              </a:lnSpc>
              <a:buSzPct val="70000"/>
              <a:buFont typeface="Wingdings" charset="2"/>
              <a:buChar char="l"/>
            </a:pPr>
            <a:r>
              <a:rPr kumimoji="1" lang="en-US" altLang="zh-CN" dirty="0">
                <a:solidFill>
                  <a:schemeClr val="tx1">
                    <a:lumMod val="25000"/>
                    <a:lumOff val="75000"/>
                  </a:schemeClr>
                </a:solidFill>
              </a:rPr>
              <a:t>Introduction</a:t>
            </a:r>
          </a:p>
          <a:p>
            <a:pPr>
              <a:lnSpc>
                <a:spcPct val="160000"/>
              </a:lnSpc>
              <a:buSzPct val="70000"/>
              <a:buFont typeface="Wingdings" charset="2"/>
              <a:buChar char="l"/>
            </a:pPr>
            <a:r>
              <a:rPr kumimoji="1" lang="en" altLang="zh-CN" dirty="0">
                <a:solidFill>
                  <a:schemeClr val="tx1">
                    <a:lumMod val="25000"/>
                    <a:lumOff val="75000"/>
                  </a:schemeClr>
                </a:solidFill>
              </a:rPr>
              <a:t>Experimental Methodology</a:t>
            </a:r>
          </a:p>
          <a:p>
            <a:pPr>
              <a:lnSpc>
                <a:spcPct val="160000"/>
              </a:lnSpc>
              <a:buSzPct val="70000"/>
              <a:buFont typeface="Wingdings" charset="2"/>
              <a:buChar char="l"/>
            </a:pPr>
            <a:r>
              <a:rPr kumimoji="1" lang="en" altLang="zh-CN" dirty="0">
                <a:solidFill>
                  <a:schemeClr val="tx1">
                    <a:lumMod val="25000"/>
                    <a:lumOff val="75000"/>
                  </a:schemeClr>
                </a:solidFill>
              </a:rPr>
              <a:t>Dataset</a:t>
            </a:r>
          </a:p>
          <a:p>
            <a:pPr>
              <a:lnSpc>
                <a:spcPct val="160000"/>
              </a:lnSpc>
              <a:buSzPct val="70000"/>
              <a:buFont typeface="Wingdings" charset="2"/>
              <a:buChar char="l"/>
            </a:pPr>
            <a:r>
              <a:rPr kumimoji="1" lang="en-US" altLang="zh-CN" dirty="0">
                <a:solidFill>
                  <a:schemeClr val="tx1">
                    <a:lumMod val="25000"/>
                    <a:lumOff val="75000"/>
                  </a:schemeClr>
                </a:solidFill>
              </a:rPr>
              <a:t>Classification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Segmentation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Results</a:t>
            </a:r>
          </a:p>
          <a:p>
            <a:pPr>
              <a:lnSpc>
                <a:spcPct val="160000"/>
              </a:lnSpc>
              <a:buSzPct val="70000"/>
              <a:buFont typeface="Wingdings" charset="2"/>
              <a:buChar char="l"/>
            </a:pPr>
            <a:r>
              <a:rPr kumimoji="1" lang="en-US" altLang="zh-CN" dirty="0"/>
              <a:t>Conclusions</a:t>
            </a:r>
            <a:endParaRPr kumimoji="1" lang="zh-CN" altLang="en-US" dirty="0"/>
          </a:p>
        </p:txBody>
      </p:sp>
      <p:sp>
        <p:nvSpPr>
          <p:cNvPr id="7" name="Date Placeholder 3">
            <a:extLst>
              <a:ext uri="{FF2B5EF4-FFF2-40B4-BE49-F238E27FC236}">
                <a16:creationId xmlns:a16="http://schemas.microsoft.com/office/drawing/2014/main" id="{B1DA0AF4-431C-6941-8171-58757378124E}"/>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112533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795" y="440301"/>
            <a:ext cx="8229600" cy="990600"/>
          </a:xfrm>
        </p:spPr>
        <p:txBody>
          <a:bodyPr>
            <a:normAutofit/>
          </a:bodyPr>
          <a:lstStyle/>
          <a:p>
            <a:pPr>
              <a:buSzPct val="50000"/>
            </a:pPr>
            <a:r>
              <a:rPr lang="en-US" altLang="zh-CN" b="1" dirty="0">
                <a:latin typeface="Calibri" panose="020F0502020204030204" pitchFamily="34" charset="0"/>
                <a:cs typeface="Calibri" panose="020F0502020204030204" pitchFamily="34" charset="0"/>
              </a:rPr>
              <a:t>Conclusions</a:t>
            </a:r>
          </a:p>
        </p:txBody>
      </p:sp>
      <p:sp>
        <p:nvSpPr>
          <p:cNvPr id="4" name="灯片编号占位符 3"/>
          <p:cNvSpPr>
            <a:spLocks noGrp="1"/>
          </p:cNvSpPr>
          <p:nvPr>
            <p:ph type="sldNum" sz="quarter" idx="12"/>
          </p:nvPr>
        </p:nvSpPr>
        <p:spPr>
          <a:xfrm>
            <a:off x="8686800" y="15979"/>
            <a:ext cx="457200" cy="329184"/>
          </a:xfrm>
        </p:spPr>
        <p:txBody>
          <a:bodyPr/>
          <a:lstStyle/>
          <a:p>
            <a:fld id="{0CFEC368-1D7A-4F81-ABF6-AE0E36BAF64C}" type="slidenum">
              <a:rPr lang="en-US" smtClean="0"/>
              <a:pPr/>
              <a:t>21</a:t>
            </a:fld>
            <a:endParaRPr lang="en-US" dirty="0"/>
          </a:p>
        </p:txBody>
      </p:sp>
      <p:sp>
        <p:nvSpPr>
          <p:cNvPr id="6" name="Date Placeholder 3">
            <a:extLst>
              <a:ext uri="{FF2B5EF4-FFF2-40B4-BE49-F238E27FC236}">
                <a16:creationId xmlns:a16="http://schemas.microsoft.com/office/drawing/2014/main" id="{F623542C-59DD-6543-93E0-4744A12E0A79}"/>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pic>
        <p:nvPicPr>
          <p:cNvPr id="9" name="图片 8">
            <a:extLst>
              <a:ext uri="{FF2B5EF4-FFF2-40B4-BE49-F238E27FC236}">
                <a16:creationId xmlns:a16="http://schemas.microsoft.com/office/drawing/2014/main" id="{E57E64BF-0114-B44D-A6DA-DDA73E8DB44D}"/>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1419008" y="2395899"/>
            <a:ext cx="6610783" cy="4399262"/>
          </a:xfrm>
          <a:prstGeom prst="rect">
            <a:avLst/>
          </a:prstGeom>
        </p:spPr>
      </p:pic>
      <p:sp>
        <p:nvSpPr>
          <p:cNvPr id="10" name="文本框 9">
            <a:extLst>
              <a:ext uri="{FF2B5EF4-FFF2-40B4-BE49-F238E27FC236}">
                <a16:creationId xmlns:a16="http://schemas.microsoft.com/office/drawing/2014/main" id="{44447AA3-95AD-804F-B366-2A1A5FB645E9}"/>
              </a:ext>
            </a:extLst>
          </p:cNvPr>
          <p:cNvSpPr txBox="1"/>
          <p:nvPr/>
        </p:nvSpPr>
        <p:spPr>
          <a:xfrm>
            <a:off x="463296" y="1221801"/>
            <a:ext cx="8522208" cy="1200329"/>
          </a:xfrm>
          <a:prstGeom prst="rect">
            <a:avLst/>
          </a:prstGeom>
          <a:noFill/>
        </p:spPr>
        <p:txBody>
          <a:bodyPr wrap="square" rtlCol="0">
            <a:spAutoFit/>
          </a:bodyPr>
          <a:lstStyle/>
          <a:p>
            <a:r>
              <a:rPr lang="en" altLang="zh-CN" dirty="0"/>
              <a:t>The images in the first row are T1W, second are T2W. The first column shows initial images in datasets, the second column shows the ground truth, and the third column shows the segmentation results from the proposed backbone. Red color indicate segmentation results. </a:t>
            </a:r>
          </a:p>
        </p:txBody>
      </p:sp>
    </p:spTree>
    <p:extLst>
      <p:ext uri="{BB962C8B-B14F-4D97-AF65-F5344CB8AC3E}">
        <p14:creationId xmlns:p14="http://schemas.microsoft.com/office/powerpoint/2010/main" val="4291266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795" y="440301"/>
            <a:ext cx="8229600" cy="990600"/>
          </a:xfrm>
        </p:spPr>
        <p:txBody>
          <a:bodyPr>
            <a:normAutofit/>
          </a:bodyPr>
          <a:lstStyle/>
          <a:p>
            <a:pPr>
              <a:buSzPct val="50000"/>
            </a:pPr>
            <a:r>
              <a:rPr lang="en-US" altLang="zh-CN" b="1" dirty="0">
                <a:latin typeface="Calibri" panose="020F0502020204030204" pitchFamily="34" charset="0"/>
                <a:cs typeface="Calibri" panose="020F0502020204030204" pitchFamily="34" charset="0"/>
              </a:rPr>
              <a:t>Conclusions</a:t>
            </a:r>
          </a:p>
        </p:txBody>
      </p:sp>
      <p:sp>
        <p:nvSpPr>
          <p:cNvPr id="4" name="灯片编号占位符 3"/>
          <p:cNvSpPr>
            <a:spLocks noGrp="1"/>
          </p:cNvSpPr>
          <p:nvPr>
            <p:ph type="sldNum" sz="quarter" idx="12"/>
          </p:nvPr>
        </p:nvSpPr>
        <p:spPr>
          <a:xfrm>
            <a:off x="8686800" y="15979"/>
            <a:ext cx="457200" cy="329184"/>
          </a:xfrm>
        </p:spPr>
        <p:txBody>
          <a:bodyPr/>
          <a:lstStyle/>
          <a:p>
            <a:fld id="{0CFEC368-1D7A-4F81-ABF6-AE0E36BAF64C}" type="slidenum">
              <a:rPr lang="en-US" smtClean="0"/>
              <a:pPr/>
              <a:t>22</a:t>
            </a:fld>
            <a:endParaRPr lang="en-US" dirty="0"/>
          </a:p>
        </p:txBody>
      </p:sp>
      <p:sp>
        <p:nvSpPr>
          <p:cNvPr id="6" name="Date Placeholder 3">
            <a:extLst>
              <a:ext uri="{FF2B5EF4-FFF2-40B4-BE49-F238E27FC236}">
                <a16:creationId xmlns:a16="http://schemas.microsoft.com/office/drawing/2014/main" id="{F623542C-59DD-6543-93E0-4744A12E0A79}"/>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pic>
        <p:nvPicPr>
          <p:cNvPr id="9" name="图片 8">
            <a:extLst>
              <a:ext uri="{FF2B5EF4-FFF2-40B4-BE49-F238E27FC236}">
                <a16:creationId xmlns:a16="http://schemas.microsoft.com/office/drawing/2014/main" id="{E57E64BF-0114-B44D-A6DA-DDA73E8DB44D}"/>
              </a:ext>
            </a:extLst>
          </p:cNvPr>
          <p:cNvPicPr>
            <a:picLocks noChangeAspect="1"/>
          </p:cNvPicPr>
          <p:nvPr/>
        </p:nvPicPr>
        <p:blipFill rotWithShape="1">
          <a:blip r:embed="rId3">
            <a:extLst>
              <a:ext uri="{28A0092B-C50C-407E-A947-70E740481C1C}">
                <a14:useLocalDpi xmlns:a14="http://schemas.microsoft.com/office/drawing/2010/main" val="0"/>
              </a:ext>
            </a:extLst>
          </a:blip>
          <a:srcRect t="50716" b="-716"/>
          <a:stretch/>
        </p:blipFill>
        <p:spPr>
          <a:xfrm>
            <a:off x="1419008" y="2395899"/>
            <a:ext cx="6610783" cy="4399262"/>
          </a:xfrm>
          <a:prstGeom prst="rect">
            <a:avLst/>
          </a:prstGeom>
        </p:spPr>
      </p:pic>
      <p:sp>
        <p:nvSpPr>
          <p:cNvPr id="10" name="文本框 9">
            <a:extLst>
              <a:ext uri="{FF2B5EF4-FFF2-40B4-BE49-F238E27FC236}">
                <a16:creationId xmlns:a16="http://schemas.microsoft.com/office/drawing/2014/main" id="{44447AA3-95AD-804F-B366-2A1A5FB645E9}"/>
              </a:ext>
            </a:extLst>
          </p:cNvPr>
          <p:cNvSpPr txBox="1"/>
          <p:nvPr/>
        </p:nvSpPr>
        <p:spPr>
          <a:xfrm>
            <a:off x="463296" y="1221801"/>
            <a:ext cx="8522208" cy="1200329"/>
          </a:xfrm>
          <a:prstGeom prst="rect">
            <a:avLst/>
          </a:prstGeom>
          <a:noFill/>
        </p:spPr>
        <p:txBody>
          <a:bodyPr wrap="square" rtlCol="0">
            <a:spAutoFit/>
          </a:bodyPr>
          <a:lstStyle/>
          <a:p>
            <a:r>
              <a:rPr lang="en" altLang="zh-CN" dirty="0"/>
              <a:t>The images in the first row are DWI, second are DYN. The first column shows initial images in datasets, the second column shows the ground truth, and the third column shows the segmentation results from the proposed backbone. Red color indicate segmentation results. </a:t>
            </a:r>
          </a:p>
        </p:txBody>
      </p:sp>
    </p:spTree>
    <p:extLst>
      <p:ext uri="{BB962C8B-B14F-4D97-AF65-F5344CB8AC3E}">
        <p14:creationId xmlns:p14="http://schemas.microsoft.com/office/powerpoint/2010/main" val="315508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1795" y="440301"/>
            <a:ext cx="8229600" cy="990600"/>
          </a:xfrm>
        </p:spPr>
        <p:txBody>
          <a:bodyPr>
            <a:normAutofit/>
          </a:bodyPr>
          <a:lstStyle/>
          <a:p>
            <a:pPr>
              <a:buSzPct val="50000"/>
            </a:pPr>
            <a:r>
              <a:rPr lang="en-US" altLang="zh-CN" b="1" dirty="0">
                <a:latin typeface="Calibri" panose="020F0502020204030204" pitchFamily="34" charset="0"/>
                <a:cs typeface="Calibri" panose="020F0502020204030204" pitchFamily="34" charset="0"/>
              </a:rPr>
              <a:t>Conclusions</a:t>
            </a:r>
          </a:p>
        </p:txBody>
      </p:sp>
      <p:sp>
        <p:nvSpPr>
          <p:cNvPr id="4" name="灯片编号占位符 3"/>
          <p:cNvSpPr>
            <a:spLocks noGrp="1"/>
          </p:cNvSpPr>
          <p:nvPr>
            <p:ph type="sldNum" sz="quarter" idx="12"/>
          </p:nvPr>
        </p:nvSpPr>
        <p:spPr>
          <a:xfrm>
            <a:off x="8686800" y="15979"/>
            <a:ext cx="457200" cy="329184"/>
          </a:xfrm>
        </p:spPr>
        <p:txBody>
          <a:bodyPr/>
          <a:lstStyle/>
          <a:p>
            <a:fld id="{0CFEC368-1D7A-4F81-ABF6-AE0E36BAF64C}" type="slidenum">
              <a:rPr lang="en-US" smtClean="0"/>
              <a:pPr/>
              <a:t>23</a:t>
            </a:fld>
            <a:endParaRPr lang="en-US" dirty="0"/>
          </a:p>
        </p:txBody>
      </p:sp>
      <p:sp>
        <p:nvSpPr>
          <p:cNvPr id="5" name="内容占位符 2"/>
          <p:cNvSpPr>
            <a:spLocks noGrp="1"/>
          </p:cNvSpPr>
          <p:nvPr>
            <p:ph idx="1"/>
          </p:nvPr>
        </p:nvSpPr>
        <p:spPr>
          <a:xfrm>
            <a:off x="261795" y="1640600"/>
            <a:ext cx="8610356" cy="4040372"/>
          </a:xfrm>
        </p:spPr>
        <p:txBody>
          <a:bodyPr>
            <a:noAutofit/>
          </a:bodyPr>
          <a:lstStyle/>
          <a:p>
            <a:pPr>
              <a:buFont typeface="Wingdings" charset="2"/>
              <a:buChar char="l"/>
            </a:pPr>
            <a:r>
              <a:rPr lang="en-US" altLang="zh-CN" dirty="0"/>
              <a:t>The </a:t>
            </a:r>
            <a:r>
              <a:rPr lang="en" altLang="zh-CN" dirty="0"/>
              <a:t>proposed </a:t>
            </a:r>
            <a:r>
              <a:rPr lang="en" altLang="zh-CN" dirty="0">
                <a:solidFill>
                  <a:srgbClr val="FF0000"/>
                </a:solidFill>
              </a:rPr>
              <a:t>four-mode linkage backbone </a:t>
            </a:r>
            <a:r>
              <a:rPr lang="en" altLang="zh-CN" dirty="0"/>
              <a:t>for the classification task in tumor detection considers different imaging modalities for detecting tumors in multiple signal-weighted imaging sequences. It reaches the accuracy of 94.2%. </a:t>
            </a:r>
          </a:p>
          <a:p>
            <a:pPr>
              <a:buFont typeface="Wingdings" charset="2"/>
              <a:buChar char="l"/>
            </a:pPr>
            <a:endParaRPr lang="en" altLang="zh-CN" dirty="0"/>
          </a:p>
          <a:p>
            <a:pPr>
              <a:lnSpc>
                <a:spcPct val="100000"/>
              </a:lnSpc>
              <a:buFont typeface="Wingdings" charset="2"/>
              <a:buChar char="l"/>
            </a:pPr>
            <a:r>
              <a:rPr lang="en-US" altLang="zh-CN" dirty="0"/>
              <a:t>The eﬀective results show that the </a:t>
            </a:r>
            <a:r>
              <a:rPr lang="en" altLang="zh-CN" dirty="0"/>
              <a:t>optimized U-Net architecture for segmentation </a:t>
            </a:r>
            <a:r>
              <a:rPr lang="en-US" altLang="zh-CN" dirty="0"/>
              <a:t>get the </a:t>
            </a:r>
            <a:r>
              <a:rPr lang="en-US" altLang="zh-CN" dirty="0">
                <a:solidFill>
                  <a:srgbClr val="FF0000"/>
                </a:solidFill>
              </a:rPr>
              <a:t>best </a:t>
            </a:r>
            <a:r>
              <a:rPr lang="en" altLang="zh-CN" dirty="0">
                <a:solidFill>
                  <a:srgbClr val="FF0000"/>
                </a:solidFill>
              </a:rPr>
              <a:t>dice coefficient value of 0.865</a:t>
            </a:r>
            <a:r>
              <a:rPr lang="en-US" altLang="zh-CN" dirty="0"/>
              <a:t>. </a:t>
            </a:r>
          </a:p>
          <a:p>
            <a:pPr marL="0" indent="0">
              <a:buNone/>
            </a:pPr>
            <a:endParaRPr lang="en-US" altLang="zh-CN" dirty="0"/>
          </a:p>
        </p:txBody>
      </p:sp>
      <p:sp>
        <p:nvSpPr>
          <p:cNvPr id="6" name="Date Placeholder 3">
            <a:extLst>
              <a:ext uri="{FF2B5EF4-FFF2-40B4-BE49-F238E27FC236}">
                <a16:creationId xmlns:a16="http://schemas.microsoft.com/office/drawing/2014/main" id="{F623542C-59DD-6543-93E0-4744A12E0A79}"/>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360700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72872"/>
            <a:ext cx="8229600" cy="990600"/>
          </a:xfrm>
        </p:spPr>
        <p:txBody>
          <a:bodyPr>
            <a:normAutofit/>
          </a:bodyPr>
          <a:lstStyle/>
          <a:p>
            <a:pPr>
              <a:buSzPct val="50000"/>
            </a:pPr>
            <a:r>
              <a:rPr lang="en-US" altLang="zh-CN" sz="3600" b="1" dirty="0">
                <a:latin typeface="Calibri" panose="020F0502020204030204" pitchFamily="34" charset="0"/>
                <a:cs typeface="Calibri" panose="020F0502020204030204" pitchFamily="34" charset="0"/>
              </a:rPr>
              <a:t>References</a:t>
            </a:r>
            <a:endParaRPr lang="en-US" altLang="zh-CN" b="1"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12"/>
          </p:nvPr>
        </p:nvSpPr>
        <p:spPr>
          <a:xfrm>
            <a:off x="8686800" y="18288"/>
            <a:ext cx="457200" cy="329184"/>
          </a:xfrm>
        </p:spPr>
        <p:txBody>
          <a:bodyPr/>
          <a:lstStyle/>
          <a:p>
            <a:fld id="{0CFEC368-1D7A-4F81-ABF6-AE0E36BAF64C}" type="slidenum">
              <a:rPr lang="en-US" smtClean="0"/>
              <a:pPr/>
              <a:t>24</a:t>
            </a:fld>
            <a:endParaRPr lang="en-US" dirty="0"/>
          </a:p>
        </p:txBody>
      </p:sp>
      <p:sp>
        <p:nvSpPr>
          <p:cNvPr id="7" name="矩形 6"/>
          <p:cNvSpPr/>
          <p:nvPr/>
        </p:nvSpPr>
        <p:spPr>
          <a:xfrm>
            <a:off x="339812" y="1822272"/>
            <a:ext cx="8489091" cy="4278094"/>
          </a:xfrm>
          <a:prstGeom prst="rect">
            <a:avLst/>
          </a:prstGeom>
        </p:spPr>
        <p:txBody>
          <a:bodyPr wrap="square">
            <a:spAutoFit/>
          </a:bodyPr>
          <a:lstStyle/>
          <a:p>
            <a:pPr marL="342900" indent="-342900">
              <a:buFont typeface="+mj-lt"/>
              <a:buAutoNum type="arabicPeriod"/>
            </a:pPr>
            <a:r>
              <a:rPr lang="en" altLang="zh-CN" sz="1600" dirty="0"/>
              <a:t>Han Hu, </a:t>
            </a:r>
            <a:r>
              <a:rPr lang="en" altLang="zh-CN" sz="1600" dirty="0" err="1"/>
              <a:t>Jiayuan</a:t>
            </a:r>
            <a:r>
              <a:rPr lang="en" altLang="zh-CN" sz="1600" dirty="0"/>
              <a:t> Gu, Zheng Zhang, </a:t>
            </a:r>
            <a:r>
              <a:rPr lang="en" altLang="zh-CN" sz="1600" dirty="0" err="1"/>
              <a:t>Jifeng</a:t>
            </a:r>
            <a:r>
              <a:rPr lang="en" altLang="zh-CN" sz="1600" dirty="0"/>
              <a:t> Dai, and </a:t>
            </a:r>
            <a:r>
              <a:rPr lang="en" altLang="zh-CN" sz="1600" dirty="0" err="1"/>
              <a:t>Yichen</a:t>
            </a:r>
            <a:r>
              <a:rPr lang="en" altLang="zh-CN" sz="1600" dirty="0"/>
              <a:t> Wei, “Relation networks for object detection,” 2017. </a:t>
            </a:r>
          </a:p>
          <a:p>
            <a:pPr marL="342900" indent="-342900">
              <a:buFont typeface="+mj-lt"/>
              <a:buAutoNum type="arabicPeriod"/>
            </a:pPr>
            <a:r>
              <a:rPr lang="en" altLang="zh-CN" sz="1600" dirty="0"/>
              <a:t>Karen </a:t>
            </a:r>
            <a:r>
              <a:rPr lang="en" altLang="zh-CN" sz="1600" dirty="0" err="1"/>
              <a:t>Simonyan</a:t>
            </a:r>
            <a:r>
              <a:rPr lang="en" altLang="zh-CN" sz="1600" dirty="0"/>
              <a:t> and Andrew Zisserman, “Very deep convolutional networks for large-scale image </a:t>
            </a:r>
            <a:r>
              <a:rPr lang="en" altLang="zh-CN" sz="1600" dirty="0" err="1"/>
              <a:t>recogni</a:t>
            </a:r>
            <a:r>
              <a:rPr lang="en" altLang="zh-CN" sz="1600" dirty="0"/>
              <a:t>- </a:t>
            </a:r>
            <a:r>
              <a:rPr lang="en" altLang="zh-CN" sz="1600" dirty="0" err="1"/>
              <a:t>tion</a:t>
            </a:r>
            <a:r>
              <a:rPr lang="en" altLang="zh-CN" sz="1600" dirty="0"/>
              <a:t>,” </a:t>
            </a:r>
            <a:r>
              <a:rPr lang="en" altLang="zh-CN" sz="1600" i="1" dirty="0"/>
              <a:t>Computer Science</a:t>
            </a:r>
            <a:r>
              <a:rPr lang="en" altLang="zh-CN" sz="1600" dirty="0"/>
              <a:t>, 2014. </a:t>
            </a:r>
          </a:p>
          <a:p>
            <a:pPr marL="342900" indent="-342900">
              <a:buFont typeface="+mj-lt"/>
              <a:buAutoNum type="arabicPeriod"/>
            </a:pPr>
            <a:r>
              <a:rPr lang="en" altLang="zh-CN" sz="1600" dirty="0" err="1"/>
              <a:t>Kaiming</a:t>
            </a:r>
            <a:r>
              <a:rPr lang="en" altLang="zh-CN" sz="1600" dirty="0"/>
              <a:t> He, </a:t>
            </a:r>
            <a:r>
              <a:rPr lang="en" altLang="zh-CN" sz="1600" dirty="0" err="1"/>
              <a:t>Xiangyu</a:t>
            </a:r>
            <a:r>
              <a:rPr lang="en" altLang="zh-CN" sz="1600" dirty="0"/>
              <a:t> Zhang, </a:t>
            </a:r>
            <a:r>
              <a:rPr lang="en" altLang="zh-CN" sz="1600" dirty="0" err="1"/>
              <a:t>Shaoqing</a:t>
            </a:r>
            <a:r>
              <a:rPr lang="en" altLang="zh-CN" sz="1600" dirty="0"/>
              <a:t> Ren, and Jian Sun, “Deep residual learning for image recognition,” pp. 770–778, 2015. </a:t>
            </a:r>
          </a:p>
          <a:p>
            <a:pPr marL="342900" indent="-342900">
              <a:buFont typeface="+mj-lt"/>
              <a:buAutoNum type="arabicPeriod"/>
            </a:pPr>
            <a:r>
              <a:rPr lang="en" altLang="zh-CN" sz="1600" dirty="0"/>
              <a:t>Christian </a:t>
            </a:r>
            <a:r>
              <a:rPr lang="en" altLang="zh-CN" sz="1600" dirty="0" err="1"/>
              <a:t>Szegedy</a:t>
            </a:r>
            <a:r>
              <a:rPr lang="en" altLang="zh-CN" sz="1600" dirty="0"/>
              <a:t>, Vincent </a:t>
            </a:r>
            <a:r>
              <a:rPr lang="en" altLang="zh-CN" sz="1600" dirty="0" err="1"/>
              <a:t>Vanhoucke</a:t>
            </a:r>
            <a:r>
              <a:rPr lang="en" altLang="zh-CN" sz="1600" dirty="0"/>
              <a:t>, Sergey </a:t>
            </a:r>
            <a:r>
              <a:rPr lang="en" altLang="zh-CN" sz="1600" dirty="0" err="1"/>
              <a:t>Ioffe</a:t>
            </a:r>
            <a:r>
              <a:rPr lang="en" altLang="zh-CN" sz="1600" dirty="0"/>
              <a:t>, Jonathon </a:t>
            </a:r>
            <a:r>
              <a:rPr lang="en" altLang="zh-CN" sz="1600" dirty="0" err="1"/>
              <a:t>Shlens</a:t>
            </a:r>
            <a:r>
              <a:rPr lang="en" altLang="zh-CN" sz="1600" dirty="0"/>
              <a:t>, and </a:t>
            </a:r>
            <a:r>
              <a:rPr lang="en" altLang="zh-CN" sz="1600" dirty="0" err="1"/>
              <a:t>Zbigniew</a:t>
            </a:r>
            <a:r>
              <a:rPr lang="en" altLang="zh-CN" sz="1600" dirty="0"/>
              <a:t> </a:t>
            </a:r>
            <a:r>
              <a:rPr lang="en" altLang="zh-CN" sz="1600" dirty="0" err="1"/>
              <a:t>Wojna</a:t>
            </a:r>
            <a:r>
              <a:rPr lang="en" altLang="zh-CN" sz="1600" dirty="0"/>
              <a:t>, “Rethinking the inception architecture for computer vision,” </a:t>
            </a:r>
            <a:r>
              <a:rPr lang="en" altLang="zh-CN" sz="1600" i="1" dirty="0"/>
              <a:t>Computer Science</a:t>
            </a:r>
            <a:r>
              <a:rPr lang="en" altLang="zh-CN" sz="1600" dirty="0"/>
              <a:t>, pp. 2818–2826, 2015. </a:t>
            </a:r>
          </a:p>
          <a:p>
            <a:pPr marL="342900" indent="-342900">
              <a:buFont typeface="+mj-lt"/>
              <a:buAutoNum type="arabicPeriod"/>
            </a:pPr>
            <a:r>
              <a:rPr lang="en" altLang="zh-CN" sz="1600" dirty="0"/>
              <a:t>Ilya Sutskever, James Martens, George Dahl, and Ge- </a:t>
            </a:r>
            <a:r>
              <a:rPr lang="en" altLang="zh-CN" sz="1600" dirty="0" err="1"/>
              <a:t>offrey</a:t>
            </a:r>
            <a:r>
              <a:rPr lang="en" altLang="zh-CN" sz="1600" dirty="0"/>
              <a:t> Hinton, “On the importance of initialization and momentum in deep learning,” in </a:t>
            </a:r>
            <a:r>
              <a:rPr lang="en" altLang="zh-CN" sz="1600" i="1" dirty="0"/>
              <a:t>International Confer- </a:t>
            </a:r>
            <a:r>
              <a:rPr lang="en" altLang="zh-CN" sz="1600" i="1" dirty="0" err="1"/>
              <a:t>ence</a:t>
            </a:r>
            <a:r>
              <a:rPr lang="en" altLang="zh-CN" sz="1600" i="1" dirty="0"/>
              <a:t> on International Conference on Machine Learning</a:t>
            </a:r>
            <a:r>
              <a:rPr lang="en" altLang="zh-CN" sz="1600" dirty="0"/>
              <a:t>, 2013, pp. III–1139. </a:t>
            </a:r>
          </a:p>
          <a:p>
            <a:pPr marL="342900" indent="-342900">
              <a:buFont typeface="+mj-lt"/>
              <a:buAutoNum type="arabicPeriod"/>
            </a:pPr>
            <a:r>
              <a:rPr lang="en" altLang="zh-CN" sz="1600" dirty="0"/>
              <a:t>Olaf </a:t>
            </a:r>
            <a:r>
              <a:rPr lang="en" altLang="zh-CN" sz="1600" dirty="0" err="1"/>
              <a:t>Ronneberger</a:t>
            </a:r>
            <a:r>
              <a:rPr lang="en" altLang="zh-CN" sz="1600" dirty="0"/>
              <a:t>, Philipp Fischer, and Thomas </a:t>
            </a:r>
            <a:r>
              <a:rPr lang="en" altLang="zh-CN" sz="1600" dirty="0" err="1"/>
              <a:t>Brox</a:t>
            </a:r>
            <a:r>
              <a:rPr lang="en" altLang="zh-CN" sz="1600" dirty="0"/>
              <a:t>, “U-net: Convolutional networks for biomedical image segmentation,” in </a:t>
            </a:r>
            <a:r>
              <a:rPr lang="en" altLang="zh-CN" sz="1600" i="1" dirty="0"/>
              <a:t>International Conference on Medical Image Computing and Computer-Assisted Intervention</a:t>
            </a:r>
            <a:r>
              <a:rPr lang="en" altLang="zh-CN" sz="1600" dirty="0"/>
              <a:t>, 2015, pp. 234–241. </a:t>
            </a:r>
          </a:p>
          <a:p>
            <a:pPr marL="342900" indent="-342900">
              <a:buFont typeface="+mj-lt"/>
              <a:buAutoNum type="arabicPeriod"/>
            </a:pPr>
            <a:endParaRPr lang="en" altLang="zh-CN" sz="1600" dirty="0"/>
          </a:p>
          <a:p>
            <a:pPr marL="342900" indent="-342900">
              <a:buFont typeface="+mj-lt"/>
              <a:buAutoNum type="arabicPeriod"/>
            </a:pPr>
            <a:endParaRPr lang="en-US" altLang="zh-CN" sz="1600" dirty="0"/>
          </a:p>
        </p:txBody>
      </p:sp>
      <p:sp>
        <p:nvSpPr>
          <p:cNvPr id="8" name="文本框 7"/>
          <p:cNvSpPr txBox="1"/>
          <p:nvPr/>
        </p:nvSpPr>
        <p:spPr>
          <a:xfrm>
            <a:off x="339812" y="1408206"/>
            <a:ext cx="1408670" cy="369332"/>
          </a:xfrm>
          <a:prstGeom prst="rect">
            <a:avLst/>
          </a:prstGeom>
          <a:noFill/>
        </p:spPr>
        <p:txBody>
          <a:bodyPr wrap="square" rtlCol="0">
            <a:spAutoFit/>
          </a:bodyPr>
          <a:lstStyle/>
          <a:p>
            <a:r>
              <a:rPr lang="en-US" altLang="zh-CN" dirty="0"/>
              <a:t>Parts:</a:t>
            </a:r>
            <a:endParaRPr lang="zh-CN" altLang="en-US" dirty="0"/>
          </a:p>
        </p:txBody>
      </p:sp>
      <p:sp>
        <p:nvSpPr>
          <p:cNvPr id="9" name="Date Placeholder 3">
            <a:extLst>
              <a:ext uri="{FF2B5EF4-FFF2-40B4-BE49-F238E27FC236}">
                <a16:creationId xmlns:a16="http://schemas.microsoft.com/office/drawing/2014/main" id="{826389B5-FB8A-2141-87CE-E85C5ED60906}"/>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2433325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62139" y="3905238"/>
            <a:ext cx="5116351" cy="1115778"/>
          </a:xfrm>
          <a:prstGeom prst="rect">
            <a:avLst/>
          </a:prstGeom>
          <a:solidFill>
            <a:srgbClr val="D2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a:latin typeface="微软雅黑" panose="020B0503020204020204" pitchFamily="34" charset="-122"/>
                <a:ea typeface="微软雅黑" panose="020B0503020204020204" pitchFamily="34" charset="-122"/>
              </a:rPr>
              <a:t>THANKS</a:t>
            </a:r>
            <a:endParaRPr lang="zh-HK" altLang="en-US" sz="6600" b="1" spc="300" dirty="0">
              <a:latin typeface="微软雅黑" panose="020B0503020204020204" pitchFamily="34" charset="-122"/>
              <a:ea typeface="微软雅黑" panose="020B0503020204020204" pitchFamily="34" charset="-122"/>
            </a:endParaRPr>
          </a:p>
        </p:txBody>
      </p:sp>
      <p:grpSp>
        <p:nvGrpSpPr>
          <p:cNvPr id="5" name="Group 4"/>
          <p:cNvGrpSpPr>
            <a:grpSpLocks noChangeAspect="1"/>
          </p:cNvGrpSpPr>
          <p:nvPr/>
        </p:nvGrpSpPr>
        <p:grpSpPr bwMode="auto">
          <a:xfrm>
            <a:off x="3383640" y="1667434"/>
            <a:ext cx="2197572" cy="2046698"/>
            <a:chOff x="1164" y="687"/>
            <a:chExt cx="3219" cy="2998"/>
          </a:xfrm>
          <a:solidFill>
            <a:srgbClr val="E74E3E"/>
          </a:solidFill>
        </p:grpSpPr>
        <p:sp>
          <p:nvSpPr>
            <p:cNvPr id="6"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solidFill>
              <a:srgbClr val="D25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rgbClr val="FFFFFF"/>
                </a:solidFill>
              </a:endParaRPr>
            </a:p>
          </p:txBody>
        </p:sp>
        <p:sp>
          <p:nvSpPr>
            <p:cNvPr id="7"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solidFill>
              <a:srgbClr val="D25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rgbClr val="FFFFFF"/>
                </a:solidFill>
              </a:endParaRPr>
            </a:p>
          </p:txBody>
        </p:sp>
      </p:grpSp>
      <p:sp>
        <p:nvSpPr>
          <p:cNvPr id="2" name="灯片编号占位符 1"/>
          <p:cNvSpPr>
            <a:spLocks noGrp="1"/>
          </p:cNvSpPr>
          <p:nvPr>
            <p:ph type="sldNum" sz="quarter" idx="12"/>
          </p:nvPr>
        </p:nvSpPr>
        <p:spPr>
          <a:xfrm>
            <a:off x="8686800" y="0"/>
            <a:ext cx="457200" cy="329184"/>
          </a:xfrm>
        </p:spPr>
        <p:txBody>
          <a:bodyPr/>
          <a:lstStyle/>
          <a:p>
            <a:fld id="{0CFEC368-1D7A-4F81-ABF6-AE0E36BAF64C}" type="slidenum">
              <a:rPr lang="en-US" smtClean="0"/>
              <a:pPr/>
              <a:t>25</a:t>
            </a:fld>
            <a:endParaRPr lang="en-US"/>
          </a:p>
        </p:txBody>
      </p:sp>
      <p:sp>
        <p:nvSpPr>
          <p:cNvPr id="8" name="Date Placeholder 3"/>
          <p:cNvSpPr>
            <a:spLocks noGrp="1"/>
          </p:cNvSpPr>
          <p:nvPr>
            <p:ph type="dt" sz="half" idx="10"/>
          </p:nvPr>
        </p:nvSpPr>
        <p:spPr>
          <a:xfrm>
            <a:off x="0" y="-1046"/>
            <a:ext cx="6166022" cy="329184"/>
          </a:xfrm>
        </p:spPr>
        <p:txBody>
          <a:bodyPr/>
          <a:lstStyle/>
          <a:p>
            <a:r>
              <a:rPr lang="en-US" b="1" dirty="0"/>
              <a:t>International Conference on Neural Information Processing 2018</a:t>
            </a:r>
          </a:p>
        </p:txBody>
      </p:sp>
      <p:sp>
        <p:nvSpPr>
          <p:cNvPr id="3" name="文本框 2"/>
          <p:cNvSpPr txBox="1"/>
          <p:nvPr/>
        </p:nvSpPr>
        <p:spPr>
          <a:xfrm>
            <a:off x="5581212" y="5740099"/>
            <a:ext cx="4114800" cy="646331"/>
          </a:xfrm>
          <a:prstGeom prst="rect">
            <a:avLst/>
          </a:prstGeom>
          <a:noFill/>
        </p:spPr>
        <p:txBody>
          <a:bodyPr wrap="square" rtlCol="0">
            <a:spAutoFit/>
          </a:bodyPr>
          <a:lstStyle/>
          <a:p>
            <a:r>
              <a:rPr lang="en-US" altLang="zh-CN" dirty="0" err="1"/>
              <a:t>Jianguo</a:t>
            </a:r>
            <a:r>
              <a:rPr lang="en-US" altLang="zh-CN" dirty="0"/>
              <a:t> Wei:</a:t>
            </a:r>
          </a:p>
          <a:p>
            <a:r>
              <a:rPr lang="en-US" altLang="zh-CN" dirty="0" err="1"/>
              <a:t>jianguo@tju.edu.cn</a:t>
            </a:r>
            <a:endParaRPr lang="zh-CN" altLang="en-US" dirty="0"/>
          </a:p>
        </p:txBody>
      </p:sp>
    </p:spTree>
    <p:extLst>
      <p:ext uri="{BB962C8B-B14F-4D97-AF65-F5344CB8AC3E}">
        <p14:creationId xmlns:p14="http://schemas.microsoft.com/office/powerpoint/2010/main" val="237992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627" y="325181"/>
            <a:ext cx="8229600" cy="990600"/>
          </a:xfrm>
        </p:spPr>
        <p:txBody>
          <a:bodyPr/>
          <a:lstStyle/>
          <a:p>
            <a:pPr>
              <a:buSzPct val="50000"/>
            </a:pPr>
            <a:r>
              <a:rPr lang="en-US" altLang="zh-CN" b="1" dirty="0">
                <a:latin typeface="Calibri" panose="020F0502020204030204" pitchFamily="34" charset="0"/>
                <a:cs typeface="Calibri" panose="020F0502020204030204" pitchFamily="34" charset="0"/>
              </a:rPr>
              <a:t>Introduction</a:t>
            </a:r>
          </a:p>
        </p:txBody>
      </p:sp>
      <p:sp>
        <p:nvSpPr>
          <p:cNvPr id="4" name="灯片编号占位符 3"/>
          <p:cNvSpPr>
            <a:spLocks noGrp="1"/>
          </p:cNvSpPr>
          <p:nvPr>
            <p:ph type="sldNum" sz="quarter" idx="12"/>
          </p:nvPr>
        </p:nvSpPr>
        <p:spPr>
          <a:xfrm>
            <a:off x="8774546" y="27340"/>
            <a:ext cx="369454" cy="329184"/>
          </a:xfrm>
        </p:spPr>
        <p:txBody>
          <a:bodyPr/>
          <a:lstStyle/>
          <a:p>
            <a:fld id="{0CFEC368-1D7A-4F81-ABF6-AE0E36BAF64C}" type="slidenum">
              <a:rPr lang="en-US" smtClean="0"/>
              <a:pPr/>
              <a:t>3</a:t>
            </a:fld>
            <a:endParaRPr lang="en-US" dirty="0"/>
          </a:p>
        </p:txBody>
      </p:sp>
      <p:sp>
        <p:nvSpPr>
          <p:cNvPr id="12" name="内容占位符 2"/>
          <p:cNvSpPr>
            <a:spLocks noGrp="1"/>
          </p:cNvSpPr>
          <p:nvPr>
            <p:ph idx="1"/>
          </p:nvPr>
        </p:nvSpPr>
        <p:spPr>
          <a:xfrm>
            <a:off x="125627" y="1276399"/>
            <a:ext cx="8870092" cy="5400643"/>
          </a:xfrm>
        </p:spPr>
        <p:txBody>
          <a:bodyPr>
            <a:normAutofit fontScale="85000" lnSpcReduction="10000"/>
          </a:bodyPr>
          <a:lstStyle/>
          <a:p>
            <a:pPr marL="0" indent="0">
              <a:lnSpc>
                <a:spcPct val="170000"/>
              </a:lnSpc>
              <a:buSzPct val="70000"/>
              <a:buNone/>
            </a:pPr>
            <a:endParaRPr lang="en-US" altLang="zh-CN" sz="1500" dirty="0"/>
          </a:p>
          <a:p>
            <a:pPr>
              <a:lnSpc>
                <a:spcPct val="170000"/>
              </a:lnSpc>
              <a:buSzPct val="70000"/>
              <a:buFont typeface="Wingdings" panose="05000000000000000000" pitchFamily="2" charset="2"/>
              <a:buChar char="l"/>
            </a:pPr>
            <a:r>
              <a:rPr lang="en-US" altLang="zh-CN" sz="2800" b="1" dirty="0"/>
              <a:t>Background: </a:t>
            </a:r>
          </a:p>
          <a:p>
            <a:pPr>
              <a:lnSpc>
                <a:spcPct val="170000"/>
              </a:lnSpc>
              <a:buSzPct val="70000"/>
              <a:buFont typeface="Wingdings" panose="05000000000000000000" pitchFamily="2" charset="2"/>
              <a:buChar char="Ø"/>
            </a:pPr>
            <a:r>
              <a:rPr lang="en" altLang="zh-CN" dirty="0"/>
              <a:t>Breast cancer is the most prevalent type of cancer in women worldwide</a:t>
            </a:r>
            <a:r>
              <a:rPr lang="en-US" altLang="zh-CN" dirty="0"/>
              <a:t>. </a:t>
            </a:r>
          </a:p>
          <a:p>
            <a:pPr>
              <a:lnSpc>
                <a:spcPct val="170000"/>
              </a:lnSpc>
              <a:buSzPct val="70000"/>
              <a:buFont typeface="Wingdings" panose="05000000000000000000" pitchFamily="2" charset="2"/>
              <a:buChar char="Ø"/>
            </a:pPr>
            <a:r>
              <a:rPr lang="en" altLang="zh-CN" dirty="0"/>
              <a:t>MRI becomes the most important method for the detection of breast cancer. </a:t>
            </a:r>
            <a:endParaRPr lang="en-US" altLang="zh-CN" dirty="0"/>
          </a:p>
          <a:p>
            <a:pPr>
              <a:lnSpc>
                <a:spcPct val="170000"/>
              </a:lnSpc>
              <a:buSzPct val="70000"/>
              <a:buFont typeface="Wingdings" panose="05000000000000000000" pitchFamily="2" charset="2"/>
              <a:buChar char="Ø"/>
            </a:pPr>
            <a:r>
              <a:rPr lang="en-US" altLang="zh-CN" dirty="0"/>
              <a:t>Deep convolutional neural networks have become </a:t>
            </a:r>
            <a:r>
              <a:rPr lang="en" altLang="zh-CN" dirty="0"/>
              <a:t>effective models for tackling a variety of visual tasks</a:t>
            </a:r>
            <a:r>
              <a:rPr lang="en-US" altLang="zh-CN" dirty="0"/>
              <a:t>.</a:t>
            </a:r>
          </a:p>
          <a:p>
            <a:pPr>
              <a:lnSpc>
                <a:spcPct val="170000"/>
              </a:lnSpc>
              <a:buSzPct val="70000"/>
              <a:buFont typeface="Wingdings" panose="05000000000000000000" pitchFamily="2" charset="2"/>
              <a:buChar char="Ø"/>
            </a:pPr>
            <a:r>
              <a:rPr lang="en" altLang="zh-CN" dirty="0"/>
              <a:t>Using Computer Aided Diagnosis (CAD) systems is an usual method for breast cancer detection now. </a:t>
            </a:r>
            <a:br>
              <a:rPr lang="en-US" altLang="zh-CN" dirty="0"/>
            </a:br>
            <a:endParaRPr lang="en-US" altLang="zh-CN" dirty="0"/>
          </a:p>
        </p:txBody>
      </p:sp>
      <p:sp>
        <p:nvSpPr>
          <p:cNvPr id="6" name="Date Placeholder 3">
            <a:extLst>
              <a:ext uri="{FF2B5EF4-FFF2-40B4-BE49-F238E27FC236}">
                <a16:creationId xmlns:a16="http://schemas.microsoft.com/office/drawing/2014/main" id="{D7D57ED6-00F2-DD4E-B0B8-BD9AF857BCB7}"/>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34790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627" y="325181"/>
            <a:ext cx="8229600" cy="990600"/>
          </a:xfrm>
        </p:spPr>
        <p:txBody>
          <a:bodyPr/>
          <a:lstStyle/>
          <a:p>
            <a:pPr>
              <a:buSzPct val="50000"/>
            </a:pPr>
            <a:r>
              <a:rPr lang="en-US" altLang="zh-CN" b="1" dirty="0">
                <a:latin typeface="Calibri" panose="020F0502020204030204" pitchFamily="34" charset="0"/>
                <a:cs typeface="Calibri" panose="020F0502020204030204" pitchFamily="34" charset="0"/>
              </a:rPr>
              <a:t>Introduction</a:t>
            </a:r>
          </a:p>
        </p:txBody>
      </p:sp>
      <p:sp>
        <p:nvSpPr>
          <p:cNvPr id="4" name="灯片编号占位符 3"/>
          <p:cNvSpPr>
            <a:spLocks noGrp="1"/>
          </p:cNvSpPr>
          <p:nvPr>
            <p:ph type="sldNum" sz="quarter" idx="12"/>
          </p:nvPr>
        </p:nvSpPr>
        <p:spPr>
          <a:xfrm>
            <a:off x="8774546" y="27340"/>
            <a:ext cx="369454" cy="329184"/>
          </a:xfrm>
        </p:spPr>
        <p:txBody>
          <a:bodyPr/>
          <a:lstStyle/>
          <a:p>
            <a:fld id="{0CFEC368-1D7A-4F81-ABF6-AE0E36BAF64C}" type="slidenum">
              <a:rPr lang="en-US" smtClean="0"/>
              <a:pPr/>
              <a:t>4</a:t>
            </a:fld>
            <a:endParaRPr lang="en-US" dirty="0"/>
          </a:p>
        </p:txBody>
      </p:sp>
      <p:sp>
        <p:nvSpPr>
          <p:cNvPr id="12" name="内容占位符 2"/>
          <p:cNvSpPr>
            <a:spLocks noGrp="1"/>
          </p:cNvSpPr>
          <p:nvPr>
            <p:ph idx="1"/>
          </p:nvPr>
        </p:nvSpPr>
        <p:spPr>
          <a:xfrm>
            <a:off x="125627" y="1067158"/>
            <a:ext cx="8870092" cy="5400643"/>
          </a:xfrm>
        </p:spPr>
        <p:txBody>
          <a:bodyPr>
            <a:normAutofit/>
          </a:bodyPr>
          <a:lstStyle/>
          <a:p>
            <a:pPr marL="0" indent="0">
              <a:lnSpc>
                <a:spcPct val="170000"/>
              </a:lnSpc>
              <a:buSzPct val="70000"/>
              <a:buNone/>
            </a:pPr>
            <a:endParaRPr lang="en-US" altLang="zh-CN" sz="1500" dirty="0"/>
          </a:p>
          <a:p>
            <a:pPr>
              <a:lnSpc>
                <a:spcPct val="170000"/>
              </a:lnSpc>
              <a:buSzPct val="70000"/>
              <a:buFont typeface="Wingdings" panose="05000000000000000000" pitchFamily="2" charset="2"/>
              <a:buChar char="l"/>
            </a:pPr>
            <a:r>
              <a:rPr lang="en-US" altLang="zh-CN" b="1" dirty="0"/>
              <a:t>Disadvantages: </a:t>
            </a:r>
          </a:p>
          <a:p>
            <a:pPr>
              <a:lnSpc>
                <a:spcPct val="170000"/>
              </a:lnSpc>
              <a:buSzPct val="70000"/>
              <a:buFont typeface="Wingdings" panose="05000000000000000000" pitchFamily="2" charset="2"/>
              <a:buChar char="Ø"/>
            </a:pPr>
            <a:r>
              <a:rPr lang="en" altLang="zh-CN" sz="1900" dirty="0"/>
              <a:t>The breast cancer detection performance may vary due to </a:t>
            </a:r>
            <a:r>
              <a:rPr lang="en" altLang="zh-CN" sz="1900" dirty="0">
                <a:solidFill>
                  <a:srgbClr val="FF0000"/>
                </a:solidFill>
              </a:rPr>
              <a:t>subjective observations by radiologists and clinicians</a:t>
            </a:r>
            <a:r>
              <a:rPr lang="en" altLang="zh-CN" sz="1900" dirty="0"/>
              <a:t>.</a:t>
            </a:r>
          </a:p>
          <a:p>
            <a:pPr>
              <a:lnSpc>
                <a:spcPct val="170000"/>
              </a:lnSpc>
              <a:buSzPct val="70000"/>
              <a:buFont typeface="Wingdings" panose="05000000000000000000" pitchFamily="2" charset="2"/>
              <a:buChar char="Ø"/>
            </a:pPr>
            <a:r>
              <a:rPr lang="en" altLang="zh-CN" sz="1900" dirty="0"/>
              <a:t>Through Computer Aided Diagnosis (CAD) systems, examiners usually study images from </a:t>
            </a:r>
            <a:r>
              <a:rPr lang="en" altLang="zh-CN" sz="1900" dirty="0">
                <a:solidFill>
                  <a:srgbClr val="FF0000"/>
                </a:solidFill>
              </a:rPr>
              <a:t>a single sequence imaging mode </a:t>
            </a:r>
            <a:r>
              <a:rPr lang="en" altLang="zh-CN" sz="1900" dirty="0"/>
              <a:t>at a time.</a:t>
            </a:r>
          </a:p>
          <a:p>
            <a:pPr>
              <a:lnSpc>
                <a:spcPct val="170000"/>
              </a:lnSpc>
              <a:buSzPct val="70000"/>
              <a:buFont typeface="Wingdings" panose="05000000000000000000" pitchFamily="2" charset="2"/>
              <a:buChar char="Ø"/>
            </a:pPr>
            <a:r>
              <a:rPr lang="en" altLang="zh-CN" sz="1900" dirty="0"/>
              <a:t>Tumor delineation is affected by variations and uncertainties in the automated lesion segmentation process. These variations of the intensity, texture, and morphology of the tumor lead to</a:t>
            </a:r>
            <a:r>
              <a:rPr lang="en" altLang="zh-CN" sz="1900" dirty="0">
                <a:solidFill>
                  <a:srgbClr val="FF0000"/>
                </a:solidFill>
              </a:rPr>
              <a:t> inconsistency in diagnostic outcome</a:t>
            </a:r>
            <a:r>
              <a:rPr lang="en" altLang="zh-CN" sz="1900" dirty="0"/>
              <a:t>. </a:t>
            </a:r>
          </a:p>
          <a:p>
            <a:pPr>
              <a:lnSpc>
                <a:spcPct val="170000"/>
              </a:lnSpc>
              <a:buSzPct val="70000"/>
              <a:buFont typeface="Wingdings" panose="05000000000000000000" pitchFamily="2" charset="2"/>
              <a:buChar char="Ø"/>
            </a:pPr>
            <a:endParaRPr lang="en" altLang="zh-CN" sz="1900" dirty="0"/>
          </a:p>
          <a:p>
            <a:pPr>
              <a:lnSpc>
                <a:spcPct val="170000"/>
              </a:lnSpc>
              <a:buSzPct val="70000"/>
              <a:buFont typeface="Wingdings" panose="05000000000000000000" pitchFamily="2" charset="2"/>
              <a:buChar char="Ø"/>
            </a:pPr>
            <a:endParaRPr lang="en" altLang="zh-CN" sz="2100" dirty="0"/>
          </a:p>
          <a:p>
            <a:pPr>
              <a:lnSpc>
                <a:spcPct val="170000"/>
              </a:lnSpc>
              <a:buSzPct val="70000"/>
              <a:buFont typeface="Wingdings" panose="05000000000000000000" pitchFamily="2" charset="2"/>
              <a:buChar char="Ø"/>
            </a:pPr>
            <a:endParaRPr lang="en-US" altLang="zh-CN" dirty="0"/>
          </a:p>
        </p:txBody>
      </p:sp>
      <p:sp>
        <p:nvSpPr>
          <p:cNvPr id="6" name="Date Placeholder 3">
            <a:extLst>
              <a:ext uri="{FF2B5EF4-FFF2-40B4-BE49-F238E27FC236}">
                <a16:creationId xmlns:a16="http://schemas.microsoft.com/office/drawing/2014/main" id="{A5C54E69-0B19-6A47-AA1D-EF2A208C13DA}"/>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130785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SzPct val="50000"/>
            </a:pPr>
            <a:r>
              <a:rPr lang="en-US" altLang="zh-CN" b="1" dirty="0">
                <a:latin typeface="Calibri" panose="020F0502020204030204" pitchFamily="34" charset="0"/>
                <a:cs typeface="Calibri" panose="020F0502020204030204" pitchFamily="34" charset="0"/>
              </a:rPr>
              <a:t>Outline</a:t>
            </a:r>
          </a:p>
        </p:txBody>
      </p:sp>
      <p:sp>
        <p:nvSpPr>
          <p:cNvPr id="4" name="灯片编号占位符 3"/>
          <p:cNvSpPr>
            <a:spLocks noGrp="1"/>
          </p:cNvSpPr>
          <p:nvPr>
            <p:ph type="sldNum" sz="quarter" idx="12"/>
          </p:nvPr>
        </p:nvSpPr>
        <p:spPr>
          <a:xfrm>
            <a:off x="8783782" y="0"/>
            <a:ext cx="360218" cy="329184"/>
          </a:xfrm>
        </p:spPr>
        <p:txBody>
          <a:bodyPr/>
          <a:lstStyle/>
          <a:p>
            <a:fld id="{0CFEC368-1D7A-4F81-ABF6-AE0E36BAF64C}" type="slidenum">
              <a:rPr lang="en-US" smtClean="0"/>
              <a:pPr/>
              <a:t>5</a:t>
            </a:fld>
            <a:endParaRPr lang="en-US" dirty="0"/>
          </a:p>
        </p:txBody>
      </p:sp>
      <p:sp>
        <p:nvSpPr>
          <p:cNvPr id="9" name="内容占位符 2"/>
          <p:cNvSpPr>
            <a:spLocks noGrp="1"/>
          </p:cNvSpPr>
          <p:nvPr>
            <p:ph idx="1"/>
          </p:nvPr>
        </p:nvSpPr>
        <p:spPr>
          <a:xfrm>
            <a:off x="628650" y="1825625"/>
            <a:ext cx="7886700" cy="4351338"/>
          </a:xfrm>
        </p:spPr>
        <p:txBody>
          <a:bodyPr>
            <a:normAutofit lnSpcReduction="10000"/>
          </a:bodyPr>
          <a:lstStyle/>
          <a:p>
            <a:pPr>
              <a:lnSpc>
                <a:spcPct val="160000"/>
              </a:lnSpc>
              <a:buSzPct val="70000"/>
              <a:buFont typeface="Wingdings" charset="2"/>
              <a:buChar char="l"/>
            </a:pPr>
            <a:r>
              <a:rPr kumimoji="1" lang="en-US" altLang="zh-CN" dirty="0">
                <a:solidFill>
                  <a:schemeClr val="tx1">
                    <a:lumMod val="25000"/>
                    <a:lumOff val="75000"/>
                  </a:schemeClr>
                </a:solidFill>
              </a:rPr>
              <a:t>Introduction</a:t>
            </a:r>
          </a:p>
          <a:p>
            <a:pPr>
              <a:lnSpc>
                <a:spcPct val="160000"/>
              </a:lnSpc>
              <a:buSzPct val="70000"/>
              <a:buFont typeface="Wingdings" charset="2"/>
              <a:buChar char="l"/>
            </a:pPr>
            <a:r>
              <a:rPr kumimoji="1" lang="en" altLang="zh-CN" dirty="0"/>
              <a:t>Experimental Methodology</a:t>
            </a:r>
          </a:p>
          <a:p>
            <a:pPr>
              <a:lnSpc>
                <a:spcPct val="160000"/>
              </a:lnSpc>
              <a:buSzPct val="70000"/>
              <a:buFont typeface="Wingdings" charset="2"/>
              <a:buChar char="l"/>
            </a:pPr>
            <a:r>
              <a:rPr kumimoji="1" lang="en" altLang="zh-CN" dirty="0">
                <a:solidFill>
                  <a:schemeClr val="tx1">
                    <a:lumMod val="25000"/>
                    <a:lumOff val="75000"/>
                  </a:schemeClr>
                </a:solidFill>
              </a:rPr>
              <a:t>Dataset</a:t>
            </a:r>
            <a:endParaRPr kumimoji="1" lang="en" altLang="zh-CN" dirty="0"/>
          </a:p>
          <a:p>
            <a:pPr>
              <a:lnSpc>
                <a:spcPct val="160000"/>
              </a:lnSpc>
              <a:buSzPct val="70000"/>
              <a:buFont typeface="Wingdings" charset="2"/>
              <a:buChar char="l"/>
            </a:pPr>
            <a:r>
              <a:rPr kumimoji="1" lang="en-US" altLang="zh-CN" dirty="0">
                <a:solidFill>
                  <a:schemeClr val="tx1">
                    <a:lumMod val="25000"/>
                    <a:lumOff val="75000"/>
                  </a:schemeClr>
                </a:solidFill>
              </a:rPr>
              <a:t>Classification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Segmentation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Results</a:t>
            </a:r>
          </a:p>
          <a:p>
            <a:pPr>
              <a:lnSpc>
                <a:spcPct val="160000"/>
              </a:lnSpc>
              <a:buSzPct val="70000"/>
              <a:buFont typeface="Wingdings" charset="2"/>
              <a:buChar char="l"/>
            </a:pPr>
            <a:r>
              <a:rPr kumimoji="1" lang="en-US" altLang="zh-CN" dirty="0">
                <a:solidFill>
                  <a:schemeClr val="tx1">
                    <a:lumMod val="25000"/>
                    <a:lumOff val="75000"/>
                  </a:schemeClr>
                </a:solidFill>
              </a:rPr>
              <a:t>Conclusions</a:t>
            </a:r>
            <a:endParaRPr kumimoji="1" lang="zh-CN" altLang="en-US" dirty="0">
              <a:solidFill>
                <a:schemeClr val="tx1">
                  <a:lumMod val="25000"/>
                  <a:lumOff val="75000"/>
                </a:schemeClr>
              </a:solidFill>
            </a:endParaRPr>
          </a:p>
        </p:txBody>
      </p:sp>
      <p:sp>
        <p:nvSpPr>
          <p:cNvPr id="7" name="Date Placeholder 3">
            <a:extLst>
              <a:ext uri="{FF2B5EF4-FFF2-40B4-BE49-F238E27FC236}">
                <a16:creationId xmlns:a16="http://schemas.microsoft.com/office/drawing/2014/main" id="{B1DA0AF4-431C-6941-8171-58757378124E}"/>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137566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627" y="296850"/>
            <a:ext cx="8229600" cy="990600"/>
          </a:xfrm>
        </p:spPr>
        <p:txBody>
          <a:bodyPr>
            <a:normAutofit/>
          </a:bodyPr>
          <a:lstStyle/>
          <a:p>
            <a:pPr>
              <a:buSzPct val="50000"/>
            </a:pPr>
            <a:r>
              <a:rPr lang="en" altLang="zh-CN" b="1" dirty="0">
                <a:latin typeface="Calibri" panose="020F0502020204030204" pitchFamily="34" charset="0"/>
                <a:cs typeface="Calibri" panose="020F0502020204030204" pitchFamily="34" charset="0"/>
              </a:rPr>
              <a:t>Experimental Methodology</a:t>
            </a:r>
            <a:endParaRPr lang="en-US" altLang="zh-CN" b="1"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12"/>
          </p:nvPr>
        </p:nvSpPr>
        <p:spPr>
          <a:xfrm>
            <a:off x="8774546" y="27340"/>
            <a:ext cx="369454" cy="329184"/>
          </a:xfrm>
        </p:spPr>
        <p:txBody>
          <a:bodyPr/>
          <a:lstStyle/>
          <a:p>
            <a:fld id="{0CFEC368-1D7A-4F81-ABF6-AE0E36BAF64C}" type="slidenum">
              <a:rPr lang="en-US" smtClean="0"/>
              <a:pPr/>
              <a:t>6</a:t>
            </a:fld>
            <a:endParaRPr lang="en-US" dirty="0"/>
          </a:p>
        </p:txBody>
      </p:sp>
      <p:sp>
        <p:nvSpPr>
          <p:cNvPr id="12" name="内容占位符 2"/>
          <p:cNvSpPr>
            <a:spLocks noGrp="1"/>
          </p:cNvSpPr>
          <p:nvPr>
            <p:ph idx="1"/>
          </p:nvPr>
        </p:nvSpPr>
        <p:spPr>
          <a:xfrm>
            <a:off x="125627" y="682751"/>
            <a:ext cx="8870092" cy="4886753"/>
          </a:xfrm>
        </p:spPr>
        <p:txBody>
          <a:bodyPr>
            <a:normAutofit/>
          </a:bodyPr>
          <a:lstStyle/>
          <a:p>
            <a:pPr marL="0" indent="0">
              <a:lnSpc>
                <a:spcPct val="170000"/>
              </a:lnSpc>
              <a:buSzPct val="70000"/>
              <a:buNone/>
            </a:pPr>
            <a:endParaRPr lang="en-US" altLang="zh-CN" sz="1500" dirty="0"/>
          </a:p>
          <a:p>
            <a:pPr>
              <a:lnSpc>
                <a:spcPct val="120000"/>
              </a:lnSpc>
              <a:buSzPct val="70000"/>
              <a:buFont typeface="Wingdings" panose="05000000000000000000" pitchFamily="2" charset="2"/>
              <a:buChar char="Ø"/>
            </a:pPr>
            <a:r>
              <a:rPr lang="en" altLang="zh-CN" sz="1900" dirty="0"/>
              <a:t>The detection backbone based on four sets of images with different imaging modes (T1W, T2W, DWI, and SYN)  can combine features from each mode.</a:t>
            </a:r>
          </a:p>
          <a:p>
            <a:pPr>
              <a:lnSpc>
                <a:spcPct val="120000"/>
              </a:lnSpc>
              <a:buSzPct val="70000"/>
              <a:buFont typeface="Wingdings" panose="05000000000000000000" pitchFamily="2" charset="2"/>
              <a:buChar char="Ø"/>
            </a:pPr>
            <a:r>
              <a:rPr lang="en" altLang="zh-CN" sz="1900" dirty="0"/>
              <a:t>The upsampling process in the segmentation network can obtain clear edges of tumors. </a:t>
            </a:r>
          </a:p>
          <a:p>
            <a:pPr>
              <a:lnSpc>
                <a:spcPct val="170000"/>
              </a:lnSpc>
              <a:buSzPct val="70000"/>
              <a:buFont typeface="Wingdings" panose="05000000000000000000" pitchFamily="2" charset="2"/>
              <a:buChar char="Ø"/>
            </a:pPr>
            <a:endParaRPr lang="en" altLang="zh-CN" sz="1900" dirty="0"/>
          </a:p>
          <a:p>
            <a:pPr>
              <a:lnSpc>
                <a:spcPct val="170000"/>
              </a:lnSpc>
              <a:buSzPct val="70000"/>
              <a:buFont typeface="Wingdings" panose="05000000000000000000" pitchFamily="2" charset="2"/>
              <a:buChar char="Ø"/>
            </a:pPr>
            <a:endParaRPr lang="en-US" altLang="zh-CN" sz="2000" dirty="0"/>
          </a:p>
          <a:p>
            <a:pPr marL="0" indent="0">
              <a:lnSpc>
                <a:spcPct val="170000"/>
              </a:lnSpc>
              <a:buSzPct val="70000"/>
              <a:buNone/>
            </a:pPr>
            <a:r>
              <a:rPr lang="en-US" altLang="zh-CN" sz="2000" dirty="0"/>
              <a:t> </a:t>
            </a:r>
          </a:p>
        </p:txBody>
      </p:sp>
      <p:sp>
        <p:nvSpPr>
          <p:cNvPr id="6" name="Date Placeholder 3">
            <a:extLst>
              <a:ext uri="{FF2B5EF4-FFF2-40B4-BE49-F238E27FC236}">
                <a16:creationId xmlns:a16="http://schemas.microsoft.com/office/drawing/2014/main" id="{361C1012-B177-904D-8C0A-725CEA97D2E6}"/>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pic>
        <p:nvPicPr>
          <p:cNvPr id="3" name="图片 2">
            <a:extLst>
              <a:ext uri="{FF2B5EF4-FFF2-40B4-BE49-F238E27FC236}">
                <a16:creationId xmlns:a16="http://schemas.microsoft.com/office/drawing/2014/main" id="{7086AFD7-826F-3348-B703-BCFC7C0DC3AA}"/>
              </a:ext>
            </a:extLst>
          </p:cNvPr>
          <p:cNvPicPr>
            <a:picLocks noChangeAspect="1"/>
          </p:cNvPicPr>
          <p:nvPr/>
        </p:nvPicPr>
        <p:blipFill>
          <a:blip r:embed="rId3"/>
          <a:stretch>
            <a:fillRect/>
          </a:stretch>
        </p:blipFill>
        <p:spPr>
          <a:xfrm>
            <a:off x="1421577" y="2609594"/>
            <a:ext cx="6300846" cy="4248406"/>
          </a:xfrm>
          <a:prstGeom prst="rect">
            <a:avLst/>
          </a:prstGeom>
        </p:spPr>
      </p:pic>
    </p:spTree>
    <p:extLst>
      <p:ext uri="{BB962C8B-B14F-4D97-AF65-F5344CB8AC3E}">
        <p14:creationId xmlns:p14="http://schemas.microsoft.com/office/powerpoint/2010/main" val="3453271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SzPct val="50000"/>
            </a:pPr>
            <a:r>
              <a:rPr lang="en-US" altLang="zh-CN" b="1" dirty="0">
                <a:latin typeface="Calibri" panose="020F0502020204030204" pitchFamily="34" charset="0"/>
                <a:cs typeface="Calibri" panose="020F0502020204030204" pitchFamily="34" charset="0"/>
              </a:rPr>
              <a:t>Outline</a:t>
            </a:r>
          </a:p>
        </p:txBody>
      </p:sp>
      <p:sp>
        <p:nvSpPr>
          <p:cNvPr id="4" name="灯片编号占位符 3"/>
          <p:cNvSpPr>
            <a:spLocks noGrp="1"/>
          </p:cNvSpPr>
          <p:nvPr>
            <p:ph type="sldNum" sz="quarter" idx="12"/>
          </p:nvPr>
        </p:nvSpPr>
        <p:spPr>
          <a:xfrm>
            <a:off x="8783782" y="0"/>
            <a:ext cx="360218" cy="329184"/>
          </a:xfrm>
        </p:spPr>
        <p:txBody>
          <a:bodyPr/>
          <a:lstStyle/>
          <a:p>
            <a:fld id="{0CFEC368-1D7A-4F81-ABF6-AE0E36BAF64C}" type="slidenum">
              <a:rPr lang="en-US" smtClean="0"/>
              <a:pPr/>
              <a:t>7</a:t>
            </a:fld>
            <a:endParaRPr lang="en-US" dirty="0"/>
          </a:p>
        </p:txBody>
      </p:sp>
      <p:sp>
        <p:nvSpPr>
          <p:cNvPr id="9" name="内容占位符 2"/>
          <p:cNvSpPr>
            <a:spLocks noGrp="1"/>
          </p:cNvSpPr>
          <p:nvPr>
            <p:ph idx="1"/>
          </p:nvPr>
        </p:nvSpPr>
        <p:spPr>
          <a:xfrm>
            <a:off x="628650" y="1825625"/>
            <a:ext cx="7886700" cy="4351338"/>
          </a:xfrm>
        </p:spPr>
        <p:txBody>
          <a:bodyPr>
            <a:normAutofit lnSpcReduction="10000"/>
          </a:bodyPr>
          <a:lstStyle/>
          <a:p>
            <a:pPr>
              <a:lnSpc>
                <a:spcPct val="160000"/>
              </a:lnSpc>
              <a:buSzPct val="70000"/>
              <a:buFont typeface="Wingdings" charset="2"/>
              <a:buChar char="l"/>
            </a:pPr>
            <a:r>
              <a:rPr kumimoji="1" lang="en-US" altLang="zh-CN" dirty="0">
                <a:solidFill>
                  <a:schemeClr val="tx1">
                    <a:lumMod val="25000"/>
                    <a:lumOff val="75000"/>
                  </a:schemeClr>
                </a:solidFill>
              </a:rPr>
              <a:t>Introduction</a:t>
            </a:r>
          </a:p>
          <a:p>
            <a:pPr>
              <a:lnSpc>
                <a:spcPct val="160000"/>
              </a:lnSpc>
              <a:buSzPct val="70000"/>
              <a:buFont typeface="Wingdings" charset="2"/>
              <a:buChar char="l"/>
            </a:pPr>
            <a:r>
              <a:rPr kumimoji="1" lang="en" altLang="zh-CN" dirty="0">
                <a:solidFill>
                  <a:schemeClr val="tx1">
                    <a:lumMod val="25000"/>
                    <a:lumOff val="75000"/>
                  </a:schemeClr>
                </a:solidFill>
              </a:rPr>
              <a:t>Experimental Methodology</a:t>
            </a:r>
          </a:p>
          <a:p>
            <a:pPr>
              <a:lnSpc>
                <a:spcPct val="160000"/>
              </a:lnSpc>
              <a:buSzPct val="70000"/>
              <a:buFont typeface="Wingdings" charset="2"/>
              <a:buChar char="l"/>
            </a:pPr>
            <a:r>
              <a:rPr kumimoji="1" lang="en" altLang="zh-CN" dirty="0"/>
              <a:t>Dataset</a:t>
            </a:r>
          </a:p>
          <a:p>
            <a:pPr>
              <a:lnSpc>
                <a:spcPct val="160000"/>
              </a:lnSpc>
              <a:buSzPct val="70000"/>
              <a:buFont typeface="Wingdings" charset="2"/>
              <a:buChar char="l"/>
            </a:pPr>
            <a:r>
              <a:rPr kumimoji="1" lang="en-US" altLang="zh-CN" dirty="0">
                <a:solidFill>
                  <a:schemeClr val="tx1">
                    <a:lumMod val="25000"/>
                    <a:lumOff val="75000"/>
                  </a:schemeClr>
                </a:solidFill>
              </a:rPr>
              <a:t>Classification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Segmentation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Results</a:t>
            </a:r>
          </a:p>
          <a:p>
            <a:pPr>
              <a:lnSpc>
                <a:spcPct val="160000"/>
              </a:lnSpc>
              <a:buSzPct val="70000"/>
              <a:buFont typeface="Wingdings" charset="2"/>
              <a:buChar char="l"/>
            </a:pPr>
            <a:r>
              <a:rPr kumimoji="1" lang="en-US" altLang="zh-CN" dirty="0">
                <a:solidFill>
                  <a:schemeClr val="tx1">
                    <a:lumMod val="25000"/>
                    <a:lumOff val="75000"/>
                  </a:schemeClr>
                </a:solidFill>
              </a:rPr>
              <a:t>Conclusions</a:t>
            </a:r>
            <a:endParaRPr kumimoji="1" lang="zh-CN" altLang="en-US" dirty="0">
              <a:solidFill>
                <a:schemeClr val="tx1">
                  <a:lumMod val="25000"/>
                  <a:lumOff val="75000"/>
                </a:schemeClr>
              </a:solidFill>
            </a:endParaRPr>
          </a:p>
        </p:txBody>
      </p:sp>
      <p:sp>
        <p:nvSpPr>
          <p:cNvPr id="7" name="Date Placeholder 3">
            <a:extLst>
              <a:ext uri="{FF2B5EF4-FFF2-40B4-BE49-F238E27FC236}">
                <a16:creationId xmlns:a16="http://schemas.microsoft.com/office/drawing/2014/main" id="{B1DA0AF4-431C-6941-8171-58757378124E}"/>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4470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627" y="325181"/>
            <a:ext cx="8229600" cy="990600"/>
          </a:xfrm>
        </p:spPr>
        <p:txBody>
          <a:bodyPr/>
          <a:lstStyle/>
          <a:p>
            <a:pPr>
              <a:buSzPct val="50000"/>
            </a:pPr>
            <a:r>
              <a:rPr kumimoji="1" lang="en-US" altLang="zh-CN" dirty="0"/>
              <a:t>Dataset</a:t>
            </a:r>
            <a:endParaRPr lang="en-US" altLang="zh-CN" b="1" dirty="0">
              <a:latin typeface="Calibri" panose="020F0502020204030204" pitchFamily="34" charset="0"/>
              <a:cs typeface="Calibri" panose="020F0502020204030204" pitchFamily="34" charset="0"/>
            </a:endParaRPr>
          </a:p>
        </p:txBody>
      </p:sp>
      <p:sp>
        <p:nvSpPr>
          <p:cNvPr id="4" name="灯片编号占位符 3"/>
          <p:cNvSpPr>
            <a:spLocks noGrp="1"/>
          </p:cNvSpPr>
          <p:nvPr>
            <p:ph type="sldNum" sz="quarter" idx="12"/>
          </p:nvPr>
        </p:nvSpPr>
        <p:spPr>
          <a:xfrm>
            <a:off x="8774546" y="27340"/>
            <a:ext cx="369454" cy="329184"/>
          </a:xfrm>
        </p:spPr>
        <p:txBody>
          <a:bodyPr/>
          <a:lstStyle/>
          <a:p>
            <a:fld id="{0CFEC368-1D7A-4F81-ABF6-AE0E36BAF64C}" type="slidenum">
              <a:rPr lang="en-US" smtClean="0"/>
              <a:pPr/>
              <a:t>8</a:t>
            </a:fld>
            <a:endParaRPr lang="en-US" dirty="0"/>
          </a:p>
        </p:txBody>
      </p:sp>
      <p:sp>
        <p:nvSpPr>
          <p:cNvPr id="12" name="内容占位符 2"/>
          <p:cNvSpPr>
            <a:spLocks noGrp="1"/>
          </p:cNvSpPr>
          <p:nvPr>
            <p:ph idx="1"/>
          </p:nvPr>
        </p:nvSpPr>
        <p:spPr>
          <a:xfrm>
            <a:off x="125627" y="922831"/>
            <a:ext cx="8870092" cy="5400643"/>
          </a:xfrm>
        </p:spPr>
        <p:txBody>
          <a:bodyPr>
            <a:normAutofit fontScale="85000" lnSpcReduction="20000"/>
          </a:bodyPr>
          <a:lstStyle/>
          <a:p>
            <a:pPr marL="0" indent="0">
              <a:lnSpc>
                <a:spcPct val="170000"/>
              </a:lnSpc>
              <a:buSzPct val="70000"/>
              <a:buNone/>
            </a:pPr>
            <a:endParaRPr lang="en-US" altLang="zh-CN" sz="1500" dirty="0"/>
          </a:p>
          <a:p>
            <a:pPr>
              <a:lnSpc>
                <a:spcPct val="170000"/>
              </a:lnSpc>
              <a:buSzPct val="70000"/>
              <a:buFont typeface="Wingdings" panose="05000000000000000000" pitchFamily="2" charset="2"/>
              <a:buChar char="l"/>
            </a:pPr>
            <a:r>
              <a:rPr lang="en-US" altLang="zh-CN" sz="2800" b="1" dirty="0"/>
              <a:t>Dataset</a:t>
            </a:r>
          </a:p>
          <a:p>
            <a:r>
              <a:rPr lang="en" altLang="zh-CN" sz="2600" dirty="0"/>
              <a:t>A total of 67 MRI breast examinations from high-risk patients from the Tianjin Center Obstetrics and Gynecology Hospital are included, containing 8,132 images. After a selection process, </a:t>
            </a:r>
            <a:r>
              <a:rPr lang="en" altLang="zh-CN" sz="2600" dirty="0">
                <a:solidFill>
                  <a:srgbClr val="C00000"/>
                </a:solidFill>
              </a:rPr>
              <a:t>6,000</a:t>
            </a:r>
            <a:r>
              <a:rPr lang="en" altLang="zh-CN" sz="2600" dirty="0"/>
              <a:t> images were used for classification, and </a:t>
            </a:r>
            <a:r>
              <a:rPr lang="en" altLang="zh-CN" sz="2600" dirty="0">
                <a:solidFill>
                  <a:srgbClr val="C00000"/>
                </a:solidFill>
              </a:rPr>
              <a:t>1,800</a:t>
            </a:r>
            <a:r>
              <a:rPr lang="en" altLang="zh-CN" sz="2600" dirty="0"/>
              <a:t> images are used for segmentation.  </a:t>
            </a:r>
            <a:endParaRPr lang="en-US" altLang="zh-CN" sz="2600" b="1" dirty="0"/>
          </a:p>
          <a:p>
            <a:pPr>
              <a:lnSpc>
                <a:spcPct val="170000"/>
              </a:lnSpc>
              <a:buSzPct val="70000"/>
              <a:buFont typeface="Wingdings" panose="05000000000000000000" pitchFamily="2" charset="2"/>
              <a:buChar char="l"/>
            </a:pPr>
            <a:r>
              <a:rPr lang="en-US" altLang="zh-CN" sz="2800" b="1" dirty="0"/>
              <a:t>Data augmentation</a:t>
            </a:r>
            <a:endParaRPr lang="en" altLang="zh-CN" dirty="0"/>
          </a:p>
          <a:p>
            <a:r>
              <a:rPr lang="en" altLang="zh-CN" sz="2600" dirty="0"/>
              <a:t>We only focus on effective information related to the tumor. The chest portion in the images is removed, leaving only the breast tissue, the subphrenic region where often shows lymph nodes, and the wall of the thoracic cavity that often adhered to the tumor. </a:t>
            </a:r>
          </a:p>
          <a:p>
            <a:r>
              <a:rPr lang="en" altLang="zh-CN" sz="2600" dirty="0"/>
              <a:t>Multiple patches are selected in the images. The methods here are random-size cropping and random horizontal flipping. </a:t>
            </a:r>
            <a:br>
              <a:rPr lang="en-US" altLang="zh-CN" dirty="0"/>
            </a:br>
            <a:endParaRPr lang="en-US" altLang="zh-CN" dirty="0"/>
          </a:p>
        </p:txBody>
      </p:sp>
      <p:sp>
        <p:nvSpPr>
          <p:cNvPr id="6" name="Date Placeholder 3">
            <a:extLst>
              <a:ext uri="{FF2B5EF4-FFF2-40B4-BE49-F238E27FC236}">
                <a16:creationId xmlns:a16="http://schemas.microsoft.com/office/drawing/2014/main" id="{D7D57ED6-00F2-DD4E-B0B8-BD9AF857BCB7}"/>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182964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buSzPct val="50000"/>
            </a:pPr>
            <a:r>
              <a:rPr lang="en-US" altLang="zh-CN" b="1" dirty="0">
                <a:latin typeface="Calibri" panose="020F0502020204030204" pitchFamily="34" charset="0"/>
                <a:cs typeface="Calibri" panose="020F0502020204030204" pitchFamily="34" charset="0"/>
              </a:rPr>
              <a:t>Outline</a:t>
            </a:r>
          </a:p>
        </p:txBody>
      </p:sp>
      <p:sp>
        <p:nvSpPr>
          <p:cNvPr id="4" name="灯片编号占位符 3"/>
          <p:cNvSpPr>
            <a:spLocks noGrp="1"/>
          </p:cNvSpPr>
          <p:nvPr>
            <p:ph type="sldNum" sz="quarter" idx="12"/>
          </p:nvPr>
        </p:nvSpPr>
        <p:spPr>
          <a:xfrm>
            <a:off x="8783782" y="0"/>
            <a:ext cx="360218" cy="329184"/>
          </a:xfrm>
        </p:spPr>
        <p:txBody>
          <a:bodyPr/>
          <a:lstStyle/>
          <a:p>
            <a:fld id="{0CFEC368-1D7A-4F81-ABF6-AE0E36BAF64C}" type="slidenum">
              <a:rPr lang="en-US" smtClean="0"/>
              <a:pPr/>
              <a:t>9</a:t>
            </a:fld>
            <a:endParaRPr lang="en-US" dirty="0"/>
          </a:p>
        </p:txBody>
      </p:sp>
      <p:sp>
        <p:nvSpPr>
          <p:cNvPr id="9" name="内容占位符 2"/>
          <p:cNvSpPr>
            <a:spLocks noGrp="1"/>
          </p:cNvSpPr>
          <p:nvPr>
            <p:ph idx="1"/>
          </p:nvPr>
        </p:nvSpPr>
        <p:spPr>
          <a:xfrm>
            <a:off x="628650" y="1825625"/>
            <a:ext cx="7886700" cy="4351338"/>
          </a:xfrm>
        </p:spPr>
        <p:txBody>
          <a:bodyPr>
            <a:normAutofit lnSpcReduction="10000"/>
          </a:bodyPr>
          <a:lstStyle/>
          <a:p>
            <a:pPr>
              <a:lnSpc>
                <a:spcPct val="160000"/>
              </a:lnSpc>
              <a:buSzPct val="70000"/>
              <a:buFont typeface="Wingdings" charset="2"/>
              <a:buChar char="l"/>
            </a:pPr>
            <a:r>
              <a:rPr kumimoji="1" lang="en-US" altLang="zh-CN" dirty="0">
                <a:solidFill>
                  <a:schemeClr val="tx1">
                    <a:lumMod val="25000"/>
                    <a:lumOff val="75000"/>
                  </a:schemeClr>
                </a:solidFill>
              </a:rPr>
              <a:t>Introduction</a:t>
            </a:r>
          </a:p>
          <a:p>
            <a:pPr>
              <a:lnSpc>
                <a:spcPct val="160000"/>
              </a:lnSpc>
              <a:buSzPct val="70000"/>
              <a:buFont typeface="Wingdings" charset="2"/>
              <a:buChar char="l"/>
            </a:pPr>
            <a:r>
              <a:rPr kumimoji="1" lang="en" altLang="zh-CN" dirty="0">
                <a:solidFill>
                  <a:schemeClr val="tx1">
                    <a:lumMod val="25000"/>
                    <a:lumOff val="75000"/>
                  </a:schemeClr>
                </a:solidFill>
              </a:rPr>
              <a:t>Experimental Methodology</a:t>
            </a:r>
          </a:p>
          <a:p>
            <a:pPr>
              <a:lnSpc>
                <a:spcPct val="160000"/>
              </a:lnSpc>
              <a:buSzPct val="70000"/>
              <a:buFont typeface="Wingdings" charset="2"/>
              <a:buChar char="l"/>
            </a:pPr>
            <a:r>
              <a:rPr kumimoji="1" lang="en" altLang="zh-CN" dirty="0">
                <a:solidFill>
                  <a:schemeClr val="tx1">
                    <a:lumMod val="25000"/>
                    <a:lumOff val="75000"/>
                  </a:schemeClr>
                </a:solidFill>
              </a:rPr>
              <a:t>Dataset</a:t>
            </a:r>
          </a:p>
          <a:p>
            <a:pPr>
              <a:lnSpc>
                <a:spcPct val="160000"/>
              </a:lnSpc>
              <a:buSzPct val="70000"/>
              <a:buFont typeface="Wingdings" charset="2"/>
              <a:buChar char="l"/>
            </a:pPr>
            <a:r>
              <a:rPr kumimoji="1" lang="en-US" altLang="zh-CN" dirty="0"/>
              <a:t>Classification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Segmentation in Breast Cancer Detection</a:t>
            </a:r>
          </a:p>
          <a:p>
            <a:pPr>
              <a:lnSpc>
                <a:spcPct val="160000"/>
              </a:lnSpc>
              <a:buSzPct val="70000"/>
              <a:buFont typeface="Wingdings" charset="2"/>
              <a:buChar char="l"/>
            </a:pPr>
            <a:r>
              <a:rPr kumimoji="1" lang="en-US" altLang="zh-CN" dirty="0">
                <a:solidFill>
                  <a:schemeClr val="tx1">
                    <a:lumMod val="25000"/>
                    <a:lumOff val="75000"/>
                  </a:schemeClr>
                </a:solidFill>
              </a:rPr>
              <a:t>Results</a:t>
            </a:r>
          </a:p>
          <a:p>
            <a:pPr>
              <a:lnSpc>
                <a:spcPct val="160000"/>
              </a:lnSpc>
              <a:buSzPct val="70000"/>
              <a:buFont typeface="Wingdings" charset="2"/>
              <a:buChar char="l"/>
            </a:pPr>
            <a:r>
              <a:rPr kumimoji="1" lang="en-US" altLang="zh-CN" dirty="0">
                <a:solidFill>
                  <a:schemeClr val="tx1">
                    <a:lumMod val="25000"/>
                    <a:lumOff val="75000"/>
                  </a:schemeClr>
                </a:solidFill>
              </a:rPr>
              <a:t>Conclusions</a:t>
            </a:r>
            <a:endParaRPr kumimoji="1" lang="zh-CN" altLang="en-US" dirty="0">
              <a:solidFill>
                <a:schemeClr val="tx1">
                  <a:lumMod val="25000"/>
                  <a:lumOff val="75000"/>
                </a:schemeClr>
              </a:solidFill>
            </a:endParaRPr>
          </a:p>
        </p:txBody>
      </p:sp>
      <p:sp>
        <p:nvSpPr>
          <p:cNvPr id="7" name="Date Placeholder 3">
            <a:extLst>
              <a:ext uri="{FF2B5EF4-FFF2-40B4-BE49-F238E27FC236}">
                <a16:creationId xmlns:a16="http://schemas.microsoft.com/office/drawing/2014/main" id="{B1DA0AF4-431C-6941-8171-58757378124E}"/>
              </a:ext>
            </a:extLst>
          </p:cNvPr>
          <p:cNvSpPr>
            <a:spLocks noGrp="1"/>
          </p:cNvSpPr>
          <p:nvPr>
            <p:ph type="dt" sz="half" idx="10"/>
          </p:nvPr>
        </p:nvSpPr>
        <p:spPr>
          <a:xfrm>
            <a:off x="0" y="-1046"/>
            <a:ext cx="6166022" cy="329184"/>
          </a:xfrm>
        </p:spPr>
        <p:txBody>
          <a:bodyPr/>
          <a:lstStyle/>
          <a:p>
            <a:r>
              <a:rPr lang="en" altLang="zh-CN" dirty="0"/>
              <a:t>The 2019 IEEE International Conference on Acoustics, Speech and Signal Processing</a:t>
            </a:r>
            <a:endParaRPr lang="en-US" b="1" dirty="0"/>
          </a:p>
        </p:txBody>
      </p:sp>
    </p:spTree>
    <p:extLst>
      <p:ext uri="{BB962C8B-B14F-4D97-AF65-F5344CB8AC3E}">
        <p14:creationId xmlns:p14="http://schemas.microsoft.com/office/powerpoint/2010/main" val="2323091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清晰">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清晰.thmx</Template>
  <TotalTime>19888</TotalTime>
  <Words>1834</Words>
  <Application>Microsoft Macintosh PowerPoint</Application>
  <PresentationFormat>全屏显示(4:3)</PresentationFormat>
  <Paragraphs>213</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微软雅黑</vt:lpstr>
      <vt:lpstr>Arial</vt:lpstr>
      <vt:lpstr>Calibri</vt:lpstr>
      <vt:lpstr>Cambria Math</vt:lpstr>
      <vt:lpstr>Wingdings</vt:lpstr>
      <vt:lpstr>清晰</vt:lpstr>
      <vt:lpstr>Breast Cancer Detection Based on Merging Four Modes MRI Using Convolutional Neural Networks </vt:lpstr>
      <vt:lpstr>Outline</vt:lpstr>
      <vt:lpstr>Introduction</vt:lpstr>
      <vt:lpstr>Introduction</vt:lpstr>
      <vt:lpstr>Outline</vt:lpstr>
      <vt:lpstr>Experimental Methodology</vt:lpstr>
      <vt:lpstr>Outline</vt:lpstr>
      <vt:lpstr>Dataset</vt:lpstr>
      <vt:lpstr>Outline</vt:lpstr>
      <vt:lpstr>Classification in Breast Cancer Detection</vt:lpstr>
      <vt:lpstr>Classification in Breast Cancer Detection</vt:lpstr>
      <vt:lpstr>PowerPoint 演示文稿</vt:lpstr>
      <vt:lpstr>Classification in Breast Cancer Detection</vt:lpstr>
      <vt:lpstr>Classification in Breast Cancer Detection</vt:lpstr>
      <vt:lpstr>Outline</vt:lpstr>
      <vt:lpstr>Segmentation in Breast Cancer Detection</vt:lpstr>
      <vt:lpstr>Outline</vt:lpstr>
      <vt:lpstr>Results</vt:lpstr>
      <vt:lpstr>Results</vt:lpstr>
      <vt:lpstr>Outline</vt:lpstr>
      <vt:lpstr>Conclusions</vt:lpstr>
      <vt:lpstr>Conclusions</vt:lpstr>
      <vt:lpstr>Conclusions</vt:lpstr>
      <vt:lpstr>References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shao</dc:creator>
  <cp:lastModifiedBy>Microsoft Office User</cp:lastModifiedBy>
  <cp:revision>345</cp:revision>
  <dcterms:created xsi:type="dcterms:W3CDTF">2016-04-04T07:54:41Z</dcterms:created>
  <dcterms:modified xsi:type="dcterms:W3CDTF">2019-05-10T02:50:48Z</dcterms:modified>
</cp:coreProperties>
</file>