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3"/>
  </p:notesMasterIdLst>
  <p:sldIdLst>
    <p:sldId id="256" r:id="rId2"/>
    <p:sldId id="266" r:id="rId3"/>
    <p:sldId id="264" r:id="rId4"/>
    <p:sldId id="257" r:id="rId5"/>
    <p:sldId id="258" r:id="rId6"/>
    <p:sldId id="265" r:id="rId7"/>
    <p:sldId id="260" r:id="rId8"/>
    <p:sldId id="259" r:id="rId9"/>
    <p:sldId id="261" r:id="rId10"/>
    <p:sldId id="262" r:id="rId11"/>
    <p:sldId id="263" r:id="rId12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14"/>
      <p:bold r:id="rId15"/>
      <p:italic r:id="rId16"/>
      <p:boldItalic r:id="rId17"/>
    </p:embeddedFont>
    <p:embeddedFont>
      <p:font typeface="Helvetica Neue Light" panose="02000403000000020004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73B990-466C-43F2-965D-9C2E5134C114}">
  <a:tblStyle styleId="{3A73B990-466C-43F2-965D-9C2E5134C1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A9DC21E-910B-42E2-9229-BF8E68F8BC3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0AC23C1-0032-4022-B81B-E988F454B3CF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0FF"/>
          </a:solidFill>
        </a:fill>
      </a:tcStyle>
    </a:wholeTbl>
    <a:band1H>
      <a:tcTxStyle/>
      <a:tcStyle>
        <a:tcBdr/>
        <a:fill>
          <a:solidFill>
            <a:srgbClr val="CADFF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F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17"/>
    <p:restoredTop sz="94719"/>
  </p:normalViewPr>
  <p:slideViewPr>
    <p:cSldViewPr snapToGrid="0">
      <p:cViewPr varScale="1">
        <p:scale>
          <a:sx n="166" d="100"/>
          <a:sy n="166" d="100"/>
        </p:scale>
        <p:origin x="184" y="6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4c48a552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4c48a552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与副标题">
  <p:cSld name="标题与副标题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字节跳动ByteDance-PPT-0724-0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60" y="0"/>
            <a:ext cx="913588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07193" y="2088753"/>
            <a:ext cx="78105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5BAE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3A5B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407193" y="2749550"/>
            <a:ext cx="30075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marL="457200" lvl="0" indent="-2286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59C4D0"/>
              </a:buClr>
              <a:buSzPts val="2300"/>
              <a:buFont typeface="Helvetica Neue"/>
              <a:buNone/>
              <a:defRPr sz="1900" b="1">
                <a:solidFill>
                  <a:srgbClr val="59C4D0"/>
                </a:solidFill>
              </a:defRPr>
            </a:lvl1pPr>
            <a:lvl2pPr marL="914400" lvl="1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 - 顶部对齐">
  <p:cSld name="2_标题 - 顶部对齐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 descr="字节跳动ByteDance-PPT-0724-06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60" y="0"/>
            <a:ext cx="913588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07244" y="1951375"/>
            <a:ext cx="56508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与项目符号">
  <p:cSld name="标题与项目符号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9002" y="520706"/>
            <a:ext cx="27600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900"/>
              <a:buFont typeface="Helvetica Neue"/>
              <a:buNone/>
              <a:defRPr sz="19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00" cy="3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marL="457200" lvl="0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 - 顶部对齐">
  <p:cSld name="1_标题 - 顶部对齐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 descr="字节跳动ByteDance-PPT-0724-08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60" y="0"/>
            <a:ext cx="913588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243083" y="2278400"/>
            <a:ext cx="1873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、项目符号与照片">
  <p:cSld name="标题、项目符号与照片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>
            <a:spLocks noGrp="1"/>
          </p:cNvSpPr>
          <p:nvPr>
            <p:ph type="pic" idx="2"/>
          </p:nvPr>
        </p:nvSpPr>
        <p:spPr>
          <a:xfrm>
            <a:off x="4938713" y="1181100"/>
            <a:ext cx="3571800" cy="3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/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3833700" cy="3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marL="457200" lvl="0" indent="-3746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746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746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746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746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Helvetica Neue"/>
              <a:buChar char="•"/>
              <a:defRPr sz="1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8"/>
          <p:cNvSpPr txBox="1"/>
          <p:nvPr/>
        </p:nvSpPr>
        <p:spPr>
          <a:xfrm>
            <a:off x="419002" y="520706"/>
            <a:ext cx="28671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900"/>
              <a:buFont typeface="Helvetica Neue"/>
              <a:buNone/>
            </a:pPr>
            <a:r>
              <a:rPr lang="en" sz="19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标题文本</a:t>
            </a:r>
            <a:endParaRPr sz="5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19050" tIns="19050" rIns="19050" bIns="19050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19050" tIns="19050" rIns="19050" bIns="19050" anchor="ctr" anchorCtr="0"/>
          <a:lstStyle>
            <a:lvl1pPr lvl="0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字节跳动ByteDance-PPT-0724-07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60" y="0"/>
            <a:ext cx="913588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00" cy="3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marL="457200" marR="0" lvl="0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3.xml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2" Type="http://schemas.openxmlformats.org/officeDocument/2006/relationships/audio" Target="../media/media1.wav"/><Relationship Id="rId16" Type="http://schemas.openxmlformats.org/officeDocument/2006/relationships/image" Target="../media/image5.tiff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14.tiff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407199" y="914400"/>
            <a:ext cx="8483707" cy="832757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lvl="0" algn="ctr"/>
            <a:r>
              <a:rPr lang="en" altLang="zh-CN" sz="2400" dirty="0"/>
              <a:t>A UNIFIED SEQUENCE-TO-SEQUENCE FRONT-END MODEL FOR MANDARIN TEXT-TO-SPEECH SYNTHESIS</a:t>
            </a:r>
            <a:endParaRPr sz="2400" dirty="0"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407199" y="1747157"/>
            <a:ext cx="8124480" cy="11938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0" dirty="0" err="1">
                <a:solidFill>
                  <a:schemeClr val="tx1"/>
                </a:solidFill>
              </a:rPr>
              <a:t>Junjie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Pan,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Xiang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Yin,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 err="1">
                <a:solidFill>
                  <a:schemeClr val="tx1"/>
                </a:solidFill>
              </a:rPr>
              <a:t>Zhiling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Zhang,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 err="1">
                <a:solidFill>
                  <a:schemeClr val="tx1"/>
                </a:solidFill>
              </a:rPr>
              <a:t>Shichao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Liu,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endParaRPr lang="en-US" altLang="zh-CN" sz="1600" b="0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0" dirty="0">
                <a:solidFill>
                  <a:schemeClr val="tx1"/>
                </a:solidFill>
              </a:rPr>
              <a:t>Yang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Zhang,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 err="1">
                <a:solidFill>
                  <a:schemeClr val="tx1"/>
                </a:solidFill>
              </a:rPr>
              <a:t>Zejun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Ma,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 err="1">
                <a:solidFill>
                  <a:schemeClr val="tx1"/>
                </a:solidFill>
              </a:rPr>
              <a:t>Yuxuan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Wang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dirty="0">
                <a:solidFill>
                  <a:schemeClr val="tx1"/>
                </a:solidFill>
              </a:rPr>
              <a:t>ICASSP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2020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6D2B17F-7318-0341-BE9C-00A1B555B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797" y="4164767"/>
            <a:ext cx="1454946" cy="78751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35A717A-31A3-514F-8C7D-A5100D3A0629}"/>
              </a:ext>
            </a:extLst>
          </p:cNvPr>
          <p:cNvSpPr txBox="1"/>
          <p:nvPr/>
        </p:nvSpPr>
        <p:spPr>
          <a:xfrm>
            <a:off x="6523744" y="3619825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Speaker:</a:t>
            </a:r>
            <a:r>
              <a:rPr kumimoji="1" lang="zh-CN" altLang="en-US" dirty="0"/>
              <a:t> </a:t>
            </a:r>
            <a:r>
              <a:rPr kumimoji="1" lang="en-US" altLang="zh-CN" b="1" dirty="0" err="1"/>
              <a:t>Junjie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Pan</a:t>
            </a:r>
            <a:endParaRPr kumimoji="1" lang="zh-CN" alt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065D15-51D9-4D4E-A424-1ACBADB6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2" y="520706"/>
            <a:ext cx="3627704" cy="327000"/>
          </a:xfrm>
        </p:spPr>
        <p:txBody>
          <a:bodyPr/>
          <a:lstStyle/>
          <a:p>
            <a:r>
              <a:rPr kumimoji="1" lang="en-US" altLang="zh-CN" dirty="0"/>
              <a:t>Evaluation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Proposed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endParaRPr kumimoji="1" lang="zh-CN" altLang="en-US" dirty="0"/>
          </a:p>
        </p:txBody>
      </p:sp>
      <p:pic>
        <p:nvPicPr>
          <p:cNvPr id="3" name="00000003" descr="00000003">
            <a:hlinkClick r:id="" action="ppaction://media"/>
            <a:extLst>
              <a:ext uri="{FF2B5EF4-FFF2-40B4-BE49-F238E27FC236}">
                <a16:creationId xmlns:a16="http://schemas.microsoft.com/office/drawing/2014/main" id="{1310ED5E-2061-0641-96ED-8E714A825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93259" y="1555011"/>
            <a:ext cx="573308" cy="57330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261A87C-8E8C-AA4F-BF20-ADA14AA9BD07}"/>
              </a:ext>
            </a:extLst>
          </p:cNvPr>
          <p:cNvSpPr txBox="1"/>
          <p:nvPr/>
        </p:nvSpPr>
        <p:spPr>
          <a:xfrm>
            <a:off x="5435874" y="1135691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P-System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BDE932-AD5A-634B-8CFF-396148CBAB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6854" y="1555011"/>
            <a:ext cx="3502003" cy="174108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67AD255-BEE7-BB41-ACA3-7CDD892AA51C}"/>
              </a:ext>
            </a:extLst>
          </p:cNvPr>
          <p:cNvSpPr txBox="1"/>
          <p:nvPr/>
        </p:nvSpPr>
        <p:spPr>
          <a:xfrm>
            <a:off x="7142950" y="1114518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U-System</a:t>
            </a:r>
          </a:p>
        </p:txBody>
      </p:sp>
      <p:pic>
        <p:nvPicPr>
          <p:cNvPr id="8" name="00000003" descr="00000003">
            <a:hlinkClick r:id="" action="ppaction://media"/>
            <a:extLst>
              <a:ext uri="{FF2B5EF4-FFF2-40B4-BE49-F238E27FC236}">
                <a16:creationId xmlns:a16="http://schemas.microsoft.com/office/drawing/2014/main" id="{3FDF2B14-3902-2D4B-9FAE-A1826B0E19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30282" y="1555011"/>
            <a:ext cx="573308" cy="573308"/>
          </a:xfrm>
          <a:prstGeom prst="rect">
            <a:avLst/>
          </a:prstGeom>
        </p:spPr>
      </p:pic>
      <p:pic>
        <p:nvPicPr>
          <p:cNvPr id="9" name="00000020" descr="00000020">
            <a:hlinkClick r:id="" action="ppaction://media"/>
            <a:extLst>
              <a:ext uri="{FF2B5EF4-FFF2-40B4-BE49-F238E27FC236}">
                <a16:creationId xmlns:a16="http://schemas.microsoft.com/office/drawing/2014/main" id="{3CCB726D-3634-A44F-996B-2075686BA6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30282" y="2393750"/>
            <a:ext cx="621432" cy="621432"/>
          </a:xfrm>
          <a:prstGeom prst="rect">
            <a:avLst/>
          </a:prstGeom>
        </p:spPr>
      </p:pic>
      <p:pic>
        <p:nvPicPr>
          <p:cNvPr id="10" name="00000020" descr="00000020">
            <a:hlinkClick r:id="" action="ppaction://media"/>
            <a:extLst>
              <a:ext uri="{FF2B5EF4-FFF2-40B4-BE49-F238E27FC236}">
                <a16:creationId xmlns:a16="http://schemas.microsoft.com/office/drawing/2014/main" id="{30FA794C-FC03-B54A-BB4F-4F8F3625A8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93259" y="2393750"/>
            <a:ext cx="621432" cy="621432"/>
          </a:xfrm>
          <a:prstGeom prst="rect">
            <a:avLst/>
          </a:prstGeom>
        </p:spPr>
      </p:pic>
      <p:pic>
        <p:nvPicPr>
          <p:cNvPr id="11" name="00000052" descr="00000052">
            <a:hlinkClick r:id="" action="ppaction://media"/>
            <a:extLst>
              <a:ext uri="{FF2B5EF4-FFF2-40B4-BE49-F238E27FC236}">
                <a16:creationId xmlns:a16="http://schemas.microsoft.com/office/drawing/2014/main" id="{BE307B9F-F8D2-4644-815B-4C7808896DF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30282" y="3296092"/>
            <a:ext cx="621432" cy="621432"/>
          </a:xfrm>
          <a:prstGeom prst="rect">
            <a:avLst/>
          </a:prstGeom>
        </p:spPr>
      </p:pic>
      <p:pic>
        <p:nvPicPr>
          <p:cNvPr id="12" name="00000052" descr="00000052">
            <a:hlinkClick r:id="" action="ppaction://media"/>
            <a:extLst>
              <a:ext uri="{FF2B5EF4-FFF2-40B4-BE49-F238E27FC236}">
                <a16:creationId xmlns:a16="http://schemas.microsoft.com/office/drawing/2014/main" id="{445F0E27-0BAC-7A40-8172-5B467F1A200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70630" y="3272928"/>
            <a:ext cx="644061" cy="6440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F47A4F-2B79-6240-9299-CA7ABDC8AB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747" y="4223755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5D61E5-5331-A946-89DA-4C5052DF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82" y="2278400"/>
            <a:ext cx="2860191" cy="586800"/>
          </a:xfrm>
        </p:spPr>
        <p:txBody>
          <a:bodyPr/>
          <a:lstStyle/>
          <a:p>
            <a:r>
              <a:rPr kumimoji="1" lang="en-US" altLang="zh-CN" dirty="0"/>
              <a:t>Thanks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Watching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8943DA-0F83-214F-8E16-1A2CD3738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77" y="1490887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31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182ED-1DC4-7241-BC24-5C88A62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2" y="520706"/>
            <a:ext cx="6381848" cy="327000"/>
          </a:xfrm>
        </p:spPr>
        <p:txBody>
          <a:bodyPr/>
          <a:lstStyle/>
          <a:p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paper</a:t>
            </a:r>
            <a:r>
              <a:rPr kumimoji="1" lang="zh-CN" altLang="en-US" dirty="0"/>
              <a:t> </a:t>
            </a:r>
            <a:r>
              <a:rPr kumimoji="1" lang="en-US" altLang="zh-CN" dirty="0"/>
              <a:t>help?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32C1BC0-1890-4F49-BFF4-E87025D40F13}"/>
              </a:ext>
            </a:extLst>
          </p:cNvPr>
          <p:cNvSpPr txBox="1"/>
          <p:nvPr/>
        </p:nvSpPr>
        <p:spPr>
          <a:xfrm>
            <a:off x="531628" y="1034902"/>
            <a:ext cx="7804298" cy="296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aim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paper?</a:t>
            </a:r>
          </a:p>
          <a:p>
            <a:pPr marL="762000" lvl="1" indent="-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provide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unified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companies/researchers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who</a:t>
            </a:r>
            <a:r>
              <a:rPr kumimoji="1" lang="zh-CN" altLang="en-US" dirty="0"/>
              <a:t> </a:t>
            </a:r>
            <a:r>
              <a:rPr kumimoji="1" lang="en-US" altLang="zh-CN" dirty="0"/>
              <a:t>want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customized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FE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no</a:t>
            </a:r>
            <a:r>
              <a:rPr kumimoji="1" lang="zh-CN" altLang="en-US" dirty="0"/>
              <a:t> </a:t>
            </a:r>
            <a:r>
              <a:rPr kumimoji="1" lang="en-US" altLang="zh-CN" dirty="0"/>
              <a:t>much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optimize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complex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FE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proposed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benefit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TTS?</a:t>
            </a:r>
          </a:p>
          <a:p>
            <a:pPr marL="762000" lvl="7" indent="-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Generate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accurate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phoneme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prosody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backend</a:t>
            </a:r>
          </a:p>
          <a:p>
            <a:pPr marL="762000" lvl="7" indent="-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Improve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naturalness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synthesized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waves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other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languages?</a:t>
            </a:r>
          </a:p>
          <a:p>
            <a:pPr marL="762000" lvl="7" indent="-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Yes.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444500" lvl="1">
              <a:lnSpc>
                <a:spcPct val="150000"/>
              </a:lnSpc>
            </a:pPr>
            <a:endParaRPr kumimoji="1"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353E98-EC77-A14F-855A-4C8462F3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7" y="4223755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182ED-1DC4-7241-BC24-5C88A62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2" y="520706"/>
            <a:ext cx="6381848" cy="327000"/>
          </a:xfrm>
        </p:spPr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32C1BC0-1890-4F49-BFF4-E87025D40F13}"/>
              </a:ext>
            </a:extLst>
          </p:cNvPr>
          <p:cNvSpPr txBox="1"/>
          <p:nvPr/>
        </p:nvSpPr>
        <p:spPr>
          <a:xfrm>
            <a:off x="531628" y="1034902"/>
            <a:ext cx="7804298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Frontend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essential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Mandarin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TTS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762000" lvl="8" indent="-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Intelligibility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Naturalness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Typical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frontend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pipeline-based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762000" lvl="1" indent="-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accumulation</a:t>
            </a:r>
          </a:p>
          <a:p>
            <a:pPr marL="762000" lvl="1" indent="-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Complex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engineering</a:t>
            </a:r>
          </a:p>
          <a:p>
            <a:pPr marL="762000" lvl="1" indent="-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Mismatches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training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inference</a:t>
            </a:r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2C825E7-9D6F-DB40-89F5-488F9BFC2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7" y="4223755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5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182ED-1DC4-7241-BC24-5C88A62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2" y="520706"/>
            <a:ext cx="6381848" cy="327000"/>
          </a:xfrm>
        </p:spPr>
        <p:txBody>
          <a:bodyPr/>
          <a:lstStyle/>
          <a:p>
            <a:r>
              <a:rPr kumimoji="1" lang="en-US" altLang="zh-CN" dirty="0"/>
              <a:t>Typical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Mandarin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TTS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F7A8307-009D-164B-9705-9E77050BE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14" y="847706"/>
            <a:ext cx="6604907" cy="15918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F0A2DC-45E7-2F48-BEAE-3387CB20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93" y="2907156"/>
            <a:ext cx="4825093" cy="2104112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32F38258-16DF-C544-B553-138FD97F6BD9}"/>
              </a:ext>
            </a:extLst>
          </p:cNvPr>
          <p:cNvCxnSpPr/>
          <p:nvPr/>
        </p:nvCxnSpPr>
        <p:spPr>
          <a:xfrm>
            <a:off x="3126921" y="2049236"/>
            <a:ext cx="910318" cy="75927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75BB5CB8-BE51-B340-80BD-A4C85DF94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7" y="4223755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2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7B6DDC-CAB7-294F-8932-21B26F37C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97" y="661307"/>
            <a:ext cx="5032817" cy="4338126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BC009E2A-EF66-7942-98B3-545B7C59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2" y="520706"/>
            <a:ext cx="6381848" cy="327000"/>
          </a:xfrm>
        </p:spPr>
        <p:txBody>
          <a:bodyPr/>
          <a:lstStyle/>
          <a:p>
            <a:r>
              <a:rPr kumimoji="1" lang="en-US" altLang="zh-CN" dirty="0"/>
              <a:t>Proposed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5C7EE1-EEF9-F24D-8D61-4FFEFFE8F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7" y="4223755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0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BC009E2A-EF66-7942-98B3-545B7C59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2" y="520706"/>
            <a:ext cx="6381848" cy="327000"/>
          </a:xfrm>
        </p:spPr>
        <p:txBody>
          <a:bodyPr/>
          <a:lstStyle/>
          <a:p>
            <a:r>
              <a:rPr kumimoji="1" lang="en-US" altLang="zh-CN" dirty="0"/>
              <a:t>Proposed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endParaRPr kumimoji="1"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2E68E0A-C854-DD42-8E5F-AC7630DC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707" y="998110"/>
            <a:ext cx="4535247" cy="31472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509169B-5030-0540-84E4-1F7977BD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7" y="4223755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6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065D15-51D9-4D4E-A424-1ACBADB6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2" y="520706"/>
            <a:ext cx="3627704" cy="327000"/>
          </a:xfrm>
        </p:spPr>
        <p:txBody>
          <a:bodyPr/>
          <a:lstStyle/>
          <a:p>
            <a:r>
              <a:rPr kumimoji="1" lang="en-US" altLang="zh-CN" dirty="0"/>
              <a:t>Evaluation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Proposed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74F79F-7247-3044-9A64-90B32A85E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72" y="955335"/>
            <a:ext cx="4032372" cy="35611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55136C-0312-4B4D-A20F-03655C130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7" y="4223755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3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065D15-51D9-4D4E-A424-1ACBADB6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2" y="520706"/>
            <a:ext cx="3627704" cy="327000"/>
          </a:xfrm>
        </p:spPr>
        <p:txBody>
          <a:bodyPr/>
          <a:lstStyle/>
          <a:p>
            <a:r>
              <a:rPr kumimoji="1" lang="en-US" altLang="zh-CN" dirty="0"/>
              <a:t>Semi-AR</a:t>
            </a:r>
            <a:r>
              <a:rPr kumimoji="1" lang="zh-CN" altLang="en-US" dirty="0"/>
              <a:t>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1F57505-6E48-934F-B0B9-F30D09340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16" y="772633"/>
            <a:ext cx="5537340" cy="39925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9B1A4-3811-5B4A-BE8D-A4466A90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8" y="4229037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2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065D15-51D9-4D4E-A424-1ACBADB6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02" y="520706"/>
            <a:ext cx="3627704" cy="327000"/>
          </a:xfrm>
        </p:spPr>
        <p:txBody>
          <a:bodyPr/>
          <a:lstStyle/>
          <a:p>
            <a:r>
              <a:rPr kumimoji="1" lang="en-US" altLang="zh-CN" dirty="0"/>
              <a:t>Semi-AR</a:t>
            </a:r>
            <a:r>
              <a:rPr kumimoji="1" lang="zh-CN" altLang="en-US" dirty="0"/>
              <a:t>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8CE96D-60A8-FE4F-B24E-B138747E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18" y="1772031"/>
            <a:ext cx="4360964" cy="15994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8781FB3-8338-2343-B9A1-5F654969D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7" y="4223755"/>
            <a:ext cx="1454946" cy="7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67249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162</Words>
  <Application>Microsoft Macintosh PowerPoint</Application>
  <PresentationFormat>全屏显示(16:9)</PresentationFormat>
  <Paragraphs>30</Paragraphs>
  <Slides>11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6" baseType="lpstr">
      <vt:lpstr>Arial</vt:lpstr>
      <vt:lpstr>Wingdings</vt:lpstr>
      <vt:lpstr>Helvetica Neue Light</vt:lpstr>
      <vt:lpstr>Helvetica Neue</vt:lpstr>
      <vt:lpstr>White</vt:lpstr>
      <vt:lpstr>A UNIFIED SEQUENCE-TO-SEQUENCE FRONT-END MODEL FOR MANDARIN TEXT-TO-SPEECH SYNTHESIS</vt:lpstr>
      <vt:lpstr>How can this paper help?</vt:lpstr>
      <vt:lpstr>Background</vt:lpstr>
      <vt:lpstr>Typical Mandarin TTS Pipeline</vt:lpstr>
      <vt:lpstr>Proposed Model</vt:lpstr>
      <vt:lpstr>Proposed Model</vt:lpstr>
      <vt:lpstr>Evaluation of Proposed Model</vt:lpstr>
      <vt:lpstr>Semi-AR </vt:lpstr>
      <vt:lpstr>Semi-AR </vt:lpstr>
      <vt:lpstr>Evaluation of Proposed Model</vt:lpstr>
      <vt:lpstr>Thanks for Watching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UNIFIED SEQUENCE-TO-SEQUENCE FRONT-END MODEL FOR MANDARIN TEXT-TO-SPEECH SYNTHESIS</dc:title>
  <cp:lastModifiedBy>潘 俊杰</cp:lastModifiedBy>
  <cp:revision>15</cp:revision>
  <dcterms:modified xsi:type="dcterms:W3CDTF">2020-04-16T06:12:27Z</dcterms:modified>
</cp:coreProperties>
</file>