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86" r:id="rId2"/>
    <p:sldMasterId id="2147483688" r:id="rId3"/>
  </p:sldMasterIdLst>
  <p:notesMasterIdLst>
    <p:notesMasterId r:id="rId24"/>
  </p:notesMasterIdLst>
  <p:handoutMasterIdLst>
    <p:handoutMasterId r:id="rId25"/>
  </p:handoutMasterIdLst>
  <p:sldIdLst>
    <p:sldId id="519" r:id="rId4"/>
    <p:sldId id="520" r:id="rId5"/>
    <p:sldId id="552" r:id="rId6"/>
    <p:sldId id="521" r:id="rId7"/>
    <p:sldId id="553" r:id="rId8"/>
    <p:sldId id="550" r:id="rId9"/>
    <p:sldId id="536" r:id="rId10"/>
    <p:sldId id="539" r:id="rId11"/>
    <p:sldId id="522" r:id="rId12"/>
    <p:sldId id="523" r:id="rId13"/>
    <p:sldId id="524" r:id="rId14"/>
    <p:sldId id="542" r:id="rId15"/>
    <p:sldId id="543" r:id="rId16"/>
    <p:sldId id="544" r:id="rId17"/>
    <p:sldId id="546" r:id="rId18"/>
    <p:sldId id="545" r:id="rId19"/>
    <p:sldId id="547" r:id="rId20"/>
    <p:sldId id="548" r:id="rId21"/>
    <p:sldId id="549" r:id="rId22"/>
    <p:sldId id="533" r:id="rId23"/>
  </p:sldIdLst>
  <p:sldSz cx="9144000" cy="6858000" type="screen4x3"/>
  <p:notesSz cx="10234613" cy="7099300"/>
  <p:defaultTextStyle>
    <a:defPPr>
      <a:defRPr lang="zh-CN"/>
    </a:defPPr>
    <a:lvl1pPr algn="l" rtl="0" fontAlgn="ctr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1pPr>
    <a:lvl2pPr marL="457200" algn="l" rtl="0" fontAlgn="ctr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2pPr>
    <a:lvl3pPr marL="914400" algn="l" rtl="0" fontAlgn="ctr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3pPr>
    <a:lvl4pPr marL="1371600" algn="l" rtl="0" fontAlgn="ctr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4pPr>
    <a:lvl5pPr marL="1828800" algn="l" rtl="0" fontAlgn="ctr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charset="0"/>
        <a:ea typeface="华文楷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5BBF9"/>
    <a:srgbClr val="0000FF"/>
    <a:srgbClr val="800080"/>
    <a:srgbClr val="02D8EE"/>
    <a:srgbClr val="E808ED"/>
    <a:srgbClr val="990099"/>
    <a:srgbClr val="FF0066"/>
    <a:srgbClr val="FF3300"/>
    <a:srgbClr val="EEE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4" autoAdjust="0"/>
    <p:restoredTop sz="98938" autoAdjust="0"/>
  </p:normalViewPr>
  <p:slideViewPr>
    <p:cSldViewPr>
      <p:cViewPr varScale="1">
        <p:scale>
          <a:sx n="88" d="100"/>
          <a:sy n="88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>
      <p:cViewPr>
        <p:scale>
          <a:sx n="142" d="100"/>
          <a:sy n="142" d="100"/>
        </p:scale>
        <p:origin x="-732" y="-9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103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3C38E9E-7D00-459B-B113-3E2C5E04EA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31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6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7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103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6" y="6743103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fontAlgn="base">
              <a:defRPr sz="1300" b="0"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28A9AC8-80D2-4C5C-AEA9-1A03AE93B2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757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A9AC8-80D2-4C5C-AEA9-1A03AE93B28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1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0" y="3716338"/>
            <a:ext cx="8229600" cy="0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Line 41"/>
          <p:cNvSpPr>
            <a:spLocks noChangeShapeType="1"/>
          </p:cNvSpPr>
          <p:nvPr userDrawn="1"/>
        </p:nvSpPr>
        <p:spPr bwMode="auto">
          <a:xfrm>
            <a:off x="914400" y="3644900"/>
            <a:ext cx="8229600" cy="0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6" descr="xm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5940425"/>
            <a:ext cx="24495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6659563" y="6165850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latin typeface="Times New Roman" pitchFamily="18" charset="0"/>
              </a:rPr>
              <a:t>2014. 9. 28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935038"/>
            <a:ext cx="7345363" cy="2493962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02063"/>
            <a:ext cx="6248400" cy="18589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0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077E-A510-4F57-8F59-0A22A6C95568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195263"/>
            <a:ext cx="2057400" cy="5845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195263"/>
            <a:ext cx="6019800" cy="5845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4B8-7E2D-4963-995F-A3DA2C8144A4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915988" y="195263"/>
            <a:ext cx="7543800" cy="7858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4213" y="1196975"/>
            <a:ext cx="4038600" cy="23447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75213" y="1196975"/>
            <a:ext cx="4038600" cy="23447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4213" y="3694113"/>
            <a:ext cx="4038600" cy="23463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75213" y="3694113"/>
            <a:ext cx="4038600" cy="23463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0D01-964C-4BFF-8943-6433AD82C1AA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4A8A-F031-423B-9EB9-24344748EAFC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891D-3EF4-475E-9189-1B5C6D2D4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F6AE-0FE9-4058-8B69-D089482F9E00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1707-523D-436C-A11C-E26A42F886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2102-D16F-48DF-8D68-B717F1F2642D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457A-70AC-4BAB-BD85-0F7C33244B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11D9-BE7D-46F8-B96B-53743011F0EC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F3BB-198A-403A-A7AE-2ED4B89BA3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4600-FE02-47CC-B993-25A1B8C13C0D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E23D-8654-47B3-8EE3-7BCDB98B75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CA5C-985D-4504-8DC7-1E65D90BF4A3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4936-81CB-4D41-9B7F-BDB283CB0E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32AF-2849-436D-BFD5-E0052C590ECA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C5FF-9100-468D-9924-FA5CF054A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6FACF-D9AF-498D-B92C-BAE64CF82DEB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B56D-4816-49DD-B433-0076D4F46D41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B2A3-F5E4-474F-833B-B01E2A50F4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EA01-9283-4D6C-AEB2-44680BD33F8B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68C2-465C-442B-A329-D93585E1EA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7F87-2D34-4DC7-90D3-E20F848AAA68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CD5B-7F86-4C5C-82BA-293BAE1C5F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3884-30B5-4A2C-92BF-A8D5FA73103D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B08F-12B9-42B5-A823-989850BCCB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3716338"/>
            <a:ext cx="8229600" cy="0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914400" y="3644900"/>
            <a:ext cx="8229600" cy="0"/>
          </a:xfrm>
          <a:prstGeom prst="line">
            <a:avLst/>
          </a:prstGeom>
          <a:noFill/>
          <a:ln w="63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9" descr="xm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9525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NT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46825" y="5805488"/>
            <a:ext cx="2762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935038"/>
            <a:ext cx="7345363" cy="2493962"/>
          </a:xfrm>
        </p:spPr>
        <p:txBody>
          <a:bodyPr/>
          <a:lstStyle>
            <a:lvl1pPr algn="r">
              <a:defRPr sz="4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02063"/>
            <a:ext cx="6248400" cy="18589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l" fontAlgn="base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EC97910-A729-4EC5-ACEF-5EBB12C14686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0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0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4282DAD-30D7-421E-BB7A-AD9700CA2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370-C935-44E5-99FE-80EC24B0A41C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766C-8F5F-446A-AEFF-D1C07C9C31D6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5213" y="1196975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18BA8-E40C-4811-B8AB-93475525E402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2E84-B02A-493F-B21B-67E2A22D87D6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4A40-807A-486F-A71D-18A6D0173232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3E28D-BE72-4E4A-8758-427365E35612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806C-DD53-4716-9CAA-CBE1A942FF1C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7CA7-91A3-4A5B-B1BF-7C674CED86DF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0068-8E49-4E1C-B337-25894E14C84A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6153-6F4E-406B-8027-E33DF9665A9F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195263"/>
            <a:ext cx="2057400" cy="5845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195263"/>
            <a:ext cx="6019800" cy="5845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7618-9B0D-4036-A433-398887B0494D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5213" y="1196975"/>
            <a:ext cx="4038600" cy="484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C5E-00B2-4C02-A66B-A755331F2867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E8591-5F49-40E2-A9E0-685D11A9C97E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DC11-B3B5-40A7-9979-5C5B28B38796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06C2-0238-41FD-A9F3-253F20255891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FB23-54B2-45BB-B35C-8CEC1CE1A781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10CC-572D-4924-84B0-A374C9E11DEC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195263"/>
            <a:ext cx="7543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8229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364288"/>
            <a:ext cx="13414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">
              <a:defRPr sz="1200" b="0">
                <a:solidFill>
                  <a:srgbClr val="2C0058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0F9711D-6ACB-446B-8103-26204B1791FE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pic>
        <p:nvPicPr>
          <p:cNvPr id="8197" name="Picture 4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6257925"/>
            <a:ext cx="828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66675" y="6410325"/>
            <a:ext cx="11922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">
              <a:defRPr/>
            </a:pPr>
            <a:fld id="{0D14E029-4314-4206-8042-FB5237BDBCEA}" type="slidenum">
              <a:rPr lang="en-US" altLang="zh-CN" sz="1400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pPr algn="ctr" fontAlgn="b">
                <a:defRPr/>
              </a:pPr>
              <a:t>‹#›</a:t>
            </a:fld>
            <a:endParaRPr lang="en-US" altLang="zh-CN" sz="1400" dirty="0">
              <a:solidFill>
                <a:srgbClr val="000099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8199" name="Picture 48" descr="图片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56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9" descr="xmu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308850" y="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2pPr>
      <a:lvl3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3pPr>
      <a:lvl4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4pPr>
      <a:lvl5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5pPr>
      <a:lvl6pPr marL="4572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6pPr>
      <a:lvl7pPr marL="9144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7pPr>
      <a:lvl8pPr marL="13716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8pPr>
      <a:lvl9pPr marL="18288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9C7EBACA-FDE3-4D10-85BB-2BF83BBFB172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987C41D6-1B78-45E0-9424-8010AD4C5A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223" name="Picture 7" descr="xmu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5988" y="195263"/>
            <a:ext cx="7543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8229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364288"/>
            <a:ext cx="13414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">
              <a:defRPr sz="1200" b="0">
                <a:solidFill>
                  <a:srgbClr val="2C0058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4B480139-A9A6-49FA-90C6-59D6750B1BD5}" type="datetime1">
              <a:rPr lang="zh-CN" altLang="en-US"/>
              <a:pPr>
                <a:defRPr/>
              </a:pPr>
              <a:t>2016/10/13</a:t>
            </a:fld>
            <a:endParaRPr lang="en-US" altLang="zh-CN"/>
          </a:p>
        </p:txBody>
      </p:sp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6257925"/>
            <a:ext cx="828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66675" y="6410325"/>
            <a:ext cx="11922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">
              <a:defRPr/>
            </a:pPr>
            <a:fld id="{0CE56216-CAFA-4888-A850-4FDEC4DC30C1}" type="slidenum">
              <a:rPr lang="en-US" altLang="zh-CN" sz="1400">
                <a:solidFill>
                  <a:srgbClr val="000099"/>
                </a:solidFill>
                <a:latin typeface="Times New Roman" pitchFamily="18" charset="0"/>
                <a:ea typeface="宋体" pitchFamily="2" charset="-122"/>
              </a:rPr>
              <a:pPr algn="ctr" fontAlgn="b">
                <a:defRPr/>
              </a:pPr>
              <a:t>‹#›</a:t>
            </a:fld>
            <a:endParaRPr lang="en-US" altLang="zh-CN" sz="1400">
              <a:solidFill>
                <a:srgbClr val="000099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247" name="Picture 7" descr="图片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67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xmu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08850" y="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2pPr>
      <a:lvl3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3pPr>
      <a:lvl4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4pPr>
      <a:lvl5pPr algn="l" rtl="0" eaLnBrk="0" fontAlgn="ctr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5pPr>
      <a:lvl6pPr marL="4572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6pPr>
      <a:lvl7pPr marL="9144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7pPr>
      <a:lvl8pPr marL="13716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8pPr>
      <a:lvl9pPr marL="1828800" algn="l" rtl="0" fontAlgn="ctr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23528" y="3143248"/>
            <a:ext cx="8820472" cy="31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dirty="0">
                <a:latin typeface="+mj-lt"/>
              </a:rPr>
              <a:t>Lin Li</a:t>
            </a:r>
            <a:r>
              <a:rPr lang="en-US" altLang="zh-CN" sz="2000" baseline="30000" dirty="0">
                <a:latin typeface="+mj-lt"/>
              </a:rPr>
              <a:t>1</a:t>
            </a:r>
            <a:r>
              <a:rPr lang="en-US" altLang="zh-CN" sz="2000" dirty="0">
                <a:latin typeface="+mj-lt"/>
              </a:rPr>
              <a:t>, </a:t>
            </a:r>
            <a:r>
              <a:rPr lang="en-US" altLang="zh-CN" sz="2000" dirty="0" err="1">
                <a:latin typeface="+mj-lt"/>
              </a:rPr>
              <a:t>Wenhao</a:t>
            </a:r>
            <a:r>
              <a:rPr lang="en-US" altLang="zh-CN" sz="2000" dirty="0">
                <a:latin typeface="+mj-lt"/>
              </a:rPr>
              <a:t> Xu</a:t>
            </a:r>
            <a:r>
              <a:rPr lang="en-US" altLang="zh-CN" sz="2000" baseline="30000" dirty="0">
                <a:latin typeface="+mj-lt"/>
              </a:rPr>
              <a:t>1</a:t>
            </a:r>
            <a:r>
              <a:rPr lang="en-US" altLang="zh-CN" sz="2000" dirty="0">
                <a:latin typeface="+mj-lt"/>
              </a:rPr>
              <a:t>, </a:t>
            </a:r>
            <a:r>
              <a:rPr lang="en-US" altLang="zh-CN" sz="2000" dirty="0" err="1">
                <a:latin typeface="+mj-lt"/>
              </a:rPr>
              <a:t>Qingyang</a:t>
            </a:r>
            <a:r>
              <a:rPr lang="en-US" altLang="zh-CN" sz="2000" dirty="0">
                <a:latin typeface="+mj-lt"/>
              </a:rPr>
              <a:t> Hong</a:t>
            </a:r>
            <a:r>
              <a:rPr lang="en-US" altLang="zh-CN" sz="2000" baseline="30000" dirty="0">
                <a:latin typeface="+mj-lt"/>
              </a:rPr>
              <a:t>1</a:t>
            </a:r>
            <a:r>
              <a:rPr lang="en-US" altLang="zh-CN" sz="2000" dirty="0">
                <a:latin typeface="+mj-lt"/>
              </a:rPr>
              <a:t>, </a:t>
            </a:r>
            <a:r>
              <a:rPr lang="en-US" altLang="zh-CN" sz="2000" dirty="0" err="1">
                <a:latin typeface="+mj-lt"/>
              </a:rPr>
              <a:t>Feng</a:t>
            </a:r>
            <a:r>
              <a:rPr lang="en-US" altLang="zh-CN" sz="2000" dirty="0">
                <a:latin typeface="+mj-lt"/>
              </a:rPr>
              <a:t> Tong</a:t>
            </a:r>
            <a:r>
              <a:rPr lang="en-US" altLang="zh-CN" sz="2000" baseline="30000" dirty="0">
                <a:latin typeface="+mj-lt"/>
              </a:rPr>
              <a:t>2</a:t>
            </a:r>
            <a:r>
              <a:rPr lang="en-US" altLang="zh-CN" sz="2000" dirty="0">
                <a:latin typeface="+mj-lt"/>
              </a:rPr>
              <a:t>, </a:t>
            </a:r>
            <a:r>
              <a:rPr lang="en-US" altLang="zh-CN" sz="2000" dirty="0" err="1">
                <a:latin typeface="+mj-lt"/>
              </a:rPr>
              <a:t>Jinzhun</a:t>
            </a:r>
            <a:r>
              <a:rPr lang="en-US" altLang="zh-CN" sz="2000" dirty="0">
                <a:latin typeface="+mj-lt"/>
              </a:rPr>
              <a:t> </a:t>
            </a:r>
            <a:r>
              <a:rPr lang="en-US" altLang="zh-CN" sz="2000" dirty="0" smtClean="0">
                <a:latin typeface="+mj-lt"/>
              </a:rPr>
              <a:t>Wu</a:t>
            </a:r>
            <a:r>
              <a:rPr lang="en-US" altLang="zh-CN" sz="2000" baseline="30000" dirty="0">
                <a:latin typeface="+mj-lt"/>
              </a:rPr>
              <a:t>3</a:t>
            </a:r>
          </a:p>
          <a:p>
            <a:pPr algn="ctr"/>
            <a:endParaRPr lang="en-US" altLang="zh-CN" sz="2000" dirty="0" smtClean="0">
              <a:latin typeface="+mj-lt"/>
            </a:endParaRPr>
          </a:p>
          <a:p>
            <a:pPr algn="ctr"/>
            <a:r>
              <a:rPr lang="en-US" altLang="zh-CN" sz="1600" dirty="0" smtClean="0">
                <a:latin typeface="+mj-lt"/>
              </a:rPr>
              <a:t>1 School </a:t>
            </a:r>
            <a:r>
              <a:rPr lang="en-US" altLang="zh-CN" sz="1600" dirty="0">
                <a:latin typeface="+mj-lt"/>
              </a:rPr>
              <a:t>of Information Science and Technology, Xiamen University, China</a:t>
            </a:r>
          </a:p>
          <a:p>
            <a:pPr algn="ctr"/>
            <a:r>
              <a:rPr lang="en-US" altLang="zh-CN" sz="1600" dirty="0" smtClean="0">
                <a:latin typeface="+mj-lt"/>
              </a:rPr>
              <a:t>2 Key </a:t>
            </a:r>
            <a:r>
              <a:rPr lang="en-US" altLang="zh-CN" sz="1600" dirty="0">
                <a:latin typeface="+mj-lt"/>
              </a:rPr>
              <a:t>Lab of Underwater Acoustic Communication and Marine Information Technology </a:t>
            </a:r>
            <a:r>
              <a:rPr lang="en-US" altLang="zh-CN" sz="1600" dirty="0" smtClean="0">
                <a:latin typeface="+mj-lt"/>
              </a:rPr>
              <a:t>of MOE</a:t>
            </a:r>
            <a:r>
              <a:rPr lang="en-US" altLang="zh-CN" sz="1600" dirty="0">
                <a:latin typeface="+mj-lt"/>
              </a:rPr>
              <a:t>,</a:t>
            </a:r>
          </a:p>
          <a:p>
            <a:pPr algn="ctr"/>
            <a:r>
              <a:rPr lang="en-US" altLang="zh-CN" sz="1600" dirty="0">
                <a:latin typeface="+mj-lt"/>
              </a:rPr>
              <a:t>Xiamen University, China</a:t>
            </a:r>
          </a:p>
          <a:p>
            <a:pPr algn="ctr"/>
            <a:r>
              <a:rPr lang="en-US" altLang="zh-CN" sz="1600" dirty="0" smtClean="0">
                <a:latin typeface="+mj-lt"/>
              </a:rPr>
              <a:t>3 The </a:t>
            </a:r>
            <a:r>
              <a:rPr lang="en-US" altLang="zh-CN" sz="1600" dirty="0">
                <a:latin typeface="+mj-lt"/>
              </a:rPr>
              <a:t>First Affiliated Hospital of Xiamen University, China</a:t>
            </a:r>
            <a:endParaRPr lang="zh-CN" altLang="en-US" sz="2000" dirty="0" smtClean="0">
              <a:latin typeface="+mj-lt"/>
            </a:endParaRPr>
          </a:p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</a:pPr>
            <a:endParaRPr lang="zh-CN" altLang="en-US" sz="3600" dirty="0" smtClean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endParaRPr kumimoji="0" lang="zh-CN" altLang="en-US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-180528" y="928670"/>
            <a:ext cx="9433048" cy="17145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/>
              <a:t>Classification between normal and adventitious </a:t>
            </a:r>
            <a:endParaRPr lang="en-US" altLang="zh-CN" sz="3200" dirty="0" smtClean="0"/>
          </a:p>
          <a:p>
            <a:pPr algn="ctr"/>
            <a:r>
              <a:rPr lang="en-US" altLang="zh-CN" sz="3200" dirty="0" smtClean="0"/>
              <a:t>lung sounds using </a:t>
            </a:r>
            <a:r>
              <a:rPr lang="en-US" altLang="zh-CN" sz="3200" dirty="0"/>
              <a:t>deep neural network</a:t>
            </a:r>
            <a:endParaRPr kumimoji="0" lang="zh-CN" altLang="en-US" sz="320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b="1" smtClean="0"/>
              <a:pPr>
                <a:defRPr/>
              </a:pPr>
              <a:t>2016/10/13</a:t>
            </a:fld>
            <a:endParaRPr lang="en-US" altLang="zh-CN" b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1709428" y="6322077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Acoustic Signal and </a:t>
            </a:r>
            <a:r>
              <a:rPr lang="en-US" altLang="zh-CN" sz="1600" b="0" kern="0" dirty="0">
                <a:latin typeface="+mj-lt"/>
                <a:ea typeface="+mn-ea"/>
              </a:rPr>
              <a:t>Speech Processing Lab</a:t>
            </a:r>
            <a:r>
              <a:rPr lang="en-US" altLang="zh-CN" sz="1600" b="0" kern="0" dirty="0" smtClean="0">
                <a:latin typeface="+mj-lt"/>
                <a:ea typeface="+mn-ea"/>
              </a:rPr>
              <a:t>: http</a:t>
            </a:r>
            <a:r>
              <a:rPr lang="en-US" altLang="zh-CN" sz="1600" b="0" kern="0" dirty="0">
                <a:latin typeface="+mj-lt"/>
                <a:ea typeface="+mn-ea"/>
              </a:rPr>
              <a:t>://</a:t>
            </a:r>
            <a:r>
              <a:rPr lang="en-US" altLang="zh-CN" sz="1600" b="0" kern="0" dirty="0" smtClean="0">
                <a:latin typeface="+mj-lt"/>
                <a:ea typeface="+mn-ea"/>
              </a:rPr>
              <a:t>speech.xmu.edu.cn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0" dirty="0" smtClean="0"/>
              <a:t>The Lung Sound Database</a:t>
            </a:r>
            <a:endParaRPr lang="zh-CN" altLang="en-US" sz="5400" b="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38727"/>
              </p:ext>
            </p:extLst>
          </p:nvPr>
        </p:nvGraphicFramePr>
        <p:xfrm>
          <a:off x="4421837" y="3212976"/>
          <a:ext cx="4378756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4689"/>
                <a:gridCol w="1094689"/>
                <a:gridCol w="1094689"/>
                <a:gridCol w="1094689"/>
              </a:tblGrid>
              <a:tr h="28539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Train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Test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89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Adventi-tious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Normal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Adventi-tious</a:t>
                      </a:r>
                      <a:endParaRPr lang="zh-CN" altLang="en-US" dirty="0"/>
                    </a:p>
                  </a:txBody>
                  <a:tcPr/>
                </a:tc>
              </a:tr>
              <a:tr h="2893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4393372" y="2132856"/>
            <a:ext cx="43550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altLang="zh-CN" sz="2000" b="0" dirty="0"/>
              <a:t>Table 1: The number of the </a:t>
            </a:r>
            <a:r>
              <a:rPr lang="en-US" altLang="zh-CN" sz="2000" b="0" dirty="0" smtClean="0"/>
              <a:t>lung </a:t>
            </a:r>
          </a:p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altLang="zh-CN" sz="2000" b="0" dirty="0" smtClean="0"/>
              <a:t>sounds </a:t>
            </a:r>
            <a:r>
              <a:rPr lang="en-US" altLang="zh-CN" sz="2000" b="0" dirty="0"/>
              <a:t>train and test sets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" y="2180075"/>
            <a:ext cx="421386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79512" y="4213662"/>
            <a:ext cx="38884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 smtClean="0"/>
              <a:t>Figure 5: The lung </a:t>
            </a:r>
            <a:r>
              <a:rPr lang="en-US" altLang="zh-CN" sz="2000" b="0" dirty="0"/>
              <a:t>sounds </a:t>
            </a:r>
            <a:endParaRPr lang="en-US" altLang="zh-CN" sz="2000" b="0" dirty="0" smtClean="0"/>
          </a:p>
          <a:p>
            <a:pPr algn="ctr"/>
            <a:r>
              <a:rPr lang="en-US" altLang="zh-CN" sz="2000" b="0" dirty="0" smtClean="0"/>
              <a:t>auscultation points</a:t>
            </a:r>
            <a:endParaRPr lang="en-US" altLang="zh-CN" sz="2000" b="0" dirty="0"/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095128" y="4961993"/>
            <a:ext cx="49685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tabLst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Sampled at 25 seconds.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tabLst/>
            </a:pPr>
            <a:r>
              <a:rPr lang="en-US" altLang="zh-CN" sz="2000" b="0" kern="0" dirty="0" smtClean="0">
                <a:latin typeface="+mj-lt"/>
                <a:ea typeface="+mn-ea"/>
              </a:rPr>
              <a:t>Collected from the hospital.</a:t>
            </a:r>
          </a:p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altLang="zh-CN" sz="2000" b="0" kern="0" dirty="0"/>
              <a:t>L</a:t>
            </a:r>
            <a:r>
              <a:rPr lang="en-US" altLang="zh-CN" sz="2000" b="0" kern="0" dirty="0" smtClean="0"/>
              <a:t>abeled </a:t>
            </a:r>
            <a:r>
              <a:rPr lang="en-US" altLang="zh-CN" sz="2000" b="0" kern="0" dirty="0"/>
              <a:t>by </a:t>
            </a:r>
            <a:r>
              <a:rPr lang="en-US" altLang="zh-CN" sz="2000" b="0" kern="0" dirty="0" smtClean="0"/>
              <a:t>professional doctors.</a:t>
            </a:r>
          </a:p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altLang="zh-CN" sz="2000" b="0" kern="0" dirty="0" smtClean="0"/>
              <a:t>Enhanced by ANC, MFCC was extracted.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–ANC (</a:t>
            </a:r>
            <a:r>
              <a:rPr lang="en-US" altLang="zh-CN" sz="5400" b="0" dirty="0"/>
              <a:t>1)</a:t>
            </a:r>
            <a:endParaRPr lang="zh-CN" altLang="en-US" sz="5400" b="0" dirty="0"/>
          </a:p>
        </p:txBody>
      </p:sp>
      <p:grpSp>
        <p:nvGrpSpPr>
          <p:cNvPr id="8" name="组合 7"/>
          <p:cNvGrpSpPr/>
          <p:nvPr/>
        </p:nvGrpSpPr>
        <p:grpSpPr>
          <a:xfrm>
            <a:off x="2153605" y="1715492"/>
            <a:ext cx="4980806" cy="4972010"/>
            <a:chOff x="1103362" y="1722140"/>
            <a:chExt cx="4980806" cy="4972010"/>
          </a:xfrm>
        </p:grpSpPr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62" y="1722140"/>
              <a:ext cx="4972050" cy="454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 bwMode="auto">
            <a:xfrm>
              <a:off x="1115616" y="6294040"/>
              <a:ext cx="49685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fontAlgn="base">
                <a:spcBef>
                  <a:spcPct val="30000"/>
                </a:spcBef>
                <a:buClr>
                  <a:schemeClr val="tx2"/>
                </a:buClr>
                <a:buSzPct val="70000"/>
              </a:pPr>
              <a:r>
                <a:rPr lang="en-US" altLang="zh-CN" sz="2000" b="0" kern="0" dirty="0" smtClean="0">
                  <a:latin typeface="+mj-lt"/>
                  <a:ea typeface="+mn-ea"/>
                </a:rPr>
                <a:t>Figure 6: </a:t>
              </a:r>
              <a:r>
                <a:rPr lang="en-US" altLang="zh-CN" sz="2000" b="0" dirty="0" smtClean="0"/>
                <a:t>The spectrum </a:t>
              </a:r>
              <a:r>
                <a:rPr lang="en-US" altLang="zh-CN" sz="2000" b="0" dirty="0"/>
                <a:t>of lung sound samples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744250" y="4862151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 smtClean="0"/>
              <a:t>Figure 7: The </a:t>
            </a:r>
            <a:r>
              <a:rPr lang="en-US" altLang="zh-CN" sz="2000" b="0" dirty="0"/>
              <a:t>performance of GMM-HMM compared</a:t>
            </a:r>
          </a:p>
          <a:p>
            <a:pPr algn="ctr"/>
            <a:r>
              <a:rPr lang="en-US" altLang="zh-CN" sz="2000" b="0" dirty="0"/>
              <a:t>with and without ANC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36400" y="5865372"/>
            <a:ext cx="4699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In GMM-HMM baseline system, ANC achieved 8.7% improvement.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–ANC (2)</a:t>
            </a:r>
            <a:endParaRPr lang="zh-CN" altLang="en-US" sz="54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58" y="2026985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右箭头 10"/>
          <p:cNvSpPr/>
          <p:nvPr/>
        </p:nvSpPr>
        <p:spPr>
          <a:xfrm rot="16593834" flipV="1">
            <a:off x="7030321" y="5239695"/>
            <a:ext cx="1080120" cy="1152128"/>
          </a:xfrm>
          <a:prstGeom prst="bentArrow">
            <a:avLst>
              <a:gd name="adj1" fmla="val 25000"/>
              <a:gd name="adj2" fmla="val 25701"/>
              <a:gd name="adj3" fmla="val 25000"/>
              <a:gd name="adj4" fmla="val 86799"/>
            </a:avLst>
          </a:prstGeom>
          <a:gradFill>
            <a:gsLst>
              <a:gs pos="70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2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(3)</a:t>
            </a:r>
            <a:endParaRPr lang="zh-CN" altLang="en-US" sz="5400" b="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7762" y="5116296"/>
            <a:ext cx="489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 smtClean="0"/>
              <a:t>Figure 8: </a:t>
            </a:r>
            <a:r>
              <a:rPr lang="en-US" altLang="zh-CN" sz="2000" b="0" dirty="0"/>
              <a:t>The DNN-HMM classification </a:t>
            </a:r>
            <a:endParaRPr lang="en-US" altLang="zh-CN" sz="2000" b="0" dirty="0" smtClean="0"/>
          </a:p>
          <a:p>
            <a:pPr algn="ctr"/>
            <a:r>
              <a:rPr lang="en-US" altLang="zh-CN" sz="2000" b="0" dirty="0" smtClean="0"/>
              <a:t>performance compared </a:t>
            </a:r>
            <a:r>
              <a:rPr lang="en-US" altLang="zh-CN" sz="2000" b="0" dirty="0"/>
              <a:t>with GMM-HMM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274265" y="2130863"/>
            <a:ext cx="37079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 smtClean="0"/>
              <a:t>DNN structure</a:t>
            </a:r>
          </a:p>
          <a:p>
            <a:pPr algn="just"/>
            <a:endParaRPr lang="en-US" altLang="zh-CN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b="0" dirty="0" smtClean="0"/>
              <a:t>Cepstral-mean variance nor-</a:t>
            </a:r>
            <a:r>
              <a:rPr lang="en-US" altLang="zh-CN" b="0" dirty="0" err="1" smtClean="0"/>
              <a:t>malization</a:t>
            </a:r>
            <a:r>
              <a:rPr lang="en-US" altLang="zh-CN" b="0" dirty="0" smtClean="0"/>
              <a:t> </a:t>
            </a:r>
            <a:r>
              <a:rPr lang="en-US" altLang="zh-CN" b="0" dirty="0"/>
              <a:t>(CVN</a:t>
            </a:r>
            <a:r>
              <a:rPr lang="en-US" altLang="zh-CN" b="0" dirty="0" smtClean="0"/>
              <a:t>) was used.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altLang="zh-CN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b="0" dirty="0" smtClean="0"/>
              <a:t>Two </a:t>
            </a:r>
            <a:r>
              <a:rPr lang="en-US" altLang="zh-CN" b="0" dirty="0"/>
              <a:t>hidden </a:t>
            </a:r>
            <a:r>
              <a:rPr lang="en-US" altLang="zh-CN" b="0" dirty="0" smtClean="0"/>
              <a:t>layers were included.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altLang="zh-CN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b="0" dirty="0" smtClean="0"/>
              <a:t>Concatenations of </a:t>
            </a:r>
            <a:r>
              <a:rPr lang="en-US" altLang="zh-CN" b="0" dirty="0"/>
              <a:t>9 frames of </a:t>
            </a:r>
            <a:r>
              <a:rPr lang="en-US" altLang="zh-CN" b="0" dirty="0" smtClean="0"/>
              <a:t>MFCCs as input data 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altLang="zh-CN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b="0" dirty="0" smtClean="0"/>
              <a:t>216 units for </a:t>
            </a:r>
            <a:r>
              <a:rPr lang="en-US" altLang="zh-CN" b="0" dirty="0"/>
              <a:t>input </a:t>
            </a:r>
            <a:r>
              <a:rPr lang="en-US" altLang="zh-CN" b="0" dirty="0" smtClean="0"/>
              <a:t>layer.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altLang="zh-CN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b="0" dirty="0" smtClean="0"/>
              <a:t>500 units for </a:t>
            </a:r>
            <a:r>
              <a:rPr lang="en-US" altLang="zh-CN" b="0" dirty="0"/>
              <a:t>each hidden layer.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8" y="2204864"/>
            <a:ext cx="4752528" cy="28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3275856" y="3433200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4% 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圆角右箭头 7"/>
          <p:cNvSpPr/>
          <p:nvPr/>
        </p:nvSpPr>
        <p:spPr>
          <a:xfrm rot="16593834" flipV="1">
            <a:off x="3306200" y="3057190"/>
            <a:ext cx="1080120" cy="1152128"/>
          </a:xfrm>
          <a:prstGeom prst="bentArrow">
            <a:avLst>
              <a:gd name="adj1" fmla="val 25000"/>
              <a:gd name="adj2" fmla="val 25701"/>
              <a:gd name="adj3" fmla="val 25000"/>
              <a:gd name="adj4" fmla="val 86799"/>
            </a:avLst>
          </a:prstGeom>
          <a:gradFill>
            <a:gsLst>
              <a:gs pos="70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01412"/>
              </p:ext>
            </p:extLst>
          </p:nvPr>
        </p:nvGraphicFramePr>
        <p:xfrm>
          <a:off x="1547664" y="2708920"/>
          <a:ext cx="60960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No.</a:t>
                      </a:r>
                      <a:r>
                        <a:rPr lang="en-US" altLang="zh-CN" baseline="0" dirty="0" smtClean="0"/>
                        <a:t> of Input Frames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No. of Hidden Atoms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Accuracy </a:t>
                      </a:r>
                    </a:p>
                    <a:p>
                      <a:pPr algn="ctr"/>
                      <a:r>
                        <a:rPr lang="en-US" altLang="zh-CN" dirty="0" smtClean="0"/>
                        <a:t>Rate%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2* 72 =144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87.50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2*120=240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85.29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2*168=336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94.12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2*216=432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91.91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2*264=528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90.44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1223628" y="1916832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/>
              <a:t>Table </a:t>
            </a:r>
            <a:r>
              <a:rPr lang="en-US" altLang="zh-CN" sz="2000" b="0" dirty="0" smtClean="0"/>
              <a:t>2: </a:t>
            </a:r>
            <a:r>
              <a:rPr lang="en-US" altLang="zh-CN" sz="2000" b="0" dirty="0"/>
              <a:t>The classification performances on DNN architecture</a:t>
            </a:r>
          </a:p>
          <a:p>
            <a:pPr algn="ctr"/>
            <a:r>
              <a:rPr lang="en-US" altLang="zh-CN" sz="2000" b="0" dirty="0"/>
              <a:t>with different input frames and hidden atoms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07604" y="5534561"/>
            <a:ext cx="7056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kern="0" dirty="0" smtClean="0">
                <a:latin typeface="+mj-lt"/>
                <a:ea typeface="+mn-ea"/>
              </a:rPr>
              <a:t>The </a:t>
            </a:r>
            <a:r>
              <a:rPr lang="en-US" altLang="zh-CN" sz="2000" b="0" dirty="0" smtClean="0"/>
              <a:t>DNN-HMM </a:t>
            </a:r>
            <a:r>
              <a:rPr lang="en-US" altLang="zh-CN" sz="2000" b="0" dirty="0"/>
              <a:t>structure was comparable with GMM-HMM when the input frames were more than 7 </a:t>
            </a:r>
            <a:r>
              <a:rPr lang="en-US" altLang="zh-CN" sz="2000" b="0" dirty="0" smtClean="0"/>
              <a:t>frames.</a:t>
            </a:r>
            <a:endParaRPr lang="en-US" altLang="zh-CN" sz="2000" b="0" dirty="0"/>
          </a:p>
          <a:p>
            <a:pPr algn="just"/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(4)</a:t>
            </a:r>
            <a:endParaRPr lang="zh-CN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299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223628" y="1916832"/>
            <a:ext cx="6840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/>
              <a:t>Table </a:t>
            </a:r>
            <a:r>
              <a:rPr lang="en-US" altLang="zh-CN" sz="2000" b="0" dirty="0" smtClean="0"/>
              <a:t>3: </a:t>
            </a:r>
            <a:r>
              <a:rPr lang="en-US" altLang="zh-CN" sz="2000" b="0" dirty="0"/>
              <a:t>The classification performances on DNN architecture with 500 hidden atoms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99579"/>
              </p:ext>
            </p:extLst>
          </p:nvPr>
        </p:nvGraphicFramePr>
        <p:xfrm>
          <a:off x="1547664" y="2708920"/>
          <a:ext cx="6096000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No.</a:t>
                      </a:r>
                      <a:r>
                        <a:rPr lang="en-US" altLang="zh-CN" baseline="0" dirty="0" smtClean="0"/>
                        <a:t> of Input Frames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No. of Hidden Atoms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Accuracy </a:t>
                      </a:r>
                    </a:p>
                    <a:p>
                      <a:pPr algn="ctr"/>
                      <a:r>
                        <a:rPr lang="en-US" altLang="zh-CN" dirty="0" smtClean="0"/>
                        <a:t>Rate%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81.62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83.82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86.03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95.59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95.59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971600" y="5425819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The performance </a:t>
            </a:r>
            <a:r>
              <a:rPr lang="en-US" altLang="zh-CN" sz="2000" b="0" dirty="0"/>
              <a:t>was degraded rapidly </a:t>
            </a:r>
            <a:r>
              <a:rPr lang="en-US" altLang="zh-CN" sz="2000" b="0" dirty="0" smtClean="0"/>
              <a:t>when the number </a:t>
            </a:r>
            <a:r>
              <a:rPr lang="en-US" altLang="zh-CN" sz="2000" b="0" dirty="0"/>
              <a:t>of input frames was less than 9</a:t>
            </a:r>
            <a:r>
              <a:rPr lang="en-US" altLang="zh-CN" sz="2000" b="0" dirty="0" smtClean="0"/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accuracy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altLang="zh-CN" sz="2000" b="0" dirty="0"/>
              <a:t>rate was optimized to 95.59% when the number of </a:t>
            </a:r>
            <a:r>
              <a:rPr lang="en-US" altLang="zh-CN" sz="2000" b="0" dirty="0" smtClean="0"/>
              <a:t>input frames </a:t>
            </a:r>
            <a:r>
              <a:rPr lang="en-US" altLang="zh-CN" sz="2000" b="0" dirty="0"/>
              <a:t>was 9 or </a:t>
            </a:r>
            <a:r>
              <a:rPr lang="en-US" altLang="zh-CN" sz="2000" b="0" dirty="0" smtClean="0"/>
              <a:t>11.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(5)</a:t>
            </a:r>
            <a:endParaRPr lang="zh-CN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320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91593"/>
              </p:ext>
            </p:extLst>
          </p:nvPr>
        </p:nvGraphicFramePr>
        <p:xfrm>
          <a:off x="1596008" y="2564904"/>
          <a:ext cx="6000327" cy="2860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00109"/>
                <a:gridCol w="2000109"/>
                <a:gridCol w="2000109"/>
              </a:tblGrid>
              <a:tr h="444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No.</a:t>
                      </a:r>
                      <a:r>
                        <a:rPr lang="en-US" altLang="zh-CN" baseline="0" dirty="0" smtClean="0"/>
                        <a:t> of Input Frames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Atom</a:t>
                      </a:r>
                      <a:r>
                        <a:rPr lang="en-US" altLang="zh-CN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baseline="0" dirty="0" smtClean="0"/>
                        <a:t>Changing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Accuracy Rate Changing %</a:t>
                      </a:r>
                      <a:endParaRPr lang="zh-CN" altLang="en-US" dirty="0"/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144→500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87.50→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81.62</a:t>
                      </a:r>
                      <a:endParaRPr lang="zh-CN" alt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240→500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85.29→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83.82</a:t>
                      </a:r>
                      <a:endParaRPr lang="zh-CN" alt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336→500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94.12→</a:t>
                      </a:r>
                      <a:r>
                        <a:rPr lang="en-US" altLang="zh-CN" dirty="0" smtClean="0">
                          <a:solidFill>
                            <a:srgbClr val="00B050"/>
                          </a:solidFill>
                        </a:rPr>
                        <a:t>86.03</a:t>
                      </a:r>
                      <a:endParaRPr lang="zh-CN" alt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432→500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91.91→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95.59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528→500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90.44→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95.59</a:t>
                      </a:r>
                      <a:endParaRPr lang="zh-CN" alt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1223628" y="1916832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000" b="0" dirty="0" smtClean="0"/>
              <a:t>Table 4: </a:t>
            </a:r>
            <a:r>
              <a:rPr lang="en-US" altLang="zh-CN" sz="2000" b="0" dirty="0"/>
              <a:t>Comparison between </a:t>
            </a:r>
            <a:r>
              <a:rPr lang="en-US" altLang="zh-CN" sz="2000" b="0" dirty="0" smtClean="0"/>
              <a:t>Table 2 and Table 3</a:t>
            </a:r>
            <a:endParaRPr lang="en-US" altLang="zh-CN" sz="2000" b="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187624" y="5534560"/>
            <a:ext cx="68767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When the hidden </a:t>
            </a:r>
            <a:r>
              <a:rPr lang="en-US" altLang="zh-CN" sz="2000" b="0" dirty="0"/>
              <a:t>atom number </a:t>
            </a:r>
            <a:r>
              <a:rPr lang="en-US" altLang="zh-CN" sz="2000" b="0" dirty="0" smtClean="0"/>
              <a:t>changed, </a:t>
            </a:r>
            <a:r>
              <a:rPr lang="en-US" altLang="zh-CN" sz="2000" b="0" dirty="0"/>
              <a:t>the </a:t>
            </a:r>
            <a:r>
              <a:rPr lang="en-US" altLang="zh-CN" sz="2000" b="0" dirty="0" smtClean="0"/>
              <a:t>accuracy rates following changed obviously.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Unsuitable </a:t>
            </a:r>
            <a:r>
              <a:rPr lang="en-US" altLang="zh-CN" sz="2000" b="0" dirty="0"/>
              <a:t>configuration of input and hidden layer </a:t>
            </a:r>
            <a:r>
              <a:rPr lang="en-US" altLang="zh-CN" sz="2000" b="0" dirty="0" smtClean="0"/>
              <a:t>would reduce </a:t>
            </a:r>
            <a:r>
              <a:rPr lang="en-US" altLang="zh-CN" sz="2000" b="0" dirty="0"/>
              <a:t>the performance of the proposed system.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(6)</a:t>
            </a:r>
            <a:endParaRPr lang="zh-CN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6417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6945" y="2167929"/>
            <a:ext cx="5904656" cy="3539749"/>
            <a:chOff x="2405613" y="2164481"/>
            <a:chExt cx="5400600" cy="3137727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164481"/>
              <a:ext cx="4165926" cy="251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 bwMode="auto">
            <a:xfrm>
              <a:off x="2405613" y="4674719"/>
              <a:ext cx="5400600" cy="627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000" b="0" dirty="0"/>
                <a:t>Figure </a:t>
              </a:r>
              <a:r>
                <a:rPr lang="en-US" altLang="zh-CN" sz="2000" b="0" dirty="0" smtClean="0"/>
                <a:t>9: </a:t>
              </a:r>
              <a:r>
                <a:rPr lang="en-US" altLang="zh-CN" sz="2000" b="0" dirty="0"/>
                <a:t>The accuracy using different</a:t>
              </a:r>
            </a:p>
            <a:p>
              <a:pPr algn="ctr"/>
              <a:r>
                <a:rPr lang="en-US" altLang="zh-CN" sz="2000" b="0" dirty="0"/>
                <a:t>percentage of pre-trained lung sound samples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1561810" y="5949280"/>
            <a:ext cx="594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The </a:t>
            </a:r>
            <a:r>
              <a:rPr lang="en-US" altLang="zh-CN" sz="2000" b="0" dirty="0"/>
              <a:t>classification </a:t>
            </a:r>
            <a:r>
              <a:rPr lang="en-US" altLang="zh-CN" sz="2000" b="0" dirty="0" smtClean="0"/>
              <a:t>achieved </a:t>
            </a:r>
            <a:r>
              <a:rPr lang="en-US" altLang="zh-CN" sz="2000" b="0" dirty="0"/>
              <a:t>the best one when the percentage was 10%.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Results (7)</a:t>
            </a:r>
            <a:endParaRPr lang="zh-CN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943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Conclusion</a:t>
            </a:r>
            <a:endParaRPr lang="zh-CN" altLang="en-US" sz="5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1916832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kern="0" dirty="0" smtClean="0">
                <a:latin typeface="+mj-lt"/>
                <a:ea typeface="+mn-ea"/>
              </a:rPr>
              <a:t>A </a:t>
            </a:r>
            <a:r>
              <a:rPr lang="en-US" altLang="zh-CN" sz="2000" b="0" dirty="0" smtClean="0"/>
              <a:t>new </a:t>
            </a:r>
            <a:r>
              <a:rPr lang="en-US" altLang="zh-CN" sz="2000" b="0" dirty="0"/>
              <a:t>strategy to discriminate </a:t>
            </a:r>
            <a:r>
              <a:rPr lang="en-US" altLang="zh-CN" sz="2000" b="0" dirty="0" smtClean="0"/>
              <a:t>between normal and adventitious lung </a:t>
            </a:r>
            <a:r>
              <a:rPr lang="en-US" altLang="zh-CN" sz="2000" b="0" dirty="0"/>
              <a:t>sounds </a:t>
            </a:r>
            <a:r>
              <a:rPr lang="en-US" altLang="zh-CN" sz="2000" b="0" dirty="0" smtClean="0"/>
              <a:t>for </a:t>
            </a:r>
            <a:r>
              <a:rPr lang="en-US" altLang="zh-CN" sz="2000" b="0" dirty="0"/>
              <a:t>automatic </a:t>
            </a:r>
            <a:r>
              <a:rPr lang="en-US" altLang="zh-CN" sz="2000" b="0" dirty="0" smtClean="0"/>
              <a:t>classification </a:t>
            </a:r>
            <a:r>
              <a:rPr lang="en-US" altLang="zh-CN" sz="2000" b="0" dirty="0"/>
              <a:t>in practical </a:t>
            </a:r>
            <a:r>
              <a:rPr lang="en-US" altLang="zh-CN" sz="2000" b="0" dirty="0" smtClean="0"/>
              <a:t>environment.</a:t>
            </a:r>
          </a:p>
          <a:p>
            <a:pPr algn="just"/>
            <a:endParaRPr lang="en-US" altLang="zh-CN" sz="2000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ANC </a:t>
            </a:r>
            <a:r>
              <a:rPr lang="en-US" altLang="zh-CN" sz="2000" b="0" dirty="0"/>
              <a:t>based </a:t>
            </a:r>
            <a:r>
              <a:rPr lang="en-US" altLang="zh-CN" sz="2000" b="0" dirty="0" smtClean="0"/>
              <a:t>enhancement at the </a:t>
            </a:r>
            <a:r>
              <a:rPr lang="en-US" altLang="zh-CN" sz="2000" b="0" dirty="0"/>
              <a:t>signal pre-processing stage</a:t>
            </a:r>
            <a:r>
              <a:rPr lang="en-US" altLang="zh-CN" sz="2000" b="0" dirty="0" smtClean="0"/>
              <a:t>.</a:t>
            </a:r>
          </a:p>
          <a:p>
            <a:pPr algn="just"/>
            <a:endParaRPr lang="en-US" altLang="zh-CN" sz="2000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GMM-HMM (baseline) V.S. </a:t>
            </a:r>
            <a:r>
              <a:rPr lang="en-US" altLang="zh-CN" sz="2000" b="0" smtClean="0"/>
              <a:t>DNN-HMM(proposed</a:t>
            </a:r>
            <a:r>
              <a:rPr lang="en-US" altLang="zh-CN" sz="2000" b="0" dirty="0" smtClean="0"/>
              <a:t>)</a:t>
            </a:r>
          </a:p>
          <a:p>
            <a:pPr algn="just"/>
            <a:endParaRPr lang="en-US" altLang="zh-CN" sz="2000" b="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altLang="zh-CN" sz="2000" b="0" dirty="0" smtClean="0"/>
              <a:t>The proposed DNN-HMM method outperformed </a:t>
            </a:r>
            <a:r>
              <a:rPr lang="en-US" altLang="zh-CN" sz="2000" b="0" dirty="0"/>
              <a:t>the GMM-HMM </a:t>
            </a:r>
            <a:r>
              <a:rPr lang="en-US" altLang="zh-CN" sz="2000" b="0" dirty="0" smtClean="0"/>
              <a:t>baseline system </a:t>
            </a:r>
            <a:r>
              <a:rPr lang="en-US" altLang="zh-CN" sz="2000" b="0" dirty="0"/>
              <a:t>and achieved the accuracy of 95.59%.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30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436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Prospect</a:t>
            </a:r>
            <a:endParaRPr lang="zh-CN" altLang="en-US" sz="5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799692" y="2780928"/>
            <a:ext cx="56886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b="0" dirty="0" smtClean="0"/>
              <a:t>Multi classification in adventitious lung sounds.</a:t>
            </a:r>
          </a:p>
          <a:p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b="0" kern="0" dirty="0" smtClean="0">
                <a:latin typeface="+mj-lt"/>
                <a:ea typeface="+mn-ea"/>
              </a:rPr>
              <a:t>Optimized</a:t>
            </a:r>
            <a:r>
              <a:rPr lang="en-US" altLang="zh-CN" sz="2000" b="0" kern="0" dirty="0">
                <a:latin typeface="+mj-lt"/>
                <a:ea typeface="+mn-ea"/>
              </a:rPr>
              <a:t> </a:t>
            </a:r>
            <a:r>
              <a:rPr lang="en-US" altLang="zh-CN" sz="2000" b="0" kern="0" dirty="0" smtClean="0">
                <a:latin typeface="+mj-lt"/>
                <a:ea typeface="+mn-ea"/>
              </a:rPr>
              <a:t>the DNN-HMM system parameters. </a:t>
            </a:r>
          </a:p>
          <a:p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b="0" kern="0" dirty="0" smtClean="0">
                <a:latin typeface="+mj-lt"/>
                <a:ea typeface="+mn-ea"/>
              </a:rPr>
              <a:t>Increase the lung sound database.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74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>
            <a:off x="642910" y="2857496"/>
            <a:ext cx="428628" cy="35719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835696" y="2204863"/>
            <a:ext cx="62865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3200" b="0" dirty="0" smtClean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 marL="457200" indent="-457200"/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3200" b="0" dirty="0" smtClean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Proposed Methods</a:t>
            </a:r>
          </a:p>
          <a:p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3200" b="0" dirty="0" smtClean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3200" b="0" dirty="0">
                <a:latin typeface="Times New Roman" pitchFamily="18" charset="0"/>
                <a:cs typeface="Times New Roman" pitchFamily="18" charset="0"/>
              </a:rPr>
              <a:t>Lung Sound </a:t>
            </a:r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Database</a:t>
            </a:r>
          </a:p>
          <a:p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3200" b="0" dirty="0" smtClean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Results and Analysis</a:t>
            </a:r>
          </a:p>
          <a:p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3200" b="0" dirty="0" smtClean="0">
                <a:latin typeface="Times New Roman" pitchFamily="18" charset="0"/>
                <a:cs typeface="Times New Roman" pitchFamily="18" charset="0"/>
              </a:rPr>
              <a:t>、 </a:t>
            </a:r>
            <a:r>
              <a:rPr lang="en-US" altLang="zh-CN" sz="3200" b="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92867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altLang="zh-CN" sz="5400" b="0" kern="0" dirty="0" smtClean="0"/>
              <a:t>Outline</a:t>
            </a:r>
            <a:endParaRPr lang="zh-CN" altLang="en-US" sz="5400" b="0" kern="0" dirty="0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75903" y="2564904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you!</a:t>
            </a:r>
            <a:endParaRPr kumimoji="0" lang="zh-CN" altLang="en-US" sz="8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Background (1)</a:t>
            </a:r>
            <a:endParaRPr lang="zh-CN" altLang="en-US" sz="5400" b="0" dirty="0"/>
          </a:p>
        </p:txBody>
      </p:sp>
      <p:sp>
        <p:nvSpPr>
          <p:cNvPr id="14" name="椭圆 13"/>
          <p:cNvSpPr/>
          <p:nvPr/>
        </p:nvSpPr>
        <p:spPr bwMode="auto">
          <a:xfrm>
            <a:off x="4572000" y="4254904"/>
            <a:ext cx="720080" cy="64807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3200" dirty="0"/>
          </a:p>
        </p:txBody>
      </p:sp>
      <p:sp>
        <p:nvSpPr>
          <p:cNvPr id="42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31056"/>
            <a:ext cx="3770188" cy="320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7" y="2531056"/>
            <a:ext cx="3361630" cy="318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Background (1)</a:t>
            </a:r>
            <a:endParaRPr lang="zh-CN" altLang="en-US" sz="5400" b="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837704" y="2535206"/>
            <a:ext cx="2831784" cy="1318948"/>
            <a:chOff x="2837704" y="2535206"/>
            <a:chExt cx="2831784" cy="131894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537" y="2535206"/>
              <a:ext cx="1735951" cy="1318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右箭头 11"/>
            <p:cNvSpPr/>
            <p:nvPr/>
          </p:nvSpPr>
          <p:spPr bwMode="auto">
            <a:xfrm>
              <a:off x="2837704" y="3050664"/>
              <a:ext cx="897805" cy="288032"/>
            </a:xfrm>
            <a:prstGeom prst="rightArrow">
              <a:avLst/>
            </a:prstGeom>
            <a:gradFill>
              <a:gsLst>
                <a:gs pos="50000">
                  <a:srgbClr val="6666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68144" y="2060848"/>
            <a:ext cx="2681089" cy="2354366"/>
            <a:chOff x="5868144" y="2060848"/>
            <a:chExt cx="2681089" cy="2354366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060848"/>
              <a:ext cx="1600969" cy="2354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右箭头 18"/>
            <p:cNvSpPr/>
            <p:nvPr/>
          </p:nvSpPr>
          <p:spPr bwMode="auto">
            <a:xfrm>
              <a:off x="5868144" y="3037324"/>
              <a:ext cx="897805" cy="288032"/>
            </a:xfrm>
            <a:prstGeom prst="rightArrow">
              <a:avLst/>
            </a:prstGeom>
            <a:gradFill>
              <a:gsLst>
                <a:gs pos="50000">
                  <a:srgbClr val="6666FF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dirty="0"/>
            </a:p>
          </p:txBody>
        </p:sp>
      </p:grpSp>
      <p:sp>
        <p:nvSpPr>
          <p:cNvPr id="42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grpSp>
        <p:nvGrpSpPr>
          <p:cNvPr id="15" name="组合 14"/>
          <p:cNvGrpSpPr/>
          <p:nvPr/>
        </p:nvGrpSpPr>
        <p:grpSpPr>
          <a:xfrm>
            <a:off x="-55159" y="4441110"/>
            <a:ext cx="5712378" cy="1624670"/>
            <a:chOff x="-55159" y="4441110"/>
            <a:chExt cx="5712378" cy="1624670"/>
          </a:xfrm>
        </p:grpSpPr>
        <p:grpSp>
          <p:nvGrpSpPr>
            <p:cNvPr id="8" name="组合 7"/>
            <p:cNvGrpSpPr/>
            <p:nvPr/>
          </p:nvGrpSpPr>
          <p:grpSpPr>
            <a:xfrm>
              <a:off x="-55159" y="4441110"/>
              <a:ext cx="2943290" cy="1624670"/>
              <a:chOff x="5010861" y="2672363"/>
              <a:chExt cx="2943290" cy="1624670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2672363"/>
                <a:ext cx="1228725" cy="1028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 bwMode="auto">
              <a:xfrm>
                <a:off x="5010861" y="3496814"/>
                <a:ext cx="2943290" cy="800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fontAlgn="base">
                  <a:spcBef>
                    <a:spcPct val="30000"/>
                  </a:spcBef>
                  <a:buClr>
                    <a:schemeClr val="tx2"/>
                  </a:buClr>
                  <a:buSzPct val="70000"/>
                </a:pPr>
                <a:r>
                  <a:rPr lang="en-US" altLang="zh-CN" sz="2000" b="0" dirty="0" smtClean="0"/>
                  <a:t>The </a:t>
                </a:r>
                <a:r>
                  <a:rPr lang="en-US" altLang="zh-CN" sz="2000" b="0" dirty="0"/>
                  <a:t>European </a:t>
                </a:r>
                <a:endParaRPr lang="en-US" altLang="zh-CN" sz="2000" b="0" dirty="0" smtClean="0"/>
              </a:p>
              <a:p>
                <a:pPr marL="342900" indent="-342900" algn="ctr" fontAlgn="base">
                  <a:spcBef>
                    <a:spcPct val="30000"/>
                  </a:spcBef>
                  <a:buClr>
                    <a:schemeClr val="tx2"/>
                  </a:buClr>
                  <a:buSzPct val="70000"/>
                </a:pPr>
                <a:r>
                  <a:rPr lang="en-US" altLang="zh-CN" sz="2000" b="0" dirty="0" smtClean="0"/>
                  <a:t>Respiratory Society</a:t>
                </a:r>
                <a:endPara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 bwMode="auto">
            <a:xfrm>
              <a:off x="2626779" y="4913383"/>
              <a:ext cx="303044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Computerized Respiratory Sound Analysis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(CORSA) 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2365428" y="5218210"/>
              <a:ext cx="5227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&amp;</a:t>
              </a:r>
              <a:endPara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11799" y="4808090"/>
            <a:ext cx="3012729" cy="1457745"/>
            <a:chOff x="6311799" y="4808090"/>
            <a:chExt cx="3012729" cy="1457745"/>
          </a:xfrm>
        </p:grpSpPr>
        <p:grpSp>
          <p:nvGrpSpPr>
            <p:cNvPr id="16" name="组合 15"/>
            <p:cNvGrpSpPr/>
            <p:nvPr/>
          </p:nvGrpSpPr>
          <p:grpSpPr>
            <a:xfrm>
              <a:off x="6906114" y="4808090"/>
              <a:ext cx="2418414" cy="1457745"/>
              <a:chOff x="6906114" y="4808090"/>
              <a:chExt cx="2418414" cy="1457745"/>
            </a:xfrm>
          </p:grpSpPr>
          <p:sp>
            <p:nvSpPr>
              <p:cNvPr id="6" name="左大括号 5"/>
              <p:cNvSpPr/>
              <p:nvPr/>
            </p:nvSpPr>
            <p:spPr bwMode="auto">
              <a:xfrm>
                <a:off x="6906114" y="5053921"/>
                <a:ext cx="156086" cy="1011859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7104350" y="4808090"/>
                <a:ext cx="172819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lang="en-US" altLang="zh-CN" sz="2000" b="0" kern="0" noProof="0" dirty="0" err="1" smtClean="0">
                    <a:latin typeface="+mj-lt"/>
                    <a:ea typeface="+mn-ea"/>
                  </a:rPr>
                  <a:t>Wardship</a:t>
                </a:r>
                <a:endPara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7104350" y="5865725"/>
                <a:ext cx="222017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kumimoji="0" lang="en-US" altLang="zh-CN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Doctors practice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 bwMode="auto">
            <a:xfrm>
              <a:off x="6311799" y="5358263"/>
              <a:ext cx="8188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lang="en-US" altLang="zh-CN" sz="2000" b="0" kern="0" dirty="0" smtClean="0">
                  <a:latin typeface="+mj-lt"/>
                  <a:ea typeface="+mn-ea"/>
                </a:rPr>
                <a:t>Aim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7" y="2271137"/>
            <a:ext cx="2276229" cy="19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Background (2)</a:t>
            </a:r>
            <a:endParaRPr lang="zh-CN" altLang="en-US" sz="5400" b="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11560" y="1852000"/>
            <a:ext cx="828092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kern="0" dirty="0" smtClean="0"/>
              <a:t>GMM </a:t>
            </a:r>
            <a:r>
              <a:rPr lang="en-US" altLang="zh-CN" b="0" kern="0" dirty="0" smtClean="0"/>
              <a:t>[Jin2011]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b="0" kern="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kern="0" dirty="0" smtClean="0"/>
              <a:t>HMM</a:t>
            </a:r>
            <a:r>
              <a:rPr lang="en-US" altLang="zh-CN" b="0" kern="0" dirty="0" smtClean="0"/>
              <a:t> [Matsutake2013]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b="0" kern="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kern="0" dirty="0"/>
              <a:t>ANN</a:t>
            </a:r>
            <a:r>
              <a:rPr lang="en-US" altLang="zh-CN" b="0" kern="0" dirty="0" smtClean="0"/>
              <a:t> [Abbas2010]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b="0" kern="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kern="0" dirty="0" smtClean="0"/>
              <a:t>Wavelet Transform </a:t>
            </a:r>
            <a:r>
              <a:rPr lang="en-US" altLang="zh-CN" b="0" kern="0" dirty="0" smtClean="0"/>
              <a:t>[Pesu1998]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b="0" kern="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kern="0" dirty="0" smtClean="0"/>
              <a:t>SVM</a:t>
            </a:r>
            <a:r>
              <a:rPr lang="en-US" altLang="zh-CN" b="0" kern="0" dirty="0" smtClean="0"/>
              <a:t> [Abbasi2013]</a:t>
            </a:r>
          </a:p>
          <a:p>
            <a:endParaRPr lang="en-US" altLang="zh-CN" sz="1600" b="0" kern="0" dirty="0"/>
          </a:p>
          <a:p>
            <a:r>
              <a:rPr lang="en-US" altLang="zh-CN" sz="1100" b="0" kern="0" dirty="0"/>
              <a:t>[Jin2011</a:t>
            </a:r>
            <a:r>
              <a:rPr lang="en-US" altLang="zh-CN" sz="1100" b="0" kern="0" dirty="0" smtClean="0"/>
              <a:t>] </a:t>
            </a:r>
            <a:r>
              <a:rPr lang="en-US" altLang="zh-CN" sz="1100" b="0" dirty="0" smtClean="0"/>
              <a:t>F </a:t>
            </a:r>
            <a:r>
              <a:rPr lang="en-US" altLang="zh-CN" sz="1100" b="0" dirty="0"/>
              <a:t>Jin, S Krishnan, F </a:t>
            </a:r>
            <a:r>
              <a:rPr lang="en-US" altLang="zh-CN" sz="1100" b="0" dirty="0" err="1"/>
              <a:t>Sattar</a:t>
            </a:r>
            <a:r>
              <a:rPr lang="en-US" altLang="zh-CN" sz="1100" b="0" dirty="0"/>
              <a:t>. Adventitious sounds </a:t>
            </a:r>
            <a:r>
              <a:rPr lang="en-US" altLang="zh-CN" sz="1100" b="0" dirty="0" smtClean="0"/>
              <a:t>identification and </a:t>
            </a:r>
            <a:r>
              <a:rPr lang="en-US" altLang="zh-CN" sz="1100" b="0" dirty="0"/>
              <a:t>extraction using temporal-spectral dominance-based </a:t>
            </a:r>
            <a:r>
              <a:rPr lang="en-US" altLang="zh-CN" sz="1100" b="0" dirty="0" smtClean="0"/>
              <a:t>features [J</a:t>
            </a:r>
            <a:r>
              <a:rPr lang="en-US" altLang="zh-CN" sz="1100" b="0" dirty="0"/>
              <a:t>]. Biomedical Engineering, IEEE Transactions on 58(11): </a:t>
            </a:r>
            <a:r>
              <a:rPr lang="en-US" altLang="zh-CN" sz="1100" b="0" dirty="0" smtClean="0"/>
              <a:t>3078-3087</a:t>
            </a:r>
            <a:r>
              <a:rPr lang="en-US" altLang="zh-CN" sz="1100" b="0" dirty="0"/>
              <a:t>, 2011</a:t>
            </a:r>
            <a:r>
              <a:rPr lang="en-US" altLang="zh-CN" sz="1100" b="0" dirty="0" smtClean="0"/>
              <a:t>.</a:t>
            </a:r>
            <a:endParaRPr kumimoji="0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  <a:p>
            <a:r>
              <a:rPr lang="en-US" altLang="zh-CN" sz="1100" b="0" kern="0" dirty="0"/>
              <a:t>[</a:t>
            </a:r>
            <a:r>
              <a:rPr lang="en-US" altLang="zh-CN" sz="1100" b="0" kern="0" dirty="0" smtClean="0"/>
              <a:t>Matsutake2013] </a:t>
            </a:r>
            <a:r>
              <a:rPr lang="en-US" altLang="zh-CN" sz="1100" b="0" dirty="0" smtClean="0"/>
              <a:t>S </a:t>
            </a:r>
            <a:r>
              <a:rPr lang="en-US" altLang="zh-CN" sz="1100" b="0" dirty="0" err="1" smtClean="0"/>
              <a:t>Matsutake</a:t>
            </a:r>
            <a:r>
              <a:rPr lang="en-US" altLang="zh-CN" sz="1100" b="0" dirty="0" smtClean="0"/>
              <a:t>, M Yamashita</a:t>
            </a:r>
            <a:r>
              <a:rPr lang="en-US" altLang="zh-CN" sz="1100" b="0" dirty="0"/>
              <a:t>, S Matsunaga. Discrimination between healthy subjects and patients using lung sounds from multiple auscultation points [C]. Acoustics, Speech and Signal Processing (ICASSP), </a:t>
            </a:r>
            <a:r>
              <a:rPr lang="en-US" altLang="zh-CN" sz="1100" b="0" dirty="0" smtClean="0"/>
              <a:t>1296-1300</a:t>
            </a:r>
            <a:r>
              <a:rPr lang="en-US" altLang="zh-CN" sz="1100" b="0" dirty="0"/>
              <a:t>, 2013</a:t>
            </a:r>
            <a:r>
              <a:rPr lang="en-US" altLang="zh-CN" sz="1100" b="0" dirty="0" smtClean="0"/>
              <a:t>.</a:t>
            </a:r>
            <a:endParaRPr lang="en-US" altLang="zh-CN" sz="1100" b="0" dirty="0"/>
          </a:p>
          <a:p>
            <a:r>
              <a:rPr lang="en-US" altLang="zh-CN" sz="1100" b="0" kern="0" dirty="0"/>
              <a:t>[Abbas2010</a:t>
            </a:r>
            <a:r>
              <a:rPr lang="en-US" altLang="zh-CN" sz="1100" b="0" kern="0" dirty="0" smtClean="0"/>
              <a:t>] </a:t>
            </a:r>
            <a:r>
              <a:rPr lang="en-US" altLang="zh-CN" sz="1100" b="0" dirty="0" smtClean="0"/>
              <a:t>A </a:t>
            </a:r>
            <a:r>
              <a:rPr lang="en-US" altLang="zh-CN" sz="1100" b="0" dirty="0"/>
              <a:t>Abbas, A </a:t>
            </a:r>
            <a:r>
              <a:rPr lang="en-US" altLang="zh-CN" sz="1100" b="0" dirty="0" err="1"/>
              <a:t>Fahim</a:t>
            </a:r>
            <a:r>
              <a:rPr lang="en-US" altLang="zh-CN" sz="1100" b="0" dirty="0"/>
              <a:t>. An automated computerized auscultation and diagnostic system for pulmonary diseases [J]. Journal of medical systems, 34(6): 1149-1155, </a:t>
            </a:r>
            <a:r>
              <a:rPr lang="en-US" altLang="zh-CN" sz="1100" b="0" dirty="0" smtClean="0"/>
              <a:t>2010.</a:t>
            </a:r>
          </a:p>
          <a:p>
            <a:r>
              <a:rPr lang="en-US" altLang="zh-CN" sz="1100" b="0" kern="0" dirty="0"/>
              <a:t>[Pesu1998</a:t>
            </a:r>
            <a:r>
              <a:rPr lang="en-US" altLang="zh-CN" sz="1100" b="0" kern="0" dirty="0" smtClean="0"/>
              <a:t>] </a:t>
            </a:r>
            <a:r>
              <a:rPr lang="en-US" altLang="zh-CN" sz="1100" b="0" dirty="0" err="1" smtClean="0"/>
              <a:t>Pesu</a:t>
            </a:r>
            <a:r>
              <a:rPr lang="en-US" altLang="zh-CN" sz="1100" b="0" dirty="0"/>
              <a:t>, L., et al. "Classification of respiratory sounds based on wavelet </a:t>
            </a:r>
            <a:r>
              <a:rPr lang="en-US" altLang="zh-CN" sz="1100" b="0" dirty="0" smtClean="0"/>
              <a:t>packet decomposition </a:t>
            </a:r>
            <a:r>
              <a:rPr lang="en-US" altLang="zh-CN" sz="1100" b="0" dirty="0"/>
              <a:t>and learning vector quantization." Technology and Health Care </a:t>
            </a:r>
            <a:r>
              <a:rPr lang="en-US" altLang="zh-CN" sz="1100" b="0" dirty="0" smtClean="0"/>
              <a:t>6.1, 65-74,1998.</a:t>
            </a:r>
          </a:p>
          <a:p>
            <a:r>
              <a:rPr lang="en-US" altLang="zh-CN" sz="1100" b="0" kern="0" dirty="0"/>
              <a:t>[Abbasi2013</a:t>
            </a:r>
            <a:r>
              <a:rPr lang="en-US" altLang="zh-CN" sz="1100" b="0" kern="0" dirty="0" smtClean="0"/>
              <a:t>] </a:t>
            </a:r>
            <a:r>
              <a:rPr lang="en-US" altLang="zh-CN" sz="1100" b="0" dirty="0" err="1" smtClean="0"/>
              <a:t>Abbasi</a:t>
            </a:r>
            <a:r>
              <a:rPr lang="en-US" altLang="zh-CN" sz="1100" b="0" dirty="0"/>
              <a:t>, Samira, et al. "Classification of normal and abnormal lung sounds using neural network and support vector machines." Proceedings of the 21st Iranian Conference on Electrical Engineering, May. 2013.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38715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908720"/>
            <a:ext cx="698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0" dirty="0" smtClean="0"/>
              <a:t>The Proposed Method</a:t>
            </a:r>
            <a:endParaRPr lang="zh-CN" altLang="en-US" sz="5400" b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143630" y="3171051"/>
            <a:ext cx="8886825" cy="2876610"/>
            <a:chOff x="149548" y="2132856"/>
            <a:chExt cx="8886825" cy="28766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8" y="2132856"/>
              <a:ext cx="8886825" cy="247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1187624" y="4609356"/>
              <a:ext cx="70567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indent="-342900" algn="ctr" fontAlgn="base">
                <a:spcBef>
                  <a:spcPct val="30000"/>
                </a:spcBef>
                <a:buClr>
                  <a:schemeClr val="tx2"/>
                </a:buClr>
                <a:buSzPct val="70000"/>
              </a:pPr>
              <a:r>
                <a:rPr lang="en-US" altLang="zh-CN" sz="2000" b="0" dirty="0"/>
                <a:t>Figure 1: The flowchart of the proposed DNN-HMM system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0" y="1483192"/>
            <a:ext cx="1223926" cy="16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835695" y="2132856"/>
            <a:ext cx="7194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altLang="zh-CN" sz="2000" b="0" kern="0" dirty="0">
                <a:latin typeface="+mj-lt"/>
                <a:ea typeface="+mn-ea"/>
              </a:rPr>
              <a:t>Automatic </a:t>
            </a:r>
            <a:r>
              <a:rPr lang="en-US" altLang="zh-CN" sz="2000" b="0" kern="0" dirty="0" smtClean="0">
                <a:latin typeface="+mj-lt"/>
                <a:ea typeface="+mn-ea"/>
              </a:rPr>
              <a:t>Lung Sound Recognition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738300" y="3284984"/>
            <a:ext cx="0" cy="54022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左大括号 12"/>
          <p:cNvSpPr/>
          <p:nvPr/>
        </p:nvSpPr>
        <p:spPr bwMode="auto">
          <a:xfrm rot="5400000">
            <a:off x="5325060" y="-159318"/>
            <a:ext cx="216027" cy="622869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67944" y="914363"/>
            <a:ext cx="17281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0" dirty="0" smtClean="0"/>
              <a:t>ANC</a:t>
            </a:r>
          </a:p>
          <a:p>
            <a:pPr algn="ctr"/>
            <a:r>
              <a:rPr lang="en-US" altLang="zh-CN" sz="2000" b="0" dirty="0"/>
              <a:t>[Harrison1986]</a:t>
            </a:r>
            <a:endParaRPr lang="zh-CN" altLang="en-US" sz="2000" b="0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grpSp>
        <p:nvGrpSpPr>
          <p:cNvPr id="3" name="组合 2"/>
          <p:cNvGrpSpPr/>
          <p:nvPr/>
        </p:nvGrpSpPr>
        <p:grpSpPr>
          <a:xfrm>
            <a:off x="251520" y="2459053"/>
            <a:ext cx="5256584" cy="3581265"/>
            <a:chOff x="2026093" y="2244972"/>
            <a:chExt cx="5870648" cy="3912814"/>
          </a:xfrm>
        </p:grpSpPr>
        <p:grpSp>
          <p:nvGrpSpPr>
            <p:cNvPr id="11" name="组合 10"/>
            <p:cNvGrpSpPr/>
            <p:nvPr/>
          </p:nvGrpSpPr>
          <p:grpSpPr>
            <a:xfrm>
              <a:off x="2026093" y="2244972"/>
              <a:ext cx="5870648" cy="3912814"/>
              <a:chOff x="257941" y="2436576"/>
              <a:chExt cx="5870648" cy="3912814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2768125"/>
                <a:ext cx="5112568" cy="3014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 bwMode="auto">
              <a:xfrm>
                <a:off x="467544" y="5949280"/>
                <a:ext cx="46085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fontAlgn="base">
                  <a:spcBef>
                    <a:spcPct val="30000"/>
                  </a:spcBef>
                  <a:buClr>
                    <a:schemeClr val="tx2"/>
                  </a:buClr>
                  <a:buSzPct val="70000"/>
                </a:pPr>
                <a:r>
                  <a:rPr lang="en-US" altLang="zh-CN" sz="2000" b="0" dirty="0"/>
                  <a:t>Figure </a:t>
                </a:r>
                <a:r>
                  <a:rPr lang="en-US" altLang="zh-CN" sz="2000" b="0" dirty="0" smtClean="0"/>
                  <a:t>2: </a:t>
                </a:r>
                <a:r>
                  <a:rPr lang="en-US" altLang="zh-CN" sz="2000" b="0" dirty="0"/>
                  <a:t>The structure of ANC</a:t>
                </a:r>
                <a:endPara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 bwMode="auto">
              <a:xfrm>
                <a:off x="257941" y="2436576"/>
                <a:ext cx="1447557" cy="369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Clean lung</a:t>
                </a:r>
                <a:endPara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379038" y="2668689"/>
                <a:ext cx="102548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sounds</a:t>
                </a:r>
                <a:endPara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481200" y="4797152"/>
                <a:ext cx="923326" cy="369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Noise</a:t>
                </a:r>
                <a:endPara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4472405" y="3521358"/>
                <a:ext cx="1656184" cy="658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kumimoji="0" lang="en-US" altLang="zh-CN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Enhanced</a:t>
                </a:r>
              </a:p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tabLst/>
                </a:pPr>
                <a:r>
                  <a:rPr lang="en-US" altLang="zh-CN" sz="1600" b="0" kern="0" dirty="0" smtClean="0">
                    <a:latin typeface="+mj-lt"/>
                    <a:ea typeface="+mn-ea"/>
                  </a:rPr>
                  <a:t>lung sounds</a:t>
                </a:r>
                <a:endPara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 bwMode="auto">
            <a:xfrm>
              <a:off x="5724128" y="2330135"/>
              <a:ext cx="17281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Collected</a:t>
              </a:r>
              <a:r>
                <a:rPr kumimoji="0" lang="en-US" altLang="zh-CN" sz="16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lung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5955569" y="2576521"/>
              <a:ext cx="10254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sounds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37" y="2750722"/>
            <a:ext cx="3635896" cy="7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96" y="4029231"/>
            <a:ext cx="3168351" cy="3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16" y="4933101"/>
            <a:ext cx="3636912" cy="39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1403648" y="6309320"/>
            <a:ext cx="64807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100" b="0" dirty="0" smtClean="0"/>
              <a:t>[Harrison1986] W</a:t>
            </a:r>
            <a:r>
              <a:rPr lang="en-US" altLang="zh-CN" sz="1100" b="0" dirty="0"/>
              <a:t>. Harrison, J. S. Lim, and E. Singer, “A new application of </a:t>
            </a:r>
            <a:r>
              <a:rPr lang="en-US" altLang="zh-CN" sz="1100" b="0" dirty="0" smtClean="0"/>
              <a:t>adaptive noise </a:t>
            </a:r>
            <a:r>
              <a:rPr lang="en-US" altLang="zh-CN" sz="1100" b="0" dirty="0"/>
              <a:t>cancellation,” IEEE Transactions on Acoustics Speech &amp; </a:t>
            </a:r>
            <a:r>
              <a:rPr lang="en-US" altLang="zh-CN" sz="1100" b="0" dirty="0" smtClean="0"/>
              <a:t>Signal Processing</a:t>
            </a:r>
            <a:r>
              <a:rPr lang="en-US" altLang="zh-CN" sz="1100" b="0" dirty="0"/>
              <a:t>, vol. 34, no. 1, pp. 21–27, 1986.</a:t>
            </a:r>
            <a:endParaRPr kumimoji="0" lang="zh-CN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7620" y="91436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0" dirty="0" smtClean="0"/>
              <a:t>GMM-HMM</a:t>
            </a:r>
            <a:endParaRPr lang="zh-CN" altLang="en-US" sz="5400" b="0" dirty="0"/>
          </a:p>
        </p:txBody>
      </p:sp>
      <p:sp>
        <p:nvSpPr>
          <p:cNvPr id="36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2218762" y="5400458"/>
            <a:ext cx="52747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Figure 3: The structure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of GMM-HMM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3"/>
            <a:ext cx="7797268" cy="307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716" y="91436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0" dirty="0" smtClean="0"/>
              <a:t>DNN-HMM</a:t>
            </a:r>
            <a:endParaRPr lang="zh-CN" altLang="en-US" sz="5400" b="0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17279"/>
            <a:ext cx="4260533" cy="429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7524750" y="6364288"/>
            <a:ext cx="1341438" cy="377825"/>
          </a:xfrm>
        </p:spPr>
        <p:txBody>
          <a:bodyPr/>
          <a:lstStyle/>
          <a:p>
            <a:pPr>
              <a:defRPr/>
            </a:pPr>
            <a:fld id="{1916FACF-D9AF-498D-B92C-BAE64CF82DEB}" type="datetime1">
              <a:rPr lang="zh-CN" altLang="en-US" smtClean="0"/>
              <a:pPr>
                <a:defRPr/>
              </a:pPr>
              <a:t>2016/10/13</a:t>
            </a:fld>
            <a:endParaRPr lang="en-US" altLang="zh-CN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2982867" y="6230285"/>
            <a:ext cx="489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30000"/>
              </a:spcBef>
              <a:buClr>
                <a:schemeClr val="tx2"/>
              </a:buClr>
              <a:buSzPct val="70000"/>
            </a:pPr>
            <a:r>
              <a:rPr lang="en-US" altLang="zh-CN" sz="2000" b="0" dirty="0"/>
              <a:t>Figure 4: The structure of DNN-HMM system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51113" y="5085184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216 atoms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flipH="1">
            <a:off x="2704" y="4002805"/>
            <a:ext cx="244827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 hidden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layers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lang="en-US" altLang="zh-CN" sz="2000" b="0" kern="0" dirty="0">
                <a:latin typeface="+mj-lt"/>
                <a:ea typeface="+mn-ea"/>
              </a:rPr>
              <a:t>(</a:t>
            </a:r>
            <a:r>
              <a:rPr lang="en-US" altLang="zh-CN" sz="2000" b="0" kern="0" baseline="0" dirty="0" smtClean="0">
                <a:latin typeface="+mj-lt"/>
                <a:ea typeface="+mn-ea"/>
              </a:rPr>
              <a:t>500</a:t>
            </a:r>
            <a:r>
              <a:rPr lang="en-US" altLang="zh-CN" sz="2000" b="0" kern="0" dirty="0" smtClean="0">
                <a:latin typeface="+mj-lt"/>
                <a:ea typeface="+mn-ea"/>
              </a:rPr>
              <a:t> atoms/each layer)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703007" y="3284984"/>
            <a:ext cx="1047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 atoms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08520" y="5546950"/>
            <a:ext cx="2880319" cy="612201"/>
            <a:chOff x="-108520" y="5640960"/>
            <a:chExt cx="2880319" cy="61220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-108520" y="5640960"/>
              <a:ext cx="28803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9 frames</a:t>
              </a:r>
              <a:r>
                <a:rPr kumimoji="0" lang="en-US" altLang="zh-CN" sz="20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MFCC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693625" y="5853051"/>
              <a:ext cx="13551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tabLst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connection</a:t>
              </a: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5" name="右箭头 14"/>
          <p:cNvSpPr/>
          <p:nvPr/>
        </p:nvSpPr>
        <p:spPr>
          <a:xfrm flipV="1">
            <a:off x="2440711" y="4330906"/>
            <a:ext cx="689967" cy="106206"/>
          </a:xfrm>
          <a:prstGeom prst="rightArrow">
            <a:avLst/>
          </a:prstGeom>
          <a:solidFill>
            <a:srgbClr val="6666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flipV="1">
            <a:off x="2426815" y="5232136"/>
            <a:ext cx="689967" cy="106206"/>
          </a:xfrm>
          <a:prstGeom prst="rightArrow">
            <a:avLst/>
          </a:prstGeom>
          <a:solidFill>
            <a:srgbClr val="6666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flipV="1">
            <a:off x="2423407" y="5840854"/>
            <a:ext cx="689967" cy="106206"/>
          </a:xfrm>
          <a:prstGeom prst="rightArrow">
            <a:avLst/>
          </a:prstGeom>
          <a:solidFill>
            <a:srgbClr val="6666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flipV="1">
            <a:off x="2426814" y="3485039"/>
            <a:ext cx="689967" cy="106206"/>
          </a:xfrm>
          <a:prstGeom prst="rightArrow">
            <a:avLst/>
          </a:prstGeom>
          <a:solidFill>
            <a:srgbClr val="6666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5BBF9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chemeClr val="tx2"/>
          </a:buClr>
          <a:buSzPct val="70000"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楷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楷体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Times New Roman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楷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华文楷体" pitchFamily="2" charset="-122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39247</TotalTime>
  <Words>973</Words>
  <Application>Microsoft Office PowerPoint</Application>
  <PresentationFormat>全屏显示(4:3)</PresentationFormat>
  <Paragraphs>214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Network</vt:lpstr>
      <vt:lpstr>自定义设计方案</vt:lpstr>
      <vt:lpstr>1_Network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AIMD Study of SCW and HCOOH in SCW</dc:title>
  <dc:creator>Supert</dc:creator>
  <cp:lastModifiedBy>XWH</cp:lastModifiedBy>
  <cp:revision>1426</cp:revision>
  <cp:lastPrinted>2016-10-13T02:34:53Z</cp:lastPrinted>
  <dcterms:created xsi:type="dcterms:W3CDTF">2008-06-03T06:01:41Z</dcterms:created>
  <dcterms:modified xsi:type="dcterms:W3CDTF">2016-10-13T12:46:34Z</dcterms:modified>
</cp:coreProperties>
</file>