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61" r:id="rId2"/>
    <p:sldId id="417" r:id="rId3"/>
    <p:sldId id="375" r:id="rId4"/>
    <p:sldId id="416" r:id="rId5"/>
    <p:sldId id="365" r:id="rId6"/>
    <p:sldId id="369" r:id="rId7"/>
    <p:sldId id="418" r:id="rId8"/>
    <p:sldId id="370" r:id="rId9"/>
    <p:sldId id="423" r:id="rId10"/>
    <p:sldId id="371" r:id="rId11"/>
    <p:sldId id="415" r:id="rId12"/>
    <p:sldId id="419" r:id="rId13"/>
    <p:sldId id="377" r:id="rId14"/>
    <p:sldId id="378" r:id="rId15"/>
    <p:sldId id="379" r:id="rId16"/>
    <p:sldId id="382" r:id="rId17"/>
    <p:sldId id="389" r:id="rId18"/>
    <p:sldId id="376" r:id="rId19"/>
    <p:sldId id="403" r:id="rId20"/>
    <p:sldId id="381" r:id="rId21"/>
    <p:sldId id="385" r:id="rId22"/>
    <p:sldId id="420" r:id="rId23"/>
    <p:sldId id="388" r:id="rId24"/>
    <p:sldId id="421" r:id="rId25"/>
    <p:sldId id="42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9AA"/>
    <a:srgbClr val="60CEF6"/>
    <a:srgbClr val="FF0505"/>
    <a:srgbClr val="00B0F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01" autoAdjust="0"/>
  </p:normalViewPr>
  <p:slideViewPr>
    <p:cSldViewPr>
      <p:cViewPr>
        <p:scale>
          <a:sx n="96" d="100"/>
          <a:sy n="96" d="100"/>
        </p:scale>
        <p:origin x="-1986" y="-19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7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B630F-A02A-4D70-A2C2-FC949B09818D}" type="datetimeFigureOut">
              <a:rPr lang="en-US" smtClean="0"/>
              <a:t>3/20/2016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14970-AC4C-409F-A2DF-5F933E630F10}" type="slidenum">
              <a:rPr lang="en-US" smtClean="0"/>
              <a:t>‹#›</a:t>
            </a:fld>
            <a:endParaRPr lang="en-US"/>
          </a:p>
        </p:txBody>
      </p:sp>
    </p:spTree>
    <p:extLst>
      <p:ext uri="{BB962C8B-B14F-4D97-AF65-F5344CB8AC3E}">
        <p14:creationId xmlns:p14="http://schemas.microsoft.com/office/powerpoint/2010/main" val="315749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move on to my third contribution</a:t>
            </a:r>
            <a:r>
              <a:rPr lang="en-US" baseline="0" dirty="0" smtClean="0"/>
              <a:t> where I propose a novel dynamic MRI formulation using linear dynamical system model.</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a:t>
            </a:fld>
            <a:endParaRPr lang="en-US"/>
          </a:p>
        </p:txBody>
      </p:sp>
    </p:spTree>
    <p:extLst>
      <p:ext uri="{BB962C8B-B14F-4D97-AF65-F5344CB8AC3E}">
        <p14:creationId xmlns:p14="http://schemas.microsoft.com/office/powerpoint/2010/main" val="346350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Initialization using the sliding window technique </a:t>
            </a:r>
          </a:p>
          <a:p>
            <a:r>
              <a:rPr lang="en-US" baseline="0" dirty="0" smtClean="0"/>
              <a:t>Show an acceleration at R = 4</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14</a:t>
            </a:fld>
            <a:endParaRPr lang="en-US"/>
          </a:p>
        </p:txBody>
      </p:sp>
    </p:spTree>
    <p:extLst>
      <p:ext uri="{BB962C8B-B14F-4D97-AF65-F5344CB8AC3E}">
        <p14:creationId xmlns:p14="http://schemas.microsoft.com/office/powerpoint/2010/main" val="369904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Myocardial perfusion imaging Comparison</a:t>
            </a:r>
            <a:r>
              <a:rPr lang="en-US" baseline="0" dirty="0" smtClean="0"/>
              <a:t> with other techniques </a:t>
            </a:r>
          </a:p>
          <a:p>
            <a:r>
              <a:rPr lang="en-US" baseline="0" dirty="0" smtClean="0"/>
              <a:t>1. with k-t FOCUSS – show difference in compressibility between k-t FOCUSS and LDS</a:t>
            </a:r>
          </a:p>
          <a:p>
            <a:r>
              <a:rPr lang="en-US" baseline="0" dirty="0" smtClean="0"/>
              <a:t>2. with </a:t>
            </a:r>
            <a:r>
              <a:rPr lang="en-US" baseline="0" dirty="0" err="1" smtClean="0"/>
              <a:t>Kalman</a:t>
            </a:r>
            <a:r>
              <a:rPr lang="en-US" baseline="0" dirty="0" smtClean="0"/>
              <a:t> Filtering – simple temporal modeling</a:t>
            </a:r>
          </a:p>
          <a:p>
            <a:r>
              <a:rPr lang="en-US" baseline="0" dirty="0" smtClean="0"/>
              <a:t>3. with k-t Sparse   - wavelet sparsity + </a:t>
            </a:r>
          </a:p>
          <a:p>
            <a:endParaRPr lang="en-US" baseline="0" dirty="0" smtClean="0"/>
          </a:p>
          <a:p>
            <a:r>
              <a:rPr lang="en-US" baseline="0" dirty="0" smtClean="0"/>
              <a:t>Add a SNR/SSIM vs Acceleration graph for this dataset – will have to generate those….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15</a:t>
            </a:fld>
            <a:endParaRPr lang="en-US"/>
          </a:p>
        </p:txBody>
      </p:sp>
    </p:spTree>
    <p:extLst>
      <p:ext uri="{BB962C8B-B14F-4D97-AF65-F5344CB8AC3E}">
        <p14:creationId xmlns:p14="http://schemas.microsoft.com/office/powerpoint/2010/main" val="181246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comparison images for</a:t>
            </a:r>
            <a:r>
              <a:rPr lang="en-US" baseline="0" dirty="0" smtClean="0"/>
              <a:t> the Four Schemes</a:t>
            </a:r>
          </a:p>
          <a:p>
            <a:endParaRPr lang="en-US" baseline="0" dirty="0" smtClean="0"/>
          </a:p>
          <a:p>
            <a:r>
              <a:rPr lang="en-US" baseline="0" dirty="0" smtClean="0"/>
              <a:t>Think about adding the reference images and then adding animations to replace reference images with recovered images</a:t>
            </a:r>
          </a:p>
        </p:txBody>
      </p:sp>
      <p:sp>
        <p:nvSpPr>
          <p:cNvPr id="4" name="Slide Number Placeholder 3"/>
          <p:cNvSpPr>
            <a:spLocks noGrp="1"/>
          </p:cNvSpPr>
          <p:nvPr>
            <p:ph type="sldNum" sz="quarter" idx="10"/>
          </p:nvPr>
        </p:nvSpPr>
        <p:spPr/>
        <p:txBody>
          <a:bodyPr/>
          <a:lstStyle/>
          <a:p>
            <a:fld id="{24C14970-AC4C-409F-A2DF-5F933E630F10}" type="slidenum">
              <a:rPr lang="en-US" smtClean="0"/>
              <a:t>16</a:t>
            </a:fld>
            <a:endParaRPr lang="en-US"/>
          </a:p>
        </p:txBody>
      </p:sp>
    </p:spTree>
    <p:extLst>
      <p:ext uri="{BB962C8B-B14F-4D97-AF65-F5344CB8AC3E}">
        <p14:creationId xmlns:p14="http://schemas.microsoft.com/office/powerpoint/2010/main" val="95126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add another the same curve for another technique… k-t FOCUSS ?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17</a:t>
            </a:fld>
            <a:endParaRPr lang="en-US"/>
          </a:p>
        </p:txBody>
      </p:sp>
    </p:spTree>
    <p:extLst>
      <p:ext uri="{BB962C8B-B14F-4D97-AF65-F5344CB8AC3E}">
        <p14:creationId xmlns:p14="http://schemas.microsoft.com/office/powerpoint/2010/main" val="135095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Talk about the Dataset</a:t>
            </a:r>
          </a:p>
          <a:p>
            <a:pPr marL="228600" indent="-228600">
              <a:buAutoNum type="arabicPeriod"/>
            </a:pPr>
            <a:r>
              <a:rPr lang="en-US" baseline="0" dirty="0" smtClean="0"/>
              <a:t>Talk about using an temporal AR2 model</a:t>
            </a:r>
          </a:p>
          <a:p>
            <a:pPr marL="228600" indent="-228600">
              <a:buAutoNum type="arabicPeriod"/>
            </a:pPr>
            <a:r>
              <a:rPr lang="en-US" baseline="0" dirty="0" smtClean="0"/>
              <a:t>Talk about using a </a:t>
            </a:r>
            <a:r>
              <a:rPr lang="en-US" baseline="0" dirty="0" err="1" smtClean="0"/>
              <a:t>Spatio</a:t>
            </a:r>
            <a:r>
              <a:rPr lang="en-US" baseline="0" dirty="0" smtClean="0"/>
              <a:t> temporal AR2 model</a:t>
            </a:r>
          </a:p>
          <a:p>
            <a:pPr marL="228600" indent="-228600">
              <a:buAutoNum type="arabicPeriod"/>
            </a:pPr>
            <a:r>
              <a:rPr lang="en-US" baseline="0" dirty="0" smtClean="0"/>
              <a:t> show the Compressibility results on the dataset</a:t>
            </a:r>
          </a:p>
        </p:txBody>
      </p:sp>
      <p:sp>
        <p:nvSpPr>
          <p:cNvPr id="4" name="Slide Number Placeholder 3"/>
          <p:cNvSpPr>
            <a:spLocks noGrp="1"/>
          </p:cNvSpPr>
          <p:nvPr>
            <p:ph type="sldNum" sz="quarter" idx="10"/>
          </p:nvPr>
        </p:nvSpPr>
        <p:spPr/>
        <p:txBody>
          <a:bodyPr/>
          <a:lstStyle/>
          <a:p>
            <a:fld id="{24C14970-AC4C-409F-A2DF-5F933E630F10}" type="slidenum">
              <a:rPr lang="en-US" smtClean="0"/>
              <a:t>18</a:t>
            </a:fld>
            <a:endParaRPr lang="en-US"/>
          </a:p>
        </p:txBody>
      </p:sp>
    </p:spTree>
    <p:extLst>
      <p:ext uri="{BB962C8B-B14F-4D97-AF65-F5344CB8AC3E}">
        <p14:creationId xmlns:p14="http://schemas.microsoft.com/office/powerpoint/2010/main" val="5607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20</a:t>
            </a:fld>
            <a:endParaRPr lang="en-US"/>
          </a:p>
        </p:txBody>
      </p:sp>
    </p:spTree>
    <p:extLst>
      <p:ext uri="{BB962C8B-B14F-4D97-AF65-F5344CB8AC3E}">
        <p14:creationId xmlns:p14="http://schemas.microsoft.com/office/powerpoint/2010/main" val="3124189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proposed formulation is an attempt to define a general model for improving speeds in dynamic MRI applications. And thus the significance of the problem can change depending on which application it is applied to. In this contribution I will present results on myocardial perfusion studies and also the Cardiac CINE studies. So, I will briefly state the need for improved imaging speeds in myocardial perfusion imaging.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Myocardial perfusion imaging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 </a:t>
            </a:r>
            <a:r>
              <a:rPr lang="en-US" b="1" dirty="0" smtClean="0"/>
              <a:t>contrast enhancing agent</a:t>
            </a:r>
            <a:r>
              <a:rPr lang="en-US" dirty="0" smtClean="0"/>
              <a:t> is injected in the blood pool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 </a:t>
            </a:r>
            <a:r>
              <a:rPr lang="en-US" b="1" baseline="0" dirty="0" smtClean="0"/>
              <a:t>dead tissue is hypo-perfused</a:t>
            </a:r>
            <a:r>
              <a:rPr lang="en-US" baseline="0" dirty="0" smtClean="0"/>
              <a:t> which is less enhanced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thus to detect the affected tissue the </a:t>
            </a:r>
            <a:r>
              <a:rPr lang="en-US" b="1" baseline="0" dirty="0" smtClean="0"/>
              <a:t>relative enhancement changes </a:t>
            </a:r>
            <a:r>
              <a:rPr lang="en-US" baseline="0" dirty="0" smtClean="0"/>
              <a:t>are observed by </a:t>
            </a:r>
            <a:r>
              <a:rPr lang="en-US" b="1" baseline="0" dirty="0" smtClean="0"/>
              <a:t>acquiring a time-series.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dirty="0" smtClean="0"/>
              <a:t>more precise information can be derived by measuring parameters of the signal intensity time curve such as mean transit time, time-to-peak, upslope, downslope, and delay before reaching maximum signal intensity</a:t>
            </a:r>
            <a:r>
              <a:rPr lang="en-US"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However,</a:t>
            </a:r>
            <a:r>
              <a:rPr lang="en-US" baseline="0" dirty="0" smtClean="0"/>
              <a:t> due to </a:t>
            </a:r>
            <a:r>
              <a:rPr lang="en-US" b="1" baseline="0" dirty="0" smtClean="0"/>
              <a:t>magnetization decay </a:t>
            </a:r>
            <a:r>
              <a:rPr lang="en-US" baseline="0" dirty="0" smtClean="0"/>
              <a:t>and </a:t>
            </a:r>
            <a:r>
              <a:rPr lang="en-US" b="1" baseline="0" dirty="0" smtClean="0"/>
              <a:t>mixing of contrast agent</a:t>
            </a:r>
            <a:r>
              <a:rPr lang="en-US" baseline="0" dirty="0" smtClean="0"/>
              <a:t>, the relative difference vanishes quickly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Thus, we only have to rely on the </a:t>
            </a:r>
            <a:r>
              <a:rPr lang="en-US" b="1" baseline="0" dirty="0" smtClean="0"/>
              <a:t>first pass of the bolus agent</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7B26E762-BE7E-400A-B0AB-A69B61632A26}" type="slidenum">
              <a:rPr lang="en-US" smtClean="0"/>
              <a:pPr/>
              <a:t>25</a:t>
            </a:fld>
            <a:endParaRPr lang="en-US" dirty="0"/>
          </a:p>
        </p:txBody>
      </p:sp>
    </p:spTree>
    <p:extLst>
      <p:ext uri="{BB962C8B-B14F-4D97-AF65-F5344CB8AC3E}">
        <p14:creationId xmlns:p14="http://schemas.microsoft.com/office/powerpoint/2010/main" val="80234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proposed formulation is an attempt to define a general model for improving speeds in dynamic MRI applications. And thus the significance of the problem can change depending on which application it is applied to. In this contribution I will present results on myocardial perfusion studies and also the Cardiac CINE studies. So, I will briefly state the need for improved imaging speeds in myocardial perfusion imaging.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Myocardial perfusion imaging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 </a:t>
            </a:r>
            <a:r>
              <a:rPr lang="en-US" b="1" dirty="0" smtClean="0"/>
              <a:t>contrast enhancing agent</a:t>
            </a:r>
            <a:r>
              <a:rPr lang="en-US" dirty="0" smtClean="0"/>
              <a:t> is injected in the blood pool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 </a:t>
            </a:r>
            <a:r>
              <a:rPr lang="en-US" b="1" baseline="0" dirty="0" smtClean="0"/>
              <a:t>dead tissue is hypo-perfused</a:t>
            </a:r>
            <a:r>
              <a:rPr lang="en-US" baseline="0" dirty="0" smtClean="0"/>
              <a:t> which is less enhanced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thus to detect the affected tissue the </a:t>
            </a:r>
            <a:r>
              <a:rPr lang="en-US" b="1" baseline="0" dirty="0" smtClean="0"/>
              <a:t>relative enhancement changes </a:t>
            </a:r>
            <a:r>
              <a:rPr lang="en-US" baseline="0" dirty="0" smtClean="0"/>
              <a:t>are observed by </a:t>
            </a:r>
            <a:r>
              <a:rPr lang="en-US" b="1" baseline="0" dirty="0" smtClean="0"/>
              <a:t>acquiring a time-series.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dirty="0" smtClean="0"/>
              <a:t>more precise information can be derived by measuring parameters of the signal intensity time curve such as mean transit time, time-to-peak, upslope, downslope, and delay before reaching maximum signal intensity</a:t>
            </a:r>
            <a:r>
              <a:rPr lang="en-US"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However,</a:t>
            </a:r>
            <a:r>
              <a:rPr lang="en-US" baseline="0" dirty="0" smtClean="0"/>
              <a:t> due to </a:t>
            </a:r>
            <a:r>
              <a:rPr lang="en-US" b="1" baseline="0" dirty="0" smtClean="0"/>
              <a:t>magnetization decay </a:t>
            </a:r>
            <a:r>
              <a:rPr lang="en-US" baseline="0" dirty="0" smtClean="0"/>
              <a:t>and </a:t>
            </a:r>
            <a:r>
              <a:rPr lang="en-US" b="1" baseline="0" dirty="0" smtClean="0"/>
              <a:t>mixing of contrast agent</a:t>
            </a:r>
            <a:r>
              <a:rPr lang="en-US" baseline="0" dirty="0" smtClean="0"/>
              <a:t>, the relative difference vanishes quickly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Thus, we only have to rely on the </a:t>
            </a:r>
            <a:r>
              <a:rPr lang="en-US" b="1" baseline="0" dirty="0" smtClean="0"/>
              <a:t>first pass of the bolus agent</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7B26E762-BE7E-400A-B0AB-A69B61632A26}" type="slidenum">
              <a:rPr lang="en-US" smtClean="0"/>
              <a:pPr/>
              <a:t>3</a:t>
            </a:fld>
            <a:endParaRPr lang="en-US" dirty="0"/>
          </a:p>
        </p:txBody>
      </p:sp>
    </p:spTree>
    <p:extLst>
      <p:ext uri="{BB962C8B-B14F-4D97-AF65-F5344CB8AC3E}">
        <p14:creationId xmlns:p14="http://schemas.microsoft.com/office/powerpoint/2010/main" val="80234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two decades,</a:t>
            </a:r>
            <a:r>
              <a:rPr lang="en-US" baseline="0" dirty="0" smtClean="0"/>
              <a:t> various techniques have been proposed for improving MR imaging speeds. These techniques can be loosely classified into the following categories.</a:t>
            </a:r>
          </a:p>
          <a:p>
            <a:endParaRPr lang="en-US" baseline="0" dirty="0" smtClean="0"/>
          </a:p>
          <a:p>
            <a:r>
              <a:rPr lang="en-US" baseline="0" dirty="0" smtClean="0"/>
              <a:t>Parallel imaging methods such as SENSE and GRAPPA, where multiple receiver coils are used to reduce the data acquired in k-space. These methods are based on using the inherent variable spatial sensitivity of the coils to perform spatial encoding. There by reducing the gradient-switching based spatial encoding required for image recovery.</a:t>
            </a:r>
          </a:p>
          <a:p>
            <a:r>
              <a:rPr lang="en-US" baseline="0" dirty="0" smtClean="0"/>
              <a:t>SENSE: Sensitivity Encoding</a:t>
            </a:r>
          </a:p>
          <a:p>
            <a:r>
              <a:rPr lang="en-US" baseline="0" dirty="0" smtClean="0"/>
              <a:t>GRAPPA: Generalized Auto-Calibration Partial Parallel Acquisition </a:t>
            </a:r>
          </a:p>
          <a:p>
            <a:endParaRPr lang="en-US" baseline="0" dirty="0" smtClean="0"/>
          </a:p>
          <a:p>
            <a:r>
              <a:rPr lang="en-US" baseline="0" dirty="0" smtClean="0"/>
              <a:t>The second group of techniques is based on exploiting the data redundancy in the k-space either the spatial dimension or in the temporal dimension. These techniques relying on extrapolating the missing k-space data from the sampled location using smart data-sharing formulations.  </a:t>
            </a:r>
          </a:p>
          <a:p>
            <a:endParaRPr lang="en-US" baseline="0" dirty="0" smtClean="0"/>
          </a:p>
          <a:p>
            <a:r>
              <a:rPr lang="en-US" baseline="0" dirty="0" smtClean="0"/>
              <a:t>The third group of techniques are the ones that are based on the theory of Compressed sensing theory. In these methods a transform of the underlying image in recovered in a </a:t>
            </a:r>
            <a:r>
              <a:rPr lang="en-US" baseline="0" dirty="0" err="1" smtClean="0"/>
              <a:t>sparsifying</a:t>
            </a:r>
            <a:r>
              <a:rPr lang="en-US" baseline="0" dirty="0" smtClean="0"/>
              <a:t> basis which exhibits high incoherency with the sensing basis. Much of the late research in these techniques has been based on identifying new </a:t>
            </a:r>
            <a:r>
              <a:rPr lang="en-US" baseline="0" dirty="0" err="1" smtClean="0"/>
              <a:t>sparsifying</a:t>
            </a:r>
            <a:r>
              <a:rPr lang="en-US" baseline="0" dirty="0" smtClean="0"/>
              <a:t> to improve the compressibility of the images being recovered or  identifying novel signal encoding formulations such that the sensing basis is less coherent with the </a:t>
            </a:r>
            <a:r>
              <a:rPr lang="en-US" baseline="0" dirty="0" err="1" smtClean="0"/>
              <a:t>sparsifying</a:t>
            </a:r>
            <a:r>
              <a:rPr lang="en-US" baseline="0" dirty="0" smtClean="0"/>
              <a:t> basis. </a:t>
            </a:r>
          </a:p>
          <a:p>
            <a:endParaRPr lang="en-US" baseline="0" dirty="0" smtClean="0"/>
          </a:p>
          <a:p>
            <a:r>
              <a:rPr lang="en-US" baseline="0" dirty="0" smtClean="0"/>
              <a:t>Lastly, are the low-rank matrix completion techniques which stack each time-frame as columns of a large matrix and recover a low-rank matrix from its under-sampled version based on the assumption of high temporal correlations between consecutive time-points.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4</a:t>
            </a:fld>
            <a:endParaRPr lang="en-US"/>
          </a:p>
        </p:txBody>
      </p:sp>
    </p:spTree>
    <p:extLst>
      <p:ext uri="{BB962C8B-B14F-4D97-AF65-F5344CB8AC3E}">
        <p14:creationId xmlns:p14="http://schemas.microsoft.com/office/powerpoint/2010/main" val="220038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innovation of the proposed</a:t>
            </a:r>
            <a:r>
              <a:rPr lang="en-US" baseline="0" dirty="0" smtClean="0"/>
              <a:t> technique</a:t>
            </a:r>
            <a:r>
              <a:rPr lang="en-US" dirty="0" smtClean="0"/>
              <a:t> lies in combining linear dynamical system</a:t>
            </a:r>
            <a:r>
              <a:rPr lang="en-US" baseline="0" dirty="0" smtClean="0"/>
              <a:t> model with spare recovery techniques</a:t>
            </a:r>
          </a:p>
          <a:p>
            <a:endParaRPr lang="en-US" baseline="0" dirty="0" smtClean="0"/>
          </a:p>
          <a:p>
            <a:r>
              <a:rPr lang="en-US" baseline="0" dirty="0" smtClean="0"/>
              <a:t>Linear dynamical system models can be used for redundancy encoding using available prior physical model which result in high compressibility of images which can be recovered with high fidelity using sparse recovery techniques</a:t>
            </a:r>
          </a:p>
          <a:p>
            <a:endParaRPr lang="en-US" baseline="0" dirty="0" smtClean="0"/>
          </a:p>
          <a:p>
            <a:r>
              <a:rPr lang="en-US" baseline="0" dirty="0" smtClean="0"/>
              <a:t>In addition, the proposed the model does make any assumptions on the image however its requires the knowledge of an available time evolution model for the physiological function </a:t>
            </a:r>
          </a:p>
        </p:txBody>
      </p:sp>
      <p:sp>
        <p:nvSpPr>
          <p:cNvPr id="4" name="Slide Number Placeholder 3"/>
          <p:cNvSpPr>
            <a:spLocks noGrp="1"/>
          </p:cNvSpPr>
          <p:nvPr>
            <p:ph type="sldNum" sz="quarter" idx="10"/>
          </p:nvPr>
        </p:nvSpPr>
        <p:spPr/>
        <p:txBody>
          <a:bodyPr/>
          <a:lstStyle/>
          <a:p>
            <a:fld id="{24C14970-AC4C-409F-A2DF-5F933E630F10}" type="slidenum">
              <a:rPr lang="en-US" smtClean="0"/>
              <a:t>5</a:t>
            </a:fld>
            <a:endParaRPr lang="en-US"/>
          </a:p>
        </p:txBody>
      </p:sp>
    </p:spTree>
    <p:extLst>
      <p:ext uri="{BB962C8B-B14F-4D97-AF65-F5344CB8AC3E}">
        <p14:creationId xmlns:p14="http://schemas.microsoft.com/office/powerpoint/2010/main" val="251400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equation represents the classical dynamical system model</a:t>
            </a:r>
          </a:p>
          <a:p>
            <a:r>
              <a:rPr lang="en-US" baseline="0" dirty="0" smtClean="0"/>
              <a:t>Where </a:t>
            </a:r>
            <a:r>
              <a:rPr lang="en-US" baseline="0" dirty="0" err="1" smtClean="0"/>
              <a:t>x_k</a:t>
            </a:r>
            <a:r>
              <a:rPr lang="en-US" baseline="0" dirty="0" smtClean="0"/>
              <a:t> represent the underlying evolving state which are usually un-observable, </a:t>
            </a:r>
            <a:r>
              <a:rPr lang="en-US" baseline="0" dirty="0" err="1" smtClean="0"/>
              <a:t>f_k</a:t>
            </a:r>
            <a:r>
              <a:rPr lang="en-US" baseline="0" dirty="0" smtClean="0"/>
              <a:t> represents the time-evolution function and </a:t>
            </a:r>
            <a:r>
              <a:rPr lang="en-US" baseline="0" dirty="0" err="1" smtClean="0"/>
              <a:t>y_k</a:t>
            </a:r>
            <a:r>
              <a:rPr lang="en-US" baseline="0" dirty="0" smtClean="0"/>
              <a:t> represent  a linear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6</a:t>
            </a:fld>
            <a:endParaRPr lang="en-US"/>
          </a:p>
        </p:txBody>
      </p:sp>
    </p:spTree>
    <p:extLst>
      <p:ext uri="{BB962C8B-B14F-4D97-AF65-F5344CB8AC3E}">
        <p14:creationId xmlns:p14="http://schemas.microsoft.com/office/powerpoint/2010/main" val="331030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Estimation</a:t>
            </a:r>
            <a:r>
              <a:rPr lang="en-US" baseline="0" dirty="0" smtClean="0"/>
              <a:t> of the evolving states </a:t>
            </a:r>
            <a:r>
              <a:rPr lang="en-US" baseline="0" dirty="0" err="1" smtClean="0"/>
              <a:t>x_k</a:t>
            </a:r>
            <a:r>
              <a:rPr lang="en-US" baseline="0" dirty="0" smtClean="0"/>
              <a:t> from their observations </a:t>
            </a:r>
            <a:r>
              <a:rPr lang="en-US" baseline="0" dirty="0" err="1" smtClean="0"/>
              <a:t>y_k</a:t>
            </a:r>
            <a:r>
              <a:rPr lang="en-US" baseline="0" dirty="0" smtClean="0"/>
              <a:t> has been a topic of research for various studies. One important and well studied case is the </a:t>
            </a:r>
            <a:r>
              <a:rPr lang="en-US" baseline="0" dirty="0" err="1" smtClean="0"/>
              <a:t>Kalman</a:t>
            </a:r>
            <a:r>
              <a:rPr lang="en-US" baseline="0" dirty="0" smtClean="0"/>
              <a:t> filter which assumes the state innovations and measurement noise to be zero-mean Gaussian distributed. A fixed interval </a:t>
            </a:r>
            <a:r>
              <a:rPr lang="en-US" baseline="0" dirty="0" err="1" smtClean="0"/>
              <a:t>Kalman</a:t>
            </a:r>
            <a:r>
              <a:rPr lang="en-US" baseline="0" dirty="0" smtClean="0"/>
              <a:t> filter solution finds the optimal least squares solution for the problem 1</a:t>
            </a:r>
          </a:p>
          <a:p>
            <a:endParaRPr lang="en-US" baseline="0" dirty="0" smtClean="0"/>
          </a:p>
          <a:p>
            <a:r>
              <a:rPr lang="en-US" baseline="0" dirty="0" smtClean="0"/>
              <a:t>In the proposed linear dynamical system based fast MRI formulation we assume that it the model errors which are sparse and the observations </a:t>
            </a:r>
            <a:r>
              <a:rPr lang="en-US" baseline="0" dirty="0" err="1" smtClean="0"/>
              <a:t>y_k</a:t>
            </a:r>
            <a:r>
              <a:rPr lang="en-US" baseline="0" dirty="0" smtClean="0"/>
              <a:t> are much smaller in dimensionality of the state </a:t>
            </a:r>
            <a:r>
              <a:rPr lang="en-US" baseline="0" dirty="0" err="1" smtClean="0"/>
              <a:t>x_k’s</a:t>
            </a:r>
            <a:r>
              <a:rPr lang="en-US" baseline="0" dirty="0" smtClean="0"/>
              <a:t>. The </a:t>
            </a:r>
            <a:r>
              <a:rPr lang="en-US" baseline="0" dirty="0" err="1" smtClean="0"/>
              <a:t>x_k</a:t>
            </a:r>
            <a:r>
              <a:rPr lang="en-US" baseline="0" dirty="0" smtClean="0"/>
              <a:t> are the evolving underlying images. Note, however we do assume the knowledge of the linear time evolution functions </a:t>
            </a:r>
            <a:r>
              <a:rPr lang="en-US" baseline="0" dirty="0" err="1" smtClean="0"/>
              <a:t>A_k</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8</a:t>
            </a:fld>
            <a:endParaRPr lang="en-US"/>
          </a:p>
        </p:txBody>
      </p:sp>
    </p:spTree>
    <p:extLst>
      <p:ext uri="{BB962C8B-B14F-4D97-AF65-F5344CB8AC3E}">
        <p14:creationId xmlns:p14="http://schemas.microsoft.com/office/powerpoint/2010/main" val="130506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9</a:t>
            </a:fld>
            <a:endParaRPr lang="en-US"/>
          </a:p>
        </p:txBody>
      </p:sp>
    </p:spTree>
    <p:extLst>
      <p:ext uri="{BB962C8B-B14F-4D97-AF65-F5344CB8AC3E}">
        <p14:creationId xmlns:p14="http://schemas.microsoft.com/office/powerpoint/2010/main" val="130506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is interesting in the optimization program (6) is that under a change of variables and given a known sparsity on the innovations, the innovations is then recoverable with CS guarantees, given the typical constraints on H. Thus with perfect knowledge of the previous state, the new state is recoverable with the same guarantees. What is not assured is the convergence of this algorithm from an erroneous initialization to a steady-state estimation error, as would be desired from a tracking algorithm</a:t>
            </a:r>
            <a:endParaRPr lang="en-US" dirty="0"/>
          </a:p>
        </p:txBody>
      </p:sp>
      <p:sp>
        <p:nvSpPr>
          <p:cNvPr id="4" name="Slide Number Placeholder 3"/>
          <p:cNvSpPr>
            <a:spLocks noGrp="1"/>
          </p:cNvSpPr>
          <p:nvPr>
            <p:ph type="sldNum" sz="quarter" idx="10"/>
          </p:nvPr>
        </p:nvSpPr>
        <p:spPr/>
        <p:txBody>
          <a:bodyPr/>
          <a:lstStyle/>
          <a:p>
            <a:fld id="{24C14970-AC4C-409F-A2DF-5F933E630F10}" type="slidenum">
              <a:rPr lang="en-US" smtClean="0"/>
              <a:t>10</a:t>
            </a:fld>
            <a:endParaRPr lang="en-US"/>
          </a:p>
        </p:txBody>
      </p:sp>
    </p:spTree>
    <p:extLst>
      <p:ext uri="{BB962C8B-B14F-4D97-AF65-F5344CB8AC3E}">
        <p14:creationId xmlns:p14="http://schemas.microsoft.com/office/powerpoint/2010/main" val="20772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a:t>
            </a:r>
            <a:r>
              <a:rPr lang="en-US" baseline="0" dirty="0" smtClean="0"/>
              <a:t> model we will use – A will be simply the Identity matrix</a:t>
            </a:r>
          </a:p>
          <a:p>
            <a:r>
              <a:rPr lang="en-US" baseline="0" dirty="0" smtClean="0"/>
              <a:t>i.e., temporal difference between the images will be assumed to be sparse</a:t>
            </a:r>
          </a:p>
          <a:p>
            <a:endParaRPr lang="en-US" baseline="0" dirty="0" smtClean="0"/>
          </a:p>
          <a:p>
            <a:r>
              <a:rPr lang="en-US" baseline="0" dirty="0" smtClean="0"/>
              <a:t>Add the zoomed figure for the power law decay of coefficients for the difference images ?</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B26E762-BE7E-400A-B0AB-A69B61632A26}" type="slidenum">
              <a:rPr lang="en-US" smtClean="0"/>
              <a:pPr/>
              <a:t>13</a:t>
            </a:fld>
            <a:endParaRPr lang="en-US" dirty="0"/>
          </a:p>
        </p:txBody>
      </p:sp>
    </p:spTree>
    <p:extLst>
      <p:ext uri="{BB962C8B-B14F-4D97-AF65-F5344CB8AC3E}">
        <p14:creationId xmlns:p14="http://schemas.microsoft.com/office/powerpoint/2010/main" val="82198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AA01C4-E8B1-4F98-BF72-233CFE1D3518}" type="datetime1">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EA4A1-75A0-4B1D-9EE6-8E693D89E505}" type="datetime1">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5D409-68B3-483C-BCCF-986185B57101}" type="datetime1">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1221C-9B07-4219-BF6E-61A189D5BB82}" type="datetime1">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58774-7148-4247-B34E-706B1C8B4E2C}" type="datetime1">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E2F338-63ED-4B5A-B1F1-B68189486813}" type="datetime1">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ADEFE5-B2E7-4073-A60F-2ABBE4DFCA03}" type="datetime1">
              <a:rPr lang="en-US" smtClean="0"/>
              <a:t>3/20/2016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1DFF2-2B67-4F77-8DBC-7598AC5E7516}" type="datetime1">
              <a:rPr lang="en-US" smtClean="0"/>
              <a:t>3/20/2016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AD833-20DB-41BB-908E-554B011EA23D}" type="datetime1">
              <a:rPr lang="en-US" smtClean="0"/>
              <a:t>3/20/2016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EC50-224B-4332-875E-54EF5F2FD529}" type="datetime1">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0A067-9F6B-4222-AF74-75EE818623CA}" type="datetime1">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5AA5807-820A-480A-91E0-7F803D73E64C}" type="datetime1">
              <a:rPr lang="en-US" smtClean="0"/>
              <a:t>3/20/2016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video" Target="../media/media1.avi"/><Relationship Id="rId7" Type="http://schemas.openxmlformats.org/officeDocument/2006/relationships/image" Target="../media/image14.png"/><Relationship Id="rId2" Type="http://schemas.microsoft.com/office/2007/relationships/media" Target="../media/media1.avi"/><Relationship Id="rId1" Type="http://schemas.openxmlformats.org/officeDocument/2006/relationships/tags" Target="../tags/tag1.xml"/><Relationship Id="rId6" Type="http://schemas.openxmlformats.org/officeDocument/2006/relationships/image" Target="../media/image9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24.png"/><Relationship Id="rId26" Type="http://schemas.openxmlformats.org/officeDocument/2006/relationships/image" Target="../media/image128.png"/><Relationship Id="rId39" Type="http://schemas.openxmlformats.org/officeDocument/2006/relationships/image" Target="../media/image36.png"/><Relationship Id="rId21" Type="http://schemas.openxmlformats.org/officeDocument/2006/relationships/image" Target="../media/image123.png"/><Relationship Id="rId34" Type="http://schemas.openxmlformats.org/officeDocument/2006/relationships/image" Target="../media/image136.png"/><Relationship Id="rId42" Type="http://schemas.openxmlformats.org/officeDocument/2006/relationships/image" Target="../media/image144.png"/><Relationship Id="rId47" Type="http://schemas.openxmlformats.org/officeDocument/2006/relationships/image" Target="../media/image149.png"/><Relationship Id="rId50" Type="http://schemas.openxmlformats.org/officeDocument/2006/relationships/image" Target="../media/image42.png"/><Relationship Id="rId55" Type="http://schemas.openxmlformats.org/officeDocument/2006/relationships/image" Target="../media/image157.png"/><Relationship Id="rId7" Type="http://schemas.openxmlformats.org/officeDocument/2006/relationships/image" Target="../media/image109.png"/><Relationship Id="rId2" Type="http://schemas.openxmlformats.org/officeDocument/2006/relationships/slideLayout" Target="../slideLayouts/slideLayout2.xml"/><Relationship Id="rId16" Type="http://schemas.openxmlformats.org/officeDocument/2006/relationships/image" Target="../media/image23.png"/><Relationship Id="rId29" Type="http://schemas.openxmlformats.org/officeDocument/2006/relationships/image" Target="../media/image131.png"/><Relationship Id="rId11" Type="http://schemas.openxmlformats.org/officeDocument/2006/relationships/image" Target="../media/image113.png"/><Relationship Id="rId24" Type="http://schemas.openxmlformats.org/officeDocument/2006/relationships/image" Target="../media/image126.png"/><Relationship Id="rId32" Type="http://schemas.openxmlformats.org/officeDocument/2006/relationships/image" Target="../media/image32.png"/><Relationship Id="rId37" Type="http://schemas.openxmlformats.org/officeDocument/2006/relationships/image" Target="../media/image35.png"/><Relationship Id="rId40" Type="http://schemas.openxmlformats.org/officeDocument/2006/relationships/image" Target="../media/image142.png"/><Relationship Id="rId45" Type="http://schemas.openxmlformats.org/officeDocument/2006/relationships/image" Target="../media/image39.png"/><Relationship Id="rId53" Type="http://schemas.openxmlformats.org/officeDocument/2006/relationships/image" Target="../media/image155.png"/><Relationship Id="rId58" Type="http://schemas.openxmlformats.org/officeDocument/2006/relationships/image" Target="../media/image46.png"/><Relationship Id="rId5" Type="http://schemas.openxmlformats.org/officeDocument/2006/relationships/image" Target="../media/image17.png"/><Relationship Id="rId19" Type="http://schemas.openxmlformats.org/officeDocument/2006/relationships/image" Target="../media/image121.png"/><Relationship Id="rId4" Type="http://schemas.openxmlformats.org/officeDocument/2006/relationships/image" Target="../media/image93.png"/><Relationship Id="rId9" Type="http://schemas.openxmlformats.org/officeDocument/2006/relationships/image" Target="../media/image111.png"/><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9.png"/><Relationship Id="rId30" Type="http://schemas.openxmlformats.org/officeDocument/2006/relationships/image" Target="../media/image31.png"/><Relationship Id="rId35" Type="http://schemas.openxmlformats.org/officeDocument/2006/relationships/image" Target="../media/image34.png"/><Relationship Id="rId43" Type="http://schemas.openxmlformats.org/officeDocument/2006/relationships/image" Target="../media/image38.png"/><Relationship Id="rId48" Type="http://schemas.openxmlformats.org/officeDocument/2006/relationships/image" Target="../media/image41.png"/><Relationship Id="rId56" Type="http://schemas.openxmlformats.org/officeDocument/2006/relationships/image" Target="../media/image45.png"/><Relationship Id="rId8" Type="http://schemas.openxmlformats.org/officeDocument/2006/relationships/image" Target="../media/image19.png"/><Relationship Id="rId51" Type="http://schemas.openxmlformats.org/officeDocument/2006/relationships/image" Target="../media/image153.png"/><Relationship Id="rId3" Type="http://schemas.openxmlformats.org/officeDocument/2006/relationships/notesSlide" Target="../notesSlides/notesSlide10.xml"/><Relationship Id="rId12" Type="http://schemas.openxmlformats.org/officeDocument/2006/relationships/image" Target="../media/image21.png"/><Relationship Id="rId17" Type="http://schemas.openxmlformats.org/officeDocument/2006/relationships/image" Target="../media/image119.png"/><Relationship Id="rId25" Type="http://schemas.openxmlformats.org/officeDocument/2006/relationships/image" Target="../media/image28.png"/><Relationship Id="rId33" Type="http://schemas.openxmlformats.org/officeDocument/2006/relationships/image" Target="../media/image33.png"/><Relationship Id="rId38" Type="http://schemas.openxmlformats.org/officeDocument/2006/relationships/image" Target="../media/image140.png"/><Relationship Id="rId46" Type="http://schemas.openxmlformats.org/officeDocument/2006/relationships/image" Target="../media/image40.png"/><Relationship Id="rId59" Type="http://schemas.openxmlformats.org/officeDocument/2006/relationships/image" Target="../media/image161.png"/><Relationship Id="rId20" Type="http://schemas.openxmlformats.org/officeDocument/2006/relationships/image" Target="../media/image25.png"/><Relationship Id="rId41" Type="http://schemas.openxmlformats.org/officeDocument/2006/relationships/image" Target="../media/image37.png"/><Relationship Id="rId54" Type="http://schemas.openxmlformats.org/officeDocument/2006/relationships/image" Target="../media/image44.png"/><Relationship Id="rId1" Type="http://schemas.openxmlformats.org/officeDocument/2006/relationships/tags" Target="../tags/tag2.xml"/><Relationship Id="rId6" Type="http://schemas.openxmlformats.org/officeDocument/2006/relationships/image" Target="../media/image18.png"/><Relationship Id="rId15" Type="http://schemas.openxmlformats.org/officeDocument/2006/relationships/image" Target="../media/image117.png"/><Relationship Id="rId23" Type="http://schemas.openxmlformats.org/officeDocument/2006/relationships/image" Target="../media/image27.png"/><Relationship Id="rId28" Type="http://schemas.openxmlformats.org/officeDocument/2006/relationships/image" Target="../media/image30.png"/><Relationship Id="rId36" Type="http://schemas.openxmlformats.org/officeDocument/2006/relationships/image" Target="../media/image138.png"/><Relationship Id="rId49" Type="http://schemas.openxmlformats.org/officeDocument/2006/relationships/image" Target="../media/image151.png"/><Relationship Id="rId57" Type="http://schemas.openxmlformats.org/officeDocument/2006/relationships/image" Target="../media/image159.png"/><Relationship Id="rId10" Type="http://schemas.openxmlformats.org/officeDocument/2006/relationships/image" Target="../media/image20.png"/><Relationship Id="rId31" Type="http://schemas.openxmlformats.org/officeDocument/2006/relationships/image" Target="../media/image133.png"/><Relationship Id="rId44" Type="http://schemas.openxmlformats.org/officeDocument/2006/relationships/image" Target="../media/image146.png"/><Relationship Id="rId52"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1.png"/><Relationship Id="rId3" Type="http://schemas.openxmlformats.org/officeDocument/2006/relationships/notesSlide" Target="../notesSlides/notesSlide12.xml"/><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slideLayout" Target="../slideLayouts/slideLayout2.xml"/><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4.png"/><Relationship Id="rId1" Type="http://schemas.openxmlformats.org/officeDocument/2006/relationships/tags" Target="../tags/tag3.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32" Type="http://schemas.openxmlformats.org/officeDocument/2006/relationships/image" Target="../media/image77.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3.pn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6.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2.png"/><Relationship Id="rId30"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1.png"/><Relationship Id="rId2" Type="http://schemas.openxmlformats.org/officeDocument/2006/relationships/video" Target="../media/media2.avi"/><Relationship Id="rId1" Type="http://schemas.microsoft.com/office/2007/relationships/media" Target="../media/media2.avi"/><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5.png"/><Relationship Id="rId2" Type="http://schemas.openxmlformats.org/officeDocument/2006/relationships/video" Target="../media/media3.avi"/><Relationship Id="rId1" Type="http://schemas.microsoft.com/office/2007/relationships/media" Target="../media/media3.avi"/><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9.png"/><Relationship Id="rId3" Type="http://schemas.openxmlformats.org/officeDocument/2006/relationships/notesSlide" Target="../notesSlides/notesSlide15.xml"/><Relationship Id="rId7" Type="http://schemas.openxmlformats.org/officeDocument/2006/relationships/image" Target="../media/image91.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slideLayout" Target="../slideLayouts/slideLayout2.xml"/><Relationship Id="rId16" Type="http://schemas.openxmlformats.org/officeDocument/2006/relationships/image" Target="../media/image102.png"/><Relationship Id="rId1" Type="http://schemas.openxmlformats.org/officeDocument/2006/relationships/tags" Target="../tags/tag4.xml"/><Relationship Id="rId6" Type="http://schemas.openxmlformats.org/officeDocument/2006/relationships/image" Target="../media/image89.png"/><Relationship Id="rId11" Type="http://schemas.openxmlformats.org/officeDocument/2006/relationships/image" Target="../media/image96.png"/><Relationship Id="rId5" Type="http://schemas.openxmlformats.org/officeDocument/2006/relationships/image" Target="../media/image88.png"/><Relationship Id="rId15" Type="http://schemas.openxmlformats.org/officeDocument/2006/relationships/image" Target="../media/image101.png"/><Relationship Id="rId10" Type="http://schemas.openxmlformats.org/officeDocument/2006/relationships/image" Target="../media/image95.png"/><Relationship Id="rId4" Type="http://schemas.openxmlformats.org/officeDocument/2006/relationships/image" Target="../media/image86.png"/><Relationship Id="rId9" Type="http://schemas.openxmlformats.org/officeDocument/2006/relationships/image" Target="../media/image94.png"/><Relationship Id="rId1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www.ncbi.nlm.nih.gov/pubmed/17578718"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www.ncbi.nlm.nih.gov/pubmed/17578718"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71600"/>
            <a:ext cx="7848600" cy="1927225"/>
          </a:xfrm>
        </p:spPr>
        <p:txBody>
          <a:bodyPr/>
          <a:lstStyle/>
          <a:p>
            <a:r>
              <a:rPr lang="en-US" sz="2800" dirty="0" smtClean="0">
                <a:latin typeface="+mn-lt"/>
              </a:rPr>
              <a:t>Fast Dynamic magnetic resonance imaging using linear dynamical system model</a:t>
            </a:r>
            <a:endParaRPr lang="en-US" sz="2800" dirty="0">
              <a:latin typeface="+mn-lt"/>
            </a:endParaRPr>
          </a:p>
        </p:txBody>
      </p:sp>
      <p:sp>
        <p:nvSpPr>
          <p:cNvPr id="2" name="Subtitle 1"/>
          <p:cNvSpPr>
            <a:spLocks noGrp="1"/>
          </p:cNvSpPr>
          <p:nvPr>
            <p:ph type="subTitle" idx="1"/>
          </p:nvPr>
        </p:nvSpPr>
        <p:spPr>
          <a:xfrm>
            <a:off x="2133600" y="4419600"/>
            <a:ext cx="6400800" cy="838200"/>
          </a:xfrm>
        </p:spPr>
        <p:txBody>
          <a:bodyPr>
            <a:normAutofit lnSpcReduction="10000"/>
          </a:bodyPr>
          <a:lstStyle/>
          <a:p>
            <a:pPr algn="r"/>
            <a:r>
              <a:rPr lang="en-US" dirty="0"/>
              <a:t>Vimal Singh, </a:t>
            </a:r>
            <a:r>
              <a:rPr lang="en-US" u="sng" dirty="0"/>
              <a:t>Ahmed H. Tewfik</a:t>
            </a:r>
            <a:endParaRPr lang="en-US" u="sng" baseline="30000" dirty="0">
              <a:solidFill>
                <a:srgbClr val="C00000"/>
              </a:solidFill>
            </a:endParaRPr>
          </a:p>
          <a:p>
            <a:pPr algn="r"/>
            <a:r>
              <a:rPr lang="en-US" b="1" i="1" dirty="0">
                <a:solidFill>
                  <a:srgbClr val="CB6015"/>
                </a:solidFill>
              </a:rPr>
              <a:t>The University of Texas at Austin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372678706"/>
      </p:ext>
    </p:extLst>
  </p:cSld>
  <p:clrMapOvr>
    <a:masterClrMapping/>
  </p:clrMapOvr>
  <mc:AlternateContent xmlns:mc="http://schemas.openxmlformats.org/markup-compatibility/2006" xmlns:p14="http://schemas.microsoft.com/office/powerpoint/2010/main">
    <mc:Choice Requires="p14">
      <p:transition spd="slow" p14:dur="2000" advTm="16311"/>
    </mc:Choice>
    <mc:Fallback xmlns="">
      <p:transition spd="slow" advTm="163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LDS based fast dynamic </a:t>
            </a:r>
            <a:r>
              <a:rPr lang="en-US" dirty="0"/>
              <a:t>MRI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spcBef>
                    <a:spcPts val="12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Solution</a:t>
                </a:r>
              </a:p>
              <a:p>
                <a:pPr marL="463550" lvl="1"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solve for innovations </a:t>
                </a:r>
                <a14:m>
                  <m:oMath xmlns:m="http://schemas.openxmlformats.org/officeDocument/2006/math">
                    <m:sSubSup>
                      <m:sSubSupPr>
                        <m:ctrlPr>
                          <a:rPr lang="en-US" sz="1800" i="1" smtClean="0">
                            <a:latin typeface="Cambria Math"/>
                          </a:rPr>
                        </m:ctrlPr>
                      </m:sSubSupPr>
                      <m:e>
                        <m:d>
                          <m:dPr>
                            <m:begChr m:val="{"/>
                            <m:endChr m:val="}"/>
                            <m:ctrlPr>
                              <a:rPr lang="en-US" sz="1800" i="1" smtClean="0">
                                <a:latin typeface="Cambria Math"/>
                              </a:rPr>
                            </m:ctrlPr>
                          </m:dPr>
                          <m:e>
                            <m:sSub>
                              <m:sSubPr>
                                <m:ctrlPr>
                                  <a:rPr lang="en-US" sz="1800" i="1" smtClean="0">
                                    <a:latin typeface="Cambria Math"/>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e>
                        </m:d>
                      </m:e>
                      <m:sub>
                        <m:r>
                          <a:rPr lang="en-US" sz="1800" b="0" i="1" smtClean="0">
                            <a:latin typeface="Cambria Math" panose="02040503050406030204" pitchFamily="18" charset="0"/>
                          </a:rPr>
                          <m:t>𝑖</m:t>
                        </m:r>
                        <m:r>
                          <a:rPr lang="en-US" sz="1800" b="0" i="1" smtClean="0">
                            <a:latin typeface="Cambria Math" panose="02040503050406030204" pitchFamily="18" charset="0"/>
                          </a:rPr>
                          <m:t>=1 </m:t>
                        </m:r>
                      </m:sub>
                      <m:sup>
                        <m:r>
                          <a:rPr lang="en-US" sz="1800" b="0" i="1" smtClean="0">
                            <a:latin typeface="Cambria Math" panose="02040503050406030204" pitchFamily="18" charset="0"/>
                          </a:rPr>
                          <m:t>𝑘</m:t>
                        </m:r>
                      </m:sup>
                    </m:sSubSup>
                  </m:oMath>
                </a14:m>
                <a:r>
                  <a:rPr lang="en-US" sz="1800" dirty="0" smtClean="0">
                    <a:latin typeface="Helvetica" pitchFamily="34" charset="0"/>
                  </a:rPr>
                  <a:t> </a:t>
                </a:r>
              </a:p>
              <a:p>
                <a:pPr marL="463550" lvl="1"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u</a:t>
                </a:r>
                <a:r>
                  <a:rPr lang="en-US" sz="1800" dirty="0" smtClean="0">
                    <a:latin typeface="Helvetica" pitchFamily="34" charset="0"/>
                  </a:rPr>
                  <a:t>se them to explicitly estimate </a:t>
                </a:r>
                <a14:m>
                  <m:oMath xmlns:m="http://schemas.openxmlformats.org/officeDocument/2006/math">
                    <m:sSubSup>
                      <m:sSubSupPr>
                        <m:ctrlPr>
                          <a:rPr lang="en-US" sz="1800" i="1" smtClean="0">
                            <a:latin typeface="Cambria Math"/>
                          </a:rPr>
                        </m:ctrlPr>
                      </m:sSubSupPr>
                      <m:e>
                        <m:d>
                          <m:dPr>
                            <m:begChr m:val="{"/>
                            <m:endChr m:val="}"/>
                            <m:ctrlPr>
                              <a:rPr lang="en-US" sz="1800" i="1" smtClean="0">
                                <a:latin typeface="Cambria Math"/>
                              </a:rPr>
                            </m:ctrlPr>
                          </m:dPr>
                          <m:e>
                            <m:sSub>
                              <m:sSubPr>
                                <m:ctrlPr>
                                  <a:rPr lang="en-US" sz="180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e>
                        </m:d>
                      </m:e>
                      <m:sub>
                        <m: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𝑘</m:t>
                        </m:r>
                      </m:sup>
                    </m:sSubSup>
                  </m:oMath>
                </a14:m>
                <a:endParaRPr lang="en-US" sz="1800" dirty="0" smtClean="0">
                  <a:latin typeface="Helvetica" pitchFamily="34" charset="0"/>
                </a:endParaRPr>
              </a:p>
              <a:p>
                <a:pPr marL="463550" lvl="1"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r</a:t>
                </a:r>
                <a:r>
                  <a:rPr lang="en-US" sz="1800" dirty="0" smtClean="0">
                    <a:latin typeface="Helvetica" pitchFamily="34" charset="0"/>
                  </a:rPr>
                  <a:t>earrange </a:t>
                </a:r>
                <a:r>
                  <a:rPr lang="en-US" sz="1800" dirty="0">
                    <a:latin typeface="Helvetica" pitchFamily="34" charset="0"/>
                  </a:rPr>
                  <a:t>the </a:t>
                </a:r>
                <a:r>
                  <a:rPr lang="en-US" sz="1800" dirty="0" smtClean="0">
                    <a:latin typeface="Helvetica" pitchFamily="34" charset="0"/>
                  </a:rPr>
                  <a:t>innovations </a:t>
                </a:r>
                <a:r>
                  <a:rPr lang="en-US" sz="1800" dirty="0">
                    <a:latin typeface="Helvetica" pitchFamily="34" charset="0"/>
                  </a:rPr>
                  <a:t>as</a:t>
                </a:r>
              </a:p>
              <a:p>
                <a:pPr marL="0" indent="0" algn="ctr">
                  <a:buNone/>
                </a:pPr>
                <a14:m>
                  <m:oMath xmlns:m="http://schemas.openxmlformats.org/officeDocument/2006/math">
                    <m:d>
                      <m:dPr>
                        <m:begChr m:val="["/>
                        <m:endChr m:val="]"/>
                        <m:ctrlPr>
                          <a:rPr lang="en-US" sz="1800" i="1" smtClean="0">
                            <a:latin typeface="Cambria Math"/>
                          </a:rPr>
                        </m:ctrlPr>
                      </m:dPr>
                      <m:e>
                        <m:m>
                          <m:mPr>
                            <m:mcs>
                              <m:mc>
                                <m:mcPr>
                                  <m:count m:val="1"/>
                                  <m:mcJc m:val="center"/>
                                </m:mcPr>
                              </m:mc>
                            </m:mcs>
                            <m:ctrlPr>
                              <a:rPr lang="en-US" sz="1800" i="1" smtClean="0">
                                <a:latin typeface="Cambria Math"/>
                              </a:rPr>
                            </m:ctrlPr>
                          </m:mPr>
                          <m:mr>
                            <m:e>
                              <m:m>
                                <m:mPr>
                                  <m:mcs>
                                    <m:mc>
                                      <m:mcPr>
                                        <m:count m:val="1"/>
                                        <m:mcJc m:val="center"/>
                                      </m:mcPr>
                                    </m:mc>
                                  </m:mcs>
                                  <m:ctrlPr>
                                    <a:rPr lang="en-US" sz="1800" i="1" smtClean="0">
                                      <a:latin typeface="Cambria Math"/>
                                    </a:rPr>
                                  </m:ctrlPr>
                                </m:mPr>
                                <m:mr>
                                  <m:e>
                                    <m:sSub>
                                      <m:sSubPr>
                                        <m:ctrlPr>
                                          <a:rPr lang="en-US" sz="1800" i="1" smtClean="0">
                                            <a:latin typeface="Cambria Math"/>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1</m:t>
                                        </m:r>
                                      </m:sub>
                                    </m:sSub>
                                  </m:e>
                                </m:mr>
                                <m:mr>
                                  <m:e>
                                    <m:sSub>
                                      <m:sSubPr>
                                        <m:ctrlPr>
                                          <a:rPr lang="en-US" sz="1800" i="1" smtClean="0">
                                            <a:latin typeface="Cambria Math"/>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2</m:t>
                                        </m:r>
                                      </m:sub>
                                    </m:sSub>
                                  </m:e>
                                </m:mr>
                              </m:m>
                            </m:e>
                          </m:mr>
                          <m:mr>
                            <m:e>
                              <m:r>
                                <a:rPr lang="en-US" sz="1800" i="1" smtClean="0">
                                  <a:latin typeface="Cambria Math" panose="02040503050406030204" pitchFamily="18" charset="0"/>
                                </a:rPr>
                                <m:t>⋮</m:t>
                              </m:r>
                            </m:e>
                          </m:mr>
                          <m:mr>
                            <m:e>
                              <m:sSub>
                                <m:sSubPr>
                                  <m:ctrlPr>
                                    <a:rPr lang="en-US" sz="1800" i="1" smtClean="0">
                                      <a:latin typeface="Cambria Math"/>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𝑘</m:t>
                                  </m:r>
                                </m:sub>
                              </m:sSub>
                            </m:e>
                          </m:mr>
                        </m:m>
                      </m:e>
                    </m:d>
                    <m:r>
                      <a:rPr lang="en-US" sz="1800" b="0" i="1" smtClean="0">
                        <a:latin typeface="Cambria Math" panose="02040503050406030204" pitchFamily="18" charset="0"/>
                      </a:rPr>
                      <m:t>= </m:t>
                    </m:r>
                    <m:d>
                      <m:dPr>
                        <m:begChr m:val="["/>
                        <m:endChr m:val="]"/>
                        <m:ctrlPr>
                          <a:rPr lang="en-US" sz="1800" b="0" i="1" smtClean="0">
                            <a:latin typeface="Cambria Math"/>
                          </a:rPr>
                        </m:ctrlPr>
                      </m:dPr>
                      <m:e>
                        <m:m>
                          <m:mPr>
                            <m:mcs>
                              <m:mc>
                                <m:mcPr>
                                  <m:count m:val="3"/>
                                  <m:mcJc m:val="center"/>
                                </m:mcPr>
                              </m:mc>
                            </m:mcs>
                            <m:ctrlPr>
                              <a:rPr lang="en-US" sz="1800" b="0" i="1" smtClean="0">
                                <a:latin typeface="Cambria Math"/>
                              </a:rPr>
                            </m:ctrlPr>
                          </m:mPr>
                          <m:mr>
                            <m:e>
                              <m:m>
                                <m:mPr>
                                  <m:mcs>
                                    <m:mc>
                                      <m:mcPr>
                                        <m:count m:val="1"/>
                                        <m:mcJc m:val="center"/>
                                      </m:mcPr>
                                    </m:mc>
                                  </m:mcs>
                                  <m:ctrlPr>
                                    <a:rPr lang="en-US" sz="1800" b="0" i="1" smtClean="0">
                                      <a:latin typeface="Cambria Math"/>
                                    </a:rPr>
                                  </m:ctrlPr>
                                </m:mPr>
                                <m:mr>
                                  <m:e>
                                    <m:r>
                                      <m:rPr>
                                        <m:brk m:alnAt="7"/>
                                      </m:rPr>
                                      <a:rPr lang="en-US" sz="1800" b="0" i="1" smtClean="0">
                                        <a:latin typeface="Cambria Math" panose="02040503050406030204" pitchFamily="18" charset="0"/>
                                      </a:rPr>
                                      <m:t>𝐼</m:t>
                                    </m:r>
                                  </m:e>
                                </m:mr>
                                <m:mr>
                                  <m:e>
                                    <m:sSub>
                                      <m:sSubPr>
                                        <m:ctrlPr>
                                          <a:rPr lang="en-US" sz="1800" b="0" i="1" smtClean="0">
                                            <a:latin typeface="Cambria Math"/>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𝐴</m:t>
                                        </m:r>
                                      </m:e>
                                      <m:sub>
                                        <m:r>
                                          <a:rPr lang="en-US" sz="1800" b="0" i="1" smtClean="0">
                                            <a:latin typeface="Cambria Math" panose="02040503050406030204" pitchFamily="18" charset="0"/>
                                          </a:rPr>
                                          <m:t>1</m:t>
                                        </m:r>
                                      </m:sub>
                                    </m:sSub>
                                  </m:e>
                                </m:mr>
                              </m:m>
                            </m:e>
                            <m:e>
                              <m:m>
                                <m:mPr>
                                  <m:mcs>
                                    <m:mc>
                                      <m:mcPr>
                                        <m:count m:val="1"/>
                                        <m:mcJc m:val="center"/>
                                      </m:mcPr>
                                    </m:mc>
                                  </m:mcs>
                                  <m:ctrlPr>
                                    <a:rPr lang="en-US" sz="1800" b="0" i="1" smtClean="0">
                                      <a:latin typeface="Cambria Math"/>
                                    </a:rPr>
                                  </m:ctrlPr>
                                </m:mPr>
                                <m:mr>
                                  <m:e>
                                    <m:m>
                                      <m:mPr>
                                        <m:mcs>
                                          <m:mc>
                                            <m:mcPr>
                                              <m:count m:val="2"/>
                                              <m:mcJc m:val="center"/>
                                            </m:mcPr>
                                          </m:mc>
                                        </m:mcs>
                                        <m:ctrlPr>
                                          <a:rPr lang="en-US" sz="1800" b="0" i="1" smtClean="0">
                                            <a:latin typeface="Cambria Math"/>
                                          </a:rPr>
                                        </m:ctrlPr>
                                      </m:mPr>
                                      <m:mr>
                                        <m:e>
                                          <m:r>
                                            <m:rPr>
                                              <m:brk m:alnAt="7"/>
                                            </m:rPr>
                                            <a:rPr lang="en-US" sz="1800" b="0" i="1" smtClean="0">
                                              <a:latin typeface="Cambria Math" panose="02040503050406030204" pitchFamily="18" charset="0"/>
                                            </a:rPr>
                                            <m:t>0</m:t>
                                          </m:r>
                                        </m:e>
                                        <m:e>
                                          <m:r>
                                            <a:rPr lang="en-US" sz="1800" b="0" i="1" smtClean="0">
                                              <a:latin typeface="Cambria Math" panose="02040503050406030204" pitchFamily="18" charset="0"/>
                                            </a:rPr>
                                            <m:t>…</m:t>
                                          </m:r>
                                        </m:e>
                                      </m:mr>
                                    </m:m>
                                  </m:e>
                                </m:mr>
                                <m:mr>
                                  <m:e>
                                    <m:m>
                                      <m:mPr>
                                        <m:mcs>
                                          <m:mc>
                                            <m:mcPr>
                                              <m:count m:val="2"/>
                                              <m:mcJc m:val="center"/>
                                            </m:mcPr>
                                          </m:mc>
                                        </m:mcs>
                                        <m:ctrlPr>
                                          <a:rPr lang="en-US" sz="1800" b="0" i="1" smtClean="0">
                                            <a:latin typeface="Cambria Math"/>
                                          </a:rPr>
                                        </m:ctrlPr>
                                      </m:mPr>
                                      <m:mr>
                                        <m:e>
                                          <m:r>
                                            <m:rPr>
                                              <m:brk m:alnAt="7"/>
                                            </m:rPr>
                                            <a:rPr lang="en-US" sz="1800" b="0" i="1" smtClean="0">
                                              <a:latin typeface="Cambria Math" panose="02040503050406030204" pitchFamily="18" charset="0"/>
                                            </a:rPr>
                                            <m:t>𝐼</m:t>
                                          </m:r>
                                        </m:e>
                                        <m:e>
                                          <m:r>
                                            <a:rPr lang="en-US" sz="1800" b="0" i="1" smtClean="0">
                                              <a:latin typeface="Cambria Math" panose="02040503050406030204" pitchFamily="18" charset="0"/>
                                            </a:rPr>
                                            <m:t>…</m:t>
                                          </m:r>
                                        </m:e>
                                      </m:mr>
                                    </m:m>
                                  </m:e>
                                </m:mr>
                              </m:m>
                            </m:e>
                            <m:e>
                              <m:m>
                                <m:mPr>
                                  <m:mcs>
                                    <m:mc>
                                      <m:mcPr>
                                        <m:count m:val="1"/>
                                        <m:mcJc m:val="center"/>
                                      </m:mcPr>
                                    </m:mc>
                                  </m:mcs>
                                  <m:ctrlPr>
                                    <a:rPr lang="en-US" sz="1800" b="0" i="1" smtClean="0">
                                      <a:latin typeface="Cambria Math"/>
                                    </a:rPr>
                                  </m:ctrlPr>
                                </m:mPr>
                                <m:mr>
                                  <m:e>
                                    <m:r>
                                      <m:rPr>
                                        <m:brk m:alnAt="7"/>
                                      </m:rP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mr>
                              </m:m>
                            </m:e>
                          </m:mr>
                          <m:mr>
                            <m:e>
                              <m:r>
                                <a:rPr lang="en-US" sz="1800" b="0" i="1" smtClean="0">
                                  <a:latin typeface="Cambria Math" panose="02040503050406030204" pitchFamily="18" charset="0"/>
                                </a:rPr>
                                <m:t>⋮</m:t>
                              </m:r>
                            </m:e>
                            <m:e>
                              <m:m>
                                <m:mPr>
                                  <m:mcs>
                                    <m:mc>
                                      <m:mcPr>
                                        <m:count m:val="2"/>
                                        <m:mcJc m:val="center"/>
                                      </m:mcPr>
                                    </m:mc>
                                  </m:mcs>
                                  <m:ctrlPr>
                                    <a:rPr lang="en-US" sz="1800" b="0" i="1" smtClean="0">
                                      <a:latin typeface="Cambria Math"/>
                                    </a:rPr>
                                  </m:ctrlPr>
                                </m:mPr>
                                <m:mr>
                                  <m:e>
                                    <m:r>
                                      <m:rPr>
                                        <m:brk m:alnAt="7"/>
                                      </m:rPr>
                                      <a:rPr lang="en-US" sz="1800" b="0" i="1" smtClean="0">
                                        <a:latin typeface="Cambria Math" panose="02040503050406030204" pitchFamily="18" charset="0"/>
                                      </a:rPr>
                                      <m:t>⋮</m:t>
                                    </m:r>
                                  </m:e>
                                  <m:e>
                                    <m:r>
                                      <a:rPr lang="en-US" sz="1800" b="0" i="1" smtClean="0">
                                        <a:latin typeface="Cambria Math" panose="02040503050406030204" pitchFamily="18" charset="0"/>
                                      </a:rPr>
                                      <m:t>⋱</m:t>
                                    </m:r>
                                  </m:e>
                                </m:mr>
                              </m:m>
                            </m:e>
                            <m:e>
                              <m:r>
                                <a:rPr lang="en-US" sz="1800" b="0" i="1" smtClean="0">
                                  <a:latin typeface="Cambria Math" panose="02040503050406030204" pitchFamily="18" charset="0"/>
                                </a:rPr>
                                <m:t>⋮</m:t>
                              </m:r>
                            </m:e>
                          </m:mr>
                          <m:mr>
                            <m:e>
                              <m:r>
                                <a:rPr lang="en-US" sz="1800" b="0" i="1" smtClean="0">
                                  <a:latin typeface="Cambria Math" panose="02040503050406030204" pitchFamily="18" charset="0"/>
                                </a:rPr>
                                <m:t>0</m:t>
                              </m:r>
                            </m:e>
                            <m:e>
                              <m:m>
                                <m:mPr>
                                  <m:mcs>
                                    <m:mc>
                                      <m:mcPr>
                                        <m:count m:val="2"/>
                                        <m:mcJc m:val="center"/>
                                      </m:mcPr>
                                    </m:mc>
                                  </m:mcs>
                                  <m:ctrlPr>
                                    <a:rPr lang="en-US" sz="1800" b="0" i="1" smtClean="0">
                                      <a:latin typeface="Cambria Math"/>
                                    </a:rPr>
                                  </m:ctrlPr>
                                </m:mPr>
                                <m:mr>
                                  <m:e>
                                    <m:r>
                                      <m:rPr>
                                        <m:brk m:alnAt="7"/>
                                      </m:rPr>
                                      <a:rPr lang="en-US" sz="1800" b="0" i="1" smtClean="0">
                                        <a:latin typeface="Cambria Math" panose="02040503050406030204" pitchFamily="18" charset="0"/>
                                      </a:rPr>
                                      <m:t>0</m:t>
                                    </m:r>
                                  </m:e>
                                  <m:e>
                                    <m:sSub>
                                      <m:sSubPr>
                                        <m:ctrlPr>
                                          <a:rPr lang="en-US" sz="1800" b="0" i="1" smtClean="0">
                                            <a:latin typeface="Cambria Math"/>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𝐴</m:t>
                                        </m:r>
                                      </m:e>
                                      <m:sub>
                                        <m:r>
                                          <a:rPr lang="en-US" sz="1800" b="0" i="1" smtClean="0">
                                            <a:latin typeface="Cambria Math" panose="02040503050406030204" pitchFamily="18" charset="0"/>
                                          </a:rPr>
                                          <m:t>𝑘</m:t>
                                        </m:r>
                                      </m:sub>
                                    </m:sSub>
                                  </m:e>
                                </m:mr>
                              </m:m>
                            </m:e>
                            <m:e>
                              <m:r>
                                <a:rPr lang="en-US" sz="1800" b="0" i="1" smtClean="0">
                                  <a:latin typeface="Cambria Math" panose="02040503050406030204" pitchFamily="18" charset="0"/>
                                </a:rPr>
                                <m:t>𝐼</m:t>
                              </m:r>
                            </m:e>
                          </m:mr>
                        </m:m>
                      </m:e>
                    </m:d>
                    <m:d>
                      <m:dPr>
                        <m:begChr m:val="["/>
                        <m:endChr m:val="]"/>
                        <m:ctrlPr>
                          <a:rPr lang="en-US" sz="1800" b="0" i="1" smtClean="0">
                            <a:latin typeface="Cambria Math"/>
                          </a:rPr>
                        </m:ctrlPr>
                      </m:dPr>
                      <m:e>
                        <m:m>
                          <m:mPr>
                            <m:mcs>
                              <m:mc>
                                <m:mcPr>
                                  <m:count m:val="1"/>
                                  <m:mcJc m:val="center"/>
                                </m:mcPr>
                              </m:mc>
                            </m:mcs>
                            <m:ctrlPr>
                              <a:rPr lang="en-US" sz="1800" b="0" i="1" smtClean="0">
                                <a:latin typeface="Cambria Math"/>
                              </a:rPr>
                            </m:ctrlPr>
                          </m:mPr>
                          <m:mr>
                            <m:e>
                              <m:m>
                                <m:mPr>
                                  <m:mcs>
                                    <m:mc>
                                      <m:mcPr>
                                        <m:count m:val="1"/>
                                        <m:mcJc m:val="center"/>
                                      </m:mcPr>
                                    </m:mc>
                                  </m:mcs>
                                  <m:ctrlPr>
                                    <a:rPr lang="en-US" sz="1800" b="0" i="1" smtClean="0">
                                      <a:latin typeface="Cambria Math"/>
                                    </a:rPr>
                                  </m:ctrlPr>
                                </m:mPr>
                                <m:mr>
                                  <m:e>
                                    <m:sSub>
                                      <m:sSubPr>
                                        <m:ctrlPr>
                                          <a:rPr lang="en-US" sz="1800" b="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e>
                                </m:mr>
                                <m:mr>
                                  <m:e>
                                    <m:sSub>
                                      <m:sSubPr>
                                        <m:ctrlPr>
                                          <a:rPr lang="en-US" sz="1800" b="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e>
                                </m:mr>
                              </m:m>
                            </m:e>
                          </m:mr>
                          <m:mr>
                            <m:e>
                              <m:r>
                                <a:rPr lang="en-US" sz="1800" b="0" i="1" smtClean="0">
                                  <a:latin typeface="Cambria Math" panose="02040503050406030204" pitchFamily="18" charset="0"/>
                                </a:rPr>
                                <m:t>⋮</m:t>
                              </m:r>
                            </m:e>
                          </m:mr>
                          <m:mr>
                            <m:e>
                              <m:sSub>
                                <m:sSubPr>
                                  <m:ctrlPr>
                                    <a:rPr lang="en-US" sz="1800" b="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𝑘</m:t>
                                  </m:r>
                                </m:sub>
                              </m:sSub>
                            </m:e>
                          </m:mr>
                        </m:m>
                      </m:e>
                    </m:d>
                    <m:r>
                      <a:rPr lang="en-US" sz="1800" b="0" i="1" smtClean="0">
                        <a:latin typeface="Cambria Math" panose="02040503050406030204" pitchFamily="18" charset="0"/>
                      </a:rPr>
                      <m:t>− </m:t>
                    </m:r>
                    <m:d>
                      <m:dPr>
                        <m:begChr m:val="["/>
                        <m:endChr m:val="]"/>
                        <m:ctrlPr>
                          <a:rPr lang="en-US" sz="1800" b="0" i="1" smtClean="0">
                            <a:latin typeface="Cambria Math"/>
                          </a:rPr>
                        </m:ctrlPr>
                      </m:dPr>
                      <m:e>
                        <m:m>
                          <m:mPr>
                            <m:mcs>
                              <m:mc>
                                <m:mcPr>
                                  <m:count m:val="1"/>
                                  <m:mcJc m:val="center"/>
                                </m:mcPr>
                              </m:mc>
                            </m:mcs>
                            <m:ctrlPr>
                              <a:rPr lang="en-US" sz="1800" b="0" i="1" smtClean="0">
                                <a:latin typeface="Cambria Math"/>
                              </a:rPr>
                            </m:ctrlPr>
                          </m:mPr>
                          <m:mr>
                            <m:e>
                              <m:m>
                                <m:mPr>
                                  <m:mcs>
                                    <m:mc>
                                      <m:mcPr>
                                        <m:count m:val="1"/>
                                        <m:mcJc m:val="center"/>
                                      </m:mcPr>
                                    </m:mc>
                                  </m:mcs>
                                  <m:ctrlPr>
                                    <a:rPr lang="en-US" sz="1800" b="0" i="1" smtClean="0">
                                      <a:latin typeface="Cambria Math"/>
                                    </a:rPr>
                                  </m:ctrlPr>
                                </m:mPr>
                                <m:mr>
                                  <m:e>
                                    <m:sSub>
                                      <m:sSubPr>
                                        <m:ctrlPr>
                                          <a:rPr lang="en-US" sz="1800" b="0" i="1" smtClean="0">
                                            <a:latin typeface="Cambria Math"/>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0</m:t>
                                        </m:r>
                                      </m:sub>
                                    </m:sSub>
                                    <m:sSub>
                                      <m:sSubPr>
                                        <m:ctrlPr>
                                          <a:rPr lang="en-US" sz="1800" b="0" i="1" smtClean="0">
                                            <a:latin typeface="Cambria Math"/>
                                          </a:rPr>
                                        </m:ctrlPr>
                                      </m:sSubPr>
                                      <m:e>
                                        <m:acc>
                                          <m:accPr>
                                            <m:chr m:val="̂"/>
                                            <m:ctrlPr>
                                              <a:rPr lang="en-US" sz="1800" b="0" i="1" smtClean="0">
                                                <a:latin typeface="Cambria Math"/>
                                              </a:rPr>
                                            </m:ctrlPr>
                                          </m:accPr>
                                          <m:e>
                                            <m:r>
                                              <a:rPr lang="en-US" sz="1800" b="0" i="1" smtClean="0">
                                                <a:latin typeface="Cambria Math" panose="02040503050406030204" pitchFamily="18" charset="0"/>
                                              </a:rPr>
                                              <m:t>𝑥</m:t>
                                            </m:r>
                                          </m:e>
                                        </m:acc>
                                      </m:e>
                                      <m:sub>
                                        <m:r>
                                          <a:rPr lang="en-US" sz="1800" b="0" i="1" smtClean="0">
                                            <a:latin typeface="Cambria Math" panose="02040503050406030204" pitchFamily="18" charset="0"/>
                                          </a:rPr>
                                          <m:t>0</m:t>
                                        </m:r>
                                      </m:sub>
                                    </m:sSub>
                                  </m:e>
                                </m:mr>
                                <m:mr>
                                  <m:e>
                                    <m:r>
                                      <a:rPr lang="en-US" sz="1800" b="0" i="1" smtClean="0">
                                        <a:latin typeface="Cambria Math" panose="02040503050406030204" pitchFamily="18" charset="0"/>
                                      </a:rPr>
                                      <m:t>0</m:t>
                                    </m:r>
                                  </m:e>
                                </m:mr>
                              </m:m>
                            </m:e>
                          </m:mr>
                          <m:mr>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mr>
                        </m:m>
                      </m:e>
                    </m:d>
                  </m:oMath>
                </a14:m>
                <a:r>
                  <a:rPr lang="en-US" sz="1800" dirty="0" smtClean="0"/>
                  <a:t>         </a:t>
                </a:r>
                <a14:m>
                  <m:oMath xmlns:m="http://schemas.openxmlformats.org/officeDocument/2006/math">
                    <m:r>
                      <a:rPr lang="en-US" sz="1800" b="1" i="1">
                        <a:latin typeface="Cambria Math" panose="02040503050406030204" pitchFamily="18" charset="0"/>
                      </a:rPr>
                      <m:t>𝒖</m:t>
                    </m:r>
                    <m:r>
                      <a:rPr lang="en-US" sz="1800" b="1" i="1" smtClean="0">
                        <a:latin typeface="Cambria Math" panose="02040503050406030204" pitchFamily="18" charset="0"/>
                      </a:rPr>
                      <m:t>  </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𝔸</m:t>
                    </m:r>
                    <m:r>
                      <a:rPr lang="en-US" sz="1800" i="1">
                        <a:latin typeface="Cambria Math" panose="02040503050406030204" pitchFamily="18" charset="0"/>
                      </a:rPr>
                      <m:t> </m:t>
                    </m:r>
                    <m:r>
                      <a:rPr lang="en-US" sz="1800" b="0" i="1" smtClean="0">
                        <a:latin typeface="Cambria Math" panose="02040503050406030204" pitchFamily="18" charset="0"/>
                      </a:rPr>
                      <m:t> </m:t>
                    </m:r>
                    <m:r>
                      <a:rPr lang="en-US" sz="1800" b="1" i="1">
                        <a:latin typeface="Cambria Math" panose="02040503050406030204" pitchFamily="18" charset="0"/>
                      </a:rPr>
                      <m:t>𝒙</m:t>
                    </m:r>
                    <m:r>
                      <a:rPr lang="en-US" sz="1800" b="1" i="1" smtClean="0">
                        <a:latin typeface="Cambria Math" panose="02040503050406030204" pitchFamily="18" charset="0"/>
                      </a:rPr>
                      <m:t> </m:t>
                    </m:r>
                    <m:r>
                      <a:rPr lang="en-US" sz="1800" b="0" i="1" smtClean="0">
                        <a:latin typeface="Cambria Math" panose="02040503050406030204" pitchFamily="18" charset="0"/>
                      </a:rPr>
                      <m:t>−   </m:t>
                    </m:r>
                    <m:r>
                      <a:rPr lang="en-US" sz="1800" b="1" i="1">
                        <a:latin typeface="Cambria Math" panose="02040503050406030204" pitchFamily="18" charset="0"/>
                      </a:rPr>
                      <m:t>𝒛</m:t>
                    </m:r>
                  </m:oMath>
                </a14:m>
                <a:endParaRPr lang="en-US" sz="1800" b="1" i="1" dirty="0" smtClean="0">
                  <a:latin typeface="Cambria Math" panose="02040503050406030204" pitchFamily="18" charset="0"/>
                </a:endParaRPr>
              </a:p>
              <a:p>
                <a:pPr marL="457200" indent="-228600">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l</a:t>
                </a:r>
                <a:r>
                  <a:rPr lang="en-US" sz="1800" baseline="-25000" dirty="0">
                    <a:latin typeface="Helvetica" pitchFamily="34" charset="0"/>
                  </a:rPr>
                  <a:t>2</a:t>
                </a:r>
                <a:r>
                  <a:rPr lang="en-US" sz="1800" dirty="0">
                    <a:latin typeface="Helvetica" pitchFamily="34" charset="0"/>
                  </a:rPr>
                  <a:t>-norm fidelity term as  </a:t>
                </a:r>
              </a:p>
              <a:p>
                <a:pPr marL="0" indent="0" algn="ctr">
                  <a:buNone/>
                </a:pPr>
                <a14:m>
                  <m:oMathPara xmlns:m="http://schemas.openxmlformats.org/officeDocument/2006/math">
                    <m:oMathParaPr>
                      <m:jc m:val="centerGroup"/>
                    </m:oMathParaPr>
                    <m:oMath xmlns:m="http://schemas.openxmlformats.org/officeDocument/2006/math">
                      <m:nary>
                        <m:naryPr>
                          <m:chr m:val="∑"/>
                          <m:ctrlPr>
                            <a:rPr lang="en-US" sz="1800" i="1">
                              <a:latin typeface="Cambria Math"/>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𝑘</m:t>
                          </m:r>
                        </m:sup>
                        <m:e>
                          <m:sSubSup>
                            <m:sSubSupPr>
                              <m:ctrlPr>
                                <a:rPr lang="en-US" sz="1800" i="1">
                                  <a:latin typeface="Cambria Math"/>
                                </a:rPr>
                              </m:ctrlPr>
                            </m:sSubSupPr>
                            <m:e>
                              <m:d>
                                <m:dPr>
                                  <m:begChr m:val="‖"/>
                                  <m:endChr m:val="‖"/>
                                  <m:ctrlPr>
                                    <a:rPr lang="en-US" sz="1800" i="1">
                                      <a:latin typeface="Cambria Math"/>
                                    </a:rPr>
                                  </m:ctrlPr>
                                </m:dPr>
                                <m:e>
                                  <m:sSub>
                                    <m:sSubPr>
                                      <m:ctrlPr>
                                        <a:rPr lang="en-US" sz="1800" i="1">
                                          <a:latin typeface="Cambria Math"/>
                                        </a:rPr>
                                      </m:ctrlPr>
                                    </m:sSubPr>
                                    <m:e>
                                      <m:r>
                                        <a:rPr lang="en-US" sz="1800" i="1">
                                          <a:latin typeface="Cambria Math" panose="02040503050406030204" pitchFamily="18" charset="0"/>
                                        </a:rPr>
                                        <m:t>𝐻</m:t>
                                      </m:r>
                                    </m:e>
                                    <m:sub>
                                      <m:r>
                                        <a:rPr lang="en-US" sz="1800" i="1">
                                          <a:latin typeface="Cambria Math" panose="02040503050406030204" pitchFamily="18" charset="0"/>
                                        </a:rPr>
                                        <m:t>𝑖</m:t>
                                      </m:r>
                                    </m:sub>
                                  </m:sSub>
                                  <m:sSub>
                                    <m:sSubPr>
                                      <m:ctrlPr>
                                        <a:rPr lang="en-US"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d>
                            </m:e>
                            <m:sub>
                              <m:r>
                                <a:rPr lang="en-US" sz="1800" i="1">
                                  <a:latin typeface="Cambria Math" panose="02040503050406030204" pitchFamily="18" charset="0"/>
                                </a:rPr>
                                <m:t>2</m:t>
                              </m:r>
                            </m:sub>
                            <m:sup>
                              <m:r>
                                <a:rPr lang="en-US" sz="1800" i="1">
                                  <a:latin typeface="Cambria Math" panose="02040503050406030204" pitchFamily="18" charset="0"/>
                                </a:rPr>
                                <m:t>2</m:t>
                              </m:r>
                            </m:sup>
                          </m:sSubSup>
                        </m:e>
                      </m:nary>
                      <m:r>
                        <a:rPr lang="en-US" sz="1800" i="1">
                          <a:latin typeface="Cambria Math" panose="02040503050406030204" pitchFamily="18" charset="0"/>
                        </a:rPr>
                        <m:t>= </m:t>
                      </m:r>
                      <m:sSubSup>
                        <m:sSubSupPr>
                          <m:ctrlPr>
                            <a:rPr lang="en-US" sz="1800" i="1">
                              <a:latin typeface="Cambria Math"/>
                            </a:rPr>
                          </m:ctrlPr>
                        </m:sSubSupPr>
                        <m:e>
                          <m:d>
                            <m:dPr>
                              <m:begChr m:val="‖"/>
                              <m:endChr m:val="‖"/>
                              <m:ctrlPr>
                                <a:rPr lang="en-US" sz="1800" i="1">
                                  <a:latin typeface="Cambria Math"/>
                                </a:rPr>
                              </m:ctrlPr>
                            </m:dPr>
                            <m:e>
                              <m:r>
                                <a:rPr lang="en-US" sz="1800" i="1">
                                  <a:latin typeface="Cambria Math" panose="02040503050406030204" pitchFamily="18" charset="0"/>
                                  <a:ea typeface="Cambria Math" panose="02040503050406030204" pitchFamily="18" charset="0"/>
                                </a:rPr>
                                <m:t>ℍ</m:t>
                              </m:r>
                              <m:r>
                                <a:rPr lang="en-US" sz="1800" b="1" i="1">
                                  <a:latin typeface="Cambria Math" panose="02040503050406030204" pitchFamily="18" charset="0"/>
                                  <a:ea typeface="Cambria Math" panose="02040503050406030204" pitchFamily="18" charset="0"/>
                                </a:rPr>
                                <m:t>𝒙</m:t>
                              </m:r>
                              <m:r>
                                <a:rPr lang="en-US" sz="1800" b="1"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𝒚</m:t>
                              </m:r>
                            </m:e>
                          </m:d>
                        </m:e>
                        <m:sub>
                          <m:r>
                            <a:rPr lang="en-US" sz="1800" i="1">
                              <a:latin typeface="Cambria Math" panose="02040503050406030204" pitchFamily="18" charset="0"/>
                            </a:rPr>
                            <m:t>2</m:t>
                          </m:r>
                        </m:sub>
                        <m:sup>
                          <m:r>
                            <a:rPr lang="en-US" sz="1800" i="1">
                              <a:latin typeface="Cambria Math" panose="02040503050406030204" pitchFamily="18" charset="0"/>
                            </a:rPr>
                            <m:t>2</m:t>
                          </m:r>
                        </m:sup>
                      </m:sSubSup>
                      <m:r>
                        <a:rPr lang="en-US" sz="1800" i="1">
                          <a:latin typeface="Cambria Math" panose="02040503050406030204" pitchFamily="18" charset="0"/>
                        </a:rPr>
                        <m:t>= </m:t>
                      </m:r>
                      <m:sSubSup>
                        <m:sSubSupPr>
                          <m:ctrlPr>
                            <a:rPr lang="en-US" sz="1800" i="1">
                              <a:latin typeface="Cambria Math"/>
                            </a:rPr>
                          </m:ctrlPr>
                        </m:sSubSupPr>
                        <m:e>
                          <m:d>
                            <m:dPr>
                              <m:begChr m:val="‖"/>
                              <m:endChr m:val="‖"/>
                              <m:ctrlPr>
                                <a:rPr lang="en-US" sz="1800" i="1">
                                  <a:latin typeface="Cambria Math"/>
                                </a:rPr>
                              </m:ctrlPr>
                            </m:dPr>
                            <m:e>
                              <m:r>
                                <a:rPr lang="en-US" sz="1800" i="1">
                                  <a:latin typeface="Cambria Math" panose="02040503050406030204" pitchFamily="18" charset="0"/>
                                  <a:ea typeface="Cambria Math" panose="02040503050406030204" pitchFamily="18" charset="0"/>
                                </a:rPr>
                                <m:t>ℍ</m:t>
                              </m:r>
                              <m:sSup>
                                <m:sSupPr>
                                  <m:ctrlPr>
                                    <a:rPr lang="en-US" sz="1800" i="1">
                                      <a:latin typeface="Cambria Math"/>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𝔸</m:t>
                                  </m:r>
                                </m:e>
                                <m:sup>
                                  <m:r>
                                    <a:rPr lang="en-US" sz="1800" i="1">
                                      <a:latin typeface="Cambria Math" panose="02040503050406030204" pitchFamily="18" charset="0"/>
                                      <a:ea typeface="Cambria Math" panose="02040503050406030204" pitchFamily="18" charset="0"/>
                                    </a:rPr>
                                    <m:t>−1</m:t>
                                  </m:r>
                                </m:sup>
                              </m:sSup>
                              <m:r>
                                <a:rPr lang="en-US" sz="1800" b="1" i="1">
                                  <a:latin typeface="Cambria Math" panose="02040503050406030204" pitchFamily="18" charset="0"/>
                                  <a:ea typeface="Cambria Math" panose="02040503050406030204" pitchFamily="18" charset="0"/>
                                </a:rPr>
                                <m:t>𝒖</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a:latin typeface="Cambria Math" panose="02040503050406030204" pitchFamily="18" charset="0"/>
                                </a:rPr>
                                <m:t>𝒚</m:t>
                              </m:r>
                              <m:r>
                                <a:rPr lang="en-US" sz="1800">
                                  <a:latin typeface="Cambria Math" panose="02040503050406030204" pitchFamily="18" charset="0"/>
                                </a:rPr>
                                <m:t> − </m:t>
                              </m:r>
                              <m:r>
                                <a:rPr lang="en-US" sz="1800">
                                  <a:latin typeface="Cambria Math" panose="02040503050406030204" pitchFamily="18" charset="0"/>
                                </a:rPr>
                                <m:t>ℍ</m:t>
                              </m:r>
                              <m:r>
                                <a:rPr lang="en-US" sz="1800">
                                  <a:latin typeface="Cambria Math" panose="02040503050406030204" pitchFamily="18" charset="0"/>
                                </a:rPr>
                                <m:t> </m:t>
                              </m:r>
                              <m:sSup>
                                <m:sSupPr>
                                  <m:ctrlPr>
                                    <a:rPr lang="en-US" sz="1800" i="1">
                                      <a:latin typeface="Cambria Math"/>
                                    </a:rPr>
                                  </m:ctrlPr>
                                </m:sSupPr>
                                <m:e>
                                  <m:r>
                                    <a:rPr lang="en-US" sz="1800">
                                      <a:latin typeface="Cambria Math" panose="02040503050406030204" pitchFamily="18" charset="0"/>
                                    </a:rPr>
                                    <m:t>𝔸</m:t>
                                  </m:r>
                                </m:e>
                                <m:sup>
                                  <m:r>
                                    <a:rPr lang="en-US" sz="1800">
                                      <a:latin typeface="Cambria Math" panose="02040503050406030204" pitchFamily="18" charset="0"/>
                                    </a:rPr>
                                    <m:t>−</m:t>
                                  </m:r>
                                  <m:r>
                                    <a:rPr lang="en-US" sz="1800">
                                      <a:latin typeface="Cambria Math" panose="02040503050406030204" pitchFamily="18" charset="0"/>
                                    </a:rPr>
                                    <m:t>𝟏</m:t>
                                  </m:r>
                                </m:sup>
                              </m:sSup>
                              <m:r>
                                <a:rPr lang="en-US" sz="1800" b="1" i="1" smtClean="0">
                                  <a:latin typeface="Cambria Math" panose="02040503050406030204" pitchFamily="18" charset="0"/>
                                </a:rPr>
                                <m:t>𝒛</m:t>
                              </m:r>
                              <m:r>
                                <a:rPr lang="en-US" sz="1800" b="0" i="1" smtClean="0">
                                  <a:latin typeface="Cambria Math" panose="02040503050406030204" pitchFamily="18" charset="0"/>
                                  <a:ea typeface="Cambria Math" panose="02040503050406030204" pitchFamily="18" charset="0"/>
                                </a:rPr>
                                <m:t>)</m:t>
                              </m:r>
                            </m:e>
                          </m:d>
                        </m:e>
                        <m:sub>
                          <m:r>
                            <a:rPr lang="en-US" sz="1800" i="1">
                              <a:latin typeface="Cambria Math" panose="02040503050406030204" pitchFamily="18" charset="0"/>
                            </a:rPr>
                            <m:t>2</m:t>
                          </m:r>
                        </m:sub>
                        <m:sup>
                          <m:r>
                            <a:rPr lang="en-US" sz="1800" i="1">
                              <a:latin typeface="Cambria Math" panose="02040503050406030204" pitchFamily="18" charset="0"/>
                            </a:rPr>
                            <m:t>2</m:t>
                          </m:r>
                        </m:sup>
                      </m:sSubSup>
                    </m:oMath>
                  </m:oMathPara>
                </a14:m>
                <a:endParaRPr lang="en-US" sz="1800" dirty="0" smtClean="0"/>
              </a:p>
              <a:p>
                <a:pPr lvl="1" indent="-228600">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smtClean="0">
                    <a:latin typeface="Helvetica" pitchFamily="34" charset="0"/>
                  </a:rPr>
                  <a:t>reformulate </a:t>
                </a:r>
                <a:r>
                  <a:rPr lang="en-US" sz="1900" dirty="0">
                    <a:latin typeface="Helvetica" pitchFamily="34" charset="0"/>
                  </a:rPr>
                  <a:t>the problem to recover the sparse innovations </a:t>
                </a:r>
              </a:p>
              <a:p>
                <a:pPr marL="0" indent="0" algn="ctr">
                  <a:buNone/>
                </a:pPr>
                <a14:m>
                  <m:oMathPara xmlns:m="http://schemas.openxmlformats.org/officeDocument/2006/math">
                    <m:oMathParaPr>
                      <m:jc m:val="centerGroup"/>
                    </m:oMathParaPr>
                    <m:oMath xmlns:m="http://schemas.openxmlformats.org/officeDocument/2006/math">
                      <m:func>
                        <m:funcPr>
                          <m:ctrlPr>
                            <a:rPr lang="en-US" sz="1800" i="1">
                              <a:latin typeface="Cambria Math"/>
                            </a:rPr>
                          </m:ctrlPr>
                        </m:funcPr>
                        <m:fName>
                          <m:limLow>
                            <m:limLowPr>
                              <m:ctrlPr>
                                <a:rPr lang="en-US" sz="1800" i="1">
                                  <a:latin typeface="Cambria Math"/>
                                </a:rPr>
                              </m:ctrlPr>
                            </m:limLowPr>
                            <m:e>
                              <m:r>
                                <m:rPr>
                                  <m:sty m:val="p"/>
                                </m:rPr>
                                <a:rPr lang="en-US" sz="1800">
                                  <a:latin typeface="Cambria Math" panose="02040503050406030204" pitchFamily="18" charset="0"/>
                                </a:rPr>
                                <m:t>min</m:t>
                              </m:r>
                            </m:e>
                            <m:lim>
                              <m:sSub>
                                <m:sSubPr>
                                  <m:ctrlPr>
                                    <a:rPr lang="en-US" sz="1800" i="1">
                                      <a:latin typeface="Cambria Math"/>
                                    </a:rPr>
                                  </m:ctrlPr>
                                </m:sSubPr>
                                <m:e>
                                  <m:r>
                                    <a:rPr lang="en-US" sz="1800" i="1">
                                      <a:latin typeface="Cambria Math" panose="02040503050406030204" pitchFamily="18" charset="0"/>
                                    </a:rPr>
                                    <m:t>𝑢</m:t>
                                  </m:r>
                                </m:e>
                                <m:sub>
                                  <m:r>
                                    <a:rPr lang="en-US" sz="1800" i="1">
                                      <a:latin typeface="Cambria Math" panose="02040503050406030204" pitchFamily="18" charset="0"/>
                                    </a:rPr>
                                    <m:t>1</m:t>
                                  </m:r>
                                </m:sub>
                              </m:sSub>
                              <m:r>
                                <a:rPr lang="en-US" sz="1800" i="1">
                                  <a:latin typeface="Cambria Math" panose="02040503050406030204" pitchFamily="18" charset="0"/>
                                </a:rPr>
                                <m:t>, </m:t>
                              </m:r>
                              <m:sSub>
                                <m:sSubPr>
                                  <m:ctrlPr>
                                    <a:rPr lang="en-US" sz="1800" i="1">
                                      <a:latin typeface="Cambria Math"/>
                                    </a:rPr>
                                  </m:ctrlPr>
                                </m:sSubPr>
                                <m:e>
                                  <m:r>
                                    <a:rPr lang="en-US" sz="1800" i="1">
                                      <a:latin typeface="Cambria Math" panose="02040503050406030204" pitchFamily="18" charset="0"/>
                                    </a:rPr>
                                    <m:t>𝑢</m:t>
                                  </m:r>
                                </m:e>
                                <m:sub>
                                  <m:r>
                                    <a:rPr lang="en-US" sz="1800" i="1">
                                      <a:latin typeface="Cambria Math" panose="02040503050406030204" pitchFamily="18" charset="0"/>
                                    </a:rPr>
                                    <m:t>2</m:t>
                                  </m:r>
                                </m:sub>
                              </m:sSub>
                              <m:r>
                                <a:rPr lang="en-US" sz="1800" i="1">
                                  <a:latin typeface="Cambria Math" panose="02040503050406030204" pitchFamily="18" charset="0"/>
                                </a:rPr>
                                <m:t>, ⋯, </m:t>
                              </m:r>
                              <m:sSub>
                                <m:sSubPr>
                                  <m:ctrlPr>
                                    <a:rPr lang="en-US" sz="1800" i="1">
                                      <a:latin typeface="Cambria Math"/>
                                    </a:rPr>
                                  </m:ctrlPr>
                                </m:sSubPr>
                                <m:e>
                                  <m:r>
                                    <a:rPr lang="en-US" sz="1800" i="1">
                                      <a:latin typeface="Cambria Math" panose="02040503050406030204" pitchFamily="18" charset="0"/>
                                    </a:rPr>
                                    <m:t>𝑢</m:t>
                                  </m:r>
                                </m:e>
                                <m:sub>
                                  <m:r>
                                    <a:rPr lang="en-US" sz="1800" i="1">
                                      <a:latin typeface="Cambria Math" panose="02040503050406030204" pitchFamily="18" charset="0"/>
                                    </a:rPr>
                                    <m:t>𝑘</m:t>
                                  </m:r>
                                </m:sub>
                              </m:sSub>
                            </m:lim>
                          </m:limLow>
                        </m:fName>
                        <m:e>
                          <m:nary>
                            <m:naryPr>
                              <m:chr m:val="∑"/>
                              <m:ctrlPr>
                                <a:rPr lang="en-US" sz="1800" i="1">
                                  <a:latin typeface="Cambria Math"/>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𝑘</m:t>
                              </m:r>
                            </m:sup>
                            <m:e>
                              <m:sSub>
                                <m:sSubPr>
                                  <m:ctrlPr>
                                    <a:rPr lang="en-US" sz="1800" i="1">
                                      <a:latin typeface="Cambria Math"/>
                                    </a:rPr>
                                  </m:ctrlPr>
                                </m:sSubPr>
                                <m:e>
                                  <m:sSub>
                                    <m:sSubPr>
                                      <m:ctrlPr>
                                        <a:rPr lang="en-US" sz="1800" i="1" smtClean="0">
                                          <a:latin typeface="Cambria Math"/>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 </m:t>
                                  </m:r>
                                  <m:d>
                                    <m:dPr>
                                      <m:begChr m:val="‖"/>
                                      <m:endChr m:val="‖"/>
                                      <m:ctrlPr>
                                        <a:rPr lang="en-US" sz="1800" i="1">
                                          <a:latin typeface="Cambria Math"/>
                                        </a:rPr>
                                      </m:ctrlPr>
                                    </m:dPr>
                                    <m:e>
                                      <m:sSub>
                                        <m:sSubPr>
                                          <m:ctrlPr>
                                            <a:rPr lang="en-US" sz="1800" i="1">
                                              <a:latin typeface="Cambria Math"/>
                                            </a:rPr>
                                          </m:ctrlPr>
                                        </m:sSubPr>
                                        <m:e>
                                          <m:r>
                                            <a:rPr lang="en-US" sz="1800" i="1">
                                              <a:latin typeface="Cambria Math" panose="02040503050406030204" pitchFamily="18" charset="0"/>
                                            </a:rPr>
                                            <m:t>𝑢</m:t>
                                          </m:r>
                                        </m:e>
                                        <m:sub>
                                          <m:r>
                                            <a:rPr lang="en-US" sz="1800" i="1">
                                              <a:latin typeface="Cambria Math" panose="02040503050406030204" pitchFamily="18" charset="0"/>
                                            </a:rPr>
                                            <m:t>𝑖</m:t>
                                          </m:r>
                                        </m:sub>
                                      </m:sSub>
                                    </m:e>
                                  </m:d>
                                </m:e>
                                <m:sub>
                                  <m:r>
                                    <a:rPr lang="en-US" sz="1800" i="1">
                                      <a:latin typeface="Cambria Math" panose="02040503050406030204" pitchFamily="18" charset="0"/>
                                    </a:rPr>
                                    <m:t>1</m:t>
                                  </m:r>
                                </m:sub>
                              </m:sSub>
                            </m:e>
                          </m:nary>
                          <m:r>
                            <a:rPr lang="en-US" sz="1800" i="1">
                              <a:latin typeface="Cambria Math" panose="02040503050406030204" pitchFamily="18" charset="0"/>
                            </a:rPr>
                            <m:t>+ </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bSup>
                            <m:sSubSupPr>
                              <m:ctrlPr>
                                <a:rPr lang="en-US" sz="1800" i="1">
                                  <a:latin typeface="Cambria Math"/>
                                </a:rPr>
                              </m:ctrlPr>
                            </m:sSubSupPr>
                            <m:e>
                              <m:d>
                                <m:dPr>
                                  <m:begChr m:val="‖"/>
                                  <m:endChr m:val="‖"/>
                                  <m:ctrlPr>
                                    <a:rPr lang="en-US" sz="1800" i="1">
                                      <a:latin typeface="Cambria Math"/>
                                    </a:rPr>
                                  </m:ctrlPr>
                                </m:dPr>
                                <m:e>
                                  <m:r>
                                    <a:rPr lang="en-US" sz="1800" i="1">
                                      <a:latin typeface="Cambria Math" panose="02040503050406030204" pitchFamily="18" charset="0"/>
                                      <a:ea typeface="Cambria Math" panose="02040503050406030204" pitchFamily="18" charset="0"/>
                                    </a:rPr>
                                    <m:t>ℍ</m:t>
                                  </m:r>
                                  <m:sSup>
                                    <m:sSupPr>
                                      <m:ctrlPr>
                                        <a:rPr lang="en-US" sz="1800" i="1">
                                          <a:latin typeface="Cambria Math"/>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𝔸</m:t>
                                      </m:r>
                                    </m:e>
                                    <m:sup>
                                      <m:r>
                                        <a:rPr lang="en-US" sz="1800" i="1">
                                          <a:latin typeface="Cambria Math" panose="02040503050406030204" pitchFamily="18" charset="0"/>
                                          <a:ea typeface="Cambria Math" panose="02040503050406030204" pitchFamily="18" charset="0"/>
                                        </a:rPr>
                                        <m:t>−1</m:t>
                                      </m:r>
                                    </m:sup>
                                  </m:sSup>
                                  <m:r>
                                    <a:rPr lang="en-US" sz="1800" b="1" i="1">
                                      <a:latin typeface="Cambria Math" panose="02040503050406030204" pitchFamily="18" charset="0"/>
                                      <a:ea typeface="Cambria Math" panose="02040503050406030204" pitchFamily="18" charset="0"/>
                                    </a:rPr>
                                    <m:t>𝒖</m:t>
                                  </m:r>
                                  <m:r>
                                    <a:rPr lang="en-US" sz="1800" i="1">
                                      <a:latin typeface="Cambria Math" panose="02040503050406030204" pitchFamily="18" charset="0"/>
                                      <a:ea typeface="Cambria Math" panose="02040503050406030204" pitchFamily="18" charset="0"/>
                                    </a:rPr>
                                    <m:t>− </m:t>
                                  </m:r>
                                  <m:acc>
                                    <m:accPr>
                                      <m:chr m:val="̃"/>
                                      <m:ctrlPr>
                                        <a:rPr lang="en-US" sz="1800" i="1">
                                          <a:latin typeface="Cambria Math"/>
                                          <a:ea typeface="Cambria Math" panose="02040503050406030204" pitchFamily="18" charset="0"/>
                                        </a:rPr>
                                      </m:ctrlPr>
                                    </m:accPr>
                                    <m:e>
                                      <m:r>
                                        <a:rPr lang="en-US" sz="1800" b="1" i="1">
                                          <a:latin typeface="Cambria Math" panose="02040503050406030204" pitchFamily="18" charset="0"/>
                                          <a:ea typeface="Cambria Math" panose="02040503050406030204" pitchFamily="18" charset="0"/>
                                        </a:rPr>
                                        <m:t>𝒚</m:t>
                                      </m:r>
                                    </m:e>
                                  </m:acc>
                                </m:e>
                              </m:d>
                            </m:e>
                            <m:sub>
                              <m:r>
                                <a:rPr lang="en-US" sz="1800" i="1">
                                  <a:latin typeface="Cambria Math" panose="02040503050406030204" pitchFamily="18" charset="0"/>
                                </a:rPr>
                                <m:t>2</m:t>
                              </m:r>
                            </m:sub>
                            <m:sup>
                              <m:r>
                                <a:rPr lang="en-US" sz="1800" i="1">
                                  <a:latin typeface="Cambria Math" panose="02040503050406030204" pitchFamily="18" charset="0"/>
                                </a:rPr>
                                <m:t>2</m:t>
                              </m:r>
                            </m:sup>
                          </m:sSubSup>
                        </m:e>
                      </m:func>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89" t="-13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cxnSp>
        <p:nvCxnSpPr>
          <p:cNvPr id="6" name="Straight Connector 5"/>
          <p:cNvCxnSpPr/>
          <p:nvPr/>
        </p:nvCxnSpPr>
        <p:spPr>
          <a:xfrm flipH="1">
            <a:off x="5638800" y="2743200"/>
            <a:ext cx="4572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038414"/>
      </p:ext>
    </p:extLst>
  </p:cSld>
  <p:clrMapOvr>
    <a:masterClrMapping/>
  </p:clrMapOvr>
  <mc:AlternateContent xmlns:mc="http://schemas.openxmlformats.org/markup-compatibility/2006" xmlns:p14="http://schemas.microsoft.com/office/powerpoint/2010/main">
    <mc:Choice Requires="p14">
      <p:transition spd="slow" p14:dur="2000" advTm="67047"/>
    </mc:Choice>
    <mc:Fallback xmlns="">
      <p:transition spd="slow" advTm="6704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LDS based fast dynamic MRI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600200"/>
                <a:ext cx="8229600" cy="3953903"/>
              </a:xfrm>
              <a:prstGeom prst="rect">
                <a:avLst/>
              </a:prstGeom>
            </p:spPr>
            <p:txBody>
              <a:bodyPr>
                <a:spAutoFit/>
              </a:bodyPr>
              <a:lstStyle/>
              <a:p>
                <a:pPr marL="231775" indent="-231775">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300" dirty="0" smtClean="0">
                    <a:latin typeface="Helvetica" pitchFamily="34" charset="0"/>
                  </a:rPr>
                  <a:t>Recover the sparse innovations </a:t>
                </a:r>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r>
                                <a:rPr lang="en-US" b="1" i="1" smtClean="0">
                                  <a:latin typeface="Cambria Math" panose="02040503050406030204" pitchFamily="18" charset="0"/>
                                </a:rPr>
                                <m:t>𝒖</m:t>
                              </m:r>
                              <m:r>
                                <a:rPr lang="en-US" i="1">
                                  <a:latin typeface="Cambria Math" panose="02040503050406030204" pitchFamily="18" charset="0"/>
                                </a:rPr>
                                <m:t> </m:t>
                              </m:r>
                            </m:lim>
                          </m:limLow>
                        </m:fName>
                        <m:e>
                          <m:sSub>
                            <m:sSubPr>
                              <m:ctrlPr>
                                <a:rPr lang="en-US" i="1">
                                  <a:latin typeface="Cambria Math"/>
                                </a:rPr>
                              </m:ctrlPr>
                            </m:sSubPr>
                            <m:e>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 </m:t>
                              </m:r>
                              <m:d>
                                <m:dPr>
                                  <m:begChr m:val="‖"/>
                                  <m:endChr m:val="‖"/>
                                  <m:ctrlPr>
                                    <a:rPr lang="en-US" i="1">
                                      <a:latin typeface="Cambria Math"/>
                                    </a:rPr>
                                  </m:ctrlPr>
                                </m:dPr>
                                <m:e>
                                  <m:r>
                                    <a:rPr lang="en-US" b="1" i="1">
                                      <a:latin typeface="Cambria Math" panose="02040503050406030204" pitchFamily="18" charset="0"/>
                                    </a:rPr>
                                    <m:t>𝒖</m:t>
                                  </m:r>
                                </m:e>
                              </m:d>
                            </m:e>
                            <m:sub>
                              <m:r>
                                <a:rPr lang="en-US" b="0" i="1" smtClean="0">
                                  <a:latin typeface="Cambria Math" panose="02040503050406030204" pitchFamily="18" charset="0"/>
                                </a:rPr>
                                <m:t>1</m:t>
                              </m:r>
                            </m:sub>
                          </m:sSub>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d>
                                <m:dPr>
                                  <m:begChr m:val="‖"/>
                                  <m:endChr m:val="‖"/>
                                  <m:ctrlPr>
                                    <a:rPr lang="en-US" i="1">
                                      <a:latin typeface="Cambria Math"/>
                                    </a:rPr>
                                  </m:ctrlPr>
                                </m:dPr>
                                <m:e>
                                  <m:r>
                                    <a:rPr lang="en-US" i="1">
                                      <a:latin typeface="Cambria Math" panose="02040503050406030204" pitchFamily="18" charset="0"/>
                                      <a:ea typeface="Cambria Math" panose="02040503050406030204" pitchFamily="18" charset="0"/>
                                    </a:rPr>
                                    <m:t>ℍ</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𝔸</m:t>
                                      </m:r>
                                    </m:e>
                                    <m:sup>
                                      <m:r>
                                        <a:rPr lang="en-US" i="1">
                                          <a:latin typeface="Cambria Math" panose="02040503050406030204" pitchFamily="18" charset="0"/>
                                          <a:ea typeface="Cambria Math" panose="02040503050406030204" pitchFamily="18" charset="0"/>
                                        </a:rPr>
                                        <m:t>−1</m:t>
                                      </m:r>
                                    </m:sup>
                                  </m:sSup>
                                  <m:r>
                                    <a:rPr lang="en-US" b="1" i="1">
                                      <a:latin typeface="Cambria Math" panose="02040503050406030204" pitchFamily="18" charset="0"/>
                                      <a:ea typeface="Cambria Math" panose="02040503050406030204" pitchFamily="18" charset="0"/>
                                    </a:rPr>
                                    <m:t>𝒖</m:t>
                                  </m:r>
                                  <m:r>
                                    <a:rPr lang="en-US" i="1">
                                      <a:latin typeface="Cambria Math" panose="02040503050406030204" pitchFamily="18" charset="0"/>
                                      <a:ea typeface="Cambria Math" panose="02040503050406030204" pitchFamily="18" charset="0"/>
                                    </a:rPr>
                                    <m:t>− </m:t>
                                  </m:r>
                                  <m:acc>
                                    <m:accPr>
                                      <m:chr m:val="̃"/>
                                      <m:ctrlPr>
                                        <a:rPr lang="en-US"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𝒚</m:t>
                                      </m:r>
                                    </m:e>
                                  </m:acc>
                                </m:e>
                              </m:d>
                            </m:e>
                            <m:sub>
                              <m:r>
                                <a:rPr lang="en-US" i="1">
                                  <a:latin typeface="Cambria Math" panose="02040503050406030204" pitchFamily="18" charset="0"/>
                                </a:rPr>
                                <m:t>2</m:t>
                              </m:r>
                            </m:sub>
                            <m:sup>
                              <m:r>
                                <a:rPr lang="en-US" i="1">
                                  <a:latin typeface="Cambria Math" panose="02040503050406030204" pitchFamily="18" charset="0"/>
                                </a:rPr>
                                <m:t>2</m:t>
                              </m:r>
                            </m:sup>
                          </m:sSubSup>
                        </m:e>
                      </m:func>
                    </m:oMath>
                  </m:oMathPara>
                </a14:m>
                <a:endParaRPr lang="en-US" dirty="0" smtClean="0"/>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sliding window with size </a:t>
                </a:r>
                <a14:m>
                  <m:oMath xmlns:m="http://schemas.openxmlformats.org/officeDocument/2006/math">
                    <m:r>
                      <a:rPr lang="en-US" sz="1800">
                        <a:latin typeface="Cambria Math" panose="02040503050406030204" pitchFamily="18" charset="0"/>
                      </a:rPr>
                      <m:t>𝑘</m:t>
                    </m:r>
                  </m:oMath>
                </a14:m>
                <a:endParaRPr lang="en-US" sz="1800" dirty="0" smtClean="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u</a:t>
                </a:r>
                <a:r>
                  <a:rPr lang="en-US" sz="1800" dirty="0" smtClean="0">
                    <a:latin typeface="Helvetica" pitchFamily="34" charset="0"/>
                  </a:rPr>
                  <a:t>sing previous estimates to calculate </a:t>
                </a:r>
                <a14:m>
                  <m:oMath xmlns:m="http://schemas.openxmlformats.org/officeDocument/2006/math">
                    <m:acc>
                      <m:accPr>
                        <m:chr m:val="̃"/>
                        <m:ctrlPr>
                          <a:rPr lang="en-US" sz="1800" i="1" smtClean="0">
                            <a:latin typeface="Cambria Math"/>
                          </a:rPr>
                        </m:ctrlPr>
                      </m:accPr>
                      <m:e>
                        <m:r>
                          <a:rPr lang="en-US" sz="1800" b="1" i="1" smtClean="0">
                            <a:latin typeface="Cambria Math" panose="02040503050406030204" pitchFamily="18" charset="0"/>
                          </a:rPr>
                          <m:t>𝒚</m:t>
                        </m:r>
                      </m:e>
                    </m:acc>
                  </m:oMath>
                </a14:m>
                <a:endParaRPr lang="en-US" sz="1800" dirty="0" smtClean="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itchFamily="34" charset="0"/>
                </a:endParaRPr>
              </a:p>
              <a:p>
                <a:pPr marL="231775"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200" dirty="0" smtClean="0">
                    <a:latin typeface="Helvetica" pitchFamily="34" charset="0"/>
                  </a:rPr>
                  <a:t>Numerical method</a:t>
                </a:r>
              </a:p>
              <a:p>
                <a:pPr marL="506095" lvl="1"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n</a:t>
                </a:r>
                <a:r>
                  <a:rPr lang="en-US" sz="1800" dirty="0" smtClean="0">
                    <a:latin typeface="Helvetica" pitchFamily="34" charset="0"/>
                  </a:rPr>
                  <a:t>on-linear conjugate gradient descent algorithm with backtracking line search [</a:t>
                </a:r>
                <a:r>
                  <a:rPr lang="en-US" sz="1800" dirty="0" err="1" smtClean="0">
                    <a:latin typeface="Helvetica" pitchFamily="34" charset="0"/>
                  </a:rPr>
                  <a:t>Lustig</a:t>
                </a:r>
                <a:r>
                  <a:rPr lang="en-US" sz="1800" dirty="0" smtClean="0">
                    <a:latin typeface="Helvetica" pitchFamily="34" charset="0"/>
                  </a:rPr>
                  <a:t> </a:t>
                </a:r>
                <a:r>
                  <a:rPr lang="en-US" sz="1800" i="1" dirty="0" smtClean="0">
                    <a:latin typeface="Helvetica" pitchFamily="34" charset="0"/>
                  </a:rPr>
                  <a:t>et al.</a:t>
                </a:r>
                <a:r>
                  <a:rPr lang="en-US" sz="1800" dirty="0" smtClean="0">
                    <a:latin typeface="Helvetica" pitchFamily="34" charset="0"/>
                  </a:rPr>
                  <a:t>, 2008]</a:t>
                </a:r>
              </a:p>
              <a:p>
                <a:pPr marL="506095" lvl="1"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c</a:t>
                </a:r>
                <a:r>
                  <a:rPr lang="en-US" sz="1800" dirty="0" smtClean="0">
                    <a:latin typeface="Helvetica" pitchFamily="34" charset="0"/>
                  </a:rPr>
                  <a:t>onverges for diagonal </a:t>
                </a:r>
                <a14:m>
                  <m:oMath xmlns:m="http://schemas.openxmlformats.org/officeDocument/2006/math">
                    <m:sSub>
                      <m:sSubPr>
                        <m:ctrlPr>
                          <a:rPr lang="en-US" sz="1800" i="1">
                            <a:latin typeface="Cambria Math"/>
                          </a:rPr>
                        </m:ctrlPr>
                      </m:sSubPr>
                      <m:e>
                        <m:r>
                          <a:rPr lang="en-US" sz="1800" i="1">
                            <a:latin typeface="Cambria Math" panose="02040503050406030204" pitchFamily="18" charset="0"/>
                          </a:rPr>
                          <m:t>𝐴</m:t>
                        </m:r>
                      </m:e>
                      <m:sub>
                        <m:r>
                          <a:rPr lang="en-US" sz="1800" i="1">
                            <a:latin typeface="Cambria Math" panose="02040503050406030204" pitchFamily="18" charset="0"/>
                          </a:rPr>
                          <m:t>𝑖</m:t>
                        </m:r>
                      </m:sub>
                    </m:sSub>
                  </m:oMath>
                </a14:m>
                <a:r>
                  <a:rPr lang="en-US" sz="1800" dirty="0">
                    <a:latin typeface="Helvetica" pitchFamily="34" charset="0"/>
                  </a:rPr>
                  <a:t>’s</a:t>
                </a:r>
              </a:p>
              <a:p>
                <a:pPr marL="506095" lvl="1"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error-propagation for non-diagonal </a:t>
                </a:r>
                <a14:m>
                  <m:oMath xmlns:m="http://schemas.openxmlformats.org/officeDocument/2006/math">
                    <m:sSub>
                      <m:sSubPr>
                        <m:ctrlPr>
                          <a:rPr lang="en-US" sz="1800" i="1" smtClean="0">
                            <a:latin typeface="Cambria Math"/>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oMath>
                </a14:m>
                <a:r>
                  <a:rPr lang="en-US" sz="1800" dirty="0" smtClean="0">
                    <a:latin typeface="Helvetica" pitchFamily="34" charset="0"/>
                  </a:rPr>
                  <a:t>’s</a:t>
                </a:r>
                <a:endParaRPr lang="en-US" sz="1800" dirty="0">
                  <a:latin typeface="Helvetica" pitchFamily="34"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600200"/>
                <a:ext cx="8229600" cy="3953903"/>
              </a:xfrm>
              <a:prstGeom prst="rect">
                <a:avLst/>
              </a:prstGeom>
              <a:blipFill rotWithShape="0">
                <a:blip r:embed="rId2"/>
                <a:stretch>
                  <a:fillRect l="-593" t="-1235" b="-1543"/>
                </a:stretch>
              </a:blipFill>
            </p:spPr>
            <p:txBody>
              <a:bodyPr/>
              <a:lstStyle/>
              <a:p>
                <a:r>
                  <a:rPr lang="en-US">
                    <a:noFill/>
                  </a:rPr>
                  <a:t> </a:t>
                </a:r>
              </a:p>
            </p:txBody>
          </p:sp>
        </mc:Fallback>
      </mc:AlternateContent>
      <p:sp>
        <p:nvSpPr>
          <p:cNvPr id="6" name="TextBox 5"/>
          <p:cNvSpPr txBox="1"/>
          <p:nvPr/>
        </p:nvSpPr>
        <p:spPr>
          <a:xfrm>
            <a:off x="609600" y="6477000"/>
            <a:ext cx="8077200" cy="365760"/>
          </a:xfrm>
          <a:prstGeom prst="rect">
            <a:avLst/>
          </a:prstGeom>
          <a:noFill/>
        </p:spPr>
        <p:txBody>
          <a:bodyPr wrap="square" rtlCol="0">
            <a:spAutoFit/>
          </a:bodyPr>
          <a:lstStyle/>
          <a:p>
            <a:r>
              <a:rPr lang="en-US" sz="1000" dirty="0">
                <a:latin typeface="Helvetica" pitchFamily="34" charset="0"/>
              </a:rPr>
              <a:t>M. </a:t>
            </a:r>
            <a:r>
              <a:rPr lang="en-US" sz="1000" dirty="0" err="1">
                <a:latin typeface="Helvetica" pitchFamily="34" charset="0"/>
              </a:rPr>
              <a:t>Lustig</a:t>
            </a:r>
            <a:r>
              <a:rPr lang="en-US" sz="1000" dirty="0">
                <a:latin typeface="Helvetica" pitchFamily="34" charset="0"/>
              </a:rPr>
              <a:t>, D. </a:t>
            </a:r>
            <a:r>
              <a:rPr lang="en-US" sz="1000" dirty="0" err="1">
                <a:latin typeface="Helvetica" pitchFamily="34" charset="0"/>
              </a:rPr>
              <a:t>Donoho</a:t>
            </a:r>
            <a:r>
              <a:rPr lang="en-US" sz="1000" dirty="0">
                <a:latin typeface="Helvetica" pitchFamily="34" charset="0"/>
              </a:rPr>
              <a:t>, and J. M. </a:t>
            </a:r>
            <a:r>
              <a:rPr lang="en-US" sz="1000" dirty="0" err="1">
                <a:latin typeface="Helvetica" pitchFamily="34" charset="0"/>
              </a:rPr>
              <a:t>Pauly</a:t>
            </a:r>
            <a:r>
              <a:rPr lang="en-US" sz="1000" dirty="0">
                <a:latin typeface="Helvetica" pitchFamily="34" charset="0"/>
              </a:rPr>
              <a:t>, “Sparse MRI: The application of compressed sensing for rapid MR imaging,” Magnetic Resonance in Medicine, vol. 58, no. 6, pp. 1182–1195, 2007.</a:t>
            </a:r>
          </a:p>
          <a:p>
            <a:endParaRPr lang="en-US" dirty="0"/>
          </a:p>
        </p:txBody>
      </p:sp>
    </p:spTree>
    <p:extLst>
      <p:ext uri="{BB962C8B-B14F-4D97-AF65-F5344CB8AC3E}">
        <p14:creationId xmlns:p14="http://schemas.microsoft.com/office/powerpoint/2010/main" val="2089213460"/>
      </p:ext>
    </p:extLst>
  </p:cSld>
  <p:clrMapOvr>
    <a:masterClrMapping/>
  </p:clrMapOvr>
  <mc:AlternateContent xmlns:mc="http://schemas.openxmlformats.org/markup-compatibility/2006" xmlns:p14="http://schemas.microsoft.com/office/powerpoint/2010/main">
    <mc:Choice Requires="p14">
      <p:transition spd="slow" p14:dur="2000" advTm="82367"/>
    </mc:Choice>
    <mc:Fallback xmlns="">
      <p:transition spd="slow" advTm="823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12</a:t>
            </a:fld>
            <a:endParaRPr lang="en-US"/>
          </a:p>
        </p:txBody>
      </p:sp>
      <p:sp>
        <p:nvSpPr>
          <p:cNvPr id="4" name="Content Placeholder 3"/>
          <p:cNvSpPr>
            <a:spLocks noGrp="1"/>
          </p:cNvSpPr>
          <p:nvPr>
            <p:ph sz="quarter" idx="1"/>
          </p:nvPr>
        </p:nvSpPr>
        <p:spPr>
          <a:xfrm>
            <a:off x="457200" y="1600200"/>
            <a:ext cx="8229600" cy="4876800"/>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5" name="Content Placeholder 3"/>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28600" indent="-228600">
              <a:spcBef>
                <a:spcPts val="600"/>
              </a:spcBef>
              <a:buClr>
                <a:srgbClr val="CC3300"/>
              </a:buClr>
            </a:pPr>
            <a:r>
              <a:rPr lang="en-US" dirty="0" smtClean="0">
                <a:solidFill>
                  <a:schemeClr val="bg1">
                    <a:lumMod val="75000"/>
                  </a:schemeClr>
                </a:solidFill>
                <a:latin typeface="Helvetica" pitchFamily="34" charset="0"/>
              </a:rPr>
              <a:t>Introduction</a:t>
            </a:r>
          </a:p>
          <a:p>
            <a:pPr marL="228600" indent="-228600">
              <a:spcBef>
                <a:spcPts val="600"/>
              </a:spcBef>
              <a:buClr>
                <a:srgbClr val="CC3300"/>
              </a:buClr>
            </a:pPr>
            <a:r>
              <a:rPr lang="en-US" dirty="0">
                <a:solidFill>
                  <a:schemeClr val="bg1">
                    <a:lumMod val="75000"/>
                  </a:schemeClr>
                </a:solidFill>
                <a:latin typeface="Helvetica" pitchFamily="34" charset="0"/>
              </a:rPr>
              <a:t>Algorithm</a:t>
            </a:r>
          </a:p>
          <a:p>
            <a:pPr marL="228600" indent="-228600">
              <a:spcBef>
                <a:spcPts val="600"/>
              </a:spcBef>
              <a:buClr>
                <a:srgbClr val="CC3300"/>
              </a:buClr>
            </a:pPr>
            <a:r>
              <a:rPr lang="en-US" dirty="0" smtClean="0">
                <a:latin typeface="Helvetica" pitchFamily="34" charset="0"/>
              </a:rPr>
              <a:t>Results</a:t>
            </a:r>
          </a:p>
          <a:p>
            <a:pPr marL="228600" indent="-228600">
              <a:spcBef>
                <a:spcPts val="600"/>
              </a:spcBef>
              <a:buClr>
                <a:srgbClr val="CC3300"/>
              </a:buClr>
            </a:pPr>
            <a:r>
              <a:rPr lang="en-US" dirty="0" smtClean="0">
                <a:solidFill>
                  <a:schemeClr val="bg1">
                    <a:lumMod val="75000"/>
                  </a:schemeClr>
                </a:solidFill>
                <a:latin typeface="Helvetica" pitchFamily="34" charset="0"/>
              </a:rPr>
              <a:t>Conclusions</a:t>
            </a:r>
          </a:p>
          <a:p>
            <a:endParaRPr lang="en-US" dirty="0"/>
          </a:p>
        </p:txBody>
      </p:sp>
    </p:spTree>
    <p:extLst>
      <p:ext uri="{BB962C8B-B14F-4D97-AF65-F5344CB8AC3E}">
        <p14:creationId xmlns:p14="http://schemas.microsoft.com/office/powerpoint/2010/main" val="10151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Myocardial perfusion imaging (MPI)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562362" cy="4419600"/>
              </a:xfrm>
            </p:spPr>
            <p:txBody>
              <a:bodyPr>
                <a:normAutofit/>
              </a:bodyPr>
              <a:lstStyle/>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Dataset</a:t>
                </a:r>
                <a:endParaRPr lang="en-US" dirty="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in-vivo data</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90 (phase) x 190 (frequency) x 70 (time)</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Saturation-recovery sequence</a:t>
                </a:r>
              </a:p>
              <a:p>
                <a:pPr lvl="2"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TR/TE: 2.5/1 </a:t>
                </a:r>
                <a:r>
                  <a:rPr lang="en-US" sz="1600" dirty="0" err="1">
                    <a:latin typeface="Helvetica" pitchFamily="34" charset="0"/>
                  </a:rPr>
                  <a:t>ms</a:t>
                </a:r>
                <a:endParaRPr lang="en-US" sz="1600" dirty="0">
                  <a:latin typeface="Helvetica" pitchFamily="34" charset="0"/>
                </a:endParaRPr>
              </a:p>
              <a:p>
                <a:pPr lvl="2"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saturation recovery:100 </a:t>
                </a:r>
                <a:r>
                  <a:rPr lang="en-US" sz="1600" dirty="0" err="1">
                    <a:latin typeface="Helvetica" pitchFamily="34" charset="0"/>
                  </a:rPr>
                  <a:t>ms</a:t>
                </a:r>
                <a:endParaRPr lang="en-US" sz="1600" dirty="0">
                  <a:latin typeface="Helvetica" pitchFamily="34" charset="0"/>
                </a:endParaRPr>
              </a:p>
              <a:p>
                <a:pPr lvl="1" indent="-228600">
                  <a:lnSpc>
                    <a:spcPct val="90000"/>
                  </a:lnSpc>
                  <a:spcBef>
                    <a:spcPts val="1200"/>
                  </a:spcBef>
                  <a:buClr>
                    <a:srgbClr val="CC3300"/>
                  </a:buClr>
                </a:pPr>
                <a:endParaRPr lang="en-US" sz="1800" dirty="0" smtClean="0">
                  <a:latin typeface="Helvetica" pitchFamily="34" charset="0"/>
                </a:endParaRPr>
              </a:p>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Evolution function</a:t>
                </a:r>
                <a:endParaRPr lang="en-US" dirty="0">
                  <a:latin typeface="Helvetica" pitchFamily="34" charset="0"/>
                </a:endParaRPr>
              </a:p>
              <a:p>
                <a:pPr marL="461963" lvl="1" indent="-23018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contrast </a:t>
                </a:r>
                <a:r>
                  <a:rPr lang="en-US" sz="1800" dirty="0">
                    <a:latin typeface="Helvetica" pitchFamily="34" charset="0"/>
                  </a:rPr>
                  <a:t>changes between </a:t>
                </a:r>
                <a:r>
                  <a:rPr lang="en-US" sz="1800" dirty="0" smtClean="0">
                    <a:latin typeface="Helvetica" pitchFamily="34" charset="0"/>
                  </a:rPr>
                  <a:t>timeframes</a:t>
                </a:r>
              </a:p>
              <a:p>
                <a:pPr marL="461963" lvl="1" indent="-23018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t</a:t>
                </a:r>
                <a:r>
                  <a:rPr lang="en-US" sz="1800" dirty="0" smtClean="0">
                    <a:latin typeface="Helvetica" pitchFamily="34" charset="0"/>
                  </a:rPr>
                  <a:t>emporal difference: </a:t>
                </a:r>
                <a14:m>
                  <m:oMath xmlns:m="http://schemas.openxmlformats.org/officeDocument/2006/math">
                    <m:sSub>
                      <m:sSubPr>
                        <m:ctrlPr>
                          <a:rPr lang="en-US" sz="1800" i="1" smtClean="0">
                            <a:latin typeface="Cambria Math"/>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𝑘</m:t>
                        </m:r>
                      </m:sub>
                    </m:sSub>
                    <m:r>
                      <a:rPr lang="en-US" sz="1800" b="0" i="1" smtClean="0">
                        <a:latin typeface="Cambria Math" panose="02040503050406030204" pitchFamily="18" charset="0"/>
                      </a:rPr>
                      <m:t>=</m:t>
                    </m:r>
                    <m:r>
                      <a:rPr lang="en-US" sz="1800" b="0" i="1" smtClean="0">
                        <a:latin typeface="Cambria Math" panose="02040503050406030204" pitchFamily="18" charset="0"/>
                      </a:rPr>
                      <m:t>𝐼</m:t>
                    </m:r>
                  </m:oMath>
                </a14:m>
                <a:endParaRPr lang="en-US" sz="1800" dirty="0">
                  <a:latin typeface="Helvetica" pitchFamily="34" charset="0"/>
                </a:endParaRPr>
              </a:p>
              <a:p>
                <a:pPr marL="461963" lvl="1" indent="-230188">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sym typeface="Wingdings" panose="05000000000000000000" pitchFamily="2" charset="2"/>
                  </a:rPr>
                  <a:t> </a:t>
                </a: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𝑥</m:t>
                        </m:r>
                      </m:e>
                      <m:sub>
                        <m:r>
                          <a:rPr lang="en-US" sz="1800">
                            <a:latin typeface="Cambria Math" panose="02040503050406030204" pitchFamily="18" charset="0"/>
                          </a:rPr>
                          <m:t>𝑘</m:t>
                        </m:r>
                      </m:sub>
                    </m:sSub>
                    <m:r>
                      <a:rPr lang="en-US" sz="1800">
                        <a:latin typeface="Cambria Math" panose="02040503050406030204" pitchFamily="18" charset="0"/>
                      </a:rPr>
                      <m:t>=</m:t>
                    </m:r>
                    <m:sSub>
                      <m:sSubPr>
                        <m:ctrlPr>
                          <a:rPr lang="en-US" sz="1800" i="1">
                            <a:latin typeface="Cambria Math"/>
                          </a:rPr>
                        </m:ctrlPr>
                      </m:sSubPr>
                      <m:e>
                        <m:r>
                          <a:rPr lang="en-US" sz="1800">
                            <a:latin typeface="Cambria Math" panose="02040503050406030204" pitchFamily="18" charset="0"/>
                          </a:rPr>
                          <m:t>𝑥</m:t>
                        </m:r>
                      </m:e>
                      <m:sub>
                        <m:r>
                          <a:rPr lang="en-US" sz="1800">
                            <a:latin typeface="Cambria Math" panose="02040503050406030204" pitchFamily="18" charset="0"/>
                          </a:rPr>
                          <m:t>𝑘</m:t>
                        </m:r>
                        <m:r>
                          <a:rPr lang="en-US" sz="1800">
                            <a:latin typeface="Cambria Math" panose="02040503050406030204" pitchFamily="18" charset="0"/>
                          </a:rPr>
                          <m:t>−1</m:t>
                        </m:r>
                      </m:sub>
                    </m:sSub>
                    <m:r>
                      <a:rPr lang="en-US" sz="1800">
                        <a:latin typeface="Cambria Math" panose="02040503050406030204" pitchFamily="18" charset="0"/>
                      </a:rPr>
                      <m:t>+ </m:t>
                    </m:r>
                    <m:sSub>
                      <m:sSubPr>
                        <m:ctrlPr>
                          <a:rPr lang="en-US" sz="1800" i="1">
                            <a:latin typeface="Cambria Math"/>
                          </a:rPr>
                        </m:ctrlPr>
                      </m:sSubPr>
                      <m:e>
                        <m:r>
                          <a:rPr lang="en-US" sz="1800">
                            <a:latin typeface="Cambria Math" panose="02040503050406030204" pitchFamily="18" charset="0"/>
                          </a:rPr>
                          <m:t>𝑢</m:t>
                        </m:r>
                      </m:e>
                      <m:sub>
                        <m:r>
                          <a:rPr lang="en-US" sz="1800">
                            <a:latin typeface="Cambria Math" panose="02040503050406030204" pitchFamily="18" charset="0"/>
                          </a:rPr>
                          <m:t>𝑘</m:t>
                        </m:r>
                      </m:sub>
                    </m:sSub>
                  </m:oMath>
                </a14:m>
                <a:endParaRPr lang="en-US" dirty="0" smtClean="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a:latin typeface="Helvetic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562362" cy="4419600"/>
              </a:xfrm>
              <a:blipFill rotWithShape="0">
                <a:blip r:embed="rId6"/>
                <a:stretch>
                  <a:fillRect l="-987" t="-179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27" name="utahInvivoPerfusionCmb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6400800" y="1625600"/>
            <a:ext cx="2362200" cy="2262739"/>
          </a:xfrm>
          <a:prstGeom prst="rect">
            <a:avLst/>
          </a:prstGeom>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15434" r="14271" b="6274"/>
          <a:stretch/>
        </p:blipFill>
        <p:spPr>
          <a:xfrm>
            <a:off x="6522720" y="4069187"/>
            <a:ext cx="2194560" cy="2194560"/>
          </a:xfrm>
          <a:prstGeom prst="rect">
            <a:avLst/>
          </a:prstGeom>
        </p:spPr>
      </p:pic>
      <p:sp>
        <p:nvSpPr>
          <p:cNvPr id="7" name="TextBox 6"/>
          <p:cNvSpPr txBox="1"/>
          <p:nvPr/>
        </p:nvSpPr>
        <p:spPr>
          <a:xfrm>
            <a:off x="7138706" y="6189752"/>
            <a:ext cx="1036948" cy="261610"/>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Samples</a:t>
            </a:r>
            <a:endParaRPr lang="en-US" sz="1100" dirty="0">
              <a:latin typeface="Arial" panose="020B0604020202020204" pitchFamily="34" charset="0"/>
              <a:cs typeface="Arial" panose="020B0604020202020204" pitchFamily="34" charset="0"/>
            </a:endParaRPr>
          </a:p>
        </p:txBody>
      </p:sp>
      <p:sp>
        <p:nvSpPr>
          <p:cNvPr id="8" name="TextBox 7"/>
          <p:cNvSpPr txBox="1"/>
          <p:nvPr/>
        </p:nvSpPr>
        <p:spPr>
          <a:xfrm>
            <a:off x="5546222" y="5090559"/>
            <a:ext cx="1828800" cy="261610"/>
          </a:xfrm>
          <a:prstGeom prst="rect">
            <a:avLst/>
          </a:prstGeom>
          <a:noFill/>
          <a:scene3d>
            <a:camera prst="orthographicFront">
              <a:rot lat="0" lon="0" rev="5400000"/>
            </a:camera>
            <a:lightRig rig="threePt" dir="t"/>
          </a:scene3d>
        </p:spPr>
        <p:txBody>
          <a:bodyPr wrap="square" rtlCol="0">
            <a:spAutoFit/>
          </a:bodyPr>
          <a:lstStyle/>
          <a:p>
            <a:pPr algn="ctr"/>
            <a:r>
              <a:rPr lang="en-US" sz="1100" dirty="0" smtClean="0">
                <a:latin typeface="Arial" panose="020B0604020202020204" pitchFamily="34" charset="0"/>
                <a:cs typeface="Arial" panose="020B0604020202020204" pitchFamily="34" charset="0"/>
              </a:rPr>
              <a:t>Abs. innovation</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9194659"/>
      </p:ext>
    </p:extLst>
  </p:cSld>
  <p:clrMapOvr>
    <a:masterClrMapping/>
  </p:clrMapOvr>
  <mc:AlternateContent xmlns:mc="http://schemas.openxmlformats.org/markup-compatibility/2006" xmlns:p14="http://schemas.microsoft.com/office/powerpoint/2010/main">
    <mc:Choice Requires="p14">
      <p:transition spd="slow" p14:dur="2000" advTm="105619"/>
    </mc:Choice>
    <mc:Fallback xmlns="">
      <p:transition spd="slow" advTm="10561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
                                        </p:tgtEl>
                                      </p:cBhvr>
                                    </p:cmd>
                                  </p:childTnLst>
                                </p:cTn>
                              </p:par>
                            </p:childTnLst>
                          </p:cTn>
                        </p:par>
                      </p:childTnLst>
                    </p:cTn>
                  </p:par>
                </p:childTnLst>
              </p:cTn>
              <p:nextCondLst>
                <p:cond evt="onClick" delay="0">
                  <p:tgtEl>
                    <p:spTgt spid="27"/>
                  </p:tgtEl>
                </p:cond>
              </p:nextCondLst>
            </p:seq>
            <p:video>
              <p:cMediaNode vol="80000">
                <p:cTn id="7" repeatCount="indefinite" fill="remove" display="0">
                  <p:stCondLst>
                    <p:cond delay="indefinite"/>
                  </p:stCondLst>
                </p:cTn>
                <p:tgtEl>
                  <p:spTgt spid="27"/>
                </p:tgtEl>
              </p:cMediaNode>
            </p:video>
          </p:childTnLst>
        </p:cTn>
      </p:par>
    </p:tnLst>
  </p:timing>
  <p:extLst mod="1">
    <p:ext uri="{E180D4A7-C9FB-4DFB-919C-405C955672EB}">
      <p14:showEvtLst xmlns:p14="http://schemas.microsoft.com/office/powerpoint/2010/main">
        <p14:playEvt time="90922" objId="27"/>
        <p14:playEvt time="100254" objId="27"/>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Under-sampled MPI  experiment</a:t>
            </a:r>
            <a:endParaRPr lang="en-US" dirty="0"/>
          </a:p>
        </p:txBody>
      </p:sp>
      <mc:AlternateContent xmlns:mc="http://schemas.openxmlformats.org/markup-compatibility/2006" xmlns:a14="http://schemas.microsoft.com/office/drawing/2010/main">
        <mc:Choice Requires="a14">
          <p:sp>
            <p:nvSpPr>
              <p:cNvPr id="52" name="Content Placeholder 51"/>
              <p:cNvSpPr>
                <a:spLocks noGrp="1"/>
              </p:cNvSpPr>
              <p:nvPr>
                <p:ph idx="1"/>
              </p:nvPr>
            </p:nvSpPr>
            <p:spPr>
              <a:xfrm>
                <a:off x="457200" y="1600200"/>
                <a:ext cx="8229600" cy="1143000"/>
              </a:xfrm>
            </p:spPr>
            <p:txBody>
              <a:bodyPr>
                <a:noAutofit/>
              </a:bodyPr>
              <a:lstStyle/>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Acceleration (R) : 4</a:t>
                </a:r>
                <a:endParaRPr lang="en-US" dirty="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Window size (</a:t>
                </a:r>
                <a14:m>
                  <m:oMath xmlns:m="http://schemas.openxmlformats.org/officeDocument/2006/math">
                    <m:r>
                      <a:rPr lang="en-US">
                        <a:latin typeface="Cambria Math"/>
                      </a:rPr>
                      <m:t>𝑘</m:t>
                    </m:r>
                  </m:oMath>
                </a14:m>
                <a:r>
                  <a:rPr lang="en-US" dirty="0">
                    <a:latin typeface="Helvetica" pitchFamily="34" charset="0"/>
                  </a:rPr>
                  <a:t>): 4</a:t>
                </a: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Initialization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a:latin typeface="Cambria Math"/>
                              </a:rPr>
                              <m:t>𝑥</m:t>
                            </m:r>
                          </m:e>
                        </m:acc>
                      </m:e>
                      <m:sub>
                        <m:r>
                          <a:rPr lang="en-US">
                            <a:latin typeface="Cambria Math"/>
                          </a:rPr>
                          <m:t>0</m:t>
                        </m:r>
                      </m:sub>
                    </m:sSub>
                  </m:oMath>
                </a14:m>
                <a:r>
                  <a:rPr lang="en-US" dirty="0">
                    <a:latin typeface="Helvetica" pitchFamily="34" charset="0"/>
                  </a:rPr>
                  <a:t>): sliding window   </a:t>
                </a:r>
              </a:p>
            </p:txBody>
          </p:sp>
        </mc:Choice>
        <mc:Fallback xmlns="">
          <p:sp>
            <p:nvSpPr>
              <p:cNvPr id="52" name="Content Placeholder 51"/>
              <p:cNvSpPr>
                <a:spLocks noGrp="1" noRot="1" noChangeAspect="1" noMove="1" noResize="1" noEditPoints="1" noAdjustHandles="1" noChangeArrowheads="1" noChangeShapeType="1" noTextEdit="1"/>
              </p:cNvSpPr>
              <p:nvPr>
                <p:ph idx="1"/>
              </p:nvPr>
            </p:nvSpPr>
            <p:spPr>
              <a:xfrm>
                <a:off x="457200" y="1600200"/>
                <a:ext cx="8229600" cy="1143000"/>
              </a:xfrm>
              <a:blipFill rotWithShape="0">
                <a:blip r:embed="rId4"/>
                <a:stretch>
                  <a:fillRect l="-667" t="-3743" b="-2994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138" y="5539994"/>
            <a:ext cx="1810003" cy="857370"/>
          </a:xfrm>
          <a:prstGeom prst="rect">
            <a:avLst/>
          </a:prstGeom>
        </p:spPr>
      </p:pic>
      <p:grpSp>
        <p:nvGrpSpPr>
          <p:cNvPr id="47" name="Group 46"/>
          <p:cNvGrpSpPr/>
          <p:nvPr/>
        </p:nvGrpSpPr>
        <p:grpSpPr>
          <a:xfrm>
            <a:off x="4125007" y="3131646"/>
            <a:ext cx="1810003" cy="1133066"/>
            <a:chOff x="4125007" y="2908909"/>
            <a:chExt cx="1810003" cy="113306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5007" y="2908909"/>
              <a:ext cx="1810003" cy="85737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4844208" y="3672643"/>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844208" y="3672643"/>
                  <a:ext cx="371601" cy="369332"/>
                </a:xfrm>
                <a:prstGeom prst="rect">
                  <a:avLst/>
                </a:prstGeom>
                <a:blipFill rotWithShape="0">
                  <a:blip r:embed="rId7"/>
                  <a:stretch>
                    <a:fillRect/>
                  </a:stretch>
                </a:blipFill>
              </p:spPr>
              <p:txBody>
                <a:bodyPr/>
                <a:lstStyle/>
                <a:p>
                  <a:r>
                    <a:rPr lang="en-US">
                      <a:noFill/>
                    </a:rPr>
                    <a:t> </a:t>
                  </a:r>
                </a:p>
              </p:txBody>
            </p:sp>
          </mc:Fallback>
        </mc:AlternateContent>
      </p:grpSp>
      <p:grpSp>
        <p:nvGrpSpPr>
          <p:cNvPr id="42" name="Group 41"/>
          <p:cNvGrpSpPr/>
          <p:nvPr/>
        </p:nvGrpSpPr>
        <p:grpSpPr>
          <a:xfrm>
            <a:off x="228600" y="3131646"/>
            <a:ext cx="1810003" cy="1133066"/>
            <a:chOff x="228600" y="2908909"/>
            <a:chExt cx="1810003" cy="1133066"/>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2908909"/>
              <a:ext cx="1810003" cy="857370"/>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47801" y="3672643"/>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47801" y="3672643"/>
                  <a:ext cx="371601" cy="369332"/>
                </a:xfrm>
                <a:prstGeom prst="rect">
                  <a:avLst/>
                </a:prstGeom>
                <a:blipFill rotWithShape="0">
                  <a:blip r:embed="rId9"/>
                  <a:stretch>
                    <a:fillRect/>
                  </a:stretch>
                </a:blipFill>
              </p:spPr>
              <p:txBody>
                <a:bodyPr/>
                <a:lstStyle/>
                <a:p>
                  <a:r>
                    <a:rPr lang="en-US">
                      <a:noFill/>
                    </a:rPr>
                    <a:t> </a:t>
                  </a:r>
                </a:p>
              </p:txBody>
            </p:sp>
          </mc:Fallback>
        </mc:AlternateContent>
      </p:grpSp>
      <p:grpSp>
        <p:nvGrpSpPr>
          <p:cNvPr id="43" name="Group 42"/>
          <p:cNvGrpSpPr/>
          <p:nvPr/>
        </p:nvGrpSpPr>
        <p:grpSpPr>
          <a:xfrm>
            <a:off x="228600" y="4335278"/>
            <a:ext cx="1810003" cy="1152896"/>
            <a:chOff x="228600" y="4112541"/>
            <a:chExt cx="1810003" cy="1152896"/>
          </a:xfrm>
        </p:grpSpPr>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4112541"/>
              <a:ext cx="1810003" cy="857370"/>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947801"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47801" y="4896105"/>
                  <a:ext cx="371601" cy="369332"/>
                </a:xfrm>
                <a:prstGeom prst="rect">
                  <a:avLst/>
                </a:prstGeom>
                <a:blipFill rotWithShape="0">
                  <a:blip r:embed="rId11"/>
                  <a:stretch>
                    <a:fillRect t="-5000" r="-8197" b="-1667"/>
                  </a:stretch>
                </a:blipFill>
              </p:spPr>
              <p:txBody>
                <a:bodyPr/>
                <a:lstStyle/>
                <a:p>
                  <a:r>
                    <a:rPr lang="en-US">
                      <a:noFill/>
                    </a:rPr>
                    <a:t> </a:t>
                  </a:r>
                </a:p>
              </p:txBody>
            </p:sp>
          </mc:Fallback>
        </mc:AlternateContent>
      </p:grpSp>
      <p:grpSp>
        <p:nvGrpSpPr>
          <p:cNvPr id="44" name="Group 43"/>
          <p:cNvGrpSpPr/>
          <p:nvPr/>
        </p:nvGrpSpPr>
        <p:grpSpPr>
          <a:xfrm>
            <a:off x="228600" y="5539994"/>
            <a:ext cx="1810003" cy="1153776"/>
            <a:chOff x="228600" y="5317257"/>
            <a:chExt cx="1810003" cy="1153776"/>
          </a:xfrm>
        </p:grpSpPr>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5317257"/>
              <a:ext cx="1810003" cy="857370"/>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600201" y="6101701"/>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0</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00201" y="6101701"/>
                  <a:ext cx="1066800" cy="369332"/>
                </a:xfrm>
                <a:prstGeom prst="rect">
                  <a:avLst/>
                </a:prstGeom>
                <a:blipFill rotWithShape="0">
                  <a:blip r:embed="rId13"/>
                  <a:stretch>
                    <a:fillRect t="-4918" r="-10857"/>
                  </a:stretch>
                </a:blipFill>
              </p:spPr>
              <p:txBody>
                <a:bodyPr/>
                <a:lstStyle/>
                <a:p>
                  <a:r>
                    <a:rPr lang="en-US">
                      <a:noFill/>
                    </a:rPr>
                    <a:t> </a:t>
                  </a:r>
                </a:p>
              </p:txBody>
            </p:sp>
          </mc:Fallback>
        </mc:AlternateContent>
      </p:grpSp>
      <p:grpSp>
        <p:nvGrpSpPr>
          <p:cNvPr id="53" name="Group 52"/>
          <p:cNvGrpSpPr/>
          <p:nvPr/>
        </p:nvGrpSpPr>
        <p:grpSpPr>
          <a:xfrm>
            <a:off x="2137138" y="3131646"/>
            <a:ext cx="1810003" cy="1133066"/>
            <a:chOff x="2137138" y="3131646"/>
            <a:chExt cx="1810003" cy="1133066"/>
          </a:xfrm>
        </p:grpSpPr>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7138" y="3131646"/>
              <a:ext cx="1810003" cy="857370"/>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2813539" y="389538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813539" y="3895380"/>
                  <a:ext cx="457200" cy="369332"/>
                </a:xfrm>
                <a:prstGeom prst="rect">
                  <a:avLst/>
                </a:prstGeom>
                <a:blipFill rotWithShape="0">
                  <a:blip r:embed="rId15"/>
                  <a:stretch>
                    <a:fillRect/>
                  </a:stretch>
                </a:blipFill>
              </p:spPr>
              <p:txBody>
                <a:bodyPr/>
                <a:lstStyle/>
                <a:p>
                  <a:r>
                    <a:rPr lang="en-US">
                      <a:noFill/>
                    </a:rPr>
                    <a:t> </a:t>
                  </a:r>
                </a:p>
              </p:txBody>
            </p:sp>
          </mc:Fallback>
        </mc:AlternateContent>
      </p:grpSp>
      <p:grpSp>
        <p:nvGrpSpPr>
          <p:cNvPr id="46" name="Group 45"/>
          <p:cNvGrpSpPr/>
          <p:nvPr/>
        </p:nvGrpSpPr>
        <p:grpSpPr>
          <a:xfrm>
            <a:off x="2137138" y="4335278"/>
            <a:ext cx="1810003" cy="1152896"/>
            <a:chOff x="2137138" y="4112541"/>
            <a:chExt cx="1810003" cy="1152896"/>
          </a:xfrm>
        </p:grpSpPr>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37138" y="4112541"/>
              <a:ext cx="1810003" cy="85737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2856339"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1</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856339" y="4896105"/>
                  <a:ext cx="371601" cy="369332"/>
                </a:xfrm>
                <a:prstGeom prst="rect">
                  <a:avLst/>
                </a:prstGeom>
                <a:blipFill rotWithShape="0">
                  <a:blip r:embed="rId17"/>
                  <a:stretch>
                    <a:fillRect t="-5000" r="-6557" b="-1667"/>
                  </a:stretch>
                </a:blipFill>
              </p:spPr>
              <p:txBody>
                <a:bodyPr/>
                <a:lstStyle/>
                <a:p>
                  <a:r>
                    <a:rPr lang="en-US">
                      <a:noFill/>
                    </a:rPr>
                    <a:t> </a:t>
                  </a:r>
                </a:p>
              </p:txBody>
            </p:sp>
          </mc:Fallback>
        </mc:AlternateContent>
      </p:grpSp>
      <p:grpSp>
        <p:nvGrpSpPr>
          <p:cNvPr id="48" name="Group 47"/>
          <p:cNvGrpSpPr/>
          <p:nvPr/>
        </p:nvGrpSpPr>
        <p:grpSpPr>
          <a:xfrm>
            <a:off x="4125007" y="4335278"/>
            <a:ext cx="1810003" cy="1152896"/>
            <a:chOff x="4125007" y="4112541"/>
            <a:chExt cx="1810003" cy="1152896"/>
          </a:xfrm>
        </p:grpSpPr>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25007" y="4112541"/>
              <a:ext cx="1810003" cy="85737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4844208"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844208" y="4896105"/>
                  <a:ext cx="371601" cy="369332"/>
                </a:xfrm>
                <a:prstGeom prst="rect">
                  <a:avLst/>
                </a:prstGeom>
                <a:blipFill rotWithShape="0">
                  <a:blip r:embed="rId19"/>
                  <a:stretch>
                    <a:fillRect t="-5000" r="-6557" b="-1667"/>
                  </a:stretch>
                </a:blipFill>
              </p:spPr>
              <p:txBody>
                <a:bodyPr/>
                <a:lstStyle/>
                <a:p>
                  <a:r>
                    <a:rPr lang="en-US">
                      <a:noFill/>
                    </a:rPr>
                    <a:t> </a:t>
                  </a:r>
                </a:p>
              </p:txBody>
            </p:sp>
          </mc:Fallback>
        </mc:AlternateContent>
      </p:grpSp>
      <p:grpSp>
        <p:nvGrpSpPr>
          <p:cNvPr id="49" name="Group 48"/>
          <p:cNvGrpSpPr/>
          <p:nvPr/>
        </p:nvGrpSpPr>
        <p:grpSpPr>
          <a:xfrm>
            <a:off x="4125007" y="5539994"/>
            <a:ext cx="1810003" cy="1153776"/>
            <a:chOff x="4125007" y="5317257"/>
            <a:chExt cx="1810003" cy="1153776"/>
          </a:xfrm>
        </p:grpSpPr>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25007" y="5317257"/>
              <a:ext cx="1810003" cy="857370"/>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496608" y="6101701"/>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496608" y="6101701"/>
                  <a:ext cx="1066800" cy="369332"/>
                </a:xfrm>
                <a:prstGeom prst="rect">
                  <a:avLst/>
                </a:prstGeom>
                <a:blipFill rotWithShape="0">
                  <a:blip r:embed="rId21"/>
                  <a:stretch>
                    <a:fillRect t="-4918" r="-10286"/>
                  </a:stretch>
                </a:blipFill>
              </p:spPr>
              <p:txBody>
                <a:bodyPr/>
                <a:lstStyle/>
                <a:p>
                  <a:r>
                    <a:rPr lang="en-US">
                      <a:noFill/>
                    </a:rPr>
                    <a:t> </a:t>
                  </a:r>
                </a:p>
              </p:txBody>
            </p:sp>
          </mc:Fallback>
        </mc:AlternateContent>
      </p:grpSp>
      <p:pic>
        <p:nvPicPr>
          <p:cNvPr id="37" name="Picture 3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12875" y="5539994"/>
            <a:ext cx="1810003" cy="857370"/>
          </a:xfrm>
          <a:prstGeom prst="rect">
            <a:avLst/>
          </a:prstGeom>
        </p:spPr>
      </p:pic>
      <p:grpSp>
        <p:nvGrpSpPr>
          <p:cNvPr id="50" name="Group 49"/>
          <p:cNvGrpSpPr/>
          <p:nvPr/>
        </p:nvGrpSpPr>
        <p:grpSpPr>
          <a:xfrm>
            <a:off x="6077707" y="3131646"/>
            <a:ext cx="1810003" cy="1133066"/>
            <a:chOff x="6077707" y="2908909"/>
            <a:chExt cx="1810003" cy="1133066"/>
          </a:xfrm>
        </p:grpSpPr>
        <p:pic>
          <p:nvPicPr>
            <p:cNvPr id="35" name="Picture 3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77707" y="2908909"/>
              <a:ext cx="1810003" cy="857370"/>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6781800" y="367264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6781800" y="3672643"/>
                  <a:ext cx="457200" cy="369332"/>
                </a:xfrm>
                <a:prstGeom prst="rect">
                  <a:avLst/>
                </a:prstGeom>
                <a:blipFill rotWithShape="0">
                  <a:blip r:embed="rId24"/>
                  <a:stretch>
                    <a:fillRect/>
                  </a:stretch>
                </a:blipFill>
              </p:spPr>
              <p:txBody>
                <a:bodyPr/>
                <a:lstStyle/>
                <a:p>
                  <a:r>
                    <a:rPr lang="en-US">
                      <a:noFill/>
                    </a:rPr>
                    <a:t> </a:t>
                  </a:r>
                </a:p>
              </p:txBody>
            </p:sp>
          </mc:Fallback>
        </mc:AlternateContent>
      </p:grpSp>
      <p:grpSp>
        <p:nvGrpSpPr>
          <p:cNvPr id="51" name="Group 50"/>
          <p:cNvGrpSpPr/>
          <p:nvPr/>
        </p:nvGrpSpPr>
        <p:grpSpPr>
          <a:xfrm>
            <a:off x="6077706" y="4335278"/>
            <a:ext cx="1810003" cy="1152896"/>
            <a:chOff x="6077706" y="4112541"/>
            <a:chExt cx="1810003" cy="1152896"/>
          </a:xfrm>
        </p:grpSpPr>
        <p:pic>
          <p:nvPicPr>
            <p:cNvPr id="36" name="Picture 3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77706" y="4112541"/>
              <a:ext cx="1810003" cy="857370"/>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6824600" y="4896105"/>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6824600" y="4896105"/>
                  <a:ext cx="371601" cy="369332"/>
                </a:xfrm>
                <a:prstGeom prst="rect">
                  <a:avLst/>
                </a:prstGeom>
                <a:blipFill rotWithShape="0">
                  <a:blip r:embed="rId26"/>
                  <a:stretch>
                    <a:fillRect t="-5000" r="-8333" b="-1667"/>
                  </a:stretch>
                </a:blipFill>
              </p:spPr>
              <p:txBody>
                <a:bodyPr/>
                <a:lstStyle/>
                <a:p>
                  <a:r>
                    <a:rPr lang="en-US">
                      <a:noFill/>
                    </a:rPr>
                    <a:t> </a:t>
                  </a:r>
                </a:p>
              </p:txBody>
            </p:sp>
          </mc:Fallback>
        </mc:AlternateContent>
      </p:grpSp>
      <p:pic>
        <p:nvPicPr>
          <p:cNvPr id="54" name="Picture 5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22576" y="5541264"/>
            <a:ext cx="859536" cy="859536"/>
          </a:xfrm>
          <a:prstGeom prst="rect">
            <a:avLst/>
          </a:prstGeom>
        </p:spPr>
      </p:pic>
      <p:grpSp>
        <p:nvGrpSpPr>
          <p:cNvPr id="55" name="Group 54"/>
          <p:cNvGrpSpPr/>
          <p:nvPr/>
        </p:nvGrpSpPr>
        <p:grpSpPr>
          <a:xfrm>
            <a:off x="2322576" y="3136392"/>
            <a:ext cx="859536" cy="1128284"/>
            <a:chOff x="2139696" y="3136392"/>
            <a:chExt cx="859536" cy="1128284"/>
          </a:xfrm>
        </p:grpSpPr>
        <p:pic>
          <p:nvPicPr>
            <p:cNvPr id="56" name="Picture 5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39696" y="3136392"/>
              <a:ext cx="859536" cy="859536"/>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362200"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2362200" y="3895344"/>
                  <a:ext cx="457200" cy="369332"/>
                </a:xfrm>
                <a:prstGeom prst="rect">
                  <a:avLst/>
                </a:prstGeom>
                <a:blipFill rotWithShape="0">
                  <a:blip r:embed="rId29"/>
                  <a:stretch>
                    <a:fillRect/>
                  </a:stretch>
                </a:blipFill>
              </p:spPr>
              <p:txBody>
                <a:bodyPr/>
                <a:lstStyle/>
                <a:p>
                  <a:r>
                    <a:rPr lang="en-US">
                      <a:noFill/>
                    </a:rPr>
                    <a:t> </a:t>
                  </a:r>
                </a:p>
              </p:txBody>
            </p:sp>
          </mc:Fallback>
        </mc:AlternateContent>
      </p:grpSp>
      <p:grpSp>
        <p:nvGrpSpPr>
          <p:cNvPr id="58" name="Group 57"/>
          <p:cNvGrpSpPr/>
          <p:nvPr/>
        </p:nvGrpSpPr>
        <p:grpSpPr>
          <a:xfrm>
            <a:off x="2322576" y="4334256"/>
            <a:ext cx="859536" cy="1155716"/>
            <a:chOff x="2139696" y="4334256"/>
            <a:chExt cx="859536" cy="1155716"/>
          </a:xfrm>
        </p:grpSpPr>
        <p:pic>
          <p:nvPicPr>
            <p:cNvPr id="59" name="Picture 5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39696" y="4334256"/>
              <a:ext cx="859536" cy="859536"/>
            </a:xfrm>
            <a:prstGeom prst="rect">
              <a:avLst/>
            </a:prstGeom>
          </p:spPr>
        </p:pic>
        <mc:AlternateContent xmlns:mc="http://schemas.openxmlformats.org/markup-compatibility/2006" xmlns:a14="http://schemas.microsoft.com/office/drawing/2010/main">
          <mc:Choice Requires="a14">
            <p:sp>
              <p:nvSpPr>
                <p:cNvPr id="60" name="TextBox 59"/>
                <p:cNvSpPr txBox="1"/>
                <p:nvPr/>
              </p:nvSpPr>
              <p:spPr>
                <a:xfrm>
                  <a:off x="2398776"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1</m:t>
                            </m:r>
                          </m:sub>
                        </m:sSub>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2398776" y="5120640"/>
                  <a:ext cx="371601" cy="369332"/>
                </a:xfrm>
                <a:prstGeom prst="rect">
                  <a:avLst/>
                </a:prstGeom>
                <a:blipFill rotWithShape="0">
                  <a:blip r:embed="rId31"/>
                  <a:stretch>
                    <a:fillRect t="-4918" r="-8333"/>
                  </a:stretch>
                </a:blipFill>
              </p:spPr>
              <p:txBody>
                <a:bodyPr/>
                <a:lstStyle/>
                <a:p>
                  <a:r>
                    <a:rPr lang="en-US">
                      <a:noFill/>
                    </a:rPr>
                    <a:t> </a:t>
                  </a:r>
                </a:p>
              </p:txBody>
            </p:sp>
          </mc:Fallback>
        </mc:AlternateContent>
      </p:grpSp>
      <p:pic>
        <p:nvPicPr>
          <p:cNvPr id="61" name="Picture 6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754880" y="5541264"/>
            <a:ext cx="859536" cy="859536"/>
          </a:xfrm>
          <a:prstGeom prst="rect">
            <a:avLst/>
          </a:prstGeom>
        </p:spPr>
      </p:pic>
      <p:grpSp>
        <p:nvGrpSpPr>
          <p:cNvPr id="62" name="Group 61"/>
          <p:cNvGrpSpPr/>
          <p:nvPr/>
        </p:nvGrpSpPr>
        <p:grpSpPr>
          <a:xfrm>
            <a:off x="4754880" y="3136392"/>
            <a:ext cx="859536" cy="1128284"/>
            <a:chOff x="4572000" y="3136392"/>
            <a:chExt cx="859536" cy="1128284"/>
          </a:xfrm>
        </p:grpSpPr>
        <p:pic>
          <p:nvPicPr>
            <p:cNvPr id="63" name="Picture 6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572000" y="3136392"/>
              <a:ext cx="859536" cy="859536"/>
            </a:xfrm>
            <a:prstGeom prst="rect">
              <a:avLst/>
            </a:prstGeom>
          </p:spPr>
        </p:pic>
        <mc:AlternateContent xmlns:mc="http://schemas.openxmlformats.org/markup-compatibility/2006" xmlns:a14="http://schemas.microsoft.com/office/drawing/2010/main">
          <mc:Choice Requires="a14">
            <p:sp>
              <p:nvSpPr>
                <p:cNvPr id="64" name="TextBox 63"/>
                <p:cNvSpPr txBox="1"/>
                <p:nvPr/>
              </p:nvSpPr>
              <p:spPr>
                <a:xfrm>
                  <a:off x="4773168"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4773168" y="3895344"/>
                  <a:ext cx="457200" cy="369332"/>
                </a:xfrm>
                <a:prstGeom prst="rect">
                  <a:avLst/>
                </a:prstGeom>
                <a:blipFill rotWithShape="0">
                  <a:blip r:embed="rId34"/>
                  <a:stretch>
                    <a:fillRect/>
                  </a:stretch>
                </a:blipFill>
              </p:spPr>
              <p:txBody>
                <a:bodyPr/>
                <a:lstStyle/>
                <a:p>
                  <a:r>
                    <a:rPr lang="en-US">
                      <a:noFill/>
                    </a:rPr>
                    <a:t> </a:t>
                  </a:r>
                </a:p>
              </p:txBody>
            </p:sp>
          </mc:Fallback>
        </mc:AlternateContent>
      </p:grpSp>
      <p:grpSp>
        <p:nvGrpSpPr>
          <p:cNvPr id="65" name="Group 64"/>
          <p:cNvGrpSpPr/>
          <p:nvPr/>
        </p:nvGrpSpPr>
        <p:grpSpPr>
          <a:xfrm>
            <a:off x="4754880" y="4334256"/>
            <a:ext cx="859536" cy="1155716"/>
            <a:chOff x="4572000" y="4334256"/>
            <a:chExt cx="859536" cy="1155716"/>
          </a:xfrm>
        </p:grpSpPr>
        <p:pic>
          <p:nvPicPr>
            <p:cNvPr id="66" name="Picture 6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572000" y="4334256"/>
              <a:ext cx="859536" cy="859536"/>
            </a:xfrm>
            <a:prstGeom prst="rect">
              <a:avLst/>
            </a:prstGeom>
          </p:spPr>
        </p:pic>
        <mc:AlternateContent xmlns:mc="http://schemas.openxmlformats.org/markup-compatibility/2006" xmlns:a14="http://schemas.microsoft.com/office/drawing/2010/main">
          <mc:Choice Requires="a14">
            <p:sp>
              <p:nvSpPr>
                <p:cNvPr id="67" name="TextBox 66"/>
                <p:cNvSpPr txBox="1"/>
                <p:nvPr/>
              </p:nvSpPr>
              <p:spPr>
                <a:xfrm>
                  <a:off x="4815968"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2</m:t>
                            </m:r>
                          </m:sub>
                        </m:sSub>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4815968" y="5120640"/>
                  <a:ext cx="371601" cy="369332"/>
                </a:xfrm>
                <a:prstGeom prst="rect">
                  <a:avLst/>
                </a:prstGeom>
                <a:blipFill rotWithShape="0">
                  <a:blip r:embed="rId36"/>
                  <a:stretch>
                    <a:fillRect t="-4918" r="-8197"/>
                  </a:stretch>
                </a:blipFill>
              </p:spPr>
              <p:txBody>
                <a:bodyPr/>
                <a:lstStyle/>
                <a:p>
                  <a:r>
                    <a:rPr lang="en-US">
                      <a:noFill/>
                    </a:rPr>
                    <a:t> </a:t>
                  </a:r>
                </a:p>
              </p:txBody>
            </p:sp>
          </mc:Fallback>
        </mc:AlternateContent>
      </p:grpSp>
      <p:grpSp>
        <p:nvGrpSpPr>
          <p:cNvPr id="68" name="Group 67"/>
          <p:cNvGrpSpPr/>
          <p:nvPr/>
        </p:nvGrpSpPr>
        <p:grpSpPr>
          <a:xfrm>
            <a:off x="3238502" y="3136392"/>
            <a:ext cx="859536" cy="1128284"/>
            <a:chOff x="3238502" y="3136392"/>
            <a:chExt cx="859536" cy="1128284"/>
          </a:xfrm>
        </p:grpSpPr>
        <p:pic>
          <p:nvPicPr>
            <p:cNvPr id="69" name="Picture 68"/>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238502" y="3136392"/>
              <a:ext cx="859536" cy="859536"/>
            </a:xfrm>
            <a:prstGeom prst="rect">
              <a:avLst/>
            </a:prstGeom>
          </p:spPr>
        </p:pic>
        <mc:AlternateContent xmlns:mc="http://schemas.openxmlformats.org/markup-compatibility/2006" xmlns:a14="http://schemas.microsoft.com/office/drawing/2010/main">
          <mc:Choice Requires="a14">
            <p:sp>
              <p:nvSpPr>
                <p:cNvPr id="70" name="TextBox 69"/>
                <p:cNvSpPr txBox="1"/>
                <p:nvPr/>
              </p:nvSpPr>
              <p:spPr>
                <a:xfrm>
                  <a:off x="3439670"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439670" y="3895344"/>
                  <a:ext cx="457200" cy="369332"/>
                </a:xfrm>
                <a:prstGeom prst="rect">
                  <a:avLst/>
                </a:prstGeom>
                <a:blipFill rotWithShape="0">
                  <a:blip r:embed="rId38"/>
                  <a:stretch>
                    <a:fillRect/>
                  </a:stretch>
                </a:blipFill>
              </p:spPr>
              <p:txBody>
                <a:bodyPr/>
                <a:lstStyle/>
                <a:p>
                  <a:r>
                    <a:rPr lang="en-US">
                      <a:noFill/>
                    </a:rPr>
                    <a:t> </a:t>
                  </a:r>
                </a:p>
              </p:txBody>
            </p:sp>
          </mc:Fallback>
        </mc:AlternateContent>
      </p:grpSp>
      <p:grpSp>
        <p:nvGrpSpPr>
          <p:cNvPr id="71" name="Group 70"/>
          <p:cNvGrpSpPr/>
          <p:nvPr/>
        </p:nvGrpSpPr>
        <p:grpSpPr>
          <a:xfrm>
            <a:off x="3238502" y="4334256"/>
            <a:ext cx="859536" cy="1155716"/>
            <a:chOff x="3238502" y="4334256"/>
            <a:chExt cx="859536" cy="1155716"/>
          </a:xfrm>
        </p:grpSpPr>
        <p:pic>
          <p:nvPicPr>
            <p:cNvPr id="72" name="Picture 71"/>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238502" y="4334256"/>
              <a:ext cx="859536" cy="859536"/>
            </a:xfrm>
            <a:prstGeom prst="rect">
              <a:avLst/>
            </a:prstGeom>
          </p:spPr>
        </p:pic>
        <mc:AlternateContent xmlns:mc="http://schemas.openxmlformats.org/markup-compatibility/2006" xmlns:a14="http://schemas.microsoft.com/office/drawing/2010/main">
          <mc:Choice Requires="a14">
            <p:sp>
              <p:nvSpPr>
                <p:cNvPr id="73" name="TextBox 72"/>
                <p:cNvSpPr txBox="1"/>
                <p:nvPr/>
              </p:nvSpPr>
              <p:spPr>
                <a:xfrm>
                  <a:off x="3482470"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482470" y="5120640"/>
                  <a:ext cx="371601" cy="369332"/>
                </a:xfrm>
                <a:prstGeom prst="rect">
                  <a:avLst/>
                </a:prstGeom>
                <a:blipFill rotWithShape="0">
                  <a:blip r:embed="rId40"/>
                  <a:stretch>
                    <a:fillRect t="-4918" r="-8197"/>
                  </a:stretch>
                </a:blipFill>
              </p:spPr>
              <p:txBody>
                <a:bodyPr/>
                <a:lstStyle/>
                <a:p>
                  <a:r>
                    <a:rPr lang="en-US">
                      <a:noFill/>
                    </a:rPr>
                    <a:t> </a:t>
                  </a:r>
                </a:p>
              </p:txBody>
            </p:sp>
          </mc:Fallback>
        </mc:AlternateContent>
      </p:grpSp>
      <p:grpSp>
        <p:nvGrpSpPr>
          <p:cNvPr id="74" name="Group 73"/>
          <p:cNvGrpSpPr/>
          <p:nvPr/>
        </p:nvGrpSpPr>
        <p:grpSpPr>
          <a:xfrm>
            <a:off x="5669280" y="3136392"/>
            <a:ext cx="859536" cy="1128284"/>
            <a:chOff x="5669280" y="3136392"/>
            <a:chExt cx="859536" cy="1128284"/>
          </a:xfrm>
        </p:grpSpPr>
        <p:pic>
          <p:nvPicPr>
            <p:cNvPr id="75" name="Picture 7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669280" y="3136392"/>
              <a:ext cx="859536" cy="859536"/>
            </a:xfrm>
            <a:prstGeom prst="rect">
              <a:avLst/>
            </a:prstGeom>
          </p:spPr>
        </p:pic>
        <mc:AlternateContent xmlns:mc="http://schemas.openxmlformats.org/markup-compatibility/2006" xmlns:a14="http://schemas.microsoft.com/office/drawing/2010/main">
          <mc:Choice Requires="a14">
            <p:sp>
              <p:nvSpPr>
                <p:cNvPr id="76" name="TextBox 75"/>
                <p:cNvSpPr txBox="1"/>
                <p:nvPr/>
              </p:nvSpPr>
              <p:spPr>
                <a:xfrm>
                  <a:off x="5870448"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870448" y="3895344"/>
                  <a:ext cx="457200" cy="369332"/>
                </a:xfrm>
                <a:prstGeom prst="rect">
                  <a:avLst/>
                </a:prstGeom>
                <a:blipFill rotWithShape="0">
                  <a:blip r:embed="rId42"/>
                  <a:stretch>
                    <a:fillRect/>
                  </a:stretch>
                </a:blipFill>
              </p:spPr>
              <p:txBody>
                <a:bodyPr/>
                <a:lstStyle/>
                <a:p>
                  <a:r>
                    <a:rPr lang="en-US">
                      <a:noFill/>
                    </a:rPr>
                    <a:t> </a:t>
                  </a:r>
                </a:p>
              </p:txBody>
            </p:sp>
          </mc:Fallback>
        </mc:AlternateContent>
      </p:grpSp>
      <p:grpSp>
        <p:nvGrpSpPr>
          <p:cNvPr id="77" name="Group 76"/>
          <p:cNvGrpSpPr/>
          <p:nvPr/>
        </p:nvGrpSpPr>
        <p:grpSpPr>
          <a:xfrm>
            <a:off x="5669280" y="4334256"/>
            <a:ext cx="859536" cy="1155716"/>
            <a:chOff x="5669280" y="4334256"/>
            <a:chExt cx="859536" cy="1155716"/>
          </a:xfrm>
        </p:grpSpPr>
        <p:pic>
          <p:nvPicPr>
            <p:cNvPr id="78" name="Picture 77"/>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669280" y="4334256"/>
              <a:ext cx="859536" cy="859536"/>
            </a:xfrm>
            <a:prstGeom prst="rect">
              <a:avLst/>
            </a:prstGeom>
          </p:spPr>
        </p:pic>
        <mc:AlternateContent xmlns:mc="http://schemas.openxmlformats.org/markup-compatibility/2006" xmlns:a14="http://schemas.microsoft.com/office/drawing/2010/main">
          <mc:Choice Requires="a14">
            <p:sp>
              <p:nvSpPr>
                <p:cNvPr id="79" name="TextBox 78"/>
                <p:cNvSpPr txBox="1"/>
                <p:nvPr/>
              </p:nvSpPr>
              <p:spPr>
                <a:xfrm>
                  <a:off x="5913248"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5913248" y="5120640"/>
                  <a:ext cx="371601" cy="369332"/>
                </a:xfrm>
                <a:prstGeom prst="rect">
                  <a:avLst/>
                </a:prstGeom>
                <a:blipFill rotWithShape="0">
                  <a:blip r:embed="rId44"/>
                  <a:stretch>
                    <a:fillRect t="-4918" r="-8197"/>
                  </a:stretch>
                </a:blipFill>
              </p:spPr>
              <p:txBody>
                <a:bodyPr/>
                <a:lstStyle/>
                <a:p>
                  <a:r>
                    <a:rPr lang="en-US">
                      <a:noFill/>
                    </a:rPr>
                    <a:t> </a:t>
                  </a:r>
                </a:p>
              </p:txBody>
            </p:sp>
          </mc:Fallback>
        </mc:AlternateContent>
      </p:grpSp>
      <p:pic>
        <p:nvPicPr>
          <p:cNvPr id="80" name="Picture 7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168896" y="5541264"/>
            <a:ext cx="859536" cy="859536"/>
          </a:xfrm>
          <a:prstGeom prst="rect">
            <a:avLst/>
          </a:prstGeom>
        </p:spPr>
      </p:pic>
      <p:grpSp>
        <p:nvGrpSpPr>
          <p:cNvPr id="81" name="Group 80"/>
          <p:cNvGrpSpPr/>
          <p:nvPr/>
        </p:nvGrpSpPr>
        <p:grpSpPr>
          <a:xfrm>
            <a:off x="7168896" y="3136392"/>
            <a:ext cx="859536" cy="1128284"/>
            <a:chOff x="6989064" y="3136392"/>
            <a:chExt cx="859536" cy="1128284"/>
          </a:xfrm>
        </p:grpSpPr>
        <p:pic>
          <p:nvPicPr>
            <p:cNvPr id="82" name="Picture 81"/>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989064" y="3136392"/>
              <a:ext cx="859536" cy="859536"/>
            </a:xfrm>
            <a:prstGeom prst="rect">
              <a:avLst/>
            </a:prstGeom>
          </p:spPr>
        </p:pic>
        <mc:AlternateContent xmlns:mc="http://schemas.openxmlformats.org/markup-compatibility/2006" xmlns:a14="http://schemas.microsoft.com/office/drawing/2010/main">
          <mc:Choice Requires="a14">
            <p:sp>
              <p:nvSpPr>
                <p:cNvPr id="83" name="TextBox 82"/>
                <p:cNvSpPr txBox="1"/>
                <p:nvPr/>
              </p:nvSpPr>
              <p:spPr>
                <a:xfrm>
                  <a:off x="7190232"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7190232" y="3895344"/>
                  <a:ext cx="457200" cy="369332"/>
                </a:xfrm>
                <a:prstGeom prst="rect">
                  <a:avLst/>
                </a:prstGeom>
                <a:blipFill rotWithShape="0">
                  <a:blip r:embed="rId47"/>
                  <a:stretch>
                    <a:fillRect/>
                  </a:stretch>
                </a:blipFill>
              </p:spPr>
              <p:txBody>
                <a:bodyPr/>
                <a:lstStyle/>
                <a:p>
                  <a:r>
                    <a:rPr lang="en-US">
                      <a:noFill/>
                    </a:rPr>
                    <a:t> </a:t>
                  </a:r>
                </a:p>
              </p:txBody>
            </p:sp>
          </mc:Fallback>
        </mc:AlternateContent>
      </p:grpSp>
      <p:grpSp>
        <p:nvGrpSpPr>
          <p:cNvPr id="84" name="Group 83"/>
          <p:cNvGrpSpPr/>
          <p:nvPr/>
        </p:nvGrpSpPr>
        <p:grpSpPr>
          <a:xfrm>
            <a:off x="7168896" y="4334256"/>
            <a:ext cx="859536" cy="1155716"/>
            <a:chOff x="6989064" y="4334256"/>
            <a:chExt cx="859536" cy="1155716"/>
          </a:xfrm>
        </p:grpSpPr>
        <p:pic>
          <p:nvPicPr>
            <p:cNvPr id="85" name="Picture 84"/>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989064" y="4334256"/>
              <a:ext cx="859536" cy="859536"/>
            </a:xfrm>
            <a:prstGeom prst="rect">
              <a:avLst/>
            </a:prstGeom>
          </p:spPr>
        </p:pic>
        <mc:AlternateContent xmlns:mc="http://schemas.openxmlformats.org/markup-compatibility/2006" xmlns:a14="http://schemas.microsoft.com/office/drawing/2010/main">
          <mc:Choice Requires="a14">
            <p:sp>
              <p:nvSpPr>
                <p:cNvPr id="86" name="TextBox 85"/>
                <p:cNvSpPr txBox="1"/>
                <p:nvPr/>
              </p:nvSpPr>
              <p:spPr>
                <a:xfrm>
                  <a:off x="7233032"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3</m:t>
                            </m:r>
                          </m:sub>
                        </m:sSub>
                      </m:oMath>
                    </m:oMathPara>
                  </a14:m>
                  <a:endParaRPr lang="en-US" dirty="0"/>
                </a:p>
              </p:txBody>
            </p:sp>
          </mc:Choice>
          <mc:Fallback xmlns="">
            <p:sp>
              <p:nvSpPr>
                <p:cNvPr id="86" name="TextBox 85"/>
                <p:cNvSpPr txBox="1">
                  <a:spLocks noRot="1" noChangeAspect="1" noMove="1" noResize="1" noEditPoints="1" noAdjustHandles="1" noChangeArrowheads="1" noChangeShapeType="1" noTextEdit="1"/>
                </p:cNvSpPr>
                <p:nvPr/>
              </p:nvSpPr>
              <p:spPr>
                <a:xfrm>
                  <a:off x="7233032" y="5120640"/>
                  <a:ext cx="371601" cy="369332"/>
                </a:xfrm>
                <a:prstGeom prst="rect">
                  <a:avLst/>
                </a:prstGeom>
                <a:blipFill rotWithShape="0">
                  <a:blip r:embed="rId49"/>
                  <a:stretch>
                    <a:fillRect t="-4918" r="-8197"/>
                  </a:stretch>
                </a:blipFill>
              </p:spPr>
              <p:txBody>
                <a:bodyPr/>
                <a:lstStyle/>
                <a:p>
                  <a:r>
                    <a:rPr lang="en-US">
                      <a:noFill/>
                    </a:rPr>
                    <a:t> </a:t>
                  </a:r>
                </a:p>
              </p:txBody>
            </p:sp>
          </mc:Fallback>
        </mc:AlternateContent>
      </p:grpSp>
      <p:grpSp>
        <p:nvGrpSpPr>
          <p:cNvPr id="87" name="Group 86"/>
          <p:cNvGrpSpPr/>
          <p:nvPr/>
        </p:nvGrpSpPr>
        <p:grpSpPr>
          <a:xfrm>
            <a:off x="8083296" y="3136392"/>
            <a:ext cx="859536" cy="1128284"/>
            <a:chOff x="8083296" y="3136392"/>
            <a:chExt cx="859536" cy="1128284"/>
          </a:xfrm>
        </p:grpSpPr>
        <p:pic>
          <p:nvPicPr>
            <p:cNvPr id="88" name="Picture 87"/>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083296" y="3136392"/>
              <a:ext cx="859536" cy="859536"/>
            </a:xfrm>
            <a:prstGeom prst="rect">
              <a:avLst/>
            </a:prstGeom>
          </p:spPr>
        </p:pic>
        <mc:AlternateContent xmlns:mc="http://schemas.openxmlformats.org/markup-compatibility/2006" xmlns:a14="http://schemas.microsoft.com/office/drawing/2010/main">
          <mc:Choice Requires="a14">
            <p:sp>
              <p:nvSpPr>
                <p:cNvPr id="89" name="TextBox 88"/>
                <p:cNvSpPr txBox="1"/>
                <p:nvPr/>
              </p:nvSpPr>
              <p:spPr>
                <a:xfrm>
                  <a:off x="8284464" y="389534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8284464" y="3895344"/>
                  <a:ext cx="457200" cy="369332"/>
                </a:xfrm>
                <a:prstGeom prst="rect">
                  <a:avLst/>
                </a:prstGeom>
                <a:blipFill rotWithShape="0">
                  <a:blip r:embed="rId51"/>
                  <a:stretch>
                    <a:fillRect/>
                  </a:stretch>
                </a:blipFill>
              </p:spPr>
              <p:txBody>
                <a:bodyPr/>
                <a:lstStyle/>
                <a:p>
                  <a:r>
                    <a:rPr lang="en-US">
                      <a:noFill/>
                    </a:rPr>
                    <a:t> </a:t>
                  </a:r>
                </a:p>
              </p:txBody>
            </p:sp>
          </mc:Fallback>
        </mc:AlternateContent>
      </p:grpSp>
      <p:grpSp>
        <p:nvGrpSpPr>
          <p:cNvPr id="90" name="Group 89"/>
          <p:cNvGrpSpPr/>
          <p:nvPr/>
        </p:nvGrpSpPr>
        <p:grpSpPr>
          <a:xfrm>
            <a:off x="8083296" y="4334256"/>
            <a:ext cx="859536" cy="1155716"/>
            <a:chOff x="8083296" y="4334256"/>
            <a:chExt cx="859536" cy="1155716"/>
          </a:xfrm>
        </p:grpSpPr>
        <p:pic>
          <p:nvPicPr>
            <p:cNvPr id="91" name="Picture 90"/>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8083296" y="4334256"/>
              <a:ext cx="859536" cy="859536"/>
            </a:xfrm>
            <a:prstGeom prst="rect">
              <a:avLst/>
            </a:prstGeom>
          </p:spPr>
        </p:pic>
        <mc:AlternateContent xmlns:mc="http://schemas.openxmlformats.org/markup-compatibility/2006" xmlns:a14="http://schemas.microsoft.com/office/drawing/2010/main">
          <mc:Choice Requires="a14">
            <p:sp>
              <p:nvSpPr>
                <p:cNvPr id="92" name="TextBox 91"/>
                <p:cNvSpPr txBox="1"/>
                <p:nvPr/>
              </p:nvSpPr>
              <p:spPr>
                <a:xfrm>
                  <a:off x="8327264" y="5120640"/>
                  <a:ext cx="3716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3</m:t>
                            </m:r>
                          </m:sub>
                        </m:sSub>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8327264" y="5120640"/>
                  <a:ext cx="371601" cy="369332"/>
                </a:xfrm>
                <a:prstGeom prst="rect">
                  <a:avLst/>
                </a:prstGeom>
                <a:blipFill rotWithShape="0">
                  <a:blip r:embed="rId53"/>
                  <a:stretch>
                    <a:fillRect t="-4918" r="-8197"/>
                  </a:stretch>
                </a:blipFill>
              </p:spPr>
              <p:txBody>
                <a:bodyPr/>
                <a:lstStyle/>
                <a:p>
                  <a:r>
                    <a:rPr lang="en-US">
                      <a:noFill/>
                    </a:rPr>
                    <a:t> </a:t>
                  </a:r>
                </a:p>
              </p:txBody>
            </p:sp>
          </mc:Fallback>
        </mc:AlternateContent>
      </p:grpSp>
      <p:grpSp>
        <p:nvGrpSpPr>
          <p:cNvPr id="93" name="Group 92"/>
          <p:cNvGrpSpPr/>
          <p:nvPr/>
        </p:nvGrpSpPr>
        <p:grpSpPr>
          <a:xfrm>
            <a:off x="3134870" y="5541264"/>
            <a:ext cx="1066800" cy="1155716"/>
            <a:chOff x="3134870" y="5541264"/>
            <a:chExt cx="1066800" cy="1155716"/>
          </a:xfrm>
        </p:grpSpPr>
        <p:pic>
          <p:nvPicPr>
            <p:cNvPr id="94" name="Picture 93"/>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238502" y="5541264"/>
              <a:ext cx="859536" cy="859536"/>
            </a:xfrm>
            <a:prstGeom prst="rect">
              <a:avLst/>
            </a:prstGeom>
          </p:spPr>
        </p:pic>
        <mc:AlternateContent xmlns:mc="http://schemas.openxmlformats.org/markup-compatibility/2006" xmlns:a14="http://schemas.microsoft.com/office/drawing/2010/main">
          <mc:Choice Requires="a14">
            <p:sp>
              <p:nvSpPr>
                <p:cNvPr id="95" name="TextBox 94"/>
                <p:cNvSpPr txBox="1"/>
                <p:nvPr/>
              </p:nvSpPr>
              <p:spPr>
                <a:xfrm>
                  <a:off x="3134870" y="6327648"/>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3134870" y="6327648"/>
                  <a:ext cx="1066800" cy="369332"/>
                </a:xfrm>
                <a:prstGeom prst="rect">
                  <a:avLst/>
                </a:prstGeom>
                <a:blipFill rotWithShape="0">
                  <a:blip r:embed="rId55"/>
                  <a:stretch>
                    <a:fillRect t="-4918" r="-10857"/>
                  </a:stretch>
                </a:blipFill>
              </p:spPr>
              <p:txBody>
                <a:bodyPr/>
                <a:lstStyle/>
                <a:p>
                  <a:r>
                    <a:rPr lang="en-US">
                      <a:noFill/>
                    </a:rPr>
                    <a:t> </a:t>
                  </a:r>
                </a:p>
              </p:txBody>
            </p:sp>
          </mc:Fallback>
        </mc:AlternateContent>
      </p:grpSp>
      <p:grpSp>
        <p:nvGrpSpPr>
          <p:cNvPr id="96" name="Group 95"/>
          <p:cNvGrpSpPr/>
          <p:nvPr/>
        </p:nvGrpSpPr>
        <p:grpSpPr>
          <a:xfrm>
            <a:off x="5562600" y="5541264"/>
            <a:ext cx="1066800" cy="1152668"/>
            <a:chOff x="5562600" y="5541264"/>
            <a:chExt cx="1066800" cy="1152668"/>
          </a:xfrm>
        </p:grpSpPr>
        <p:pic>
          <p:nvPicPr>
            <p:cNvPr id="97" name="Picture 96"/>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669280" y="5541264"/>
              <a:ext cx="859536" cy="859536"/>
            </a:xfrm>
            <a:prstGeom prst="rect">
              <a:avLst/>
            </a:prstGeom>
          </p:spPr>
        </p:pic>
        <mc:AlternateContent xmlns:mc="http://schemas.openxmlformats.org/markup-compatibility/2006" xmlns:a14="http://schemas.microsoft.com/office/drawing/2010/main">
          <mc:Choice Requires="a14">
            <p:sp>
              <p:nvSpPr>
                <p:cNvPr id="98" name="TextBox 97"/>
                <p:cNvSpPr txBox="1"/>
                <p:nvPr/>
              </p:nvSpPr>
              <p:spPr>
                <a:xfrm>
                  <a:off x="5562600" y="6324600"/>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5562600" y="6324600"/>
                  <a:ext cx="1066800" cy="369332"/>
                </a:xfrm>
                <a:prstGeom prst="rect">
                  <a:avLst/>
                </a:prstGeom>
                <a:blipFill rotWithShape="0">
                  <a:blip r:embed="rId57"/>
                  <a:stretch>
                    <a:fillRect t="-5000" r="-10286"/>
                  </a:stretch>
                </a:blipFill>
              </p:spPr>
              <p:txBody>
                <a:bodyPr/>
                <a:lstStyle/>
                <a:p>
                  <a:r>
                    <a:rPr lang="en-US">
                      <a:noFill/>
                    </a:rPr>
                    <a:t> </a:t>
                  </a:r>
                </a:p>
              </p:txBody>
            </p:sp>
          </mc:Fallback>
        </mc:AlternateContent>
      </p:grpSp>
      <p:grpSp>
        <p:nvGrpSpPr>
          <p:cNvPr id="99" name="Group 98"/>
          <p:cNvGrpSpPr/>
          <p:nvPr/>
        </p:nvGrpSpPr>
        <p:grpSpPr>
          <a:xfrm>
            <a:off x="8001000" y="5541264"/>
            <a:ext cx="1066800" cy="1155716"/>
            <a:chOff x="8001000" y="5541264"/>
            <a:chExt cx="1066800" cy="1155716"/>
          </a:xfrm>
        </p:grpSpPr>
        <p:pic>
          <p:nvPicPr>
            <p:cNvPr id="100" name="Picture 9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83296" y="5541264"/>
              <a:ext cx="859536" cy="859536"/>
            </a:xfrm>
            <a:prstGeom prst="rect">
              <a:avLst/>
            </a:prstGeom>
          </p:spPr>
        </p:pic>
        <mc:AlternateContent xmlns:mc="http://schemas.openxmlformats.org/markup-compatibility/2006" xmlns:a14="http://schemas.microsoft.com/office/drawing/2010/main">
          <mc:Choice Requires="a14">
            <p:sp>
              <p:nvSpPr>
                <p:cNvPr id="101" name="TextBox 100"/>
                <p:cNvSpPr txBox="1"/>
                <p:nvPr/>
              </p:nvSpPr>
              <p:spPr>
                <a:xfrm>
                  <a:off x="8001000" y="6327648"/>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3</m:t>
                            </m:r>
                          </m:sub>
                        </m:sSub>
                      </m:oMath>
                    </m:oMathPara>
                  </a14:m>
                  <a:endParaRPr lang="en-US" dirty="0"/>
                </a:p>
              </p:txBody>
            </p:sp>
          </mc:Choice>
          <mc:Fallback xmlns="">
            <p:sp>
              <p:nvSpPr>
                <p:cNvPr id="101" name="TextBox 100"/>
                <p:cNvSpPr txBox="1">
                  <a:spLocks noRot="1" noChangeAspect="1" noMove="1" noResize="1" noEditPoints="1" noAdjustHandles="1" noChangeArrowheads="1" noChangeShapeType="1" noTextEdit="1"/>
                </p:cNvSpPr>
                <p:nvPr/>
              </p:nvSpPr>
              <p:spPr>
                <a:xfrm>
                  <a:off x="8001000" y="6327648"/>
                  <a:ext cx="1066800" cy="369332"/>
                </a:xfrm>
                <a:prstGeom prst="rect">
                  <a:avLst/>
                </a:prstGeom>
                <a:blipFill rotWithShape="0">
                  <a:blip r:embed="rId59"/>
                  <a:stretch>
                    <a:fillRect t="-4918" r="-10286"/>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692746838"/>
      </p:ext>
    </p:extLst>
  </p:cSld>
  <p:clrMapOvr>
    <a:masterClrMapping/>
  </p:clrMapOvr>
  <mc:AlternateContent xmlns:mc="http://schemas.openxmlformats.org/markup-compatibility/2006" xmlns:p14="http://schemas.microsoft.com/office/powerpoint/2010/main">
    <mc:Choice Requires="p14">
      <p:transition spd="slow" p14:dur="2000" advTm="5792"/>
    </mc:Choice>
    <mc:Fallback xmlns="">
      <p:transition spd="slow" advTm="5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 MPI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fontScale="92500" lnSpcReduction="20000"/>
              </a:bodyPr>
              <a:lstStyle/>
              <a:p>
                <a:pPr marL="233363" lvl="1"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600" dirty="0" smtClean="0">
                    <a:latin typeface="Helvetica" pitchFamily="34" charset="0"/>
                  </a:rPr>
                  <a:t>Kalman</a:t>
                </a:r>
                <a:r>
                  <a:rPr lang="en-US" sz="2600" dirty="0">
                    <a:latin typeface="Helvetica" pitchFamily="34" charset="0"/>
                  </a:rPr>
                  <a:t> </a:t>
                </a:r>
                <a:r>
                  <a:rPr lang="en-US" sz="2600" dirty="0" smtClean="0">
                    <a:latin typeface="Helvetica" pitchFamily="34" charset="0"/>
                  </a:rPr>
                  <a:t>filter</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i</a:t>
                </a:r>
                <a:r>
                  <a:rPr lang="en-US" dirty="0" smtClean="0">
                    <a:latin typeface="Helvetica" pitchFamily="34" charset="0"/>
                  </a:rPr>
                  <a:t>nnovation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(0, </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oMath>
                </a14:m>
                <a:r>
                  <a:rPr lang="en-US" dirty="0" smtClean="0">
                    <a:latin typeface="Helvetica" pitchFamily="34" charset="0"/>
                  </a:rPr>
                  <a:t> </a:t>
                </a:r>
              </a:p>
              <a:p>
                <a:pPr marL="50768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233363" lvl="1"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600" dirty="0" smtClean="0">
                    <a:latin typeface="Helvetica" pitchFamily="34" charset="0"/>
                  </a:rPr>
                  <a:t>k-t FOCUSS</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a:latin typeface="Helvetica" pitchFamily="34" charset="0"/>
                  </a:rPr>
                  <a:t>p</a:t>
                </a:r>
                <a:r>
                  <a:rPr lang="en-US" sz="1900" dirty="0" smtClean="0">
                    <a:latin typeface="Helvetica" pitchFamily="34" charset="0"/>
                  </a:rPr>
                  <a:t>rediction + residual </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a:latin typeface="Helvetica" pitchFamily="34" charset="0"/>
                  </a:rPr>
                  <a:t>p</a:t>
                </a:r>
                <a:r>
                  <a:rPr lang="en-US" sz="1900" dirty="0" smtClean="0">
                    <a:latin typeface="Helvetica" pitchFamily="34" charset="0"/>
                  </a:rPr>
                  <a:t>rediction: temporal average</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smtClean="0">
                    <a:latin typeface="Helvetica" pitchFamily="34" charset="0"/>
                  </a:rPr>
                  <a:t>residual: sparse image</a:t>
                </a:r>
              </a:p>
              <a:p>
                <a:pPr marL="50768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233363" lvl="1"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600" dirty="0" smtClean="0">
                    <a:latin typeface="Helvetica" pitchFamily="34" charset="0"/>
                  </a:rPr>
                  <a:t>k-t Sparse</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smtClean="0">
                    <a:latin typeface="Helvetica" pitchFamily="34" charset="0"/>
                  </a:rPr>
                  <a:t>dual sparsity</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a:latin typeface="Helvetica" pitchFamily="34" charset="0"/>
                  </a:rPr>
                  <a:t>s</a:t>
                </a:r>
                <a:r>
                  <a:rPr lang="en-US" sz="1900" dirty="0" smtClean="0">
                    <a:latin typeface="Helvetica" pitchFamily="34" charset="0"/>
                  </a:rPr>
                  <a:t>patial dimension – Wavelets</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a:latin typeface="Helvetica" pitchFamily="34" charset="0"/>
                  </a:rPr>
                  <a:t>t</a:t>
                </a:r>
                <a:r>
                  <a:rPr lang="en-US" sz="1900" dirty="0" smtClean="0">
                    <a:latin typeface="Helvetica" pitchFamily="34" charset="0"/>
                  </a:rPr>
                  <a:t>emporal dimension – 1D Fourier</a:t>
                </a:r>
              </a:p>
              <a:p>
                <a:pPr marL="507683" lvl="2"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marL="233363" lvl="1"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600" dirty="0" smtClean="0">
                    <a:latin typeface="Helvetica" pitchFamily="34" charset="0"/>
                  </a:rPr>
                  <a:t>Low-rank </a:t>
                </a:r>
                <a:r>
                  <a:rPr lang="en-US" sz="2600" dirty="0">
                    <a:latin typeface="Helvetica" pitchFamily="34" charset="0"/>
                  </a:rPr>
                  <a:t>plus sparse </a:t>
                </a:r>
                <a:r>
                  <a:rPr lang="en-US" sz="2600" dirty="0" smtClean="0">
                    <a:latin typeface="Helvetica" pitchFamily="34" charset="0"/>
                  </a:rPr>
                  <a:t>matrix</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smtClean="0">
                    <a:latin typeface="Helvetica" pitchFamily="34" charset="0"/>
                  </a:rPr>
                  <a:t>low-rank: temporal correlations</a:t>
                </a:r>
              </a:p>
              <a:p>
                <a:pPr marL="461963" lvl="2" indent="-18891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900" dirty="0">
                    <a:latin typeface="Helvetica" pitchFamily="34" charset="0"/>
                  </a:rPr>
                  <a:t>s</a:t>
                </a:r>
                <a:r>
                  <a:rPr lang="en-US" sz="1900" dirty="0" smtClean="0">
                    <a:latin typeface="Helvetica" pitchFamily="34" charset="0"/>
                  </a:rPr>
                  <a:t>parse: temporally varying</a:t>
                </a:r>
                <a:endParaRPr lang="en-US" sz="1900" dirty="0">
                  <a:latin typeface="Helvetic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0">
                <a:blip r:embed="rId3"/>
                <a:stretch>
                  <a:fillRect l="-667" t="-3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232" t="2972" r="14045" b="-1271"/>
          <a:stretch/>
        </p:blipFill>
        <p:spPr>
          <a:xfrm>
            <a:off x="4876800" y="2072640"/>
            <a:ext cx="3931920" cy="3931920"/>
          </a:xfrm>
          <a:prstGeom prst="rect">
            <a:avLst/>
          </a:prstGeom>
        </p:spPr>
      </p:pic>
      <p:sp>
        <p:nvSpPr>
          <p:cNvPr id="6" name="TextBox 5"/>
          <p:cNvSpPr txBox="1"/>
          <p:nvPr/>
        </p:nvSpPr>
        <p:spPr>
          <a:xfrm>
            <a:off x="6065520" y="1763823"/>
            <a:ext cx="1554480" cy="338554"/>
          </a:xfrm>
          <a:prstGeom prst="rect">
            <a:avLst/>
          </a:prstGeom>
          <a:noFill/>
          <a:scene3d>
            <a:camera prst="orthographicFront">
              <a:rot lat="0" lon="0" rev="0"/>
            </a:camera>
            <a:lightRig rig="threePt" dir="t"/>
          </a:scene3d>
        </p:spPr>
        <p:txBody>
          <a:bodyPr wrap="square" rtlCol="0">
            <a:spAutoFit/>
          </a:bodyPr>
          <a:lstStyle/>
          <a:p>
            <a:pPr algn="ctr"/>
            <a:r>
              <a:rPr lang="en-US" sz="1600" b="1" dirty="0">
                <a:latin typeface="Arial Narrow" panose="020B0606020202030204" pitchFamily="34" charset="0"/>
              </a:rPr>
              <a:t>S</a:t>
            </a:r>
            <a:r>
              <a:rPr lang="en-US" sz="1600" b="1" dirty="0" smtClean="0">
                <a:latin typeface="Arial Narrow" panose="020B0606020202030204" pitchFamily="34" charset="0"/>
              </a:rPr>
              <a:t>ignal-to-noise </a:t>
            </a:r>
            <a:endParaRPr lang="en-US" sz="1600" b="1" dirty="0">
              <a:latin typeface="Arial Narrow" panose="020B0606020202030204" pitchFamily="34" charset="0"/>
            </a:endParaRPr>
          </a:p>
        </p:txBody>
      </p:sp>
    </p:spTree>
    <p:extLst>
      <p:ext uri="{BB962C8B-B14F-4D97-AF65-F5344CB8AC3E}">
        <p14:creationId xmlns:p14="http://schemas.microsoft.com/office/powerpoint/2010/main" val="4166043706"/>
      </p:ext>
    </p:extLst>
  </p:cSld>
  <p:clrMapOvr>
    <a:masterClrMapping/>
  </p:clrMapOvr>
  <mc:AlternateContent xmlns:mc="http://schemas.openxmlformats.org/markup-compatibility/2006" xmlns:p14="http://schemas.microsoft.com/office/powerpoint/2010/main">
    <mc:Choice Requires="p14">
      <p:transition spd="slow" p14:dur="2000" advTm="16905"/>
    </mc:Choice>
    <mc:Fallback xmlns="">
      <p:transition spd="slow" advTm="1690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MPI</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768" y="5690076"/>
            <a:ext cx="859536" cy="8595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20" y="5691159"/>
            <a:ext cx="1810003" cy="8573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5889" y="5691159"/>
            <a:ext cx="1810003" cy="8573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5792" y="5690076"/>
            <a:ext cx="859536" cy="85953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3477" y="5690076"/>
            <a:ext cx="859536" cy="859536"/>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8768" y="1447800"/>
            <a:ext cx="859536" cy="859536"/>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7720" y="1448883"/>
            <a:ext cx="1810003" cy="857370"/>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85889" y="1444752"/>
            <a:ext cx="1810003" cy="857370"/>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55792" y="1447800"/>
            <a:ext cx="859536" cy="859536"/>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3477" y="1447800"/>
            <a:ext cx="859536" cy="859536"/>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8768" y="2508369"/>
            <a:ext cx="859536" cy="859536"/>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57720" y="2509452"/>
            <a:ext cx="1810003" cy="857370"/>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85889" y="2509452"/>
            <a:ext cx="1810003" cy="857370"/>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55792" y="2508369"/>
            <a:ext cx="859536" cy="859536"/>
          </a:xfrm>
          <a:prstGeom prst="rect">
            <a:avLst/>
          </a:prstGeom>
        </p:spPr>
      </p:pic>
      <p:pic>
        <p:nvPicPr>
          <p:cNvPr id="29" name="Picture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43477" y="2508369"/>
            <a:ext cx="859536" cy="859536"/>
          </a:xfrm>
          <a:prstGeom prst="rect">
            <a:avLst/>
          </a:prstGeom>
        </p:spPr>
      </p:pic>
      <p:pic>
        <p:nvPicPr>
          <p:cNvPr id="30" name="Picture 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78768" y="3540670"/>
            <a:ext cx="859536" cy="859536"/>
          </a:xfrm>
          <a:prstGeom prst="rect">
            <a:avLst/>
          </a:prstGeom>
        </p:spPr>
      </p:pic>
      <p:pic>
        <p:nvPicPr>
          <p:cNvPr id="31" name="Picture 3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57720" y="3541753"/>
            <a:ext cx="1810003" cy="857370"/>
          </a:xfrm>
          <a:prstGeom prst="rect">
            <a:avLst/>
          </a:prstGeom>
        </p:spPr>
      </p:pic>
      <p:pic>
        <p:nvPicPr>
          <p:cNvPr id="32" name="Picture 3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85889" y="3541753"/>
            <a:ext cx="1810003" cy="857370"/>
          </a:xfrm>
          <a:prstGeom prst="rect">
            <a:avLst/>
          </a:prstGeom>
        </p:spPr>
      </p:pic>
      <p:pic>
        <p:nvPicPr>
          <p:cNvPr id="33" name="Picture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55792" y="3540670"/>
            <a:ext cx="859536" cy="859536"/>
          </a:xfrm>
          <a:prstGeom prst="rect">
            <a:avLst/>
          </a:prstGeom>
        </p:spPr>
      </p:pic>
      <p:pic>
        <p:nvPicPr>
          <p:cNvPr id="34" name="Picture 3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43477" y="3540670"/>
            <a:ext cx="859536" cy="859536"/>
          </a:xfrm>
          <a:prstGeom prst="rect">
            <a:avLst/>
          </a:prstGeom>
        </p:spPr>
      </p:pic>
      <p:sp>
        <p:nvSpPr>
          <p:cNvPr id="35" name="TextBox 34"/>
          <p:cNvSpPr txBox="1"/>
          <p:nvPr/>
        </p:nvSpPr>
        <p:spPr>
          <a:xfrm>
            <a:off x="3142250" y="6542177"/>
            <a:ext cx="1097280" cy="276999"/>
          </a:xfrm>
          <a:prstGeom prst="rect">
            <a:avLst/>
          </a:prstGeom>
          <a:noFill/>
        </p:spPr>
        <p:txBody>
          <a:bodyPr wrap="square" rtlCol="0">
            <a:spAutoFit/>
          </a:bodyPr>
          <a:lstStyle/>
          <a:p>
            <a:pPr algn="ctr"/>
            <a:r>
              <a:rPr lang="en-US" sz="1200" dirty="0" smtClean="0"/>
              <a:t>19.1 dB, 0.88</a:t>
            </a:r>
            <a:endParaRPr lang="en-US" sz="1200" dirty="0"/>
          </a:p>
        </p:txBody>
      </p:sp>
      <p:sp>
        <p:nvSpPr>
          <p:cNvPr id="36" name="TextBox 35"/>
          <p:cNvSpPr txBox="1"/>
          <p:nvPr/>
        </p:nvSpPr>
        <p:spPr>
          <a:xfrm>
            <a:off x="5836920" y="6542177"/>
            <a:ext cx="1097280" cy="276999"/>
          </a:xfrm>
          <a:prstGeom prst="rect">
            <a:avLst/>
          </a:prstGeom>
          <a:noFill/>
        </p:spPr>
        <p:txBody>
          <a:bodyPr wrap="square" rtlCol="0">
            <a:spAutoFit/>
          </a:bodyPr>
          <a:lstStyle/>
          <a:p>
            <a:pPr algn="ctr"/>
            <a:r>
              <a:rPr lang="en-US" sz="1200" dirty="0" smtClean="0"/>
              <a:t>19.6 dB, 0.91</a:t>
            </a:r>
            <a:endParaRPr lang="en-US" sz="1200" dirty="0"/>
          </a:p>
        </p:txBody>
      </p:sp>
      <p:sp>
        <p:nvSpPr>
          <p:cNvPr id="37" name="TextBox 36"/>
          <p:cNvSpPr txBox="1"/>
          <p:nvPr/>
        </p:nvSpPr>
        <p:spPr>
          <a:xfrm>
            <a:off x="3142250" y="4364505"/>
            <a:ext cx="1097280" cy="276999"/>
          </a:xfrm>
          <a:prstGeom prst="rect">
            <a:avLst/>
          </a:prstGeom>
          <a:noFill/>
        </p:spPr>
        <p:txBody>
          <a:bodyPr wrap="square" rtlCol="0">
            <a:spAutoFit/>
          </a:bodyPr>
          <a:lstStyle/>
          <a:p>
            <a:pPr algn="ctr"/>
            <a:r>
              <a:rPr lang="en-US" sz="1200" dirty="0" smtClean="0"/>
              <a:t>16.4 dB, 0.88</a:t>
            </a:r>
            <a:endParaRPr lang="en-US" sz="1200" dirty="0"/>
          </a:p>
        </p:txBody>
      </p:sp>
      <p:sp>
        <p:nvSpPr>
          <p:cNvPr id="38" name="TextBox 37"/>
          <p:cNvSpPr txBox="1"/>
          <p:nvPr/>
        </p:nvSpPr>
        <p:spPr>
          <a:xfrm>
            <a:off x="5836920" y="4364505"/>
            <a:ext cx="1097280" cy="276999"/>
          </a:xfrm>
          <a:prstGeom prst="rect">
            <a:avLst/>
          </a:prstGeom>
          <a:noFill/>
        </p:spPr>
        <p:txBody>
          <a:bodyPr wrap="square" rtlCol="0">
            <a:spAutoFit/>
          </a:bodyPr>
          <a:lstStyle/>
          <a:p>
            <a:pPr algn="ctr"/>
            <a:r>
              <a:rPr lang="en-US" sz="1200" dirty="0" smtClean="0"/>
              <a:t>17.6 dB, 0.91</a:t>
            </a:r>
            <a:endParaRPr lang="en-US" sz="1200" dirty="0"/>
          </a:p>
        </p:txBody>
      </p:sp>
      <p:sp>
        <p:nvSpPr>
          <p:cNvPr id="39" name="TextBox 38"/>
          <p:cNvSpPr txBox="1"/>
          <p:nvPr/>
        </p:nvSpPr>
        <p:spPr>
          <a:xfrm>
            <a:off x="114300" y="5704346"/>
            <a:ext cx="1174664" cy="830997"/>
          </a:xfrm>
          <a:prstGeom prst="rect">
            <a:avLst/>
          </a:prstGeom>
          <a:noFill/>
        </p:spPr>
        <p:txBody>
          <a:bodyPr wrap="square" rtlCol="0">
            <a:spAutoFit/>
          </a:bodyPr>
          <a:lstStyle/>
          <a:p>
            <a:r>
              <a:rPr lang="en-US" sz="1600" dirty="0" smtClean="0">
                <a:latin typeface="Helvetica" panose="020B0604020202020204" pitchFamily="34" charset="0"/>
                <a:cs typeface="Helvetica" panose="020B0604020202020204" pitchFamily="34" charset="0"/>
              </a:rPr>
              <a:t>Linear dynamical </a:t>
            </a:r>
            <a:r>
              <a:rPr lang="en-US" sz="1600" dirty="0">
                <a:latin typeface="Helvetica" panose="020B0604020202020204" pitchFamily="34" charset="0"/>
                <a:cs typeface="Helvetica" panose="020B0604020202020204" pitchFamily="34" charset="0"/>
              </a:rPr>
              <a:t>s</a:t>
            </a:r>
            <a:r>
              <a:rPr lang="en-US" sz="1600" dirty="0" smtClean="0">
                <a:latin typeface="Helvetica" panose="020B0604020202020204" pitchFamily="34" charset="0"/>
                <a:cs typeface="Helvetica" panose="020B0604020202020204" pitchFamily="34" charset="0"/>
              </a:rPr>
              <a:t>ystem</a:t>
            </a:r>
            <a:endParaRPr lang="en-US" sz="1600" dirty="0">
              <a:latin typeface="Helvetica" panose="020B0604020202020204" pitchFamily="34" charset="0"/>
              <a:cs typeface="Helvetica" panose="020B0604020202020204" pitchFamily="34" charset="0"/>
            </a:endParaRPr>
          </a:p>
        </p:txBody>
      </p:sp>
      <p:sp>
        <p:nvSpPr>
          <p:cNvPr id="40" name="TextBox 39"/>
          <p:cNvSpPr txBox="1"/>
          <p:nvPr/>
        </p:nvSpPr>
        <p:spPr>
          <a:xfrm>
            <a:off x="114300" y="3801161"/>
            <a:ext cx="1371600" cy="33855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k</a:t>
            </a:r>
            <a:r>
              <a:rPr lang="en-US" sz="1600" dirty="0" smtClean="0">
                <a:latin typeface="Helvetica" panose="020B0604020202020204" pitchFamily="34" charset="0"/>
                <a:cs typeface="Helvetica" panose="020B0604020202020204" pitchFamily="34" charset="0"/>
              </a:rPr>
              <a:t>-t FOCUSS</a:t>
            </a:r>
            <a:endParaRPr lang="en-US" sz="1600" dirty="0">
              <a:latin typeface="Helvetica" panose="020B0604020202020204" pitchFamily="34" charset="0"/>
              <a:cs typeface="Helvetica" panose="020B0604020202020204" pitchFamily="34" charset="0"/>
            </a:endParaRPr>
          </a:p>
        </p:txBody>
      </p:sp>
      <p:sp>
        <p:nvSpPr>
          <p:cNvPr id="41" name="TextBox 40"/>
          <p:cNvSpPr txBox="1"/>
          <p:nvPr/>
        </p:nvSpPr>
        <p:spPr>
          <a:xfrm>
            <a:off x="114300" y="2768860"/>
            <a:ext cx="1143000" cy="33855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k</a:t>
            </a:r>
            <a:r>
              <a:rPr lang="en-US" sz="1600" dirty="0" smtClean="0">
                <a:latin typeface="Helvetica" panose="020B0604020202020204" pitchFamily="34" charset="0"/>
                <a:cs typeface="Helvetica" panose="020B0604020202020204" pitchFamily="34" charset="0"/>
              </a:rPr>
              <a:t>-t Sparse</a:t>
            </a:r>
            <a:endParaRPr lang="en-US" sz="1600" dirty="0">
              <a:latin typeface="Helvetica" panose="020B0604020202020204" pitchFamily="34" charset="0"/>
              <a:cs typeface="Helvetica" panose="020B0604020202020204" pitchFamily="34" charset="0"/>
            </a:endParaRPr>
          </a:p>
        </p:txBody>
      </p:sp>
      <p:sp>
        <p:nvSpPr>
          <p:cNvPr id="42" name="TextBox 41"/>
          <p:cNvSpPr txBox="1"/>
          <p:nvPr/>
        </p:nvSpPr>
        <p:spPr>
          <a:xfrm>
            <a:off x="114300" y="1709928"/>
            <a:ext cx="1321368" cy="338554"/>
          </a:xfrm>
          <a:prstGeom prst="rect">
            <a:avLst/>
          </a:prstGeom>
          <a:noFill/>
        </p:spPr>
        <p:txBody>
          <a:bodyPr wrap="square" rtlCol="0">
            <a:spAutoFit/>
          </a:bodyPr>
          <a:lstStyle/>
          <a:p>
            <a:r>
              <a:rPr lang="en-US" sz="1600" dirty="0" err="1" smtClean="0">
                <a:latin typeface="Helvetica" panose="020B0604020202020204" pitchFamily="34" charset="0"/>
                <a:cs typeface="Helvetica" panose="020B0604020202020204" pitchFamily="34" charset="0"/>
              </a:rPr>
              <a:t>Kalman</a:t>
            </a:r>
            <a:r>
              <a:rPr lang="en-US" sz="1600" dirty="0" smtClean="0">
                <a:latin typeface="Helvetica" panose="020B0604020202020204" pitchFamily="34" charset="0"/>
                <a:cs typeface="Helvetica" panose="020B0604020202020204" pitchFamily="34" charset="0"/>
              </a:rPr>
              <a:t> filter</a:t>
            </a:r>
            <a:endParaRPr lang="en-US" sz="1600" dirty="0">
              <a:latin typeface="Helvetica" panose="020B0604020202020204" pitchFamily="34" charset="0"/>
              <a:cs typeface="Helvetica" panose="020B0604020202020204" pitchFamily="34" charset="0"/>
            </a:endParaRPr>
          </a:p>
        </p:txBody>
      </p:sp>
      <p:sp>
        <p:nvSpPr>
          <p:cNvPr id="43" name="TextBox 42"/>
          <p:cNvSpPr txBox="1"/>
          <p:nvPr/>
        </p:nvSpPr>
        <p:spPr>
          <a:xfrm>
            <a:off x="114300" y="4766888"/>
            <a:ext cx="1447800" cy="584775"/>
          </a:xfrm>
          <a:prstGeom prst="rect">
            <a:avLst/>
          </a:prstGeom>
          <a:noFill/>
        </p:spPr>
        <p:txBody>
          <a:bodyPr wrap="square" rtlCol="0">
            <a:spAutoFit/>
          </a:bodyPr>
          <a:lstStyle/>
          <a:p>
            <a:r>
              <a:rPr lang="en-US" sz="1600" dirty="0" smtClean="0">
                <a:latin typeface="Helvetica" panose="020B0604020202020204" pitchFamily="34" charset="0"/>
                <a:cs typeface="Helvetica" panose="020B0604020202020204" pitchFamily="34" charset="0"/>
              </a:rPr>
              <a:t>Low-rank plus sparse matrix</a:t>
            </a:r>
            <a:endParaRPr lang="en-US" sz="1600" dirty="0">
              <a:latin typeface="Helvetica" panose="020B0604020202020204" pitchFamily="34" charset="0"/>
              <a:cs typeface="Helvetica" panose="020B0604020202020204" pitchFamily="34" charset="0"/>
            </a:endParaRPr>
          </a:p>
        </p:txBody>
      </p:sp>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78768" y="4629507"/>
            <a:ext cx="859536" cy="859536"/>
          </a:xfrm>
          <a:prstGeom prst="rect">
            <a:avLst/>
          </a:prstGeom>
        </p:spPr>
      </p:pic>
      <p:pic>
        <p:nvPicPr>
          <p:cNvPr id="45" name="Picture 4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57720" y="4630590"/>
            <a:ext cx="1810003" cy="857370"/>
          </a:xfrm>
          <a:prstGeom prst="rect">
            <a:avLst/>
          </a:prstGeom>
        </p:spPr>
      </p:pic>
      <p:pic>
        <p:nvPicPr>
          <p:cNvPr id="46" name="Picture 4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85889" y="4630590"/>
            <a:ext cx="1810003" cy="857370"/>
          </a:xfrm>
          <a:prstGeom prst="rect">
            <a:avLst/>
          </a:prstGeom>
        </p:spPr>
      </p:pic>
      <p:pic>
        <p:nvPicPr>
          <p:cNvPr id="47" name="Picture 4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55792" y="4629507"/>
            <a:ext cx="859536" cy="859536"/>
          </a:xfrm>
          <a:prstGeom prst="rect">
            <a:avLst/>
          </a:prstGeom>
        </p:spPr>
      </p:pic>
      <p:pic>
        <p:nvPicPr>
          <p:cNvPr id="48" name="Picture 4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43477" y="4629507"/>
            <a:ext cx="859536" cy="859536"/>
          </a:xfrm>
          <a:prstGeom prst="rect">
            <a:avLst/>
          </a:prstGeom>
        </p:spPr>
      </p:pic>
      <p:sp>
        <p:nvSpPr>
          <p:cNvPr id="49" name="TextBox 48"/>
          <p:cNvSpPr txBox="1"/>
          <p:nvPr/>
        </p:nvSpPr>
        <p:spPr>
          <a:xfrm>
            <a:off x="3142250" y="2239108"/>
            <a:ext cx="1097280" cy="276999"/>
          </a:xfrm>
          <a:prstGeom prst="rect">
            <a:avLst/>
          </a:prstGeom>
          <a:noFill/>
        </p:spPr>
        <p:txBody>
          <a:bodyPr wrap="square" rtlCol="0">
            <a:spAutoFit/>
          </a:bodyPr>
          <a:lstStyle/>
          <a:p>
            <a:pPr algn="ctr"/>
            <a:r>
              <a:rPr lang="en-US" sz="1200" dirty="0" smtClean="0"/>
              <a:t>13.4 dB, 0.84</a:t>
            </a:r>
            <a:endParaRPr lang="en-US" sz="1200" dirty="0"/>
          </a:p>
        </p:txBody>
      </p:sp>
      <p:sp>
        <p:nvSpPr>
          <p:cNvPr id="50" name="TextBox 49"/>
          <p:cNvSpPr txBox="1"/>
          <p:nvPr/>
        </p:nvSpPr>
        <p:spPr>
          <a:xfrm>
            <a:off x="3142250" y="3298170"/>
            <a:ext cx="1097280" cy="276999"/>
          </a:xfrm>
          <a:prstGeom prst="rect">
            <a:avLst/>
          </a:prstGeom>
          <a:noFill/>
        </p:spPr>
        <p:txBody>
          <a:bodyPr wrap="square" rtlCol="0">
            <a:spAutoFit/>
          </a:bodyPr>
          <a:lstStyle/>
          <a:p>
            <a:pPr algn="ctr"/>
            <a:r>
              <a:rPr lang="en-US" sz="1200" dirty="0" smtClean="0"/>
              <a:t>15.8 dB, 0.78</a:t>
            </a:r>
            <a:endParaRPr lang="en-US" sz="1200" dirty="0"/>
          </a:p>
        </p:txBody>
      </p:sp>
      <p:sp>
        <p:nvSpPr>
          <p:cNvPr id="51" name="TextBox 50"/>
          <p:cNvSpPr txBox="1"/>
          <p:nvPr/>
        </p:nvSpPr>
        <p:spPr>
          <a:xfrm>
            <a:off x="3142250" y="5430400"/>
            <a:ext cx="1097280" cy="276999"/>
          </a:xfrm>
          <a:prstGeom prst="rect">
            <a:avLst/>
          </a:prstGeom>
          <a:noFill/>
        </p:spPr>
        <p:txBody>
          <a:bodyPr wrap="square" rtlCol="0">
            <a:spAutoFit/>
          </a:bodyPr>
          <a:lstStyle/>
          <a:p>
            <a:pPr algn="ctr"/>
            <a:r>
              <a:rPr lang="en-US" sz="1200" dirty="0" smtClean="0"/>
              <a:t>18.0 dB, 0.89</a:t>
            </a:r>
            <a:endParaRPr lang="en-US" sz="1200" dirty="0"/>
          </a:p>
        </p:txBody>
      </p:sp>
      <p:sp>
        <p:nvSpPr>
          <p:cNvPr id="52" name="TextBox 51"/>
          <p:cNvSpPr txBox="1"/>
          <p:nvPr/>
        </p:nvSpPr>
        <p:spPr>
          <a:xfrm>
            <a:off x="5836920" y="2239108"/>
            <a:ext cx="1097280" cy="276999"/>
          </a:xfrm>
          <a:prstGeom prst="rect">
            <a:avLst/>
          </a:prstGeom>
          <a:noFill/>
        </p:spPr>
        <p:txBody>
          <a:bodyPr wrap="square" rtlCol="0">
            <a:spAutoFit/>
          </a:bodyPr>
          <a:lstStyle/>
          <a:p>
            <a:pPr algn="ctr"/>
            <a:r>
              <a:rPr lang="en-US" sz="1200" dirty="0" smtClean="0"/>
              <a:t>15.6 dB, 0.88</a:t>
            </a:r>
            <a:endParaRPr lang="en-US" sz="1200" dirty="0"/>
          </a:p>
        </p:txBody>
      </p:sp>
      <p:sp>
        <p:nvSpPr>
          <p:cNvPr id="53" name="TextBox 52"/>
          <p:cNvSpPr txBox="1"/>
          <p:nvPr/>
        </p:nvSpPr>
        <p:spPr>
          <a:xfrm>
            <a:off x="5836920" y="3298170"/>
            <a:ext cx="1097280" cy="276999"/>
          </a:xfrm>
          <a:prstGeom prst="rect">
            <a:avLst/>
          </a:prstGeom>
          <a:noFill/>
        </p:spPr>
        <p:txBody>
          <a:bodyPr wrap="square" rtlCol="0">
            <a:spAutoFit/>
          </a:bodyPr>
          <a:lstStyle/>
          <a:p>
            <a:pPr algn="ctr"/>
            <a:r>
              <a:rPr lang="en-US" sz="1200" dirty="0" smtClean="0"/>
              <a:t>16.6 dB, 0.81</a:t>
            </a:r>
            <a:endParaRPr lang="en-US" sz="1200" dirty="0"/>
          </a:p>
        </p:txBody>
      </p:sp>
      <p:sp>
        <p:nvSpPr>
          <p:cNvPr id="54" name="TextBox 53"/>
          <p:cNvSpPr txBox="1"/>
          <p:nvPr/>
        </p:nvSpPr>
        <p:spPr>
          <a:xfrm>
            <a:off x="5836920" y="5430400"/>
            <a:ext cx="1097280" cy="276999"/>
          </a:xfrm>
          <a:prstGeom prst="rect">
            <a:avLst/>
          </a:prstGeom>
          <a:noFill/>
        </p:spPr>
        <p:txBody>
          <a:bodyPr wrap="square" rtlCol="0">
            <a:spAutoFit/>
          </a:bodyPr>
          <a:lstStyle/>
          <a:p>
            <a:pPr algn="ctr"/>
            <a:r>
              <a:rPr lang="en-US" sz="1200" dirty="0" smtClean="0"/>
              <a:t>19.0 dB, 0.92</a:t>
            </a:r>
            <a:endParaRPr lang="en-US" sz="1200" dirty="0"/>
          </a:p>
        </p:txBody>
      </p:sp>
      <p:pic>
        <p:nvPicPr>
          <p:cNvPr id="70" name="Picture 6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88920" y="2505456"/>
            <a:ext cx="1810003" cy="857370"/>
          </a:xfrm>
          <a:prstGeom prst="rect">
            <a:avLst/>
          </a:prstGeom>
        </p:spPr>
      </p:pic>
      <p:pic>
        <p:nvPicPr>
          <p:cNvPr id="71" name="Picture 7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2505456"/>
            <a:ext cx="859536" cy="859536"/>
          </a:xfrm>
          <a:prstGeom prst="rect">
            <a:avLst/>
          </a:prstGeom>
        </p:spPr>
      </p:pic>
      <p:pic>
        <p:nvPicPr>
          <p:cNvPr id="72" name="Picture 7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2505456"/>
            <a:ext cx="859536" cy="859536"/>
          </a:xfrm>
          <a:prstGeom prst="rect">
            <a:avLst/>
          </a:prstGeom>
        </p:spPr>
      </p:pic>
      <p:pic>
        <p:nvPicPr>
          <p:cNvPr id="74" name="Picture 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1444752"/>
            <a:ext cx="859536" cy="859536"/>
          </a:xfrm>
          <a:prstGeom prst="rect">
            <a:avLst/>
          </a:prstGeom>
        </p:spPr>
      </p:pic>
      <p:pic>
        <p:nvPicPr>
          <p:cNvPr id="75" name="Picture 7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1444752"/>
            <a:ext cx="859536" cy="859536"/>
          </a:xfrm>
          <a:prstGeom prst="rect">
            <a:avLst/>
          </a:prstGeom>
        </p:spPr>
      </p:pic>
      <p:pic>
        <p:nvPicPr>
          <p:cNvPr id="77" name="Picture 7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3538728"/>
            <a:ext cx="859536" cy="859536"/>
          </a:xfrm>
          <a:prstGeom prst="rect">
            <a:avLst/>
          </a:prstGeom>
        </p:spPr>
      </p:pic>
      <p:pic>
        <p:nvPicPr>
          <p:cNvPr id="78" name="Picture 7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3538728"/>
            <a:ext cx="859536" cy="859536"/>
          </a:xfrm>
          <a:prstGeom prst="rect">
            <a:avLst/>
          </a:prstGeom>
        </p:spPr>
      </p:pic>
      <p:pic>
        <p:nvPicPr>
          <p:cNvPr id="80" name="Picture 7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5687568"/>
            <a:ext cx="859536" cy="859536"/>
          </a:xfrm>
          <a:prstGeom prst="rect">
            <a:avLst/>
          </a:prstGeom>
        </p:spPr>
      </p:pic>
      <p:pic>
        <p:nvPicPr>
          <p:cNvPr id="81" name="Picture 8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5687568"/>
            <a:ext cx="859536" cy="859536"/>
          </a:xfrm>
          <a:prstGeom prst="rect">
            <a:avLst/>
          </a:prstGeom>
        </p:spPr>
      </p:pic>
      <p:pic>
        <p:nvPicPr>
          <p:cNvPr id="83" name="Picture 8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2744" y="4626864"/>
            <a:ext cx="859536" cy="859536"/>
          </a:xfrm>
          <a:prstGeom prst="rect">
            <a:avLst/>
          </a:prstGeom>
        </p:spPr>
      </p:pic>
      <p:pic>
        <p:nvPicPr>
          <p:cNvPr id="84" name="Picture 8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46320" y="4626864"/>
            <a:ext cx="859536" cy="859536"/>
          </a:xfrm>
          <a:prstGeom prst="rect">
            <a:avLst/>
          </a:prstGeom>
        </p:spPr>
      </p:pic>
      <p:pic>
        <p:nvPicPr>
          <p:cNvPr id="85" name="Picture 8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4626864"/>
            <a:ext cx="1810003" cy="857370"/>
          </a:xfrm>
          <a:prstGeom prst="rect">
            <a:avLst/>
          </a:prstGeom>
        </p:spPr>
      </p:pic>
      <p:pic>
        <p:nvPicPr>
          <p:cNvPr id="86" name="Picture 8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1444752"/>
            <a:ext cx="1810003" cy="857370"/>
          </a:xfrm>
          <a:prstGeom prst="rect">
            <a:avLst/>
          </a:prstGeom>
        </p:spPr>
      </p:pic>
      <p:pic>
        <p:nvPicPr>
          <p:cNvPr id="87" name="Picture 8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3538728"/>
            <a:ext cx="1810003" cy="857370"/>
          </a:xfrm>
          <a:prstGeom prst="rect">
            <a:avLst/>
          </a:prstGeom>
        </p:spPr>
      </p:pic>
      <p:pic>
        <p:nvPicPr>
          <p:cNvPr id="88" name="Picture 8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88920" y="5687568"/>
            <a:ext cx="1810003" cy="857370"/>
          </a:xfrm>
          <a:prstGeom prst="rect">
            <a:avLst/>
          </a:prstGeom>
        </p:spPr>
      </p:pic>
      <p:sp>
        <p:nvSpPr>
          <p:cNvPr id="89" name="TextBox 88"/>
          <p:cNvSpPr txBox="1"/>
          <p:nvPr/>
        </p:nvSpPr>
        <p:spPr>
          <a:xfrm>
            <a:off x="2921157" y="1909908"/>
            <a:ext cx="1554480" cy="584775"/>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Reference </a:t>
            </a:r>
          </a:p>
          <a:p>
            <a:pPr algn="ctr"/>
            <a:r>
              <a:rPr lang="en-US" sz="1600" dirty="0" smtClean="0">
                <a:latin typeface="Helvetica" panose="020B0604020202020204" pitchFamily="34" charset="0"/>
                <a:cs typeface="Helvetica" panose="020B0604020202020204" pitchFamily="34" charset="0"/>
              </a:rPr>
              <a:t>#17</a:t>
            </a:r>
            <a:endParaRPr lang="en-US" sz="1600" dirty="0">
              <a:latin typeface="Helvetica" panose="020B0604020202020204" pitchFamily="34" charset="0"/>
              <a:cs typeface="Helvetica" panose="020B0604020202020204" pitchFamily="34" charset="0"/>
            </a:endParaRPr>
          </a:p>
        </p:txBody>
      </p:sp>
      <p:sp>
        <p:nvSpPr>
          <p:cNvPr id="90" name="TextBox 89"/>
          <p:cNvSpPr txBox="1"/>
          <p:nvPr/>
        </p:nvSpPr>
        <p:spPr>
          <a:xfrm>
            <a:off x="5786511" y="1909908"/>
            <a:ext cx="1188720" cy="584775"/>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Zoom Ref. </a:t>
            </a:r>
          </a:p>
          <a:p>
            <a:pPr algn="ctr"/>
            <a:r>
              <a:rPr lang="en-US" sz="1600" dirty="0" smtClean="0">
                <a:latin typeface="Helvetica" panose="020B0604020202020204" pitchFamily="34" charset="0"/>
                <a:cs typeface="Helvetica" panose="020B0604020202020204" pitchFamily="34" charset="0"/>
              </a:rPr>
              <a:t>#18</a:t>
            </a:r>
            <a:endParaRPr lang="en-US" sz="1600" dirty="0">
              <a:latin typeface="Helvetica" panose="020B0604020202020204" pitchFamily="34" charset="0"/>
              <a:cs typeface="Helvetica" panose="020B0604020202020204" pitchFamily="34" charset="0"/>
            </a:endParaRPr>
          </a:p>
        </p:txBody>
      </p:sp>
      <p:sp>
        <p:nvSpPr>
          <p:cNvPr id="91" name="TextBox 90"/>
          <p:cNvSpPr txBox="1"/>
          <p:nvPr/>
        </p:nvSpPr>
        <p:spPr>
          <a:xfrm>
            <a:off x="4482905" y="1909908"/>
            <a:ext cx="1554480" cy="584775"/>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Innovation</a:t>
            </a:r>
          </a:p>
          <a:p>
            <a:pPr algn="ctr"/>
            <a:r>
              <a:rPr lang="en-US" sz="1600" dirty="0" smtClean="0">
                <a:latin typeface="Helvetica" panose="020B0604020202020204" pitchFamily="34" charset="0"/>
                <a:cs typeface="Helvetica" panose="020B0604020202020204" pitchFamily="34" charset="0"/>
              </a:rPr>
              <a:t> #18</a:t>
            </a:r>
            <a:endParaRPr lang="en-US" sz="1600" dirty="0">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417067364"/>
      </p:ext>
    </p:extLst>
  </p:cSld>
  <p:clrMapOvr>
    <a:masterClrMapping/>
  </p:clrMapOvr>
  <mc:AlternateContent xmlns:mc="http://schemas.openxmlformats.org/markup-compatibility/2006" xmlns:p14="http://schemas.microsoft.com/office/powerpoint/2010/main">
    <mc:Choice Requires="p14">
      <p:transition spd="slow" p14:dur="2000" advTm="108845"/>
    </mc:Choice>
    <mc:Fallback xmlns="">
      <p:transition spd="slow" advTm="108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9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7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72"/>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1"/>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84"/>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8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80"/>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83"/>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78"/>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7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77"/>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7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6"/>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85"/>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9" grpId="0"/>
      <p:bldP spid="50" grpId="0"/>
      <p:bldP spid="51" grpId="0"/>
      <p:bldP spid="52" grpId="0"/>
      <p:bldP spid="53" grpId="0"/>
      <p:bldP spid="54" grpId="0"/>
      <p:bldP spid="89" grpId="0"/>
      <p:bldP spid="89" grpId="1"/>
      <p:bldP spid="90" grpId="0"/>
      <p:bldP spid="90" grpId="1"/>
      <p:bldP spid="91" grpId="0"/>
      <p:bldP spid="9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time-series plots</a:t>
            </a:r>
            <a:endParaRPr lang="en-US" dirty="0"/>
          </a:p>
        </p:txBody>
      </p:sp>
      <p:sp>
        <p:nvSpPr>
          <p:cNvPr id="10" name="Content Placeholder 4"/>
          <p:cNvSpPr txBox="1">
            <a:spLocks/>
          </p:cNvSpPr>
          <p:nvPr/>
        </p:nvSpPr>
        <p:spPr bwMode="auto">
          <a:xfrm>
            <a:off x="457200" y="1600200"/>
            <a:ext cx="4516876"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18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18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1800">
                <a:solidFill>
                  <a:schemeClr val="tx1"/>
                </a:solidFill>
                <a:latin typeface="+mn-lt"/>
                <a:ea typeface="+mn-ea"/>
              </a:defRPr>
            </a:lvl9pPr>
          </a:lstStyle>
          <a:p>
            <a:pPr marL="0" indent="0">
              <a:lnSpc>
                <a:spcPct val="90000"/>
              </a:lnSpc>
              <a:spcBef>
                <a:spcPts val="1200"/>
              </a:spcBef>
              <a:buClr>
                <a:srgbClr val="CC3300"/>
              </a:buClr>
              <a:buNone/>
            </a:pPr>
            <a:r>
              <a:rPr lang="en-US" sz="2400" dirty="0">
                <a:latin typeface="Helvetica" pitchFamily="34" charset="0"/>
              </a:rPr>
              <a:t>Time-series plot</a:t>
            </a:r>
          </a:p>
          <a:p>
            <a:pPr marL="228600" lvl="1" indent="-228600">
              <a:lnSpc>
                <a:spcPct val="90000"/>
              </a:lnSpc>
              <a:spcBef>
                <a:spcPts val="1200"/>
              </a:spcBef>
              <a:buClr>
                <a:srgbClr val="CC3300"/>
              </a:buClr>
              <a:buFont typeface="Arial" pitchFamily="34" charset="0"/>
              <a:buChar char="•"/>
            </a:pPr>
            <a:r>
              <a:rPr lang="en-US" sz="2000" dirty="0">
                <a:latin typeface="Helvetica" pitchFamily="34" charset="0"/>
              </a:rPr>
              <a:t>averaged signal intensity</a:t>
            </a:r>
          </a:p>
          <a:p>
            <a:pPr marL="228600" lvl="1" indent="-228600">
              <a:lnSpc>
                <a:spcPct val="90000"/>
              </a:lnSpc>
              <a:spcBef>
                <a:spcPts val="1200"/>
              </a:spcBef>
              <a:buClr>
                <a:srgbClr val="CC3300"/>
              </a:buClr>
              <a:buFont typeface="Arial" pitchFamily="34" charset="0"/>
              <a:buChar char="•"/>
            </a:pPr>
            <a:r>
              <a:rPr lang="en-US" sz="2000" dirty="0">
                <a:latin typeface="Helvetica" pitchFamily="34" charset="0"/>
              </a:rPr>
              <a:t>acceleration R = 6</a:t>
            </a:r>
          </a:p>
        </p:txBody>
      </p:sp>
      <p:sp>
        <p:nvSpPr>
          <p:cNvPr id="13" name="TextBox 12"/>
          <p:cNvSpPr txBox="1"/>
          <p:nvPr/>
        </p:nvSpPr>
        <p:spPr>
          <a:xfrm>
            <a:off x="6324600" y="1869829"/>
            <a:ext cx="2667000" cy="584775"/>
          </a:xfrm>
          <a:prstGeom prst="rect">
            <a:avLst/>
          </a:prstGeom>
          <a:noFill/>
        </p:spPr>
        <p:txBody>
          <a:bodyPr wrap="square" rtlCol="0">
            <a:spAutoFit/>
          </a:bodyPr>
          <a:lstStyle/>
          <a:p>
            <a:r>
              <a:rPr lang="en-US" sz="1600" dirty="0" smtClean="0">
                <a:solidFill>
                  <a:srgbClr val="FF0000"/>
                </a:solidFill>
              </a:rPr>
              <a:t>Red : Blood Pool (BP)</a:t>
            </a:r>
          </a:p>
          <a:p>
            <a:r>
              <a:rPr lang="en-US" sz="1600" dirty="0" smtClean="0">
                <a:solidFill>
                  <a:srgbClr val="00B050"/>
                </a:solidFill>
              </a:rPr>
              <a:t>Green: Myocardium (MYO)</a:t>
            </a:r>
            <a:endParaRPr lang="en-US" sz="1600" dirty="0">
              <a:solidFill>
                <a:srgbClr val="00B050"/>
              </a:solidFill>
            </a:endParaRPr>
          </a:p>
        </p:txBody>
      </p:sp>
      <p:grpSp>
        <p:nvGrpSpPr>
          <p:cNvPr id="21" name="Group 20"/>
          <p:cNvGrpSpPr/>
          <p:nvPr/>
        </p:nvGrpSpPr>
        <p:grpSpPr>
          <a:xfrm>
            <a:off x="3378420" y="6240313"/>
            <a:ext cx="1562100" cy="338554"/>
            <a:chOff x="2095500" y="5952506"/>
            <a:chExt cx="1562100" cy="338554"/>
          </a:xfrm>
        </p:grpSpPr>
        <p:sp>
          <p:nvSpPr>
            <p:cNvPr id="22" name="TextBox 21"/>
            <p:cNvSpPr txBox="1"/>
            <p:nvPr/>
          </p:nvSpPr>
          <p:spPr>
            <a:xfrm>
              <a:off x="2095500" y="5952506"/>
              <a:ext cx="1257300" cy="338554"/>
            </a:xfrm>
            <a:prstGeom prst="rect">
              <a:avLst/>
            </a:prstGeom>
            <a:noFill/>
          </p:spPr>
          <p:txBody>
            <a:bodyPr wrap="square" rtlCol="0">
              <a:spAutoFit/>
            </a:bodyPr>
            <a:lstStyle/>
            <a:p>
              <a:pPr algn="ctr"/>
              <a:r>
                <a:rPr lang="en-US" sz="1600" b="1" dirty="0">
                  <a:latin typeface="Arial Narrow" panose="020B0606020202030204" pitchFamily="34" charset="0"/>
                  <a:sym typeface="Wingdings" panose="05000000000000000000" pitchFamily="2" charset="2"/>
                </a:rPr>
                <a:t>t</a:t>
              </a:r>
              <a:r>
                <a:rPr lang="en-US" sz="1600" b="1" dirty="0" smtClean="0">
                  <a:latin typeface="Arial Narrow" panose="020B0606020202030204" pitchFamily="34" charset="0"/>
                  <a:sym typeface="Wingdings" panose="05000000000000000000" pitchFamily="2" charset="2"/>
                </a:rPr>
                <a:t>ime frames</a:t>
              </a:r>
              <a:endParaRPr lang="en-US" sz="1600" b="1" dirty="0">
                <a:latin typeface="Arial Narrow" panose="020B0606020202030204" pitchFamily="34" charset="0"/>
              </a:endParaRPr>
            </a:p>
          </p:txBody>
        </p:sp>
        <p:cxnSp>
          <p:nvCxnSpPr>
            <p:cNvPr id="23" name="Straight Arrow Connector 22"/>
            <p:cNvCxnSpPr/>
            <p:nvPr/>
          </p:nvCxnSpPr>
          <p:spPr bwMode="auto">
            <a:xfrm>
              <a:off x="3276600" y="6121783"/>
              <a:ext cx="3810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grpSp>
        <p:nvGrpSpPr>
          <p:cNvPr id="28" name="Group 27"/>
          <p:cNvGrpSpPr/>
          <p:nvPr/>
        </p:nvGrpSpPr>
        <p:grpSpPr>
          <a:xfrm>
            <a:off x="1673570" y="3780690"/>
            <a:ext cx="1447800" cy="1219200"/>
            <a:chOff x="228600" y="3276600"/>
            <a:chExt cx="1447800" cy="1219200"/>
          </a:xfrm>
        </p:grpSpPr>
        <p:sp>
          <p:nvSpPr>
            <p:cNvPr id="29" name="TextBox 28"/>
            <p:cNvSpPr txBox="1"/>
            <p:nvPr/>
          </p:nvSpPr>
          <p:spPr>
            <a:xfrm>
              <a:off x="228600" y="4157246"/>
              <a:ext cx="1447800" cy="338554"/>
            </a:xfrm>
            <a:prstGeom prst="rect">
              <a:avLst/>
            </a:prstGeom>
            <a:noFill/>
            <a:scene3d>
              <a:camera prst="orthographicFront">
                <a:rot lat="0" lon="0" rev="5400000"/>
              </a:camera>
              <a:lightRig rig="threePt" dir="t"/>
            </a:scene3d>
          </p:spPr>
          <p:txBody>
            <a:bodyPr wrap="square" rtlCol="0">
              <a:spAutoFit/>
            </a:bodyPr>
            <a:lstStyle/>
            <a:p>
              <a:r>
                <a:rPr lang="en-US" sz="1600" b="1" dirty="0" smtClean="0">
                  <a:latin typeface="Arial Narrow" panose="020B0606020202030204" pitchFamily="34" charset="0"/>
                </a:rPr>
                <a:t>signal intensity</a:t>
              </a:r>
              <a:endParaRPr lang="en-US" sz="1600" b="1" dirty="0">
                <a:latin typeface="Arial Narrow" panose="020B0606020202030204" pitchFamily="34" charset="0"/>
              </a:endParaRPr>
            </a:p>
          </p:txBody>
        </p:sp>
        <p:cxnSp>
          <p:nvCxnSpPr>
            <p:cNvPr id="30" name="Straight Arrow Connector 29"/>
            <p:cNvCxnSpPr/>
            <p:nvPr/>
          </p:nvCxnSpPr>
          <p:spPr bwMode="auto">
            <a:xfrm flipV="1">
              <a:off x="952500" y="3276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pSp>
        <p:nvGrpSpPr>
          <p:cNvPr id="8" name="Group 7"/>
          <p:cNvGrpSpPr/>
          <p:nvPr/>
        </p:nvGrpSpPr>
        <p:grpSpPr>
          <a:xfrm>
            <a:off x="3987800" y="1641229"/>
            <a:ext cx="2413000" cy="1143000"/>
            <a:chOff x="3987800" y="1371600"/>
            <a:chExt cx="2413000" cy="114300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1371600"/>
              <a:ext cx="2413000" cy="1143000"/>
            </a:xfrm>
            <a:prstGeom prst="rect">
              <a:avLst/>
            </a:prstGeom>
          </p:spPr>
        </p:pic>
        <p:sp>
          <p:nvSpPr>
            <p:cNvPr id="7" name="Oval 6"/>
            <p:cNvSpPr/>
            <p:nvPr/>
          </p:nvSpPr>
          <p:spPr>
            <a:xfrm>
              <a:off x="5296310" y="1921462"/>
              <a:ext cx="73305" cy="6796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p:cNvSpPr>
            <p:nvPr/>
          </p:nvSpPr>
          <p:spPr>
            <a:xfrm>
              <a:off x="5194299" y="1909114"/>
              <a:ext cx="45719" cy="463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270" y="3099816"/>
            <a:ext cx="3200400" cy="3200400"/>
          </a:xfrm>
          <a:prstGeom prst="rect">
            <a:avLst/>
          </a:prstGeom>
        </p:spPr>
      </p:pic>
    </p:spTree>
    <p:extLst>
      <p:ext uri="{BB962C8B-B14F-4D97-AF65-F5344CB8AC3E}">
        <p14:creationId xmlns:p14="http://schemas.microsoft.com/office/powerpoint/2010/main" val="2003854887"/>
      </p:ext>
    </p:extLst>
  </p:cSld>
  <p:clrMapOvr>
    <a:masterClrMapping/>
  </p:clrMapOvr>
  <mc:AlternateContent xmlns:mc="http://schemas.openxmlformats.org/markup-compatibility/2006" xmlns:p14="http://schemas.microsoft.com/office/powerpoint/2010/main">
    <mc:Choice Requires="p14">
      <p:transition spd="slow" p14:dur="2000" advTm="89972"/>
    </mc:Choice>
    <mc:Fallback xmlns="">
      <p:transition spd="slow" advTm="8997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CINE MRI</a:t>
            </a:r>
            <a:endParaRPr lang="en-US" dirty="0"/>
          </a:p>
        </p:txBody>
      </p:sp>
      <p:sp>
        <p:nvSpPr>
          <p:cNvPr id="3" name="Content Placeholder 2"/>
          <p:cNvSpPr>
            <a:spLocks noGrp="1"/>
          </p:cNvSpPr>
          <p:nvPr>
            <p:ph idx="1"/>
          </p:nvPr>
        </p:nvSpPr>
        <p:spPr>
          <a:xfrm>
            <a:off x="457200" y="1600200"/>
            <a:ext cx="4953000" cy="4876800"/>
          </a:xfrm>
        </p:spPr>
        <p:txBody>
          <a:bodyPr>
            <a:normAutofit/>
          </a:bodyPr>
          <a:lstStyle/>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Dataset</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in-vivo data</a:t>
            </a:r>
            <a:endParaRPr lang="en-US" sz="1800" dirty="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256 (phase) x 256 (frequency) x 25 (time)</a:t>
            </a:r>
            <a:endParaRPr lang="en-US" sz="1800" dirty="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b</a:t>
            </a:r>
            <a:r>
              <a:rPr lang="en-US" sz="1800" dirty="0" smtClean="0">
                <a:latin typeface="Helvetica" pitchFamily="34" charset="0"/>
              </a:rPr>
              <a:t>alanced steady-state free precession </a:t>
            </a:r>
          </a:p>
          <a:p>
            <a:pPr marL="692150" lvl="2" indent="-23495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rPr>
              <a:t>flip </a:t>
            </a:r>
            <a:r>
              <a:rPr lang="en-US" sz="1600" dirty="0">
                <a:latin typeface="Helvetica" pitchFamily="34" charset="0"/>
              </a:rPr>
              <a:t>angle: </a:t>
            </a:r>
            <a:r>
              <a:rPr lang="en-US" sz="1600" dirty="0" smtClean="0">
                <a:latin typeface="Helvetica" pitchFamily="34" charset="0"/>
              </a:rPr>
              <a:t>50 </a:t>
            </a:r>
            <a:r>
              <a:rPr lang="en-US" sz="1600" dirty="0" err="1" smtClean="0">
                <a:latin typeface="Helvetica" pitchFamily="34" charset="0"/>
              </a:rPr>
              <a:t>deg</a:t>
            </a:r>
            <a:endParaRPr lang="en-US" sz="1600" baseline="30000" dirty="0" smtClean="0">
              <a:latin typeface="Helvetica" pitchFamily="34" charset="0"/>
            </a:endParaRPr>
          </a:p>
          <a:p>
            <a:pPr marL="692150" lvl="2" indent="-23495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rPr>
              <a:t>TR </a:t>
            </a:r>
            <a:r>
              <a:rPr lang="en-US" sz="1600" dirty="0">
                <a:latin typeface="Helvetica" pitchFamily="34" charset="0"/>
              </a:rPr>
              <a:t>= </a:t>
            </a:r>
            <a:r>
              <a:rPr lang="en-US" sz="1600" dirty="0" smtClean="0">
                <a:latin typeface="Helvetica" pitchFamily="34" charset="0"/>
              </a:rPr>
              <a:t>3.45 </a:t>
            </a:r>
            <a:r>
              <a:rPr lang="en-US" sz="1600" dirty="0" err="1" smtClean="0">
                <a:latin typeface="Helvetica" pitchFamily="34" charset="0"/>
              </a:rPr>
              <a:t>ms</a:t>
            </a:r>
            <a:endParaRPr lang="en-US" sz="1600" dirty="0" smtClean="0">
              <a:latin typeface="Helvetica" pitchFamily="34" charset="0"/>
            </a:endParaRPr>
          </a:p>
          <a:p>
            <a:pPr lvl="2"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a:latin typeface="Helvetica" pitchFamily="34" charset="0"/>
            </a:endParaRPr>
          </a:p>
          <a:p>
            <a:pPr marL="233362" lvl="1" indent="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 </a:t>
            </a:r>
          </a:p>
          <a:p>
            <a:pPr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Modification</a:t>
            </a:r>
            <a:endParaRPr lang="en-US" dirty="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extended to 100 time-points</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a:latin typeface="Helvetica" pitchFamily="34" charset="0"/>
              </a:rPr>
              <a:t>i</a:t>
            </a:r>
            <a:r>
              <a:rPr lang="en-US" dirty="0" smtClean="0">
                <a:latin typeface="Helvetica" pitchFamily="34" charset="0"/>
              </a:rPr>
              <a:t>nterpolation, concatenation</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added slow, fast</a:t>
            </a:r>
            <a:r>
              <a:rPr lang="en-US" dirty="0">
                <a:latin typeface="Helvetica" pitchFamily="34" charset="0"/>
              </a:rPr>
              <a:t> </a:t>
            </a:r>
            <a:r>
              <a:rPr lang="en-US" dirty="0" smtClean="0">
                <a:latin typeface="Helvetica" pitchFamily="34" charset="0"/>
              </a:rPr>
              <a:t>&amp; faster phases</a:t>
            </a:r>
            <a:endParaRPr lang="en-US" dirty="0">
              <a:latin typeface="Helvetic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464" y="4297680"/>
            <a:ext cx="2011680" cy="201168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6001" t="4280" r="15422" b="4280"/>
          <a:stretch/>
        </p:blipFill>
        <p:spPr>
          <a:xfrm>
            <a:off x="6949440" y="4206240"/>
            <a:ext cx="2194560" cy="2194560"/>
          </a:xfrm>
          <a:prstGeom prst="rect">
            <a:avLst/>
          </a:prstGeom>
        </p:spPr>
      </p:pic>
      <p:pic>
        <p:nvPicPr>
          <p:cNvPr id="8" name="cardiacCINE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96000" y="1295400"/>
            <a:ext cx="2428875" cy="2428875"/>
          </a:xfrm>
          <a:prstGeom prst="rect">
            <a:avLst/>
          </a:prstGeom>
        </p:spPr>
      </p:pic>
    </p:spTree>
    <p:extLst>
      <p:ext uri="{BB962C8B-B14F-4D97-AF65-F5344CB8AC3E}">
        <p14:creationId xmlns:p14="http://schemas.microsoft.com/office/powerpoint/2010/main" val="1273830456"/>
      </p:ext>
    </p:extLst>
  </p:cSld>
  <p:clrMapOvr>
    <a:masterClrMapping/>
  </p:clrMapOvr>
  <mc:AlternateContent xmlns:mc="http://schemas.openxmlformats.org/markup-compatibility/2006" xmlns:p14="http://schemas.microsoft.com/office/powerpoint/2010/main">
    <mc:Choice Requires="p14">
      <p:transition spd="slow" p14:dur="2000" advTm="80183"/>
    </mc:Choice>
    <mc:Fallback xmlns="">
      <p:transition spd="slow" advTm="80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extLst>
    <p:ext uri="{E180D4A7-C9FB-4DFB-919C-405C955672EB}">
      <p14:showEvtLst xmlns:p14="http://schemas.microsoft.com/office/powerpoint/2010/main">
        <p14:playEvt time="10" objId="8"/>
        <p14:stopEvt time="80183" objId="8"/>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CINE MRI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334000" cy="2743200"/>
              </a:xfrm>
            </p:spPr>
            <p:txBody>
              <a:bodyPr>
                <a:normAutofit/>
              </a:bodyPr>
              <a:lstStyle/>
              <a:p>
                <a:pPr marL="234950" indent="-23495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Evolution function</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temporal difference</a:t>
                </a:r>
              </a:p>
              <a:p>
                <a:pPr marL="233362" lvl="1" indent="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a:latin typeface="Cambria Math" panose="02040503050406030204" pitchFamily="18" charset="0"/>
                            </a:rPr>
                            <m:t>𝑥</m:t>
                          </m:r>
                        </m:e>
                        <m:sub>
                          <m:r>
                            <a:rPr lang="en-US">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a:rPr>
                          </m:ctrlPr>
                        </m:sSubPr>
                        <m:e>
                          <m:r>
                            <a:rPr lang="en-US">
                              <a:latin typeface="Cambria Math" panose="02040503050406030204" pitchFamily="18" charset="0"/>
                            </a:rPr>
                            <m:t>𝑥</m:t>
                          </m:r>
                        </m:e>
                        <m:sub>
                          <m:r>
                            <a:rPr lang="en-US">
                              <a:latin typeface="Cambria Math" panose="02040503050406030204" pitchFamily="18" charset="0"/>
                            </a:rPr>
                            <m:t>𝑘</m:t>
                          </m:r>
                          <m:r>
                            <a:rPr lang="en-US">
                              <a:latin typeface="Cambria Math" panose="02040503050406030204" pitchFamily="18" charset="0"/>
                            </a:rPr>
                            <m:t>−1</m:t>
                          </m:r>
                        </m:sub>
                      </m:sSub>
                      <m:r>
                        <a:rPr lang="en-US">
                          <a:latin typeface="Cambria Math" panose="02040503050406030204" pitchFamily="18" charset="0"/>
                        </a:rPr>
                        <m:t>+ </m:t>
                      </m:r>
                      <m:sSub>
                        <m:sSubPr>
                          <m:ctrlPr>
                            <a:rPr lang="en-US" i="1">
                              <a:latin typeface="Cambria Math"/>
                            </a:rPr>
                          </m:ctrlPr>
                        </m:sSubPr>
                        <m:e>
                          <m:r>
                            <a:rPr lang="en-US">
                              <a:latin typeface="Cambria Math" panose="02040503050406030204" pitchFamily="18" charset="0"/>
                            </a:rPr>
                            <m:t>𝑢</m:t>
                          </m:r>
                        </m:e>
                        <m:sub>
                          <m:r>
                            <a:rPr lang="en-US">
                              <a:latin typeface="Cambria Math" panose="02040503050406030204" pitchFamily="18" charset="0"/>
                            </a:rPr>
                            <m:t>𝑘</m:t>
                          </m:r>
                        </m:sub>
                      </m:sSub>
                    </m:oMath>
                  </m:oMathPara>
                </a14:m>
                <a:endParaRPr lang="en-US" dirty="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second </a:t>
                </a:r>
                <a:r>
                  <a:rPr lang="en-US" sz="1800" dirty="0">
                    <a:latin typeface="Helvetica" pitchFamily="34" charset="0"/>
                  </a:rPr>
                  <a:t>order Autoregressive (AR2) model</a:t>
                </a:r>
              </a:p>
              <a:p>
                <a:pPr marL="507682" lvl="2" indent="0">
                  <a:lnSpc>
                    <a:spcPct val="90000"/>
                  </a:lnSpc>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2</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𝑢</m:t>
                          </m:r>
                        </m:e>
                        <m:sub>
                          <m:r>
                            <a:rPr lang="en-US" i="1">
                              <a:latin typeface="Cambria Math" panose="02040503050406030204" pitchFamily="18" charset="0"/>
                            </a:rPr>
                            <m:t>𝑘</m:t>
                          </m:r>
                        </m:sub>
                      </m:sSub>
                    </m:oMath>
                  </m:oMathPara>
                </a14:m>
                <a:endParaRPr lang="en-US" dirty="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Learn </a:t>
                </a: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𝐴</m:t>
                        </m:r>
                      </m:e>
                      <m:sub>
                        <m:r>
                          <a:rPr lang="en-US" sz="1800">
                            <a:latin typeface="Cambria Math" panose="02040503050406030204" pitchFamily="18" charset="0"/>
                          </a:rPr>
                          <m:t>1</m:t>
                        </m:r>
                      </m:sub>
                    </m:sSub>
                  </m:oMath>
                </a14:m>
                <a:r>
                  <a:rPr lang="en-US" sz="1800" dirty="0">
                    <a:latin typeface="Helvetica" pitchFamily="34" charset="0"/>
                  </a:rPr>
                  <a:t> and </a:t>
                </a: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𝐴</m:t>
                        </m:r>
                      </m:e>
                      <m:sub>
                        <m:r>
                          <a:rPr lang="en-US" sz="1800">
                            <a:latin typeface="Cambria Math" panose="02040503050406030204" pitchFamily="18" charset="0"/>
                          </a:rPr>
                          <m:t>2</m:t>
                        </m:r>
                      </m:sub>
                    </m:sSub>
                  </m:oMath>
                </a14:m>
                <a:r>
                  <a:rPr lang="en-US" sz="1800" dirty="0">
                    <a:latin typeface="Helvetica" pitchFamily="34" charset="0"/>
                  </a:rPr>
                  <a:t> </a:t>
                </a:r>
              </a:p>
              <a:p>
                <a:pPr marL="692150" lvl="2" indent="-23495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a:latin typeface="Helvetica" pitchFamily="34" charset="0"/>
                  </a:rPr>
                  <a:t>first 25 samples of the modified </a:t>
                </a:r>
                <a:r>
                  <a:rPr lang="en-US" sz="1600" dirty="0" smtClean="0">
                    <a:latin typeface="Helvetica" pitchFamily="34" charset="0"/>
                  </a:rPr>
                  <a:t>dataset</a:t>
                </a:r>
              </a:p>
              <a:p>
                <a:pPr marL="692150" lvl="2" indent="-234950">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rPr>
                  <a:t>least square estimate</a:t>
                </a:r>
                <a:endParaRPr lang="en-US" sz="1600" dirty="0">
                  <a:latin typeface="Helvetic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334000" cy="2743200"/>
              </a:xfrm>
              <a:blipFill rotWithShape="1">
                <a:blip r:embed="rId4"/>
                <a:stretch>
                  <a:fillRect l="-914" t="-2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pSp>
        <p:nvGrpSpPr>
          <p:cNvPr id="20" name="Group 19"/>
          <p:cNvGrpSpPr/>
          <p:nvPr/>
        </p:nvGrpSpPr>
        <p:grpSpPr>
          <a:xfrm>
            <a:off x="457200" y="4317534"/>
            <a:ext cx="6485835" cy="2388066"/>
            <a:chOff x="357093" y="4303998"/>
            <a:chExt cx="6485835" cy="2388066"/>
          </a:xfrm>
        </p:grpSpPr>
        <p:pic>
          <p:nvPicPr>
            <p:cNvPr id="11" name="cardiacCINE100Fou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7093" y="4381538"/>
              <a:ext cx="6400800" cy="1591310"/>
            </a:xfrm>
            <a:prstGeom prst="rect">
              <a:avLst/>
            </a:prstGeom>
          </p:spPr>
        </p:pic>
        <p:sp>
          <p:nvSpPr>
            <p:cNvPr id="12" name="TextBox 11"/>
            <p:cNvSpPr txBox="1"/>
            <p:nvPr/>
          </p:nvSpPr>
          <p:spPr>
            <a:xfrm>
              <a:off x="1980893" y="5986194"/>
              <a:ext cx="1412756" cy="640080"/>
            </a:xfrm>
            <a:prstGeom prst="rect">
              <a:avLst/>
            </a:prstGeom>
            <a:noFill/>
          </p:spPr>
          <p:txBody>
            <a:bodyPr wrap="square" rtlCol="0">
              <a:spAutoFit/>
            </a:bodyPr>
            <a:lstStyle/>
            <a:p>
              <a:pPr algn="ctr"/>
              <a:r>
                <a:rPr lang="en-US" dirty="0" smtClean="0"/>
                <a:t>Temporal</a:t>
              </a:r>
            </a:p>
            <a:p>
              <a:pPr algn="ctr"/>
              <a:r>
                <a:rPr lang="en-US" dirty="0" smtClean="0"/>
                <a:t>difference</a:t>
              </a:r>
              <a:endParaRPr lang="en-US" dirty="0"/>
            </a:p>
          </p:txBody>
        </p:sp>
        <p:sp>
          <p:nvSpPr>
            <p:cNvPr id="13" name="TextBox 12"/>
            <p:cNvSpPr txBox="1"/>
            <p:nvPr/>
          </p:nvSpPr>
          <p:spPr>
            <a:xfrm>
              <a:off x="3587108" y="6031914"/>
              <a:ext cx="1412756" cy="548640"/>
            </a:xfrm>
            <a:prstGeom prst="rect">
              <a:avLst/>
            </a:prstGeom>
            <a:noFill/>
          </p:spPr>
          <p:txBody>
            <a:bodyPr wrap="square" rtlCol="0">
              <a:spAutoFit/>
            </a:bodyPr>
            <a:lstStyle/>
            <a:p>
              <a:pPr algn="ctr"/>
              <a:r>
                <a:rPr lang="en-US" dirty="0" smtClean="0"/>
                <a:t>Temporal</a:t>
              </a:r>
            </a:p>
            <a:p>
              <a:pPr algn="ctr"/>
              <a:r>
                <a:rPr lang="en-US" dirty="0" smtClean="0"/>
                <a:t>AR2</a:t>
              </a:r>
              <a:endParaRPr lang="en-US" dirty="0"/>
            </a:p>
          </p:txBody>
        </p:sp>
        <p:sp>
          <p:nvSpPr>
            <p:cNvPr id="15" name="TextBox 14"/>
            <p:cNvSpPr txBox="1"/>
            <p:nvPr/>
          </p:nvSpPr>
          <p:spPr>
            <a:xfrm>
              <a:off x="421695" y="5983069"/>
              <a:ext cx="1447800" cy="646331"/>
            </a:xfrm>
            <a:prstGeom prst="rect">
              <a:avLst/>
            </a:prstGeom>
            <a:noFill/>
          </p:spPr>
          <p:txBody>
            <a:bodyPr wrap="square" rtlCol="0">
              <a:spAutoFit/>
            </a:bodyPr>
            <a:lstStyle/>
            <a:p>
              <a:pPr algn="ctr"/>
              <a:r>
                <a:rPr lang="en-US" dirty="0" smtClean="0"/>
                <a:t>Image</a:t>
              </a:r>
            </a:p>
            <a:p>
              <a:pPr algn="ctr"/>
              <a:r>
                <a:rPr lang="en-US" dirty="0" smtClean="0"/>
                <a:t>time-series</a:t>
              </a:r>
              <a:endParaRPr lang="en-US" dirty="0"/>
            </a:p>
          </p:txBody>
        </p:sp>
        <p:sp>
          <p:nvSpPr>
            <p:cNvPr id="19" name="Rectangle 18"/>
            <p:cNvSpPr/>
            <p:nvPr/>
          </p:nvSpPr>
          <p:spPr>
            <a:xfrm>
              <a:off x="5166528" y="4303998"/>
              <a:ext cx="1676400" cy="238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135538" y="1856303"/>
            <a:ext cx="3900732" cy="2868097"/>
            <a:chOff x="5090868" y="1478280"/>
            <a:chExt cx="3900732" cy="2868097"/>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3999" t="1995" r="12277" b="1993"/>
            <a:stretch/>
          </p:blipFill>
          <p:spPr>
            <a:xfrm>
              <a:off x="6212417" y="1758771"/>
              <a:ext cx="2611918" cy="2551176"/>
            </a:xfrm>
            <a:prstGeom prst="rect">
              <a:avLst/>
            </a:prstGeom>
          </p:spPr>
        </p:pic>
        <p:sp>
          <p:nvSpPr>
            <p:cNvPr id="8" name="Rectangle 7"/>
            <p:cNvSpPr/>
            <p:nvPr/>
          </p:nvSpPr>
          <p:spPr>
            <a:xfrm>
              <a:off x="6408318" y="2629100"/>
              <a:ext cx="307113" cy="144155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67989" y="4038600"/>
              <a:ext cx="1036948"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Samples</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5090868" y="2830527"/>
              <a:ext cx="1828800" cy="307777"/>
            </a:xfrm>
            <a:prstGeom prst="rect">
              <a:avLst/>
            </a:prstGeom>
            <a:noFill/>
            <a:scene3d>
              <a:camera prst="orthographicFront">
                <a:rot lat="0" lon="0" rev="5400000"/>
              </a:camera>
              <a:lightRig rig="threePt" dir="t"/>
            </a:scene3d>
          </p:spPr>
          <p:txBody>
            <a:bodyPr wrap="square" rtlCol="0">
              <a:spAutoFit/>
            </a:bodyPr>
            <a:lstStyle/>
            <a:p>
              <a:pPr algn="ctr"/>
              <a:r>
                <a:rPr lang="en-US" sz="1400" dirty="0" smtClean="0">
                  <a:latin typeface="Arial" panose="020B0604020202020204" pitchFamily="34" charset="0"/>
                  <a:cs typeface="Arial" panose="020B0604020202020204" pitchFamily="34" charset="0"/>
                </a:rPr>
                <a:t>Absolute innovation</a:t>
              </a:r>
              <a:endParaRPr lang="en-US"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0002" t="5424" r="16563" b="9993"/>
            <a:stretch/>
          </p:blipFill>
          <p:spPr>
            <a:xfrm>
              <a:off x="6888480" y="1478280"/>
              <a:ext cx="2103120" cy="2103120"/>
            </a:xfrm>
            <a:prstGeom prst="rect">
              <a:avLst/>
            </a:prstGeom>
            <a:ln w="12700">
              <a:solidFill>
                <a:srgbClr val="60CEF6"/>
              </a:solidFill>
            </a:ln>
          </p:spPr>
        </p:pic>
      </p:grpSp>
    </p:spTree>
    <p:extLst>
      <p:ext uri="{BB962C8B-B14F-4D97-AF65-F5344CB8AC3E}">
        <p14:creationId xmlns:p14="http://schemas.microsoft.com/office/powerpoint/2010/main" val="2327814559"/>
      </p:ext>
    </p:extLst>
  </p:cSld>
  <p:clrMapOvr>
    <a:masterClrMapping/>
  </p:clrMapOvr>
  <mc:AlternateContent xmlns:mc="http://schemas.openxmlformats.org/markup-compatibility/2006" xmlns:p14="http://schemas.microsoft.com/office/powerpoint/2010/main">
    <mc:Choice Requires="p14">
      <p:transition spd="slow" p14:dur="2000" advTm="80725"/>
    </mc:Choice>
    <mc:Fallback xmlns="">
      <p:transition spd="slow" advTm="80725"/>
    </mc:Fallback>
  </mc:AlternateContent>
  <p:timing>
    <p:tnLst>
      <p:par>
        <p:cTn id="1" dur="indefinite" restart="never" nodeType="tmRoot">
          <p:childTnLst>
            <p:video>
              <p:cMediaNode vol="80000">
                <p:cTn id="2" repeatCount="indefinite" fill="hold" display="0">
                  <p:stCondLst>
                    <p:cond delay="indefinite"/>
                  </p:stCondLst>
                </p:cTn>
                <p:tgtEl>
                  <p:spTgt spid="11"/>
                </p:tgtEl>
              </p:cMediaNode>
            </p:video>
          </p:childTnLst>
        </p:cTn>
      </p:par>
    </p:tnLst>
  </p:timing>
  <p:extLst mod="1">
    <p:ext uri="{E180D4A7-C9FB-4DFB-919C-405C955672EB}">
      <p14:showEvtLst xmlns:p14="http://schemas.microsoft.com/office/powerpoint/2010/main">
        <p14:playEvt time="71117" objId="11"/>
        <p14:stopEvt time="80725" objId="11"/>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2</a:t>
            </a:fld>
            <a:endParaRPr lang="en-US"/>
          </a:p>
        </p:txBody>
      </p:sp>
      <p:sp>
        <p:nvSpPr>
          <p:cNvPr id="4" name="Content Placeholder 3"/>
          <p:cNvSpPr>
            <a:spLocks noGrp="1"/>
          </p:cNvSpPr>
          <p:nvPr>
            <p:ph sz="quarter" idx="1"/>
          </p:nvPr>
        </p:nvSpPr>
        <p:spPr>
          <a:xfrm>
            <a:off x="457200" y="1600200"/>
            <a:ext cx="8229600" cy="4876800"/>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5" name="Content Placeholder 3"/>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28600" indent="-228600">
              <a:spcBef>
                <a:spcPts val="600"/>
              </a:spcBef>
              <a:buClr>
                <a:srgbClr val="CC3300"/>
              </a:buClr>
            </a:pPr>
            <a:r>
              <a:rPr lang="en-US" dirty="0" smtClean="0">
                <a:latin typeface="Helvetica" pitchFamily="34" charset="0"/>
              </a:rPr>
              <a:t>Introduction</a:t>
            </a:r>
          </a:p>
          <a:p>
            <a:pPr marL="228600" indent="-228600">
              <a:spcBef>
                <a:spcPts val="600"/>
              </a:spcBef>
              <a:buClr>
                <a:srgbClr val="CC3300"/>
              </a:buClr>
            </a:pPr>
            <a:r>
              <a:rPr lang="en-US" dirty="0" smtClean="0">
                <a:solidFill>
                  <a:schemeClr val="bg1">
                    <a:lumMod val="75000"/>
                  </a:schemeClr>
                </a:solidFill>
                <a:latin typeface="Helvetica" pitchFamily="34" charset="0"/>
              </a:rPr>
              <a:t>Algorithm</a:t>
            </a:r>
          </a:p>
          <a:p>
            <a:pPr marL="228600" indent="-228600">
              <a:spcBef>
                <a:spcPts val="600"/>
              </a:spcBef>
              <a:buClr>
                <a:srgbClr val="CC3300"/>
              </a:buClr>
            </a:pPr>
            <a:r>
              <a:rPr lang="en-US" dirty="0" smtClean="0">
                <a:solidFill>
                  <a:schemeClr val="bg1">
                    <a:lumMod val="75000"/>
                  </a:schemeClr>
                </a:solidFill>
                <a:latin typeface="Helvetica" pitchFamily="34" charset="0"/>
              </a:rPr>
              <a:t>Results</a:t>
            </a:r>
          </a:p>
          <a:p>
            <a:pPr marL="228600" indent="-228600">
              <a:spcBef>
                <a:spcPts val="600"/>
              </a:spcBef>
              <a:buClr>
                <a:srgbClr val="CC3300"/>
              </a:buClr>
            </a:pPr>
            <a:r>
              <a:rPr lang="en-US" dirty="0" smtClean="0">
                <a:solidFill>
                  <a:schemeClr val="bg1">
                    <a:lumMod val="75000"/>
                  </a:schemeClr>
                </a:solidFill>
                <a:latin typeface="Helvetica" pitchFamily="34" charset="0"/>
              </a:rPr>
              <a:t>Conclusions</a:t>
            </a:r>
          </a:p>
          <a:p>
            <a:endParaRPr lang="en-US" dirty="0"/>
          </a:p>
        </p:txBody>
      </p:sp>
    </p:spTree>
    <p:extLst>
      <p:ext uri="{BB962C8B-B14F-4D97-AF65-F5344CB8AC3E}">
        <p14:creationId xmlns:p14="http://schemas.microsoft.com/office/powerpoint/2010/main" val="27361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CINE results (R = 4)</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931800"/>
            <a:ext cx="1463040" cy="14630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100933"/>
            <a:ext cx="1463040" cy="1463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931800"/>
            <a:ext cx="1463040" cy="14630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5100933"/>
            <a:ext cx="1463040" cy="14630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1931800"/>
            <a:ext cx="1463040" cy="146304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5100933"/>
            <a:ext cx="1463040" cy="146304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8445" y="1931800"/>
            <a:ext cx="1463040" cy="146304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8445" y="5100933"/>
            <a:ext cx="1463040" cy="146304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1931800"/>
            <a:ext cx="1463040" cy="146304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1200" y="5100933"/>
            <a:ext cx="1463040" cy="146304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5625" y="1931800"/>
            <a:ext cx="1463040" cy="146304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5625" y="5100933"/>
            <a:ext cx="1463040" cy="146304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6574" y="3505200"/>
            <a:ext cx="1463040" cy="146304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84534" y="3505200"/>
            <a:ext cx="1463040" cy="146304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20103" y="3505200"/>
            <a:ext cx="1463040" cy="1463040"/>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50370" y="3505200"/>
            <a:ext cx="1463040" cy="1463040"/>
          </a:xfrm>
          <a:prstGeom prst="rect">
            <a:avLst/>
          </a:prstGeom>
        </p:spPr>
      </p:pic>
      <p:sp>
        <p:nvSpPr>
          <p:cNvPr id="21" name="TextBox 20"/>
          <p:cNvSpPr txBox="1"/>
          <p:nvPr/>
        </p:nvSpPr>
        <p:spPr>
          <a:xfrm>
            <a:off x="-75608" y="2370932"/>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#53</a:t>
            </a:r>
            <a:endParaRPr lang="en-US" sz="1600" dirty="0">
              <a:latin typeface="Helvetica" panose="020B0604020202020204" pitchFamily="34" charset="0"/>
              <a:cs typeface="Helvetica" panose="020B0604020202020204" pitchFamily="34" charset="0"/>
            </a:endParaRPr>
          </a:p>
        </p:txBody>
      </p:sp>
      <p:sp>
        <p:nvSpPr>
          <p:cNvPr id="22" name="TextBox 21"/>
          <p:cNvSpPr txBox="1"/>
          <p:nvPr/>
        </p:nvSpPr>
        <p:spPr>
          <a:xfrm>
            <a:off x="-75608" y="5598198"/>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#54</a:t>
            </a:r>
            <a:endParaRPr lang="en-US" sz="1600" dirty="0">
              <a:latin typeface="Helvetica" panose="020B0604020202020204" pitchFamily="34" charset="0"/>
              <a:cs typeface="Helvetica" panose="020B0604020202020204" pitchFamily="34" charset="0"/>
            </a:endParaRPr>
          </a:p>
        </p:txBody>
      </p:sp>
      <p:sp>
        <p:nvSpPr>
          <p:cNvPr id="23" name="TextBox 22"/>
          <p:cNvSpPr txBox="1"/>
          <p:nvPr/>
        </p:nvSpPr>
        <p:spPr>
          <a:xfrm>
            <a:off x="-75608" y="3986776"/>
            <a:ext cx="1554480" cy="338554"/>
          </a:xfrm>
          <a:prstGeom prst="rect">
            <a:avLst/>
          </a:prstGeom>
          <a:noFill/>
        </p:spPr>
        <p:txBody>
          <a:bodyPr wrap="square" rtlCol="0">
            <a:spAutoFit/>
          </a:bodyPr>
          <a:lstStyle/>
          <a:p>
            <a:pPr algn="ctr"/>
            <a:r>
              <a:rPr lang="en-US" sz="1600" dirty="0" err="1" smtClean="0">
                <a:latin typeface="Helvetica" panose="020B0604020202020204" pitchFamily="34" charset="0"/>
                <a:cs typeface="Helvetica" panose="020B0604020202020204" pitchFamily="34" charset="0"/>
              </a:rPr>
              <a:t>Innv</a:t>
            </a:r>
            <a:r>
              <a:rPr lang="en-US" sz="1600" dirty="0" smtClean="0">
                <a:latin typeface="Helvetica" panose="020B0604020202020204" pitchFamily="34" charset="0"/>
                <a:cs typeface="Helvetica" panose="020B0604020202020204" pitchFamily="34" charset="0"/>
              </a:rPr>
              <a:t>. #54</a:t>
            </a:r>
            <a:endParaRPr lang="en-US" sz="1600" dirty="0">
              <a:latin typeface="Helvetica" panose="020B0604020202020204" pitchFamily="34" charset="0"/>
              <a:cs typeface="Helvetica" panose="020B0604020202020204" pitchFamily="34" charset="0"/>
            </a:endParaRPr>
          </a:p>
        </p:txBody>
      </p:sp>
      <p:cxnSp>
        <p:nvCxnSpPr>
          <p:cNvPr id="25" name="Straight Connector 24"/>
          <p:cNvCxnSpPr>
            <a:stCxn id="2" idx="2"/>
          </p:cNvCxnSpPr>
          <p:nvPr/>
        </p:nvCxnSpPr>
        <p:spPr>
          <a:xfrm>
            <a:off x="4572000" y="1524000"/>
            <a:ext cx="0" cy="53340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608" y="2709446"/>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24dB, 0.96</a:t>
            </a:r>
            <a:endParaRPr lang="en-US" sz="1600" dirty="0">
              <a:latin typeface="Helvetica" panose="020B0604020202020204" pitchFamily="34" charset="0"/>
              <a:cs typeface="Helvetica" panose="020B0604020202020204" pitchFamily="34" charset="0"/>
            </a:endParaRPr>
          </a:p>
        </p:txBody>
      </p:sp>
      <p:sp>
        <p:nvSpPr>
          <p:cNvPr id="28" name="TextBox 27"/>
          <p:cNvSpPr txBox="1"/>
          <p:nvPr/>
        </p:nvSpPr>
        <p:spPr>
          <a:xfrm>
            <a:off x="-75608" y="5954516"/>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24.5dB, 0.96</a:t>
            </a:r>
            <a:endParaRPr lang="en-US" sz="1600" dirty="0">
              <a:latin typeface="Helvetica" panose="020B0604020202020204" pitchFamily="34" charset="0"/>
              <a:cs typeface="Helvetica" panose="020B0604020202020204" pitchFamily="34" charset="0"/>
            </a:endParaRPr>
          </a:p>
        </p:txBody>
      </p:sp>
      <p:sp>
        <p:nvSpPr>
          <p:cNvPr id="29" name="TextBox 28"/>
          <p:cNvSpPr txBox="1"/>
          <p:nvPr/>
        </p:nvSpPr>
        <p:spPr>
          <a:xfrm>
            <a:off x="4431160" y="2372710"/>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#53</a:t>
            </a:r>
            <a:endParaRPr lang="en-US" sz="1600" dirty="0">
              <a:latin typeface="Helvetica" panose="020B0604020202020204" pitchFamily="34" charset="0"/>
              <a:cs typeface="Helvetica" panose="020B0604020202020204" pitchFamily="34" charset="0"/>
            </a:endParaRPr>
          </a:p>
        </p:txBody>
      </p:sp>
      <p:sp>
        <p:nvSpPr>
          <p:cNvPr id="30" name="TextBox 29"/>
          <p:cNvSpPr txBox="1"/>
          <p:nvPr/>
        </p:nvSpPr>
        <p:spPr>
          <a:xfrm>
            <a:off x="4431160" y="5599976"/>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Ref. #54</a:t>
            </a:r>
            <a:endParaRPr lang="en-US" sz="1600" dirty="0">
              <a:latin typeface="Helvetica" panose="020B0604020202020204" pitchFamily="34" charset="0"/>
              <a:cs typeface="Helvetica" panose="020B0604020202020204" pitchFamily="34" charset="0"/>
            </a:endParaRPr>
          </a:p>
        </p:txBody>
      </p:sp>
      <p:sp>
        <p:nvSpPr>
          <p:cNvPr id="31" name="TextBox 30"/>
          <p:cNvSpPr txBox="1"/>
          <p:nvPr/>
        </p:nvSpPr>
        <p:spPr>
          <a:xfrm>
            <a:off x="4431160" y="3988554"/>
            <a:ext cx="1554480" cy="338554"/>
          </a:xfrm>
          <a:prstGeom prst="rect">
            <a:avLst/>
          </a:prstGeom>
          <a:noFill/>
        </p:spPr>
        <p:txBody>
          <a:bodyPr wrap="square" rtlCol="0">
            <a:spAutoFit/>
          </a:bodyPr>
          <a:lstStyle/>
          <a:p>
            <a:pPr algn="ctr"/>
            <a:r>
              <a:rPr lang="en-US" sz="1600" dirty="0" err="1" smtClean="0">
                <a:latin typeface="Helvetica" panose="020B0604020202020204" pitchFamily="34" charset="0"/>
                <a:cs typeface="Helvetica" panose="020B0604020202020204" pitchFamily="34" charset="0"/>
              </a:rPr>
              <a:t>Innv</a:t>
            </a:r>
            <a:r>
              <a:rPr lang="en-US" sz="1600" dirty="0" smtClean="0">
                <a:latin typeface="Helvetica" panose="020B0604020202020204" pitchFamily="34" charset="0"/>
                <a:cs typeface="Helvetica" panose="020B0604020202020204" pitchFamily="34" charset="0"/>
              </a:rPr>
              <a:t>. #54</a:t>
            </a:r>
            <a:endParaRPr lang="en-US" sz="1600" dirty="0">
              <a:latin typeface="Helvetica" panose="020B0604020202020204" pitchFamily="34" charset="0"/>
              <a:cs typeface="Helvetica" panose="020B0604020202020204" pitchFamily="34" charset="0"/>
            </a:endParaRPr>
          </a:p>
        </p:txBody>
      </p:sp>
      <p:sp>
        <p:nvSpPr>
          <p:cNvPr id="32" name="TextBox 31"/>
          <p:cNvSpPr txBox="1"/>
          <p:nvPr/>
        </p:nvSpPr>
        <p:spPr>
          <a:xfrm>
            <a:off x="4431160" y="2711224"/>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20.8dB, 0.96</a:t>
            </a:r>
            <a:endParaRPr lang="en-US" sz="1600" dirty="0">
              <a:latin typeface="Helvetica" panose="020B0604020202020204" pitchFamily="34" charset="0"/>
              <a:cs typeface="Helvetica" panose="020B0604020202020204" pitchFamily="34" charset="0"/>
            </a:endParaRPr>
          </a:p>
        </p:txBody>
      </p:sp>
      <p:sp>
        <p:nvSpPr>
          <p:cNvPr id="33" name="TextBox 32"/>
          <p:cNvSpPr txBox="1"/>
          <p:nvPr/>
        </p:nvSpPr>
        <p:spPr>
          <a:xfrm>
            <a:off x="4431160" y="5956294"/>
            <a:ext cx="1554480" cy="338554"/>
          </a:xfrm>
          <a:prstGeom prst="rect">
            <a:avLst/>
          </a:prstGeom>
          <a:noFill/>
        </p:spPr>
        <p:txBody>
          <a:bodyPr wrap="square" rtlCol="0">
            <a:spAutoFit/>
          </a:bodyPr>
          <a:lstStyle/>
          <a:p>
            <a:pPr algn="ctr"/>
            <a:r>
              <a:rPr lang="en-US" sz="1600" dirty="0" smtClean="0">
                <a:latin typeface="Helvetica" panose="020B0604020202020204" pitchFamily="34" charset="0"/>
                <a:cs typeface="Helvetica" panose="020B0604020202020204" pitchFamily="34" charset="0"/>
              </a:rPr>
              <a:t>22.1dB, 0.96</a:t>
            </a:r>
            <a:endParaRPr lang="en-US" sz="1600" dirty="0">
              <a:latin typeface="Helvetica" panose="020B0604020202020204" pitchFamily="34" charset="0"/>
              <a:cs typeface="Helvetica" panose="020B0604020202020204" pitchFamily="34" charset="0"/>
            </a:endParaRPr>
          </a:p>
        </p:txBody>
      </p:sp>
      <p:sp>
        <p:nvSpPr>
          <p:cNvPr id="37" name="TextBox 36"/>
          <p:cNvSpPr txBox="1"/>
          <p:nvPr/>
        </p:nvSpPr>
        <p:spPr>
          <a:xfrm>
            <a:off x="1752600" y="1476887"/>
            <a:ext cx="2209800" cy="369332"/>
          </a:xfrm>
          <a:prstGeom prst="rect">
            <a:avLst/>
          </a:prstGeom>
          <a:noFill/>
        </p:spPr>
        <p:txBody>
          <a:bodyPr wrap="square" rtlCol="0">
            <a:spAutoFit/>
          </a:bodyPr>
          <a:lstStyle/>
          <a:p>
            <a:pPr algn="ctr"/>
            <a:r>
              <a:rPr lang="en-US" dirty="0" smtClean="0">
                <a:solidFill>
                  <a:srgbClr val="FF0000"/>
                </a:solidFill>
              </a:rPr>
              <a:t>Temporal AR2</a:t>
            </a:r>
            <a:endParaRPr lang="en-US" dirty="0">
              <a:solidFill>
                <a:srgbClr val="FF0000"/>
              </a:solidFill>
            </a:endParaRPr>
          </a:p>
        </p:txBody>
      </p:sp>
      <p:sp>
        <p:nvSpPr>
          <p:cNvPr id="38" name="TextBox 37"/>
          <p:cNvSpPr txBox="1"/>
          <p:nvPr/>
        </p:nvSpPr>
        <p:spPr>
          <a:xfrm>
            <a:off x="6178243" y="1478673"/>
            <a:ext cx="2286000" cy="365760"/>
          </a:xfrm>
          <a:prstGeom prst="rect">
            <a:avLst/>
          </a:prstGeom>
          <a:noFill/>
        </p:spPr>
        <p:txBody>
          <a:bodyPr wrap="square" rtlCol="0">
            <a:spAutoFit/>
          </a:bodyPr>
          <a:lstStyle/>
          <a:p>
            <a:pPr algn="ctr"/>
            <a:r>
              <a:rPr lang="en-US" dirty="0" smtClean="0">
                <a:solidFill>
                  <a:srgbClr val="00B050"/>
                </a:solidFill>
              </a:rPr>
              <a:t>Temporal Difference</a:t>
            </a:r>
            <a:endParaRPr lang="en-US" dirty="0">
              <a:solidFill>
                <a:srgbClr val="00B050"/>
              </a:solidFill>
            </a:endParaRPr>
          </a:p>
        </p:txBody>
      </p:sp>
      <p:sp>
        <p:nvSpPr>
          <p:cNvPr id="39" name="TextBox 38"/>
          <p:cNvSpPr txBox="1"/>
          <p:nvPr/>
        </p:nvSpPr>
        <p:spPr>
          <a:xfrm>
            <a:off x="-76200" y="4343400"/>
            <a:ext cx="1554480" cy="307777"/>
          </a:xfrm>
          <a:prstGeom prst="rect">
            <a:avLst/>
          </a:prstGeom>
          <a:noFill/>
        </p:spPr>
        <p:txBody>
          <a:bodyPr wrap="square" rtlCol="0">
            <a:spAutoFit/>
          </a:bodyPr>
          <a:lstStyle/>
          <a:p>
            <a:pPr algn="ctr"/>
            <a:r>
              <a:rPr lang="en-US" sz="1400" dirty="0" smtClean="0">
                <a:latin typeface="Helvetica" panose="020B0604020202020204" pitchFamily="34" charset="0"/>
                <a:cs typeface="Helvetica" panose="020B0604020202020204" pitchFamily="34" charset="0"/>
              </a:rPr>
              <a:t>Recovered (R)</a:t>
            </a:r>
            <a:endParaRPr lang="en-US" sz="1400" dirty="0">
              <a:latin typeface="Helvetica" panose="020B0604020202020204" pitchFamily="34" charset="0"/>
              <a:cs typeface="Helvetica" panose="020B0604020202020204" pitchFamily="34" charset="0"/>
            </a:endParaRPr>
          </a:p>
        </p:txBody>
      </p:sp>
      <p:sp>
        <p:nvSpPr>
          <p:cNvPr id="40" name="TextBox 39"/>
          <p:cNvSpPr txBox="1"/>
          <p:nvPr/>
        </p:nvSpPr>
        <p:spPr>
          <a:xfrm>
            <a:off x="4423280" y="4343400"/>
            <a:ext cx="1554480" cy="307777"/>
          </a:xfrm>
          <a:prstGeom prst="rect">
            <a:avLst/>
          </a:prstGeom>
          <a:noFill/>
        </p:spPr>
        <p:txBody>
          <a:bodyPr wrap="square" rtlCol="0">
            <a:spAutoFit/>
          </a:bodyPr>
          <a:lstStyle/>
          <a:p>
            <a:pPr algn="ctr"/>
            <a:r>
              <a:rPr lang="en-US" sz="1400" dirty="0" smtClean="0">
                <a:latin typeface="Helvetica" panose="020B0604020202020204" pitchFamily="34" charset="0"/>
                <a:cs typeface="Helvetica" panose="020B0604020202020204" pitchFamily="34" charset="0"/>
              </a:rPr>
              <a:t>Recovered (R)</a:t>
            </a:r>
            <a:endParaRPr lang="en-US" sz="1400" dirty="0">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1759961196"/>
      </p:ext>
    </p:extLst>
  </p:cSld>
  <p:clrMapOvr>
    <a:masterClrMapping/>
  </p:clrMapOvr>
  <mc:AlternateContent xmlns:mc="http://schemas.openxmlformats.org/markup-compatibility/2006" xmlns:p14="http://schemas.microsoft.com/office/powerpoint/2010/main">
    <mc:Choice Requires="p14">
      <p:transition spd="slow" p14:dur="2000" advTm="34069"/>
    </mc:Choice>
    <mc:Fallback xmlns="">
      <p:transition spd="slow" advTm="34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7" grpId="0"/>
      <p:bldP spid="28" grpId="0"/>
      <p:bldP spid="29" grpId="0"/>
      <p:bldP spid="29" grpId="1"/>
      <p:bldP spid="30" grpId="0"/>
      <p:bldP spid="30" grpId="1"/>
      <p:bldP spid="31" grpId="0"/>
      <p:bldP spid="32" grpId="0"/>
      <p:bldP spid="33"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cardiac CINE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146" t="5379" r="16845" b="-1392"/>
          <a:stretch/>
        </p:blipFill>
        <p:spPr>
          <a:xfrm>
            <a:off x="4810760" y="2331720"/>
            <a:ext cx="3840480" cy="38404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35" t="5379" r="16555" b="-1392"/>
          <a:stretch/>
        </p:blipFill>
        <p:spPr>
          <a:xfrm>
            <a:off x="401940" y="2331720"/>
            <a:ext cx="3840480" cy="3840480"/>
          </a:xfrm>
          <a:prstGeom prst="rect">
            <a:avLst/>
          </a:prstGeom>
        </p:spPr>
      </p:pic>
      <p:sp>
        <p:nvSpPr>
          <p:cNvPr id="8" name="TextBox 7"/>
          <p:cNvSpPr txBox="1"/>
          <p:nvPr/>
        </p:nvSpPr>
        <p:spPr>
          <a:xfrm>
            <a:off x="1869998" y="1950035"/>
            <a:ext cx="1554480" cy="338554"/>
          </a:xfrm>
          <a:prstGeom prst="rect">
            <a:avLst/>
          </a:prstGeom>
          <a:noFill/>
          <a:scene3d>
            <a:camera prst="orthographicFront">
              <a:rot lat="0" lon="0" rev="0"/>
            </a:camera>
            <a:lightRig rig="threePt" dir="t"/>
          </a:scene3d>
        </p:spPr>
        <p:txBody>
          <a:bodyPr wrap="square" rtlCol="0">
            <a:spAutoFit/>
          </a:bodyPr>
          <a:lstStyle/>
          <a:p>
            <a:pPr algn="ctr"/>
            <a:r>
              <a:rPr lang="en-US" sz="1600" b="1" dirty="0">
                <a:latin typeface="Arial Narrow" panose="020B0606020202030204" pitchFamily="34" charset="0"/>
              </a:rPr>
              <a:t>S</a:t>
            </a:r>
            <a:r>
              <a:rPr lang="en-US" sz="1600" b="1" dirty="0" smtClean="0">
                <a:latin typeface="Arial Narrow" panose="020B0606020202030204" pitchFamily="34" charset="0"/>
              </a:rPr>
              <a:t>ignal-to-noise </a:t>
            </a:r>
            <a:endParaRPr lang="en-US" sz="1600" b="1" dirty="0">
              <a:latin typeface="Arial Narrow" panose="020B0606020202030204" pitchFamily="34" charset="0"/>
            </a:endParaRPr>
          </a:p>
        </p:txBody>
      </p:sp>
      <p:sp>
        <p:nvSpPr>
          <p:cNvPr id="9" name="TextBox 8"/>
          <p:cNvSpPr txBox="1"/>
          <p:nvPr/>
        </p:nvSpPr>
        <p:spPr>
          <a:xfrm>
            <a:off x="5464223" y="1950035"/>
            <a:ext cx="3017520" cy="338554"/>
          </a:xfrm>
          <a:prstGeom prst="rect">
            <a:avLst/>
          </a:prstGeom>
          <a:noFill/>
          <a:scene3d>
            <a:camera prst="orthographicFront">
              <a:rot lat="0" lon="0" rev="0"/>
            </a:camera>
            <a:lightRig rig="threePt" dir="t"/>
          </a:scene3d>
        </p:spPr>
        <p:txBody>
          <a:bodyPr wrap="square" rtlCol="0">
            <a:spAutoFit/>
          </a:bodyPr>
          <a:lstStyle/>
          <a:p>
            <a:pPr algn="ctr"/>
            <a:r>
              <a:rPr lang="en-US" sz="1600" b="1" dirty="0" smtClean="0">
                <a:latin typeface="Arial Narrow" panose="020B0606020202030204" pitchFamily="34" charset="0"/>
              </a:rPr>
              <a:t>Structural Similarity Index Measure</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751755215"/>
      </p:ext>
    </p:extLst>
  </p:cSld>
  <p:clrMapOvr>
    <a:masterClrMapping/>
  </p:clrMapOvr>
  <mc:AlternateContent xmlns:mc="http://schemas.openxmlformats.org/markup-compatibility/2006" xmlns:p14="http://schemas.microsoft.com/office/powerpoint/2010/main">
    <mc:Choice Requires="p14">
      <p:transition spd="slow" p14:dur="2000" advTm="37016"/>
    </mc:Choice>
    <mc:Fallback xmlns="">
      <p:transition spd="slow" advTm="3701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22</a:t>
            </a:fld>
            <a:endParaRPr lang="en-US"/>
          </a:p>
        </p:txBody>
      </p:sp>
      <p:sp>
        <p:nvSpPr>
          <p:cNvPr id="4" name="Content Placeholder 3"/>
          <p:cNvSpPr>
            <a:spLocks noGrp="1"/>
          </p:cNvSpPr>
          <p:nvPr>
            <p:ph sz="quarter" idx="1"/>
          </p:nvPr>
        </p:nvSpPr>
        <p:spPr>
          <a:xfrm>
            <a:off x="457200" y="1600200"/>
            <a:ext cx="8229600" cy="4876800"/>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5" name="Content Placeholder 3"/>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28600" indent="-228600">
              <a:spcBef>
                <a:spcPts val="600"/>
              </a:spcBef>
              <a:buClr>
                <a:srgbClr val="CC3300"/>
              </a:buClr>
            </a:pPr>
            <a:r>
              <a:rPr lang="en-US" dirty="0" smtClean="0">
                <a:solidFill>
                  <a:schemeClr val="bg1">
                    <a:lumMod val="75000"/>
                  </a:schemeClr>
                </a:solidFill>
                <a:latin typeface="Helvetica" pitchFamily="34" charset="0"/>
              </a:rPr>
              <a:t>Introduction</a:t>
            </a:r>
          </a:p>
          <a:p>
            <a:pPr marL="228600" indent="-228600">
              <a:spcBef>
                <a:spcPts val="600"/>
              </a:spcBef>
              <a:buClr>
                <a:srgbClr val="CC3300"/>
              </a:buClr>
            </a:pPr>
            <a:r>
              <a:rPr lang="en-US" dirty="0">
                <a:solidFill>
                  <a:schemeClr val="bg1">
                    <a:lumMod val="75000"/>
                  </a:schemeClr>
                </a:solidFill>
                <a:latin typeface="Helvetica" pitchFamily="34" charset="0"/>
              </a:rPr>
              <a:t>Algorithm</a:t>
            </a:r>
          </a:p>
          <a:p>
            <a:pPr marL="228600" indent="-228600">
              <a:spcBef>
                <a:spcPts val="600"/>
              </a:spcBef>
              <a:buClr>
                <a:srgbClr val="CC3300"/>
              </a:buClr>
            </a:pPr>
            <a:r>
              <a:rPr lang="en-US" dirty="0">
                <a:solidFill>
                  <a:schemeClr val="bg1">
                    <a:lumMod val="75000"/>
                  </a:schemeClr>
                </a:solidFill>
                <a:latin typeface="Helvetica" pitchFamily="34" charset="0"/>
              </a:rPr>
              <a:t>Results</a:t>
            </a:r>
          </a:p>
          <a:p>
            <a:pPr marL="228600" indent="-228600">
              <a:spcBef>
                <a:spcPts val="600"/>
              </a:spcBef>
              <a:buClr>
                <a:srgbClr val="CC3300"/>
              </a:buClr>
            </a:pPr>
            <a:r>
              <a:rPr lang="en-US" dirty="0" smtClean="0">
                <a:latin typeface="Helvetica" pitchFamily="34" charset="0"/>
              </a:rPr>
              <a:t>Conclusions</a:t>
            </a:r>
          </a:p>
          <a:p>
            <a:endParaRPr lang="en-US" dirty="0"/>
          </a:p>
        </p:txBody>
      </p:sp>
    </p:spTree>
    <p:extLst>
      <p:ext uri="{BB962C8B-B14F-4D97-AF65-F5344CB8AC3E}">
        <p14:creationId xmlns:p14="http://schemas.microsoft.com/office/powerpoint/2010/main" val="31677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23</a:t>
            </a:fld>
            <a:endParaRPr lang="en-US"/>
          </a:p>
        </p:txBody>
      </p:sp>
      <p:sp>
        <p:nvSpPr>
          <p:cNvPr id="4" name="Content Placeholder 3"/>
          <p:cNvSpPr>
            <a:spLocks noGrp="1"/>
          </p:cNvSpPr>
          <p:nvPr>
            <p:ph sz="quarter" idx="1"/>
          </p:nvPr>
        </p:nvSpPr>
        <p:spPr>
          <a:xfrm>
            <a:off x="457200" y="1600200"/>
            <a:ext cx="8229600" cy="4876800"/>
          </a:xfrm>
        </p:spPr>
        <p:txBody>
          <a:bodyPr>
            <a:normAutofit/>
          </a:bodyPr>
          <a:lstStyle/>
          <a:p>
            <a:pPr marL="233363"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Improving temporal resolution in dynamic MRI applications </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smtClean="0">
                <a:latin typeface="Helvetica" pitchFamily="34" charset="0"/>
              </a:rPr>
              <a:t>perfusion studies: ischemia detection, tumour detection</a:t>
            </a:r>
          </a:p>
          <a:p>
            <a:pPr lvl="1">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a:latin typeface="Helvetica" pitchFamily="34" charset="0"/>
              </a:rPr>
              <a:t>c</a:t>
            </a:r>
            <a:r>
              <a:rPr lang="en-GB" sz="1800" dirty="0" smtClean="0">
                <a:latin typeface="Helvetica" pitchFamily="34" charset="0"/>
              </a:rPr>
              <a:t>ardiac cine MRI: cardiac function evaluation </a:t>
            </a:r>
          </a:p>
          <a:p>
            <a:pPr lvl="1">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smtClean="0">
              <a:latin typeface="Helvetica" pitchFamily="34" charset="0"/>
            </a:endParaRPr>
          </a:p>
          <a:p>
            <a:pPr marL="233363"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A novel fast dynamic MRI formulation</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smtClean="0">
                <a:latin typeface="Helvetica" pitchFamily="34" charset="0"/>
              </a:rPr>
              <a:t>combines a linear dynamical system model with sparse recovery techniques</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a:latin typeface="Helvetica" pitchFamily="34" charset="0"/>
              </a:rPr>
              <a:t>u</a:t>
            </a:r>
            <a:r>
              <a:rPr lang="en-GB" sz="1800" dirty="0" smtClean="0">
                <a:latin typeface="Helvetica" pitchFamily="34" charset="0"/>
              </a:rPr>
              <a:t>nifies previous implicit </a:t>
            </a:r>
            <a:r>
              <a:rPr lang="en-GB" sz="1800" dirty="0" err="1" smtClean="0">
                <a:latin typeface="Helvetica" pitchFamily="34" charset="0"/>
              </a:rPr>
              <a:t>spatio</a:t>
            </a:r>
            <a:r>
              <a:rPr lang="en-GB" sz="1800" dirty="0" smtClean="0">
                <a:latin typeface="Helvetica" pitchFamily="34" charset="0"/>
              </a:rPr>
              <a:t>-temporal dynamics based formulation </a:t>
            </a:r>
          </a:p>
          <a:p>
            <a:pPr lvl="1">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smtClean="0">
              <a:latin typeface="Helvetica" pitchFamily="34" charset="0"/>
            </a:endParaRPr>
          </a:p>
          <a:p>
            <a:pPr marL="233363" indent="-233363">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Improved imaging speeds up to 6x</a:t>
            </a: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smtClean="0">
                <a:latin typeface="Helvetica" pitchFamily="34" charset="0"/>
              </a:rPr>
              <a:t>high temporal resolutions</a:t>
            </a:r>
          </a:p>
          <a:p>
            <a:pPr>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a:latin typeface="Helvetica" pitchFamily="34" charset="0"/>
            </a:endParaRPr>
          </a:p>
        </p:txBody>
      </p:sp>
    </p:spTree>
    <p:extLst>
      <p:ext uri="{BB962C8B-B14F-4D97-AF65-F5344CB8AC3E}">
        <p14:creationId xmlns:p14="http://schemas.microsoft.com/office/powerpoint/2010/main" val="3560414302"/>
      </p:ext>
    </p:extLst>
  </p:cSld>
  <p:clrMapOvr>
    <a:masterClrMapping/>
  </p:clrMapOvr>
  <mc:AlternateContent xmlns:mc="http://schemas.openxmlformats.org/markup-compatibility/2006" xmlns:p14="http://schemas.microsoft.com/office/powerpoint/2010/main">
    <mc:Choice Requires="p14">
      <p:transition spd="slow" p14:dur="2000" advTm="39443"/>
    </mc:Choice>
    <mc:Fallback xmlns="">
      <p:transition spd="slow" advTm="3944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24</a:t>
            </a:fld>
            <a:endParaRPr lang="en-US"/>
          </a:p>
        </p:txBody>
      </p:sp>
      <p:sp>
        <p:nvSpPr>
          <p:cNvPr id="5" name="TextBox 4"/>
          <p:cNvSpPr txBox="1"/>
          <p:nvPr/>
        </p:nvSpPr>
        <p:spPr>
          <a:xfrm>
            <a:off x="2209800" y="2151728"/>
            <a:ext cx="4724400" cy="1938992"/>
          </a:xfrm>
          <a:prstGeom prst="rect">
            <a:avLst/>
          </a:prstGeom>
          <a:noFill/>
        </p:spPr>
        <p:txBody>
          <a:bodyPr wrap="square" rtlCol="0">
            <a:spAutoFit/>
          </a:bodyPr>
          <a:lstStyle/>
          <a:p>
            <a:pPr algn="ctr"/>
            <a:r>
              <a:rPr lang="en-US" sz="4000" smtClean="0"/>
              <a:t>Thank you</a:t>
            </a:r>
          </a:p>
          <a:p>
            <a:pPr algn="ctr"/>
            <a:r>
              <a:rPr lang="en-US" sz="4000" smtClean="0"/>
              <a:t> </a:t>
            </a:r>
            <a:endParaRPr lang="en-US" sz="4000" dirty="0" smtClean="0"/>
          </a:p>
          <a:p>
            <a:pPr algn="ctr"/>
            <a:r>
              <a:rPr lang="en-US" sz="4000" dirty="0" smtClean="0"/>
              <a:t>Questions ?</a:t>
            </a:r>
            <a:endParaRPr lang="en-US" sz="4000" dirty="0"/>
          </a:p>
        </p:txBody>
      </p:sp>
    </p:spTree>
    <p:extLst>
      <p:ext uri="{BB962C8B-B14F-4D97-AF65-F5344CB8AC3E}">
        <p14:creationId xmlns:p14="http://schemas.microsoft.com/office/powerpoint/2010/main" val="1733948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25</a:t>
            </a:fld>
            <a:endParaRPr lang="en-US"/>
          </a:p>
        </p:txBody>
      </p:sp>
      <p:sp>
        <p:nvSpPr>
          <p:cNvPr id="4" name="Content Placeholder 3"/>
          <p:cNvSpPr>
            <a:spLocks noGrp="1"/>
          </p:cNvSpPr>
          <p:nvPr>
            <p:ph sz="quarter" idx="1"/>
          </p:nvPr>
        </p:nvSpPr>
        <p:spPr>
          <a:xfrm>
            <a:off x="457200" y="1600200"/>
            <a:ext cx="5029200" cy="4937760"/>
          </a:xfrm>
        </p:spPr>
        <p:txBody>
          <a:bodyPr>
            <a:normAutofit/>
          </a:bodyPr>
          <a:lstStyle/>
          <a:p>
            <a:pPr marL="0" indent="-228600">
              <a:spcBef>
                <a:spcPts val="786"/>
              </a:spcBef>
              <a:buClr>
                <a:srgbClr val="CC3300"/>
              </a:buClr>
              <a:buNone/>
            </a:pPr>
            <a:r>
              <a:rPr lang="en-US" dirty="0">
                <a:latin typeface="Helvetica" pitchFamily="34" charset="0"/>
              </a:rPr>
              <a:t>Perfusion studies </a:t>
            </a:r>
          </a:p>
          <a:p>
            <a:pPr marL="228600" indent="-228600">
              <a:spcBef>
                <a:spcPts val="600"/>
              </a:spcBef>
              <a:buClr>
                <a:srgbClr val="CC3300"/>
              </a:buClr>
            </a:pPr>
            <a:r>
              <a:rPr lang="en-US" sz="2000" dirty="0">
                <a:latin typeface="Helvetica" pitchFamily="34" charset="0"/>
              </a:rPr>
              <a:t>detect acute ischemia: brain, myocardial </a:t>
            </a:r>
          </a:p>
          <a:p>
            <a:pPr lvl="1" indent="-228600">
              <a:spcBef>
                <a:spcPts val="600"/>
              </a:spcBef>
              <a:buClr>
                <a:srgbClr val="CC3300"/>
              </a:buClr>
            </a:pPr>
            <a:r>
              <a:rPr lang="en-US" sz="1800" dirty="0">
                <a:latin typeface="Helvetica" pitchFamily="34" charset="0"/>
              </a:rPr>
              <a:t>less enhanced hypo-perfused tissue</a:t>
            </a:r>
          </a:p>
          <a:p>
            <a:pPr lvl="1" indent="-228600">
              <a:spcBef>
                <a:spcPts val="600"/>
              </a:spcBef>
              <a:buClr>
                <a:srgbClr val="CC3300"/>
              </a:buClr>
            </a:pPr>
            <a:r>
              <a:rPr lang="en-US" sz="1800" dirty="0">
                <a:latin typeface="Helvetica" pitchFamily="34" charset="0"/>
              </a:rPr>
              <a:t>relative enhancement changes in image time-series</a:t>
            </a:r>
          </a:p>
          <a:p>
            <a:pPr marL="682625" lvl="2" indent="-220663">
              <a:spcBef>
                <a:spcPts val="600"/>
              </a:spcBef>
              <a:buClr>
                <a:srgbClr val="CC3300"/>
              </a:buClr>
            </a:pPr>
            <a:r>
              <a:rPr lang="en-US" sz="1600" dirty="0">
                <a:latin typeface="Helvetica" pitchFamily="34" charset="0"/>
              </a:rPr>
              <a:t>mean transit time (MTT), time-to-peak (TTP), </a:t>
            </a:r>
            <a:r>
              <a:rPr lang="en-US" sz="1600" dirty="0" smtClean="0">
                <a:latin typeface="Helvetica" pitchFamily="34" charset="0"/>
              </a:rPr>
              <a:t>upslope, downslope</a:t>
            </a:r>
            <a:endParaRPr lang="en-US" sz="1600" dirty="0">
              <a:latin typeface="Helvetica" pitchFamily="34" charset="0"/>
            </a:endParaRPr>
          </a:p>
          <a:p>
            <a:pPr marL="231775" indent="-231775">
              <a:spcBef>
                <a:spcPts val="600"/>
              </a:spcBef>
              <a:buClr>
                <a:srgbClr val="CC3300"/>
              </a:buClr>
            </a:pPr>
            <a:r>
              <a:rPr lang="en-US" sz="2000" dirty="0">
                <a:latin typeface="Helvetica" pitchFamily="34" charset="0"/>
              </a:rPr>
              <a:t>magnetization decay and contrast mixing</a:t>
            </a:r>
          </a:p>
          <a:p>
            <a:pPr marL="461963" lvl="1" indent="-233363">
              <a:spcBef>
                <a:spcPts val="600"/>
              </a:spcBef>
              <a:buClr>
                <a:srgbClr val="CC3300"/>
              </a:buClr>
            </a:pPr>
            <a:r>
              <a:rPr lang="en-US" sz="1800" dirty="0">
                <a:latin typeface="Helvetica" pitchFamily="34" charset="0"/>
              </a:rPr>
              <a:t>first pass of bolus agent </a:t>
            </a:r>
          </a:p>
          <a:p>
            <a:pPr marL="461963" lvl="1" indent="-233363">
              <a:spcBef>
                <a:spcPts val="600"/>
              </a:spcBef>
              <a:buClr>
                <a:srgbClr val="CC3300"/>
              </a:buClr>
              <a:buFont typeface="Wingdings"/>
              <a:buChar char="à"/>
            </a:pPr>
            <a:r>
              <a:rPr lang="en-US" sz="1800" dirty="0">
                <a:latin typeface="Helvetica" pitchFamily="34" charset="0"/>
              </a:rPr>
              <a:t>high temporal resolution</a:t>
            </a:r>
          </a:p>
          <a:p>
            <a:pPr marL="461963" lvl="1" indent="-233363">
              <a:spcBef>
                <a:spcPts val="600"/>
              </a:spcBef>
              <a:buClr>
                <a:srgbClr val="CC3300"/>
              </a:buClr>
            </a:pPr>
            <a:r>
              <a:rPr lang="en-US" sz="1800" dirty="0">
                <a:latin typeface="Helvetica" pitchFamily="34" charset="0"/>
              </a:rPr>
              <a:t>high spatial resolution</a:t>
            </a:r>
          </a:p>
          <a:p>
            <a:pPr marL="461963" lvl="1" indent="-233363">
              <a:spcBef>
                <a:spcPts val="600"/>
              </a:spcBef>
              <a:buClr>
                <a:srgbClr val="CC3300"/>
              </a:buClr>
              <a:buFont typeface="Wingdings"/>
              <a:buChar char="à"/>
            </a:pPr>
            <a:r>
              <a:rPr lang="en-US" sz="1800" dirty="0">
                <a:latin typeface="Helvetica" pitchFamily="34" charset="0"/>
              </a:rPr>
              <a:t>accurate localization</a:t>
            </a:r>
          </a:p>
        </p:txBody>
      </p:sp>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320" y="2971800"/>
            <a:ext cx="3346480" cy="2200521"/>
          </a:xfrm>
          <a:prstGeom prst="rect">
            <a:avLst/>
          </a:prstGeom>
          <a:ln>
            <a:solidFill>
              <a:srgbClr val="C00000"/>
            </a:solidFill>
          </a:ln>
        </p:spPr>
      </p:pic>
      <p:sp>
        <p:nvSpPr>
          <p:cNvPr id="10" name="TextBox 9"/>
          <p:cNvSpPr txBox="1"/>
          <p:nvPr/>
        </p:nvSpPr>
        <p:spPr>
          <a:xfrm>
            <a:off x="5334000" y="5130225"/>
            <a:ext cx="4038600" cy="584775"/>
          </a:xfrm>
          <a:prstGeom prst="rect">
            <a:avLst/>
          </a:prstGeom>
          <a:noFill/>
        </p:spPr>
        <p:txBody>
          <a:bodyPr wrap="square" rtlCol="0">
            <a:spAutoFit/>
          </a:bodyPr>
          <a:lstStyle/>
          <a:p>
            <a:pPr algn="ctr"/>
            <a:r>
              <a:rPr lang="en-US" sz="1600" b="1" dirty="0" smtClean="0">
                <a:latin typeface="Arial Narrow" pitchFamily="34" charset="0"/>
              </a:rPr>
              <a:t>Mean signal intensity curves from myocardial perfusion MRI test of a normal subject</a:t>
            </a:r>
            <a:endParaRPr lang="en-US" sz="1600" b="1" dirty="0">
              <a:latin typeface="Arial Narrow" pitchFamily="34" charset="0"/>
            </a:endParaRPr>
          </a:p>
        </p:txBody>
      </p:sp>
      <p:sp>
        <p:nvSpPr>
          <p:cNvPr id="11" name="TextBox 10"/>
          <p:cNvSpPr txBox="1"/>
          <p:nvPr/>
        </p:nvSpPr>
        <p:spPr>
          <a:xfrm>
            <a:off x="5486400" y="5605046"/>
            <a:ext cx="3276600" cy="338554"/>
          </a:xfrm>
          <a:prstGeom prst="rect">
            <a:avLst/>
          </a:prstGeom>
          <a:noFill/>
        </p:spPr>
        <p:txBody>
          <a:bodyPr wrap="square" rtlCol="0">
            <a:spAutoFit/>
          </a:bodyPr>
          <a:lstStyle/>
          <a:p>
            <a:pPr algn="ctr"/>
            <a:r>
              <a:rPr lang="en-US" sz="800" dirty="0">
                <a:hlinkClick r:id="rId4"/>
              </a:rPr>
              <a:t>http://</a:t>
            </a:r>
            <a:r>
              <a:rPr lang="en-US" sz="800" dirty="0" smtClean="0">
                <a:hlinkClick r:id="rId4"/>
              </a:rPr>
              <a:t>www.ncbi.nlm.nih.gov/pubmed/17578718</a:t>
            </a:r>
            <a:endParaRPr lang="en-US" sz="800" dirty="0" smtClean="0"/>
          </a:p>
          <a:p>
            <a:pPr algn="ctr"/>
            <a:endParaRPr lang="en-US" sz="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18200" y="1558136"/>
            <a:ext cx="2501802" cy="1185064"/>
          </a:xfrm>
          <a:prstGeom prst="rect">
            <a:avLst/>
          </a:prstGeom>
        </p:spPr>
      </p:pic>
    </p:spTree>
    <p:extLst>
      <p:ext uri="{BB962C8B-B14F-4D97-AF65-F5344CB8AC3E}">
        <p14:creationId xmlns:p14="http://schemas.microsoft.com/office/powerpoint/2010/main" val="3356715356"/>
      </p:ext>
    </p:extLst>
  </p:cSld>
  <p:clrMapOvr>
    <a:masterClrMapping/>
  </p:clrMapOvr>
  <mc:AlternateContent xmlns:mc="http://schemas.openxmlformats.org/markup-compatibility/2006" xmlns:p14="http://schemas.microsoft.com/office/powerpoint/2010/main">
    <mc:Choice Requires="p14">
      <p:transition spd="slow" p14:dur="2000" advTm="6522"/>
    </mc:Choice>
    <mc:Fallback xmlns="">
      <p:transition spd="slow" advTm="6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5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5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3</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1600200"/>
                <a:ext cx="8686800" cy="4937760"/>
              </a:xfrm>
            </p:spPr>
            <p:txBody>
              <a:bodyPr>
                <a:normAutofit lnSpcReduction="10000"/>
              </a:bodyPr>
              <a:lstStyle/>
              <a:p>
                <a:pPr marL="0" indent="-228600">
                  <a:lnSpc>
                    <a:spcPct val="80000"/>
                  </a:lnSpc>
                  <a:spcBef>
                    <a:spcPts val="786"/>
                  </a:spcBef>
                  <a:buClr>
                    <a:srgbClr val="CC3300"/>
                  </a:buClr>
                  <a:buNone/>
                </a:pPr>
                <a:r>
                  <a:rPr lang="en-US" dirty="0" smtClean="0">
                    <a:latin typeface="Helvetica" pitchFamily="34" charset="0"/>
                  </a:rPr>
                  <a:t>Fast magnetic resonance imaging                                       (</a:t>
                </a:r>
                <a:r>
                  <a:rPr lang="en-US" dirty="0">
                    <a:latin typeface="Helvetica" pitchFamily="34" charset="0"/>
                  </a:rPr>
                  <a:t>MRI) of physiological functions</a:t>
                </a:r>
              </a:p>
              <a:p>
                <a:pPr lvl="1" indent="-223838">
                  <a:lnSpc>
                    <a:spcPct val="80000"/>
                  </a:lnSpc>
                  <a:spcBef>
                    <a:spcPts val="786"/>
                  </a:spcBef>
                  <a:buClr>
                    <a:srgbClr val="CC3300"/>
                  </a:buClr>
                </a:pPr>
                <a:r>
                  <a:rPr lang="en-US" sz="1800" dirty="0">
                    <a:latin typeface="Helvetica" pitchFamily="34" charset="0"/>
                  </a:rPr>
                  <a:t>high temporal </a:t>
                </a:r>
                <a:r>
                  <a:rPr lang="en-US" sz="1800" dirty="0" smtClean="0">
                    <a:latin typeface="Helvetica" pitchFamily="34" charset="0"/>
                  </a:rPr>
                  <a:t>and/or spatial resolution</a:t>
                </a:r>
                <a:endParaRPr lang="en-US" sz="1800" dirty="0">
                  <a:latin typeface="Helvetica" pitchFamily="34" charset="0"/>
                </a:endParaRPr>
              </a:p>
              <a:p>
                <a:pPr lvl="1" indent="-223838">
                  <a:lnSpc>
                    <a:spcPct val="80000"/>
                  </a:lnSpc>
                  <a:spcBef>
                    <a:spcPts val="786"/>
                  </a:spcBef>
                  <a:buClr>
                    <a:srgbClr val="CC3300"/>
                  </a:buClr>
                </a:pPr>
                <a:r>
                  <a:rPr lang="en-US" sz="1800" dirty="0" smtClean="0">
                    <a:latin typeface="Helvetica" pitchFamily="34" charset="0"/>
                  </a:rPr>
                  <a:t>improved </a:t>
                </a:r>
                <a:r>
                  <a:rPr lang="en-US" sz="1800" dirty="0">
                    <a:latin typeface="Helvetica" pitchFamily="34" charset="0"/>
                  </a:rPr>
                  <a:t>sensitivity and specificity of </a:t>
                </a:r>
                <a:r>
                  <a:rPr lang="en-US" sz="1800" dirty="0" smtClean="0">
                    <a:latin typeface="Helvetica" pitchFamily="34" charset="0"/>
                  </a:rPr>
                  <a:t>                                                               the </a:t>
                </a:r>
                <a:r>
                  <a:rPr lang="en-US" sz="1800" dirty="0">
                    <a:latin typeface="Helvetica" pitchFamily="34" charset="0"/>
                  </a:rPr>
                  <a:t>diagnosis</a:t>
                </a:r>
              </a:p>
              <a:p>
                <a:pPr lvl="1" indent="-223838">
                  <a:lnSpc>
                    <a:spcPct val="80000"/>
                  </a:lnSpc>
                  <a:spcBef>
                    <a:spcPts val="786"/>
                  </a:spcBef>
                  <a:buClr>
                    <a:srgbClr val="CC3300"/>
                  </a:buClr>
                </a:pPr>
                <a:r>
                  <a:rPr lang="en-US" sz="1800" dirty="0" smtClean="0">
                    <a:latin typeface="Helvetica" pitchFamily="34" charset="0"/>
                  </a:rPr>
                  <a:t>Perfusion studies: brain, myocardial</a:t>
                </a:r>
              </a:p>
              <a:p>
                <a:pPr marL="682625" lvl="2" indent="-220663">
                  <a:spcBef>
                    <a:spcPts val="600"/>
                  </a:spcBef>
                  <a:buClr>
                    <a:srgbClr val="CC3300"/>
                  </a:buClr>
                </a:pPr>
                <a:r>
                  <a:rPr lang="en-US" sz="1600" dirty="0">
                    <a:latin typeface="Helvetica" pitchFamily="34" charset="0"/>
                  </a:rPr>
                  <a:t>less enhanced hypo-perfused tissue</a:t>
                </a:r>
              </a:p>
              <a:p>
                <a:pPr marL="682625" lvl="2" indent="-220663">
                  <a:spcBef>
                    <a:spcPts val="600"/>
                  </a:spcBef>
                  <a:buClr>
                    <a:srgbClr val="CC3300"/>
                  </a:buClr>
                </a:pPr>
                <a:r>
                  <a:rPr lang="en-US" sz="1600" dirty="0">
                    <a:latin typeface="Helvetica" pitchFamily="34" charset="0"/>
                  </a:rPr>
                  <a:t>relative enhancement changes in image </a:t>
                </a:r>
                <a:r>
                  <a:rPr lang="en-US" sz="1600" dirty="0" smtClean="0">
                    <a:latin typeface="Helvetica" pitchFamily="34" charset="0"/>
                  </a:rPr>
                  <a:t>                                                                    time-series</a:t>
                </a:r>
                <a:endParaRPr lang="en-US" sz="1600" dirty="0">
                  <a:latin typeface="Helvetica" pitchFamily="34" charset="0"/>
                </a:endParaRPr>
              </a:p>
              <a:p>
                <a:pPr lvl="2" indent="-223838">
                  <a:lnSpc>
                    <a:spcPct val="80000"/>
                  </a:lnSpc>
                  <a:spcBef>
                    <a:spcPts val="786"/>
                  </a:spcBef>
                  <a:buClr>
                    <a:srgbClr val="CC3300"/>
                  </a:buClr>
                </a:pPr>
                <a:endParaRPr lang="en-US" sz="1600" dirty="0" smtClean="0">
                  <a:latin typeface="Helvetica" pitchFamily="34" charset="0"/>
                </a:endParaRPr>
              </a:p>
              <a:p>
                <a:pPr marL="0" indent="0">
                  <a:lnSpc>
                    <a:spcPct val="80000"/>
                  </a:lnSpc>
                  <a:spcBef>
                    <a:spcPts val="786"/>
                  </a:spcBef>
                  <a:buClr>
                    <a:srgbClr val="CC3300"/>
                  </a:buClr>
                  <a:buNone/>
                </a:pPr>
                <a:r>
                  <a:rPr lang="en-US" dirty="0">
                    <a:latin typeface="Helvetica" pitchFamily="34" charset="0"/>
                  </a:rPr>
                  <a:t>Linear dynamical systems (LDS) </a:t>
                </a:r>
                <a:r>
                  <a:rPr lang="en-US" dirty="0" smtClean="0">
                    <a:latin typeface="Helvetica" pitchFamily="34" charset="0"/>
                  </a:rPr>
                  <a:t>                                      based </a:t>
                </a:r>
                <a:r>
                  <a:rPr lang="en-US" dirty="0">
                    <a:latin typeface="Helvetica" pitchFamily="34" charset="0"/>
                  </a:rPr>
                  <a:t>dynamic MRI </a:t>
                </a:r>
                <a:r>
                  <a:rPr lang="en-US" dirty="0" smtClean="0">
                    <a:latin typeface="Helvetica" pitchFamily="34" charset="0"/>
                  </a:rPr>
                  <a:t>formulation</a:t>
                </a:r>
              </a:p>
              <a:p>
                <a:pPr>
                  <a:lnSpc>
                    <a:spcPct val="80000"/>
                  </a:lnSpc>
                  <a:spcBef>
                    <a:spcPts val="786"/>
                  </a:spcBef>
                  <a:buClr>
                    <a:srgbClr val="CC3300"/>
                  </a:buClr>
                </a:pPr>
                <a:r>
                  <a:rPr lang="en-US" sz="1800" dirty="0" smtClean="0">
                    <a:latin typeface="Helvetica" pitchFamily="34" charset="0"/>
                  </a:rPr>
                  <a:t>using true physical evolution model (</a:t>
                </a:r>
                <a14:m>
                  <m:oMath xmlns:m="http://schemas.openxmlformats.org/officeDocument/2006/math">
                    <m:sSub>
                      <m:sSubPr>
                        <m:ctrlPr>
                          <a:rPr lang="en-US" sz="1800" i="1" smtClean="0">
                            <a:latin typeface="Cambria Math"/>
                          </a:rPr>
                        </m:ctrlPr>
                      </m:sSubPr>
                      <m:e>
                        <m:r>
                          <a:rPr lang="en-US" sz="1800" b="0" i="1" smtClean="0">
                            <a:latin typeface="Cambria Math"/>
                          </a:rPr>
                          <m:t>𝐴</m:t>
                        </m:r>
                      </m:e>
                      <m:sub>
                        <m:r>
                          <a:rPr lang="en-US" sz="1800" b="0" i="1" smtClean="0">
                            <a:latin typeface="Cambria Math"/>
                          </a:rPr>
                          <m:t>𝑖</m:t>
                        </m:r>
                      </m:sub>
                    </m:sSub>
                  </m:oMath>
                </a14:m>
                <a:r>
                  <a:rPr lang="en-US" sz="1800" dirty="0" smtClean="0">
                    <a:latin typeface="Helvetica" pitchFamily="34" charset="0"/>
                  </a:rPr>
                  <a:t>)</a:t>
                </a:r>
              </a:p>
              <a:p>
                <a:pPr>
                  <a:lnSpc>
                    <a:spcPct val="80000"/>
                  </a:lnSpc>
                  <a:spcBef>
                    <a:spcPts val="786"/>
                  </a:spcBef>
                  <a:buClr>
                    <a:srgbClr val="CC3300"/>
                  </a:buClr>
                </a:pPr>
                <a:r>
                  <a:rPr lang="en-US" sz="1800" dirty="0" smtClean="0">
                    <a:latin typeface="Helvetica" pitchFamily="34" charset="0"/>
                  </a:rPr>
                  <a:t>sparse innovations (</a:t>
                </a:r>
                <a14:m>
                  <m:oMath xmlns:m="http://schemas.openxmlformats.org/officeDocument/2006/math">
                    <m:sSub>
                      <m:sSubPr>
                        <m:ctrlPr>
                          <a:rPr lang="en-US" sz="1800" i="1" smtClean="0">
                            <a:latin typeface="Cambria Math"/>
                          </a:rPr>
                        </m:ctrlPr>
                      </m:sSubPr>
                      <m:e>
                        <m:r>
                          <a:rPr lang="en-US" sz="1800" b="0" i="1" smtClean="0">
                            <a:latin typeface="Cambria Math"/>
                          </a:rPr>
                          <m:t>𝑥</m:t>
                        </m:r>
                      </m:e>
                      <m:sub>
                        <m:r>
                          <a:rPr lang="en-US" sz="1800" b="0" i="1" smtClean="0">
                            <a:latin typeface="Cambria Math"/>
                          </a:rPr>
                          <m:t>𝑖</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𝐴</m:t>
                        </m:r>
                      </m:e>
                      <m:sub>
                        <m:r>
                          <a:rPr lang="en-US" sz="1800" b="0" i="1" smtClean="0">
                            <a:latin typeface="Cambria Math"/>
                          </a:rPr>
                          <m:t>𝑖</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𝑖</m:t>
                        </m:r>
                        <m:r>
                          <a:rPr lang="en-US" sz="1800" b="0" i="1" smtClean="0">
                            <a:latin typeface="Cambria Math"/>
                          </a:rPr>
                          <m:t>−1</m:t>
                        </m:r>
                      </m:sub>
                    </m:sSub>
                  </m:oMath>
                </a14:m>
                <a:r>
                  <a:rPr lang="en-US" sz="1800" dirty="0" smtClean="0">
                    <a:latin typeface="Helvetica" pitchFamily="34" charset="0"/>
                  </a:rPr>
                  <a:t>) </a:t>
                </a:r>
                <a:endParaRPr lang="en-US" sz="1800" dirty="0">
                  <a:latin typeface="Helvetica" pitchFamily="34" charset="0"/>
                </a:endParaRPr>
              </a:p>
              <a:p>
                <a:pPr marL="274320" lvl="1" indent="0">
                  <a:buNone/>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lim>
                        </m:limLow>
                      </m:fName>
                      <m:e>
                        <m:nary>
                          <m:naryPr>
                            <m:chr m:val="∑"/>
                            <m:ctrlPr>
                              <a:rPr lang="en-US" i="1">
                                <a:latin typeface="Cambria Math"/>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𝑖</m:t>
                                </m:r>
                              </m:sub>
                            </m:sSub>
                            <m:sSub>
                              <m:sSubPr>
                                <m:ctrlPr>
                                  <a:rPr lang="en-US" i="1">
                                    <a:latin typeface="Cambria Math"/>
                                  </a:rPr>
                                </m:ctrlPr>
                              </m:sSub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e>
                              <m:sub>
                                <m:r>
                                  <a:rPr lang="en-US" i="1">
                                    <a:latin typeface="Cambria Math" panose="02040503050406030204" pitchFamily="18" charset="0"/>
                                  </a:rPr>
                                  <m:t>1</m:t>
                                </m:r>
                              </m:sub>
                            </m:sSub>
                          </m:e>
                        </m:nary>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nary>
                          <m:naryPr>
                            <m:chr m:val="∑"/>
                            <m:ctrlPr>
                              <a:rPr lang="en-US" i="1">
                                <a:latin typeface="Cambria Math"/>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Sup>
                              <m:sSubSupPr>
                                <m:ctrlPr>
                                  <a:rPr lang="en-US" i="1">
                                    <a:latin typeface="Cambria Math"/>
                                  </a:rPr>
                                </m:ctrlPr>
                              </m:sSubSup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sub>
                                <m:r>
                                  <a:rPr lang="en-US" i="1">
                                    <a:latin typeface="Cambria Math" panose="02040503050406030204" pitchFamily="18" charset="0"/>
                                  </a:rPr>
                                  <m:t>2</m:t>
                                </m:r>
                              </m:sub>
                              <m:sup>
                                <m:r>
                                  <a:rPr lang="en-US" i="1">
                                    <a:latin typeface="Cambria Math" panose="02040503050406030204" pitchFamily="18" charset="0"/>
                                  </a:rPr>
                                  <m:t>2</m:t>
                                </m:r>
                              </m:sup>
                            </m:sSubSup>
                          </m:e>
                        </m:nary>
                      </m:e>
                    </m:func>
                    <m:r>
                      <a:rPr lang="en-US" i="1">
                        <a:latin typeface="Cambria Math" panose="02040503050406030204" pitchFamily="18" charset="0"/>
                      </a:rPr>
                      <m:t> </m:t>
                    </m:r>
                  </m:oMath>
                </a14:m>
                <a:r>
                  <a:rPr lang="en-US" dirty="0"/>
                  <a:t> </a:t>
                </a:r>
                <a:endParaRPr lang="en-US" sz="1800" dirty="0" smtClean="0">
                  <a:latin typeface="Helvetica" pitchFamily="34" charset="0"/>
                </a:endParaRPr>
              </a:p>
              <a:p>
                <a:pPr marL="0" indent="-228600">
                  <a:spcBef>
                    <a:spcPts val="786"/>
                  </a:spcBef>
                  <a:buClr>
                    <a:srgbClr val="CC3300"/>
                  </a:buClr>
                  <a:buNone/>
                </a:pPr>
                <a:endParaRPr lang="en-US" sz="1800" dirty="0">
                  <a:latin typeface="Helvetica"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1600200"/>
                <a:ext cx="8686800" cy="4937760"/>
              </a:xfrm>
              <a:blipFill rotWithShape="1">
                <a:blip r:embed="rId3"/>
                <a:stretch>
                  <a:fillRect l="-1053" t="-2963" b="-3704"/>
                </a:stretch>
              </a:blipFill>
            </p:spPr>
            <p:txBody>
              <a:bodyPr/>
              <a:lstStyle/>
              <a:p>
                <a:r>
                  <a:rPr lang="en-US">
                    <a:noFill/>
                  </a:rPr>
                  <a:t> </a:t>
                </a:r>
              </a:p>
            </p:txBody>
          </p:sp>
        </mc:Fallback>
      </mc:AlternateContent>
      <p:pic>
        <p:nvPicPr>
          <p:cNvPr id="9"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1320" y="2828679"/>
            <a:ext cx="3270280" cy="2150415"/>
          </a:xfrm>
          <a:prstGeom prst="rect">
            <a:avLst/>
          </a:prstGeom>
          <a:ln>
            <a:solidFill>
              <a:srgbClr val="C00000"/>
            </a:solidFill>
          </a:ln>
        </p:spPr>
      </p:pic>
      <p:sp>
        <p:nvSpPr>
          <p:cNvPr id="10" name="TextBox 9"/>
          <p:cNvSpPr txBox="1"/>
          <p:nvPr/>
        </p:nvSpPr>
        <p:spPr>
          <a:xfrm>
            <a:off x="5715000" y="4948008"/>
            <a:ext cx="3276600" cy="461665"/>
          </a:xfrm>
          <a:prstGeom prst="rect">
            <a:avLst/>
          </a:prstGeom>
          <a:noFill/>
        </p:spPr>
        <p:txBody>
          <a:bodyPr wrap="square" rtlCol="0">
            <a:spAutoFit/>
          </a:bodyPr>
          <a:lstStyle/>
          <a:p>
            <a:pPr algn="ctr"/>
            <a:r>
              <a:rPr lang="en-US" sz="1200" b="1" dirty="0" smtClean="0">
                <a:latin typeface="Arial Narrow" pitchFamily="34" charset="0"/>
              </a:rPr>
              <a:t>Mean signal intensity curves from myocardial perfusion MRI test of a normal subject</a:t>
            </a:r>
            <a:endParaRPr lang="en-US" sz="1200" b="1" dirty="0">
              <a:latin typeface="Arial Narrow" pitchFamily="34" charset="0"/>
            </a:endParaRPr>
          </a:p>
        </p:txBody>
      </p:sp>
      <p:sp>
        <p:nvSpPr>
          <p:cNvPr id="11" name="TextBox 10"/>
          <p:cNvSpPr txBox="1"/>
          <p:nvPr/>
        </p:nvSpPr>
        <p:spPr>
          <a:xfrm>
            <a:off x="5638800" y="5300246"/>
            <a:ext cx="3276600" cy="338554"/>
          </a:xfrm>
          <a:prstGeom prst="rect">
            <a:avLst/>
          </a:prstGeom>
          <a:noFill/>
        </p:spPr>
        <p:txBody>
          <a:bodyPr wrap="square" rtlCol="0">
            <a:spAutoFit/>
          </a:bodyPr>
          <a:lstStyle/>
          <a:p>
            <a:pPr algn="ctr"/>
            <a:r>
              <a:rPr lang="en-US" sz="800" dirty="0">
                <a:hlinkClick r:id="rId5"/>
              </a:rPr>
              <a:t>http://</a:t>
            </a:r>
            <a:r>
              <a:rPr lang="en-US" sz="800" dirty="0" smtClean="0">
                <a:hlinkClick r:id="rId5"/>
              </a:rPr>
              <a:t>www.ncbi.nlm.nih.gov/pubmed/17578718</a:t>
            </a:r>
            <a:endParaRPr lang="en-US" sz="800" dirty="0" smtClean="0"/>
          </a:p>
          <a:p>
            <a:pPr algn="ctr"/>
            <a:endParaRPr lang="en-US" sz="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15059" y="1558136"/>
            <a:ext cx="2501802" cy="1185064"/>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18200" y="1558136"/>
            <a:ext cx="2501802" cy="1185064"/>
          </a:xfrm>
          <a:prstGeom prst="rect">
            <a:avLst/>
          </a:prstGeom>
        </p:spPr>
      </p:pic>
    </p:spTree>
    <p:extLst>
      <p:ext uri="{BB962C8B-B14F-4D97-AF65-F5344CB8AC3E}">
        <p14:creationId xmlns:p14="http://schemas.microsoft.com/office/powerpoint/2010/main" val="1415485019"/>
      </p:ext>
    </p:extLst>
  </p:cSld>
  <p:clrMapOvr>
    <a:masterClrMapping/>
  </p:clrMapOvr>
  <mc:AlternateContent xmlns:mc="http://schemas.openxmlformats.org/markup-compatibility/2006" xmlns:p14="http://schemas.microsoft.com/office/powerpoint/2010/main">
    <mc:Choice Requires="p14">
      <p:transition spd="slow" p14:dur="2000" advTm="6522"/>
    </mc:Choice>
    <mc:Fallback xmlns="">
      <p:transition spd="slow" advTm="6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5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5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a:latin typeface="Helvetica" pitchFamily="34" charset="0"/>
              </a:rPr>
              <a:t>Parallel imaging: SENSE, </a:t>
            </a:r>
            <a:r>
              <a:rPr lang="en-GB" dirty="0" smtClean="0">
                <a:latin typeface="Helvetica" pitchFamily="34" charset="0"/>
              </a:rPr>
              <a:t>GRAPPA</a:t>
            </a: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a:latin typeface="Helvetica" pitchFamily="34" charset="0"/>
              </a:rPr>
              <a:t>Exploiting data redundancy</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a:latin typeface="Helvetica" pitchFamily="34" charset="0"/>
              </a:rPr>
              <a:t>spatial : partial Fourier, reduced FOV</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a:latin typeface="Helvetica" pitchFamily="34" charset="0"/>
              </a:rPr>
              <a:t>temporal : k-t BLAST, </a:t>
            </a:r>
            <a:r>
              <a:rPr lang="en-GB" sz="1800" dirty="0" smtClean="0">
                <a:latin typeface="Helvetica" pitchFamily="34" charset="0"/>
              </a:rPr>
              <a:t>HYPR, k-t FOCUSS  </a:t>
            </a:r>
            <a:endParaRPr lang="en-GB" sz="1800" dirty="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dirty="0" smtClean="0">
              <a:latin typeface="Helvetica" pitchFamily="34" charset="0"/>
            </a:endParaRPr>
          </a:p>
          <a:p>
            <a:pPr marL="233363" indent="-233363">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Compressed </a:t>
            </a:r>
            <a:r>
              <a:rPr lang="en-GB" dirty="0">
                <a:latin typeface="Helvetica" pitchFamily="34" charset="0"/>
              </a:rPr>
              <a:t>sensing</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a:latin typeface="Helvetica" pitchFamily="34" charset="0"/>
              </a:rPr>
              <a:t>sparsity priors: wavelets, total-</a:t>
            </a:r>
            <a:r>
              <a:rPr lang="en-GB" sz="1800" dirty="0" err="1">
                <a:latin typeface="Helvetica" pitchFamily="34" charset="0"/>
              </a:rPr>
              <a:t>variational</a:t>
            </a:r>
            <a:r>
              <a:rPr lang="en-GB" sz="1800" dirty="0">
                <a:latin typeface="Helvetica" pitchFamily="34" charset="0"/>
              </a:rPr>
              <a:t> norm, dictionaries  </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sz="1800" dirty="0">
                <a:latin typeface="Helvetica" pitchFamily="34" charset="0"/>
              </a:rPr>
              <a:t>sensing/sampling: signal encoding </a:t>
            </a:r>
            <a:r>
              <a:rPr lang="en-GB" sz="1800" dirty="0" smtClean="0">
                <a:latin typeface="Helvetica" pitchFamily="34" charset="0"/>
              </a:rPr>
              <a:t>formulation</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GB" sz="1800" dirty="0" smtClean="0">
              <a:latin typeface="Helvetica" pitchFamily="34" charset="0"/>
            </a:endParaRPr>
          </a:p>
          <a:p>
            <a:pPr marL="231775"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Low-rank matrix completion</a:t>
            </a:r>
          </a:p>
          <a:p>
            <a:pPr marL="231775" indent="-2317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GB" dirty="0" smtClean="0">
                <a:latin typeface="Helvetica" pitchFamily="34" charset="0"/>
              </a:rPr>
              <a:t>Low-rank plus sparse matrix completion </a:t>
            </a:r>
          </a:p>
          <a:p>
            <a:pPr marL="0" indent="0">
              <a:spcBef>
                <a:spcPts val="12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19792144"/>
      </p:ext>
    </p:extLst>
  </p:cSld>
  <p:clrMapOvr>
    <a:masterClrMapping/>
  </p:clrMapOvr>
  <mc:AlternateContent xmlns:mc="http://schemas.openxmlformats.org/markup-compatibility/2006" xmlns:p14="http://schemas.microsoft.com/office/powerpoint/2010/main">
    <mc:Choice Requires="p14">
      <p:transition spd="slow" p14:dur="2000" advTm="174048"/>
    </mc:Choice>
    <mc:Fallback xmlns="">
      <p:transition spd="slow" advTm="17404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spcBef>
                <a:spcPts val="600"/>
              </a:spcBef>
              <a:buNone/>
            </a:pPr>
            <a:r>
              <a:rPr lang="en-US" dirty="0" smtClean="0">
                <a:latin typeface="Helvetica" panose="020B0604020202020204" pitchFamily="34" charset="0"/>
                <a:cs typeface="Helvetica" panose="020B0604020202020204" pitchFamily="34" charset="0"/>
              </a:rPr>
              <a:t>The novelty of the fast MRI technique is based on the insight of using measurable system dynamics  </a:t>
            </a:r>
          </a:p>
          <a:p>
            <a:pPr marL="2286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cs typeface="Helvetica" panose="020B0604020202020204" pitchFamily="34" charset="0"/>
              </a:rPr>
              <a:t>combines </a:t>
            </a:r>
            <a:r>
              <a:rPr lang="en-US" sz="1800" dirty="0">
                <a:latin typeface="Helvetica" pitchFamily="34" charset="0"/>
                <a:cs typeface="Helvetica" panose="020B0604020202020204" pitchFamily="34" charset="0"/>
              </a:rPr>
              <a:t>linear dynamical system model with sparse recovery techniques</a:t>
            </a:r>
          </a:p>
          <a:p>
            <a:pPr marL="2286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smtClean="0">
              <a:latin typeface="Helvetica" pitchFamily="34" charset="0"/>
              <a:cs typeface="Helvetica" panose="020B0604020202020204" pitchFamily="34" charset="0"/>
            </a:endParaRPr>
          </a:p>
          <a:p>
            <a:pPr marL="228600"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cs typeface="Helvetica" panose="020B0604020202020204" pitchFamily="34" charset="0"/>
              </a:rPr>
              <a:t>explicitly uses the available physical dynamical </a:t>
            </a:r>
            <a:r>
              <a:rPr lang="en-US" sz="1800" dirty="0" smtClean="0">
                <a:latin typeface="Helvetica" pitchFamily="34" charset="0"/>
                <a:cs typeface="Helvetica" panose="020B0604020202020204" pitchFamily="34" charset="0"/>
              </a:rPr>
              <a:t>models</a:t>
            </a:r>
          </a:p>
          <a:p>
            <a:pPr marL="228600" lvl="1" indent="-22860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smtClean="0">
              <a:latin typeface="Helvetica" panose="020B0604020202020204" pitchFamily="34" charset="0"/>
              <a:cs typeface="Helvetica" panose="020B0604020202020204" pitchFamily="34" charset="0"/>
              <a:sym typeface="Wingdings" panose="05000000000000000000" pitchFamily="2" charset="2"/>
            </a:endParaRPr>
          </a:p>
          <a:p>
            <a:pPr marL="228600" lvl="1"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anose="020B0604020202020204" pitchFamily="34" charset="0"/>
                <a:cs typeface="Helvetica" panose="020B0604020202020204" pitchFamily="34" charset="0"/>
                <a:sym typeface="Wingdings" panose="05000000000000000000" pitchFamily="2" charset="2"/>
              </a:rPr>
              <a:t>improved </a:t>
            </a:r>
            <a:r>
              <a:rPr lang="en-US" sz="1800" dirty="0">
                <a:latin typeface="Helvetica" panose="020B0604020202020204" pitchFamily="34" charset="0"/>
                <a:cs typeface="Helvetica" panose="020B0604020202020204" pitchFamily="34" charset="0"/>
                <a:sym typeface="Wingdings" panose="05000000000000000000" pitchFamily="2" charset="2"/>
              </a:rPr>
              <a:t>redundancy encoding results in high compressibility of images to be recovered using sparse recovery methods </a:t>
            </a:r>
            <a:endParaRPr lang="en-US" sz="1800" dirty="0" smtClean="0">
              <a:latin typeface="Helvetica" panose="020B0604020202020204" pitchFamily="34" charset="0"/>
              <a:cs typeface="Helvetica" panose="020B0604020202020204" pitchFamily="34" charset="0"/>
              <a:sym typeface="Wingdings" panose="05000000000000000000" pitchFamily="2" charset="2"/>
            </a:endParaRPr>
          </a:p>
          <a:p>
            <a:pPr marL="228600" lvl="1" indent="-228600">
              <a:spcBef>
                <a:spcPts val="600"/>
              </a:spcBef>
              <a:buClr>
                <a:srgbClr val="CC3300"/>
              </a:buClr>
              <a:buFont typeface="Wingdings" panose="05000000000000000000" pitchFamily="2" charset="2"/>
              <a:buChar char="à"/>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anose="020B0604020202020204" pitchFamily="34" charset="0"/>
              <a:cs typeface="Helvetica" panose="020B0604020202020204" pitchFamily="34" charset="0"/>
              <a:sym typeface="Wingdings" panose="05000000000000000000" pitchFamily="2" charset="2"/>
            </a:endParaRPr>
          </a:p>
          <a:p>
            <a:pPr marL="228600" lvl="1"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cs typeface="Helvetica" panose="020B0604020202020204" pitchFamily="34" charset="0"/>
              </a:rPr>
              <a:t>unifies prior information based methods which implicitly use the dynamics of underlying physiological functions</a:t>
            </a:r>
          </a:p>
          <a:p>
            <a:pPr marL="243205" lvl="1" indent="-285750">
              <a:spcBef>
                <a:spcPts val="600"/>
              </a:spcBef>
              <a:buClr>
                <a:srgbClr val="CC3300"/>
              </a:buClr>
              <a:buFont typeface="Wingdings" panose="05000000000000000000" pitchFamily="2" charset="2"/>
              <a:buChar char="à"/>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itchFamily="34" charset="0"/>
              <a:cs typeface="Helvetica" panose="020B0604020202020204" pitchFamily="34" charset="0"/>
            </a:endParaRPr>
          </a:p>
          <a:p>
            <a:pPr marL="228600" indent="-22860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600" dirty="0" smtClean="0">
                <a:latin typeface="Helvetica"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93832172"/>
      </p:ext>
    </p:extLst>
  </p:cSld>
  <p:clrMapOvr>
    <a:masterClrMapping/>
  </p:clrMapOvr>
  <mc:AlternateContent xmlns:mc="http://schemas.openxmlformats.org/markup-compatibility/2006" xmlns:p14="http://schemas.microsoft.com/office/powerpoint/2010/main">
    <mc:Choice Requires="p14">
      <p:transition spd="slow" p14:dur="2000" advTm="60207"/>
    </mc:Choice>
    <mc:Fallback xmlns="">
      <p:transition spd="slow" advTm="6020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fontScale="92500" lnSpcReduction="10000"/>
              </a:bodyPr>
              <a:lstStyle/>
              <a:p>
                <a:pPr marL="233363" indent="-233363">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Classic dynamical system</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e>
                      </m:d>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m:oMathPara>
                </a14:m>
                <a:endParaRPr lang="en-US" b="0" dirty="0" smtClean="0"/>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𝑥</m:t>
                        </m:r>
                      </m:e>
                      <m:sub>
                        <m:r>
                          <a:rPr lang="en-US" sz="1800">
                            <a:latin typeface="Cambria Math" panose="02040503050406030204" pitchFamily="18" charset="0"/>
                          </a:rPr>
                          <m:t>𝑘</m:t>
                        </m:r>
                      </m:sub>
                    </m:sSub>
                  </m:oMath>
                </a14:m>
                <a:r>
                  <a:rPr lang="en-US" sz="1800" dirty="0">
                    <a:latin typeface="Helvetica" pitchFamily="34" charset="0"/>
                  </a:rPr>
                  <a:t>: </a:t>
                </a:r>
                <a14:m>
                  <m:oMath xmlns:m="http://schemas.openxmlformats.org/officeDocument/2006/math">
                    <m:r>
                      <a:rPr lang="en-US" sz="1800">
                        <a:latin typeface="Cambria Math" panose="02040503050406030204" pitchFamily="18" charset="0"/>
                      </a:rPr>
                      <m:t>𝑁</m:t>
                    </m:r>
                    <m:r>
                      <a:rPr lang="en-US" sz="1800">
                        <a:latin typeface="Cambria Math" panose="02040503050406030204" pitchFamily="18" charset="0"/>
                      </a:rPr>
                      <m:t>×1</m:t>
                    </m:r>
                  </m:oMath>
                </a14:m>
                <a:r>
                  <a:rPr lang="en-US" sz="1800" dirty="0">
                    <a:latin typeface="Helvetica" pitchFamily="34" charset="0"/>
                  </a:rPr>
                  <a:t> </a:t>
                </a:r>
                <a:r>
                  <a:rPr lang="en-US" sz="1800" dirty="0" smtClean="0">
                    <a:latin typeface="Helvetica" pitchFamily="34" charset="0"/>
                  </a:rPr>
                  <a:t>dynamic state at </a:t>
                </a:r>
                <a14:m>
                  <m:oMath xmlns:m="http://schemas.openxmlformats.org/officeDocument/2006/math">
                    <m:sSup>
                      <m:sSupPr>
                        <m:ctrlPr>
                          <a:rPr lang="en-US" sz="1800" i="1">
                            <a:latin typeface="Cambria Math"/>
                          </a:rPr>
                        </m:ctrlPr>
                      </m:sSupPr>
                      <m:e>
                        <m:r>
                          <a:rPr lang="en-US" sz="1800">
                            <a:latin typeface="Cambria Math" panose="02040503050406030204" pitchFamily="18" charset="0"/>
                          </a:rPr>
                          <m:t>𝑘</m:t>
                        </m:r>
                      </m:e>
                      <m:sup>
                        <m:r>
                          <a:rPr lang="en-US" sz="1800">
                            <a:latin typeface="Cambria Math" panose="02040503050406030204" pitchFamily="18" charset="0"/>
                          </a:rPr>
                          <m:t>𝑡h</m:t>
                        </m:r>
                      </m:sup>
                    </m:sSup>
                  </m:oMath>
                </a14:m>
                <a:r>
                  <a:rPr lang="en-US" sz="1800" dirty="0" smtClean="0">
                    <a:latin typeface="Helvetica" pitchFamily="34" charset="0"/>
                  </a:rPr>
                  <a:t> time point</a:t>
                </a:r>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𝑓</m:t>
                        </m:r>
                      </m:e>
                      <m:sub>
                        <m:r>
                          <a:rPr lang="en-US" sz="1800">
                            <a:latin typeface="Cambria Math" panose="02040503050406030204" pitchFamily="18" charset="0"/>
                          </a:rPr>
                          <m:t>𝑘</m:t>
                        </m:r>
                      </m:sub>
                    </m:sSub>
                    <m:d>
                      <m:dPr>
                        <m:ctrlPr>
                          <a:rPr lang="en-US" sz="1800" i="1">
                            <a:latin typeface="Cambria Math"/>
                          </a:rPr>
                        </m:ctrlPr>
                      </m:dPr>
                      <m:e>
                        <m:r>
                          <a:rPr lang="en-US" sz="1800">
                            <a:latin typeface="Cambria Math" panose="02040503050406030204" pitchFamily="18" charset="0"/>
                          </a:rPr>
                          <m:t>.</m:t>
                        </m:r>
                      </m:e>
                    </m:d>
                  </m:oMath>
                </a14:m>
                <a:r>
                  <a:rPr lang="en-US" sz="1800" dirty="0" smtClean="0">
                    <a:latin typeface="Helvetica" pitchFamily="34" charset="0"/>
                  </a:rPr>
                  <a:t> time-evolution </a:t>
                </a:r>
                <a:r>
                  <a:rPr lang="en-US" sz="1800" dirty="0">
                    <a:latin typeface="Helvetica" pitchFamily="34" charset="0"/>
                  </a:rPr>
                  <a:t>function of the underlying </a:t>
                </a:r>
                <a:r>
                  <a:rPr lang="en-US" sz="1800" dirty="0" smtClean="0">
                    <a:latin typeface="Helvetica" pitchFamily="34" charset="0"/>
                  </a:rPr>
                  <a:t>states</a:t>
                </a:r>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𝑢</m:t>
                        </m:r>
                      </m:e>
                      <m:sub>
                        <m:r>
                          <a:rPr lang="en-US" sz="1800">
                            <a:latin typeface="Cambria Math" panose="02040503050406030204" pitchFamily="18" charset="0"/>
                          </a:rPr>
                          <m:t>𝑘</m:t>
                        </m:r>
                      </m:sub>
                    </m:sSub>
                  </m:oMath>
                </a14:m>
                <a:r>
                  <a:rPr lang="en-US" sz="1800" dirty="0">
                    <a:latin typeface="Helvetica" pitchFamily="34" charset="0"/>
                  </a:rPr>
                  <a:t>: modeling error or innovations</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𝑦</m:t>
                        </m:r>
                      </m:e>
                      <m:sub>
                        <m:r>
                          <a:rPr lang="en-US" sz="1800">
                            <a:latin typeface="Cambria Math" panose="02040503050406030204" pitchFamily="18" charset="0"/>
                          </a:rPr>
                          <m:t>𝑘</m:t>
                        </m:r>
                      </m:sub>
                    </m:sSub>
                  </m:oMath>
                </a14:m>
                <a:r>
                  <a:rPr lang="en-US" sz="1800" dirty="0">
                    <a:latin typeface="Helvetica" pitchFamily="34" charset="0"/>
                  </a:rPr>
                  <a:t>: </a:t>
                </a:r>
                <a14:m>
                  <m:oMath xmlns:m="http://schemas.openxmlformats.org/officeDocument/2006/math">
                    <m:r>
                      <a:rPr lang="en-US" sz="1800">
                        <a:latin typeface="Cambria Math" panose="02040503050406030204" pitchFamily="18" charset="0"/>
                      </a:rPr>
                      <m:t>𝑀</m:t>
                    </m:r>
                    <m:r>
                      <a:rPr lang="en-US" sz="1800">
                        <a:latin typeface="Cambria Math" panose="02040503050406030204" pitchFamily="18" charset="0"/>
                      </a:rPr>
                      <m:t>×1</m:t>
                    </m:r>
                  </m:oMath>
                </a14:m>
                <a:r>
                  <a:rPr lang="en-US" sz="1800" dirty="0">
                    <a:latin typeface="Helvetica" pitchFamily="34" charset="0"/>
                  </a:rPr>
                  <a:t> k-space measurements for the  </a:t>
                </a:r>
                <a14:m>
                  <m:oMath xmlns:m="http://schemas.openxmlformats.org/officeDocument/2006/math">
                    <m:sSup>
                      <m:sSupPr>
                        <m:ctrlPr>
                          <a:rPr lang="en-US" sz="1800" i="1">
                            <a:latin typeface="Cambria Math"/>
                          </a:rPr>
                        </m:ctrlPr>
                      </m:sSupPr>
                      <m:e>
                        <m:r>
                          <a:rPr lang="en-US" sz="1800">
                            <a:latin typeface="Cambria Math" panose="02040503050406030204" pitchFamily="18" charset="0"/>
                          </a:rPr>
                          <m:t>𝑘</m:t>
                        </m:r>
                      </m:e>
                      <m:sup>
                        <m:r>
                          <a:rPr lang="en-US" sz="1800">
                            <a:latin typeface="Cambria Math" panose="02040503050406030204" pitchFamily="18" charset="0"/>
                          </a:rPr>
                          <m:t>𝑡h</m:t>
                        </m:r>
                      </m:sup>
                    </m:sSup>
                  </m:oMath>
                </a14:m>
                <a:r>
                  <a:rPr lang="en-US" sz="1800" dirty="0">
                    <a:latin typeface="Helvetica" pitchFamily="34" charset="0"/>
                  </a:rPr>
                  <a:t> </a:t>
                </a:r>
                <a:r>
                  <a:rPr lang="en-US" sz="1800" dirty="0" smtClean="0">
                    <a:latin typeface="Helvetica" pitchFamily="34" charset="0"/>
                  </a:rPr>
                  <a:t>state </a:t>
                </a:r>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𝐻</m:t>
                        </m:r>
                      </m:e>
                      <m:sub>
                        <m:r>
                          <a:rPr lang="en-US" sz="1800">
                            <a:latin typeface="Cambria Math" panose="02040503050406030204" pitchFamily="18" charset="0"/>
                          </a:rPr>
                          <m:t>𝑘</m:t>
                        </m:r>
                      </m:sub>
                    </m:sSub>
                  </m:oMath>
                </a14:m>
                <a:r>
                  <a:rPr lang="en-US" sz="1800" dirty="0">
                    <a:latin typeface="Helvetica" pitchFamily="34" charset="0"/>
                  </a:rPr>
                  <a:t>: </a:t>
                </a:r>
                <a:r>
                  <a:rPr lang="en-US" sz="1800" dirty="0" smtClean="0">
                    <a:latin typeface="Helvetica" pitchFamily="34" charset="0"/>
                  </a:rPr>
                  <a:t>linear measurement matrix</a:t>
                </a:r>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𝑣</m:t>
                        </m:r>
                      </m:e>
                      <m:sub>
                        <m:r>
                          <a:rPr lang="en-US" sz="1800">
                            <a:latin typeface="Cambria Math" panose="02040503050406030204" pitchFamily="18" charset="0"/>
                          </a:rPr>
                          <m:t>𝑘</m:t>
                        </m:r>
                      </m:sub>
                    </m:sSub>
                  </m:oMath>
                </a14:m>
                <a:r>
                  <a:rPr lang="en-US" sz="1800" dirty="0">
                    <a:latin typeface="Helvetica" pitchFamily="34" charset="0"/>
                  </a:rPr>
                  <a:t>: measurement </a:t>
                </a:r>
                <a:r>
                  <a:rPr lang="en-US" sz="1800" dirty="0" smtClean="0">
                    <a:latin typeface="Helvetica" pitchFamily="34" charset="0"/>
                  </a:rPr>
                  <a:t>noise</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smtClean="0">
                  <a:latin typeface="Helvetica" pitchFamily="34" charset="0"/>
                </a:endParaRPr>
              </a:p>
              <a:p>
                <a:pPr marL="233363" indent="-233363">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2200" dirty="0">
                    <a:latin typeface="Helvetica" pitchFamily="34" charset="0"/>
                  </a:rPr>
                  <a:t>L</a:t>
                </a:r>
                <a:r>
                  <a:rPr lang="en-US" sz="2200" dirty="0" smtClean="0">
                    <a:latin typeface="Helvetica" pitchFamily="34" charset="0"/>
                  </a:rPr>
                  <a:t>inear </a:t>
                </a:r>
                <a:r>
                  <a:rPr lang="en-US" sz="2200" dirty="0">
                    <a:latin typeface="Helvetica" pitchFamily="34" charset="0"/>
                  </a:rPr>
                  <a:t>dynamical systems (LDS) based dynamic MRI formulation</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𝑘</m:t>
                        </m:r>
                      </m:sub>
                    </m:sSub>
                  </m:oMath>
                </a14:m>
                <a:r>
                  <a:rPr lang="en-US" sz="1800" dirty="0" smtClean="0">
                    <a:latin typeface="Helvetica" pitchFamily="34" charset="0"/>
                  </a:rPr>
                  <a:t>: underlying evolving images</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smtClean="0">
                            <a:latin typeface="Cambria Math"/>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𝑘</m:t>
                        </m:r>
                      </m:sub>
                    </m:sSub>
                  </m:oMath>
                </a14:m>
                <a:r>
                  <a:rPr lang="en-US" sz="1800" dirty="0" smtClean="0">
                    <a:latin typeface="Helvetica" pitchFamily="34" charset="0"/>
                  </a:rPr>
                  <a:t>: </a:t>
                </a:r>
                <a:r>
                  <a:rPr lang="en-US" sz="1800" i="1" dirty="0" smtClean="0">
                    <a:latin typeface="Helvetica" pitchFamily="34" charset="0"/>
                  </a:rPr>
                  <a:t>k</a:t>
                </a:r>
                <a:r>
                  <a:rPr lang="en-US" sz="1800" dirty="0" smtClean="0">
                    <a:latin typeface="Helvetica" pitchFamily="34" charset="0"/>
                  </a:rPr>
                  <a:t>-space samples</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 xmlns:m="http://schemas.openxmlformats.org/officeDocument/2006/math">
                    <m:sSub>
                      <m:sSubPr>
                        <m:ctrlPr>
                          <a:rPr lang="en-US" sz="1800" i="1" smtClean="0">
                            <a:latin typeface="Cambria Math"/>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𝑘</m:t>
                        </m:r>
                      </m:sub>
                    </m:sSub>
                    <m:d>
                      <m:dPr>
                        <m:ctrlPr>
                          <a:rPr lang="en-US" sz="1800" b="0" i="1" smtClean="0">
                            <a:latin typeface="Cambria Math"/>
                          </a:rPr>
                        </m:ctrlPr>
                      </m:dPr>
                      <m:e>
                        <m:r>
                          <a:rPr lang="en-US" sz="1800" b="0" i="1" smtClean="0">
                            <a:latin typeface="Cambria Math" panose="02040503050406030204" pitchFamily="18" charset="0"/>
                          </a:rPr>
                          <m:t>.</m:t>
                        </m:r>
                      </m:e>
                    </m:d>
                    <m:r>
                      <a:rPr lang="en-US" sz="1800" b="0" i="1" smtClean="0">
                        <a:latin typeface="Cambria Math" panose="02040503050406030204" pitchFamily="18" charset="0"/>
                      </a:rPr>
                      <m:t>= </m:t>
                    </m:r>
                    <m:sSub>
                      <m:sSubPr>
                        <m:ctrlPr>
                          <a:rPr lang="en-US" sz="1800" b="0" i="1" smtClean="0">
                            <a:latin typeface="Cambria Math"/>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𝑘</m:t>
                        </m:r>
                      </m:sub>
                    </m:sSub>
                  </m:oMath>
                </a14:m>
                <a:r>
                  <a:rPr lang="en-US" sz="1800" dirty="0" smtClean="0">
                    <a:latin typeface="Helvetica" pitchFamily="34" charset="0"/>
                  </a:rPr>
                  <a:t>, a linear image evolution model</a:t>
                </a:r>
                <a:endParaRPr lang="en-US" sz="1800" dirty="0">
                  <a:latin typeface="Helvetica" pitchFamily="34" charset="0"/>
                </a:endParaRPr>
              </a:p>
              <a:p>
                <a:pPr marL="0" indent="0">
                  <a:buNone/>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0">
                <a:blip r:embed="rId3"/>
                <a:stretch>
                  <a:fillRect l="-519" t="-1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552749779"/>
      </p:ext>
    </p:extLst>
  </p:cSld>
  <p:clrMapOvr>
    <a:masterClrMapping/>
  </p:clrMapOvr>
  <mc:AlternateContent xmlns:mc="http://schemas.openxmlformats.org/markup-compatibility/2006" xmlns:p14="http://schemas.microsoft.com/office/powerpoint/2010/main">
    <mc:Choice Requires="p14">
      <p:transition spd="slow" p14:dur="2000" advTm="68113"/>
    </mc:Choice>
    <mc:Fallback xmlns="">
      <p:transition spd="slow" advTm="6811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B6F15528-21DE-4FAA-801E-634DDDAF4B2B}" type="slidenum">
              <a:rPr lang="en-US" smtClean="0"/>
              <a:pPr/>
              <a:t>7</a:t>
            </a:fld>
            <a:endParaRPr lang="en-US"/>
          </a:p>
        </p:txBody>
      </p:sp>
      <p:sp>
        <p:nvSpPr>
          <p:cNvPr id="4" name="Content Placeholder 3"/>
          <p:cNvSpPr>
            <a:spLocks noGrp="1"/>
          </p:cNvSpPr>
          <p:nvPr>
            <p:ph sz="quarter" idx="1"/>
          </p:nvPr>
        </p:nvSpPr>
        <p:spPr>
          <a:xfrm>
            <a:off x="457200" y="1600200"/>
            <a:ext cx="8229600" cy="4876800"/>
          </a:xfrm>
        </p:spPr>
        <p:txBody>
          <a:bodyPr/>
          <a:lstStyle/>
          <a:p>
            <a:pPr marL="228600" indent="-228600">
              <a:spcBef>
                <a:spcPts val="600"/>
              </a:spcBef>
              <a:buClr>
                <a:srgbClr val="CC3300"/>
              </a:buClr>
            </a:pPr>
            <a:r>
              <a:rPr lang="en-US" dirty="0">
                <a:latin typeface="Helvetica" pitchFamily="34" charset="0"/>
              </a:rPr>
              <a:t>Introduction</a:t>
            </a:r>
          </a:p>
          <a:p>
            <a:pPr marL="228600" indent="-228600">
              <a:spcBef>
                <a:spcPts val="600"/>
              </a:spcBef>
              <a:buClr>
                <a:srgbClr val="CC3300"/>
              </a:buClr>
            </a:pPr>
            <a:r>
              <a:rPr lang="en-US" dirty="0">
                <a:latin typeface="Helvetica" pitchFamily="34" charset="0"/>
              </a:rPr>
              <a:t>Algorithm</a:t>
            </a:r>
          </a:p>
          <a:p>
            <a:pPr marL="228600" indent="-228600">
              <a:spcBef>
                <a:spcPts val="600"/>
              </a:spcBef>
              <a:buClr>
                <a:srgbClr val="CC3300"/>
              </a:buClr>
            </a:pPr>
            <a:r>
              <a:rPr lang="en-US" dirty="0">
                <a:latin typeface="Helvetica" pitchFamily="34" charset="0"/>
              </a:rPr>
              <a:t>Results</a:t>
            </a:r>
          </a:p>
          <a:p>
            <a:pPr marL="228600" indent="-228600">
              <a:spcBef>
                <a:spcPts val="600"/>
              </a:spcBef>
              <a:buClr>
                <a:srgbClr val="CC3300"/>
              </a:buClr>
            </a:pPr>
            <a:r>
              <a:rPr lang="en-US" dirty="0">
                <a:latin typeface="Helvetica" pitchFamily="34" charset="0"/>
              </a:rPr>
              <a:t>Conclusions</a:t>
            </a:r>
          </a:p>
          <a:p>
            <a:endParaRPr lang="en-US" dirty="0"/>
          </a:p>
        </p:txBody>
      </p:sp>
      <p:sp>
        <p:nvSpPr>
          <p:cNvPr id="5" name="Content Placeholder 3"/>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28600" indent="-228600">
              <a:spcBef>
                <a:spcPts val="600"/>
              </a:spcBef>
              <a:buClr>
                <a:srgbClr val="CC3300"/>
              </a:buClr>
            </a:pPr>
            <a:r>
              <a:rPr lang="en-US" dirty="0" smtClean="0">
                <a:solidFill>
                  <a:schemeClr val="bg1">
                    <a:lumMod val="75000"/>
                  </a:schemeClr>
                </a:solidFill>
                <a:latin typeface="Helvetica" pitchFamily="34" charset="0"/>
              </a:rPr>
              <a:t>Introduction</a:t>
            </a:r>
          </a:p>
          <a:p>
            <a:pPr marL="228600" indent="-228600">
              <a:spcBef>
                <a:spcPts val="600"/>
              </a:spcBef>
              <a:buClr>
                <a:srgbClr val="CC3300"/>
              </a:buClr>
            </a:pPr>
            <a:r>
              <a:rPr lang="en-US" dirty="0" smtClean="0">
                <a:latin typeface="Helvetica" pitchFamily="34" charset="0"/>
              </a:rPr>
              <a:t>Algorithm</a:t>
            </a:r>
          </a:p>
          <a:p>
            <a:pPr marL="228600" indent="-228600">
              <a:spcBef>
                <a:spcPts val="600"/>
              </a:spcBef>
              <a:buClr>
                <a:srgbClr val="CC3300"/>
              </a:buClr>
            </a:pPr>
            <a:r>
              <a:rPr lang="en-US" dirty="0" smtClean="0">
                <a:solidFill>
                  <a:schemeClr val="bg1">
                    <a:lumMod val="75000"/>
                  </a:schemeClr>
                </a:solidFill>
                <a:latin typeface="Helvetica" pitchFamily="34" charset="0"/>
              </a:rPr>
              <a:t>Results</a:t>
            </a:r>
          </a:p>
          <a:p>
            <a:pPr marL="228600" indent="-228600">
              <a:spcBef>
                <a:spcPts val="600"/>
              </a:spcBef>
              <a:buClr>
                <a:srgbClr val="CC3300"/>
              </a:buClr>
            </a:pPr>
            <a:r>
              <a:rPr lang="en-US" dirty="0" smtClean="0">
                <a:solidFill>
                  <a:schemeClr val="bg1">
                    <a:lumMod val="75000"/>
                  </a:schemeClr>
                </a:solidFill>
                <a:latin typeface="Helvetica" pitchFamily="34" charset="0"/>
              </a:rPr>
              <a:t>Conclusions</a:t>
            </a:r>
          </a:p>
          <a:p>
            <a:endParaRPr lang="en-US" dirty="0"/>
          </a:p>
        </p:txBody>
      </p:sp>
    </p:spTree>
    <p:extLst>
      <p:ext uri="{BB962C8B-B14F-4D97-AF65-F5344CB8AC3E}">
        <p14:creationId xmlns:p14="http://schemas.microsoft.com/office/powerpoint/2010/main" val="39658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LDS </a:t>
            </a:r>
            <a:r>
              <a:rPr lang="en-US" dirty="0"/>
              <a:t>based </a:t>
            </a:r>
            <a:r>
              <a:rPr lang="en-US" dirty="0" smtClean="0"/>
              <a:t>fast dynamic </a:t>
            </a:r>
            <a:r>
              <a:rPr lang="en-US" dirty="0"/>
              <a:t>MRI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a:bodyPr>
              <a:lstStyle/>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Proposed formulation</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under-sampled acquisitions, </a:t>
                </a:r>
                <a:r>
                  <a:rPr lang="en-US" sz="1800" i="1" dirty="0">
                    <a:latin typeface="Helvetica" pitchFamily="34" charset="0"/>
                  </a:rPr>
                  <a:t>i.e.,</a:t>
                </a:r>
                <a:r>
                  <a:rPr lang="en-US" sz="1800" dirty="0">
                    <a:latin typeface="Helvetica" pitchFamily="34" charset="0"/>
                  </a:rPr>
                  <a:t> </a:t>
                </a:r>
                <a14:m>
                  <m:oMath xmlns:m="http://schemas.openxmlformats.org/officeDocument/2006/math">
                    <m:r>
                      <a:rPr lang="en-US" sz="1800">
                        <a:latin typeface="Cambria Math" panose="02040503050406030204" pitchFamily="18" charset="0"/>
                      </a:rPr>
                      <m:t>𝑀</m:t>
                    </m:r>
                    <m:r>
                      <a:rPr lang="en-US" sz="1800">
                        <a:latin typeface="Cambria Math" panose="02040503050406030204" pitchFamily="18" charset="0"/>
                      </a:rPr>
                      <m:t>≪</m:t>
                    </m:r>
                    <m:r>
                      <a:rPr lang="en-US" sz="1800">
                        <a:latin typeface="Cambria Math" panose="02040503050406030204" pitchFamily="18" charset="0"/>
                      </a:rPr>
                      <m:t>𝑁</m:t>
                    </m:r>
                  </m:oMath>
                </a14:m>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sparse/compressible innovations, </a:t>
                </a:r>
                <a:r>
                  <a:rPr lang="en-US" sz="1800" i="1" dirty="0">
                    <a:latin typeface="Helvetica" pitchFamily="34" charset="0"/>
                  </a:rPr>
                  <a:t>i.e.,</a:t>
                </a:r>
                <a:r>
                  <a:rPr lang="en-US" sz="1800" dirty="0">
                    <a:latin typeface="Helvetica" pitchFamily="34" charset="0"/>
                  </a:rPr>
                  <a:t> </a:t>
                </a:r>
                <a14:m>
                  <m:oMath xmlns:m="http://schemas.openxmlformats.org/officeDocument/2006/math">
                    <m:sSub>
                      <m:sSubPr>
                        <m:ctrlPr>
                          <a:rPr lang="en-US" sz="1800" i="1">
                            <a:latin typeface="Cambria Math"/>
                          </a:rPr>
                        </m:ctrlPr>
                      </m:sSubPr>
                      <m:e>
                        <m:d>
                          <m:dPr>
                            <m:begChr m:val="‖"/>
                            <m:endChr m:val="‖"/>
                            <m:ctrlPr>
                              <a:rPr lang="en-US" sz="1800" i="1">
                                <a:latin typeface="Cambria Math"/>
                              </a:rPr>
                            </m:ctrlPr>
                          </m:dPr>
                          <m:e>
                            <m:sSub>
                              <m:sSubPr>
                                <m:ctrlPr>
                                  <a:rPr lang="en-US" sz="1800" i="1">
                                    <a:latin typeface="Cambria Math"/>
                                  </a:rPr>
                                </m:ctrlPr>
                              </m:sSubPr>
                              <m:e>
                                <m:r>
                                  <a:rPr lang="en-US" sz="1800">
                                    <a:latin typeface="Cambria Math" panose="02040503050406030204" pitchFamily="18" charset="0"/>
                                  </a:rPr>
                                  <m:t>𝑢</m:t>
                                </m:r>
                              </m:e>
                              <m:sub>
                                <m:r>
                                  <a:rPr lang="en-US" sz="1800">
                                    <a:latin typeface="Cambria Math" panose="02040503050406030204" pitchFamily="18" charset="0"/>
                                  </a:rPr>
                                  <m:t>𝑘</m:t>
                                </m:r>
                              </m:sub>
                            </m:sSub>
                          </m:e>
                        </m:d>
                      </m:e>
                      <m:sub>
                        <m:r>
                          <a:rPr lang="en-US" sz="1800">
                            <a:latin typeface="Cambria Math" panose="02040503050406030204" pitchFamily="18" charset="0"/>
                          </a:rPr>
                          <m:t>0</m:t>
                        </m:r>
                      </m:sub>
                    </m:sSub>
                    <m:r>
                      <a:rPr lang="en-US" sz="1800">
                        <a:latin typeface="Cambria Math" panose="02040503050406030204" pitchFamily="18" charset="0"/>
                      </a:rPr>
                      <m:t>≤</m:t>
                    </m:r>
                    <m:r>
                      <a:rPr lang="en-US" sz="1800">
                        <a:latin typeface="Cambria Math" panose="02040503050406030204" pitchFamily="18" charset="0"/>
                      </a:rPr>
                      <m:t>𝑇</m:t>
                    </m:r>
                  </m:oMath>
                </a14:m>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prior knowledge of </a:t>
                </a:r>
                <a14:m>
                  <m:oMath xmlns:m="http://schemas.openxmlformats.org/officeDocument/2006/math">
                    <m:sSub>
                      <m:sSubPr>
                        <m:ctrlPr>
                          <a:rPr lang="en-US" sz="1800" i="1">
                            <a:latin typeface="Cambria Math"/>
                          </a:rPr>
                        </m:ctrlPr>
                      </m:sSubPr>
                      <m:e>
                        <m:r>
                          <a:rPr lang="en-US" sz="1800">
                            <a:latin typeface="Cambria Math" panose="02040503050406030204" pitchFamily="18" charset="0"/>
                          </a:rPr>
                          <m:t>𝐴</m:t>
                        </m:r>
                      </m:e>
                      <m:sub>
                        <m:r>
                          <a:rPr lang="en-US" sz="1800">
                            <a:latin typeface="Cambria Math" panose="02040503050406030204" pitchFamily="18" charset="0"/>
                          </a:rPr>
                          <m:t>𝑘</m:t>
                        </m:r>
                      </m:sub>
                    </m:sSub>
                  </m:oMath>
                </a14:m>
                <a:r>
                  <a:rPr lang="en-US" sz="1800" dirty="0" smtClean="0">
                    <a:latin typeface="Helvetica" pitchFamily="34" charset="0"/>
                  </a:rPr>
                  <a:t>’s</a:t>
                </a:r>
                <a:endParaRPr lang="en-US" sz="18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solve:</a:t>
                </a:r>
                <a:endParaRPr lang="en-US" sz="1800" dirty="0">
                  <a:latin typeface="Helvetica" pitchFamily="34" charset="0"/>
                </a:endParaRPr>
              </a:p>
              <a:p>
                <a:pPr marL="274320" lvl="1" indent="0" algn="ctr">
                  <a:buNone/>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lim>
                        </m:limLow>
                      </m:fName>
                      <m:e>
                        <m:nary>
                          <m:naryPr>
                            <m:chr m:val="∑"/>
                            <m:ctrlPr>
                              <a:rPr lang="en-US"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sSub>
                              <m:sSubPr>
                                <m:ctrlPr>
                                  <a:rPr lang="en-US" i="1" smtClean="0">
                                    <a:latin typeface="Cambria Math"/>
                                  </a:rPr>
                                </m:ctrlPr>
                              </m:sSubPr>
                              <m:e>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e>
                              <m:sub>
                                <m:r>
                                  <a:rPr lang="en-US" b="0" i="1" smtClean="0">
                                    <a:latin typeface="Cambria Math" panose="02040503050406030204" pitchFamily="18" charset="0"/>
                                  </a:rPr>
                                  <m:t>1</m:t>
                                </m:r>
                              </m:sub>
                            </m:sSub>
                          </m:e>
                        </m:nary>
                        <m:r>
                          <a:rPr lang="en-US" i="1">
                            <a:latin typeface="Cambria Math" panose="02040503050406030204" pitchFamily="18" charset="0"/>
                          </a:rPr>
                          <m:t>+ </m:t>
                        </m:r>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nary>
                          <m:naryPr>
                            <m:chr m:val="∑"/>
                            <m:ctrlPr>
                              <a:rPr lang="en-US"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Sup>
                              <m:sSubSupPr>
                                <m:ctrlPr>
                                  <a:rPr lang="en-US" b="0" i="1" smtClean="0">
                                    <a:latin typeface="Cambria Math"/>
                                  </a:rPr>
                                </m:ctrlPr>
                              </m:sSubSupPr>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sSub>
                                      <m:sSubPr>
                                        <m:ctrlPr>
                                          <a:rPr lang="en-US"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nary>
                      </m:e>
                    </m:func>
                    <m:r>
                      <a:rPr lang="en-US" i="1">
                        <a:latin typeface="Cambria Math" panose="02040503050406030204" pitchFamily="18" charset="0"/>
                      </a:rPr>
                      <m:t> </m:t>
                    </m:r>
                  </m:oMath>
                </a14:m>
                <a:r>
                  <a:rPr lang="en-US" dirty="0"/>
                  <a:t> </a:t>
                </a:r>
              </a:p>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dirty="0" smtClean="0">
                  <a:latin typeface="Helvetica" pitchFamily="34" charset="0"/>
                </a:endParaRPr>
              </a:p>
              <a:p>
                <a:pPr lvl="1" indent="-223838">
                  <a:lnSpc>
                    <a:spcPct val="90000"/>
                  </a:lnSpc>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versus </a:t>
                </a:r>
                <a:r>
                  <a:rPr lang="en-US" sz="1800" dirty="0" err="1">
                    <a:latin typeface="Helvetica" pitchFamily="34" charset="0"/>
                  </a:rPr>
                  <a:t>Kalman</a:t>
                </a:r>
                <a:r>
                  <a:rPr lang="en-US" sz="1800" dirty="0">
                    <a:latin typeface="Helvetica" pitchFamily="34" charset="0"/>
                  </a:rPr>
                  <a:t> filter which solves: </a:t>
                </a:r>
              </a:p>
              <a:p>
                <a:pPr lvl="1" indent="-228600" algn="ctr">
                  <a:spcBef>
                    <a:spcPts val="600"/>
                  </a:spcBef>
                  <a:buNone/>
                </a:pP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min</m:t>
                            </m:r>
                          </m:e>
                          <m:lim>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𝑘</m:t>
                                </m:r>
                              </m:sub>
                            </m:sSub>
                          </m:lim>
                        </m:limLow>
                      </m:fName>
                      <m:e>
                        <m:nary>
                          <m:naryPr>
                            <m:chr m:val="∑"/>
                            <m:ctrlPr>
                              <a:rPr lang="en-US"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Sup>
                              <m:sSubSupPr>
                                <m:ctrlPr>
                                  <a:rPr lang="en-US" i="1" smtClean="0">
                                    <a:latin typeface="Cambria Math"/>
                                  </a:rPr>
                                </m:ctrlPr>
                              </m:sSubSupPr>
                              <m:e>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nary>
                        <m:r>
                          <a:rPr lang="en-US" i="1">
                            <a:latin typeface="Cambria Math" panose="02040503050406030204" pitchFamily="18" charset="0"/>
                          </a:rPr>
                          <m:t>+</m:t>
                        </m:r>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nary>
                          <m:naryPr>
                            <m:chr m:val="∑"/>
                            <m:ctrlPr>
                              <a:rPr lang="en-US" i="1">
                                <a:latin typeface="Cambria Math"/>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Sup>
                              <m:sSubSupPr>
                                <m:ctrlPr>
                                  <a:rPr lang="en-US" i="1" smtClean="0">
                                    <a:latin typeface="Cambria Math"/>
                                  </a:rPr>
                                </m:ctrlPr>
                              </m:sSubSupPr>
                              <m:e>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sSub>
                                      <m:sSubPr>
                                        <m:ctrlPr>
                                          <a:rPr lang="en-US"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nary>
                      </m:e>
                    </m:func>
                    <m:r>
                      <a:rPr lang="en-US" i="1">
                        <a:latin typeface="Cambria Math" panose="02040503050406030204" pitchFamily="18" charset="0"/>
                      </a:rPr>
                      <m:t> </m:t>
                    </m:r>
                  </m:oMath>
                </a14:m>
                <a:r>
                  <a:rPr lang="en-US" dirty="0"/>
                  <a:t> </a:t>
                </a:r>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0">
                <a:blip r:embed="rId3"/>
                <a:stretch>
                  <a:fillRect l="-667" t="-1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603637805"/>
      </p:ext>
    </p:extLst>
  </p:cSld>
  <p:clrMapOvr>
    <a:masterClrMapping/>
  </p:clrMapOvr>
  <mc:AlternateContent xmlns:mc="http://schemas.openxmlformats.org/markup-compatibility/2006" xmlns:p14="http://schemas.microsoft.com/office/powerpoint/2010/main">
    <mc:Choice Requires="p14">
      <p:transition spd="slow" p14:dur="2000" advTm="5629"/>
    </mc:Choice>
    <mc:Fallback xmlns="">
      <p:transition spd="slow" advTm="56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LDS </a:t>
            </a:r>
            <a:r>
              <a:rPr lang="en-US" dirty="0"/>
              <a:t>based </a:t>
            </a:r>
            <a:r>
              <a:rPr lang="en-US" dirty="0" smtClean="0"/>
              <a:t>fast dynamic </a:t>
            </a:r>
            <a:r>
              <a:rPr lang="en-US" dirty="0"/>
              <a:t>MRI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a:bodyPr>
              <a:lstStyle/>
              <a:p>
                <a:pPr marL="233363" indent="-233363">
                  <a:lnSpc>
                    <a:spcPct val="90000"/>
                  </a:lnSpc>
                  <a:spcBef>
                    <a:spcPts val="12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dirty="0" smtClean="0">
                    <a:latin typeface="Helvetica" pitchFamily="34" charset="0"/>
                  </a:rPr>
                  <a:t>State transition matrices </a:t>
                </a:r>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𝑘</m:t>
                        </m:r>
                      </m:sub>
                    </m:sSub>
                  </m:oMath>
                </a14:m>
                <a:r>
                  <a:rPr lang="en-US" dirty="0" smtClean="0">
                    <a:latin typeface="Helvetica" pitchFamily="34" charset="0"/>
                  </a:rPr>
                  <a:t>’s</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based on true physical evolution models</a:t>
                </a: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smtClean="0">
                    <a:latin typeface="Helvetica" pitchFamily="34" charset="0"/>
                  </a:rPr>
                  <a:t>perfusion, angiography</a:t>
                </a:r>
              </a:p>
              <a:p>
                <a:pPr marL="625475" lvl="2" indent="-1682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400" dirty="0" smtClean="0">
                    <a:latin typeface="Helvetica" pitchFamily="34" charset="0"/>
                  </a:rPr>
                  <a:t>contrast changes between time frames</a:t>
                </a:r>
              </a:p>
              <a:p>
                <a:pPr marL="625475" lvl="2" indent="-1682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400" dirty="0">
                    <a:latin typeface="Helvetica" pitchFamily="34" charset="0"/>
                  </a:rPr>
                  <a:t>temporal difference: </a:t>
                </a:r>
                <a14:m>
                  <m:oMath xmlns:m="http://schemas.openxmlformats.org/officeDocument/2006/math">
                    <m:sSub>
                      <m:sSubPr>
                        <m:ctrlPr>
                          <a:rPr lang="en-US" sz="1400" i="1">
                            <a:latin typeface="Cambria Math"/>
                          </a:rPr>
                        </m:ctrlPr>
                      </m:sSubPr>
                      <m:e>
                        <m:r>
                          <a:rPr lang="en-US" sz="1400" i="1">
                            <a:latin typeface="Cambria Math" panose="02040503050406030204" pitchFamily="18" charset="0"/>
                          </a:rPr>
                          <m:t>𝐴</m:t>
                        </m:r>
                      </m:e>
                      <m:sub>
                        <m:r>
                          <a:rPr lang="en-US" sz="1400" i="1">
                            <a:latin typeface="Cambria Math" panose="02040503050406030204" pitchFamily="18" charset="0"/>
                          </a:rPr>
                          <m:t>𝑘</m:t>
                        </m:r>
                      </m:sub>
                    </m:sSub>
                    <m:r>
                      <a:rPr lang="en-US" sz="1400" i="1">
                        <a:latin typeface="Cambria Math" panose="02040503050406030204" pitchFamily="18" charset="0"/>
                      </a:rPr>
                      <m:t>=</m:t>
                    </m:r>
                    <m:r>
                      <a:rPr lang="en-US" sz="1400" i="1">
                        <a:latin typeface="Cambria Math" panose="02040503050406030204" pitchFamily="18" charset="0"/>
                      </a:rPr>
                      <m:t>𝐼</m:t>
                    </m:r>
                  </m:oMath>
                </a14:m>
                <a:endParaRPr lang="en-US" sz="1200" dirty="0" smtClean="0">
                  <a:latin typeface="Helvetica" pitchFamily="34" charset="0"/>
                </a:endParaRPr>
              </a:p>
              <a:p>
                <a:pPr marL="457200" lvl="2" indent="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r>
                            <a:rPr lang="en-US" sz="1400" i="1">
                              <a:latin typeface="Cambria Math" panose="02040503050406030204" pitchFamily="18" charset="0"/>
                            </a:rPr>
                            <m:t>𝑥</m:t>
                          </m:r>
                        </m:e>
                        <m:sub>
                          <m:r>
                            <a:rPr lang="en-US" sz="1400" i="1">
                              <a:latin typeface="Cambria Math" panose="02040503050406030204" pitchFamily="18" charset="0"/>
                            </a:rPr>
                            <m:t>𝑘</m:t>
                          </m:r>
                        </m:sub>
                      </m:sSub>
                      <m:r>
                        <a:rPr lang="en-US" sz="1400" i="1">
                          <a:latin typeface="Cambria Math" panose="02040503050406030204" pitchFamily="18" charset="0"/>
                        </a:rPr>
                        <m:t>= </m:t>
                      </m:r>
                      <m:sSub>
                        <m:sSubPr>
                          <m:ctrlPr>
                            <a:rPr lang="en-US" sz="1400" i="1">
                              <a:latin typeface="Cambria Math"/>
                            </a:rPr>
                          </m:ctrlPr>
                        </m:sSubPr>
                        <m:e>
                          <m:r>
                            <a:rPr lang="en-US" sz="1400" i="1">
                              <a:latin typeface="Cambria Math" panose="02040503050406030204" pitchFamily="18" charset="0"/>
                            </a:rPr>
                            <m:t>𝑥</m:t>
                          </m:r>
                        </m:e>
                        <m:sub>
                          <m:r>
                            <a:rPr lang="en-US" sz="1400" i="1">
                              <a:latin typeface="Cambria Math" panose="02040503050406030204" pitchFamily="18" charset="0"/>
                            </a:rPr>
                            <m:t>𝑘</m:t>
                          </m:r>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𝑢</m:t>
                          </m:r>
                        </m:e>
                        <m:sub>
                          <m:r>
                            <a:rPr lang="en-US" sz="1400" i="1">
                              <a:latin typeface="Cambria Math" panose="02040503050406030204" pitchFamily="18" charset="0"/>
                            </a:rPr>
                            <m:t>𝑘</m:t>
                          </m:r>
                        </m:sub>
                      </m:sSub>
                    </m:oMath>
                  </m:oMathPara>
                </a14:m>
                <a:endParaRPr lang="en-US" sz="1400" dirty="0">
                  <a:latin typeface="Helvetica" pitchFamily="34" charset="0"/>
                </a:endParaRPr>
              </a:p>
              <a:p>
                <a:pPr marL="625475" lvl="2" indent="-168275">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smtClean="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800" dirty="0">
                    <a:latin typeface="Helvetica" pitchFamily="34" charset="0"/>
                  </a:rPr>
                  <a:t>cardiac CINE MRI</a:t>
                </a:r>
              </a:p>
              <a:p>
                <a:pPr marL="685800" lvl="2"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400" dirty="0" smtClean="0">
                    <a:latin typeface="Helvetica" pitchFamily="34" charset="0"/>
                  </a:rPr>
                  <a:t>pseudo-periodic cardiac motion</a:t>
                </a:r>
              </a:p>
              <a:p>
                <a:pPr marL="685800" lvl="2" indent="-228600">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r>
                  <a:rPr lang="en-US" sz="1400" dirty="0">
                    <a:latin typeface="Helvetica" pitchFamily="34" charset="0"/>
                  </a:rPr>
                  <a:t>second order Autoregressive (AR2) </a:t>
                </a:r>
                <a:r>
                  <a:rPr lang="en-US" sz="1400" dirty="0" smtClean="0">
                    <a:latin typeface="Helvetica" pitchFamily="34" charset="0"/>
                  </a:rPr>
                  <a:t>model</a:t>
                </a:r>
              </a:p>
              <a:p>
                <a:pPr marL="457200" lvl="2" indent="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300" dirty="0" smtClean="0">
                  <a:latin typeface="Helvetica" pitchFamily="34" charset="0"/>
                </a:endParaRPr>
              </a:p>
              <a:p>
                <a:pPr marL="507682" lvl="2" indent="0">
                  <a:spcBef>
                    <a:spcPts val="600"/>
                  </a:spcBef>
                  <a:buClr>
                    <a:srgbClr val="CC3300"/>
                  </a:buClr>
                  <a:buNone/>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r>
                            <a:rPr lang="en-US" sz="1400" i="1">
                              <a:latin typeface="Cambria Math" panose="02040503050406030204" pitchFamily="18" charset="0"/>
                            </a:rPr>
                            <m:t>𝑥</m:t>
                          </m:r>
                        </m:e>
                        <m:sub>
                          <m:r>
                            <a:rPr lang="en-US" sz="1400" i="1">
                              <a:latin typeface="Cambria Math" panose="02040503050406030204" pitchFamily="18" charset="0"/>
                            </a:rPr>
                            <m:t>𝑘</m:t>
                          </m:r>
                        </m:sub>
                      </m:sSub>
                      <m:r>
                        <a:rPr lang="en-US" sz="1400" i="1">
                          <a:latin typeface="Cambria Math" panose="02040503050406030204" pitchFamily="18" charset="0"/>
                        </a:rPr>
                        <m:t>= </m:t>
                      </m:r>
                      <m:sSub>
                        <m:sSubPr>
                          <m:ctrlPr>
                            <a:rPr lang="en-US" sz="1400" i="1">
                              <a:latin typeface="Cambria Math"/>
                            </a:rPr>
                          </m:ctrlPr>
                        </m:sSubPr>
                        <m:e>
                          <m:r>
                            <a:rPr lang="en-US" sz="1400" i="1">
                              <a:latin typeface="Cambria Math" panose="02040503050406030204" pitchFamily="18" charset="0"/>
                            </a:rPr>
                            <m:t>𝐴</m:t>
                          </m:r>
                        </m:e>
                        <m:sub>
                          <m:r>
                            <a:rPr lang="en-US" sz="1400" i="1">
                              <a:latin typeface="Cambria Math" panose="02040503050406030204" pitchFamily="18" charset="0"/>
                            </a:rPr>
                            <m:t>1</m:t>
                          </m:r>
                        </m:sub>
                      </m:sSub>
                      <m:sSub>
                        <m:sSubPr>
                          <m:ctrlPr>
                            <a:rPr lang="en-US" sz="1400" i="1">
                              <a:latin typeface="Cambria Math"/>
                            </a:rPr>
                          </m:ctrlPr>
                        </m:sSubPr>
                        <m:e>
                          <m:r>
                            <a:rPr lang="en-US" sz="1400" i="1">
                              <a:latin typeface="Cambria Math" panose="02040503050406030204" pitchFamily="18" charset="0"/>
                            </a:rPr>
                            <m:t>𝑥</m:t>
                          </m:r>
                        </m:e>
                        <m:sub>
                          <m:r>
                            <a:rPr lang="en-US" sz="1400" i="1">
                              <a:latin typeface="Cambria Math" panose="02040503050406030204" pitchFamily="18" charset="0"/>
                            </a:rPr>
                            <m:t>𝑘</m:t>
                          </m:r>
                          <m:r>
                            <a:rPr lang="en-US" sz="1400" i="1">
                              <a:latin typeface="Cambria Math" panose="02040503050406030204" pitchFamily="18" charset="0"/>
                            </a:rPr>
                            <m:t>−1</m:t>
                          </m:r>
                        </m:sub>
                      </m:sSub>
                      <m:r>
                        <a:rPr lang="en-US" sz="1400" i="1">
                          <a:latin typeface="Cambria Math" panose="02040503050406030204" pitchFamily="18" charset="0"/>
                        </a:rPr>
                        <m:t>+ </m:t>
                      </m:r>
                      <m:sSub>
                        <m:sSubPr>
                          <m:ctrlPr>
                            <a:rPr lang="en-US" sz="1400" i="1">
                              <a:latin typeface="Cambria Math"/>
                            </a:rPr>
                          </m:ctrlPr>
                        </m:sSubPr>
                        <m:e>
                          <m:r>
                            <a:rPr lang="en-US" sz="1400" i="1">
                              <a:latin typeface="Cambria Math" panose="02040503050406030204" pitchFamily="18" charset="0"/>
                            </a:rPr>
                            <m:t>𝐴</m:t>
                          </m:r>
                        </m:e>
                        <m:sub>
                          <m:r>
                            <a:rPr lang="en-US" sz="1400" i="1">
                              <a:latin typeface="Cambria Math" panose="02040503050406030204" pitchFamily="18" charset="0"/>
                            </a:rPr>
                            <m:t>2</m:t>
                          </m:r>
                        </m:sub>
                      </m:sSub>
                      <m:sSub>
                        <m:sSubPr>
                          <m:ctrlPr>
                            <a:rPr lang="en-US" sz="1400" i="1">
                              <a:latin typeface="Cambria Math"/>
                            </a:rPr>
                          </m:ctrlPr>
                        </m:sSubPr>
                        <m:e>
                          <m:r>
                            <a:rPr lang="en-US" sz="1400" i="1">
                              <a:latin typeface="Cambria Math" panose="02040503050406030204" pitchFamily="18" charset="0"/>
                            </a:rPr>
                            <m:t>𝑥</m:t>
                          </m:r>
                        </m:e>
                        <m:sub>
                          <m:r>
                            <a:rPr lang="en-US" sz="1400" i="1">
                              <a:latin typeface="Cambria Math" panose="02040503050406030204" pitchFamily="18" charset="0"/>
                            </a:rPr>
                            <m:t>𝑘</m:t>
                          </m:r>
                          <m:r>
                            <a:rPr lang="en-US" sz="1400" i="1">
                              <a:latin typeface="Cambria Math" panose="02040503050406030204" pitchFamily="18" charset="0"/>
                            </a:rPr>
                            <m:t>−2</m:t>
                          </m:r>
                        </m:sub>
                      </m:sSub>
                      <m:r>
                        <a:rPr lang="en-US" sz="1400" i="1">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𝑢</m:t>
                          </m:r>
                        </m:e>
                        <m:sub>
                          <m:r>
                            <a:rPr lang="en-US" sz="1400" i="1">
                              <a:latin typeface="Cambria Math" panose="02040503050406030204" pitchFamily="18" charset="0"/>
                            </a:rPr>
                            <m:t>𝑘</m:t>
                          </m:r>
                        </m:sub>
                      </m:sSub>
                    </m:oMath>
                  </m:oMathPara>
                </a14:m>
                <a:endParaRPr lang="en-US" sz="1400" dirty="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smtClean="0">
                  <a:latin typeface="Helvetica" pitchFamily="34" charset="0"/>
                </a:endParaRPr>
              </a:p>
              <a:p>
                <a:pPr lvl="2"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400" dirty="0">
                  <a:latin typeface="Helvetica" pitchFamily="34" charset="0"/>
                </a:endParaRPr>
              </a:p>
              <a:p>
                <a:pPr lvl="1" indent="-223838">
                  <a:spcBef>
                    <a:spcPts val="600"/>
                  </a:spcBef>
                  <a:buClr>
                    <a:srgbClr val="CC3300"/>
                  </a:buClr>
                  <a:tabLst>
                    <a:tab pos="0" algn="l"/>
                    <a:tab pos="782909" algn="l"/>
                    <a:tab pos="1565819" algn="l"/>
                    <a:tab pos="2348728" algn="l"/>
                    <a:tab pos="3131637" algn="l"/>
                    <a:tab pos="3914546" algn="l"/>
                    <a:tab pos="4697456" algn="l"/>
                    <a:tab pos="5480365" algn="l"/>
                    <a:tab pos="6263274" algn="l"/>
                    <a:tab pos="7046184" algn="l"/>
                    <a:tab pos="7829093" algn="l"/>
                    <a:tab pos="8612002" algn="l"/>
                  </a:tabLst>
                </a:pPr>
                <a:endParaRPr lang="en-US" sz="1800" dirty="0">
                  <a:latin typeface="Helvetica" pitchFamily="34" charset="0"/>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3"/>
                <a:stretch>
                  <a:fillRect l="-593" t="-1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105728079"/>
      </p:ext>
    </p:extLst>
  </p:cSld>
  <p:clrMapOvr>
    <a:masterClrMapping/>
  </p:clrMapOvr>
  <mc:AlternateContent xmlns:mc="http://schemas.openxmlformats.org/markup-compatibility/2006" xmlns:p14="http://schemas.microsoft.com/office/powerpoint/2010/main">
    <mc:Choice Requires="p14">
      <p:transition spd="slow" p14:dur="2000" advTm="5629"/>
    </mc:Choice>
    <mc:Fallback xmlns="">
      <p:transition spd="slow" advTm="562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4"/>
</p:tagLst>
</file>

<file path=ppt/tags/tag2.xml><?xml version="1.0" encoding="utf-8"?>
<p:tagLst xmlns:a="http://schemas.openxmlformats.org/drawingml/2006/main" xmlns:r="http://schemas.openxmlformats.org/officeDocument/2006/relationships" xmlns:p="http://schemas.openxmlformats.org/presentationml/2006/main">
  <p:tag name="TIMING" val="|3|0.6|0.3|0.4|0.5"/>
</p:tagLst>
</file>

<file path=ppt/tags/tag3.xml><?xml version="1.0" encoding="utf-8"?>
<p:tagLst xmlns:a="http://schemas.openxmlformats.org/drawingml/2006/main" xmlns:r="http://schemas.openxmlformats.org/officeDocument/2006/relationships" xmlns:p="http://schemas.openxmlformats.org/presentationml/2006/main">
  <p:tag name="TIMING" val="|28.5|3.7"/>
</p:tagLst>
</file>

<file path=ppt/tags/tag4.xml><?xml version="1.0" encoding="utf-8"?>
<p:tagLst xmlns:a="http://schemas.openxmlformats.org/drawingml/2006/main" xmlns:r="http://schemas.openxmlformats.org/officeDocument/2006/relationships" xmlns:p="http://schemas.openxmlformats.org/presentationml/2006/main">
  <p:tag name="TIMING" val="|1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22508</TotalTime>
  <Words>3110</Words>
  <Application>Microsoft Office PowerPoint</Application>
  <PresentationFormat>On-screen Show (4:3)</PresentationFormat>
  <Paragraphs>417</Paragraphs>
  <Slides>25</Slides>
  <Notes>16</Notes>
  <HiddenSlides>1</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Fast Dynamic magnetic resonance imaging using linear dynamical system model</vt:lpstr>
      <vt:lpstr>Outline</vt:lpstr>
      <vt:lpstr>Significance</vt:lpstr>
      <vt:lpstr>Prior work</vt:lpstr>
      <vt:lpstr>Innovation</vt:lpstr>
      <vt:lpstr>Background</vt:lpstr>
      <vt:lpstr>Outline</vt:lpstr>
      <vt:lpstr>LDS based fast dynamic MRI </vt:lpstr>
      <vt:lpstr>LDS based fast dynamic MRI </vt:lpstr>
      <vt:lpstr>LDS based fast dynamic MRI </vt:lpstr>
      <vt:lpstr>LDS based fast dynamic MRI </vt:lpstr>
      <vt:lpstr>Outline</vt:lpstr>
      <vt:lpstr>Myocardial perfusion imaging (MPI)</vt:lpstr>
      <vt:lpstr>Under-sampled MPI  experiment</vt:lpstr>
      <vt:lpstr>Comparison – MPI</vt:lpstr>
      <vt:lpstr>Comparison - MPI</vt:lpstr>
      <vt:lpstr>MPI time-series plots</vt:lpstr>
      <vt:lpstr>Cardiac CINE MRI</vt:lpstr>
      <vt:lpstr>Cardiac CINE MRI</vt:lpstr>
      <vt:lpstr>CINE results (R = 4)</vt:lpstr>
      <vt:lpstr>Comparison – cardiac CINE</vt:lpstr>
      <vt:lpstr>Outline</vt:lpstr>
      <vt:lpstr>Summary</vt:lpstr>
      <vt:lpstr>PowerPoint Presentation</vt:lpstr>
      <vt:lpstr>Significance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SA1 - Significance</dc:title>
  <dc:creator>Vimal Singh</dc:creator>
  <cp:lastModifiedBy>Vimal Singh</cp:lastModifiedBy>
  <cp:revision>1553</cp:revision>
  <dcterms:created xsi:type="dcterms:W3CDTF">2006-08-16T00:00:00Z</dcterms:created>
  <dcterms:modified xsi:type="dcterms:W3CDTF">2016-03-20T19:25:33Z</dcterms:modified>
</cp:coreProperties>
</file>