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4" r:id="rId2"/>
    <p:sldId id="268" r:id="rId3"/>
    <p:sldId id="298" r:id="rId4"/>
    <p:sldId id="300" r:id="rId5"/>
    <p:sldId id="301" r:id="rId6"/>
    <p:sldId id="302" r:id="rId7"/>
    <p:sldId id="290" r:id="rId8"/>
    <p:sldId id="303" r:id="rId9"/>
    <p:sldId id="304" r:id="rId10"/>
    <p:sldId id="292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293" r:id="rId22"/>
    <p:sldId id="294" r:id="rId23"/>
    <p:sldId id="31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B04ABC-F49B-9D49-AD68-6D9A9059891D}">
          <p14:sldIdLst>
            <p14:sldId id="284"/>
            <p14:sldId id="268"/>
            <p14:sldId id="298"/>
            <p14:sldId id="300"/>
            <p14:sldId id="301"/>
            <p14:sldId id="302"/>
            <p14:sldId id="290"/>
            <p14:sldId id="303"/>
            <p14:sldId id="304"/>
            <p14:sldId id="292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293"/>
            <p14:sldId id="294"/>
            <p14:sldId id="316"/>
          </p14:sldIdLst>
        </p14:section>
        <p14:section name="Untitled Section" id="{35542D88-5274-4946-AED5-A136C690C6D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8"/>
    <a:srgbClr val="002D72"/>
    <a:srgbClr val="00A9EF"/>
    <a:srgbClr val="FFDC00"/>
    <a:srgbClr val="004C9B"/>
    <a:srgbClr val="5BC2F4"/>
    <a:srgbClr val="FFEE00"/>
    <a:srgbClr val="861734"/>
    <a:srgbClr val="44A9A6"/>
    <a:srgbClr val="FCA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302" autoAdjust="0"/>
  </p:normalViewPr>
  <p:slideViewPr>
    <p:cSldViewPr snapToGrid="0">
      <p:cViewPr varScale="1">
        <p:scale>
          <a:sx n="73" d="100"/>
          <a:sy n="73" d="100"/>
        </p:scale>
        <p:origin x="178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7D47C-56AB-D640-9B17-AAED43BB044D}" type="datetime1">
              <a:rPr lang="en-CA" smtClean="0"/>
              <a:pPr/>
              <a:t>2022-05-07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487DC-B16F-864E-8478-5A3841A8E7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315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0886C-4F01-C94F-A2D6-4788DD63E257}" type="datetime1">
              <a:rPr lang="en-CA" smtClean="0"/>
              <a:pPr/>
              <a:t>2022-05-07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38372-CF29-40A2-B068-973AB56E999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91514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5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6278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15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083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482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1224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4724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4859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38372-CF29-40A2-B068-973AB56E9997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67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auto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49071" y="588363"/>
            <a:ext cx="9490235" cy="2988919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49071" y="3584814"/>
            <a:ext cx="9490235" cy="1151416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rgbClr val="000000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345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859622" y="4237090"/>
            <a:ext cx="6596988" cy="1525083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59621" y="5859441"/>
            <a:ext cx="2861979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8367880" y="6155268"/>
            <a:ext cx="2762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321D2AE1-B685-45A1-8C17-19D6BB8C161E}" type="datetime4">
              <a:rPr lang="en-US" smtClean="0"/>
              <a:t>May 7, 2022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837333" y="6155268"/>
            <a:ext cx="900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E1497D35-93D5-5047-9160-8F9C97C9D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35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vertical im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196472" y="1465538"/>
            <a:ext cx="4995528" cy="5392463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icon to           place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423" y="1472184"/>
            <a:ext cx="6378328" cy="421263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8043325" y="6155268"/>
            <a:ext cx="308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C64B3BD0-F30B-4573-BE55-881D3F207823}" type="datetime4">
              <a:rPr lang="en-US" smtClean="0"/>
              <a:t>May 7, 2022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3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horizontal im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072152" y="1465321"/>
            <a:ext cx="7119848" cy="4229423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icon to           place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425" y="1472184"/>
            <a:ext cx="4156180" cy="422256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31658" y="6155268"/>
            <a:ext cx="3299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3D0BB221-354A-484A-903F-3F013EC2DF92}" type="datetime4">
              <a:rPr lang="en-US" smtClean="0"/>
              <a:t>May 7, 2022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9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14869" y="-7340"/>
            <a:ext cx="12206868" cy="5726459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80010 w 9144000"/>
              <a:gd name="connsiteY0" fmla="*/ 8001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80010 w 9144000"/>
              <a:gd name="connsiteY4" fmla="*/ 80010 h 6858000"/>
              <a:gd name="connsiteX0" fmla="*/ 0 w 9144000"/>
              <a:gd name="connsiteY0" fmla="*/ 381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3810 h 6858000"/>
              <a:gd name="connsiteX0" fmla="*/ 0 w 9144000"/>
              <a:gd name="connsiteY0" fmla="*/ 381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3810 h 6858000"/>
              <a:gd name="connsiteX0" fmla="*/ 0 w 9144000"/>
              <a:gd name="connsiteY0" fmla="*/ 381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3810 h 6858000"/>
              <a:gd name="connsiteX0" fmla="*/ 0 w 9155151"/>
              <a:gd name="connsiteY0" fmla="*/ 0 h 6865341"/>
              <a:gd name="connsiteX1" fmla="*/ 9155151 w 9155151"/>
              <a:gd name="connsiteY1" fmla="*/ 7341 h 6865341"/>
              <a:gd name="connsiteX2" fmla="*/ 9155151 w 9155151"/>
              <a:gd name="connsiteY2" fmla="*/ 6865341 h 6865341"/>
              <a:gd name="connsiteX3" fmla="*/ 11151 w 9155151"/>
              <a:gd name="connsiteY3" fmla="*/ 6865341 h 6865341"/>
              <a:gd name="connsiteX4" fmla="*/ 0 w 9155151"/>
              <a:gd name="connsiteY4" fmla="*/ 0 h 6865341"/>
              <a:gd name="connsiteX0" fmla="*/ 0 w 9155151"/>
              <a:gd name="connsiteY0" fmla="*/ 0 h 6865341"/>
              <a:gd name="connsiteX1" fmla="*/ 9155151 w 9155151"/>
              <a:gd name="connsiteY1" fmla="*/ 7341 h 6865341"/>
              <a:gd name="connsiteX2" fmla="*/ 9155151 w 9155151"/>
              <a:gd name="connsiteY2" fmla="*/ 6865341 h 6865341"/>
              <a:gd name="connsiteX3" fmla="*/ 11151 w 9155151"/>
              <a:gd name="connsiteY3" fmla="*/ 6865341 h 6865341"/>
              <a:gd name="connsiteX4" fmla="*/ 0 w 9155151"/>
              <a:gd name="connsiteY4" fmla="*/ 0 h 6865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151" h="6865341">
                <a:moveTo>
                  <a:pt x="0" y="0"/>
                </a:moveTo>
                <a:lnTo>
                  <a:pt x="9155151" y="7341"/>
                </a:lnTo>
                <a:lnTo>
                  <a:pt x="9155151" y="6865341"/>
                </a:lnTo>
                <a:lnTo>
                  <a:pt x="11151" y="68653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algn="ctr">
              <a:buNone/>
              <a:defRPr sz="1500" b="0" i="0" baseline="0">
                <a:solidFill>
                  <a:srgbClr val="646464"/>
                </a:solidFill>
                <a:latin typeface="+mn-lt"/>
                <a:cs typeface="DIN Offc Pro"/>
              </a:defRPr>
            </a:lvl1pPr>
          </a:lstStyle>
          <a:p>
            <a:r>
              <a:rPr lang="en-US" dirty="0"/>
              <a:t>Click icon to                 place image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7634103" y="6155268"/>
            <a:ext cx="34967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C16F859B-D459-498F-A8B6-46F0A2E32664}" type="datetime4">
              <a:rPr lang="en-US" smtClean="0"/>
              <a:t>May 7, 2022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79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862812" y="845780"/>
            <a:ext cx="8329189" cy="6012221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" y="0"/>
            <a:ext cx="4682996" cy="5488880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4020800" y="5909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8029214" y="6155268"/>
            <a:ext cx="31016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7CAF51A4-9E3F-43A3-A9B5-095BCD2248C4}" type="datetime4">
              <a:rPr lang="en-US" smtClean="0"/>
              <a:t>May 7, 2022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09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" y="1"/>
            <a:ext cx="7897597" cy="5627857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6561489" y="1"/>
            <a:ext cx="5630511" cy="2906899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5384125" y="3214456"/>
            <a:ext cx="6807873" cy="3643545"/>
          </a:xfrm>
          <a:solidFill>
            <a:schemeClr val="bg1">
              <a:lumMod val="85000"/>
            </a:schemeClr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r>
              <a:rPr lang="en-US" dirty="0"/>
              <a:t>Click icon to             place image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8057437" y="6155268"/>
            <a:ext cx="307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BB508BD7-8B53-4CE3-A3FA-0E10F2E34F65}" type="datetime4">
              <a:rPr lang="en-US" smtClean="0"/>
              <a:t>May 7, 2022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96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ection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31020" y="719668"/>
            <a:ext cx="10804625" cy="5145816"/>
          </a:xfrm>
        </p:spPr>
        <p:txBody>
          <a:bodyPr wrap="square" anchor="t">
            <a:noAutofit/>
          </a:bodyPr>
          <a:lstStyle>
            <a:lvl1pPr indent="0" algn="l">
              <a:lnSpc>
                <a:spcPts val="6800"/>
              </a:lnSpc>
              <a:spcAft>
                <a:spcPts val="0"/>
              </a:spcAft>
              <a:defRPr sz="6500" b="1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quote or section start</a:t>
            </a:r>
            <a:endParaRPr lang="en-CA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7BCC4F1-CC22-409C-98A9-A75F084CE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57437" y="6155268"/>
            <a:ext cx="307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A87E2521-8D4C-43D8-8050-E9383E9BB2E8}" type="datetime4">
              <a:rPr lang="en-US" smtClean="0"/>
              <a:t>May 7, 2022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E18C63-3011-475B-8262-12F4E424E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58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ection sl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31020" y="719668"/>
            <a:ext cx="10804625" cy="5145816"/>
          </a:xfrm>
        </p:spPr>
        <p:txBody>
          <a:bodyPr wrap="square" anchor="t">
            <a:noAutofit/>
          </a:bodyPr>
          <a:lstStyle>
            <a:lvl1pPr indent="0" algn="l">
              <a:lnSpc>
                <a:spcPts val="6800"/>
              </a:lnSpc>
              <a:spcAft>
                <a:spcPts val="0"/>
              </a:spcAft>
              <a:defRPr sz="6500" b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 or section start</a:t>
            </a:r>
            <a:endParaRPr lang="en-CA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3E29EF0-C0D0-4973-9147-4ED9508C1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57437" y="6155268"/>
            <a:ext cx="307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D4AEE69C-DD59-4C49-AB9C-4AC5CAC95A94}" type="datetime4">
              <a:rPr lang="en-US" smtClean="0"/>
              <a:pPr/>
              <a:t>May 7, 2022</a:t>
            </a:fld>
            <a:r>
              <a:rPr lang="en-CA"/>
              <a:t>     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AF7EDB-4664-4AC1-B985-01E6B30AE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58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/Section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31020" y="719669"/>
            <a:ext cx="10804625" cy="1711475"/>
          </a:xfrm>
        </p:spPr>
        <p:txBody>
          <a:bodyPr wrap="square" anchor="t">
            <a:noAutofit/>
          </a:bodyPr>
          <a:lstStyle>
            <a:lvl1pPr indent="0" algn="l">
              <a:lnSpc>
                <a:spcPts val="6800"/>
              </a:lnSpc>
              <a:spcAft>
                <a:spcPts val="0"/>
              </a:spcAft>
              <a:defRPr sz="6500" b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 or section start</a:t>
            </a:r>
            <a:endParaRPr lang="en-CA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5125D806-AFBC-4C80-A00C-194EC173C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57437" y="6155268"/>
            <a:ext cx="307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6CD0797B-E785-42B9-8E26-0DD9535302B8}" type="datetime4">
              <a:rPr lang="en-US" smtClean="0"/>
              <a:pPr/>
              <a:t>May 7, 2022</a:t>
            </a:fld>
            <a:r>
              <a:rPr lang="en-CA"/>
              <a:t>     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8BC27F-BC0F-4324-A43D-0000BBBC4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949071" y="588363"/>
            <a:ext cx="9490235" cy="2988919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49071" y="3584814"/>
            <a:ext cx="9490235" cy="1151416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5843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/Section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31020" y="719669"/>
            <a:ext cx="10804625" cy="1711475"/>
          </a:xfrm>
        </p:spPr>
        <p:txBody>
          <a:bodyPr wrap="square" anchor="t">
            <a:noAutofit/>
          </a:bodyPr>
          <a:lstStyle>
            <a:lvl1pPr indent="0" algn="l">
              <a:lnSpc>
                <a:spcPts val="6800"/>
              </a:lnSpc>
              <a:spcAft>
                <a:spcPts val="0"/>
              </a:spcAft>
              <a:defRPr sz="6500" b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 or section start</a:t>
            </a:r>
            <a:endParaRPr lang="en-CA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6A27DA5A-D0E8-4588-97B4-FE0384038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57437" y="6155268"/>
            <a:ext cx="307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bg1"/>
                </a:solidFill>
              </a:defRPr>
            </a:lvl1pPr>
          </a:lstStyle>
          <a:p>
            <a:fld id="{FBFEF9DD-5E9E-4AEE-83E3-8A85EDB2E09D}" type="datetime4">
              <a:rPr lang="en-US" smtClean="0"/>
              <a:t>May 7, 2022</a:t>
            </a:fld>
            <a:r>
              <a:rPr lang="en-CA"/>
              <a:t>     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C705BC-257C-4CE1-AC22-06E6DE524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bg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/Section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4B118B1-9773-497D-B290-116540DC3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57437" y="6155268"/>
            <a:ext cx="307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9B6E9601-C3ED-4E51-A2DA-94B062F90893}" type="datetime4">
              <a:rPr lang="en-US" smtClean="0"/>
              <a:t>May 7, 2022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A02D00-1767-4CA8-8CE6-00DDE4278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31020" y="404485"/>
            <a:ext cx="10488537" cy="4709383"/>
          </a:xfrm>
        </p:spPr>
        <p:txBody>
          <a:bodyPr wrap="square" anchor="t">
            <a:noAutofit/>
          </a:bodyPr>
          <a:lstStyle>
            <a:lvl1pPr indent="0" algn="l">
              <a:lnSpc>
                <a:spcPts val="5100"/>
              </a:lnSpc>
              <a:spcAft>
                <a:spcPts val="0"/>
              </a:spcAft>
              <a:defRPr sz="4800" b="1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closing message</a:t>
            </a:r>
            <a:endParaRPr lang="en-CA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47E42ABD-81B0-4352-8EA2-AA1F67F76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57437" y="6155268"/>
            <a:ext cx="307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A7E99A24-F02C-4FD0-8541-33EF0C918890}" type="datetime4">
              <a:rPr lang="en-US" smtClean="0"/>
              <a:t>May 7, 2022</a:t>
            </a:fld>
            <a:r>
              <a:rPr lang="en-CA"/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AF3BB-E405-48E8-87E3-FDCAD16E2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5556" y="6155267"/>
            <a:ext cx="872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E9E0D846-2D6A-8643-B2BF-83884A821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58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05337" y="396621"/>
            <a:ext cx="4294055" cy="2981242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11775" y="3589015"/>
            <a:ext cx="2861979" cy="107233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584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275699" y="4296434"/>
            <a:ext cx="7003388" cy="1262538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</a:t>
            </a:r>
            <a:r>
              <a:rPr lang="en-US"/>
              <a:t>document title</a:t>
            </a:r>
            <a:endParaRPr lang="en-C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275699" y="5769428"/>
            <a:ext cx="2861979" cy="569076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985413" y="4276751"/>
            <a:ext cx="7003388" cy="1262538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985412" y="5787824"/>
            <a:ext cx="2861979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374" y="517551"/>
            <a:ext cx="4584340" cy="2639306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05373" y="3588910"/>
            <a:ext cx="2861979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374" y="1189090"/>
            <a:ext cx="6596988" cy="1525083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05373" y="3059138"/>
            <a:ext cx="2861979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859622" y="4237090"/>
            <a:ext cx="6596988" cy="1525083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59621" y="5859441"/>
            <a:ext cx="2861979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859622" y="4237090"/>
            <a:ext cx="6596988" cy="1525083"/>
          </a:xfrm>
        </p:spPr>
        <p:txBody>
          <a:bodyPr>
            <a:noAutofit/>
          </a:bodyPr>
          <a:lstStyle>
            <a:lvl1pPr indent="0">
              <a:lnSpc>
                <a:spcPts val="5100"/>
              </a:lnSpc>
              <a:defRPr sz="48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the document title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59621" y="5859441"/>
            <a:ext cx="2861979" cy="536167"/>
          </a:xfr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10698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424" y="1472184"/>
            <a:ext cx="11259757" cy="4212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	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7648223" y="6155268"/>
            <a:ext cx="3200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fld id="{C767B4DC-1D97-4108-8537-8CF37A3E3692}" type="datetime4">
              <a:rPr lang="en-US" smtClean="0"/>
              <a:t>May 7, 2022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837333" y="6155268"/>
            <a:ext cx="9002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E1497D35-93D5-5047-9160-8F9C97C9D0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8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4" r:id="rId4"/>
    <p:sldLayoutId id="2147483666" r:id="rId5"/>
    <p:sldLayoutId id="2147483667" r:id="rId6"/>
    <p:sldLayoutId id="2147483669" r:id="rId7"/>
    <p:sldLayoutId id="2147483671" r:id="rId8"/>
    <p:sldLayoutId id="2147483673" r:id="rId9"/>
    <p:sldLayoutId id="2147483674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76" r:id="rId19"/>
    <p:sldLayoutId id="2147483678" r:id="rId20"/>
    <p:sldLayoutId id="2147483680" r:id="rId21"/>
    <p:sldLayoutId id="2147483661" r:id="rId22"/>
    <p:sldLayoutId id="2147483662" r:id="rId23"/>
  </p:sldLayoutIdLst>
  <p:hf hdr="0" ftr="0"/>
  <p:txStyles>
    <p:titleStyle>
      <a:lvl1pPr indent="-347472" algn="l" defTabSz="914400" rtl="0" eaLnBrk="1" latinLnBrk="0" hangingPunct="1">
        <a:lnSpc>
          <a:spcPts val="2660"/>
        </a:lnSpc>
        <a:spcBef>
          <a:spcPct val="0"/>
        </a:spcBef>
        <a:buNone/>
        <a:defRPr sz="28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400" algn="l" defTabSz="914400" rtl="0" eaLnBrk="1" latinLnBrk="0" hangingPunct="1">
        <a:spcBef>
          <a:spcPts val="672"/>
        </a:spcBef>
        <a:buClr>
          <a:schemeClr val="tx1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100000"/>
        </a:lnSpc>
        <a:spcBef>
          <a:spcPts val="576"/>
        </a:spcBef>
        <a:buClr>
          <a:schemeClr val="tx1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400" algn="l" defTabSz="914400" rtl="0" eaLnBrk="1" latinLnBrk="0" hangingPunct="1">
        <a:lnSpc>
          <a:spcPct val="100000"/>
        </a:lnSpc>
        <a:spcBef>
          <a:spcPts val="480"/>
        </a:spcBef>
        <a:buClr>
          <a:schemeClr val="tx1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ts val="2100"/>
        </a:lnSpc>
        <a:spcBef>
          <a:spcPts val="0"/>
        </a:spcBef>
        <a:buClr>
          <a:srgbClr val="3CA9E0"/>
        </a:buClr>
        <a:buFont typeface="Arial" pitchFamily="34" charset="0"/>
        <a:buChar char="•"/>
        <a:defRPr sz="1500" kern="12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35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eurology.ufl.edu/divisions/epilepsy/outpatient-clinic/critical-care-eeg-monitoring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1768-B7D8-474C-AF95-A49C35D2B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821" y="588363"/>
            <a:ext cx="10599576" cy="2988919"/>
          </a:xfrm>
        </p:spPr>
        <p:txBody>
          <a:bodyPr/>
          <a:lstStyle/>
          <a:p>
            <a:pPr algn="ctr"/>
            <a:r>
              <a:rPr lang="en-US" sz="3200" dirty="0"/>
              <a:t>CNN-Aided Factor Graphs with Estimated Mutual Information Features for Seizure Detection</a:t>
            </a:r>
            <a:br>
              <a:rPr lang="en-US" sz="4000" b="1" dirty="0">
                <a:latin typeface="Arial"/>
                <a:cs typeface="Arial Unicode MS"/>
              </a:rPr>
            </a:br>
            <a:r>
              <a:rPr lang="en-US" sz="1600" b="0" u="sng" dirty="0">
                <a:latin typeface="Arial"/>
                <a:cs typeface="Arial Unicode MS"/>
              </a:rPr>
              <a:t>Bahareh Salafian</a:t>
            </a:r>
            <a:r>
              <a:rPr lang="en-US" sz="1600" b="0" u="sng" baseline="30000" dirty="0">
                <a:latin typeface="Arial"/>
                <a:cs typeface="Arial Unicode MS"/>
              </a:rPr>
              <a:t>1</a:t>
            </a:r>
            <a:r>
              <a:rPr lang="en-US" sz="1600" b="0" dirty="0">
                <a:latin typeface="Arial"/>
                <a:cs typeface="Arial Unicode MS"/>
              </a:rPr>
              <a:t>, Eyal Fishel Ben</a:t>
            </a:r>
            <a:r>
              <a:rPr lang="en-US" sz="1600" b="0" baseline="30000" dirty="0">
                <a:latin typeface="Arial"/>
                <a:cs typeface="Arial Unicode MS"/>
              </a:rPr>
              <a:t>2</a:t>
            </a:r>
            <a:r>
              <a:rPr lang="en-US" sz="1600" b="0" dirty="0">
                <a:latin typeface="Arial"/>
                <a:cs typeface="Arial Unicode MS"/>
              </a:rPr>
              <a:t>, Nir Shlezinger</a:t>
            </a:r>
            <a:r>
              <a:rPr lang="en-US" sz="1600" b="0" baseline="30000" dirty="0">
                <a:latin typeface="Arial"/>
                <a:cs typeface="Arial Unicode MS"/>
              </a:rPr>
              <a:t>2</a:t>
            </a:r>
            <a:r>
              <a:rPr lang="en-US" sz="1600" b="0" dirty="0">
                <a:latin typeface="Arial"/>
                <a:cs typeface="Arial Unicode MS"/>
              </a:rPr>
              <a:t>, Sandrine de Ribaupierre</a:t>
            </a:r>
            <a:r>
              <a:rPr lang="en-US" sz="1600" b="0" baseline="30000" dirty="0">
                <a:latin typeface="Arial"/>
                <a:cs typeface="Arial Unicode MS"/>
              </a:rPr>
              <a:t>3</a:t>
            </a:r>
            <a:r>
              <a:rPr lang="en-US" sz="1600" b="0" dirty="0">
                <a:latin typeface="Arial"/>
                <a:cs typeface="Arial Unicode MS"/>
              </a:rPr>
              <a:t>, and Nariman Farsad</a:t>
            </a:r>
            <a:r>
              <a:rPr lang="en-US" sz="1600" b="0" baseline="30000" dirty="0">
                <a:latin typeface="Arial"/>
                <a:cs typeface="Arial Unicode MS"/>
              </a:rPr>
              <a:t>1  </a:t>
            </a:r>
            <a:br>
              <a:rPr lang="en-US" sz="1400" b="0" baseline="30000" dirty="0">
                <a:latin typeface="Arial"/>
                <a:cs typeface="Arial Unicode MS"/>
              </a:rPr>
            </a:br>
            <a:br>
              <a:rPr lang="en-US" sz="1400" b="0" baseline="30000" dirty="0">
                <a:latin typeface="Arial"/>
                <a:cs typeface="Arial Unicode MS"/>
              </a:rPr>
            </a:br>
            <a:br>
              <a:rPr lang="en-US" sz="1400" b="0" baseline="30000" dirty="0">
                <a:latin typeface="Arial"/>
                <a:cs typeface="Arial Unicode MS"/>
              </a:rPr>
            </a:br>
            <a:br>
              <a:rPr lang="en-US" sz="1200" b="0" baseline="30000" dirty="0">
                <a:latin typeface="Arial"/>
                <a:cs typeface="Arial Unicode MS"/>
              </a:rPr>
            </a:br>
            <a:endParaRPr lang="en-CA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763B9-1BFA-4822-B342-73003AF9B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07" y="3226469"/>
            <a:ext cx="10599576" cy="1151416"/>
          </a:xfrm>
        </p:spPr>
        <p:txBody>
          <a:bodyPr/>
          <a:lstStyle/>
          <a:p>
            <a:pPr algn="ctr"/>
            <a:r>
              <a:rPr lang="en-US" sz="1200" dirty="0">
                <a:latin typeface="+mj-lt"/>
              </a:rPr>
              <a:t>1. Department  of  Computer  Science  at  Ryerson University, Toronto, Canada. </a:t>
            </a:r>
          </a:p>
          <a:p>
            <a:pPr algn="ctr"/>
            <a:endParaRPr lang="en-US" sz="1200" dirty="0">
              <a:latin typeface="+mj-lt"/>
            </a:endParaRPr>
          </a:p>
          <a:p>
            <a:pPr algn="ctr"/>
            <a:r>
              <a:rPr lang="en-CA" sz="1200" dirty="0">
                <a:latin typeface="+mj-lt"/>
              </a:rPr>
              <a:t>2. </a:t>
            </a:r>
            <a:r>
              <a:rPr lang="en-US" sz="1200" dirty="0">
                <a:latin typeface="+mj-lt"/>
              </a:rPr>
              <a:t>School   of   Electrical   and   Computer   Engineering,   Ben-Gurion   University   of   the   Negev, </a:t>
            </a:r>
            <a:r>
              <a:rPr lang="en-US" sz="1200" dirty="0" err="1">
                <a:latin typeface="+mj-lt"/>
              </a:rPr>
              <a:t>Be’er</a:t>
            </a:r>
            <a:r>
              <a:rPr lang="en-US" sz="1200" dirty="0">
                <a:latin typeface="+mj-lt"/>
              </a:rPr>
              <a:t> Sheva, Israel.</a:t>
            </a:r>
          </a:p>
          <a:p>
            <a:pPr algn="ctr"/>
            <a:endParaRPr lang="en-US" sz="1200" dirty="0">
              <a:latin typeface="+mj-lt"/>
            </a:endParaRPr>
          </a:p>
          <a:p>
            <a:pPr algn="ctr"/>
            <a:r>
              <a:rPr lang="en-CA" sz="1200" dirty="0">
                <a:latin typeface="+mj-lt"/>
              </a:rPr>
              <a:t>3. </a:t>
            </a:r>
            <a:r>
              <a:rPr lang="en-US" sz="1200" dirty="0">
                <a:latin typeface="+mj-lt"/>
              </a:rPr>
              <a:t>Department of Clinical Neurological Sciences and the School of Biomedical Engineering, University of Western Ontario London, Canada.</a:t>
            </a:r>
          </a:p>
          <a:p>
            <a:pPr algn="ctr"/>
            <a:endParaRPr lang="en-US" sz="1200" dirty="0">
              <a:latin typeface="+mj-lt"/>
            </a:endParaRPr>
          </a:p>
          <a:p>
            <a:endParaRPr lang="en-CA" sz="1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D8E6AE-BBE1-4244-AFFF-899877600FD7}"/>
              </a:ext>
            </a:extLst>
          </p:cNvPr>
          <p:cNvSpPr txBox="1"/>
          <p:nvPr/>
        </p:nvSpPr>
        <p:spPr>
          <a:xfrm>
            <a:off x="1064337" y="4805265"/>
            <a:ext cx="9571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IEEE International Conference on Acoustics, Speech and Signal Processing (ICASSP)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3B0867-C33C-4C4C-852B-2A43F7DE2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862" y="5701853"/>
            <a:ext cx="1027070" cy="10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40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Qualitative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10</a:t>
            </a:fld>
            <a:endParaRPr lang="en-US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C3CE38-9C81-4923-A942-2E6323822CB2}"/>
              </a:ext>
            </a:extLst>
          </p:cNvPr>
          <p:cNvSpPr txBox="1"/>
          <p:nvPr/>
        </p:nvSpPr>
        <p:spPr>
          <a:xfrm>
            <a:off x="6849362" y="5761754"/>
            <a:ext cx="30421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  <a:latin typeface="Arial"/>
                <a:cs typeface="Arial"/>
              </a:rPr>
              <a:t>School of Biomedical Engineering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407EC436-DFD9-4A2E-9322-6D2216B2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11" y="526559"/>
            <a:ext cx="5600766" cy="529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64147A8-D37A-40D3-B487-079EDFD0C041}"/>
              </a:ext>
            </a:extLst>
          </p:cNvPr>
          <p:cNvSpPr/>
          <p:nvPr/>
        </p:nvSpPr>
        <p:spPr>
          <a:xfrm>
            <a:off x="6456885" y="1925785"/>
            <a:ext cx="392477" cy="2908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5E0326-0DC1-41A0-8CCF-A562391DC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124" y="766299"/>
            <a:ext cx="574817" cy="49741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601156D-298C-4994-86AA-C8E9303231C5}"/>
              </a:ext>
            </a:extLst>
          </p:cNvPr>
          <p:cNvSpPr/>
          <p:nvPr/>
        </p:nvSpPr>
        <p:spPr>
          <a:xfrm>
            <a:off x="6456884" y="834770"/>
            <a:ext cx="392477" cy="2908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912473B9-8004-48F6-816B-F3CE8BA07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9"/>
          <a:stretch/>
        </p:blipFill>
        <p:spPr bwMode="auto">
          <a:xfrm>
            <a:off x="205960" y="859885"/>
            <a:ext cx="2133863" cy="23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8171A67C-5BF1-44EB-91B1-7C5796978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1"/>
          <a:stretch/>
        </p:blipFill>
        <p:spPr bwMode="auto">
          <a:xfrm>
            <a:off x="3011672" y="893414"/>
            <a:ext cx="2139257" cy="231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5E764A29-129D-456E-AC45-A89EC54DB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03" r="53294"/>
          <a:stretch/>
        </p:blipFill>
        <p:spPr bwMode="auto">
          <a:xfrm>
            <a:off x="177388" y="3767846"/>
            <a:ext cx="2191006" cy="21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284A5DA0-C91F-49CC-9FF2-14733D8C9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3" t="9378"/>
          <a:stretch/>
        </p:blipFill>
        <p:spPr bwMode="auto">
          <a:xfrm>
            <a:off x="2997905" y="3767846"/>
            <a:ext cx="2191007" cy="214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7A2EC95-3E10-41DA-BF82-B4B610DFC6B1}"/>
              </a:ext>
            </a:extLst>
          </p:cNvPr>
          <p:cNvSpPr txBox="1"/>
          <p:nvPr/>
        </p:nvSpPr>
        <p:spPr>
          <a:xfrm rot="5400000">
            <a:off x="2058915" y="1936010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5D6DB7-4C3F-430A-83D9-E71CDCAADD18}"/>
              </a:ext>
            </a:extLst>
          </p:cNvPr>
          <p:cNvSpPr txBox="1"/>
          <p:nvPr/>
        </p:nvSpPr>
        <p:spPr>
          <a:xfrm>
            <a:off x="314438" y="837069"/>
            <a:ext cx="190629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During Non-seizure Regions</a:t>
            </a:r>
            <a:endParaRPr lang="en-C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246BCA-4EFF-436C-AA54-DB8F53F90406}"/>
              </a:ext>
            </a:extLst>
          </p:cNvPr>
          <p:cNvSpPr txBox="1"/>
          <p:nvPr/>
        </p:nvSpPr>
        <p:spPr>
          <a:xfrm>
            <a:off x="3310430" y="857190"/>
            <a:ext cx="162736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During Seizure Regions</a:t>
            </a:r>
            <a:endParaRPr lang="en-C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68E80E-D05D-4113-B590-451D0D438F30}"/>
              </a:ext>
            </a:extLst>
          </p:cNvPr>
          <p:cNvSpPr txBox="1"/>
          <p:nvPr/>
        </p:nvSpPr>
        <p:spPr>
          <a:xfrm>
            <a:off x="938005" y="3100752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9FA3C0-13F5-4415-A0F4-C6792DFC889C}"/>
              </a:ext>
            </a:extLst>
          </p:cNvPr>
          <p:cNvSpPr txBox="1"/>
          <p:nvPr/>
        </p:nvSpPr>
        <p:spPr>
          <a:xfrm rot="5400000">
            <a:off x="4862500" y="2036266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9D3D29-DE81-49DD-871C-CA79C10A05AA}"/>
              </a:ext>
            </a:extLst>
          </p:cNvPr>
          <p:cNvSpPr txBox="1"/>
          <p:nvPr/>
        </p:nvSpPr>
        <p:spPr>
          <a:xfrm>
            <a:off x="3788335" y="3112204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8B6B8D-D34B-46B2-8CFF-B1CA675287CB}"/>
              </a:ext>
            </a:extLst>
          </p:cNvPr>
          <p:cNvSpPr txBox="1"/>
          <p:nvPr/>
        </p:nvSpPr>
        <p:spPr>
          <a:xfrm rot="5400000">
            <a:off x="2057604" y="4716633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0ECA58-FBC2-442F-B7E4-D950DBA9445E}"/>
              </a:ext>
            </a:extLst>
          </p:cNvPr>
          <p:cNvSpPr txBox="1"/>
          <p:nvPr/>
        </p:nvSpPr>
        <p:spPr>
          <a:xfrm>
            <a:off x="983439" y="5792571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EEC770-DA24-4091-AF4A-44BCF9EAC138}"/>
              </a:ext>
            </a:extLst>
          </p:cNvPr>
          <p:cNvSpPr txBox="1"/>
          <p:nvPr/>
        </p:nvSpPr>
        <p:spPr>
          <a:xfrm rot="5400000">
            <a:off x="4889477" y="4733457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CF4954-1B07-4DA8-B1A2-93CA217701F9}"/>
              </a:ext>
            </a:extLst>
          </p:cNvPr>
          <p:cNvSpPr txBox="1"/>
          <p:nvPr/>
        </p:nvSpPr>
        <p:spPr>
          <a:xfrm>
            <a:off x="3807220" y="5809395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endParaRPr lang="en-C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467998-3843-4136-AF7F-AA08AC4C4BA6}"/>
              </a:ext>
            </a:extLst>
          </p:cNvPr>
          <p:cNvSpPr txBox="1"/>
          <p:nvPr/>
        </p:nvSpPr>
        <p:spPr>
          <a:xfrm>
            <a:off x="2091411" y="3263926"/>
            <a:ext cx="6119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(Patient 1)</a:t>
            </a:r>
            <a:endParaRPr lang="en-CA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69017D-0729-4F8C-8794-9DE0AB24DB66}"/>
              </a:ext>
            </a:extLst>
          </p:cNvPr>
          <p:cNvSpPr txBox="1"/>
          <p:nvPr/>
        </p:nvSpPr>
        <p:spPr>
          <a:xfrm>
            <a:off x="2009345" y="5915682"/>
            <a:ext cx="2830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(Patient 2)</a:t>
            </a:r>
            <a:endParaRPr lang="en-CA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9534BAB-AB97-4262-AEE4-4DD590FCB46D}"/>
              </a:ext>
            </a:extLst>
          </p:cNvPr>
          <p:cNvSpPr/>
          <p:nvPr/>
        </p:nvSpPr>
        <p:spPr>
          <a:xfrm>
            <a:off x="4900571" y="2509569"/>
            <a:ext cx="288341" cy="282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DA0C7D7-1DD2-4017-9A60-DF3B529BBDFB}"/>
              </a:ext>
            </a:extLst>
          </p:cNvPr>
          <p:cNvCxnSpPr>
            <a:endCxn id="53" idx="7"/>
          </p:cNvCxnSpPr>
          <p:nvPr/>
        </p:nvCxnSpPr>
        <p:spPr>
          <a:xfrm flipH="1">
            <a:off x="5146685" y="2320322"/>
            <a:ext cx="192831" cy="2306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5B6EAEA5-AFE3-45A5-B7BD-6E2776B9B9A9}"/>
              </a:ext>
            </a:extLst>
          </p:cNvPr>
          <p:cNvSpPr/>
          <p:nvPr/>
        </p:nvSpPr>
        <p:spPr>
          <a:xfrm>
            <a:off x="4910065" y="5209369"/>
            <a:ext cx="288341" cy="282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546214F-2F17-4A59-84C8-EB7D18CCB0AD}"/>
              </a:ext>
            </a:extLst>
          </p:cNvPr>
          <p:cNvCxnSpPr>
            <a:endCxn id="55" idx="7"/>
          </p:cNvCxnSpPr>
          <p:nvPr/>
        </p:nvCxnSpPr>
        <p:spPr>
          <a:xfrm flipH="1">
            <a:off x="5156179" y="5020122"/>
            <a:ext cx="192831" cy="2306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FBFAC19-710E-4282-81C7-EB4DEF5A6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937" y="1279752"/>
            <a:ext cx="295275" cy="168592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936860-CCC7-430F-83F4-E014E863D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389" y="1342125"/>
            <a:ext cx="295275" cy="16859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18499C4-6FE1-4D08-95B5-D334BADA6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499" y="3989012"/>
            <a:ext cx="295275" cy="16859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3C004BC-458B-4B07-9C7B-715E3DF0D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607" y="3989011"/>
            <a:ext cx="29527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53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Using MI for Seizure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11</a:t>
            </a:fld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B146C-CDB0-47DC-8D38-324E443AD674}"/>
              </a:ext>
            </a:extLst>
          </p:cNvPr>
          <p:cNvSpPr txBox="1"/>
          <p:nvPr/>
        </p:nvSpPr>
        <p:spPr>
          <a:xfrm>
            <a:off x="185041" y="933061"/>
            <a:ext cx="93415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MI as a sole feature will not yield good results</a:t>
            </a:r>
          </a:p>
          <a:p>
            <a:pPr>
              <a:buSzPct val="100000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19100"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other important features in the data is ignored </a:t>
            </a:r>
          </a:p>
          <a:p>
            <a:pPr marL="38100" indent="0">
              <a:buSzPct val="10000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indent="0">
              <a:buSzPct val="100000"/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19100">
              <a:buSzPct val="100000"/>
              <a:buFont typeface="Wingdings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approach: Use a carefully designed 1D CNN to extract more features</a:t>
            </a:r>
          </a:p>
          <a:p>
            <a:pPr>
              <a:buSzPct val="100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EEG signals</a:t>
            </a:r>
          </a:p>
          <a:p>
            <a:pPr indent="-4191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19100"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ConvNet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layers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activation</a:t>
            </a:r>
          </a:p>
          <a:p>
            <a:pPr lvl="2" indent="-419100">
              <a:buSzPct val="100000"/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19100"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Minimal preprocessing (only remove the 60Hz power line)</a:t>
            </a:r>
          </a:p>
          <a:p>
            <a:pPr marL="495300" lvl="2">
              <a:buSzPct val="100000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19100"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past 4 seconds of data for feature extraction</a:t>
            </a:r>
          </a:p>
          <a:p>
            <a:pPr lvl="2" indent="-419100">
              <a:buSzPct val="100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D15E74-082D-4F1E-8E72-177562C4C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700" y="1671784"/>
            <a:ext cx="1436492" cy="11465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7B5E70-E260-408F-A2B9-5648B4F8459A}"/>
              </a:ext>
            </a:extLst>
          </p:cNvPr>
          <p:cNvSpPr txBox="1"/>
          <p:nvPr/>
        </p:nvSpPr>
        <p:spPr>
          <a:xfrm>
            <a:off x="9991247" y="1356887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4-second block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A74CF2-CCAA-4B11-966E-6FAD5AADBDFD}"/>
              </a:ext>
            </a:extLst>
          </p:cNvPr>
          <p:cNvSpPr/>
          <p:nvPr/>
        </p:nvSpPr>
        <p:spPr>
          <a:xfrm>
            <a:off x="9190931" y="3369400"/>
            <a:ext cx="2816028" cy="11430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6-Layer 1D CNN</a:t>
            </a:r>
          </a:p>
          <a:p>
            <a:pPr algn="ctr"/>
            <a:r>
              <a:rPr lang="en-US" dirty="0" err="1"/>
              <a:t>ReLU</a:t>
            </a:r>
            <a:r>
              <a:rPr lang="en-US" dirty="0"/>
              <a:t> Activation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A0E907-7DD5-4ADE-8D1F-FBD10C6BBF10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 flipH="1">
            <a:off x="10598945" y="2818372"/>
            <a:ext cx="1" cy="5510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1CAD7A-96BE-4F0D-9AC3-9635E991DA03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0598945" y="4512401"/>
            <a:ext cx="0" cy="6716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9DE568-3FAB-48C5-8024-A7F83BEE97E2}"/>
              </a:ext>
            </a:extLst>
          </p:cNvPr>
          <p:cNvGrpSpPr/>
          <p:nvPr/>
        </p:nvGrpSpPr>
        <p:grpSpPr>
          <a:xfrm rot="5400000">
            <a:off x="10501562" y="4783751"/>
            <a:ext cx="194765" cy="1052397"/>
            <a:chOff x="7423568" y="2640874"/>
            <a:chExt cx="194765" cy="105239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2FEC36-07A2-4225-9243-5EFBBCE0F8CA}"/>
                </a:ext>
              </a:extLst>
            </p:cNvPr>
            <p:cNvSpPr/>
            <p:nvPr/>
          </p:nvSpPr>
          <p:spPr>
            <a:xfrm flipH="1">
              <a:off x="7427487" y="2643130"/>
              <a:ext cx="190846" cy="17766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4B383B-0469-4574-A119-F1105740B20A}"/>
                </a:ext>
              </a:extLst>
            </p:cNvPr>
            <p:cNvSpPr/>
            <p:nvPr/>
          </p:nvSpPr>
          <p:spPr>
            <a:xfrm>
              <a:off x="7423568" y="2640874"/>
              <a:ext cx="194765" cy="105239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C165941-14BD-4152-96B9-46C7759B62C0}"/>
                </a:ext>
              </a:extLst>
            </p:cNvPr>
            <p:cNvSpPr/>
            <p:nvPr/>
          </p:nvSpPr>
          <p:spPr>
            <a:xfrm flipH="1">
              <a:off x="7424312" y="2821439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152E66-804F-443C-8263-7A07D5846B0D}"/>
                </a:ext>
              </a:extLst>
            </p:cNvPr>
            <p:cNvSpPr/>
            <p:nvPr/>
          </p:nvSpPr>
          <p:spPr>
            <a:xfrm flipH="1">
              <a:off x="7424312" y="2996452"/>
              <a:ext cx="190846" cy="1776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565B97-0CD1-4D83-A084-0BB5060EAB84}"/>
                </a:ext>
              </a:extLst>
            </p:cNvPr>
            <p:cNvSpPr/>
            <p:nvPr/>
          </p:nvSpPr>
          <p:spPr>
            <a:xfrm flipH="1">
              <a:off x="7424312" y="3168522"/>
              <a:ext cx="190846" cy="1776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D98EA8-738B-465B-BEB1-CD4119905B2D}"/>
                </a:ext>
              </a:extLst>
            </p:cNvPr>
            <p:cNvSpPr/>
            <p:nvPr/>
          </p:nvSpPr>
          <p:spPr>
            <a:xfrm flipH="1">
              <a:off x="7424312" y="3343535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DEFB9DF-DFD7-45CD-8D65-B95A845C8DB4}"/>
                </a:ext>
              </a:extLst>
            </p:cNvPr>
            <p:cNvSpPr/>
            <p:nvPr/>
          </p:nvSpPr>
          <p:spPr>
            <a:xfrm flipH="1">
              <a:off x="7424312" y="3515605"/>
              <a:ext cx="190846" cy="177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2DDDFCC-AB2E-4818-B422-9E23D9850AE2}"/>
              </a:ext>
            </a:extLst>
          </p:cNvPr>
          <p:cNvSpPr txBox="1"/>
          <p:nvPr/>
        </p:nvSpPr>
        <p:spPr>
          <a:xfrm>
            <a:off x="9880700" y="5454443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Flattened Features</a:t>
            </a:r>
          </a:p>
        </p:txBody>
      </p:sp>
    </p:spTree>
    <p:extLst>
      <p:ext uri="{BB962C8B-B14F-4D97-AF65-F5344CB8AC3E}">
        <p14:creationId xmlns:p14="http://schemas.microsoft.com/office/powerpoint/2010/main" val="129628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Per-Second Seizure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12</a:t>
            </a:fld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B146C-CDB0-47DC-8D38-324E443AD674}"/>
              </a:ext>
            </a:extLst>
          </p:cNvPr>
          <p:cNvSpPr txBox="1"/>
          <p:nvPr/>
        </p:nvSpPr>
        <p:spPr>
          <a:xfrm>
            <a:off x="185040" y="933061"/>
            <a:ext cx="11519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neural mutual estimator and 1D CNN, we can perform per second seizure detection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does not fully exploit all temporal dependences</a:t>
            </a:r>
          </a:p>
        </p:txBody>
      </p:sp>
      <p:sp>
        <p:nvSpPr>
          <p:cNvPr id="25" name="Rounded Rectangle 22">
            <a:extLst>
              <a:ext uri="{FF2B5EF4-FFF2-40B4-BE49-F238E27FC236}">
                <a16:creationId xmlns:a16="http://schemas.microsoft.com/office/drawing/2014/main" id="{64F05CA7-5A2D-478D-9532-9C5462ECE248}"/>
              </a:ext>
            </a:extLst>
          </p:cNvPr>
          <p:cNvSpPr/>
          <p:nvPr/>
        </p:nvSpPr>
        <p:spPr>
          <a:xfrm>
            <a:off x="4781512" y="2384425"/>
            <a:ext cx="2544696" cy="6609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731520" lvl="1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Arial"/>
              </a:rPr>
              <a:t>Mutual Information Estimation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7D4B0E6-18DE-4F5E-AD5D-E3EC289D03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65806" y="2442878"/>
            <a:ext cx="559461" cy="508888"/>
          </a:xfrm>
          <a:prstGeom prst="rect">
            <a:avLst/>
          </a:prstGeom>
        </p:spPr>
      </p:pic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A1C83400-E3A2-4C88-9584-455E0D7ACD70}"/>
              </a:ext>
            </a:extLst>
          </p:cNvPr>
          <p:cNvSpPr/>
          <p:nvPr/>
        </p:nvSpPr>
        <p:spPr>
          <a:xfrm>
            <a:off x="903970" y="3386574"/>
            <a:ext cx="1543605" cy="57933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Arial"/>
              </a:rPr>
              <a:t>EEG Recording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D26859-7D76-4CB9-A8E6-99ECD93AC642}"/>
              </a:ext>
            </a:extLst>
          </p:cNvPr>
          <p:cNvSpPr txBox="1"/>
          <p:nvPr/>
        </p:nvSpPr>
        <p:spPr>
          <a:xfrm>
            <a:off x="2865460" y="2394362"/>
            <a:ext cx="1634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Past 32 seconds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CB2D15-6DB6-496F-B2C8-E867F683862B}"/>
              </a:ext>
            </a:extLst>
          </p:cNvPr>
          <p:cNvSpPr txBox="1"/>
          <p:nvPr/>
        </p:nvSpPr>
        <p:spPr>
          <a:xfrm>
            <a:off x="2903586" y="4814574"/>
            <a:ext cx="2085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Past 4 seconds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8A1789-4966-4354-A5F1-3075BC9D9D7F}"/>
              </a:ext>
            </a:extLst>
          </p:cNvPr>
          <p:cNvCxnSpPr>
            <a:cxnSpLocks/>
            <a:endCxn id="73" idx="2"/>
          </p:cNvCxnSpPr>
          <p:nvPr/>
        </p:nvCxnSpPr>
        <p:spPr>
          <a:xfrm>
            <a:off x="9147196" y="3691497"/>
            <a:ext cx="610670" cy="36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ounded Rectangle 22">
            <a:extLst>
              <a:ext uri="{FF2B5EF4-FFF2-40B4-BE49-F238E27FC236}">
                <a16:creationId xmlns:a16="http://schemas.microsoft.com/office/drawing/2014/main" id="{415D8E69-3968-4020-A702-73BC947A3C7F}"/>
              </a:ext>
            </a:extLst>
          </p:cNvPr>
          <p:cNvSpPr/>
          <p:nvPr/>
        </p:nvSpPr>
        <p:spPr>
          <a:xfrm>
            <a:off x="4747443" y="4468570"/>
            <a:ext cx="2544696" cy="6609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731520" lvl="1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Arial"/>
              </a:rPr>
              <a:t>1D CNN for Feature Extraction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7EC759-30B4-438C-8DE4-F78F22B5438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90439" y="4544577"/>
            <a:ext cx="559461" cy="508888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ADF906-08AE-4752-BBC6-7817DAD2971C}"/>
              </a:ext>
            </a:extLst>
          </p:cNvPr>
          <p:cNvCxnSpPr>
            <a:stCxn id="25" idx="2"/>
          </p:cNvCxnSpPr>
          <p:nvPr/>
        </p:nvCxnSpPr>
        <p:spPr>
          <a:xfrm flipH="1">
            <a:off x="6051780" y="3045328"/>
            <a:ext cx="2080" cy="3334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1B85CA-FF05-484E-A502-D6C5AE824E13}"/>
                  </a:ext>
                </a:extLst>
              </p:cNvPr>
              <p:cNvSpPr txBox="1"/>
              <p:nvPr/>
            </p:nvSpPr>
            <p:spPr>
              <a:xfrm>
                <a:off x="4964067" y="3408318"/>
                <a:ext cx="1765483" cy="419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;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1B85CA-FF05-484E-A502-D6C5AE824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067" y="3408318"/>
                <a:ext cx="1765483" cy="419217"/>
              </a:xfrm>
              <a:prstGeom prst="rect">
                <a:avLst/>
              </a:prstGeom>
              <a:blipFill>
                <a:blip r:embed="rId3"/>
                <a:stretch>
                  <a:fillRect t="-5797" r="-2759" b="-144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FBA9AA-F33F-4D48-9437-7E534C471FCF}"/>
              </a:ext>
            </a:extLst>
          </p:cNvPr>
          <p:cNvCxnSpPr>
            <a:cxnSpLocks/>
          </p:cNvCxnSpPr>
          <p:nvPr/>
        </p:nvCxnSpPr>
        <p:spPr>
          <a:xfrm>
            <a:off x="7329536" y="2714876"/>
            <a:ext cx="42139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Elbow Connector 9">
            <a:extLst>
              <a:ext uri="{FF2B5EF4-FFF2-40B4-BE49-F238E27FC236}">
                <a16:creationId xmlns:a16="http://schemas.microsoft.com/office/drawing/2014/main" id="{CA133F0C-A80B-4C30-8C95-291BCD9D9CCA}"/>
              </a:ext>
            </a:extLst>
          </p:cNvPr>
          <p:cNvCxnSpPr>
            <a:cxnSpLocks/>
            <a:stCxn id="27" idx="3"/>
            <a:endCxn id="25" idx="1"/>
          </p:cNvCxnSpPr>
          <p:nvPr/>
        </p:nvCxnSpPr>
        <p:spPr>
          <a:xfrm flipV="1">
            <a:off x="2447575" y="2714877"/>
            <a:ext cx="2333937" cy="961365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Elbow Connector 147">
            <a:extLst>
              <a:ext uri="{FF2B5EF4-FFF2-40B4-BE49-F238E27FC236}">
                <a16:creationId xmlns:a16="http://schemas.microsoft.com/office/drawing/2014/main" id="{A01ADAD2-81DF-47F9-949E-46E26CDAC001}"/>
              </a:ext>
            </a:extLst>
          </p:cNvPr>
          <p:cNvCxnSpPr>
            <a:cxnSpLocks/>
          </p:cNvCxnSpPr>
          <p:nvPr/>
        </p:nvCxnSpPr>
        <p:spPr>
          <a:xfrm>
            <a:off x="2469671" y="3676242"/>
            <a:ext cx="2299868" cy="1122780"/>
          </a:xfrm>
          <a:prstGeom prst="bentConnector3">
            <a:avLst>
              <a:gd name="adj1" fmla="val 49543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D40C7C-E2E9-4ACE-B758-E184759ECA84}"/>
              </a:ext>
            </a:extLst>
          </p:cNvPr>
          <p:cNvGrpSpPr/>
          <p:nvPr/>
        </p:nvGrpSpPr>
        <p:grpSpPr>
          <a:xfrm>
            <a:off x="7765657" y="2186534"/>
            <a:ext cx="194765" cy="1052397"/>
            <a:chOff x="7298567" y="552627"/>
            <a:chExt cx="194765" cy="105239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75446C5-CAEF-4F80-B776-E9F5FAD80122}"/>
                </a:ext>
              </a:extLst>
            </p:cNvPr>
            <p:cNvSpPr/>
            <p:nvPr/>
          </p:nvSpPr>
          <p:spPr>
            <a:xfrm flipH="1">
              <a:off x="7302486" y="554883"/>
              <a:ext cx="190846" cy="177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DDB688-B0E3-4FF7-86E1-D5E99268DB7E}"/>
                </a:ext>
              </a:extLst>
            </p:cNvPr>
            <p:cNvSpPr/>
            <p:nvPr/>
          </p:nvSpPr>
          <p:spPr>
            <a:xfrm>
              <a:off x="7298567" y="552627"/>
              <a:ext cx="194765" cy="105239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999AD56-ADBA-479E-8E30-D6A40661F6B1}"/>
                </a:ext>
              </a:extLst>
            </p:cNvPr>
            <p:cNvSpPr/>
            <p:nvPr/>
          </p:nvSpPr>
          <p:spPr>
            <a:xfrm flipH="1">
              <a:off x="7299311" y="733192"/>
              <a:ext cx="190846" cy="1776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053EEC2-2A16-4E84-9301-80C7E867B9DA}"/>
                </a:ext>
              </a:extLst>
            </p:cNvPr>
            <p:cNvSpPr/>
            <p:nvPr/>
          </p:nvSpPr>
          <p:spPr>
            <a:xfrm flipH="1">
              <a:off x="7299311" y="908205"/>
              <a:ext cx="190846" cy="1776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7B34FE8-57B7-493E-86F0-C2F567446BBF}"/>
                </a:ext>
              </a:extLst>
            </p:cNvPr>
            <p:cNvSpPr/>
            <p:nvPr/>
          </p:nvSpPr>
          <p:spPr>
            <a:xfrm flipH="1">
              <a:off x="7299311" y="1080275"/>
              <a:ext cx="190846" cy="17766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E2B85EB-5E1E-4AB0-BFF1-59BA3D8A91DA}"/>
                </a:ext>
              </a:extLst>
            </p:cNvPr>
            <p:cNvSpPr/>
            <p:nvPr/>
          </p:nvSpPr>
          <p:spPr>
            <a:xfrm flipH="1">
              <a:off x="7299311" y="1255288"/>
              <a:ext cx="190846" cy="177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1632551-29C3-4EB2-A0FD-013A64B2C709}"/>
                </a:ext>
              </a:extLst>
            </p:cNvPr>
            <p:cNvSpPr/>
            <p:nvPr/>
          </p:nvSpPr>
          <p:spPr>
            <a:xfrm flipH="1">
              <a:off x="7299311" y="1427358"/>
              <a:ext cx="190846" cy="1776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E95BDE-C433-412F-8C63-539D72785B87}"/>
              </a:ext>
            </a:extLst>
          </p:cNvPr>
          <p:cNvGrpSpPr/>
          <p:nvPr/>
        </p:nvGrpSpPr>
        <p:grpSpPr>
          <a:xfrm>
            <a:off x="7760668" y="4272822"/>
            <a:ext cx="194765" cy="1052397"/>
            <a:chOff x="7423568" y="2640874"/>
            <a:chExt cx="194765" cy="105239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7C6D7FF-2241-42E9-8040-6CA8A535A3BF}"/>
                </a:ext>
              </a:extLst>
            </p:cNvPr>
            <p:cNvSpPr/>
            <p:nvPr/>
          </p:nvSpPr>
          <p:spPr>
            <a:xfrm flipH="1">
              <a:off x="7427487" y="2643130"/>
              <a:ext cx="190846" cy="17766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81F3AD1-9AB1-4A8A-879A-4C28BC5F2195}"/>
                </a:ext>
              </a:extLst>
            </p:cNvPr>
            <p:cNvSpPr/>
            <p:nvPr/>
          </p:nvSpPr>
          <p:spPr>
            <a:xfrm>
              <a:off x="7423568" y="2640874"/>
              <a:ext cx="194765" cy="105239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18DE6FD-4DA7-4219-9836-261C4E7D4967}"/>
                </a:ext>
              </a:extLst>
            </p:cNvPr>
            <p:cNvSpPr/>
            <p:nvPr/>
          </p:nvSpPr>
          <p:spPr>
            <a:xfrm flipH="1">
              <a:off x="7424312" y="2821439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FEC6F9B-F120-4840-AE1D-7A78F85AB741}"/>
                </a:ext>
              </a:extLst>
            </p:cNvPr>
            <p:cNvSpPr/>
            <p:nvPr/>
          </p:nvSpPr>
          <p:spPr>
            <a:xfrm flipH="1">
              <a:off x="7424312" y="2996452"/>
              <a:ext cx="190846" cy="1776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03FB61-CBEF-4D3D-A2A6-FED7BDA57020}"/>
                </a:ext>
              </a:extLst>
            </p:cNvPr>
            <p:cNvSpPr/>
            <p:nvPr/>
          </p:nvSpPr>
          <p:spPr>
            <a:xfrm flipH="1">
              <a:off x="7424312" y="3168522"/>
              <a:ext cx="190846" cy="1776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82C48D5-86F6-485F-A029-47111ECDB541}"/>
                </a:ext>
              </a:extLst>
            </p:cNvPr>
            <p:cNvSpPr/>
            <p:nvPr/>
          </p:nvSpPr>
          <p:spPr>
            <a:xfrm flipH="1">
              <a:off x="7424312" y="3343535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0F171BB-5521-4017-826C-2DBFD1F43DD8}"/>
                </a:ext>
              </a:extLst>
            </p:cNvPr>
            <p:cNvSpPr/>
            <p:nvPr/>
          </p:nvSpPr>
          <p:spPr>
            <a:xfrm flipH="1">
              <a:off x="7424312" y="3515605"/>
              <a:ext cx="190846" cy="177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F5273C9-4666-40B1-89F9-D96C51F64081}"/>
              </a:ext>
            </a:extLst>
          </p:cNvPr>
          <p:cNvCxnSpPr>
            <a:cxnSpLocks/>
            <a:endCxn id="48" idx="1"/>
          </p:cNvCxnSpPr>
          <p:nvPr/>
        </p:nvCxnSpPr>
        <p:spPr>
          <a:xfrm flipV="1">
            <a:off x="7292139" y="4799018"/>
            <a:ext cx="468529" cy="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C5E8B87-DA92-4BBD-91DD-D2117F587676}"/>
              </a:ext>
            </a:extLst>
          </p:cNvPr>
          <p:cNvGrpSpPr/>
          <p:nvPr/>
        </p:nvGrpSpPr>
        <p:grpSpPr>
          <a:xfrm>
            <a:off x="8966220" y="2727933"/>
            <a:ext cx="194765" cy="1052397"/>
            <a:chOff x="7298567" y="552627"/>
            <a:chExt cx="194765" cy="105239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F298D3-4497-42C8-9DCD-F44695F754ED}"/>
                </a:ext>
              </a:extLst>
            </p:cNvPr>
            <p:cNvSpPr/>
            <p:nvPr/>
          </p:nvSpPr>
          <p:spPr>
            <a:xfrm flipH="1">
              <a:off x="7302486" y="554883"/>
              <a:ext cx="190846" cy="177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9F13BF7-EACE-4411-B10F-840EBD40E05B}"/>
                </a:ext>
              </a:extLst>
            </p:cNvPr>
            <p:cNvSpPr/>
            <p:nvPr/>
          </p:nvSpPr>
          <p:spPr>
            <a:xfrm>
              <a:off x="7298567" y="552627"/>
              <a:ext cx="194765" cy="105239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BAE3AB4-7A36-42B0-9C2E-9EF441244219}"/>
                </a:ext>
              </a:extLst>
            </p:cNvPr>
            <p:cNvSpPr/>
            <p:nvPr/>
          </p:nvSpPr>
          <p:spPr>
            <a:xfrm flipH="1">
              <a:off x="7299311" y="733192"/>
              <a:ext cx="190846" cy="1776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C402A6B-13AF-4FE1-85E0-0877E5182165}"/>
                </a:ext>
              </a:extLst>
            </p:cNvPr>
            <p:cNvSpPr/>
            <p:nvPr/>
          </p:nvSpPr>
          <p:spPr>
            <a:xfrm flipH="1">
              <a:off x="7299311" y="908205"/>
              <a:ext cx="190846" cy="1776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28C5EE7-7931-4D4A-B7A3-8937E7A92DCB}"/>
                </a:ext>
              </a:extLst>
            </p:cNvPr>
            <p:cNvSpPr/>
            <p:nvPr/>
          </p:nvSpPr>
          <p:spPr>
            <a:xfrm flipH="1">
              <a:off x="7299311" y="1080275"/>
              <a:ext cx="190846" cy="17766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C2C79A2-9BDA-43DF-8441-96EA3E2C3183}"/>
                </a:ext>
              </a:extLst>
            </p:cNvPr>
            <p:cNvSpPr/>
            <p:nvPr/>
          </p:nvSpPr>
          <p:spPr>
            <a:xfrm flipH="1">
              <a:off x="7299311" y="1255288"/>
              <a:ext cx="190846" cy="177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52D5008-068C-4B64-A224-F7E0999C2997}"/>
                </a:ext>
              </a:extLst>
            </p:cNvPr>
            <p:cNvSpPr/>
            <p:nvPr/>
          </p:nvSpPr>
          <p:spPr>
            <a:xfrm flipH="1">
              <a:off x="7299311" y="1427358"/>
              <a:ext cx="190846" cy="1776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72CD5E3-3244-488B-9EB7-06DE0D84BAC9}"/>
              </a:ext>
            </a:extLst>
          </p:cNvPr>
          <p:cNvGrpSpPr/>
          <p:nvPr/>
        </p:nvGrpSpPr>
        <p:grpSpPr>
          <a:xfrm>
            <a:off x="8966220" y="3785344"/>
            <a:ext cx="194765" cy="1052397"/>
            <a:chOff x="7423568" y="2640874"/>
            <a:chExt cx="194765" cy="105239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EE00B38-D00F-4B6F-8AA8-E2A051BA90B6}"/>
                </a:ext>
              </a:extLst>
            </p:cNvPr>
            <p:cNvSpPr/>
            <p:nvPr/>
          </p:nvSpPr>
          <p:spPr>
            <a:xfrm flipH="1">
              <a:off x="7427487" y="2643130"/>
              <a:ext cx="190846" cy="17766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5716975-37DE-412E-832B-64604599185A}"/>
                </a:ext>
              </a:extLst>
            </p:cNvPr>
            <p:cNvSpPr/>
            <p:nvPr/>
          </p:nvSpPr>
          <p:spPr>
            <a:xfrm>
              <a:off x="7423568" y="2640874"/>
              <a:ext cx="194765" cy="105239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874508A-3E2E-492F-9AC8-D0C01BF9F2CD}"/>
                </a:ext>
              </a:extLst>
            </p:cNvPr>
            <p:cNvSpPr/>
            <p:nvPr/>
          </p:nvSpPr>
          <p:spPr>
            <a:xfrm flipH="1">
              <a:off x="7424312" y="2821439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252F220-6560-4294-B064-E9C54E3E70F0}"/>
                </a:ext>
              </a:extLst>
            </p:cNvPr>
            <p:cNvSpPr/>
            <p:nvPr/>
          </p:nvSpPr>
          <p:spPr>
            <a:xfrm flipH="1">
              <a:off x="7424312" y="2996452"/>
              <a:ext cx="190846" cy="1776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8761C0D-BD4A-4DF3-93D4-CEE7F9AEF393}"/>
                </a:ext>
              </a:extLst>
            </p:cNvPr>
            <p:cNvSpPr/>
            <p:nvPr/>
          </p:nvSpPr>
          <p:spPr>
            <a:xfrm flipH="1">
              <a:off x="7424312" y="3168522"/>
              <a:ext cx="190846" cy="1776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7F8CB4A-7F66-415A-989A-04713F4BD4AB}"/>
                </a:ext>
              </a:extLst>
            </p:cNvPr>
            <p:cNvSpPr/>
            <p:nvPr/>
          </p:nvSpPr>
          <p:spPr>
            <a:xfrm flipH="1">
              <a:off x="7424312" y="3343535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32FBC16-2FEC-4D9D-B078-5D0BB4F2BC48}"/>
                </a:ext>
              </a:extLst>
            </p:cNvPr>
            <p:cNvSpPr/>
            <p:nvPr/>
          </p:nvSpPr>
          <p:spPr>
            <a:xfrm flipH="1">
              <a:off x="7424312" y="3515605"/>
              <a:ext cx="190846" cy="177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Elbow Connector 48">
            <a:extLst>
              <a:ext uri="{FF2B5EF4-FFF2-40B4-BE49-F238E27FC236}">
                <a16:creationId xmlns:a16="http://schemas.microsoft.com/office/drawing/2014/main" id="{91F430D8-C316-4A37-8432-0663A3908833}"/>
              </a:ext>
            </a:extLst>
          </p:cNvPr>
          <p:cNvCxnSpPr>
            <a:cxnSpLocks/>
            <a:stCxn id="48" idx="3"/>
            <a:endCxn id="62" idx="3"/>
          </p:cNvCxnSpPr>
          <p:nvPr/>
        </p:nvCxnSpPr>
        <p:spPr>
          <a:xfrm flipV="1">
            <a:off x="7955433" y="3691497"/>
            <a:ext cx="1011531" cy="1107521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Elbow Connector 177">
            <a:extLst>
              <a:ext uri="{FF2B5EF4-FFF2-40B4-BE49-F238E27FC236}">
                <a16:creationId xmlns:a16="http://schemas.microsoft.com/office/drawing/2014/main" id="{F60E3B25-BEB7-4587-A9B3-204749A5A95E}"/>
              </a:ext>
            </a:extLst>
          </p:cNvPr>
          <p:cNvCxnSpPr>
            <a:cxnSpLocks/>
            <a:stCxn id="40" idx="3"/>
            <a:endCxn id="62" idx="3"/>
          </p:cNvCxnSpPr>
          <p:nvPr/>
        </p:nvCxnSpPr>
        <p:spPr>
          <a:xfrm>
            <a:off x="7960422" y="2712730"/>
            <a:ext cx="1006542" cy="978767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Rounded Rectangle 20">
            <a:extLst>
              <a:ext uri="{FF2B5EF4-FFF2-40B4-BE49-F238E27FC236}">
                <a16:creationId xmlns:a16="http://schemas.microsoft.com/office/drawing/2014/main" id="{A264ED55-C8D4-47F0-AA6F-300E7B7C44DB}"/>
              </a:ext>
            </a:extLst>
          </p:cNvPr>
          <p:cNvSpPr/>
          <p:nvPr/>
        </p:nvSpPr>
        <p:spPr>
          <a:xfrm rot="5400000">
            <a:off x="9161308" y="3364716"/>
            <a:ext cx="1854019" cy="660903"/>
          </a:xfrm>
          <a:prstGeom prst="roundRect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Arial"/>
              </a:rPr>
              <a:t>Dense + Sigmoid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34892F2-9F29-42D6-A798-161768CFFCDF}"/>
                  </a:ext>
                </a:extLst>
              </p:cNvPr>
              <p:cNvSpPr txBox="1"/>
              <p:nvPr/>
            </p:nvSpPr>
            <p:spPr>
              <a:xfrm>
                <a:off x="10493520" y="3276926"/>
                <a:ext cx="1044260" cy="316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34892F2-9F29-42D6-A798-161768CFF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520" y="3276926"/>
                <a:ext cx="1044260" cy="316882"/>
              </a:xfrm>
              <a:prstGeom prst="rect">
                <a:avLst/>
              </a:prstGeom>
              <a:blipFill>
                <a:blip r:embed="rId4"/>
                <a:stretch>
                  <a:fillRect l="-4651" t="-15385" r="-7558" b="-2307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D618DBD-F245-4BC4-AB22-A19DF17C51F0}"/>
                  </a:ext>
                </a:extLst>
              </p:cNvPr>
              <p:cNvSpPr txBox="1"/>
              <p:nvPr/>
            </p:nvSpPr>
            <p:spPr>
              <a:xfrm>
                <a:off x="2534516" y="3386573"/>
                <a:ext cx="362086" cy="303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D618DBD-F245-4BC4-AB22-A19DF17C5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516" y="3386573"/>
                <a:ext cx="362086" cy="303096"/>
              </a:xfrm>
              <a:prstGeom prst="rect">
                <a:avLst/>
              </a:prstGeom>
              <a:blipFill>
                <a:blip r:embed="rId5"/>
                <a:stretch>
                  <a:fillRect l="-8475" r="-3390" b="-183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D3A0F87-AE67-4A08-A4C4-A7E55B394A18}"/>
                  </a:ext>
                </a:extLst>
              </p:cNvPr>
              <p:cNvSpPr txBox="1"/>
              <p:nvPr/>
            </p:nvSpPr>
            <p:spPr>
              <a:xfrm>
                <a:off x="9276795" y="3331843"/>
                <a:ext cx="348044" cy="303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D3A0F87-AE67-4A08-A4C4-A7E55B394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795" y="3331843"/>
                <a:ext cx="348044" cy="303096"/>
              </a:xfrm>
              <a:prstGeom prst="rect">
                <a:avLst/>
              </a:prstGeom>
              <a:blipFill>
                <a:blip r:embed="rId6"/>
                <a:stretch>
                  <a:fillRect l="-15789" r="-3509" b="-183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6ACA54A-A49C-4E39-99CD-F43FFC3C253E}"/>
              </a:ext>
            </a:extLst>
          </p:cNvPr>
          <p:cNvCxnSpPr>
            <a:cxnSpLocks/>
          </p:cNvCxnSpPr>
          <p:nvPr/>
        </p:nvCxnSpPr>
        <p:spPr>
          <a:xfrm flipV="1">
            <a:off x="10418769" y="3695168"/>
            <a:ext cx="1119011" cy="21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3D82E31-91DB-4876-8AD1-E62C31DC503A}"/>
                  </a:ext>
                </a:extLst>
              </p:cNvPr>
              <p:cNvSpPr/>
              <p:nvPr/>
            </p:nvSpPr>
            <p:spPr>
              <a:xfrm>
                <a:off x="4544362" y="2155371"/>
                <a:ext cx="3507666" cy="319300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CA" b="1"/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3D82E31-91DB-4876-8AD1-E62C31DC50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362" y="2155371"/>
                <a:ext cx="3507666" cy="31930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C196E67-5B94-45A7-9726-5A7BA14B0291}"/>
                  </a:ext>
                </a:extLst>
              </p:cNvPr>
              <p:cNvSpPr txBox="1"/>
              <p:nvPr/>
            </p:nvSpPr>
            <p:spPr>
              <a:xfrm>
                <a:off x="4544362" y="1812233"/>
                <a:ext cx="393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Spatial Processing for time 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endParaRPr lang="en-CA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C196E67-5B94-45A7-9726-5A7BA14B0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362" y="1812233"/>
                <a:ext cx="3938000" cy="338554"/>
              </a:xfrm>
              <a:prstGeom prst="rect">
                <a:avLst/>
              </a:prstGeom>
              <a:blipFill>
                <a:blip r:embed="rId8"/>
                <a:stretch>
                  <a:fillRect l="-774" t="-5357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AAB5488C-5724-4077-BA93-871054221026}"/>
              </a:ext>
            </a:extLst>
          </p:cNvPr>
          <p:cNvSpPr/>
          <p:nvPr/>
        </p:nvSpPr>
        <p:spPr>
          <a:xfrm>
            <a:off x="2151548" y="5507062"/>
            <a:ext cx="8341972" cy="6007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We use hidden Markov models and factor graphs to further improve the estimates.  </a:t>
            </a:r>
          </a:p>
        </p:txBody>
      </p:sp>
    </p:spTree>
    <p:extLst>
      <p:ext uri="{BB962C8B-B14F-4D97-AF65-F5344CB8AC3E}">
        <p14:creationId xmlns:p14="http://schemas.microsoft.com/office/powerpoint/2010/main" val="39633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Factor Graphs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13</a:t>
            </a:fld>
            <a:endParaRPr lang="en-US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68B9A-52A5-431F-B0CE-FCCF33FF3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23" y="931309"/>
            <a:ext cx="11259757" cy="4212639"/>
          </a:xfrm>
        </p:spPr>
        <p:txBody>
          <a:bodyPr>
            <a:normAutofit/>
          </a:bodyPr>
          <a:lstStyle/>
          <a:p>
            <a:pPr indent="-4191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graphs are graphical models (re-invented numerous times )</a:t>
            </a:r>
          </a:p>
          <a:p>
            <a:pPr indent="-4191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 factorization of a multivariable function (e.g., joint distribution)</a:t>
            </a:r>
          </a:p>
          <a:p>
            <a:pPr marL="0" indent="0">
              <a:buSzPct val="100000"/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19100"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every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(Forney-style)</a:t>
            </a:r>
          </a:p>
          <a:p>
            <a:pPr lvl="1" indent="-419100"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 (or half-edge)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every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(Forney-style)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A6E273-C171-441B-B032-6E555AA126DA}"/>
                  </a:ext>
                </a:extLst>
              </p:cNvPr>
              <p:cNvSpPr txBox="1"/>
              <p:nvPr/>
            </p:nvSpPr>
            <p:spPr>
              <a:xfrm>
                <a:off x="2446012" y="3214703"/>
                <a:ext cx="60319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A6E273-C171-441B-B032-6E555AA12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012" y="3214703"/>
                <a:ext cx="6031972" cy="307777"/>
              </a:xfrm>
              <a:prstGeom prst="rect">
                <a:avLst/>
              </a:prstGeom>
              <a:blipFill>
                <a:blip r:embed="rId3"/>
                <a:stretch>
                  <a:fillRect b="-3529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7253764-65D6-4B3C-BA3C-1B383D3C9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128"/>
          <a:stretch/>
        </p:blipFill>
        <p:spPr>
          <a:xfrm>
            <a:off x="3921960" y="3950416"/>
            <a:ext cx="3080076" cy="1732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AC2579-5F7F-4BFF-BCC2-305A80F4F0B9}"/>
              </a:ext>
            </a:extLst>
          </p:cNvPr>
          <p:cNvSpPr txBox="1"/>
          <p:nvPr/>
        </p:nvSpPr>
        <p:spPr>
          <a:xfrm>
            <a:off x="4057481" y="5914111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Forney-style factor graph</a:t>
            </a:r>
          </a:p>
        </p:txBody>
      </p:sp>
      <p:sp>
        <p:nvSpPr>
          <p:cNvPr id="12" name="מלבן: פינות מעוגלות 9">
            <a:extLst>
              <a:ext uri="{FF2B5EF4-FFF2-40B4-BE49-F238E27FC236}">
                <a16:creationId xmlns:a16="http://schemas.microsoft.com/office/drawing/2014/main" id="{E0CF4092-6F66-4E99-86F5-F2A612194CF1}"/>
              </a:ext>
            </a:extLst>
          </p:cNvPr>
          <p:cNvSpPr/>
          <p:nvPr/>
        </p:nvSpPr>
        <p:spPr>
          <a:xfrm>
            <a:off x="3921960" y="3945815"/>
            <a:ext cx="3020515" cy="18750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9D742F-32B3-4A7B-BCC0-65797719D5EA}"/>
              </a:ext>
            </a:extLst>
          </p:cNvPr>
          <p:cNvSpPr txBox="1"/>
          <p:nvPr/>
        </p:nvSpPr>
        <p:spPr>
          <a:xfrm>
            <a:off x="487423" y="5711247"/>
            <a:ext cx="14285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Image from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Loeliger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(2004)</a:t>
            </a:r>
          </a:p>
        </p:txBody>
      </p:sp>
    </p:spTree>
    <p:extLst>
      <p:ext uri="{BB962C8B-B14F-4D97-AF65-F5344CB8AC3E}">
        <p14:creationId xmlns:p14="http://schemas.microsoft.com/office/powerpoint/2010/main" val="4120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How Does Message Passing Work?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14</a:t>
            </a:fld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2FBE96-5EA2-45CB-8819-C5467855A490}"/>
              </a:ext>
            </a:extLst>
          </p:cNvPr>
          <p:cNvSpPr txBox="1"/>
          <p:nvPr/>
        </p:nvSpPr>
        <p:spPr>
          <a:xfrm>
            <a:off x="635294" y="1023244"/>
            <a:ext cx="8710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91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“messages” locally and pass the message  along edges</a:t>
            </a:r>
          </a:p>
        </p:txBody>
      </p:sp>
      <p:pic>
        <p:nvPicPr>
          <p:cNvPr id="9" name="תמונה 5">
            <a:extLst>
              <a:ext uri="{FF2B5EF4-FFF2-40B4-BE49-F238E27FC236}">
                <a16:creationId xmlns:a16="http://schemas.microsoft.com/office/drawing/2014/main" id="{E747D525-2B5F-4642-919E-689A54DF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31" y="1751478"/>
            <a:ext cx="5303065" cy="4075666"/>
          </a:xfrm>
          <a:prstGeom prst="rect">
            <a:avLst/>
          </a:prstGeom>
        </p:spPr>
      </p:pic>
      <p:sp>
        <p:nvSpPr>
          <p:cNvPr id="10" name="בועת דיבור: מלבן 8">
            <a:extLst>
              <a:ext uri="{FF2B5EF4-FFF2-40B4-BE49-F238E27FC236}">
                <a16:creationId xmlns:a16="http://schemas.microsoft.com/office/drawing/2014/main" id="{1C2D5567-5252-4E9C-859C-31483808BF4B}"/>
              </a:ext>
            </a:extLst>
          </p:cNvPr>
          <p:cNvSpPr/>
          <p:nvPr/>
        </p:nvSpPr>
        <p:spPr>
          <a:xfrm>
            <a:off x="6498196" y="2085698"/>
            <a:ext cx="1479176" cy="983557"/>
          </a:xfrm>
          <a:prstGeom prst="wedgeRectCallout">
            <a:avLst>
              <a:gd name="adj1" fmla="val -252522"/>
              <a:gd name="adj2" fmla="val 174219"/>
            </a:avLst>
          </a:prstGeom>
          <a:solidFill>
            <a:srgbClr val="0070C0"/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Forward message</a:t>
            </a:r>
          </a:p>
        </p:txBody>
      </p:sp>
      <p:sp>
        <p:nvSpPr>
          <p:cNvPr id="11" name="בועת דיבור: מלבן 9">
            <a:extLst>
              <a:ext uri="{FF2B5EF4-FFF2-40B4-BE49-F238E27FC236}">
                <a16:creationId xmlns:a16="http://schemas.microsoft.com/office/drawing/2014/main" id="{FE756B27-58F2-4A93-B50A-F4D1CE7A4EB0}"/>
              </a:ext>
            </a:extLst>
          </p:cNvPr>
          <p:cNvSpPr/>
          <p:nvPr/>
        </p:nvSpPr>
        <p:spPr>
          <a:xfrm>
            <a:off x="7237784" y="3297532"/>
            <a:ext cx="1479176" cy="983557"/>
          </a:xfrm>
          <a:prstGeom prst="wedgeRectCallout">
            <a:avLst>
              <a:gd name="adj1" fmla="val -252522"/>
              <a:gd name="adj2" fmla="val 17421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Backward message</a:t>
            </a:r>
          </a:p>
        </p:txBody>
      </p:sp>
      <p:sp>
        <p:nvSpPr>
          <p:cNvPr id="12" name="מלבן: פינות מעוגלות 10">
            <a:extLst>
              <a:ext uri="{FF2B5EF4-FFF2-40B4-BE49-F238E27FC236}">
                <a16:creationId xmlns:a16="http://schemas.microsoft.com/office/drawing/2014/main" id="{990B6D3B-8ECF-4D94-BCE4-F94C1FDCCAC7}"/>
              </a:ext>
            </a:extLst>
          </p:cNvPr>
          <p:cNvSpPr/>
          <p:nvPr/>
        </p:nvSpPr>
        <p:spPr>
          <a:xfrm>
            <a:off x="7320306" y="4761129"/>
            <a:ext cx="1479176" cy="983557"/>
          </a:xfrm>
          <a:prstGeom prst="roundRect">
            <a:avLst/>
          </a:prstGeom>
          <a:solidFill>
            <a:srgbClr val="97AB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Both are computed recursively!</a:t>
            </a:r>
          </a:p>
        </p:txBody>
      </p:sp>
    </p:spTree>
    <p:extLst>
      <p:ext uri="{BB962C8B-B14F-4D97-AF65-F5344CB8AC3E}">
        <p14:creationId xmlns:p14="http://schemas.microsoft.com/office/powerpoint/2010/main" val="167684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MICAL Algorithm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15</a:t>
            </a:fld>
            <a:endParaRPr lang="en-US" dirty="0">
              <a:latin typeface="+mj-lt"/>
            </a:endParaRPr>
          </a:p>
        </p:txBody>
      </p:sp>
      <p:sp>
        <p:nvSpPr>
          <p:cNvPr id="306" name="Rounded Rectangle 22">
            <a:extLst>
              <a:ext uri="{FF2B5EF4-FFF2-40B4-BE49-F238E27FC236}">
                <a16:creationId xmlns:a16="http://schemas.microsoft.com/office/drawing/2014/main" id="{2C76B379-B808-4BF3-88D3-2BE7C95CE902}"/>
              </a:ext>
            </a:extLst>
          </p:cNvPr>
          <p:cNvSpPr/>
          <p:nvPr/>
        </p:nvSpPr>
        <p:spPr>
          <a:xfrm>
            <a:off x="4212837" y="829912"/>
            <a:ext cx="2544696" cy="6609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731520" lvl="1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Arial"/>
              </a:rPr>
              <a:t>Mutual Information Estimation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5B67D677-6B0E-48DB-8CA1-ABB4745ED44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97131" y="888365"/>
            <a:ext cx="559461" cy="508888"/>
          </a:xfrm>
          <a:prstGeom prst="rect">
            <a:avLst/>
          </a:prstGeom>
        </p:spPr>
      </p:pic>
      <p:sp>
        <p:nvSpPr>
          <p:cNvPr id="308" name="Rounded Rectangle 20">
            <a:extLst>
              <a:ext uri="{FF2B5EF4-FFF2-40B4-BE49-F238E27FC236}">
                <a16:creationId xmlns:a16="http://schemas.microsoft.com/office/drawing/2014/main" id="{300EE8AE-3A0C-42E7-AA85-7A9D178E4950}"/>
              </a:ext>
            </a:extLst>
          </p:cNvPr>
          <p:cNvSpPr/>
          <p:nvPr/>
        </p:nvSpPr>
        <p:spPr>
          <a:xfrm>
            <a:off x="335295" y="1832061"/>
            <a:ext cx="1543605" cy="57933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Arial"/>
              </a:rPr>
              <a:t>EEG Recording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3BE1EFE0-3D2F-465F-9078-EDBFD693AF9C}"/>
              </a:ext>
            </a:extLst>
          </p:cNvPr>
          <p:cNvSpPr txBox="1"/>
          <p:nvPr/>
        </p:nvSpPr>
        <p:spPr>
          <a:xfrm>
            <a:off x="2296785" y="839849"/>
            <a:ext cx="1634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Past 32 seconds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A82A8589-1E31-4AAD-B4FB-B46C8D7E798C}"/>
              </a:ext>
            </a:extLst>
          </p:cNvPr>
          <p:cNvSpPr txBox="1"/>
          <p:nvPr/>
        </p:nvSpPr>
        <p:spPr>
          <a:xfrm>
            <a:off x="2334911" y="3260061"/>
            <a:ext cx="2085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Past 4 seconds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403860FE-02E2-4221-91EB-F590E3EE9657}"/>
              </a:ext>
            </a:extLst>
          </p:cNvPr>
          <p:cNvCxnSpPr>
            <a:cxnSpLocks/>
            <a:endCxn id="393" idx="2"/>
          </p:cNvCxnSpPr>
          <p:nvPr/>
        </p:nvCxnSpPr>
        <p:spPr>
          <a:xfrm>
            <a:off x="8578521" y="2136984"/>
            <a:ext cx="610670" cy="36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D99CD93D-3E69-40B4-8DD3-29DAA8670F78}"/>
                  </a:ext>
                </a:extLst>
              </p:cNvPr>
              <p:cNvSpPr/>
              <p:nvPr/>
            </p:nvSpPr>
            <p:spPr>
              <a:xfrm>
                <a:off x="3403923" y="4457414"/>
                <a:ext cx="866273" cy="5895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D99CD93D-3E69-40B4-8DD3-29DAA8670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923" y="4457414"/>
                <a:ext cx="866273" cy="5895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6563F961-57A3-4032-8DCE-2F3286318276}"/>
                  </a:ext>
                </a:extLst>
              </p:cNvPr>
              <p:cNvSpPr/>
              <p:nvPr/>
            </p:nvSpPr>
            <p:spPr>
              <a:xfrm>
                <a:off x="8145487" y="4450717"/>
                <a:ext cx="942921" cy="5895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6563F961-57A3-4032-8DCE-2F32863182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487" y="4450717"/>
                <a:ext cx="942921" cy="5895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05CF1002-A812-452D-8E95-7D4BA8825636}"/>
                  </a:ext>
                </a:extLst>
              </p:cNvPr>
              <p:cNvSpPr/>
              <p:nvPr/>
            </p:nvSpPr>
            <p:spPr>
              <a:xfrm>
                <a:off x="6014261" y="4470787"/>
                <a:ext cx="866273" cy="5895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05CF1002-A812-452D-8E95-7D4BA8825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261" y="4470787"/>
                <a:ext cx="866273" cy="5895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721CEF52-E2EA-46DB-B334-BF4A444BB8E3}"/>
                  </a:ext>
                </a:extLst>
              </p:cNvPr>
              <p:cNvSpPr/>
              <p:nvPr/>
            </p:nvSpPr>
            <p:spPr>
              <a:xfrm>
                <a:off x="4736189" y="4463205"/>
                <a:ext cx="866273" cy="5895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721CEF52-E2EA-46DB-B334-BF4A444BB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189" y="4463205"/>
                <a:ext cx="866273" cy="5895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32CB4946-ED6A-4F1D-9CF8-7168EF5EAC30}"/>
              </a:ext>
            </a:extLst>
          </p:cNvPr>
          <p:cNvCxnSpPr>
            <a:cxnSpLocks/>
            <a:stCxn id="312" idx="3"/>
            <a:endCxn id="315" idx="1"/>
          </p:cNvCxnSpPr>
          <p:nvPr/>
        </p:nvCxnSpPr>
        <p:spPr>
          <a:xfrm>
            <a:off x="4270196" y="4752188"/>
            <a:ext cx="465993" cy="579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C28E7415-2EF5-49F5-9CE7-4A58D9A845B1}"/>
              </a:ext>
            </a:extLst>
          </p:cNvPr>
          <p:cNvCxnSpPr>
            <a:cxnSpLocks/>
          </p:cNvCxnSpPr>
          <p:nvPr/>
        </p:nvCxnSpPr>
        <p:spPr>
          <a:xfrm>
            <a:off x="6894674" y="4768534"/>
            <a:ext cx="47407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FF7B2584-6696-4A21-A3B4-BE8E27B11674}"/>
              </a:ext>
            </a:extLst>
          </p:cNvPr>
          <p:cNvCxnSpPr>
            <a:cxnSpLocks/>
            <a:stCxn id="315" idx="3"/>
            <a:endCxn id="314" idx="1"/>
          </p:cNvCxnSpPr>
          <p:nvPr/>
        </p:nvCxnSpPr>
        <p:spPr>
          <a:xfrm>
            <a:off x="5602462" y="4757979"/>
            <a:ext cx="411799" cy="75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C12C8B2F-4F38-434B-897F-24E88D52FB2E}"/>
              </a:ext>
            </a:extLst>
          </p:cNvPr>
          <p:cNvCxnSpPr>
            <a:cxnSpLocks/>
          </p:cNvCxnSpPr>
          <p:nvPr/>
        </p:nvCxnSpPr>
        <p:spPr>
          <a:xfrm>
            <a:off x="7671408" y="4765046"/>
            <a:ext cx="47407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972A5D2A-B4A0-49CF-8CB7-27D6C6B8B84F}"/>
              </a:ext>
            </a:extLst>
          </p:cNvPr>
          <p:cNvCxnSpPr>
            <a:cxnSpLocks/>
            <a:endCxn id="312" idx="2"/>
          </p:cNvCxnSpPr>
          <p:nvPr/>
        </p:nvCxnSpPr>
        <p:spPr>
          <a:xfrm flipV="1">
            <a:off x="3837059" y="5046960"/>
            <a:ext cx="0" cy="41148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29B39DF0-83D5-4CEA-BBEF-805CB603E6DD}"/>
              </a:ext>
            </a:extLst>
          </p:cNvPr>
          <p:cNvCxnSpPr>
            <a:cxnSpLocks/>
            <a:endCxn id="315" idx="2"/>
          </p:cNvCxnSpPr>
          <p:nvPr/>
        </p:nvCxnSpPr>
        <p:spPr>
          <a:xfrm flipH="1" flipV="1">
            <a:off x="5169325" y="5052751"/>
            <a:ext cx="0" cy="41148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7D09B6E1-A219-4F8D-B651-3023069C4096}"/>
              </a:ext>
            </a:extLst>
          </p:cNvPr>
          <p:cNvCxnSpPr>
            <a:cxnSpLocks/>
          </p:cNvCxnSpPr>
          <p:nvPr/>
        </p:nvCxnSpPr>
        <p:spPr>
          <a:xfrm flipV="1">
            <a:off x="8628050" y="5041628"/>
            <a:ext cx="0" cy="41148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7A623A01-FA92-4338-8088-A59ECB655859}"/>
              </a:ext>
            </a:extLst>
          </p:cNvPr>
          <p:cNvCxnSpPr>
            <a:cxnSpLocks/>
            <a:endCxn id="314" idx="2"/>
          </p:cNvCxnSpPr>
          <p:nvPr/>
        </p:nvCxnSpPr>
        <p:spPr>
          <a:xfrm flipV="1">
            <a:off x="6447396" y="5060332"/>
            <a:ext cx="0" cy="41148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E4651E12-40DA-4385-84D2-115EB3C2E887}"/>
              </a:ext>
            </a:extLst>
          </p:cNvPr>
          <p:cNvCxnSpPr>
            <a:cxnSpLocks/>
          </p:cNvCxnSpPr>
          <p:nvPr/>
        </p:nvCxnSpPr>
        <p:spPr>
          <a:xfrm>
            <a:off x="9079100" y="4745490"/>
            <a:ext cx="47407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475B6671-5F80-4C46-BC37-149B996FB047}"/>
              </a:ext>
            </a:extLst>
          </p:cNvPr>
          <p:cNvCxnSpPr>
            <a:cxnSpLocks/>
          </p:cNvCxnSpPr>
          <p:nvPr/>
        </p:nvCxnSpPr>
        <p:spPr>
          <a:xfrm>
            <a:off x="2978726" y="4756579"/>
            <a:ext cx="42519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6E7A6D77-D59D-4D4A-8DF7-76D1F6109AFB}"/>
                  </a:ext>
                </a:extLst>
              </p:cNvPr>
              <p:cNvSpPr txBox="1"/>
              <p:nvPr/>
            </p:nvSpPr>
            <p:spPr>
              <a:xfrm>
                <a:off x="3050930" y="4464666"/>
                <a:ext cx="2018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6E7A6D77-D59D-4D4A-8DF7-76D1F6109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930" y="4464666"/>
                <a:ext cx="201850" cy="215444"/>
              </a:xfrm>
              <a:prstGeom prst="rect">
                <a:avLst/>
              </a:prstGeom>
              <a:blipFill>
                <a:blip r:embed="rId9"/>
                <a:stretch>
                  <a:fillRect l="-11765" b="-1388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TextBox 326">
                <a:extLst>
                  <a:ext uri="{FF2B5EF4-FFF2-40B4-BE49-F238E27FC236}">
                    <a16:creationId xmlns:a16="http://schemas.microsoft.com/office/drawing/2014/main" id="{E6D695E7-F91C-4A31-B6A3-00528E17AAC2}"/>
                  </a:ext>
                </a:extLst>
              </p:cNvPr>
              <p:cNvSpPr txBox="1"/>
              <p:nvPr/>
            </p:nvSpPr>
            <p:spPr>
              <a:xfrm>
                <a:off x="4408650" y="4483669"/>
                <a:ext cx="19768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7" name="TextBox 326">
                <a:extLst>
                  <a:ext uri="{FF2B5EF4-FFF2-40B4-BE49-F238E27FC236}">
                    <a16:creationId xmlns:a16="http://schemas.microsoft.com/office/drawing/2014/main" id="{E6D695E7-F91C-4A31-B6A3-00528E17A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650" y="4483669"/>
                <a:ext cx="197682" cy="215444"/>
              </a:xfrm>
              <a:prstGeom prst="rect">
                <a:avLst/>
              </a:prstGeom>
              <a:blipFill>
                <a:blip r:embed="rId10"/>
                <a:stretch>
                  <a:fillRect l="-12121" r="-3030" b="-1714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8" name="TextBox 327">
                <a:extLst>
                  <a:ext uri="{FF2B5EF4-FFF2-40B4-BE49-F238E27FC236}">
                    <a16:creationId xmlns:a16="http://schemas.microsoft.com/office/drawing/2014/main" id="{DA84048C-53F6-4D68-972B-BD3F9C5DDB63}"/>
                  </a:ext>
                </a:extLst>
              </p:cNvPr>
              <p:cNvSpPr txBox="1"/>
              <p:nvPr/>
            </p:nvSpPr>
            <p:spPr>
              <a:xfrm>
                <a:off x="5671643" y="4470748"/>
                <a:ext cx="2018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8" name="TextBox 327">
                <a:extLst>
                  <a:ext uri="{FF2B5EF4-FFF2-40B4-BE49-F238E27FC236}">
                    <a16:creationId xmlns:a16="http://schemas.microsoft.com/office/drawing/2014/main" id="{DA84048C-53F6-4D68-972B-BD3F9C5DD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643" y="4470748"/>
                <a:ext cx="201850" cy="215444"/>
              </a:xfrm>
              <a:prstGeom prst="rect">
                <a:avLst/>
              </a:prstGeom>
              <a:blipFill>
                <a:blip r:embed="rId11"/>
                <a:stretch>
                  <a:fillRect l="-12121" r="-3030" b="-1388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1337E47F-18D3-41A7-ADC0-938E50E288B2}"/>
                  </a:ext>
                </a:extLst>
              </p:cNvPr>
              <p:cNvSpPr txBox="1"/>
              <p:nvPr/>
            </p:nvSpPr>
            <p:spPr>
              <a:xfrm>
                <a:off x="7057140" y="4480800"/>
                <a:ext cx="19649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1337E47F-18D3-41A7-ADC0-938E50E28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140" y="4480800"/>
                <a:ext cx="196496" cy="215444"/>
              </a:xfrm>
              <a:prstGeom prst="rect">
                <a:avLst/>
              </a:prstGeom>
              <a:blipFill>
                <a:blip r:embed="rId12"/>
                <a:stretch>
                  <a:fillRect l="-15625" r="-6250" b="-1714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286C4D06-EF85-4447-9306-9FCA2A81A615}"/>
                  </a:ext>
                </a:extLst>
              </p:cNvPr>
              <p:cNvSpPr txBox="1"/>
              <p:nvPr/>
            </p:nvSpPr>
            <p:spPr>
              <a:xfrm>
                <a:off x="7718105" y="4467027"/>
                <a:ext cx="38363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286C4D06-EF85-4447-9306-9FCA2A81A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105" y="4467027"/>
                <a:ext cx="383630" cy="215444"/>
              </a:xfrm>
              <a:prstGeom prst="rect">
                <a:avLst/>
              </a:prstGeom>
              <a:blipFill>
                <a:blip r:embed="rId13"/>
                <a:stretch>
                  <a:fillRect l="-6349" r="-3175" b="-1714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CE6A2D3A-29DA-415D-BC59-43780C4424D3}"/>
                  </a:ext>
                </a:extLst>
              </p:cNvPr>
              <p:cNvSpPr txBox="1"/>
              <p:nvPr/>
            </p:nvSpPr>
            <p:spPr>
              <a:xfrm>
                <a:off x="9129767" y="4455753"/>
                <a:ext cx="19649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CE6A2D3A-29DA-415D-BC59-43780C442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767" y="4455753"/>
                <a:ext cx="196496" cy="215444"/>
              </a:xfrm>
              <a:prstGeom prst="rect">
                <a:avLst/>
              </a:prstGeom>
              <a:blipFill>
                <a:blip r:embed="rId14"/>
                <a:stretch>
                  <a:fillRect l="-18750" r="-3125" b="-1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02E197A7-F4D4-4DB2-8E54-30A0CB5A56EE}"/>
                  </a:ext>
                </a:extLst>
              </p:cNvPr>
              <p:cNvSpPr txBox="1"/>
              <p:nvPr/>
            </p:nvSpPr>
            <p:spPr>
              <a:xfrm>
                <a:off x="3762842" y="5399716"/>
                <a:ext cx="264880" cy="2339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02E197A7-F4D4-4DB2-8E54-30A0CB5A5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842" y="5399716"/>
                <a:ext cx="264880" cy="233910"/>
              </a:xfrm>
              <a:prstGeom prst="rect">
                <a:avLst/>
              </a:prstGeom>
              <a:blipFill>
                <a:blip r:embed="rId15"/>
                <a:stretch>
                  <a:fillRect l="-15909" b="-1578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3" name="Oval 332">
            <a:extLst>
              <a:ext uri="{FF2B5EF4-FFF2-40B4-BE49-F238E27FC236}">
                <a16:creationId xmlns:a16="http://schemas.microsoft.com/office/drawing/2014/main" id="{85C82194-A27F-4512-9AEA-85FFE25113E0}"/>
              </a:ext>
            </a:extLst>
          </p:cNvPr>
          <p:cNvSpPr/>
          <p:nvPr/>
        </p:nvSpPr>
        <p:spPr>
          <a:xfrm>
            <a:off x="7405258" y="4745490"/>
            <a:ext cx="34290" cy="342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51DC72A9-543C-4921-BA16-C70A207657C4}"/>
              </a:ext>
            </a:extLst>
          </p:cNvPr>
          <p:cNvSpPr/>
          <p:nvPr/>
        </p:nvSpPr>
        <p:spPr>
          <a:xfrm>
            <a:off x="7489038" y="4746436"/>
            <a:ext cx="34290" cy="342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5" name="Oval 334">
            <a:extLst>
              <a:ext uri="{FF2B5EF4-FFF2-40B4-BE49-F238E27FC236}">
                <a16:creationId xmlns:a16="http://schemas.microsoft.com/office/drawing/2014/main" id="{C5A845D6-068E-49FD-AAF4-24F6248382B9}"/>
              </a:ext>
            </a:extLst>
          </p:cNvPr>
          <p:cNvSpPr/>
          <p:nvPr/>
        </p:nvSpPr>
        <p:spPr>
          <a:xfrm>
            <a:off x="7576059" y="4745490"/>
            <a:ext cx="34290" cy="342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36" name="Straight Arrow Connector 335">
            <a:extLst>
              <a:ext uri="{FF2B5EF4-FFF2-40B4-BE49-F238E27FC236}">
                <a16:creationId xmlns:a16="http://schemas.microsoft.com/office/drawing/2014/main" id="{5A33764E-ADF9-46CA-B8A0-110C9560B0F8}"/>
              </a:ext>
            </a:extLst>
          </p:cNvPr>
          <p:cNvCxnSpPr/>
          <p:nvPr/>
        </p:nvCxnSpPr>
        <p:spPr>
          <a:xfrm>
            <a:off x="4344303" y="4954324"/>
            <a:ext cx="274320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Arrow Connector 336">
            <a:extLst>
              <a:ext uri="{FF2B5EF4-FFF2-40B4-BE49-F238E27FC236}">
                <a16:creationId xmlns:a16="http://schemas.microsoft.com/office/drawing/2014/main" id="{BEBBC5CA-CE76-4C75-B98C-C317DBDB4CA0}"/>
              </a:ext>
            </a:extLst>
          </p:cNvPr>
          <p:cNvCxnSpPr/>
          <p:nvPr/>
        </p:nvCxnSpPr>
        <p:spPr>
          <a:xfrm flipH="1">
            <a:off x="7802727" y="4954324"/>
            <a:ext cx="274320" cy="0"/>
          </a:xfrm>
          <a:prstGeom prst="straightConnector1">
            <a:avLst/>
          </a:prstGeom>
          <a:ln w="15875">
            <a:solidFill>
              <a:srgbClr val="ABC6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Arrow Connector 337">
            <a:extLst>
              <a:ext uri="{FF2B5EF4-FFF2-40B4-BE49-F238E27FC236}">
                <a16:creationId xmlns:a16="http://schemas.microsoft.com/office/drawing/2014/main" id="{029F7016-758C-4493-BAD1-C59191FB162F}"/>
              </a:ext>
            </a:extLst>
          </p:cNvPr>
          <p:cNvCxnSpPr/>
          <p:nvPr/>
        </p:nvCxnSpPr>
        <p:spPr>
          <a:xfrm flipH="1">
            <a:off x="7006815" y="4954324"/>
            <a:ext cx="274320" cy="0"/>
          </a:xfrm>
          <a:prstGeom prst="straightConnector1">
            <a:avLst/>
          </a:prstGeom>
          <a:ln w="15875">
            <a:solidFill>
              <a:srgbClr val="ABC6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Arrow Connector 338">
            <a:extLst>
              <a:ext uri="{FF2B5EF4-FFF2-40B4-BE49-F238E27FC236}">
                <a16:creationId xmlns:a16="http://schemas.microsoft.com/office/drawing/2014/main" id="{0A177C88-8139-4D43-B05B-BAC58CE82BAB}"/>
              </a:ext>
            </a:extLst>
          </p:cNvPr>
          <p:cNvCxnSpPr/>
          <p:nvPr/>
        </p:nvCxnSpPr>
        <p:spPr>
          <a:xfrm>
            <a:off x="5659275" y="4957063"/>
            <a:ext cx="274320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73C72FB4-9468-48E6-BCA6-75F4E3542148}"/>
                  </a:ext>
                </a:extLst>
              </p:cNvPr>
              <p:cNvSpPr txBox="1"/>
              <p:nvPr/>
            </p:nvSpPr>
            <p:spPr>
              <a:xfrm>
                <a:off x="5357222" y="5080970"/>
                <a:ext cx="814325" cy="234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73C72FB4-9468-48E6-BCA6-75F4E3542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222" y="5080970"/>
                <a:ext cx="814325" cy="234872"/>
              </a:xfrm>
              <a:prstGeom prst="rect">
                <a:avLst/>
              </a:prstGeom>
              <a:blipFill>
                <a:blip r:embed="rId16"/>
                <a:stretch>
                  <a:fillRect l="-5263" r="-7519" b="-2307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A578B2D-E4C0-4166-A692-A0FB9A5813B0}"/>
                  </a:ext>
                </a:extLst>
              </p:cNvPr>
              <p:cNvSpPr txBox="1"/>
              <p:nvPr/>
            </p:nvSpPr>
            <p:spPr>
              <a:xfrm>
                <a:off x="6861863" y="5034647"/>
                <a:ext cx="2377758" cy="327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A578B2D-E4C0-4166-A692-A0FB9A581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863" y="5034647"/>
                <a:ext cx="2377758" cy="327334"/>
              </a:xfrm>
              <a:prstGeom prst="rect">
                <a:avLst/>
              </a:prstGeom>
              <a:blipFill>
                <a:blip r:embed="rId17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2" name="TextBox 341">
                <a:extLst>
                  <a:ext uri="{FF2B5EF4-FFF2-40B4-BE49-F238E27FC236}">
                    <a16:creationId xmlns:a16="http://schemas.microsoft.com/office/drawing/2014/main" id="{76A275BD-C157-4439-BFC3-D6B45239BDCB}"/>
                  </a:ext>
                </a:extLst>
              </p:cNvPr>
              <p:cNvSpPr txBox="1"/>
              <p:nvPr/>
            </p:nvSpPr>
            <p:spPr>
              <a:xfrm>
                <a:off x="6200813" y="5046373"/>
                <a:ext cx="1421468" cy="327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2" name="TextBox 341">
                <a:extLst>
                  <a:ext uri="{FF2B5EF4-FFF2-40B4-BE49-F238E27FC236}">
                    <a16:creationId xmlns:a16="http://schemas.microsoft.com/office/drawing/2014/main" id="{76A275BD-C157-4439-BFC3-D6B45239B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813" y="5046373"/>
                <a:ext cx="1421468" cy="327205"/>
              </a:xfrm>
              <a:prstGeom prst="rect">
                <a:avLst/>
              </a:prstGeom>
              <a:blipFill>
                <a:blip r:embed="rId18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3" name="Straight Arrow Connector 342">
            <a:extLst>
              <a:ext uri="{FF2B5EF4-FFF2-40B4-BE49-F238E27FC236}">
                <a16:creationId xmlns:a16="http://schemas.microsoft.com/office/drawing/2014/main" id="{2988CC2B-92C7-4147-B609-68991B1884DF}"/>
              </a:ext>
            </a:extLst>
          </p:cNvPr>
          <p:cNvCxnSpPr/>
          <p:nvPr/>
        </p:nvCxnSpPr>
        <p:spPr>
          <a:xfrm>
            <a:off x="3509427" y="5949911"/>
            <a:ext cx="274320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>
            <a:extLst>
              <a:ext uri="{FF2B5EF4-FFF2-40B4-BE49-F238E27FC236}">
                <a16:creationId xmlns:a16="http://schemas.microsoft.com/office/drawing/2014/main" id="{FF16BDB6-9DEA-499B-B14F-61CB9BBB436F}"/>
              </a:ext>
            </a:extLst>
          </p:cNvPr>
          <p:cNvCxnSpPr/>
          <p:nvPr/>
        </p:nvCxnSpPr>
        <p:spPr>
          <a:xfrm flipH="1">
            <a:off x="6941436" y="5923861"/>
            <a:ext cx="274320" cy="0"/>
          </a:xfrm>
          <a:prstGeom prst="straightConnector1">
            <a:avLst/>
          </a:prstGeom>
          <a:ln w="15875">
            <a:solidFill>
              <a:srgbClr val="ABC6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TextBox 344">
            <a:extLst>
              <a:ext uri="{FF2B5EF4-FFF2-40B4-BE49-F238E27FC236}">
                <a16:creationId xmlns:a16="http://schemas.microsoft.com/office/drawing/2014/main" id="{474B23B0-FFF8-46AF-8CBB-C48937526615}"/>
              </a:ext>
            </a:extLst>
          </p:cNvPr>
          <p:cNvSpPr txBox="1"/>
          <p:nvPr/>
        </p:nvSpPr>
        <p:spPr>
          <a:xfrm>
            <a:off x="3739009" y="5773665"/>
            <a:ext cx="202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Forward Message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B16573CA-8F67-43E1-AF06-2BC5213C7E09}"/>
              </a:ext>
            </a:extLst>
          </p:cNvPr>
          <p:cNvSpPr txBox="1"/>
          <p:nvPr/>
        </p:nvSpPr>
        <p:spPr>
          <a:xfrm>
            <a:off x="7210082" y="5752730"/>
            <a:ext cx="2159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Backwards Message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42F4D401-1F24-456B-89DD-51393EEAB853}"/>
              </a:ext>
            </a:extLst>
          </p:cNvPr>
          <p:cNvSpPr txBox="1"/>
          <p:nvPr/>
        </p:nvSpPr>
        <p:spPr>
          <a:xfrm>
            <a:off x="9802934" y="5224124"/>
            <a:ext cx="13279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FG Inference</a:t>
            </a:r>
            <a:endParaRPr lang="en-CA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FE037867-890B-4E7C-8BCD-8BEB6E589F64}"/>
              </a:ext>
            </a:extLst>
          </p:cNvPr>
          <p:cNvSpPr/>
          <p:nvPr/>
        </p:nvSpPr>
        <p:spPr>
          <a:xfrm>
            <a:off x="2805323" y="4211364"/>
            <a:ext cx="6897774" cy="1847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49" name="Straight Arrow Connector 348">
            <a:extLst>
              <a:ext uri="{FF2B5EF4-FFF2-40B4-BE49-F238E27FC236}">
                <a16:creationId xmlns:a16="http://schemas.microsoft.com/office/drawing/2014/main" id="{6C8C2CE0-1051-48E5-8209-A56929EE6E45}"/>
              </a:ext>
            </a:extLst>
          </p:cNvPr>
          <p:cNvCxnSpPr>
            <a:cxnSpLocks/>
            <a:endCxn id="350" idx="3"/>
          </p:cNvCxnSpPr>
          <p:nvPr/>
        </p:nvCxnSpPr>
        <p:spPr>
          <a:xfrm flipH="1">
            <a:off x="1907477" y="5082640"/>
            <a:ext cx="85486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0" name="Rounded Rectangle 20">
            <a:extLst>
              <a:ext uri="{FF2B5EF4-FFF2-40B4-BE49-F238E27FC236}">
                <a16:creationId xmlns:a16="http://schemas.microsoft.com/office/drawing/2014/main" id="{A3FF4A71-823B-4C27-9742-AF3B24D246E0}"/>
              </a:ext>
            </a:extLst>
          </p:cNvPr>
          <p:cNvSpPr/>
          <p:nvPr/>
        </p:nvSpPr>
        <p:spPr>
          <a:xfrm>
            <a:off x="335295" y="4752188"/>
            <a:ext cx="1572182" cy="66090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Arial"/>
              </a:rPr>
              <a:t>Seizure probability </a:t>
            </a:r>
          </a:p>
        </p:txBody>
      </p:sp>
      <p:sp>
        <p:nvSpPr>
          <p:cNvPr id="351" name="Rounded Rectangle 22">
            <a:extLst>
              <a:ext uri="{FF2B5EF4-FFF2-40B4-BE49-F238E27FC236}">
                <a16:creationId xmlns:a16="http://schemas.microsoft.com/office/drawing/2014/main" id="{E6BA2559-9DB6-4076-ABBF-023A1679BC30}"/>
              </a:ext>
            </a:extLst>
          </p:cNvPr>
          <p:cNvSpPr/>
          <p:nvPr/>
        </p:nvSpPr>
        <p:spPr>
          <a:xfrm>
            <a:off x="4178768" y="2914057"/>
            <a:ext cx="2544696" cy="6609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731520" lvl="1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Arial"/>
              </a:rPr>
              <a:t>1D CNN for Feature Extraction</a:t>
            </a:r>
          </a:p>
        </p:txBody>
      </p:sp>
      <p:pic>
        <p:nvPicPr>
          <p:cNvPr id="352" name="Picture 351">
            <a:extLst>
              <a:ext uri="{FF2B5EF4-FFF2-40B4-BE49-F238E27FC236}">
                <a16:creationId xmlns:a16="http://schemas.microsoft.com/office/drawing/2014/main" id="{CBF418CC-C019-43A4-9E9C-AAAD012BFE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1764" y="2990064"/>
            <a:ext cx="559461" cy="508888"/>
          </a:xfrm>
          <a:prstGeom prst="rect">
            <a:avLst/>
          </a:prstGeom>
        </p:spPr>
      </p:pic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CAB8C2A9-6CB1-440C-9AE6-94A8A1534EF3}"/>
              </a:ext>
            </a:extLst>
          </p:cNvPr>
          <p:cNvCxnSpPr>
            <a:stCxn id="306" idx="2"/>
          </p:cNvCxnSpPr>
          <p:nvPr/>
        </p:nvCxnSpPr>
        <p:spPr>
          <a:xfrm flipH="1">
            <a:off x="5483105" y="1490815"/>
            <a:ext cx="2080" cy="3334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52F5D8B1-FB9F-44BD-89EA-F68287FF0DFB}"/>
                  </a:ext>
                </a:extLst>
              </p:cNvPr>
              <p:cNvSpPr txBox="1"/>
              <p:nvPr/>
            </p:nvSpPr>
            <p:spPr>
              <a:xfrm>
                <a:off x="4395392" y="1853805"/>
                <a:ext cx="1765483" cy="419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;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52F5D8B1-FB9F-44BD-89EA-F68287FF0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392" y="1853805"/>
                <a:ext cx="1765483" cy="419217"/>
              </a:xfrm>
              <a:prstGeom prst="rect">
                <a:avLst/>
              </a:prstGeom>
              <a:blipFill>
                <a:blip r:embed="rId19"/>
                <a:stretch>
                  <a:fillRect t="-5797" r="-2759" b="-144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5" name="Straight Arrow Connector 354">
            <a:extLst>
              <a:ext uri="{FF2B5EF4-FFF2-40B4-BE49-F238E27FC236}">
                <a16:creationId xmlns:a16="http://schemas.microsoft.com/office/drawing/2014/main" id="{A751BF04-0BF9-46F6-BB91-F688588A64C9}"/>
              </a:ext>
            </a:extLst>
          </p:cNvPr>
          <p:cNvCxnSpPr>
            <a:cxnSpLocks/>
          </p:cNvCxnSpPr>
          <p:nvPr/>
        </p:nvCxnSpPr>
        <p:spPr>
          <a:xfrm>
            <a:off x="6760861" y="1160363"/>
            <a:ext cx="42139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6" name="Elbow Connector 9">
            <a:extLst>
              <a:ext uri="{FF2B5EF4-FFF2-40B4-BE49-F238E27FC236}">
                <a16:creationId xmlns:a16="http://schemas.microsoft.com/office/drawing/2014/main" id="{DD8D5031-AA0F-4315-98AE-E6FD1CE7F07B}"/>
              </a:ext>
            </a:extLst>
          </p:cNvPr>
          <p:cNvCxnSpPr>
            <a:cxnSpLocks/>
            <a:stCxn id="308" idx="3"/>
            <a:endCxn id="306" idx="1"/>
          </p:cNvCxnSpPr>
          <p:nvPr/>
        </p:nvCxnSpPr>
        <p:spPr>
          <a:xfrm flipV="1">
            <a:off x="1878900" y="1160364"/>
            <a:ext cx="2333937" cy="961365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7" name="Elbow Connector 147">
            <a:extLst>
              <a:ext uri="{FF2B5EF4-FFF2-40B4-BE49-F238E27FC236}">
                <a16:creationId xmlns:a16="http://schemas.microsoft.com/office/drawing/2014/main" id="{9527ED63-41B9-46A0-877D-4E96B24944C9}"/>
              </a:ext>
            </a:extLst>
          </p:cNvPr>
          <p:cNvCxnSpPr>
            <a:cxnSpLocks/>
          </p:cNvCxnSpPr>
          <p:nvPr/>
        </p:nvCxnSpPr>
        <p:spPr>
          <a:xfrm>
            <a:off x="1900996" y="2121729"/>
            <a:ext cx="2299868" cy="1122780"/>
          </a:xfrm>
          <a:prstGeom prst="bentConnector3">
            <a:avLst>
              <a:gd name="adj1" fmla="val 49543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14DBCE09-2D28-4927-99BC-823C793A6AAE}"/>
              </a:ext>
            </a:extLst>
          </p:cNvPr>
          <p:cNvGrpSpPr/>
          <p:nvPr/>
        </p:nvGrpSpPr>
        <p:grpSpPr>
          <a:xfrm>
            <a:off x="7196982" y="632021"/>
            <a:ext cx="194765" cy="1052397"/>
            <a:chOff x="7298567" y="552627"/>
            <a:chExt cx="194765" cy="1052397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614E07-7552-4130-A276-16B43C2665E3}"/>
                </a:ext>
              </a:extLst>
            </p:cNvPr>
            <p:cNvSpPr/>
            <p:nvPr/>
          </p:nvSpPr>
          <p:spPr>
            <a:xfrm flipH="1">
              <a:off x="7302486" y="554883"/>
              <a:ext cx="190846" cy="177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9745247D-EDD7-4110-994F-FADD6F7BA09B}"/>
                </a:ext>
              </a:extLst>
            </p:cNvPr>
            <p:cNvSpPr/>
            <p:nvPr/>
          </p:nvSpPr>
          <p:spPr>
            <a:xfrm>
              <a:off x="7298567" y="552627"/>
              <a:ext cx="194765" cy="105239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D0D69EBF-F7E0-410A-82EF-AF8344F9A61C}"/>
                </a:ext>
              </a:extLst>
            </p:cNvPr>
            <p:cNvSpPr/>
            <p:nvPr/>
          </p:nvSpPr>
          <p:spPr>
            <a:xfrm flipH="1">
              <a:off x="7299311" y="733192"/>
              <a:ext cx="190846" cy="1776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B34AF8B9-C79D-4818-9B92-4B1EBF708A38}"/>
                </a:ext>
              </a:extLst>
            </p:cNvPr>
            <p:cNvSpPr/>
            <p:nvPr/>
          </p:nvSpPr>
          <p:spPr>
            <a:xfrm flipH="1">
              <a:off x="7299311" y="908205"/>
              <a:ext cx="190846" cy="1776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E921EBBB-9276-458D-9792-8D6E67AC0672}"/>
                </a:ext>
              </a:extLst>
            </p:cNvPr>
            <p:cNvSpPr/>
            <p:nvPr/>
          </p:nvSpPr>
          <p:spPr>
            <a:xfrm flipH="1">
              <a:off x="7299311" y="1080275"/>
              <a:ext cx="190846" cy="17766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593478B7-0D75-406D-A223-6B51DC3B7390}"/>
                </a:ext>
              </a:extLst>
            </p:cNvPr>
            <p:cNvSpPr/>
            <p:nvPr/>
          </p:nvSpPr>
          <p:spPr>
            <a:xfrm flipH="1">
              <a:off x="7299311" y="1255288"/>
              <a:ext cx="190846" cy="177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B396E2C3-5929-4EC7-BF2C-7A8530BDBDB4}"/>
                </a:ext>
              </a:extLst>
            </p:cNvPr>
            <p:cNvSpPr/>
            <p:nvPr/>
          </p:nvSpPr>
          <p:spPr>
            <a:xfrm flipH="1">
              <a:off x="7299311" y="1427358"/>
              <a:ext cx="190846" cy="1776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FA3A05DB-91DC-44D2-A7AB-C9EECC7A34AA}"/>
              </a:ext>
            </a:extLst>
          </p:cNvPr>
          <p:cNvGrpSpPr/>
          <p:nvPr/>
        </p:nvGrpSpPr>
        <p:grpSpPr>
          <a:xfrm>
            <a:off x="7191993" y="2718309"/>
            <a:ext cx="194765" cy="1052397"/>
            <a:chOff x="7423568" y="2640874"/>
            <a:chExt cx="194765" cy="1052397"/>
          </a:xfrm>
        </p:grpSpPr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C947A20F-34CD-4ACB-8561-407463E4479A}"/>
                </a:ext>
              </a:extLst>
            </p:cNvPr>
            <p:cNvSpPr/>
            <p:nvPr/>
          </p:nvSpPr>
          <p:spPr>
            <a:xfrm flipH="1">
              <a:off x="7427487" y="2643130"/>
              <a:ext cx="190846" cy="17766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598BD951-8F06-4D27-9673-9AFA607A2974}"/>
                </a:ext>
              </a:extLst>
            </p:cNvPr>
            <p:cNvSpPr/>
            <p:nvPr/>
          </p:nvSpPr>
          <p:spPr>
            <a:xfrm>
              <a:off x="7423568" y="2640874"/>
              <a:ext cx="194765" cy="105239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FCC16C90-BE19-42AE-BA46-640F6C3B68E3}"/>
                </a:ext>
              </a:extLst>
            </p:cNvPr>
            <p:cNvSpPr/>
            <p:nvPr/>
          </p:nvSpPr>
          <p:spPr>
            <a:xfrm flipH="1">
              <a:off x="7424312" y="2821439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82F71FFE-E874-45C7-ABF3-9CDD942B981E}"/>
                </a:ext>
              </a:extLst>
            </p:cNvPr>
            <p:cNvSpPr/>
            <p:nvPr/>
          </p:nvSpPr>
          <p:spPr>
            <a:xfrm flipH="1">
              <a:off x="7424312" y="2996452"/>
              <a:ext cx="190846" cy="1776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D9BC8270-1152-4608-9B72-4962D3431B72}"/>
                </a:ext>
              </a:extLst>
            </p:cNvPr>
            <p:cNvSpPr/>
            <p:nvPr/>
          </p:nvSpPr>
          <p:spPr>
            <a:xfrm flipH="1">
              <a:off x="7424312" y="3168522"/>
              <a:ext cx="190846" cy="1776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873FAABE-EB45-440B-9EAA-4B76C979F89D}"/>
                </a:ext>
              </a:extLst>
            </p:cNvPr>
            <p:cNvSpPr/>
            <p:nvPr/>
          </p:nvSpPr>
          <p:spPr>
            <a:xfrm flipH="1">
              <a:off x="7424312" y="3343535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8FCE1CB6-69F3-488B-9D3E-EDE857498BF8}"/>
                </a:ext>
              </a:extLst>
            </p:cNvPr>
            <p:cNvSpPr/>
            <p:nvPr/>
          </p:nvSpPr>
          <p:spPr>
            <a:xfrm flipH="1">
              <a:off x="7424312" y="3515605"/>
              <a:ext cx="190846" cy="177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4" name="Straight Arrow Connector 373">
            <a:extLst>
              <a:ext uri="{FF2B5EF4-FFF2-40B4-BE49-F238E27FC236}">
                <a16:creationId xmlns:a16="http://schemas.microsoft.com/office/drawing/2014/main" id="{4D656BF7-0E8A-4E2C-859F-13A704E5C7D6}"/>
              </a:ext>
            </a:extLst>
          </p:cNvPr>
          <p:cNvCxnSpPr>
            <a:cxnSpLocks/>
            <a:endCxn id="368" idx="1"/>
          </p:cNvCxnSpPr>
          <p:nvPr/>
        </p:nvCxnSpPr>
        <p:spPr>
          <a:xfrm flipV="1">
            <a:off x="6723464" y="3244505"/>
            <a:ext cx="468529" cy="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3E174390-AB33-4B72-84F2-959FFB49B8DE}"/>
              </a:ext>
            </a:extLst>
          </p:cNvPr>
          <p:cNvGrpSpPr/>
          <p:nvPr/>
        </p:nvGrpSpPr>
        <p:grpSpPr>
          <a:xfrm>
            <a:off x="8397545" y="1173420"/>
            <a:ext cx="194765" cy="1052397"/>
            <a:chOff x="7298567" y="552627"/>
            <a:chExt cx="194765" cy="1052397"/>
          </a:xfrm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391A3B6C-B1DF-4897-B44D-F3F6AEF4F293}"/>
                </a:ext>
              </a:extLst>
            </p:cNvPr>
            <p:cNvSpPr/>
            <p:nvPr/>
          </p:nvSpPr>
          <p:spPr>
            <a:xfrm flipH="1">
              <a:off x="7302486" y="554883"/>
              <a:ext cx="190846" cy="177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C08C7D82-634A-4657-9F0E-F3F36AD0A3AB}"/>
                </a:ext>
              </a:extLst>
            </p:cNvPr>
            <p:cNvSpPr/>
            <p:nvPr/>
          </p:nvSpPr>
          <p:spPr>
            <a:xfrm>
              <a:off x="7298567" y="552627"/>
              <a:ext cx="194765" cy="105239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F5D59311-5F1A-4216-8895-E50134029631}"/>
                </a:ext>
              </a:extLst>
            </p:cNvPr>
            <p:cNvSpPr/>
            <p:nvPr/>
          </p:nvSpPr>
          <p:spPr>
            <a:xfrm flipH="1">
              <a:off x="7299311" y="733192"/>
              <a:ext cx="190846" cy="1776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F9FDD9EF-9F0F-46BB-AA41-55C40A4B4ABA}"/>
                </a:ext>
              </a:extLst>
            </p:cNvPr>
            <p:cNvSpPr/>
            <p:nvPr/>
          </p:nvSpPr>
          <p:spPr>
            <a:xfrm flipH="1">
              <a:off x="7299311" y="908205"/>
              <a:ext cx="190846" cy="1776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847480C5-F318-473E-B388-8AD105398A8A}"/>
                </a:ext>
              </a:extLst>
            </p:cNvPr>
            <p:cNvSpPr/>
            <p:nvPr/>
          </p:nvSpPr>
          <p:spPr>
            <a:xfrm flipH="1">
              <a:off x="7299311" y="1080275"/>
              <a:ext cx="190846" cy="17766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216CE3D9-2E50-4DAA-B5AE-BCDDA87E02F5}"/>
                </a:ext>
              </a:extLst>
            </p:cNvPr>
            <p:cNvSpPr/>
            <p:nvPr/>
          </p:nvSpPr>
          <p:spPr>
            <a:xfrm flipH="1">
              <a:off x="7299311" y="1255288"/>
              <a:ext cx="190846" cy="177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7565576A-235D-4C44-8B49-112B1F2627C0}"/>
                </a:ext>
              </a:extLst>
            </p:cNvPr>
            <p:cNvSpPr/>
            <p:nvPr/>
          </p:nvSpPr>
          <p:spPr>
            <a:xfrm flipH="1">
              <a:off x="7299311" y="1427358"/>
              <a:ext cx="190846" cy="1776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EAA6213D-FB8E-4453-A219-8D3E492C08B8}"/>
              </a:ext>
            </a:extLst>
          </p:cNvPr>
          <p:cNvGrpSpPr/>
          <p:nvPr/>
        </p:nvGrpSpPr>
        <p:grpSpPr>
          <a:xfrm>
            <a:off x="8397545" y="2230831"/>
            <a:ext cx="194765" cy="1052397"/>
            <a:chOff x="7423568" y="2640874"/>
            <a:chExt cx="194765" cy="1052397"/>
          </a:xfrm>
        </p:grpSpPr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FC2B5201-F742-4606-891E-16BDAAF7F580}"/>
                </a:ext>
              </a:extLst>
            </p:cNvPr>
            <p:cNvSpPr/>
            <p:nvPr/>
          </p:nvSpPr>
          <p:spPr>
            <a:xfrm flipH="1">
              <a:off x="7427487" y="2643130"/>
              <a:ext cx="190846" cy="17766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BA735042-1B3F-4ED2-AB91-021BAD87F0F3}"/>
                </a:ext>
              </a:extLst>
            </p:cNvPr>
            <p:cNvSpPr/>
            <p:nvPr/>
          </p:nvSpPr>
          <p:spPr>
            <a:xfrm>
              <a:off x="7423568" y="2640874"/>
              <a:ext cx="194765" cy="105239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AC325A32-A14A-4FA6-BADD-79A4A6CDA90F}"/>
                </a:ext>
              </a:extLst>
            </p:cNvPr>
            <p:cNvSpPr/>
            <p:nvPr/>
          </p:nvSpPr>
          <p:spPr>
            <a:xfrm flipH="1">
              <a:off x="7424312" y="2821439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FD74279-395A-4923-B053-1DDBBB368579}"/>
                </a:ext>
              </a:extLst>
            </p:cNvPr>
            <p:cNvSpPr/>
            <p:nvPr/>
          </p:nvSpPr>
          <p:spPr>
            <a:xfrm flipH="1">
              <a:off x="7424312" y="2996452"/>
              <a:ext cx="190846" cy="1776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5291A5AC-05B3-492A-854A-A6540B5AF7C6}"/>
                </a:ext>
              </a:extLst>
            </p:cNvPr>
            <p:cNvSpPr/>
            <p:nvPr/>
          </p:nvSpPr>
          <p:spPr>
            <a:xfrm flipH="1">
              <a:off x="7424312" y="3168522"/>
              <a:ext cx="190846" cy="17766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BAF4359-F410-4E0F-8E8A-0B4E689356B2}"/>
                </a:ext>
              </a:extLst>
            </p:cNvPr>
            <p:cNvSpPr/>
            <p:nvPr/>
          </p:nvSpPr>
          <p:spPr>
            <a:xfrm flipH="1">
              <a:off x="7424312" y="3343535"/>
              <a:ext cx="190846" cy="1776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59793958-6C73-4E2E-9AF7-C8897C2DBC85}"/>
                </a:ext>
              </a:extLst>
            </p:cNvPr>
            <p:cNvSpPr/>
            <p:nvPr/>
          </p:nvSpPr>
          <p:spPr>
            <a:xfrm flipH="1">
              <a:off x="7424312" y="3515605"/>
              <a:ext cx="190846" cy="177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1" name="Elbow Connector 48">
            <a:extLst>
              <a:ext uri="{FF2B5EF4-FFF2-40B4-BE49-F238E27FC236}">
                <a16:creationId xmlns:a16="http://schemas.microsoft.com/office/drawing/2014/main" id="{AA95D41A-0DE7-4BC0-AC50-84D2356198E3}"/>
              </a:ext>
            </a:extLst>
          </p:cNvPr>
          <p:cNvCxnSpPr>
            <a:cxnSpLocks/>
            <a:stCxn id="368" idx="3"/>
            <a:endCxn id="382" idx="3"/>
          </p:cNvCxnSpPr>
          <p:nvPr/>
        </p:nvCxnSpPr>
        <p:spPr>
          <a:xfrm flipV="1">
            <a:off x="7386758" y="2136984"/>
            <a:ext cx="1011531" cy="1107521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2" name="Elbow Connector 177">
            <a:extLst>
              <a:ext uri="{FF2B5EF4-FFF2-40B4-BE49-F238E27FC236}">
                <a16:creationId xmlns:a16="http://schemas.microsoft.com/office/drawing/2014/main" id="{DEBF674E-C823-458D-BD1E-1FFFCB551BEC}"/>
              </a:ext>
            </a:extLst>
          </p:cNvPr>
          <p:cNvCxnSpPr>
            <a:cxnSpLocks/>
            <a:stCxn id="360" idx="3"/>
            <a:endCxn id="382" idx="3"/>
          </p:cNvCxnSpPr>
          <p:nvPr/>
        </p:nvCxnSpPr>
        <p:spPr>
          <a:xfrm>
            <a:off x="7391747" y="1158217"/>
            <a:ext cx="1006542" cy="978767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3" name="Rounded Rectangle 20">
            <a:extLst>
              <a:ext uri="{FF2B5EF4-FFF2-40B4-BE49-F238E27FC236}">
                <a16:creationId xmlns:a16="http://schemas.microsoft.com/office/drawing/2014/main" id="{61FF11CD-4A66-477A-8ACC-D0DEE867D45E}"/>
              </a:ext>
            </a:extLst>
          </p:cNvPr>
          <p:cNvSpPr/>
          <p:nvPr/>
        </p:nvSpPr>
        <p:spPr>
          <a:xfrm rot="5400000">
            <a:off x="8592633" y="1810203"/>
            <a:ext cx="1854019" cy="660903"/>
          </a:xfrm>
          <a:prstGeom prst="roundRect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"/>
                <a:sym typeface="Arial"/>
              </a:rPr>
              <a:t>Dense + Sigmoid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4" name="TextBox 393">
                <a:extLst>
                  <a:ext uri="{FF2B5EF4-FFF2-40B4-BE49-F238E27FC236}">
                    <a16:creationId xmlns:a16="http://schemas.microsoft.com/office/drawing/2014/main" id="{C949EADC-6469-4BEA-8110-62AA72F639A6}"/>
                  </a:ext>
                </a:extLst>
              </p:cNvPr>
              <p:cNvSpPr txBox="1"/>
              <p:nvPr/>
            </p:nvSpPr>
            <p:spPr>
              <a:xfrm>
                <a:off x="9978214" y="1777843"/>
                <a:ext cx="1044260" cy="316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4" name="TextBox 393">
                <a:extLst>
                  <a:ext uri="{FF2B5EF4-FFF2-40B4-BE49-F238E27FC236}">
                    <a16:creationId xmlns:a16="http://schemas.microsoft.com/office/drawing/2014/main" id="{C949EADC-6469-4BEA-8110-62AA72F63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214" y="1777843"/>
                <a:ext cx="1044260" cy="316882"/>
              </a:xfrm>
              <a:prstGeom prst="rect">
                <a:avLst/>
              </a:prstGeom>
              <a:blipFill>
                <a:blip r:embed="rId20"/>
                <a:stretch>
                  <a:fillRect l="-5263" t="-15385" r="-8187" b="-2307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5" name="Elbow Connector 59">
            <a:extLst>
              <a:ext uri="{FF2B5EF4-FFF2-40B4-BE49-F238E27FC236}">
                <a16:creationId xmlns:a16="http://schemas.microsoft.com/office/drawing/2014/main" id="{FBCAB7AF-E814-4BEE-A6C6-327DAC98D12B}"/>
              </a:ext>
            </a:extLst>
          </p:cNvPr>
          <p:cNvCxnSpPr>
            <a:cxnSpLocks/>
            <a:stCxn id="393" idx="0"/>
            <a:endCxn id="348" idx="3"/>
          </p:cNvCxnSpPr>
          <p:nvPr/>
        </p:nvCxnSpPr>
        <p:spPr>
          <a:xfrm flipH="1">
            <a:off x="9703097" y="2140655"/>
            <a:ext cx="146997" cy="2994392"/>
          </a:xfrm>
          <a:prstGeom prst="bentConnector3">
            <a:avLst>
              <a:gd name="adj1" fmla="val -828971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D4855A83-88DB-4456-A32B-7F5CA49441B5}"/>
                  </a:ext>
                </a:extLst>
              </p:cNvPr>
              <p:cNvSpPr txBox="1"/>
              <p:nvPr/>
            </p:nvSpPr>
            <p:spPr>
              <a:xfrm>
                <a:off x="1965841" y="1832060"/>
                <a:ext cx="362086" cy="303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D4855A83-88DB-4456-A32B-7F5CA4944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841" y="1832060"/>
                <a:ext cx="362086" cy="303096"/>
              </a:xfrm>
              <a:prstGeom prst="rect">
                <a:avLst/>
              </a:prstGeom>
              <a:blipFill>
                <a:blip r:embed="rId21"/>
                <a:stretch>
                  <a:fillRect l="-8333" r="-3333" b="-183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7" name="TextBox 396">
                <a:extLst>
                  <a:ext uri="{FF2B5EF4-FFF2-40B4-BE49-F238E27FC236}">
                    <a16:creationId xmlns:a16="http://schemas.microsoft.com/office/drawing/2014/main" id="{E7766038-0475-4622-A135-DADCE71DB4BE}"/>
                  </a:ext>
                </a:extLst>
              </p:cNvPr>
              <p:cNvSpPr txBox="1"/>
              <p:nvPr/>
            </p:nvSpPr>
            <p:spPr>
              <a:xfrm>
                <a:off x="8708120" y="1777330"/>
                <a:ext cx="348044" cy="303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7" name="TextBox 396">
                <a:extLst>
                  <a:ext uri="{FF2B5EF4-FFF2-40B4-BE49-F238E27FC236}">
                    <a16:creationId xmlns:a16="http://schemas.microsoft.com/office/drawing/2014/main" id="{E7766038-0475-4622-A135-DADCE71DB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120" y="1777330"/>
                <a:ext cx="348044" cy="303096"/>
              </a:xfrm>
              <a:prstGeom prst="rect">
                <a:avLst/>
              </a:prstGeom>
              <a:blipFill>
                <a:blip r:embed="rId22"/>
                <a:stretch>
                  <a:fillRect l="-15517" r="-3448" b="-183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TextBox 397">
                <a:extLst>
                  <a:ext uri="{FF2B5EF4-FFF2-40B4-BE49-F238E27FC236}">
                    <a16:creationId xmlns:a16="http://schemas.microsoft.com/office/drawing/2014/main" id="{EE4D5808-5596-4A38-9A05-DA6C25EB52AA}"/>
                  </a:ext>
                </a:extLst>
              </p:cNvPr>
              <p:cNvSpPr txBox="1"/>
              <p:nvPr/>
            </p:nvSpPr>
            <p:spPr>
              <a:xfrm>
                <a:off x="1909820" y="4724833"/>
                <a:ext cx="894219" cy="316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8" name="TextBox 397">
                <a:extLst>
                  <a:ext uri="{FF2B5EF4-FFF2-40B4-BE49-F238E27FC236}">
                    <a16:creationId xmlns:a16="http://schemas.microsoft.com/office/drawing/2014/main" id="{EE4D5808-5596-4A38-9A05-DA6C25EB5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820" y="4724833"/>
                <a:ext cx="894219" cy="316882"/>
              </a:xfrm>
              <a:prstGeom prst="rect">
                <a:avLst/>
              </a:prstGeom>
              <a:blipFill>
                <a:blip r:embed="rId23"/>
                <a:stretch>
                  <a:fillRect l="-5442" t="-13462" r="-8844" b="-2307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>
                <a:extLst>
                  <a:ext uri="{FF2B5EF4-FFF2-40B4-BE49-F238E27FC236}">
                    <a16:creationId xmlns:a16="http://schemas.microsoft.com/office/drawing/2014/main" id="{A658A0FF-CA79-449A-A731-550FD16F1DE8}"/>
                  </a:ext>
                </a:extLst>
              </p:cNvPr>
              <p:cNvSpPr txBox="1"/>
              <p:nvPr/>
            </p:nvSpPr>
            <p:spPr>
              <a:xfrm>
                <a:off x="5066037" y="5427076"/>
                <a:ext cx="264880" cy="2339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99" name="TextBox 398">
                <a:extLst>
                  <a:ext uri="{FF2B5EF4-FFF2-40B4-BE49-F238E27FC236}">
                    <a16:creationId xmlns:a16="http://schemas.microsoft.com/office/drawing/2014/main" id="{A658A0FF-CA79-449A-A731-550FD16F1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037" y="5427076"/>
                <a:ext cx="264880" cy="233910"/>
              </a:xfrm>
              <a:prstGeom prst="rect">
                <a:avLst/>
              </a:prstGeom>
              <a:blipFill>
                <a:blip r:embed="rId24"/>
                <a:stretch>
                  <a:fillRect l="-16279" b="-153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0" name="TextBox 399">
                <a:extLst>
                  <a:ext uri="{FF2B5EF4-FFF2-40B4-BE49-F238E27FC236}">
                    <a16:creationId xmlns:a16="http://schemas.microsoft.com/office/drawing/2014/main" id="{878CA6D8-10D6-43A9-B324-89CE85B265B2}"/>
                  </a:ext>
                </a:extLst>
              </p:cNvPr>
              <p:cNvSpPr txBox="1"/>
              <p:nvPr/>
            </p:nvSpPr>
            <p:spPr>
              <a:xfrm>
                <a:off x="6369151" y="5443552"/>
                <a:ext cx="264880" cy="234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400" name="TextBox 399">
                <a:extLst>
                  <a:ext uri="{FF2B5EF4-FFF2-40B4-BE49-F238E27FC236}">
                    <a16:creationId xmlns:a16="http://schemas.microsoft.com/office/drawing/2014/main" id="{878CA6D8-10D6-43A9-B324-89CE85B26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151" y="5443552"/>
                <a:ext cx="264880" cy="234872"/>
              </a:xfrm>
              <a:prstGeom prst="rect">
                <a:avLst/>
              </a:prstGeom>
              <a:blipFill>
                <a:blip r:embed="rId25"/>
                <a:stretch>
                  <a:fillRect l="-18605" b="-128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1" name="TextBox 400">
                <a:extLst>
                  <a:ext uri="{FF2B5EF4-FFF2-40B4-BE49-F238E27FC236}">
                    <a16:creationId xmlns:a16="http://schemas.microsoft.com/office/drawing/2014/main" id="{2F10A47E-8E7D-410D-BCF9-5F550748CC75}"/>
                  </a:ext>
                </a:extLst>
              </p:cNvPr>
              <p:cNvSpPr txBox="1"/>
              <p:nvPr/>
            </p:nvSpPr>
            <p:spPr>
              <a:xfrm>
                <a:off x="8566887" y="5406706"/>
                <a:ext cx="276101" cy="235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401" name="TextBox 400">
                <a:extLst>
                  <a:ext uri="{FF2B5EF4-FFF2-40B4-BE49-F238E27FC236}">
                    <a16:creationId xmlns:a16="http://schemas.microsoft.com/office/drawing/2014/main" id="{2F10A47E-8E7D-410D-BCF9-5F550748C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887" y="5406706"/>
                <a:ext cx="276101" cy="235001"/>
              </a:xfrm>
              <a:prstGeom prst="rect">
                <a:avLst/>
              </a:prstGeom>
              <a:blipFill>
                <a:blip r:embed="rId26"/>
                <a:stretch>
                  <a:fillRect l="-15217" b="-1578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9D594733-E562-47D9-9599-BFADAC78D1F3}"/>
                  </a:ext>
                </a:extLst>
              </p:cNvPr>
              <p:cNvSpPr/>
              <p:nvPr/>
            </p:nvSpPr>
            <p:spPr>
              <a:xfrm>
                <a:off x="4015662" y="583241"/>
                <a:ext cx="3507666" cy="3247818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CA" b="1"/>
              </a:p>
            </p:txBody>
          </p:sp>
        </mc:Choice>
        <mc:Fallback xmlns=""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9D594733-E562-47D9-9599-BFADAC78D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662" y="583241"/>
                <a:ext cx="3507666" cy="324781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3" name="TextBox 402">
                <a:extLst>
                  <a:ext uri="{FF2B5EF4-FFF2-40B4-BE49-F238E27FC236}">
                    <a16:creationId xmlns:a16="http://schemas.microsoft.com/office/drawing/2014/main" id="{453BF1A9-C294-4452-8C68-D4509E6891E1}"/>
                  </a:ext>
                </a:extLst>
              </p:cNvPr>
              <p:cNvSpPr txBox="1"/>
              <p:nvPr/>
            </p:nvSpPr>
            <p:spPr>
              <a:xfrm>
                <a:off x="3837604" y="229338"/>
                <a:ext cx="393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Spatial Processing for time 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endParaRPr lang="en-CA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3" name="TextBox 402">
                <a:extLst>
                  <a:ext uri="{FF2B5EF4-FFF2-40B4-BE49-F238E27FC236}">
                    <a16:creationId xmlns:a16="http://schemas.microsoft.com/office/drawing/2014/main" id="{453BF1A9-C294-4452-8C68-D4509E689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604" y="229338"/>
                <a:ext cx="3938000" cy="338554"/>
              </a:xfrm>
              <a:prstGeom prst="rect">
                <a:avLst/>
              </a:prstGeom>
              <a:blipFill>
                <a:blip r:embed="rId28"/>
                <a:stretch>
                  <a:fillRect l="-929" t="-5455" b="-2363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AE96F09E-2B62-4D13-9536-FC18B6EB9EAF}"/>
                  </a:ext>
                </a:extLst>
              </p:cNvPr>
              <p:cNvSpPr/>
              <p:nvPr/>
            </p:nvSpPr>
            <p:spPr>
              <a:xfrm>
                <a:off x="2762346" y="4149149"/>
                <a:ext cx="7040588" cy="2006119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CA" b="1"/>
              </a:p>
            </p:txBody>
          </p:sp>
        </mc:Choice>
        <mc:Fallback xmlns=""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AE96F09E-2B62-4D13-9536-FC18B6EB9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346" y="4149149"/>
                <a:ext cx="7040588" cy="200611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8D46E721-A68E-4879-BD62-7A977BC86860}"/>
                  </a:ext>
                </a:extLst>
              </p:cNvPr>
              <p:cNvSpPr txBox="1"/>
              <p:nvPr/>
            </p:nvSpPr>
            <p:spPr>
              <a:xfrm>
                <a:off x="3709517" y="3810595"/>
                <a:ext cx="49477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Temporal Processing for all time steps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endParaRPr lang="en-CA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8D46E721-A68E-4879-BD62-7A977BC86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17" y="3810595"/>
                <a:ext cx="4947706" cy="338554"/>
              </a:xfrm>
              <a:prstGeom prst="rect">
                <a:avLst/>
              </a:prstGeom>
              <a:blipFill>
                <a:blip r:embed="rId30"/>
                <a:stretch>
                  <a:fillRect l="-740" t="-5357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92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  <p:bldP spid="313" grpId="0" animBg="1"/>
      <p:bldP spid="314" grpId="0" animBg="1"/>
      <p:bldP spid="315" grpId="0" animBg="1"/>
      <p:bldP spid="326" grpId="0"/>
      <p:bldP spid="327" grpId="0"/>
      <p:bldP spid="328" grpId="0"/>
      <p:bldP spid="329" grpId="0"/>
      <p:bldP spid="330" grpId="0"/>
      <p:bldP spid="331" grpId="0"/>
      <p:bldP spid="332" grpId="0"/>
      <p:bldP spid="333" grpId="0" animBg="1"/>
      <p:bldP spid="334" grpId="0" animBg="1"/>
      <p:bldP spid="335" grpId="0" animBg="1"/>
      <p:bldP spid="340" grpId="0"/>
      <p:bldP spid="341" grpId="0"/>
      <p:bldP spid="342" grpId="0"/>
      <p:bldP spid="345" grpId="0"/>
      <p:bldP spid="346" grpId="0"/>
      <p:bldP spid="348" grpId="0" animBg="1"/>
      <p:bldP spid="350" grpId="0" animBg="1"/>
      <p:bldP spid="398" grpId="0"/>
      <p:bldP spid="399" grpId="0"/>
      <p:bldP spid="400" grpId="0"/>
      <p:bldP spid="401" grpId="0"/>
      <p:bldP spid="404" grpId="0" animBg="1"/>
      <p:bldP spid="40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8 Models for Comparison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16</a:t>
            </a:fld>
            <a:endParaRPr lang="en-US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68B9A-52A5-431F-B0CE-FCCF33FF3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21" y="1238918"/>
            <a:ext cx="11259757" cy="4212639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900"/>
              </a:spcAft>
            </a:pPr>
            <a:r>
              <a:rPr lang="en-US" sz="8000" b="1" dirty="0">
                <a:solidFill>
                  <a:srgbClr val="0077C8"/>
                </a:solidFill>
                <a:latin typeface="Arial"/>
                <a:cs typeface="Arial Unicode MS"/>
              </a:rPr>
              <a:t>Two baseline models (best SOTA results) :</a:t>
            </a:r>
            <a:endParaRPr lang="en-US" sz="8000" dirty="0">
              <a:solidFill>
                <a:srgbClr val="0077C8"/>
              </a:solidFill>
              <a:latin typeface="Arial"/>
              <a:cs typeface="Arial Unicode MS"/>
            </a:endParaRPr>
          </a:p>
          <a:p>
            <a:pPr marL="800100" lvl="1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8000" dirty="0">
                <a:latin typeface="Arial"/>
                <a:cs typeface="Arial Unicode MS"/>
              </a:rPr>
              <a:t>Feature Engineering: </a:t>
            </a:r>
            <a:r>
              <a:rPr lang="en-US" sz="8000" b="1" dirty="0">
                <a:solidFill>
                  <a:srgbClr val="0077C8"/>
                </a:solidFill>
                <a:latin typeface="Arial"/>
                <a:cs typeface="Arial Unicode MS"/>
              </a:rPr>
              <a:t>Spectrogram detector </a:t>
            </a:r>
          </a:p>
          <a:p>
            <a:pPr marL="800100" lvl="1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8000" dirty="0">
                <a:latin typeface="Arial"/>
                <a:cs typeface="Arial Unicode MS"/>
              </a:rPr>
              <a:t>Deep Learning-based design: </a:t>
            </a:r>
            <a:r>
              <a:rPr lang="en-US" sz="8000" b="1" dirty="0">
                <a:solidFill>
                  <a:srgbClr val="0077C8"/>
                </a:solidFill>
                <a:latin typeface="Arial"/>
                <a:cs typeface="Arial Unicode MS"/>
              </a:rPr>
              <a:t>2D CNN for raw EEG signals</a:t>
            </a:r>
          </a:p>
          <a:p>
            <a:pPr>
              <a:spcAft>
                <a:spcPts val="900"/>
              </a:spcAft>
            </a:pPr>
            <a:r>
              <a:rPr lang="en-US" sz="8000" b="1" dirty="0">
                <a:solidFill>
                  <a:srgbClr val="0077C8"/>
                </a:solidFill>
                <a:latin typeface="Arial"/>
                <a:cs typeface="Arial Unicode MS"/>
              </a:rPr>
              <a:t>Our proposed 1D CNN </a:t>
            </a:r>
            <a:endParaRPr lang="en-US" sz="8000" b="1" dirty="0">
              <a:solidFill>
                <a:srgbClr val="0077C8"/>
              </a:solidFill>
              <a:latin typeface="Arial"/>
              <a:cs typeface="Arial Unicode MS"/>
              <a:sym typeface="Wingdings" panose="05000000000000000000" pitchFamily="2" charset="2"/>
            </a:endParaRPr>
          </a:p>
          <a:p>
            <a:pPr>
              <a:spcAft>
                <a:spcPts val="900"/>
              </a:spcAft>
            </a:pPr>
            <a:r>
              <a:rPr lang="en-US" sz="8000" b="1" dirty="0">
                <a:solidFill>
                  <a:srgbClr val="0077C8"/>
                </a:solidFill>
                <a:latin typeface="Arial"/>
                <a:cs typeface="Arial Unicode MS"/>
              </a:rPr>
              <a:t>Our proposed 1D CNN + GRU</a:t>
            </a:r>
          </a:p>
          <a:p>
            <a:pPr>
              <a:spcAft>
                <a:spcPts val="900"/>
              </a:spcAft>
            </a:pPr>
            <a:r>
              <a:rPr lang="en-US" sz="8000" b="1" dirty="0">
                <a:solidFill>
                  <a:srgbClr val="0077C8"/>
                </a:solidFill>
                <a:latin typeface="Arial"/>
                <a:cs typeface="Arial Unicode MS"/>
              </a:rPr>
              <a:t>Our proposed 1D CNN + FG</a:t>
            </a:r>
          </a:p>
          <a:p>
            <a:pPr>
              <a:spcAft>
                <a:spcPts val="900"/>
              </a:spcAft>
            </a:pPr>
            <a:r>
              <a:rPr lang="en-US" sz="8000" b="1" dirty="0">
                <a:solidFill>
                  <a:srgbClr val="0077C8"/>
                </a:solidFill>
                <a:latin typeface="Arial"/>
                <a:cs typeface="Arial Unicode MS"/>
              </a:rPr>
              <a:t>Our proposed 1D CNN + SMILE</a:t>
            </a:r>
          </a:p>
          <a:p>
            <a:pPr>
              <a:spcAft>
                <a:spcPts val="900"/>
              </a:spcAft>
            </a:pPr>
            <a:r>
              <a:rPr lang="en-US" sz="8000" b="1" dirty="0">
                <a:solidFill>
                  <a:srgbClr val="0077C8"/>
                </a:solidFill>
                <a:latin typeface="Arial"/>
                <a:cs typeface="Arial Unicode MS"/>
              </a:rPr>
              <a:t>Our proposed 1D CNN + SMILE+GRU</a:t>
            </a:r>
          </a:p>
          <a:p>
            <a:pPr>
              <a:spcAft>
                <a:spcPts val="900"/>
              </a:spcAft>
            </a:pPr>
            <a:r>
              <a:rPr lang="en-US" sz="8000" b="1" dirty="0">
                <a:solidFill>
                  <a:srgbClr val="0077C8"/>
                </a:solidFill>
                <a:latin typeface="Arial"/>
                <a:cs typeface="Arial Unicode MS"/>
              </a:rPr>
              <a:t>Our proposed MICAL</a:t>
            </a:r>
          </a:p>
          <a:p>
            <a:pPr>
              <a:spcAft>
                <a:spcPts val="900"/>
              </a:spcAft>
            </a:pPr>
            <a:endParaRPr lang="en-US" sz="8000" b="1" dirty="0">
              <a:solidFill>
                <a:srgbClr val="7030A0"/>
              </a:solidFill>
              <a:latin typeface="Arial"/>
              <a:cs typeface="Arial Unicode MS"/>
              <a:sym typeface="Wingdings" panose="05000000000000000000" pitchFamily="2" charset="2"/>
            </a:endParaRPr>
          </a:p>
          <a:p>
            <a:pPr>
              <a:spcAft>
                <a:spcPts val="900"/>
              </a:spcAft>
            </a:pPr>
            <a:r>
              <a:rPr lang="en-US" sz="8000" b="1" dirty="0">
                <a:solidFill>
                  <a:srgbClr val="FF0000"/>
                </a:solidFill>
                <a:latin typeface="Arial"/>
                <a:cs typeface="Arial Unicode MS"/>
              </a:rPr>
              <a:t>6-fold leave-4-patient-out</a:t>
            </a:r>
          </a:p>
          <a:p>
            <a:pPr>
              <a:spcAft>
                <a:spcPts val="900"/>
              </a:spcAft>
            </a:pPr>
            <a:endParaRPr lang="en-US" sz="2200" b="1" dirty="0">
              <a:solidFill>
                <a:srgbClr val="7030A0"/>
              </a:solidFill>
              <a:latin typeface="Arial"/>
              <a:cs typeface="Arial Unicode M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8342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Quantitative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  <a:cs typeface="Raavi" panose="020B0502040204020203" pitchFamily="34" charset="0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17</a:t>
            </a:fld>
            <a:endParaRPr lang="en-US" dirty="0">
              <a:latin typeface="+mj-lt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1F7790B2-AC14-4C59-9023-3D7AFCA35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86719"/>
              </p:ext>
            </p:extLst>
          </p:nvPr>
        </p:nvGraphicFramePr>
        <p:xfrm>
          <a:off x="2644787" y="1005840"/>
          <a:ext cx="8912288" cy="484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64898">
                  <a:extLst>
                    <a:ext uri="{9D8B030D-6E8A-4147-A177-3AD203B41FA5}">
                      <a16:colId xmlns:a16="http://schemas.microsoft.com/office/drawing/2014/main" val="1733820159"/>
                    </a:ext>
                  </a:extLst>
                </a:gridCol>
                <a:gridCol w="2091246">
                  <a:extLst>
                    <a:ext uri="{9D8B030D-6E8A-4147-A177-3AD203B41FA5}">
                      <a16:colId xmlns:a16="http://schemas.microsoft.com/office/drawing/2014/main" val="609783355"/>
                    </a:ext>
                  </a:extLst>
                </a:gridCol>
                <a:gridCol w="2228072">
                  <a:extLst>
                    <a:ext uri="{9D8B030D-6E8A-4147-A177-3AD203B41FA5}">
                      <a16:colId xmlns:a16="http://schemas.microsoft.com/office/drawing/2014/main" val="1794304455"/>
                    </a:ext>
                  </a:extLst>
                </a:gridCol>
                <a:gridCol w="2228072">
                  <a:extLst>
                    <a:ext uri="{9D8B030D-6E8A-4147-A177-3AD203B41FA5}">
                      <a16:colId xmlns:a16="http://schemas.microsoft.com/office/drawing/2014/main" val="2430724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ROC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PR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 Score 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7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CNN</a:t>
                      </a:r>
                      <a:r>
                        <a:rPr lang="en-CA" sz="2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0.78± 0.08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0.37± 0.17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02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Spectrogram</a:t>
                      </a:r>
                      <a:r>
                        <a:rPr lang="en-CA" sz="2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0.77± 0.07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0.37± 0.1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1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0.04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0.42± 0.12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0.91± 0.02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26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CNN-GRU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0.44± 0.10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0.90± 0.06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328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CNN-FG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0.05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0.44± 0.1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39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CNN-SMILE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0.83± 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0.11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24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CNN-SMILE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0.84± 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0.48± 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0.93± 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541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MICAL</a:t>
                      </a:r>
                      <a:endParaRPr lang="en-CA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0.84± 0.04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0.50± 0.13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0.93± 0.01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157810"/>
                  </a:ext>
                </a:extLst>
              </a:tr>
            </a:tbl>
          </a:graphicData>
        </a:graphic>
      </p:graphicFrame>
      <p:sp>
        <p:nvSpPr>
          <p:cNvPr id="9" name="Left Brace 8">
            <a:extLst>
              <a:ext uri="{FF2B5EF4-FFF2-40B4-BE49-F238E27FC236}">
                <a16:creationId xmlns:a16="http://schemas.microsoft.com/office/drawing/2014/main" id="{0725268C-45E7-413E-A928-61E740169E10}"/>
              </a:ext>
            </a:extLst>
          </p:cNvPr>
          <p:cNvSpPr/>
          <p:nvPr/>
        </p:nvSpPr>
        <p:spPr>
          <a:xfrm>
            <a:off x="2478239" y="1820735"/>
            <a:ext cx="166548" cy="925033"/>
          </a:xfrm>
          <a:prstGeom prst="leftBrace">
            <a:avLst>
              <a:gd name="adj1" fmla="val 41666"/>
              <a:gd name="adj2" fmla="val 50000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5BFBCFA0-FD43-4B01-9BA0-C1622E67D5A8}"/>
              </a:ext>
            </a:extLst>
          </p:cNvPr>
          <p:cNvSpPr/>
          <p:nvPr/>
        </p:nvSpPr>
        <p:spPr>
          <a:xfrm>
            <a:off x="2084834" y="2230091"/>
            <a:ext cx="393405" cy="813392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9EC16-DC63-4F8E-83F1-A18C96D504B5}"/>
              </a:ext>
            </a:extLst>
          </p:cNvPr>
          <p:cNvSpPr txBox="1"/>
          <p:nvPr/>
        </p:nvSpPr>
        <p:spPr>
          <a:xfrm>
            <a:off x="133673" y="2452121"/>
            <a:ext cx="214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5% improvement 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27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Quantitative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18</a:t>
            </a:fld>
            <a:endParaRPr lang="en-US" dirty="0">
              <a:latin typeface="+mj-lt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1F7790B2-AC14-4C59-9023-3D7AFCA351F0}"/>
              </a:ext>
            </a:extLst>
          </p:cNvPr>
          <p:cNvGraphicFramePr>
            <a:graphicFrameLocks noGrp="1"/>
          </p:cNvGraphicFramePr>
          <p:nvPr/>
        </p:nvGraphicFramePr>
        <p:xfrm>
          <a:off x="2644787" y="1005840"/>
          <a:ext cx="8912288" cy="484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64898">
                  <a:extLst>
                    <a:ext uri="{9D8B030D-6E8A-4147-A177-3AD203B41FA5}">
                      <a16:colId xmlns:a16="http://schemas.microsoft.com/office/drawing/2014/main" val="1733820159"/>
                    </a:ext>
                  </a:extLst>
                </a:gridCol>
                <a:gridCol w="2091246">
                  <a:extLst>
                    <a:ext uri="{9D8B030D-6E8A-4147-A177-3AD203B41FA5}">
                      <a16:colId xmlns:a16="http://schemas.microsoft.com/office/drawing/2014/main" val="609783355"/>
                    </a:ext>
                  </a:extLst>
                </a:gridCol>
                <a:gridCol w="2228072">
                  <a:extLst>
                    <a:ext uri="{9D8B030D-6E8A-4147-A177-3AD203B41FA5}">
                      <a16:colId xmlns:a16="http://schemas.microsoft.com/office/drawing/2014/main" val="1794304455"/>
                    </a:ext>
                  </a:extLst>
                </a:gridCol>
                <a:gridCol w="2228072">
                  <a:extLst>
                    <a:ext uri="{9D8B030D-6E8A-4147-A177-3AD203B41FA5}">
                      <a16:colId xmlns:a16="http://schemas.microsoft.com/office/drawing/2014/main" val="2430724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ROC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PR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 Score 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7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CNN</a:t>
                      </a:r>
                      <a:r>
                        <a:rPr lang="en-CA" sz="2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0.78± 0.08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0.37± 0.17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02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Spectrogram</a:t>
                      </a:r>
                      <a:r>
                        <a:rPr lang="en-CA" sz="2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0.77± 0.07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0.37± 0.1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1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0.04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0.42± 0.12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0.91± 0.02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26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CNN-GRU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0.44± 0.10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0.90± 0.06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328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CNN-FG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0.05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0.44± 0.1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39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CNN-SMILE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0.83± 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0.11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24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CNN-SMILE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0.84± 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0.48± 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0.93± 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541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MICAL</a:t>
                      </a:r>
                      <a:endParaRPr lang="en-CA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0.84± 0.04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0.50± 0.13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0.93± 0.01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157810"/>
                  </a:ext>
                </a:extLst>
              </a:tr>
            </a:tbl>
          </a:graphicData>
        </a:graphic>
      </p:graphicFrame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0C729424-04D1-4864-AE9E-718E35473D2F}"/>
              </a:ext>
            </a:extLst>
          </p:cNvPr>
          <p:cNvSpPr/>
          <p:nvPr/>
        </p:nvSpPr>
        <p:spPr>
          <a:xfrm>
            <a:off x="2090105" y="2866137"/>
            <a:ext cx="393405" cy="1125726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EA4255D4-5753-4300-A058-6E603D3C1AA4}"/>
              </a:ext>
            </a:extLst>
          </p:cNvPr>
          <p:cNvSpPr/>
          <p:nvPr/>
        </p:nvSpPr>
        <p:spPr>
          <a:xfrm>
            <a:off x="2251382" y="2876768"/>
            <a:ext cx="393405" cy="728324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32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Quantitative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19</a:t>
            </a:fld>
            <a:endParaRPr lang="en-US" dirty="0">
              <a:latin typeface="+mj-lt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1F7790B2-AC14-4C59-9023-3D7AFCA351F0}"/>
              </a:ext>
            </a:extLst>
          </p:cNvPr>
          <p:cNvGraphicFramePr>
            <a:graphicFrameLocks noGrp="1"/>
          </p:cNvGraphicFramePr>
          <p:nvPr/>
        </p:nvGraphicFramePr>
        <p:xfrm>
          <a:off x="2644787" y="1005840"/>
          <a:ext cx="8912288" cy="484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64898">
                  <a:extLst>
                    <a:ext uri="{9D8B030D-6E8A-4147-A177-3AD203B41FA5}">
                      <a16:colId xmlns:a16="http://schemas.microsoft.com/office/drawing/2014/main" val="1733820159"/>
                    </a:ext>
                  </a:extLst>
                </a:gridCol>
                <a:gridCol w="2091246">
                  <a:extLst>
                    <a:ext uri="{9D8B030D-6E8A-4147-A177-3AD203B41FA5}">
                      <a16:colId xmlns:a16="http://schemas.microsoft.com/office/drawing/2014/main" val="609783355"/>
                    </a:ext>
                  </a:extLst>
                </a:gridCol>
                <a:gridCol w="2228072">
                  <a:extLst>
                    <a:ext uri="{9D8B030D-6E8A-4147-A177-3AD203B41FA5}">
                      <a16:colId xmlns:a16="http://schemas.microsoft.com/office/drawing/2014/main" val="1794304455"/>
                    </a:ext>
                  </a:extLst>
                </a:gridCol>
                <a:gridCol w="2228072">
                  <a:extLst>
                    <a:ext uri="{9D8B030D-6E8A-4147-A177-3AD203B41FA5}">
                      <a16:colId xmlns:a16="http://schemas.microsoft.com/office/drawing/2014/main" val="2430724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ROC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PR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 Score 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7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CNN</a:t>
                      </a:r>
                      <a:r>
                        <a:rPr lang="en-CA" sz="2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0.78± 0.08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0.37± 0.17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02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Spectrogram</a:t>
                      </a:r>
                      <a:r>
                        <a:rPr lang="en-CA" sz="2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0.77± 0.07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0.37± 0.1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1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0.04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0.42± 0.12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0.91± 0.02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26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CNN-GRU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0.44± 0.10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0.90± 0.06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328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CNN-FG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0.05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0.44± 0.1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39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CNN-SMILE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0.83± 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0.11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24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CNN-SMILE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0.84± 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0.48± 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0.93± 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541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MICAL</a:t>
                      </a:r>
                      <a:endParaRPr lang="en-CA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0.84± 0.04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0.50± 0.13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0.93± 0.01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157810"/>
                  </a:ext>
                </a:extLst>
              </a:tr>
            </a:tbl>
          </a:graphicData>
        </a:graphic>
      </p:graphicFrame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21BD9A5E-3170-44F3-A042-231C51366EC4}"/>
              </a:ext>
            </a:extLst>
          </p:cNvPr>
          <p:cNvSpPr/>
          <p:nvPr/>
        </p:nvSpPr>
        <p:spPr>
          <a:xfrm>
            <a:off x="2251382" y="2948589"/>
            <a:ext cx="393405" cy="1536397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59BCA377-124C-4BB1-B49F-D1D69B1D1DD8}"/>
              </a:ext>
            </a:extLst>
          </p:cNvPr>
          <p:cNvSpPr/>
          <p:nvPr/>
        </p:nvSpPr>
        <p:spPr>
          <a:xfrm>
            <a:off x="2145143" y="3045613"/>
            <a:ext cx="499644" cy="2013532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19986-3D9E-4DCE-8C10-C1CDFCB2C928}"/>
              </a:ext>
            </a:extLst>
          </p:cNvPr>
          <p:cNvSpPr txBox="1"/>
          <p:nvPr/>
        </p:nvSpPr>
        <p:spPr>
          <a:xfrm>
            <a:off x="103519" y="3716787"/>
            <a:ext cx="214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5% improvement 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Epilepsy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2</a:t>
            </a:fld>
            <a:endParaRPr lang="en-US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68B9A-52A5-431F-B0CE-FCCF33FF3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</a:rPr>
              <a:t>Chronic neurological disorder</a:t>
            </a:r>
          </a:p>
          <a:p>
            <a:pPr>
              <a:buFont typeface="Arial" panose="020B0604020202020204" pitchFamily="34" charset="0"/>
              <a:buChar char="•"/>
            </a:pPr>
            <a:endParaRPr lang="en-CA" sz="2000" dirty="0"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latin typeface="+mj-lt"/>
              </a:rPr>
              <a:t>About 50 million people suffer from epilepsy in the world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latin typeface="+mj-lt"/>
              </a:rPr>
              <a:t>Affects people of all ages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CA" sz="18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</a:rPr>
              <a:t>Epileptic Seizure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Recurrent, abnormal electrical activity in the brain</a:t>
            </a:r>
            <a:endParaRPr lang="en-CA" sz="18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CA" sz="22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Affecting the patient’s quality of life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CA" sz="2200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B4B127-14D4-4DDA-A2B9-9F8408799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97" y="522658"/>
            <a:ext cx="4783984" cy="51621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DEECCA-7254-4195-AA29-E26EF09A530B}"/>
              </a:ext>
            </a:extLst>
          </p:cNvPr>
          <p:cNvSpPr txBox="1"/>
          <p:nvPr/>
        </p:nvSpPr>
        <p:spPr>
          <a:xfrm>
            <a:off x="487424" y="5704601"/>
            <a:ext cx="5919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from : https://www.chegg.com/learn/biology/introduction-to-biology/epilepsy-in-introduction-to-biology</a:t>
            </a:r>
          </a:p>
        </p:txBody>
      </p:sp>
    </p:spTree>
    <p:extLst>
      <p:ext uri="{BB962C8B-B14F-4D97-AF65-F5344CB8AC3E}">
        <p14:creationId xmlns:p14="http://schemas.microsoft.com/office/powerpoint/2010/main" val="13613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Quantitative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20</a:t>
            </a:fld>
            <a:endParaRPr lang="en-US" dirty="0">
              <a:latin typeface="+mj-lt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1F7790B2-AC14-4C59-9023-3D7AFCA351F0}"/>
              </a:ext>
            </a:extLst>
          </p:cNvPr>
          <p:cNvGraphicFramePr>
            <a:graphicFrameLocks noGrp="1"/>
          </p:cNvGraphicFramePr>
          <p:nvPr/>
        </p:nvGraphicFramePr>
        <p:xfrm>
          <a:off x="2644787" y="1005840"/>
          <a:ext cx="8912288" cy="484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64898">
                  <a:extLst>
                    <a:ext uri="{9D8B030D-6E8A-4147-A177-3AD203B41FA5}">
                      <a16:colId xmlns:a16="http://schemas.microsoft.com/office/drawing/2014/main" val="1733820159"/>
                    </a:ext>
                  </a:extLst>
                </a:gridCol>
                <a:gridCol w="2091246">
                  <a:extLst>
                    <a:ext uri="{9D8B030D-6E8A-4147-A177-3AD203B41FA5}">
                      <a16:colId xmlns:a16="http://schemas.microsoft.com/office/drawing/2014/main" val="609783355"/>
                    </a:ext>
                  </a:extLst>
                </a:gridCol>
                <a:gridCol w="2228072">
                  <a:extLst>
                    <a:ext uri="{9D8B030D-6E8A-4147-A177-3AD203B41FA5}">
                      <a16:colId xmlns:a16="http://schemas.microsoft.com/office/drawing/2014/main" val="1794304455"/>
                    </a:ext>
                  </a:extLst>
                </a:gridCol>
                <a:gridCol w="2228072">
                  <a:extLst>
                    <a:ext uri="{9D8B030D-6E8A-4147-A177-3AD203B41FA5}">
                      <a16:colId xmlns:a16="http://schemas.microsoft.com/office/drawing/2014/main" val="2430724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ROC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PR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 Score 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7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CNN</a:t>
                      </a:r>
                      <a:r>
                        <a:rPr lang="en-CA" sz="2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0.78± 0.08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0.37± 0.17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02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Spectrogram</a:t>
                      </a:r>
                      <a:r>
                        <a:rPr lang="en-CA" sz="2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0.77± 0.07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0.37± 0.1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1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0.04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0.42± 0.12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0.91± 0.02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260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CNN-GRU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0.03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0.44± 0.10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0.90± 0.06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328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CNN-FG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0.82± 0.05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0.44± 0.1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0.02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39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CNN-SMILE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0.83± 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0.11</a:t>
                      </a:r>
                      <a:endParaRPr lang="en-CA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0.92± 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24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CNN-SMILE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0.84± 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0.48± 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0.93± 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541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MICAL</a:t>
                      </a:r>
                      <a:endParaRPr lang="en-CA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0.84± 0.04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0.50± 0.13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0.93± 0.01</a:t>
                      </a:r>
                      <a:endParaRPr lang="en-C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157810"/>
                  </a:ext>
                </a:extLst>
              </a:tr>
            </a:tbl>
          </a:graphicData>
        </a:graphic>
      </p:graphicFrame>
      <p:sp>
        <p:nvSpPr>
          <p:cNvPr id="12" name="מלבן: פינות מעוגלות 9">
            <a:extLst>
              <a:ext uri="{FF2B5EF4-FFF2-40B4-BE49-F238E27FC236}">
                <a16:creationId xmlns:a16="http://schemas.microsoft.com/office/drawing/2014/main" id="{E39EA418-E1DE-4C53-AC5C-4E5A1E8A3A0D}"/>
              </a:ext>
            </a:extLst>
          </p:cNvPr>
          <p:cNvSpPr/>
          <p:nvPr/>
        </p:nvSpPr>
        <p:spPr>
          <a:xfrm>
            <a:off x="2847478" y="5397659"/>
            <a:ext cx="8458661" cy="4040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039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21</a:t>
            </a:fld>
            <a:endParaRPr lang="en-US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68B9A-52A5-431F-B0CE-FCCF33FF3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21" y="1108290"/>
            <a:ext cx="11259757" cy="4212639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77C8"/>
                </a:solidFill>
                <a:latin typeface="Arial"/>
                <a:cs typeface="Arial"/>
              </a:rPr>
              <a:t>MICAL</a:t>
            </a:r>
            <a:r>
              <a:rPr lang="en-US" sz="2200" dirty="0">
                <a:latin typeface="Arial"/>
                <a:cs typeface="Arial"/>
              </a:rPr>
              <a:t>, a </a:t>
            </a:r>
            <a:r>
              <a:rPr lang="en-US" sz="2200" b="1" dirty="0">
                <a:solidFill>
                  <a:srgbClr val="0077C8"/>
                </a:solidFill>
                <a:latin typeface="Arial"/>
                <a:cs typeface="Arial"/>
              </a:rPr>
              <a:t>hybrid model-based/data-driven  </a:t>
            </a:r>
            <a:r>
              <a:rPr lang="en-US" sz="2200" dirty="0">
                <a:latin typeface="Arial"/>
                <a:cs typeface="Arial"/>
              </a:rPr>
              <a:t>detector exploiting both inter-channel  and temporal correlations</a:t>
            </a:r>
          </a:p>
          <a:p>
            <a:pPr>
              <a:spcAft>
                <a:spcPts val="18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sz="2200" dirty="0">
                <a:latin typeface="Arial"/>
                <a:cs typeface="Arial"/>
              </a:rPr>
              <a:t>Using </a:t>
            </a:r>
            <a:r>
              <a:rPr lang="en-US" sz="2200" b="1" dirty="0">
                <a:solidFill>
                  <a:srgbClr val="0077C8"/>
                </a:solidFill>
                <a:latin typeface="Arial"/>
                <a:cs typeface="Arial"/>
              </a:rPr>
              <a:t>simple preprocessing </a:t>
            </a:r>
            <a:r>
              <a:rPr lang="en-US" sz="2200" dirty="0">
                <a:latin typeface="Arial"/>
                <a:cs typeface="Arial"/>
              </a:rPr>
              <a:t>steps based on raw EEG data and training the model across all patients</a:t>
            </a:r>
          </a:p>
          <a:p>
            <a:pPr>
              <a:spcAft>
                <a:spcPts val="18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sz="2200" dirty="0">
                <a:latin typeface="Arial"/>
                <a:cs typeface="Arial"/>
              </a:rPr>
              <a:t>Incorporating </a:t>
            </a:r>
            <a:r>
              <a:rPr lang="en-US" sz="2200" b="1" dirty="0">
                <a:solidFill>
                  <a:srgbClr val="0077C8"/>
                </a:solidFill>
                <a:latin typeface="Arial"/>
                <a:cs typeface="Arial"/>
              </a:rPr>
              <a:t>mutual information estimation </a:t>
            </a:r>
            <a:r>
              <a:rPr lang="en-US" sz="2200" dirty="0">
                <a:latin typeface="Arial"/>
                <a:cs typeface="Arial"/>
              </a:rPr>
              <a:t>results in capturing dependency among EEG channels</a:t>
            </a:r>
          </a:p>
          <a:p>
            <a:pPr>
              <a:spcAft>
                <a:spcPts val="18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77C8"/>
                </a:solidFill>
                <a:latin typeface="Arial"/>
                <a:cs typeface="Arial"/>
              </a:rPr>
              <a:t>Factor graphs </a:t>
            </a:r>
            <a:r>
              <a:rPr lang="en-US" sz="2200" dirty="0">
                <a:latin typeface="Arial"/>
                <a:cs typeface="Arial"/>
              </a:rPr>
              <a:t>applied to the combined features of MI estimation and CNN helps in exploiting temporal correlation at reduced complexity </a:t>
            </a:r>
          </a:p>
          <a:p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108244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22</a:t>
            </a:fld>
            <a:endParaRPr lang="en-US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68B9A-52A5-431F-B0CE-FCCF33FF3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76" y="1136762"/>
            <a:ext cx="11259757" cy="421263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Including large dataset such as TUH database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Arial"/>
                <a:cs typeface="Arial"/>
              </a:rPr>
              <a:t>better evaluation of generalizability across a larger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Explore MI measure for seizure prediction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lvl="1" indent="0">
              <a:buNone/>
            </a:pPr>
            <a:endParaRPr lang="en-US" sz="22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/>
                <a:cs typeface="Arial"/>
              </a:rPr>
              <a:t>Focal and generalized seizure classification </a:t>
            </a:r>
          </a:p>
          <a:p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endParaRPr lang="en-US" sz="2200" dirty="0">
              <a:latin typeface="Arial"/>
              <a:cs typeface="Arial"/>
            </a:endParaRPr>
          </a:p>
          <a:p>
            <a:endParaRPr lang="en-CA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5B9C8-85D2-4868-BDB5-B3D6E6B491D5}"/>
              </a:ext>
            </a:extLst>
          </p:cNvPr>
          <p:cNvSpPr txBox="1"/>
          <p:nvPr/>
        </p:nvSpPr>
        <p:spPr>
          <a:xfrm>
            <a:off x="10033480" y="5647630"/>
            <a:ext cx="87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Focal 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89779-183D-48DE-99A1-CD4A9F6A24A0}"/>
              </a:ext>
            </a:extLst>
          </p:cNvPr>
          <p:cNvSpPr txBox="1"/>
          <p:nvPr/>
        </p:nvSpPr>
        <p:spPr>
          <a:xfrm>
            <a:off x="7517741" y="5642509"/>
            <a:ext cx="148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Generalized  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5B28A-6F9A-4C36-9058-AF1954F1B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918" y="3717257"/>
            <a:ext cx="3799989" cy="1876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E1CBC6-2F63-4AEE-A618-CC7643B0C5F9}"/>
              </a:ext>
            </a:extLst>
          </p:cNvPr>
          <p:cNvSpPr txBox="1"/>
          <p:nvPr/>
        </p:nvSpPr>
        <p:spPr>
          <a:xfrm>
            <a:off x="254178" y="5806078"/>
            <a:ext cx="75066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 from : https://epilepsyqueensland.com.au/about-epilepsy-epilepsy-queensland/seizure-types/what-are-the-different-types-of-seizures/</a:t>
            </a:r>
          </a:p>
        </p:txBody>
      </p:sp>
    </p:spTree>
    <p:extLst>
      <p:ext uri="{BB962C8B-B14F-4D97-AF65-F5344CB8AC3E}">
        <p14:creationId xmlns:p14="http://schemas.microsoft.com/office/powerpoint/2010/main" val="128628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90479-1F38-4810-A9CA-B41F1A8D0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7" y="2296541"/>
            <a:ext cx="10804625" cy="5145816"/>
          </a:xfrm>
        </p:spPr>
        <p:txBody>
          <a:bodyPr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/>
                <a:cs typeface="Arial Unicode MS"/>
              </a:rPr>
              <a:t>Thank you for listening!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C0ED0-6A59-4586-9168-DC01F1C138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AEE69C-DD59-4C49-AB9C-4AC5CAC95A94}" type="datetime4">
              <a:rPr lang="en-US" smtClean="0">
                <a:latin typeface="+mj-lt"/>
              </a:rPr>
              <a:pPr/>
              <a:t>May 7, 2022</a:t>
            </a:fld>
            <a:r>
              <a:rPr lang="en-CA" dirty="0">
                <a:latin typeface="+mj-lt"/>
              </a:rPr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B760E-AF0E-47AF-A0A0-C6D2B1F81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E0D846-2D6A-8643-B2BF-83884A821236}" type="slidenum">
              <a:rPr lang="en-US" smtClean="0">
                <a:latin typeface="+mj-lt"/>
              </a:rPr>
              <a:pPr/>
              <a:t>23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9000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70414"/>
            <a:ext cx="11259757" cy="540646"/>
          </a:xfrm>
        </p:spPr>
        <p:txBody>
          <a:bodyPr/>
          <a:lstStyle/>
          <a:p>
            <a:r>
              <a:rPr lang="en-US" dirty="0"/>
              <a:t>Diagnosis and Treatment Decisions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3</a:t>
            </a:fld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B146C-CDB0-47DC-8D38-324E443AD674}"/>
              </a:ext>
            </a:extLst>
          </p:cNvPr>
          <p:cNvSpPr txBox="1"/>
          <p:nvPr/>
        </p:nvSpPr>
        <p:spPr>
          <a:xfrm>
            <a:off x="487424" y="991376"/>
            <a:ext cx="63522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Electroencephalogram (EEG) is widely used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EEG recordings are highly contaminated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with physiological and non-physiological resources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Patient-to-patient variability can be large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many different types of seizures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B5F5F88A-767D-4B7E-8478-D4CCB3CD2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0959" y="699834"/>
            <a:ext cx="4616381" cy="2672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4FB31E-E1F2-4D7C-B155-E9B1EA0814D5}"/>
              </a:ext>
            </a:extLst>
          </p:cNvPr>
          <p:cNvSpPr txBox="1"/>
          <p:nvPr/>
        </p:nvSpPr>
        <p:spPr>
          <a:xfrm>
            <a:off x="302936" y="5792690"/>
            <a:ext cx="80649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from:  /figure/Sketch-of-how-to-record-an-Electroencephalogram-An-EEG-allows-measuring-the-electricalfrom : https://www.researchgate.net_fig1_338423585</a:t>
            </a:r>
          </a:p>
        </p:txBody>
      </p:sp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04A5C35-5C4E-44C5-A7CF-471A95EB5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63"/>
          <a:stretch/>
        </p:blipFill>
        <p:spPr>
          <a:xfrm>
            <a:off x="7270959" y="3486097"/>
            <a:ext cx="4747713" cy="21594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D0E820-74E4-4C1D-AE9C-C62543069376}"/>
              </a:ext>
            </a:extLst>
          </p:cNvPr>
          <p:cNvSpPr txBox="1">
            <a:spLocks/>
          </p:cNvSpPr>
          <p:nvPr/>
        </p:nvSpPr>
        <p:spPr>
          <a:xfrm>
            <a:off x="487424" y="2035868"/>
            <a:ext cx="5450080" cy="5406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indent="-347472" algn="l" defTabSz="914400" rtl="0" eaLnBrk="1" latinLnBrk="0" hangingPunct="1">
              <a:lnSpc>
                <a:spcPts val="266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Challenges with EEG signals</a:t>
            </a:r>
          </a:p>
        </p:txBody>
      </p:sp>
    </p:spTree>
    <p:extLst>
      <p:ext uri="{BB962C8B-B14F-4D97-AF65-F5344CB8AC3E}">
        <p14:creationId xmlns:p14="http://schemas.microsoft.com/office/powerpoint/2010/main" val="24018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4</a:t>
            </a:fld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B146C-CDB0-47DC-8D38-324E443AD674}"/>
              </a:ext>
            </a:extLst>
          </p:cNvPr>
          <p:cNvSpPr txBox="1"/>
          <p:nvPr/>
        </p:nvSpPr>
        <p:spPr>
          <a:xfrm>
            <a:off x="487424" y="1287624"/>
            <a:ext cx="58856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7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Seizure Detection System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Enables long-term patient monitoring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Helps reduce neurologists’ training time 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Improves quality and reliability of detection</a:t>
            </a:r>
          </a:p>
        </p:txBody>
      </p:sp>
      <p:pic>
        <p:nvPicPr>
          <p:cNvPr id="7" name="Picture 2" descr="Long Term and Critical Care EEG Monitoring Service » Department of  Neurology » College of Medicine » University of Florida">
            <a:extLst>
              <a:ext uri="{FF2B5EF4-FFF2-40B4-BE49-F238E27FC236}">
                <a16:creationId xmlns:a16="http://schemas.microsoft.com/office/drawing/2014/main" id="{AED82A0E-BCB9-4C40-8F47-3379A3226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18" y="1116419"/>
            <a:ext cx="4730795" cy="35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101D4C-5E20-471B-A8DF-95ADF24EF057}"/>
              </a:ext>
            </a:extLst>
          </p:cNvPr>
          <p:cNvSpPr txBox="1"/>
          <p:nvPr/>
        </p:nvSpPr>
        <p:spPr>
          <a:xfrm>
            <a:off x="7007527" y="4664516"/>
            <a:ext cx="42715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https://neurology.ufl.edu/divisions/epilepsy/outpatient-clinic/critical-care-eeg-monitoring/</a:t>
            </a:r>
            <a:r>
              <a:rPr lang="en-CA" sz="80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1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Recent Prior Works in Automated Seizure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5</a:t>
            </a:fld>
            <a:endParaRPr lang="en-US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AF32B5-4735-406B-BE89-2809A977A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9" y="1808841"/>
            <a:ext cx="1229116" cy="981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5260E9-6F5D-444B-9562-C70BC3844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19" y="1961241"/>
            <a:ext cx="1229116" cy="98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36A50-E6C0-49B0-8141-6A96B64D4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9" y="2113641"/>
            <a:ext cx="1229116" cy="981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E35112-7C64-4FD6-B352-0D43AC6B9B8A}"/>
              </a:ext>
            </a:extLst>
          </p:cNvPr>
          <p:cNvSpPr txBox="1"/>
          <p:nvPr/>
        </p:nvSpPr>
        <p:spPr>
          <a:xfrm>
            <a:off x="673419" y="3268162"/>
            <a:ext cx="10767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Input data</a:t>
            </a:r>
            <a:endParaRPr lang="en-C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E2AC08-2BB2-4373-B2EA-C9287D834109}"/>
              </a:ext>
            </a:extLst>
          </p:cNvPr>
          <p:cNvCxnSpPr>
            <a:cxnSpLocks/>
          </p:cNvCxnSpPr>
          <p:nvPr/>
        </p:nvCxnSpPr>
        <p:spPr>
          <a:xfrm flipV="1">
            <a:off x="2068722" y="1395402"/>
            <a:ext cx="682883" cy="12004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5524AE-6752-4BE5-B191-51190E7318AC}"/>
              </a:ext>
            </a:extLst>
          </p:cNvPr>
          <p:cNvCxnSpPr>
            <a:cxnSpLocks/>
            <a:endCxn id="236" idx="1"/>
          </p:cNvCxnSpPr>
          <p:nvPr/>
        </p:nvCxnSpPr>
        <p:spPr>
          <a:xfrm>
            <a:off x="2068722" y="2595899"/>
            <a:ext cx="839318" cy="14455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5B5D730C-0F50-4F64-BCB8-56435C41E365}"/>
              </a:ext>
            </a:extLst>
          </p:cNvPr>
          <p:cNvSpPr/>
          <p:nvPr/>
        </p:nvSpPr>
        <p:spPr>
          <a:xfrm>
            <a:off x="5623196" y="1144638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13B9F8F4-EF22-407A-93F3-751153E87F3A}"/>
              </a:ext>
            </a:extLst>
          </p:cNvPr>
          <p:cNvSpPr/>
          <p:nvPr/>
        </p:nvSpPr>
        <p:spPr>
          <a:xfrm>
            <a:off x="6145799" y="1281220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9C16357B-ACA9-4AEF-ADB7-40B9C6908B8B}"/>
              </a:ext>
            </a:extLst>
          </p:cNvPr>
          <p:cNvSpPr/>
          <p:nvPr/>
        </p:nvSpPr>
        <p:spPr>
          <a:xfrm>
            <a:off x="5623196" y="862816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60C356E-36EE-483D-9270-F530960AFB04}"/>
              </a:ext>
            </a:extLst>
          </p:cNvPr>
          <p:cNvSpPr/>
          <p:nvPr/>
        </p:nvSpPr>
        <p:spPr>
          <a:xfrm>
            <a:off x="5623196" y="1395402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891B5756-F6C9-448B-A876-1C761BC5667A}"/>
              </a:ext>
            </a:extLst>
          </p:cNvPr>
          <p:cNvSpPr/>
          <p:nvPr/>
        </p:nvSpPr>
        <p:spPr>
          <a:xfrm>
            <a:off x="5623196" y="1655062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5714FF64-63B1-46D5-A697-553550F49820}"/>
              </a:ext>
            </a:extLst>
          </p:cNvPr>
          <p:cNvSpPr/>
          <p:nvPr/>
        </p:nvSpPr>
        <p:spPr>
          <a:xfrm>
            <a:off x="5623196" y="1914722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5EA337C-FA0B-48AC-9507-644B4C19BE09}"/>
              </a:ext>
            </a:extLst>
          </p:cNvPr>
          <p:cNvSpPr/>
          <p:nvPr/>
        </p:nvSpPr>
        <p:spPr>
          <a:xfrm>
            <a:off x="6145799" y="1536828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BD981D83-EC00-4C8C-8ECC-15C5B3B4B30C}"/>
              </a:ext>
            </a:extLst>
          </p:cNvPr>
          <p:cNvSpPr/>
          <p:nvPr/>
        </p:nvSpPr>
        <p:spPr>
          <a:xfrm>
            <a:off x="6145799" y="2009236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A2D62B1-9135-45A7-8362-F8F2AB2226AC}"/>
              </a:ext>
            </a:extLst>
          </p:cNvPr>
          <p:cNvSpPr/>
          <p:nvPr/>
        </p:nvSpPr>
        <p:spPr>
          <a:xfrm>
            <a:off x="5109650" y="1356235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10DDB82B-4A73-49AD-AE98-E215FE974096}"/>
              </a:ext>
            </a:extLst>
          </p:cNvPr>
          <p:cNvSpPr/>
          <p:nvPr/>
        </p:nvSpPr>
        <p:spPr>
          <a:xfrm>
            <a:off x="5105292" y="1838534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7A7C5D2A-00F8-4F55-B55B-3916BADF290E}"/>
              </a:ext>
            </a:extLst>
          </p:cNvPr>
          <p:cNvSpPr/>
          <p:nvPr/>
        </p:nvSpPr>
        <p:spPr>
          <a:xfrm>
            <a:off x="5105292" y="1607062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0841CE54-003A-42FD-AEB9-DD9A0DC865BE}"/>
              </a:ext>
            </a:extLst>
          </p:cNvPr>
          <p:cNvSpPr/>
          <p:nvPr/>
        </p:nvSpPr>
        <p:spPr>
          <a:xfrm>
            <a:off x="5623196" y="2167623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97EBC89-C7A4-4323-8DF1-8CE203C38707}"/>
              </a:ext>
            </a:extLst>
          </p:cNvPr>
          <p:cNvSpPr/>
          <p:nvPr/>
        </p:nvSpPr>
        <p:spPr>
          <a:xfrm>
            <a:off x="6145799" y="1027516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D9DDD18E-EC1C-4DA9-95D7-F884664ED322}"/>
              </a:ext>
            </a:extLst>
          </p:cNvPr>
          <p:cNvSpPr/>
          <p:nvPr/>
        </p:nvSpPr>
        <p:spPr>
          <a:xfrm>
            <a:off x="5109041" y="1124763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1E996EE9-493E-4994-B136-CB18DA799646}"/>
              </a:ext>
            </a:extLst>
          </p:cNvPr>
          <p:cNvSpPr/>
          <p:nvPr/>
        </p:nvSpPr>
        <p:spPr>
          <a:xfrm>
            <a:off x="6145799" y="1776864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6D3C08-FB93-4696-8D4F-5D7D8ED04E16}"/>
              </a:ext>
            </a:extLst>
          </p:cNvPr>
          <p:cNvCxnSpPr>
            <a:cxnSpLocks/>
            <a:stCxn id="29" idx="6"/>
            <a:endCxn id="18" idx="3"/>
          </p:cNvCxnSpPr>
          <p:nvPr/>
        </p:nvCxnSpPr>
        <p:spPr>
          <a:xfrm flipV="1">
            <a:off x="5192258" y="933061"/>
            <a:ext cx="443125" cy="232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8B4DBD-3CB4-4FD3-A9EC-7937AEF1E27D}"/>
              </a:ext>
            </a:extLst>
          </p:cNvPr>
          <p:cNvCxnSpPr>
            <a:cxnSpLocks/>
            <a:stCxn id="29" idx="6"/>
            <a:endCxn id="16" idx="2"/>
          </p:cNvCxnSpPr>
          <p:nvPr/>
        </p:nvCxnSpPr>
        <p:spPr>
          <a:xfrm>
            <a:off x="5192257" y="1165912"/>
            <a:ext cx="430938" cy="19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C3B5495-7C88-4BA1-9357-081FA2324821}"/>
              </a:ext>
            </a:extLst>
          </p:cNvPr>
          <p:cNvCxnSpPr>
            <a:cxnSpLocks/>
            <a:stCxn id="29" idx="6"/>
            <a:endCxn id="19" idx="2"/>
          </p:cNvCxnSpPr>
          <p:nvPr/>
        </p:nvCxnSpPr>
        <p:spPr>
          <a:xfrm>
            <a:off x="5192257" y="1165912"/>
            <a:ext cx="430938" cy="270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3176685-A530-4ABA-994A-5E17F354D760}"/>
              </a:ext>
            </a:extLst>
          </p:cNvPr>
          <p:cNvCxnSpPr>
            <a:cxnSpLocks/>
            <a:stCxn id="29" idx="6"/>
            <a:endCxn id="20" idx="2"/>
          </p:cNvCxnSpPr>
          <p:nvPr/>
        </p:nvCxnSpPr>
        <p:spPr>
          <a:xfrm>
            <a:off x="5192257" y="1165913"/>
            <a:ext cx="430938" cy="53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35372BC-A999-4E6E-9141-E193F715942B}"/>
              </a:ext>
            </a:extLst>
          </p:cNvPr>
          <p:cNvCxnSpPr>
            <a:cxnSpLocks/>
            <a:stCxn id="29" idx="6"/>
            <a:endCxn id="21" idx="2"/>
          </p:cNvCxnSpPr>
          <p:nvPr/>
        </p:nvCxnSpPr>
        <p:spPr>
          <a:xfrm>
            <a:off x="5192257" y="1165912"/>
            <a:ext cx="430938" cy="789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0BA8541-912A-4B4E-B000-A766FD08FD5D}"/>
              </a:ext>
            </a:extLst>
          </p:cNvPr>
          <p:cNvCxnSpPr>
            <a:cxnSpLocks/>
            <a:stCxn id="29" idx="6"/>
            <a:endCxn id="27" idx="2"/>
          </p:cNvCxnSpPr>
          <p:nvPr/>
        </p:nvCxnSpPr>
        <p:spPr>
          <a:xfrm>
            <a:off x="5192257" y="1165911"/>
            <a:ext cx="430938" cy="1042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F5A77CB-5CA4-4028-BB59-F512CC053A6C}"/>
              </a:ext>
            </a:extLst>
          </p:cNvPr>
          <p:cNvCxnSpPr>
            <a:cxnSpLocks/>
            <a:stCxn id="24" idx="5"/>
            <a:endCxn id="27" idx="2"/>
          </p:cNvCxnSpPr>
          <p:nvPr/>
        </p:nvCxnSpPr>
        <p:spPr>
          <a:xfrm>
            <a:off x="5180679" y="1426479"/>
            <a:ext cx="442516" cy="782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138BD5D-691C-43C1-B68B-3D4C99DC923A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>
            <a:off x="5188509" y="1648212"/>
            <a:ext cx="434687" cy="560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7BECB15-234C-4DA5-9503-891DD5B2A4D1}"/>
              </a:ext>
            </a:extLst>
          </p:cNvPr>
          <p:cNvCxnSpPr>
            <a:cxnSpLocks/>
            <a:stCxn id="25" idx="6"/>
            <a:endCxn id="27" idx="2"/>
          </p:cNvCxnSpPr>
          <p:nvPr/>
        </p:nvCxnSpPr>
        <p:spPr>
          <a:xfrm>
            <a:off x="5188509" y="1879682"/>
            <a:ext cx="434687" cy="329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88E407-60E1-4221-BBBD-A1790EB40901}"/>
              </a:ext>
            </a:extLst>
          </p:cNvPr>
          <p:cNvCxnSpPr>
            <a:cxnSpLocks/>
            <a:stCxn id="18" idx="6"/>
            <a:endCxn id="23" idx="2"/>
          </p:cNvCxnSpPr>
          <p:nvPr/>
        </p:nvCxnSpPr>
        <p:spPr>
          <a:xfrm>
            <a:off x="5706412" y="903964"/>
            <a:ext cx="439386" cy="1146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8B1E055-FED3-487B-A802-F28B8ED14F66}"/>
              </a:ext>
            </a:extLst>
          </p:cNvPr>
          <p:cNvCxnSpPr>
            <a:cxnSpLocks/>
            <a:stCxn id="19" idx="6"/>
            <a:endCxn id="22" idx="2"/>
          </p:cNvCxnSpPr>
          <p:nvPr/>
        </p:nvCxnSpPr>
        <p:spPr>
          <a:xfrm>
            <a:off x="5706412" y="1436550"/>
            <a:ext cx="439386" cy="141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261522B-1A16-438A-933A-603883745058}"/>
              </a:ext>
            </a:extLst>
          </p:cNvPr>
          <p:cNvCxnSpPr>
            <a:cxnSpLocks/>
            <a:stCxn id="16" idx="6"/>
            <a:endCxn id="28" idx="2"/>
          </p:cNvCxnSpPr>
          <p:nvPr/>
        </p:nvCxnSpPr>
        <p:spPr>
          <a:xfrm flipV="1">
            <a:off x="5706412" y="1068665"/>
            <a:ext cx="439386" cy="117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8BA196-325E-453D-BF7E-6193239ABCE0}"/>
              </a:ext>
            </a:extLst>
          </p:cNvPr>
          <p:cNvCxnSpPr>
            <a:cxnSpLocks/>
            <a:stCxn id="24" idx="5"/>
            <a:endCxn id="21" idx="2"/>
          </p:cNvCxnSpPr>
          <p:nvPr/>
        </p:nvCxnSpPr>
        <p:spPr>
          <a:xfrm>
            <a:off x="5180679" y="1426480"/>
            <a:ext cx="442516" cy="529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D98231A-CAAD-4C01-AB8D-5C828E54A719}"/>
              </a:ext>
            </a:extLst>
          </p:cNvPr>
          <p:cNvCxnSpPr>
            <a:cxnSpLocks/>
            <a:stCxn id="24" idx="5"/>
            <a:endCxn id="20" idx="2"/>
          </p:cNvCxnSpPr>
          <p:nvPr/>
        </p:nvCxnSpPr>
        <p:spPr>
          <a:xfrm>
            <a:off x="5180679" y="1426481"/>
            <a:ext cx="442516" cy="2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3600FBB-61CB-4B3E-B5BD-A9F5539931DE}"/>
              </a:ext>
            </a:extLst>
          </p:cNvPr>
          <p:cNvCxnSpPr>
            <a:cxnSpLocks/>
            <a:stCxn id="24" idx="5"/>
            <a:endCxn id="19" idx="2"/>
          </p:cNvCxnSpPr>
          <p:nvPr/>
        </p:nvCxnSpPr>
        <p:spPr>
          <a:xfrm>
            <a:off x="5180679" y="1426480"/>
            <a:ext cx="442516" cy="10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9DABE1B-8AF3-4BE0-8F42-4D2B15A6AF97}"/>
              </a:ext>
            </a:extLst>
          </p:cNvPr>
          <p:cNvCxnSpPr>
            <a:cxnSpLocks/>
            <a:stCxn id="24" idx="5"/>
            <a:endCxn id="16" idx="2"/>
          </p:cNvCxnSpPr>
          <p:nvPr/>
        </p:nvCxnSpPr>
        <p:spPr>
          <a:xfrm flipV="1">
            <a:off x="5180679" y="1185787"/>
            <a:ext cx="442516" cy="240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9486C9C-BA7D-40A0-99AA-0AFAC6D7312C}"/>
              </a:ext>
            </a:extLst>
          </p:cNvPr>
          <p:cNvCxnSpPr>
            <a:cxnSpLocks/>
            <a:stCxn id="24" idx="6"/>
            <a:endCxn id="18" idx="3"/>
          </p:cNvCxnSpPr>
          <p:nvPr/>
        </p:nvCxnSpPr>
        <p:spPr>
          <a:xfrm flipV="1">
            <a:off x="5192866" y="933062"/>
            <a:ext cx="442516" cy="464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0B2D1D-5B93-48EF-ABD7-1FCA48DB7B85}"/>
              </a:ext>
            </a:extLst>
          </p:cNvPr>
          <p:cNvCxnSpPr>
            <a:cxnSpLocks/>
            <a:stCxn id="25" idx="6"/>
            <a:endCxn id="21" idx="2"/>
          </p:cNvCxnSpPr>
          <p:nvPr/>
        </p:nvCxnSpPr>
        <p:spPr>
          <a:xfrm>
            <a:off x="5188509" y="1879682"/>
            <a:ext cx="434687" cy="76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23E3CB5-BABB-4E71-985B-D71606F9EFFC}"/>
              </a:ext>
            </a:extLst>
          </p:cNvPr>
          <p:cNvCxnSpPr>
            <a:cxnSpLocks/>
            <a:stCxn id="25" idx="6"/>
            <a:endCxn id="20" idx="2"/>
          </p:cNvCxnSpPr>
          <p:nvPr/>
        </p:nvCxnSpPr>
        <p:spPr>
          <a:xfrm flipV="1">
            <a:off x="5188509" y="1696210"/>
            <a:ext cx="434687" cy="183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BE60D5F-BEF1-4D7C-A1FF-2A5AB283A984}"/>
              </a:ext>
            </a:extLst>
          </p:cNvPr>
          <p:cNvCxnSpPr>
            <a:cxnSpLocks/>
            <a:stCxn id="25" idx="6"/>
            <a:endCxn id="19" idx="2"/>
          </p:cNvCxnSpPr>
          <p:nvPr/>
        </p:nvCxnSpPr>
        <p:spPr>
          <a:xfrm flipV="1">
            <a:off x="5188509" y="1436550"/>
            <a:ext cx="434687" cy="443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DA6B9D-4E54-41AB-A3D1-9BC4F6517891}"/>
              </a:ext>
            </a:extLst>
          </p:cNvPr>
          <p:cNvCxnSpPr>
            <a:cxnSpLocks/>
            <a:stCxn id="25" idx="6"/>
            <a:endCxn id="16" idx="2"/>
          </p:cNvCxnSpPr>
          <p:nvPr/>
        </p:nvCxnSpPr>
        <p:spPr>
          <a:xfrm flipV="1">
            <a:off x="5188509" y="1185786"/>
            <a:ext cx="434687" cy="693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DADE0D9-4D5F-43D9-9D9D-B25EA2C97B70}"/>
              </a:ext>
            </a:extLst>
          </p:cNvPr>
          <p:cNvCxnSpPr>
            <a:cxnSpLocks/>
            <a:stCxn id="25" idx="6"/>
            <a:endCxn id="18" idx="3"/>
          </p:cNvCxnSpPr>
          <p:nvPr/>
        </p:nvCxnSpPr>
        <p:spPr>
          <a:xfrm flipV="1">
            <a:off x="5188508" y="933060"/>
            <a:ext cx="446874" cy="946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1ADF3C-3B67-4E87-A245-F4FD3E71A1BE}"/>
              </a:ext>
            </a:extLst>
          </p:cNvPr>
          <p:cNvCxnSpPr>
            <a:cxnSpLocks/>
            <a:stCxn id="26" idx="6"/>
            <a:endCxn id="21" idx="2"/>
          </p:cNvCxnSpPr>
          <p:nvPr/>
        </p:nvCxnSpPr>
        <p:spPr>
          <a:xfrm>
            <a:off x="5188509" y="1648210"/>
            <a:ext cx="434687" cy="307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7CAE42F-5200-47B3-9B02-45BD4A7A6175}"/>
              </a:ext>
            </a:extLst>
          </p:cNvPr>
          <p:cNvCxnSpPr>
            <a:cxnSpLocks/>
            <a:stCxn id="26" idx="6"/>
            <a:endCxn id="20" idx="2"/>
          </p:cNvCxnSpPr>
          <p:nvPr/>
        </p:nvCxnSpPr>
        <p:spPr>
          <a:xfrm>
            <a:off x="5188509" y="1648210"/>
            <a:ext cx="434687" cy="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AB19E62-0BF6-4F37-8C89-FFEC271B59AF}"/>
              </a:ext>
            </a:extLst>
          </p:cNvPr>
          <p:cNvCxnSpPr>
            <a:cxnSpLocks/>
            <a:stCxn id="26" idx="6"/>
            <a:endCxn id="19" idx="2"/>
          </p:cNvCxnSpPr>
          <p:nvPr/>
        </p:nvCxnSpPr>
        <p:spPr>
          <a:xfrm flipV="1">
            <a:off x="5188509" y="1436551"/>
            <a:ext cx="434687" cy="211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D7BDA49-3324-42EB-865A-05E4063DE621}"/>
              </a:ext>
            </a:extLst>
          </p:cNvPr>
          <p:cNvCxnSpPr>
            <a:cxnSpLocks/>
            <a:stCxn id="26" idx="5"/>
            <a:endCxn id="16" idx="2"/>
          </p:cNvCxnSpPr>
          <p:nvPr/>
        </p:nvCxnSpPr>
        <p:spPr>
          <a:xfrm flipV="1">
            <a:off x="5176321" y="1185786"/>
            <a:ext cx="446874" cy="491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0C100A3-B91C-4B35-B85E-9645CD251653}"/>
              </a:ext>
            </a:extLst>
          </p:cNvPr>
          <p:cNvCxnSpPr>
            <a:cxnSpLocks/>
            <a:stCxn id="26" idx="6"/>
            <a:endCxn id="18" idx="3"/>
          </p:cNvCxnSpPr>
          <p:nvPr/>
        </p:nvCxnSpPr>
        <p:spPr>
          <a:xfrm flipV="1">
            <a:off x="5188508" y="933061"/>
            <a:ext cx="446874" cy="715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8DB7E6D-29C5-45E8-A9E7-D3B9C3259851}"/>
              </a:ext>
            </a:extLst>
          </p:cNvPr>
          <p:cNvCxnSpPr>
            <a:cxnSpLocks/>
            <a:stCxn id="18" idx="6"/>
            <a:endCxn id="30" idx="2"/>
          </p:cNvCxnSpPr>
          <p:nvPr/>
        </p:nvCxnSpPr>
        <p:spPr>
          <a:xfrm>
            <a:off x="5706412" y="903965"/>
            <a:ext cx="439386" cy="914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DA1F986-E2FB-4686-A663-F59785E96353}"/>
              </a:ext>
            </a:extLst>
          </p:cNvPr>
          <p:cNvCxnSpPr>
            <a:cxnSpLocks/>
            <a:stCxn id="18" idx="6"/>
            <a:endCxn id="22" idx="2"/>
          </p:cNvCxnSpPr>
          <p:nvPr/>
        </p:nvCxnSpPr>
        <p:spPr>
          <a:xfrm>
            <a:off x="5706412" y="903965"/>
            <a:ext cx="439386" cy="674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9793055-85F8-479E-942A-DE52A4D9E700}"/>
              </a:ext>
            </a:extLst>
          </p:cNvPr>
          <p:cNvCxnSpPr>
            <a:cxnSpLocks/>
            <a:stCxn id="18" idx="6"/>
            <a:endCxn id="17" idx="2"/>
          </p:cNvCxnSpPr>
          <p:nvPr/>
        </p:nvCxnSpPr>
        <p:spPr>
          <a:xfrm>
            <a:off x="5706412" y="903964"/>
            <a:ext cx="439386" cy="418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3324629-6A28-497F-A136-EC555C6FC13E}"/>
              </a:ext>
            </a:extLst>
          </p:cNvPr>
          <p:cNvCxnSpPr>
            <a:cxnSpLocks/>
            <a:stCxn id="18" idx="6"/>
            <a:endCxn id="28" idx="2"/>
          </p:cNvCxnSpPr>
          <p:nvPr/>
        </p:nvCxnSpPr>
        <p:spPr>
          <a:xfrm>
            <a:off x="5706412" y="903964"/>
            <a:ext cx="439386" cy="164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D2F3404-C796-4F24-9001-1A0F9F8149C2}"/>
              </a:ext>
            </a:extLst>
          </p:cNvPr>
          <p:cNvCxnSpPr>
            <a:cxnSpLocks/>
            <a:stCxn id="16" idx="6"/>
            <a:endCxn id="17" idx="2"/>
          </p:cNvCxnSpPr>
          <p:nvPr/>
        </p:nvCxnSpPr>
        <p:spPr>
          <a:xfrm>
            <a:off x="5706412" y="1185787"/>
            <a:ext cx="439386" cy="136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F798467-C4A5-404F-949E-0ED656AE313F}"/>
              </a:ext>
            </a:extLst>
          </p:cNvPr>
          <p:cNvCxnSpPr>
            <a:cxnSpLocks/>
            <a:stCxn id="16" idx="6"/>
            <a:endCxn id="22" idx="2"/>
          </p:cNvCxnSpPr>
          <p:nvPr/>
        </p:nvCxnSpPr>
        <p:spPr>
          <a:xfrm>
            <a:off x="5706412" y="1185786"/>
            <a:ext cx="439386" cy="392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7071E16-6205-48BB-9632-78ACA60BD4BA}"/>
              </a:ext>
            </a:extLst>
          </p:cNvPr>
          <p:cNvCxnSpPr>
            <a:cxnSpLocks/>
            <a:stCxn id="16" idx="6"/>
            <a:endCxn id="30" idx="2"/>
          </p:cNvCxnSpPr>
          <p:nvPr/>
        </p:nvCxnSpPr>
        <p:spPr>
          <a:xfrm>
            <a:off x="5706412" y="1185786"/>
            <a:ext cx="439386" cy="632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A8B2D7B-D40D-418E-9653-E7DABB7EB913}"/>
              </a:ext>
            </a:extLst>
          </p:cNvPr>
          <p:cNvCxnSpPr>
            <a:cxnSpLocks/>
            <a:stCxn id="16" idx="6"/>
            <a:endCxn id="23" idx="2"/>
          </p:cNvCxnSpPr>
          <p:nvPr/>
        </p:nvCxnSpPr>
        <p:spPr>
          <a:xfrm>
            <a:off x="5706412" y="1185787"/>
            <a:ext cx="439386" cy="864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49F309-96BD-4ACE-B7D9-A9B23F475E83}"/>
              </a:ext>
            </a:extLst>
          </p:cNvPr>
          <p:cNvCxnSpPr>
            <a:cxnSpLocks/>
            <a:stCxn id="19" idx="6"/>
            <a:endCxn id="17" idx="2"/>
          </p:cNvCxnSpPr>
          <p:nvPr/>
        </p:nvCxnSpPr>
        <p:spPr>
          <a:xfrm flipV="1">
            <a:off x="5706412" y="1322369"/>
            <a:ext cx="439386" cy="114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3E8B801-ECE1-46DF-9213-30C22A2ACE29}"/>
              </a:ext>
            </a:extLst>
          </p:cNvPr>
          <p:cNvCxnSpPr>
            <a:cxnSpLocks/>
            <a:stCxn id="19" idx="6"/>
            <a:endCxn id="28" idx="2"/>
          </p:cNvCxnSpPr>
          <p:nvPr/>
        </p:nvCxnSpPr>
        <p:spPr>
          <a:xfrm flipV="1">
            <a:off x="5706412" y="1068665"/>
            <a:ext cx="439386" cy="367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5D24CA9-5DF9-4BED-B6D9-1CF16BB1E50C}"/>
              </a:ext>
            </a:extLst>
          </p:cNvPr>
          <p:cNvCxnSpPr>
            <a:cxnSpLocks/>
            <a:stCxn id="19" idx="6"/>
            <a:endCxn id="30" idx="2"/>
          </p:cNvCxnSpPr>
          <p:nvPr/>
        </p:nvCxnSpPr>
        <p:spPr>
          <a:xfrm>
            <a:off x="5706412" y="1436550"/>
            <a:ext cx="439386" cy="381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DA45A10-E5F4-4994-83A4-57EEE0F16875}"/>
              </a:ext>
            </a:extLst>
          </p:cNvPr>
          <p:cNvCxnSpPr>
            <a:cxnSpLocks/>
            <a:stCxn id="19" idx="6"/>
            <a:endCxn id="23" idx="2"/>
          </p:cNvCxnSpPr>
          <p:nvPr/>
        </p:nvCxnSpPr>
        <p:spPr>
          <a:xfrm>
            <a:off x="5706412" y="1436551"/>
            <a:ext cx="439386" cy="613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A673D2C-87C5-4DD9-87F1-19224906A03F}"/>
              </a:ext>
            </a:extLst>
          </p:cNvPr>
          <p:cNvCxnSpPr>
            <a:cxnSpLocks/>
            <a:stCxn id="21" idx="6"/>
            <a:endCxn id="28" idx="2"/>
          </p:cNvCxnSpPr>
          <p:nvPr/>
        </p:nvCxnSpPr>
        <p:spPr>
          <a:xfrm flipV="1">
            <a:off x="5706412" y="1068664"/>
            <a:ext cx="439386" cy="887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32B5A6A-2FA9-4616-8605-699E928062CF}"/>
              </a:ext>
            </a:extLst>
          </p:cNvPr>
          <p:cNvCxnSpPr>
            <a:cxnSpLocks/>
            <a:stCxn id="20" idx="6"/>
            <a:endCxn id="28" idx="2"/>
          </p:cNvCxnSpPr>
          <p:nvPr/>
        </p:nvCxnSpPr>
        <p:spPr>
          <a:xfrm flipV="1">
            <a:off x="5706412" y="1068664"/>
            <a:ext cx="439386" cy="627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6D3E9E4-CF53-456A-A1D6-69931045C664}"/>
              </a:ext>
            </a:extLst>
          </p:cNvPr>
          <p:cNvCxnSpPr>
            <a:cxnSpLocks/>
            <a:stCxn id="20" idx="6"/>
            <a:endCxn id="17" idx="2"/>
          </p:cNvCxnSpPr>
          <p:nvPr/>
        </p:nvCxnSpPr>
        <p:spPr>
          <a:xfrm flipV="1">
            <a:off x="5706412" y="1322368"/>
            <a:ext cx="439386" cy="37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83FEAC0-E7EE-4B06-98EF-3E8CFC33717B}"/>
              </a:ext>
            </a:extLst>
          </p:cNvPr>
          <p:cNvCxnSpPr>
            <a:cxnSpLocks/>
            <a:stCxn id="20" idx="6"/>
            <a:endCxn id="22" idx="2"/>
          </p:cNvCxnSpPr>
          <p:nvPr/>
        </p:nvCxnSpPr>
        <p:spPr>
          <a:xfrm flipV="1">
            <a:off x="5706412" y="1577977"/>
            <a:ext cx="439386" cy="118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E86EBE6-37C8-4D64-95BD-D7E3DE476325}"/>
              </a:ext>
            </a:extLst>
          </p:cNvPr>
          <p:cNvCxnSpPr>
            <a:cxnSpLocks/>
            <a:stCxn id="20" idx="6"/>
            <a:endCxn id="30" idx="2"/>
          </p:cNvCxnSpPr>
          <p:nvPr/>
        </p:nvCxnSpPr>
        <p:spPr>
          <a:xfrm>
            <a:off x="5706412" y="1696211"/>
            <a:ext cx="439386" cy="121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DF1471D-D594-4D61-A197-5F596BD87439}"/>
              </a:ext>
            </a:extLst>
          </p:cNvPr>
          <p:cNvCxnSpPr>
            <a:cxnSpLocks/>
            <a:stCxn id="20" idx="6"/>
            <a:endCxn id="23" idx="2"/>
          </p:cNvCxnSpPr>
          <p:nvPr/>
        </p:nvCxnSpPr>
        <p:spPr>
          <a:xfrm>
            <a:off x="5706412" y="1696210"/>
            <a:ext cx="439386" cy="354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B342D35-4B0B-41B7-9DDF-BAB819207CD9}"/>
              </a:ext>
            </a:extLst>
          </p:cNvPr>
          <p:cNvCxnSpPr>
            <a:cxnSpLocks/>
            <a:stCxn id="21" idx="6"/>
            <a:endCxn id="17" idx="2"/>
          </p:cNvCxnSpPr>
          <p:nvPr/>
        </p:nvCxnSpPr>
        <p:spPr>
          <a:xfrm flipV="1">
            <a:off x="5706412" y="1322368"/>
            <a:ext cx="439386" cy="6335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1F3E68-DEB8-4D3B-BB5E-1FACCC91FF5B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 flipV="1">
            <a:off x="5706412" y="1577976"/>
            <a:ext cx="439386" cy="377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03B02D9-508B-48C6-9E5D-2C291DBA074F}"/>
              </a:ext>
            </a:extLst>
          </p:cNvPr>
          <p:cNvCxnSpPr>
            <a:cxnSpLocks/>
            <a:stCxn id="21" idx="6"/>
            <a:endCxn id="30" idx="2"/>
          </p:cNvCxnSpPr>
          <p:nvPr/>
        </p:nvCxnSpPr>
        <p:spPr>
          <a:xfrm flipV="1">
            <a:off x="5706412" y="1818012"/>
            <a:ext cx="439386" cy="137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B510DCA-7816-405C-AD3B-1DE599A7EAAB}"/>
              </a:ext>
            </a:extLst>
          </p:cNvPr>
          <p:cNvCxnSpPr>
            <a:cxnSpLocks/>
            <a:stCxn id="21" idx="6"/>
            <a:endCxn id="23" idx="2"/>
          </p:cNvCxnSpPr>
          <p:nvPr/>
        </p:nvCxnSpPr>
        <p:spPr>
          <a:xfrm>
            <a:off x="5706412" y="1955870"/>
            <a:ext cx="439386" cy="94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92E324-4B7D-4383-A4E3-38FFB38D7F74}"/>
              </a:ext>
            </a:extLst>
          </p:cNvPr>
          <p:cNvCxnSpPr>
            <a:cxnSpLocks/>
            <a:stCxn id="27" idx="6"/>
            <a:endCxn id="28" idx="2"/>
          </p:cNvCxnSpPr>
          <p:nvPr/>
        </p:nvCxnSpPr>
        <p:spPr>
          <a:xfrm flipV="1">
            <a:off x="5706412" y="1068666"/>
            <a:ext cx="439386" cy="1140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960CDEC-667A-479E-9498-AD4EC2E6C020}"/>
              </a:ext>
            </a:extLst>
          </p:cNvPr>
          <p:cNvCxnSpPr>
            <a:cxnSpLocks/>
            <a:stCxn id="27" idx="6"/>
            <a:endCxn id="17" idx="2"/>
          </p:cNvCxnSpPr>
          <p:nvPr/>
        </p:nvCxnSpPr>
        <p:spPr>
          <a:xfrm flipV="1">
            <a:off x="5706412" y="1322370"/>
            <a:ext cx="439386" cy="886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CBB94EC-F3C2-4ABF-B9B4-25FE94DF2DD4}"/>
              </a:ext>
            </a:extLst>
          </p:cNvPr>
          <p:cNvCxnSpPr>
            <a:cxnSpLocks/>
            <a:stCxn id="27" idx="6"/>
            <a:endCxn id="22" idx="2"/>
          </p:cNvCxnSpPr>
          <p:nvPr/>
        </p:nvCxnSpPr>
        <p:spPr>
          <a:xfrm flipV="1">
            <a:off x="5706412" y="1577977"/>
            <a:ext cx="439386" cy="63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FB9BB31-F15A-402F-AC94-B5694BD0000E}"/>
              </a:ext>
            </a:extLst>
          </p:cNvPr>
          <p:cNvCxnSpPr>
            <a:cxnSpLocks/>
            <a:stCxn id="27" idx="6"/>
            <a:endCxn id="30" idx="2"/>
          </p:cNvCxnSpPr>
          <p:nvPr/>
        </p:nvCxnSpPr>
        <p:spPr>
          <a:xfrm flipV="1">
            <a:off x="5706412" y="1818013"/>
            <a:ext cx="439386" cy="3907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BEDE619-E1F2-41B2-B80D-9FA65C667511}"/>
              </a:ext>
            </a:extLst>
          </p:cNvPr>
          <p:cNvCxnSpPr>
            <a:cxnSpLocks/>
            <a:stCxn id="27" idx="6"/>
            <a:endCxn id="23" idx="2"/>
          </p:cNvCxnSpPr>
          <p:nvPr/>
        </p:nvCxnSpPr>
        <p:spPr>
          <a:xfrm flipV="1">
            <a:off x="5706412" y="2050386"/>
            <a:ext cx="439386" cy="158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7800130-0C8F-4E20-8044-AA6C45E78015}"/>
              </a:ext>
            </a:extLst>
          </p:cNvPr>
          <p:cNvCxnSpPr>
            <a:cxnSpLocks/>
          </p:cNvCxnSpPr>
          <p:nvPr/>
        </p:nvCxnSpPr>
        <p:spPr>
          <a:xfrm>
            <a:off x="4801154" y="1886941"/>
            <a:ext cx="30849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10D36AF-318D-493A-959A-9F19D57379B0}"/>
              </a:ext>
            </a:extLst>
          </p:cNvPr>
          <p:cNvCxnSpPr>
            <a:cxnSpLocks/>
          </p:cNvCxnSpPr>
          <p:nvPr/>
        </p:nvCxnSpPr>
        <p:spPr>
          <a:xfrm>
            <a:off x="4814090" y="1655062"/>
            <a:ext cx="30849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DB4A541-F61D-4B8A-8B09-89C68349DA28}"/>
              </a:ext>
            </a:extLst>
          </p:cNvPr>
          <p:cNvCxnSpPr>
            <a:cxnSpLocks/>
          </p:cNvCxnSpPr>
          <p:nvPr/>
        </p:nvCxnSpPr>
        <p:spPr>
          <a:xfrm>
            <a:off x="4816704" y="1409019"/>
            <a:ext cx="30849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39407FE-4512-42FA-B9BB-FE49CCCED2B9}"/>
              </a:ext>
            </a:extLst>
          </p:cNvPr>
          <p:cNvCxnSpPr>
            <a:cxnSpLocks/>
          </p:cNvCxnSpPr>
          <p:nvPr/>
        </p:nvCxnSpPr>
        <p:spPr>
          <a:xfrm>
            <a:off x="4835818" y="1158192"/>
            <a:ext cx="30849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E71A793-3218-421B-B2AA-293645462BB1}"/>
              </a:ext>
            </a:extLst>
          </p:cNvPr>
          <p:cNvCxnSpPr>
            <a:cxnSpLocks/>
            <a:stCxn id="28" idx="5"/>
          </p:cNvCxnSpPr>
          <p:nvPr/>
        </p:nvCxnSpPr>
        <p:spPr>
          <a:xfrm>
            <a:off x="6216829" y="1097760"/>
            <a:ext cx="504839" cy="480216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56A8F2E-3136-41C4-AAC2-8CA1EC7A74CB}"/>
              </a:ext>
            </a:extLst>
          </p:cNvPr>
          <p:cNvCxnSpPr>
            <a:cxnSpLocks/>
          </p:cNvCxnSpPr>
          <p:nvPr/>
        </p:nvCxnSpPr>
        <p:spPr>
          <a:xfrm>
            <a:off x="6198419" y="1291246"/>
            <a:ext cx="503819" cy="274875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C1CCF68-DE19-423B-A283-482FE781B88E}"/>
              </a:ext>
            </a:extLst>
          </p:cNvPr>
          <p:cNvCxnSpPr>
            <a:cxnSpLocks/>
          </p:cNvCxnSpPr>
          <p:nvPr/>
        </p:nvCxnSpPr>
        <p:spPr>
          <a:xfrm>
            <a:off x="6236259" y="1569134"/>
            <a:ext cx="485409" cy="8842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E5A170F-0BBB-47E1-8877-44F2E7847B40}"/>
              </a:ext>
            </a:extLst>
          </p:cNvPr>
          <p:cNvCxnSpPr>
            <a:cxnSpLocks/>
          </p:cNvCxnSpPr>
          <p:nvPr/>
        </p:nvCxnSpPr>
        <p:spPr>
          <a:xfrm flipV="1">
            <a:off x="6216827" y="1577976"/>
            <a:ext cx="485411" cy="237456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BFF853E-BE3A-4F5C-880C-2E385AD0115C}"/>
              </a:ext>
            </a:extLst>
          </p:cNvPr>
          <p:cNvCxnSpPr>
            <a:cxnSpLocks/>
          </p:cNvCxnSpPr>
          <p:nvPr/>
        </p:nvCxnSpPr>
        <p:spPr>
          <a:xfrm flipV="1">
            <a:off x="6198419" y="1583747"/>
            <a:ext cx="513003" cy="442877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Flowchart: Connector 93">
            <a:extLst>
              <a:ext uri="{FF2B5EF4-FFF2-40B4-BE49-F238E27FC236}">
                <a16:creationId xmlns:a16="http://schemas.microsoft.com/office/drawing/2014/main" id="{6B1CA6F2-B547-4F50-9929-8009B3E497E1}"/>
              </a:ext>
            </a:extLst>
          </p:cNvPr>
          <p:cNvSpPr/>
          <p:nvPr/>
        </p:nvSpPr>
        <p:spPr>
          <a:xfrm>
            <a:off x="5340578" y="3866355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5ED6CE86-059A-411D-B4D6-FA04807D94FC}"/>
              </a:ext>
            </a:extLst>
          </p:cNvPr>
          <p:cNvSpPr/>
          <p:nvPr/>
        </p:nvSpPr>
        <p:spPr>
          <a:xfrm>
            <a:off x="5863181" y="4002937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Flowchart: Connector 95">
            <a:extLst>
              <a:ext uri="{FF2B5EF4-FFF2-40B4-BE49-F238E27FC236}">
                <a16:creationId xmlns:a16="http://schemas.microsoft.com/office/drawing/2014/main" id="{CC07037B-6393-475F-8764-E70A7B70EAB0}"/>
              </a:ext>
            </a:extLst>
          </p:cNvPr>
          <p:cNvSpPr/>
          <p:nvPr/>
        </p:nvSpPr>
        <p:spPr>
          <a:xfrm>
            <a:off x="5340578" y="3584533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Flowchart: Connector 96">
            <a:extLst>
              <a:ext uri="{FF2B5EF4-FFF2-40B4-BE49-F238E27FC236}">
                <a16:creationId xmlns:a16="http://schemas.microsoft.com/office/drawing/2014/main" id="{001926A1-B6FF-4EFE-B885-5D30EAA347E7}"/>
              </a:ext>
            </a:extLst>
          </p:cNvPr>
          <p:cNvSpPr/>
          <p:nvPr/>
        </p:nvSpPr>
        <p:spPr>
          <a:xfrm>
            <a:off x="5340578" y="4117119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8" name="Flowchart: Connector 97">
            <a:extLst>
              <a:ext uri="{FF2B5EF4-FFF2-40B4-BE49-F238E27FC236}">
                <a16:creationId xmlns:a16="http://schemas.microsoft.com/office/drawing/2014/main" id="{57B1D59C-F1EF-40C1-99CD-810F346C93A5}"/>
              </a:ext>
            </a:extLst>
          </p:cNvPr>
          <p:cNvSpPr/>
          <p:nvPr/>
        </p:nvSpPr>
        <p:spPr>
          <a:xfrm>
            <a:off x="5340578" y="4376779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9" name="Flowchart: Connector 98">
            <a:extLst>
              <a:ext uri="{FF2B5EF4-FFF2-40B4-BE49-F238E27FC236}">
                <a16:creationId xmlns:a16="http://schemas.microsoft.com/office/drawing/2014/main" id="{480735D7-E323-4895-A0FF-0CEAFC5D082D}"/>
              </a:ext>
            </a:extLst>
          </p:cNvPr>
          <p:cNvSpPr/>
          <p:nvPr/>
        </p:nvSpPr>
        <p:spPr>
          <a:xfrm>
            <a:off x="5340578" y="4636439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EA48BB22-32F5-47AB-B3C7-36CE2C2E30B7}"/>
              </a:ext>
            </a:extLst>
          </p:cNvPr>
          <p:cNvSpPr/>
          <p:nvPr/>
        </p:nvSpPr>
        <p:spPr>
          <a:xfrm>
            <a:off x="5863181" y="4258545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Flowchart: Connector 100">
            <a:extLst>
              <a:ext uri="{FF2B5EF4-FFF2-40B4-BE49-F238E27FC236}">
                <a16:creationId xmlns:a16="http://schemas.microsoft.com/office/drawing/2014/main" id="{E75E1EB8-2FA6-445B-BABA-CF4939A459BB}"/>
              </a:ext>
            </a:extLst>
          </p:cNvPr>
          <p:cNvSpPr/>
          <p:nvPr/>
        </p:nvSpPr>
        <p:spPr>
          <a:xfrm>
            <a:off x="5863181" y="4730953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Flowchart: Connector 101">
            <a:extLst>
              <a:ext uri="{FF2B5EF4-FFF2-40B4-BE49-F238E27FC236}">
                <a16:creationId xmlns:a16="http://schemas.microsoft.com/office/drawing/2014/main" id="{10CF01E2-358B-451B-A321-2E4EC062F5EE}"/>
              </a:ext>
            </a:extLst>
          </p:cNvPr>
          <p:cNvSpPr/>
          <p:nvPr/>
        </p:nvSpPr>
        <p:spPr>
          <a:xfrm>
            <a:off x="4827032" y="4077952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Flowchart: Connector 102">
            <a:extLst>
              <a:ext uri="{FF2B5EF4-FFF2-40B4-BE49-F238E27FC236}">
                <a16:creationId xmlns:a16="http://schemas.microsoft.com/office/drawing/2014/main" id="{50825F67-DAD0-48E4-A3C6-40096D6A7EA9}"/>
              </a:ext>
            </a:extLst>
          </p:cNvPr>
          <p:cNvSpPr/>
          <p:nvPr/>
        </p:nvSpPr>
        <p:spPr>
          <a:xfrm>
            <a:off x="4822674" y="4560251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Flowchart: Connector 103">
            <a:extLst>
              <a:ext uri="{FF2B5EF4-FFF2-40B4-BE49-F238E27FC236}">
                <a16:creationId xmlns:a16="http://schemas.microsoft.com/office/drawing/2014/main" id="{CD15C967-7A74-4F8D-9072-609E60CB65F4}"/>
              </a:ext>
            </a:extLst>
          </p:cNvPr>
          <p:cNvSpPr/>
          <p:nvPr/>
        </p:nvSpPr>
        <p:spPr>
          <a:xfrm>
            <a:off x="4822674" y="4328779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5" name="Flowchart: Connector 104">
            <a:extLst>
              <a:ext uri="{FF2B5EF4-FFF2-40B4-BE49-F238E27FC236}">
                <a16:creationId xmlns:a16="http://schemas.microsoft.com/office/drawing/2014/main" id="{D1B6E66D-9421-474A-ACA2-C67D41206708}"/>
              </a:ext>
            </a:extLst>
          </p:cNvPr>
          <p:cNvSpPr/>
          <p:nvPr/>
        </p:nvSpPr>
        <p:spPr>
          <a:xfrm>
            <a:off x="5340578" y="4889340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Flowchart: Connector 105">
            <a:extLst>
              <a:ext uri="{FF2B5EF4-FFF2-40B4-BE49-F238E27FC236}">
                <a16:creationId xmlns:a16="http://schemas.microsoft.com/office/drawing/2014/main" id="{3678DC87-B309-4EAB-AF1A-EDC763455FAA}"/>
              </a:ext>
            </a:extLst>
          </p:cNvPr>
          <p:cNvSpPr/>
          <p:nvPr/>
        </p:nvSpPr>
        <p:spPr>
          <a:xfrm>
            <a:off x="5863181" y="3749233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7" name="Flowchart: Connector 106">
            <a:extLst>
              <a:ext uri="{FF2B5EF4-FFF2-40B4-BE49-F238E27FC236}">
                <a16:creationId xmlns:a16="http://schemas.microsoft.com/office/drawing/2014/main" id="{DBF586D0-59AE-468D-963E-F01E21B503E3}"/>
              </a:ext>
            </a:extLst>
          </p:cNvPr>
          <p:cNvSpPr/>
          <p:nvPr/>
        </p:nvSpPr>
        <p:spPr>
          <a:xfrm>
            <a:off x="4826423" y="3846480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8" name="Flowchart: Connector 107">
            <a:extLst>
              <a:ext uri="{FF2B5EF4-FFF2-40B4-BE49-F238E27FC236}">
                <a16:creationId xmlns:a16="http://schemas.microsoft.com/office/drawing/2014/main" id="{7BB64378-652F-4C01-B8F0-EBD11C4896B9}"/>
              </a:ext>
            </a:extLst>
          </p:cNvPr>
          <p:cNvSpPr/>
          <p:nvPr/>
        </p:nvSpPr>
        <p:spPr>
          <a:xfrm>
            <a:off x="5863181" y="4498581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92E25E6-5A0D-4B09-9416-7DAF68E16E77}"/>
              </a:ext>
            </a:extLst>
          </p:cNvPr>
          <p:cNvCxnSpPr>
            <a:cxnSpLocks/>
            <a:stCxn id="107" idx="6"/>
            <a:endCxn id="96" idx="3"/>
          </p:cNvCxnSpPr>
          <p:nvPr/>
        </p:nvCxnSpPr>
        <p:spPr>
          <a:xfrm flipV="1">
            <a:off x="4909640" y="3654778"/>
            <a:ext cx="443125" cy="232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47D4A96-2583-429B-9BBA-7091618BBA08}"/>
              </a:ext>
            </a:extLst>
          </p:cNvPr>
          <p:cNvCxnSpPr>
            <a:cxnSpLocks/>
            <a:stCxn id="107" idx="6"/>
            <a:endCxn id="94" idx="2"/>
          </p:cNvCxnSpPr>
          <p:nvPr/>
        </p:nvCxnSpPr>
        <p:spPr>
          <a:xfrm>
            <a:off x="4909639" y="3887629"/>
            <a:ext cx="430938" cy="19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B98FEFA-A63F-4911-B293-B36474D7FE06}"/>
              </a:ext>
            </a:extLst>
          </p:cNvPr>
          <p:cNvCxnSpPr>
            <a:cxnSpLocks/>
            <a:stCxn id="107" idx="6"/>
            <a:endCxn id="97" idx="2"/>
          </p:cNvCxnSpPr>
          <p:nvPr/>
        </p:nvCxnSpPr>
        <p:spPr>
          <a:xfrm>
            <a:off x="4909639" y="3887629"/>
            <a:ext cx="430938" cy="270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16EC670C-1CF7-4BF0-B27E-70C92A094CE0}"/>
              </a:ext>
            </a:extLst>
          </p:cNvPr>
          <p:cNvCxnSpPr>
            <a:cxnSpLocks/>
            <a:stCxn id="107" idx="6"/>
            <a:endCxn id="98" idx="2"/>
          </p:cNvCxnSpPr>
          <p:nvPr/>
        </p:nvCxnSpPr>
        <p:spPr>
          <a:xfrm>
            <a:off x="4909639" y="3887630"/>
            <a:ext cx="430938" cy="53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AFD4899-8DCD-49AD-B9FD-49D4EA92E54F}"/>
              </a:ext>
            </a:extLst>
          </p:cNvPr>
          <p:cNvCxnSpPr>
            <a:cxnSpLocks/>
            <a:stCxn id="107" idx="6"/>
            <a:endCxn id="99" idx="2"/>
          </p:cNvCxnSpPr>
          <p:nvPr/>
        </p:nvCxnSpPr>
        <p:spPr>
          <a:xfrm>
            <a:off x="4909639" y="3887629"/>
            <a:ext cx="430938" cy="789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83A8DA1-832C-4DE7-9AAD-BA24266E8BA4}"/>
              </a:ext>
            </a:extLst>
          </p:cNvPr>
          <p:cNvCxnSpPr>
            <a:cxnSpLocks/>
            <a:stCxn id="107" idx="6"/>
            <a:endCxn id="105" idx="2"/>
          </p:cNvCxnSpPr>
          <p:nvPr/>
        </p:nvCxnSpPr>
        <p:spPr>
          <a:xfrm>
            <a:off x="4909639" y="3887628"/>
            <a:ext cx="430938" cy="1042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0EA36C4-D4F3-455D-8AFB-3CB243A1B75F}"/>
              </a:ext>
            </a:extLst>
          </p:cNvPr>
          <p:cNvCxnSpPr>
            <a:cxnSpLocks/>
            <a:stCxn id="102" idx="5"/>
            <a:endCxn id="105" idx="2"/>
          </p:cNvCxnSpPr>
          <p:nvPr/>
        </p:nvCxnSpPr>
        <p:spPr>
          <a:xfrm>
            <a:off x="4898061" y="4148196"/>
            <a:ext cx="442516" cy="782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5373B52C-0F97-4B1C-BE0D-C100E5E35352}"/>
              </a:ext>
            </a:extLst>
          </p:cNvPr>
          <p:cNvCxnSpPr>
            <a:cxnSpLocks/>
            <a:stCxn id="104" idx="6"/>
            <a:endCxn id="105" idx="2"/>
          </p:cNvCxnSpPr>
          <p:nvPr/>
        </p:nvCxnSpPr>
        <p:spPr>
          <a:xfrm>
            <a:off x="4905891" y="4369929"/>
            <a:ext cx="434687" cy="560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73D6F1E6-A533-4FB9-940E-94BCFC8850A2}"/>
              </a:ext>
            </a:extLst>
          </p:cNvPr>
          <p:cNvCxnSpPr>
            <a:cxnSpLocks/>
            <a:stCxn id="103" idx="6"/>
            <a:endCxn id="105" idx="2"/>
          </p:cNvCxnSpPr>
          <p:nvPr/>
        </p:nvCxnSpPr>
        <p:spPr>
          <a:xfrm>
            <a:off x="4905891" y="4601399"/>
            <a:ext cx="434687" cy="329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B245177-5AE6-4E20-B70D-0BDA7B53DC82}"/>
              </a:ext>
            </a:extLst>
          </p:cNvPr>
          <p:cNvCxnSpPr>
            <a:cxnSpLocks/>
            <a:stCxn id="96" idx="6"/>
            <a:endCxn id="101" idx="2"/>
          </p:cNvCxnSpPr>
          <p:nvPr/>
        </p:nvCxnSpPr>
        <p:spPr>
          <a:xfrm>
            <a:off x="5423794" y="3625681"/>
            <a:ext cx="439386" cy="1146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B175CA44-7CF2-4BB2-8899-7EC9BB0E4145}"/>
              </a:ext>
            </a:extLst>
          </p:cNvPr>
          <p:cNvCxnSpPr>
            <a:cxnSpLocks/>
            <a:stCxn id="97" idx="6"/>
            <a:endCxn id="100" idx="2"/>
          </p:cNvCxnSpPr>
          <p:nvPr/>
        </p:nvCxnSpPr>
        <p:spPr>
          <a:xfrm>
            <a:off x="5423794" y="4158267"/>
            <a:ext cx="439386" cy="141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C34B1A-3A1C-47F1-BBF8-7ADC91FED786}"/>
              </a:ext>
            </a:extLst>
          </p:cNvPr>
          <p:cNvCxnSpPr>
            <a:cxnSpLocks/>
            <a:stCxn id="94" idx="6"/>
            <a:endCxn id="106" idx="2"/>
          </p:cNvCxnSpPr>
          <p:nvPr/>
        </p:nvCxnSpPr>
        <p:spPr>
          <a:xfrm flipV="1">
            <a:off x="5423794" y="3790382"/>
            <a:ext cx="439386" cy="117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71DFA01-D8F3-484D-89C3-F0AE5595FB13}"/>
              </a:ext>
            </a:extLst>
          </p:cNvPr>
          <p:cNvCxnSpPr>
            <a:cxnSpLocks/>
            <a:stCxn id="102" idx="5"/>
            <a:endCxn id="99" idx="2"/>
          </p:cNvCxnSpPr>
          <p:nvPr/>
        </p:nvCxnSpPr>
        <p:spPr>
          <a:xfrm>
            <a:off x="4898061" y="4148197"/>
            <a:ext cx="442516" cy="529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78DFD22-D570-487F-B594-90431C1F05B5}"/>
              </a:ext>
            </a:extLst>
          </p:cNvPr>
          <p:cNvCxnSpPr>
            <a:cxnSpLocks/>
            <a:stCxn id="102" idx="5"/>
            <a:endCxn id="98" idx="2"/>
          </p:cNvCxnSpPr>
          <p:nvPr/>
        </p:nvCxnSpPr>
        <p:spPr>
          <a:xfrm>
            <a:off x="4898061" y="4148198"/>
            <a:ext cx="442516" cy="2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92A9629-894A-4253-AAD0-07C6450ED9C5}"/>
              </a:ext>
            </a:extLst>
          </p:cNvPr>
          <p:cNvCxnSpPr>
            <a:cxnSpLocks/>
            <a:stCxn id="102" idx="5"/>
            <a:endCxn id="97" idx="2"/>
          </p:cNvCxnSpPr>
          <p:nvPr/>
        </p:nvCxnSpPr>
        <p:spPr>
          <a:xfrm>
            <a:off x="4898061" y="4148197"/>
            <a:ext cx="442516" cy="10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CAE55B6-0043-4123-ABEA-AD2B68D296D7}"/>
              </a:ext>
            </a:extLst>
          </p:cNvPr>
          <p:cNvCxnSpPr>
            <a:cxnSpLocks/>
            <a:stCxn id="102" idx="5"/>
            <a:endCxn id="94" idx="2"/>
          </p:cNvCxnSpPr>
          <p:nvPr/>
        </p:nvCxnSpPr>
        <p:spPr>
          <a:xfrm flipV="1">
            <a:off x="4898061" y="3907504"/>
            <a:ext cx="442516" cy="240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4ADD2370-B17F-42B6-A9DA-4A89BA8E85B5}"/>
              </a:ext>
            </a:extLst>
          </p:cNvPr>
          <p:cNvCxnSpPr>
            <a:cxnSpLocks/>
            <a:stCxn id="102" idx="6"/>
            <a:endCxn id="96" idx="3"/>
          </p:cNvCxnSpPr>
          <p:nvPr/>
        </p:nvCxnSpPr>
        <p:spPr>
          <a:xfrm flipV="1">
            <a:off x="4910248" y="3654779"/>
            <a:ext cx="442516" cy="464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EE6EE8D-A1EA-43E4-81AB-F5B5F8F461F8}"/>
              </a:ext>
            </a:extLst>
          </p:cNvPr>
          <p:cNvCxnSpPr>
            <a:cxnSpLocks/>
            <a:stCxn id="103" idx="6"/>
            <a:endCxn id="99" idx="2"/>
          </p:cNvCxnSpPr>
          <p:nvPr/>
        </p:nvCxnSpPr>
        <p:spPr>
          <a:xfrm>
            <a:off x="4905891" y="4601399"/>
            <a:ext cx="434687" cy="76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BBF394B-76B6-415E-AF71-D14A10B5C937}"/>
              </a:ext>
            </a:extLst>
          </p:cNvPr>
          <p:cNvCxnSpPr>
            <a:cxnSpLocks/>
            <a:stCxn id="103" idx="6"/>
            <a:endCxn id="98" idx="2"/>
          </p:cNvCxnSpPr>
          <p:nvPr/>
        </p:nvCxnSpPr>
        <p:spPr>
          <a:xfrm flipV="1">
            <a:off x="4905891" y="4417927"/>
            <a:ext cx="434687" cy="183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4752389-9261-4003-9ECC-03962857A11C}"/>
              </a:ext>
            </a:extLst>
          </p:cNvPr>
          <p:cNvCxnSpPr>
            <a:cxnSpLocks/>
            <a:stCxn id="103" idx="6"/>
            <a:endCxn id="97" idx="2"/>
          </p:cNvCxnSpPr>
          <p:nvPr/>
        </p:nvCxnSpPr>
        <p:spPr>
          <a:xfrm flipV="1">
            <a:off x="4905891" y="4158267"/>
            <a:ext cx="434687" cy="443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0102538B-F588-4038-94A8-E9F6A014845D}"/>
              </a:ext>
            </a:extLst>
          </p:cNvPr>
          <p:cNvCxnSpPr>
            <a:cxnSpLocks/>
            <a:stCxn id="103" idx="6"/>
            <a:endCxn id="94" idx="2"/>
          </p:cNvCxnSpPr>
          <p:nvPr/>
        </p:nvCxnSpPr>
        <p:spPr>
          <a:xfrm flipV="1">
            <a:off x="4905891" y="3907503"/>
            <a:ext cx="434687" cy="693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614243A-CAA5-4D7E-A46B-0496BD94B702}"/>
              </a:ext>
            </a:extLst>
          </p:cNvPr>
          <p:cNvCxnSpPr>
            <a:cxnSpLocks/>
            <a:stCxn id="103" idx="6"/>
            <a:endCxn id="96" idx="3"/>
          </p:cNvCxnSpPr>
          <p:nvPr/>
        </p:nvCxnSpPr>
        <p:spPr>
          <a:xfrm flipV="1">
            <a:off x="4905890" y="3654777"/>
            <a:ext cx="446874" cy="946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7155EEF5-0884-4DA6-8932-A00160E78926}"/>
              </a:ext>
            </a:extLst>
          </p:cNvPr>
          <p:cNvCxnSpPr>
            <a:cxnSpLocks/>
            <a:stCxn id="104" idx="6"/>
            <a:endCxn id="99" idx="2"/>
          </p:cNvCxnSpPr>
          <p:nvPr/>
        </p:nvCxnSpPr>
        <p:spPr>
          <a:xfrm>
            <a:off x="4905891" y="4369927"/>
            <a:ext cx="434687" cy="307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AEB92AF-2FD2-41DE-8BDF-C398605CC865}"/>
              </a:ext>
            </a:extLst>
          </p:cNvPr>
          <p:cNvCxnSpPr>
            <a:cxnSpLocks/>
            <a:stCxn id="104" idx="6"/>
            <a:endCxn id="98" idx="2"/>
          </p:cNvCxnSpPr>
          <p:nvPr/>
        </p:nvCxnSpPr>
        <p:spPr>
          <a:xfrm>
            <a:off x="4905891" y="4369927"/>
            <a:ext cx="434687" cy="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C91A1EE-3DBA-425D-81DB-2C58E6E8DFEA}"/>
              </a:ext>
            </a:extLst>
          </p:cNvPr>
          <p:cNvCxnSpPr>
            <a:cxnSpLocks/>
            <a:stCxn id="104" idx="6"/>
            <a:endCxn id="97" idx="2"/>
          </p:cNvCxnSpPr>
          <p:nvPr/>
        </p:nvCxnSpPr>
        <p:spPr>
          <a:xfrm flipV="1">
            <a:off x="4905891" y="4158268"/>
            <a:ext cx="434687" cy="211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0795EB-0487-4334-B3E8-32810303038E}"/>
              </a:ext>
            </a:extLst>
          </p:cNvPr>
          <p:cNvCxnSpPr>
            <a:cxnSpLocks/>
            <a:stCxn id="104" idx="5"/>
            <a:endCxn id="94" idx="2"/>
          </p:cNvCxnSpPr>
          <p:nvPr/>
        </p:nvCxnSpPr>
        <p:spPr>
          <a:xfrm flipV="1">
            <a:off x="4893703" y="3907503"/>
            <a:ext cx="446874" cy="491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688321FF-0823-46B6-AFF0-321B800807D0}"/>
              </a:ext>
            </a:extLst>
          </p:cNvPr>
          <p:cNvCxnSpPr>
            <a:cxnSpLocks/>
            <a:stCxn id="104" idx="6"/>
            <a:endCxn id="96" idx="3"/>
          </p:cNvCxnSpPr>
          <p:nvPr/>
        </p:nvCxnSpPr>
        <p:spPr>
          <a:xfrm flipV="1">
            <a:off x="4905890" y="3654778"/>
            <a:ext cx="446874" cy="715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B350CCE-4920-4157-A4EE-7494D2E1DD21}"/>
              </a:ext>
            </a:extLst>
          </p:cNvPr>
          <p:cNvCxnSpPr>
            <a:cxnSpLocks/>
            <a:stCxn id="96" idx="6"/>
            <a:endCxn id="108" idx="2"/>
          </p:cNvCxnSpPr>
          <p:nvPr/>
        </p:nvCxnSpPr>
        <p:spPr>
          <a:xfrm>
            <a:off x="5423794" y="3625682"/>
            <a:ext cx="439386" cy="914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EA36C2D-F626-42D6-ABD5-2ED07A92899B}"/>
              </a:ext>
            </a:extLst>
          </p:cNvPr>
          <p:cNvCxnSpPr>
            <a:cxnSpLocks/>
            <a:stCxn id="96" idx="6"/>
            <a:endCxn id="100" idx="2"/>
          </p:cNvCxnSpPr>
          <p:nvPr/>
        </p:nvCxnSpPr>
        <p:spPr>
          <a:xfrm>
            <a:off x="5423794" y="3625682"/>
            <a:ext cx="439386" cy="674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9A17C90A-7352-43E3-ADDE-CC6E00F11D5D}"/>
              </a:ext>
            </a:extLst>
          </p:cNvPr>
          <p:cNvCxnSpPr>
            <a:cxnSpLocks/>
            <a:stCxn id="96" idx="6"/>
            <a:endCxn id="95" idx="2"/>
          </p:cNvCxnSpPr>
          <p:nvPr/>
        </p:nvCxnSpPr>
        <p:spPr>
          <a:xfrm>
            <a:off x="5423794" y="3625681"/>
            <a:ext cx="439386" cy="418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4CFD5940-E6D2-4A03-9CD2-CF7D848EEE22}"/>
              </a:ext>
            </a:extLst>
          </p:cNvPr>
          <p:cNvCxnSpPr>
            <a:cxnSpLocks/>
            <a:stCxn id="96" idx="6"/>
            <a:endCxn id="106" idx="2"/>
          </p:cNvCxnSpPr>
          <p:nvPr/>
        </p:nvCxnSpPr>
        <p:spPr>
          <a:xfrm>
            <a:off x="5423794" y="3625681"/>
            <a:ext cx="439386" cy="164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BF98BA21-C80E-4233-A4DF-3159C2054F0D}"/>
              </a:ext>
            </a:extLst>
          </p:cNvPr>
          <p:cNvCxnSpPr>
            <a:cxnSpLocks/>
            <a:stCxn id="94" idx="6"/>
            <a:endCxn id="95" idx="2"/>
          </p:cNvCxnSpPr>
          <p:nvPr/>
        </p:nvCxnSpPr>
        <p:spPr>
          <a:xfrm>
            <a:off x="5423794" y="3907504"/>
            <a:ext cx="439386" cy="136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479683C-0446-4546-95A8-798AE97B9C19}"/>
              </a:ext>
            </a:extLst>
          </p:cNvPr>
          <p:cNvCxnSpPr>
            <a:cxnSpLocks/>
            <a:stCxn id="94" idx="6"/>
            <a:endCxn id="100" idx="2"/>
          </p:cNvCxnSpPr>
          <p:nvPr/>
        </p:nvCxnSpPr>
        <p:spPr>
          <a:xfrm>
            <a:off x="5423794" y="3907503"/>
            <a:ext cx="439386" cy="392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ED5AB5B5-3CB5-488E-9AC4-3A12DC57C83D}"/>
              </a:ext>
            </a:extLst>
          </p:cNvPr>
          <p:cNvCxnSpPr>
            <a:cxnSpLocks/>
            <a:stCxn id="94" idx="6"/>
            <a:endCxn id="108" idx="2"/>
          </p:cNvCxnSpPr>
          <p:nvPr/>
        </p:nvCxnSpPr>
        <p:spPr>
          <a:xfrm>
            <a:off x="5423794" y="3907503"/>
            <a:ext cx="439386" cy="632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4D25ED9C-743E-4FC3-A87F-D59E4EA06B62}"/>
              </a:ext>
            </a:extLst>
          </p:cNvPr>
          <p:cNvCxnSpPr>
            <a:cxnSpLocks/>
            <a:stCxn id="94" idx="6"/>
            <a:endCxn id="101" idx="2"/>
          </p:cNvCxnSpPr>
          <p:nvPr/>
        </p:nvCxnSpPr>
        <p:spPr>
          <a:xfrm>
            <a:off x="5423794" y="3907504"/>
            <a:ext cx="439386" cy="864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D0F9F08-1FED-411A-A69C-BFAAE4DD73C5}"/>
              </a:ext>
            </a:extLst>
          </p:cNvPr>
          <p:cNvCxnSpPr>
            <a:cxnSpLocks/>
            <a:stCxn id="97" idx="6"/>
            <a:endCxn id="95" idx="2"/>
          </p:cNvCxnSpPr>
          <p:nvPr/>
        </p:nvCxnSpPr>
        <p:spPr>
          <a:xfrm flipV="1">
            <a:off x="5423794" y="4044086"/>
            <a:ext cx="439386" cy="114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175ED9E-D119-4C67-92F1-C29AEDADB882}"/>
              </a:ext>
            </a:extLst>
          </p:cNvPr>
          <p:cNvCxnSpPr>
            <a:cxnSpLocks/>
            <a:stCxn id="97" idx="6"/>
            <a:endCxn id="106" idx="2"/>
          </p:cNvCxnSpPr>
          <p:nvPr/>
        </p:nvCxnSpPr>
        <p:spPr>
          <a:xfrm flipV="1">
            <a:off x="5423794" y="3790382"/>
            <a:ext cx="439386" cy="367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D91C7914-34AA-446C-BC5C-F57C599DEB64}"/>
              </a:ext>
            </a:extLst>
          </p:cNvPr>
          <p:cNvCxnSpPr>
            <a:cxnSpLocks/>
            <a:stCxn id="97" idx="6"/>
            <a:endCxn id="108" idx="2"/>
          </p:cNvCxnSpPr>
          <p:nvPr/>
        </p:nvCxnSpPr>
        <p:spPr>
          <a:xfrm>
            <a:off x="5423794" y="4158267"/>
            <a:ext cx="439386" cy="381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B144655-FF0C-4026-8FE0-33EF2310209D}"/>
              </a:ext>
            </a:extLst>
          </p:cNvPr>
          <p:cNvCxnSpPr>
            <a:cxnSpLocks/>
            <a:stCxn id="97" idx="6"/>
            <a:endCxn id="101" idx="2"/>
          </p:cNvCxnSpPr>
          <p:nvPr/>
        </p:nvCxnSpPr>
        <p:spPr>
          <a:xfrm>
            <a:off x="5423794" y="4158268"/>
            <a:ext cx="439386" cy="613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B010E19-DD83-4AC1-955D-DA09E9C37B02}"/>
              </a:ext>
            </a:extLst>
          </p:cNvPr>
          <p:cNvCxnSpPr>
            <a:cxnSpLocks/>
            <a:stCxn id="99" idx="6"/>
            <a:endCxn id="106" idx="2"/>
          </p:cNvCxnSpPr>
          <p:nvPr/>
        </p:nvCxnSpPr>
        <p:spPr>
          <a:xfrm flipV="1">
            <a:off x="5423794" y="3790381"/>
            <a:ext cx="439386" cy="887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71EA2858-81A3-4BF8-A4E0-567C3378586C}"/>
              </a:ext>
            </a:extLst>
          </p:cNvPr>
          <p:cNvCxnSpPr>
            <a:cxnSpLocks/>
            <a:stCxn id="98" idx="6"/>
            <a:endCxn id="106" idx="2"/>
          </p:cNvCxnSpPr>
          <p:nvPr/>
        </p:nvCxnSpPr>
        <p:spPr>
          <a:xfrm flipV="1">
            <a:off x="5423794" y="3790381"/>
            <a:ext cx="439386" cy="627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896AA1F-217E-45FD-B4A9-F5D22DDA5E16}"/>
              </a:ext>
            </a:extLst>
          </p:cNvPr>
          <p:cNvCxnSpPr>
            <a:cxnSpLocks/>
            <a:stCxn id="98" idx="6"/>
            <a:endCxn id="95" idx="2"/>
          </p:cNvCxnSpPr>
          <p:nvPr/>
        </p:nvCxnSpPr>
        <p:spPr>
          <a:xfrm flipV="1">
            <a:off x="5423794" y="4044085"/>
            <a:ext cx="439386" cy="373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EEF2AFDC-B738-4490-9527-EF81573D691E}"/>
              </a:ext>
            </a:extLst>
          </p:cNvPr>
          <p:cNvCxnSpPr>
            <a:cxnSpLocks/>
            <a:stCxn id="98" idx="6"/>
            <a:endCxn id="100" idx="2"/>
          </p:cNvCxnSpPr>
          <p:nvPr/>
        </p:nvCxnSpPr>
        <p:spPr>
          <a:xfrm flipV="1">
            <a:off x="5423794" y="4299694"/>
            <a:ext cx="439386" cy="118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9D44E4FE-3A4D-4166-B7CB-0F796B05C545}"/>
              </a:ext>
            </a:extLst>
          </p:cNvPr>
          <p:cNvCxnSpPr>
            <a:cxnSpLocks/>
            <a:stCxn id="98" idx="6"/>
            <a:endCxn id="108" idx="2"/>
          </p:cNvCxnSpPr>
          <p:nvPr/>
        </p:nvCxnSpPr>
        <p:spPr>
          <a:xfrm>
            <a:off x="5423794" y="4417928"/>
            <a:ext cx="439386" cy="121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1D0D4079-C0F4-4E77-A407-88657CBD9D77}"/>
              </a:ext>
            </a:extLst>
          </p:cNvPr>
          <p:cNvCxnSpPr>
            <a:cxnSpLocks/>
            <a:stCxn id="98" idx="6"/>
            <a:endCxn id="101" idx="2"/>
          </p:cNvCxnSpPr>
          <p:nvPr/>
        </p:nvCxnSpPr>
        <p:spPr>
          <a:xfrm>
            <a:off x="5423794" y="4417927"/>
            <a:ext cx="439386" cy="354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54ECB966-F249-4F50-A20B-CFBC9B193833}"/>
              </a:ext>
            </a:extLst>
          </p:cNvPr>
          <p:cNvCxnSpPr>
            <a:cxnSpLocks/>
            <a:stCxn id="99" idx="6"/>
            <a:endCxn id="95" idx="2"/>
          </p:cNvCxnSpPr>
          <p:nvPr/>
        </p:nvCxnSpPr>
        <p:spPr>
          <a:xfrm flipV="1">
            <a:off x="5423794" y="4044085"/>
            <a:ext cx="439386" cy="6335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39E555DE-3D5D-4FA8-B073-CD779EBE46C0}"/>
              </a:ext>
            </a:extLst>
          </p:cNvPr>
          <p:cNvCxnSpPr>
            <a:cxnSpLocks/>
            <a:stCxn id="99" idx="6"/>
            <a:endCxn id="100" idx="2"/>
          </p:cNvCxnSpPr>
          <p:nvPr/>
        </p:nvCxnSpPr>
        <p:spPr>
          <a:xfrm flipV="1">
            <a:off x="5423794" y="4299693"/>
            <a:ext cx="439386" cy="377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46859719-F2DD-4548-94DD-C0EEE2B1774B}"/>
              </a:ext>
            </a:extLst>
          </p:cNvPr>
          <p:cNvCxnSpPr>
            <a:cxnSpLocks/>
            <a:stCxn id="99" idx="6"/>
            <a:endCxn id="108" idx="2"/>
          </p:cNvCxnSpPr>
          <p:nvPr/>
        </p:nvCxnSpPr>
        <p:spPr>
          <a:xfrm flipV="1">
            <a:off x="5423794" y="4539729"/>
            <a:ext cx="439386" cy="137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5A13E25-CE71-451D-ABB2-10C8BB26D498}"/>
              </a:ext>
            </a:extLst>
          </p:cNvPr>
          <p:cNvCxnSpPr>
            <a:cxnSpLocks/>
            <a:stCxn id="99" idx="6"/>
            <a:endCxn id="101" idx="2"/>
          </p:cNvCxnSpPr>
          <p:nvPr/>
        </p:nvCxnSpPr>
        <p:spPr>
          <a:xfrm>
            <a:off x="5423794" y="4677587"/>
            <a:ext cx="439386" cy="94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E065409-4DF9-4447-9E85-CC6AEA04D64B}"/>
              </a:ext>
            </a:extLst>
          </p:cNvPr>
          <p:cNvCxnSpPr>
            <a:cxnSpLocks/>
            <a:stCxn id="105" idx="6"/>
            <a:endCxn id="106" idx="2"/>
          </p:cNvCxnSpPr>
          <p:nvPr/>
        </p:nvCxnSpPr>
        <p:spPr>
          <a:xfrm flipV="1">
            <a:off x="5423794" y="3790383"/>
            <a:ext cx="439386" cy="1140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7130316-E661-48E8-A6E3-BFB56A584830}"/>
              </a:ext>
            </a:extLst>
          </p:cNvPr>
          <p:cNvCxnSpPr>
            <a:cxnSpLocks/>
            <a:stCxn id="105" idx="6"/>
            <a:endCxn id="95" idx="2"/>
          </p:cNvCxnSpPr>
          <p:nvPr/>
        </p:nvCxnSpPr>
        <p:spPr>
          <a:xfrm flipV="1">
            <a:off x="5423794" y="4044087"/>
            <a:ext cx="439386" cy="886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AA27630B-26BD-4725-A2C4-B7EDC805DAEF}"/>
              </a:ext>
            </a:extLst>
          </p:cNvPr>
          <p:cNvCxnSpPr>
            <a:cxnSpLocks/>
            <a:stCxn id="105" idx="6"/>
            <a:endCxn id="100" idx="2"/>
          </p:cNvCxnSpPr>
          <p:nvPr/>
        </p:nvCxnSpPr>
        <p:spPr>
          <a:xfrm flipV="1">
            <a:off x="5423794" y="4299694"/>
            <a:ext cx="439386" cy="63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8543CEA7-F615-4A7F-A184-9A89CCEA7F82}"/>
              </a:ext>
            </a:extLst>
          </p:cNvPr>
          <p:cNvCxnSpPr>
            <a:cxnSpLocks/>
            <a:stCxn id="105" idx="6"/>
            <a:endCxn id="108" idx="2"/>
          </p:cNvCxnSpPr>
          <p:nvPr/>
        </p:nvCxnSpPr>
        <p:spPr>
          <a:xfrm flipV="1">
            <a:off x="5423794" y="4539730"/>
            <a:ext cx="439386" cy="3907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9A444074-64BE-4980-8028-0C97E4909AA0}"/>
              </a:ext>
            </a:extLst>
          </p:cNvPr>
          <p:cNvCxnSpPr>
            <a:cxnSpLocks/>
            <a:stCxn id="105" idx="6"/>
            <a:endCxn id="101" idx="2"/>
          </p:cNvCxnSpPr>
          <p:nvPr/>
        </p:nvCxnSpPr>
        <p:spPr>
          <a:xfrm flipV="1">
            <a:off x="5423794" y="4772103"/>
            <a:ext cx="439386" cy="158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C678A14-66F6-4D75-B935-9001D0E3AA3F}"/>
              </a:ext>
            </a:extLst>
          </p:cNvPr>
          <p:cNvCxnSpPr>
            <a:cxnSpLocks/>
          </p:cNvCxnSpPr>
          <p:nvPr/>
        </p:nvCxnSpPr>
        <p:spPr>
          <a:xfrm>
            <a:off x="5947245" y="3824309"/>
            <a:ext cx="504839" cy="480216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0ACCEC06-BCAD-4A71-BDF6-85B5F00070F1}"/>
              </a:ext>
            </a:extLst>
          </p:cNvPr>
          <p:cNvCxnSpPr>
            <a:cxnSpLocks/>
          </p:cNvCxnSpPr>
          <p:nvPr/>
        </p:nvCxnSpPr>
        <p:spPr>
          <a:xfrm>
            <a:off x="5928835" y="4017795"/>
            <a:ext cx="503819" cy="274875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458001BF-23B3-400C-8B8D-3EBAFB0CEE08}"/>
              </a:ext>
            </a:extLst>
          </p:cNvPr>
          <p:cNvCxnSpPr>
            <a:cxnSpLocks/>
          </p:cNvCxnSpPr>
          <p:nvPr/>
        </p:nvCxnSpPr>
        <p:spPr>
          <a:xfrm>
            <a:off x="5966675" y="4295683"/>
            <a:ext cx="485409" cy="8842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A721622B-5D03-4B1F-8F56-BFEE0FA963AE}"/>
              </a:ext>
            </a:extLst>
          </p:cNvPr>
          <p:cNvCxnSpPr>
            <a:cxnSpLocks/>
          </p:cNvCxnSpPr>
          <p:nvPr/>
        </p:nvCxnSpPr>
        <p:spPr>
          <a:xfrm flipV="1">
            <a:off x="5947243" y="4304525"/>
            <a:ext cx="485411" cy="237456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643B03AA-25D7-4BBA-9863-681C207B591E}"/>
              </a:ext>
            </a:extLst>
          </p:cNvPr>
          <p:cNvCxnSpPr>
            <a:cxnSpLocks/>
          </p:cNvCxnSpPr>
          <p:nvPr/>
        </p:nvCxnSpPr>
        <p:spPr>
          <a:xfrm flipV="1">
            <a:off x="5928835" y="4310296"/>
            <a:ext cx="513003" cy="442877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Oval 167">
            <a:extLst>
              <a:ext uri="{FF2B5EF4-FFF2-40B4-BE49-F238E27FC236}">
                <a16:creationId xmlns:a16="http://schemas.microsoft.com/office/drawing/2014/main" id="{FCB9CAB9-0451-4826-90E6-B50FB33E5203}"/>
              </a:ext>
            </a:extLst>
          </p:cNvPr>
          <p:cNvSpPr/>
          <p:nvPr/>
        </p:nvSpPr>
        <p:spPr>
          <a:xfrm>
            <a:off x="6675949" y="1509289"/>
            <a:ext cx="59107" cy="97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7DCB72F7-3EEC-4A15-922D-C591B3AAC5C6}"/>
              </a:ext>
            </a:extLst>
          </p:cNvPr>
          <p:cNvSpPr/>
          <p:nvPr/>
        </p:nvSpPr>
        <p:spPr>
          <a:xfrm>
            <a:off x="6416611" y="4258545"/>
            <a:ext cx="59107" cy="97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0" name="Flowchart: Connector 169">
            <a:extLst>
              <a:ext uri="{FF2B5EF4-FFF2-40B4-BE49-F238E27FC236}">
                <a16:creationId xmlns:a16="http://schemas.microsoft.com/office/drawing/2014/main" id="{DDE25666-3DBC-4B91-8201-6569E80527BF}"/>
              </a:ext>
            </a:extLst>
          </p:cNvPr>
          <p:cNvSpPr/>
          <p:nvPr/>
        </p:nvSpPr>
        <p:spPr>
          <a:xfrm>
            <a:off x="3889173" y="3830097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1" name="Flowchart: Connector 170">
            <a:extLst>
              <a:ext uri="{FF2B5EF4-FFF2-40B4-BE49-F238E27FC236}">
                <a16:creationId xmlns:a16="http://schemas.microsoft.com/office/drawing/2014/main" id="{75A374B7-42F7-42AF-9268-DBB4D48304FA}"/>
              </a:ext>
            </a:extLst>
          </p:cNvPr>
          <p:cNvSpPr/>
          <p:nvPr/>
        </p:nvSpPr>
        <p:spPr>
          <a:xfrm>
            <a:off x="4368374" y="4083175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2" name="Flowchart: Connector 171">
            <a:extLst>
              <a:ext uri="{FF2B5EF4-FFF2-40B4-BE49-F238E27FC236}">
                <a16:creationId xmlns:a16="http://schemas.microsoft.com/office/drawing/2014/main" id="{9F2BD67B-C9A5-4945-8C28-B3DF4D495A9D}"/>
              </a:ext>
            </a:extLst>
          </p:cNvPr>
          <p:cNvSpPr/>
          <p:nvPr/>
        </p:nvSpPr>
        <p:spPr>
          <a:xfrm>
            <a:off x="3889173" y="3548275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3" name="Flowchart: Connector 172">
            <a:extLst>
              <a:ext uri="{FF2B5EF4-FFF2-40B4-BE49-F238E27FC236}">
                <a16:creationId xmlns:a16="http://schemas.microsoft.com/office/drawing/2014/main" id="{A74195C6-F65D-49FC-9546-14E8AF33E914}"/>
              </a:ext>
            </a:extLst>
          </p:cNvPr>
          <p:cNvSpPr/>
          <p:nvPr/>
        </p:nvSpPr>
        <p:spPr>
          <a:xfrm>
            <a:off x="3889173" y="4080861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4" name="Flowchart: Connector 173">
            <a:extLst>
              <a:ext uri="{FF2B5EF4-FFF2-40B4-BE49-F238E27FC236}">
                <a16:creationId xmlns:a16="http://schemas.microsoft.com/office/drawing/2014/main" id="{FEAAAB99-DBDE-4D86-94C3-CB94C84E896A}"/>
              </a:ext>
            </a:extLst>
          </p:cNvPr>
          <p:cNvSpPr/>
          <p:nvPr/>
        </p:nvSpPr>
        <p:spPr>
          <a:xfrm>
            <a:off x="3889173" y="4340521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5" name="Flowchart: Connector 174">
            <a:extLst>
              <a:ext uri="{FF2B5EF4-FFF2-40B4-BE49-F238E27FC236}">
                <a16:creationId xmlns:a16="http://schemas.microsoft.com/office/drawing/2014/main" id="{5B27658D-538C-410C-B0D1-25BAE2B50DF8}"/>
              </a:ext>
            </a:extLst>
          </p:cNvPr>
          <p:cNvSpPr/>
          <p:nvPr/>
        </p:nvSpPr>
        <p:spPr>
          <a:xfrm>
            <a:off x="3889173" y="4600181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6" name="Flowchart: Connector 175">
            <a:extLst>
              <a:ext uri="{FF2B5EF4-FFF2-40B4-BE49-F238E27FC236}">
                <a16:creationId xmlns:a16="http://schemas.microsoft.com/office/drawing/2014/main" id="{D8198942-6B60-405C-8A2B-C884250C50BB}"/>
              </a:ext>
            </a:extLst>
          </p:cNvPr>
          <p:cNvSpPr/>
          <p:nvPr/>
        </p:nvSpPr>
        <p:spPr>
          <a:xfrm>
            <a:off x="4390553" y="4328779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Flowchart: Connector 176">
            <a:extLst>
              <a:ext uri="{FF2B5EF4-FFF2-40B4-BE49-F238E27FC236}">
                <a16:creationId xmlns:a16="http://schemas.microsoft.com/office/drawing/2014/main" id="{FEDDEAE6-4135-4A41-8D9C-8038D14D0EE0}"/>
              </a:ext>
            </a:extLst>
          </p:cNvPr>
          <p:cNvSpPr/>
          <p:nvPr/>
        </p:nvSpPr>
        <p:spPr>
          <a:xfrm>
            <a:off x="3375627" y="4041694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8" name="Flowchart: Connector 177">
            <a:extLst>
              <a:ext uri="{FF2B5EF4-FFF2-40B4-BE49-F238E27FC236}">
                <a16:creationId xmlns:a16="http://schemas.microsoft.com/office/drawing/2014/main" id="{F55DE114-E151-4007-86A2-73F4AAF72C45}"/>
              </a:ext>
            </a:extLst>
          </p:cNvPr>
          <p:cNvSpPr/>
          <p:nvPr/>
        </p:nvSpPr>
        <p:spPr>
          <a:xfrm>
            <a:off x="3371269" y="4523993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9" name="Flowchart: Connector 178">
            <a:extLst>
              <a:ext uri="{FF2B5EF4-FFF2-40B4-BE49-F238E27FC236}">
                <a16:creationId xmlns:a16="http://schemas.microsoft.com/office/drawing/2014/main" id="{C9B3C090-DF5C-481D-99BB-8C0CF3526A8F}"/>
              </a:ext>
            </a:extLst>
          </p:cNvPr>
          <p:cNvSpPr/>
          <p:nvPr/>
        </p:nvSpPr>
        <p:spPr>
          <a:xfrm>
            <a:off x="3371269" y="4292521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0" name="Flowchart: Connector 179">
            <a:extLst>
              <a:ext uri="{FF2B5EF4-FFF2-40B4-BE49-F238E27FC236}">
                <a16:creationId xmlns:a16="http://schemas.microsoft.com/office/drawing/2014/main" id="{A74B7A1E-08A7-4904-9BB6-01B342E4A908}"/>
              </a:ext>
            </a:extLst>
          </p:cNvPr>
          <p:cNvSpPr/>
          <p:nvPr/>
        </p:nvSpPr>
        <p:spPr>
          <a:xfrm>
            <a:off x="3889173" y="4853082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1" name="Flowchart: Connector 180">
            <a:extLst>
              <a:ext uri="{FF2B5EF4-FFF2-40B4-BE49-F238E27FC236}">
                <a16:creationId xmlns:a16="http://schemas.microsoft.com/office/drawing/2014/main" id="{922EA568-087A-43D8-8B18-251D10DA8D1F}"/>
              </a:ext>
            </a:extLst>
          </p:cNvPr>
          <p:cNvSpPr/>
          <p:nvPr/>
        </p:nvSpPr>
        <p:spPr>
          <a:xfrm>
            <a:off x="4380561" y="3839828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2" name="Flowchart: Connector 181">
            <a:extLst>
              <a:ext uri="{FF2B5EF4-FFF2-40B4-BE49-F238E27FC236}">
                <a16:creationId xmlns:a16="http://schemas.microsoft.com/office/drawing/2014/main" id="{1CCCDDF5-E212-4886-A1D7-05A3447E093F}"/>
              </a:ext>
            </a:extLst>
          </p:cNvPr>
          <p:cNvSpPr/>
          <p:nvPr/>
        </p:nvSpPr>
        <p:spPr>
          <a:xfrm>
            <a:off x="3375018" y="3810222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3" name="Flowchart: Connector 182">
            <a:extLst>
              <a:ext uri="{FF2B5EF4-FFF2-40B4-BE49-F238E27FC236}">
                <a16:creationId xmlns:a16="http://schemas.microsoft.com/office/drawing/2014/main" id="{437D73C5-D58C-4148-94A5-9E368849C81B}"/>
              </a:ext>
            </a:extLst>
          </p:cNvPr>
          <p:cNvSpPr/>
          <p:nvPr/>
        </p:nvSpPr>
        <p:spPr>
          <a:xfrm>
            <a:off x="4402994" y="4558259"/>
            <a:ext cx="83217" cy="822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864B2BBF-12AD-480C-9EC6-6468BB1724BB}"/>
              </a:ext>
            </a:extLst>
          </p:cNvPr>
          <p:cNvCxnSpPr>
            <a:cxnSpLocks/>
            <a:stCxn id="182" idx="6"/>
            <a:endCxn id="172" idx="3"/>
          </p:cNvCxnSpPr>
          <p:nvPr/>
        </p:nvCxnSpPr>
        <p:spPr>
          <a:xfrm flipV="1">
            <a:off x="3458235" y="3618520"/>
            <a:ext cx="443125" cy="232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89200A70-F168-451B-B34A-F6C9B2C5B622}"/>
              </a:ext>
            </a:extLst>
          </p:cNvPr>
          <p:cNvCxnSpPr>
            <a:cxnSpLocks/>
            <a:stCxn id="182" idx="6"/>
            <a:endCxn id="170" idx="2"/>
          </p:cNvCxnSpPr>
          <p:nvPr/>
        </p:nvCxnSpPr>
        <p:spPr>
          <a:xfrm>
            <a:off x="3458234" y="3851371"/>
            <a:ext cx="430938" cy="19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D1F0829B-3E4A-4DE5-8EE0-DF8B5CBA9BE0}"/>
              </a:ext>
            </a:extLst>
          </p:cNvPr>
          <p:cNvCxnSpPr>
            <a:cxnSpLocks/>
            <a:stCxn id="182" idx="6"/>
            <a:endCxn id="173" idx="2"/>
          </p:cNvCxnSpPr>
          <p:nvPr/>
        </p:nvCxnSpPr>
        <p:spPr>
          <a:xfrm>
            <a:off x="3458234" y="3851371"/>
            <a:ext cx="430938" cy="270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C10608DC-86CB-4996-9702-0710840B3A90}"/>
              </a:ext>
            </a:extLst>
          </p:cNvPr>
          <p:cNvCxnSpPr>
            <a:cxnSpLocks/>
            <a:stCxn id="182" idx="6"/>
            <a:endCxn id="174" idx="2"/>
          </p:cNvCxnSpPr>
          <p:nvPr/>
        </p:nvCxnSpPr>
        <p:spPr>
          <a:xfrm>
            <a:off x="3458234" y="3851372"/>
            <a:ext cx="430938" cy="53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0F763657-BE87-418F-A30F-021DCC572353}"/>
              </a:ext>
            </a:extLst>
          </p:cNvPr>
          <p:cNvCxnSpPr>
            <a:cxnSpLocks/>
            <a:stCxn id="182" idx="6"/>
            <a:endCxn id="175" idx="2"/>
          </p:cNvCxnSpPr>
          <p:nvPr/>
        </p:nvCxnSpPr>
        <p:spPr>
          <a:xfrm>
            <a:off x="3458234" y="3851371"/>
            <a:ext cx="430938" cy="789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0F7938E-F307-4E30-8491-A7B3D8F60804}"/>
              </a:ext>
            </a:extLst>
          </p:cNvPr>
          <p:cNvCxnSpPr>
            <a:cxnSpLocks/>
            <a:stCxn id="182" idx="6"/>
            <a:endCxn id="180" idx="2"/>
          </p:cNvCxnSpPr>
          <p:nvPr/>
        </p:nvCxnSpPr>
        <p:spPr>
          <a:xfrm>
            <a:off x="3458234" y="3851370"/>
            <a:ext cx="430938" cy="1042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FE6102E8-FC12-433D-B6D8-805E3C5B5144}"/>
              </a:ext>
            </a:extLst>
          </p:cNvPr>
          <p:cNvCxnSpPr>
            <a:cxnSpLocks/>
            <a:stCxn id="177" idx="5"/>
            <a:endCxn id="180" idx="2"/>
          </p:cNvCxnSpPr>
          <p:nvPr/>
        </p:nvCxnSpPr>
        <p:spPr>
          <a:xfrm>
            <a:off x="3446656" y="4111938"/>
            <a:ext cx="442516" cy="782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FBF6A087-AB4C-4DEC-B981-9A03315A4A1A}"/>
              </a:ext>
            </a:extLst>
          </p:cNvPr>
          <p:cNvCxnSpPr>
            <a:cxnSpLocks/>
            <a:stCxn id="179" idx="6"/>
            <a:endCxn id="180" idx="2"/>
          </p:cNvCxnSpPr>
          <p:nvPr/>
        </p:nvCxnSpPr>
        <p:spPr>
          <a:xfrm>
            <a:off x="3454486" y="4333671"/>
            <a:ext cx="434687" cy="560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59BBBBE3-508C-4FAD-8FD3-056C2EAF53DD}"/>
              </a:ext>
            </a:extLst>
          </p:cNvPr>
          <p:cNvCxnSpPr>
            <a:cxnSpLocks/>
            <a:stCxn id="178" idx="6"/>
            <a:endCxn id="180" idx="2"/>
          </p:cNvCxnSpPr>
          <p:nvPr/>
        </p:nvCxnSpPr>
        <p:spPr>
          <a:xfrm>
            <a:off x="3454486" y="4565141"/>
            <a:ext cx="434687" cy="329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19A6BAB-8414-412B-947A-B280AD37CD54}"/>
              </a:ext>
            </a:extLst>
          </p:cNvPr>
          <p:cNvCxnSpPr>
            <a:cxnSpLocks/>
            <a:stCxn id="173" idx="6"/>
            <a:endCxn id="176" idx="2"/>
          </p:cNvCxnSpPr>
          <p:nvPr/>
        </p:nvCxnSpPr>
        <p:spPr>
          <a:xfrm>
            <a:off x="3972390" y="4122009"/>
            <a:ext cx="418163" cy="247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6A399DD2-1F21-4660-A955-01F6B346BA04}"/>
              </a:ext>
            </a:extLst>
          </p:cNvPr>
          <p:cNvCxnSpPr>
            <a:cxnSpLocks/>
            <a:stCxn id="170" idx="6"/>
            <a:endCxn id="181" idx="2"/>
          </p:cNvCxnSpPr>
          <p:nvPr/>
        </p:nvCxnSpPr>
        <p:spPr>
          <a:xfrm>
            <a:off x="3972390" y="3871245"/>
            <a:ext cx="408171" cy="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D4B498F-04BD-4AC0-9A12-9B141E71E0B3}"/>
              </a:ext>
            </a:extLst>
          </p:cNvPr>
          <p:cNvCxnSpPr>
            <a:cxnSpLocks/>
            <a:stCxn id="177" idx="5"/>
            <a:endCxn id="175" idx="2"/>
          </p:cNvCxnSpPr>
          <p:nvPr/>
        </p:nvCxnSpPr>
        <p:spPr>
          <a:xfrm>
            <a:off x="3446656" y="4111939"/>
            <a:ext cx="442516" cy="529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9944C0D1-A84A-4DCA-9C7C-A70DF725E03E}"/>
              </a:ext>
            </a:extLst>
          </p:cNvPr>
          <p:cNvCxnSpPr>
            <a:cxnSpLocks/>
            <a:stCxn id="177" idx="5"/>
            <a:endCxn id="174" idx="2"/>
          </p:cNvCxnSpPr>
          <p:nvPr/>
        </p:nvCxnSpPr>
        <p:spPr>
          <a:xfrm>
            <a:off x="3446656" y="4111940"/>
            <a:ext cx="442516" cy="269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57724AE1-230A-4D88-9BBE-DE91BADDBB0B}"/>
              </a:ext>
            </a:extLst>
          </p:cNvPr>
          <p:cNvCxnSpPr>
            <a:cxnSpLocks/>
            <a:stCxn id="177" idx="5"/>
            <a:endCxn id="173" idx="2"/>
          </p:cNvCxnSpPr>
          <p:nvPr/>
        </p:nvCxnSpPr>
        <p:spPr>
          <a:xfrm>
            <a:off x="3446656" y="4111939"/>
            <a:ext cx="442516" cy="10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0B8122C6-27A3-475B-8596-D89DB4F5CEAA}"/>
              </a:ext>
            </a:extLst>
          </p:cNvPr>
          <p:cNvCxnSpPr>
            <a:cxnSpLocks/>
            <a:stCxn id="177" idx="5"/>
            <a:endCxn id="170" idx="2"/>
          </p:cNvCxnSpPr>
          <p:nvPr/>
        </p:nvCxnSpPr>
        <p:spPr>
          <a:xfrm flipV="1">
            <a:off x="3446656" y="3871246"/>
            <a:ext cx="442516" cy="240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CDF918AF-4842-4990-9AB9-DC87BBAFD229}"/>
              </a:ext>
            </a:extLst>
          </p:cNvPr>
          <p:cNvCxnSpPr>
            <a:cxnSpLocks/>
            <a:stCxn id="177" idx="6"/>
            <a:endCxn id="172" idx="3"/>
          </p:cNvCxnSpPr>
          <p:nvPr/>
        </p:nvCxnSpPr>
        <p:spPr>
          <a:xfrm flipV="1">
            <a:off x="3458843" y="3618521"/>
            <a:ext cx="442516" cy="464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074ADECC-21BA-4831-867F-E86C8BDECD41}"/>
              </a:ext>
            </a:extLst>
          </p:cNvPr>
          <p:cNvCxnSpPr>
            <a:cxnSpLocks/>
            <a:stCxn id="178" idx="6"/>
            <a:endCxn id="175" idx="2"/>
          </p:cNvCxnSpPr>
          <p:nvPr/>
        </p:nvCxnSpPr>
        <p:spPr>
          <a:xfrm>
            <a:off x="3454486" y="4565141"/>
            <a:ext cx="434687" cy="76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0819DD3C-F9DA-4A80-A885-35E5A6C9C4F5}"/>
              </a:ext>
            </a:extLst>
          </p:cNvPr>
          <p:cNvCxnSpPr>
            <a:cxnSpLocks/>
            <a:stCxn id="178" idx="6"/>
            <a:endCxn id="174" idx="2"/>
          </p:cNvCxnSpPr>
          <p:nvPr/>
        </p:nvCxnSpPr>
        <p:spPr>
          <a:xfrm flipV="1">
            <a:off x="3454486" y="4381669"/>
            <a:ext cx="434687" cy="183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95BEAE13-3AAA-4E39-8D58-6254723281DF}"/>
              </a:ext>
            </a:extLst>
          </p:cNvPr>
          <p:cNvCxnSpPr>
            <a:cxnSpLocks/>
            <a:stCxn id="178" idx="6"/>
            <a:endCxn id="173" idx="2"/>
          </p:cNvCxnSpPr>
          <p:nvPr/>
        </p:nvCxnSpPr>
        <p:spPr>
          <a:xfrm flipV="1">
            <a:off x="3454486" y="4122009"/>
            <a:ext cx="434687" cy="443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E54ED43-2768-497F-B819-6FD911D1DB4A}"/>
              </a:ext>
            </a:extLst>
          </p:cNvPr>
          <p:cNvCxnSpPr>
            <a:cxnSpLocks/>
            <a:stCxn id="178" idx="6"/>
            <a:endCxn id="170" idx="2"/>
          </p:cNvCxnSpPr>
          <p:nvPr/>
        </p:nvCxnSpPr>
        <p:spPr>
          <a:xfrm flipV="1">
            <a:off x="3454486" y="3871245"/>
            <a:ext cx="434687" cy="693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91F8827E-748F-40A6-823E-6A8479CCE7E1}"/>
              </a:ext>
            </a:extLst>
          </p:cNvPr>
          <p:cNvCxnSpPr>
            <a:cxnSpLocks/>
            <a:stCxn id="178" idx="6"/>
            <a:endCxn id="172" idx="3"/>
          </p:cNvCxnSpPr>
          <p:nvPr/>
        </p:nvCxnSpPr>
        <p:spPr>
          <a:xfrm flipV="1">
            <a:off x="3454485" y="3618519"/>
            <a:ext cx="446874" cy="946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A297687-0037-4729-BFAB-ACE15A96F21B}"/>
              </a:ext>
            </a:extLst>
          </p:cNvPr>
          <p:cNvCxnSpPr>
            <a:cxnSpLocks/>
            <a:stCxn id="179" idx="6"/>
            <a:endCxn id="175" idx="2"/>
          </p:cNvCxnSpPr>
          <p:nvPr/>
        </p:nvCxnSpPr>
        <p:spPr>
          <a:xfrm>
            <a:off x="3454486" y="4333669"/>
            <a:ext cx="434687" cy="307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D16530BF-F9D9-418C-A56B-E433418F7DD7}"/>
              </a:ext>
            </a:extLst>
          </p:cNvPr>
          <p:cNvCxnSpPr>
            <a:cxnSpLocks/>
            <a:stCxn id="179" idx="6"/>
            <a:endCxn id="174" idx="2"/>
          </p:cNvCxnSpPr>
          <p:nvPr/>
        </p:nvCxnSpPr>
        <p:spPr>
          <a:xfrm>
            <a:off x="3454486" y="4333669"/>
            <a:ext cx="434687" cy="4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C23AD9AB-7435-47A3-A1E6-DF85C0904265}"/>
              </a:ext>
            </a:extLst>
          </p:cNvPr>
          <p:cNvCxnSpPr>
            <a:cxnSpLocks/>
            <a:stCxn id="179" idx="6"/>
            <a:endCxn id="173" idx="2"/>
          </p:cNvCxnSpPr>
          <p:nvPr/>
        </p:nvCxnSpPr>
        <p:spPr>
          <a:xfrm flipV="1">
            <a:off x="3454486" y="4122010"/>
            <a:ext cx="434687" cy="211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B74B4911-8AAC-469B-BBB8-66066AD0D8AC}"/>
              </a:ext>
            </a:extLst>
          </p:cNvPr>
          <p:cNvCxnSpPr>
            <a:cxnSpLocks/>
            <a:stCxn id="179" idx="5"/>
            <a:endCxn id="170" idx="2"/>
          </p:cNvCxnSpPr>
          <p:nvPr/>
        </p:nvCxnSpPr>
        <p:spPr>
          <a:xfrm flipV="1">
            <a:off x="3442298" y="3871245"/>
            <a:ext cx="446874" cy="491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0FA00001-2057-4E1B-9D7D-A82AF6B7C5B2}"/>
              </a:ext>
            </a:extLst>
          </p:cNvPr>
          <p:cNvCxnSpPr>
            <a:cxnSpLocks/>
            <a:stCxn id="179" idx="6"/>
            <a:endCxn id="172" idx="3"/>
          </p:cNvCxnSpPr>
          <p:nvPr/>
        </p:nvCxnSpPr>
        <p:spPr>
          <a:xfrm flipV="1">
            <a:off x="3454485" y="3618520"/>
            <a:ext cx="446874" cy="715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7F3DF9F-A521-437E-8538-456F478640BE}"/>
              </a:ext>
            </a:extLst>
          </p:cNvPr>
          <p:cNvCxnSpPr>
            <a:cxnSpLocks/>
            <a:stCxn id="172" idx="6"/>
            <a:endCxn id="183" idx="2"/>
          </p:cNvCxnSpPr>
          <p:nvPr/>
        </p:nvCxnSpPr>
        <p:spPr>
          <a:xfrm>
            <a:off x="3972390" y="3589423"/>
            <a:ext cx="430604" cy="1009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6C2C0ED5-1CE4-429C-A712-0B5D16B2341A}"/>
              </a:ext>
            </a:extLst>
          </p:cNvPr>
          <p:cNvCxnSpPr>
            <a:cxnSpLocks/>
            <a:stCxn id="172" idx="6"/>
            <a:endCxn id="176" idx="2"/>
          </p:cNvCxnSpPr>
          <p:nvPr/>
        </p:nvCxnSpPr>
        <p:spPr>
          <a:xfrm>
            <a:off x="3972390" y="3589423"/>
            <a:ext cx="418163" cy="780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DA28DA85-D07C-4C02-AE3B-323AB5BA3BBB}"/>
              </a:ext>
            </a:extLst>
          </p:cNvPr>
          <p:cNvCxnSpPr>
            <a:cxnSpLocks/>
            <a:stCxn id="172" idx="6"/>
            <a:endCxn id="171" idx="2"/>
          </p:cNvCxnSpPr>
          <p:nvPr/>
        </p:nvCxnSpPr>
        <p:spPr>
          <a:xfrm>
            <a:off x="3972390" y="3589423"/>
            <a:ext cx="395984" cy="534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34B1B65B-5F30-47B2-9D63-6F29EC2F7603}"/>
              </a:ext>
            </a:extLst>
          </p:cNvPr>
          <p:cNvCxnSpPr>
            <a:cxnSpLocks/>
            <a:stCxn id="172" idx="6"/>
            <a:endCxn id="181" idx="2"/>
          </p:cNvCxnSpPr>
          <p:nvPr/>
        </p:nvCxnSpPr>
        <p:spPr>
          <a:xfrm>
            <a:off x="3972390" y="3589423"/>
            <a:ext cx="408171" cy="291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8BA31519-6DD0-418A-B071-D0AD434F71EE}"/>
              </a:ext>
            </a:extLst>
          </p:cNvPr>
          <p:cNvCxnSpPr>
            <a:cxnSpLocks/>
            <a:stCxn id="170" idx="6"/>
            <a:endCxn id="171" idx="2"/>
          </p:cNvCxnSpPr>
          <p:nvPr/>
        </p:nvCxnSpPr>
        <p:spPr>
          <a:xfrm>
            <a:off x="3972390" y="3871245"/>
            <a:ext cx="395984" cy="253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B6F24429-A4B2-452A-B750-835CADAAD731}"/>
              </a:ext>
            </a:extLst>
          </p:cNvPr>
          <p:cNvCxnSpPr>
            <a:cxnSpLocks/>
            <a:stCxn id="170" idx="6"/>
            <a:endCxn id="176" idx="2"/>
          </p:cNvCxnSpPr>
          <p:nvPr/>
        </p:nvCxnSpPr>
        <p:spPr>
          <a:xfrm>
            <a:off x="3972390" y="3871245"/>
            <a:ext cx="418163" cy="498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B051A587-9765-45E8-BFAB-FA3169E9D027}"/>
              </a:ext>
            </a:extLst>
          </p:cNvPr>
          <p:cNvCxnSpPr>
            <a:cxnSpLocks/>
            <a:stCxn id="170" idx="6"/>
            <a:endCxn id="183" idx="2"/>
          </p:cNvCxnSpPr>
          <p:nvPr/>
        </p:nvCxnSpPr>
        <p:spPr>
          <a:xfrm>
            <a:off x="3972390" y="3871245"/>
            <a:ext cx="430604" cy="728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D320D721-3988-4BFA-AA3E-4E650D5F9BE3}"/>
              </a:ext>
            </a:extLst>
          </p:cNvPr>
          <p:cNvCxnSpPr>
            <a:cxnSpLocks/>
            <a:stCxn id="173" idx="6"/>
            <a:endCxn id="171" idx="2"/>
          </p:cNvCxnSpPr>
          <p:nvPr/>
        </p:nvCxnSpPr>
        <p:spPr>
          <a:xfrm>
            <a:off x="3972390" y="4122009"/>
            <a:ext cx="395984" cy="2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7FB3FCDA-808C-4BCA-94EF-80721622064A}"/>
              </a:ext>
            </a:extLst>
          </p:cNvPr>
          <p:cNvCxnSpPr>
            <a:cxnSpLocks/>
            <a:stCxn id="173" idx="6"/>
            <a:endCxn id="181" idx="2"/>
          </p:cNvCxnSpPr>
          <p:nvPr/>
        </p:nvCxnSpPr>
        <p:spPr>
          <a:xfrm flipV="1">
            <a:off x="3972390" y="3880976"/>
            <a:ext cx="408171" cy="241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30002258-30F9-48C4-891C-1D8296B9CE05}"/>
              </a:ext>
            </a:extLst>
          </p:cNvPr>
          <p:cNvCxnSpPr>
            <a:cxnSpLocks/>
            <a:stCxn id="173" idx="6"/>
            <a:endCxn id="183" idx="2"/>
          </p:cNvCxnSpPr>
          <p:nvPr/>
        </p:nvCxnSpPr>
        <p:spPr>
          <a:xfrm>
            <a:off x="3972390" y="4122009"/>
            <a:ext cx="430604" cy="477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731ACA67-D5DC-4286-9B15-A035F89836A8}"/>
              </a:ext>
            </a:extLst>
          </p:cNvPr>
          <p:cNvCxnSpPr>
            <a:cxnSpLocks/>
            <a:stCxn id="175" idx="6"/>
            <a:endCxn id="181" idx="2"/>
          </p:cNvCxnSpPr>
          <p:nvPr/>
        </p:nvCxnSpPr>
        <p:spPr>
          <a:xfrm flipV="1">
            <a:off x="3972390" y="3880976"/>
            <a:ext cx="408171" cy="760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27EF659-AF86-4C27-9CFE-A2A0F0797920}"/>
              </a:ext>
            </a:extLst>
          </p:cNvPr>
          <p:cNvCxnSpPr>
            <a:cxnSpLocks/>
            <a:stCxn id="174" idx="6"/>
            <a:endCxn id="181" idx="2"/>
          </p:cNvCxnSpPr>
          <p:nvPr/>
        </p:nvCxnSpPr>
        <p:spPr>
          <a:xfrm flipV="1">
            <a:off x="3972390" y="3880976"/>
            <a:ext cx="408171" cy="500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D0338481-3873-4FCC-B260-57D05B7183B8}"/>
              </a:ext>
            </a:extLst>
          </p:cNvPr>
          <p:cNvCxnSpPr>
            <a:cxnSpLocks/>
            <a:stCxn id="174" idx="6"/>
            <a:endCxn id="171" idx="2"/>
          </p:cNvCxnSpPr>
          <p:nvPr/>
        </p:nvCxnSpPr>
        <p:spPr>
          <a:xfrm flipV="1">
            <a:off x="3972390" y="4124323"/>
            <a:ext cx="395984" cy="257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8C2721EC-D4A4-4D22-B38E-C376BC4B2E29}"/>
              </a:ext>
            </a:extLst>
          </p:cNvPr>
          <p:cNvCxnSpPr>
            <a:cxnSpLocks/>
            <a:stCxn id="174" idx="6"/>
            <a:endCxn id="176" idx="2"/>
          </p:cNvCxnSpPr>
          <p:nvPr/>
        </p:nvCxnSpPr>
        <p:spPr>
          <a:xfrm flipV="1">
            <a:off x="3972390" y="4369927"/>
            <a:ext cx="418163" cy="11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735E204E-6409-4531-B603-0928E9D7A818}"/>
              </a:ext>
            </a:extLst>
          </p:cNvPr>
          <p:cNvCxnSpPr>
            <a:cxnSpLocks/>
            <a:stCxn id="174" idx="6"/>
            <a:endCxn id="183" idx="2"/>
          </p:cNvCxnSpPr>
          <p:nvPr/>
        </p:nvCxnSpPr>
        <p:spPr>
          <a:xfrm>
            <a:off x="3972390" y="4381669"/>
            <a:ext cx="430604" cy="217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B6B795F2-17AE-4E4C-AEDA-7144CDF186A5}"/>
              </a:ext>
            </a:extLst>
          </p:cNvPr>
          <p:cNvCxnSpPr>
            <a:cxnSpLocks/>
            <a:stCxn id="175" idx="6"/>
            <a:endCxn id="171" idx="2"/>
          </p:cNvCxnSpPr>
          <p:nvPr/>
        </p:nvCxnSpPr>
        <p:spPr>
          <a:xfrm flipV="1">
            <a:off x="3972390" y="4124323"/>
            <a:ext cx="395984" cy="517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B36B874-A0C8-4F44-8BA8-7261A1E018E6}"/>
              </a:ext>
            </a:extLst>
          </p:cNvPr>
          <p:cNvCxnSpPr>
            <a:cxnSpLocks/>
            <a:stCxn id="175" idx="6"/>
            <a:endCxn id="176" idx="2"/>
          </p:cNvCxnSpPr>
          <p:nvPr/>
        </p:nvCxnSpPr>
        <p:spPr>
          <a:xfrm flipV="1">
            <a:off x="3972390" y="4369927"/>
            <a:ext cx="418163" cy="271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A3F5AFC0-93E3-4A35-B765-17B024AFA4DD}"/>
              </a:ext>
            </a:extLst>
          </p:cNvPr>
          <p:cNvCxnSpPr>
            <a:cxnSpLocks/>
            <a:stCxn id="175" idx="6"/>
            <a:endCxn id="183" idx="2"/>
          </p:cNvCxnSpPr>
          <p:nvPr/>
        </p:nvCxnSpPr>
        <p:spPr>
          <a:xfrm flipV="1">
            <a:off x="3972390" y="4599407"/>
            <a:ext cx="430604" cy="41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73B700CF-83B1-434D-B8A0-895F7B54A5F7}"/>
              </a:ext>
            </a:extLst>
          </p:cNvPr>
          <p:cNvCxnSpPr>
            <a:cxnSpLocks/>
            <a:stCxn id="180" idx="6"/>
            <a:endCxn id="181" idx="2"/>
          </p:cNvCxnSpPr>
          <p:nvPr/>
        </p:nvCxnSpPr>
        <p:spPr>
          <a:xfrm flipV="1">
            <a:off x="3972390" y="3880976"/>
            <a:ext cx="408171" cy="1013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BE9A1A43-2BCB-47BB-B14A-B17B471CD848}"/>
              </a:ext>
            </a:extLst>
          </p:cNvPr>
          <p:cNvCxnSpPr>
            <a:cxnSpLocks/>
            <a:stCxn id="180" idx="6"/>
            <a:endCxn id="171" idx="2"/>
          </p:cNvCxnSpPr>
          <p:nvPr/>
        </p:nvCxnSpPr>
        <p:spPr>
          <a:xfrm flipV="1">
            <a:off x="3972390" y="4124323"/>
            <a:ext cx="395984" cy="769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78B802D-593D-4FD0-B4C6-A0913DE1FE25}"/>
              </a:ext>
            </a:extLst>
          </p:cNvPr>
          <p:cNvCxnSpPr>
            <a:cxnSpLocks/>
            <a:stCxn id="180" idx="6"/>
            <a:endCxn id="176" idx="2"/>
          </p:cNvCxnSpPr>
          <p:nvPr/>
        </p:nvCxnSpPr>
        <p:spPr>
          <a:xfrm flipV="1">
            <a:off x="3972390" y="4369927"/>
            <a:ext cx="418163" cy="52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967E88EE-7EF2-49B4-9A3D-A5CCD4B92815}"/>
              </a:ext>
            </a:extLst>
          </p:cNvPr>
          <p:cNvCxnSpPr>
            <a:cxnSpLocks/>
            <a:stCxn id="180" idx="6"/>
            <a:endCxn id="183" idx="2"/>
          </p:cNvCxnSpPr>
          <p:nvPr/>
        </p:nvCxnSpPr>
        <p:spPr>
          <a:xfrm flipV="1">
            <a:off x="3972390" y="4599407"/>
            <a:ext cx="430604" cy="294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DF05DACF-C306-440B-89E3-24E37C3CC186}"/>
              </a:ext>
            </a:extLst>
          </p:cNvPr>
          <p:cNvCxnSpPr>
            <a:cxnSpLocks/>
            <a:stCxn id="178" idx="4"/>
          </p:cNvCxnSpPr>
          <p:nvPr/>
        </p:nvCxnSpPr>
        <p:spPr>
          <a:xfrm flipH="1" flipV="1">
            <a:off x="2946836" y="4071499"/>
            <a:ext cx="466042" cy="534790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F331C89-7027-493E-8E5D-5B0C22DEDE99}"/>
              </a:ext>
            </a:extLst>
          </p:cNvPr>
          <p:cNvCxnSpPr>
            <a:cxnSpLocks/>
          </p:cNvCxnSpPr>
          <p:nvPr/>
        </p:nvCxnSpPr>
        <p:spPr>
          <a:xfrm flipH="1" flipV="1">
            <a:off x="2935195" y="4071499"/>
            <a:ext cx="426444" cy="259516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FD098EA-A9DF-4905-A3F1-C5019A212109}"/>
              </a:ext>
            </a:extLst>
          </p:cNvPr>
          <p:cNvCxnSpPr>
            <a:cxnSpLocks/>
          </p:cNvCxnSpPr>
          <p:nvPr/>
        </p:nvCxnSpPr>
        <p:spPr>
          <a:xfrm flipH="1">
            <a:off x="2917643" y="4066697"/>
            <a:ext cx="519221" cy="4802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8743DD8F-2CF7-4F81-BDF4-62FDC15F823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09420" y="3844140"/>
            <a:ext cx="485411" cy="237456"/>
          </a:xfrm>
          <a:prstGeom prst="line">
            <a:avLst/>
          </a:prstGeom>
          <a:ln w="9525">
            <a:solidFill>
              <a:srgbClr val="1573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Oval 235">
            <a:extLst>
              <a:ext uri="{FF2B5EF4-FFF2-40B4-BE49-F238E27FC236}">
                <a16:creationId xmlns:a16="http://schemas.microsoft.com/office/drawing/2014/main" id="{D4F5C47B-C89B-4410-BAF9-EC33451B3CD6}"/>
              </a:ext>
            </a:extLst>
          </p:cNvPr>
          <p:cNvSpPr/>
          <p:nvPr/>
        </p:nvSpPr>
        <p:spPr>
          <a:xfrm>
            <a:off x="2899384" y="4027101"/>
            <a:ext cx="59107" cy="97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1714DE6F-2448-41EA-A7C5-0016FDF12C56}"/>
              </a:ext>
            </a:extLst>
          </p:cNvPr>
          <p:cNvCxnSpPr>
            <a:cxnSpLocks/>
            <a:stCxn id="181" idx="6"/>
          </p:cNvCxnSpPr>
          <p:nvPr/>
        </p:nvCxnSpPr>
        <p:spPr>
          <a:xfrm flipV="1">
            <a:off x="4463778" y="3879848"/>
            <a:ext cx="374832" cy="112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3A457A1D-E15A-425F-8574-4CCD3927658D}"/>
              </a:ext>
            </a:extLst>
          </p:cNvPr>
          <p:cNvCxnSpPr>
            <a:cxnSpLocks/>
            <a:stCxn id="181" idx="5"/>
            <a:endCxn id="102" idx="2"/>
          </p:cNvCxnSpPr>
          <p:nvPr/>
        </p:nvCxnSpPr>
        <p:spPr>
          <a:xfrm>
            <a:off x="4451591" y="3910072"/>
            <a:ext cx="375441" cy="20902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C061384E-59C0-407D-BEB7-B851AF712D65}"/>
              </a:ext>
            </a:extLst>
          </p:cNvPr>
          <p:cNvCxnSpPr>
            <a:cxnSpLocks/>
            <a:stCxn id="181" idx="5"/>
          </p:cNvCxnSpPr>
          <p:nvPr/>
        </p:nvCxnSpPr>
        <p:spPr>
          <a:xfrm>
            <a:off x="4451591" y="3910072"/>
            <a:ext cx="379341" cy="433505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9C67363E-E057-4FCC-B42B-7871E3851B4C}"/>
              </a:ext>
            </a:extLst>
          </p:cNvPr>
          <p:cNvCxnSpPr>
            <a:cxnSpLocks/>
            <a:stCxn id="181" idx="5"/>
          </p:cNvCxnSpPr>
          <p:nvPr/>
        </p:nvCxnSpPr>
        <p:spPr>
          <a:xfrm>
            <a:off x="4451591" y="3910072"/>
            <a:ext cx="369470" cy="68494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28EA03C-AC97-4F00-BD58-5A20418CC884}"/>
              </a:ext>
            </a:extLst>
          </p:cNvPr>
          <p:cNvCxnSpPr>
            <a:cxnSpLocks/>
            <a:stCxn id="171" idx="7"/>
          </p:cNvCxnSpPr>
          <p:nvPr/>
        </p:nvCxnSpPr>
        <p:spPr>
          <a:xfrm>
            <a:off x="4439404" y="4095227"/>
            <a:ext cx="411453" cy="221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037E1697-0DC7-4972-B0D9-4730E5D8D794}"/>
              </a:ext>
            </a:extLst>
          </p:cNvPr>
          <p:cNvCxnSpPr>
            <a:cxnSpLocks/>
            <a:stCxn id="171" idx="7"/>
            <a:endCxn id="104" idx="2"/>
          </p:cNvCxnSpPr>
          <p:nvPr/>
        </p:nvCxnSpPr>
        <p:spPr>
          <a:xfrm>
            <a:off x="4439404" y="4095227"/>
            <a:ext cx="383270" cy="27470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3593D8B2-446D-4411-BA98-64AC3271D9B7}"/>
              </a:ext>
            </a:extLst>
          </p:cNvPr>
          <p:cNvCxnSpPr>
            <a:cxnSpLocks/>
            <a:stCxn id="171" idx="5"/>
          </p:cNvCxnSpPr>
          <p:nvPr/>
        </p:nvCxnSpPr>
        <p:spPr>
          <a:xfrm>
            <a:off x="4439404" y="4153419"/>
            <a:ext cx="386733" cy="420975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A0B69F0F-011D-42F5-93ED-FDA48894CA54}"/>
              </a:ext>
            </a:extLst>
          </p:cNvPr>
          <p:cNvCxnSpPr>
            <a:cxnSpLocks/>
            <a:endCxn id="107" idx="3"/>
          </p:cNvCxnSpPr>
          <p:nvPr/>
        </p:nvCxnSpPr>
        <p:spPr>
          <a:xfrm flipV="1">
            <a:off x="4414187" y="3916724"/>
            <a:ext cx="424423" cy="23129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64E44CB2-4395-4F87-BD6D-680B4B4BC72F}"/>
              </a:ext>
            </a:extLst>
          </p:cNvPr>
          <p:cNvCxnSpPr>
            <a:cxnSpLocks/>
            <a:endCxn id="107" idx="3"/>
          </p:cNvCxnSpPr>
          <p:nvPr/>
        </p:nvCxnSpPr>
        <p:spPr>
          <a:xfrm flipV="1">
            <a:off x="4417457" y="3916724"/>
            <a:ext cx="421153" cy="43658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A243BB24-3C00-4A36-A5C8-6D28680A649C}"/>
              </a:ext>
            </a:extLst>
          </p:cNvPr>
          <p:cNvCxnSpPr>
            <a:cxnSpLocks/>
          </p:cNvCxnSpPr>
          <p:nvPr/>
        </p:nvCxnSpPr>
        <p:spPr>
          <a:xfrm flipV="1">
            <a:off x="4433308" y="4092566"/>
            <a:ext cx="430604" cy="294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3F39E58C-3A8A-4951-ACA8-A6A66C5745D3}"/>
              </a:ext>
            </a:extLst>
          </p:cNvPr>
          <p:cNvCxnSpPr>
            <a:cxnSpLocks/>
          </p:cNvCxnSpPr>
          <p:nvPr/>
        </p:nvCxnSpPr>
        <p:spPr>
          <a:xfrm>
            <a:off x="4423189" y="4353306"/>
            <a:ext cx="430604" cy="217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559550C4-1218-4146-B956-471B62DD1857}"/>
              </a:ext>
            </a:extLst>
          </p:cNvPr>
          <p:cNvCxnSpPr>
            <a:cxnSpLocks/>
            <a:stCxn id="176" idx="6"/>
            <a:endCxn id="104" idx="2"/>
          </p:cNvCxnSpPr>
          <p:nvPr/>
        </p:nvCxnSpPr>
        <p:spPr>
          <a:xfrm>
            <a:off x="4473770" y="4369927"/>
            <a:ext cx="348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53F3858A-AA4B-4419-8DB3-2C86800A8C9B}"/>
              </a:ext>
            </a:extLst>
          </p:cNvPr>
          <p:cNvCxnSpPr>
            <a:cxnSpLocks/>
          </p:cNvCxnSpPr>
          <p:nvPr/>
        </p:nvCxnSpPr>
        <p:spPr>
          <a:xfrm flipV="1">
            <a:off x="4438698" y="3840910"/>
            <a:ext cx="446874" cy="715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67CF8629-FD82-4700-81FA-D81092777E57}"/>
              </a:ext>
            </a:extLst>
          </p:cNvPr>
          <p:cNvCxnSpPr>
            <a:cxnSpLocks/>
          </p:cNvCxnSpPr>
          <p:nvPr/>
        </p:nvCxnSpPr>
        <p:spPr>
          <a:xfrm flipV="1">
            <a:off x="4405605" y="4104618"/>
            <a:ext cx="446874" cy="491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72298015-8BEA-4BFD-8268-D73E6A54178A}"/>
              </a:ext>
            </a:extLst>
          </p:cNvPr>
          <p:cNvCxnSpPr>
            <a:cxnSpLocks/>
            <a:endCxn id="104" idx="2"/>
          </p:cNvCxnSpPr>
          <p:nvPr/>
        </p:nvCxnSpPr>
        <p:spPr>
          <a:xfrm flipV="1">
            <a:off x="4382397" y="4369927"/>
            <a:ext cx="440277" cy="255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C118C4E2-2731-4F87-AB55-BA20DA56017A}"/>
              </a:ext>
            </a:extLst>
          </p:cNvPr>
          <p:cNvCxnSpPr>
            <a:cxnSpLocks/>
          </p:cNvCxnSpPr>
          <p:nvPr/>
        </p:nvCxnSpPr>
        <p:spPr>
          <a:xfrm flipV="1">
            <a:off x="4467195" y="4586086"/>
            <a:ext cx="374832" cy="112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790408D6-AD01-49C7-AD1C-2BEB3ED59833}"/>
              </a:ext>
            </a:extLst>
          </p:cNvPr>
          <p:cNvSpPr/>
          <p:nvPr/>
        </p:nvSpPr>
        <p:spPr>
          <a:xfrm>
            <a:off x="7221526" y="2227504"/>
            <a:ext cx="1109164" cy="1144912"/>
          </a:xfrm>
          <a:prstGeom prst="roundRect">
            <a:avLst/>
          </a:prstGeo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56A0D4D5-E636-4EE2-9CCD-393F788642B1}"/>
              </a:ext>
            </a:extLst>
          </p:cNvPr>
          <p:cNvCxnSpPr>
            <a:cxnSpLocks/>
            <a:stCxn id="168" idx="5"/>
            <a:endCxn id="253" idx="1"/>
          </p:cNvCxnSpPr>
          <p:nvPr/>
        </p:nvCxnSpPr>
        <p:spPr>
          <a:xfrm>
            <a:off x="6726400" y="1592743"/>
            <a:ext cx="495126" cy="1207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73BE74A0-6E56-4E8D-BB34-B03E3E94FEE6}"/>
              </a:ext>
            </a:extLst>
          </p:cNvPr>
          <p:cNvCxnSpPr>
            <a:cxnSpLocks/>
            <a:stCxn id="169" idx="7"/>
            <a:endCxn id="253" idx="1"/>
          </p:cNvCxnSpPr>
          <p:nvPr/>
        </p:nvCxnSpPr>
        <p:spPr>
          <a:xfrm flipV="1">
            <a:off x="6467062" y="2799960"/>
            <a:ext cx="754464" cy="1472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6" name="TextBox 255">
            <a:extLst>
              <a:ext uri="{FF2B5EF4-FFF2-40B4-BE49-F238E27FC236}">
                <a16:creationId xmlns:a16="http://schemas.microsoft.com/office/drawing/2014/main" id="{B997EAA2-3803-4BBE-8301-68FEB0AFC266}"/>
              </a:ext>
            </a:extLst>
          </p:cNvPr>
          <p:cNvSpPr txBox="1"/>
          <p:nvPr/>
        </p:nvSpPr>
        <p:spPr>
          <a:xfrm>
            <a:off x="7173440" y="2300285"/>
            <a:ext cx="1258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Seizure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No-seizure 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DFA3F456-7608-4AC0-83C1-B09C6F8DF943}"/>
              </a:ext>
            </a:extLst>
          </p:cNvPr>
          <p:cNvSpPr/>
          <p:nvPr/>
        </p:nvSpPr>
        <p:spPr>
          <a:xfrm>
            <a:off x="2615562" y="2655947"/>
            <a:ext cx="1979464" cy="501634"/>
          </a:xfrm>
          <a:prstGeom prst="roundRect">
            <a:avLst/>
          </a:prstGeo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CCEFF082-C7C1-476F-9DE5-DC62CB4EA4BA}"/>
              </a:ext>
            </a:extLst>
          </p:cNvPr>
          <p:cNvSpPr txBox="1"/>
          <p:nvPr/>
        </p:nvSpPr>
        <p:spPr>
          <a:xfrm>
            <a:off x="2726994" y="2736690"/>
            <a:ext cx="19655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Feature Extraction</a:t>
            </a:r>
            <a:r>
              <a:rPr lang="en-US" sz="1400" b="1" baseline="30000" dirty="0">
                <a:solidFill>
                  <a:srgbClr val="3B1B70"/>
                </a:solidFill>
                <a:latin typeface="Arial"/>
                <a:cs typeface="Arial"/>
              </a:rPr>
              <a:t>1-3</a:t>
            </a:r>
            <a:endParaRPr lang="en-C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Rectangle: Rounded Corners 258">
            <a:extLst>
              <a:ext uri="{FF2B5EF4-FFF2-40B4-BE49-F238E27FC236}">
                <a16:creationId xmlns:a16="http://schemas.microsoft.com/office/drawing/2014/main" id="{BB052017-45E8-48B1-A08A-8C9CF2FD5AFB}"/>
              </a:ext>
            </a:extLst>
          </p:cNvPr>
          <p:cNvSpPr/>
          <p:nvPr/>
        </p:nvSpPr>
        <p:spPr>
          <a:xfrm>
            <a:off x="4882185" y="2638659"/>
            <a:ext cx="1979464" cy="501634"/>
          </a:xfrm>
          <a:prstGeom prst="roundRect">
            <a:avLst/>
          </a:prstGeo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71908C3-C039-458D-B656-B63C23AF101A}"/>
              </a:ext>
            </a:extLst>
          </p:cNvPr>
          <p:cNvSpPr txBox="1"/>
          <p:nvPr/>
        </p:nvSpPr>
        <p:spPr>
          <a:xfrm>
            <a:off x="4993617" y="2719402"/>
            <a:ext cx="19655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Machine Learning </a:t>
            </a:r>
            <a:endParaRPr lang="en-C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Rectangle: Rounded Corners 260">
            <a:extLst>
              <a:ext uri="{FF2B5EF4-FFF2-40B4-BE49-F238E27FC236}">
                <a16:creationId xmlns:a16="http://schemas.microsoft.com/office/drawing/2014/main" id="{7B6C925F-4EDF-46C2-B61A-EDA252411008}"/>
              </a:ext>
            </a:extLst>
          </p:cNvPr>
          <p:cNvSpPr/>
          <p:nvPr/>
        </p:nvSpPr>
        <p:spPr>
          <a:xfrm>
            <a:off x="3605294" y="5137258"/>
            <a:ext cx="1979464" cy="501634"/>
          </a:xfrm>
          <a:prstGeom prst="roundRect">
            <a:avLst/>
          </a:prstGeo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49B0BD50-B22C-4276-AFAF-66657AEBC43B}"/>
              </a:ext>
            </a:extLst>
          </p:cNvPr>
          <p:cNvSpPr txBox="1"/>
          <p:nvPr/>
        </p:nvSpPr>
        <p:spPr>
          <a:xfrm>
            <a:off x="3816047" y="5227836"/>
            <a:ext cx="1965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Deep Learning</a:t>
            </a:r>
            <a:r>
              <a:rPr lang="en-US" sz="1600" b="1" baseline="30000" dirty="0">
                <a:solidFill>
                  <a:srgbClr val="3B1B70"/>
                </a:solidFill>
                <a:latin typeface="Arial"/>
                <a:cs typeface="Arial"/>
              </a:rPr>
              <a:t>4-6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Rectangle: Rounded Corners 262">
            <a:extLst>
              <a:ext uri="{FF2B5EF4-FFF2-40B4-BE49-F238E27FC236}">
                <a16:creationId xmlns:a16="http://schemas.microsoft.com/office/drawing/2014/main" id="{952A1F7A-77E1-48D8-8C06-E7899F1A0795}"/>
              </a:ext>
            </a:extLst>
          </p:cNvPr>
          <p:cNvSpPr/>
          <p:nvPr/>
        </p:nvSpPr>
        <p:spPr>
          <a:xfrm>
            <a:off x="348903" y="1557941"/>
            <a:ext cx="1698882" cy="2033386"/>
          </a:xfrm>
          <a:prstGeom prst="roundRect">
            <a:avLst/>
          </a:prstGeo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ABB93BA1-E2AB-4F06-AD30-8B9AED7F5B52}"/>
              </a:ext>
            </a:extLst>
          </p:cNvPr>
          <p:cNvSpPr txBox="1"/>
          <p:nvPr/>
        </p:nvSpPr>
        <p:spPr>
          <a:xfrm>
            <a:off x="2760789" y="776426"/>
            <a:ext cx="2243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Wavelet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Fourier Transform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Spectrogram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3B223F54-FDDE-4B87-99FF-6E50EE28692E}"/>
              </a:ext>
            </a:extLst>
          </p:cNvPr>
          <p:cNvSpPr txBox="1"/>
          <p:nvPr/>
        </p:nvSpPr>
        <p:spPr>
          <a:xfrm flipH="1">
            <a:off x="131870" y="5206585"/>
            <a:ext cx="281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Mostly Consider 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Per Patient Training</a:t>
            </a:r>
          </a:p>
        </p:txBody>
      </p:sp>
      <p:sp>
        <p:nvSpPr>
          <p:cNvPr id="273" name="Multiplication Sign 272">
            <a:extLst>
              <a:ext uri="{FF2B5EF4-FFF2-40B4-BE49-F238E27FC236}">
                <a16:creationId xmlns:a16="http://schemas.microsoft.com/office/drawing/2014/main" id="{7E5371F3-19DB-4F2A-BCCF-A1E5683DF4F5}"/>
              </a:ext>
            </a:extLst>
          </p:cNvPr>
          <p:cNvSpPr/>
          <p:nvPr/>
        </p:nvSpPr>
        <p:spPr>
          <a:xfrm>
            <a:off x="8437831" y="1077694"/>
            <a:ext cx="313812" cy="431977"/>
          </a:xfrm>
          <a:prstGeom prst="mathMultiply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5D64949E-EE53-4454-982B-4875176A8FE9}"/>
              </a:ext>
            </a:extLst>
          </p:cNvPr>
          <p:cNvSpPr txBox="1"/>
          <p:nvPr/>
        </p:nvSpPr>
        <p:spPr>
          <a:xfrm>
            <a:off x="8612155" y="79917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DFD6B438-FC67-4F83-A043-62B0B9B7647C}"/>
              </a:ext>
            </a:extLst>
          </p:cNvPr>
          <p:cNvSpPr txBox="1"/>
          <p:nvPr/>
        </p:nvSpPr>
        <p:spPr>
          <a:xfrm flipH="1">
            <a:off x="8626879" y="1101902"/>
            <a:ext cx="335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 preprocessing steps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Multiplication Sign 275">
            <a:extLst>
              <a:ext uri="{FF2B5EF4-FFF2-40B4-BE49-F238E27FC236}">
                <a16:creationId xmlns:a16="http://schemas.microsoft.com/office/drawing/2014/main" id="{5052CD01-B94B-4C6E-8706-617152B8CD99}"/>
              </a:ext>
            </a:extLst>
          </p:cNvPr>
          <p:cNvSpPr/>
          <p:nvPr/>
        </p:nvSpPr>
        <p:spPr>
          <a:xfrm>
            <a:off x="8437831" y="2205630"/>
            <a:ext cx="313812" cy="431977"/>
          </a:xfrm>
          <a:prstGeom prst="mathMultiply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01AB7013-D7F5-44B8-9198-509D50B978E3}"/>
              </a:ext>
            </a:extLst>
          </p:cNvPr>
          <p:cNvSpPr txBox="1"/>
          <p:nvPr/>
        </p:nvSpPr>
        <p:spPr>
          <a:xfrm flipH="1">
            <a:off x="8702524" y="2229838"/>
            <a:ext cx="342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Ignores temporal correlations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Multiplication Sign 277">
            <a:extLst>
              <a:ext uri="{FF2B5EF4-FFF2-40B4-BE49-F238E27FC236}">
                <a16:creationId xmlns:a16="http://schemas.microsoft.com/office/drawing/2014/main" id="{4FE33D4D-54EA-42AC-B953-7002C5DD18D9}"/>
              </a:ext>
            </a:extLst>
          </p:cNvPr>
          <p:cNvSpPr/>
          <p:nvPr/>
        </p:nvSpPr>
        <p:spPr>
          <a:xfrm>
            <a:off x="8418401" y="3989326"/>
            <a:ext cx="313812" cy="431977"/>
          </a:xfrm>
          <a:prstGeom prst="mathMultiply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7F32130-33C5-4DCE-B300-636F58356127}"/>
              </a:ext>
            </a:extLst>
          </p:cNvPr>
          <p:cNvSpPr txBox="1"/>
          <p:nvPr/>
        </p:nvSpPr>
        <p:spPr>
          <a:xfrm flipH="1">
            <a:off x="8683094" y="4013534"/>
            <a:ext cx="342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Computationally expensive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Multiplication Sign 279">
            <a:extLst>
              <a:ext uri="{FF2B5EF4-FFF2-40B4-BE49-F238E27FC236}">
                <a16:creationId xmlns:a16="http://schemas.microsoft.com/office/drawing/2014/main" id="{C4D7DEEA-5731-4C85-9182-BF3BAC904ACE}"/>
              </a:ext>
            </a:extLst>
          </p:cNvPr>
          <p:cNvSpPr/>
          <p:nvPr/>
        </p:nvSpPr>
        <p:spPr>
          <a:xfrm>
            <a:off x="8414197" y="5087053"/>
            <a:ext cx="313812" cy="431977"/>
          </a:xfrm>
          <a:prstGeom prst="mathMultiply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F50BD152-C221-4D5C-8F7E-EEDA0195880F}"/>
              </a:ext>
            </a:extLst>
          </p:cNvPr>
          <p:cNvSpPr txBox="1"/>
          <p:nvPr/>
        </p:nvSpPr>
        <p:spPr>
          <a:xfrm flipH="1">
            <a:off x="8657282" y="5089277"/>
            <a:ext cx="363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Ignores diversity among patients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4A582A22-BB75-4764-98B2-0D8D508E0F11}"/>
              </a:ext>
            </a:extLst>
          </p:cNvPr>
          <p:cNvCxnSpPr>
            <a:cxnSpLocks/>
          </p:cNvCxnSpPr>
          <p:nvPr/>
        </p:nvCxnSpPr>
        <p:spPr>
          <a:xfrm flipH="1">
            <a:off x="8424206" y="822310"/>
            <a:ext cx="634" cy="552444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1" name="TextBox 270">
            <a:extLst>
              <a:ext uri="{FF2B5EF4-FFF2-40B4-BE49-F238E27FC236}">
                <a16:creationId xmlns:a16="http://schemas.microsoft.com/office/drawing/2014/main" id="{DE49D04C-48BF-46C3-A9F8-B4E6B6B99547}"/>
              </a:ext>
            </a:extLst>
          </p:cNvPr>
          <p:cNvSpPr txBox="1"/>
          <p:nvPr/>
        </p:nvSpPr>
        <p:spPr>
          <a:xfrm>
            <a:off x="2061508" y="6164230"/>
            <a:ext cx="134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solidFill>
                  <a:srgbClr val="807F83"/>
                </a:solidFill>
                <a:latin typeface="+mj-lt"/>
              </a:rPr>
              <a:t>1</a:t>
            </a:r>
            <a:r>
              <a:rPr lang="en-US" sz="800" dirty="0">
                <a:solidFill>
                  <a:srgbClr val="807F83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807F83"/>
                </a:solidFill>
                <a:latin typeface="+mj-lt"/>
              </a:rPr>
              <a:t>Slimen</a:t>
            </a:r>
            <a:r>
              <a:rPr lang="en-US" sz="800" dirty="0">
                <a:solidFill>
                  <a:srgbClr val="807F83"/>
                </a:solidFill>
                <a:latin typeface="+mj-lt"/>
              </a:rPr>
              <a:t> et al. 2020</a:t>
            </a:r>
          </a:p>
          <a:p>
            <a:r>
              <a:rPr lang="en-US" sz="800" baseline="30000" dirty="0">
                <a:solidFill>
                  <a:srgbClr val="807F83"/>
                </a:solidFill>
                <a:latin typeface="+mj-lt"/>
              </a:rPr>
              <a:t>2</a:t>
            </a:r>
            <a:r>
              <a:rPr lang="en-US" sz="800" dirty="0">
                <a:solidFill>
                  <a:srgbClr val="807F83"/>
                </a:solidFill>
                <a:latin typeface="+mj-lt"/>
              </a:rPr>
              <a:t> Sharan et al.2020</a:t>
            </a:r>
          </a:p>
          <a:p>
            <a:r>
              <a:rPr lang="en-US" sz="800" baseline="30000" dirty="0">
                <a:solidFill>
                  <a:srgbClr val="807F83"/>
                </a:solidFill>
                <a:latin typeface="+mj-lt"/>
              </a:rPr>
              <a:t>3</a:t>
            </a:r>
            <a:r>
              <a:rPr lang="en-US" sz="800" dirty="0">
                <a:solidFill>
                  <a:srgbClr val="807F83"/>
                </a:solidFill>
                <a:latin typeface="+mj-lt"/>
              </a:rPr>
              <a:t> Jana et al.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A5B9D-1B81-40C2-B5CB-E4F9C8DCC8B9}"/>
              </a:ext>
            </a:extLst>
          </p:cNvPr>
          <p:cNvSpPr txBox="1"/>
          <p:nvPr/>
        </p:nvSpPr>
        <p:spPr>
          <a:xfrm>
            <a:off x="3243123" y="6151157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aseline="30000" dirty="0">
                <a:solidFill>
                  <a:srgbClr val="807F83"/>
                </a:solidFill>
                <a:latin typeface="+mj-lt"/>
              </a:rPr>
              <a:t>4</a:t>
            </a:r>
            <a:r>
              <a:rPr lang="en-US" sz="800" dirty="0">
                <a:solidFill>
                  <a:srgbClr val="807F83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807F83"/>
                </a:solidFill>
                <a:latin typeface="+mj-lt"/>
              </a:rPr>
              <a:t>Khalilpour</a:t>
            </a:r>
            <a:r>
              <a:rPr lang="en-US" sz="800" dirty="0">
                <a:solidFill>
                  <a:srgbClr val="807F83"/>
                </a:solidFill>
                <a:latin typeface="+mj-lt"/>
              </a:rPr>
              <a:t>, et al. 2020</a:t>
            </a:r>
          </a:p>
          <a:p>
            <a:r>
              <a:rPr lang="en-US" sz="800" baseline="30000" dirty="0">
                <a:solidFill>
                  <a:srgbClr val="807F83"/>
                </a:solidFill>
                <a:latin typeface="+mj-lt"/>
              </a:rPr>
              <a:t>5</a:t>
            </a:r>
            <a:r>
              <a:rPr lang="en-US" sz="800" dirty="0">
                <a:solidFill>
                  <a:srgbClr val="807F83"/>
                </a:solidFill>
                <a:latin typeface="+mj-lt"/>
              </a:rPr>
              <a:t> </a:t>
            </a:r>
            <a:r>
              <a:rPr lang="en-US" sz="800" dirty="0" err="1">
                <a:solidFill>
                  <a:srgbClr val="807F83"/>
                </a:solidFill>
                <a:latin typeface="+mj-lt"/>
              </a:rPr>
              <a:t>Boonyakitanont</a:t>
            </a:r>
            <a:r>
              <a:rPr lang="en-US" sz="800" dirty="0">
                <a:solidFill>
                  <a:srgbClr val="807F83"/>
                </a:solidFill>
                <a:latin typeface="+mj-lt"/>
              </a:rPr>
              <a:t> et al.2019</a:t>
            </a:r>
          </a:p>
          <a:p>
            <a:r>
              <a:rPr lang="en-US" sz="800" baseline="30000" dirty="0">
                <a:solidFill>
                  <a:srgbClr val="807F83"/>
                </a:solidFill>
                <a:latin typeface="+mj-lt"/>
              </a:rPr>
              <a:t>6</a:t>
            </a:r>
            <a:r>
              <a:rPr lang="en-US" sz="800" dirty="0">
                <a:solidFill>
                  <a:srgbClr val="807F83"/>
                </a:solidFill>
                <a:latin typeface="+mj-lt"/>
              </a:rPr>
              <a:t> Liang et al. 2020</a:t>
            </a:r>
          </a:p>
          <a:p>
            <a:endParaRPr lang="en-CA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576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0" fill="hold">
                      <p:stCondLst>
                        <p:cond delay="indefinite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3" fill="hold">
                      <p:stCondLst>
                        <p:cond delay="indefinite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236" grpId="0" animBg="1"/>
      <p:bldP spid="253" grpId="0" animBg="1"/>
      <p:bldP spid="256" grpId="0"/>
      <p:bldP spid="257" grpId="0" animBg="1"/>
      <p:bldP spid="258" grpId="0"/>
      <p:bldP spid="259" grpId="0" animBg="1"/>
      <p:bldP spid="260" grpId="0"/>
      <p:bldP spid="261" grpId="0" animBg="1"/>
      <p:bldP spid="262" grpId="0"/>
      <p:bldP spid="264" grpId="0"/>
      <p:bldP spid="272" grpId="0"/>
      <p:bldP spid="273" grpId="0" animBg="1"/>
      <p:bldP spid="275" grpId="0"/>
      <p:bldP spid="276" grpId="0" animBg="1"/>
      <p:bldP spid="277" grpId="0"/>
      <p:bldP spid="278" grpId="0" animBg="1"/>
      <p:bldP spid="279" grpId="0"/>
      <p:bldP spid="280" grpId="0" animBg="1"/>
      <p:bldP spid="2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Motivating Observations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6</a:t>
            </a:fld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B146C-CDB0-47DC-8D38-324E443AD674}"/>
              </a:ext>
            </a:extLst>
          </p:cNvPr>
          <p:cNvSpPr txBox="1"/>
          <p:nvPr/>
        </p:nvSpPr>
        <p:spPr>
          <a:xfrm>
            <a:off x="487424" y="1287624"/>
            <a:ext cx="5885608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highly inter-channel correlation during seizure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 information extraction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temporal correlation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 inference over factor graphs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Complex relationship between the signals and the seizure state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 deep learning techniques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689A343-4ACF-4240-8A41-C6CD6EEBB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949" y="1173731"/>
            <a:ext cx="5744076" cy="4094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1FB91B-B455-47FB-8126-9A6FEBEAE6DD}"/>
              </a:ext>
            </a:extLst>
          </p:cNvPr>
          <p:cNvSpPr txBox="1"/>
          <p:nvPr/>
        </p:nvSpPr>
        <p:spPr>
          <a:xfrm>
            <a:off x="7983820" y="1007104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 Unicode MS"/>
              </a:rPr>
              <a:t>Seizure vs. no-seizure times: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7319E-37B9-4AAF-BDE1-AB1C87E34611}"/>
              </a:ext>
            </a:extLst>
          </p:cNvPr>
          <p:cNvSpPr txBox="1"/>
          <p:nvPr/>
        </p:nvSpPr>
        <p:spPr>
          <a:xfrm flipH="1">
            <a:off x="349245" y="5689313"/>
            <a:ext cx="107815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baseline="3000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50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Imene Jemal, Amar Mitiche and Neila Mezghani</a:t>
            </a:r>
            <a:r>
              <a:rPr lang="en-CA" sz="1500" b="0" i="0" u="none" strike="noStrike" baseline="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”</a:t>
            </a:r>
            <a:r>
              <a:rPr lang="en-US" sz="1500" b="0" i="0" u="none" strike="noStrike" baseline="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i="0" u="none" strike="noStrike" baseline="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Study of EEG Feature Complexity in Epileptic Seizure Prediction</a:t>
            </a:r>
            <a:r>
              <a:rPr lang="en-US" sz="1500" b="0" i="0" u="none" strike="noStrike" baseline="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CA" sz="1500" dirty="0">
              <a:solidFill>
                <a:srgbClr val="807F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Dependence measures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>
                <a:latin typeface="+mj-lt"/>
              </a:rPr>
              <a:t>     </a:t>
            </a:r>
            <a:r>
              <a:rPr lang="en-CA" dirty="0"/>
              <a:t>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7</a:t>
            </a:fld>
            <a:endParaRPr lang="en-US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68B9A-52A5-431F-B0CE-FCCF33FF3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30" y="1234834"/>
            <a:ext cx="11259757" cy="4212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077C8"/>
                </a:solidFill>
                <a:latin typeface="+mj-lt"/>
              </a:rPr>
              <a:t>Cross correlation: </a:t>
            </a:r>
          </a:p>
          <a:p>
            <a:r>
              <a:rPr lang="en-US" sz="2200" dirty="0">
                <a:latin typeface="+mj-lt"/>
              </a:rPr>
              <a:t>Measure of  similarity between one signal and the time delayed version of other signals:</a:t>
            </a:r>
          </a:p>
          <a:p>
            <a:endParaRPr lang="en-CA" sz="2200" dirty="0">
              <a:latin typeface="+mj-lt"/>
            </a:endParaRPr>
          </a:p>
        </p:txBody>
      </p:sp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FC1DF163-4726-4D1D-AD79-92C9F0AEC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537" y="2549895"/>
            <a:ext cx="3184510" cy="2227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76BE99-FF91-4A76-8E94-4B482D07E9CB}"/>
              </a:ext>
            </a:extLst>
          </p:cNvPr>
          <p:cNvSpPr txBox="1"/>
          <p:nvPr/>
        </p:nvSpPr>
        <p:spPr>
          <a:xfrm flipH="1">
            <a:off x="8650767" y="4751133"/>
            <a:ext cx="31804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Image: </a:t>
            </a:r>
            <a:r>
              <a:rPr lang="en-CA" sz="13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towardsdatascience.com</a:t>
            </a: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10CF4F12-CE3A-4074-A13D-B96384AEAC55}"/>
              </a:ext>
            </a:extLst>
          </p:cNvPr>
          <p:cNvSpPr/>
          <p:nvPr/>
        </p:nvSpPr>
        <p:spPr>
          <a:xfrm>
            <a:off x="550645" y="3218648"/>
            <a:ext cx="248839" cy="43197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459FF-B307-48EF-AF63-664CB7664860}"/>
              </a:ext>
            </a:extLst>
          </p:cNvPr>
          <p:cNvSpPr txBox="1"/>
          <p:nvPr/>
        </p:nvSpPr>
        <p:spPr>
          <a:xfrm>
            <a:off x="864456" y="3182506"/>
            <a:ext cx="5353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Unable to capture nonlinearity between recordings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677D0-5F03-46FC-B1CF-C5E03560E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215"/>
          <a:stretch/>
        </p:blipFill>
        <p:spPr>
          <a:xfrm>
            <a:off x="0" y="4030072"/>
            <a:ext cx="1701696" cy="167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2C14C2-BE7A-40DC-B9C7-8FF3381BC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74" r="49939"/>
          <a:stretch/>
        </p:blipFill>
        <p:spPr>
          <a:xfrm>
            <a:off x="1838546" y="4016894"/>
            <a:ext cx="1479471" cy="167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187E90-1C92-44C6-A3C5-719744FE4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18" r="26012"/>
          <a:stretch/>
        </p:blipFill>
        <p:spPr>
          <a:xfrm>
            <a:off x="3647663" y="4030072"/>
            <a:ext cx="1300481" cy="167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061A61-C520-4B01-A14C-6FBD02CBA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30"/>
          <a:stretch/>
        </p:blipFill>
        <p:spPr>
          <a:xfrm>
            <a:off x="5263984" y="4030072"/>
            <a:ext cx="1300481" cy="167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6757DF-00E7-43D9-9E1A-79E878732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305" y="4077697"/>
            <a:ext cx="1019175" cy="1628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8F8DC3-7AA4-401F-9BFA-8C83DF139D0F}"/>
              </a:ext>
            </a:extLst>
          </p:cNvPr>
          <p:cNvSpPr txBox="1"/>
          <p:nvPr/>
        </p:nvSpPr>
        <p:spPr>
          <a:xfrm>
            <a:off x="498730" y="5701989"/>
            <a:ext cx="7869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>
                <a:solidFill>
                  <a:srgbClr val="807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https://courses.lumenlearning.com/ivytech-collegealgebra/chapter/distinguish-between-linear-and-nonlinear-relations/</a:t>
            </a:r>
          </a:p>
        </p:txBody>
      </p:sp>
    </p:spTree>
    <p:extLst>
      <p:ext uri="{BB962C8B-B14F-4D97-AF65-F5344CB8AC3E}">
        <p14:creationId xmlns:p14="http://schemas.microsoft.com/office/powerpoint/2010/main" val="244986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8</a:t>
            </a:fld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B146C-CDB0-47DC-8D38-324E443AD674}"/>
              </a:ext>
            </a:extLst>
          </p:cNvPr>
          <p:cNvSpPr txBox="1"/>
          <p:nvPr/>
        </p:nvSpPr>
        <p:spPr>
          <a:xfrm>
            <a:off x="231694" y="1175055"/>
            <a:ext cx="588560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use mutual information as a measure of mutual dependence between EEG channels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 the KL divergence between joint distribution and the product of the marginals</a:t>
            </a:r>
          </a:p>
          <a:p>
            <a:pPr indent="-4191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use </a:t>
            </a:r>
            <a:r>
              <a:rPr lang="en-US" sz="2000" u="sng" dirty="0">
                <a:solidFill>
                  <a:srgbClr val="F202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mutual information estimators </a:t>
            </a:r>
          </a:p>
          <a:p>
            <a:pPr marL="838200" lvl="2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best of our knowledge this is the first time this has been used in this problem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7304C3-2A82-4380-916E-4679CE078CCA}"/>
                  </a:ext>
                </a:extLst>
              </p:cNvPr>
              <p:cNvSpPr txBox="1"/>
              <p:nvPr/>
            </p:nvSpPr>
            <p:spPr>
              <a:xfrm>
                <a:off x="6501316" y="2266994"/>
                <a:ext cx="5236305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2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0" i="1" smtClean="0">
                              <a:solidFill>
                                <a:srgbClr val="F20253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500" b="0" i="1" smtClean="0">
                              <a:solidFill>
                                <a:srgbClr val="F20253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solidFill>
                                    <a:srgbClr val="F2025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solidFill>
                                    <a:srgbClr val="F2025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rgbClr val="F20253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500" b="0" i="1" smtClean="0">
                              <a:solidFill>
                                <a:srgbClr val="F20253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solidFill>
                                    <a:srgbClr val="F2025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solidFill>
                                    <a:srgbClr val="F20253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rgbClr val="F20253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500" b="0" i="1" smtClean="0">
                              <a:solidFill>
                                <a:srgbClr val="F20253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‖"/>
                              <m:endChr m:val=""/>
                              <m:ctrlPr>
                                <a:rPr lang="en-US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rgbClr val="2185C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500" b="0" i="1" smtClean="0">
                                      <a:solidFill>
                                        <a:srgbClr val="2185C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500" b="0" i="1" smtClean="0">
                                          <a:solidFill>
                                            <a:srgbClr val="2185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b="0" i="1" smtClean="0">
                                          <a:solidFill>
                                            <a:srgbClr val="2185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500" b="0" i="1" smtClean="0">
                                          <a:solidFill>
                                            <a:srgbClr val="2185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500" b="0" i="1" smtClean="0">
                                  <a:solidFill>
                                    <a:srgbClr val="2185C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500" b="0" i="1" smtClean="0">
                                  <a:solidFill>
                                    <a:srgbClr val="2185C5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500" b="0" i="1" smtClean="0">
                                      <a:solidFill>
                                        <a:srgbClr val="2185C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0" i="1" smtClean="0">
                                      <a:solidFill>
                                        <a:srgbClr val="2185C5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500" b="0" i="1" smtClean="0">
                                      <a:solidFill>
                                        <a:srgbClr val="2185C5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500" b="0" i="1" smtClean="0">
                                  <a:solidFill>
                                    <a:srgbClr val="2185C5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7304C3-2A82-4380-916E-4679CE078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316" y="2266994"/>
                <a:ext cx="5236305" cy="4431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4DD709-4B02-42C3-BDC1-4A04F161A5B4}"/>
                  </a:ext>
                </a:extLst>
              </p:cNvPr>
              <p:cNvSpPr txBox="1"/>
              <p:nvPr/>
            </p:nvSpPr>
            <p:spPr>
              <a:xfrm>
                <a:off x="7353752" y="3023498"/>
                <a:ext cx="3828997" cy="2375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: Signal from the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channel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: Signal from the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1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channel</a:t>
                </a:r>
              </a:p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20253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i="1">
                        <a:solidFill>
                          <a:srgbClr val="F20253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F202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2025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solidFill>
                              <a:srgbClr val="F20253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solidFill>
                          <a:srgbClr val="F20253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F202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20253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solidFill>
                              <a:srgbClr val="F20253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800" i="1">
                        <a:solidFill>
                          <a:srgbClr val="F20253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: Joint distribution</a:t>
                </a:r>
              </a:p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185C5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solidFill>
                              <a:srgbClr val="2185C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rgbClr val="2185C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2185C5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2185C5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800" i="1">
                        <a:solidFill>
                          <a:srgbClr val="2185C5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i="1">
                        <a:solidFill>
                          <a:srgbClr val="2185C5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2185C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185C5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solidFill>
                              <a:srgbClr val="2185C5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2185C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: Product of the marginals</a:t>
                </a: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4DD709-4B02-42C3-BDC1-4A04F161A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752" y="3023498"/>
                <a:ext cx="3828997" cy="2375266"/>
              </a:xfrm>
              <a:prstGeom prst="rect">
                <a:avLst/>
              </a:prstGeom>
              <a:blipFill>
                <a:blip r:embed="rId4"/>
                <a:stretch>
                  <a:fillRect l="-478" t="-1538" r="-15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38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24" y="392415"/>
            <a:ext cx="11259757" cy="540646"/>
          </a:xfrm>
        </p:spPr>
        <p:txBody>
          <a:bodyPr/>
          <a:lstStyle/>
          <a:p>
            <a:r>
              <a:rPr lang="en-US" dirty="0"/>
              <a:t>Neural MI Estimation: SMILE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710-D6AC-457D-8B53-5632B5B458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3AD5C-15A4-4D87-AD7F-FA7047A488FC}" type="datetime4">
              <a:rPr lang="en-US" smtClean="0">
                <a:latin typeface="+mj-lt"/>
              </a:rPr>
              <a:t>May 7, 2022</a:t>
            </a:fld>
            <a:r>
              <a:rPr lang="en-CA" dirty="0"/>
              <a:t>     |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14B9A-CE73-4C0A-9290-D959346B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1497D35-93D5-5047-9160-8F9C97C9D015}" type="slidenum">
              <a:rPr lang="en-US" smtClean="0">
                <a:latin typeface="+mj-lt"/>
              </a:rPr>
              <a:pPr/>
              <a:t>9</a:t>
            </a:fld>
            <a:endParaRPr lang="en-US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68B9A-52A5-431F-B0CE-FCCF33FF3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SMILE [</a:t>
            </a:r>
            <a:r>
              <a:rPr lang="en-C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et al.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Relies on </a:t>
            </a:r>
            <a:r>
              <a:rPr lang="en-CA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Donsker-Varadhan</a:t>
            </a:r>
            <a:r>
              <a:rPr lang="en-CA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(DV) representation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function 𝑇 can be represented as a neural network parametrized by 𝜙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DE873E-0515-4EF5-9677-827B4EEE5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11" b="56521"/>
          <a:stretch/>
        </p:blipFill>
        <p:spPr>
          <a:xfrm>
            <a:off x="1491674" y="2460287"/>
            <a:ext cx="7027460" cy="572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2AB27F-F271-4458-9D0B-25707330C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24" y="3899445"/>
            <a:ext cx="9491958" cy="7388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A0B3AC-AE36-48E5-AB64-FA659353D1F6}"/>
              </a:ext>
            </a:extLst>
          </p:cNvPr>
          <p:cNvSpPr/>
          <p:nvPr/>
        </p:nvSpPr>
        <p:spPr>
          <a:xfrm>
            <a:off x="4250839" y="3935992"/>
            <a:ext cx="6198143" cy="686018"/>
          </a:xfrm>
          <a:prstGeom prst="rect">
            <a:avLst/>
          </a:prstGeom>
          <a:noFill/>
          <a:ln>
            <a:solidFill>
              <a:srgbClr val="007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C1B7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DAD36A-FDA8-4489-8BA7-1920F6C6136F}"/>
              </a:ext>
            </a:extLst>
          </p:cNvPr>
          <p:cNvCxnSpPr>
            <a:cxnSpLocks/>
          </p:cNvCxnSpPr>
          <p:nvPr/>
        </p:nvCxnSpPr>
        <p:spPr>
          <a:xfrm>
            <a:off x="7482650" y="4614749"/>
            <a:ext cx="0" cy="292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7B27CB-E151-4D7F-A155-80697C970226}"/>
              </a:ext>
            </a:extLst>
          </p:cNvPr>
          <p:cNvSpPr txBox="1"/>
          <p:nvPr/>
        </p:nvSpPr>
        <p:spPr>
          <a:xfrm>
            <a:off x="3824121" y="4906939"/>
            <a:ext cx="7569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Negative of this expression is used as a loss function for optimization using SGD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expectation terms are estimated using the elements in the minibatch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clipping function provides a knob for better tuning the bias-variance trade-off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4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RyersonUniversity_MasterTemplate v1">
  <a:themeElements>
    <a:clrScheme name="Ryerson University">
      <a:dk1>
        <a:srgbClr val="000000"/>
      </a:dk1>
      <a:lt1>
        <a:srgbClr val="FFFFFF"/>
      </a:lt1>
      <a:dk2>
        <a:srgbClr val="004C9B"/>
      </a:dk2>
      <a:lt2>
        <a:srgbClr val="FFDC00"/>
      </a:lt2>
      <a:accent1>
        <a:srgbClr val="011E5E"/>
      </a:accent1>
      <a:accent2>
        <a:srgbClr val="1297EB"/>
      </a:accent2>
      <a:accent3>
        <a:srgbClr val="4CB4F1"/>
      </a:accent3>
      <a:accent4>
        <a:srgbClr val="FD9208"/>
      </a:accent4>
      <a:accent5>
        <a:srgbClr val="FEBC0D"/>
      </a:accent5>
      <a:accent6>
        <a:srgbClr val="FFEE0A"/>
      </a:accent6>
      <a:hlink>
        <a:srgbClr val="878787"/>
      </a:hlink>
      <a:folHlink>
        <a:srgbClr val="D0D0D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 Powerpoint Template STANDARD-2" id="{E4CFBEC6-3E8E-5945-8736-99F9812C87AC}" vid="{CE6ADFF2-644B-6C4B-B06A-D679022860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 Powerpoint Template STANDARD-Brand2.0</Template>
  <TotalTime>0</TotalTime>
  <Words>1633</Words>
  <Application>Microsoft Office PowerPoint</Application>
  <PresentationFormat>Widescreen</PresentationFormat>
  <Paragraphs>464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Times New Roman</vt:lpstr>
      <vt:lpstr>Wingdings</vt:lpstr>
      <vt:lpstr>RyersonUniversity_MasterTemplate v1</vt:lpstr>
      <vt:lpstr>CNN-Aided Factor Graphs with Estimated Mutual Information Features for Seizure Detection Bahareh Salafian1, Eyal Fishel Ben2, Nir Shlezinger2, Sandrine de Ribaupierre3, and Nariman Farsad1      </vt:lpstr>
      <vt:lpstr>Epilepsy</vt:lpstr>
      <vt:lpstr>Diagnosis and Treatment Decisions </vt:lpstr>
      <vt:lpstr>Solution</vt:lpstr>
      <vt:lpstr>Recent Prior Works in Automated Seizure Detection</vt:lpstr>
      <vt:lpstr>Motivating Observations</vt:lpstr>
      <vt:lpstr>Dependence measures</vt:lpstr>
      <vt:lpstr>Our Approach</vt:lpstr>
      <vt:lpstr>Neural MI Estimation: SMILE</vt:lpstr>
      <vt:lpstr>Qualitative Results</vt:lpstr>
      <vt:lpstr>Using MI for Seizure Detection</vt:lpstr>
      <vt:lpstr>Per-Second Seizure Detection</vt:lpstr>
      <vt:lpstr>Factor Graphs</vt:lpstr>
      <vt:lpstr>How Does Message Passing Work?</vt:lpstr>
      <vt:lpstr>MICAL Algorithm</vt:lpstr>
      <vt:lpstr>8 Models for Comparison </vt:lpstr>
      <vt:lpstr>Quantitative Results</vt:lpstr>
      <vt:lpstr>Quantitative Results</vt:lpstr>
      <vt:lpstr>Quantitative Results</vt:lpstr>
      <vt:lpstr>Quantitative Results</vt:lpstr>
      <vt:lpstr>Summary</vt:lpstr>
      <vt:lpstr>Future Directions</vt:lpstr>
      <vt:lpstr>Thank you for listening!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2017-11-20T16:23:43Z</dcterms:created>
  <dcterms:modified xsi:type="dcterms:W3CDTF">2022-05-07T17:38:49Z</dcterms:modified>
</cp:coreProperties>
</file>