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30"/>
  </p:notesMasterIdLst>
  <p:handoutMasterIdLst>
    <p:handoutMasterId r:id="rId31"/>
  </p:handoutMasterIdLst>
  <p:sldIdLst>
    <p:sldId id="305" r:id="rId2"/>
    <p:sldId id="339" r:id="rId3"/>
    <p:sldId id="318" r:id="rId4"/>
    <p:sldId id="319" r:id="rId5"/>
    <p:sldId id="320" r:id="rId6"/>
    <p:sldId id="321" r:id="rId7"/>
    <p:sldId id="322" r:id="rId8"/>
    <p:sldId id="326" r:id="rId9"/>
    <p:sldId id="330" r:id="rId10"/>
    <p:sldId id="348" r:id="rId11"/>
    <p:sldId id="350" r:id="rId12"/>
    <p:sldId id="351" r:id="rId13"/>
    <p:sldId id="352" r:id="rId14"/>
    <p:sldId id="331" r:id="rId15"/>
    <p:sldId id="332" r:id="rId16"/>
    <p:sldId id="333" r:id="rId17"/>
    <p:sldId id="347" r:id="rId18"/>
    <p:sldId id="334" r:id="rId19"/>
    <p:sldId id="335" r:id="rId20"/>
    <p:sldId id="336" r:id="rId21"/>
    <p:sldId id="337" r:id="rId22"/>
    <p:sldId id="353" r:id="rId23"/>
    <p:sldId id="341" r:id="rId24"/>
    <p:sldId id="342" r:id="rId25"/>
    <p:sldId id="343" r:id="rId26"/>
    <p:sldId id="344" r:id="rId27"/>
    <p:sldId id="345" r:id="rId28"/>
    <p:sldId id="346" r:id="rId29"/>
  </p:sldIdLst>
  <p:sldSz cx="9144000" cy="5143500" type="screen16x9"/>
  <p:notesSz cx="6731000" cy="9867900"/>
  <p:defaultTextStyle>
    <a:defPPr>
      <a:defRPr lang="de-DE"/>
    </a:defPPr>
    <a:lvl1pPr algn="l" rtl="0" fontAlgn="base">
      <a:spcBef>
        <a:spcPct val="0"/>
      </a:spcBef>
      <a:spcAft>
        <a:spcPct val="0"/>
      </a:spcAft>
      <a:defRPr kern="1200">
        <a:solidFill>
          <a:schemeClr val="tx1"/>
        </a:solidFill>
        <a:latin typeface="Frutiger LT Com 55 Roman" pitchFamily="34" charset="0"/>
        <a:ea typeface="+mn-ea"/>
        <a:cs typeface="+mn-cs"/>
      </a:defRPr>
    </a:lvl1pPr>
    <a:lvl2pPr marL="457200" algn="l" rtl="0" fontAlgn="base">
      <a:spcBef>
        <a:spcPct val="0"/>
      </a:spcBef>
      <a:spcAft>
        <a:spcPct val="0"/>
      </a:spcAft>
      <a:defRPr kern="1200">
        <a:solidFill>
          <a:schemeClr val="tx1"/>
        </a:solidFill>
        <a:latin typeface="Frutiger LT Com 55 Roman" pitchFamily="34" charset="0"/>
        <a:ea typeface="+mn-ea"/>
        <a:cs typeface="+mn-cs"/>
      </a:defRPr>
    </a:lvl2pPr>
    <a:lvl3pPr marL="914400" algn="l" rtl="0" fontAlgn="base">
      <a:spcBef>
        <a:spcPct val="0"/>
      </a:spcBef>
      <a:spcAft>
        <a:spcPct val="0"/>
      </a:spcAft>
      <a:defRPr kern="1200">
        <a:solidFill>
          <a:schemeClr val="tx1"/>
        </a:solidFill>
        <a:latin typeface="Frutiger LT Com 55 Roman" pitchFamily="34" charset="0"/>
        <a:ea typeface="+mn-ea"/>
        <a:cs typeface="+mn-cs"/>
      </a:defRPr>
    </a:lvl3pPr>
    <a:lvl4pPr marL="1371600" algn="l" rtl="0" fontAlgn="base">
      <a:spcBef>
        <a:spcPct val="0"/>
      </a:spcBef>
      <a:spcAft>
        <a:spcPct val="0"/>
      </a:spcAft>
      <a:defRPr kern="1200">
        <a:solidFill>
          <a:schemeClr val="tx1"/>
        </a:solidFill>
        <a:latin typeface="Frutiger LT Com 55 Roman" pitchFamily="34" charset="0"/>
        <a:ea typeface="+mn-ea"/>
        <a:cs typeface="+mn-cs"/>
      </a:defRPr>
    </a:lvl4pPr>
    <a:lvl5pPr marL="1828800" algn="l" rtl="0" fontAlgn="base">
      <a:spcBef>
        <a:spcPct val="0"/>
      </a:spcBef>
      <a:spcAft>
        <a:spcPct val="0"/>
      </a:spcAft>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521415D9-36F7-43E2-AB2F-B90AF26B5E84}">
      <p14:sectionLst xmlns:p14="http://schemas.microsoft.com/office/powerpoint/2010/main">
        <p14:section name="Default Section" id="{EE756DF3-7EA1-4D43-B45F-0B265D77A43C}">
          <p14:sldIdLst>
            <p14:sldId id="305"/>
            <p14:sldId id="339"/>
            <p14:sldId id="318"/>
            <p14:sldId id="319"/>
            <p14:sldId id="320"/>
            <p14:sldId id="321"/>
            <p14:sldId id="322"/>
            <p14:sldId id="326"/>
            <p14:sldId id="330"/>
            <p14:sldId id="348"/>
            <p14:sldId id="350"/>
            <p14:sldId id="351"/>
            <p14:sldId id="352"/>
            <p14:sldId id="331"/>
            <p14:sldId id="332"/>
            <p14:sldId id="333"/>
            <p14:sldId id="347"/>
            <p14:sldId id="334"/>
            <p14:sldId id="335"/>
            <p14:sldId id="336"/>
            <p14:sldId id="337"/>
            <p14:sldId id="353"/>
          </p14:sldIdLst>
        </p14:section>
        <p14:section name="Backups" id="{595429A5-7A51-487B-B766-B53CBBA128F6}">
          <p14:sldIdLst>
            <p14:sldId id="341"/>
            <p14:sldId id="342"/>
            <p14:sldId id="343"/>
            <p14:sldId id="344"/>
            <p14:sldId id="345"/>
            <p14:sldId id="346"/>
          </p14:sldIdLst>
        </p14:section>
      </p14:sectionLst>
    </p:ext>
    <p:ext uri="{EFAFB233-063F-42B5-8137-9DF3F51BA10A}">
      <p15:sldGuideLst xmlns:p15="http://schemas.microsoft.com/office/powerpoint/2012/main">
        <p15:guide id="1" orient="horz" pos="2845">
          <p15:clr>
            <a:srgbClr val="A4A3A4"/>
          </p15:clr>
        </p15:guide>
        <p15:guide id="2" orient="horz" pos="191">
          <p15:clr>
            <a:srgbClr val="A4A3A4"/>
          </p15:clr>
        </p15:guide>
        <p15:guide id="3" orient="horz" pos="1278">
          <p15:clr>
            <a:srgbClr val="A4A3A4"/>
          </p15:clr>
        </p15:guide>
        <p15:guide id="4" pos="5466">
          <p15:clr>
            <a:srgbClr val="A4A3A4"/>
          </p15:clr>
        </p15:guide>
        <p15:guide id="5" pos="294">
          <p15:clr>
            <a:srgbClr val="A4A3A4"/>
          </p15:clr>
        </p15:guide>
      </p15:sldGuideLst>
    </p:ext>
    <p:ext uri="{2D200454-40CA-4A62-9FC3-DE9A4176ACB9}">
      <p15:notesGuideLst xmlns:p15="http://schemas.microsoft.com/office/powerpoint/2012/main">
        <p15:guide id="1" orient="horz" pos="386">
          <p15:clr>
            <a:srgbClr val="A4A3A4"/>
          </p15:clr>
        </p15:guide>
        <p15:guide id="2" orient="horz" pos="5830">
          <p15:clr>
            <a:srgbClr val="A4A3A4"/>
          </p15:clr>
        </p15:guide>
        <p15:guide id="3" orient="horz" pos="2201">
          <p15:clr>
            <a:srgbClr val="A4A3A4"/>
          </p15:clr>
        </p15:guide>
        <p15:guide id="4" orient="horz" pos="2065">
          <p15:clr>
            <a:srgbClr val="A4A3A4"/>
          </p15:clr>
        </p15:guide>
        <p15:guide id="5" pos="306">
          <p15:clr>
            <a:srgbClr val="A4A3A4"/>
          </p15:clr>
        </p15:guide>
        <p15:guide id="6" pos="393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6F4"/>
    <a:srgbClr val="A2D7CB"/>
    <a:srgbClr val="5CBAA4"/>
    <a:srgbClr val="4C99B2"/>
    <a:srgbClr val="99C5D3"/>
    <a:srgbClr val="66A8BE"/>
    <a:srgbClr val="B2D3DE"/>
    <a:srgbClr val="006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3" autoAdjust="0"/>
    <p:restoredTop sz="82660" autoAdjust="0"/>
  </p:normalViewPr>
  <p:slideViewPr>
    <p:cSldViewPr>
      <p:cViewPr varScale="1">
        <p:scale>
          <a:sx n="80" d="100"/>
          <a:sy n="80" d="100"/>
        </p:scale>
        <p:origin x="1409" y="41"/>
      </p:cViewPr>
      <p:guideLst>
        <p:guide orient="horz" pos="2845"/>
        <p:guide orient="horz" pos="191"/>
        <p:guide orient="horz" pos="1278"/>
        <p:guide pos="5466"/>
        <p:guide pos="2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82" d="100"/>
          <a:sy n="82" d="100"/>
        </p:scale>
        <p:origin x="-3930" y="-390"/>
      </p:cViewPr>
      <p:guideLst>
        <p:guide orient="horz" pos="386"/>
        <p:guide orient="horz" pos="5830"/>
        <p:guide orient="horz" pos="2201"/>
        <p:guide orient="horz" pos="2065"/>
        <p:guide pos="306"/>
        <p:guide pos="393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6238" cy="493713"/>
          </a:xfrm>
          <a:prstGeom prst="rect">
            <a:avLst/>
          </a:prstGeom>
        </p:spPr>
        <p:txBody>
          <a:bodyPr vert="horz" lIns="91440" tIns="45720" rIns="91440" bIns="45720" rtlCol="0"/>
          <a:lstStyle>
            <a:lvl1pPr algn="l">
              <a:spcAft>
                <a:spcPct val="40000"/>
              </a:spcAft>
              <a:buFont typeface="Wingdings" pitchFamily="2" charset="2"/>
              <a:buNone/>
              <a:defRPr sz="1200"/>
            </a:lvl1pPr>
          </a:lstStyle>
          <a:p>
            <a:pPr>
              <a:defRPr/>
            </a:pPr>
            <a:endParaRPr lang="de-DE"/>
          </a:p>
        </p:txBody>
      </p:sp>
      <p:sp>
        <p:nvSpPr>
          <p:cNvPr id="3" name="Datumsplatzhalter 2"/>
          <p:cNvSpPr>
            <a:spLocks noGrp="1"/>
          </p:cNvSpPr>
          <p:nvPr>
            <p:ph type="dt" sz="quarter" idx="1"/>
          </p:nvPr>
        </p:nvSpPr>
        <p:spPr>
          <a:xfrm>
            <a:off x="3813175" y="0"/>
            <a:ext cx="2916238" cy="493713"/>
          </a:xfrm>
          <a:prstGeom prst="rect">
            <a:avLst/>
          </a:prstGeom>
        </p:spPr>
        <p:txBody>
          <a:bodyPr vert="horz" lIns="91440" tIns="45720" rIns="91440" bIns="45720" rtlCol="0"/>
          <a:lstStyle>
            <a:lvl1pPr algn="r">
              <a:spcAft>
                <a:spcPct val="40000"/>
              </a:spcAft>
              <a:buFont typeface="Wingdings" pitchFamily="2" charset="2"/>
              <a:buNone/>
              <a:defRPr sz="1200"/>
            </a:lvl1pPr>
          </a:lstStyle>
          <a:p>
            <a:pPr>
              <a:defRPr/>
            </a:pPr>
            <a:fld id="{AA462A89-C98B-47DD-B90F-91A5A53F9B43}" type="datetimeFigureOut">
              <a:rPr lang="de-DE"/>
              <a:pPr>
                <a:defRPr/>
              </a:pPr>
              <a:t>07.10.2018</a:t>
            </a:fld>
            <a:endParaRPr lang="de-DE"/>
          </a:p>
        </p:txBody>
      </p:sp>
      <p:sp>
        <p:nvSpPr>
          <p:cNvPr id="4" name="Fußzeilenplatzhalter 3"/>
          <p:cNvSpPr>
            <a:spLocks noGrp="1"/>
          </p:cNvSpPr>
          <p:nvPr>
            <p:ph type="ftr" sz="quarter" idx="2"/>
          </p:nvPr>
        </p:nvSpPr>
        <p:spPr>
          <a:xfrm>
            <a:off x="0" y="9372600"/>
            <a:ext cx="2916238" cy="493713"/>
          </a:xfrm>
          <a:prstGeom prst="rect">
            <a:avLst/>
          </a:prstGeom>
        </p:spPr>
        <p:txBody>
          <a:bodyPr vert="horz" lIns="91440" tIns="45720" rIns="91440" bIns="45720" rtlCol="0" anchor="b"/>
          <a:lstStyle>
            <a:lvl1pPr algn="l">
              <a:spcAft>
                <a:spcPct val="40000"/>
              </a:spcAft>
              <a:buFont typeface="Wingdings" pitchFamily="2" charset="2"/>
              <a:buNone/>
              <a:defRPr sz="1200"/>
            </a:lvl1pPr>
          </a:lstStyle>
          <a:p>
            <a:pPr>
              <a:defRPr/>
            </a:pPr>
            <a:endParaRPr lang="de-DE"/>
          </a:p>
        </p:txBody>
      </p:sp>
      <p:sp>
        <p:nvSpPr>
          <p:cNvPr id="5" name="Foliennummernplatzhalter 4"/>
          <p:cNvSpPr>
            <a:spLocks noGrp="1"/>
          </p:cNvSpPr>
          <p:nvPr>
            <p:ph type="sldNum" sz="quarter" idx="3"/>
          </p:nvPr>
        </p:nvSpPr>
        <p:spPr>
          <a:xfrm>
            <a:off x="3813175" y="9372600"/>
            <a:ext cx="2916238" cy="493713"/>
          </a:xfrm>
          <a:prstGeom prst="rect">
            <a:avLst/>
          </a:prstGeom>
        </p:spPr>
        <p:txBody>
          <a:bodyPr vert="horz" lIns="91440" tIns="45720" rIns="91440" bIns="45720" rtlCol="0" anchor="b"/>
          <a:lstStyle>
            <a:lvl1pPr algn="r">
              <a:spcAft>
                <a:spcPct val="40000"/>
              </a:spcAft>
              <a:buFont typeface="Wingdings" pitchFamily="2" charset="2"/>
              <a:buNone/>
              <a:defRPr sz="1200"/>
            </a:lvl1pPr>
          </a:lstStyle>
          <a:p>
            <a:pPr>
              <a:defRPr/>
            </a:pPr>
            <a:fld id="{7E8CBED8-DC35-4046-95F3-C8A9622E2BA0}" type="slidenum">
              <a:rPr lang="de-DE"/>
              <a:pPr>
                <a:defRPr/>
              </a:pPr>
              <a:t>‹#›</a:t>
            </a:fld>
            <a:endParaRPr lang="de-DE"/>
          </a:p>
        </p:txBody>
      </p:sp>
    </p:spTree>
    <p:extLst>
      <p:ext uri="{BB962C8B-B14F-4D97-AF65-F5344CB8AC3E}">
        <p14:creationId xmlns:p14="http://schemas.microsoft.com/office/powerpoint/2010/main" val="3339848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85775" y="0"/>
            <a:ext cx="3600450" cy="493713"/>
          </a:xfrm>
          <a:prstGeom prst="rect">
            <a:avLst/>
          </a:prstGeom>
        </p:spPr>
        <p:txBody>
          <a:bodyPr vert="horz" lIns="0" tIns="90000" rIns="91440" bIns="45720" rtlCol="0"/>
          <a:lstStyle>
            <a:lvl1pPr algn="l">
              <a:spcAft>
                <a:spcPct val="40000"/>
              </a:spcAft>
              <a:buFont typeface="Wingdings" pitchFamily="2" charset="2"/>
              <a:buNone/>
              <a:defRPr sz="1200">
                <a:latin typeface="Frutiger LT Com 55 Roman" pitchFamily="34" charset="0"/>
              </a:defRPr>
            </a:lvl1pPr>
          </a:lstStyle>
          <a:p>
            <a:pPr>
              <a:defRPr/>
            </a:pPr>
            <a:endParaRPr lang="de-DE"/>
          </a:p>
        </p:txBody>
      </p:sp>
      <p:sp>
        <p:nvSpPr>
          <p:cNvPr id="3" name="Datumsplatzhalter 2"/>
          <p:cNvSpPr>
            <a:spLocks noGrp="1"/>
          </p:cNvSpPr>
          <p:nvPr>
            <p:ph type="dt" idx="1"/>
          </p:nvPr>
        </p:nvSpPr>
        <p:spPr>
          <a:xfrm>
            <a:off x="4805363" y="0"/>
            <a:ext cx="1439862" cy="493713"/>
          </a:xfrm>
          <a:prstGeom prst="rect">
            <a:avLst/>
          </a:prstGeom>
        </p:spPr>
        <p:txBody>
          <a:bodyPr vert="horz" lIns="91440" tIns="90000" rIns="0" bIns="45720" rtlCol="0"/>
          <a:lstStyle>
            <a:lvl1pPr algn="r">
              <a:spcAft>
                <a:spcPct val="40000"/>
              </a:spcAft>
              <a:buFont typeface="Wingdings" pitchFamily="2" charset="2"/>
              <a:buNone/>
              <a:defRPr sz="1200">
                <a:latin typeface="Frutiger LT Com 55 Roman" pitchFamily="34" charset="0"/>
              </a:defRPr>
            </a:lvl1pPr>
          </a:lstStyle>
          <a:p>
            <a:pPr>
              <a:defRPr/>
            </a:pPr>
            <a:fld id="{D128E39D-64B6-43AA-8112-E8570A28280E}" type="datetimeFigureOut">
              <a:rPr lang="de-DE"/>
              <a:pPr>
                <a:defRPr/>
              </a:pPr>
              <a:t>07.10.2018</a:t>
            </a:fld>
            <a:endParaRPr lang="de-DE" dirty="0"/>
          </a:p>
        </p:txBody>
      </p:sp>
      <p:sp>
        <p:nvSpPr>
          <p:cNvPr id="4" name="Folienbildplatzhalter 3"/>
          <p:cNvSpPr>
            <a:spLocks noGrp="1" noRot="1" noChangeAspect="1"/>
          </p:cNvSpPr>
          <p:nvPr>
            <p:ph type="sldImg" idx="2"/>
          </p:nvPr>
        </p:nvSpPr>
        <p:spPr>
          <a:xfrm>
            <a:off x="-106363" y="612775"/>
            <a:ext cx="4737101" cy="2665413"/>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485775" y="3494088"/>
            <a:ext cx="5759450" cy="5761037"/>
          </a:xfrm>
          <a:prstGeom prst="rect">
            <a:avLst/>
          </a:prstGeom>
        </p:spPr>
        <p:txBody>
          <a:bodyPr vert="horz" lIns="0" tIns="0" rIns="0" bIns="0" rtlCol="0"/>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485775" y="9372600"/>
            <a:ext cx="3600450" cy="493713"/>
          </a:xfrm>
          <a:prstGeom prst="rect">
            <a:avLst/>
          </a:prstGeom>
        </p:spPr>
        <p:txBody>
          <a:bodyPr vert="horz" lIns="0" tIns="45720" rIns="91440" bIns="180000" rtlCol="0" anchor="b"/>
          <a:lstStyle>
            <a:lvl1pPr algn="l">
              <a:spcAft>
                <a:spcPct val="40000"/>
              </a:spcAft>
              <a:buFont typeface="Wingdings" pitchFamily="2" charset="2"/>
              <a:buNone/>
              <a:defRPr sz="1200">
                <a:latin typeface="Frutiger LT Com 55 Roman" pitchFamily="34" charset="0"/>
              </a:defRPr>
            </a:lvl1pPr>
          </a:lstStyle>
          <a:p>
            <a:pPr>
              <a:defRPr/>
            </a:pPr>
            <a:endParaRPr lang="de-DE"/>
          </a:p>
        </p:txBody>
      </p:sp>
      <p:sp>
        <p:nvSpPr>
          <p:cNvPr id="7" name="Foliennummernplatzhalter 6"/>
          <p:cNvSpPr>
            <a:spLocks noGrp="1"/>
          </p:cNvSpPr>
          <p:nvPr>
            <p:ph type="sldNum" sz="quarter" idx="5"/>
          </p:nvPr>
        </p:nvSpPr>
        <p:spPr>
          <a:xfrm>
            <a:off x="4805363" y="9372600"/>
            <a:ext cx="1439862" cy="493713"/>
          </a:xfrm>
          <a:prstGeom prst="rect">
            <a:avLst/>
          </a:prstGeom>
        </p:spPr>
        <p:txBody>
          <a:bodyPr vert="horz" lIns="91440" tIns="45720" rIns="0" bIns="180000" rtlCol="0" anchor="b"/>
          <a:lstStyle>
            <a:lvl1pPr algn="r">
              <a:spcAft>
                <a:spcPct val="40000"/>
              </a:spcAft>
              <a:buFont typeface="Wingdings" pitchFamily="2" charset="2"/>
              <a:buNone/>
              <a:defRPr sz="1200">
                <a:latin typeface="Frutiger LT Com 55 Roman" pitchFamily="34" charset="0"/>
              </a:defRPr>
            </a:lvl1pPr>
          </a:lstStyle>
          <a:p>
            <a:pPr>
              <a:defRPr/>
            </a:pPr>
            <a:fld id="{5CE6F52F-4F01-47B4-A1A3-4442B48B2E25}" type="slidenum">
              <a:rPr lang="de-DE"/>
              <a:pPr>
                <a:defRPr/>
              </a:pPr>
              <a:t>‹#›</a:t>
            </a:fld>
            <a:endParaRPr lang="de-DE" dirty="0"/>
          </a:p>
        </p:txBody>
      </p:sp>
    </p:spTree>
    <p:extLst>
      <p:ext uri="{BB962C8B-B14F-4D97-AF65-F5344CB8AC3E}">
        <p14:creationId xmlns:p14="http://schemas.microsoft.com/office/powerpoint/2010/main" val="519792135"/>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rtl="0" eaLnBrk="0" fontAlgn="base" hangingPunct="0">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rtl="0" eaLnBrk="0" fontAlgn="base" hangingPunct="0">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rtl="0" eaLnBrk="0" fontAlgn="base" hangingPunct="0">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rtl="0" eaLnBrk="0" fontAlgn="base" hangingPunct="0">
      <a:spcBef>
        <a:spcPct val="30000"/>
      </a:spcBef>
      <a:spcAft>
        <a:spcPct val="0"/>
      </a:spcAft>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plotCostsPATENT2.m</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a:t>
            </a:fld>
            <a:endParaRPr lang="de-DE" dirty="0"/>
          </a:p>
        </p:txBody>
      </p:sp>
    </p:spTree>
    <p:extLst>
      <p:ext uri="{BB962C8B-B14F-4D97-AF65-F5344CB8AC3E}">
        <p14:creationId xmlns:p14="http://schemas.microsoft.com/office/powerpoint/2010/main" val="1470598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Penalty </a:t>
            </a:r>
            <a:r>
              <a:rPr lang="de-DE" dirty="0" err="1" smtClean="0"/>
              <a:t>should</a:t>
            </a:r>
            <a:r>
              <a:rPr lang="de-DE" dirty="0" smtClean="0"/>
              <a:t> </a:t>
            </a:r>
            <a:r>
              <a:rPr lang="de-DE" dirty="0" err="1" smtClean="0"/>
              <a:t>be</a:t>
            </a:r>
            <a:r>
              <a:rPr lang="de-DE" dirty="0" smtClean="0"/>
              <a:t> </a:t>
            </a:r>
            <a:r>
              <a:rPr lang="de-DE" dirty="0" err="1" smtClean="0"/>
              <a:t>explained</a:t>
            </a:r>
            <a:r>
              <a:rPr lang="de-DE" baseline="0" dirty="0" smtClean="0"/>
              <a:t> </a:t>
            </a:r>
            <a:r>
              <a:rPr lang="de-DE" baseline="0" dirty="0" err="1" smtClean="0"/>
              <a:t>here</a:t>
            </a:r>
            <a:r>
              <a:rPr lang="de-DE" baseline="0" dirty="0" smtClean="0"/>
              <a:t>.</a:t>
            </a:r>
          </a:p>
          <a:p>
            <a:r>
              <a:rPr lang="de-DE" baseline="0" dirty="0" smtClean="0"/>
              <a:t>ONLY The </a:t>
            </a:r>
            <a:r>
              <a:rPr lang="de-DE" baseline="0" dirty="0" err="1" smtClean="0"/>
              <a:t>minimas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cost-margin</a:t>
            </a:r>
            <a:r>
              <a:rPr lang="de-DE" baseline="0" dirty="0" smtClean="0"/>
              <a:t>(</a:t>
            </a:r>
            <a:r>
              <a:rPr lang="de-DE" baseline="0" dirty="0" err="1" smtClean="0"/>
              <a:t>green</a:t>
            </a:r>
            <a:r>
              <a:rPr lang="de-DE" baseline="0" dirty="0" smtClean="0"/>
              <a:t>) </a:t>
            </a:r>
            <a:r>
              <a:rPr lang="de-DE" baseline="0" dirty="0" err="1" smtClean="0"/>
              <a:t>get</a:t>
            </a:r>
            <a:r>
              <a:rPr lang="de-DE" baseline="0" dirty="0" smtClean="0"/>
              <a:t> a </a:t>
            </a:r>
            <a:r>
              <a:rPr lang="de-DE" baseline="0" dirty="0" err="1" smtClean="0"/>
              <a:t>penalty</a:t>
            </a:r>
            <a:r>
              <a:rPr lang="de-DE" baseline="0" dirty="0" smtClean="0"/>
              <a:t> .</a:t>
            </a:r>
            <a:r>
              <a:rPr lang="de-DE" baseline="0" dirty="0" err="1" smtClean="0"/>
              <a:t>if</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not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cost-margin</a:t>
            </a:r>
            <a:r>
              <a:rPr lang="de-DE" baseline="0" dirty="0" smtClean="0"/>
              <a:t> </a:t>
            </a:r>
            <a:r>
              <a:rPr lang="de-DE" baseline="0" dirty="0" err="1" smtClean="0"/>
              <a:t>they</a:t>
            </a:r>
            <a:r>
              <a:rPr lang="de-DE" baseline="0" dirty="0" smtClean="0"/>
              <a:t> </a:t>
            </a:r>
            <a:r>
              <a:rPr lang="de-DE" baseline="0" dirty="0" err="1" smtClean="0"/>
              <a:t>get</a:t>
            </a:r>
            <a:r>
              <a:rPr lang="de-DE" baseline="0" dirty="0" smtClean="0"/>
              <a:t> NO </a:t>
            </a:r>
            <a:r>
              <a:rPr lang="de-DE" baseline="0" dirty="0" err="1" smtClean="0"/>
              <a:t>penalty</a:t>
            </a:r>
            <a:r>
              <a:rPr lang="de-DE" baseline="0" dirty="0" smtClean="0"/>
              <a:t>.</a:t>
            </a:r>
          </a:p>
          <a:p>
            <a:endParaRPr lang="de-DE" dirty="0" smtClean="0"/>
          </a:p>
          <a:p>
            <a:endParaRPr lang="de-DE" dirty="0" smtClean="0"/>
          </a:p>
          <a:p>
            <a:endParaRPr lang="de-DE" dirty="0" smtClean="0"/>
          </a:p>
          <a:p>
            <a:r>
              <a:rPr lang="de-DE" dirty="0" err="1" smtClean="0"/>
              <a:t>Extra:The</a:t>
            </a:r>
            <a:r>
              <a:rPr lang="de-DE" dirty="0" smtClean="0"/>
              <a:t> </a:t>
            </a:r>
            <a:r>
              <a:rPr lang="de-DE" dirty="0" err="1" smtClean="0"/>
              <a:t>confidence</a:t>
            </a:r>
            <a:r>
              <a:rPr lang="de-DE" dirty="0" smtClean="0"/>
              <a:t> </a:t>
            </a:r>
            <a:r>
              <a:rPr lang="de-DE" dirty="0" err="1" smtClean="0"/>
              <a:t>is</a:t>
            </a:r>
            <a:r>
              <a:rPr lang="de-DE" dirty="0" smtClean="0"/>
              <a:t> </a:t>
            </a:r>
            <a:r>
              <a:rPr lang="de-DE" dirty="0" err="1" smtClean="0"/>
              <a:t>based</a:t>
            </a:r>
            <a:r>
              <a:rPr lang="de-DE" dirty="0" smtClean="0"/>
              <a:t> on </a:t>
            </a:r>
            <a:r>
              <a:rPr lang="de-DE" dirty="0" err="1" smtClean="0"/>
              <a:t>the</a:t>
            </a:r>
            <a:r>
              <a:rPr lang="de-DE" dirty="0" smtClean="0"/>
              <a:t> </a:t>
            </a:r>
            <a:r>
              <a:rPr lang="de-DE" dirty="0" err="1" smtClean="0"/>
              <a:t>number</a:t>
            </a:r>
            <a:r>
              <a:rPr lang="de-DE" dirty="0" smtClean="0"/>
              <a:t> </a:t>
            </a:r>
            <a:r>
              <a:rPr lang="de-DE" dirty="0" err="1" smtClean="0"/>
              <a:t>of</a:t>
            </a:r>
            <a:r>
              <a:rPr lang="de-DE" dirty="0" smtClean="0"/>
              <a:t> </a:t>
            </a:r>
            <a:r>
              <a:rPr lang="de-DE" dirty="0" err="1" smtClean="0"/>
              <a:t>minima</a:t>
            </a:r>
            <a:r>
              <a:rPr lang="de-DE" dirty="0" smtClean="0"/>
              <a:t> in </a:t>
            </a:r>
            <a:r>
              <a:rPr lang="de-DE" dirty="0" err="1" smtClean="0"/>
              <a:t>the</a:t>
            </a:r>
            <a:r>
              <a:rPr lang="de-DE" dirty="0" smtClean="0"/>
              <a:t> </a:t>
            </a:r>
            <a:r>
              <a:rPr lang="de-DE" dirty="0" err="1" smtClean="0"/>
              <a:t>cost</a:t>
            </a:r>
            <a:r>
              <a:rPr lang="de-DE" dirty="0" smtClean="0"/>
              <a:t> </a:t>
            </a:r>
            <a:r>
              <a:rPr lang="de-DE" dirty="0" err="1" smtClean="0"/>
              <a:t>curve</a:t>
            </a:r>
            <a:r>
              <a:rPr lang="de-DE" dirty="0" smtClean="0"/>
              <a:t>, </a:t>
            </a:r>
            <a:r>
              <a:rPr lang="de-DE" dirty="0" err="1" smtClean="0"/>
              <a:t>the</a:t>
            </a:r>
            <a:r>
              <a:rPr lang="de-DE" dirty="0" smtClean="0"/>
              <a:t> </a:t>
            </a:r>
            <a:r>
              <a:rPr lang="de-DE" dirty="0" err="1" smtClean="0"/>
              <a:t>more</a:t>
            </a:r>
            <a:r>
              <a:rPr lang="de-DE" baseline="0" dirty="0" smtClean="0"/>
              <a:t> </a:t>
            </a:r>
            <a:r>
              <a:rPr lang="de-DE" baseline="0" dirty="0" err="1" smtClean="0"/>
              <a:t>minimas</a:t>
            </a:r>
            <a:r>
              <a:rPr lang="de-DE" baseline="0" dirty="0" smtClean="0"/>
              <a:t>,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confidence.we</a:t>
            </a:r>
            <a:r>
              <a:rPr lang="de-DE" baseline="0" dirty="0" smtClean="0"/>
              <a:t> </a:t>
            </a:r>
            <a:r>
              <a:rPr lang="de-DE" baseline="0" dirty="0" err="1" smtClean="0"/>
              <a:t>illustrated</a:t>
            </a:r>
            <a:r>
              <a:rPr lang="de-DE" baseline="0" dirty="0" smtClean="0"/>
              <a:t> </a:t>
            </a:r>
            <a:r>
              <a:rPr lang="de-DE" baseline="0" dirty="0" err="1" smtClean="0"/>
              <a:t>here</a:t>
            </a:r>
            <a:r>
              <a:rPr lang="de-DE" baseline="0" dirty="0" smtClean="0"/>
              <a:t> </a:t>
            </a:r>
            <a:r>
              <a:rPr lang="de-DE" baseline="0" dirty="0" err="1" smtClean="0"/>
              <a:t>by</a:t>
            </a:r>
            <a:r>
              <a:rPr lang="de-DE" baseline="0" dirty="0" smtClean="0"/>
              <a:t> </a:t>
            </a:r>
            <a:r>
              <a:rPr lang="de-DE" baseline="0" dirty="0" err="1" smtClean="0"/>
              <a:t>showing</a:t>
            </a:r>
            <a:r>
              <a:rPr lang="de-DE" baseline="0" dirty="0" smtClean="0"/>
              <a:t> </a:t>
            </a:r>
            <a:r>
              <a:rPr lang="de-DE" baseline="0" dirty="0" err="1" smtClean="0"/>
              <a:t>penalty</a:t>
            </a:r>
            <a:r>
              <a:rPr lang="de-DE" baseline="0" dirty="0" smtClean="0"/>
              <a:t> </a:t>
            </a:r>
            <a:r>
              <a:rPr lang="de-DE" baseline="0" dirty="0" err="1" smtClean="0"/>
              <a:t>fro</a:t>
            </a:r>
            <a:r>
              <a:rPr lang="de-DE" baseline="0" dirty="0" smtClean="0"/>
              <a:t> </a:t>
            </a:r>
            <a:r>
              <a:rPr lang="de-DE" baseline="0" dirty="0" err="1" smtClean="0"/>
              <a:t>every</a:t>
            </a:r>
            <a:r>
              <a:rPr lang="de-DE" baseline="0" dirty="0" smtClean="0"/>
              <a:t> </a:t>
            </a:r>
            <a:r>
              <a:rPr lang="de-DE" baseline="0" dirty="0" err="1" smtClean="0"/>
              <a:t>disparity.the</a:t>
            </a:r>
            <a:r>
              <a:rPr lang="de-DE" baseline="0" dirty="0" smtClean="0"/>
              <a:t> </a:t>
            </a:r>
            <a:r>
              <a:rPr lang="de-DE" baseline="0" dirty="0" err="1" smtClean="0"/>
              <a:t>further</a:t>
            </a:r>
            <a:r>
              <a:rPr lang="de-DE" baseline="0" dirty="0" smtClean="0"/>
              <a:t> </a:t>
            </a:r>
            <a:r>
              <a:rPr lang="de-DE" baseline="0" dirty="0" err="1" smtClean="0"/>
              <a:t>the</a:t>
            </a:r>
            <a:r>
              <a:rPr lang="de-DE" baseline="0" dirty="0" smtClean="0"/>
              <a:t> </a:t>
            </a:r>
            <a:r>
              <a:rPr lang="de-DE" baseline="0" dirty="0" err="1" smtClean="0"/>
              <a:t>lcoal</a:t>
            </a:r>
            <a:r>
              <a:rPr lang="de-DE" baseline="0" dirty="0" smtClean="0"/>
              <a:t> </a:t>
            </a:r>
            <a:r>
              <a:rPr lang="de-DE" baseline="0" dirty="0" err="1" smtClean="0"/>
              <a:t>minima</a:t>
            </a:r>
            <a:r>
              <a:rPr lang="de-DE" baseline="0" dirty="0" smtClean="0"/>
              <a:t> </a:t>
            </a:r>
            <a:r>
              <a:rPr lang="de-DE" baseline="0" dirty="0" err="1" smtClean="0"/>
              <a:t>is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global </a:t>
            </a:r>
            <a:r>
              <a:rPr lang="de-DE" baseline="0" dirty="0" err="1" smtClean="0"/>
              <a:t>one,the</a:t>
            </a:r>
            <a:r>
              <a:rPr lang="de-DE" baseline="0" dirty="0" smtClean="0"/>
              <a:t> </a:t>
            </a:r>
            <a:r>
              <a:rPr lang="de-DE" baseline="0" dirty="0" err="1" smtClean="0"/>
              <a:t>higher</a:t>
            </a:r>
            <a:r>
              <a:rPr lang="de-DE" baseline="0" dirty="0" smtClean="0"/>
              <a:t> </a:t>
            </a:r>
            <a:r>
              <a:rPr lang="de-DE" baseline="0" dirty="0" err="1" smtClean="0"/>
              <a:t>the</a:t>
            </a:r>
            <a:r>
              <a:rPr lang="de-DE" baseline="0" dirty="0" smtClean="0"/>
              <a:t> </a:t>
            </a:r>
            <a:r>
              <a:rPr lang="de-DE" baseline="0" dirty="0" err="1" smtClean="0"/>
              <a:t>penalty</a:t>
            </a:r>
            <a:r>
              <a:rPr lang="de-DE" baseline="0" dirty="0" smtClean="0"/>
              <a:t>.</a:t>
            </a:r>
          </a:p>
          <a:p>
            <a:r>
              <a:rPr lang="de-DE" baseline="0" dirty="0" err="1" smtClean="0"/>
              <a:t>Formula</a:t>
            </a:r>
            <a:r>
              <a:rPr lang="de-DE" baseline="0" dirty="0" smtClean="0"/>
              <a:t> </a:t>
            </a:r>
            <a:r>
              <a:rPr lang="de-DE" baseline="0" dirty="0" err="1" smtClean="0"/>
              <a:t>first,penalty</a:t>
            </a:r>
            <a:r>
              <a:rPr lang="de-DE" baseline="0" dirty="0" smtClean="0"/>
              <a:t> </a:t>
            </a:r>
            <a:r>
              <a:rPr lang="de-DE" baseline="0" dirty="0" err="1" smtClean="0"/>
              <a:t>def</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changed</a:t>
            </a:r>
            <a:endParaRPr lang="de-DE" baseline="0" dirty="0" smtClean="0"/>
          </a:p>
          <a:p>
            <a:r>
              <a:rPr lang="de-DE" baseline="0" dirty="0" err="1" smtClean="0"/>
              <a:t>Only</a:t>
            </a:r>
            <a:r>
              <a:rPr lang="de-DE" baseline="0" dirty="0" smtClean="0"/>
              <a:t> </a:t>
            </a:r>
            <a:r>
              <a:rPr lang="de-DE" baseline="0" dirty="0" err="1" smtClean="0"/>
              <a:t>one</a:t>
            </a:r>
            <a:r>
              <a:rPr lang="de-DE" baseline="0" dirty="0" smtClean="0"/>
              <a:t> </a:t>
            </a:r>
            <a:r>
              <a:rPr lang="de-DE" baseline="0" dirty="0" err="1" smtClean="0"/>
              <a:t>genral</a:t>
            </a:r>
            <a:r>
              <a:rPr lang="de-DE" baseline="0" dirty="0" smtClean="0"/>
              <a:t> </a:t>
            </a:r>
            <a:r>
              <a:rPr lang="de-DE" baseline="0" dirty="0" err="1" smtClean="0"/>
              <a:t>figure</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11</a:t>
            </a:fld>
            <a:endParaRPr lang="de-DE" dirty="0"/>
          </a:p>
        </p:txBody>
      </p:sp>
    </p:spTree>
    <p:extLst>
      <p:ext uri="{BB962C8B-B14F-4D97-AF65-F5344CB8AC3E}">
        <p14:creationId xmlns:p14="http://schemas.microsoft.com/office/powerpoint/2010/main" val="277011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Explain</a:t>
            </a:r>
            <a:r>
              <a:rPr lang="de-DE" dirty="0" smtClean="0"/>
              <a:t> </a:t>
            </a:r>
            <a:r>
              <a:rPr lang="de-DE" dirty="0" err="1" smtClean="0"/>
              <a:t>the</a:t>
            </a:r>
            <a:r>
              <a:rPr lang="de-DE" dirty="0" smtClean="0"/>
              <a:t> </a:t>
            </a:r>
            <a:r>
              <a:rPr lang="de-DE" dirty="0" err="1" smtClean="0"/>
              <a:t>diagram</a:t>
            </a:r>
            <a:r>
              <a:rPr lang="de-DE" dirty="0" smtClean="0"/>
              <a:t>….</a:t>
            </a:r>
          </a:p>
          <a:p>
            <a:r>
              <a:rPr lang="de-DE" dirty="0" smtClean="0"/>
              <a:t>The </a:t>
            </a:r>
            <a:r>
              <a:rPr lang="de-DE" dirty="0" err="1" smtClean="0"/>
              <a:t>green</a:t>
            </a:r>
            <a:r>
              <a:rPr lang="de-DE" dirty="0" smtClean="0"/>
              <a:t> </a:t>
            </a:r>
            <a:r>
              <a:rPr lang="de-DE" dirty="0" err="1" smtClean="0"/>
              <a:t>line</a:t>
            </a:r>
            <a:r>
              <a:rPr lang="de-DE" dirty="0" smtClean="0"/>
              <a:t>,</a:t>
            </a:r>
          </a:p>
          <a:p>
            <a:r>
              <a:rPr lang="de-DE" dirty="0" smtClean="0"/>
              <a:t>The </a:t>
            </a:r>
            <a:r>
              <a:rPr lang="de-DE" dirty="0" err="1" smtClean="0"/>
              <a:t>penalty</a:t>
            </a:r>
            <a:r>
              <a:rPr lang="de-DE" baseline="0" dirty="0" smtClean="0"/>
              <a:t> </a:t>
            </a:r>
            <a:r>
              <a:rPr lang="de-DE" baseline="0" dirty="0" err="1" smtClean="0"/>
              <a:t>is</a:t>
            </a:r>
            <a:r>
              <a:rPr lang="de-DE" baseline="0" dirty="0" smtClean="0"/>
              <a:t>  also </a:t>
            </a:r>
            <a:r>
              <a:rPr lang="de-DE" baseline="0" dirty="0" err="1" smtClean="0"/>
              <a:t>depends</a:t>
            </a:r>
            <a:r>
              <a:rPr lang="de-DE" baseline="0" dirty="0" smtClean="0"/>
              <a:t> on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local</a:t>
            </a:r>
            <a:r>
              <a:rPr lang="de-DE" baseline="0" dirty="0" smtClean="0"/>
              <a:t> </a:t>
            </a:r>
            <a:r>
              <a:rPr lang="de-DE" baseline="0" dirty="0" err="1" smtClean="0"/>
              <a:t>and</a:t>
            </a:r>
            <a:r>
              <a:rPr lang="de-DE" baseline="0" dirty="0" smtClean="0"/>
              <a:t> global </a:t>
            </a:r>
            <a:r>
              <a:rPr lang="de-DE" baseline="0" dirty="0" err="1" smtClean="0"/>
              <a:t>minimas,the</a:t>
            </a:r>
            <a:r>
              <a:rPr lang="de-DE" baseline="0" dirty="0" smtClean="0"/>
              <a:t> </a:t>
            </a:r>
            <a:r>
              <a:rPr lang="de-DE" baseline="0" dirty="0" err="1" smtClean="0"/>
              <a:t>higher</a:t>
            </a:r>
            <a:r>
              <a:rPr lang="de-DE" baseline="0" dirty="0" smtClean="0"/>
              <a:t>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penalty</a:t>
            </a:r>
            <a:r>
              <a:rPr lang="de-DE" baseline="0" dirty="0" smtClean="0"/>
              <a:t>….</a:t>
            </a:r>
            <a:r>
              <a:rPr lang="de-DE" baseline="0" dirty="0" err="1" smtClean="0"/>
              <a:t>the</a:t>
            </a:r>
            <a:r>
              <a:rPr lang="de-DE" baseline="0" dirty="0" smtClean="0"/>
              <a:t>[</a:t>
            </a:r>
            <a:r>
              <a:rPr lang="de-DE" baseline="0" dirty="0" err="1" smtClean="0"/>
              <a:t>higher</a:t>
            </a:r>
            <a:r>
              <a:rPr lang="de-DE" baseline="0" dirty="0" smtClean="0"/>
              <a:t> </a:t>
            </a:r>
            <a:r>
              <a:rPr lang="de-DE" baseline="0" dirty="0" err="1" smtClean="0"/>
              <a:t>penalty</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12</a:t>
            </a:fld>
            <a:endParaRPr lang="de-DE" dirty="0"/>
          </a:p>
        </p:txBody>
      </p:sp>
    </p:spTree>
    <p:extLst>
      <p:ext uri="{BB962C8B-B14F-4D97-AF65-F5344CB8AC3E}">
        <p14:creationId xmlns:p14="http://schemas.microsoft.com/office/powerpoint/2010/main" val="152012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penalty</a:t>
            </a:r>
            <a:r>
              <a:rPr lang="de-DE" dirty="0" smtClean="0"/>
              <a:t> </a:t>
            </a:r>
            <a:r>
              <a:rPr lang="de-DE" dirty="0" err="1" smtClean="0"/>
              <a:t>increases</a:t>
            </a:r>
            <a:r>
              <a:rPr lang="de-DE" baseline="0" dirty="0" smtClean="0"/>
              <a:t> </a:t>
            </a:r>
            <a:r>
              <a:rPr lang="de-DE" baseline="0" dirty="0" err="1" smtClean="0"/>
              <a:t>up</a:t>
            </a:r>
            <a:r>
              <a:rPr lang="de-DE" baseline="0" dirty="0" smtClean="0"/>
              <a:t> </a:t>
            </a:r>
            <a:r>
              <a:rPr lang="de-DE" baseline="0" dirty="0" err="1" smtClean="0"/>
              <a:t>to</a:t>
            </a:r>
            <a:r>
              <a:rPr lang="de-DE" baseline="0" dirty="0" smtClean="0"/>
              <a:t> a </a:t>
            </a:r>
            <a:r>
              <a:rPr lang="de-DE" baseline="0" dirty="0" err="1" smtClean="0"/>
              <a:t>defined</a:t>
            </a:r>
            <a:r>
              <a:rPr lang="de-DE" baseline="0" dirty="0" smtClean="0"/>
              <a:t> </a:t>
            </a:r>
            <a:r>
              <a:rPr lang="de-DE" baseline="0" dirty="0" err="1" smtClean="0"/>
              <a:t>thereshhold</a:t>
            </a:r>
            <a:r>
              <a:rPr lang="de-DE" baseline="0" dirty="0" smtClean="0"/>
              <a:t> </a:t>
            </a:r>
            <a:r>
              <a:rPr lang="de-DE" baseline="0" dirty="0" err="1" smtClean="0"/>
              <a:t>whish</a:t>
            </a:r>
            <a:r>
              <a:rPr lang="de-DE" baseline="0" dirty="0" smtClean="0"/>
              <a:t> </a:t>
            </a:r>
            <a:r>
              <a:rPr lang="de-DE" baseline="0" dirty="0" err="1" smtClean="0"/>
              <a:t>is</a:t>
            </a:r>
            <a:r>
              <a:rPr lang="de-DE" baseline="0" dirty="0" smtClean="0"/>
              <a:t> </a:t>
            </a:r>
            <a:r>
              <a:rPr lang="de-DE" baseline="0" dirty="0" err="1" smtClean="0"/>
              <a:t>defined</a:t>
            </a:r>
            <a:r>
              <a:rPr lang="de-DE" baseline="0" dirty="0" smtClean="0"/>
              <a:t> </a:t>
            </a:r>
            <a:r>
              <a:rPr lang="de-DE" baseline="0" dirty="0" err="1" smtClean="0"/>
              <a:t>by</a:t>
            </a:r>
            <a:r>
              <a:rPr lang="de-DE" baseline="0" dirty="0" smtClean="0"/>
              <a:t> X</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13</a:t>
            </a:fld>
            <a:endParaRPr lang="de-DE" dirty="0"/>
          </a:p>
        </p:txBody>
      </p:sp>
    </p:spTree>
    <p:extLst>
      <p:ext uri="{BB962C8B-B14F-4D97-AF65-F5344CB8AC3E}">
        <p14:creationId xmlns:p14="http://schemas.microsoft.com/office/powerpoint/2010/main" val="1309377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Some </a:t>
            </a:r>
            <a:r>
              <a:rPr lang="de-DE" dirty="0" err="1" smtClean="0"/>
              <a:t>explanations</a:t>
            </a:r>
            <a:r>
              <a:rPr lang="de-DE" dirty="0" smtClean="0"/>
              <a:t>, </a:t>
            </a:r>
            <a:r>
              <a:rPr lang="de-DE" dirty="0" err="1" smtClean="0"/>
              <a:t>comparison</a:t>
            </a:r>
            <a:r>
              <a:rPr lang="de-DE" dirty="0" smtClean="0"/>
              <a:t> </a:t>
            </a:r>
            <a:r>
              <a:rPr lang="de-DE" dirty="0" err="1" smtClean="0"/>
              <a:t>with</a:t>
            </a:r>
            <a:r>
              <a:rPr lang="de-DE" dirty="0" smtClean="0"/>
              <a:t> </a:t>
            </a:r>
            <a:r>
              <a:rPr lang="de-DE" dirty="0" err="1" smtClean="0"/>
              <a:t>the</a:t>
            </a:r>
            <a:r>
              <a:rPr lang="de-DE" dirty="0" smtClean="0"/>
              <a:t> </a:t>
            </a:r>
            <a:r>
              <a:rPr lang="de-DE" dirty="0" err="1" smtClean="0"/>
              <a:t>state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art</a:t>
            </a:r>
            <a:r>
              <a:rPr lang="de-DE" baseline="0" dirty="0" smtClean="0"/>
              <a:t>…wich </a:t>
            </a:r>
            <a:r>
              <a:rPr lang="de-DE" baseline="0" dirty="0" err="1" smtClean="0"/>
              <a:t>area</a:t>
            </a:r>
            <a:r>
              <a:rPr lang="de-DE" baseline="0" dirty="0" smtClean="0"/>
              <a:t> </a:t>
            </a:r>
            <a:r>
              <a:rPr lang="de-DE" baseline="0" dirty="0" err="1" smtClean="0"/>
              <a:t>is</a:t>
            </a:r>
            <a:r>
              <a:rPr lang="de-DE" baseline="0" dirty="0" smtClean="0"/>
              <a:t> </a:t>
            </a:r>
            <a:r>
              <a:rPr lang="de-DE" baseline="0" dirty="0" err="1" smtClean="0"/>
              <a:t>better</a:t>
            </a:r>
            <a:r>
              <a:rPr lang="de-DE" baseline="0" dirty="0" smtClean="0"/>
              <a:t> </a:t>
            </a:r>
            <a:r>
              <a:rPr lang="de-DE" baseline="0" dirty="0" err="1" smtClean="0"/>
              <a:t>with</a:t>
            </a:r>
            <a:r>
              <a:rPr lang="de-DE" baseline="0" dirty="0" smtClean="0"/>
              <a:t> </a:t>
            </a:r>
            <a:r>
              <a:rPr lang="de-DE" baseline="0" dirty="0" err="1" smtClean="0"/>
              <a:t>prop</a:t>
            </a:r>
            <a:r>
              <a:rPr lang="de-DE" baseline="0" dirty="0" smtClean="0"/>
              <a:t> </a:t>
            </a:r>
            <a:r>
              <a:rPr lang="de-DE" baseline="0" dirty="0" err="1" smtClean="0"/>
              <a:t>method</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15</a:t>
            </a:fld>
            <a:endParaRPr lang="de-DE" dirty="0"/>
          </a:p>
        </p:txBody>
      </p:sp>
    </p:spTree>
    <p:extLst>
      <p:ext uri="{BB962C8B-B14F-4D97-AF65-F5344CB8AC3E}">
        <p14:creationId xmlns:p14="http://schemas.microsoft.com/office/powerpoint/2010/main" val="120198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brighter</a:t>
            </a:r>
            <a:r>
              <a:rPr lang="de-DE" dirty="0" smtClean="0"/>
              <a:t> </a:t>
            </a:r>
            <a:r>
              <a:rPr lang="de-DE" dirty="0" err="1" smtClean="0"/>
              <a:t>values</a:t>
            </a:r>
            <a:r>
              <a:rPr lang="de-DE" dirty="0" smtClean="0"/>
              <a:t> </a:t>
            </a:r>
            <a:r>
              <a:rPr lang="de-DE" dirty="0" err="1" smtClean="0"/>
              <a:t>indicate</a:t>
            </a:r>
            <a:r>
              <a:rPr lang="de-DE" dirty="0" smtClean="0"/>
              <a:t> </a:t>
            </a:r>
            <a:r>
              <a:rPr lang="de-DE" dirty="0" err="1" smtClean="0"/>
              <a:t>higher</a:t>
            </a:r>
            <a:r>
              <a:rPr lang="de-DE" dirty="0" smtClean="0"/>
              <a:t> </a:t>
            </a:r>
            <a:r>
              <a:rPr lang="de-DE" dirty="0" err="1" smtClean="0"/>
              <a:t>confidences.for</a:t>
            </a:r>
            <a:r>
              <a:rPr lang="de-DE" baseline="0" dirty="0" smtClean="0"/>
              <a:t> </a:t>
            </a:r>
            <a:r>
              <a:rPr lang="de-DE" baseline="0" dirty="0" err="1" smtClean="0"/>
              <a:t>example</a:t>
            </a:r>
            <a:r>
              <a:rPr lang="de-DE" baseline="0" dirty="0" smtClean="0"/>
              <a:t> </a:t>
            </a:r>
            <a:r>
              <a:rPr lang="de-DE" baseline="0" dirty="0" err="1" smtClean="0"/>
              <a:t>the</a:t>
            </a:r>
            <a:r>
              <a:rPr lang="de-DE" baseline="0" dirty="0" smtClean="0"/>
              <a:t> </a:t>
            </a:r>
            <a:r>
              <a:rPr lang="de-DE" baseline="0" dirty="0" err="1" smtClean="0"/>
              <a:t>area</a:t>
            </a:r>
            <a:r>
              <a:rPr lang="de-DE" baseline="0" dirty="0" smtClean="0"/>
              <a:t> </a:t>
            </a:r>
            <a:r>
              <a:rPr lang="de-DE" baseline="0" dirty="0" err="1" smtClean="0"/>
              <a:t>with</a:t>
            </a:r>
            <a:r>
              <a:rPr lang="de-DE" baseline="0" dirty="0" smtClean="0"/>
              <a:t> </a:t>
            </a:r>
            <a:r>
              <a:rPr lang="de-DE" baseline="0" dirty="0" err="1" smtClean="0"/>
              <a:t>higher</a:t>
            </a:r>
            <a:r>
              <a:rPr lang="de-DE" baseline="0" dirty="0" smtClean="0"/>
              <a:t> </a:t>
            </a:r>
            <a:r>
              <a:rPr lang="de-DE" baseline="0" dirty="0" err="1" smtClean="0"/>
              <a:t>texture</a:t>
            </a:r>
            <a:r>
              <a:rPr lang="de-DE" baseline="0" dirty="0" smtClean="0"/>
              <a:t> </a:t>
            </a:r>
            <a:r>
              <a:rPr lang="de-DE" baseline="0" dirty="0" err="1" smtClean="0"/>
              <a:t>have</a:t>
            </a:r>
            <a:r>
              <a:rPr lang="de-DE" baseline="0" dirty="0" smtClean="0"/>
              <a:t> </a:t>
            </a:r>
            <a:r>
              <a:rPr lang="de-DE" baseline="0" dirty="0" err="1" smtClean="0"/>
              <a:t>higher</a:t>
            </a:r>
            <a:r>
              <a:rPr lang="de-DE" baseline="0" dirty="0" smtClean="0"/>
              <a:t> </a:t>
            </a:r>
            <a:r>
              <a:rPr lang="de-DE" baseline="0" dirty="0" err="1" smtClean="0"/>
              <a:t>confidence</a:t>
            </a:r>
            <a:r>
              <a:rPr lang="de-DE" baseline="0" dirty="0" smtClean="0"/>
              <a:t> </a:t>
            </a:r>
            <a:r>
              <a:rPr lang="de-DE" baseline="0" dirty="0" err="1" smtClean="0"/>
              <a:t>values</a:t>
            </a:r>
            <a:endParaRPr lang="de-DE" dirty="0" smtClean="0"/>
          </a:p>
          <a:p>
            <a:r>
              <a:rPr lang="de-DE" dirty="0" smtClean="0"/>
              <a:t>The </a:t>
            </a:r>
            <a:r>
              <a:rPr lang="de-DE" dirty="0" err="1" smtClean="0"/>
              <a:t>darker</a:t>
            </a:r>
            <a:r>
              <a:rPr lang="de-DE" dirty="0" smtClean="0"/>
              <a:t> </a:t>
            </a:r>
            <a:r>
              <a:rPr lang="de-DE" dirty="0" err="1" smtClean="0"/>
              <a:t>area</a:t>
            </a:r>
            <a:r>
              <a:rPr lang="de-DE" dirty="0" smtClean="0"/>
              <a:t> </a:t>
            </a:r>
            <a:r>
              <a:rPr lang="de-DE" dirty="0" err="1" smtClean="0"/>
              <a:t>indicate</a:t>
            </a:r>
            <a:r>
              <a:rPr lang="de-DE" baseline="0" dirty="0" smtClean="0"/>
              <a:t> </a:t>
            </a:r>
            <a:r>
              <a:rPr lang="de-DE" baseline="0" dirty="0" err="1" smtClean="0"/>
              <a:t>lower</a:t>
            </a:r>
            <a:r>
              <a:rPr lang="de-DE" baseline="0" dirty="0" smtClean="0"/>
              <a:t> </a:t>
            </a:r>
            <a:r>
              <a:rPr lang="de-DE" baseline="0" dirty="0" err="1" smtClean="0"/>
              <a:t>confidence</a:t>
            </a:r>
            <a:r>
              <a:rPr lang="de-DE" baseline="0" dirty="0" smtClean="0"/>
              <a:t>  </a:t>
            </a:r>
            <a:r>
              <a:rPr lang="de-DE" baseline="0" dirty="0" err="1" smtClean="0"/>
              <a:t>valuewhich</a:t>
            </a:r>
            <a:r>
              <a:rPr lang="de-DE" baseline="0" dirty="0" smtClean="0"/>
              <a:t> </a:t>
            </a:r>
            <a:r>
              <a:rPr lang="de-DE" baseline="0" dirty="0" err="1" smtClean="0"/>
              <a:t>are</a:t>
            </a:r>
            <a:r>
              <a:rPr lang="de-DE" baseline="0" dirty="0" smtClean="0"/>
              <a:t> </a:t>
            </a:r>
            <a:r>
              <a:rPr lang="de-DE" baseline="0" dirty="0" err="1" smtClean="0"/>
              <a:t>more</a:t>
            </a:r>
            <a:r>
              <a:rPr lang="de-DE" baseline="0" dirty="0" smtClean="0"/>
              <a:t> on </a:t>
            </a:r>
            <a:r>
              <a:rPr lang="de-DE" baseline="0" dirty="0" err="1" smtClean="0"/>
              <a:t>occlusion</a:t>
            </a:r>
            <a:r>
              <a:rPr lang="de-DE" baseline="0" dirty="0" smtClean="0"/>
              <a:t> </a:t>
            </a:r>
            <a:r>
              <a:rPr lang="de-DE" baseline="0" dirty="0" err="1" smtClean="0"/>
              <a:t>zones</a:t>
            </a:r>
            <a:r>
              <a:rPr lang="de-D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16</a:t>
            </a:fld>
            <a:endParaRPr lang="de-DE" dirty="0"/>
          </a:p>
        </p:txBody>
      </p:sp>
    </p:spTree>
    <p:extLst>
      <p:ext uri="{BB962C8B-B14F-4D97-AF65-F5344CB8AC3E}">
        <p14:creationId xmlns:p14="http://schemas.microsoft.com/office/powerpoint/2010/main" val="1502684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This</a:t>
            </a:r>
            <a:r>
              <a:rPr lang="de-DE" baseline="0" dirty="0" smtClean="0"/>
              <a:t> </a:t>
            </a:r>
            <a:r>
              <a:rPr lang="de-DE" baseline="0" dirty="0" err="1" smtClean="0"/>
              <a:t>the</a:t>
            </a:r>
            <a:r>
              <a:rPr lang="de-DE" baseline="0" dirty="0" smtClean="0"/>
              <a:t> </a:t>
            </a:r>
            <a:r>
              <a:rPr lang="de-DE" baseline="0" dirty="0" err="1" smtClean="0"/>
              <a:t>left</a:t>
            </a:r>
            <a:r>
              <a:rPr lang="de-DE" baseline="0" dirty="0" smtClean="0"/>
              <a:t> </a:t>
            </a:r>
            <a:r>
              <a:rPr lang="de-DE" baseline="0" dirty="0" err="1" smtClean="0"/>
              <a:t>image,the</a:t>
            </a:r>
            <a:r>
              <a:rPr lang="de-DE" baseline="0" dirty="0" smtClean="0"/>
              <a:t> </a:t>
            </a:r>
            <a:r>
              <a:rPr lang="de-DE" baseline="0" dirty="0" err="1" smtClean="0"/>
              <a:t>left</a:t>
            </a:r>
            <a:r>
              <a:rPr lang="de-DE" baseline="0" dirty="0" smtClean="0"/>
              <a:t> </a:t>
            </a:r>
            <a:r>
              <a:rPr lang="de-DE" baseline="0" dirty="0" err="1" smtClean="0"/>
              <a:t>borders</a:t>
            </a:r>
            <a:r>
              <a:rPr lang="de-DE" baseline="0" dirty="0" smtClean="0"/>
              <a:t> </a:t>
            </a:r>
            <a:r>
              <a:rPr lang="de-DE" baseline="0" dirty="0" err="1" smtClean="0"/>
              <a:t>are</a:t>
            </a:r>
            <a:r>
              <a:rPr lang="de-DE" baseline="0" dirty="0" smtClean="0"/>
              <a:t> not in </a:t>
            </a:r>
            <a:r>
              <a:rPr lang="de-DE" baseline="0" dirty="0" err="1" smtClean="0"/>
              <a:t>overlap</a:t>
            </a:r>
            <a:r>
              <a:rPr lang="de-DE" baseline="0" dirty="0" smtClean="0"/>
              <a:t> </a:t>
            </a:r>
            <a:r>
              <a:rPr lang="de-DE" baseline="0" dirty="0" err="1" smtClean="0"/>
              <a:t>area</a:t>
            </a:r>
            <a:r>
              <a:rPr lang="de-DE" baseline="0" dirty="0" smtClean="0"/>
              <a:t>, </a:t>
            </a:r>
            <a:r>
              <a:rPr lang="de-DE" baseline="0" dirty="0" err="1" smtClean="0"/>
              <a:t>which</a:t>
            </a:r>
            <a:r>
              <a:rPr lang="de-DE" baseline="0" dirty="0" smtClean="0"/>
              <a:t> </a:t>
            </a:r>
            <a:r>
              <a:rPr lang="de-DE" baseline="0" dirty="0" err="1" smtClean="0"/>
              <a:t>means</a:t>
            </a:r>
            <a:r>
              <a:rPr lang="de-DE" baseline="0" dirty="0" smtClean="0"/>
              <a:t> </a:t>
            </a:r>
            <a:r>
              <a:rPr lang="de-DE" baseline="0" dirty="0" err="1" smtClean="0"/>
              <a:t>they</a:t>
            </a:r>
            <a:r>
              <a:rPr lang="de-DE" baseline="0" dirty="0" smtClean="0"/>
              <a:t> </a:t>
            </a:r>
            <a:r>
              <a:rPr lang="de-DE" baseline="0" dirty="0" err="1" smtClean="0"/>
              <a:t>cannot</a:t>
            </a:r>
            <a:r>
              <a:rPr lang="de-DE" baseline="0" dirty="0" smtClean="0"/>
              <a:t> </a:t>
            </a:r>
            <a:r>
              <a:rPr lang="de-DE" baseline="0" dirty="0" err="1" smtClean="0"/>
              <a:t>get</a:t>
            </a:r>
            <a:r>
              <a:rPr lang="de-DE" baseline="0" dirty="0" smtClean="0"/>
              <a:t> </a:t>
            </a:r>
            <a:r>
              <a:rPr lang="de-DE" baseline="0" dirty="0" err="1" smtClean="0"/>
              <a:t>higher</a:t>
            </a:r>
            <a:r>
              <a:rPr lang="de-DE" baseline="0" dirty="0" smtClean="0"/>
              <a:t> confidences.in CNN </a:t>
            </a:r>
            <a:r>
              <a:rPr lang="de-DE" baseline="0" dirty="0" err="1" smtClean="0"/>
              <a:t>confidence</a:t>
            </a:r>
            <a:r>
              <a:rPr lang="de-DE" baseline="0" dirty="0" smtClean="0"/>
              <a:t> </a:t>
            </a:r>
            <a:r>
              <a:rPr lang="de-DE" baseline="0" dirty="0" err="1" smtClean="0"/>
              <a:t>map</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high </a:t>
            </a:r>
            <a:r>
              <a:rPr lang="de-DE" baseline="0" dirty="0" err="1" smtClean="0"/>
              <a:t>confidences</a:t>
            </a:r>
            <a:r>
              <a:rPr lang="de-DE" baseline="0" dirty="0" smtClean="0"/>
              <a:t> </a:t>
            </a:r>
            <a:r>
              <a:rPr lang="de-DE" baseline="0" dirty="0" err="1" smtClean="0"/>
              <a:t>which</a:t>
            </a:r>
            <a:r>
              <a:rPr lang="de-DE" baseline="0" dirty="0" smtClean="0"/>
              <a:t> </a:t>
            </a:r>
            <a:r>
              <a:rPr lang="de-DE" baseline="0" dirty="0" err="1" smtClean="0"/>
              <a:t>is</a:t>
            </a:r>
            <a:r>
              <a:rPr lang="de-DE" baseline="0" dirty="0" smtClean="0"/>
              <a:t> a </a:t>
            </a:r>
            <a:r>
              <a:rPr lang="de-DE" baseline="0" dirty="0" err="1" smtClean="0"/>
              <a:t>rough</a:t>
            </a:r>
            <a:r>
              <a:rPr lang="de-DE" baseline="0" dirty="0" smtClean="0"/>
              <a:t> </a:t>
            </a:r>
            <a:r>
              <a:rPr lang="de-DE" baseline="0" dirty="0" err="1" smtClean="0"/>
              <a:t>guess</a:t>
            </a:r>
            <a:r>
              <a:rPr lang="de-DE" baseline="0" dirty="0" smtClean="0"/>
              <a:t>.</a:t>
            </a:r>
          </a:p>
          <a:p>
            <a:r>
              <a:rPr lang="de-DE" baseline="0" dirty="0" smtClean="0"/>
              <a:t>In </a:t>
            </a:r>
            <a:r>
              <a:rPr lang="de-DE" baseline="0" dirty="0" err="1" smtClean="0"/>
              <a:t>occlusion</a:t>
            </a:r>
            <a:r>
              <a:rPr lang="de-DE" baseline="0" dirty="0" smtClean="0"/>
              <a:t> </a:t>
            </a:r>
            <a:r>
              <a:rPr lang="de-DE" baseline="0" dirty="0" err="1" smtClean="0"/>
              <a:t>areas</a:t>
            </a:r>
            <a:r>
              <a:rPr lang="de-DE" baseline="0" dirty="0" smtClean="0"/>
              <a:t> </a:t>
            </a:r>
            <a:r>
              <a:rPr lang="de-DE" baseline="0" dirty="0" err="1" smtClean="0"/>
              <a:t>the</a:t>
            </a:r>
            <a:r>
              <a:rPr lang="de-DE" baseline="0" dirty="0" smtClean="0"/>
              <a:t> </a:t>
            </a:r>
            <a:r>
              <a:rPr lang="de-DE" baseline="0" dirty="0" err="1" smtClean="0"/>
              <a:t>get</a:t>
            </a:r>
            <a:r>
              <a:rPr lang="de-DE" baseline="0" dirty="0" smtClean="0"/>
              <a:t> </a:t>
            </a:r>
            <a:r>
              <a:rPr lang="de-DE" baseline="0" dirty="0" err="1" smtClean="0"/>
              <a:t>lower</a:t>
            </a:r>
            <a:r>
              <a:rPr lang="de-DE" baseline="0" dirty="0" smtClean="0"/>
              <a:t> </a:t>
            </a:r>
            <a:r>
              <a:rPr lang="de-DE" baseline="0" dirty="0" err="1" smtClean="0"/>
              <a:t>confidence</a:t>
            </a:r>
            <a:r>
              <a:rPr lang="de-DE" baseline="0" dirty="0" smtClean="0"/>
              <a:t> </a:t>
            </a:r>
            <a:r>
              <a:rPr lang="de-DE" baseline="0" dirty="0" err="1" smtClean="0"/>
              <a:t>than</a:t>
            </a:r>
            <a:r>
              <a:rPr lang="de-DE" baseline="0" dirty="0" smtClean="0"/>
              <a:t> </a:t>
            </a:r>
            <a:r>
              <a:rPr lang="de-DE" baseline="0" dirty="0" err="1" smtClean="0"/>
              <a:t>the</a:t>
            </a:r>
            <a:r>
              <a:rPr lang="de-DE" baseline="0" dirty="0" smtClean="0"/>
              <a:t> </a:t>
            </a:r>
            <a:r>
              <a:rPr lang="de-DE" baseline="0" dirty="0" err="1" smtClean="0"/>
              <a:t>proposed</a:t>
            </a:r>
            <a:r>
              <a:rPr lang="de-DE" baseline="0" dirty="0" smtClean="0"/>
              <a:t> </a:t>
            </a:r>
            <a:r>
              <a:rPr lang="de-DE" baseline="0" dirty="0" err="1" smtClean="0"/>
              <a:t>method</a:t>
            </a:r>
            <a:r>
              <a:rPr lang="de-DE" baseline="0" dirty="0" smtClean="0"/>
              <a:t>.</a:t>
            </a:r>
          </a:p>
          <a:p>
            <a:r>
              <a:rPr lang="de-DE" baseline="0" dirty="0" err="1" smtClean="0"/>
              <a:t>Confidences</a:t>
            </a:r>
            <a:r>
              <a:rPr lang="de-DE" baseline="0" dirty="0" smtClean="0"/>
              <a:t> </a:t>
            </a:r>
            <a:r>
              <a:rPr lang="de-DE" baseline="0" dirty="0" err="1" smtClean="0"/>
              <a:t>actually</a:t>
            </a:r>
            <a:r>
              <a:rPr lang="de-DE" baseline="0" dirty="0" smtClean="0"/>
              <a:t> do not </a:t>
            </a:r>
            <a:r>
              <a:rPr lang="de-DE" baseline="0" dirty="0" err="1" smtClean="0"/>
              <a:t>improve</a:t>
            </a:r>
            <a:r>
              <a:rPr lang="de-DE" baseline="0" dirty="0" smtClean="0"/>
              <a:t> </a:t>
            </a:r>
            <a:r>
              <a:rPr lang="de-DE" baseline="0" dirty="0" err="1" smtClean="0"/>
              <a:t>the</a:t>
            </a:r>
            <a:r>
              <a:rPr lang="de-DE" baseline="0" dirty="0" smtClean="0"/>
              <a:t> </a:t>
            </a:r>
            <a:r>
              <a:rPr lang="de-DE" baseline="0" dirty="0" err="1" smtClean="0"/>
              <a:t>disparity</a:t>
            </a:r>
            <a:r>
              <a:rPr lang="de-DE" baseline="0" dirty="0" smtClean="0"/>
              <a:t> </a:t>
            </a:r>
            <a:r>
              <a:rPr lang="de-DE" baseline="0" dirty="0" err="1" smtClean="0"/>
              <a:t>maps</a:t>
            </a:r>
            <a:r>
              <a:rPr lang="de-DE" baseline="0" dirty="0" smtClean="0"/>
              <a:t> </a:t>
            </a:r>
            <a:r>
              <a:rPr lang="de-DE" baseline="0" dirty="0" err="1" smtClean="0"/>
              <a:t>they</a:t>
            </a:r>
            <a:r>
              <a:rPr lang="de-DE" baseline="0" dirty="0" smtClean="0"/>
              <a:t> </a:t>
            </a:r>
            <a:r>
              <a:rPr lang="de-DE" baseline="0" dirty="0" err="1" smtClean="0"/>
              <a:t>only</a:t>
            </a:r>
            <a:r>
              <a:rPr lang="de-DE" baseline="0" dirty="0" smtClean="0"/>
              <a:t> </a:t>
            </a:r>
            <a:r>
              <a:rPr lang="de-DE" baseline="0" dirty="0" err="1" smtClean="0"/>
              <a:t>give</a:t>
            </a:r>
            <a:r>
              <a:rPr lang="de-DE" baseline="0" dirty="0" smtClean="0"/>
              <a:t> a </a:t>
            </a:r>
            <a:r>
              <a:rPr lang="de-DE" baseline="0" dirty="0" err="1" smtClean="0"/>
              <a:t>better</a:t>
            </a:r>
            <a:r>
              <a:rPr lang="de-DE" baseline="0" dirty="0" smtClean="0"/>
              <a:t> </a:t>
            </a:r>
            <a:r>
              <a:rPr lang="de-DE" baseline="0" dirty="0" err="1" smtClean="0"/>
              <a:t>understadning</a:t>
            </a:r>
            <a:r>
              <a:rPr lang="de-DE" baseline="0" dirty="0" smtClean="0"/>
              <a:t> </a:t>
            </a:r>
            <a:r>
              <a:rPr lang="de-DE" baseline="0" dirty="0" err="1" smtClean="0"/>
              <a:t>of</a:t>
            </a:r>
            <a:r>
              <a:rPr lang="de-DE" baseline="0" dirty="0" smtClean="0"/>
              <a:t> </a:t>
            </a:r>
            <a:r>
              <a:rPr lang="de-DE" baseline="0" dirty="0" err="1" smtClean="0"/>
              <a:t>where</a:t>
            </a:r>
            <a:r>
              <a:rPr lang="de-DE" baseline="0" dirty="0" smtClean="0"/>
              <a:t> </a:t>
            </a:r>
            <a:r>
              <a:rPr lang="de-DE" baseline="0" dirty="0" err="1" smtClean="0"/>
              <a:t>the</a:t>
            </a:r>
            <a:r>
              <a:rPr lang="de-DE" baseline="0" dirty="0" smtClean="0"/>
              <a:t> </a:t>
            </a:r>
            <a:r>
              <a:rPr lang="de-DE" baseline="0" dirty="0" err="1" smtClean="0"/>
              <a:t>errors</a:t>
            </a:r>
            <a:r>
              <a:rPr lang="de-DE" baseline="0" dirty="0" smtClean="0"/>
              <a:t> </a:t>
            </a:r>
            <a:r>
              <a:rPr lang="de-DE" baseline="0" dirty="0" err="1" smtClean="0"/>
              <a:t>are</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17</a:t>
            </a:fld>
            <a:endParaRPr lang="de-DE" dirty="0"/>
          </a:p>
        </p:txBody>
      </p:sp>
    </p:spTree>
    <p:extLst>
      <p:ext uri="{BB962C8B-B14F-4D97-AF65-F5344CB8AC3E}">
        <p14:creationId xmlns:p14="http://schemas.microsoft.com/office/powerpoint/2010/main" val="36822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aseline="0" dirty="0" err="1" smtClean="0"/>
              <a:t>First,confidences</a:t>
            </a:r>
            <a:r>
              <a:rPr lang="de-DE" baseline="0" dirty="0" smtClean="0"/>
              <a:t> </a:t>
            </a:r>
            <a:r>
              <a:rPr lang="de-DE" baseline="0" dirty="0" err="1" smtClean="0"/>
              <a:t>are</a:t>
            </a:r>
            <a:r>
              <a:rPr lang="de-DE" baseline="0" dirty="0" smtClean="0"/>
              <a:t> </a:t>
            </a:r>
            <a:r>
              <a:rPr lang="de-DE" baseline="0" dirty="0" err="1" smtClean="0"/>
              <a:t>normalized</a:t>
            </a:r>
            <a:r>
              <a:rPr lang="de-DE" baseline="0" dirty="0" smtClean="0"/>
              <a:t> </a:t>
            </a:r>
            <a:r>
              <a:rPr lang="de-DE" baseline="0" dirty="0" err="1" smtClean="0"/>
              <a:t>between</a:t>
            </a:r>
            <a:r>
              <a:rPr lang="de-DE" baseline="0" dirty="0" smtClean="0"/>
              <a:t> 0 </a:t>
            </a:r>
            <a:r>
              <a:rPr lang="de-DE" baseline="0" dirty="0" err="1" smtClean="0"/>
              <a:t>and</a:t>
            </a:r>
            <a:r>
              <a:rPr lang="de-DE" baseline="0" dirty="0" smtClean="0"/>
              <a:t> 1</a:t>
            </a:r>
            <a:endParaRPr lang="en-US" baseline="0" dirty="0" smtClean="0"/>
          </a:p>
          <a:p>
            <a:r>
              <a:rPr lang="en-US" baseline="0" dirty="0" smtClean="0"/>
              <a:t>to evaluate the </a:t>
            </a:r>
            <a:r>
              <a:rPr lang="en-US" baseline="0" dirty="0" err="1" smtClean="0"/>
              <a:t>conrrectness</a:t>
            </a:r>
            <a:r>
              <a:rPr lang="en-US" baseline="0" dirty="0" smtClean="0"/>
              <a:t> of the confidence measure, we slowly increase the density of the </a:t>
            </a:r>
            <a:r>
              <a:rPr lang="en-US" baseline="0" dirty="0" err="1" smtClean="0"/>
              <a:t>the</a:t>
            </a:r>
            <a:r>
              <a:rPr lang="en-US" baseline="0" dirty="0" smtClean="0"/>
              <a:t> disparity maps by lowering the </a:t>
            </a:r>
            <a:r>
              <a:rPr lang="en-US" baseline="0" dirty="0" err="1" smtClean="0"/>
              <a:t>the</a:t>
            </a:r>
            <a:r>
              <a:rPr lang="en-US" baseline="0" dirty="0" smtClean="0"/>
              <a:t> threshold of the confidence from 1 to 0.</a:t>
            </a:r>
          </a:p>
          <a:p>
            <a:r>
              <a:rPr lang="de-DE" baseline="0" dirty="0" err="1" smtClean="0"/>
              <a:t>Since</a:t>
            </a:r>
            <a:r>
              <a:rPr lang="de-DE" baseline="0" dirty="0" smtClean="0"/>
              <a:t> </a:t>
            </a:r>
            <a:r>
              <a:rPr lang="de-DE" baseline="0" dirty="0" err="1" smtClean="0"/>
              <a:t>the</a:t>
            </a:r>
            <a:r>
              <a:rPr lang="de-DE" baseline="0" dirty="0" smtClean="0"/>
              <a:t> </a:t>
            </a:r>
            <a:r>
              <a:rPr lang="de-DE" baseline="0" dirty="0" err="1" smtClean="0"/>
              <a:t>disparities</a:t>
            </a:r>
            <a:r>
              <a:rPr lang="de-DE" baseline="0" dirty="0" smtClean="0"/>
              <a:t> </a:t>
            </a:r>
            <a:r>
              <a:rPr lang="de-DE" baseline="0" dirty="0" err="1" smtClean="0"/>
              <a:t>are</a:t>
            </a:r>
            <a:r>
              <a:rPr lang="de-DE" baseline="0" dirty="0" smtClean="0"/>
              <a:t> not </a:t>
            </a:r>
            <a:r>
              <a:rPr lang="de-DE" baseline="0" dirty="0" err="1" smtClean="0"/>
              <a:t>perfect</a:t>
            </a:r>
            <a:r>
              <a:rPr lang="de-DE" baseline="0" dirty="0" smtClean="0"/>
              <a:t> , </a:t>
            </a:r>
            <a:r>
              <a:rPr lang="de-DE" baseline="0" dirty="0" err="1" smtClean="0"/>
              <a:t>we</a:t>
            </a:r>
            <a:r>
              <a:rPr lang="de-DE" baseline="0" dirty="0" smtClean="0"/>
              <a:t> </a:t>
            </a:r>
            <a:r>
              <a:rPr lang="de-DE" baseline="0" dirty="0" err="1" smtClean="0"/>
              <a:t>get</a:t>
            </a:r>
            <a:r>
              <a:rPr lang="de-DE" baseline="0" dirty="0" smtClean="0"/>
              <a:t> </a:t>
            </a:r>
            <a:r>
              <a:rPr lang="de-DE" baseline="0" dirty="0" err="1" smtClean="0"/>
              <a:t>wrong</a:t>
            </a:r>
            <a:r>
              <a:rPr lang="de-DE" baseline="0" dirty="0" smtClean="0"/>
              <a:t> initial </a:t>
            </a:r>
            <a:r>
              <a:rPr lang="de-DE" baseline="0" dirty="0" err="1" smtClean="0"/>
              <a:t>disparties.the</a:t>
            </a:r>
            <a:r>
              <a:rPr lang="de-DE" baseline="0" dirty="0" smtClean="0"/>
              <a:t> optimal </a:t>
            </a:r>
            <a:r>
              <a:rPr lang="de-DE" baseline="0" dirty="0" err="1" smtClean="0"/>
              <a:t>confidence</a:t>
            </a:r>
            <a:r>
              <a:rPr lang="de-DE" baseline="0" dirty="0" smtClean="0"/>
              <a:t> </a:t>
            </a:r>
            <a:r>
              <a:rPr lang="de-DE" baseline="0" dirty="0" err="1" smtClean="0"/>
              <a:t>measure</a:t>
            </a:r>
            <a:r>
              <a:rPr lang="de-DE" baseline="0" dirty="0" smtClean="0"/>
              <a:t> </a:t>
            </a:r>
            <a:r>
              <a:rPr lang="de-DE" baseline="0" dirty="0" err="1" smtClean="0"/>
              <a:t>can</a:t>
            </a:r>
            <a:r>
              <a:rPr lang="de-DE" baseline="0" dirty="0" smtClean="0"/>
              <a:t> </a:t>
            </a:r>
            <a:r>
              <a:rPr lang="de-DE" baseline="0" dirty="0" err="1" smtClean="0"/>
              <a:t>distinguish</a:t>
            </a:r>
            <a:r>
              <a:rPr lang="de-DE" baseline="0" dirty="0" smtClean="0"/>
              <a:t> </a:t>
            </a:r>
            <a:r>
              <a:rPr lang="de-DE" baseline="0" dirty="0" err="1" smtClean="0"/>
              <a:t>wrong</a:t>
            </a:r>
            <a:r>
              <a:rPr lang="de-DE" baseline="0" dirty="0" smtClean="0"/>
              <a:t> </a:t>
            </a:r>
            <a:r>
              <a:rPr lang="de-DE" baseline="0" dirty="0" err="1" smtClean="0"/>
              <a:t>disparities</a:t>
            </a:r>
            <a:r>
              <a:rPr lang="de-DE" baseline="0" dirty="0" smtClean="0"/>
              <a:t> </a:t>
            </a:r>
            <a:r>
              <a:rPr lang="de-DE" baseline="0" dirty="0" err="1" smtClean="0"/>
              <a:t>from</a:t>
            </a:r>
            <a:r>
              <a:rPr lang="de-DE" baseline="0" dirty="0" smtClean="0"/>
              <a:t> </a:t>
            </a:r>
            <a:r>
              <a:rPr lang="de-DE" baseline="0" dirty="0" err="1" smtClean="0"/>
              <a:t>correct</a:t>
            </a:r>
            <a:r>
              <a:rPr lang="de-DE" baseline="0" dirty="0" smtClean="0"/>
              <a:t> </a:t>
            </a:r>
            <a:r>
              <a:rPr lang="de-DE" baseline="0" dirty="0" err="1" smtClean="0"/>
              <a:t>ones</a:t>
            </a:r>
            <a:r>
              <a:rPr lang="de-DE" baseline="0" dirty="0" smtClean="0"/>
              <a:t> </a:t>
            </a:r>
            <a:r>
              <a:rPr lang="de-DE" baseline="0" dirty="0" err="1" smtClean="0"/>
              <a:t>thats</a:t>
            </a:r>
            <a:r>
              <a:rPr lang="de-DE" baseline="0" dirty="0" smtClean="0"/>
              <a:t> </a:t>
            </a:r>
            <a:r>
              <a:rPr lang="de-DE" baseline="0" dirty="0" err="1" smtClean="0"/>
              <a:t>why</a:t>
            </a:r>
            <a:r>
              <a:rPr lang="de-DE" baseline="0" dirty="0" smtClean="0"/>
              <a:t> </a:t>
            </a:r>
            <a:r>
              <a:rPr lang="de-DE" baseline="0" dirty="0" err="1" smtClean="0"/>
              <a:t>the</a:t>
            </a:r>
            <a:r>
              <a:rPr lang="de-DE" baseline="0" dirty="0" smtClean="0"/>
              <a:t> </a:t>
            </a:r>
            <a:r>
              <a:rPr lang="de-DE" baseline="0" dirty="0" err="1" smtClean="0"/>
              <a:t>error</a:t>
            </a:r>
            <a:r>
              <a:rPr lang="de-DE" baseline="0" dirty="0" smtClean="0"/>
              <a:t> </a:t>
            </a:r>
            <a:r>
              <a:rPr lang="de-DE" baseline="0" dirty="0" err="1" smtClean="0"/>
              <a:t>increaste</a:t>
            </a:r>
            <a:r>
              <a:rPr lang="de-DE" baseline="0" dirty="0" smtClean="0"/>
              <a:t>.</a:t>
            </a:r>
          </a:p>
          <a:p>
            <a:endParaRPr lang="en-US" baseline="0" dirty="0" smtClean="0"/>
          </a:p>
          <a:p>
            <a:r>
              <a:rPr lang="de-DE" baseline="0" dirty="0" smtClean="0"/>
              <a:t>In ideal </a:t>
            </a:r>
            <a:r>
              <a:rPr lang="de-DE" baseline="0" dirty="0" err="1" smtClean="0"/>
              <a:t>case</a:t>
            </a:r>
            <a:r>
              <a:rPr lang="de-DE" baseline="0" dirty="0" smtClean="0"/>
              <a:t> </a:t>
            </a:r>
            <a:r>
              <a:rPr lang="de-DE" baseline="0" dirty="0" err="1" smtClean="0"/>
              <a:t>we</a:t>
            </a:r>
            <a:r>
              <a:rPr lang="de-DE" baseline="0" dirty="0" smtClean="0"/>
              <a:t> </a:t>
            </a:r>
            <a:r>
              <a:rPr lang="de-DE" baseline="0" dirty="0" err="1" smtClean="0"/>
              <a:t>first</a:t>
            </a:r>
            <a:r>
              <a:rPr lang="de-DE" baseline="0" dirty="0" smtClean="0"/>
              <a:t> </a:t>
            </a:r>
            <a:r>
              <a:rPr lang="de-DE" baseline="0" dirty="0" err="1" smtClean="0"/>
              <a:t>add</a:t>
            </a:r>
            <a:r>
              <a:rPr lang="de-DE" baseline="0" dirty="0" smtClean="0"/>
              <a:t> </a:t>
            </a:r>
            <a:r>
              <a:rPr lang="de-DE" baseline="0" dirty="0" err="1" smtClean="0"/>
              <a:t>correct</a:t>
            </a:r>
            <a:r>
              <a:rPr lang="de-DE" baseline="0" dirty="0" smtClean="0"/>
              <a:t> </a:t>
            </a:r>
            <a:r>
              <a:rPr lang="de-DE" baseline="0" dirty="0" err="1" smtClean="0"/>
              <a:t>disparities</a:t>
            </a:r>
            <a:r>
              <a:rPr lang="de-DE" baseline="0" dirty="0" smtClean="0"/>
              <a:t> </a:t>
            </a:r>
            <a:r>
              <a:rPr lang="de-DE" baseline="0" dirty="0" err="1" smtClean="0"/>
              <a:t>before</a:t>
            </a:r>
            <a:r>
              <a:rPr lang="de-DE" baseline="0" dirty="0" smtClean="0"/>
              <a:t> </a:t>
            </a:r>
            <a:r>
              <a:rPr lang="de-DE" baseline="0" dirty="0" err="1" smtClean="0"/>
              <a:t>wrong</a:t>
            </a:r>
            <a:r>
              <a:rPr lang="de-DE" baseline="0" dirty="0" smtClean="0"/>
              <a:t> </a:t>
            </a:r>
            <a:r>
              <a:rPr lang="de-DE" baseline="0" dirty="0" err="1" smtClean="0"/>
              <a:t>ones.the</a:t>
            </a:r>
            <a:r>
              <a:rPr lang="de-DE" baseline="0" dirty="0" smtClean="0"/>
              <a:t> </a:t>
            </a:r>
            <a:r>
              <a:rPr lang="de-DE" baseline="0" dirty="0" err="1" smtClean="0"/>
              <a:t>error</a:t>
            </a:r>
            <a:r>
              <a:rPr lang="de-DE" baseline="0" dirty="0" smtClean="0"/>
              <a:t> </a:t>
            </a:r>
            <a:r>
              <a:rPr lang="de-DE" baseline="0" dirty="0" err="1" smtClean="0"/>
              <a:t>increases</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initial </a:t>
            </a:r>
            <a:r>
              <a:rPr lang="de-DE" baseline="0" dirty="0" err="1" smtClean="0"/>
              <a:t>disparity</a:t>
            </a:r>
            <a:r>
              <a:rPr lang="de-DE" baseline="0" dirty="0" smtClean="0"/>
              <a:t> </a:t>
            </a:r>
            <a:r>
              <a:rPr lang="de-DE" baseline="0" dirty="0" err="1" smtClean="0"/>
              <a:t>maps</a:t>
            </a:r>
            <a:r>
              <a:rPr lang="de-DE" baseline="0" dirty="0" smtClean="0"/>
              <a:t> </a:t>
            </a:r>
            <a:r>
              <a:rPr lang="de-DE" baseline="0" dirty="0" err="1" smtClean="0"/>
              <a:t>from</a:t>
            </a:r>
            <a:r>
              <a:rPr lang="de-DE" baseline="0" dirty="0" smtClean="0"/>
              <a:t> </a:t>
            </a:r>
            <a:r>
              <a:rPr lang="de-DE" baseline="0" dirty="0" err="1" smtClean="0"/>
              <a:t>disparity</a:t>
            </a:r>
            <a:r>
              <a:rPr lang="de-DE" baseline="0" dirty="0" smtClean="0"/>
              <a:t> </a:t>
            </a:r>
            <a:r>
              <a:rPr lang="de-DE" baseline="0" dirty="0" err="1" smtClean="0"/>
              <a:t>estimation</a:t>
            </a:r>
            <a:r>
              <a:rPr lang="de-DE" baseline="0" dirty="0" smtClean="0"/>
              <a:t> </a:t>
            </a:r>
            <a:r>
              <a:rPr lang="de-DE" baseline="0" dirty="0" err="1" smtClean="0"/>
              <a:t>we</a:t>
            </a:r>
            <a:r>
              <a:rPr lang="de-DE" baseline="0" dirty="0" smtClean="0"/>
              <a:t> </a:t>
            </a:r>
            <a:r>
              <a:rPr lang="de-DE" baseline="0" dirty="0" err="1" smtClean="0"/>
              <a:t>used</a:t>
            </a:r>
            <a:r>
              <a:rPr lang="de-DE" baseline="0" dirty="0" smtClean="0"/>
              <a:t> </a:t>
            </a:r>
            <a:r>
              <a:rPr lang="de-DE" baseline="0" dirty="0" err="1" smtClean="0"/>
              <a:t>is</a:t>
            </a:r>
            <a:r>
              <a:rPr lang="de-DE" baseline="0" dirty="0" smtClean="0"/>
              <a:t> </a:t>
            </a:r>
            <a:r>
              <a:rPr lang="de-DE" baseline="0" dirty="0" err="1" smtClean="0"/>
              <a:t>wrong</a:t>
            </a:r>
            <a:endParaRPr lang="de-DE" baseline="0" dirty="0" smtClean="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18</a:t>
            </a:fld>
            <a:endParaRPr lang="de-DE" dirty="0"/>
          </a:p>
        </p:txBody>
      </p:sp>
    </p:spTree>
    <p:extLst>
      <p:ext uri="{BB962C8B-B14F-4D97-AF65-F5344CB8AC3E}">
        <p14:creationId xmlns:p14="http://schemas.microsoft.com/office/powerpoint/2010/main" val="128994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area</a:t>
            </a:r>
            <a:r>
              <a:rPr lang="de-DE" dirty="0" smtClean="0"/>
              <a:t> </a:t>
            </a:r>
            <a:r>
              <a:rPr lang="de-DE" dirty="0" err="1" smtClean="0"/>
              <a:t>under</a:t>
            </a:r>
            <a:r>
              <a:rPr lang="de-DE" dirty="0" smtClean="0"/>
              <a:t> </a:t>
            </a:r>
            <a:r>
              <a:rPr lang="de-DE" dirty="0" err="1" smtClean="0"/>
              <a:t>curve.the</a:t>
            </a:r>
            <a:r>
              <a:rPr lang="de-DE" baseline="0" dirty="0" smtClean="0"/>
              <a:t> </a:t>
            </a:r>
            <a:r>
              <a:rPr lang="de-DE" baseline="0" dirty="0" err="1" smtClean="0"/>
              <a:t>lower</a:t>
            </a:r>
            <a:r>
              <a:rPr lang="de-DE" baseline="0" dirty="0" smtClean="0"/>
              <a:t> AUC </a:t>
            </a:r>
            <a:r>
              <a:rPr lang="de-DE" baseline="0" dirty="0" err="1" smtClean="0"/>
              <a:t>value</a:t>
            </a:r>
            <a:r>
              <a:rPr lang="de-DE" baseline="0" dirty="0" smtClean="0"/>
              <a:t>, </a:t>
            </a:r>
            <a:r>
              <a:rPr lang="de-DE" baseline="0" dirty="0" err="1" smtClean="0"/>
              <a:t>the</a:t>
            </a:r>
            <a:r>
              <a:rPr lang="de-DE" baseline="0" dirty="0" smtClean="0"/>
              <a:t> </a:t>
            </a:r>
            <a:r>
              <a:rPr lang="de-DE" baseline="0" dirty="0" err="1" smtClean="0"/>
              <a:t>better</a:t>
            </a:r>
            <a:r>
              <a:rPr lang="de-DE" baseline="0" dirty="0" smtClean="0"/>
              <a:t> </a:t>
            </a:r>
            <a:r>
              <a:rPr lang="de-DE" baseline="0" dirty="0" err="1" smtClean="0"/>
              <a:t>the</a:t>
            </a:r>
            <a:r>
              <a:rPr lang="de-DE" baseline="0" dirty="0" smtClean="0"/>
              <a:t> </a:t>
            </a:r>
            <a:r>
              <a:rPr lang="de-DE" baseline="0" dirty="0" err="1" smtClean="0"/>
              <a:t>disparity</a:t>
            </a:r>
            <a:r>
              <a:rPr lang="de-DE" baseline="0" dirty="0" smtClean="0"/>
              <a:t> </a:t>
            </a:r>
            <a:r>
              <a:rPr lang="de-DE" baseline="0" dirty="0" err="1" smtClean="0"/>
              <a:t>estimation</a:t>
            </a:r>
            <a:r>
              <a:rPr lang="de-DE" baseline="0" dirty="0" smtClean="0"/>
              <a:t> .X</a:t>
            </a:r>
          </a:p>
          <a:p>
            <a:r>
              <a:rPr lang="de-DE" baseline="0" dirty="0" smtClean="0"/>
              <a:t>The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AUC,the</a:t>
            </a:r>
            <a:r>
              <a:rPr lang="de-DE" baseline="0" dirty="0" smtClean="0"/>
              <a:t> </a:t>
            </a:r>
            <a:r>
              <a:rPr lang="de-DE" baseline="0" dirty="0" err="1" smtClean="0"/>
              <a:t>better</a:t>
            </a:r>
            <a:r>
              <a:rPr lang="de-DE" baseline="0" dirty="0" smtClean="0"/>
              <a:t> </a:t>
            </a:r>
            <a:r>
              <a:rPr lang="de-DE" baseline="0" dirty="0" err="1" smtClean="0"/>
              <a:t>the</a:t>
            </a:r>
            <a:r>
              <a:rPr lang="de-DE" baseline="0" dirty="0" smtClean="0"/>
              <a:t> </a:t>
            </a:r>
            <a:r>
              <a:rPr lang="de-DE" baseline="0" dirty="0" err="1" smtClean="0"/>
              <a:t>confidence</a:t>
            </a:r>
            <a:r>
              <a:rPr lang="de-DE" baseline="0" dirty="0" smtClean="0"/>
              <a:t> </a:t>
            </a:r>
            <a:r>
              <a:rPr lang="de-DE" baseline="0" dirty="0" err="1" smtClean="0"/>
              <a:t>map</a:t>
            </a:r>
            <a:r>
              <a:rPr lang="de-DE" baseline="0" dirty="0" smtClean="0"/>
              <a:t>. </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19</a:t>
            </a:fld>
            <a:endParaRPr lang="de-DE" dirty="0"/>
          </a:p>
        </p:txBody>
      </p:sp>
    </p:spTree>
    <p:extLst>
      <p:ext uri="{BB962C8B-B14F-4D97-AF65-F5344CB8AC3E}">
        <p14:creationId xmlns:p14="http://schemas.microsoft.com/office/powerpoint/2010/main" val="3601157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effectLst/>
              </a:rPr>
              <a:t>0.168-0.077=0.091</a:t>
            </a:r>
          </a:p>
          <a:p>
            <a:pPr marL="0" indent="0">
              <a:buNone/>
            </a:pPr>
            <a:r>
              <a:rPr lang="en-US" dirty="0" smtClean="0">
                <a:effectLst/>
              </a:rPr>
              <a:t>0.091/0.168=0.542</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20</a:t>
            </a:fld>
            <a:endParaRPr lang="de-DE" dirty="0"/>
          </a:p>
        </p:txBody>
      </p:sp>
    </p:spTree>
    <p:extLst>
      <p:ext uri="{BB962C8B-B14F-4D97-AF65-F5344CB8AC3E}">
        <p14:creationId xmlns:p14="http://schemas.microsoft.com/office/powerpoint/2010/main" val="4141025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21</a:t>
            </a:fld>
            <a:endParaRPr lang="de-DE" dirty="0"/>
          </a:p>
        </p:txBody>
      </p:sp>
    </p:spTree>
    <p:extLst>
      <p:ext uri="{BB962C8B-B14F-4D97-AF65-F5344CB8AC3E}">
        <p14:creationId xmlns:p14="http://schemas.microsoft.com/office/powerpoint/2010/main" val="135196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Frutiger LT Com 55 Roman" pitchFamily="34" charset="0"/>
                <a:ea typeface="+mn-ea"/>
                <a:cs typeface="+mn-cs"/>
              </a:rPr>
              <a:t>mainly because estimated disparities using existing algorithms are not accurate enough and the computational costs are often too high. Initial disparity maps are mostly</a:t>
            </a: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en-US" sz="1200" b="0" i="0" u="none" strike="noStrike" kern="1200" baseline="0" dirty="0" smtClean="0">
                <a:solidFill>
                  <a:schemeClr val="tx1"/>
                </a:solidFill>
                <a:latin typeface="Frutiger LT Com 55 Roman" pitchFamily="34" charset="0"/>
                <a:ea typeface="+mn-ea"/>
                <a:cs typeface="+mn-cs"/>
              </a:rPr>
              <a:t>computed from two stereo images, and later combined with disparity maps computed from other camera pairs. Fusion of multiple disparity seems to be straightforward, however, due to false disparities, it is not. False disparities are being propagated and thus result in unreliable disparity maps. We propose a new confidence measure to filter out these initially false disparities.</a:t>
            </a:r>
            <a:endParaRPr lang="en-US" dirty="0" smtClean="0"/>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a:t>
            </a:fld>
            <a:endParaRPr lang="de-DE" dirty="0"/>
          </a:p>
        </p:txBody>
      </p:sp>
    </p:spTree>
    <p:extLst>
      <p:ext uri="{BB962C8B-B14F-4D97-AF65-F5344CB8AC3E}">
        <p14:creationId xmlns:p14="http://schemas.microsoft.com/office/powerpoint/2010/main" val="164304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22</a:t>
            </a:fld>
            <a:endParaRPr lang="de-DE" dirty="0"/>
          </a:p>
        </p:txBody>
      </p:sp>
    </p:spTree>
    <p:extLst>
      <p:ext uri="{BB962C8B-B14F-4D97-AF65-F5344CB8AC3E}">
        <p14:creationId xmlns:p14="http://schemas.microsoft.com/office/powerpoint/2010/main" val="147553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confidence</a:t>
            </a:r>
            <a:r>
              <a:rPr lang="de-DE" dirty="0" smtClean="0"/>
              <a:t> </a:t>
            </a:r>
            <a:r>
              <a:rPr lang="de-DE" dirty="0" err="1" smtClean="0"/>
              <a:t>is</a:t>
            </a:r>
            <a:r>
              <a:rPr lang="de-DE" dirty="0" smtClean="0"/>
              <a:t> </a:t>
            </a:r>
            <a:r>
              <a:rPr lang="de-DE" dirty="0" err="1" smtClean="0"/>
              <a:t>based</a:t>
            </a:r>
            <a:r>
              <a:rPr lang="de-DE" dirty="0" smtClean="0"/>
              <a:t> on </a:t>
            </a:r>
            <a:r>
              <a:rPr lang="de-DE" dirty="0" err="1" smtClean="0"/>
              <a:t>the</a:t>
            </a:r>
            <a:r>
              <a:rPr lang="de-DE" dirty="0" smtClean="0"/>
              <a:t> </a:t>
            </a:r>
            <a:r>
              <a:rPr lang="de-DE" dirty="0" err="1" smtClean="0"/>
              <a:t>number</a:t>
            </a:r>
            <a:r>
              <a:rPr lang="de-DE" dirty="0" smtClean="0"/>
              <a:t> </a:t>
            </a:r>
            <a:r>
              <a:rPr lang="de-DE" dirty="0" err="1" smtClean="0"/>
              <a:t>of</a:t>
            </a:r>
            <a:r>
              <a:rPr lang="de-DE" dirty="0" smtClean="0"/>
              <a:t> </a:t>
            </a:r>
            <a:r>
              <a:rPr lang="de-DE" dirty="0" err="1" smtClean="0"/>
              <a:t>minima</a:t>
            </a:r>
            <a:r>
              <a:rPr lang="de-DE" dirty="0" smtClean="0"/>
              <a:t> in </a:t>
            </a:r>
            <a:r>
              <a:rPr lang="de-DE" dirty="0" err="1" smtClean="0"/>
              <a:t>the</a:t>
            </a:r>
            <a:r>
              <a:rPr lang="de-DE" dirty="0" smtClean="0"/>
              <a:t> </a:t>
            </a:r>
            <a:r>
              <a:rPr lang="de-DE" dirty="0" err="1" smtClean="0"/>
              <a:t>cost</a:t>
            </a:r>
            <a:r>
              <a:rPr lang="de-DE" dirty="0" smtClean="0"/>
              <a:t> </a:t>
            </a:r>
            <a:r>
              <a:rPr lang="de-DE" dirty="0" err="1" smtClean="0"/>
              <a:t>curve</a:t>
            </a:r>
            <a:r>
              <a:rPr lang="de-DE" dirty="0" smtClean="0"/>
              <a:t>, </a:t>
            </a:r>
            <a:r>
              <a:rPr lang="de-DE" dirty="0" err="1" smtClean="0"/>
              <a:t>the</a:t>
            </a:r>
            <a:r>
              <a:rPr lang="de-DE" dirty="0" smtClean="0"/>
              <a:t> </a:t>
            </a:r>
            <a:r>
              <a:rPr lang="de-DE" dirty="0" err="1" smtClean="0"/>
              <a:t>more</a:t>
            </a:r>
            <a:r>
              <a:rPr lang="de-DE" baseline="0" dirty="0" smtClean="0"/>
              <a:t> </a:t>
            </a:r>
            <a:r>
              <a:rPr lang="de-DE" baseline="0" dirty="0" err="1" smtClean="0"/>
              <a:t>minimas</a:t>
            </a:r>
            <a:r>
              <a:rPr lang="de-DE" baseline="0" dirty="0" smtClean="0"/>
              <a:t>,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confidence.we</a:t>
            </a:r>
            <a:r>
              <a:rPr lang="de-DE" baseline="0" dirty="0" smtClean="0"/>
              <a:t> </a:t>
            </a:r>
            <a:r>
              <a:rPr lang="de-DE" baseline="0" dirty="0" err="1" smtClean="0"/>
              <a:t>illustrated</a:t>
            </a:r>
            <a:r>
              <a:rPr lang="de-DE" baseline="0" dirty="0" smtClean="0"/>
              <a:t> </a:t>
            </a:r>
            <a:r>
              <a:rPr lang="de-DE" baseline="0" dirty="0" err="1" smtClean="0"/>
              <a:t>here</a:t>
            </a:r>
            <a:r>
              <a:rPr lang="de-DE" baseline="0" dirty="0" smtClean="0"/>
              <a:t> </a:t>
            </a:r>
            <a:r>
              <a:rPr lang="de-DE" baseline="0" dirty="0" err="1" smtClean="0"/>
              <a:t>by</a:t>
            </a:r>
            <a:r>
              <a:rPr lang="de-DE" baseline="0" dirty="0" smtClean="0"/>
              <a:t> </a:t>
            </a:r>
            <a:r>
              <a:rPr lang="de-DE" baseline="0" dirty="0" err="1" smtClean="0"/>
              <a:t>showing</a:t>
            </a:r>
            <a:r>
              <a:rPr lang="de-DE" baseline="0" dirty="0" smtClean="0"/>
              <a:t> </a:t>
            </a:r>
            <a:r>
              <a:rPr lang="de-DE" baseline="0" dirty="0" err="1" smtClean="0"/>
              <a:t>penalty</a:t>
            </a:r>
            <a:r>
              <a:rPr lang="de-DE" baseline="0" dirty="0" smtClean="0"/>
              <a:t> </a:t>
            </a:r>
            <a:r>
              <a:rPr lang="de-DE" baseline="0" dirty="0" err="1" smtClean="0"/>
              <a:t>fro</a:t>
            </a:r>
            <a:r>
              <a:rPr lang="de-DE" baseline="0" dirty="0" smtClean="0"/>
              <a:t> </a:t>
            </a:r>
            <a:r>
              <a:rPr lang="de-DE" baseline="0" dirty="0" err="1" smtClean="0"/>
              <a:t>every</a:t>
            </a:r>
            <a:r>
              <a:rPr lang="de-DE" baseline="0" dirty="0" smtClean="0"/>
              <a:t> </a:t>
            </a:r>
            <a:r>
              <a:rPr lang="de-DE" baseline="0" dirty="0" err="1" smtClean="0"/>
              <a:t>disparity.the</a:t>
            </a:r>
            <a:r>
              <a:rPr lang="de-DE" baseline="0" dirty="0" smtClean="0"/>
              <a:t> </a:t>
            </a:r>
            <a:r>
              <a:rPr lang="de-DE" baseline="0" dirty="0" err="1" smtClean="0"/>
              <a:t>further</a:t>
            </a:r>
            <a:r>
              <a:rPr lang="de-DE" baseline="0" dirty="0" smtClean="0"/>
              <a:t> </a:t>
            </a:r>
            <a:r>
              <a:rPr lang="de-DE" baseline="0" dirty="0" err="1" smtClean="0"/>
              <a:t>the</a:t>
            </a:r>
            <a:r>
              <a:rPr lang="de-DE" baseline="0" dirty="0" smtClean="0"/>
              <a:t> </a:t>
            </a:r>
            <a:r>
              <a:rPr lang="de-DE" baseline="0" dirty="0" err="1" smtClean="0"/>
              <a:t>lcoal</a:t>
            </a:r>
            <a:r>
              <a:rPr lang="de-DE" baseline="0" dirty="0" smtClean="0"/>
              <a:t> </a:t>
            </a:r>
            <a:r>
              <a:rPr lang="de-DE" baseline="0" dirty="0" err="1" smtClean="0"/>
              <a:t>minima</a:t>
            </a:r>
            <a:r>
              <a:rPr lang="de-DE" baseline="0" dirty="0" smtClean="0"/>
              <a:t> </a:t>
            </a:r>
            <a:r>
              <a:rPr lang="de-DE" baseline="0" dirty="0" err="1" smtClean="0"/>
              <a:t>is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global </a:t>
            </a:r>
            <a:r>
              <a:rPr lang="de-DE" baseline="0" dirty="0" err="1" smtClean="0"/>
              <a:t>one,the</a:t>
            </a:r>
            <a:r>
              <a:rPr lang="de-DE" baseline="0" dirty="0" smtClean="0"/>
              <a:t> </a:t>
            </a:r>
            <a:r>
              <a:rPr lang="de-DE" baseline="0" dirty="0" err="1" smtClean="0"/>
              <a:t>higher</a:t>
            </a:r>
            <a:r>
              <a:rPr lang="de-DE" baseline="0" dirty="0" smtClean="0"/>
              <a:t> </a:t>
            </a:r>
            <a:r>
              <a:rPr lang="de-DE" baseline="0" dirty="0" err="1" smtClean="0"/>
              <a:t>the</a:t>
            </a:r>
            <a:r>
              <a:rPr lang="de-DE" baseline="0" dirty="0" smtClean="0"/>
              <a:t> </a:t>
            </a:r>
            <a:r>
              <a:rPr lang="de-DE" baseline="0" dirty="0" err="1" smtClean="0"/>
              <a:t>penalty</a:t>
            </a:r>
            <a:r>
              <a:rPr lang="de-DE" baseline="0" dirty="0" smtClean="0"/>
              <a:t>.</a:t>
            </a:r>
          </a:p>
          <a:p>
            <a:r>
              <a:rPr lang="de-DE" baseline="0" dirty="0" err="1" smtClean="0"/>
              <a:t>Formula</a:t>
            </a:r>
            <a:r>
              <a:rPr lang="de-DE" baseline="0" dirty="0" smtClean="0"/>
              <a:t> </a:t>
            </a:r>
            <a:r>
              <a:rPr lang="de-DE" baseline="0" dirty="0" err="1" smtClean="0"/>
              <a:t>first,penalty</a:t>
            </a:r>
            <a:r>
              <a:rPr lang="de-DE" baseline="0" dirty="0" smtClean="0"/>
              <a:t> </a:t>
            </a:r>
            <a:r>
              <a:rPr lang="de-DE" baseline="0" dirty="0" err="1" smtClean="0"/>
              <a:t>def</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changed</a:t>
            </a:r>
            <a:endParaRPr lang="de-DE" baseline="0" dirty="0" smtClean="0"/>
          </a:p>
          <a:p>
            <a:r>
              <a:rPr lang="de-DE" baseline="0" dirty="0" err="1" smtClean="0"/>
              <a:t>Only</a:t>
            </a:r>
            <a:r>
              <a:rPr lang="de-DE" baseline="0" dirty="0" smtClean="0"/>
              <a:t> </a:t>
            </a:r>
            <a:r>
              <a:rPr lang="de-DE" baseline="0" dirty="0" err="1" smtClean="0"/>
              <a:t>one</a:t>
            </a:r>
            <a:r>
              <a:rPr lang="de-DE" baseline="0" dirty="0" smtClean="0"/>
              <a:t> </a:t>
            </a:r>
            <a:r>
              <a:rPr lang="de-DE" baseline="0" dirty="0" err="1" smtClean="0"/>
              <a:t>genral</a:t>
            </a:r>
            <a:r>
              <a:rPr lang="de-DE" baseline="0" dirty="0" smtClean="0"/>
              <a:t> </a:t>
            </a:r>
            <a:r>
              <a:rPr lang="de-DE" baseline="0" dirty="0" err="1" smtClean="0"/>
              <a:t>figure</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23</a:t>
            </a:fld>
            <a:endParaRPr lang="de-DE" dirty="0"/>
          </a:p>
        </p:txBody>
      </p:sp>
    </p:spTree>
    <p:extLst>
      <p:ext uri="{BB962C8B-B14F-4D97-AF65-F5344CB8AC3E}">
        <p14:creationId xmlns:p14="http://schemas.microsoft.com/office/powerpoint/2010/main" val="1382974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Explain</a:t>
            </a:r>
            <a:r>
              <a:rPr lang="de-DE" dirty="0" smtClean="0"/>
              <a:t> </a:t>
            </a:r>
            <a:r>
              <a:rPr lang="de-DE" dirty="0" err="1" smtClean="0"/>
              <a:t>the</a:t>
            </a:r>
            <a:r>
              <a:rPr lang="de-DE" dirty="0" smtClean="0"/>
              <a:t> </a:t>
            </a:r>
            <a:r>
              <a:rPr lang="de-DE" dirty="0" err="1" smtClean="0"/>
              <a:t>diagram</a:t>
            </a:r>
            <a:r>
              <a:rPr lang="de-DE" dirty="0" smtClean="0"/>
              <a:t>….</a:t>
            </a:r>
          </a:p>
          <a:p>
            <a:r>
              <a:rPr lang="de-DE" dirty="0" smtClean="0"/>
              <a:t>The </a:t>
            </a:r>
            <a:r>
              <a:rPr lang="de-DE" dirty="0" err="1" smtClean="0"/>
              <a:t>green</a:t>
            </a:r>
            <a:r>
              <a:rPr lang="de-DE" dirty="0" smtClean="0"/>
              <a:t> </a:t>
            </a:r>
            <a:r>
              <a:rPr lang="de-DE" dirty="0" err="1" smtClean="0"/>
              <a:t>line</a:t>
            </a:r>
            <a:r>
              <a:rPr lang="de-DE" dirty="0" smtClean="0"/>
              <a:t>,</a:t>
            </a:r>
          </a:p>
          <a:p>
            <a:r>
              <a:rPr lang="de-DE" dirty="0" smtClean="0"/>
              <a:t>The </a:t>
            </a:r>
            <a:r>
              <a:rPr lang="de-DE" dirty="0" err="1" smtClean="0"/>
              <a:t>penalty</a:t>
            </a:r>
            <a:r>
              <a:rPr lang="de-DE" baseline="0" dirty="0" smtClean="0"/>
              <a:t> </a:t>
            </a:r>
            <a:r>
              <a:rPr lang="de-DE" baseline="0" dirty="0" err="1" smtClean="0"/>
              <a:t>is</a:t>
            </a:r>
            <a:r>
              <a:rPr lang="de-DE" baseline="0" dirty="0" smtClean="0"/>
              <a:t>  also </a:t>
            </a:r>
            <a:r>
              <a:rPr lang="de-DE" baseline="0" dirty="0" err="1" smtClean="0"/>
              <a:t>depends</a:t>
            </a:r>
            <a:r>
              <a:rPr lang="de-DE" baseline="0" dirty="0" smtClean="0"/>
              <a:t> on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between</a:t>
            </a:r>
            <a:r>
              <a:rPr lang="de-DE" baseline="0" dirty="0" smtClean="0"/>
              <a:t> </a:t>
            </a:r>
            <a:r>
              <a:rPr lang="de-DE" baseline="0" dirty="0" err="1" smtClean="0"/>
              <a:t>the</a:t>
            </a:r>
            <a:r>
              <a:rPr lang="de-DE" baseline="0" dirty="0" smtClean="0"/>
              <a:t> </a:t>
            </a:r>
            <a:r>
              <a:rPr lang="de-DE" baseline="0" dirty="0" err="1" smtClean="0"/>
              <a:t>local</a:t>
            </a:r>
            <a:r>
              <a:rPr lang="de-DE" baseline="0" dirty="0" smtClean="0"/>
              <a:t> </a:t>
            </a:r>
            <a:r>
              <a:rPr lang="de-DE" baseline="0" dirty="0" err="1" smtClean="0"/>
              <a:t>and</a:t>
            </a:r>
            <a:r>
              <a:rPr lang="de-DE" baseline="0" dirty="0" smtClean="0"/>
              <a:t> global </a:t>
            </a:r>
            <a:r>
              <a:rPr lang="de-DE" baseline="0" dirty="0" err="1" smtClean="0"/>
              <a:t>minimas,the</a:t>
            </a:r>
            <a:r>
              <a:rPr lang="de-DE" baseline="0" dirty="0" smtClean="0"/>
              <a:t> </a:t>
            </a:r>
            <a:r>
              <a:rPr lang="de-DE" baseline="0" dirty="0" err="1" smtClean="0"/>
              <a:t>higher</a:t>
            </a:r>
            <a:r>
              <a:rPr lang="de-DE" baseline="0" dirty="0" smtClean="0"/>
              <a:t>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the</a:t>
            </a:r>
            <a:r>
              <a:rPr lang="de-DE" baseline="0" dirty="0" smtClean="0"/>
              <a:t> </a:t>
            </a:r>
            <a:r>
              <a:rPr lang="de-DE" baseline="0" dirty="0" err="1" smtClean="0"/>
              <a:t>lower</a:t>
            </a:r>
            <a:r>
              <a:rPr lang="de-DE" baseline="0" dirty="0" smtClean="0"/>
              <a:t> </a:t>
            </a:r>
            <a:r>
              <a:rPr lang="de-DE" baseline="0" dirty="0" err="1" smtClean="0"/>
              <a:t>the</a:t>
            </a:r>
            <a:r>
              <a:rPr lang="de-DE" baseline="0" dirty="0" smtClean="0"/>
              <a:t> </a:t>
            </a:r>
            <a:r>
              <a:rPr lang="de-DE" baseline="0" dirty="0" err="1" smtClean="0"/>
              <a:t>penalty</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24</a:t>
            </a:fld>
            <a:endParaRPr lang="de-DE" dirty="0"/>
          </a:p>
        </p:txBody>
      </p:sp>
    </p:spTree>
    <p:extLst>
      <p:ext uri="{BB962C8B-B14F-4D97-AF65-F5344CB8AC3E}">
        <p14:creationId xmlns:p14="http://schemas.microsoft.com/office/powerpoint/2010/main" val="428293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penalty</a:t>
            </a:r>
            <a:r>
              <a:rPr lang="de-DE" dirty="0" smtClean="0"/>
              <a:t> </a:t>
            </a:r>
            <a:r>
              <a:rPr lang="de-DE" dirty="0" err="1" smtClean="0"/>
              <a:t>increases</a:t>
            </a:r>
            <a:r>
              <a:rPr lang="de-DE" baseline="0" dirty="0" smtClean="0"/>
              <a:t> </a:t>
            </a:r>
            <a:r>
              <a:rPr lang="de-DE" baseline="0" dirty="0" err="1" smtClean="0"/>
              <a:t>up</a:t>
            </a:r>
            <a:r>
              <a:rPr lang="de-DE" baseline="0" dirty="0" smtClean="0"/>
              <a:t> </a:t>
            </a:r>
            <a:r>
              <a:rPr lang="de-DE" baseline="0" dirty="0" err="1" smtClean="0"/>
              <a:t>to</a:t>
            </a:r>
            <a:r>
              <a:rPr lang="de-DE" baseline="0" dirty="0" smtClean="0"/>
              <a:t> a </a:t>
            </a:r>
            <a:r>
              <a:rPr lang="de-DE" baseline="0" dirty="0" err="1" smtClean="0"/>
              <a:t>defined</a:t>
            </a:r>
            <a:r>
              <a:rPr lang="de-DE" baseline="0" dirty="0" smtClean="0"/>
              <a:t> </a:t>
            </a:r>
            <a:r>
              <a:rPr lang="de-DE" baseline="0" dirty="0" err="1" smtClean="0"/>
              <a:t>thereshhold</a:t>
            </a:r>
            <a:r>
              <a:rPr lang="de-DE" baseline="0" dirty="0" smtClean="0"/>
              <a:t> </a:t>
            </a:r>
            <a:r>
              <a:rPr lang="de-DE" baseline="0" dirty="0" err="1" smtClean="0"/>
              <a:t>whish</a:t>
            </a:r>
            <a:r>
              <a:rPr lang="de-DE" baseline="0" dirty="0" smtClean="0"/>
              <a:t> </a:t>
            </a:r>
            <a:r>
              <a:rPr lang="de-DE" baseline="0" dirty="0" err="1" smtClean="0"/>
              <a:t>is</a:t>
            </a:r>
            <a:r>
              <a:rPr lang="de-DE" baseline="0" dirty="0" smtClean="0"/>
              <a:t> </a:t>
            </a:r>
            <a:r>
              <a:rPr lang="de-DE" baseline="0" dirty="0" err="1" smtClean="0"/>
              <a:t>defined</a:t>
            </a:r>
            <a:r>
              <a:rPr lang="de-DE" baseline="0" dirty="0" smtClean="0"/>
              <a:t> </a:t>
            </a:r>
            <a:r>
              <a:rPr lang="de-DE" baseline="0" dirty="0" err="1" smtClean="0"/>
              <a:t>by</a:t>
            </a:r>
            <a:r>
              <a:rPr lang="de-DE" baseline="0" dirty="0" smtClean="0"/>
              <a:t> X</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25</a:t>
            </a:fld>
            <a:endParaRPr lang="de-DE" dirty="0"/>
          </a:p>
        </p:txBody>
      </p:sp>
    </p:spTree>
    <p:extLst>
      <p:ext uri="{BB962C8B-B14F-4D97-AF65-F5344CB8AC3E}">
        <p14:creationId xmlns:p14="http://schemas.microsoft.com/office/powerpoint/2010/main" val="323256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a:t>
            </a:r>
            <a:r>
              <a:rPr lang="de-DE" baseline="0" dirty="0" smtClean="0"/>
              <a:t> </a:t>
            </a:r>
            <a:r>
              <a:rPr lang="de-DE" baseline="0" dirty="0" err="1" smtClean="0"/>
              <a:t>second</a:t>
            </a:r>
            <a:r>
              <a:rPr lang="de-DE" baseline="0" dirty="0" smtClean="0"/>
              <a:t> </a:t>
            </a:r>
            <a:r>
              <a:rPr lang="de-DE" baseline="0" dirty="0" err="1" smtClean="0"/>
              <a:t>minima</a:t>
            </a:r>
            <a:r>
              <a:rPr lang="de-DE" baseline="0" dirty="0" smtClean="0"/>
              <a:t> </a:t>
            </a:r>
            <a:r>
              <a:rPr lang="de-DE" baseline="0" dirty="0" err="1" smtClean="0"/>
              <a:t>is</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margin</a:t>
            </a:r>
            <a:r>
              <a:rPr lang="de-DE" baseline="0" dirty="0" smtClean="0"/>
              <a:t> </a:t>
            </a:r>
            <a:r>
              <a:rPr lang="de-DE" baseline="0" dirty="0" err="1" smtClean="0"/>
              <a:t>then</a:t>
            </a:r>
            <a:r>
              <a:rPr lang="de-DE" baseline="0" dirty="0" smtClean="0"/>
              <a:t> </a:t>
            </a:r>
            <a:r>
              <a:rPr lang="de-DE" baseline="0" dirty="0" err="1" smtClean="0"/>
              <a:t>it</a:t>
            </a:r>
            <a:r>
              <a:rPr lang="de-DE" baseline="0" dirty="0" smtClean="0"/>
              <a:t> </a:t>
            </a:r>
            <a:r>
              <a:rPr lang="de-DE" baseline="0" dirty="0" err="1" smtClean="0"/>
              <a:t>gets</a:t>
            </a:r>
            <a:r>
              <a:rPr lang="de-DE" baseline="0" dirty="0" smtClean="0"/>
              <a:t> </a:t>
            </a:r>
            <a:r>
              <a:rPr lang="de-DE" baseline="0" dirty="0" err="1" smtClean="0"/>
              <a:t>penalty,but</a:t>
            </a:r>
            <a:r>
              <a:rPr lang="de-DE" baseline="0" dirty="0" smtClean="0"/>
              <a:t> </a:t>
            </a:r>
            <a:r>
              <a:rPr lang="de-DE" baseline="0" dirty="0" err="1" smtClean="0"/>
              <a:t>the</a:t>
            </a:r>
            <a:r>
              <a:rPr lang="de-DE" baseline="0" dirty="0" smtClean="0"/>
              <a:t> </a:t>
            </a:r>
            <a:r>
              <a:rPr lang="de-DE" baseline="0" dirty="0" err="1" smtClean="0"/>
              <a:t>others</a:t>
            </a:r>
            <a:r>
              <a:rPr lang="de-DE" baseline="0" dirty="0" smtClean="0"/>
              <a:t> </a:t>
            </a:r>
            <a:r>
              <a:rPr lang="de-DE" baseline="0" dirty="0" err="1" smtClean="0"/>
              <a:t>dont</a:t>
            </a:r>
            <a:r>
              <a:rPr lang="de-DE" baseline="0" dirty="0" smtClean="0"/>
              <a:t> </a:t>
            </a:r>
            <a:r>
              <a:rPr lang="de-DE" baseline="0" dirty="0" err="1" smtClean="0"/>
              <a:t>get</a:t>
            </a:r>
            <a:r>
              <a:rPr lang="de-DE" baseline="0" dirty="0" smtClean="0"/>
              <a:t> </a:t>
            </a:r>
            <a:r>
              <a:rPr lang="de-DE" baseline="0" dirty="0" err="1" smtClean="0"/>
              <a:t>any</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26</a:t>
            </a:fld>
            <a:endParaRPr lang="de-DE" dirty="0"/>
          </a:p>
        </p:txBody>
      </p:sp>
    </p:spTree>
    <p:extLst>
      <p:ext uri="{BB962C8B-B14F-4D97-AF65-F5344CB8AC3E}">
        <p14:creationId xmlns:p14="http://schemas.microsoft.com/office/powerpoint/2010/main" val="2833010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
                <a:srgbClr val="179C7D"/>
              </a:buClr>
              <a:buSzTx/>
              <a:buFont typeface="Wingdings" pitchFamily="2" charset="2"/>
              <a:buChar char="n"/>
              <a:tabLst/>
              <a:defRPr/>
            </a:pPr>
            <a:r>
              <a:rPr lang="de-DE" dirty="0" smtClean="0"/>
              <a:t>First</a:t>
            </a:r>
            <a:r>
              <a:rPr lang="de-DE" baseline="0" dirty="0" smtClean="0"/>
              <a:t> check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minimas</a:t>
            </a:r>
            <a:r>
              <a:rPr lang="de-DE" baseline="0" dirty="0" smtClean="0"/>
              <a:t> </a:t>
            </a:r>
            <a:r>
              <a:rPr lang="de-DE" baseline="0" dirty="0" err="1" smtClean="0"/>
              <a:t>are</a:t>
            </a:r>
            <a:r>
              <a:rPr lang="de-DE" baseline="0" dirty="0" smtClean="0"/>
              <a:t> after </a:t>
            </a:r>
            <a:r>
              <a:rPr lang="de-DE" baseline="0" dirty="0" err="1" smtClean="0"/>
              <a:t>margin</a:t>
            </a:r>
            <a:r>
              <a:rPr lang="de-DE" baseline="0" dirty="0" smtClean="0"/>
              <a:t> </a:t>
            </a:r>
            <a:r>
              <a:rPr lang="de-DE" baseline="0" dirty="0" err="1" smtClean="0"/>
              <a:t>of</a:t>
            </a:r>
            <a:r>
              <a:rPr lang="de-DE" baseline="0" dirty="0" smtClean="0"/>
              <a:t> </a:t>
            </a:r>
            <a:r>
              <a:rPr lang="de-DE" baseline="0" dirty="0" err="1" smtClean="0"/>
              <a:t>cost</a:t>
            </a:r>
            <a:r>
              <a:rPr lang="de-DE" baseline="0" dirty="0" smtClean="0"/>
              <a:t> </a:t>
            </a:r>
            <a:r>
              <a:rPr lang="de-DE" baseline="0" dirty="0" err="1" smtClean="0"/>
              <a:t>the</a:t>
            </a:r>
            <a:r>
              <a:rPr lang="de-DE" baseline="0" dirty="0" smtClean="0"/>
              <a:t> </a:t>
            </a:r>
            <a:r>
              <a:rPr lang="de-DE" baseline="0" dirty="0" err="1" smtClean="0"/>
              <a:t>green</a:t>
            </a:r>
            <a:r>
              <a:rPr lang="de-DE" baseline="0" dirty="0" smtClean="0"/>
              <a:t> </a:t>
            </a:r>
            <a:r>
              <a:rPr lang="de-DE" baseline="0" dirty="0" err="1" smtClean="0"/>
              <a:t>line,if</a:t>
            </a:r>
            <a:r>
              <a:rPr lang="de-DE" baseline="0" dirty="0" smtClean="0"/>
              <a:t> </a:t>
            </a:r>
            <a:r>
              <a:rPr lang="de-DE" baseline="0" dirty="0" err="1" smtClean="0"/>
              <a:t>the</a:t>
            </a:r>
            <a:r>
              <a:rPr lang="de-DE" baseline="0" dirty="0" smtClean="0"/>
              <a:t> </a:t>
            </a:r>
            <a:r>
              <a:rPr lang="de-DE" baseline="0" dirty="0" err="1" smtClean="0"/>
              <a:t>minimas</a:t>
            </a:r>
            <a:r>
              <a:rPr lang="de-DE" baseline="0" dirty="0" smtClean="0"/>
              <a:t> </a:t>
            </a:r>
            <a:r>
              <a:rPr lang="de-DE" baseline="0" dirty="0" err="1" smtClean="0"/>
              <a:t>are</a:t>
            </a:r>
            <a:r>
              <a:rPr lang="de-DE" baseline="0" dirty="0" smtClean="0"/>
              <a:t> out </a:t>
            </a:r>
            <a:r>
              <a:rPr lang="de-DE" baseline="0" dirty="0" err="1" smtClean="0"/>
              <a:t>then</a:t>
            </a:r>
            <a:r>
              <a:rPr lang="de-DE" baseline="0" dirty="0" smtClean="0"/>
              <a:t> </a:t>
            </a:r>
            <a:r>
              <a:rPr lang="de-DE" baseline="0" dirty="0" err="1" smtClean="0"/>
              <a:t>they</a:t>
            </a:r>
            <a:r>
              <a:rPr lang="de-DE" baseline="0" dirty="0" smtClean="0"/>
              <a:t> </a:t>
            </a:r>
            <a:r>
              <a:rPr lang="de-DE" baseline="0" dirty="0" err="1" smtClean="0"/>
              <a:t>gepenalty</a:t>
            </a:r>
            <a:r>
              <a:rPr lang="de-DE" baseline="0" dirty="0" smtClean="0"/>
              <a:t>,</a:t>
            </a:r>
          </a:p>
          <a:p>
            <a:r>
              <a:rPr lang="de-DE" baseline="0" dirty="0" err="1" smtClean="0"/>
              <a:t>Then</a:t>
            </a:r>
            <a:r>
              <a:rPr lang="de-DE" baseline="0" dirty="0" smtClean="0"/>
              <a:t> </a:t>
            </a:r>
            <a:r>
              <a:rPr lang="de-DE" baseline="0" dirty="0" err="1" smtClean="0"/>
              <a:t>we</a:t>
            </a:r>
            <a:r>
              <a:rPr lang="de-DE" baseline="0" dirty="0" smtClean="0"/>
              <a:t> check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minimas</a:t>
            </a:r>
            <a:r>
              <a:rPr lang="de-DE" baseline="0" dirty="0" smtClean="0"/>
              <a:t> </a:t>
            </a:r>
            <a:r>
              <a:rPr lang="de-DE" baseline="0" dirty="0" err="1" smtClean="0"/>
              <a:t>are</a:t>
            </a:r>
            <a:r>
              <a:rPr lang="de-DE" baseline="0" dirty="0" smtClean="0"/>
              <a:t> after </a:t>
            </a:r>
            <a:r>
              <a:rPr lang="de-DE" baseline="0" dirty="0" err="1" smtClean="0"/>
              <a:t>balck</a:t>
            </a:r>
            <a:r>
              <a:rPr lang="de-DE" baseline="0" dirty="0" smtClean="0"/>
              <a:t> </a:t>
            </a:r>
            <a:r>
              <a:rPr lang="de-DE" baseline="0" dirty="0" err="1" smtClean="0"/>
              <a:t>line</a:t>
            </a:r>
            <a:r>
              <a:rPr lang="de-DE" baseline="0" dirty="0" smtClean="0"/>
              <a:t>  </a:t>
            </a:r>
            <a:r>
              <a:rPr lang="de-DE" baseline="0" dirty="0" err="1" smtClean="0"/>
              <a:t>or</a:t>
            </a:r>
            <a:r>
              <a:rPr lang="de-DE" baseline="0" dirty="0" smtClean="0"/>
              <a:t> </a:t>
            </a:r>
            <a:r>
              <a:rPr lang="de-DE" baseline="0" dirty="0" err="1" smtClean="0"/>
              <a:t>within</a:t>
            </a:r>
            <a:r>
              <a:rPr lang="de-DE" baseline="0" dirty="0" smtClean="0"/>
              <a:t> </a:t>
            </a:r>
            <a:r>
              <a:rPr lang="de-DE" baseline="0" dirty="0" err="1" smtClean="0"/>
              <a:t>the</a:t>
            </a:r>
            <a:r>
              <a:rPr lang="de-DE" baseline="0" dirty="0" smtClean="0"/>
              <a:t> </a:t>
            </a:r>
            <a:r>
              <a:rPr lang="de-DE" baseline="0" dirty="0" err="1" smtClean="0"/>
              <a:t>disparity</a:t>
            </a:r>
            <a:r>
              <a:rPr lang="de-DE" baseline="0" dirty="0" smtClean="0"/>
              <a:t> </a:t>
            </a:r>
            <a:r>
              <a:rPr lang="de-DE" baseline="0" dirty="0" err="1" smtClean="0"/>
              <a:t>margin,they</a:t>
            </a:r>
            <a:r>
              <a:rPr lang="de-DE" baseline="0" dirty="0" smtClean="0"/>
              <a:t> </a:t>
            </a:r>
            <a:r>
              <a:rPr lang="de-DE" baseline="0" dirty="0" err="1" smtClean="0"/>
              <a:t>get</a:t>
            </a:r>
            <a:r>
              <a:rPr lang="de-DE" baseline="0" dirty="0" smtClean="0"/>
              <a:t> </a:t>
            </a:r>
            <a:r>
              <a:rPr lang="de-DE" baseline="0" dirty="0" err="1" smtClean="0"/>
              <a:t>maximum</a:t>
            </a:r>
            <a:r>
              <a:rPr lang="de-DE" baseline="0" dirty="0" smtClean="0"/>
              <a:t> </a:t>
            </a:r>
            <a:r>
              <a:rPr lang="de-DE" baseline="0" dirty="0" err="1" smtClean="0"/>
              <a:t>penalty</a:t>
            </a:r>
            <a:r>
              <a:rPr lang="de-DE" baseline="0" dirty="0" smtClean="0"/>
              <a:t>.</a:t>
            </a:r>
          </a:p>
          <a:p>
            <a:endParaRPr lang="de-DE" baseline="0" dirty="0" smtClean="0"/>
          </a:p>
          <a:p>
            <a:r>
              <a:rPr lang="de-DE" baseline="0" dirty="0" smtClean="0"/>
              <a:t>The </a:t>
            </a:r>
            <a:r>
              <a:rPr lang="de-DE" baseline="0" dirty="0" err="1" smtClean="0"/>
              <a:t>penalty</a:t>
            </a:r>
            <a:r>
              <a:rPr lang="de-DE" baseline="0" dirty="0" smtClean="0"/>
              <a:t> </a:t>
            </a:r>
            <a:r>
              <a:rPr lang="de-DE" baseline="0" dirty="0" err="1" smtClean="0"/>
              <a:t>for</a:t>
            </a:r>
            <a:r>
              <a:rPr lang="de-DE" baseline="0" dirty="0" smtClean="0"/>
              <a:t> </a:t>
            </a:r>
            <a:r>
              <a:rPr lang="de-DE" baseline="0" dirty="0" err="1" smtClean="0"/>
              <a:t>minimas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outside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disparty-margin</a:t>
            </a:r>
            <a:r>
              <a:rPr lang="de-DE" baseline="0" dirty="0" smtClean="0"/>
              <a:t> </a:t>
            </a:r>
            <a:r>
              <a:rPr lang="de-DE" baseline="0" dirty="0" err="1" smtClean="0"/>
              <a:t>are</a:t>
            </a:r>
            <a:r>
              <a:rPr lang="de-DE" baseline="0" dirty="0" smtClean="0"/>
              <a:t> </a:t>
            </a:r>
            <a:r>
              <a:rPr lang="de-DE" baseline="0" dirty="0" err="1" smtClean="0"/>
              <a:t>being</a:t>
            </a:r>
            <a:r>
              <a:rPr lang="de-DE" baseline="0" dirty="0" smtClean="0"/>
              <a:t> </a:t>
            </a:r>
            <a:r>
              <a:rPr lang="de-DE" baseline="0" dirty="0" err="1" smtClean="0"/>
              <a:t>clipped</a:t>
            </a:r>
            <a:r>
              <a:rPr lang="de-DE" baseline="0" dirty="0" smtClean="0"/>
              <a:t> </a:t>
            </a:r>
            <a:r>
              <a:rPr lang="de-DE" baseline="0" dirty="0" err="1" smtClean="0"/>
              <a:t>with</a:t>
            </a:r>
            <a:r>
              <a:rPr lang="de-DE" baseline="0" dirty="0" smtClean="0"/>
              <a:t> </a:t>
            </a:r>
            <a:r>
              <a:rPr lang="de-DE" baseline="0" dirty="0" err="1" smtClean="0"/>
              <a:t>maximum</a:t>
            </a:r>
            <a:r>
              <a:rPr lang="de-DE" baseline="0" dirty="0" smtClean="0"/>
              <a:t> </a:t>
            </a:r>
            <a:r>
              <a:rPr lang="de-DE" baseline="0" dirty="0" err="1" smtClean="0"/>
              <a:t>penalty</a:t>
            </a:r>
            <a:r>
              <a:rPr lang="de-DE" baseline="0" dirty="0" smtClean="0"/>
              <a:t>.</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27</a:t>
            </a:fld>
            <a:endParaRPr lang="de-DE" dirty="0"/>
          </a:p>
        </p:txBody>
      </p:sp>
    </p:spTree>
    <p:extLst>
      <p:ext uri="{BB962C8B-B14F-4D97-AF65-F5344CB8AC3E}">
        <p14:creationId xmlns:p14="http://schemas.microsoft.com/office/powerpoint/2010/main" val="1760271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 </a:t>
            </a:r>
            <a:r>
              <a:rPr lang="de-DE" dirty="0" err="1" smtClean="0"/>
              <a:t>small</a:t>
            </a:r>
            <a:r>
              <a:rPr lang="de-DE" dirty="0" smtClean="0"/>
              <a:t> </a:t>
            </a:r>
            <a:r>
              <a:rPr lang="de-DE" dirty="0" err="1" smtClean="0"/>
              <a:t>cost</a:t>
            </a:r>
            <a:r>
              <a:rPr lang="de-DE" dirty="0" smtClean="0"/>
              <a:t> </a:t>
            </a:r>
            <a:r>
              <a:rPr lang="de-DE" dirty="0" err="1" smtClean="0"/>
              <a:t>values</a:t>
            </a:r>
            <a:r>
              <a:rPr lang="de-DE" dirty="0" smtClean="0"/>
              <a:t> </a:t>
            </a:r>
            <a:r>
              <a:rPr lang="de-DE" dirty="0" err="1" smtClean="0"/>
              <a:t>which</a:t>
            </a:r>
            <a:r>
              <a:rPr lang="de-DE" dirty="0" smtClean="0"/>
              <a:t> </a:t>
            </a:r>
            <a:r>
              <a:rPr lang="de-DE" dirty="0" err="1" smtClean="0"/>
              <a:t>are</a:t>
            </a:r>
            <a:r>
              <a:rPr lang="de-DE" dirty="0" smtClean="0"/>
              <a:t> </a:t>
            </a:r>
            <a:r>
              <a:rPr lang="de-DE" dirty="0" err="1" smtClean="0"/>
              <a:t>close</a:t>
            </a:r>
            <a:r>
              <a:rPr lang="de-DE" dirty="0" smtClean="0"/>
              <a:t> </a:t>
            </a:r>
            <a:r>
              <a:rPr lang="de-DE" dirty="0" err="1" smtClean="0"/>
              <a:t>to</a:t>
            </a:r>
            <a:r>
              <a:rPr lang="de-DE" dirty="0" smtClean="0"/>
              <a:t> </a:t>
            </a:r>
            <a:r>
              <a:rPr lang="de-DE" dirty="0" err="1" smtClean="0"/>
              <a:t>eachother</a:t>
            </a:r>
            <a:r>
              <a:rPr lang="de-DE" dirty="0" smtClean="0"/>
              <a:t> </a:t>
            </a:r>
            <a:r>
              <a:rPr lang="de-DE" dirty="0" err="1" smtClean="0"/>
              <a:t>get</a:t>
            </a:r>
            <a:r>
              <a:rPr lang="de-DE" baseline="0" dirty="0" smtClean="0"/>
              <a:t> </a:t>
            </a:r>
            <a:r>
              <a:rPr lang="de-DE" baseline="0" dirty="0" err="1" smtClean="0"/>
              <a:t>lower</a:t>
            </a:r>
            <a:r>
              <a:rPr lang="de-DE" baseline="0" dirty="0" smtClean="0"/>
              <a:t> </a:t>
            </a:r>
            <a:r>
              <a:rPr lang="de-DE" baseline="0" dirty="0" err="1" smtClean="0"/>
              <a:t>penalty</a:t>
            </a:r>
            <a:r>
              <a:rPr lang="de-DE" baseline="0" dirty="0" smtClean="0"/>
              <a:t> </a:t>
            </a:r>
            <a:r>
              <a:rPr lang="de-DE" baseline="0" dirty="0" err="1" smtClean="0"/>
              <a:t>as</a:t>
            </a:r>
            <a:r>
              <a:rPr lang="de-DE" baseline="0" dirty="0" smtClean="0"/>
              <a:t> </a:t>
            </a:r>
            <a:r>
              <a:rPr lang="de-DE" baseline="0" dirty="0" err="1" smtClean="0"/>
              <a:t>indicated</a:t>
            </a:r>
            <a:r>
              <a:rPr lang="de-DE" baseline="0" dirty="0" smtClean="0"/>
              <a:t> </a:t>
            </a:r>
            <a:r>
              <a:rPr lang="de-DE" baseline="0" dirty="0" err="1" smtClean="0"/>
              <a:t>with</a:t>
            </a:r>
            <a:r>
              <a:rPr lang="de-DE" baseline="0" dirty="0" smtClean="0"/>
              <a:t> </a:t>
            </a:r>
            <a:r>
              <a:rPr lang="de-DE" baseline="0" dirty="0" err="1" smtClean="0"/>
              <a:t>red</a:t>
            </a:r>
            <a:r>
              <a:rPr lang="de-DE" baseline="0" dirty="0" smtClean="0"/>
              <a:t> oval.</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28</a:t>
            </a:fld>
            <a:endParaRPr lang="de-DE" dirty="0"/>
          </a:p>
        </p:txBody>
      </p:sp>
    </p:spTree>
    <p:extLst>
      <p:ext uri="{BB962C8B-B14F-4D97-AF65-F5344CB8AC3E}">
        <p14:creationId xmlns:p14="http://schemas.microsoft.com/office/powerpoint/2010/main" val="2990413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smtClean="0">
                <a:solidFill>
                  <a:schemeClr val="tx1"/>
                </a:solidFill>
                <a:latin typeface="Frutiger LT Com 55 Roman" pitchFamily="34" charset="0"/>
                <a:ea typeface="+mn-ea"/>
                <a:cs typeface="+mn-cs"/>
              </a:rPr>
              <a:t>We introduce a novel confidence measure based on conventional approaches, in which confidences are assigned by examining the cost curves.</a:t>
            </a: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en-US" sz="1200" b="0" i="0" u="none" strike="noStrike" kern="1200" baseline="0" dirty="0" smtClean="0">
                <a:solidFill>
                  <a:schemeClr val="tx1"/>
                </a:solidFill>
                <a:latin typeface="Frutiger LT Com 55 Roman" pitchFamily="34" charset="0"/>
                <a:ea typeface="+mn-ea"/>
                <a:cs typeface="+mn-cs"/>
              </a:rPr>
              <a:t>When we assume that truly corresponding pixels have the minimal matching cost, the ideal cost curve as a function of disparity for a pixel, has a single, distinct minimum. However, most cost curves are ambiguous because they have multiple minima or multiple adjacent disparities with similar costs, making localization of the exact disparity hard. They trained a convolutional neural network (CNN) to predict whether two image patches match or not.</a:t>
            </a: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endParaRPr lang="en-US"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de-DE" sz="1200" b="0" i="0" u="none" strike="noStrike" kern="1200" baseline="0" dirty="0" smtClean="0">
                <a:solidFill>
                  <a:schemeClr val="tx1"/>
                </a:solidFill>
                <a:latin typeface="Frutiger LT Com 55 Roman" pitchFamily="34" charset="0"/>
                <a:ea typeface="+mn-ea"/>
                <a:cs typeface="+mn-cs"/>
              </a:rPr>
              <a:t>Problem </a:t>
            </a:r>
            <a:r>
              <a:rPr lang="de-DE" sz="1200" b="0" i="0" u="none" strike="noStrike" kern="1200" baseline="0" dirty="0" err="1" smtClean="0">
                <a:solidFill>
                  <a:schemeClr val="tx1"/>
                </a:solidFill>
                <a:latin typeface="Frutiger LT Com 55 Roman" pitchFamily="34" charset="0"/>
                <a:ea typeface="+mn-ea"/>
                <a:cs typeface="+mn-cs"/>
              </a:rPr>
              <a:t>definition</a:t>
            </a:r>
            <a:r>
              <a:rPr lang="de-DE" sz="1200" b="0" i="0" u="none" strike="noStrike" kern="1200" baseline="0" dirty="0" smtClean="0">
                <a:solidFill>
                  <a:schemeClr val="tx1"/>
                </a:solidFill>
                <a:latin typeface="Frutiger LT Com 55 Roman" pitchFamily="34" charset="0"/>
                <a:ea typeface="+mn-ea"/>
                <a:cs typeface="+mn-cs"/>
              </a:rPr>
              <a:t> is </a:t>
            </a:r>
            <a:r>
              <a:rPr lang="de-DE" sz="1200" b="0" i="0" u="none" strike="noStrike" kern="1200" baseline="0" dirty="0" err="1" smtClean="0">
                <a:solidFill>
                  <a:schemeClr val="tx1"/>
                </a:solidFill>
                <a:latin typeface="Frutiger LT Com 55 Roman" pitchFamily="34" charset="0"/>
                <a:ea typeface="+mn-ea"/>
                <a:cs typeface="+mn-cs"/>
              </a:rPr>
              <a:t>missing,motivation</a:t>
            </a:r>
            <a:endParaRPr lang="de-DE"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de-DE" sz="1200" b="0" i="0" u="none" strike="noStrike" kern="1200" baseline="0" dirty="0" err="1" smtClean="0">
                <a:solidFill>
                  <a:schemeClr val="tx1"/>
                </a:solidFill>
                <a:latin typeface="Frutiger LT Com 55 Roman" pitchFamily="34" charset="0"/>
                <a:ea typeface="+mn-ea"/>
                <a:cs typeface="+mn-cs"/>
              </a:rPr>
              <a:t>Shorten</a:t>
            </a:r>
            <a:r>
              <a:rPr lang="de-DE" sz="1200" b="0" i="0" u="none" strike="noStrike" kern="1200" baseline="0" dirty="0" smtClean="0">
                <a:solidFill>
                  <a:schemeClr val="tx1"/>
                </a:solidFill>
                <a:latin typeface="Frutiger LT Com 55 Roman" pitchFamily="34" charset="0"/>
                <a:ea typeface="+mn-ea"/>
                <a:cs typeface="+mn-cs"/>
              </a:rPr>
              <a:t> </a:t>
            </a:r>
            <a:r>
              <a:rPr lang="de-DE" sz="1200" b="0" i="0" u="none" strike="noStrike" kern="1200" baseline="0" dirty="0" err="1" smtClean="0">
                <a:solidFill>
                  <a:schemeClr val="tx1"/>
                </a:solidFill>
                <a:latin typeface="Frutiger LT Com 55 Roman" pitchFamily="34" charset="0"/>
                <a:ea typeface="+mn-ea"/>
                <a:cs typeface="+mn-cs"/>
              </a:rPr>
              <a:t>text</a:t>
            </a: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endParaRPr lang="en-US"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endParaRPr lang="en-US"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3</a:t>
            </a:fld>
            <a:endParaRPr lang="de-DE" dirty="0"/>
          </a:p>
        </p:txBody>
      </p:sp>
    </p:spTree>
    <p:extLst>
      <p:ext uri="{BB962C8B-B14F-4D97-AF65-F5344CB8AC3E}">
        <p14:creationId xmlns:p14="http://schemas.microsoft.com/office/powerpoint/2010/main" val="30265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Context</a:t>
            </a:r>
            <a:r>
              <a:rPr lang="de-DE" dirty="0" smtClean="0"/>
              <a:t> </a:t>
            </a:r>
            <a:r>
              <a:rPr lang="de-DE" dirty="0" err="1" smtClean="0"/>
              <a:t>more</a:t>
            </a:r>
            <a:r>
              <a:rPr lang="de-DE" dirty="0" smtClean="0"/>
              <a:t> </a:t>
            </a:r>
            <a:r>
              <a:rPr lang="de-DE" dirty="0" err="1" smtClean="0"/>
              <a:t>to</a:t>
            </a:r>
            <a:r>
              <a:rPr lang="de-DE" dirty="0" smtClean="0"/>
              <a:t> </a:t>
            </a:r>
            <a:r>
              <a:rPr lang="de-DE" dirty="0" err="1" smtClean="0"/>
              <a:t>be</a:t>
            </a:r>
            <a:r>
              <a:rPr lang="de-DE" dirty="0" smtClean="0"/>
              <a:t> </a:t>
            </a:r>
            <a:r>
              <a:rPr lang="de-DE" dirty="0" err="1" smtClean="0"/>
              <a:t>explaiend</a:t>
            </a:r>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4</a:t>
            </a:fld>
            <a:endParaRPr lang="de-DE" dirty="0"/>
          </a:p>
        </p:txBody>
      </p:sp>
    </p:spTree>
    <p:extLst>
      <p:ext uri="{BB962C8B-B14F-4D97-AF65-F5344CB8AC3E}">
        <p14:creationId xmlns:p14="http://schemas.microsoft.com/office/powerpoint/2010/main" val="1381922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en-US" sz="1200" b="0" i="0" u="none" strike="noStrike" kern="1200" baseline="0" dirty="0" smtClean="0">
                <a:solidFill>
                  <a:schemeClr val="tx1"/>
                </a:solidFill>
                <a:latin typeface="Frutiger LT Com 55 Roman" pitchFamily="34" charset="0"/>
                <a:ea typeface="+mn-ea"/>
                <a:cs typeface="+mn-cs"/>
              </a:rPr>
              <a:t>If the margin cL2(</a:t>
            </a:r>
            <a:r>
              <a:rPr lang="en-US" sz="1200" b="0" i="0" u="none" strike="noStrike" kern="1200" baseline="0" dirty="0" err="1" smtClean="0">
                <a:solidFill>
                  <a:schemeClr val="tx1"/>
                </a:solidFill>
                <a:latin typeface="Frutiger LT Com 55 Roman" pitchFamily="34" charset="0"/>
                <a:ea typeface="+mn-ea"/>
                <a:cs typeface="+mn-cs"/>
              </a:rPr>
              <a:t>xL</a:t>
            </a:r>
            <a:r>
              <a:rPr lang="en-US" sz="1200" b="0" i="0" u="none" strike="noStrike" kern="1200" baseline="0" dirty="0" smtClean="0">
                <a:solidFill>
                  <a:schemeClr val="tx1"/>
                </a:solidFill>
                <a:latin typeface="Frutiger LT Com 55 Roman" pitchFamily="34" charset="0"/>
                <a:ea typeface="+mn-ea"/>
                <a:cs typeface="+mn-cs"/>
              </a:rPr>
              <a:t>; y)- cL1(</a:t>
            </a:r>
            <a:r>
              <a:rPr lang="en-US" sz="1200" b="0" i="0" u="none" strike="noStrike" kern="1200" baseline="0" dirty="0" err="1" smtClean="0">
                <a:solidFill>
                  <a:schemeClr val="tx1"/>
                </a:solidFill>
                <a:latin typeface="Frutiger LT Com 55 Roman" pitchFamily="34" charset="0"/>
                <a:ea typeface="+mn-ea"/>
                <a:cs typeface="+mn-cs"/>
              </a:rPr>
              <a:t>xL</a:t>
            </a:r>
            <a:r>
              <a:rPr lang="en-US" sz="1200" b="0" i="0" u="none" strike="noStrike" kern="1200" baseline="0" dirty="0" smtClean="0">
                <a:solidFill>
                  <a:schemeClr val="tx1"/>
                </a:solidFill>
                <a:latin typeface="Frutiger LT Com 55 Roman" pitchFamily="34" charset="0"/>
                <a:ea typeface="+mn-ea"/>
                <a:cs typeface="+mn-cs"/>
              </a:rPr>
              <a:t>; y) is large, but the pixel has been mismatched the denominator will be large. If the margin is small, the match is likely to be ambiguous. In this case, a small denominator indicates that a correspondence between two similar pixels has been established.</a:t>
            </a:r>
            <a:endParaRPr lang="en-US" dirty="0" smtClean="0"/>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5</a:t>
            </a:fld>
            <a:endParaRPr lang="de-DE" dirty="0"/>
          </a:p>
        </p:txBody>
      </p:sp>
    </p:spTree>
    <p:extLst>
      <p:ext uri="{BB962C8B-B14F-4D97-AF65-F5344CB8AC3E}">
        <p14:creationId xmlns:p14="http://schemas.microsoft.com/office/powerpoint/2010/main" val="156285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confidence prediction is regressed by a CNN without extracting any cue from the stereo input images. confidence prediction is regressed by a CNN with </a:t>
            </a:r>
            <a:r>
              <a:rPr lang="en-US" sz="1200" b="0" i="0" u="none" strike="noStrike" kern="1200" baseline="0" dirty="0" smtClean="0">
                <a:solidFill>
                  <a:schemeClr val="tx1"/>
                </a:solidFill>
                <a:latin typeface="Frutiger LT Com 55 Roman" pitchFamily="34" charset="0"/>
                <a:ea typeface="+mn-ea"/>
                <a:cs typeface="+mn-cs"/>
              </a:rPr>
              <a:t>The deep</a:t>
            </a: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en-US" sz="1200" b="0" i="0" u="none" strike="noStrike" kern="1200" baseline="0" dirty="0" smtClean="0">
                <a:solidFill>
                  <a:schemeClr val="tx1"/>
                </a:solidFill>
                <a:latin typeface="Frutiger LT Com 55 Roman" pitchFamily="34" charset="0"/>
                <a:ea typeface="+mn-ea"/>
                <a:cs typeface="+mn-cs"/>
              </a:rPr>
              <a:t>network, trained on patches, learns from scratch a confidence measure by processing only the left disparity map, normalized with respect to the maximum disparity, to values between zero and one.</a:t>
            </a:r>
            <a:endParaRPr lang="en-US" dirty="0" smtClean="0"/>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pPr marL="0" indent="0">
              <a:buFontTx/>
              <a:buNone/>
            </a:pPr>
            <a:endParaRPr lang="en-US" sz="1200" b="0" i="0" u="none" strike="noStrike" kern="1200" baseline="0" dirty="0" smtClean="0">
              <a:solidFill>
                <a:schemeClr val="tx1"/>
              </a:solidFill>
              <a:latin typeface="Frutiger LT Com 55 Roman" pitchFamily="34" charset="0"/>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6</a:t>
            </a:fld>
            <a:endParaRPr lang="de-DE" dirty="0"/>
          </a:p>
        </p:txBody>
      </p:sp>
    </p:spTree>
    <p:extLst>
      <p:ext uri="{BB962C8B-B14F-4D97-AF65-F5344CB8AC3E}">
        <p14:creationId xmlns:p14="http://schemas.microsoft.com/office/powerpoint/2010/main" val="337679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en-US" sz="1200" b="0" i="0" u="none" strike="noStrike" kern="1200" baseline="0" dirty="0" smtClean="0">
                <a:solidFill>
                  <a:schemeClr val="tx1"/>
                </a:solidFill>
                <a:latin typeface="Frutiger LT Com 55 Roman" pitchFamily="34" charset="0"/>
                <a:ea typeface="+mn-ea"/>
                <a:cs typeface="+mn-cs"/>
              </a:rPr>
              <a:t>The confidence value for each pixel indicates how likely the assigned disparity is correct.</a:t>
            </a: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de-DE" sz="1200" b="0" i="0" u="none" strike="noStrike" kern="1200" baseline="0" dirty="0" err="1" smtClean="0">
                <a:solidFill>
                  <a:schemeClr val="tx1"/>
                </a:solidFill>
                <a:latin typeface="Frutiger LT Com 55 Roman" pitchFamily="34" charset="0"/>
                <a:ea typeface="+mn-ea"/>
                <a:cs typeface="+mn-cs"/>
              </a:rPr>
              <a:t>Our</a:t>
            </a:r>
            <a:r>
              <a:rPr lang="de-DE" sz="1200" b="0" i="0" u="none" strike="noStrike" kern="1200" baseline="0" dirty="0" smtClean="0">
                <a:solidFill>
                  <a:schemeClr val="tx1"/>
                </a:solidFill>
                <a:latin typeface="Frutiger LT Com 55 Roman" pitchFamily="34" charset="0"/>
                <a:ea typeface="+mn-ea"/>
                <a:cs typeface="+mn-cs"/>
              </a:rPr>
              <a:t> </a:t>
            </a:r>
            <a:r>
              <a:rPr lang="de-DE" sz="1200" b="0" i="0" u="none" strike="noStrike" kern="1200" baseline="0" dirty="0" err="1" smtClean="0">
                <a:solidFill>
                  <a:schemeClr val="tx1"/>
                </a:solidFill>
                <a:latin typeface="Frutiger LT Com 55 Roman" pitchFamily="34" charset="0"/>
                <a:ea typeface="+mn-ea"/>
                <a:cs typeface="+mn-cs"/>
              </a:rPr>
              <a:t>contribution</a:t>
            </a:r>
            <a:endParaRPr lang="de-DE" sz="1200" b="0" i="0" u="none" strike="noStrike" kern="1200" baseline="0" dirty="0" smtClean="0">
              <a:solidFill>
                <a:schemeClr val="tx1"/>
              </a:solidFill>
              <a:latin typeface="Frutiger LT Com 55 Roman"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
                <a:srgbClr val="179C7D"/>
              </a:buClr>
              <a:buSzTx/>
              <a:buFontTx/>
              <a:buNone/>
              <a:tabLst/>
              <a:defRPr/>
            </a:pPr>
            <a:r>
              <a:rPr lang="de-DE" sz="1200" b="0" i="0" u="none" strike="noStrike" kern="1200" baseline="0" dirty="0" err="1" smtClean="0">
                <a:solidFill>
                  <a:schemeClr val="tx1"/>
                </a:solidFill>
                <a:latin typeface="Frutiger LT Com 55 Roman" pitchFamily="34" charset="0"/>
                <a:ea typeface="+mn-ea"/>
                <a:cs typeface="+mn-cs"/>
              </a:rPr>
              <a:t>Maybe</a:t>
            </a:r>
            <a:r>
              <a:rPr lang="de-DE" sz="1200" b="0" i="0" u="none" strike="noStrike" kern="1200" baseline="0" dirty="0" smtClean="0">
                <a:solidFill>
                  <a:schemeClr val="tx1"/>
                </a:solidFill>
                <a:latin typeface="Frutiger LT Com 55 Roman" pitchFamily="34" charset="0"/>
                <a:ea typeface="+mn-ea"/>
                <a:cs typeface="+mn-cs"/>
              </a:rPr>
              <a:t> </a:t>
            </a:r>
            <a:r>
              <a:rPr lang="de-DE" sz="1200" b="0" i="0" u="none" strike="noStrike" kern="1200" baseline="0" dirty="0" err="1" smtClean="0">
                <a:solidFill>
                  <a:schemeClr val="tx1"/>
                </a:solidFill>
                <a:latin typeface="Frutiger LT Com 55 Roman" pitchFamily="34" charset="0"/>
                <a:ea typeface="+mn-ea"/>
                <a:cs typeface="+mn-cs"/>
              </a:rPr>
              <a:t>first</a:t>
            </a:r>
            <a:r>
              <a:rPr lang="de-DE" sz="1200" b="0" i="0" u="none" strike="noStrike" kern="1200" baseline="0" dirty="0" smtClean="0">
                <a:solidFill>
                  <a:schemeClr val="tx1"/>
                </a:solidFill>
                <a:latin typeface="Frutiger LT Com 55 Roman" pitchFamily="34" charset="0"/>
                <a:ea typeface="+mn-ea"/>
                <a:cs typeface="+mn-cs"/>
              </a:rPr>
              <a:t> </a:t>
            </a:r>
            <a:r>
              <a:rPr lang="de-DE" sz="1200" b="0" i="0" u="none" strike="noStrike" kern="1200" baseline="0" dirty="0" err="1" smtClean="0">
                <a:solidFill>
                  <a:schemeClr val="tx1"/>
                </a:solidFill>
                <a:latin typeface="Frutiger LT Com 55 Roman" pitchFamily="34" charset="0"/>
                <a:ea typeface="+mn-ea"/>
                <a:cs typeface="+mn-cs"/>
              </a:rPr>
              <a:t>formula</a:t>
            </a:r>
            <a:r>
              <a:rPr lang="de-DE" sz="1200" b="0" i="0" u="none" strike="noStrike" kern="1200" baseline="0" dirty="0" smtClean="0">
                <a:solidFill>
                  <a:schemeClr val="tx1"/>
                </a:solidFill>
                <a:latin typeface="Frutiger LT Com 55 Roman" pitchFamily="34" charset="0"/>
                <a:ea typeface="+mn-ea"/>
                <a:cs typeface="+mn-cs"/>
              </a:rPr>
              <a:t>,….,</a:t>
            </a:r>
            <a:r>
              <a:rPr lang="de-DE" sz="1200" b="0" i="0" u="none" strike="noStrike" kern="1200" baseline="0" dirty="0" err="1" smtClean="0">
                <a:solidFill>
                  <a:schemeClr val="tx1"/>
                </a:solidFill>
                <a:latin typeface="Frutiger LT Com 55 Roman" pitchFamily="34" charset="0"/>
                <a:ea typeface="+mn-ea"/>
                <a:cs typeface="+mn-cs"/>
              </a:rPr>
              <a:t>figures</a:t>
            </a:r>
            <a:endParaRPr lang="en-US" dirty="0" smtClean="0"/>
          </a:p>
          <a:p>
            <a:pPr marL="0" indent="0">
              <a:buNone/>
            </a:pPr>
            <a:endParaRPr lang="en-US" sz="1200" b="0" i="0" u="none" strike="noStrike" kern="1200" baseline="0" dirty="0" smtClean="0">
              <a:solidFill>
                <a:schemeClr val="tx1"/>
              </a:solidFill>
              <a:latin typeface="Frutiger LT Com 55 Roman"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7</a:t>
            </a:fld>
            <a:endParaRPr lang="de-DE" dirty="0"/>
          </a:p>
        </p:txBody>
      </p:sp>
    </p:spTree>
    <p:extLst>
      <p:ext uri="{BB962C8B-B14F-4D97-AF65-F5344CB8AC3E}">
        <p14:creationId xmlns:p14="http://schemas.microsoft.com/office/powerpoint/2010/main" val="133145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8</a:t>
            </a:fld>
            <a:endParaRPr lang="de-DE" dirty="0"/>
          </a:p>
        </p:txBody>
      </p:sp>
    </p:spTree>
    <p:extLst>
      <p:ext uri="{BB962C8B-B14F-4D97-AF65-F5344CB8AC3E}">
        <p14:creationId xmlns:p14="http://schemas.microsoft.com/office/powerpoint/2010/main" val="240755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smtClean="0"/>
              <a:t>Confidence</a:t>
            </a:r>
            <a:r>
              <a:rPr lang="de-DE" baseline="0" dirty="0" smtClean="0"/>
              <a:t> </a:t>
            </a:r>
            <a:r>
              <a:rPr lang="de-DE" baseline="0" dirty="0" err="1" smtClean="0"/>
              <a:t>measure</a:t>
            </a:r>
            <a:r>
              <a:rPr lang="de-DE" baseline="0" dirty="0" smtClean="0"/>
              <a:t> </a:t>
            </a:r>
            <a:r>
              <a:rPr lang="de-DE" baseline="0" dirty="0" err="1" smtClean="0"/>
              <a:t>defines</a:t>
            </a:r>
            <a:r>
              <a:rPr lang="de-DE" baseline="0" dirty="0" smtClean="0"/>
              <a:t> </a:t>
            </a:r>
            <a:r>
              <a:rPr lang="de-DE" baseline="0" dirty="0" err="1" smtClean="0"/>
              <a:t>as</a:t>
            </a:r>
            <a:r>
              <a:rPr lang="de-DE" baseline="0" dirty="0" smtClean="0"/>
              <a:t> </a:t>
            </a:r>
            <a:r>
              <a:rPr lang="de-DE" baseline="0" dirty="0" err="1" smtClean="0"/>
              <a:t>this</a:t>
            </a:r>
            <a:r>
              <a:rPr lang="de-DE" baseline="0" dirty="0" smtClean="0"/>
              <a:t> </a:t>
            </a:r>
            <a:r>
              <a:rPr lang="de-DE" baseline="0" dirty="0" err="1" smtClean="0"/>
              <a:t>formula</a:t>
            </a:r>
            <a:r>
              <a:rPr lang="de-DE" baseline="0" dirty="0" smtClean="0"/>
              <a:t>.</a:t>
            </a:r>
          </a:p>
          <a:p>
            <a:pPr marL="171450" marR="0" lvl="0" indent="-171450" algn="l" defTabSz="914400" rtl="0" eaLnBrk="0" fontAlgn="base" latinLnBrk="0" hangingPunct="0">
              <a:lnSpc>
                <a:spcPct val="100000"/>
              </a:lnSpc>
              <a:spcBef>
                <a:spcPct val="30000"/>
              </a:spcBef>
              <a:spcAft>
                <a:spcPct val="0"/>
              </a:spcAft>
              <a:buClr>
                <a:srgbClr val="179C7D"/>
              </a:buClr>
              <a:buSzTx/>
              <a:buFont typeface="Wingdings" pitchFamily="2" charset="2"/>
              <a:buChar char="n"/>
              <a:tabLst/>
              <a:defRPr/>
            </a:pPr>
            <a:r>
              <a:rPr lang="de-DE" baseline="0" dirty="0" err="1" smtClean="0"/>
              <a:t>delataC</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margin</a:t>
            </a:r>
            <a:r>
              <a:rPr lang="de-DE" baseline="0" dirty="0" smtClean="0"/>
              <a:t> </a:t>
            </a:r>
            <a:r>
              <a:rPr lang="de-DE" baseline="0" dirty="0" err="1" smtClean="0"/>
              <a:t>between</a:t>
            </a:r>
            <a:r>
              <a:rPr lang="de-DE" baseline="0" dirty="0" smtClean="0"/>
              <a:t> </a:t>
            </a:r>
            <a:r>
              <a:rPr lang="de-DE" baseline="0" dirty="0" err="1" smtClean="0"/>
              <a:t>costs</a:t>
            </a:r>
            <a:endParaRPr lang="en-US" dirty="0" smtClean="0"/>
          </a:p>
          <a:p>
            <a:r>
              <a:rPr lang="de-DE" baseline="0" dirty="0" err="1" smtClean="0"/>
              <a:t>deltaD</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margin</a:t>
            </a:r>
            <a:r>
              <a:rPr lang="de-DE" baseline="0" dirty="0" smtClean="0"/>
              <a:t> </a:t>
            </a:r>
            <a:r>
              <a:rPr lang="de-DE" baseline="0" dirty="0" err="1" smtClean="0"/>
              <a:t>between</a:t>
            </a:r>
            <a:r>
              <a:rPr lang="de-DE" baseline="0" dirty="0" smtClean="0"/>
              <a:t> </a:t>
            </a:r>
            <a:r>
              <a:rPr lang="de-DE" baseline="0" dirty="0" err="1" smtClean="0"/>
              <a:t>disparity</a:t>
            </a:r>
            <a:r>
              <a:rPr lang="de-DE" baseline="0" dirty="0" smtClean="0"/>
              <a:t>.</a:t>
            </a:r>
          </a:p>
        </p:txBody>
      </p:sp>
      <p:sp>
        <p:nvSpPr>
          <p:cNvPr id="4" name="Slide Number Placeholder 3"/>
          <p:cNvSpPr>
            <a:spLocks noGrp="1"/>
          </p:cNvSpPr>
          <p:nvPr>
            <p:ph type="sldNum" sz="quarter" idx="10"/>
          </p:nvPr>
        </p:nvSpPr>
        <p:spPr/>
        <p:txBody>
          <a:bodyPr/>
          <a:lstStyle/>
          <a:p>
            <a:pPr>
              <a:defRPr/>
            </a:pPr>
            <a:fld id="{5CE6F52F-4F01-47B4-A1A3-4442B48B2E25}" type="slidenum">
              <a:rPr lang="de-DE" smtClean="0"/>
              <a:pPr>
                <a:defRPr/>
              </a:pPr>
              <a:t>9</a:t>
            </a:fld>
            <a:endParaRPr lang="de-DE" dirty="0"/>
          </a:p>
        </p:txBody>
      </p:sp>
    </p:spTree>
    <p:extLst>
      <p:ext uri="{BB962C8B-B14F-4D97-AF65-F5344CB8AC3E}">
        <p14:creationId xmlns:p14="http://schemas.microsoft.com/office/powerpoint/2010/main" val="3054204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6" name="Line 13"/>
          <p:cNvSpPr>
            <a:spLocks noChangeShapeType="1"/>
          </p:cNvSpPr>
          <p:nvPr userDrawn="1"/>
        </p:nvSpPr>
        <p:spPr bwMode="auto">
          <a:xfrm>
            <a:off x="466725" y="1869281"/>
            <a:ext cx="8207375"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Line 12"/>
          <p:cNvSpPr>
            <a:spLocks noChangeShapeType="1"/>
          </p:cNvSpPr>
          <p:nvPr userDrawn="1"/>
        </p:nvSpPr>
        <p:spPr bwMode="auto">
          <a:xfrm flipV="1">
            <a:off x="466725" y="303610"/>
            <a:ext cx="8207375"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Rectangle 3"/>
          <p:cNvSpPr>
            <a:spLocks noGrp="1" noChangeArrowheads="1"/>
          </p:cNvSpPr>
          <p:nvPr>
            <p:ph type="subTitle" idx="1"/>
          </p:nvPr>
        </p:nvSpPr>
        <p:spPr>
          <a:xfrm>
            <a:off x="466725" y="1329928"/>
            <a:ext cx="8208000" cy="485717"/>
          </a:xfrm>
        </p:spPr>
        <p:txBody>
          <a:bodyPr/>
          <a:lstStyle>
            <a:lvl1pPr marL="0" indent="0">
              <a:buNone/>
              <a:defRPr/>
            </a:lvl1pPr>
          </a:lstStyle>
          <a:p>
            <a:pPr lvl="0"/>
            <a:r>
              <a:rPr lang="de-DE" noProof="0" smtClean="0"/>
              <a:t>Formatvorlage des Untertitelmasters durch Klicken bearbeiten</a:t>
            </a:r>
            <a:endParaRPr lang="de-DE" noProof="0" dirty="0" smtClean="0"/>
          </a:p>
        </p:txBody>
      </p:sp>
      <p:sp>
        <p:nvSpPr>
          <p:cNvPr id="5" name="Bildplatzhalter 2"/>
          <p:cNvSpPr>
            <a:spLocks noGrp="1"/>
          </p:cNvSpPr>
          <p:nvPr>
            <p:ph type="pic" sz="quarter" idx="10"/>
          </p:nvPr>
        </p:nvSpPr>
        <p:spPr>
          <a:xfrm>
            <a:off x="466725" y="1977684"/>
            <a:ext cx="8208000" cy="2538353"/>
          </a:xfrm>
        </p:spPr>
        <p:txBody>
          <a:bodyPr anchor="ctr"/>
          <a:lstStyle>
            <a:lvl1pPr marL="0" indent="0" algn="ctr">
              <a:buNone/>
              <a:defRPr/>
            </a:lvl1pPr>
          </a:lstStyle>
          <a:p>
            <a:pPr lvl="0"/>
            <a:r>
              <a:rPr lang="de-DE" noProof="0" dirty="0" smtClean="0"/>
              <a:t>Bild durch Klicken auf Symbol hinzufügen</a:t>
            </a:r>
            <a:endParaRPr lang="de-DE" noProof="0" dirty="0"/>
          </a:p>
        </p:txBody>
      </p:sp>
      <p:sp>
        <p:nvSpPr>
          <p:cNvPr id="7" name="Rectangle 2"/>
          <p:cNvSpPr>
            <a:spLocks noGrp="1" noChangeArrowheads="1"/>
          </p:cNvSpPr>
          <p:nvPr>
            <p:ph type="ctrTitle"/>
          </p:nvPr>
        </p:nvSpPr>
        <p:spPr>
          <a:xfrm>
            <a:off x="466725" y="357617"/>
            <a:ext cx="8208000" cy="756105"/>
          </a:xfrm>
          <a:noFill/>
        </p:spPr>
        <p:txBody>
          <a:bodyPr/>
          <a:lstStyle>
            <a:lvl1pPr marL="0" indent="0">
              <a:defRPr sz="2800" cap="all" baseline="0"/>
            </a:lvl1pPr>
          </a:lstStyle>
          <a:p>
            <a:pPr lvl="0"/>
            <a:r>
              <a:rPr lang="de-DE" noProof="0" dirty="0" smtClean="0"/>
              <a:t>Titelmasterformat durch Klicken bearbeiten</a:t>
            </a:r>
          </a:p>
        </p:txBody>
      </p:sp>
    </p:spTree>
    <p:extLst>
      <p:ext uri="{BB962C8B-B14F-4D97-AF65-F5344CB8AC3E}">
        <p14:creationId xmlns:p14="http://schemas.microsoft.com/office/powerpoint/2010/main" val="2709489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mit Logo">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304800"/>
            <a:ext cx="8207375"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13"/>
          <p:cNvSpPr>
            <a:spLocks noChangeShapeType="1"/>
          </p:cNvSpPr>
          <p:nvPr userDrawn="1"/>
        </p:nvSpPr>
        <p:spPr bwMode="auto">
          <a:xfrm>
            <a:off x="466725" y="1869281"/>
            <a:ext cx="8207375"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 Box 19"/>
          <p:cNvSpPr txBox="1">
            <a:spLocks noChangeArrowheads="1"/>
          </p:cNvSpPr>
          <p:nvPr userDrawn="1"/>
        </p:nvSpPr>
        <p:spPr bwMode="auto">
          <a:xfrm>
            <a:off x="455612" y="4824412"/>
            <a:ext cx="670867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Aft>
                <a:spcPct val="40000"/>
              </a:spcAft>
              <a:buFont typeface="Wingdings" pitchFamily="2" charset="2"/>
              <a:defRPr>
                <a:solidFill>
                  <a:schemeClr val="tx1"/>
                </a:solidFill>
                <a:latin typeface="Frutiger LT Com 55 Roman" pitchFamily="34" charset="0"/>
              </a:defRPr>
            </a:lvl1pPr>
            <a:lvl2pPr marL="742950" indent="-285750" eaLnBrk="0" hangingPunct="0">
              <a:spcAft>
                <a:spcPct val="40000"/>
              </a:spcAft>
              <a:buFont typeface="Wingdings" pitchFamily="2" charset="2"/>
              <a:defRPr>
                <a:solidFill>
                  <a:schemeClr val="tx1"/>
                </a:solidFill>
                <a:latin typeface="Frutiger LT Com 55 Roman" pitchFamily="34" charset="0"/>
              </a:defRPr>
            </a:lvl2pPr>
            <a:lvl3pPr marL="1143000" indent="-228600" eaLnBrk="0" hangingPunct="0">
              <a:spcAft>
                <a:spcPct val="40000"/>
              </a:spcAft>
              <a:buFont typeface="Wingdings" pitchFamily="2" charset="2"/>
              <a:defRPr>
                <a:solidFill>
                  <a:schemeClr val="tx1"/>
                </a:solidFill>
                <a:latin typeface="Frutiger LT Com 55 Roman" pitchFamily="34" charset="0"/>
              </a:defRPr>
            </a:lvl3pPr>
            <a:lvl4pPr marL="1600200" indent="-228600" eaLnBrk="0" hangingPunct="0">
              <a:spcAft>
                <a:spcPct val="40000"/>
              </a:spcAft>
              <a:buFont typeface="Wingdings" pitchFamily="2" charset="2"/>
              <a:defRPr>
                <a:solidFill>
                  <a:schemeClr val="tx1"/>
                </a:solidFill>
                <a:latin typeface="Frutiger LT Com 55 Roman" pitchFamily="34" charset="0"/>
              </a:defRPr>
            </a:lvl4pPr>
            <a:lvl5pPr marL="2057400" indent="-228600" eaLnBrk="0" hangingPunct="0">
              <a:spcAft>
                <a:spcPct val="40000"/>
              </a:spcAft>
              <a:buFont typeface="Wingdings" pitchFamily="2" charset="2"/>
              <a:defRPr>
                <a:solidFill>
                  <a:schemeClr val="tx1"/>
                </a:solidFill>
                <a:latin typeface="Frutiger LT Com 55 Roman" pitchFamily="34" charset="0"/>
              </a:defRPr>
            </a:lvl5pPr>
            <a:lvl6pPr marL="25146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6pPr>
            <a:lvl7pPr marL="29718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7pPr>
            <a:lvl8pPr marL="34290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8pPr>
            <a:lvl9pPr marL="38862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9pPr>
          </a:lstStyle>
          <a:p>
            <a:pPr eaLnBrk="1" hangingPunct="1">
              <a:spcBef>
                <a:spcPct val="50000"/>
              </a:spcBef>
              <a:spcAft>
                <a:spcPct val="0"/>
              </a:spcAft>
              <a:buFontTx/>
              <a:buNone/>
              <a:defRPr/>
            </a:pPr>
            <a:r>
              <a:rPr lang="de-DE" sz="800" dirty="0" smtClean="0">
                <a:solidFill>
                  <a:schemeClr val="bg2"/>
                </a:solidFill>
              </a:rPr>
              <a:t>© Fraunhofer IIS, Ron Op het Veld, Faezeh Sadat Zakeri</a:t>
            </a:r>
          </a:p>
        </p:txBody>
      </p:sp>
      <p:sp>
        <p:nvSpPr>
          <p:cNvPr id="7" name="Line 7"/>
          <p:cNvSpPr>
            <a:spLocks noChangeShapeType="1"/>
          </p:cNvSpPr>
          <p:nvPr userDrawn="1"/>
        </p:nvSpPr>
        <p:spPr bwMode="auto">
          <a:xfrm flipV="1">
            <a:off x="469900" y="4624388"/>
            <a:ext cx="8207375"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466725" y="357617"/>
            <a:ext cx="8208000" cy="756105"/>
          </a:xfrm>
          <a:noFill/>
        </p:spPr>
        <p:txBody>
          <a:bodyPr/>
          <a:lstStyle>
            <a:lvl1pPr marL="0" indent="0">
              <a:defRPr sz="2800" cap="all" baseline="0"/>
            </a:lvl1pPr>
          </a:lstStyle>
          <a:p>
            <a:pPr lvl="0"/>
            <a:r>
              <a:rPr lang="de-DE" noProof="0" dirty="0" smtClean="0"/>
              <a:t>Titelmasterformat durch Klicken bearbeiten</a:t>
            </a:r>
          </a:p>
        </p:txBody>
      </p:sp>
      <p:sp>
        <p:nvSpPr>
          <p:cNvPr id="10" name="Rectangle 3"/>
          <p:cNvSpPr>
            <a:spLocks noGrp="1" noChangeArrowheads="1"/>
          </p:cNvSpPr>
          <p:nvPr>
            <p:ph type="subTitle" idx="1"/>
          </p:nvPr>
        </p:nvSpPr>
        <p:spPr>
          <a:xfrm>
            <a:off x="466725" y="1329928"/>
            <a:ext cx="8208000" cy="485717"/>
          </a:xfrm>
        </p:spPr>
        <p:txBody>
          <a:bodyPr/>
          <a:lstStyle>
            <a:lvl1pPr marL="0" indent="0">
              <a:buNone/>
              <a:defRPr/>
            </a:lvl1pPr>
          </a:lstStyle>
          <a:p>
            <a:pPr lvl="0"/>
            <a:r>
              <a:rPr lang="de-DE" noProof="0" dirty="0" smtClean="0"/>
              <a:t>Formatvorlage des Untertitelmasters durch Klicken bearbeiten</a:t>
            </a:r>
          </a:p>
        </p:txBody>
      </p:sp>
      <p:pic>
        <p:nvPicPr>
          <p:cNvPr id="11" name="Grafik 11" descr="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72000" y="2355726"/>
            <a:ext cx="3600000" cy="98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1999" y="3651870"/>
            <a:ext cx="3600001" cy="507461"/>
          </a:xfrm>
          <a:prstGeom prst="rect">
            <a:avLst/>
          </a:prstGeom>
        </p:spPr>
      </p:pic>
    </p:spTree>
    <p:extLst>
      <p:ext uri="{BB962C8B-B14F-4D97-AF65-F5344CB8AC3E}">
        <p14:creationId xmlns:p14="http://schemas.microsoft.com/office/powerpoint/2010/main" val="1910957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Line 12"/>
          <p:cNvSpPr>
            <a:spLocks noChangeShapeType="1"/>
          </p:cNvSpPr>
          <p:nvPr userDrawn="1"/>
        </p:nvSpPr>
        <p:spPr bwMode="auto">
          <a:xfrm flipV="1">
            <a:off x="466725" y="304800"/>
            <a:ext cx="8207375"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468314" y="1169194"/>
            <a:ext cx="8207375"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Rectangle 2"/>
          <p:cNvSpPr>
            <a:spLocks noGrp="1" noChangeArrowheads="1"/>
          </p:cNvSpPr>
          <p:nvPr>
            <p:ph type="ctrTitle"/>
          </p:nvPr>
        </p:nvSpPr>
        <p:spPr>
          <a:xfrm>
            <a:off x="466725" y="357617"/>
            <a:ext cx="8208000" cy="755931"/>
          </a:xfrm>
        </p:spPr>
        <p:txBody>
          <a:bodyPr/>
          <a:lstStyle>
            <a:lvl1pPr marL="0" indent="0">
              <a:defRPr sz="2800" cap="all" baseline="0"/>
            </a:lvl1pPr>
          </a:lstStyle>
          <a:p>
            <a:pPr lvl="0"/>
            <a:r>
              <a:rPr lang="de-DE" noProof="0" dirty="0" smtClean="0"/>
              <a:t>Titelmasterformat durch Klicken bearbeiten</a:t>
            </a:r>
          </a:p>
        </p:txBody>
      </p:sp>
      <p:sp>
        <p:nvSpPr>
          <p:cNvPr id="6" name="Textplatzhalter 2"/>
          <p:cNvSpPr>
            <a:spLocks noGrp="1"/>
          </p:cNvSpPr>
          <p:nvPr>
            <p:ph type="body" sz="quarter" idx="10"/>
          </p:nvPr>
        </p:nvSpPr>
        <p:spPr>
          <a:xfrm>
            <a:off x="466726" y="1329928"/>
            <a:ext cx="8209275" cy="3186113"/>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extfeld 3"/>
          <p:cNvSpPr txBox="1">
            <a:spLocks noChangeArrowheads="1"/>
          </p:cNvSpPr>
          <p:nvPr userDrawn="1"/>
        </p:nvSpPr>
        <p:spPr bwMode="auto">
          <a:xfrm>
            <a:off x="4284663" y="4824413"/>
            <a:ext cx="1439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Frutiger LT Com 55 Roman" pitchFamily="34" charset="0"/>
                <a:ea typeface="ＭＳ Ｐゴシック" pitchFamily="34" charset="-128"/>
              </a:defRPr>
            </a:lvl1pPr>
            <a:lvl2pPr marL="742950" indent="-285750" eaLnBrk="0" hangingPunct="0">
              <a:defRPr sz="2400">
                <a:solidFill>
                  <a:schemeClr val="tx1"/>
                </a:solidFill>
                <a:latin typeface="Frutiger LT Com 55 Roman" pitchFamily="34" charset="0"/>
                <a:ea typeface="ＭＳ Ｐゴシック" pitchFamily="34" charset="-128"/>
              </a:defRPr>
            </a:lvl2pPr>
            <a:lvl3pPr marL="1143000" indent="-228600" eaLnBrk="0" hangingPunct="0">
              <a:defRPr sz="2400">
                <a:solidFill>
                  <a:schemeClr val="tx1"/>
                </a:solidFill>
                <a:latin typeface="Frutiger LT Com 55 Roman" pitchFamily="34" charset="0"/>
                <a:ea typeface="ＭＳ Ｐゴシック" pitchFamily="34" charset="-128"/>
              </a:defRPr>
            </a:lvl3pPr>
            <a:lvl4pPr marL="1600200" indent="-228600" eaLnBrk="0" hangingPunct="0">
              <a:defRPr sz="2400">
                <a:solidFill>
                  <a:schemeClr val="tx1"/>
                </a:solidFill>
                <a:latin typeface="Frutiger LT Com 55 Roman" pitchFamily="34" charset="0"/>
                <a:ea typeface="ＭＳ Ｐゴシック" pitchFamily="34" charset="-128"/>
              </a:defRPr>
            </a:lvl4pPr>
            <a:lvl5pPr marL="2057400" indent="-228600" eaLnBrk="0" hangingPunct="0">
              <a:defRPr sz="2400">
                <a:solidFill>
                  <a:schemeClr val="tx1"/>
                </a:solidFill>
                <a:latin typeface="Frutiger LT Com 55 Roman"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9pPr>
          </a:lstStyle>
          <a:p>
            <a:pPr eaLnBrk="1" hangingPunct="1">
              <a:spcAft>
                <a:spcPct val="40000"/>
              </a:spcAft>
              <a:buFont typeface="Wingdings" pitchFamily="2" charset="2"/>
              <a:buNone/>
            </a:pPr>
            <a:fld id="{7F804833-AD97-4094-977D-9ACBF24CDD8A}" type="slidenum">
              <a:rPr lang="de-DE" altLang="de-DE" sz="1000">
                <a:solidFill>
                  <a:schemeClr val="bg2"/>
                </a:solidFill>
              </a:rPr>
              <a:pPr eaLnBrk="1" hangingPunct="1">
                <a:spcAft>
                  <a:spcPct val="40000"/>
                </a:spcAft>
                <a:buFont typeface="Wingdings" pitchFamily="2" charset="2"/>
                <a:buNone/>
              </a:pPr>
              <a:t>‹#›</a:t>
            </a:fld>
            <a:endParaRPr lang="de-DE" altLang="de-DE" sz="1000">
              <a:solidFill>
                <a:schemeClr val="bg2"/>
              </a:solidFill>
            </a:endParaRPr>
          </a:p>
        </p:txBody>
      </p:sp>
    </p:spTree>
    <p:extLst>
      <p:ext uri="{BB962C8B-B14F-4D97-AF65-F5344CB8AC3E}">
        <p14:creationId xmlns:p14="http://schemas.microsoft.com/office/powerpoint/2010/main" val="91235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466725" y="251100"/>
            <a:ext cx="8208000" cy="369332"/>
          </a:xfrm>
        </p:spPr>
        <p:txBody>
          <a:bodyPr>
            <a:spAutoFit/>
          </a:bodyPr>
          <a:lstStyle>
            <a:lvl1pPr marL="0" indent="0" defTabSz="50400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6725" y="1329928"/>
            <a:ext cx="8208000" cy="31861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feld 3"/>
          <p:cNvSpPr txBox="1">
            <a:spLocks noChangeArrowheads="1"/>
          </p:cNvSpPr>
          <p:nvPr userDrawn="1"/>
        </p:nvSpPr>
        <p:spPr bwMode="auto">
          <a:xfrm>
            <a:off x="4284663" y="4824413"/>
            <a:ext cx="14398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Frutiger LT Com 55 Roman" pitchFamily="34" charset="0"/>
                <a:ea typeface="ＭＳ Ｐゴシック" pitchFamily="34" charset="-128"/>
              </a:defRPr>
            </a:lvl1pPr>
            <a:lvl2pPr marL="742950" indent="-285750" eaLnBrk="0" hangingPunct="0">
              <a:defRPr sz="2400">
                <a:solidFill>
                  <a:schemeClr val="tx1"/>
                </a:solidFill>
                <a:latin typeface="Frutiger LT Com 55 Roman" pitchFamily="34" charset="0"/>
                <a:ea typeface="ＭＳ Ｐゴシック" pitchFamily="34" charset="-128"/>
              </a:defRPr>
            </a:lvl2pPr>
            <a:lvl3pPr marL="1143000" indent="-228600" eaLnBrk="0" hangingPunct="0">
              <a:defRPr sz="2400">
                <a:solidFill>
                  <a:schemeClr val="tx1"/>
                </a:solidFill>
                <a:latin typeface="Frutiger LT Com 55 Roman" pitchFamily="34" charset="0"/>
                <a:ea typeface="ＭＳ Ｐゴシック" pitchFamily="34" charset="-128"/>
              </a:defRPr>
            </a:lvl3pPr>
            <a:lvl4pPr marL="1600200" indent="-228600" eaLnBrk="0" hangingPunct="0">
              <a:defRPr sz="2400">
                <a:solidFill>
                  <a:schemeClr val="tx1"/>
                </a:solidFill>
                <a:latin typeface="Frutiger LT Com 55 Roman" pitchFamily="34" charset="0"/>
                <a:ea typeface="ＭＳ Ｐゴシック" pitchFamily="34" charset="-128"/>
              </a:defRPr>
            </a:lvl4pPr>
            <a:lvl5pPr marL="2057400" indent="-228600" eaLnBrk="0" hangingPunct="0">
              <a:defRPr sz="2400">
                <a:solidFill>
                  <a:schemeClr val="tx1"/>
                </a:solidFill>
                <a:latin typeface="Frutiger LT Com 55 Roman"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Frutiger LT Com 55 Roman" pitchFamily="34" charset="0"/>
                <a:ea typeface="ＭＳ Ｐゴシック" pitchFamily="34" charset="-128"/>
              </a:defRPr>
            </a:lvl9pPr>
          </a:lstStyle>
          <a:p>
            <a:pPr eaLnBrk="1" hangingPunct="1">
              <a:spcAft>
                <a:spcPct val="40000"/>
              </a:spcAft>
              <a:buFont typeface="Wingdings" pitchFamily="2" charset="2"/>
              <a:buNone/>
            </a:pPr>
            <a:fld id="{7F804833-AD97-4094-977D-9ACBF24CDD8A}" type="slidenum">
              <a:rPr lang="de-DE" altLang="de-DE" sz="1000">
                <a:solidFill>
                  <a:schemeClr val="bg2"/>
                </a:solidFill>
              </a:rPr>
              <a:pPr eaLnBrk="1" hangingPunct="1">
                <a:spcAft>
                  <a:spcPct val="40000"/>
                </a:spcAft>
                <a:buFont typeface="Wingdings" pitchFamily="2" charset="2"/>
                <a:buNone/>
              </a:pPr>
              <a:t>‹#›</a:t>
            </a:fld>
            <a:endParaRPr lang="de-DE" altLang="de-DE" sz="1000">
              <a:solidFill>
                <a:schemeClr val="bg2"/>
              </a:solidFill>
            </a:endParaRPr>
          </a:p>
        </p:txBody>
      </p:sp>
    </p:spTree>
    <p:extLst>
      <p:ext uri="{BB962C8B-B14F-4D97-AF65-F5344CB8AC3E}">
        <p14:creationId xmlns:p14="http://schemas.microsoft.com/office/powerpoint/2010/main" val="15332004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6725" y="251222"/>
            <a:ext cx="8207375"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dirty="0" smtClean="0"/>
              <a:t>Mastertitelformat bearbeiten</a:t>
            </a:r>
          </a:p>
        </p:txBody>
      </p:sp>
      <p:sp>
        <p:nvSpPr>
          <p:cNvPr id="1027" name="Rectangle 3"/>
          <p:cNvSpPr>
            <a:spLocks noGrp="1" noChangeArrowheads="1"/>
          </p:cNvSpPr>
          <p:nvPr>
            <p:ph type="body" idx="1"/>
          </p:nvPr>
        </p:nvSpPr>
        <p:spPr bwMode="auto">
          <a:xfrm>
            <a:off x="479426" y="1329928"/>
            <a:ext cx="82073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Text Box 8"/>
          <p:cNvSpPr txBox="1">
            <a:spLocks noChangeArrowheads="1"/>
          </p:cNvSpPr>
          <p:nvPr/>
        </p:nvSpPr>
        <p:spPr bwMode="auto">
          <a:xfrm>
            <a:off x="455612" y="4824412"/>
            <a:ext cx="505249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Aft>
                <a:spcPct val="40000"/>
              </a:spcAft>
              <a:buFont typeface="Wingdings" pitchFamily="2" charset="2"/>
              <a:defRPr>
                <a:solidFill>
                  <a:schemeClr val="tx1"/>
                </a:solidFill>
                <a:latin typeface="Frutiger LT Com 55 Roman" pitchFamily="34" charset="0"/>
              </a:defRPr>
            </a:lvl1pPr>
            <a:lvl2pPr marL="742950" indent="-285750" eaLnBrk="0" hangingPunct="0">
              <a:spcAft>
                <a:spcPct val="40000"/>
              </a:spcAft>
              <a:buFont typeface="Wingdings" pitchFamily="2" charset="2"/>
              <a:defRPr>
                <a:solidFill>
                  <a:schemeClr val="tx1"/>
                </a:solidFill>
                <a:latin typeface="Frutiger LT Com 55 Roman" pitchFamily="34" charset="0"/>
              </a:defRPr>
            </a:lvl2pPr>
            <a:lvl3pPr marL="1143000" indent="-228600" eaLnBrk="0" hangingPunct="0">
              <a:spcAft>
                <a:spcPct val="40000"/>
              </a:spcAft>
              <a:buFont typeface="Wingdings" pitchFamily="2" charset="2"/>
              <a:defRPr>
                <a:solidFill>
                  <a:schemeClr val="tx1"/>
                </a:solidFill>
                <a:latin typeface="Frutiger LT Com 55 Roman" pitchFamily="34" charset="0"/>
              </a:defRPr>
            </a:lvl3pPr>
            <a:lvl4pPr marL="1600200" indent="-228600" eaLnBrk="0" hangingPunct="0">
              <a:spcAft>
                <a:spcPct val="40000"/>
              </a:spcAft>
              <a:buFont typeface="Wingdings" pitchFamily="2" charset="2"/>
              <a:defRPr>
                <a:solidFill>
                  <a:schemeClr val="tx1"/>
                </a:solidFill>
                <a:latin typeface="Frutiger LT Com 55 Roman" pitchFamily="34" charset="0"/>
              </a:defRPr>
            </a:lvl4pPr>
            <a:lvl5pPr marL="2057400" indent="-228600" eaLnBrk="0" hangingPunct="0">
              <a:spcAft>
                <a:spcPct val="40000"/>
              </a:spcAft>
              <a:buFont typeface="Wingdings" pitchFamily="2" charset="2"/>
              <a:defRPr>
                <a:solidFill>
                  <a:schemeClr val="tx1"/>
                </a:solidFill>
                <a:latin typeface="Frutiger LT Com 55 Roman" pitchFamily="34" charset="0"/>
              </a:defRPr>
            </a:lvl5pPr>
            <a:lvl6pPr marL="25146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6pPr>
            <a:lvl7pPr marL="29718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7pPr>
            <a:lvl8pPr marL="34290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8pPr>
            <a:lvl9pPr marL="3886200" indent="-228600" eaLnBrk="0" fontAlgn="base" hangingPunct="0">
              <a:spcBef>
                <a:spcPct val="0"/>
              </a:spcBef>
              <a:spcAft>
                <a:spcPct val="40000"/>
              </a:spcAft>
              <a:buFont typeface="Wingdings" pitchFamily="2" charset="2"/>
              <a:defRPr>
                <a:solidFill>
                  <a:schemeClr val="tx1"/>
                </a:solidFill>
                <a:latin typeface="Frutiger LT Com 55 Roman" pitchFamily="34" charset="0"/>
              </a:defRPr>
            </a:lvl9pPr>
          </a:lstStyle>
          <a:p>
            <a:pPr eaLnBrk="1" hangingPunct="1">
              <a:spcBef>
                <a:spcPct val="50000"/>
              </a:spcBef>
              <a:spcAft>
                <a:spcPct val="0"/>
              </a:spcAft>
              <a:buFontTx/>
              <a:buNone/>
              <a:defRPr/>
            </a:pPr>
            <a:r>
              <a:rPr lang="de-DE" sz="800" dirty="0" smtClean="0">
                <a:solidFill>
                  <a:schemeClr val="bg2"/>
                </a:solidFill>
              </a:rPr>
              <a:t>© Fraunhofer IIS, Ron Op het Veld, Faezeh Sadat Zakeri</a:t>
            </a:r>
          </a:p>
        </p:txBody>
      </p:sp>
      <p:sp>
        <p:nvSpPr>
          <p:cNvPr id="1029" name="Line 7"/>
          <p:cNvSpPr>
            <a:spLocks noChangeShapeType="1"/>
          </p:cNvSpPr>
          <p:nvPr/>
        </p:nvSpPr>
        <p:spPr bwMode="auto">
          <a:xfrm flipV="1">
            <a:off x="469900" y="4624388"/>
            <a:ext cx="8207375"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 name="Grafik 1" descr="Logo_ausgetauscht"/>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9638" y="4697413"/>
            <a:ext cx="14176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599340" y="4681040"/>
            <a:ext cx="472488" cy="414933"/>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0" r:id="rId4"/>
  </p:sldLayoutIdLst>
  <p:timing>
    <p:tnLst>
      <p:par>
        <p:cTn id="1" dur="indefinite" restart="never" nodeType="tmRoot"/>
      </p:par>
    </p:tnLst>
  </p:timing>
  <p:hf hdr="0" ftr="0" dt="0"/>
  <p:txStyles>
    <p:titleStyle>
      <a:lvl1pPr algn="l" defTabSz="503238" rtl="0" eaLnBrk="0" fontAlgn="base" hangingPunct="0">
        <a:spcBef>
          <a:spcPct val="0"/>
        </a:spcBef>
        <a:spcAft>
          <a:spcPct val="0"/>
        </a:spcAft>
        <a:defRPr sz="2400" b="1">
          <a:solidFill>
            <a:schemeClr val="tx1"/>
          </a:solidFill>
          <a:latin typeface="+mj-lt"/>
          <a:ea typeface="+mj-ea"/>
          <a:cs typeface="+mj-cs"/>
        </a:defRPr>
      </a:lvl1pPr>
      <a:lvl2pPr algn="l" defTabSz="503238" rtl="0" eaLnBrk="0" fontAlgn="base" hangingPunct="0">
        <a:spcBef>
          <a:spcPct val="0"/>
        </a:spcBef>
        <a:spcAft>
          <a:spcPct val="0"/>
        </a:spcAft>
        <a:defRPr sz="2400" b="1">
          <a:solidFill>
            <a:schemeClr val="tx1"/>
          </a:solidFill>
          <a:latin typeface="Frutiger LT Com 45 Light" pitchFamily="34" charset="0"/>
        </a:defRPr>
      </a:lvl2pPr>
      <a:lvl3pPr algn="l" defTabSz="503238" rtl="0" eaLnBrk="0" fontAlgn="base" hangingPunct="0">
        <a:spcBef>
          <a:spcPct val="0"/>
        </a:spcBef>
        <a:spcAft>
          <a:spcPct val="0"/>
        </a:spcAft>
        <a:defRPr sz="2400" b="1">
          <a:solidFill>
            <a:schemeClr val="tx1"/>
          </a:solidFill>
          <a:latin typeface="Frutiger LT Com 45 Light" pitchFamily="34" charset="0"/>
        </a:defRPr>
      </a:lvl3pPr>
      <a:lvl4pPr algn="l" defTabSz="503238" rtl="0" eaLnBrk="0" fontAlgn="base" hangingPunct="0">
        <a:spcBef>
          <a:spcPct val="0"/>
        </a:spcBef>
        <a:spcAft>
          <a:spcPct val="0"/>
        </a:spcAft>
        <a:defRPr sz="2400" b="1">
          <a:solidFill>
            <a:schemeClr val="tx1"/>
          </a:solidFill>
          <a:latin typeface="Frutiger LT Com 45 Light" pitchFamily="34" charset="0"/>
        </a:defRPr>
      </a:lvl4pPr>
      <a:lvl5pPr algn="l" defTabSz="503238" rtl="0" eaLnBrk="0" fontAlgn="base" hangingPunct="0">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58775" indent="-358775" algn="l" defTabSz="358775" rtl="0" eaLnBrk="0" fontAlgn="base" hangingPunct="0">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19138"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2pPr>
      <a:lvl3pPr marL="1079500"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3pPr>
      <a:lvl4pPr marL="1439863"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4pPr>
      <a:lvl5pPr marL="1798638"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466725" y="357188"/>
            <a:ext cx="8207375" cy="756047"/>
          </a:xfrm>
        </p:spPr>
        <p:txBody>
          <a:bodyPr>
            <a:noAutofit/>
          </a:bodyPr>
          <a:lstStyle/>
          <a:p>
            <a:pPr defTabSz="504000" eaLnBrk="1" hangingPunct="1">
              <a:defRPr/>
            </a:pPr>
            <a:r>
              <a:rPr lang="en-US" dirty="0"/>
              <a:t>A NOVEL CONFIDENCE MEASURE FOR DISPARITY MAPS BY PIXEL-WISE </a:t>
            </a:r>
            <a:r>
              <a:rPr lang="en-US" dirty="0" smtClean="0"/>
              <a:t>COST FUNCTION </a:t>
            </a:r>
            <a:r>
              <a:rPr lang="en-US" dirty="0"/>
              <a:t>ANALYSIS</a:t>
            </a:r>
            <a:endParaRPr lang="de-DE" dirty="0"/>
          </a:p>
        </p:txBody>
      </p:sp>
      <p:sp>
        <p:nvSpPr>
          <p:cNvPr id="5123" name="Rectangle 8"/>
          <p:cNvSpPr>
            <a:spLocks noGrp="1" noChangeArrowheads="1"/>
          </p:cNvSpPr>
          <p:nvPr>
            <p:ph type="subTitle" idx="1"/>
          </p:nvPr>
        </p:nvSpPr>
        <p:spPr>
          <a:xfrm>
            <a:off x="466725" y="1329929"/>
            <a:ext cx="8207375" cy="485775"/>
          </a:xfrm>
        </p:spPr>
        <p:txBody>
          <a:bodyPr/>
          <a:lstStyle/>
          <a:p>
            <a:pPr eaLnBrk="1" hangingPunct="1"/>
            <a:r>
              <a:rPr lang="en-US" dirty="0"/>
              <a:t>Ron Op het </a:t>
            </a:r>
            <a:r>
              <a:rPr lang="en-US" dirty="0" smtClean="0"/>
              <a:t>Veld*, </a:t>
            </a:r>
            <a:r>
              <a:rPr lang="en-US" dirty="0"/>
              <a:t>Tobias </a:t>
            </a:r>
            <a:r>
              <a:rPr lang="en-US" dirty="0" smtClean="0"/>
              <a:t>Jaschke*, </a:t>
            </a:r>
            <a:r>
              <a:rPr lang="en-US" dirty="0"/>
              <a:t>Michel </a:t>
            </a:r>
            <a:r>
              <a:rPr lang="en-US" dirty="0" smtClean="0"/>
              <a:t>Bätz*, </a:t>
            </a:r>
            <a:r>
              <a:rPr lang="en-US" dirty="0"/>
              <a:t>Luca </a:t>
            </a:r>
            <a:r>
              <a:rPr lang="en-US" dirty="0" smtClean="0"/>
              <a:t>Palmieri˚ </a:t>
            </a:r>
            <a:r>
              <a:rPr lang="en-US" dirty="0"/>
              <a:t>and Joachim </a:t>
            </a:r>
            <a:r>
              <a:rPr lang="en-US" dirty="0" smtClean="0"/>
              <a:t>Keinert*</a:t>
            </a:r>
          </a:p>
        </p:txBody>
      </p:sp>
      <p:sp>
        <p:nvSpPr>
          <p:cNvPr id="2" name="Rectangle 1"/>
          <p:cNvSpPr/>
          <p:nvPr/>
        </p:nvSpPr>
        <p:spPr>
          <a:xfrm>
            <a:off x="459979" y="4259872"/>
            <a:ext cx="8694712" cy="400110"/>
          </a:xfrm>
          <a:prstGeom prst="rect">
            <a:avLst/>
          </a:prstGeom>
        </p:spPr>
        <p:txBody>
          <a:bodyPr wrap="square">
            <a:spAutoFit/>
          </a:bodyPr>
          <a:lstStyle/>
          <a:p>
            <a:r>
              <a:rPr lang="en-US" sz="1000" dirty="0"/>
              <a:t>*</a:t>
            </a:r>
            <a:r>
              <a:rPr lang="en-US" sz="1000" dirty="0" smtClean="0"/>
              <a:t>Department </a:t>
            </a:r>
            <a:r>
              <a:rPr lang="en-US" sz="1000" dirty="0"/>
              <a:t>Moving Picture Technologies, </a:t>
            </a:r>
            <a:r>
              <a:rPr lang="en-US" sz="1000" dirty="0" err="1"/>
              <a:t>Fraunhofer</a:t>
            </a:r>
            <a:r>
              <a:rPr lang="en-US" sz="1000" dirty="0"/>
              <a:t> IIS, Erlangen, Germany</a:t>
            </a:r>
          </a:p>
          <a:p>
            <a:r>
              <a:rPr lang="en-US" sz="1000" dirty="0" smtClean="0"/>
              <a:t>˚ Department </a:t>
            </a:r>
            <a:r>
              <a:rPr lang="en-US" sz="1000" dirty="0"/>
              <a:t>of Computer Science, Kiel University, Germany</a:t>
            </a:r>
          </a:p>
        </p:txBody>
      </p:sp>
      <p:sp>
        <p:nvSpPr>
          <p:cNvPr id="5" name="Rectangle 8"/>
          <p:cNvSpPr txBox="1">
            <a:spLocks noChangeArrowheads="1"/>
          </p:cNvSpPr>
          <p:nvPr/>
        </p:nvSpPr>
        <p:spPr bwMode="auto">
          <a:xfrm>
            <a:off x="489372" y="1995686"/>
            <a:ext cx="82073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358775" rtl="0" eaLnBrk="0" fontAlgn="base" hangingPunct="0">
              <a:spcBef>
                <a:spcPct val="0"/>
              </a:spcBef>
              <a:spcAft>
                <a:spcPts val="900"/>
              </a:spcAft>
              <a:buClr>
                <a:schemeClr val="tx2"/>
              </a:buClr>
              <a:buFont typeface="Wingdings" pitchFamily="2" charset="2"/>
              <a:buNone/>
              <a:defRPr>
                <a:solidFill>
                  <a:schemeClr val="tx1"/>
                </a:solidFill>
                <a:latin typeface="+mn-lt"/>
                <a:ea typeface="+mn-ea"/>
                <a:cs typeface="+mn-cs"/>
              </a:defRPr>
            </a:lvl1pPr>
            <a:lvl2pPr marL="719138"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2pPr>
            <a:lvl3pPr marL="1079500"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3pPr>
            <a:lvl4pPr marL="1439863"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4pPr>
            <a:lvl5pPr marL="1798638" indent="-358775" algn="l" defTabSz="358775" rtl="0" eaLnBrk="0" fontAlgn="base" hangingPunct="0">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eaLnBrk="1" hangingPunct="1"/>
            <a:r>
              <a:rPr lang="en-US" kern="0" dirty="0" smtClean="0"/>
              <a:t>Presented by Faezeh Sadat Zakeri</a:t>
            </a:r>
          </a:p>
        </p:txBody>
      </p:sp>
    </p:spTree>
  </p:cSld>
  <p:clrMapOvr>
    <a:masterClrMapping/>
  </p:clrMapOvr>
  <mc:AlternateContent xmlns:mc="http://schemas.openxmlformats.org/markup-compatibility/2006" xmlns:p14="http://schemas.microsoft.com/office/powerpoint/2010/main">
    <mc:Choice Requires="p14">
      <p:transition spd="slow" p14:dur="2000" advTm="41344"/>
    </mc:Choice>
    <mc:Fallback xmlns="">
      <p:transition spd="slow" advTm="4134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Defenitions</a:t>
            </a:r>
            <a:endParaRPr lang="en-US" dirty="0"/>
          </a:p>
        </p:txBody>
      </p:sp>
      <p:sp>
        <p:nvSpPr>
          <p:cNvPr id="3" name="Content Placeholder 2"/>
          <p:cNvSpPr>
            <a:spLocks noGrp="1"/>
          </p:cNvSpPr>
          <p:nvPr>
            <p:ph idx="1"/>
          </p:nvPr>
        </p:nvSpPr>
        <p:spPr/>
        <p:txBody>
          <a:bodyPr/>
          <a:lstStyle/>
          <a:p>
            <a:r>
              <a:rPr lang="de-DE" dirty="0" smtClean="0"/>
              <a:t>The </a:t>
            </a:r>
            <a:r>
              <a:rPr lang="de-DE" dirty="0" err="1" smtClean="0"/>
              <a:t>confidence</a:t>
            </a:r>
            <a:r>
              <a:rPr lang="de-DE" dirty="0" smtClean="0"/>
              <a:t> </a:t>
            </a:r>
            <a:r>
              <a:rPr lang="de-DE" dirty="0" err="1" smtClean="0"/>
              <a:t>is</a:t>
            </a:r>
            <a:r>
              <a:rPr lang="de-DE" dirty="0" smtClean="0"/>
              <a:t> </a:t>
            </a:r>
            <a:r>
              <a:rPr lang="de-DE" dirty="0" err="1" smtClean="0"/>
              <a:t>defined</a:t>
            </a:r>
            <a:r>
              <a:rPr lang="de-DE" dirty="0" smtClean="0"/>
              <a:t> </a:t>
            </a:r>
            <a:r>
              <a:rPr lang="de-DE" dirty="0" err="1" smtClean="0"/>
              <a:t>as</a:t>
            </a:r>
            <a:r>
              <a:rPr lang="de-DE" dirty="0" smtClean="0"/>
              <a:t> </a:t>
            </a:r>
            <a:r>
              <a:rPr lang="de-DE" dirty="0" err="1" smtClean="0"/>
              <a:t>the</a:t>
            </a:r>
            <a:r>
              <a:rPr lang="de-DE" dirty="0" smtClean="0"/>
              <a:t> </a:t>
            </a:r>
            <a:r>
              <a:rPr lang="de-DE" dirty="0" err="1" smtClean="0"/>
              <a:t>sum</a:t>
            </a:r>
            <a:r>
              <a:rPr lang="de-DE" dirty="0" smtClean="0"/>
              <a:t> </a:t>
            </a:r>
            <a:r>
              <a:rPr lang="de-DE" dirty="0" err="1" smtClean="0"/>
              <a:t>of</a:t>
            </a:r>
            <a:r>
              <a:rPr lang="de-DE" dirty="0" smtClean="0"/>
              <a:t> </a:t>
            </a:r>
            <a:r>
              <a:rPr lang="de-DE" dirty="0" err="1" smtClean="0"/>
              <a:t>penalty</a:t>
            </a:r>
            <a:r>
              <a:rPr lang="de-DE" dirty="0" smtClean="0"/>
              <a:t> per </a:t>
            </a:r>
            <a:r>
              <a:rPr lang="de-DE" dirty="0" err="1" smtClean="0"/>
              <a:t>disparity</a:t>
            </a:r>
            <a:r>
              <a:rPr lang="de-DE" dirty="0" smtClean="0"/>
              <a:t>.</a:t>
            </a:r>
          </a:p>
          <a:p>
            <a:r>
              <a:rPr lang="de-DE" dirty="0" smtClean="0"/>
              <a:t>The </a:t>
            </a:r>
            <a:r>
              <a:rPr lang="de-DE" dirty="0" err="1" smtClean="0"/>
              <a:t>cost</a:t>
            </a:r>
            <a:r>
              <a:rPr lang="de-DE" dirty="0" smtClean="0"/>
              <a:t> </a:t>
            </a:r>
            <a:r>
              <a:rPr lang="de-DE" dirty="0" err="1"/>
              <a:t>curve</a:t>
            </a:r>
            <a:r>
              <a:rPr lang="de-DE" dirty="0"/>
              <a:t> </a:t>
            </a:r>
            <a:r>
              <a:rPr lang="de-DE" dirty="0" err="1" smtClean="0"/>
              <a:t>shows</a:t>
            </a:r>
            <a:r>
              <a:rPr lang="de-DE" dirty="0" smtClean="0"/>
              <a:t> </a:t>
            </a:r>
            <a:r>
              <a:rPr lang="de-DE" dirty="0" err="1" smtClean="0"/>
              <a:t>the</a:t>
            </a:r>
            <a:r>
              <a:rPr lang="de-DE" dirty="0" smtClean="0"/>
              <a:t> </a:t>
            </a:r>
            <a:r>
              <a:rPr lang="de-DE" dirty="0" err="1"/>
              <a:t>matching</a:t>
            </a:r>
            <a:r>
              <a:rPr lang="de-DE" dirty="0"/>
              <a:t> </a:t>
            </a:r>
            <a:r>
              <a:rPr lang="de-DE" dirty="0" err="1"/>
              <a:t>costs</a:t>
            </a:r>
            <a:r>
              <a:rPr lang="de-DE" dirty="0"/>
              <a:t> </a:t>
            </a:r>
            <a:r>
              <a:rPr lang="de-DE" dirty="0" err="1" smtClean="0"/>
              <a:t>between</a:t>
            </a:r>
            <a:r>
              <a:rPr lang="de-DE" dirty="0" smtClean="0"/>
              <a:t> </a:t>
            </a:r>
            <a:r>
              <a:rPr lang="de-DE" dirty="0" err="1" smtClean="0"/>
              <a:t>patches</a:t>
            </a:r>
            <a:r>
              <a:rPr lang="de-DE" dirty="0" smtClean="0"/>
              <a:t> at multiple </a:t>
            </a:r>
            <a:r>
              <a:rPr lang="de-DE" dirty="0" err="1" smtClean="0"/>
              <a:t>positions</a:t>
            </a:r>
            <a:r>
              <a:rPr lang="de-DE" dirty="0" smtClean="0"/>
              <a:t>.</a:t>
            </a:r>
            <a:endParaRPr lang="en-US" dirty="0"/>
          </a:p>
          <a:p>
            <a:endParaRPr lang="en-US" dirty="0"/>
          </a:p>
        </p:txBody>
      </p:sp>
    </p:spTree>
    <p:extLst>
      <p:ext uri="{BB962C8B-B14F-4D97-AF65-F5344CB8AC3E}">
        <p14:creationId xmlns:p14="http://schemas.microsoft.com/office/powerpoint/2010/main" val="2571360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(4)</a:t>
            </a:r>
            <a:endParaRPr lang="en-US" dirty="0"/>
          </a:p>
        </p:txBody>
      </p:sp>
      <p:sp>
        <p:nvSpPr>
          <p:cNvPr id="3" name="Content Placeholder 2"/>
          <p:cNvSpPr>
            <a:spLocks noGrp="1"/>
          </p:cNvSpPr>
          <p:nvPr>
            <p:ph idx="1"/>
          </p:nvPr>
        </p:nvSpPr>
        <p:spPr/>
        <p:txBody>
          <a:bodyPr/>
          <a:lstStyle/>
          <a:p>
            <a:r>
              <a:rPr lang="en-US" dirty="0"/>
              <a:t>Multiple local </a:t>
            </a:r>
            <a:r>
              <a:rPr lang="en-US" dirty="0" smtClean="0"/>
              <a:t>minima </a:t>
            </a:r>
            <a:r>
              <a:rPr lang="en-US" dirty="0"/>
              <a:t>in the cost curve indicate </a:t>
            </a:r>
            <a:r>
              <a:rPr lang="en-US" dirty="0" smtClean="0"/>
              <a:t>uncertainty about </a:t>
            </a:r>
            <a:r>
              <a:rPr lang="en-US" dirty="0"/>
              <a:t>the disparity value of the pixel, therefore, the </a:t>
            </a:r>
            <a:r>
              <a:rPr lang="en-US" dirty="0" smtClean="0"/>
              <a:t>confidence should </a:t>
            </a:r>
            <a:r>
              <a:rPr lang="en-US" dirty="0"/>
              <a:t>be </a:t>
            </a:r>
            <a:r>
              <a:rPr lang="en-US" dirty="0" smtClean="0"/>
              <a:t>low (penalty </a:t>
            </a:r>
            <a:r>
              <a:rPr lang="en-US" dirty="0"/>
              <a:t>high). A higher </a:t>
            </a:r>
            <a:r>
              <a:rPr lang="en-US" dirty="0" smtClean="0"/>
              <a:t>distance indicates </a:t>
            </a:r>
            <a:r>
              <a:rPr lang="en-US" dirty="0"/>
              <a:t>a higher uncertainty for </a:t>
            </a:r>
            <a:r>
              <a:rPr lang="en-US" dirty="0" smtClean="0"/>
              <a:t>the disparity </a:t>
            </a:r>
            <a:r>
              <a:rPr lang="en-US" dirty="0"/>
              <a:t>value.</a:t>
            </a:r>
          </a:p>
        </p:txBody>
      </p:sp>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3072"/>
          <a:stretch/>
        </p:blipFill>
        <p:spPr bwMode="auto">
          <a:xfrm>
            <a:off x="80963" y="1851198"/>
            <a:ext cx="8982075" cy="273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41916"/>
      </p:ext>
    </p:extLst>
  </p:cSld>
  <p:clrMapOvr>
    <a:masterClrMapping/>
  </p:clrMapOvr>
  <mc:AlternateContent xmlns:mc="http://schemas.openxmlformats.org/markup-compatibility/2006" xmlns:p14="http://schemas.microsoft.com/office/powerpoint/2010/main">
    <mc:Choice Requires="p14">
      <p:transition spd="slow" p14:dur="2000" advTm="55212"/>
    </mc:Choice>
    <mc:Fallback xmlns="">
      <p:transition spd="slow" advTm="5521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large margin between the global minimum and all </a:t>
                </a:r>
                <a:r>
                  <a:rPr lang="en-US" dirty="0"/>
                  <a:t>other costs is favored, as then it’s most likely to be the </a:t>
                </a:r>
                <a:r>
                  <a:rPr lang="en-US" dirty="0" smtClean="0"/>
                  <a:t>correct </a:t>
                </a:r>
                <a:r>
                  <a:rPr lang="en-US" dirty="0"/>
                  <a:t>disparity. This margin is empirically defined </a:t>
                </a:r>
                <a:r>
                  <a:rPr lang="en-US" dirty="0" smtClean="0"/>
                  <a:t>as </a:t>
                </a:r>
                <a14:m>
                  <m:oMath xmlns:m="http://schemas.openxmlformats.org/officeDocument/2006/math">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mean</m:t>
                            </m:r>
                          </m:sub>
                        </m:sSub>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num>
                      <m:den>
                        <m:r>
                          <a:rPr lang="nl-NL" b="0" i="0" smtClean="0">
                            <a:latin typeface="Cambria Math"/>
                          </a:rPr>
                          <m:t>3</m:t>
                        </m:r>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1634" t="-2103" r="-817"/>
                </a:stretch>
              </a:blipFill>
            </p:spPr>
            <p:txBody>
              <a:bodyPr/>
              <a:lstStyle/>
              <a:p>
                <a:r>
                  <a:rPr lang="en-US">
                    <a:noFill/>
                  </a:rPr>
                  <a:t> </a:t>
                </a:r>
              </a:p>
            </p:txBody>
          </p:sp>
        </mc:Fallback>
      </mc:AlternateContent>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72673"/>
          <a:stretch/>
        </p:blipFill>
        <p:spPr bwMode="auto">
          <a:xfrm>
            <a:off x="82296" y="1847088"/>
            <a:ext cx="8982075" cy="277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38893"/>
      </p:ext>
    </p:extLst>
  </p:cSld>
  <p:clrMapOvr>
    <a:masterClrMapping/>
  </p:clrMapOvr>
  <mc:AlternateContent xmlns:mc="http://schemas.openxmlformats.org/markup-compatibility/2006" xmlns:p14="http://schemas.microsoft.com/office/powerpoint/2010/main">
    <mc:Choice Requires="p14">
      <p:transition spd="slow" p14:dur="2000" advTm="48031"/>
    </mc:Choice>
    <mc:Fallback xmlns="">
      <p:transition spd="slow" advTm="480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there </a:t>
                </a:r>
                <a:r>
                  <a:rPr lang="en-US" dirty="0"/>
                  <a:t>are multiple local </a:t>
                </a:r>
                <a:r>
                  <a:rPr lang="en-US" dirty="0" smtClean="0"/>
                  <a:t>minima, the confidence </a:t>
                </a:r>
                <a:r>
                  <a:rPr lang="en-US" dirty="0"/>
                  <a:t>decreases</a:t>
                </a:r>
                <a:r>
                  <a:rPr lang="en-US" dirty="0" smtClean="0"/>
                  <a:t>. The decrease in confidence is clipped at </a:t>
                </a:r>
                <a14:m>
                  <m:oMath xmlns:m="http://schemas.openxmlformats.org/officeDocument/2006/math">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a:rPr lang="nl-NL" b="0" i="1" smtClean="0">
                                <a:latin typeface="Cambria Math"/>
                              </a:rPr>
                              <m:t>𝑑</m:t>
                            </m:r>
                          </m:e>
                          <m:sub>
                            <m:r>
                              <a:rPr lang="nl-NL" b="0" i="1" smtClean="0">
                                <a:latin typeface="Cambria Math"/>
                              </a:rPr>
                              <m:t>𝑚𝑎𝑥</m:t>
                            </m:r>
                          </m:sub>
                        </m:sSub>
                        <m:r>
                          <a:rPr lang="nl-NL" b="0" i="1" smtClean="0">
                            <a:latin typeface="Cambria Math"/>
                          </a:rPr>
                          <m:t>−</m:t>
                        </m:r>
                        <m:sSub>
                          <m:sSubPr>
                            <m:ctrlPr>
                              <a:rPr lang="nl-NL" b="0" i="1" smtClean="0">
                                <a:latin typeface="Cambria Math" panose="02040503050406030204" pitchFamily="18" charset="0"/>
                              </a:rPr>
                            </m:ctrlPr>
                          </m:sSubPr>
                          <m:e>
                            <m:r>
                              <a:rPr lang="nl-NL" b="0" i="1" smtClean="0">
                                <a:latin typeface="Cambria Math"/>
                              </a:rPr>
                              <m:t>𝑑</m:t>
                            </m:r>
                          </m:e>
                          <m:sub>
                            <m:r>
                              <a:rPr lang="nl-NL" b="0" i="1" smtClean="0">
                                <a:latin typeface="Cambria Math"/>
                              </a:rPr>
                              <m:t>𝑚𝑖𝑛</m:t>
                            </m:r>
                          </m:sub>
                        </m:sSub>
                      </m:num>
                      <m:den>
                        <m:r>
                          <a:rPr lang="nl-NL" b="0" i="1" smtClean="0">
                            <a:latin typeface="Cambria Math"/>
                          </a:rPr>
                          <m:t>3</m:t>
                        </m:r>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1634" t="-2294"/>
                </a:stretch>
              </a:blipFill>
            </p:spPr>
            <p:txBody>
              <a:bodyPr/>
              <a:lstStyle/>
              <a:p>
                <a:r>
                  <a:rPr lang="de-DE">
                    <a:noFill/>
                  </a:rPr>
                  <a:t> </a:t>
                </a:r>
              </a:p>
            </p:txBody>
          </p:sp>
        </mc:Fallback>
      </mc:AlternateContent>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72434"/>
          <a:stretch/>
        </p:blipFill>
        <p:spPr bwMode="auto">
          <a:xfrm>
            <a:off x="79687" y="1847088"/>
            <a:ext cx="8982075" cy="280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3122588"/>
      </p:ext>
    </p:extLst>
  </p:cSld>
  <p:clrMapOvr>
    <a:masterClrMapping/>
  </p:clrMapOvr>
  <mc:AlternateContent xmlns:mc="http://schemas.openxmlformats.org/markup-compatibility/2006" xmlns:p14="http://schemas.microsoft.com/office/powerpoint/2010/main">
    <mc:Choice Requires="p14">
      <p:transition spd="slow" p14:dur="2000" advTm="87385"/>
    </mc:Choice>
    <mc:Fallback xmlns="">
      <p:transition spd="slow" advTm="8738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Evaluation and Results (1)</a:t>
            </a:r>
            <a:endParaRPr lang="en-US" dirty="0"/>
          </a:p>
        </p:txBody>
      </p:sp>
      <p:sp>
        <p:nvSpPr>
          <p:cNvPr id="3" name="Content Placeholder 2"/>
          <p:cNvSpPr>
            <a:spLocks noGrp="1"/>
          </p:cNvSpPr>
          <p:nvPr>
            <p:ph idx="1"/>
          </p:nvPr>
        </p:nvSpPr>
        <p:spPr/>
        <p:txBody>
          <a:bodyPr/>
          <a:lstStyle/>
          <a:p>
            <a:r>
              <a:rPr lang="en-US" dirty="0"/>
              <a:t>C</a:t>
            </a:r>
            <a:r>
              <a:rPr lang="en-US" dirty="0" smtClean="0"/>
              <a:t>ombination </a:t>
            </a:r>
            <a:r>
              <a:rPr lang="en-US" dirty="0"/>
              <a:t>of available Middlebury </a:t>
            </a:r>
            <a:r>
              <a:rPr lang="en-US" dirty="0" smtClean="0"/>
              <a:t>datasets (see paper for details);</a:t>
            </a:r>
          </a:p>
          <a:p>
            <a:r>
              <a:rPr lang="nl-NL" dirty="0" smtClean="0"/>
              <a:t>We measure </a:t>
            </a:r>
            <a:r>
              <a:rPr lang="en-US" dirty="0" smtClean="0"/>
              <a:t>the </a:t>
            </a:r>
            <a:r>
              <a:rPr lang="en-US" dirty="0"/>
              <a:t>ability to distinguish correct disparity assignments </a:t>
            </a:r>
            <a:r>
              <a:rPr lang="en-US" dirty="0" smtClean="0"/>
              <a:t>from wrong ones, based on </a:t>
            </a:r>
            <a:r>
              <a:rPr lang="fr-FR" dirty="0"/>
              <a:t>Hu and </a:t>
            </a:r>
            <a:r>
              <a:rPr lang="fr-FR" dirty="0" err="1" smtClean="0"/>
              <a:t>Mordohai</a:t>
            </a:r>
            <a:r>
              <a:rPr lang="fr-FR" dirty="0" smtClean="0"/>
              <a:t> </a:t>
            </a:r>
            <a:r>
              <a:rPr lang="en-US" dirty="0" smtClean="0"/>
              <a:t>[3];</a:t>
            </a:r>
          </a:p>
          <a:p>
            <a:r>
              <a:rPr lang="en-US" dirty="0"/>
              <a:t>All disparities are sorted in decreasing order </a:t>
            </a:r>
            <a:r>
              <a:rPr lang="en-US" dirty="0" smtClean="0"/>
              <a:t>of confidence </a:t>
            </a:r>
            <a:r>
              <a:rPr lang="en-US" dirty="0"/>
              <a:t>and disparity maps of increasing density are </a:t>
            </a:r>
            <a:r>
              <a:rPr lang="en-US" dirty="0" smtClean="0"/>
              <a:t>produced by </a:t>
            </a:r>
            <a:r>
              <a:rPr lang="en-US" dirty="0"/>
              <a:t>selecting disparities according to </a:t>
            </a:r>
            <a:r>
              <a:rPr lang="en-US" dirty="0" smtClean="0"/>
              <a:t>rank</a:t>
            </a:r>
            <a:r>
              <a:rPr lang="en-US" dirty="0"/>
              <a:t>;</a:t>
            </a:r>
            <a:endParaRPr lang="en-US" dirty="0" smtClean="0"/>
          </a:p>
          <a:p>
            <a:r>
              <a:rPr lang="en-US" dirty="0"/>
              <a:t>This </a:t>
            </a:r>
            <a:r>
              <a:rPr lang="en-US" dirty="0" smtClean="0"/>
              <a:t>measures the </a:t>
            </a:r>
            <a:r>
              <a:rPr lang="en-US" dirty="0"/>
              <a:t>capability of removing errors from a disparity </a:t>
            </a:r>
            <a:r>
              <a:rPr lang="en-US" dirty="0" smtClean="0"/>
              <a:t>map </a:t>
            </a:r>
            <a:r>
              <a:rPr lang="en-US" dirty="0"/>
              <a:t>according to the confidence </a:t>
            </a:r>
            <a:r>
              <a:rPr lang="en-US" dirty="0" smtClean="0"/>
              <a:t>values.</a:t>
            </a:r>
            <a:endParaRPr lang="en-US" dirty="0"/>
          </a:p>
        </p:txBody>
      </p:sp>
    </p:spTree>
    <p:extLst>
      <p:ext uri="{BB962C8B-B14F-4D97-AF65-F5344CB8AC3E}">
        <p14:creationId xmlns:p14="http://schemas.microsoft.com/office/powerpoint/2010/main" val="3220971759"/>
      </p:ext>
    </p:extLst>
  </p:cSld>
  <p:clrMapOvr>
    <a:masterClrMapping/>
  </p:clrMapOvr>
  <mc:AlternateContent xmlns:mc="http://schemas.openxmlformats.org/markup-compatibility/2006" xmlns:p14="http://schemas.microsoft.com/office/powerpoint/2010/main">
    <mc:Choice Requires="p14">
      <p:transition spd="slow" p14:dur="2000" advTm="44494"/>
    </mc:Choice>
    <mc:Fallback xmlns="">
      <p:transition spd="slow" advTm="4449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Evaluation and </a:t>
            </a:r>
            <a:r>
              <a:rPr lang="nl-NL" dirty="0" smtClean="0"/>
              <a:t>Results (2)</a:t>
            </a:r>
            <a:endParaRPr lang="en-US" dirty="0"/>
          </a:p>
        </p:txBody>
      </p:sp>
      <p:sp>
        <p:nvSpPr>
          <p:cNvPr id="3" name="Content Placeholder 2"/>
          <p:cNvSpPr>
            <a:spLocks noGrp="1"/>
          </p:cNvSpPr>
          <p:nvPr>
            <p:ph idx="1"/>
          </p:nvPr>
        </p:nvSpPr>
        <p:spPr>
          <a:xfrm>
            <a:off x="466725" y="1329929"/>
            <a:ext cx="8208000" cy="449734"/>
          </a:xfrm>
        </p:spPr>
        <p:txBody>
          <a:bodyPr/>
          <a:lstStyle/>
          <a:p>
            <a:r>
              <a:rPr lang="nl-NL" dirty="0" smtClean="0"/>
              <a:t>Teddy image, MC-CNN disparities, confidences proposed method.</a:t>
            </a:r>
            <a:endParaRPr lang="en-US" dirty="0"/>
          </a:p>
        </p:txBody>
      </p:sp>
      <p:pic>
        <p:nvPicPr>
          <p:cNvPr id="18434" name="Picture 2" descr="Y:\Orga\Publikationen\2018\2018-02 ICIP Confidences\Paper_ICIP_2018\Images_selection\Teddy_in_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283718"/>
            <a:ext cx="257175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Y:\Orga\Publikationen\2018\2018-02 ICIP Confidences\Paper_ICIP_2018\Images_selection\Teddy_disp_mccnn_box_left_b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3718"/>
            <a:ext cx="2571751"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89768"/>
      </p:ext>
    </p:extLst>
  </p:cSld>
  <p:clrMapOvr>
    <a:masterClrMapping/>
  </p:clrMapOvr>
  <mc:AlternateContent xmlns:mc="http://schemas.openxmlformats.org/markup-compatibility/2006" xmlns:p14="http://schemas.microsoft.com/office/powerpoint/2010/main">
    <mc:Choice Requires="p14">
      <p:transition spd="slow" p14:dur="2000" advTm="22429"/>
    </mc:Choice>
    <mc:Fallback xmlns="">
      <p:transition spd="slow" advTm="2242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Evaluation and </a:t>
            </a:r>
            <a:r>
              <a:rPr lang="nl-NL" dirty="0" smtClean="0"/>
              <a:t>Results (3)</a:t>
            </a:r>
            <a:endParaRPr lang="en-US" dirty="0"/>
          </a:p>
        </p:txBody>
      </p:sp>
      <p:pic>
        <p:nvPicPr>
          <p:cNvPr id="18435" name="Picture 3" descr="Y:\Orga\Publikationen\2018\2018-02 ICIP Confidences\Paper_ICIP_2018\Images_selection\Teddy_disp_mccnn_box_left_b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2" y="771550"/>
            <a:ext cx="4141831" cy="345152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Y:\Orga\Publikationen\2018\2018-02 ICIP Confidences\Paper_ICIP_2018\Images_selection\Teddy_conf_histeq_propo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771550"/>
            <a:ext cx="4141831" cy="3451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336" y="4189527"/>
            <a:ext cx="2880320" cy="369332"/>
          </a:xfrm>
          <a:prstGeom prst="rect">
            <a:avLst/>
          </a:prstGeom>
          <a:noFill/>
        </p:spPr>
        <p:txBody>
          <a:bodyPr wrap="square" rtlCol="0">
            <a:spAutoFit/>
          </a:bodyPr>
          <a:lstStyle/>
          <a:p>
            <a:r>
              <a:rPr lang="nl-NL" dirty="0" smtClean="0"/>
              <a:t>MC-CNN disparity map</a:t>
            </a:r>
            <a:endParaRPr lang="en-US" dirty="0"/>
          </a:p>
        </p:txBody>
      </p:sp>
      <p:sp>
        <p:nvSpPr>
          <p:cNvPr id="7" name="TextBox 6"/>
          <p:cNvSpPr txBox="1"/>
          <p:nvPr/>
        </p:nvSpPr>
        <p:spPr>
          <a:xfrm>
            <a:off x="4645152" y="4223348"/>
            <a:ext cx="3312368" cy="369332"/>
          </a:xfrm>
          <a:prstGeom prst="rect">
            <a:avLst/>
          </a:prstGeom>
          <a:noFill/>
        </p:spPr>
        <p:txBody>
          <a:bodyPr wrap="square" rtlCol="0">
            <a:spAutoFit/>
          </a:bodyPr>
          <a:lstStyle/>
          <a:p>
            <a:r>
              <a:rPr lang="nl-NL" dirty="0" smtClean="0"/>
              <a:t>proposed confidence map</a:t>
            </a:r>
            <a:endParaRPr lang="en-US" dirty="0"/>
          </a:p>
        </p:txBody>
      </p:sp>
    </p:spTree>
    <p:extLst>
      <p:ext uri="{BB962C8B-B14F-4D97-AF65-F5344CB8AC3E}">
        <p14:creationId xmlns:p14="http://schemas.microsoft.com/office/powerpoint/2010/main" val="1392946871"/>
      </p:ext>
    </p:extLst>
  </p:cSld>
  <p:clrMapOvr>
    <a:masterClrMapping/>
  </p:clrMapOvr>
  <mc:AlternateContent xmlns:mc="http://schemas.openxmlformats.org/markup-compatibility/2006" xmlns:p14="http://schemas.microsoft.com/office/powerpoint/2010/main">
    <mc:Choice Requires="p14">
      <p:transition spd="slow" p14:dur="2000" advTm="11196"/>
    </mc:Choice>
    <mc:Fallback xmlns="">
      <p:transition spd="slow" advTm="1119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Evaluation and Results </a:t>
            </a:r>
            <a:r>
              <a:rPr lang="nl-NL" dirty="0" smtClean="0"/>
              <a:t>(4)</a:t>
            </a:r>
            <a:endParaRPr lang="en-US" dirty="0"/>
          </a:p>
        </p:txBody>
      </p:sp>
      <p:pic>
        <p:nvPicPr>
          <p:cNvPr id="4" name="Picture 4" descr="Y:\Orga\Publikationen\2018\2018-02 ICIP Confidences\Paper_ICIP_2018\Images_selection\Teddy_conf_histeq_propos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152" y="768096"/>
            <a:ext cx="4142232" cy="3451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336" y="768096"/>
            <a:ext cx="4142232" cy="3451860"/>
          </a:xfrm>
          <a:prstGeom prst="rect">
            <a:avLst/>
          </a:prstGeom>
        </p:spPr>
      </p:pic>
      <p:sp>
        <p:nvSpPr>
          <p:cNvPr id="6" name="TextBox 5"/>
          <p:cNvSpPr txBox="1"/>
          <p:nvPr/>
        </p:nvSpPr>
        <p:spPr>
          <a:xfrm>
            <a:off x="4645152" y="4224528"/>
            <a:ext cx="3312368" cy="369332"/>
          </a:xfrm>
          <a:prstGeom prst="rect">
            <a:avLst/>
          </a:prstGeom>
          <a:noFill/>
        </p:spPr>
        <p:txBody>
          <a:bodyPr wrap="square" rtlCol="0">
            <a:spAutoFit/>
          </a:bodyPr>
          <a:lstStyle/>
          <a:p>
            <a:r>
              <a:rPr lang="nl-NL" dirty="0" smtClean="0"/>
              <a:t>proposed confidence map</a:t>
            </a:r>
            <a:endParaRPr lang="en-US" dirty="0"/>
          </a:p>
        </p:txBody>
      </p:sp>
      <p:sp>
        <p:nvSpPr>
          <p:cNvPr id="7" name="TextBox 6"/>
          <p:cNvSpPr txBox="1"/>
          <p:nvPr/>
        </p:nvSpPr>
        <p:spPr>
          <a:xfrm>
            <a:off x="402336" y="4187952"/>
            <a:ext cx="3312368" cy="369332"/>
          </a:xfrm>
          <a:prstGeom prst="rect">
            <a:avLst/>
          </a:prstGeom>
          <a:noFill/>
        </p:spPr>
        <p:txBody>
          <a:bodyPr wrap="square" rtlCol="0">
            <a:spAutoFit/>
          </a:bodyPr>
          <a:lstStyle/>
          <a:p>
            <a:r>
              <a:rPr lang="nl-NL" dirty="0" smtClean="0"/>
              <a:t>CNN confidence map</a:t>
            </a:r>
            <a:endParaRPr lang="en-US" dirty="0"/>
          </a:p>
        </p:txBody>
      </p:sp>
    </p:spTree>
    <p:extLst>
      <p:ext uri="{BB962C8B-B14F-4D97-AF65-F5344CB8AC3E}">
        <p14:creationId xmlns:p14="http://schemas.microsoft.com/office/powerpoint/2010/main" val="191562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Evaluation and Results (5)</a:t>
            </a:r>
            <a:endParaRPr lang="en-US" dirty="0"/>
          </a:p>
        </p:txBody>
      </p:sp>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76" t="22750" r="24531" b="10250"/>
          <a:stretch/>
        </p:blipFill>
        <p:spPr bwMode="auto">
          <a:xfrm>
            <a:off x="2339752" y="943878"/>
            <a:ext cx="4572343" cy="357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4299942"/>
            <a:ext cx="3240360" cy="369332"/>
          </a:xfrm>
          <a:prstGeom prst="rect">
            <a:avLst/>
          </a:prstGeom>
          <a:noFill/>
        </p:spPr>
        <p:txBody>
          <a:bodyPr wrap="square" rtlCol="0">
            <a:spAutoFit/>
          </a:bodyPr>
          <a:lstStyle/>
          <a:p>
            <a:r>
              <a:rPr lang="de-DE" dirty="0" err="1" smtClean="0"/>
              <a:t>Confidence</a:t>
            </a:r>
            <a:r>
              <a:rPr lang="de-DE" dirty="0" smtClean="0"/>
              <a:t>: 1</a:t>
            </a:r>
            <a:r>
              <a:rPr lang="de-DE" dirty="0" smtClean="0">
                <a:sym typeface="Wingdings" panose="05000000000000000000" pitchFamily="2" charset="2"/>
              </a:rPr>
              <a:t>0</a:t>
            </a:r>
            <a:endParaRPr lang="en-US" dirty="0"/>
          </a:p>
        </p:txBody>
      </p:sp>
    </p:spTree>
    <p:extLst>
      <p:ext uri="{BB962C8B-B14F-4D97-AF65-F5344CB8AC3E}">
        <p14:creationId xmlns:p14="http://schemas.microsoft.com/office/powerpoint/2010/main" val="1545369921"/>
      </p:ext>
    </p:extLst>
  </p:cSld>
  <p:clrMapOvr>
    <a:masterClrMapping/>
  </p:clrMapOvr>
  <mc:AlternateContent xmlns:mc="http://schemas.openxmlformats.org/markup-compatibility/2006" xmlns:p14="http://schemas.microsoft.com/office/powerpoint/2010/main">
    <mc:Choice Requires="p14">
      <p:transition spd="slow" p14:dur="2000" advTm="76959"/>
    </mc:Choice>
    <mc:Fallback xmlns="">
      <p:transition spd="slow" advTm="7695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Evaluation and Results (6)</a:t>
            </a:r>
            <a:endParaRPr lang="en-US"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91" t="14667" r="21250" b="12334"/>
          <a:stretch/>
        </p:blipFill>
        <p:spPr bwMode="auto">
          <a:xfrm>
            <a:off x="1431104" y="695483"/>
            <a:ext cx="6309745" cy="389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143760"/>
      </p:ext>
    </p:extLst>
  </p:cSld>
  <p:clrMapOvr>
    <a:masterClrMapping/>
  </p:clrMapOvr>
  <mc:AlternateContent xmlns:mc="http://schemas.openxmlformats.org/markup-compatibility/2006" xmlns:p14="http://schemas.microsoft.com/office/powerpoint/2010/main">
    <mc:Choice Requires="p14">
      <p:transition spd="slow" p14:dur="2000" advTm="19406"/>
    </mc:Choice>
    <mc:Fallback xmlns="">
      <p:transition spd="slow" advTm="1940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Introduction (1)</a:t>
            </a:r>
            <a:endParaRPr lang="en-US" dirty="0"/>
          </a:p>
        </p:txBody>
      </p:sp>
      <p:sp>
        <p:nvSpPr>
          <p:cNvPr id="3" name="Content Placeholder 2"/>
          <p:cNvSpPr>
            <a:spLocks noGrp="1"/>
          </p:cNvSpPr>
          <p:nvPr>
            <p:ph idx="1"/>
          </p:nvPr>
        </p:nvSpPr>
        <p:spPr/>
        <p:txBody>
          <a:bodyPr/>
          <a:lstStyle/>
          <a:p>
            <a:r>
              <a:rPr lang="en-US" kern="1200" dirty="0">
                <a:latin typeface="Frutiger LT Com 55 Roman" pitchFamily="34" charset="0"/>
              </a:rPr>
              <a:t>estimated disparities using existing algorithms are not accurate </a:t>
            </a:r>
            <a:r>
              <a:rPr lang="en-US" kern="1200" dirty="0" smtClean="0">
                <a:latin typeface="Frutiger LT Com 55 Roman" pitchFamily="34" charset="0"/>
              </a:rPr>
              <a:t>enough;</a:t>
            </a:r>
          </a:p>
          <a:p>
            <a:r>
              <a:rPr lang="en-US" kern="1200" dirty="0" smtClean="0">
                <a:latin typeface="Frutiger LT Com 55 Roman" pitchFamily="34" charset="0"/>
              </a:rPr>
              <a:t> </a:t>
            </a:r>
            <a:r>
              <a:rPr lang="de-DE" dirty="0" smtClean="0"/>
              <a:t>Propagation </a:t>
            </a:r>
            <a:r>
              <a:rPr lang="de-DE" dirty="0" err="1" smtClean="0"/>
              <a:t>of</a:t>
            </a:r>
            <a:r>
              <a:rPr lang="de-DE" dirty="0" smtClean="0"/>
              <a:t> </a:t>
            </a:r>
            <a:r>
              <a:rPr lang="de-DE" dirty="0" err="1" smtClean="0"/>
              <a:t>wrong</a:t>
            </a:r>
            <a:r>
              <a:rPr lang="de-DE" dirty="0" smtClean="0"/>
              <a:t> initial </a:t>
            </a:r>
            <a:r>
              <a:rPr lang="de-DE" dirty="0" err="1" smtClean="0"/>
              <a:t>disparities</a:t>
            </a:r>
            <a:r>
              <a:rPr lang="de-DE" dirty="0" smtClean="0"/>
              <a:t> in </a:t>
            </a:r>
            <a:r>
              <a:rPr lang="de-DE" dirty="0" err="1" smtClean="0"/>
              <a:t>disparity</a:t>
            </a:r>
            <a:r>
              <a:rPr lang="de-DE" dirty="0" smtClean="0"/>
              <a:t> </a:t>
            </a:r>
            <a:r>
              <a:rPr lang="de-DE" dirty="0" err="1" smtClean="0"/>
              <a:t>fusion</a:t>
            </a:r>
            <a:r>
              <a:rPr lang="de-DE" dirty="0" smtClean="0"/>
              <a:t> </a:t>
            </a:r>
            <a:r>
              <a:rPr lang="de-DE" dirty="0" err="1" smtClean="0"/>
              <a:t>results</a:t>
            </a:r>
            <a:r>
              <a:rPr lang="de-DE" dirty="0" smtClean="0"/>
              <a:t> in </a:t>
            </a:r>
            <a:r>
              <a:rPr lang="en-US" kern="1200" dirty="0">
                <a:latin typeface="Frutiger LT Com 55 Roman" pitchFamily="34" charset="0"/>
              </a:rPr>
              <a:t>unreliable disparity </a:t>
            </a:r>
            <a:r>
              <a:rPr lang="en-US" kern="1200" dirty="0" smtClean="0">
                <a:latin typeface="Frutiger LT Com 55 Roman" pitchFamily="34" charset="0"/>
              </a:rPr>
              <a:t>maps;</a:t>
            </a:r>
          </a:p>
          <a:p>
            <a:r>
              <a:rPr lang="en-US" kern="1200" dirty="0">
                <a:latin typeface="Frutiger LT Com 55 Roman" pitchFamily="34" charset="0"/>
              </a:rPr>
              <a:t>We propose a new confidence measure to filter out these initially false disparities.</a:t>
            </a:r>
            <a:endParaRPr lang="en-US" dirty="0"/>
          </a:p>
          <a:p>
            <a:endParaRPr lang="en-US" dirty="0"/>
          </a:p>
        </p:txBody>
      </p:sp>
    </p:spTree>
    <p:extLst>
      <p:ext uri="{BB962C8B-B14F-4D97-AF65-F5344CB8AC3E}">
        <p14:creationId xmlns:p14="http://schemas.microsoft.com/office/powerpoint/2010/main" val="1062181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Evaluation and Results (7)</a:t>
            </a:r>
            <a:endParaRPr lang="en-US" dirty="0"/>
          </a:p>
        </p:txBody>
      </p:sp>
      <p:sp>
        <p:nvSpPr>
          <p:cNvPr id="3" name="Content Placeholder 2"/>
          <p:cNvSpPr>
            <a:spLocks noGrp="1"/>
          </p:cNvSpPr>
          <p:nvPr>
            <p:ph idx="1"/>
          </p:nvPr>
        </p:nvSpPr>
        <p:spPr/>
        <p:txBody>
          <a:bodyPr/>
          <a:lstStyle/>
          <a:p>
            <a:r>
              <a:rPr lang="en-US" dirty="0"/>
              <a:t>Our proposed method improves </a:t>
            </a:r>
            <a:r>
              <a:rPr lang="en-US" dirty="0" smtClean="0"/>
              <a:t>54.2</a:t>
            </a:r>
            <a:r>
              <a:rPr lang="en-US" dirty="0"/>
              <a:t>% </a:t>
            </a:r>
            <a:r>
              <a:rPr lang="en-US" dirty="0" smtClean="0"/>
              <a:t>on the CCNN measure;</a:t>
            </a:r>
          </a:p>
          <a:p>
            <a:r>
              <a:rPr lang="en-US" dirty="0"/>
              <a:t>A</a:t>
            </a:r>
            <a:r>
              <a:rPr lang="en-US" dirty="0" smtClean="0"/>
              <a:t> </a:t>
            </a:r>
            <a:r>
              <a:rPr lang="en-US" dirty="0"/>
              <a:t>non-learning based </a:t>
            </a:r>
            <a:r>
              <a:rPr lang="en-US" dirty="0" smtClean="0"/>
              <a:t>approach can </a:t>
            </a:r>
            <a:r>
              <a:rPr lang="en-US" dirty="0"/>
              <a:t>outperform a machine learning-based </a:t>
            </a:r>
            <a:r>
              <a:rPr lang="en-US" dirty="0" smtClean="0"/>
              <a:t>one.</a:t>
            </a:r>
            <a:endParaRPr lang="en-US" dirty="0"/>
          </a:p>
        </p:txBody>
      </p:sp>
    </p:spTree>
    <p:extLst>
      <p:ext uri="{BB962C8B-B14F-4D97-AF65-F5344CB8AC3E}">
        <p14:creationId xmlns:p14="http://schemas.microsoft.com/office/powerpoint/2010/main" val="2253710269"/>
      </p:ext>
    </p:extLst>
  </p:cSld>
  <p:clrMapOvr>
    <a:masterClrMapping/>
  </p:clrMapOvr>
  <mc:AlternateContent xmlns:mc="http://schemas.openxmlformats.org/markup-compatibility/2006" xmlns:p14="http://schemas.microsoft.com/office/powerpoint/2010/main">
    <mc:Choice Requires="p14">
      <p:transition spd="slow" p14:dur="2000" advTm="13116"/>
    </mc:Choice>
    <mc:Fallback xmlns="">
      <p:transition spd="slow" advTm="1311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Conclusion</a:t>
            </a:r>
            <a:endParaRPr lang="en-US" dirty="0"/>
          </a:p>
        </p:txBody>
      </p:sp>
      <p:sp>
        <p:nvSpPr>
          <p:cNvPr id="3" name="Content Placeholder 2"/>
          <p:cNvSpPr>
            <a:spLocks noGrp="1"/>
          </p:cNvSpPr>
          <p:nvPr>
            <p:ph idx="1"/>
          </p:nvPr>
        </p:nvSpPr>
        <p:spPr/>
        <p:txBody>
          <a:bodyPr/>
          <a:lstStyle/>
          <a:p>
            <a:r>
              <a:rPr lang="en-US" dirty="0"/>
              <a:t>Our evaluation</a:t>
            </a:r>
            <a:r>
              <a:rPr lang="en-US" dirty="0" smtClean="0"/>
              <a:t>, using </a:t>
            </a:r>
            <a:r>
              <a:rPr lang="en-US" dirty="0"/>
              <a:t>the MC-CNN stereo algorithm and the </a:t>
            </a:r>
            <a:r>
              <a:rPr lang="en-US" dirty="0" smtClean="0"/>
              <a:t>extended challenging </a:t>
            </a:r>
            <a:r>
              <a:rPr lang="en-US" dirty="0"/>
              <a:t>Middlebury dataset, clearly highlights that </a:t>
            </a:r>
            <a:r>
              <a:rPr lang="en-US" dirty="0" smtClean="0"/>
              <a:t>our proposed </a:t>
            </a:r>
            <a:r>
              <a:rPr lang="en-US" dirty="0"/>
              <a:t>method outperforms the currently best </a:t>
            </a:r>
            <a:r>
              <a:rPr lang="en-US" dirty="0" smtClean="0"/>
              <a:t>performing confidence </a:t>
            </a:r>
            <a:r>
              <a:rPr lang="en-US" dirty="0"/>
              <a:t>measure CCNN by </a:t>
            </a:r>
            <a:r>
              <a:rPr lang="en-US" dirty="0" smtClean="0"/>
              <a:t>54.2%;</a:t>
            </a:r>
          </a:p>
          <a:p>
            <a:r>
              <a:rPr lang="en-US" dirty="0"/>
              <a:t>Our confidence </a:t>
            </a:r>
            <a:r>
              <a:rPr lang="en-US" dirty="0" smtClean="0"/>
              <a:t>computation does </a:t>
            </a:r>
            <a:r>
              <a:rPr lang="en-US" dirty="0"/>
              <a:t>not need any machine learning and can be </a:t>
            </a:r>
            <a:r>
              <a:rPr lang="en-US" dirty="0" smtClean="0"/>
              <a:t>applied directly </a:t>
            </a:r>
            <a:r>
              <a:rPr lang="en-US" dirty="0"/>
              <a:t>to most stereo algorithms (provided a cost </a:t>
            </a:r>
            <a:r>
              <a:rPr lang="en-US" dirty="0" smtClean="0"/>
              <a:t>volume is </a:t>
            </a:r>
            <a:r>
              <a:rPr lang="en-US" dirty="0"/>
              <a:t>available</a:t>
            </a:r>
            <a:r>
              <a:rPr lang="en-US" dirty="0" smtClean="0"/>
              <a:t>);</a:t>
            </a:r>
          </a:p>
          <a:p>
            <a:r>
              <a:rPr lang="en-US" dirty="0"/>
              <a:t>This evaluation </a:t>
            </a:r>
            <a:r>
              <a:rPr lang="en-US" dirty="0" smtClean="0"/>
              <a:t>shows that </a:t>
            </a:r>
            <a:r>
              <a:rPr lang="en-US" dirty="0"/>
              <a:t>learning-based methods can be outperformed by </a:t>
            </a:r>
            <a:r>
              <a:rPr lang="en-US" dirty="0" smtClean="0"/>
              <a:t>conventional approaches </a:t>
            </a:r>
            <a:r>
              <a:rPr lang="en-US" dirty="0"/>
              <a:t>and that our proposed method would be </a:t>
            </a:r>
            <a:r>
              <a:rPr lang="en-US" dirty="0" smtClean="0"/>
              <a:t>an useful </a:t>
            </a:r>
            <a:r>
              <a:rPr lang="en-US" dirty="0"/>
              <a:t>addition to machine learning-based confidence measures.</a:t>
            </a:r>
          </a:p>
        </p:txBody>
      </p:sp>
    </p:spTree>
    <p:extLst>
      <p:ext uri="{BB962C8B-B14F-4D97-AF65-F5344CB8AC3E}">
        <p14:creationId xmlns:p14="http://schemas.microsoft.com/office/powerpoint/2010/main" val="595870744"/>
      </p:ext>
    </p:extLst>
  </p:cSld>
  <p:clrMapOvr>
    <a:masterClrMapping/>
  </p:clrMapOvr>
  <mc:AlternateContent xmlns:mc="http://schemas.openxmlformats.org/markup-compatibility/2006" xmlns:p14="http://schemas.microsoft.com/office/powerpoint/2010/main">
    <mc:Choice Requires="p14">
      <p:transition spd="slow" p14:dur="2000" advTm="45316"/>
    </mc:Choice>
    <mc:Fallback xmlns="">
      <p:transition spd="slow" advTm="4531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de-DE" sz="5400" dirty="0" err="1" smtClean="0"/>
              <a:t>Thank</a:t>
            </a:r>
            <a:r>
              <a:rPr lang="de-DE" sz="5400" dirty="0" smtClean="0"/>
              <a:t> </a:t>
            </a:r>
            <a:r>
              <a:rPr lang="de-DE" sz="5400" dirty="0" err="1" smtClean="0"/>
              <a:t>you</a:t>
            </a:r>
            <a:r>
              <a:rPr lang="de-DE" sz="5400" dirty="0" smtClean="0"/>
              <a:t>!</a:t>
            </a:r>
          </a:p>
          <a:p>
            <a:pPr marL="0" indent="0" algn="ctr">
              <a:buNone/>
            </a:pPr>
            <a:r>
              <a:rPr lang="de-DE" sz="5400" dirty="0"/>
              <a:t>&amp;</a:t>
            </a:r>
            <a:endParaRPr lang="de-DE" sz="5400" dirty="0" smtClean="0"/>
          </a:p>
          <a:p>
            <a:pPr marL="0" indent="0" algn="ctr">
              <a:buNone/>
            </a:pPr>
            <a:r>
              <a:rPr lang="de-DE" sz="5400" dirty="0" err="1" smtClean="0"/>
              <a:t>Questions</a:t>
            </a:r>
            <a:r>
              <a:rPr lang="de-DE" sz="5400" dirty="0" smtClean="0"/>
              <a:t>?!</a:t>
            </a:r>
            <a:endParaRPr lang="en-US" sz="5400" dirty="0"/>
          </a:p>
        </p:txBody>
      </p:sp>
    </p:spTree>
    <p:extLst>
      <p:ext uri="{BB962C8B-B14F-4D97-AF65-F5344CB8AC3E}">
        <p14:creationId xmlns:p14="http://schemas.microsoft.com/office/powerpoint/2010/main" val="178223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(1)</a:t>
            </a:r>
            <a:endParaRPr lang="en-US" dirty="0"/>
          </a:p>
        </p:txBody>
      </p:sp>
      <p:sp>
        <p:nvSpPr>
          <p:cNvPr id="3" name="Content Placeholder 2"/>
          <p:cNvSpPr>
            <a:spLocks noGrp="1"/>
          </p:cNvSpPr>
          <p:nvPr>
            <p:ph idx="1"/>
          </p:nvPr>
        </p:nvSpPr>
        <p:spPr/>
        <p:txBody>
          <a:bodyPr/>
          <a:lstStyle/>
          <a:p>
            <a:r>
              <a:rPr lang="en-US" dirty="0"/>
              <a:t>Multiple local </a:t>
            </a:r>
            <a:r>
              <a:rPr lang="en-US" dirty="0" smtClean="0"/>
              <a:t>minima </a:t>
            </a:r>
            <a:r>
              <a:rPr lang="en-US" dirty="0"/>
              <a:t>in the cost curve indicate </a:t>
            </a:r>
            <a:r>
              <a:rPr lang="en-US" dirty="0" smtClean="0"/>
              <a:t>uncertainty about </a:t>
            </a:r>
            <a:r>
              <a:rPr lang="en-US" dirty="0"/>
              <a:t>the disparity value of the pixel, therefore, the </a:t>
            </a:r>
            <a:r>
              <a:rPr lang="en-US" dirty="0" smtClean="0"/>
              <a:t>confidence should </a:t>
            </a:r>
            <a:r>
              <a:rPr lang="en-US" dirty="0"/>
              <a:t>be </a:t>
            </a:r>
            <a:r>
              <a:rPr lang="en-US" dirty="0" smtClean="0"/>
              <a:t>low (penalty </a:t>
            </a:r>
            <a:r>
              <a:rPr lang="en-US" dirty="0"/>
              <a:t>high). A higher </a:t>
            </a:r>
            <a:r>
              <a:rPr lang="en-US" dirty="0" smtClean="0"/>
              <a:t>distance indicates </a:t>
            </a:r>
            <a:r>
              <a:rPr lang="en-US" dirty="0"/>
              <a:t>a higher uncertainty for </a:t>
            </a:r>
            <a:r>
              <a:rPr lang="en-US" dirty="0" smtClean="0"/>
              <a:t>the disparity </a:t>
            </a:r>
            <a:r>
              <a:rPr lang="en-US" dirty="0"/>
              <a:t>value.</a:t>
            </a:r>
          </a:p>
        </p:txBody>
      </p:sp>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3072"/>
          <a:stretch/>
        </p:blipFill>
        <p:spPr bwMode="auto">
          <a:xfrm>
            <a:off x="80963" y="1851198"/>
            <a:ext cx="8982075" cy="273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521338"/>
      </p:ext>
    </p:extLst>
  </p:cSld>
  <p:clrMapOvr>
    <a:masterClrMapping/>
  </p:clrMapOvr>
  <mc:AlternateContent xmlns:mc="http://schemas.openxmlformats.org/markup-compatibility/2006" xmlns:p14="http://schemas.microsoft.com/office/powerpoint/2010/main">
    <mc:Choice Requires="p14">
      <p:transition spd="slow" p14:dur="2000" advTm="55212"/>
    </mc:Choice>
    <mc:Fallback xmlns="">
      <p:transition spd="slow" advTm="5521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large margin between the global minimum and all </a:t>
                </a:r>
                <a:r>
                  <a:rPr lang="en-US" dirty="0"/>
                  <a:t>other costs is favored, as then it’s most likely to be the </a:t>
                </a:r>
                <a:r>
                  <a:rPr lang="en-US" dirty="0" smtClean="0"/>
                  <a:t>correct </a:t>
                </a:r>
                <a:r>
                  <a:rPr lang="en-US" dirty="0"/>
                  <a:t>disparity. This margin is empirically defined </a:t>
                </a:r>
                <a:r>
                  <a:rPr lang="en-US" dirty="0" smtClean="0"/>
                  <a:t>as </a:t>
                </a:r>
                <a14:m>
                  <m:oMath xmlns:m="http://schemas.openxmlformats.org/officeDocument/2006/math">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mean</m:t>
                            </m:r>
                          </m:sub>
                        </m:sSub>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num>
                      <m:den>
                        <m:r>
                          <a:rPr lang="nl-NL" b="0" i="0" smtClean="0">
                            <a:latin typeface="Cambria Math"/>
                          </a:rPr>
                          <m:t>3</m:t>
                        </m:r>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1634" t="-2103" r="-817"/>
                </a:stretch>
              </a:blipFill>
            </p:spPr>
            <p:txBody>
              <a:bodyPr/>
              <a:lstStyle/>
              <a:p>
                <a:r>
                  <a:rPr lang="en-US">
                    <a:noFill/>
                  </a:rPr>
                  <a:t> </a:t>
                </a:r>
              </a:p>
            </p:txBody>
          </p:sp>
        </mc:Fallback>
      </mc:AlternateContent>
      <p:pic>
        <p:nvPicPr>
          <p:cNvPr id="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72673"/>
          <a:stretch/>
        </p:blipFill>
        <p:spPr bwMode="auto">
          <a:xfrm>
            <a:off x="82296" y="1847088"/>
            <a:ext cx="8982075" cy="277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8841"/>
      </p:ext>
    </p:extLst>
  </p:cSld>
  <p:clrMapOvr>
    <a:masterClrMapping/>
  </p:clrMapOvr>
  <mc:AlternateContent xmlns:mc="http://schemas.openxmlformats.org/markup-compatibility/2006" xmlns:p14="http://schemas.microsoft.com/office/powerpoint/2010/main">
    <mc:Choice Requires="p14">
      <p:transition spd="slow" p14:dur="2000" advTm="48031"/>
    </mc:Choice>
    <mc:Fallback xmlns="">
      <p:transition spd="slow" advTm="4803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there </a:t>
                </a:r>
                <a:r>
                  <a:rPr lang="en-US" dirty="0"/>
                  <a:t>are multiple local </a:t>
                </a:r>
                <a:r>
                  <a:rPr lang="en-US" dirty="0" smtClean="0"/>
                  <a:t>minima, the confidence </a:t>
                </a:r>
                <a:r>
                  <a:rPr lang="en-US" dirty="0"/>
                  <a:t>decreases</a:t>
                </a:r>
                <a:r>
                  <a:rPr lang="en-US" dirty="0" smtClean="0"/>
                  <a:t>. The decrease in confidence is clipped at </a:t>
                </a:r>
                <a14:m>
                  <m:oMath xmlns:m="http://schemas.openxmlformats.org/officeDocument/2006/math">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a:rPr lang="nl-NL" b="0" i="1" smtClean="0">
                                <a:latin typeface="Cambria Math"/>
                              </a:rPr>
                              <m:t>𝑑</m:t>
                            </m:r>
                          </m:e>
                          <m:sub>
                            <m:r>
                              <a:rPr lang="nl-NL" b="0" i="1" smtClean="0">
                                <a:latin typeface="Cambria Math"/>
                              </a:rPr>
                              <m:t>𝑚𝑎𝑥</m:t>
                            </m:r>
                          </m:sub>
                        </m:sSub>
                        <m:r>
                          <a:rPr lang="nl-NL" b="0" i="1" smtClean="0">
                            <a:latin typeface="Cambria Math"/>
                          </a:rPr>
                          <m:t>−</m:t>
                        </m:r>
                        <m:sSub>
                          <m:sSubPr>
                            <m:ctrlPr>
                              <a:rPr lang="nl-NL" b="0" i="1" smtClean="0">
                                <a:latin typeface="Cambria Math" panose="02040503050406030204" pitchFamily="18" charset="0"/>
                              </a:rPr>
                            </m:ctrlPr>
                          </m:sSubPr>
                          <m:e>
                            <m:r>
                              <a:rPr lang="nl-NL" b="0" i="1" smtClean="0">
                                <a:latin typeface="Cambria Math"/>
                              </a:rPr>
                              <m:t>𝑑</m:t>
                            </m:r>
                          </m:e>
                          <m:sub>
                            <m:r>
                              <a:rPr lang="nl-NL" b="0" i="1" smtClean="0">
                                <a:latin typeface="Cambria Math"/>
                              </a:rPr>
                              <m:t>𝑚𝑖𝑛</m:t>
                            </m:r>
                          </m:sub>
                        </m:sSub>
                      </m:num>
                      <m:den>
                        <m:r>
                          <a:rPr lang="nl-NL" b="0" i="1" smtClean="0">
                            <a:latin typeface="Cambria Math"/>
                          </a:rPr>
                          <m:t>3</m:t>
                        </m:r>
                      </m:den>
                    </m:f>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1634" t="-2294"/>
                </a:stretch>
              </a:blipFill>
            </p:spPr>
            <p:txBody>
              <a:bodyPr/>
              <a:lstStyle/>
              <a:p>
                <a:r>
                  <a:rPr lang="de-DE">
                    <a:noFill/>
                  </a:rPr>
                  <a:t> </a:t>
                </a:r>
              </a:p>
            </p:txBody>
          </p:sp>
        </mc:Fallback>
      </mc:AlternateContent>
      <p:pic>
        <p:nvPicPr>
          <p:cNvPr id="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72434"/>
          <a:stretch/>
        </p:blipFill>
        <p:spPr bwMode="auto">
          <a:xfrm>
            <a:off x="79687" y="1847088"/>
            <a:ext cx="8982075" cy="280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08805"/>
      </p:ext>
    </p:extLst>
  </p:cSld>
  <p:clrMapOvr>
    <a:masterClrMapping/>
  </p:clrMapOvr>
  <mc:AlternateContent xmlns:mc="http://schemas.openxmlformats.org/markup-compatibility/2006" xmlns:p14="http://schemas.microsoft.com/office/powerpoint/2010/main">
    <mc:Choice Requires="p14">
      <p:transition spd="slow" p14:dur="2000" advTm="87385"/>
    </mc:Choice>
    <mc:Fallback xmlns="">
      <p:transition spd="slow" advTm="8738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(4)</a:t>
            </a:r>
            <a:endParaRPr lang="en-US" dirty="0"/>
          </a:p>
        </p:txBody>
      </p:sp>
      <p:sp>
        <p:nvSpPr>
          <p:cNvPr id="3" name="Content Placeholder 2"/>
          <p:cNvSpPr>
            <a:spLocks noGrp="1"/>
          </p:cNvSpPr>
          <p:nvPr>
            <p:ph idx="1"/>
          </p:nvPr>
        </p:nvSpPr>
        <p:spPr/>
        <p:txBody>
          <a:bodyPr/>
          <a:lstStyle/>
          <a:p>
            <a:r>
              <a:rPr lang="nl-NL" dirty="0" smtClean="0"/>
              <a:t>Multiple minima above the cost threshold do not influence the penalty.</a:t>
            </a:r>
            <a:endParaRPr lang="en-US" dirty="0"/>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292" b="50701"/>
          <a:stretch/>
        </p:blipFill>
        <p:spPr bwMode="auto">
          <a:xfrm>
            <a:off x="80963" y="2351314"/>
            <a:ext cx="8982075" cy="22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553306"/>
      </p:ext>
    </p:extLst>
  </p:cSld>
  <p:clrMapOvr>
    <a:masterClrMapping/>
  </p:clrMapOvr>
  <mc:AlternateContent xmlns:mc="http://schemas.openxmlformats.org/markup-compatibility/2006" xmlns:p14="http://schemas.microsoft.com/office/powerpoint/2010/main">
    <mc:Choice Requires="p14">
      <p:transition spd="slow" p14:dur="2000" advTm="44137"/>
    </mc:Choice>
    <mc:Fallback xmlns="">
      <p:transition spd="slow" advTm="4413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(5)</a:t>
            </a:r>
            <a:endParaRPr lang="en-US" dirty="0"/>
          </a:p>
        </p:txBody>
      </p:sp>
      <p:sp>
        <p:nvSpPr>
          <p:cNvPr id="3" name="Content Placeholder 2"/>
          <p:cNvSpPr>
            <a:spLocks noGrp="1"/>
          </p:cNvSpPr>
          <p:nvPr>
            <p:ph idx="1"/>
          </p:nvPr>
        </p:nvSpPr>
        <p:spPr/>
        <p:txBody>
          <a:bodyPr/>
          <a:lstStyle/>
          <a:p>
            <a:r>
              <a:rPr lang="nl-NL" dirty="0" smtClean="0"/>
              <a:t>Multiple minima above the disparity threshold get the maximum penalty.</a:t>
            </a:r>
            <a:endParaRPr lang="en-US" dirty="0"/>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9201" b="28891"/>
          <a:stretch/>
        </p:blipFill>
        <p:spPr bwMode="auto">
          <a:xfrm>
            <a:off x="80963" y="2355726"/>
            <a:ext cx="8982075" cy="222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081548"/>
      </p:ext>
    </p:extLst>
  </p:cSld>
  <p:clrMapOvr>
    <a:masterClrMapping/>
  </p:clrMapOvr>
  <mc:AlternateContent xmlns:mc="http://schemas.openxmlformats.org/markup-compatibility/2006" xmlns:p14="http://schemas.microsoft.com/office/powerpoint/2010/main">
    <mc:Choice Requires="p14">
      <p:transition spd="slow" p14:dur="2000" advTm="38185"/>
    </mc:Choice>
    <mc:Fallback xmlns="">
      <p:transition spd="slow" advTm="38185"/>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(6)</a:t>
            </a:r>
            <a:endParaRPr lang="en-US" dirty="0"/>
          </a:p>
        </p:txBody>
      </p:sp>
      <p:sp>
        <p:nvSpPr>
          <p:cNvPr id="3" name="Content Placeholder 2"/>
          <p:cNvSpPr>
            <a:spLocks noGrp="1"/>
          </p:cNvSpPr>
          <p:nvPr>
            <p:ph idx="1"/>
          </p:nvPr>
        </p:nvSpPr>
        <p:spPr/>
        <p:txBody>
          <a:bodyPr/>
          <a:lstStyle/>
          <a:p>
            <a:r>
              <a:rPr lang="nl-NL" dirty="0" smtClean="0"/>
              <a:t>Multiple small cost values close together, get a very small penalty.</a:t>
            </a:r>
            <a:endParaRPr lang="en-US" dirty="0"/>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379" b="6443"/>
          <a:stretch/>
        </p:blipFill>
        <p:spPr bwMode="auto">
          <a:xfrm>
            <a:off x="80963" y="2405876"/>
            <a:ext cx="8982075" cy="225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8100392" y="2405876"/>
            <a:ext cx="648072" cy="2110562"/>
          </a:xfrm>
          <a:prstGeom prst="ellipse">
            <a:avLst/>
          </a:prstGeom>
          <a:noFill/>
          <a:ln>
            <a:solidFill>
              <a:srgbClr val="FF0000"/>
            </a:solid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en-US" sz="1800" b="0" i="0" u="none" strike="noStrike" cap="none" normalizeH="0" baseline="0" smtClean="0">
              <a:ln>
                <a:noFill/>
              </a:ln>
              <a:solidFill>
                <a:schemeClr val="tx1"/>
              </a:solidFill>
              <a:effectLst/>
              <a:latin typeface="Frutiger LT Com 55 Roman" pitchFamily="34" charset="0"/>
            </a:endParaRPr>
          </a:p>
        </p:txBody>
      </p:sp>
    </p:spTree>
    <p:extLst>
      <p:ext uri="{BB962C8B-B14F-4D97-AF65-F5344CB8AC3E}">
        <p14:creationId xmlns:p14="http://schemas.microsoft.com/office/powerpoint/2010/main" val="2105646448"/>
      </p:ext>
    </p:extLst>
  </p:cSld>
  <p:clrMapOvr>
    <a:masterClrMapping/>
  </p:clrMapOvr>
  <mc:AlternateContent xmlns:mc="http://schemas.openxmlformats.org/markup-compatibility/2006" xmlns:p14="http://schemas.microsoft.com/office/powerpoint/2010/main">
    <mc:Choice Requires="p14">
      <p:transition spd="slow" p14:dur="2000" advTm="22705"/>
    </mc:Choice>
    <mc:Fallback xmlns="">
      <p:transition spd="slow" advTm="2270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Introduction (2)</a:t>
            </a:r>
            <a:endParaRPr lang="en-US" dirty="0"/>
          </a:p>
        </p:txBody>
      </p:sp>
      <p:sp>
        <p:nvSpPr>
          <p:cNvPr id="3" name="Content Placeholder 2"/>
          <p:cNvSpPr>
            <a:spLocks noGrp="1"/>
          </p:cNvSpPr>
          <p:nvPr>
            <p:ph idx="1"/>
          </p:nvPr>
        </p:nvSpPr>
        <p:spPr/>
        <p:txBody>
          <a:bodyPr/>
          <a:lstStyle/>
          <a:p>
            <a:r>
              <a:rPr lang="en-US" dirty="0" smtClean="0"/>
              <a:t>Confidence </a:t>
            </a:r>
            <a:r>
              <a:rPr lang="en-US" dirty="0"/>
              <a:t>measure to filter out </a:t>
            </a:r>
            <a:r>
              <a:rPr lang="en-US" dirty="0" smtClean="0"/>
              <a:t>initial false disparities;</a:t>
            </a:r>
          </a:p>
          <a:p>
            <a:r>
              <a:rPr lang="en-US" dirty="0" smtClean="0"/>
              <a:t>Confidences </a:t>
            </a:r>
            <a:r>
              <a:rPr lang="en-US" dirty="0"/>
              <a:t>are assigned by examining the cost </a:t>
            </a:r>
            <a:r>
              <a:rPr lang="en-US" dirty="0" smtClean="0"/>
              <a:t>curves</a:t>
            </a:r>
            <a:r>
              <a:rPr lang="en-US" dirty="0"/>
              <a:t>;</a:t>
            </a:r>
            <a:endParaRPr lang="en-US" dirty="0" smtClean="0"/>
          </a:p>
          <a:p>
            <a:r>
              <a:rPr lang="en-US" dirty="0" smtClean="0"/>
              <a:t>Truly </a:t>
            </a:r>
            <a:r>
              <a:rPr lang="en-US" dirty="0"/>
              <a:t>corresponding pixels have </a:t>
            </a:r>
            <a:r>
              <a:rPr lang="en-US" dirty="0" smtClean="0"/>
              <a:t>the minimal </a:t>
            </a:r>
            <a:r>
              <a:rPr lang="en-US" dirty="0"/>
              <a:t>matching </a:t>
            </a:r>
            <a:r>
              <a:rPr lang="en-US" dirty="0" smtClean="0"/>
              <a:t>cost;</a:t>
            </a:r>
          </a:p>
          <a:p>
            <a:r>
              <a:rPr lang="en-US" dirty="0" smtClean="0"/>
              <a:t>Most </a:t>
            </a:r>
            <a:r>
              <a:rPr lang="en-US" dirty="0"/>
              <a:t>cost curves are ambiguous because they </a:t>
            </a:r>
            <a:r>
              <a:rPr lang="en-US" dirty="0" smtClean="0"/>
              <a:t>have multiple </a:t>
            </a:r>
            <a:r>
              <a:rPr lang="en-US" dirty="0"/>
              <a:t>minima or multiple adjacent disparities with </a:t>
            </a:r>
            <a:r>
              <a:rPr lang="en-US" dirty="0" smtClean="0"/>
              <a:t>similar costs;</a:t>
            </a:r>
          </a:p>
          <a:p>
            <a:r>
              <a:rPr lang="en-US" dirty="0" smtClean="0"/>
              <a:t>We </a:t>
            </a:r>
            <a:r>
              <a:rPr lang="en-US" dirty="0"/>
              <a:t>use the </a:t>
            </a:r>
            <a:r>
              <a:rPr lang="en-US" dirty="0" smtClean="0"/>
              <a:t>stereo method (MC-CNN) developed </a:t>
            </a:r>
            <a:r>
              <a:rPr lang="en-US" dirty="0"/>
              <a:t>by </a:t>
            </a:r>
            <a:r>
              <a:rPr lang="en-US" dirty="0" err="1" smtClean="0"/>
              <a:t>Žbontar</a:t>
            </a:r>
            <a:r>
              <a:rPr lang="en-US" dirty="0" smtClean="0"/>
              <a:t> </a:t>
            </a:r>
            <a:r>
              <a:rPr lang="en-US" dirty="0"/>
              <a:t>and Le </a:t>
            </a:r>
            <a:r>
              <a:rPr lang="en-US" dirty="0" err="1"/>
              <a:t>Cun</a:t>
            </a:r>
            <a:r>
              <a:rPr lang="en-US" dirty="0"/>
              <a:t> </a:t>
            </a:r>
            <a:r>
              <a:rPr lang="en-US" dirty="0" smtClean="0"/>
              <a:t>[1] </a:t>
            </a:r>
            <a:r>
              <a:rPr lang="en-US" dirty="0"/>
              <a:t>to </a:t>
            </a:r>
            <a:r>
              <a:rPr lang="en-US" dirty="0" smtClean="0"/>
              <a:t>compute the matching costs.</a:t>
            </a:r>
            <a:endParaRPr lang="en-US" dirty="0"/>
          </a:p>
        </p:txBody>
      </p:sp>
      <p:sp>
        <p:nvSpPr>
          <p:cNvPr id="4" name="Rectangle 3"/>
          <p:cNvSpPr/>
          <p:nvPr/>
        </p:nvSpPr>
        <p:spPr>
          <a:xfrm>
            <a:off x="466726" y="4385633"/>
            <a:ext cx="8210549" cy="261610"/>
          </a:xfrm>
          <a:prstGeom prst="rect">
            <a:avLst/>
          </a:prstGeom>
        </p:spPr>
        <p:txBody>
          <a:bodyPr wrap="square">
            <a:spAutoFit/>
          </a:bodyPr>
          <a:lstStyle/>
          <a:p>
            <a:r>
              <a:rPr lang="en-US" sz="1100" dirty="0" smtClean="0"/>
              <a:t>[1] Jure </a:t>
            </a:r>
            <a:r>
              <a:rPr lang="en-US" sz="1100" dirty="0" err="1"/>
              <a:t>Ž</a:t>
            </a:r>
            <a:r>
              <a:rPr lang="en-US" sz="1100" dirty="0" err="1" smtClean="0"/>
              <a:t>bontar</a:t>
            </a:r>
            <a:r>
              <a:rPr lang="en-US" sz="1100" dirty="0" smtClean="0"/>
              <a:t> </a:t>
            </a:r>
            <a:r>
              <a:rPr lang="en-US" sz="1100" dirty="0"/>
              <a:t>and Yann Le </a:t>
            </a:r>
            <a:r>
              <a:rPr lang="en-US" sz="1100" dirty="0" err="1"/>
              <a:t>Cun</a:t>
            </a:r>
            <a:r>
              <a:rPr lang="en-US" sz="1100" dirty="0"/>
              <a:t>, “Computing the </a:t>
            </a:r>
            <a:r>
              <a:rPr lang="en-US" sz="1100" dirty="0" smtClean="0"/>
              <a:t>stereo matching </a:t>
            </a:r>
            <a:r>
              <a:rPr lang="en-US" sz="1100" dirty="0"/>
              <a:t>cost with a convolutional neural network</a:t>
            </a:r>
            <a:r>
              <a:rPr lang="en-US" sz="1100" dirty="0" smtClean="0"/>
              <a:t>,” </a:t>
            </a:r>
            <a:r>
              <a:rPr lang="nl-NL" sz="1100" dirty="0" smtClean="0"/>
              <a:t>2015</a:t>
            </a:r>
            <a:endParaRPr lang="en-US" sz="1100" dirty="0"/>
          </a:p>
        </p:txBody>
      </p:sp>
    </p:spTree>
    <p:extLst>
      <p:ext uri="{BB962C8B-B14F-4D97-AF65-F5344CB8AC3E}">
        <p14:creationId xmlns:p14="http://schemas.microsoft.com/office/powerpoint/2010/main" val="543155458"/>
      </p:ext>
    </p:extLst>
  </p:cSld>
  <p:clrMapOvr>
    <a:masterClrMapping/>
  </p:clrMapOvr>
  <mc:AlternateContent xmlns:mc="http://schemas.openxmlformats.org/markup-compatibility/2006" xmlns:p14="http://schemas.microsoft.com/office/powerpoint/2010/main">
    <mc:Choice Requires="p14">
      <p:transition spd="slow" p14:dur="2000" advTm="67284"/>
    </mc:Choice>
    <mc:Fallback xmlns="">
      <p:transition spd="slow" advTm="672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Related Work</a:t>
            </a:r>
            <a:endParaRPr lang="en-US" dirty="0"/>
          </a:p>
        </p:txBody>
      </p:sp>
      <p:sp>
        <p:nvSpPr>
          <p:cNvPr id="3" name="Content Placeholder 2"/>
          <p:cNvSpPr>
            <a:spLocks noGrp="1"/>
          </p:cNvSpPr>
          <p:nvPr>
            <p:ph idx="1"/>
          </p:nvPr>
        </p:nvSpPr>
        <p:spPr>
          <a:xfrm>
            <a:off x="466725" y="1329929"/>
            <a:ext cx="8208000" cy="2393950"/>
          </a:xfrm>
        </p:spPr>
        <p:txBody>
          <a:bodyPr/>
          <a:lstStyle/>
          <a:p>
            <a:r>
              <a:rPr lang="en-US" dirty="0" smtClean="0"/>
              <a:t>From an evaluation performed by </a:t>
            </a:r>
            <a:r>
              <a:rPr lang="it-IT" dirty="0"/>
              <a:t>Poggi et al. </a:t>
            </a:r>
            <a:r>
              <a:rPr lang="it-IT" dirty="0" smtClean="0"/>
              <a:t>[2] </a:t>
            </a:r>
            <a:r>
              <a:rPr lang="it-IT" dirty="0"/>
              <a:t>in </a:t>
            </a:r>
            <a:r>
              <a:rPr lang="it-IT" dirty="0" smtClean="0"/>
              <a:t>2017 </a:t>
            </a:r>
            <a:r>
              <a:rPr lang="en-US" dirty="0" smtClean="0"/>
              <a:t>follows</a:t>
            </a:r>
            <a:r>
              <a:rPr lang="it-IT" dirty="0" smtClean="0"/>
              <a:t> </a:t>
            </a:r>
            <a:r>
              <a:rPr lang="en-US" dirty="0" smtClean="0"/>
              <a:t>that</a:t>
            </a:r>
            <a:r>
              <a:rPr lang="it-IT" dirty="0" smtClean="0"/>
              <a:t> </a:t>
            </a:r>
            <a:r>
              <a:rPr lang="en-US" dirty="0" smtClean="0"/>
              <a:t>machine </a:t>
            </a:r>
            <a:r>
              <a:rPr lang="en-US" dirty="0"/>
              <a:t>learning based approaches clearly outperform </a:t>
            </a:r>
            <a:r>
              <a:rPr lang="en-US" dirty="0" smtClean="0"/>
              <a:t>conventional approaches;</a:t>
            </a:r>
          </a:p>
          <a:p>
            <a:r>
              <a:rPr lang="en-US" dirty="0" smtClean="0"/>
              <a:t>State-of-the-art </a:t>
            </a:r>
            <a:r>
              <a:rPr lang="en-US" dirty="0"/>
              <a:t>confidence </a:t>
            </a:r>
            <a:r>
              <a:rPr lang="en-US" dirty="0" smtClean="0"/>
              <a:t>measures:</a:t>
            </a:r>
          </a:p>
          <a:p>
            <a:pPr lvl="1"/>
            <a:r>
              <a:rPr lang="en-US" dirty="0" smtClean="0"/>
              <a:t>Left-Right </a:t>
            </a:r>
            <a:r>
              <a:rPr lang="en-US" dirty="0"/>
              <a:t>Difference (LRD</a:t>
            </a:r>
            <a:r>
              <a:rPr lang="en-US" dirty="0" smtClean="0"/>
              <a:t>) [3];</a:t>
            </a:r>
          </a:p>
          <a:p>
            <a:pPr lvl="1"/>
            <a:r>
              <a:rPr lang="en-US" dirty="0" smtClean="0"/>
              <a:t>Confidence </a:t>
            </a:r>
            <a:r>
              <a:rPr lang="en-US" dirty="0"/>
              <a:t>CNN (CCNN) </a:t>
            </a:r>
            <a:r>
              <a:rPr lang="en-US" dirty="0" smtClean="0"/>
              <a:t>[4].</a:t>
            </a:r>
            <a:endParaRPr lang="en-US" dirty="0"/>
          </a:p>
        </p:txBody>
      </p:sp>
      <p:sp>
        <p:nvSpPr>
          <p:cNvPr id="4" name="Rectangle 3"/>
          <p:cNvSpPr/>
          <p:nvPr/>
        </p:nvSpPr>
        <p:spPr>
          <a:xfrm>
            <a:off x="466726" y="3890541"/>
            <a:ext cx="8210549" cy="769441"/>
          </a:xfrm>
          <a:prstGeom prst="rect">
            <a:avLst/>
          </a:prstGeom>
        </p:spPr>
        <p:txBody>
          <a:bodyPr wrap="square">
            <a:spAutoFit/>
          </a:bodyPr>
          <a:lstStyle/>
          <a:p>
            <a:r>
              <a:rPr lang="en-US" sz="1100" dirty="0" smtClean="0"/>
              <a:t>[2] </a:t>
            </a:r>
            <a:r>
              <a:rPr lang="it-IT" sz="1100" dirty="0"/>
              <a:t>Matteo Poggi, Fabio Tosi, and Stefano </a:t>
            </a:r>
            <a:r>
              <a:rPr lang="it-IT" sz="1100" dirty="0" err="1"/>
              <a:t>Mattoccia</a:t>
            </a:r>
            <a:r>
              <a:rPr lang="it-IT" sz="1100" dirty="0" smtClean="0"/>
              <a:t>, </a:t>
            </a:r>
            <a:r>
              <a:rPr lang="en-US" sz="1100" dirty="0" smtClean="0"/>
              <a:t>“</a:t>
            </a:r>
            <a:r>
              <a:rPr lang="en-US" sz="1100" dirty="0"/>
              <a:t>Quantitative Evaluation of Confidence Measures in </a:t>
            </a:r>
            <a:r>
              <a:rPr lang="en-US" sz="1100" dirty="0" smtClean="0"/>
              <a:t>a Machine </a:t>
            </a:r>
            <a:r>
              <a:rPr lang="en-US" sz="1100" dirty="0"/>
              <a:t>Learning World,” </a:t>
            </a:r>
            <a:r>
              <a:rPr lang="en-US" sz="1100" dirty="0" smtClean="0"/>
              <a:t>2017</a:t>
            </a:r>
          </a:p>
          <a:p>
            <a:r>
              <a:rPr lang="fr-FR" sz="1100" dirty="0" smtClean="0"/>
              <a:t>[3] Xiaoyan </a:t>
            </a:r>
            <a:r>
              <a:rPr lang="fr-FR" sz="1100" dirty="0"/>
              <a:t>Hu and </a:t>
            </a:r>
            <a:r>
              <a:rPr lang="fr-FR" sz="1100" dirty="0" err="1"/>
              <a:t>Philippos</a:t>
            </a:r>
            <a:r>
              <a:rPr lang="fr-FR" sz="1100" dirty="0"/>
              <a:t> </a:t>
            </a:r>
            <a:r>
              <a:rPr lang="fr-FR" sz="1100" dirty="0" err="1"/>
              <a:t>Mordohai</a:t>
            </a:r>
            <a:r>
              <a:rPr lang="fr-FR" sz="1100" dirty="0"/>
              <a:t>, “A </a:t>
            </a:r>
            <a:r>
              <a:rPr lang="fr-FR" sz="1100" dirty="0" smtClean="0"/>
              <a:t>quantitative </a:t>
            </a:r>
            <a:r>
              <a:rPr lang="en-US" sz="1100" dirty="0" smtClean="0"/>
              <a:t>evaluation </a:t>
            </a:r>
            <a:r>
              <a:rPr lang="en-US" sz="1100" dirty="0"/>
              <a:t>of confidence measures for stereo vision</a:t>
            </a:r>
            <a:r>
              <a:rPr lang="en-US" sz="1100" dirty="0" smtClean="0"/>
              <a:t>,” 2012</a:t>
            </a:r>
          </a:p>
          <a:p>
            <a:r>
              <a:rPr lang="nl-NL" sz="1100" dirty="0" smtClean="0"/>
              <a:t>[4] </a:t>
            </a:r>
            <a:r>
              <a:rPr lang="en-US" sz="1100" dirty="0"/>
              <a:t>Matteo Poggi and Stefano </a:t>
            </a:r>
            <a:r>
              <a:rPr lang="en-US" sz="1100" dirty="0" err="1"/>
              <a:t>Mattoccia</a:t>
            </a:r>
            <a:r>
              <a:rPr lang="en-US" sz="1100" dirty="0"/>
              <a:t>, “Learning </a:t>
            </a:r>
            <a:r>
              <a:rPr lang="en-US" sz="1100" dirty="0" smtClean="0"/>
              <a:t>from scratch </a:t>
            </a:r>
            <a:r>
              <a:rPr lang="en-US" sz="1100" dirty="0"/>
              <a:t>a confidence measure,” 2016</a:t>
            </a:r>
          </a:p>
        </p:txBody>
      </p:sp>
    </p:spTree>
    <p:extLst>
      <p:ext uri="{BB962C8B-B14F-4D97-AF65-F5344CB8AC3E}">
        <p14:creationId xmlns:p14="http://schemas.microsoft.com/office/powerpoint/2010/main" val="1276612066"/>
      </p:ext>
    </p:extLst>
  </p:cSld>
  <p:clrMapOvr>
    <a:masterClrMapping/>
  </p:clrMapOvr>
  <mc:AlternateContent xmlns:mc="http://schemas.openxmlformats.org/markup-compatibility/2006" xmlns:p14="http://schemas.microsoft.com/office/powerpoint/2010/main">
    <mc:Choice Requires="p14">
      <p:transition spd="slow" p14:dur="2000" advTm="34723"/>
    </mc:Choice>
    <mc:Fallback xmlns="">
      <p:transition spd="slow" advTm="3472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Left-Right Difference (LRD)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Favors a </a:t>
                </a:r>
                <a:r>
                  <a:rPr lang="en-US" dirty="0"/>
                  <a:t>large margin between the two smallest minima </a:t>
                </a:r>
                <a:r>
                  <a:rPr lang="en-US" dirty="0" smtClean="0"/>
                  <a:t>in the cost curve;</a:t>
                </a:r>
              </a:p>
              <a:p>
                <a:r>
                  <a:rPr lang="nl-NL" dirty="0" smtClean="0"/>
                  <a:t>Favors </a:t>
                </a:r>
                <a:r>
                  <a:rPr lang="en-US" dirty="0"/>
                  <a:t>consistency </a:t>
                </a:r>
                <a:r>
                  <a:rPr lang="en-US" dirty="0" smtClean="0"/>
                  <a:t>of the </a:t>
                </a:r>
                <a:r>
                  <a:rPr lang="en-US" dirty="0"/>
                  <a:t>minimum costs between the left-to-right and </a:t>
                </a:r>
                <a:r>
                  <a:rPr lang="en-US" dirty="0" smtClean="0"/>
                  <a:t>right-to-left disparity maps;</a:t>
                </a:r>
              </a:p>
              <a:p>
                <a14:m>
                  <m:oMath xmlns:m="http://schemas.openxmlformats.org/officeDocument/2006/math">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LRD</m:t>
                        </m:r>
                      </m:sub>
                    </m:sSub>
                    <m:d>
                      <m:dPr>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x</m:t>
                            </m:r>
                          </m:e>
                          <m:sub>
                            <m:r>
                              <m:rPr>
                                <m:sty m:val="p"/>
                              </m:rPr>
                              <a:rPr lang="nl-NL" b="0" i="0" smtClean="0">
                                <a:latin typeface="Cambria Math"/>
                              </a:rPr>
                              <m:t>L</m:t>
                            </m:r>
                          </m:sub>
                        </m:sSub>
                        <m:r>
                          <a:rPr lang="nl-NL" b="0" i="0" smtClean="0">
                            <a:latin typeface="Cambria Math"/>
                          </a:rPr>
                          <m:t>,</m:t>
                        </m:r>
                        <m:r>
                          <m:rPr>
                            <m:sty m:val="p"/>
                          </m:rPr>
                          <a:rPr lang="nl-NL" b="0" i="0" smtClean="0">
                            <a:latin typeface="Cambria Math"/>
                          </a:rPr>
                          <m:t>y</m:t>
                        </m:r>
                      </m:e>
                    </m:d>
                    <m:r>
                      <a:rPr lang="nl-NL" b="0" i="0" smtClean="0">
                        <a:latin typeface="Cambria Math"/>
                      </a:rPr>
                      <m:t>=</m:t>
                    </m:r>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L</m:t>
                            </m:r>
                            <m:r>
                              <a:rPr lang="nl-NL" b="0" i="0" smtClean="0">
                                <a:latin typeface="Cambria Math"/>
                              </a:rPr>
                              <m:t>2</m:t>
                            </m:r>
                          </m:sub>
                        </m:sSub>
                        <m:d>
                          <m:dPr>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x</m:t>
                                </m:r>
                              </m:e>
                              <m:sub>
                                <m:r>
                                  <m:rPr>
                                    <m:sty m:val="p"/>
                                  </m:rPr>
                                  <a:rPr lang="nl-NL" b="0" i="0" smtClean="0">
                                    <a:latin typeface="Cambria Math"/>
                                  </a:rPr>
                                  <m:t>L</m:t>
                                </m:r>
                              </m:sub>
                            </m:sSub>
                            <m:r>
                              <a:rPr lang="nl-NL" b="0" i="0" smtClean="0">
                                <a:latin typeface="Cambria Math"/>
                              </a:rPr>
                              <m:t>,</m:t>
                            </m:r>
                            <m:r>
                              <m:rPr>
                                <m:sty m:val="p"/>
                              </m:rPr>
                              <a:rPr lang="nl-NL" b="0" i="0" smtClean="0">
                                <a:latin typeface="Cambria Math"/>
                              </a:rPr>
                              <m:t>y</m:t>
                            </m:r>
                          </m:e>
                        </m:d>
                        <m:r>
                          <a:rPr lang="nl-NL" b="0" i="0" smtClean="0">
                            <a:latin typeface="Cambria Math"/>
                          </a:rPr>
                          <m:t>−</m:t>
                        </m:r>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L</m:t>
                            </m:r>
                            <m:r>
                              <a:rPr lang="nl-NL" b="0" i="0" smtClean="0">
                                <a:latin typeface="Cambria Math"/>
                              </a:rPr>
                              <m:t>1</m:t>
                            </m:r>
                          </m:sub>
                        </m:sSub>
                        <m:d>
                          <m:dPr>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x</m:t>
                                </m:r>
                              </m:e>
                              <m:sub>
                                <m:r>
                                  <m:rPr>
                                    <m:sty m:val="p"/>
                                  </m:rPr>
                                  <a:rPr lang="nl-NL" b="0" i="0" smtClean="0">
                                    <a:latin typeface="Cambria Math"/>
                                  </a:rPr>
                                  <m:t>L</m:t>
                                </m:r>
                              </m:sub>
                            </m:sSub>
                            <m:r>
                              <a:rPr lang="nl-NL" b="0" i="0" smtClean="0">
                                <a:latin typeface="Cambria Math"/>
                              </a:rPr>
                              <m:t>,</m:t>
                            </m:r>
                            <m:r>
                              <m:rPr>
                                <m:sty m:val="p"/>
                              </m:rPr>
                              <a:rPr lang="nl-NL" b="0" i="0" smtClean="0">
                                <a:latin typeface="Cambria Math"/>
                              </a:rPr>
                              <m:t>y</m:t>
                            </m:r>
                          </m:e>
                        </m:d>
                      </m:num>
                      <m:den>
                        <m:d>
                          <m:dPr>
                            <m:begChr m:val="|"/>
                            <m:endChr m:val="|"/>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L</m:t>
                                </m:r>
                                <m:r>
                                  <a:rPr lang="nl-NL" b="0" i="0" smtClean="0">
                                    <a:latin typeface="Cambria Math"/>
                                  </a:rPr>
                                  <m:t>1</m:t>
                                </m:r>
                              </m:sub>
                            </m:sSub>
                            <m:d>
                              <m:dPr>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x</m:t>
                                    </m:r>
                                  </m:e>
                                  <m:sub>
                                    <m:r>
                                      <m:rPr>
                                        <m:sty m:val="p"/>
                                      </m:rPr>
                                      <a:rPr lang="nl-NL" b="0" i="0" smtClean="0">
                                        <a:latin typeface="Cambria Math"/>
                                      </a:rPr>
                                      <m:t>L</m:t>
                                    </m:r>
                                  </m:sub>
                                </m:sSub>
                                <m:r>
                                  <a:rPr lang="nl-NL" b="0" i="0" smtClean="0">
                                    <a:latin typeface="Cambria Math"/>
                                  </a:rPr>
                                  <m:t>,</m:t>
                                </m:r>
                                <m:r>
                                  <m:rPr>
                                    <m:sty m:val="p"/>
                                  </m:rPr>
                                  <a:rPr lang="nl-NL" b="0" i="0" smtClean="0">
                                    <a:latin typeface="Cambria Math"/>
                                  </a:rPr>
                                  <m:t>y</m:t>
                                </m:r>
                              </m:e>
                            </m:d>
                            <m:r>
                              <a:rPr lang="nl-NL" b="0" i="0" smtClean="0">
                                <a:latin typeface="Cambria Math"/>
                              </a:rPr>
                              <m:t>−</m:t>
                            </m:r>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R</m:t>
                                </m:r>
                                <m:r>
                                  <a:rPr lang="nl-NL" b="0" i="0" smtClean="0">
                                    <a:latin typeface="Cambria Math"/>
                                  </a:rPr>
                                  <m:t>1</m:t>
                                </m:r>
                              </m:sub>
                            </m:sSub>
                            <m:d>
                              <m:dPr>
                                <m:ctrlPr>
                                  <a:rPr lang="nl-NL" b="0" i="1" smtClean="0">
                                    <a:latin typeface="Cambria Math" panose="02040503050406030204" pitchFamily="18" charset="0"/>
                                  </a:rPr>
                                </m:ctrlPr>
                              </m:dPr>
                              <m:e>
                                <m:sSub>
                                  <m:sSubPr>
                                    <m:ctrlPr>
                                      <a:rPr lang="nl-NL" b="0" i="1" smtClean="0">
                                        <a:latin typeface="Cambria Math" panose="02040503050406030204" pitchFamily="18" charset="0"/>
                                      </a:rPr>
                                    </m:ctrlPr>
                                  </m:sSubPr>
                                  <m:e>
                                    <m:r>
                                      <m:rPr>
                                        <m:sty m:val="p"/>
                                      </m:rPr>
                                      <a:rPr lang="nl-NL" b="0" i="0" smtClean="0">
                                        <a:latin typeface="Cambria Math"/>
                                      </a:rPr>
                                      <m:t>x</m:t>
                                    </m:r>
                                  </m:e>
                                  <m:sub>
                                    <m:r>
                                      <m:rPr>
                                        <m:sty m:val="p"/>
                                      </m:rPr>
                                      <a:rPr lang="nl-NL" b="0" i="0" smtClean="0">
                                        <a:latin typeface="Cambria Math"/>
                                      </a:rPr>
                                      <m:t>R</m:t>
                                    </m:r>
                                  </m:sub>
                                </m:sSub>
                                <m:r>
                                  <a:rPr lang="nl-NL" b="0" i="0" smtClean="0">
                                    <a:latin typeface="Cambria Math"/>
                                  </a:rPr>
                                  <m:t>,</m:t>
                                </m:r>
                                <m:r>
                                  <m:rPr>
                                    <m:sty m:val="p"/>
                                  </m:rPr>
                                  <a:rPr lang="nl-NL" b="0" i="0" smtClean="0">
                                    <a:latin typeface="Cambria Math"/>
                                  </a:rPr>
                                  <m:t>y</m:t>
                                </m:r>
                              </m:e>
                            </m:d>
                          </m:e>
                        </m:d>
                        <m:r>
                          <a:rPr lang="nl-NL" b="0" i="0" smtClean="0">
                            <a:latin typeface="Cambria Math"/>
                          </a:rPr>
                          <m:t>+</m:t>
                        </m:r>
                        <m:r>
                          <m:rPr>
                            <m:sty m:val="p"/>
                          </m:rPr>
                          <a:rPr lang="nl-NL" b="0" i="0" smtClean="0">
                            <a:latin typeface="Cambria Math"/>
                          </a:rPr>
                          <m:t>ϵ</m:t>
                        </m:r>
                      </m:den>
                    </m:f>
                  </m:oMath>
                </a14:m>
                <a:r>
                  <a:rPr lang="nl-NL" dirty="0" smtClean="0"/>
                  <a:t>;</a:t>
                </a:r>
                <a:endParaRPr lang="nl-NL" dirty="0"/>
              </a:p>
              <a:p>
                <a:r>
                  <a:rPr lang="en-US" dirty="0"/>
                  <a:t>The intuition is that truly corresponding pixels should </a:t>
                </a:r>
                <a:r>
                  <a:rPr lang="en-US" dirty="0" smtClean="0"/>
                  <a:t>result in </a:t>
                </a:r>
                <a:r>
                  <a:rPr lang="en-US" dirty="0"/>
                  <a:t>similar cost values and thus a small </a:t>
                </a:r>
                <a:r>
                  <a:rPr lang="en-US" dirty="0" smtClean="0"/>
                  <a:t>denominator;</a:t>
                </a:r>
              </a:p>
              <a:p>
                <a:r>
                  <a:rPr lang="en-US" dirty="0"/>
                  <a:t>LRD is one of the best overall confidence measures for </a:t>
                </a:r>
                <a:r>
                  <a:rPr lang="en-US" dirty="0" smtClean="0"/>
                  <a:t>stereo inputs.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5"/>
                <a:stretch>
                  <a:fillRect l="-1634" t="-2103" r="-1709"/>
                </a:stretch>
              </a:blipFill>
            </p:spPr>
            <p:txBody>
              <a:bodyPr/>
              <a:lstStyle/>
              <a:p>
                <a:r>
                  <a:rPr lang="en-US">
                    <a:noFill/>
                  </a:rPr>
                  <a:t> </a:t>
                </a:r>
              </a:p>
            </p:txBody>
          </p:sp>
        </mc:Fallback>
      </mc:AlternateContent>
    </p:spTree>
    <p:extLst>
      <p:ext uri="{BB962C8B-B14F-4D97-AF65-F5344CB8AC3E}">
        <p14:creationId xmlns:p14="http://schemas.microsoft.com/office/powerpoint/2010/main" val="1396132449"/>
      </p:ext>
    </p:extLst>
  </p:cSld>
  <p:clrMapOvr>
    <a:masterClrMapping/>
  </p:clrMapOvr>
  <mc:AlternateContent xmlns:mc="http://schemas.openxmlformats.org/markup-compatibility/2006" xmlns:p14="http://schemas.microsoft.com/office/powerpoint/2010/main">
    <mc:Choice Requires="p14">
      <p:transition spd="slow" p14:dur="2000" advTm="45862"/>
    </mc:Choice>
    <mc:Fallback xmlns="">
      <p:transition spd="slow" advTm="458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CNN (CCNN)</a:t>
            </a:r>
          </a:p>
        </p:txBody>
      </p:sp>
      <p:sp>
        <p:nvSpPr>
          <p:cNvPr id="3" name="Content Placeholder 2"/>
          <p:cNvSpPr>
            <a:spLocks noGrp="1"/>
          </p:cNvSpPr>
          <p:nvPr>
            <p:ph idx="1"/>
          </p:nvPr>
        </p:nvSpPr>
        <p:spPr/>
        <p:txBody>
          <a:bodyPr/>
          <a:lstStyle/>
          <a:p>
            <a:r>
              <a:rPr lang="en-US" dirty="0"/>
              <a:t>C</a:t>
            </a:r>
            <a:r>
              <a:rPr lang="en-US" dirty="0" smtClean="0"/>
              <a:t>onfidence </a:t>
            </a:r>
            <a:r>
              <a:rPr lang="en-US" dirty="0"/>
              <a:t>prediction is regressed by a CNN </a:t>
            </a:r>
            <a:r>
              <a:rPr lang="en-US" dirty="0" smtClean="0"/>
              <a:t>without extracting </a:t>
            </a:r>
            <a:r>
              <a:rPr lang="en-US" dirty="0"/>
              <a:t>any cue from the stereo input </a:t>
            </a:r>
            <a:r>
              <a:rPr lang="en-US" dirty="0" smtClean="0"/>
              <a:t>images;</a:t>
            </a:r>
          </a:p>
          <a:p>
            <a:r>
              <a:rPr lang="en-US" dirty="0" smtClean="0"/>
              <a:t>Confidence prediction </a:t>
            </a:r>
            <a:r>
              <a:rPr lang="en-US" dirty="0"/>
              <a:t>by processing only the left disparity </a:t>
            </a:r>
            <a:r>
              <a:rPr lang="en-US" dirty="0" smtClean="0"/>
              <a:t>map;</a:t>
            </a:r>
            <a:endParaRPr lang="nl-NL" dirty="0"/>
          </a:p>
          <a:p>
            <a:r>
              <a:rPr lang="en-US" dirty="0"/>
              <a:t>This </a:t>
            </a:r>
            <a:r>
              <a:rPr lang="en-US" dirty="0" smtClean="0"/>
              <a:t>confidence measure </a:t>
            </a:r>
            <a:r>
              <a:rPr lang="en-US" dirty="0"/>
              <a:t>has been identified by Poggi et al. [</a:t>
            </a:r>
            <a:r>
              <a:rPr lang="en-US" dirty="0" smtClean="0"/>
              <a:t>2] </a:t>
            </a:r>
            <a:r>
              <a:rPr lang="en-US" dirty="0"/>
              <a:t>as the </a:t>
            </a:r>
            <a:r>
              <a:rPr lang="en-US" dirty="0" smtClean="0"/>
              <a:t>best performing one;</a:t>
            </a:r>
          </a:p>
          <a:p>
            <a:r>
              <a:rPr lang="en-US" dirty="0" smtClean="0"/>
              <a:t>Training </a:t>
            </a:r>
            <a:r>
              <a:rPr lang="en-US" dirty="0"/>
              <a:t>of such a neural </a:t>
            </a:r>
            <a:r>
              <a:rPr lang="en-US" dirty="0" smtClean="0"/>
              <a:t>network is </a:t>
            </a:r>
            <a:r>
              <a:rPr lang="en-US" dirty="0"/>
              <a:t>an additional </a:t>
            </a:r>
            <a:r>
              <a:rPr lang="en-US" dirty="0" smtClean="0"/>
              <a:t>issue.</a:t>
            </a:r>
            <a:endParaRPr lang="en-US" dirty="0"/>
          </a:p>
        </p:txBody>
      </p:sp>
    </p:spTree>
    <p:extLst>
      <p:ext uri="{BB962C8B-B14F-4D97-AF65-F5344CB8AC3E}">
        <p14:creationId xmlns:p14="http://schemas.microsoft.com/office/powerpoint/2010/main" val="1664902313"/>
      </p:ext>
    </p:extLst>
  </p:cSld>
  <p:clrMapOvr>
    <a:masterClrMapping/>
  </p:clrMapOvr>
  <mc:AlternateContent xmlns:mc="http://schemas.openxmlformats.org/markup-compatibility/2006" xmlns:p14="http://schemas.microsoft.com/office/powerpoint/2010/main">
    <mc:Choice Requires="p14">
      <p:transition spd="slow" p14:dur="2000" advTm="50035"/>
    </mc:Choice>
    <mc:Fallback xmlns="">
      <p:transition spd="slow" advTm="5003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(1)</a:t>
            </a:r>
            <a:endParaRPr lang="en-US" dirty="0"/>
          </a:p>
        </p:txBody>
      </p:sp>
      <p:sp>
        <p:nvSpPr>
          <p:cNvPr id="3" name="Content Placeholder 2"/>
          <p:cNvSpPr>
            <a:spLocks noGrp="1"/>
          </p:cNvSpPr>
          <p:nvPr>
            <p:ph idx="1"/>
          </p:nvPr>
        </p:nvSpPr>
        <p:spPr/>
        <p:txBody>
          <a:bodyPr/>
          <a:lstStyle/>
          <a:p>
            <a:endParaRPr lang="de-DE" dirty="0" smtClean="0"/>
          </a:p>
          <a:p>
            <a:r>
              <a:rPr lang="en-US" dirty="0" smtClean="0"/>
              <a:t>Confidence solely based on the </a:t>
            </a:r>
            <a:r>
              <a:rPr lang="en-US" dirty="0"/>
              <a:t>cost curve for each pixel in the disparity map</a:t>
            </a:r>
            <a:r>
              <a:rPr lang="en-US" dirty="0" smtClean="0"/>
              <a:t>.</a:t>
            </a:r>
          </a:p>
          <a:p>
            <a:endParaRPr lang="en-US" dirty="0"/>
          </a:p>
        </p:txBody>
      </p:sp>
    </p:spTree>
    <p:extLst>
      <p:ext uri="{BB962C8B-B14F-4D97-AF65-F5344CB8AC3E}">
        <p14:creationId xmlns:p14="http://schemas.microsoft.com/office/powerpoint/2010/main" val="662368142"/>
      </p:ext>
    </p:extLst>
  </p:cSld>
  <p:clrMapOvr>
    <a:masterClrMapping/>
  </p:clrMapOvr>
  <mc:AlternateContent xmlns:mc="http://schemas.openxmlformats.org/markup-compatibility/2006" xmlns:p14="http://schemas.microsoft.com/office/powerpoint/2010/main">
    <mc:Choice Requires="p14">
      <p:transition spd="slow" p14:dur="2000" advTm="10210"/>
    </mc:Choice>
    <mc:Fallback xmlns="">
      <p:transition spd="slow" advTm="1021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nl-NL" dirty="0"/>
                  <a:t>Based on this, the confidence measure is defined as:</a:t>
                </a:r>
              </a:p>
              <a:p>
                <a14:m>
                  <m:oMath xmlns:m="http://schemas.openxmlformats.org/officeDocument/2006/math">
                    <m:r>
                      <m:rPr>
                        <m:sty m:val="p"/>
                      </m:rPr>
                      <a:rPr lang="nl-NL" b="0" i="0" smtClean="0">
                        <a:latin typeface="Cambria Math"/>
                      </a:rPr>
                      <m:t>C</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r>
                      <a:rPr lang="nl-NL" b="0" i="0" smtClean="0">
                        <a:latin typeface="Cambria Math"/>
                      </a:rPr>
                      <m:t>=</m:t>
                    </m:r>
                    <m:sSup>
                      <m:sSupPr>
                        <m:ctrlPr>
                          <a:rPr lang="nl-NL" b="0" i="1" smtClean="0">
                            <a:latin typeface="Cambria Math" panose="02040503050406030204" pitchFamily="18" charset="0"/>
                          </a:rPr>
                        </m:ctrlPr>
                      </m:sSupPr>
                      <m:e>
                        <m:d>
                          <m:dPr>
                            <m:ctrlPr>
                              <a:rPr lang="nl-NL" b="0" i="1" smtClean="0">
                                <a:latin typeface="Cambria Math" panose="02040503050406030204" pitchFamily="18" charset="0"/>
                              </a:rPr>
                            </m:ctrlPr>
                          </m:dPr>
                          <m:e>
                            <m:nary>
                              <m:naryPr>
                                <m:chr m:val="∑"/>
                                <m:ctrlPr>
                                  <a:rPr lang="nl-NL" b="0" i="1" smtClean="0">
                                    <a:latin typeface="Cambria Math" panose="02040503050406030204" pitchFamily="18" charset="0"/>
                                  </a:rPr>
                                </m:ctrlPr>
                              </m:naryPr>
                              <m:sub>
                                <m:r>
                                  <m:rPr>
                                    <m:sty m:val="p"/>
                                    <m:brk m:alnAt="23"/>
                                  </m:rPr>
                                  <a:rPr lang="nl-NL" b="0" i="0" smtClean="0">
                                    <a:latin typeface="Cambria Math"/>
                                  </a:rPr>
                                  <m:t>d</m:t>
                                </m:r>
                                <m:r>
                                  <a:rPr lang="nl-NL" b="0" i="0" smtClean="0">
                                    <a:latin typeface="Cambria Math"/>
                                  </a:rPr>
                                  <m:t>=</m:t>
                                </m:r>
                                <m:sSub>
                                  <m:sSubPr>
                                    <m:ctrlPr>
                                      <a:rPr lang="nl-NL" b="0" i="1" smtClean="0">
                                        <a:latin typeface="Cambria Math" panose="02040503050406030204" pitchFamily="18" charset="0"/>
                                      </a:rPr>
                                    </m:ctrlPr>
                                  </m:sSubPr>
                                  <m:e>
                                    <m:r>
                                      <m:rPr>
                                        <m:sty m:val="p"/>
                                        <m:brk m:alnAt="23"/>
                                      </m:rPr>
                                      <a:rPr lang="nl-NL" b="0" i="0" smtClean="0">
                                        <a:latin typeface="Cambria Math"/>
                                      </a:rPr>
                                      <m:t>d</m:t>
                                    </m:r>
                                  </m:e>
                                  <m:sub>
                                    <m:r>
                                      <m:rPr>
                                        <m:sty m:val="p"/>
                                        <m:brk m:alnAt="23"/>
                                      </m:rPr>
                                      <a:rPr lang="nl-NL" b="0" i="0" smtClean="0">
                                        <a:latin typeface="Cambria Math"/>
                                      </a:rPr>
                                      <m:t>m</m:t>
                                    </m:r>
                                    <m:r>
                                      <m:rPr>
                                        <m:sty m:val="p"/>
                                      </m:rPr>
                                      <a:rPr lang="nl-NL" b="0" i="0" smtClean="0">
                                        <a:latin typeface="Cambria Math"/>
                                      </a:rPr>
                                      <m:t>in</m:t>
                                    </m:r>
                                  </m:sub>
                                </m:sSub>
                              </m:sub>
                              <m:sup>
                                <m:sSub>
                                  <m:sSubPr>
                                    <m:ctrlPr>
                                      <a:rPr lang="nl-NL" b="0" i="1" smtClean="0">
                                        <a:latin typeface="Cambria Math" panose="02040503050406030204" pitchFamily="18" charset="0"/>
                                      </a:rPr>
                                    </m:ctrlPr>
                                  </m:sSubPr>
                                  <m:e>
                                    <m:r>
                                      <m:rPr>
                                        <m:sty m:val="p"/>
                                      </m:rPr>
                                      <a:rPr lang="nl-NL" b="0" i="0" smtClean="0">
                                        <a:latin typeface="Cambria Math"/>
                                      </a:rPr>
                                      <m:t>d</m:t>
                                    </m:r>
                                  </m:e>
                                  <m:sub>
                                    <m:r>
                                      <m:rPr>
                                        <m:sty m:val="p"/>
                                      </m:rPr>
                                      <a:rPr lang="nl-NL" b="0" i="0" smtClean="0">
                                        <a:latin typeface="Cambria Math"/>
                                      </a:rPr>
                                      <m:t>max</m:t>
                                    </m:r>
                                  </m:sub>
                                </m:sSub>
                              </m:sup>
                              <m:e>
                                <m:f>
                                  <m:fPr>
                                    <m:ctrlPr>
                                      <a:rPr lang="nl-NL" b="0" i="1" smtClean="0">
                                        <a:latin typeface="Cambria Math" panose="02040503050406030204" pitchFamily="18" charset="0"/>
                                      </a:rPr>
                                    </m:ctrlPr>
                                  </m:fPr>
                                  <m:num>
                                    <m:sSup>
                                      <m:sSupPr>
                                        <m:ctrlPr>
                                          <a:rPr lang="nl-NL" b="0" i="1" smtClean="0">
                                            <a:latin typeface="Cambria Math" panose="02040503050406030204" pitchFamily="18" charset="0"/>
                                          </a:rPr>
                                        </m:ctrlPr>
                                      </m:sSupPr>
                                      <m:e>
                                        <m:func>
                                          <m:funcPr>
                                            <m:ctrlPr>
                                              <a:rPr lang="nl-NL" b="0" i="1" smtClean="0">
                                                <a:latin typeface="Cambria Math" panose="02040503050406030204" pitchFamily="18" charset="0"/>
                                              </a:rPr>
                                            </m:ctrlPr>
                                          </m:funcPr>
                                          <m:fName>
                                            <m:r>
                                              <m:rPr>
                                                <m:sty m:val="p"/>
                                              </m:rPr>
                                              <a:rPr lang="nl-NL" b="0" i="0" smtClean="0">
                                                <a:latin typeface="Cambria Math"/>
                                              </a:rPr>
                                              <m:t>max</m:t>
                                            </m:r>
                                          </m:fName>
                                          <m:e>
                                            <m:d>
                                              <m:dPr>
                                                <m:ctrlPr>
                                                  <a:rPr lang="nl-NL" b="0" i="1" smtClean="0">
                                                    <a:latin typeface="Cambria Math" panose="02040503050406030204" pitchFamily="18" charset="0"/>
                                                  </a:rPr>
                                                </m:ctrlPr>
                                              </m:dPr>
                                              <m:e>
                                                <m:func>
                                                  <m:funcPr>
                                                    <m:ctrlPr>
                                                      <a:rPr lang="nl-NL" b="0" i="1" smtClean="0">
                                                        <a:latin typeface="Cambria Math" panose="02040503050406030204" pitchFamily="18" charset="0"/>
                                                      </a:rPr>
                                                    </m:ctrlPr>
                                                  </m:funcPr>
                                                  <m:fName>
                                                    <m:r>
                                                      <m:rPr>
                                                        <m:sty m:val="p"/>
                                                      </m:rPr>
                                                      <a:rPr lang="nl-NL" b="0" i="0" smtClean="0">
                                                        <a:latin typeface="Cambria Math"/>
                                                      </a:rPr>
                                                      <m:t>min</m:t>
                                                    </m:r>
                                                  </m:fName>
                                                  <m:e>
                                                    <m:d>
                                                      <m:dPr>
                                                        <m:ctrlPr>
                                                          <a:rPr lang="nl-NL" b="0" i="1" smtClean="0">
                                                            <a:latin typeface="Cambria Math" panose="02040503050406030204" pitchFamily="18" charset="0"/>
                                                          </a:rPr>
                                                        </m:ctrlPr>
                                                      </m:dPr>
                                                      <m:e>
                                                        <m:r>
                                                          <m:rPr>
                                                            <m:sty m:val="p"/>
                                                          </m:rPr>
                                                          <a:rPr lang="nl-NL" b="0" i="0" smtClean="0">
                                                            <a:latin typeface="Cambria Math"/>
                                                          </a:rPr>
                                                          <m:t>Δd</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r>
                                                              <m:rPr>
                                                                <m:sty m:val="p"/>
                                                              </m:rPr>
                                                              <a:rPr lang="nl-NL" b="0" i="0" smtClean="0">
                                                                <a:latin typeface="Cambria Math"/>
                                                              </a:rPr>
                                                              <m:t>d</m:t>
                                                            </m:r>
                                                          </m:e>
                                                        </m:d>
                                                        <m:r>
                                                          <a:rPr lang="nl-NL" b="0" i="0" smtClean="0">
                                                            <a:latin typeface="Cambria Math"/>
                                                          </a:rPr>
                                                          <m:t>−1,</m:t>
                                                        </m:r>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m:rPr>
                                                                    <m:sty m:val="p"/>
                                                                  </m:rPr>
                                                                  <a:rPr lang="nl-NL" b="0" i="0" smtClean="0">
                                                                    <a:latin typeface="Cambria Math"/>
                                                                  </a:rPr>
                                                                  <m:t>d</m:t>
                                                                </m:r>
                                                              </m:e>
                                                              <m:sub>
                                                                <m:r>
                                                                  <m:rPr>
                                                                    <m:sty m:val="p"/>
                                                                  </m:rPr>
                                                                  <a:rPr lang="nl-NL" b="0" i="0" smtClean="0">
                                                                    <a:latin typeface="Cambria Math"/>
                                                                  </a:rPr>
                                                                  <m:t>max</m:t>
                                                                </m:r>
                                                              </m:sub>
                                                            </m:sSub>
                                                            <m:r>
                                                              <a:rPr lang="nl-NL" b="0" i="0" smtClean="0">
                                                                <a:latin typeface="Cambria Math"/>
                                                              </a:rPr>
                                                              <m:t>−</m:t>
                                                            </m:r>
                                                            <m:sSub>
                                                              <m:sSubPr>
                                                                <m:ctrlPr>
                                                                  <a:rPr lang="nl-NL" b="0" i="1" smtClean="0">
                                                                    <a:latin typeface="Cambria Math" panose="02040503050406030204" pitchFamily="18" charset="0"/>
                                                                  </a:rPr>
                                                                </m:ctrlPr>
                                                              </m:sSubPr>
                                                              <m:e>
                                                                <m:r>
                                                                  <m:rPr>
                                                                    <m:sty m:val="p"/>
                                                                  </m:rPr>
                                                                  <a:rPr lang="nl-NL" b="0" i="0" smtClean="0">
                                                                    <a:latin typeface="Cambria Math"/>
                                                                  </a:rPr>
                                                                  <m:t>d</m:t>
                                                                </m:r>
                                                              </m:e>
                                                              <m:sub>
                                                                <m:r>
                                                                  <m:rPr>
                                                                    <m:sty m:val="p"/>
                                                                  </m:rPr>
                                                                  <a:rPr lang="nl-NL" b="0" i="0" smtClean="0">
                                                                    <a:latin typeface="Cambria Math"/>
                                                                  </a:rPr>
                                                                  <m:t>min</m:t>
                                                                </m:r>
                                                              </m:sub>
                                                            </m:sSub>
                                                          </m:num>
                                                          <m:den>
                                                            <m:r>
                                                              <a:rPr lang="nl-NL" b="0" i="0" smtClean="0">
                                                                <a:latin typeface="Cambria Math"/>
                                                              </a:rPr>
                                                              <m:t>3</m:t>
                                                            </m:r>
                                                          </m:den>
                                                        </m:f>
                                                      </m:e>
                                                    </m:d>
                                                  </m:e>
                                                </m:func>
                                                <m:r>
                                                  <a:rPr lang="nl-NL" b="0" i="0" smtClean="0">
                                                    <a:latin typeface="Cambria Math"/>
                                                  </a:rPr>
                                                  <m:t>,0</m:t>
                                                </m:r>
                                              </m:e>
                                            </m:d>
                                          </m:e>
                                        </m:func>
                                      </m:e>
                                      <m:sup>
                                        <m:r>
                                          <a:rPr lang="nl-NL" b="0" i="0" smtClean="0">
                                            <a:latin typeface="Cambria Math"/>
                                          </a:rPr>
                                          <m:t>2</m:t>
                                        </m:r>
                                      </m:sup>
                                    </m:sSup>
                                  </m:num>
                                  <m:den>
                                    <m:func>
                                      <m:funcPr>
                                        <m:ctrlPr>
                                          <a:rPr lang="nl-NL" b="0" i="1" smtClean="0">
                                            <a:latin typeface="Cambria Math" panose="02040503050406030204" pitchFamily="18" charset="0"/>
                                          </a:rPr>
                                        </m:ctrlPr>
                                      </m:funcPr>
                                      <m:fName>
                                        <m:r>
                                          <m:rPr>
                                            <m:sty m:val="p"/>
                                          </m:rPr>
                                          <a:rPr lang="nl-NL" b="0" i="0" smtClean="0">
                                            <a:latin typeface="Cambria Math"/>
                                          </a:rPr>
                                          <m:t>max</m:t>
                                        </m:r>
                                      </m:fName>
                                      <m:e>
                                        <m:d>
                                          <m:dPr>
                                            <m:ctrlPr>
                                              <a:rPr lang="nl-NL" b="0" i="1" smtClean="0">
                                                <a:latin typeface="Cambria Math" panose="02040503050406030204" pitchFamily="18" charset="0"/>
                                              </a:rPr>
                                            </m:ctrlPr>
                                          </m:dPr>
                                          <m:e>
                                            <m:r>
                                              <m:rPr>
                                                <m:sty m:val="p"/>
                                              </m:rPr>
                                              <a:rPr lang="nl-NL" b="0" i="0" smtClean="0">
                                                <a:latin typeface="Cambria Math"/>
                                              </a:rPr>
                                              <m:t>Δc</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r>
                                                  <m:rPr>
                                                    <m:sty m:val="p"/>
                                                  </m:rPr>
                                                  <a:rPr lang="nl-NL" b="0" i="0" smtClean="0">
                                                    <a:latin typeface="Cambria Math"/>
                                                  </a:rPr>
                                                  <m:t>d</m:t>
                                                </m:r>
                                              </m:e>
                                            </m:d>
                                            <m:r>
                                              <a:rPr lang="nl-NL" b="0" i="0" smtClean="0">
                                                <a:latin typeface="Cambria Math"/>
                                              </a:rPr>
                                              <m:t>−</m:t>
                                            </m:r>
                                            <m:f>
                                              <m:fPr>
                                                <m:ctrlPr>
                                                  <a:rPr lang="nl-NL" b="0" i="1" smtClean="0">
                                                    <a:latin typeface="Cambria Math" panose="02040503050406030204" pitchFamily="18" charset="0"/>
                                                  </a:rPr>
                                                </m:ctrlPr>
                                              </m:fPr>
                                              <m:num>
                                                <m:sSub>
                                                  <m:sSubPr>
                                                    <m:ctrlPr>
                                                      <a:rPr lang="nl-NL" b="0" i="1" smtClean="0">
                                                        <a:latin typeface="Cambria Math" panose="02040503050406030204" pitchFamily="18" charset="0"/>
                                                      </a:rPr>
                                                    </m:ctrlPr>
                                                  </m:sSubPr>
                                                  <m:e>
                                                    <m:r>
                                                      <m:rPr>
                                                        <m:sty m:val="p"/>
                                                      </m:rPr>
                                                      <a:rPr lang="nl-NL" b="0" i="0" smtClean="0">
                                                        <a:latin typeface="Cambria Math"/>
                                                      </a:rPr>
                                                      <m:t>c</m:t>
                                                    </m:r>
                                                  </m:e>
                                                  <m:sub>
                                                    <m:r>
                                                      <m:rPr>
                                                        <m:sty m:val="p"/>
                                                      </m:rPr>
                                                      <a:rPr lang="nl-NL" b="0" i="0" smtClean="0">
                                                        <a:latin typeface="Cambria Math"/>
                                                      </a:rPr>
                                                      <m:t>mean</m:t>
                                                    </m:r>
                                                  </m:sub>
                                                </m:sSub>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num>
                                              <m:den>
                                                <m:r>
                                                  <a:rPr lang="nl-NL" b="0" i="0" smtClean="0">
                                                    <a:latin typeface="Cambria Math"/>
                                                  </a:rPr>
                                                  <m:t>3</m:t>
                                                </m:r>
                                              </m:den>
                                            </m:f>
                                            <m:r>
                                              <a:rPr lang="nl-NL" b="0" i="0" smtClean="0">
                                                <a:latin typeface="Cambria Math"/>
                                              </a:rPr>
                                              <m:t>,1</m:t>
                                            </m:r>
                                          </m:e>
                                        </m:d>
                                      </m:e>
                                    </m:func>
                                  </m:den>
                                </m:f>
                              </m:e>
                            </m:nary>
                          </m:e>
                        </m:d>
                      </m:e>
                      <m:sup>
                        <m:r>
                          <a:rPr lang="nl-NL" b="0" i="0" smtClean="0">
                            <a:latin typeface="Cambria Math"/>
                          </a:rPr>
                          <m:t>−1</m:t>
                        </m:r>
                      </m:sup>
                    </m:sSup>
                  </m:oMath>
                </a14:m>
                <a:r>
                  <a:rPr lang="nl-NL" b="0" dirty="0" smtClean="0"/>
                  <a:t>;</a:t>
                </a:r>
              </a:p>
              <a:p>
                <a:pPr marL="0" indent="0">
                  <a:buNone/>
                </a:pPr>
                <a:r>
                  <a:rPr lang="nl-NL" dirty="0" smtClean="0"/>
                  <a:t>	</a:t>
                </a:r>
                <a14:m>
                  <m:oMath xmlns:m="http://schemas.openxmlformats.org/officeDocument/2006/math">
                    <m:r>
                      <m:rPr>
                        <m:sty m:val="p"/>
                      </m:rPr>
                      <a:rPr lang="nl-NL" b="0" i="0" smtClean="0">
                        <a:latin typeface="Cambria Math"/>
                      </a:rPr>
                      <m:t>Δc</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r>
                          <m:rPr>
                            <m:sty m:val="p"/>
                          </m:rPr>
                          <a:rPr lang="nl-NL" b="0" i="0" smtClean="0">
                            <a:latin typeface="Cambria Math"/>
                          </a:rPr>
                          <m:t>d</m:t>
                        </m:r>
                      </m:e>
                    </m:d>
                    <m:r>
                      <a:rPr lang="nl-NL" b="0" i="0" smtClean="0">
                        <a:latin typeface="Cambria Math"/>
                      </a:rPr>
                      <m:t>=</m:t>
                    </m:r>
                    <m:r>
                      <m:rPr>
                        <m:sty m:val="p"/>
                      </m:rPr>
                      <a:rPr lang="nl-NL" b="0" i="0" smtClean="0">
                        <a:latin typeface="Cambria Math"/>
                      </a:rPr>
                      <m:t>c</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r>
                          <m:rPr>
                            <m:sty m:val="p"/>
                          </m:rPr>
                          <a:rPr lang="nl-NL" b="0" i="0" smtClean="0">
                            <a:latin typeface="Cambria Math"/>
                          </a:rPr>
                          <m:t>d</m:t>
                        </m:r>
                      </m:e>
                    </m:d>
                    <m:r>
                      <a:rPr lang="nl-NL" b="0" i="0" smtClean="0">
                        <a:latin typeface="Cambria Math"/>
                      </a:rPr>
                      <m:t>−</m:t>
                    </m:r>
                    <m:sSub>
                      <m:sSubPr>
                        <m:ctrlPr>
                          <a:rPr lang="nl-NL" b="0" i="1" smtClean="0">
                            <a:latin typeface="Cambria Math" panose="02040503050406030204" pitchFamily="18" charset="0"/>
                          </a:rPr>
                        </m:ctrlPr>
                      </m:sSubPr>
                      <m:e>
                        <m:r>
                          <m:rPr>
                            <m:sty m:val="p"/>
                          </m:rPr>
                          <a:rPr lang="nl-NL" b="0" i="0" smtClean="0">
                            <a:latin typeface="Cambria Math"/>
                          </a:rPr>
                          <m:t>c</m:t>
                        </m:r>
                      </m:e>
                      <m:sub>
                        <m:r>
                          <a:rPr lang="nl-NL" b="0" i="0" smtClean="0">
                            <a:latin typeface="Cambria Math"/>
                          </a:rPr>
                          <m:t>1</m:t>
                        </m:r>
                      </m:sub>
                    </m:sSub>
                    <m:r>
                      <a:rPr lang="nl-NL" b="0" i="0" smtClean="0">
                        <a:latin typeface="Cambria Math"/>
                      </a:rPr>
                      <m:t>(</m:t>
                    </m:r>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oMath>
                </a14:m>
                <a:r>
                  <a:rPr lang="en-US" dirty="0" smtClean="0"/>
                  <a:t>;</a:t>
                </a:r>
              </a:p>
              <a:p>
                <a:pPr marL="0" indent="0">
                  <a:buNone/>
                </a:pPr>
                <a:r>
                  <a:rPr lang="nl-NL" dirty="0" smtClean="0"/>
                  <a:t>	</a:t>
                </a:r>
                <a14:m>
                  <m:oMath xmlns:m="http://schemas.openxmlformats.org/officeDocument/2006/math">
                    <m:r>
                      <m:rPr>
                        <m:sty m:val="p"/>
                      </m:rPr>
                      <a:rPr lang="nl-NL">
                        <a:latin typeface="Cambria Math"/>
                      </a:rPr>
                      <m:t>Δd</m:t>
                    </m:r>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r>
                          <a:rPr lang="nl-NL">
                            <a:latin typeface="Cambria Math"/>
                          </a:rPr>
                          <m:t>,</m:t>
                        </m:r>
                        <m:r>
                          <m:rPr>
                            <m:sty m:val="p"/>
                          </m:rPr>
                          <a:rPr lang="nl-NL">
                            <a:latin typeface="Cambria Math"/>
                          </a:rPr>
                          <m:t>d</m:t>
                        </m:r>
                      </m:e>
                    </m:d>
                    <m:r>
                      <a:rPr lang="nl-NL">
                        <a:latin typeface="Cambria Math"/>
                      </a:rPr>
                      <m:t>=</m:t>
                    </m:r>
                    <m:d>
                      <m:dPr>
                        <m:begChr m:val="|"/>
                        <m:endChr m:val="|"/>
                        <m:ctrlPr>
                          <a:rPr lang="nl-NL" i="1">
                            <a:latin typeface="Cambria Math" panose="02040503050406030204" pitchFamily="18" charset="0"/>
                          </a:rPr>
                        </m:ctrlPr>
                      </m:dPr>
                      <m:e>
                        <m:r>
                          <m:rPr>
                            <m:sty m:val="p"/>
                          </m:rPr>
                          <a:rPr lang="nl-NL">
                            <a:latin typeface="Cambria Math"/>
                          </a:rPr>
                          <m:t>d</m:t>
                        </m:r>
                        <m:r>
                          <a:rPr lang="nl-NL">
                            <a:latin typeface="Cambria Math"/>
                          </a:rPr>
                          <m:t>−</m:t>
                        </m:r>
                        <m:sSub>
                          <m:sSubPr>
                            <m:ctrlPr>
                              <a:rPr lang="nl-NL" i="1">
                                <a:latin typeface="Cambria Math" panose="02040503050406030204" pitchFamily="18" charset="0"/>
                              </a:rPr>
                            </m:ctrlPr>
                          </m:sSubPr>
                          <m:e>
                            <m:r>
                              <m:rPr>
                                <m:sty m:val="p"/>
                              </m:rPr>
                              <a:rPr lang="nl-NL">
                                <a:latin typeface="Cambria Math"/>
                              </a:rPr>
                              <m:t>d</m:t>
                            </m:r>
                          </m:e>
                          <m:sub>
                            <m:r>
                              <a:rPr lang="nl-NL">
                                <a:latin typeface="Cambria Math"/>
                              </a:rPr>
                              <m:t>1</m:t>
                            </m:r>
                          </m:sub>
                        </m:sSub>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e>
                        </m:d>
                      </m:e>
                    </m:d>
                  </m:oMath>
                </a14:m>
                <a:r>
                  <a:rPr lang="nl-NL" dirty="0"/>
                  <a:t>;</a:t>
                </a:r>
              </a:p>
              <a:p>
                <a:r>
                  <a:rPr lang="nl-NL" dirty="0" smtClean="0"/>
                  <a:t>We subtract 1 from </a:t>
                </a:r>
                <a14:m>
                  <m:oMath xmlns:m="http://schemas.openxmlformats.org/officeDocument/2006/math">
                    <m:r>
                      <m:rPr>
                        <m:sty m:val="p"/>
                      </m:rPr>
                      <a:rPr lang="nl-NL">
                        <a:latin typeface="Cambria Math"/>
                      </a:rPr>
                      <m:t>Δd</m:t>
                    </m:r>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r>
                          <a:rPr lang="nl-NL">
                            <a:latin typeface="Cambria Math"/>
                          </a:rPr>
                          <m:t>,</m:t>
                        </m:r>
                        <m:r>
                          <m:rPr>
                            <m:sty m:val="p"/>
                          </m:rPr>
                          <a:rPr lang="nl-NL">
                            <a:latin typeface="Cambria Math"/>
                          </a:rPr>
                          <m:t>d</m:t>
                        </m:r>
                      </m:e>
                    </m:d>
                  </m:oMath>
                </a14:m>
                <a:r>
                  <a:rPr lang="en-US" dirty="0" smtClean="0"/>
                  <a:t>, to not penalize </a:t>
                </a:r>
                <a:r>
                  <a:rPr lang="en-US" dirty="0"/>
                  <a:t>two small cost values next </a:t>
                </a:r>
                <a:r>
                  <a:rPr lang="en-US" dirty="0" smtClean="0"/>
                  <a:t>to each other, as this is most likely a quantization error and will be fixed in post-processing steps.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1634" t="-2294" r="-817"/>
                </a:stretch>
              </a:blipFill>
            </p:spPr>
            <p:txBody>
              <a:bodyPr/>
              <a:lstStyle/>
              <a:p>
                <a:r>
                  <a:rPr lang="en-US">
                    <a:noFill/>
                  </a:rPr>
                  <a:t> </a:t>
                </a:r>
              </a:p>
            </p:txBody>
          </p:sp>
        </mc:Fallback>
      </mc:AlternateContent>
    </p:spTree>
    <p:extLst>
      <p:ext uri="{BB962C8B-B14F-4D97-AF65-F5344CB8AC3E}">
        <p14:creationId xmlns:p14="http://schemas.microsoft.com/office/powerpoint/2010/main" val="1771775941"/>
      </p:ext>
    </p:extLst>
  </p:cSld>
  <p:clrMapOvr>
    <a:masterClrMapping/>
  </p:clrMapOvr>
  <mc:AlternateContent xmlns:mc="http://schemas.openxmlformats.org/markup-compatibility/2006" xmlns:p14="http://schemas.microsoft.com/office/powerpoint/2010/main">
    <mc:Choice Requires="p14">
      <p:transition spd="slow" p14:dur="2000" advTm="4671"/>
    </mc:Choice>
    <mc:Fallback xmlns="">
      <p:transition spd="slow" advTm="467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Proposed Method (3)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nl-NL" dirty="0"/>
                  <a:t>Based on this, the confidence measure is defined as:</a:t>
                </a:r>
              </a:p>
              <a:p>
                <a14:m>
                  <m:oMath xmlns:m="http://schemas.openxmlformats.org/officeDocument/2006/math">
                    <m:r>
                      <m:rPr>
                        <m:sty m:val="p"/>
                      </m:rPr>
                      <a:rPr lang="nl-NL" b="0" i="0" smtClean="0">
                        <a:latin typeface="Cambria Math"/>
                      </a:rPr>
                      <m:t>C</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r>
                      <a:rPr lang="nl-NL" b="0" i="0" smtClean="0">
                        <a:latin typeface="Cambria Math"/>
                      </a:rPr>
                      <m:t>=</m:t>
                    </m:r>
                    <m:sSup>
                      <m:sSupPr>
                        <m:ctrlPr>
                          <a:rPr lang="nl-NL" b="0" i="1" smtClean="0">
                            <a:latin typeface="Cambria Math" panose="02040503050406030204" pitchFamily="18" charset="0"/>
                          </a:rPr>
                        </m:ctrlPr>
                      </m:sSupPr>
                      <m:e>
                        <m:d>
                          <m:dPr>
                            <m:ctrlPr>
                              <a:rPr lang="nl-NL" b="0" i="1" smtClean="0">
                                <a:latin typeface="Cambria Math" panose="02040503050406030204" pitchFamily="18" charset="0"/>
                              </a:rPr>
                            </m:ctrlPr>
                          </m:dPr>
                          <m:e>
                            <m:nary>
                              <m:naryPr>
                                <m:chr m:val="∑"/>
                                <m:ctrlPr>
                                  <a:rPr lang="nl-NL" b="0" i="1" smtClean="0">
                                    <a:solidFill>
                                      <a:schemeClr val="tx1"/>
                                    </a:solidFill>
                                    <a:latin typeface="Cambria Math" panose="02040503050406030204" pitchFamily="18" charset="0"/>
                                  </a:rPr>
                                </m:ctrlPr>
                              </m:naryPr>
                              <m:sub>
                                <m:r>
                                  <m:rPr>
                                    <m:sty m:val="p"/>
                                    <m:brk m:alnAt="23"/>
                                  </m:rPr>
                                  <a:rPr lang="nl-NL" b="0" i="0" smtClean="0">
                                    <a:solidFill>
                                      <a:schemeClr val="tx1"/>
                                    </a:solidFill>
                                    <a:latin typeface="Cambria Math"/>
                                  </a:rPr>
                                  <m:t>d</m:t>
                                </m:r>
                                <m:r>
                                  <a:rPr lang="nl-NL" b="0" i="0" smtClean="0">
                                    <a:solidFill>
                                      <a:schemeClr val="tx1"/>
                                    </a:solidFill>
                                    <a:latin typeface="Cambria Math"/>
                                  </a:rPr>
                                  <m:t>=</m:t>
                                </m:r>
                                <m:sSub>
                                  <m:sSubPr>
                                    <m:ctrlPr>
                                      <a:rPr lang="nl-NL" b="0" i="1" smtClean="0">
                                        <a:solidFill>
                                          <a:schemeClr val="tx1"/>
                                        </a:solidFill>
                                        <a:latin typeface="Cambria Math" panose="02040503050406030204" pitchFamily="18" charset="0"/>
                                      </a:rPr>
                                    </m:ctrlPr>
                                  </m:sSubPr>
                                  <m:e>
                                    <m:r>
                                      <m:rPr>
                                        <m:sty m:val="p"/>
                                        <m:brk m:alnAt="23"/>
                                      </m:rPr>
                                      <a:rPr lang="nl-NL" b="0" i="0" smtClean="0">
                                        <a:solidFill>
                                          <a:schemeClr val="tx1"/>
                                        </a:solidFill>
                                        <a:latin typeface="Cambria Math"/>
                                      </a:rPr>
                                      <m:t>d</m:t>
                                    </m:r>
                                  </m:e>
                                  <m:sub>
                                    <m:r>
                                      <m:rPr>
                                        <m:sty m:val="p"/>
                                        <m:brk m:alnAt="23"/>
                                      </m:rPr>
                                      <a:rPr lang="nl-NL" b="0" i="0" smtClean="0">
                                        <a:solidFill>
                                          <a:schemeClr val="tx1"/>
                                        </a:solidFill>
                                        <a:latin typeface="Cambria Math"/>
                                      </a:rPr>
                                      <m:t>m</m:t>
                                    </m:r>
                                    <m:r>
                                      <m:rPr>
                                        <m:sty m:val="p"/>
                                      </m:rPr>
                                      <a:rPr lang="nl-NL" b="0" i="0" smtClean="0">
                                        <a:solidFill>
                                          <a:schemeClr val="tx1"/>
                                        </a:solidFill>
                                        <a:latin typeface="Cambria Math"/>
                                      </a:rPr>
                                      <m:t>in</m:t>
                                    </m:r>
                                  </m:sub>
                                </m:sSub>
                              </m:sub>
                              <m:sup>
                                <m:sSub>
                                  <m:sSubPr>
                                    <m:ctrlPr>
                                      <a:rPr lang="nl-NL" b="0" i="1" smtClean="0">
                                        <a:solidFill>
                                          <a:schemeClr val="tx1"/>
                                        </a:solidFill>
                                        <a:latin typeface="Cambria Math" panose="02040503050406030204" pitchFamily="18" charset="0"/>
                                      </a:rPr>
                                    </m:ctrlPr>
                                  </m:sSubPr>
                                  <m:e>
                                    <m:r>
                                      <m:rPr>
                                        <m:sty m:val="p"/>
                                      </m:rPr>
                                      <a:rPr lang="nl-NL" b="0" i="0" smtClean="0">
                                        <a:solidFill>
                                          <a:schemeClr val="tx1"/>
                                        </a:solidFill>
                                        <a:latin typeface="Cambria Math"/>
                                      </a:rPr>
                                      <m:t>d</m:t>
                                    </m:r>
                                  </m:e>
                                  <m:sub>
                                    <m:r>
                                      <m:rPr>
                                        <m:sty m:val="p"/>
                                      </m:rPr>
                                      <a:rPr lang="nl-NL" b="0" i="0" smtClean="0">
                                        <a:solidFill>
                                          <a:schemeClr val="tx1"/>
                                        </a:solidFill>
                                        <a:latin typeface="Cambria Math"/>
                                      </a:rPr>
                                      <m:t>max</m:t>
                                    </m:r>
                                  </m:sub>
                                </m:sSub>
                              </m:sup>
                              <m:e>
                                <m:f>
                                  <m:fPr>
                                    <m:ctrlPr>
                                      <a:rPr lang="nl-NL" b="0" i="1" smtClean="0">
                                        <a:solidFill>
                                          <a:srgbClr val="FF0000"/>
                                        </a:solidFill>
                                        <a:latin typeface="Cambria Math" panose="02040503050406030204" pitchFamily="18" charset="0"/>
                                      </a:rPr>
                                    </m:ctrlPr>
                                  </m:fPr>
                                  <m:num>
                                    <m:sSup>
                                      <m:sSupPr>
                                        <m:ctrlPr>
                                          <a:rPr lang="nl-NL" b="0" i="1" smtClean="0">
                                            <a:solidFill>
                                              <a:srgbClr val="FF0000"/>
                                            </a:solidFill>
                                            <a:latin typeface="Cambria Math" panose="02040503050406030204" pitchFamily="18" charset="0"/>
                                          </a:rPr>
                                        </m:ctrlPr>
                                      </m:sSupPr>
                                      <m:e>
                                        <m:func>
                                          <m:funcPr>
                                            <m:ctrlPr>
                                              <a:rPr lang="nl-NL" b="0" i="1" smtClean="0">
                                                <a:solidFill>
                                                  <a:srgbClr val="FF0000"/>
                                                </a:solidFill>
                                                <a:latin typeface="Cambria Math" panose="02040503050406030204" pitchFamily="18" charset="0"/>
                                              </a:rPr>
                                            </m:ctrlPr>
                                          </m:funcPr>
                                          <m:fName>
                                            <m:r>
                                              <m:rPr>
                                                <m:sty m:val="p"/>
                                              </m:rPr>
                                              <a:rPr lang="nl-NL" b="0" i="0" smtClean="0">
                                                <a:solidFill>
                                                  <a:srgbClr val="FF0000"/>
                                                </a:solidFill>
                                                <a:latin typeface="Cambria Math"/>
                                              </a:rPr>
                                              <m:t>max</m:t>
                                            </m:r>
                                          </m:fName>
                                          <m:e>
                                            <m:d>
                                              <m:dPr>
                                                <m:ctrlPr>
                                                  <a:rPr lang="nl-NL" b="0" i="1" smtClean="0">
                                                    <a:solidFill>
                                                      <a:srgbClr val="FF0000"/>
                                                    </a:solidFill>
                                                    <a:latin typeface="Cambria Math" panose="02040503050406030204" pitchFamily="18" charset="0"/>
                                                  </a:rPr>
                                                </m:ctrlPr>
                                              </m:dPr>
                                              <m:e>
                                                <m:func>
                                                  <m:funcPr>
                                                    <m:ctrlPr>
                                                      <a:rPr lang="nl-NL" b="0" i="1" smtClean="0">
                                                        <a:solidFill>
                                                          <a:srgbClr val="FF0000"/>
                                                        </a:solidFill>
                                                        <a:latin typeface="Cambria Math" panose="02040503050406030204" pitchFamily="18" charset="0"/>
                                                      </a:rPr>
                                                    </m:ctrlPr>
                                                  </m:funcPr>
                                                  <m:fName>
                                                    <m:r>
                                                      <m:rPr>
                                                        <m:sty m:val="p"/>
                                                      </m:rPr>
                                                      <a:rPr lang="nl-NL" b="0" i="0" smtClean="0">
                                                        <a:solidFill>
                                                          <a:srgbClr val="FF0000"/>
                                                        </a:solidFill>
                                                        <a:latin typeface="Cambria Math"/>
                                                      </a:rPr>
                                                      <m:t>min</m:t>
                                                    </m:r>
                                                  </m:fName>
                                                  <m:e>
                                                    <m:d>
                                                      <m:dPr>
                                                        <m:ctrlPr>
                                                          <a:rPr lang="nl-NL" b="0" i="1" smtClean="0">
                                                            <a:solidFill>
                                                              <a:srgbClr val="FF0000"/>
                                                            </a:solidFill>
                                                            <a:latin typeface="Cambria Math" panose="02040503050406030204" pitchFamily="18" charset="0"/>
                                                          </a:rPr>
                                                        </m:ctrlPr>
                                                      </m:dPr>
                                                      <m:e>
                                                        <m:r>
                                                          <m:rPr>
                                                            <m:sty m:val="p"/>
                                                          </m:rPr>
                                                          <a:rPr lang="nl-NL" b="0" i="0" smtClean="0">
                                                            <a:solidFill>
                                                              <a:srgbClr val="FF0000"/>
                                                            </a:solidFill>
                                                            <a:latin typeface="Cambria Math"/>
                                                          </a:rPr>
                                                          <m:t>Δd</m:t>
                                                        </m:r>
                                                        <m:d>
                                                          <m:dPr>
                                                            <m:ctrlPr>
                                                              <a:rPr lang="nl-NL" b="0" i="1" smtClean="0">
                                                                <a:solidFill>
                                                                  <a:srgbClr val="FF0000"/>
                                                                </a:solidFill>
                                                                <a:latin typeface="Cambria Math" panose="02040503050406030204" pitchFamily="18" charset="0"/>
                                                              </a:rPr>
                                                            </m:ctrlPr>
                                                          </m:dPr>
                                                          <m:e>
                                                            <m:r>
                                                              <m:rPr>
                                                                <m:sty m:val="p"/>
                                                              </m:rPr>
                                                              <a:rPr lang="nl-NL" b="0" i="0" smtClean="0">
                                                                <a:solidFill>
                                                                  <a:srgbClr val="FF0000"/>
                                                                </a:solidFill>
                                                                <a:latin typeface="Cambria Math"/>
                                                              </a:rPr>
                                                              <m:t>x</m:t>
                                                            </m:r>
                                                            <m:r>
                                                              <a:rPr lang="nl-NL" b="0" i="0" smtClean="0">
                                                                <a:solidFill>
                                                                  <a:srgbClr val="FF0000"/>
                                                                </a:solidFill>
                                                                <a:latin typeface="Cambria Math"/>
                                                              </a:rPr>
                                                              <m:t>,</m:t>
                                                            </m:r>
                                                            <m:r>
                                                              <m:rPr>
                                                                <m:sty m:val="p"/>
                                                              </m:rPr>
                                                              <a:rPr lang="nl-NL" b="0" i="0" smtClean="0">
                                                                <a:solidFill>
                                                                  <a:srgbClr val="FF0000"/>
                                                                </a:solidFill>
                                                                <a:latin typeface="Cambria Math"/>
                                                              </a:rPr>
                                                              <m:t>y</m:t>
                                                            </m:r>
                                                            <m:r>
                                                              <a:rPr lang="nl-NL" b="0" i="0" smtClean="0">
                                                                <a:solidFill>
                                                                  <a:srgbClr val="FF0000"/>
                                                                </a:solidFill>
                                                                <a:latin typeface="Cambria Math"/>
                                                              </a:rPr>
                                                              <m:t>,</m:t>
                                                            </m:r>
                                                            <m:r>
                                                              <m:rPr>
                                                                <m:sty m:val="p"/>
                                                              </m:rPr>
                                                              <a:rPr lang="nl-NL" b="0" i="0" smtClean="0">
                                                                <a:solidFill>
                                                                  <a:srgbClr val="FF0000"/>
                                                                </a:solidFill>
                                                                <a:latin typeface="Cambria Math"/>
                                                              </a:rPr>
                                                              <m:t>d</m:t>
                                                            </m:r>
                                                          </m:e>
                                                        </m:d>
                                                        <m:r>
                                                          <a:rPr lang="nl-NL" b="0" i="0" smtClean="0">
                                                            <a:solidFill>
                                                              <a:srgbClr val="FF0000"/>
                                                            </a:solidFill>
                                                            <a:latin typeface="Cambria Math"/>
                                                          </a:rPr>
                                                          <m:t>−1,</m:t>
                                                        </m:r>
                                                        <m:f>
                                                          <m:fPr>
                                                            <m:ctrlPr>
                                                              <a:rPr lang="nl-NL" b="0" i="1" smtClean="0">
                                                                <a:solidFill>
                                                                  <a:srgbClr val="FF0000"/>
                                                                </a:solidFill>
                                                                <a:latin typeface="Cambria Math" panose="02040503050406030204" pitchFamily="18" charset="0"/>
                                                              </a:rPr>
                                                            </m:ctrlPr>
                                                          </m:fPr>
                                                          <m:num>
                                                            <m:sSub>
                                                              <m:sSubPr>
                                                                <m:ctrlPr>
                                                                  <a:rPr lang="nl-NL" b="0" i="1" smtClean="0">
                                                                    <a:solidFill>
                                                                      <a:srgbClr val="FF0000"/>
                                                                    </a:solidFill>
                                                                    <a:latin typeface="Cambria Math" panose="02040503050406030204" pitchFamily="18" charset="0"/>
                                                                  </a:rPr>
                                                                </m:ctrlPr>
                                                              </m:sSubPr>
                                                              <m:e>
                                                                <m:r>
                                                                  <m:rPr>
                                                                    <m:sty m:val="p"/>
                                                                  </m:rPr>
                                                                  <a:rPr lang="nl-NL" b="0" i="0" smtClean="0">
                                                                    <a:solidFill>
                                                                      <a:srgbClr val="FF0000"/>
                                                                    </a:solidFill>
                                                                    <a:latin typeface="Cambria Math"/>
                                                                  </a:rPr>
                                                                  <m:t>d</m:t>
                                                                </m:r>
                                                              </m:e>
                                                              <m:sub>
                                                                <m:r>
                                                                  <m:rPr>
                                                                    <m:sty m:val="p"/>
                                                                  </m:rPr>
                                                                  <a:rPr lang="nl-NL" b="0" i="0" smtClean="0">
                                                                    <a:solidFill>
                                                                      <a:srgbClr val="FF0000"/>
                                                                    </a:solidFill>
                                                                    <a:latin typeface="Cambria Math"/>
                                                                  </a:rPr>
                                                                  <m:t>max</m:t>
                                                                </m:r>
                                                              </m:sub>
                                                            </m:sSub>
                                                            <m:r>
                                                              <a:rPr lang="nl-NL" b="0" i="0" smtClean="0">
                                                                <a:solidFill>
                                                                  <a:srgbClr val="FF0000"/>
                                                                </a:solidFill>
                                                                <a:latin typeface="Cambria Math"/>
                                                              </a:rPr>
                                                              <m:t>−</m:t>
                                                            </m:r>
                                                            <m:sSub>
                                                              <m:sSubPr>
                                                                <m:ctrlPr>
                                                                  <a:rPr lang="nl-NL" b="0" i="1" smtClean="0">
                                                                    <a:solidFill>
                                                                      <a:srgbClr val="FF0000"/>
                                                                    </a:solidFill>
                                                                    <a:latin typeface="Cambria Math" panose="02040503050406030204" pitchFamily="18" charset="0"/>
                                                                  </a:rPr>
                                                                </m:ctrlPr>
                                                              </m:sSubPr>
                                                              <m:e>
                                                                <m:r>
                                                                  <m:rPr>
                                                                    <m:sty m:val="p"/>
                                                                  </m:rPr>
                                                                  <a:rPr lang="nl-NL" b="0" i="0" smtClean="0">
                                                                    <a:solidFill>
                                                                      <a:srgbClr val="FF0000"/>
                                                                    </a:solidFill>
                                                                    <a:latin typeface="Cambria Math"/>
                                                                  </a:rPr>
                                                                  <m:t>d</m:t>
                                                                </m:r>
                                                              </m:e>
                                                              <m:sub>
                                                                <m:r>
                                                                  <m:rPr>
                                                                    <m:sty m:val="p"/>
                                                                  </m:rPr>
                                                                  <a:rPr lang="nl-NL" b="0" i="0" smtClean="0">
                                                                    <a:solidFill>
                                                                      <a:srgbClr val="FF0000"/>
                                                                    </a:solidFill>
                                                                    <a:latin typeface="Cambria Math"/>
                                                                  </a:rPr>
                                                                  <m:t>min</m:t>
                                                                </m:r>
                                                              </m:sub>
                                                            </m:sSub>
                                                          </m:num>
                                                          <m:den>
                                                            <m:r>
                                                              <a:rPr lang="nl-NL" b="0" i="0" smtClean="0">
                                                                <a:solidFill>
                                                                  <a:srgbClr val="FF0000"/>
                                                                </a:solidFill>
                                                                <a:latin typeface="Cambria Math"/>
                                                              </a:rPr>
                                                              <m:t>3</m:t>
                                                            </m:r>
                                                          </m:den>
                                                        </m:f>
                                                      </m:e>
                                                    </m:d>
                                                  </m:e>
                                                </m:func>
                                                <m:r>
                                                  <a:rPr lang="nl-NL" b="0" i="0" smtClean="0">
                                                    <a:solidFill>
                                                      <a:srgbClr val="FF0000"/>
                                                    </a:solidFill>
                                                    <a:latin typeface="Cambria Math"/>
                                                  </a:rPr>
                                                  <m:t>,0</m:t>
                                                </m:r>
                                              </m:e>
                                            </m:d>
                                          </m:e>
                                        </m:func>
                                      </m:e>
                                      <m:sup>
                                        <m:r>
                                          <a:rPr lang="nl-NL" b="0" i="0" smtClean="0">
                                            <a:solidFill>
                                              <a:srgbClr val="FF0000"/>
                                            </a:solidFill>
                                            <a:latin typeface="Cambria Math"/>
                                          </a:rPr>
                                          <m:t>2</m:t>
                                        </m:r>
                                      </m:sup>
                                    </m:sSup>
                                  </m:num>
                                  <m:den>
                                    <m:func>
                                      <m:funcPr>
                                        <m:ctrlPr>
                                          <a:rPr lang="nl-NL" b="0" i="1" smtClean="0">
                                            <a:solidFill>
                                              <a:srgbClr val="FF0000"/>
                                            </a:solidFill>
                                            <a:latin typeface="Cambria Math" panose="02040503050406030204" pitchFamily="18" charset="0"/>
                                          </a:rPr>
                                        </m:ctrlPr>
                                      </m:funcPr>
                                      <m:fName>
                                        <m:r>
                                          <m:rPr>
                                            <m:sty m:val="p"/>
                                          </m:rPr>
                                          <a:rPr lang="nl-NL" b="0" i="0" smtClean="0">
                                            <a:solidFill>
                                              <a:srgbClr val="FF0000"/>
                                            </a:solidFill>
                                            <a:latin typeface="Cambria Math"/>
                                          </a:rPr>
                                          <m:t>max</m:t>
                                        </m:r>
                                      </m:fName>
                                      <m:e>
                                        <m:d>
                                          <m:dPr>
                                            <m:ctrlPr>
                                              <a:rPr lang="nl-NL" b="0" i="1" smtClean="0">
                                                <a:solidFill>
                                                  <a:srgbClr val="FF0000"/>
                                                </a:solidFill>
                                                <a:latin typeface="Cambria Math" panose="02040503050406030204" pitchFamily="18" charset="0"/>
                                              </a:rPr>
                                            </m:ctrlPr>
                                          </m:dPr>
                                          <m:e>
                                            <m:r>
                                              <m:rPr>
                                                <m:sty m:val="p"/>
                                              </m:rPr>
                                              <a:rPr lang="nl-NL" b="0" i="0" smtClean="0">
                                                <a:solidFill>
                                                  <a:srgbClr val="FF0000"/>
                                                </a:solidFill>
                                                <a:latin typeface="Cambria Math"/>
                                              </a:rPr>
                                              <m:t>Δc</m:t>
                                            </m:r>
                                            <m:d>
                                              <m:dPr>
                                                <m:ctrlPr>
                                                  <a:rPr lang="nl-NL" b="0" i="1" smtClean="0">
                                                    <a:solidFill>
                                                      <a:srgbClr val="FF0000"/>
                                                    </a:solidFill>
                                                    <a:latin typeface="Cambria Math" panose="02040503050406030204" pitchFamily="18" charset="0"/>
                                                  </a:rPr>
                                                </m:ctrlPr>
                                              </m:dPr>
                                              <m:e>
                                                <m:r>
                                                  <m:rPr>
                                                    <m:sty m:val="p"/>
                                                  </m:rPr>
                                                  <a:rPr lang="nl-NL" b="0" i="0" smtClean="0">
                                                    <a:solidFill>
                                                      <a:srgbClr val="FF0000"/>
                                                    </a:solidFill>
                                                    <a:latin typeface="Cambria Math"/>
                                                  </a:rPr>
                                                  <m:t>x</m:t>
                                                </m:r>
                                                <m:r>
                                                  <a:rPr lang="nl-NL" b="0" i="0" smtClean="0">
                                                    <a:solidFill>
                                                      <a:srgbClr val="FF0000"/>
                                                    </a:solidFill>
                                                    <a:latin typeface="Cambria Math"/>
                                                  </a:rPr>
                                                  <m:t>,</m:t>
                                                </m:r>
                                                <m:r>
                                                  <m:rPr>
                                                    <m:sty m:val="p"/>
                                                  </m:rPr>
                                                  <a:rPr lang="nl-NL" b="0" i="0" smtClean="0">
                                                    <a:solidFill>
                                                      <a:srgbClr val="FF0000"/>
                                                    </a:solidFill>
                                                    <a:latin typeface="Cambria Math"/>
                                                  </a:rPr>
                                                  <m:t>y</m:t>
                                                </m:r>
                                                <m:r>
                                                  <a:rPr lang="nl-NL" b="0" i="0" smtClean="0">
                                                    <a:solidFill>
                                                      <a:srgbClr val="FF0000"/>
                                                    </a:solidFill>
                                                    <a:latin typeface="Cambria Math"/>
                                                  </a:rPr>
                                                  <m:t>,</m:t>
                                                </m:r>
                                                <m:r>
                                                  <m:rPr>
                                                    <m:sty m:val="p"/>
                                                  </m:rPr>
                                                  <a:rPr lang="nl-NL" b="0" i="0" smtClean="0">
                                                    <a:solidFill>
                                                      <a:srgbClr val="FF0000"/>
                                                    </a:solidFill>
                                                    <a:latin typeface="Cambria Math"/>
                                                  </a:rPr>
                                                  <m:t>d</m:t>
                                                </m:r>
                                              </m:e>
                                            </m:d>
                                            <m:r>
                                              <a:rPr lang="nl-NL" b="0" i="0" smtClean="0">
                                                <a:solidFill>
                                                  <a:srgbClr val="FF0000"/>
                                                </a:solidFill>
                                                <a:latin typeface="Cambria Math"/>
                                              </a:rPr>
                                              <m:t>−</m:t>
                                            </m:r>
                                            <m:f>
                                              <m:fPr>
                                                <m:ctrlPr>
                                                  <a:rPr lang="nl-NL" b="0" i="1" smtClean="0">
                                                    <a:solidFill>
                                                      <a:srgbClr val="FF0000"/>
                                                    </a:solidFill>
                                                    <a:latin typeface="Cambria Math" panose="02040503050406030204" pitchFamily="18" charset="0"/>
                                                  </a:rPr>
                                                </m:ctrlPr>
                                              </m:fPr>
                                              <m:num>
                                                <m:sSub>
                                                  <m:sSubPr>
                                                    <m:ctrlPr>
                                                      <a:rPr lang="nl-NL" b="0" i="1" smtClean="0">
                                                        <a:solidFill>
                                                          <a:srgbClr val="FF0000"/>
                                                        </a:solidFill>
                                                        <a:latin typeface="Cambria Math" panose="02040503050406030204" pitchFamily="18" charset="0"/>
                                                      </a:rPr>
                                                    </m:ctrlPr>
                                                  </m:sSubPr>
                                                  <m:e>
                                                    <m:r>
                                                      <m:rPr>
                                                        <m:sty m:val="p"/>
                                                      </m:rPr>
                                                      <a:rPr lang="nl-NL" b="0" i="0" smtClean="0">
                                                        <a:solidFill>
                                                          <a:srgbClr val="FF0000"/>
                                                        </a:solidFill>
                                                        <a:latin typeface="Cambria Math"/>
                                                      </a:rPr>
                                                      <m:t>c</m:t>
                                                    </m:r>
                                                  </m:e>
                                                  <m:sub>
                                                    <m:r>
                                                      <m:rPr>
                                                        <m:sty m:val="p"/>
                                                      </m:rPr>
                                                      <a:rPr lang="nl-NL" b="0" i="0" smtClean="0">
                                                        <a:solidFill>
                                                          <a:srgbClr val="FF0000"/>
                                                        </a:solidFill>
                                                        <a:latin typeface="Cambria Math"/>
                                                      </a:rPr>
                                                      <m:t>mean</m:t>
                                                    </m:r>
                                                  </m:sub>
                                                </m:sSub>
                                                <m:d>
                                                  <m:dPr>
                                                    <m:ctrlPr>
                                                      <a:rPr lang="nl-NL" b="0" i="1" smtClean="0">
                                                        <a:solidFill>
                                                          <a:srgbClr val="FF0000"/>
                                                        </a:solidFill>
                                                        <a:latin typeface="Cambria Math" panose="02040503050406030204" pitchFamily="18" charset="0"/>
                                                      </a:rPr>
                                                    </m:ctrlPr>
                                                  </m:dPr>
                                                  <m:e>
                                                    <m:r>
                                                      <m:rPr>
                                                        <m:sty m:val="p"/>
                                                      </m:rPr>
                                                      <a:rPr lang="nl-NL" b="0" i="0" smtClean="0">
                                                        <a:solidFill>
                                                          <a:srgbClr val="FF0000"/>
                                                        </a:solidFill>
                                                        <a:latin typeface="Cambria Math"/>
                                                      </a:rPr>
                                                      <m:t>x</m:t>
                                                    </m:r>
                                                    <m:r>
                                                      <a:rPr lang="nl-NL" b="0" i="0" smtClean="0">
                                                        <a:solidFill>
                                                          <a:srgbClr val="FF0000"/>
                                                        </a:solidFill>
                                                        <a:latin typeface="Cambria Math"/>
                                                      </a:rPr>
                                                      <m:t>,</m:t>
                                                    </m:r>
                                                    <m:r>
                                                      <m:rPr>
                                                        <m:sty m:val="p"/>
                                                      </m:rPr>
                                                      <a:rPr lang="nl-NL" b="0" i="0" smtClean="0">
                                                        <a:solidFill>
                                                          <a:srgbClr val="FF0000"/>
                                                        </a:solidFill>
                                                        <a:latin typeface="Cambria Math"/>
                                                      </a:rPr>
                                                      <m:t>y</m:t>
                                                    </m:r>
                                                  </m:e>
                                                </m:d>
                                              </m:num>
                                              <m:den>
                                                <m:r>
                                                  <a:rPr lang="nl-NL" b="0" i="0" smtClean="0">
                                                    <a:solidFill>
                                                      <a:srgbClr val="FF0000"/>
                                                    </a:solidFill>
                                                    <a:latin typeface="Cambria Math"/>
                                                  </a:rPr>
                                                  <m:t>3</m:t>
                                                </m:r>
                                              </m:den>
                                            </m:f>
                                            <m:r>
                                              <a:rPr lang="nl-NL" b="0" i="0" smtClean="0">
                                                <a:solidFill>
                                                  <a:srgbClr val="FF0000"/>
                                                </a:solidFill>
                                                <a:latin typeface="Cambria Math"/>
                                              </a:rPr>
                                              <m:t>,1</m:t>
                                            </m:r>
                                          </m:e>
                                        </m:d>
                                      </m:e>
                                    </m:func>
                                  </m:den>
                                </m:f>
                              </m:e>
                            </m:nary>
                          </m:e>
                        </m:d>
                      </m:e>
                      <m:sup>
                        <m:r>
                          <a:rPr lang="nl-NL" b="0" i="0" smtClean="0">
                            <a:latin typeface="Cambria Math"/>
                          </a:rPr>
                          <m:t>−1</m:t>
                        </m:r>
                      </m:sup>
                    </m:sSup>
                  </m:oMath>
                </a14:m>
                <a:r>
                  <a:rPr lang="nl-NL" b="0" dirty="0" smtClean="0"/>
                  <a:t>; </a:t>
                </a:r>
                <a:r>
                  <a:rPr lang="nl-NL" b="0" dirty="0" smtClean="0">
                    <a:solidFill>
                      <a:srgbClr val="FF0000"/>
                    </a:solidFill>
                  </a:rPr>
                  <a:t>= PENALTY</a:t>
                </a:r>
              </a:p>
              <a:p>
                <a:pPr marL="360363" lvl="1" indent="0">
                  <a:buNone/>
                </a:pPr>
                <a14:m>
                  <m:oMath xmlns:m="http://schemas.openxmlformats.org/officeDocument/2006/math">
                    <m:r>
                      <m:rPr>
                        <m:sty m:val="p"/>
                      </m:rPr>
                      <a:rPr lang="nl-NL">
                        <a:latin typeface="Cambria Math"/>
                      </a:rPr>
                      <m:t>Δc</m:t>
                    </m:r>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r>
                          <a:rPr lang="nl-NL">
                            <a:latin typeface="Cambria Math"/>
                          </a:rPr>
                          <m:t>,</m:t>
                        </m:r>
                        <m:r>
                          <m:rPr>
                            <m:sty m:val="p"/>
                          </m:rPr>
                          <a:rPr lang="nl-NL">
                            <a:latin typeface="Cambria Math"/>
                          </a:rPr>
                          <m:t>d</m:t>
                        </m:r>
                      </m:e>
                    </m:d>
                    <m:r>
                      <a:rPr lang="nl-NL">
                        <a:latin typeface="Cambria Math"/>
                      </a:rPr>
                      <m:t>=</m:t>
                    </m:r>
                    <m:r>
                      <m:rPr>
                        <m:sty m:val="p"/>
                      </m:rPr>
                      <a:rPr lang="nl-NL">
                        <a:latin typeface="Cambria Math"/>
                      </a:rPr>
                      <m:t>c</m:t>
                    </m:r>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r>
                          <a:rPr lang="nl-NL">
                            <a:latin typeface="Cambria Math"/>
                          </a:rPr>
                          <m:t>,</m:t>
                        </m:r>
                        <m:r>
                          <m:rPr>
                            <m:sty m:val="p"/>
                          </m:rPr>
                          <a:rPr lang="nl-NL">
                            <a:latin typeface="Cambria Math"/>
                          </a:rPr>
                          <m:t>d</m:t>
                        </m:r>
                      </m:e>
                    </m:d>
                    <m:r>
                      <a:rPr lang="nl-NL">
                        <a:latin typeface="Cambria Math"/>
                      </a:rPr>
                      <m:t>−</m:t>
                    </m:r>
                    <m:sSub>
                      <m:sSubPr>
                        <m:ctrlPr>
                          <a:rPr lang="nl-NL" i="1">
                            <a:latin typeface="Cambria Math" panose="02040503050406030204" pitchFamily="18" charset="0"/>
                          </a:rPr>
                        </m:ctrlPr>
                      </m:sSubPr>
                      <m:e>
                        <m:r>
                          <m:rPr>
                            <m:sty m:val="p"/>
                          </m:rPr>
                          <a:rPr lang="nl-NL">
                            <a:latin typeface="Cambria Math"/>
                          </a:rPr>
                          <m:t>c</m:t>
                        </m:r>
                      </m:e>
                      <m:sub>
                        <m:r>
                          <a:rPr lang="nl-NL">
                            <a:latin typeface="Cambria Math"/>
                          </a:rPr>
                          <m:t>1</m:t>
                        </m:r>
                      </m:sub>
                    </m:sSub>
                    <m:r>
                      <a:rPr lang="nl-NL">
                        <a:latin typeface="Cambria Math"/>
                      </a:rPr>
                      <m:t>(</m:t>
                    </m:r>
                    <m:r>
                      <m:rPr>
                        <m:sty m:val="p"/>
                      </m:rPr>
                      <a:rPr lang="nl-NL">
                        <a:latin typeface="Cambria Math"/>
                      </a:rPr>
                      <m:t>x</m:t>
                    </m:r>
                    <m:r>
                      <a:rPr lang="nl-NL">
                        <a:latin typeface="Cambria Math"/>
                      </a:rPr>
                      <m:t>,</m:t>
                    </m:r>
                    <m:r>
                      <m:rPr>
                        <m:sty m:val="p"/>
                      </m:rPr>
                      <a:rPr lang="nl-NL">
                        <a:latin typeface="Cambria Math"/>
                      </a:rPr>
                      <m:t>y</m:t>
                    </m:r>
                    <m:r>
                      <a:rPr lang="nl-NL">
                        <a:latin typeface="Cambria Math"/>
                      </a:rPr>
                      <m:t>)</m:t>
                    </m:r>
                  </m:oMath>
                </a14:m>
                <a:r>
                  <a:rPr lang="en-US" dirty="0"/>
                  <a:t>;</a:t>
                </a:r>
              </a:p>
              <a:p>
                <a:pPr marL="360363" lvl="1" indent="0">
                  <a:buNone/>
                </a:pPr>
                <a14:m>
                  <m:oMath xmlns:m="http://schemas.openxmlformats.org/officeDocument/2006/math">
                    <m:r>
                      <m:rPr>
                        <m:sty m:val="p"/>
                      </m:rPr>
                      <a:rPr lang="nl-NL" b="0" i="0" smtClean="0">
                        <a:latin typeface="Cambria Math"/>
                      </a:rPr>
                      <m:t>Δd</m:t>
                    </m:r>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r>
                          <a:rPr lang="nl-NL" b="0" i="0" smtClean="0">
                            <a:latin typeface="Cambria Math"/>
                          </a:rPr>
                          <m:t>,</m:t>
                        </m:r>
                        <m:r>
                          <m:rPr>
                            <m:sty m:val="p"/>
                          </m:rPr>
                          <a:rPr lang="nl-NL" b="0" i="0" smtClean="0">
                            <a:latin typeface="Cambria Math"/>
                          </a:rPr>
                          <m:t>d</m:t>
                        </m:r>
                      </m:e>
                    </m:d>
                    <m:r>
                      <a:rPr lang="nl-NL" b="0" i="0" smtClean="0">
                        <a:latin typeface="Cambria Math"/>
                      </a:rPr>
                      <m:t>=</m:t>
                    </m:r>
                    <m:d>
                      <m:dPr>
                        <m:begChr m:val="|"/>
                        <m:endChr m:val="|"/>
                        <m:ctrlPr>
                          <a:rPr lang="nl-NL" b="0" i="1" smtClean="0">
                            <a:latin typeface="Cambria Math" panose="02040503050406030204" pitchFamily="18" charset="0"/>
                          </a:rPr>
                        </m:ctrlPr>
                      </m:dPr>
                      <m:e>
                        <m:r>
                          <m:rPr>
                            <m:sty m:val="p"/>
                          </m:rPr>
                          <a:rPr lang="nl-NL" b="0" i="0" smtClean="0">
                            <a:latin typeface="Cambria Math"/>
                          </a:rPr>
                          <m:t>d</m:t>
                        </m:r>
                        <m:r>
                          <a:rPr lang="nl-NL" b="0" i="0" smtClean="0">
                            <a:latin typeface="Cambria Math"/>
                          </a:rPr>
                          <m:t>−</m:t>
                        </m:r>
                        <m:sSub>
                          <m:sSubPr>
                            <m:ctrlPr>
                              <a:rPr lang="nl-NL" b="0" i="1" smtClean="0">
                                <a:latin typeface="Cambria Math" panose="02040503050406030204" pitchFamily="18" charset="0"/>
                              </a:rPr>
                            </m:ctrlPr>
                          </m:sSubPr>
                          <m:e>
                            <m:r>
                              <m:rPr>
                                <m:sty m:val="p"/>
                              </m:rPr>
                              <a:rPr lang="nl-NL" b="0" i="0" smtClean="0">
                                <a:latin typeface="Cambria Math"/>
                              </a:rPr>
                              <m:t>d</m:t>
                            </m:r>
                          </m:e>
                          <m:sub>
                            <m:r>
                              <a:rPr lang="nl-NL" b="0" i="0" smtClean="0">
                                <a:latin typeface="Cambria Math"/>
                              </a:rPr>
                              <m:t>1</m:t>
                            </m:r>
                          </m:sub>
                        </m:sSub>
                        <m:d>
                          <m:dPr>
                            <m:ctrlPr>
                              <a:rPr lang="nl-NL" b="0" i="1" smtClean="0">
                                <a:latin typeface="Cambria Math" panose="02040503050406030204" pitchFamily="18" charset="0"/>
                              </a:rPr>
                            </m:ctrlPr>
                          </m:dPr>
                          <m:e>
                            <m:r>
                              <m:rPr>
                                <m:sty m:val="p"/>
                              </m:rPr>
                              <a:rPr lang="nl-NL" b="0" i="0" smtClean="0">
                                <a:latin typeface="Cambria Math"/>
                              </a:rPr>
                              <m:t>x</m:t>
                            </m:r>
                            <m:r>
                              <a:rPr lang="nl-NL" b="0" i="0" smtClean="0">
                                <a:latin typeface="Cambria Math"/>
                              </a:rPr>
                              <m:t>,</m:t>
                            </m:r>
                            <m:r>
                              <m:rPr>
                                <m:sty m:val="p"/>
                              </m:rPr>
                              <a:rPr lang="nl-NL" b="0" i="0" smtClean="0">
                                <a:latin typeface="Cambria Math"/>
                              </a:rPr>
                              <m:t>y</m:t>
                            </m:r>
                          </m:e>
                        </m:d>
                      </m:e>
                    </m:d>
                  </m:oMath>
                </a14:m>
                <a:r>
                  <a:rPr lang="nl-NL" b="0" dirty="0" smtClean="0"/>
                  <a:t>;</a:t>
                </a:r>
              </a:p>
              <a:p>
                <a:r>
                  <a:rPr lang="nl-NL" dirty="0" smtClean="0"/>
                  <a:t>We subtract 1 from </a:t>
                </a:r>
                <a14:m>
                  <m:oMath xmlns:m="http://schemas.openxmlformats.org/officeDocument/2006/math">
                    <m:r>
                      <m:rPr>
                        <m:sty m:val="p"/>
                      </m:rPr>
                      <a:rPr lang="nl-NL">
                        <a:latin typeface="Cambria Math"/>
                      </a:rPr>
                      <m:t>Δd</m:t>
                    </m:r>
                    <m:d>
                      <m:dPr>
                        <m:ctrlPr>
                          <a:rPr lang="nl-NL" i="1">
                            <a:latin typeface="Cambria Math" panose="02040503050406030204" pitchFamily="18" charset="0"/>
                          </a:rPr>
                        </m:ctrlPr>
                      </m:dPr>
                      <m:e>
                        <m:r>
                          <m:rPr>
                            <m:sty m:val="p"/>
                          </m:rPr>
                          <a:rPr lang="nl-NL">
                            <a:latin typeface="Cambria Math"/>
                          </a:rPr>
                          <m:t>x</m:t>
                        </m:r>
                        <m:r>
                          <a:rPr lang="nl-NL">
                            <a:latin typeface="Cambria Math"/>
                          </a:rPr>
                          <m:t>,</m:t>
                        </m:r>
                        <m:r>
                          <m:rPr>
                            <m:sty m:val="p"/>
                          </m:rPr>
                          <a:rPr lang="nl-NL">
                            <a:latin typeface="Cambria Math"/>
                          </a:rPr>
                          <m:t>y</m:t>
                        </m:r>
                        <m:r>
                          <a:rPr lang="nl-NL">
                            <a:latin typeface="Cambria Math"/>
                          </a:rPr>
                          <m:t>,</m:t>
                        </m:r>
                        <m:r>
                          <m:rPr>
                            <m:sty m:val="p"/>
                          </m:rPr>
                          <a:rPr lang="nl-NL">
                            <a:latin typeface="Cambria Math"/>
                          </a:rPr>
                          <m:t>d</m:t>
                        </m:r>
                      </m:e>
                    </m:d>
                  </m:oMath>
                </a14:m>
                <a:r>
                  <a:rPr lang="en-US" dirty="0" smtClean="0"/>
                  <a:t>, to not penalize two small cost values next to each other, as this is most likely a quantization error and will be fixed in post-processing steps.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l="-1634" t="-2294" r="-817"/>
                </a:stretch>
              </a:blipFill>
            </p:spPr>
            <p:txBody>
              <a:bodyPr/>
              <a:lstStyle/>
              <a:p>
                <a:r>
                  <a:rPr lang="en-US">
                    <a:noFill/>
                  </a:rPr>
                  <a:t> </a:t>
                </a:r>
              </a:p>
            </p:txBody>
          </p:sp>
        </mc:Fallback>
      </mc:AlternateContent>
    </p:spTree>
    <p:extLst>
      <p:ext uri="{BB962C8B-B14F-4D97-AF65-F5344CB8AC3E}">
        <p14:creationId xmlns:p14="http://schemas.microsoft.com/office/powerpoint/2010/main" val="3226356630"/>
      </p:ext>
    </p:extLst>
  </p:cSld>
  <p:clrMapOvr>
    <a:masterClrMapping/>
  </p:clrMapOvr>
  <mc:AlternateContent xmlns:mc="http://schemas.openxmlformats.org/markup-compatibility/2006" xmlns:p14="http://schemas.microsoft.com/office/powerpoint/2010/main">
    <mc:Choice Requires="p14">
      <p:transition spd="slow" p14:dur="2000" advTm="30865"/>
    </mc:Choice>
    <mc:Fallback xmlns="">
      <p:transition spd="slow" advTm="30865"/>
    </mc:Fallback>
  </mc:AlternateContent>
  <p:timing>
    <p:tnLst>
      <p:par>
        <p:cTn id="1" dur="indefinite" restart="never" nodeType="tmRoot"/>
      </p:par>
    </p:tnLst>
  </p:timing>
</p:sld>
</file>

<file path=ppt/theme/theme1.xml><?xml version="1.0" encoding="utf-8"?>
<a:theme xmlns:a="http://schemas.openxmlformats.org/drawingml/2006/main" name="P10_110616_ppt_Master_Ins_de_4zu3">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40000"/>
          </a:spcAft>
          <a:buClrTx/>
          <a:buSzTx/>
          <a:buFont typeface="Wingdings" pitchFamily="2" charset="2"/>
          <a:buNone/>
          <a:tabLst/>
          <a:defRPr kumimoji="0" lang="de-DE" sz="1800" b="0" i="0" u="none" strike="noStrike" cap="none" normalizeH="0" baseline="0" smtClean="0">
            <a:ln>
              <a:noFill/>
            </a:ln>
            <a:solidFill>
              <a:schemeClr val="tx1"/>
            </a:solidFill>
            <a:effectLst/>
            <a:latin typeface="Frutiger LT Com 55 Roman" pitchFamily="34"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P10_110616_ppt_Master_Ins_de_4zu3</Template>
  <TotalTime>0</TotalTime>
  <Words>1939</Words>
  <Application>Microsoft Office PowerPoint</Application>
  <PresentationFormat>On-screen Show (16:9)</PresentationFormat>
  <Paragraphs>198</Paragraphs>
  <Slides>28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Cambria Math</vt:lpstr>
      <vt:lpstr>Frutiger LT Com 45 Light</vt:lpstr>
      <vt:lpstr>Frutiger LT Com 55 Roman</vt:lpstr>
      <vt:lpstr>Wingdings</vt:lpstr>
      <vt:lpstr>P10_110616_ppt_Master_Ins_de_4zu3</vt:lpstr>
      <vt:lpstr>A NOVEL CONFIDENCE MEASURE FOR DISPARITY MAPS BY PIXEL-WISE COST FUNCTION ANALYSIS</vt:lpstr>
      <vt:lpstr>Introduction (1)</vt:lpstr>
      <vt:lpstr>Introduction (2)</vt:lpstr>
      <vt:lpstr>Related Work</vt:lpstr>
      <vt:lpstr>Left-Right Difference (LRD)</vt:lpstr>
      <vt:lpstr>Confidence CNN (CCNN)</vt:lpstr>
      <vt:lpstr>Proposed Method (1)</vt:lpstr>
      <vt:lpstr>Proposed Method (2)</vt:lpstr>
      <vt:lpstr>Proposed Method (3)</vt:lpstr>
      <vt:lpstr>Defenitions</vt:lpstr>
      <vt:lpstr>Proposed Method (4)</vt:lpstr>
      <vt:lpstr>Proposed Method (5)</vt:lpstr>
      <vt:lpstr>Proposed Method (6)</vt:lpstr>
      <vt:lpstr>Evaluation and Results (1)</vt:lpstr>
      <vt:lpstr>Evaluation and Results (2)</vt:lpstr>
      <vt:lpstr>Evaluation and Results (3)</vt:lpstr>
      <vt:lpstr>Evaluation and Results (4)</vt:lpstr>
      <vt:lpstr>Evaluation and Results (5)</vt:lpstr>
      <vt:lpstr>Evaluation and Results (6)</vt:lpstr>
      <vt:lpstr>Evaluation and Results (7)</vt:lpstr>
      <vt:lpstr>Conclusion</vt:lpstr>
      <vt:lpstr>PowerPoint Presentation</vt:lpstr>
      <vt:lpstr>Proposed Method (1)</vt:lpstr>
      <vt:lpstr>Proposed Method (2)</vt:lpstr>
      <vt:lpstr>Proposed Method (3)</vt:lpstr>
      <vt:lpstr>Proposed Method (4)</vt:lpstr>
      <vt:lpstr>Proposed Method (5)</vt:lpstr>
      <vt:lpstr>Proposed Method (6)</vt:lpstr>
    </vt:vector>
  </TitlesOfParts>
  <Company>Fraunhofer IIS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logo/Titel durch Klicken hinzufügen</dc:title>
  <dc:creator>Stefanie Fuchs</dc:creator>
  <cp:lastModifiedBy>Zakeri, Faezeh Sadat</cp:lastModifiedBy>
  <cp:revision>121</cp:revision>
  <cp:lastPrinted>2011-04-27T07:57:31Z</cp:lastPrinted>
  <dcterms:created xsi:type="dcterms:W3CDTF">2011-07-15T07:08:58Z</dcterms:created>
  <dcterms:modified xsi:type="dcterms:W3CDTF">2018-10-07T20:29:27Z</dcterms:modified>
</cp:coreProperties>
</file>