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1"/>
  </p:notesMasterIdLst>
  <p:sldIdLst>
    <p:sldId id="256" r:id="rId2"/>
    <p:sldId id="270" r:id="rId3"/>
    <p:sldId id="271" r:id="rId4"/>
    <p:sldId id="272" r:id="rId5"/>
    <p:sldId id="273" r:id="rId6"/>
    <p:sldId id="274" r:id="rId7"/>
    <p:sldId id="275" r:id="rId8"/>
    <p:sldId id="276" r:id="rId9"/>
    <p:sldId id="277"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yz0293" initials="Y" lastIdx="1" clrIdx="0">
    <p:extLst>
      <p:ext uri="{19B8F6BF-5375-455C-9EA6-DF929625EA0E}">
        <p15:presenceInfo xmlns:p15="http://schemas.microsoft.com/office/powerpoint/2012/main" userId="36c29204a55493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9"/>
    <a:srgbClr val="D8E4F0"/>
    <a:srgbClr val="D2DCE6"/>
    <a:srgbClr val="396692"/>
    <a:srgbClr val="CC4A4A"/>
    <a:srgbClr val="F68A00"/>
    <a:srgbClr val="FEF3D2"/>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622" autoAdjust="0"/>
  </p:normalViewPr>
  <p:slideViewPr>
    <p:cSldViewPr snapToGrid="0">
      <p:cViewPr varScale="1">
        <p:scale>
          <a:sx n="56" d="100"/>
          <a:sy n="56" d="100"/>
        </p:scale>
        <p:origin x="276" y="56"/>
      </p:cViewPr>
      <p:guideLst/>
    </p:cSldViewPr>
  </p:slideViewPr>
  <p:notesTextViewPr>
    <p:cViewPr>
      <p:scale>
        <a:sx n="3" d="2"/>
        <a:sy n="3" d="2"/>
      </p:scale>
      <p:origin x="0" y="0"/>
    </p:cViewPr>
  </p:notesTextViewPr>
  <p:sorterViewPr>
    <p:cViewPr>
      <p:scale>
        <a:sx n="125" d="100"/>
        <a:sy n="125" d="100"/>
      </p:scale>
      <p:origin x="0" y="0"/>
    </p:cViewPr>
  </p:sorterViewPr>
  <p:notesViewPr>
    <p:cSldViewPr snapToGrid="0">
      <p:cViewPr varScale="1">
        <p:scale>
          <a:sx n="51" d="100"/>
          <a:sy n="51" d="100"/>
        </p:scale>
        <p:origin x="1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t>2023/5/6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t>‹#›</a:t>
            </a:fld>
            <a:endParaRPr lang="zh-CN" altLang="en-US"/>
          </a:p>
        </p:txBody>
      </p:sp>
    </p:spTree>
    <p:extLst>
      <p:ext uri="{BB962C8B-B14F-4D97-AF65-F5344CB8AC3E}">
        <p14:creationId xmlns:p14="http://schemas.microsoft.com/office/powerpoint/2010/main" val="6601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dirty="0"/>
              <a:t>This is the presentation of our paper [name], My name is </a:t>
            </a:r>
            <a:r>
              <a:rPr lang="en-US" altLang="zh-CN" sz="1000" dirty="0" err="1"/>
              <a:t>yuyongzi</a:t>
            </a:r>
            <a:r>
              <a:rPr lang="en-US" altLang="zh-CN" sz="1000" dirty="0"/>
              <a:t>. It’s my honor to be here to present our paper.</a:t>
            </a:r>
            <a:endParaRPr lang="zh-CN" altLang="en-US" sz="1000"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t>1</a:t>
            </a:fld>
            <a:endParaRPr lang="zh-CN" altLang="en-US"/>
          </a:p>
        </p:txBody>
      </p:sp>
    </p:spTree>
    <p:extLst>
      <p:ext uri="{BB962C8B-B14F-4D97-AF65-F5344CB8AC3E}">
        <p14:creationId xmlns:p14="http://schemas.microsoft.com/office/powerpoint/2010/main" val="8909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presentation will show our work from five parts. </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2</a:t>
            </a:fld>
            <a:endParaRPr lang="zh-CN" altLang="en-US"/>
          </a:p>
        </p:txBody>
      </p:sp>
    </p:spTree>
    <p:extLst>
      <p:ext uri="{BB962C8B-B14F-4D97-AF65-F5344CB8AC3E}">
        <p14:creationId xmlns:p14="http://schemas.microsoft.com/office/powerpoint/2010/main" val="342235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proposed the [</a:t>
            </a:r>
            <a:r>
              <a:rPr lang="zh-CN" altLang="en-US" dirty="0"/>
              <a:t>黑字</a:t>
            </a:r>
            <a:r>
              <a:rPr lang="en-US" altLang="zh-CN" dirty="0"/>
              <a:t>]. The contribution of our work could be included as three parts: Firstly, this is the first time that FL has been applied to stuttering scenarios. Secondly, considering privacy protection, we find that </a:t>
            </a:r>
            <a:r>
              <a:rPr lang="en-US" altLang="zh-CN" dirty="0" err="1"/>
              <a:t>XGBoost</a:t>
            </a:r>
            <a:r>
              <a:rPr lang="en-US" altLang="zh-CN" dirty="0"/>
              <a:t>-based FL has comparable performance with centralized learning for stuttering classification. Thirdly We introduce Shapley values to measure changes in feature importance. Fig 1shows the framework of federated intelligent terminals. Different scenarios collect the audio and train in their own client, then they upload the parameters to the federated server. After federated learning, we get the global model and we use </a:t>
            </a:r>
            <a:r>
              <a:rPr lang="en-US" altLang="zh-CN" dirty="0" err="1"/>
              <a:t>shapley</a:t>
            </a:r>
            <a:r>
              <a:rPr lang="en-US" altLang="zh-CN" dirty="0"/>
              <a:t> value to check. Clients get the global model and make decision, which is a feedback to the users.</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3</a:t>
            </a:fld>
            <a:endParaRPr lang="zh-CN" altLang="en-US"/>
          </a:p>
        </p:txBody>
      </p:sp>
    </p:spTree>
    <p:extLst>
      <p:ext uri="{BB962C8B-B14F-4D97-AF65-F5344CB8AC3E}">
        <p14:creationId xmlns:p14="http://schemas.microsoft.com/office/powerpoint/2010/main" val="364099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Stuttering is a multifactorial language disorder. The physical and emotional symptoms of people who stutter exert an adverse impact on their lives. Therefore, the monitoring of stuttering is crucial to speech therapy. Besides, Evaluation of stuttering by speech therapists can be influenced with too much manual subjective </a:t>
            </a:r>
            <a:r>
              <a:rPr lang="en-US" altLang="zh-CN" dirty="0" err="1"/>
              <a:t>intervention.So</a:t>
            </a:r>
            <a:r>
              <a:rPr lang="en-US" altLang="zh-CN" dirty="0"/>
              <a:t>, a comprehensive evaluation in various contexts is required. Further, the results of the speech therapist's evaluation might be influenced by many factors, such as the communication situation, psychological factors, linguistic complexity, and personal subjectivity. Also, the question of data security for AI is need to be concerned. So we propose FITs which stands for the federated intelligent terminals</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4</a:t>
            </a:fld>
            <a:endParaRPr lang="zh-CN" altLang="en-US"/>
          </a:p>
        </p:txBody>
      </p:sp>
    </p:spTree>
    <p:extLst>
      <p:ext uri="{BB962C8B-B14F-4D97-AF65-F5344CB8AC3E}">
        <p14:creationId xmlns:p14="http://schemas.microsoft.com/office/powerpoint/2010/main" val="260095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experimental data are taken from the Kassel State of Fluency. It can be accessed from this link. The dataset is split based on speakers. It contains 3,471 speech segments from speeches of stutterers, each labeled as one of 8 classes. The distribution of labels is shown in Table1. Each sample contains 4\,096 static features extracted by </a:t>
            </a:r>
            <a:r>
              <a:rPr lang="en-US" altLang="zh-CN" dirty="0" err="1"/>
              <a:t>auDeep</a:t>
            </a:r>
            <a:r>
              <a:rPr lang="en-US" altLang="zh-CN" dirty="0"/>
              <a:t>. </a:t>
            </a:r>
            <a:r>
              <a:rPr lang="en-US" altLang="zh-CN" dirty="0" err="1"/>
              <a:t>auDeep</a:t>
            </a:r>
            <a:r>
              <a:rPr lang="en-US" altLang="zh-CN" dirty="0"/>
              <a:t> uses a sequence-to-sequence learning-based approach to extract features with timing information from audio signals. The </a:t>
            </a:r>
            <a:r>
              <a:rPr lang="en-US" altLang="zh-CN" dirty="0" err="1"/>
              <a:t>SHapley</a:t>
            </a:r>
            <a:r>
              <a:rPr lang="en-US" altLang="zh-CN" dirty="0"/>
              <a:t> Additive </a:t>
            </a:r>
            <a:r>
              <a:rPr lang="en-US" altLang="zh-CN" dirty="0" err="1"/>
              <a:t>exPlanations</a:t>
            </a:r>
            <a:r>
              <a:rPr lang="en-US" altLang="zh-CN" dirty="0"/>
              <a:t> provides an efficient method to fairly evaluate feature contributions by assigning each feature a value to represent its impact. </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5</a:t>
            </a:fld>
            <a:endParaRPr lang="zh-CN" altLang="en-US"/>
          </a:p>
        </p:txBody>
      </p:sp>
    </p:spTree>
    <p:extLst>
      <p:ext uri="{BB962C8B-B14F-4D97-AF65-F5344CB8AC3E}">
        <p14:creationId xmlns:p14="http://schemas.microsoft.com/office/powerpoint/2010/main" val="99205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Ensemble learning </a:t>
            </a:r>
            <a:r>
              <a:rPr lang="en-US" altLang="zh-CN" dirty="0" err="1"/>
              <a:t>XGBoost</a:t>
            </a:r>
            <a:r>
              <a:rPr lang="en-US" altLang="zh-CN" dirty="0"/>
              <a:t> is used for our multi-classification task. Compared with other algorithms, </a:t>
            </a:r>
            <a:r>
              <a:rPr lang="en-US" altLang="zh-CN" dirty="0" err="1"/>
              <a:t>XGBoost</a:t>
            </a:r>
            <a:r>
              <a:rPr lang="en-US" altLang="zh-CN" dirty="0"/>
              <a:t> is good at parallel computing</a:t>
            </a:r>
            <a:r>
              <a:rPr lang="zh-CN" altLang="en-US" dirty="0"/>
              <a:t>，</a:t>
            </a:r>
            <a:r>
              <a:rPr lang="en-US" altLang="zh-CN" dirty="0"/>
              <a:t>highly scalable, and uses minimal resources for algorithmic optimization. Besides, it has flexible portability and precise libraries, which makes it easier to be used in FITS. The object function is on the right.  L is loss function and omega is Regularization function. </a:t>
            </a:r>
            <a:r>
              <a:rPr lang="en-US" altLang="zh-CN" dirty="0" err="1"/>
              <a:t>gi</a:t>
            </a:r>
            <a:r>
              <a:rPr lang="en-US" altLang="zh-CN" dirty="0"/>
              <a:t> is the first order gradient of loss and hi is the second order gradient of loss. </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6</a:t>
            </a:fld>
            <a:endParaRPr lang="zh-CN" altLang="en-US"/>
          </a:p>
        </p:txBody>
      </p:sp>
    </p:spTree>
    <p:extLst>
      <p:ext uri="{BB962C8B-B14F-4D97-AF65-F5344CB8AC3E}">
        <p14:creationId xmlns:p14="http://schemas.microsoft.com/office/powerpoint/2010/main" val="423967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order to set up the FL system for automatic stuttering speech monitoring, we makes a multi-classification FL with </a:t>
            </a:r>
            <a:r>
              <a:rPr lang="en-US" altLang="zh-CN" dirty="0" err="1"/>
              <a:t>XGBoost</a:t>
            </a:r>
            <a:r>
              <a:rPr lang="en-US" altLang="zh-CN" dirty="0"/>
              <a:t>. The framework is based on the FATE platform. Participants are divided into a central server and several clients. Clients hold different training samples, but share the same set of features and class labels. All the clients learn the same ensemble tree model. The central server only aggregates the gradients passed by the clients and broadcasts to the clients what the best global split point is now. Algorithm1 briefly shows the pseudocode.</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7</a:t>
            </a:fld>
            <a:endParaRPr lang="zh-CN" altLang="en-US"/>
          </a:p>
        </p:txBody>
      </p:sp>
    </p:spTree>
    <p:extLst>
      <p:ext uri="{BB962C8B-B14F-4D97-AF65-F5344CB8AC3E}">
        <p14:creationId xmlns:p14="http://schemas.microsoft.com/office/powerpoint/2010/main" val="317674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UAR and UF1 to evaluate the matrix. According to the fig2 and fig3, the performance of the FL model has little reduction compared to </a:t>
            </a:r>
            <a:r>
              <a:rPr lang="en-US" altLang="zh-CN" dirty="0" err="1"/>
              <a:t>XGBoost</a:t>
            </a:r>
            <a:r>
              <a:rPr lang="en-US" altLang="zh-CN" dirty="0"/>
              <a:t> on the testing set, despite the skewed label distribution of the data. This means that we can implement the horizontal FL with a lower complexity ensemble tree model, which is very attractive in practice, especially in larger healthcare data conditions.</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8</a:t>
            </a:fld>
            <a:endParaRPr lang="zh-CN" altLang="en-US"/>
          </a:p>
        </p:txBody>
      </p:sp>
    </p:spTree>
    <p:extLst>
      <p:ext uri="{BB962C8B-B14F-4D97-AF65-F5344CB8AC3E}">
        <p14:creationId xmlns:p14="http://schemas.microsoft.com/office/powerpoint/2010/main" val="218875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conclusion, FL has considerable privacy-preserving advantages over </a:t>
            </a:r>
            <a:r>
              <a:rPr lang="en-US" altLang="zh-CN" dirty="0" err="1"/>
              <a:t>centralised</a:t>
            </a:r>
            <a:r>
              <a:rPr lang="en-US" altLang="zh-CN" dirty="0"/>
              <a:t> learning. This study provided a valid verification for the FL paradigm on automatic monitoring of stuttering. Fig4 shows the Shapley values for the whole feature space. It shows that the FL can still obtain very close results of feature importance, compared to centralized learning. Shapley value is important to support the advancement of mechanism design. And the Future work will focus on the development of lightweight models , and the deployment of FITS models on devices. That’s all of our presentation. Thank you for listening.</a:t>
            </a:r>
            <a:endParaRPr lang="zh-CN" altLang="en-US" dirty="0"/>
          </a:p>
        </p:txBody>
      </p:sp>
      <p:sp>
        <p:nvSpPr>
          <p:cNvPr id="4" name="灯片编号占位符 3"/>
          <p:cNvSpPr>
            <a:spLocks noGrp="1"/>
          </p:cNvSpPr>
          <p:nvPr>
            <p:ph type="sldNum" sz="quarter" idx="5"/>
          </p:nvPr>
        </p:nvSpPr>
        <p:spPr/>
        <p:txBody>
          <a:bodyPr/>
          <a:lstStyle/>
          <a:p>
            <a:fld id="{4A7EA511-84E0-4AE0-9842-AB0E10994BF1}" type="slidenum">
              <a:rPr lang="zh-CN" altLang="en-US" smtClean="0"/>
              <a:t>9</a:t>
            </a:fld>
            <a:endParaRPr lang="zh-CN" altLang="en-US"/>
          </a:p>
        </p:txBody>
      </p:sp>
    </p:spTree>
    <p:extLst>
      <p:ext uri="{BB962C8B-B14F-4D97-AF65-F5344CB8AC3E}">
        <p14:creationId xmlns:p14="http://schemas.microsoft.com/office/powerpoint/2010/main" val="4252687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duotone>
              <a:schemeClr val="accent1">
                <a:shade val="45000"/>
                <a:satMod val="135000"/>
              </a:schemeClr>
              <a:prstClr val="white"/>
            </a:duotone>
          </a:blip>
          <a:srcRect l="6683" t="2597" r="-4086"/>
          <a:stretch/>
        </p:blipFill>
        <p:spPr>
          <a:xfrm>
            <a:off x="0" y="0"/>
            <a:ext cx="11551113" cy="6858000"/>
          </a:xfrm>
          <a:prstGeom prst="rect">
            <a:avLst/>
          </a:prstGeom>
        </p:spPr>
      </p:pic>
      <p:sp>
        <p:nvSpPr>
          <p:cNvPr id="3" name="副标题 2">
            <a:extLst>
              <a:ext uri="{FF2B5EF4-FFF2-40B4-BE49-F238E27FC236}">
                <a16:creationId xmlns:a16="http://schemas.microsoft.com/office/drawing/2014/main" id="{C0051A00-6BD9-4243-B39B-F3B24CA24C07}"/>
              </a:ext>
            </a:extLst>
          </p:cNvPr>
          <p:cNvSpPr>
            <a:spLocks noGrp="1"/>
          </p:cNvSpPr>
          <p:nvPr>
            <p:ph type="subTitle" idx="1"/>
          </p:nvPr>
        </p:nvSpPr>
        <p:spPr>
          <a:xfrm>
            <a:off x="2917824" y="2777534"/>
            <a:ext cx="7855511" cy="558799"/>
          </a:xfrm>
        </p:spPr>
        <p:txBody>
          <a:bodyPr anchor="ctr">
            <a:normAutofit/>
          </a:bodyPr>
          <a:lstStyle>
            <a:lvl1pPr marL="0" indent="0" algn="l">
              <a:buNone/>
              <a:defRPr sz="20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4" name="标题 1">
            <a:extLst>
              <a:ext uri="{FF2B5EF4-FFF2-40B4-BE49-F238E27FC236}">
                <a16:creationId xmlns:a16="http://schemas.microsoft.com/office/drawing/2014/main" id="{F5FDBB14-1432-4EA7-819D-F65C03FFE0AB}"/>
              </a:ext>
            </a:extLst>
          </p:cNvPr>
          <p:cNvSpPr>
            <a:spLocks noGrp="1"/>
          </p:cNvSpPr>
          <p:nvPr>
            <p:ph type="ctrTitle"/>
          </p:nvPr>
        </p:nvSpPr>
        <p:spPr>
          <a:xfrm>
            <a:off x="2917824" y="2078943"/>
            <a:ext cx="7855511" cy="698591"/>
          </a:xfrm>
        </p:spPr>
        <p:txBody>
          <a:bodyPr anchor="ctr">
            <a:normAutofit/>
          </a:bodyPr>
          <a:lstStyle>
            <a:lvl1pPr algn="l">
              <a:defRPr sz="4000">
                <a:solidFill>
                  <a:schemeClr val="tx1"/>
                </a:solidFill>
              </a:defRPr>
            </a:lvl1pPr>
          </a:lstStyle>
          <a:p>
            <a:r>
              <a:rPr lang="en-US" dirty="0"/>
              <a:t>Click to edit Master title style</a:t>
            </a:r>
            <a:endParaRPr lang="zh-CN" altLang="en-US" dirty="0"/>
          </a:p>
        </p:txBody>
      </p:sp>
      <p:sp>
        <p:nvSpPr>
          <p:cNvPr id="5" name="文本占位符 13">
            <a:extLst>
              <a:ext uri="{FF2B5EF4-FFF2-40B4-BE49-F238E27FC236}">
                <a16:creationId xmlns:a16="http://schemas.microsoft.com/office/drawing/2014/main" id="{5B61DEA3-C890-40A8-B404-339D596F9515}"/>
              </a:ext>
            </a:extLst>
          </p:cNvPr>
          <p:cNvSpPr>
            <a:spLocks noGrp="1"/>
          </p:cNvSpPr>
          <p:nvPr>
            <p:ph type="body" sz="quarter" idx="10" hasCustomPrompt="1"/>
          </p:nvPr>
        </p:nvSpPr>
        <p:spPr>
          <a:xfrm>
            <a:off x="2917824" y="4540842"/>
            <a:ext cx="7855511" cy="296271"/>
          </a:xfrm>
        </p:spPr>
        <p:txBody>
          <a:bodyPr vert="horz" anchor="ctr">
            <a:noAutofit/>
          </a:bodyPr>
          <a:lstStyle>
            <a:lvl1pPr marL="0" indent="0" algn="l">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7" name="文本占位符 13">
            <a:extLst>
              <a:ext uri="{FF2B5EF4-FFF2-40B4-BE49-F238E27FC236}">
                <a16:creationId xmlns:a16="http://schemas.microsoft.com/office/drawing/2014/main" id="{003B3F59-3663-47BD-8362-9C78CB03C412}"/>
              </a:ext>
            </a:extLst>
          </p:cNvPr>
          <p:cNvSpPr>
            <a:spLocks noGrp="1"/>
          </p:cNvSpPr>
          <p:nvPr>
            <p:ph type="body" sz="quarter" idx="11" hasCustomPrompt="1"/>
          </p:nvPr>
        </p:nvSpPr>
        <p:spPr>
          <a:xfrm>
            <a:off x="2917824" y="4837113"/>
            <a:ext cx="7855511" cy="296271"/>
          </a:xfrm>
        </p:spPr>
        <p:txBody>
          <a:bodyPr vert="horz" anchor="ctr">
            <a:noAutofit/>
          </a:bodyPr>
          <a:lstStyle>
            <a:lvl1pPr marL="0" indent="0" algn="l">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Tree>
    <p:extLst>
      <p:ext uri="{BB962C8B-B14F-4D97-AF65-F5344CB8AC3E}">
        <p14:creationId xmlns:p14="http://schemas.microsoft.com/office/powerpoint/2010/main" val="9181984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pPr/>
              <a:t>2023/5/6</a:t>
            </a:fld>
            <a:endParaRPr lang="zh-CN" altLang="en-US"/>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www.islide.cc</a:t>
            </a:r>
            <a:endParaRPr lang="zh-CN" altLang="en-US" dirty="0"/>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18016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fld id="{6489D9C7-5DC6-4263-87FF-7C99F6FB63C3}" type="datetime1">
              <a:rPr lang="zh-CN" altLang="en-US" smtClean="0"/>
              <a:pPr/>
              <a:t>2023/5/6</a:t>
            </a:fld>
            <a:endParaRPr lang="zh-CN" altLang="en-US" dirty="0"/>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r>
              <a:rPr lang="en-US" altLang="zh-CN" dirty="0"/>
              <a:t>www.islide.cc</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p:txBody>
          <a:body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115319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68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2023/5/6</a:t>
            </a:fld>
            <a:endParaRPr lang="zh-CN" altLang="en-US"/>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860147431"/>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73" r:id="rId3"/>
    <p:sldLayoutId id="2147483667" r:id="rId4"/>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31" userDrawn="1">
          <p15:clr>
            <a:srgbClr val="F26B43"/>
          </p15:clr>
        </p15:guide>
        <p15:guide id="5" orient="horz" pos="3931">
          <p15:clr>
            <a:srgbClr val="F26B43"/>
          </p15:clr>
        </p15:guide>
        <p15:guide id="6" orient="horz" pos="386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shap.readthedocs.io/" TargetMode="External"/><Relationship Id="rId3" Type="http://schemas.openxmlformats.org/officeDocument/2006/relationships/image" Target="../media/image8.png"/><Relationship Id="rId7" Type="http://schemas.openxmlformats.org/officeDocument/2006/relationships/hyperlink" Target="https://zenodo.org/record/680184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0.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github.com/FederatedAI/FAT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3">
            <a:extLst>
              <a:ext uri="{FF2B5EF4-FFF2-40B4-BE49-F238E27FC236}">
                <a16:creationId xmlns:a16="http://schemas.microsoft.com/office/drawing/2014/main" id="{75008619-5A93-491D-8B76-41D7C6FA0D26}"/>
              </a:ext>
            </a:extLst>
          </p:cNvPr>
          <p:cNvSpPr>
            <a:spLocks noGrp="1"/>
          </p:cNvSpPr>
          <p:nvPr>
            <p:ph type="ctrTitle"/>
          </p:nvPr>
        </p:nvSpPr>
        <p:spPr>
          <a:xfrm>
            <a:off x="2532993" y="1732567"/>
            <a:ext cx="9197703" cy="1138548"/>
          </a:xfrm>
        </p:spPr>
        <p:txBody>
          <a:bodyPr>
            <a:normAutofit fontScale="90000"/>
          </a:bodyPr>
          <a:lstStyle/>
          <a:p>
            <a:pPr algn="r"/>
            <a:r>
              <a:rPr lang="en-US" altLang="zh-CN" dirty="0">
                <a:ea typeface="+mn-ea"/>
                <a:cs typeface="+mn-ea"/>
                <a:sym typeface="+mn-lt"/>
              </a:rPr>
              <a:t>Federated Intelligent Terminals Facilitate Stuttering Monitoring</a:t>
            </a:r>
            <a:endParaRPr lang="zh-CN" altLang="en-US" dirty="0">
              <a:ea typeface="+mn-ea"/>
              <a:cs typeface="+mn-ea"/>
              <a:sym typeface="+mn-lt"/>
            </a:endParaRPr>
          </a:p>
        </p:txBody>
      </p:sp>
      <p:sp>
        <p:nvSpPr>
          <p:cNvPr id="12" name="文本占位符 5">
            <a:extLst>
              <a:ext uri="{FF2B5EF4-FFF2-40B4-BE49-F238E27FC236}">
                <a16:creationId xmlns:a16="http://schemas.microsoft.com/office/drawing/2014/main" id="{1E87231D-0865-41CF-857E-D8F6C394BC22}"/>
              </a:ext>
            </a:extLst>
          </p:cNvPr>
          <p:cNvSpPr>
            <a:spLocks noGrp="1"/>
          </p:cNvSpPr>
          <p:nvPr>
            <p:ph type="body" sz="quarter" idx="10"/>
          </p:nvPr>
        </p:nvSpPr>
        <p:spPr>
          <a:xfrm>
            <a:off x="4361793" y="3058746"/>
            <a:ext cx="7862024" cy="636574"/>
          </a:xfrm>
        </p:spPr>
        <p:txBody>
          <a:bodyPr/>
          <a:lstStyle/>
          <a:p>
            <a:pPr algn="r"/>
            <a:r>
              <a:rPr lang="en-US" altLang="zh-CN" sz="2000" b="1" dirty="0" err="1">
                <a:cs typeface="+mn-ea"/>
                <a:sym typeface="+mn-lt"/>
              </a:rPr>
              <a:t>Yongzi</a:t>
            </a:r>
            <a:r>
              <a:rPr lang="en-US" altLang="zh-CN" sz="2000" b="1" dirty="0">
                <a:cs typeface="+mn-ea"/>
                <a:sym typeface="+mn-lt"/>
              </a:rPr>
              <a:t> Yu</a:t>
            </a:r>
            <a:r>
              <a:rPr lang="en-US" altLang="zh-CN" sz="2000" b="1" baseline="30000" dirty="0">
                <a:cs typeface="+mn-ea"/>
                <a:sym typeface="+mn-lt"/>
              </a:rPr>
              <a:t>1</a:t>
            </a:r>
            <a:r>
              <a:rPr lang="en-US" altLang="zh-CN" sz="2000" dirty="0">
                <a:cs typeface="+mn-ea"/>
                <a:sym typeface="+mn-lt"/>
              </a:rPr>
              <a:t>, </a:t>
            </a:r>
            <a:r>
              <a:rPr lang="en-US" altLang="zh-CN" sz="2000" dirty="0" err="1">
                <a:cs typeface="+mn-ea"/>
                <a:sym typeface="+mn-lt"/>
              </a:rPr>
              <a:t>Wanyong</a:t>
            </a:r>
            <a:r>
              <a:rPr lang="en-US" altLang="zh-CN" sz="2000" dirty="0">
                <a:cs typeface="+mn-ea"/>
                <a:sym typeface="+mn-lt"/>
              </a:rPr>
              <a:t> Qiu</a:t>
            </a:r>
            <a:r>
              <a:rPr lang="en-US" altLang="zh-CN" sz="2000" baseline="30000" dirty="0">
                <a:cs typeface="+mn-ea"/>
                <a:sym typeface="+mn-lt"/>
              </a:rPr>
              <a:t>1</a:t>
            </a:r>
            <a:r>
              <a:rPr lang="en-US" altLang="zh-CN" sz="2000" dirty="0">
                <a:cs typeface="+mn-ea"/>
                <a:sym typeface="+mn-lt"/>
              </a:rPr>
              <a:t>, Chen Quan</a:t>
            </a:r>
            <a:r>
              <a:rPr lang="en-US" altLang="zh-CN" sz="2000" baseline="30000" dirty="0">
                <a:cs typeface="+mn-ea"/>
                <a:sym typeface="+mn-lt"/>
              </a:rPr>
              <a:t>1</a:t>
            </a:r>
            <a:r>
              <a:rPr lang="en-US" altLang="zh-CN" sz="2000" dirty="0">
                <a:cs typeface="+mn-ea"/>
                <a:sym typeface="+mn-lt"/>
              </a:rPr>
              <a:t>, </a:t>
            </a:r>
            <a:r>
              <a:rPr lang="en-US" altLang="zh-CN" sz="2000" dirty="0" err="1">
                <a:cs typeface="+mn-ea"/>
                <a:sym typeface="+mn-lt"/>
              </a:rPr>
              <a:t>Kun</a:t>
            </a:r>
            <a:r>
              <a:rPr lang="en-US" altLang="zh-CN" sz="2000" dirty="0">
                <a:cs typeface="+mn-ea"/>
                <a:sym typeface="+mn-lt"/>
              </a:rPr>
              <a:t> Qian</a:t>
            </a:r>
            <a:r>
              <a:rPr lang="en-US" altLang="zh-CN" sz="2000" baseline="30000" dirty="0">
                <a:cs typeface="+mn-ea"/>
                <a:sym typeface="+mn-lt"/>
              </a:rPr>
              <a:t>1*</a:t>
            </a:r>
            <a:r>
              <a:rPr lang="en-US" altLang="zh-CN" sz="2000" dirty="0">
                <a:cs typeface="+mn-ea"/>
                <a:sym typeface="+mn-lt"/>
              </a:rPr>
              <a:t>, </a:t>
            </a:r>
            <a:r>
              <a:rPr lang="en-US" altLang="zh-CN" sz="2000" dirty="0" err="1">
                <a:cs typeface="+mn-ea"/>
                <a:sym typeface="+mn-lt"/>
              </a:rPr>
              <a:t>Zhihua</a:t>
            </a:r>
            <a:r>
              <a:rPr lang="en-US" altLang="zh-CN" sz="2000" dirty="0">
                <a:cs typeface="+mn-ea"/>
                <a:sym typeface="+mn-lt"/>
              </a:rPr>
              <a:t> Wang</a:t>
            </a:r>
            <a:r>
              <a:rPr lang="en-US" altLang="zh-CN" sz="2000" baseline="30000" dirty="0">
                <a:cs typeface="+mn-ea"/>
                <a:sym typeface="+mn-lt"/>
              </a:rPr>
              <a:t>2</a:t>
            </a:r>
            <a:r>
              <a:rPr lang="en-US" altLang="zh-CN" sz="2000" dirty="0">
                <a:cs typeface="+mn-ea"/>
                <a:sym typeface="+mn-lt"/>
              </a:rPr>
              <a:t>, Yu Ma</a:t>
            </a:r>
            <a:r>
              <a:rPr lang="en-US" altLang="zh-CN" sz="2000" baseline="30000" dirty="0">
                <a:cs typeface="+mn-ea"/>
                <a:sym typeface="+mn-lt"/>
              </a:rPr>
              <a:t>1</a:t>
            </a:r>
            <a:r>
              <a:rPr lang="en-US" altLang="zh-CN" sz="2000" dirty="0">
                <a:cs typeface="+mn-ea"/>
                <a:sym typeface="+mn-lt"/>
              </a:rPr>
              <a:t>, Bin Hu</a:t>
            </a:r>
            <a:r>
              <a:rPr lang="en-US" altLang="zh-CN" sz="2000" baseline="30000" dirty="0">
                <a:cs typeface="+mn-ea"/>
                <a:sym typeface="+mn-lt"/>
              </a:rPr>
              <a:t>1*</a:t>
            </a:r>
            <a:r>
              <a:rPr lang="en-US" altLang="zh-CN" sz="2000" dirty="0">
                <a:cs typeface="+mn-ea"/>
                <a:sym typeface="+mn-lt"/>
              </a:rPr>
              <a:t>, </a:t>
            </a:r>
            <a:r>
              <a:rPr lang="en-US" altLang="zh-CN" sz="2000" dirty="0" err="1">
                <a:cs typeface="+mn-ea"/>
                <a:sym typeface="+mn-lt"/>
              </a:rPr>
              <a:t>Bjoern</a:t>
            </a:r>
            <a:r>
              <a:rPr lang="en-US" altLang="zh-CN" sz="2000" dirty="0">
                <a:cs typeface="+mn-ea"/>
                <a:sym typeface="+mn-lt"/>
              </a:rPr>
              <a:t> W. Schuller</a:t>
            </a:r>
            <a:r>
              <a:rPr lang="en-US" altLang="zh-CN" sz="2000" baseline="30000" dirty="0">
                <a:cs typeface="+mn-ea"/>
                <a:sym typeface="+mn-lt"/>
              </a:rPr>
              <a:t>3</a:t>
            </a:r>
            <a:r>
              <a:rPr lang="en-US" altLang="zh-CN" sz="2000" dirty="0">
                <a:cs typeface="+mn-ea"/>
                <a:sym typeface="+mn-lt"/>
              </a:rPr>
              <a:t> and Yoshiharu Yamamoto</a:t>
            </a:r>
            <a:r>
              <a:rPr lang="en-US" altLang="zh-CN" sz="2000" baseline="30000" dirty="0">
                <a:cs typeface="+mn-ea"/>
                <a:sym typeface="+mn-lt"/>
              </a:rPr>
              <a:t>2</a:t>
            </a:r>
            <a:endParaRPr lang="en-US" altLang="zh-CN" sz="2000" dirty="0">
              <a:cs typeface="+mn-ea"/>
              <a:sym typeface="+mn-lt"/>
            </a:endParaRPr>
          </a:p>
        </p:txBody>
      </p:sp>
      <p:grpSp>
        <p:nvGrpSpPr>
          <p:cNvPr id="2" name="组合 1">
            <a:extLst>
              <a:ext uri="{FF2B5EF4-FFF2-40B4-BE49-F238E27FC236}">
                <a16:creationId xmlns:a16="http://schemas.microsoft.com/office/drawing/2014/main" id="{833966C9-4243-4D98-AFE0-63D8D16F2A39}"/>
              </a:ext>
            </a:extLst>
          </p:cNvPr>
          <p:cNvGrpSpPr/>
          <p:nvPr/>
        </p:nvGrpSpPr>
        <p:grpSpPr>
          <a:xfrm>
            <a:off x="110030" y="77799"/>
            <a:ext cx="4696357" cy="1138548"/>
            <a:chOff x="110030" y="77799"/>
            <a:chExt cx="4696357" cy="1138548"/>
          </a:xfrm>
        </p:grpSpPr>
        <p:pic>
          <p:nvPicPr>
            <p:cNvPr id="1028" name="Picture 4" descr="IEEE Access – Multidisciplinary open access journal">
              <a:extLst>
                <a:ext uri="{FF2B5EF4-FFF2-40B4-BE49-F238E27FC236}">
                  <a16:creationId xmlns:a16="http://schemas.microsoft.com/office/drawing/2014/main" id="{487DD93E-05D6-4B10-8E5E-D2C50DC7E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881" y="385783"/>
              <a:ext cx="1792506" cy="5225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023.ieeeicassp.org/wp-content/uploads/sites/443/SPS_75Years_Color_RGB300.jpg">
              <a:extLst>
                <a:ext uri="{FF2B5EF4-FFF2-40B4-BE49-F238E27FC236}">
                  <a16:creationId xmlns:a16="http://schemas.microsoft.com/office/drawing/2014/main" id="{AF682A47-3479-4EB5-A189-24485FCBB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855" y="77799"/>
              <a:ext cx="1504689" cy="1138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CASSP 2023 SPGC: Multilingual Alzheimer's Dementia Recognition through ...">
              <a:extLst>
                <a:ext uri="{FF2B5EF4-FFF2-40B4-BE49-F238E27FC236}">
                  <a16:creationId xmlns:a16="http://schemas.microsoft.com/office/drawing/2014/main" id="{D530C499-BCB2-46AC-BB00-99C51C383D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30" y="213020"/>
              <a:ext cx="1004067" cy="8439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组合 4">
            <a:extLst>
              <a:ext uri="{FF2B5EF4-FFF2-40B4-BE49-F238E27FC236}">
                <a16:creationId xmlns:a16="http://schemas.microsoft.com/office/drawing/2014/main" id="{FEA7847D-367F-4BFF-B66B-8503E57BC60D}"/>
              </a:ext>
            </a:extLst>
          </p:cNvPr>
          <p:cNvGrpSpPr/>
          <p:nvPr/>
        </p:nvGrpSpPr>
        <p:grpSpPr>
          <a:xfrm>
            <a:off x="7965722" y="5332795"/>
            <a:ext cx="3764974" cy="1125166"/>
            <a:chOff x="7962736" y="4586561"/>
            <a:chExt cx="3764974" cy="1125166"/>
          </a:xfrm>
        </p:grpSpPr>
        <p:pic>
          <p:nvPicPr>
            <p:cNvPr id="1026" name="Picture 2" descr="北京理工大学标志图片专题,北京理工大学标志下载_昵图网nipic.com">
              <a:extLst>
                <a:ext uri="{FF2B5EF4-FFF2-40B4-BE49-F238E27FC236}">
                  <a16:creationId xmlns:a16="http://schemas.microsoft.com/office/drawing/2014/main" id="{9991051E-96A5-4018-BF97-6492B10282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2736" y="4586561"/>
              <a:ext cx="1497725" cy="11251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20年帝国理工热门专业A-Level成绩要求汇总，附最新2018录取比例_留学_新航道杭州学校">
              <a:extLst>
                <a:ext uri="{FF2B5EF4-FFF2-40B4-BE49-F238E27FC236}">
                  <a16:creationId xmlns:a16="http://schemas.microsoft.com/office/drawing/2014/main" id="{BEAF5541-C482-454C-8D0F-4E035B7314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0461" y="4670763"/>
              <a:ext cx="972864" cy="10409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东京大学设计图__企业LOGO标志_标志图标_设计图库_昵图网nipic.com">
              <a:extLst>
                <a:ext uri="{FF2B5EF4-FFF2-40B4-BE49-F238E27FC236}">
                  <a16:creationId xmlns:a16="http://schemas.microsoft.com/office/drawing/2014/main" id="{C681F653-97CE-4C94-8723-C05B8D12D2D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103" b="9103"/>
            <a:stretch/>
          </p:blipFill>
          <p:spPr bwMode="auto">
            <a:xfrm>
              <a:off x="10433325" y="4628661"/>
              <a:ext cx="1294385" cy="104096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矩形 5">
            <a:extLst>
              <a:ext uri="{FF2B5EF4-FFF2-40B4-BE49-F238E27FC236}">
                <a16:creationId xmlns:a16="http://schemas.microsoft.com/office/drawing/2014/main" id="{D900E710-8FDB-423F-81C9-893DDA0BEF81}"/>
              </a:ext>
            </a:extLst>
          </p:cNvPr>
          <p:cNvSpPr/>
          <p:nvPr/>
        </p:nvSpPr>
        <p:spPr>
          <a:xfrm>
            <a:off x="4627997" y="3954892"/>
            <a:ext cx="7595820" cy="1034129"/>
          </a:xfrm>
          <a:prstGeom prst="rect">
            <a:avLst/>
          </a:prstGeom>
        </p:spPr>
        <p:txBody>
          <a:bodyPr wrap="square">
            <a:spAutoFit/>
          </a:bodyPr>
          <a:lstStyle/>
          <a:p>
            <a:r>
              <a:rPr lang="en-AU" altLang="zh-CN" dirty="0">
                <a:latin typeface="Times New Roman" panose="02020603050405020304" pitchFamily="18" charset="0"/>
                <a:ea typeface="Tahoma" panose="020B0604030504040204" pitchFamily="34" charset="0"/>
                <a:cs typeface="Times New Roman" panose="02020603050405020304" pitchFamily="18" charset="0"/>
              </a:rPr>
              <a:t>1 </a:t>
            </a:r>
            <a:r>
              <a:rPr lang="en-US" altLang="zh-CN" dirty="0">
                <a:latin typeface="Times New Roman" panose="02020603050405020304" pitchFamily="18" charset="0"/>
                <a:ea typeface="Tahoma" panose="020B0604030504040204" pitchFamily="34" charset="0"/>
                <a:cs typeface="Times New Roman" panose="02020603050405020304" pitchFamily="18" charset="0"/>
              </a:rPr>
              <a:t>School of Medical Technology, </a:t>
            </a:r>
            <a:r>
              <a:rPr lang="en-AU" altLang="zh-CN" dirty="0">
                <a:latin typeface="Times New Roman" panose="02020603050405020304" pitchFamily="18" charset="0"/>
                <a:ea typeface="Tahoma" panose="020B0604030504040204" pitchFamily="34" charset="0"/>
                <a:cs typeface="Times New Roman" panose="02020603050405020304" pitchFamily="18" charset="0"/>
              </a:rPr>
              <a:t>Beijing Institute of Technology, Beijing, China</a:t>
            </a:r>
          </a:p>
          <a:p>
            <a:pPr>
              <a:spcBef>
                <a:spcPct val="20000"/>
              </a:spcBef>
            </a:pPr>
            <a:r>
              <a:rPr lang="en-AU" altLang="zh-CN" dirty="0">
                <a:latin typeface="Times New Roman" panose="02020603050405020304" pitchFamily="18" charset="0"/>
                <a:ea typeface="Tahoma" panose="020B0604030504040204" pitchFamily="34" charset="0"/>
                <a:cs typeface="Times New Roman" panose="02020603050405020304" pitchFamily="18" charset="0"/>
              </a:rPr>
              <a:t>2 </a:t>
            </a:r>
            <a:r>
              <a:rPr lang="en-US" altLang="zh-CN" dirty="0">
                <a:latin typeface="Times New Roman" panose="02020603050405020304" pitchFamily="18" charset="0"/>
                <a:ea typeface="Tahoma" panose="020B0604030504040204" pitchFamily="34" charset="0"/>
                <a:cs typeface="Times New Roman" panose="02020603050405020304" pitchFamily="18" charset="0"/>
              </a:rPr>
              <a:t>Educational Physiology Laboratory, The University of Tokyo, Japan</a:t>
            </a:r>
          </a:p>
          <a:p>
            <a:pPr>
              <a:spcBef>
                <a:spcPct val="20000"/>
              </a:spcBef>
            </a:pPr>
            <a:r>
              <a:rPr lang="en-AU" altLang="zh-CN" dirty="0">
                <a:latin typeface="Times New Roman" panose="02020603050405020304" pitchFamily="18" charset="0"/>
                <a:ea typeface="Tahoma" panose="020B0604030504040204" pitchFamily="34" charset="0"/>
                <a:cs typeface="Times New Roman" panose="02020603050405020304" pitchFamily="18" charset="0"/>
              </a:rPr>
              <a:t>3 </a:t>
            </a:r>
            <a:r>
              <a:rPr lang="en-US" altLang="zh-CN" dirty="0">
                <a:latin typeface="Times New Roman" panose="02020603050405020304" pitchFamily="18" charset="0"/>
                <a:ea typeface="Tahoma" panose="020B0604030504040204" pitchFamily="34" charset="0"/>
                <a:cs typeface="Times New Roman" panose="02020603050405020304" pitchFamily="18" charset="0"/>
              </a:rPr>
              <a:t>GLAM -- Group on Language, Audio, &amp; Music, Imperial College London, UK</a:t>
            </a:r>
            <a:endParaRPr lang="en-AU" altLang="zh-CN" dirty="0">
              <a:latin typeface="Times New Roman" panose="02020603050405020304" pitchFamily="18" charset="0"/>
              <a:ea typeface="Tahom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7174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271ACA50-66FC-4E5E-ABA9-3D53E9F57480}"/>
              </a:ext>
            </a:extLst>
          </p:cNvPr>
          <p:cNvSpPr txBox="1"/>
          <p:nvPr/>
        </p:nvSpPr>
        <p:spPr>
          <a:xfrm>
            <a:off x="759182" y="306029"/>
            <a:ext cx="5444358" cy="923330"/>
          </a:xfrm>
          <a:prstGeom prst="rect">
            <a:avLst/>
          </a:prstGeom>
          <a:noFill/>
        </p:spPr>
        <p:txBody>
          <a:bodyPr wrap="square" rtlCol="0">
            <a:spAutoFit/>
          </a:bodyPr>
          <a:lstStyle/>
          <a:p>
            <a:r>
              <a:rPr lang="en-US" altLang="zh-CN" sz="5400" b="1" dirty="0">
                <a:solidFill>
                  <a:schemeClr val="tx1">
                    <a:lumMod val="75000"/>
                    <a:lumOff val="25000"/>
                  </a:schemeClr>
                </a:solidFill>
                <a:effectLst>
                  <a:glow rad="63500">
                    <a:schemeClr val="accent1">
                      <a:lumMod val="20000"/>
                      <a:lumOff val="80000"/>
                      <a:alpha val="40000"/>
                    </a:schemeClr>
                  </a:glow>
                  <a:outerShdw blurRad="50800" dist="38100" dir="2700000" sx="101000" sy="101000" algn="tl" rotWithShape="0">
                    <a:prstClr val="black">
                      <a:alpha val="23000"/>
                    </a:prstClr>
                  </a:outerShdw>
                </a:effectLst>
                <a:cs typeface="+mn-ea"/>
                <a:sym typeface="+mn-lt"/>
              </a:rPr>
              <a:t>CONTENT</a:t>
            </a:r>
            <a:endParaRPr lang="zh-CN" altLang="en-US" sz="5400" b="1" dirty="0">
              <a:solidFill>
                <a:schemeClr val="tx1">
                  <a:lumMod val="75000"/>
                  <a:lumOff val="25000"/>
                </a:schemeClr>
              </a:solidFill>
              <a:effectLst>
                <a:glow rad="63500">
                  <a:schemeClr val="accent1">
                    <a:lumMod val="20000"/>
                    <a:lumOff val="80000"/>
                    <a:alpha val="40000"/>
                  </a:schemeClr>
                </a:glow>
                <a:outerShdw blurRad="50800" dist="38100" dir="2700000" sx="101000" sy="101000" algn="tl" rotWithShape="0">
                  <a:prstClr val="black">
                    <a:alpha val="23000"/>
                  </a:prstClr>
                </a:outerShdw>
              </a:effectLst>
              <a:cs typeface="+mn-ea"/>
              <a:sym typeface="+mn-lt"/>
            </a:endParaRPr>
          </a:p>
        </p:txBody>
      </p:sp>
      <p:grpSp>
        <p:nvGrpSpPr>
          <p:cNvPr id="19" name="组合 18">
            <a:extLst>
              <a:ext uri="{FF2B5EF4-FFF2-40B4-BE49-F238E27FC236}">
                <a16:creationId xmlns:a16="http://schemas.microsoft.com/office/drawing/2014/main" id="{A56725FC-DE5E-4E95-8334-113D997C6541}"/>
              </a:ext>
            </a:extLst>
          </p:cNvPr>
          <p:cNvGrpSpPr/>
          <p:nvPr/>
        </p:nvGrpSpPr>
        <p:grpSpPr>
          <a:xfrm>
            <a:off x="4267200" y="1229359"/>
            <a:ext cx="7612407" cy="5220701"/>
            <a:chOff x="4267200" y="1229359"/>
            <a:chExt cx="7612407" cy="5220701"/>
          </a:xfrm>
          <a:gradFill flip="none" rotWithShape="1">
            <a:gsLst>
              <a:gs pos="0">
                <a:schemeClr val="accent1">
                  <a:lumMod val="40000"/>
                  <a:lumOff val="60000"/>
                </a:schemeClr>
              </a:gs>
              <a:gs pos="27000">
                <a:schemeClr val="accent1">
                  <a:lumMod val="20000"/>
                  <a:lumOff val="80000"/>
                </a:schemeClr>
              </a:gs>
              <a:gs pos="100000">
                <a:schemeClr val="bg1"/>
              </a:gs>
            </a:gsLst>
            <a:lin ang="10800000" scaled="1"/>
            <a:tileRect/>
          </a:gradFill>
          <a:effectLst>
            <a:glow rad="38100">
              <a:schemeClr val="accent1">
                <a:alpha val="23000"/>
              </a:schemeClr>
            </a:glow>
          </a:effectLst>
        </p:grpSpPr>
        <p:grpSp>
          <p:nvGrpSpPr>
            <p:cNvPr id="14" name="组合 13">
              <a:extLst>
                <a:ext uri="{FF2B5EF4-FFF2-40B4-BE49-F238E27FC236}">
                  <a16:creationId xmlns:a16="http://schemas.microsoft.com/office/drawing/2014/main" id="{6A540939-72F0-4049-AA33-AF10C301DCE1}"/>
                </a:ext>
              </a:extLst>
            </p:cNvPr>
            <p:cNvGrpSpPr/>
            <p:nvPr/>
          </p:nvGrpSpPr>
          <p:grpSpPr>
            <a:xfrm>
              <a:off x="4267200" y="1229359"/>
              <a:ext cx="5385441" cy="900000"/>
              <a:chOff x="4249495" y="1229360"/>
              <a:chExt cx="5661460" cy="593467"/>
            </a:xfrm>
            <a:grpFill/>
          </p:grpSpPr>
          <p:sp>
            <p:nvSpPr>
              <p:cNvPr id="7" name="椭圆 6">
                <a:extLst>
                  <a:ext uri="{FF2B5EF4-FFF2-40B4-BE49-F238E27FC236}">
                    <a16:creationId xmlns:a16="http://schemas.microsoft.com/office/drawing/2014/main" id="{764CE36D-F1CA-4AD6-B627-A6EDE2CBD0DA}"/>
                  </a:ext>
                </a:extLst>
              </p:cNvPr>
              <p:cNvSpPr/>
              <p:nvPr/>
            </p:nvSpPr>
            <p:spPr>
              <a:xfrm>
                <a:off x="4249495" y="1229360"/>
                <a:ext cx="1016312" cy="593467"/>
              </a:xfrm>
              <a:prstGeom prst="ellipse">
                <a:avLst/>
              </a:prstGeom>
              <a:grp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rPr>
                  <a:t>01</a:t>
                </a:r>
                <a:endParaRPr kumimoji="0" lang="zh-CN" altLang="en-US" sz="3600" b="1"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endParaRPr>
              </a:p>
            </p:txBody>
          </p:sp>
          <p:sp>
            <p:nvSpPr>
              <p:cNvPr id="9" name="矩形 8">
                <a:extLst>
                  <a:ext uri="{FF2B5EF4-FFF2-40B4-BE49-F238E27FC236}">
                    <a16:creationId xmlns:a16="http://schemas.microsoft.com/office/drawing/2014/main" id="{817EE5BE-5BE4-493C-8F3B-FE4DC54BB66E}"/>
                  </a:ext>
                </a:extLst>
              </p:cNvPr>
              <p:cNvSpPr/>
              <p:nvPr/>
            </p:nvSpPr>
            <p:spPr>
              <a:xfrm>
                <a:off x="5457023" y="1329426"/>
                <a:ext cx="4453932" cy="393336"/>
              </a:xfrm>
              <a:prstGeom prst="rect">
                <a:avLst/>
              </a:prstGeom>
              <a:gr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rPr>
                  <a:t>Overview</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endParaRPr>
              </a:p>
            </p:txBody>
          </p:sp>
        </p:grpSp>
        <p:grpSp>
          <p:nvGrpSpPr>
            <p:cNvPr id="15" name="组合 14">
              <a:extLst>
                <a:ext uri="{FF2B5EF4-FFF2-40B4-BE49-F238E27FC236}">
                  <a16:creationId xmlns:a16="http://schemas.microsoft.com/office/drawing/2014/main" id="{D1CE7BCD-377C-4D4A-A229-2CFDAE5EAC45}"/>
                </a:ext>
              </a:extLst>
            </p:cNvPr>
            <p:cNvGrpSpPr/>
            <p:nvPr/>
          </p:nvGrpSpPr>
          <p:grpSpPr>
            <a:xfrm>
              <a:off x="4835157" y="2162675"/>
              <a:ext cx="5385441" cy="900000"/>
              <a:chOff x="4817452" y="2162676"/>
              <a:chExt cx="5661460" cy="593467"/>
            </a:xfrm>
            <a:grpFill/>
          </p:grpSpPr>
          <p:sp>
            <p:nvSpPr>
              <p:cNvPr id="4" name="椭圆 3">
                <a:extLst>
                  <a:ext uri="{FF2B5EF4-FFF2-40B4-BE49-F238E27FC236}">
                    <a16:creationId xmlns:a16="http://schemas.microsoft.com/office/drawing/2014/main" id="{8B6AC124-307C-4358-9981-31B4B21AB9E5}"/>
                  </a:ext>
                </a:extLst>
              </p:cNvPr>
              <p:cNvSpPr/>
              <p:nvPr/>
            </p:nvSpPr>
            <p:spPr>
              <a:xfrm>
                <a:off x="4817452" y="2162676"/>
                <a:ext cx="1016312" cy="593467"/>
              </a:xfrm>
              <a:prstGeom prst="ellipse">
                <a:avLst/>
              </a:prstGeom>
              <a:grp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rPr>
                  <a:t>02</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endParaRPr>
              </a:p>
            </p:txBody>
          </p:sp>
          <p:sp>
            <p:nvSpPr>
              <p:cNvPr id="10" name="矩形 9">
                <a:extLst>
                  <a:ext uri="{FF2B5EF4-FFF2-40B4-BE49-F238E27FC236}">
                    <a16:creationId xmlns:a16="http://schemas.microsoft.com/office/drawing/2014/main" id="{3CF370B4-65AB-4411-B274-DF0510580E9C}"/>
                  </a:ext>
                </a:extLst>
              </p:cNvPr>
              <p:cNvSpPr/>
              <p:nvPr/>
            </p:nvSpPr>
            <p:spPr>
              <a:xfrm>
                <a:off x="6024980" y="2262742"/>
                <a:ext cx="4453932" cy="393336"/>
              </a:xfrm>
              <a:prstGeom prst="rect">
                <a:avLst/>
              </a:prstGeom>
              <a:gr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rPr>
                  <a:t>Motivation</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endParaRPr>
              </a:p>
            </p:txBody>
          </p:sp>
        </p:grpSp>
        <p:grpSp>
          <p:nvGrpSpPr>
            <p:cNvPr id="16" name="组合 15">
              <a:extLst>
                <a:ext uri="{FF2B5EF4-FFF2-40B4-BE49-F238E27FC236}">
                  <a16:creationId xmlns:a16="http://schemas.microsoft.com/office/drawing/2014/main" id="{7BD96A87-92FD-4C36-B13B-FEAF433F9841}"/>
                </a:ext>
              </a:extLst>
            </p:cNvPr>
            <p:cNvGrpSpPr/>
            <p:nvPr/>
          </p:nvGrpSpPr>
          <p:grpSpPr>
            <a:xfrm>
              <a:off x="5233964" y="3281441"/>
              <a:ext cx="5598172" cy="900000"/>
              <a:chOff x="5165560" y="3281444"/>
              <a:chExt cx="6532544" cy="593467"/>
            </a:xfrm>
            <a:grpFill/>
          </p:grpSpPr>
          <p:sp>
            <p:nvSpPr>
              <p:cNvPr id="3" name="椭圆 2">
                <a:extLst>
                  <a:ext uri="{FF2B5EF4-FFF2-40B4-BE49-F238E27FC236}">
                    <a16:creationId xmlns:a16="http://schemas.microsoft.com/office/drawing/2014/main" id="{95A84C5D-96F2-4FBE-A855-5A77A320D203}"/>
                  </a:ext>
                </a:extLst>
              </p:cNvPr>
              <p:cNvSpPr/>
              <p:nvPr/>
            </p:nvSpPr>
            <p:spPr>
              <a:xfrm>
                <a:off x="5165560" y="3281444"/>
                <a:ext cx="1131405" cy="593467"/>
              </a:xfrm>
              <a:prstGeom prst="ellipse">
                <a:avLst/>
              </a:prstGeom>
              <a:grp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rPr>
                  <a:t>03</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endParaRPr>
              </a:p>
            </p:txBody>
          </p:sp>
          <p:sp>
            <p:nvSpPr>
              <p:cNvPr id="11" name="矩形 10">
                <a:extLst>
                  <a:ext uri="{FF2B5EF4-FFF2-40B4-BE49-F238E27FC236}">
                    <a16:creationId xmlns:a16="http://schemas.microsoft.com/office/drawing/2014/main" id="{7FD28511-35C6-4FB4-AD1A-2675C17B9415}"/>
                  </a:ext>
                </a:extLst>
              </p:cNvPr>
              <p:cNvSpPr/>
              <p:nvPr/>
            </p:nvSpPr>
            <p:spPr>
              <a:xfrm>
                <a:off x="6658104" y="3403857"/>
                <a:ext cx="5040000" cy="402820"/>
              </a:xfrm>
              <a:prstGeom prst="rect">
                <a:avLst/>
              </a:prstGeom>
              <a:gr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rPr>
                  <a:t>Data &amp; Method</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endParaRPr>
              </a:p>
            </p:txBody>
          </p:sp>
        </p:grpSp>
        <p:grpSp>
          <p:nvGrpSpPr>
            <p:cNvPr id="17" name="组合 16">
              <a:extLst>
                <a:ext uri="{FF2B5EF4-FFF2-40B4-BE49-F238E27FC236}">
                  <a16:creationId xmlns:a16="http://schemas.microsoft.com/office/drawing/2014/main" id="{3B399654-1F12-4350-A44C-2E5EF5CE491C}"/>
                </a:ext>
              </a:extLst>
            </p:cNvPr>
            <p:cNvGrpSpPr/>
            <p:nvPr/>
          </p:nvGrpSpPr>
          <p:grpSpPr>
            <a:xfrm>
              <a:off x="5839446" y="4437550"/>
              <a:ext cx="5386996" cy="900000"/>
              <a:chOff x="5822398" y="4437551"/>
              <a:chExt cx="5651651" cy="593467"/>
            </a:xfrm>
            <a:grpFill/>
          </p:grpSpPr>
          <p:sp>
            <p:nvSpPr>
              <p:cNvPr id="5" name="椭圆 4">
                <a:extLst>
                  <a:ext uri="{FF2B5EF4-FFF2-40B4-BE49-F238E27FC236}">
                    <a16:creationId xmlns:a16="http://schemas.microsoft.com/office/drawing/2014/main" id="{AF99649A-B096-4F68-AD84-64F1A75D2B64}"/>
                  </a:ext>
                </a:extLst>
              </p:cNvPr>
              <p:cNvSpPr/>
              <p:nvPr/>
            </p:nvSpPr>
            <p:spPr>
              <a:xfrm>
                <a:off x="5822398" y="4437551"/>
                <a:ext cx="1017210" cy="593467"/>
              </a:xfrm>
              <a:prstGeom prst="ellipse">
                <a:avLst/>
              </a:prstGeom>
              <a:grp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rPr>
                  <a:t>04</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endParaRPr>
              </a:p>
            </p:txBody>
          </p:sp>
          <p:sp>
            <p:nvSpPr>
              <p:cNvPr id="12" name="矩形 11">
                <a:extLst>
                  <a:ext uri="{FF2B5EF4-FFF2-40B4-BE49-F238E27FC236}">
                    <a16:creationId xmlns:a16="http://schemas.microsoft.com/office/drawing/2014/main" id="{C4175B68-9023-4194-B283-A0A808D88B2D}"/>
                  </a:ext>
                </a:extLst>
              </p:cNvPr>
              <p:cNvSpPr/>
              <p:nvPr/>
            </p:nvSpPr>
            <p:spPr>
              <a:xfrm>
                <a:off x="7020117" y="4537616"/>
                <a:ext cx="4453932" cy="393336"/>
              </a:xfrm>
              <a:prstGeom prst="rect">
                <a:avLst/>
              </a:prstGeom>
              <a:gr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rPr>
                  <a:t>Result</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endParaRPr>
              </a:p>
            </p:txBody>
          </p:sp>
        </p:grpSp>
        <p:grpSp>
          <p:nvGrpSpPr>
            <p:cNvPr id="18" name="组合 17">
              <a:extLst>
                <a:ext uri="{FF2B5EF4-FFF2-40B4-BE49-F238E27FC236}">
                  <a16:creationId xmlns:a16="http://schemas.microsoft.com/office/drawing/2014/main" id="{8ACD1224-71E1-410F-838A-179FC1DD9337}"/>
                </a:ext>
              </a:extLst>
            </p:cNvPr>
            <p:cNvGrpSpPr/>
            <p:nvPr/>
          </p:nvGrpSpPr>
          <p:grpSpPr>
            <a:xfrm>
              <a:off x="6491353" y="5550060"/>
              <a:ext cx="5388254" cy="900000"/>
              <a:chOff x="6473504" y="5550061"/>
              <a:chExt cx="5664417" cy="593467"/>
            </a:xfrm>
            <a:grpFill/>
          </p:grpSpPr>
          <p:sp>
            <p:nvSpPr>
              <p:cNvPr id="8" name="椭圆 7">
                <a:extLst>
                  <a:ext uri="{FF2B5EF4-FFF2-40B4-BE49-F238E27FC236}">
                    <a16:creationId xmlns:a16="http://schemas.microsoft.com/office/drawing/2014/main" id="{25A87959-D9E6-4ADF-8A63-295AE11854ED}"/>
                  </a:ext>
                </a:extLst>
              </p:cNvPr>
              <p:cNvSpPr/>
              <p:nvPr/>
            </p:nvSpPr>
            <p:spPr>
              <a:xfrm>
                <a:off x="6473504" y="5550061"/>
                <a:ext cx="1019269" cy="593467"/>
              </a:xfrm>
              <a:prstGeom prst="ellipse">
                <a:avLst/>
              </a:prstGeom>
              <a:grpFill/>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rPr>
                  <a:t>05</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Montserrat Light" panose="00000400000000000000" pitchFamily="2" charset="0"/>
                  <a:ea typeface="微软雅黑 Light"/>
                  <a:cs typeface="+mn-cs"/>
                </a:endParaRPr>
              </a:p>
            </p:txBody>
          </p:sp>
          <p:sp>
            <p:nvSpPr>
              <p:cNvPr id="13" name="矩形 12">
                <a:extLst>
                  <a:ext uri="{FF2B5EF4-FFF2-40B4-BE49-F238E27FC236}">
                    <a16:creationId xmlns:a16="http://schemas.microsoft.com/office/drawing/2014/main" id="{EE1C5ACF-9394-4A89-AF2C-D1E5F4A52301}"/>
                  </a:ext>
                </a:extLst>
              </p:cNvPr>
              <p:cNvSpPr/>
              <p:nvPr/>
            </p:nvSpPr>
            <p:spPr>
              <a:xfrm>
                <a:off x="7683989" y="5650127"/>
                <a:ext cx="4453932" cy="393336"/>
              </a:xfrm>
              <a:prstGeom prst="rect">
                <a:avLst/>
              </a:prstGeom>
              <a:gr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rPr>
                  <a:t>Conclusion</a:t>
                </a:r>
                <a:endParaRPr kumimoji="0" lang="zh-CN" altLang="en-US" sz="3600" b="0" i="0" u="none" strike="noStrike" kern="1200" cap="none" spc="0" normalizeH="0" baseline="0" noProof="0" dirty="0">
                  <a:ln>
                    <a:noFill/>
                  </a:ln>
                  <a:solidFill>
                    <a:schemeClr val="tx1">
                      <a:lumMod val="75000"/>
                      <a:lumOff val="25000"/>
                    </a:schemeClr>
                  </a:solidFill>
                  <a:effectLst/>
                  <a:uLnTx/>
                  <a:uFillTx/>
                  <a:latin typeface="Arial"/>
                  <a:ea typeface="微软雅黑 Light"/>
                  <a:cs typeface="+mn-cs"/>
                </a:endParaRPr>
              </a:p>
            </p:txBody>
          </p:sp>
        </p:grpSp>
      </p:grpSp>
    </p:spTree>
    <p:extLst>
      <p:ext uri="{BB962C8B-B14F-4D97-AF65-F5344CB8AC3E}">
        <p14:creationId xmlns:p14="http://schemas.microsoft.com/office/powerpoint/2010/main" val="71598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8D0492-B3F9-42F9-B53D-9E59FDFDE7B7}"/>
              </a:ext>
            </a:extLst>
          </p:cNvPr>
          <p:cNvPicPr>
            <a:picLocks noChangeAspect="1"/>
          </p:cNvPicPr>
          <p:nvPr/>
        </p:nvPicPr>
        <p:blipFill rotWithShape="1">
          <a:blip r:embed="rId3"/>
          <a:srcRect l="38595" r="16857"/>
          <a:stretch/>
        </p:blipFill>
        <p:spPr>
          <a:xfrm>
            <a:off x="9080937" y="0"/>
            <a:ext cx="3111063" cy="3289738"/>
          </a:xfrm>
          <a:prstGeom prst="rect">
            <a:avLst/>
          </a:prstGeom>
        </p:spPr>
      </p:pic>
      <p:sp>
        <p:nvSpPr>
          <p:cNvPr id="3" name="标题 1">
            <a:extLst>
              <a:ext uri="{FF2B5EF4-FFF2-40B4-BE49-F238E27FC236}">
                <a16:creationId xmlns:a16="http://schemas.microsoft.com/office/drawing/2014/main" id="{FFA06108-B601-456F-9973-3B84C7595DA0}"/>
              </a:ext>
            </a:extLst>
          </p:cNvPr>
          <p:cNvSpPr txBox="1">
            <a:spLocks/>
          </p:cNvSpPr>
          <p:nvPr/>
        </p:nvSpPr>
        <p:spPr>
          <a:xfrm>
            <a:off x="449207" y="310713"/>
            <a:ext cx="10850563" cy="1028699"/>
          </a:xfrm>
          <a:prstGeom prst="rect">
            <a:avLst/>
          </a:prstGeom>
        </p:spPr>
        <p:txBody>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dirty="0">
                <a:latin typeface="+mn-lt"/>
                <a:ea typeface="+mn-ea"/>
                <a:cs typeface="+mn-ea"/>
                <a:sym typeface="+mn-lt"/>
              </a:rPr>
              <a:t>Overview</a:t>
            </a:r>
            <a:endParaRPr lang="zh-CN" altLang="en-US" dirty="0">
              <a:latin typeface="+mn-lt"/>
              <a:ea typeface="+mn-ea"/>
              <a:cs typeface="+mn-ea"/>
              <a:sym typeface="+mn-lt"/>
            </a:endParaRPr>
          </a:p>
        </p:txBody>
      </p:sp>
      <p:cxnSp>
        <p:nvCxnSpPr>
          <p:cNvPr id="5" name="直接连接符 4">
            <a:extLst>
              <a:ext uri="{FF2B5EF4-FFF2-40B4-BE49-F238E27FC236}">
                <a16:creationId xmlns:a16="http://schemas.microsoft.com/office/drawing/2014/main" id="{42764F55-EBE2-40EC-AAD1-F7B7B62CE5BB}"/>
              </a:ext>
            </a:extLst>
          </p:cNvPr>
          <p:cNvCxnSpPr>
            <a:cxnSpLocks/>
            <a:stCxn id="3" idx="1"/>
          </p:cNvCxnSpPr>
          <p:nvPr/>
        </p:nvCxnSpPr>
        <p:spPr>
          <a:xfrm flipV="1">
            <a:off x="449207" y="825062"/>
            <a:ext cx="5152807" cy="1"/>
          </a:xfrm>
          <a:prstGeom prst="line">
            <a:avLst/>
          </a:prstGeom>
          <a:ln w="76200">
            <a:solidFill>
              <a:srgbClr val="396692"/>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7" name="图片 6">
            <a:extLst>
              <a:ext uri="{FF2B5EF4-FFF2-40B4-BE49-F238E27FC236}">
                <a16:creationId xmlns:a16="http://schemas.microsoft.com/office/drawing/2014/main" id="{8962B6B0-97C1-4E05-BD0A-4624F5F6661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38595" r="16857"/>
          <a:stretch/>
        </p:blipFill>
        <p:spPr>
          <a:xfrm flipH="1" flipV="1">
            <a:off x="0" y="3568262"/>
            <a:ext cx="3111063" cy="3289738"/>
          </a:xfrm>
          <a:prstGeom prst="rect">
            <a:avLst/>
          </a:prstGeom>
        </p:spPr>
      </p:pic>
      <p:pic>
        <p:nvPicPr>
          <p:cNvPr id="9" name="图片 8">
            <a:extLst>
              <a:ext uri="{FF2B5EF4-FFF2-40B4-BE49-F238E27FC236}">
                <a16:creationId xmlns:a16="http://schemas.microsoft.com/office/drawing/2014/main" id="{DDF1EBF7-1F92-4F12-9670-8F31677F2B7F}"/>
              </a:ext>
            </a:extLst>
          </p:cNvPr>
          <p:cNvPicPr>
            <a:picLocks noChangeAspect="1"/>
          </p:cNvPicPr>
          <p:nvPr/>
        </p:nvPicPr>
        <p:blipFill>
          <a:blip r:embed="rId6"/>
          <a:stretch>
            <a:fillRect/>
          </a:stretch>
        </p:blipFill>
        <p:spPr>
          <a:xfrm>
            <a:off x="305456" y="1998272"/>
            <a:ext cx="6841578" cy="3909473"/>
          </a:xfrm>
          <a:prstGeom prst="roundRect">
            <a:avLst>
              <a:gd name="adj" fmla="val 4167"/>
            </a:avLst>
          </a:prstGeom>
          <a:solidFill>
            <a:srgbClr val="FFFFFF"/>
          </a:solidFill>
          <a:ln w="76200" cap="sq">
            <a:solidFill>
              <a:srgbClr val="292929"/>
            </a:solidFill>
            <a:miter lim="800000"/>
          </a:ln>
          <a:effectLst>
            <a:reflection blurRad="38100" stA="12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矩形 10">
            <a:extLst>
              <a:ext uri="{FF2B5EF4-FFF2-40B4-BE49-F238E27FC236}">
                <a16:creationId xmlns:a16="http://schemas.microsoft.com/office/drawing/2014/main" id="{AE1709DA-282D-496B-95F8-8ABFD5E81091}"/>
              </a:ext>
            </a:extLst>
          </p:cNvPr>
          <p:cNvSpPr/>
          <p:nvPr/>
        </p:nvSpPr>
        <p:spPr>
          <a:xfrm>
            <a:off x="7589870" y="1998272"/>
            <a:ext cx="4500530" cy="3570208"/>
          </a:xfrm>
          <a:prstGeom prst="rect">
            <a:avLst/>
          </a:prstGeom>
          <a:solidFill>
            <a:schemeClr val="accent1">
              <a:lumMod val="20000"/>
              <a:lumOff val="80000"/>
              <a:alpha val="34000"/>
            </a:schemeClr>
          </a:solidFill>
          <a:ln w="28575">
            <a:noFill/>
          </a:ln>
        </p:spPr>
        <p:txBody>
          <a:bodyPr wrap="square">
            <a:spAutoFit/>
          </a:bodyPr>
          <a:lstStyle/>
          <a:p>
            <a:r>
              <a:rPr lang="en-US" altLang="zh-CN" sz="2000" b="1" dirty="0">
                <a:cs typeface="+mn-ea"/>
                <a:sym typeface="+mn-lt"/>
              </a:rPr>
              <a:t>Contribution</a:t>
            </a:r>
          </a:p>
          <a:p>
            <a:pPr marL="342900" indent="-342900">
              <a:buFont typeface="Wingdings" panose="05000000000000000000" pitchFamily="2" charset="2"/>
              <a:buChar char="l"/>
            </a:pPr>
            <a:endParaRPr lang="en-US" altLang="zh-CN" sz="2000" b="1" dirty="0">
              <a:cs typeface="+mn-ea"/>
              <a:sym typeface="+mn-lt"/>
            </a:endParaRPr>
          </a:p>
          <a:p>
            <a:pPr marL="342900" indent="-342900">
              <a:buFont typeface="Wingdings" panose="05000000000000000000" pitchFamily="2" charset="2"/>
              <a:buChar char="l"/>
            </a:pPr>
            <a:r>
              <a:rPr lang="en-US" altLang="zh-CN" sz="2000" dirty="0">
                <a:cs typeface="+mn-ea"/>
                <a:sym typeface="+mn-lt"/>
              </a:rPr>
              <a:t>The </a:t>
            </a:r>
            <a:r>
              <a:rPr lang="en-US" altLang="zh-CN" sz="2200" b="1" dirty="0">
                <a:solidFill>
                  <a:srgbClr val="C00000"/>
                </a:solidFill>
                <a:cs typeface="+mn-ea"/>
                <a:sym typeface="+mn-lt"/>
              </a:rPr>
              <a:t>first time</a:t>
            </a:r>
            <a:r>
              <a:rPr lang="en-US" altLang="zh-CN" sz="2000" dirty="0">
                <a:cs typeface="+mn-ea"/>
                <a:sym typeface="+mn-lt"/>
              </a:rPr>
              <a:t> that FL</a:t>
            </a:r>
            <a:r>
              <a:rPr lang="en-US" altLang="zh-CN" sz="2000" baseline="30000" dirty="0">
                <a:cs typeface="+mn-ea"/>
                <a:sym typeface="+mn-lt"/>
              </a:rPr>
              <a:t>[1]</a:t>
            </a:r>
            <a:r>
              <a:rPr lang="en-US" altLang="zh-CN" sz="2000" dirty="0">
                <a:cs typeface="+mn-ea"/>
                <a:sym typeface="+mn-lt"/>
              </a:rPr>
              <a:t> has been applied to stuttering scenarios</a:t>
            </a:r>
          </a:p>
          <a:p>
            <a:pPr marL="342900" indent="-342900">
              <a:buFont typeface="Wingdings" panose="05000000000000000000" pitchFamily="2" charset="2"/>
              <a:buChar char="l"/>
            </a:pPr>
            <a:r>
              <a:rPr lang="en-US" altLang="zh-CN" sz="2000" dirty="0">
                <a:cs typeface="+mn-ea"/>
                <a:sym typeface="+mn-lt"/>
              </a:rPr>
              <a:t>Verify that </a:t>
            </a:r>
            <a:r>
              <a:rPr lang="en-US" altLang="zh-CN" sz="2000" dirty="0" err="1">
                <a:cs typeface="+mn-ea"/>
                <a:sym typeface="+mn-lt"/>
              </a:rPr>
              <a:t>XGBoost</a:t>
            </a:r>
            <a:r>
              <a:rPr lang="en-US" altLang="zh-CN" sz="2000" dirty="0">
                <a:cs typeface="+mn-ea"/>
                <a:sym typeface="+mn-lt"/>
              </a:rPr>
              <a:t>-based FL has </a:t>
            </a:r>
            <a:r>
              <a:rPr lang="en-US" altLang="zh-CN" sz="2200" b="1" dirty="0">
                <a:solidFill>
                  <a:srgbClr val="C00000"/>
                </a:solidFill>
                <a:cs typeface="+mn-ea"/>
                <a:sym typeface="+mn-lt"/>
              </a:rPr>
              <a:t>comparable performance</a:t>
            </a:r>
            <a:r>
              <a:rPr lang="en-US" altLang="zh-CN" sz="2000" dirty="0">
                <a:cs typeface="+mn-ea"/>
                <a:sym typeface="+mn-lt"/>
              </a:rPr>
              <a:t> with </a:t>
            </a:r>
            <a:r>
              <a:rPr lang="en-US" altLang="zh-CN" sz="2000" dirty="0" err="1">
                <a:cs typeface="+mn-ea"/>
                <a:sym typeface="+mn-lt"/>
              </a:rPr>
              <a:t>centralised</a:t>
            </a:r>
            <a:r>
              <a:rPr lang="en-US" altLang="zh-CN" sz="2000" dirty="0">
                <a:cs typeface="+mn-ea"/>
                <a:sym typeface="+mn-lt"/>
              </a:rPr>
              <a:t> learning for stuttering classification</a:t>
            </a:r>
          </a:p>
          <a:p>
            <a:pPr marL="342900" indent="-342900">
              <a:buFont typeface="Wingdings" panose="05000000000000000000" pitchFamily="2" charset="2"/>
              <a:buChar char="l"/>
            </a:pPr>
            <a:r>
              <a:rPr lang="en-US" altLang="zh-CN" sz="2000" dirty="0">
                <a:cs typeface="+mn-ea"/>
                <a:sym typeface="+mn-lt"/>
              </a:rPr>
              <a:t>Introduce </a:t>
            </a:r>
            <a:r>
              <a:rPr lang="en-US" altLang="zh-CN" sz="2200" b="1" dirty="0">
                <a:solidFill>
                  <a:srgbClr val="C00000"/>
                </a:solidFill>
                <a:cs typeface="+mn-ea"/>
                <a:sym typeface="+mn-lt"/>
              </a:rPr>
              <a:t>Shapley values</a:t>
            </a:r>
            <a:r>
              <a:rPr lang="en-US" altLang="zh-CN" sz="2200" dirty="0">
                <a:cs typeface="+mn-ea"/>
                <a:sym typeface="+mn-lt"/>
              </a:rPr>
              <a:t> </a:t>
            </a:r>
            <a:r>
              <a:rPr lang="en-US" altLang="zh-CN" sz="2000" dirty="0">
                <a:cs typeface="+mn-ea"/>
                <a:sym typeface="+mn-lt"/>
              </a:rPr>
              <a:t>to measure changes in feature importance</a:t>
            </a:r>
            <a:endParaRPr lang="zh-CN" altLang="en-US" sz="2000" dirty="0">
              <a:cs typeface="+mn-ea"/>
              <a:sym typeface="+mn-lt"/>
            </a:endParaRPr>
          </a:p>
        </p:txBody>
      </p:sp>
      <p:sp>
        <p:nvSpPr>
          <p:cNvPr id="12" name="矩形 11">
            <a:extLst>
              <a:ext uri="{FF2B5EF4-FFF2-40B4-BE49-F238E27FC236}">
                <a16:creationId xmlns:a16="http://schemas.microsoft.com/office/drawing/2014/main" id="{207A5CDC-AB2B-4112-938A-30EAE9AC7F25}"/>
              </a:ext>
            </a:extLst>
          </p:cNvPr>
          <p:cNvSpPr/>
          <p:nvPr/>
        </p:nvSpPr>
        <p:spPr>
          <a:xfrm>
            <a:off x="449206" y="1088502"/>
            <a:ext cx="6697827" cy="707886"/>
          </a:xfrm>
          <a:prstGeom prst="rect">
            <a:avLst/>
          </a:prstGeom>
        </p:spPr>
        <p:txBody>
          <a:bodyPr wrap="square">
            <a:spAutoFit/>
          </a:bodyPr>
          <a:lstStyle/>
          <a:p>
            <a:r>
              <a:rPr lang="en-US" altLang="zh-CN" sz="2000" b="1" dirty="0">
                <a:cs typeface="+mn-ea"/>
                <a:sym typeface="+mn-lt"/>
              </a:rPr>
              <a:t>F</a:t>
            </a:r>
            <a:r>
              <a:rPr lang="zh-CN" altLang="en-US" sz="2000" b="1" dirty="0">
                <a:cs typeface="+mn-ea"/>
                <a:sym typeface="+mn-lt"/>
              </a:rPr>
              <a:t>ederated intelligent terminals for automatic monitoring of stuttering</a:t>
            </a:r>
            <a:endParaRPr lang="en-US" altLang="zh-CN" sz="2000" b="1" dirty="0">
              <a:cs typeface="+mn-ea"/>
              <a:sym typeface="+mn-lt"/>
            </a:endParaRPr>
          </a:p>
        </p:txBody>
      </p:sp>
      <p:sp>
        <p:nvSpPr>
          <p:cNvPr id="13" name="文本框 12">
            <a:extLst>
              <a:ext uri="{FF2B5EF4-FFF2-40B4-BE49-F238E27FC236}">
                <a16:creationId xmlns:a16="http://schemas.microsoft.com/office/drawing/2014/main" id="{6D84DF7D-3312-473A-AE50-7BAAC4E37076}"/>
              </a:ext>
            </a:extLst>
          </p:cNvPr>
          <p:cNvSpPr txBox="1"/>
          <p:nvPr/>
        </p:nvSpPr>
        <p:spPr>
          <a:xfrm>
            <a:off x="942680" y="6228051"/>
            <a:ext cx="6089716" cy="338554"/>
          </a:xfrm>
          <a:prstGeom prst="rect">
            <a:avLst/>
          </a:prstGeom>
          <a:noFill/>
        </p:spPr>
        <p:txBody>
          <a:bodyPr wrap="square" rtlCol="0">
            <a:spAutoFit/>
          </a:bodyPr>
          <a:lstStyle/>
          <a:p>
            <a:r>
              <a:rPr lang="en-US" altLang="zh-CN" sz="1600" b="1" dirty="0"/>
              <a:t>Fig.1 </a:t>
            </a:r>
            <a:r>
              <a:rPr lang="en-US" altLang="zh-CN" sz="1600" dirty="0"/>
              <a:t>The framework of federated intelligent terminals</a:t>
            </a:r>
            <a:endParaRPr lang="zh-CN" altLang="en-US" sz="1600" dirty="0"/>
          </a:p>
        </p:txBody>
      </p:sp>
      <p:sp>
        <p:nvSpPr>
          <p:cNvPr id="4" name="文本框 3">
            <a:extLst>
              <a:ext uri="{FF2B5EF4-FFF2-40B4-BE49-F238E27FC236}">
                <a16:creationId xmlns:a16="http://schemas.microsoft.com/office/drawing/2014/main" id="{6A43C573-5F38-42CE-8B71-145FCA818C0D}"/>
              </a:ext>
            </a:extLst>
          </p:cNvPr>
          <p:cNvSpPr txBox="1"/>
          <p:nvPr/>
        </p:nvSpPr>
        <p:spPr>
          <a:xfrm>
            <a:off x="7513922" y="6228051"/>
            <a:ext cx="4500530" cy="307777"/>
          </a:xfrm>
          <a:prstGeom prst="rect">
            <a:avLst/>
          </a:prstGeom>
          <a:noFill/>
        </p:spPr>
        <p:txBody>
          <a:bodyPr wrap="square" rtlCol="0">
            <a:spAutoFit/>
          </a:bodyPr>
          <a:lstStyle/>
          <a:p>
            <a:r>
              <a:rPr lang="en-US" altLang="zh-CN" sz="1400" dirty="0"/>
              <a:t>[1] FL(Federated Learning)</a:t>
            </a:r>
            <a:endParaRPr lang="zh-CN" altLang="en-US" sz="1400" dirty="0"/>
          </a:p>
        </p:txBody>
      </p:sp>
    </p:spTree>
    <p:extLst>
      <p:ext uri="{BB962C8B-B14F-4D97-AF65-F5344CB8AC3E}">
        <p14:creationId xmlns:p14="http://schemas.microsoft.com/office/powerpoint/2010/main" val="134707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8D0492-B3F9-42F9-B53D-9E59FDFDE7B7}"/>
              </a:ext>
            </a:extLst>
          </p:cNvPr>
          <p:cNvPicPr>
            <a:picLocks noChangeAspect="1"/>
          </p:cNvPicPr>
          <p:nvPr/>
        </p:nvPicPr>
        <p:blipFill rotWithShape="1">
          <a:blip r:embed="rId4"/>
          <a:srcRect l="38595" r="16857"/>
          <a:stretch/>
        </p:blipFill>
        <p:spPr>
          <a:xfrm>
            <a:off x="9061675" y="0"/>
            <a:ext cx="3111063" cy="3289738"/>
          </a:xfrm>
          <a:prstGeom prst="rect">
            <a:avLst/>
          </a:prstGeom>
        </p:spPr>
      </p:pic>
      <p:sp>
        <p:nvSpPr>
          <p:cNvPr id="3" name="标题 1">
            <a:extLst>
              <a:ext uri="{FF2B5EF4-FFF2-40B4-BE49-F238E27FC236}">
                <a16:creationId xmlns:a16="http://schemas.microsoft.com/office/drawing/2014/main" id="{FFA06108-B601-456F-9973-3B84C7595DA0}"/>
              </a:ext>
            </a:extLst>
          </p:cNvPr>
          <p:cNvSpPr txBox="1">
            <a:spLocks/>
          </p:cNvSpPr>
          <p:nvPr/>
        </p:nvSpPr>
        <p:spPr>
          <a:xfrm>
            <a:off x="449207" y="310713"/>
            <a:ext cx="10850563" cy="1028699"/>
          </a:xfrm>
          <a:prstGeom prst="rect">
            <a:avLst/>
          </a:prstGeom>
        </p:spPr>
        <p:txBody>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dirty="0">
                <a:latin typeface="+mn-lt"/>
                <a:ea typeface="+mn-ea"/>
                <a:cs typeface="+mn-ea"/>
                <a:sym typeface="+mn-lt"/>
              </a:rPr>
              <a:t>Motivation</a:t>
            </a:r>
            <a:endParaRPr lang="zh-CN" altLang="en-US" dirty="0">
              <a:latin typeface="+mn-lt"/>
              <a:ea typeface="+mn-ea"/>
              <a:cs typeface="+mn-ea"/>
              <a:sym typeface="+mn-lt"/>
            </a:endParaRPr>
          </a:p>
        </p:txBody>
      </p:sp>
      <p:cxnSp>
        <p:nvCxnSpPr>
          <p:cNvPr id="5" name="直接连接符 4">
            <a:extLst>
              <a:ext uri="{FF2B5EF4-FFF2-40B4-BE49-F238E27FC236}">
                <a16:creationId xmlns:a16="http://schemas.microsoft.com/office/drawing/2014/main" id="{42764F55-EBE2-40EC-AAD1-F7B7B62CE5BB}"/>
              </a:ext>
            </a:extLst>
          </p:cNvPr>
          <p:cNvCxnSpPr>
            <a:cxnSpLocks/>
            <a:stCxn id="3" idx="1"/>
          </p:cNvCxnSpPr>
          <p:nvPr/>
        </p:nvCxnSpPr>
        <p:spPr>
          <a:xfrm flipV="1">
            <a:off x="449207" y="825062"/>
            <a:ext cx="5152807" cy="1"/>
          </a:xfrm>
          <a:prstGeom prst="line">
            <a:avLst/>
          </a:prstGeom>
          <a:ln w="76200">
            <a:solidFill>
              <a:srgbClr val="396692"/>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7" name="图片 6">
            <a:extLst>
              <a:ext uri="{FF2B5EF4-FFF2-40B4-BE49-F238E27FC236}">
                <a16:creationId xmlns:a16="http://schemas.microsoft.com/office/drawing/2014/main" id="{8962B6B0-97C1-4E05-BD0A-4624F5F6661F}"/>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Lst>
          </a:blip>
          <a:srcRect l="38595" r="16857"/>
          <a:stretch/>
        </p:blipFill>
        <p:spPr>
          <a:xfrm flipH="1" flipV="1">
            <a:off x="0" y="3568262"/>
            <a:ext cx="3111063" cy="3289738"/>
          </a:xfrm>
          <a:prstGeom prst="rect">
            <a:avLst/>
          </a:prstGeom>
        </p:spPr>
      </p:pic>
      <p:sp>
        <p:nvSpPr>
          <p:cNvPr id="52" name="矩形 51">
            <a:extLst>
              <a:ext uri="{FF2B5EF4-FFF2-40B4-BE49-F238E27FC236}">
                <a16:creationId xmlns:a16="http://schemas.microsoft.com/office/drawing/2014/main" id="{A38D3074-71E2-4765-9B06-87288322666B}"/>
              </a:ext>
            </a:extLst>
          </p:cNvPr>
          <p:cNvSpPr/>
          <p:nvPr/>
        </p:nvSpPr>
        <p:spPr>
          <a:xfrm>
            <a:off x="591557" y="1267638"/>
            <a:ext cx="6855762" cy="4893647"/>
          </a:xfrm>
          <a:prstGeom prst="rect">
            <a:avLst/>
          </a:prstGeom>
          <a:solidFill>
            <a:srgbClr val="D2DCE6">
              <a:alpha val="34000"/>
            </a:srgbClr>
          </a:solidFill>
          <a:ln w="28575">
            <a:noFill/>
          </a:ln>
        </p:spPr>
        <p:txBody>
          <a:bodyPr wrap="square">
            <a:spAutoFit/>
          </a:bodyPr>
          <a:lstStyle/>
          <a:p>
            <a:pPr marL="342900" indent="-342900">
              <a:buFont typeface="Wingdings" panose="05000000000000000000" pitchFamily="2" charset="2"/>
              <a:buChar char="l"/>
            </a:pPr>
            <a:r>
              <a:rPr lang="en-US" altLang="zh-CN" sz="2000" dirty="0">
                <a:cs typeface="+mn-ea"/>
                <a:sym typeface="+mn-lt"/>
              </a:rPr>
              <a:t>M</a:t>
            </a:r>
            <a:r>
              <a:rPr lang="zh-CN" altLang="en-US" sz="2000" dirty="0">
                <a:cs typeface="+mn-ea"/>
                <a:sym typeface="+mn-lt"/>
              </a:rPr>
              <a:t>onitoring of stuttering is </a:t>
            </a:r>
            <a:r>
              <a:rPr lang="zh-CN" altLang="en-US" sz="2200" b="1" dirty="0">
                <a:solidFill>
                  <a:srgbClr val="C00000"/>
                </a:solidFill>
                <a:cs typeface="+mn-ea"/>
                <a:sym typeface="+mn-lt"/>
              </a:rPr>
              <a:t>crucial</a:t>
            </a:r>
            <a:r>
              <a:rPr lang="zh-CN" altLang="en-US" sz="2000" dirty="0">
                <a:cs typeface="+mn-ea"/>
                <a:sym typeface="+mn-lt"/>
              </a:rPr>
              <a:t> to speech therapy. </a:t>
            </a:r>
            <a:endParaRPr lang="en-US" altLang="zh-CN" sz="2000" dirty="0">
              <a:cs typeface="+mn-ea"/>
              <a:sym typeface="+mn-lt"/>
            </a:endParaRPr>
          </a:p>
          <a:p>
            <a:pPr marL="342900" indent="-342900">
              <a:buFont typeface="Wingdings" panose="05000000000000000000" pitchFamily="2" charset="2"/>
              <a:buChar char="l"/>
            </a:pPr>
            <a:endParaRPr lang="en-US" altLang="zh-CN" sz="2000" dirty="0">
              <a:cs typeface="+mn-ea"/>
              <a:sym typeface="+mn-lt"/>
            </a:endParaRPr>
          </a:p>
          <a:p>
            <a:pPr marL="342900" indent="-342900">
              <a:buFont typeface="Wingdings" panose="05000000000000000000" pitchFamily="2" charset="2"/>
              <a:buChar char="l"/>
            </a:pPr>
            <a:r>
              <a:rPr lang="zh-CN" altLang="en-US" sz="2000" dirty="0">
                <a:cs typeface="+mn-ea"/>
                <a:sym typeface="+mn-lt"/>
              </a:rPr>
              <a:t>Evaluation of stuttering by speech therapists can be </a:t>
            </a:r>
            <a:r>
              <a:rPr lang="zh-CN" altLang="en-US" sz="2200" b="1" dirty="0">
                <a:solidFill>
                  <a:srgbClr val="C00000"/>
                </a:solidFill>
                <a:cs typeface="+mn-ea"/>
                <a:sym typeface="+mn-lt"/>
              </a:rPr>
              <a:t>influenced</a:t>
            </a:r>
            <a:r>
              <a:rPr lang="zh-CN" altLang="en-US" sz="2000" dirty="0">
                <a:cs typeface="+mn-ea"/>
                <a:sym typeface="+mn-lt"/>
              </a:rPr>
              <a:t> </a:t>
            </a:r>
            <a:r>
              <a:rPr lang="en-US" altLang="zh-CN" sz="2000" dirty="0">
                <a:cs typeface="+mn-ea"/>
                <a:sym typeface="+mn-lt"/>
              </a:rPr>
              <a:t>by</a:t>
            </a:r>
            <a:r>
              <a:rPr lang="zh-CN" altLang="en-US" sz="2000" dirty="0">
                <a:cs typeface="+mn-ea"/>
                <a:sym typeface="+mn-lt"/>
              </a:rPr>
              <a:t> too much manual subjective </a:t>
            </a:r>
            <a:r>
              <a:rPr lang="en-US" altLang="zh-CN" sz="2000" dirty="0">
                <a:cs typeface="+mn-ea"/>
                <a:sym typeface="+mn-lt"/>
              </a:rPr>
              <a:t>intervention</a:t>
            </a:r>
          </a:p>
          <a:p>
            <a:pPr marL="800100" lvl="1" indent="-342900">
              <a:buFont typeface="Wingdings" panose="05000000000000000000" pitchFamily="2" charset="2"/>
              <a:buChar char="Ø"/>
            </a:pPr>
            <a:r>
              <a:rPr lang="en-US" altLang="zh-CN" sz="2000" dirty="0">
                <a:cs typeface="+mn-ea"/>
                <a:sym typeface="+mn-lt"/>
              </a:rPr>
              <a:t>C</a:t>
            </a:r>
            <a:r>
              <a:rPr lang="zh-CN" altLang="en-US" sz="2000" dirty="0">
                <a:cs typeface="+mn-ea"/>
                <a:sym typeface="+mn-lt"/>
              </a:rPr>
              <a:t>omprehensive evaluation in </a:t>
            </a:r>
            <a:r>
              <a:rPr lang="zh-CN" altLang="en-US" sz="2200" b="1" dirty="0">
                <a:solidFill>
                  <a:srgbClr val="C00000"/>
                </a:solidFill>
                <a:cs typeface="+mn-ea"/>
                <a:sym typeface="+mn-lt"/>
              </a:rPr>
              <a:t>various contexts</a:t>
            </a:r>
            <a:r>
              <a:rPr lang="zh-CN" altLang="en-US" sz="2000" dirty="0">
                <a:cs typeface="+mn-ea"/>
                <a:sym typeface="+mn-lt"/>
              </a:rPr>
              <a:t> is required. </a:t>
            </a:r>
            <a:endParaRPr lang="en-US" altLang="zh-CN" sz="2000" dirty="0">
              <a:cs typeface="+mn-ea"/>
              <a:sym typeface="+mn-lt"/>
            </a:endParaRPr>
          </a:p>
          <a:p>
            <a:pPr marL="800100" lvl="1" indent="-342900">
              <a:buFont typeface="Wingdings" panose="05000000000000000000" pitchFamily="2" charset="2"/>
              <a:buChar char="Ø"/>
            </a:pPr>
            <a:r>
              <a:rPr lang="en-US" altLang="zh-CN" sz="2000" dirty="0">
                <a:cs typeface="+mn-ea"/>
                <a:sym typeface="+mn-lt"/>
              </a:rPr>
              <a:t>The </a:t>
            </a:r>
            <a:r>
              <a:rPr lang="zh-CN" altLang="en-US" sz="2000" dirty="0">
                <a:cs typeface="+mn-ea"/>
                <a:sym typeface="+mn-lt"/>
              </a:rPr>
              <a:t>therapist's evaluation might be </a:t>
            </a:r>
            <a:r>
              <a:rPr lang="zh-CN" altLang="en-US" sz="2200" b="1" dirty="0">
                <a:solidFill>
                  <a:srgbClr val="C00000"/>
                </a:solidFill>
                <a:cs typeface="+mn-ea"/>
                <a:sym typeface="+mn-lt"/>
              </a:rPr>
              <a:t>influenced by many factors</a:t>
            </a:r>
            <a:endParaRPr lang="en-US" altLang="zh-CN" sz="2000" dirty="0">
              <a:cs typeface="+mn-ea"/>
              <a:sym typeface="+mn-lt"/>
            </a:endParaRPr>
          </a:p>
          <a:p>
            <a:pPr marL="1257300" lvl="2" indent="-342900">
              <a:buFont typeface="Wingdings" panose="05000000000000000000" pitchFamily="2" charset="2"/>
              <a:buChar char="p"/>
            </a:pPr>
            <a:r>
              <a:rPr lang="zh-CN" altLang="en-US" sz="2000" dirty="0">
                <a:cs typeface="+mn-ea"/>
                <a:sym typeface="+mn-lt"/>
              </a:rPr>
              <a:t>communication situation</a:t>
            </a:r>
            <a:endParaRPr lang="en-US" altLang="zh-CN" sz="2000" dirty="0">
              <a:cs typeface="+mn-ea"/>
              <a:sym typeface="+mn-lt"/>
            </a:endParaRPr>
          </a:p>
          <a:p>
            <a:pPr marL="1257300" lvl="2" indent="-342900">
              <a:buFont typeface="Wingdings" panose="05000000000000000000" pitchFamily="2" charset="2"/>
              <a:buChar char="p"/>
            </a:pPr>
            <a:r>
              <a:rPr lang="zh-CN" altLang="en-US" sz="2000" dirty="0">
                <a:cs typeface="+mn-ea"/>
                <a:sym typeface="+mn-lt"/>
              </a:rPr>
              <a:t>psychological factors</a:t>
            </a:r>
            <a:endParaRPr lang="en-US" altLang="zh-CN" sz="2000" dirty="0">
              <a:cs typeface="+mn-ea"/>
              <a:sym typeface="+mn-lt"/>
            </a:endParaRPr>
          </a:p>
          <a:p>
            <a:pPr marL="1257300" lvl="2" indent="-342900">
              <a:buFont typeface="Wingdings" panose="05000000000000000000" pitchFamily="2" charset="2"/>
              <a:buChar char="p"/>
            </a:pPr>
            <a:r>
              <a:rPr lang="zh-CN" altLang="en-US" sz="2000" dirty="0">
                <a:cs typeface="+mn-ea"/>
                <a:sym typeface="+mn-lt"/>
              </a:rPr>
              <a:t>linguistic complexity</a:t>
            </a:r>
            <a:endParaRPr lang="en-US" altLang="zh-CN" sz="2000" dirty="0">
              <a:cs typeface="+mn-ea"/>
              <a:sym typeface="+mn-lt"/>
            </a:endParaRPr>
          </a:p>
          <a:p>
            <a:pPr marL="1257300" lvl="2" indent="-342900">
              <a:buFont typeface="Wingdings" panose="05000000000000000000" pitchFamily="2" charset="2"/>
              <a:buChar char="p"/>
            </a:pPr>
            <a:r>
              <a:rPr lang="zh-CN" altLang="en-US" sz="2000" dirty="0">
                <a:cs typeface="+mn-ea"/>
                <a:sym typeface="+mn-lt"/>
              </a:rPr>
              <a:t>personal subjectivity</a:t>
            </a:r>
            <a:endParaRPr lang="en-US" altLang="zh-CN" sz="2000" dirty="0">
              <a:cs typeface="+mn-ea"/>
              <a:sym typeface="+mn-lt"/>
            </a:endParaRPr>
          </a:p>
          <a:p>
            <a:pPr lvl="1"/>
            <a:endParaRPr lang="en-US" altLang="zh-CN" sz="2000" dirty="0">
              <a:cs typeface="+mn-ea"/>
              <a:sym typeface="+mn-lt"/>
            </a:endParaRPr>
          </a:p>
          <a:p>
            <a:pPr marL="342900" indent="-342900">
              <a:buFont typeface="Wingdings" panose="05000000000000000000" pitchFamily="2" charset="2"/>
              <a:buChar char="l"/>
            </a:pPr>
            <a:r>
              <a:rPr lang="en-US" altLang="zh-CN" sz="2000" dirty="0">
                <a:cs typeface="+mn-ea"/>
                <a:sym typeface="+mn-lt"/>
              </a:rPr>
              <a:t>Problem</a:t>
            </a:r>
            <a:r>
              <a:rPr lang="en-US" altLang="zh-CN" sz="2200" b="1" dirty="0">
                <a:solidFill>
                  <a:srgbClr val="C00000"/>
                </a:solidFill>
                <a:cs typeface="+mn-ea"/>
                <a:sym typeface="+mn-lt"/>
              </a:rPr>
              <a:t> of data security</a:t>
            </a:r>
            <a:r>
              <a:rPr lang="en-US" altLang="zh-CN" sz="2000" dirty="0">
                <a:cs typeface="+mn-ea"/>
                <a:sym typeface="+mn-lt"/>
              </a:rPr>
              <a:t>.</a:t>
            </a:r>
            <a:endParaRPr lang="zh-CN" altLang="en-US" sz="2000" dirty="0">
              <a:cs typeface="+mn-ea"/>
              <a:sym typeface="+mn-lt"/>
            </a:endParaRPr>
          </a:p>
        </p:txBody>
      </p:sp>
      <p:sp>
        <p:nvSpPr>
          <p:cNvPr id="54" name="矩形 53">
            <a:extLst>
              <a:ext uri="{FF2B5EF4-FFF2-40B4-BE49-F238E27FC236}">
                <a16:creationId xmlns:a16="http://schemas.microsoft.com/office/drawing/2014/main" id="{DDD5CC3F-0AFA-413B-B440-0E94D42891C2}"/>
              </a:ext>
            </a:extLst>
          </p:cNvPr>
          <p:cNvSpPr/>
          <p:nvPr/>
        </p:nvSpPr>
        <p:spPr>
          <a:xfrm>
            <a:off x="7488614" y="2572129"/>
            <a:ext cx="4234917" cy="1692771"/>
          </a:xfrm>
          <a:prstGeom prst="rect">
            <a:avLst/>
          </a:prstGeom>
        </p:spPr>
        <p:txBody>
          <a:bodyPr wrap="square">
            <a:spAutoFit/>
          </a:bodyPr>
          <a:lstStyle/>
          <a:p>
            <a:pPr algn="ctr"/>
            <a:r>
              <a:rPr lang="en-US" altLang="zh-CN" sz="2000" b="1" dirty="0">
                <a:cs typeface="+mn-ea"/>
                <a:sym typeface="+mn-lt"/>
              </a:rPr>
              <a:t>So we propose </a:t>
            </a:r>
            <a:r>
              <a:rPr lang="en-US" altLang="zh-CN" sz="2200" b="1" dirty="0">
                <a:solidFill>
                  <a:srgbClr val="C00000"/>
                </a:solidFill>
                <a:cs typeface="+mn-ea"/>
                <a:sym typeface="+mn-lt"/>
              </a:rPr>
              <a:t>the f</a:t>
            </a:r>
            <a:r>
              <a:rPr lang="zh-CN" altLang="en-US" sz="2200" b="1" dirty="0">
                <a:solidFill>
                  <a:srgbClr val="C00000"/>
                </a:solidFill>
                <a:cs typeface="+mn-ea"/>
                <a:sym typeface="+mn-lt"/>
              </a:rPr>
              <a:t>ederated intelligent terminals </a:t>
            </a:r>
            <a:r>
              <a:rPr lang="zh-CN" altLang="en-US" sz="2000" b="1" dirty="0">
                <a:cs typeface="+mn-ea"/>
                <a:sym typeface="+mn-lt"/>
              </a:rPr>
              <a:t>for automatic monitoring of stuttering speech in different contexts</a:t>
            </a:r>
            <a:r>
              <a:rPr lang="en-US" altLang="zh-CN" sz="2000" b="1" dirty="0">
                <a:cs typeface="+mn-ea"/>
                <a:sym typeface="+mn-lt"/>
              </a:rPr>
              <a:t>!</a:t>
            </a:r>
          </a:p>
        </p:txBody>
      </p:sp>
      <p:grpSp>
        <p:nvGrpSpPr>
          <p:cNvPr id="79" name="组合 78">
            <a:extLst>
              <a:ext uri="{FF2B5EF4-FFF2-40B4-BE49-F238E27FC236}">
                <a16:creationId xmlns:a16="http://schemas.microsoft.com/office/drawing/2014/main" id="{B37F720B-13B6-4718-A808-B0D507D4CCD9}"/>
              </a:ext>
            </a:extLst>
          </p:cNvPr>
          <p:cNvGrpSpPr/>
          <p:nvPr/>
        </p:nvGrpSpPr>
        <p:grpSpPr>
          <a:xfrm>
            <a:off x="8781766" y="4639703"/>
            <a:ext cx="1648612" cy="1907584"/>
            <a:chOff x="4850033" y="2016995"/>
            <a:chExt cx="2493742" cy="2819168"/>
          </a:xfrm>
        </p:grpSpPr>
        <p:grpSp>
          <p:nvGrpSpPr>
            <p:cNvPr id="80" name="ïṡlïḑè">
              <a:extLst>
                <a:ext uri="{FF2B5EF4-FFF2-40B4-BE49-F238E27FC236}">
                  <a16:creationId xmlns:a16="http://schemas.microsoft.com/office/drawing/2014/main" id="{5EFB548B-7510-4B8D-AFD7-7036C577A62E}"/>
                </a:ext>
              </a:extLst>
            </p:cNvPr>
            <p:cNvGrpSpPr/>
            <p:nvPr/>
          </p:nvGrpSpPr>
          <p:grpSpPr>
            <a:xfrm>
              <a:off x="4850033" y="2016995"/>
              <a:ext cx="2196449" cy="2703561"/>
              <a:chOff x="5972365" y="3285788"/>
              <a:chExt cx="219384" cy="270035"/>
            </a:xfrm>
          </p:grpSpPr>
          <p:sp>
            <p:nvSpPr>
              <p:cNvPr id="189" name="î$ľïďê">
                <a:extLst>
                  <a:ext uri="{FF2B5EF4-FFF2-40B4-BE49-F238E27FC236}">
                    <a16:creationId xmlns:a16="http://schemas.microsoft.com/office/drawing/2014/main" id="{03F3A34E-9EB8-4165-B1DA-F5E4A652191E}"/>
                  </a:ext>
                </a:extLst>
              </p:cNvPr>
              <p:cNvSpPr/>
              <p:nvPr/>
            </p:nvSpPr>
            <p:spPr>
              <a:xfrm>
                <a:off x="5978175" y="3328606"/>
                <a:ext cx="59816" cy="99440"/>
              </a:xfrm>
              <a:custGeom>
                <a:avLst/>
                <a:gdLst>
                  <a:gd name="connsiteX0" fmla="*/ 190 w 59816"/>
                  <a:gd name="connsiteY0" fmla="*/ 34671 h 99440"/>
                  <a:gd name="connsiteX1" fmla="*/ 59817 w 59816"/>
                  <a:gd name="connsiteY1" fmla="*/ 0 h 99440"/>
                  <a:gd name="connsiteX2" fmla="*/ 59627 w 59816"/>
                  <a:gd name="connsiteY2" fmla="*/ 64770 h 99440"/>
                  <a:gd name="connsiteX3" fmla="*/ 0 w 59816"/>
                  <a:gd name="connsiteY3" fmla="*/ 99441 h 99440"/>
                  <a:gd name="connsiteX4" fmla="*/ 190 w 59816"/>
                  <a:gd name="connsiteY4" fmla="*/ 34671 h 9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16" h="99440">
                    <a:moveTo>
                      <a:pt x="190" y="34671"/>
                    </a:moveTo>
                    <a:lnTo>
                      <a:pt x="59817" y="0"/>
                    </a:lnTo>
                    <a:lnTo>
                      <a:pt x="59627" y="64770"/>
                    </a:lnTo>
                    <a:lnTo>
                      <a:pt x="0" y="99441"/>
                    </a:lnTo>
                    <a:lnTo>
                      <a:pt x="190" y="34671"/>
                    </a:lnTo>
                    <a:close/>
                  </a:path>
                </a:pathLst>
              </a:custGeom>
              <a:solidFill>
                <a:srgbClr val="A5A9D3"/>
              </a:solidFill>
              <a:ln w="9525" cap="flat">
                <a:noFill/>
                <a:prstDash val="solid"/>
                <a:miter/>
              </a:ln>
            </p:spPr>
            <p:txBody>
              <a:bodyPr rtlCol="0" anchor="ctr"/>
              <a:lstStyle/>
              <a:p>
                <a:endParaRPr lang="zh-CN" altLang="en-US">
                  <a:cs typeface="+mn-ea"/>
                  <a:sym typeface="+mn-lt"/>
                </a:endParaRPr>
              </a:p>
            </p:txBody>
          </p:sp>
          <p:grpSp>
            <p:nvGrpSpPr>
              <p:cNvPr id="190" name="îṣľíḋé">
                <a:extLst>
                  <a:ext uri="{FF2B5EF4-FFF2-40B4-BE49-F238E27FC236}">
                    <a16:creationId xmlns:a16="http://schemas.microsoft.com/office/drawing/2014/main" id="{F8308894-2B52-4A93-B3B5-709748B32A84}"/>
                  </a:ext>
                </a:extLst>
              </p:cNvPr>
              <p:cNvGrpSpPr/>
              <p:nvPr/>
            </p:nvGrpSpPr>
            <p:grpSpPr>
              <a:xfrm>
                <a:off x="5978104" y="3393376"/>
                <a:ext cx="192571" cy="154910"/>
                <a:chOff x="5978104" y="3393376"/>
                <a:chExt cx="192571" cy="154910"/>
              </a:xfrm>
            </p:grpSpPr>
            <p:sp>
              <p:nvSpPr>
                <p:cNvPr id="210" name="ïṧḻíďé">
                  <a:extLst>
                    <a:ext uri="{FF2B5EF4-FFF2-40B4-BE49-F238E27FC236}">
                      <a16:creationId xmlns:a16="http://schemas.microsoft.com/office/drawing/2014/main" id="{1043EAA5-83DD-40FE-89C4-2A9AAAD77066}"/>
                    </a:ext>
                  </a:extLst>
                </p:cNvPr>
                <p:cNvSpPr/>
                <p:nvPr/>
              </p:nvSpPr>
              <p:spPr>
                <a:xfrm>
                  <a:off x="5978270" y="3393376"/>
                  <a:ext cx="192405" cy="154823"/>
                </a:xfrm>
                <a:custGeom>
                  <a:avLst/>
                  <a:gdLst>
                    <a:gd name="connsiteX0" fmla="*/ 191850 w 192405"/>
                    <a:gd name="connsiteY0" fmla="*/ 115504 h 154823"/>
                    <a:gd name="connsiteX1" fmla="*/ 132224 w 192405"/>
                    <a:gd name="connsiteY1" fmla="*/ 150175 h 154823"/>
                    <a:gd name="connsiteX2" fmla="*/ 73168 w 192405"/>
                    <a:gd name="connsiteY2" fmla="*/ 141888 h 154823"/>
                    <a:gd name="connsiteX3" fmla="*/ -555 w 192405"/>
                    <a:gd name="connsiteY3" fmla="*/ 34541 h 154823"/>
                    <a:gd name="connsiteX4" fmla="*/ 59072 w 192405"/>
                    <a:gd name="connsiteY4" fmla="*/ -130 h 154823"/>
                    <a:gd name="connsiteX5" fmla="*/ 132795 w 192405"/>
                    <a:gd name="connsiteY5" fmla="*/ 107217 h 154823"/>
                    <a:gd name="connsiteX6" fmla="*/ 191850 w 192405"/>
                    <a:gd name="connsiteY6" fmla="*/ 115504 h 15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5" h="154823">
                      <a:moveTo>
                        <a:pt x="191850" y="115504"/>
                      </a:moveTo>
                      <a:lnTo>
                        <a:pt x="132224" y="150175"/>
                      </a:lnTo>
                      <a:cubicBezTo>
                        <a:pt x="118698" y="158080"/>
                        <a:pt x="97267" y="155794"/>
                        <a:pt x="73168" y="141888"/>
                      </a:cubicBezTo>
                      <a:cubicBezTo>
                        <a:pt x="32402" y="118361"/>
                        <a:pt x="-650" y="70165"/>
                        <a:pt x="-555" y="34541"/>
                      </a:cubicBezTo>
                      <a:lnTo>
                        <a:pt x="59072" y="-130"/>
                      </a:lnTo>
                      <a:cubicBezTo>
                        <a:pt x="59072" y="35589"/>
                        <a:pt x="92028" y="83690"/>
                        <a:pt x="132795" y="107217"/>
                      </a:cubicBezTo>
                      <a:cubicBezTo>
                        <a:pt x="156798" y="121123"/>
                        <a:pt x="178229" y="123409"/>
                        <a:pt x="191850" y="115504"/>
                      </a:cubicBezTo>
                      <a:close/>
                    </a:path>
                  </a:pathLst>
                </a:custGeom>
                <a:solidFill>
                  <a:srgbClr val="B6BADE"/>
                </a:solidFill>
                <a:ln w="9525" cap="flat">
                  <a:noFill/>
                  <a:prstDash val="solid"/>
                  <a:miter/>
                </a:ln>
              </p:spPr>
              <p:txBody>
                <a:bodyPr rtlCol="0" anchor="ctr"/>
                <a:lstStyle/>
                <a:p>
                  <a:endParaRPr lang="zh-CN" altLang="en-US">
                    <a:cs typeface="+mn-ea"/>
                    <a:sym typeface="+mn-lt"/>
                  </a:endParaRPr>
                </a:p>
              </p:txBody>
            </p:sp>
            <p:grpSp>
              <p:nvGrpSpPr>
                <p:cNvPr id="211" name="ïsḻîdè">
                  <a:extLst>
                    <a:ext uri="{FF2B5EF4-FFF2-40B4-BE49-F238E27FC236}">
                      <a16:creationId xmlns:a16="http://schemas.microsoft.com/office/drawing/2014/main" id="{B8209A86-7DFD-4DA4-8FCC-C808508018BD}"/>
                    </a:ext>
                  </a:extLst>
                </p:cNvPr>
                <p:cNvGrpSpPr/>
                <p:nvPr/>
              </p:nvGrpSpPr>
              <p:grpSpPr>
                <a:xfrm>
                  <a:off x="5978104" y="3393376"/>
                  <a:ext cx="192476" cy="154910"/>
                  <a:chOff x="5978104" y="3393376"/>
                  <a:chExt cx="192476" cy="154910"/>
                </a:xfrm>
              </p:grpSpPr>
              <p:sp>
                <p:nvSpPr>
                  <p:cNvPr id="212" name="ïṩlïḓè">
                    <a:extLst>
                      <a:ext uri="{FF2B5EF4-FFF2-40B4-BE49-F238E27FC236}">
                        <a16:creationId xmlns:a16="http://schemas.microsoft.com/office/drawing/2014/main" id="{E871616A-D44C-456E-B605-88685563FF3A}"/>
                      </a:ext>
                    </a:extLst>
                  </p:cNvPr>
                  <p:cNvSpPr/>
                  <p:nvPr/>
                </p:nvSpPr>
                <p:spPr>
                  <a:xfrm>
                    <a:off x="5978104" y="3393376"/>
                    <a:ext cx="59697" cy="39719"/>
                  </a:xfrm>
                  <a:custGeom>
                    <a:avLst/>
                    <a:gdLst>
                      <a:gd name="connsiteX0" fmla="*/ -484 w 59697"/>
                      <a:gd name="connsiteY0" fmla="*/ 34541 h 39719"/>
                      <a:gd name="connsiteX1" fmla="*/ 59143 w 59697"/>
                      <a:gd name="connsiteY1" fmla="*/ -130 h 39719"/>
                      <a:gd name="connsiteX2" fmla="*/ 59143 w 59697"/>
                      <a:gd name="connsiteY2" fmla="*/ 4918 h 39719"/>
                      <a:gd name="connsiteX3" fmla="*/ -484 w 59697"/>
                      <a:gd name="connsiteY3" fmla="*/ 39589 h 39719"/>
                      <a:gd name="connsiteX4" fmla="*/ -484 w 59697"/>
                      <a:gd name="connsiteY4" fmla="*/ 34541 h 3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7" h="39719">
                        <a:moveTo>
                          <a:pt x="-484" y="34541"/>
                        </a:moveTo>
                        <a:lnTo>
                          <a:pt x="59143" y="-130"/>
                        </a:lnTo>
                        <a:cubicBezTo>
                          <a:pt x="59047" y="1556"/>
                          <a:pt x="59047" y="3232"/>
                          <a:pt x="59143" y="4918"/>
                        </a:cubicBezTo>
                        <a:lnTo>
                          <a:pt x="-484" y="39589"/>
                        </a:lnTo>
                        <a:cubicBezTo>
                          <a:pt x="-579" y="37903"/>
                          <a:pt x="-579" y="36227"/>
                          <a:pt x="-484" y="34541"/>
                        </a:cubicBezTo>
                        <a:close/>
                      </a:path>
                    </a:pathLst>
                  </a:custGeom>
                  <a:solidFill>
                    <a:srgbClr val="B6BADE"/>
                  </a:solidFill>
                  <a:ln w="9525" cap="flat">
                    <a:noFill/>
                    <a:prstDash val="solid"/>
                    <a:miter/>
                  </a:ln>
                </p:spPr>
                <p:txBody>
                  <a:bodyPr rtlCol="0" anchor="ctr"/>
                  <a:lstStyle/>
                  <a:p>
                    <a:endParaRPr lang="zh-CN" altLang="en-US">
                      <a:cs typeface="+mn-ea"/>
                      <a:sym typeface="+mn-lt"/>
                    </a:endParaRPr>
                  </a:p>
                </p:txBody>
              </p:sp>
              <p:sp>
                <p:nvSpPr>
                  <p:cNvPr id="213" name="ïṣ1íḋé">
                    <a:extLst>
                      <a:ext uri="{FF2B5EF4-FFF2-40B4-BE49-F238E27FC236}">
                        <a16:creationId xmlns:a16="http://schemas.microsoft.com/office/drawing/2014/main" id="{90C6D8A4-6941-4254-A9AA-2F2F481F38F9}"/>
                      </a:ext>
                    </a:extLst>
                  </p:cNvPr>
                  <p:cNvSpPr/>
                  <p:nvPr/>
                </p:nvSpPr>
                <p:spPr>
                  <a:xfrm>
                    <a:off x="5978366" y="3398424"/>
                    <a:ext cx="62293" cy="49339"/>
                  </a:xfrm>
                  <a:custGeom>
                    <a:avLst/>
                    <a:gdLst>
                      <a:gd name="connsiteX0" fmla="*/ -555 w 62293"/>
                      <a:gd name="connsiteY0" fmla="*/ 34541 h 49339"/>
                      <a:gd name="connsiteX1" fmla="*/ 59071 w 62293"/>
                      <a:gd name="connsiteY1" fmla="*/ -130 h 49339"/>
                      <a:gd name="connsiteX2" fmla="*/ 61738 w 62293"/>
                      <a:gd name="connsiteY2" fmla="*/ 14634 h 49339"/>
                      <a:gd name="connsiteX3" fmla="*/ 2112 w 62293"/>
                      <a:gd name="connsiteY3" fmla="*/ 49210 h 49339"/>
                      <a:gd name="connsiteX4" fmla="*/ -555 w 62293"/>
                      <a:gd name="connsiteY4" fmla="*/ 34541 h 4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93" h="49339">
                        <a:moveTo>
                          <a:pt x="-555" y="34541"/>
                        </a:moveTo>
                        <a:lnTo>
                          <a:pt x="59071" y="-130"/>
                        </a:lnTo>
                        <a:cubicBezTo>
                          <a:pt x="59471" y="4871"/>
                          <a:pt x="60367" y="9814"/>
                          <a:pt x="61738" y="14634"/>
                        </a:cubicBezTo>
                        <a:lnTo>
                          <a:pt x="2112" y="49210"/>
                        </a:lnTo>
                        <a:cubicBezTo>
                          <a:pt x="750" y="44419"/>
                          <a:pt x="-145" y="39504"/>
                          <a:pt x="-555" y="34541"/>
                        </a:cubicBezTo>
                        <a:close/>
                      </a:path>
                    </a:pathLst>
                  </a:custGeom>
                  <a:solidFill>
                    <a:srgbClr val="B6BADE"/>
                  </a:solidFill>
                  <a:ln w="9525" cap="flat">
                    <a:noFill/>
                    <a:prstDash val="solid"/>
                    <a:miter/>
                  </a:ln>
                </p:spPr>
                <p:txBody>
                  <a:bodyPr rtlCol="0" anchor="ctr"/>
                  <a:lstStyle/>
                  <a:p>
                    <a:endParaRPr lang="zh-CN" altLang="en-US">
                      <a:cs typeface="+mn-ea"/>
                      <a:sym typeface="+mn-lt"/>
                    </a:endParaRPr>
                  </a:p>
                </p:txBody>
              </p:sp>
              <p:sp>
                <p:nvSpPr>
                  <p:cNvPr id="214" name="ïsḷïde">
                    <a:extLst>
                      <a:ext uri="{FF2B5EF4-FFF2-40B4-BE49-F238E27FC236}">
                        <a16:creationId xmlns:a16="http://schemas.microsoft.com/office/drawing/2014/main" id="{6114D997-A339-49A1-AE5E-6592E3966113}"/>
                      </a:ext>
                    </a:extLst>
                  </p:cNvPr>
                  <p:cNvSpPr/>
                  <p:nvPr/>
                </p:nvSpPr>
                <p:spPr>
                  <a:xfrm>
                    <a:off x="5981033" y="3413188"/>
                    <a:ext cx="113918" cy="110870"/>
                  </a:xfrm>
                  <a:custGeom>
                    <a:avLst/>
                    <a:gdLst>
                      <a:gd name="connsiteX0" fmla="*/ -555 w 113918"/>
                      <a:gd name="connsiteY0" fmla="*/ 34446 h 110870"/>
                      <a:gd name="connsiteX1" fmla="*/ 59071 w 113918"/>
                      <a:gd name="connsiteY1" fmla="*/ -130 h 110870"/>
                      <a:gd name="connsiteX2" fmla="*/ 113363 w 113918"/>
                      <a:gd name="connsiteY2" fmla="*/ 76070 h 110870"/>
                      <a:gd name="connsiteX3" fmla="*/ 53832 w 113918"/>
                      <a:gd name="connsiteY3" fmla="*/ 110741 h 110870"/>
                      <a:gd name="connsiteX4" fmla="*/ -555 w 113918"/>
                      <a:gd name="connsiteY4" fmla="*/ 34541 h 11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8" h="110870">
                        <a:moveTo>
                          <a:pt x="-555" y="34446"/>
                        </a:moveTo>
                        <a:lnTo>
                          <a:pt x="59071" y="-130"/>
                        </a:lnTo>
                        <a:cubicBezTo>
                          <a:pt x="69025" y="30188"/>
                          <a:pt x="87960" y="56763"/>
                          <a:pt x="113363" y="76070"/>
                        </a:cubicBezTo>
                        <a:lnTo>
                          <a:pt x="53832" y="110741"/>
                        </a:lnTo>
                        <a:cubicBezTo>
                          <a:pt x="28410" y="91424"/>
                          <a:pt x="9446" y="64859"/>
                          <a:pt x="-555" y="34541"/>
                        </a:cubicBezTo>
                        <a:close/>
                      </a:path>
                    </a:pathLst>
                  </a:custGeom>
                  <a:solidFill>
                    <a:srgbClr val="B6BADE"/>
                  </a:solidFill>
                  <a:ln w="9525" cap="flat">
                    <a:noFill/>
                    <a:prstDash val="solid"/>
                    <a:miter/>
                  </a:ln>
                </p:spPr>
                <p:txBody>
                  <a:bodyPr rtlCol="0" anchor="ctr"/>
                  <a:lstStyle/>
                  <a:p>
                    <a:endParaRPr lang="zh-CN" altLang="en-US">
                      <a:cs typeface="+mn-ea"/>
                      <a:sym typeface="+mn-lt"/>
                    </a:endParaRPr>
                  </a:p>
                </p:txBody>
              </p:sp>
              <p:sp>
                <p:nvSpPr>
                  <p:cNvPr id="215" name="í$ḻiḍé">
                    <a:extLst>
                      <a:ext uri="{FF2B5EF4-FFF2-40B4-BE49-F238E27FC236}">
                        <a16:creationId xmlns:a16="http://schemas.microsoft.com/office/drawing/2014/main" id="{8B1152F2-FA5F-4C01-9701-A3C4B232D4EA}"/>
                      </a:ext>
                    </a:extLst>
                  </p:cNvPr>
                  <p:cNvSpPr/>
                  <p:nvPr/>
                </p:nvSpPr>
                <p:spPr>
                  <a:xfrm>
                    <a:off x="6035420" y="3489578"/>
                    <a:ext cx="84962" cy="50482"/>
                  </a:xfrm>
                  <a:custGeom>
                    <a:avLst/>
                    <a:gdLst>
                      <a:gd name="connsiteX0" fmla="*/ -555 w 84962"/>
                      <a:gd name="connsiteY0" fmla="*/ 34541 h 50482"/>
                      <a:gd name="connsiteX1" fmla="*/ 58976 w 84962"/>
                      <a:gd name="connsiteY1" fmla="*/ -130 h 50482"/>
                      <a:gd name="connsiteX2" fmla="*/ 75550 w 84962"/>
                      <a:gd name="connsiteY2" fmla="*/ 11014 h 50482"/>
                      <a:gd name="connsiteX3" fmla="*/ 84408 w 84962"/>
                      <a:gd name="connsiteY3" fmla="*/ 15777 h 50482"/>
                      <a:gd name="connsiteX4" fmla="*/ 24876 w 84962"/>
                      <a:gd name="connsiteY4" fmla="*/ 50353 h 50482"/>
                      <a:gd name="connsiteX5" fmla="*/ 15923 w 84962"/>
                      <a:gd name="connsiteY5" fmla="*/ 45685 h 50482"/>
                      <a:gd name="connsiteX6" fmla="*/ -555 w 84962"/>
                      <a:gd name="connsiteY6" fmla="*/ 34541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62" h="50482">
                        <a:moveTo>
                          <a:pt x="-555" y="34541"/>
                        </a:moveTo>
                        <a:lnTo>
                          <a:pt x="58976" y="-130"/>
                        </a:lnTo>
                        <a:cubicBezTo>
                          <a:pt x="64215" y="3994"/>
                          <a:pt x="69749" y="7719"/>
                          <a:pt x="75550" y="11014"/>
                        </a:cubicBezTo>
                        <a:cubicBezTo>
                          <a:pt x="78502" y="12824"/>
                          <a:pt x="81550" y="14348"/>
                          <a:pt x="84408" y="15777"/>
                        </a:cubicBezTo>
                        <a:lnTo>
                          <a:pt x="24876" y="50353"/>
                        </a:lnTo>
                        <a:cubicBezTo>
                          <a:pt x="21924" y="49019"/>
                          <a:pt x="18971" y="47400"/>
                          <a:pt x="15923" y="45685"/>
                        </a:cubicBezTo>
                        <a:cubicBezTo>
                          <a:pt x="10160" y="42380"/>
                          <a:pt x="4655" y="38656"/>
                          <a:pt x="-555" y="34541"/>
                        </a:cubicBezTo>
                        <a:close/>
                      </a:path>
                    </a:pathLst>
                  </a:custGeom>
                  <a:solidFill>
                    <a:srgbClr val="A5A9D3"/>
                  </a:solidFill>
                  <a:ln w="9525" cap="flat">
                    <a:noFill/>
                    <a:prstDash val="solid"/>
                    <a:miter/>
                  </a:ln>
                </p:spPr>
                <p:txBody>
                  <a:bodyPr rtlCol="0" anchor="ctr"/>
                  <a:lstStyle/>
                  <a:p>
                    <a:endParaRPr lang="zh-CN" altLang="en-US">
                      <a:cs typeface="+mn-ea"/>
                      <a:sym typeface="+mn-lt"/>
                    </a:endParaRPr>
                  </a:p>
                </p:txBody>
              </p:sp>
              <p:sp>
                <p:nvSpPr>
                  <p:cNvPr id="216" name="iṥľîďè">
                    <a:extLst>
                      <a:ext uri="{FF2B5EF4-FFF2-40B4-BE49-F238E27FC236}">
                        <a16:creationId xmlns:a16="http://schemas.microsoft.com/office/drawing/2014/main" id="{DB3E8560-105A-4AE0-BF8D-3A4C059FB729}"/>
                      </a:ext>
                    </a:extLst>
                  </p:cNvPr>
                  <p:cNvSpPr/>
                  <p:nvPr/>
                </p:nvSpPr>
                <p:spPr>
                  <a:xfrm>
                    <a:off x="6060852" y="3505485"/>
                    <a:ext cx="82962" cy="42005"/>
                  </a:xfrm>
                  <a:custGeom>
                    <a:avLst/>
                    <a:gdLst>
                      <a:gd name="connsiteX0" fmla="*/ -555 w 82962"/>
                      <a:gd name="connsiteY0" fmla="*/ 34446 h 42005"/>
                      <a:gd name="connsiteX1" fmla="*/ 58976 w 82962"/>
                      <a:gd name="connsiteY1" fmla="*/ -130 h 42005"/>
                      <a:gd name="connsiteX2" fmla="*/ 82408 w 82962"/>
                      <a:gd name="connsiteY2" fmla="*/ 7300 h 42005"/>
                      <a:gd name="connsiteX3" fmla="*/ 22781 w 82962"/>
                      <a:gd name="connsiteY3" fmla="*/ 41875 h 42005"/>
                      <a:gd name="connsiteX4" fmla="*/ -555 w 82962"/>
                      <a:gd name="connsiteY4" fmla="*/ 34446 h 42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62" h="42005">
                        <a:moveTo>
                          <a:pt x="-555" y="34446"/>
                        </a:moveTo>
                        <a:lnTo>
                          <a:pt x="58976" y="-130"/>
                        </a:lnTo>
                        <a:cubicBezTo>
                          <a:pt x="66397" y="3442"/>
                          <a:pt x="74283" y="5947"/>
                          <a:pt x="82408" y="7300"/>
                        </a:cubicBezTo>
                        <a:lnTo>
                          <a:pt x="22781" y="41875"/>
                        </a:lnTo>
                        <a:cubicBezTo>
                          <a:pt x="14675" y="40561"/>
                          <a:pt x="6818" y="38056"/>
                          <a:pt x="-555" y="34446"/>
                        </a:cubicBezTo>
                        <a:close/>
                      </a:path>
                    </a:pathLst>
                  </a:custGeom>
                  <a:solidFill>
                    <a:srgbClr val="A5A9D3"/>
                  </a:solidFill>
                  <a:ln w="9525" cap="flat">
                    <a:noFill/>
                    <a:prstDash val="solid"/>
                    <a:miter/>
                  </a:ln>
                </p:spPr>
                <p:txBody>
                  <a:bodyPr rtlCol="0" anchor="ctr"/>
                  <a:lstStyle/>
                  <a:p>
                    <a:endParaRPr lang="zh-CN" altLang="en-US">
                      <a:cs typeface="+mn-ea"/>
                      <a:sym typeface="+mn-lt"/>
                    </a:endParaRPr>
                  </a:p>
                </p:txBody>
              </p:sp>
              <p:sp>
                <p:nvSpPr>
                  <p:cNvPr id="217" name="îSlidè">
                    <a:extLst>
                      <a:ext uri="{FF2B5EF4-FFF2-40B4-BE49-F238E27FC236}">
                        <a16:creationId xmlns:a16="http://schemas.microsoft.com/office/drawing/2014/main" id="{C8B73952-6B09-4B43-AEF7-536573439CD1}"/>
                      </a:ext>
                    </a:extLst>
                  </p:cNvPr>
                  <p:cNvSpPr/>
                  <p:nvPr/>
                </p:nvSpPr>
                <p:spPr>
                  <a:xfrm>
                    <a:off x="6084188" y="3509010"/>
                    <a:ext cx="86391" cy="39277"/>
                  </a:xfrm>
                  <a:custGeom>
                    <a:avLst/>
                    <a:gdLst>
                      <a:gd name="connsiteX0" fmla="*/ -555 w 86391"/>
                      <a:gd name="connsiteY0" fmla="*/ 38351 h 39277"/>
                      <a:gd name="connsiteX1" fmla="*/ 59071 w 86391"/>
                      <a:gd name="connsiteY1" fmla="*/ 3775 h 39277"/>
                      <a:gd name="connsiteX2" fmla="*/ 85837 w 86391"/>
                      <a:gd name="connsiteY2" fmla="*/ -130 h 39277"/>
                      <a:gd name="connsiteX3" fmla="*/ 26210 w 86391"/>
                      <a:gd name="connsiteY3" fmla="*/ 34541 h 39277"/>
                      <a:gd name="connsiteX4" fmla="*/ -555 w 86391"/>
                      <a:gd name="connsiteY4" fmla="*/ 38351 h 3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 h="39277">
                        <a:moveTo>
                          <a:pt x="-555" y="38351"/>
                        </a:moveTo>
                        <a:lnTo>
                          <a:pt x="59071" y="3775"/>
                        </a:lnTo>
                        <a:cubicBezTo>
                          <a:pt x="68177" y="5528"/>
                          <a:pt x="77607" y="4147"/>
                          <a:pt x="85837" y="-130"/>
                        </a:cubicBezTo>
                        <a:lnTo>
                          <a:pt x="26210" y="34541"/>
                        </a:lnTo>
                        <a:cubicBezTo>
                          <a:pt x="17990" y="38837"/>
                          <a:pt x="8541" y="40180"/>
                          <a:pt x="-555" y="38351"/>
                        </a:cubicBezTo>
                        <a:close/>
                      </a:path>
                    </a:pathLst>
                  </a:custGeom>
                  <a:solidFill>
                    <a:srgbClr val="A5A9D3"/>
                  </a:solidFill>
                  <a:ln w="9525" cap="flat">
                    <a:noFill/>
                    <a:prstDash val="solid"/>
                    <a:miter/>
                  </a:ln>
                </p:spPr>
                <p:txBody>
                  <a:bodyPr rtlCol="0" anchor="ctr"/>
                  <a:lstStyle/>
                  <a:p>
                    <a:endParaRPr lang="zh-CN" altLang="en-US">
                      <a:cs typeface="+mn-ea"/>
                      <a:sym typeface="+mn-lt"/>
                    </a:endParaRPr>
                  </a:p>
                </p:txBody>
              </p:sp>
            </p:grpSp>
          </p:grpSp>
          <p:grpSp>
            <p:nvGrpSpPr>
              <p:cNvPr id="191" name="ïšḻiḍé">
                <a:extLst>
                  <a:ext uri="{FF2B5EF4-FFF2-40B4-BE49-F238E27FC236}">
                    <a16:creationId xmlns:a16="http://schemas.microsoft.com/office/drawing/2014/main" id="{92D4C731-1E51-4113-BFAE-D6DC1B2E4F5A}"/>
                  </a:ext>
                </a:extLst>
              </p:cNvPr>
              <p:cNvGrpSpPr/>
              <p:nvPr/>
            </p:nvGrpSpPr>
            <p:grpSpPr>
              <a:xfrm>
                <a:off x="5978365" y="3298316"/>
                <a:ext cx="74581" cy="65246"/>
                <a:chOff x="5978365" y="3298316"/>
                <a:chExt cx="74581" cy="65246"/>
              </a:xfrm>
              <a:solidFill>
                <a:srgbClr val="A5A9D3"/>
              </a:solidFill>
            </p:grpSpPr>
            <p:sp>
              <p:nvSpPr>
                <p:cNvPr id="208" name="îṥľíḑê">
                  <a:extLst>
                    <a:ext uri="{FF2B5EF4-FFF2-40B4-BE49-F238E27FC236}">
                      <a16:creationId xmlns:a16="http://schemas.microsoft.com/office/drawing/2014/main" id="{DEC9FBA7-8370-4AC8-BDD6-1FD516BE46E5}"/>
                    </a:ext>
                  </a:extLst>
                </p:cNvPr>
                <p:cNvSpPr/>
                <p:nvPr/>
              </p:nvSpPr>
              <p:spPr>
                <a:xfrm>
                  <a:off x="5978937" y="3298316"/>
                  <a:ext cx="74009" cy="57054"/>
                </a:xfrm>
                <a:custGeom>
                  <a:avLst/>
                  <a:gdLst>
                    <a:gd name="connsiteX0" fmla="*/ 13828 w 74009"/>
                    <a:gd name="connsiteY0" fmla="*/ 34446 h 57054"/>
                    <a:gd name="connsiteX1" fmla="*/ 73454 w 74009"/>
                    <a:gd name="connsiteY1" fmla="*/ -130 h 57054"/>
                    <a:gd name="connsiteX2" fmla="*/ 59071 w 74009"/>
                    <a:gd name="connsiteY2" fmla="*/ 22254 h 57054"/>
                    <a:gd name="connsiteX3" fmla="*/ -555 w 74009"/>
                    <a:gd name="connsiteY3" fmla="*/ 56925 h 57054"/>
                    <a:gd name="connsiteX4" fmla="*/ 13828 w 74009"/>
                    <a:gd name="connsiteY4" fmla="*/ 34446 h 5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9" h="57054">
                      <a:moveTo>
                        <a:pt x="13828" y="34446"/>
                      </a:moveTo>
                      <a:lnTo>
                        <a:pt x="73454" y="-130"/>
                      </a:lnTo>
                      <a:cubicBezTo>
                        <a:pt x="65434" y="4680"/>
                        <a:pt x="60119" y="12958"/>
                        <a:pt x="59071" y="22254"/>
                      </a:cubicBezTo>
                      <a:lnTo>
                        <a:pt x="-555" y="56925"/>
                      </a:lnTo>
                      <a:cubicBezTo>
                        <a:pt x="559" y="47629"/>
                        <a:pt x="5855" y="39351"/>
                        <a:pt x="13828" y="34446"/>
                      </a:cubicBezTo>
                      <a:close/>
                    </a:path>
                  </a:pathLst>
                </a:custGeom>
                <a:solidFill>
                  <a:srgbClr val="A5A9D3"/>
                </a:solidFill>
                <a:ln w="9525" cap="flat">
                  <a:noFill/>
                  <a:prstDash val="solid"/>
                  <a:miter/>
                </a:ln>
              </p:spPr>
              <p:txBody>
                <a:bodyPr rtlCol="0" anchor="ctr"/>
                <a:lstStyle/>
                <a:p>
                  <a:endParaRPr lang="zh-CN" altLang="en-US">
                    <a:cs typeface="+mn-ea"/>
                    <a:sym typeface="+mn-lt"/>
                  </a:endParaRPr>
                </a:p>
              </p:txBody>
            </p:sp>
            <p:sp>
              <p:nvSpPr>
                <p:cNvPr id="209" name="ïş1îḋê">
                  <a:extLst>
                    <a:ext uri="{FF2B5EF4-FFF2-40B4-BE49-F238E27FC236}">
                      <a16:creationId xmlns:a16="http://schemas.microsoft.com/office/drawing/2014/main" id="{8B34EC01-DF57-4A13-B826-E7E860F24295}"/>
                    </a:ext>
                  </a:extLst>
                </p:cNvPr>
                <p:cNvSpPr/>
                <p:nvPr/>
              </p:nvSpPr>
              <p:spPr>
                <a:xfrm>
                  <a:off x="5978365" y="3320700"/>
                  <a:ext cx="60198" cy="42862"/>
                </a:xfrm>
                <a:custGeom>
                  <a:avLst/>
                  <a:gdLst>
                    <a:gd name="connsiteX0" fmla="*/ 17 w 60198"/>
                    <a:gd name="connsiteY0" fmla="*/ 34541 h 42862"/>
                    <a:gd name="connsiteX1" fmla="*/ 59643 w 60198"/>
                    <a:gd name="connsiteY1" fmla="*/ -130 h 42862"/>
                    <a:gd name="connsiteX2" fmla="*/ 59072 w 60198"/>
                    <a:gd name="connsiteY2" fmla="*/ 7776 h 42862"/>
                    <a:gd name="connsiteX3" fmla="*/ -555 w 60198"/>
                    <a:gd name="connsiteY3" fmla="*/ 42733 h 42862"/>
                    <a:gd name="connsiteX4" fmla="*/ 17 w 60198"/>
                    <a:gd name="connsiteY4" fmla="*/ 34827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8" h="42862">
                      <a:moveTo>
                        <a:pt x="17" y="34541"/>
                      </a:moveTo>
                      <a:lnTo>
                        <a:pt x="59643" y="-130"/>
                      </a:lnTo>
                      <a:cubicBezTo>
                        <a:pt x="59253" y="2489"/>
                        <a:pt x="59062" y="5128"/>
                        <a:pt x="59072" y="7776"/>
                      </a:cubicBezTo>
                      <a:lnTo>
                        <a:pt x="-555" y="42733"/>
                      </a:lnTo>
                      <a:cubicBezTo>
                        <a:pt x="-564" y="40085"/>
                        <a:pt x="-374" y="37446"/>
                        <a:pt x="17" y="34827"/>
                      </a:cubicBezTo>
                      <a:close/>
                    </a:path>
                  </a:pathLst>
                </a:custGeom>
                <a:solidFill>
                  <a:srgbClr val="A5A9D3"/>
                </a:solidFill>
                <a:ln w="9525" cap="flat">
                  <a:noFill/>
                  <a:prstDash val="solid"/>
                  <a:miter/>
                </a:ln>
              </p:spPr>
              <p:txBody>
                <a:bodyPr rtlCol="0" anchor="ctr"/>
                <a:lstStyle/>
                <a:p>
                  <a:endParaRPr lang="zh-CN" altLang="en-US">
                    <a:cs typeface="+mn-ea"/>
                    <a:sym typeface="+mn-lt"/>
                  </a:endParaRPr>
                </a:p>
              </p:txBody>
            </p:sp>
          </p:grpSp>
          <p:grpSp>
            <p:nvGrpSpPr>
              <p:cNvPr id="192" name="íš1îḓè">
                <a:extLst>
                  <a:ext uri="{FF2B5EF4-FFF2-40B4-BE49-F238E27FC236}">
                    <a16:creationId xmlns:a16="http://schemas.microsoft.com/office/drawing/2014/main" id="{32A99210-170E-4D73-A857-33B7A4822538}"/>
                  </a:ext>
                </a:extLst>
              </p:cNvPr>
              <p:cNvGrpSpPr/>
              <p:nvPr/>
            </p:nvGrpSpPr>
            <p:grpSpPr>
              <a:xfrm>
                <a:off x="6115240" y="3481863"/>
                <a:ext cx="76509" cy="68770"/>
                <a:chOff x="6115240" y="3481863"/>
                <a:chExt cx="76509" cy="68770"/>
              </a:xfrm>
            </p:grpSpPr>
            <p:sp>
              <p:nvSpPr>
                <p:cNvPr id="204" name="ïśḷîḓè">
                  <a:extLst>
                    <a:ext uri="{FF2B5EF4-FFF2-40B4-BE49-F238E27FC236}">
                      <a16:creationId xmlns:a16="http://schemas.microsoft.com/office/drawing/2014/main" id="{A1B24FD3-B2A9-4A2E-81E0-13F12FBA7B3B}"/>
                    </a:ext>
                  </a:extLst>
                </p:cNvPr>
                <p:cNvSpPr/>
                <p:nvPr/>
              </p:nvSpPr>
              <p:spPr>
                <a:xfrm>
                  <a:off x="6115240" y="3481863"/>
                  <a:ext cx="76509" cy="68770"/>
                </a:xfrm>
                <a:custGeom>
                  <a:avLst/>
                  <a:gdLst>
                    <a:gd name="connsiteX0" fmla="*/ 59071 w 76509"/>
                    <a:gd name="connsiteY0" fmla="*/ 33970 h 68770"/>
                    <a:gd name="connsiteX1" fmla="*/ -555 w 76509"/>
                    <a:gd name="connsiteY1" fmla="*/ 68641 h 68770"/>
                    <a:gd name="connsiteX2" fmla="*/ 16209 w 76509"/>
                    <a:gd name="connsiteY2" fmla="*/ 34541 h 68770"/>
                    <a:gd name="connsiteX3" fmla="*/ 75836 w 76509"/>
                    <a:gd name="connsiteY3" fmla="*/ -130 h 68770"/>
                    <a:gd name="connsiteX4" fmla="*/ 59071 w 76509"/>
                    <a:gd name="connsiteY4" fmla="*/ 33970 h 6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9" h="68770">
                      <a:moveTo>
                        <a:pt x="59071" y="33970"/>
                      </a:moveTo>
                      <a:lnTo>
                        <a:pt x="-555" y="68641"/>
                      </a:lnTo>
                      <a:cubicBezTo>
                        <a:pt x="10894" y="61240"/>
                        <a:pt x="17343" y="48133"/>
                        <a:pt x="16209" y="34541"/>
                      </a:cubicBezTo>
                      <a:lnTo>
                        <a:pt x="75836" y="-130"/>
                      </a:lnTo>
                      <a:cubicBezTo>
                        <a:pt x="76922" y="13453"/>
                        <a:pt x="70492" y="26540"/>
                        <a:pt x="59071" y="33970"/>
                      </a:cubicBezTo>
                      <a:close/>
                    </a:path>
                  </a:pathLst>
                </a:custGeom>
                <a:solidFill>
                  <a:srgbClr val="B6BADE"/>
                </a:solidFill>
                <a:ln w="9525" cap="flat">
                  <a:noFill/>
                  <a:prstDash val="solid"/>
                  <a:miter/>
                </a:ln>
              </p:spPr>
              <p:txBody>
                <a:bodyPr rtlCol="0" anchor="ctr"/>
                <a:lstStyle/>
                <a:p>
                  <a:endParaRPr lang="zh-CN" altLang="en-US">
                    <a:cs typeface="+mn-ea"/>
                    <a:sym typeface="+mn-lt"/>
                  </a:endParaRPr>
                </a:p>
              </p:txBody>
            </p:sp>
            <p:grpSp>
              <p:nvGrpSpPr>
                <p:cNvPr id="205" name="íṧ1íde">
                  <a:extLst>
                    <a:ext uri="{FF2B5EF4-FFF2-40B4-BE49-F238E27FC236}">
                      <a16:creationId xmlns:a16="http://schemas.microsoft.com/office/drawing/2014/main" id="{3603BE74-13DF-41A3-B268-895DD7A867E4}"/>
                    </a:ext>
                  </a:extLst>
                </p:cNvPr>
                <p:cNvGrpSpPr/>
                <p:nvPr/>
              </p:nvGrpSpPr>
              <p:grpSpPr>
                <a:xfrm>
                  <a:off x="6115240" y="3482149"/>
                  <a:ext cx="76390" cy="68484"/>
                  <a:chOff x="6115240" y="3482149"/>
                  <a:chExt cx="76390" cy="68484"/>
                </a:xfrm>
              </p:grpSpPr>
              <p:sp>
                <p:nvSpPr>
                  <p:cNvPr id="206" name="íṡḻíḍê">
                    <a:extLst>
                      <a:ext uri="{FF2B5EF4-FFF2-40B4-BE49-F238E27FC236}">
                        <a16:creationId xmlns:a16="http://schemas.microsoft.com/office/drawing/2014/main" id="{F61F9423-E86C-4F64-B2F7-943B24573469}"/>
                      </a:ext>
                    </a:extLst>
                  </p:cNvPr>
                  <p:cNvSpPr/>
                  <p:nvPr/>
                </p:nvSpPr>
                <p:spPr>
                  <a:xfrm>
                    <a:off x="6131242" y="3482149"/>
                    <a:ext cx="60388" cy="43338"/>
                  </a:xfrm>
                  <a:custGeom>
                    <a:avLst/>
                    <a:gdLst>
                      <a:gd name="connsiteX0" fmla="*/ 207 w 60388"/>
                      <a:gd name="connsiteY0" fmla="*/ 34541 h 43338"/>
                      <a:gd name="connsiteX1" fmla="*/ 59834 w 60388"/>
                      <a:gd name="connsiteY1" fmla="*/ -130 h 43338"/>
                      <a:gd name="connsiteX2" fmla="*/ 59071 w 60388"/>
                      <a:gd name="connsiteY2" fmla="*/ 8824 h 43338"/>
                      <a:gd name="connsiteX3" fmla="*/ -555 w 60388"/>
                      <a:gd name="connsiteY3" fmla="*/ 43209 h 43338"/>
                      <a:gd name="connsiteX4" fmla="*/ 207 w 60388"/>
                      <a:gd name="connsiteY4" fmla="*/ 34255 h 4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88" h="43338">
                        <a:moveTo>
                          <a:pt x="207" y="34541"/>
                        </a:moveTo>
                        <a:lnTo>
                          <a:pt x="59834" y="-130"/>
                        </a:lnTo>
                        <a:cubicBezTo>
                          <a:pt x="59786" y="2871"/>
                          <a:pt x="59538" y="5861"/>
                          <a:pt x="59071" y="8824"/>
                        </a:cubicBezTo>
                        <a:lnTo>
                          <a:pt x="-555" y="43209"/>
                        </a:lnTo>
                        <a:cubicBezTo>
                          <a:pt x="-50" y="40247"/>
                          <a:pt x="207" y="37256"/>
                          <a:pt x="207" y="34255"/>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207" name="iṣḻîḓê">
                    <a:extLst>
                      <a:ext uri="{FF2B5EF4-FFF2-40B4-BE49-F238E27FC236}">
                        <a16:creationId xmlns:a16="http://schemas.microsoft.com/office/drawing/2014/main" id="{11CC20A7-B229-40B7-81D6-4D6BCBDF33E6}"/>
                      </a:ext>
                    </a:extLst>
                  </p:cNvPr>
                  <p:cNvSpPr/>
                  <p:nvPr/>
                </p:nvSpPr>
                <p:spPr>
                  <a:xfrm>
                    <a:off x="6115240" y="3490817"/>
                    <a:ext cx="75628" cy="59816"/>
                  </a:xfrm>
                  <a:custGeom>
                    <a:avLst/>
                    <a:gdLst>
                      <a:gd name="connsiteX0" fmla="*/ 15447 w 75628"/>
                      <a:gd name="connsiteY0" fmla="*/ 34541 h 59816"/>
                      <a:gd name="connsiteX1" fmla="*/ 75073 w 75628"/>
                      <a:gd name="connsiteY1" fmla="*/ -130 h 59816"/>
                      <a:gd name="connsiteX2" fmla="*/ 59071 w 75628"/>
                      <a:gd name="connsiteY2" fmla="*/ 25016 h 59816"/>
                      <a:gd name="connsiteX3" fmla="*/ -555 w 75628"/>
                      <a:gd name="connsiteY3" fmla="*/ 59687 h 59816"/>
                      <a:gd name="connsiteX4" fmla="*/ 15447 w 75628"/>
                      <a:gd name="connsiteY4" fmla="*/ 34541 h 5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 h="59816">
                        <a:moveTo>
                          <a:pt x="15447" y="34541"/>
                        </a:moveTo>
                        <a:lnTo>
                          <a:pt x="75073" y="-130"/>
                        </a:lnTo>
                        <a:cubicBezTo>
                          <a:pt x="73892" y="10271"/>
                          <a:pt x="67987" y="19539"/>
                          <a:pt x="59071" y="25016"/>
                        </a:cubicBezTo>
                        <a:lnTo>
                          <a:pt x="-555" y="59687"/>
                        </a:lnTo>
                        <a:cubicBezTo>
                          <a:pt x="8341" y="54191"/>
                          <a:pt x="14237" y="44933"/>
                          <a:pt x="15447" y="34541"/>
                        </a:cubicBezTo>
                        <a:close/>
                      </a:path>
                    </a:pathLst>
                  </a:custGeom>
                  <a:solidFill>
                    <a:srgbClr val="B6BADE"/>
                  </a:solidFill>
                  <a:ln w="9525" cap="flat">
                    <a:noFill/>
                    <a:prstDash val="solid"/>
                    <a:miter/>
                  </a:ln>
                </p:spPr>
                <p:txBody>
                  <a:bodyPr rtlCol="0" anchor="ctr"/>
                  <a:lstStyle/>
                  <a:p>
                    <a:endParaRPr lang="zh-CN" altLang="en-US">
                      <a:cs typeface="+mn-ea"/>
                      <a:sym typeface="+mn-lt"/>
                    </a:endParaRPr>
                  </a:p>
                </p:txBody>
              </p:sp>
            </p:grpSp>
          </p:grpSp>
          <p:sp>
            <p:nvSpPr>
              <p:cNvPr id="193" name="íšḷíḑe">
                <a:extLst>
                  <a:ext uri="{FF2B5EF4-FFF2-40B4-BE49-F238E27FC236}">
                    <a16:creationId xmlns:a16="http://schemas.microsoft.com/office/drawing/2014/main" id="{C7B103FA-D037-4D05-B42F-6B3BD40A9418}"/>
                  </a:ext>
                </a:extLst>
              </p:cNvPr>
              <p:cNvSpPr/>
              <p:nvPr/>
            </p:nvSpPr>
            <p:spPr>
              <a:xfrm>
                <a:off x="6126003" y="3478720"/>
                <a:ext cx="65627" cy="38100"/>
              </a:xfrm>
              <a:custGeom>
                <a:avLst/>
                <a:gdLst>
                  <a:gd name="connsiteX0" fmla="*/ 0 w 65627"/>
                  <a:gd name="connsiteY0" fmla="*/ 34671 h 38100"/>
                  <a:gd name="connsiteX1" fmla="*/ 59627 w 65627"/>
                  <a:gd name="connsiteY1" fmla="*/ 0 h 38100"/>
                  <a:gd name="connsiteX2" fmla="*/ 65627 w 65627"/>
                  <a:gd name="connsiteY2" fmla="*/ 3524 h 38100"/>
                  <a:gd name="connsiteX3" fmla="*/ 6001 w 65627"/>
                  <a:gd name="connsiteY3" fmla="*/ 38100 h 38100"/>
                  <a:gd name="connsiteX4" fmla="*/ 0 w 65627"/>
                  <a:gd name="connsiteY4" fmla="*/ 3467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27" h="38100">
                    <a:moveTo>
                      <a:pt x="0" y="34671"/>
                    </a:moveTo>
                    <a:lnTo>
                      <a:pt x="59627" y="0"/>
                    </a:lnTo>
                    <a:lnTo>
                      <a:pt x="65627" y="3524"/>
                    </a:lnTo>
                    <a:lnTo>
                      <a:pt x="6001" y="38100"/>
                    </a:lnTo>
                    <a:lnTo>
                      <a:pt x="0" y="34671"/>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grpSp>
            <p:nvGrpSpPr>
              <p:cNvPr id="194" name="íSlîde">
                <a:extLst>
                  <a:ext uri="{FF2B5EF4-FFF2-40B4-BE49-F238E27FC236}">
                    <a16:creationId xmlns:a16="http://schemas.microsoft.com/office/drawing/2014/main" id="{0EF943C7-5EA4-41E0-80FB-788FB338825A}"/>
                  </a:ext>
                </a:extLst>
              </p:cNvPr>
              <p:cNvGrpSpPr/>
              <p:nvPr/>
            </p:nvGrpSpPr>
            <p:grpSpPr>
              <a:xfrm>
                <a:off x="5989129" y="3285788"/>
                <a:ext cx="122967" cy="48533"/>
                <a:chOff x="5989129" y="3285788"/>
                <a:chExt cx="122967" cy="48533"/>
              </a:xfrm>
              <a:solidFill>
                <a:srgbClr val="E3E5F5"/>
              </a:solidFill>
            </p:grpSpPr>
            <p:sp>
              <p:nvSpPr>
                <p:cNvPr id="201" name="ïSḷiḋê">
                  <a:extLst>
                    <a:ext uri="{FF2B5EF4-FFF2-40B4-BE49-F238E27FC236}">
                      <a16:creationId xmlns:a16="http://schemas.microsoft.com/office/drawing/2014/main" id="{EDF9C732-6BD1-47EF-9A20-70BE0B15F3B8}"/>
                    </a:ext>
                  </a:extLst>
                </p:cNvPr>
                <p:cNvSpPr/>
                <p:nvPr/>
              </p:nvSpPr>
              <p:spPr>
                <a:xfrm>
                  <a:off x="5989129" y="3285788"/>
                  <a:ext cx="88677" cy="39865"/>
                </a:xfrm>
                <a:custGeom>
                  <a:avLst/>
                  <a:gdLst>
                    <a:gd name="connsiteX0" fmla="*/ -555 w 88677"/>
                    <a:gd name="connsiteY0" fmla="*/ 39545 h 39865"/>
                    <a:gd name="connsiteX1" fmla="*/ 58976 w 88677"/>
                    <a:gd name="connsiteY1" fmla="*/ 4970 h 39865"/>
                    <a:gd name="connsiteX2" fmla="*/ 88123 w 88677"/>
                    <a:gd name="connsiteY2" fmla="*/ 683 h 39865"/>
                    <a:gd name="connsiteX3" fmla="*/ 28591 w 88677"/>
                    <a:gd name="connsiteY3" fmla="*/ 35545 h 39865"/>
                    <a:gd name="connsiteX4" fmla="*/ 16 w 88677"/>
                    <a:gd name="connsiteY4" fmla="*/ 39736 h 3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7" h="39865">
                      <a:moveTo>
                        <a:pt x="-555" y="39545"/>
                      </a:moveTo>
                      <a:lnTo>
                        <a:pt x="58976" y="4970"/>
                      </a:lnTo>
                      <a:cubicBezTo>
                        <a:pt x="67920" y="274"/>
                        <a:pt x="78198" y="-1241"/>
                        <a:pt x="88123" y="683"/>
                      </a:cubicBezTo>
                      <a:lnTo>
                        <a:pt x="28591" y="35545"/>
                      </a:lnTo>
                      <a:cubicBezTo>
                        <a:pt x="18866" y="33735"/>
                        <a:pt x="8818" y="35211"/>
                        <a:pt x="16" y="39736"/>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202" name="ïṥḻïḍê">
                  <a:extLst>
                    <a:ext uri="{FF2B5EF4-FFF2-40B4-BE49-F238E27FC236}">
                      <a16:creationId xmlns:a16="http://schemas.microsoft.com/office/drawing/2014/main" id="{840DC680-302C-42C0-B73F-E17EDAE392E2}"/>
                    </a:ext>
                  </a:extLst>
                </p:cNvPr>
                <p:cNvSpPr/>
                <p:nvPr/>
              </p:nvSpPr>
              <p:spPr>
                <a:xfrm>
                  <a:off x="6018276" y="3286791"/>
                  <a:ext cx="84391" cy="42576"/>
                </a:xfrm>
                <a:custGeom>
                  <a:avLst/>
                  <a:gdLst>
                    <a:gd name="connsiteX0" fmla="*/ -555 w 84391"/>
                    <a:gd name="connsiteY0" fmla="*/ 34541 h 42576"/>
                    <a:gd name="connsiteX1" fmla="*/ 59071 w 84391"/>
                    <a:gd name="connsiteY1" fmla="*/ -130 h 42576"/>
                    <a:gd name="connsiteX2" fmla="*/ 83836 w 84391"/>
                    <a:gd name="connsiteY2" fmla="*/ 7776 h 42576"/>
                    <a:gd name="connsiteX3" fmla="*/ 24305 w 84391"/>
                    <a:gd name="connsiteY3" fmla="*/ 42447 h 42576"/>
                    <a:gd name="connsiteX4" fmla="*/ -555 w 84391"/>
                    <a:gd name="connsiteY4" fmla="*/ 34541 h 4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1" h="42576">
                      <a:moveTo>
                        <a:pt x="-555" y="34541"/>
                      </a:moveTo>
                      <a:lnTo>
                        <a:pt x="59071" y="-130"/>
                      </a:lnTo>
                      <a:cubicBezTo>
                        <a:pt x="67663" y="1318"/>
                        <a:pt x="75997" y="3975"/>
                        <a:pt x="83836" y="7776"/>
                      </a:cubicBezTo>
                      <a:lnTo>
                        <a:pt x="24305" y="42447"/>
                      </a:lnTo>
                      <a:cubicBezTo>
                        <a:pt x="16457" y="38599"/>
                        <a:pt x="8075" y="35941"/>
                        <a:pt x="-555" y="34541"/>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203" name="ïsļiḑe">
                  <a:extLst>
                    <a:ext uri="{FF2B5EF4-FFF2-40B4-BE49-F238E27FC236}">
                      <a16:creationId xmlns:a16="http://schemas.microsoft.com/office/drawing/2014/main" id="{C61423CB-8A19-41D1-97C4-F5A13BBFCC87}"/>
                    </a:ext>
                  </a:extLst>
                </p:cNvPr>
                <p:cNvSpPr/>
                <p:nvPr/>
              </p:nvSpPr>
              <p:spPr>
                <a:xfrm>
                  <a:off x="6042946" y="3294697"/>
                  <a:ext cx="69151" cy="39623"/>
                </a:xfrm>
                <a:custGeom>
                  <a:avLst/>
                  <a:gdLst>
                    <a:gd name="connsiteX0" fmla="*/ -460 w 69151"/>
                    <a:gd name="connsiteY0" fmla="*/ 34541 h 39623"/>
                    <a:gd name="connsiteX1" fmla="*/ 59071 w 69151"/>
                    <a:gd name="connsiteY1" fmla="*/ -130 h 39623"/>
                    <a:gd name="connsiteX2" fmla="*/ 68596 w 69151"/>
                    <a:gd name="connsiteY2" fmla="*/ 4823 h 39623"/>
                    <a:gd name="connsiteX3" fmla="*/ 8970 w 69151"/>
                    <a:gd name="connsiteY3" fmla="*/ 39494 h 39623"/>
                    <a:gd name="connsiteX4" fmla="*/ -555 w 69151"/>
                    <a:gd name="connsiteY4" fmla="*/ 34541 h 3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 h="39623">
                      <a:moveTo>
                        <a:pt x="-460" y="34541"/>
                      </a:moveTo>
                      <a:lnTo>
                        <a:pt x="59071" y="-130"/>
                      </a:lnTo>
                      <a:cubicBezTo>
                        <a:pt x="62214" y="1299"/>
                        <a:pt x="65358" y="3013"/>
                        <a:pt x="68596" y="4823"/>
                      </a:cubicBezTo>
                      <a:lnTo>
                        <a:pt x="8970" y="39494"/>
                      </a:lnTo>
                      <a:cubicBezTo>
                        <a:pt x="5731" y="37589"/>
                        <a:pt x="2588" y="35970"/>
                        <a:pt x="-555" y="34541"/>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grpSp>
          <p:grpSp>
            <p:nvGrpSpPr>
              <p:cNvPr id="195" name="íśļîḍê">
                <a:extLst>
                  <a:ext uri="{FF2B5EF4-FFF2-40B4-BE49-F238E27FC236}">
                    <a16:creationId xmlns:a16="http://schemas.microsoft.com/office/drawing/2014/main" id="{FFECBCB1-BF89-414E-9C1A-EBAEC01F93D8}"/>
                  </a:ext>
                </a:extLst>
              </p:cNvPr>
              <p:cNvGrpSpPr/>
              <p:nvPr/>
            </p:nvGrpSpPr>
            <p:grpSpPr>
              <a:xfrm>
                <a:off x="6052471" y="3299650"/>
                <a:ext cx="139172" cy="152400"/>
                <a:chOff x="6052471" y="3299650"/>
                <a:chExt cx="139172" cy="152400"/>
              </a:xfrm>
            </p:grpSpPr>
            <p:sp>
              <p:nvSpPr>
                <p:cNvPr id="197" name="íšlïďe">
                  <a:extLst>
                    <a:ext uri="{FF2B5EF4-FFF2-40B4-BE49-F238E27FC236}">
                      <a16:creationId xmlns:a16="http://schemas.microsoft.com/office/drawing/2014/main" id="{C677E124-BDE0-4C8E-AE50-642E70BD79BB}"/>
                    </a:ext>
                  </a:extLst>
                </p:cNvPr>
                <p:cNvSpPr/>
                <p:nvPr/>
              </p:nvSpPr>
              <p:spPr>
                <a:xfrm>
                  <a:off x="6052471" y="3299650"/>
                  <a:ext cx="77056" cy="46482"/>
                </a:xfrm>
                <a:custGeom>
                  <a:avLst/>
                  <a:gdLst>
                    <a:gd name="connsiteX0" fmla="*/ -555 w 77056"/>
                    <a:gd name="connsiteY0" fmla="*/ 34541 h 46482"/>
                    <a:gd name="connsiteX1" fmla="*/ 59071 w 77056"/>
                    <a:gd name="connsiteY1" fmla="*/ -130 h 46482"/>
                    <a:gd name="connsiteX2" fmla="*/ 76502 w 77056"/>
                    <a:gd name="connsiteY2" fmla="*/ 11681 h 46482"/>
                    <a:gd name="connsiteX3" fmla="*/ 16875 w 77056"/>
                    <a:gd name="connsiteY3" fmla="*/ 46352 h 46482"/>
                    <a:gd name="connsiteX4" fmla="*/ -555 w 77056"/>
                    <a:gd name="connsiteY4" fmla="*/ 34541 h 4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6" h="46482">
                      <a:moveTo>
                        <a:pt x="-555" y="34541"/>
                      </a:moveTo>
                      <a:lnTo>
                        <a:pt x="59071" y="-130"/>
                      </a:lnTo>
                      <a:cubicBezTo>
                        <a:pt x="65158" y="3385"/>
                        <a:pt x="70977" y="7338"/>
                        <a:pt x="76502" y="11681"/>
                      </a:cubicBezTo>
                      <a:lnTo>
                        <a:pt x="16875" y="46352"/>
                      </a:lnTo>
                      <a:cubicBezTo>
                        <a:pt x="11351" y="42009"/>
                        <a:pt x="5531" y="38056"/>
                        <a:pt x="-555" y="34541"/>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198" name="ïṧlïḍè">
                  <a:extLst>
                    <a:ext uri="{FF2B5EF4-FFF2-40B4-BE49-F238E27FC236}">
                      <a16:creationId xmlns:a16="http://schemas.microsoft.com/office/drawing/2014/main" id="{FD159E8F-807B-4908-8D37-BDEF78A553ED}"/>
                    </a:ext>
                  </a:extLst>
                </p:cNvPr>
                <p:cNvSpPr/>
                <p:nvPr/>
              </p:nvSpPr>
              <p:spPr>
                <a:xfrm>
                  <a:off x="6069901" y="3311461"/>
                  <a:ext cx="118586" cy="118776"/>
                </a:xfrm>
                <a:custGeom>
                  <a:avLst/>
                  <a:gdLst>
                    <a:gd name="connsiteX0" fmla="*/ -555 w 118586"/>
                    <a:gd name="connsiteY0" fmla="*/ 34541 h 118776"/>
                    <a:gd name="connsiteX1" fmla="*/ 59071 w 118586"/>
                    <a:gd name="connsiteY1" fmla="*/ -130 h 118776"/>
                    <a:gd name="connsiteX2" fmla="*/ 118031 w 118586"/>
                    <a:gd name="connsiteY2" fmla="*/ 83500 h 118776"/>
                    <a:gd name="connsiteX3" fmla="*/ 58405 w 118586"/>
                    <a:gd name="connsiteY3" fmla="*/ 118647 h 118776"/>
                    <a:gd name="connsiteX4" fmla="*/ -555 w 118586"/>
                    <a:gd name="connsiteY4" fmla="*/ 35017 h 118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 h="118776">
                      <a:moveTo>
                        <a:pt x="-555" y="34541"/>
                      </a:moveTo>
                      <a:lnTo>
                        <a:pt x="59071" y="-130"/>
                      </a:lnTo>
                      <a:cubicBezTo>
                        <a:pt x="86780" y="21092"/>
                        <a:pt x="107344" y="50267"/>
                        <a:pt x="118031" y="83500"/>
                      </a:cubicBezTo>
                      <a:lnTo>
                        <a:pt x="58405" y="118647"/>
                      </a:lnTo>
                      <a:cubicBezTo>
                        <a:pt x="47717" y="85414"/>
                        <a:pt x="27153" y="56239"/>
                        <a:pt x="-555" y="35017"/>
                      </a:cubicBez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99" name="išľiḓè">
                  <a:extLst>
                    <a:ext uri="{FF2B5EF4-FFF2-40B4-BE49-F238E27FC236}">
                      <a16:creationId xmlns:a16="http://schemas.microsoft.com/office/drawing/2014/main" id="{79276CBD-1EB9-4608-9515-BA49A1F91ACA}"/>
                    </a:ext>
                  </a:extLst>
                </p:cNvPr>
                <p:cNvSpPr/>
                <p:nvPr/>
              </p:nvSpPr>
              <p:spPr>
                <a:xfrm>
                  <a:off x="6128861" y="3395567"/>
                  <a:ext cx="62674" cy="51244"/>
                </a:xfrm>
                <a:custGeom>
                  <a:avLst/>
                  <a:gdLst>
                    <a:gd name="connsiteX0" fmla="*/ -555 w 62674"/>
                    <a:gd name="connsiteY0" fmla="*/ 34541 h 51244"/>
                    <a:gd name="connsiteX1" fmla="*/ 59071 w 62674"/>
                    <a:gd name="connsiteY1" fmla="*/ -130 h 51244"/>
                    <a:gd name="connsiteX2" fmla="*/ 62120 w 62674"/>
                    <a:gd name="connsiteY2" fmla="*/ 16444 h 51244"/>
                    <a:gd name="connsiteX3" fmla="*/ 2493 w 62674"/>
                    <a:gd name="connsiteY3" fmla="*/ 51115 h 51244"/>
                    <a:gd name="connsiteX4" fmla="*/ -555 w 62674"/>
                    <a:gd name="connsiteY4" fmla="*/ 34541 h 5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4" h="51244">
                      <a:moveTo>
                        <a:pt x="-555" y="34541"/>
                      </a:moveTo>
                      <a:lnTo>
                        <a:pt x="59071" y="-130"/>
                      </a:lnTo>
                      <a:cubicBezTo>
                        <a:pt x="60662" y="5271"/>
                        <a:pt x="61681" y="10824"/>
                        <a:pt x="62120" y="16444"/>
                      </a:cubicBezTo>
                      <a:lnTo>
                        <a:pt x="2493" y="51115"/>
                      </a:lnTo>
                      <a:cubicBezTo>
                        <a:pt x="2055" y="45495"/>
                        <a:pt x="1035" y="39942"/>
                        <a:pt x="-555" y="34541"/>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200" name="iśļïḍè">
                  <a:extLst>
                    <a:ext uri="{FF2B5EF4-FFF2-40B4-BE49-F238E27FC236}">
                      <a16:creationId xmlns:a16="http://schemas.microsoft.com/office/drawing/2014/main" id="{C1A36DEA-37D7-44BB-A958-EC9A2D073D18}"/>
                    </a:ext>
                  </a:extLst>
                </p:cNvPr>
                <p:cNvSpPr/>
                <p:nvPr/>
              </p:nvSpPr>
              <p:spPr>
                <a:xfrm>
                  <a:off x="6131909" y="3411664"/>
                  <a:ext cx="59733" cy="40385"/>
                </a:xfrm>
                <a:custGeom>
                  <a:avLst/>
                  <a:gdLst>
                    <a:gd name="connsiteX0" fmla="*/ -555 w 59733"/>
                    <a:gd name="connsiteY0" fmla="*/ 34541 h 40385"/>
                    <a:gd name="connsiteX1" fmla="*/ 59071 w 59733"/>
                    <a:gd name="connsiteY1" fmla="*/ -130 h 40385"/>
                    <a:gd name="connsiteX2" fmla="*/ 59071 w 59733"/>
                    <a:gd name="connsiteY2" fmla="*/ 5585 h 40385"/>
                    <a:gd name="connsiteX3" fmla="*/ 112 w 59733"/>
                    <a:gd name="connsiteY3" fmla="*/ 40256 h 40385"/>
                    <a:gd name="connsiteX4" fmla="*/ 112 w 59733"/>
                    <a:gd name="connsiteY4" fmla="*/ 34541 h 4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33" h="40385">
                      <a:moveTo>
                        <a:pt x="-555" y="34541"/>
                      </a:moveTo>
                      <a:lnTo>
                        <a:pt x="59071" y="-130"/>
                      </a:lnTo>
                      <a:cubicBezTo>
                        <a:pt x="59214" y="1775"/>
                        <a:pt x="59214" y="3680"/>
                        <a:pt x="59071" y="5585"/>
                      </a:cubicBezTo>
                      <a:lnTo>
                        <a:pt x="112" y="40256"/>
                      </a:lnTo>
                      <a:cubicBezTo>
                        <a:pt x="112" y="38351"/>
                        <a:pt x="112" y="36446"/>
                        <a:pt x="112" y="34541"/>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grpSp>
          <p:sp>
            <p:nvSpPr>
              <p:cNvPr id="196" name="îsľiḋê">
                <a:extLst>
                  <a:ext uri="{FF2B5EF4-FFF2-40B4-BE49-F238E27FC236}">
                    <a16:creationId xmlns:a16="http://schemas.microsoft.com/office/drawing/2014/main" id="{909DAB35-132F-431A-AC66-A2A5A901197A}"/>
                  </a:ext>
                </a:extLst>
              </p:cNvPr>
              <p:cNvSpPr/>
              <p:nvPr/>
            </p:nvSpPr>
            <p:spPr>
              <a:xfrm>
                <a:off x="5972365" y="3320773"/>
                <a:ext cx="159830" cy="235050"/>
              </a:xfrm>
              <a:custGeom>
                <a:avLst/>
                <a:gdLst>
                  <a:gd name="connsiteX0" fmla="*/ 79551 w 159830"/>
                  <a:gd name="connsiteY0" fmla="*/ 13418 h 235050"/>
                  <a:gd name="connsiteX1" fmla="*/ 159275 w 159830"/>
                  <a:gd name="connsiteY1" fmla="*/ 131147 h 235050"/>
                  <a:gd name="connsiteX2" fmla="*/ 153274 w 159830"/>
                  <a:gd name="connsiteY2" fmla="*/ 127718 h 235050"/>
                  <a:gd name="connsiteX3" fmla="*/ 79551 w 159830"/>
                  <a:gd name="connsiteY3" fmla="*/ 20276 h 235050"/>
                  <a:gd name="connsiteX4" fmla="*/ 5446 w 159830"/>
                  <a:gd name="connsiteY4" fmla="*/ 42374 h 235050"/>
                  <a:gd name="connsiteX5" fmla="*/ 5446 w 159830"/>
                  <a:gd name="connsiteY5" fmla="*/ 107144 h 235050"/>
                  <a:gd name="connsiteX6" fmla="*/ 79169 w 159830"/>
                  <a:gd name="connsiteY6" fmla="*/ 214491 h 235050"/>
                  <a:gd name="connsiteX7" fmla="*/ 153274 w 159830"/>
                  <a:gd name="connsiteY7" fmla="*/ 192488 h 235050"/>
                  <a:gd name="connsiteX8" fmla="*/ 159275 w 159830"/>
                  <a:gd name="connsiteY8" fmla="*/ 195917 h 235050"/>
                  <a:gd name="connsiteX9" fmla="*/ 79169 w 159830"/>
                  <a:gd name="connsiteY9" fmla="*/ 221349 h 235050"/>
                  <a:gd name="connsiteX10" fmla="*/ -555 w 159830"/>
                  <a:gd name="connsiteY10" fmla="*/ 103620 h 235050"/>
                  <a:gd name="connsiteX11" fmla="*/ -555 w 159830"/>
                  <a:gd name="connsiteY11" fmla="*/ 38850 h 235050"/>
                  <a:gd name="connsiteX12" fmla="*/ 79551 w 159830"/>
                  <a:gd name="connsiteY12" fmla="*/ 13418 h 2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830" h="235050">
                    <a:moveTo>
                      <a:pt x="79551" y="13418"/>
                    </a:moveTo>
                    <a:cubicBezTo>
                      <a:pt x="123556" y="38850"/>
                      <a:pt x="159370" y="91618"/>
                      <a:pt x="159275" y="131147"/>
                    </a:cubicBezTo>
                    <a:lnTo>
                      <a:pt x="153274" y="127718"/>
                    </a:lnTo>
                    <a:cubicBezTo>
                      <a:pt x="153274" y="91999"/>
                      <a:pt x="120222" y="43803"/>
                      <a:pt x="79551" y="20276"/>
                    </a:cubicBezTo>
                    <a:cubicBezTo>
                      <a:pt x="38879" y="-3251"/>
                      <a:pt x="5541" y="6655"/>
                      <a:pt x="5446" y="42374"/>
                    </a:cubicBezTo>
                    <a:lnTo>
                      <a:pt x="5446" y="107144"/>
                    </a:lnTo>
                    <a:cubicBezTo>
                      <a:pt x="5446" y="142767"/>
                      <a:pt x="38403" y="190964"/>
                      <a:pt x="79169" y="214491"/>
                    </a:cubicBezTo>
                    <a:cubicBezTo>
                      <a:pt x="119937" y="238017"/>
                      <a:pt x="153179" y="228111"/>
                      <a:pt x="153274" y="192488"/>
                    </a:cubicBezTo>
                    <a:lnTo>
                      <a:pt x="159275" y="195917"/>
                    </a:lnTo>
                    <a:cubicBezTo>
                      <a:pt x="159275" y="235446"/>
                      <a:pt x="123175" y="246780"/>
                      <a:pt x="79169" y="221349"/>
                    </a:cubicBezTo>
                    <a:cubicBezTo>
                      <a:pt x="35164" y="195917"/>
                      <a:pt x="-650" y="143148"/>
                      <a:pt x="-555" y="103620"/>
                    </a:cubicBezTo>
                    <a:lnTo>
                      <a:pt x="-555" y="38850"/>
                    </a:lnTo>
                    <a:cubicBezTo>
                      <a:pt x="-460" y="-584"/>
                      <a:pt x="35831" y="-12014"/>
                      <a:pt x="79551" y="13418"/>
                    </a:cubicBezTo>
                    <a:close/>
                  </a:path>
                </a:pathLst>
              </a:custGeom>
              <a:solidFill>
                <a:srgbClr val="CDD1F6"/>
              </a:solidFill>
              <a:ln w="9525" cap="flat">
                <a:noFill/>
                <a:prstDash val="solid"/>
                <a:miter/>
              </a:ln>
            </p:spPr>
            <p:txBody>
              <a:bodyPr rtlCol="0" anchor="ctr"/>
              <a:lstStyle/>
              <a:p>
                <a:endParaRPr lang="zh-CN" altLang="en-US">
                  <a:cs typeface="+mn-ea"/>
                  <a:sym typeface="+mn-lt"/>
                </a:endParaRPr>
              </a:p>
            </p:txBody>
          </p:sp>
        </p:grpSp>
        <p:grpSp>
          <p:nvGrpSpPr>
            <p:cNvPr id="81" name="îsļïḓè">
              <a:extLst>
                <a:ext uri="{FF2B5EF4-FFF2-40B4-BE49-F238E27FC236}">
                  <a16:creationId xmlns:a16="http://schemas.microsoft.com/office/drawing/2014/main" id="{0E4D493F-B1C9-4846-9E91-DE3349108C66}"/>
                </a:ext>
              </a:extLst>
            </p:cNvPr>
            <p:cNvGrpSpPr/>
            <p:nvPr/>
          </p:nvGrpSpPr>
          <p:grpSpPr>
            <a:xfrm>
              <a:off x="6009650" y="2632967"/>
              <a:ext cx="1334125" cy="1878621"/>
              <a:chOff x="6088189" y="3347312"/>
              <a:chExt cx="133254" cy="187639"/>
            </a:xfrm>
          </p:grpSpPr>
          <p:sp>
            <p:nvSpPr>
              <p:cNvPr id="156" name="îşļïdé">
                <a:extLst>
                  <a:ext uri="{FF2B5EF4-FFF2-40B4-BE49-F238E27FC236}">
                    <a16:creationId xmlns:a16="http://schemas.microsoft.com/office/drawing/2014/main" id="{12E78681-697D-4BB8-A018-ACA33CD9CCD5}"/>
                  </a:ext>
                </a:extLst>
              </p:cNvPr>
              <p:cNvSpPr/>
              <p:nvPr/>
            </p:nvSpPr>
            <p:spPr>
              <a:xfrm>
                <a:off x="6088311" y="3509105"/>
                <a:ext cx="28929" cy="24860"/>
              </a:xfrm>
              <a:custGeom>
                <a:avLst/>
                <a:gdLst>
                  <a:gd name="connsiteX0" fmla="*/ 28375 w 28929"/>
                  <a:gd name="connsiteY0" fmla="*/ 24730 h 24860"/>
                  <a:gd name="connsiteX1" fmla="*/ 4562 w 28929"/>
                  <a:gd name="connsiteY1" fmla="*/ 10824 h 24860"/>
                  <a:gd name="connsiteX2" fmla="*/ -486 w 28929"/>
                  <a:gd name="connsiteY2" fmla="*/ -130 h 24860"/>
                  <a:gd name="connsiteX3" fmla="*/ 23326 w 28929"/>
                  <a:gd name="connsiteY3" fmla="*/ 13777 h 24860"/>
                  <a:gd name="connsiteX4" fmla="*/ 28375 w 28929"/>
                  <a:gd name="connsiteY4" fmla="*/ 24730 h 2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9" h="24860">
                    <a:moveTo>
                      <a:pt x="28375" y="24730"/>
                    </a:moveTo>
                    <a:lnTo>
                      <a:pt x="4562" y="10824"/>
                    </a:lnTo>
                    <a:cubicBezTo>
                      <a:pt x="980" y="8385"/>
                      <a:pt x="-953" y="4175"/>
                      <a:pt x="-486" y="-130"/>
                    </a:cubicBezTo>
                    <a:lnTo>
                      <a:pt x="23326" y="13777"/>
                    </a:lnTo>
                    <a:cubicBezTo>
                      <a:pt x="22974" y="18063"/>
                      <a:pt x="24888" y="22216"/>
                      <a:pt x="28375" y="24730"/>
                    </a:cubicBezTo>
                    <a:close/>
                  </a:path>
                </a:pathLst>
              </a:custGeom>
              <a:solidFill>
                <a:srgbClr val="CDD1F6"/>
              </a:solidFill>
              <a:ln w="9525" cap="flat">
                <a:noFill/>
                <a:prstDash val="solid"/>
                <a:miter/>
              </a:ln>
            </p:spPr>
            <p:txBody>
              <a:bodyPr rtlCol="0" anchor="ctr"/>
              <a:lstStyle/>
              <a:p>
                <a:endParaRPr lang="zh-CN" altLang="en-US">
                  <a:cs typeface="+mn-ea"/>
                  <a:sym typeface="+mn-lt"/>
                </a:endParaRPr>
              </a:p>
            </p:txBody>
          </p:sp>
          <p:sp>
            <p:nvSpPr>
              <p:cNvPr id="157" name="îsļidê">
                <a:extLst>
                  <a:ext uri="{FF2B5EF4-FFF2-40B4-BE49-F238E27FC236}">
                    <a16:creationId xmlns:a16="http://schemas.microsoft.com/office/drawing/2014/main" id="{48E826C9-46F2-46A7-A8B0-EB48F6D9AF93}"/>
                  </a:ext>
                </a:extLst>
              </p:cNvPr>
              <p:cNvSpPr/>
              <p:nvPr/>
            </p:nvSpPr>
            <p:spPr>
              <a:xfrm>
                <a:off x="6088311" y="3509105"/>
                <a:ext cx="28929" cy="24860"/>
              </a:xfrm>
              <a:custGeom>
                <a:avLst/>
                <a:gdLst>
                  <a:gd name="connsiteX0" fmla="*/ 28375 w 28929"/>
                  <a:gd name="connsiteY0" fmla="*/ 24730 h 24860"/>
                  <a:gd name="connsiteX1" fmla="*/ 4562 w 28929"/>
                  <a:gd name="connsiteY1" fmla="*/ 10824 h 24860"/>
                  <a:gd name="connsiteX2" fmla="*/ -486 w 28929"/>
                  <a:gd name="connsiteY2" fmla="*/ -130 h 24860"/>
                  <a:gd name="connsiteX3" fmla="*/ 23326 w 28929"/>
                  <a:gd name="connsiteY3" fmla="*/ 13777 h 24860"/>
                  <a:gd name="connsiteX4" fmla="*/ 28375 w 28929"/>
                  <a:gd name="connsiteY4" fmla="*/ 24730 h 2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9" h="24860">
                    <a:moveTo>
                      <a:pt x="28375" y="24730"/>
                    </a:moveTo>
                    <a:lnTo>
                      <a:pt x="4562" y="10824"/>
                    </a:lnTo>
                    <a:cubicBezTo>
                      <a:pt x="980" y="8385"/>
                      <a:pt x="-953" y="4175"/>
                      <a:pt x="-486" y="-130"/>
                    </a:cubicBezTo>
                    <a:lnTo>
                      <a:pt x="23326" y="13777"/>
                    </a:lnTo>
                    <a:cubicBezTo>
                      <a:pt x="22974" y="18063"/>
                      <a:pt x="24888" y="22216"/>
                      <a:pt x="28375" y="24730"/>
                    </a:cubicBezTo>
                    <a:close/>
                  </a:path>
                </a:pathLst>
              </a:custGeom>
              <a:solidFill>
                <a:srgbClr val="CDD1F6"/>
              </a:solidFill>
              <a:ln w="9525" cap="flat">
                <a:noFill/>
                <a:prstDash val="solid"/>
                <a:miter/>
              </a:ln>
            </p:spPr>
            <p:txBody>
              <a:bodyPr rtlCol="0" anchor="ctr"/>
              <a:lstStyle/>
              <a:p>
                <a:endParaRPr lang="zh-CN" altLang="en-US">
                  <a:cs typeface="+mn-ea"/>
                  <a:sym typeface="+mn-lt"/>
                </a:endParaRPr>
              </a:p>
            </p:txBody>
          </p:sp>
          <p:sp>
            <p:nvSpPr>
              <p:cNvPr id="158" name="îśľiḑe">
                <a:extLst>
                  <a:ext uri="{FF2B5EF4-FFF2-40B4-BE49-F238E27FC236}">
                    <a16:creationId xmlns:a16="http://schemas.microsoft.com/office/drawing/2014/main" id="{FA8C5D6D-D3E2-4C67-B8DB-CC7D338C0E87}"/>
                  </a:ext>
                </a:extLst>
              </p:cNvPr>
              <p:cNvSpPr/>
              <p:nvPr/>
            </p:nvSpPr>
            <p:spPr>
              <a:xfrm>
                <a:off x="6180487" y="3347374"/>
                <a:ext cx="36004" cy="16188"/>
              </a:xfrm>
              <a:custGeom>
                <a:avLst/>
                <a:gdLst>
                  <a:gd name="connsiteX0" fmla="*/ 11541 w 36004"/>
                  <a:gd name="connsiteY0" fmla="*/ 1009 h 16188"/>
                  <a:gd name="connsiteX1" fmla="*/ 35449 w 36004"/>
                  <a:gd name="connsiteY1" fmla="*/ 14820 h 16188"/>
                  <a:gd name="connsiteX2" fmla="*/ 23257 w 36004"/>
                  <a:gd name="connsiteY2" fmla="*/ 16058 h 16188"/>
                  <a:gd name="connsiteX3" fmla="*/ -555 w 36004"/>
                  <a:gd name="connsiteY3" fmla="*/ 2152 h 16188"/>
                  <a:gd name="connsiteX4" fmla="*/ 11541 w 36004"/>
                  <a:gd name="connsiteY4" fmla="*/ 1009 h 1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 h="16188">
                    <a:moveTo>
                      <a:pt x="11541" y="1009"/>
                    </a:moveTo>
                    <a:lnTo>
                      <a:pt x="35449" y="14820"/>
                    </a:lnTo>
                    <a:cubicBezTo>
                      <a:pt x="31458" y="12991"/>
                      <a:pt x="26800" y="13468"/>
                      <a:pt x="23257" y="16058"/>
                    </a:cubicBezTo>
                    <a:lnTo>
                      <a:pt x="-555" y="2152"/>
                    </a:lnTo>
                    <a:cubicBezTo>
                      <a:pt x="2969" y="-410"/>
                      <a:pt x="7608" y="-848"/>
                      <a:pt x="11541" y="1009"/>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grpSp>
            <p:nvGrpSpPr>
              <p:cNvPr id="159" name="íṥľïḋê">
                <a:extLst>
                  <a:ext uri="{FF2B5EF4-FFF2-40B4-BE49-F238E27FC236}">
                    <a16:creationId xmlns:a16="http://schemas.microsoft.com/office/drawing/2014/main" id="{29BF0900-28FC-48C7-B1D9-AD2F55F17FF3}"/>
                  </a:ext>
                </a:extLst>
              </p:cNvPr>
              <p:cNvGrpSpPr/>
              <p:nvPr/>
            </p:nvGrpSpPr>
            <p:grpSpPr>
              <a:xfrm>
                <a:off x="6180487" y="3347312"/>
                <a:ext cx="35718" cy="16251"/>
                <a:chOff x="6180487" y="3347312"/>
                <a:chExt cx="35718" cy="16251"/>
              </a:xfrm>
              <a:solidFill>
                <a:srgbClr val="E3E5F5"/>
              </a:solidFill>
            </p:grpSpPr>
            <p:sp>
              <p:nvSpPr>
                <p:cNvPr id="186" name="îŝļíḋè">
                  <a:extLst>
                    <a:ext uri="{FF2B5EF4-FFF2-40B4-BE49-F238E27FC236}">
                      <a16:creationId xmlns:a16="http://schemas.microsoft.com/office/drawing/2014/main" id="{275A9A14-0B60-4565-902E-422473948AC8}"/>
                    </a:ext>
                  </a:extLst>
                </p:cNvPr>
                <p:cNvSpPr/>
                <p:nvPr/>
              </p:nvSpPr>
              <p:spPr>
                <a:xfrm>
                  <a:off x="6180487" y="3347561"/>
                  <a:ext cx="28955" cy="16001"/>
                </a:xfrm>
                <a:custGeom>
                  <a:avLst/>
                  <a:gdLst>
                    <a:gd name="connsiteX0" fmla="*/ 23257 w 28955"/>
                    <a:gd name="connsiteY0" fmla="*/ 15872 h 16001"/>
                    <a:gd name="connsiteX1" fmla="*/ -555 w 28955"/>
                    <a:gd name="connsiteY1" fmla="*/ 1965 h 16001"/>
                    <a:gd name="connsiteX2" fmla="*/ 4588 w 28955"/>
                    <a:gd name="connsiteY2" fmla="*/ -130 h 16001"/>
                    <a:gd name="connsiteX3" fmla="*/ 28401 w 28955"/>
                    <a:gd name="connsiteY3" fmla="*/ 13777 h 16001"/>
                    <a:gd name="connsiteX4" fmla="*/ 23257 w 28955"/>
                    <a:gd name="connsiteY4" fmla="*/ 15872 h 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5" h="16001">
                      <a:moveTo>
                        <a:pt x="23257" y="15872"/>
                      </a:moveTo>
                      <a:lnTo>
                        <a:pt x="-555" y="1965"/>
                      </a:lnTo>
                      <a:cubicBezTo>
                        <a:pt x="1045" y="1023"/>
                        <a:pt x="2778" y="318"/>
                        <a:pt x="4588" y="-130"/>
                      </a:cubicBezTo>
                      <a:lnTo>
                        <a:pt x="28401" y="13777"/>
                      </a:lnTo>
                      <a:cubicBezTo>
                        <a:pt x="26591" y="14224"/>
                        <a:pt x="24857" y="14929"/>
                        <a:pt x="23257" y="15872"/>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187" name="î$liḍê">
                  <a:extLst>
                    <a:ext uri="{FF2B5EF4-FFF2-40B4-BE49-F238E27FC236}">
                      <a16:creationId xmlns:a16="http://schemas.microsoft.com/office/drawing/2014/main" id="{4E8B4336-8A79-4A80-8BDE-6AB3DC24EB5F}"/>
                    </a:ext>
                  </a:extLst>
                </p:cNvPr>
                <p:cNvSpPr/>
                <p:nvPr/>
              </p:nvSpPr>
              <p:spPr>
                <a:xfrm>
                  <a:off x="6185630" y="3347312"/>
                  <a:ext cx="30575" cy="14917"/>
                </a:xfrm>
                <a:custGeom>
                  <a:avLst/>
                  <a:gdLst>
                    <a:gd name="connsiteX0" fmla="*/ 23257 w 30575"/>
                    <a:gd name="connsiteY0" fmla="*/ 14026 h 14917"/>
                    <a:gd name="connsiteX1" fmla="*/ -555 w 30575"/>
                    <a:gd name="connsiteY1" fmla="*/ 119 h 14917"/>
                    <a:gd name="connsiteX2" fmla="*/ 6112 w 30575"/>
                    <a:gd name="connsiteY2" fmla="*/ 881 h 14917"/>
                    <a:gd name="connsiteX3" fmla="*/ 30020 w 30575"/>
                    <a:gd name="connsiteY3" fmla="*/ 14788 h 14917"/>
                    <a:gd name="connsiteX4" fmla="*/ 23257 w 30575"/>
                    <a:gd name="connsiteY4" fmla="*/ 14026 h 1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 h="14917">
                      <a:moveTo>
                        <a:pt x="23257" y="14026"/>
                      </a:moveTo>
                      <a:lnTo>
                        <a:pt x="-555" y="119"/>
                      </a:lnTo>
                      <a:cubicBezTo>
                        <a:pt x="1693" y="-386"/>
                        <a:pt x="4036" y="-119"/>
                        <a:pt x="6112" y="881"/>
                      </a:cubicBezTo>
                      <a:lnTo>
                        <a:pt x="30020" y="14788"/>
                      </a:lnTo>
                      <a:cubicBezTo>
                        <a:pt x="27934" y="13711"/>
                        <a:pt x="25524" y="13435"/>
                        <a:pt x="23257" y="14026"/>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188" name="î$lïḍè">
                  <a:extLst>
                    <a:ext uri="{FF2B5EF4-FFF2-40B4-BE49-F238E27FC236}">
                      <a16:creationId xmlns:a16="http://schemas.microsoft.com/office/drawing/2014/main" id="{8A1CD566-0168-4CDF-9231-84827596A25C}"/>
                    </a:ext>
                  </a:extLst>
                </p:cNvPr>
                <p:cNvSpPr/>
                <p:nvPr/>
              </p:nvSpPr>
              <p:spPr>
                <a:xfrm>
                  <a:off x="6192297" y="3348323"/>
                  <a:ext cx="23907" cy="13906"/>
                </a:xfrm>
                <a:custGeom>
                  <a:avLst/>
                  <a:gdLst>
                    <a:gd name="connsiteX0" fmla="*/ 23353 w 23907"/>
                    <a:gd name="connsiteY0" fmla="*/ 13777 h 13906"/>
                    <a:gd name="connsiteX1" fmla="*/ -555 w 23907"/>
                    <a:gd name="connsiteY1" fmla="*/ -130 h 13906"/>
                    <a:gd name="connsiteX2" fmla="*/ -555 w 23907"/>
                    <a:gd name="connsiteY2" fmla="*/ -130 h 13906"/>
                    <a:gd name="connsiteX3" fmla="*/ 23353 w 23907"/>
                    <a:gd name="connsiteY3" fmla="*/ 13681 h 13906"/>
                  </a:gdLst>
                  <a:ahLst/>
                  <a:cxnLst>
                    <a:cxn ang="0">
                      <a:pos x="connsiteX0" y="connsiteY0"/>
                    </a:cxn>
                    <a:cxn ang="0">
                      <a:pos x="connsiteX1" y="connsiteY1"/>
                    </a:cxn>
                    <a:cxn ang="0">
                      <a:pos x="connsiteX2" y="connsiteY2"/>
                    </a:cxn>
                    <a:cxn ang="0">
                      <a:pos x="connsiteX3" y="connsiteY3"/>
                    </a:cxn>
                  </a:cxnLst>
                  <a:rect l="l" t="t" r="r" b="b"/>
                  <a:pathLst>
                    <a:path w="23907" h="13906">
                      <a:moveTo>
                        <a:pt x="23353" y="13777"/>
                      </a:moveTo>
                      <a:lnTo>
                        <a:pt x="-555" y="-130"/>
                      </a:lnTo>
                      <a:lnTo>
                        <a:pt x="-555" y="-130"/>
                      </a:lnTo>
                      <a:lnTo>
                        <a:pt x="23353" y="13681"/>
                      </a:ln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grpSp>
          <p:sp>
            <p:nvSpPr>
              <p:cNvPr id="160" name="ïṩḻîḓê">
                <a:extLst>
                  <a:ext uri="{FF2B5EF4-FFF2-40B4-BE49-F238E27FC236}">
                    <a16:creationId xmlns:a16="http://schemas.microsoft.com/office/drawing/2014/main" id="{F13D65C1-15EE-4AD1-8686-98D5C2E3DA18}"/>
                  </a:ext>
                </a:extLst>
              </p:cNvPr>
              <p:cNvSpPr/>
              <p:nvPr/>
            </p:nvSpPr>
            <p:spPr>
              <a:xfrm>
                <a:off x="6088189" y="3422618"/>
                <a:ext cx="24098" cy="100393"/>
              </a:xfrm>
              <a:custGeom>
                <a:avLst/>
                <a:gdLst>
                  <a:gd name="connsiteX0" fmla="*/ 24098 w 24098"/>
                  <a:gd name="connsiteY0" fmla="*/ 100394 h 100393"/>
                  <a:gd name="connsiteX1" fmla="*/ 190 w 24098"/>
                  <a:gd name="connsiteY1" fmla="*/ 86582 h 100393"/>
                  <a:gd name="connsiteX2" fmla="*/ 0 w 24098"/>
                  <a:gd name="connsiteY2" fmla="*/ 0 h 100393"/>
                  <a:gd name="connsiteX3" fmla="*/ 23813 w 24098"/>
                  <a:gd name="connsiteY3" fmla="*/ 13907 h 100393"/>
                  <a:gd name="connsiteX4" fmla="*/ 24098 w 24098"/>
                  <a:gd name="connsiteY4" fmla="*/ 100394 h 10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8" h="100393">
                    <a:moveTo>
                      <a:pt x="24098" y="100394"/>
                    </a:moveTo>
                    <a:lnTo>
                      <a:pt x="190" y="86582"/>
                    </a:lnTo>
                    <a:lnTo>
                      <a:pt x="0" y="0"/>
                    </a:lnTo>
                    <a:lnTo>
                      <a:pt x="23813" y="13907"/>
                    </a:lnTo>
                    <a:lnTo>
                      <a:pt x="24098" y="100394"/>
                    </a:lnTo>
                    <a:close/>
                  </a:path>
                </a:pathLst>
              </a:custGeom>
              <a:solidFill>
                <a:srgbClr val="CDD1F6"/>
              </a:solidFill>
              <a:ln w="9525" cap="flat">
                <a:noFill/>
                <a:prstDash val="solid"/>
                <a:miter/>
              </a:ln>
            </p:spPr>
            <p:txBody>
              <a:bodyPr rtlCol="0" anchor="ctr"/>
              <a:lstStyle/>
              <a:p>
                <a:endParaRPr lang="zh-CN" altLang="en-US">
                  <a:cs typeface="+mn-ea"/>
                  <a:sym typeface="+mn-lt"/>
                </a:endParaRPr>
              </a:p>
            </p:txBody>
          </p:sp>
          <p:sp>
            <p:nvSpPr>
              <p:cNvPr id="161" name="íśļîḑe">
                <a:extLst>
                  <a:ext uri="{FF2B5EF4-FFF2-40B4-BE49-F238E27FC236}">
                    <a16:creationId xmlns:a16="http://schemas.microsoft.com/office/drawing/2014/main" id="{2C40E1F0-5006-4C26-A50C-045C743BF1D6}"/>
                  </a:ext>
                </a:extLst>
              </p:cNvPr>
              <p:cNvSpPr/>
              <p:nvPr/>
            </p:nvSpPr>
            <p:spPr>
              <a:xfrm>
                <a:off x="6105239" y="3349656"/>
                <a:ext cx="99155" cy="57340"/>
              </a:xfrm>
              <a:custGeom>
                <a:avLst/>
                <a:gdLst>
                  <a:gd name="connsiteX0" fmla="*/ 23812 w 99155"/>
                  <a:gd name="connsiteY0" fmla="*/ 57340 h 57340"/>
                  <a:gd name="connsiteX1" fmla="*/ 0 w 99155"/>
                  <a:gd name="connsiteY1" fmla="*/ 43529 h 57340"/>
                  <a:gd name="connsiteX2" fmla="*/ 75248 w 99155"/>
                  <a:gd name="connsiteY2" fmla="*/ 0 h 57340"/>
                  <a:gd name="connsiteX3" fmla="*/ 99155 w 99155"/>
                  <a:gd name="connsiteY3" fmla="*/ 13907 h 57340"/>
                  <a:gd name="connsiteX4" fmla="*/ 23812 w 99155"/>
                  <a:gd name="connsiteY4" fmla="*/ 57340 h 5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5" h="57340">
                    <a:moveTo>
                      <a:pt x="23812" y="57340"/>
                    </a:moveTo>
                    <a:lnTo>
                      <a:pt x="0" y="43529"/>
                    </a:lnTo>
                    <a:lnTo>
                      <a:pt x="75248" y="0"/>
                    </a:lnTo>
                    <a:lnTo>
                      <a:pt x="99155" y="13907"/>
                    </a:lnTo>
                    <a:lnTo>
                      <a:pt x="23812" y="57340"/>
                    </a:ln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sp>
            <p:nvSpPr>
              <p:cNvPr id="162" name="ïṧḷîḋè">
                <a:extLst>
                  <a:ext uri="{FF2B5EF4-FFF2-40B4-BE49-F238E27FC236}">
                    <a16:creationId xmlns:a16="http://schemas.microsoft.com/office/drawing/2014/main" id="{64919F68-7992-4A2D-A859-FDDA43D43EE8}"/>
                  </a:ext>
                </a:extLst>
              </p:cNvPr>
              <p:cNvSpPr/>
              <p:nvPr/>
            </p:nvSpPr>
            <p:spPr>
              <a:xfrm>
                <a:off x="6088189" y="3393090"/>
                <a:ext cx="40862" cy="43433"/>
              </a:xfrm>
              <a:custGeom>
                <a:avLst/>
                <a:gdLst>
                  <a:gd name="connsiteX0" fmla="*/ 23257 w 40862"/>
                  <a:gd name="connsiteY0" fmla="*/ 43304 h 43433"/>
                  <a:gd name="connsiteX1" fmla="*/ -555 w 40862"/>
                  <a:gd name="connsiteY1" fmla="*/ 29398 h 43433"/>
                  <a:gd name="connsiteX2" fmla="*/ 16399 w 40862"/>
                  <a:gd name="connsiteY2" fmla="*/ -130 h 43433"/>
                  <a:gd name="connsiteX3" fmla="*/ 40307 w 40862"/>
                  <a:gd name="connsiteY3" fmla="*/ 13777 h 43433"/>
                  <a:gd name="connsiteX4" fmla="*/ 23257 w 40862"/>
                  <a:gd name="connsiteY4" fmla="*/ 43304 h 43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2" h="43433">
                    <a:moveTo>
                      <a:pt x="23257" y="43304"/>
                    </a:moveTo>
                    <a:lnTo>
                      <a:pt x="-555" y="29398"/>
                    </a:lnTo>
                    <a:cubicBezTo>
                      <a:pt x="140" y="17434"/>
                      <a:pt x="6417" y="6500"/>
                      <a:pt x="16399" y="-130"/>
                    </a:cubicBezTo>
                    <a:lnTo>
                      <a:pt x="40307" y="13777"/>
                    </a:lnTo>
                    <a:cubicBezTo>
                      <a:pt x="30287" y="20387"/>
                      <a:pt x="23971" y="31322"/>
                      <a:pt x="23257" y="43304"/>
                    </a:cubicBezTo>
                    <a:close/>
                  </a:path>
                </a:pathLst>
              </a:custGeom>
              <a:solidFill>
                <a:srgbClr val="CDD1F6"/>
              </a:solidFill>
              <a:ln w="9525" cap="flat">
                <a:noFill/>
                <a:prstDash val="solid"/>
                <a:miter/>
              </a:ln>
            </p:spPr>
            <p:txBody>
              <a:bodyPr rtlCol="0" anchor="ctr"/>
              <a:lstStyle/>
              <a:p>
                <a:endParaRPr lang="zh-CN" altLang="en-US">
                  <a:cs typeface="+mn-ea"/>
                  <a:sym typeface="+mn-lt"/>
                </a:endParaRPr>
              </a:p>
            </p:txBody>
          </p:sp>
          <p:grpSp>
            <p:nvGrpSpPr>
              <p:cNvPr id="163" name="iSḻíḍê">
                <a:extLst>
                  <a:ext uri="{FF2B5EF4-FFF2-40B4-BE49-F238E27FC236}">
                    <a16:creationId xmlns:a16="http://schemas.microsoft.com/office/drawing/2014/main" id="{E4513BC6-E521-4823-9C1F-BFBD996371EF}"/>
                  </a:ext>
                </a:extLst>
              </p:cNvPr>
              <p:cNvGrpSpPr/>
              <p:nvPr/>
            </p:nvGrpSpPr>
            <p:grpSpPr>
              <a:xfrm>
                <a:off x="6088189" y="3393090"/>
                <a:ext cx="40862" cy="43433"/>
                <a:chOff x="6088189" y="3393090"/>
                <a:chExt cx="40862" cy="43433"/>
              </a:xfrm>
            </p:grpSpPr>
            <p:sp>
              <p:nvSpPr>
                <p:cNvPr id="183" name="îśḷîḑè">
                  <a:extLst>
                    <a:ext uri="{FF2B5EF4-FFF2-40B4-BE49-F238E27FC236}">
                      <a16:creationId xmlns:a16="http://schemas.microsoft.com/office/drawing/2014/main" id="{11E5DC41-BC3F-44D4-8F24-CB48ABD9927F}"/>
                    </a:ext>
                  </a:extLst>
                </p:cNvPr>
                <p:cNvSpPr/>
                <p:nvPr/>
              </p:nvSpPr>
              <p:spPr>
                <a:xfrm>
                  <a:off x="6088189" y="3409759"/>
                  <a:ext cx="26765" cy="26765"/>
                </a:xfrm>
                <a:custGeom>
                  <a:avLst/>
                  <a:gdLst>
                    <a:gd name="connsiteX0" fmla="*/ 23257 w 26765"/>
                    <a:gd name="connsiteY0" fmla="*/ 26635 h 26765"/>
                    <a:gd name="connsiteX1" fmla="*/ -555 w 26765"/>
                    <a:gd name="connsiteY1" fmla="*/ 12729 h 26765"/>
                    <a:gd name="connsiteX2" fmla="*/ 2398 w 26765"/>
                    <a:gd name="connsiteY2" fmla="*/ -130 h 26765"/>
                    <a:gd name="connsiteX3" fmla="*/ 26210 w 26765"/>
                    <a:gd name="connsiteY3" fmla="*/ 13681 h 26765"/>
                    <a:gd name="connsiteX4" fmla="*/ 23257 w 26765"/>
                    <a:gd name="connsiteY4" fmla="*/ 26635 h 2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5" h="26765">
                      <a:moveTo>
                        <a:pt x="23257" y="26635"/>
                      </a:moveTo>
                      <a:lnTo>
                        <a:pt x="-555" y="12729"/>
                      </a:lnTo>
                      <a:cubicBezTo>
                        <a:pt x="-508" y="8281"/>
                        <a:pt x="492" y="3890"/>
                        <a:pt x="2398" y="-130"/>
                      </a:cubicBezTo>
                      <a:lnTo>
                        <a:pt x="26210" y="13681"/>
                      </a:lnTo>
                      <a:cubicBezTo>
                        <a:pt x="24343" y="17749"/>
                        <a:pt x="23333" y="22159"/>
                        <a:pt x="23257" y="26635"/>
                      </a:cubicBezTo>
                      <a:close/>
                    </a:path>
                  </a:pathLst>
                </a:custGeom>
                <a:solidFill>
                  <a:srgbClr val="CDD1F6"/>
                </a:solidFill>
                <a:ln w="9525" cap="flat">
                  <a:noFill/>
                  <a:prstDash val="solid"/>
                  <a:miter/>
                </a:ln>
              </p:spPr>
              <p:txBody>
                <a:bodyPr rtlCol="0" anchor="ctr"/>
                <a:lstStyle/>
                <a:p>
                  <a:endParaRPr lang="zh-CN" altLang="en-US">
                    <a:cs typeface="+mn-ea"/>
                    <a:sym typeface="+mn-lt"/>
                  </a:endParaRPr>
                </a:p>
              </p:txBody>
            </p:sp>
            <p:sp>
              <p:nvSpPr>
                <p:cNvPr id="184" name="ïṩ1idé">
                  <a:extLst>
                    <a:ext uri="{FF2B5EF4-FFF2-40B4-BE49-F238E27FC236}">
                      <a16:creationId xmlns:a16="http://schemas.microsoft.com/office/drawing/2014/main" id="{6398AC47-8F54-42ED-B98A-C5042A80431C}"/>
                    </a:ext>
                  </a:extLst>
                </p:cNvPr>
                <p:cNvSpPr/>
                <p:nvPr/>
              </p:nvSpPr>
              <p:spPr>
                <a:xfrm>
                  <a:off x="6091142" y="3400234"/>
                  <a:ext cx="29622" cy="23431"/>
                </a:xfrm>
                <a:custGeom>
                  <a:avLst/>
                  <a:gdLst>
                    <a:gd name="connsiteX0" fmla="*/ 23257 w 29622"/>
                    <a:gd name="connsiteY0" fmla="*/ 23206 h 23431"/>
                    <a:gd name="connsiteX1" fmla="*/ -555 w 29622"/>
                    <a:gd name="connsiteY1" fmla="*/ 9395 h 23431"/>
                    <a:gd name="connsiteX2" fmla="*/ 5255 w 29622"/>
                    <a:gd name="connsiteY2" fmla="*/ -130 h 23431"/>
                    <a:gd name="connsiteX3" fmla="*/ 29067 w 29622"/>
                    <a:gd name="connsiteY3" fmla="*/ 13777 h 23431"/>
                    <a:gd name="connsiteX4" fmla="*/ 23257 w 29622"/>
                    <a:gd name="connsiteY4" fmla="*/ 23302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2" h="23431">
                      <a:moveTo>
                        <a:pt x="23257" y="23206"/>
                      </a:moveTo>
                      <a:lnTo>
                        <a:pt x="-555" y="9395"/>
                      </a:lnTo>
                      <a:cubicBezTo>
                        <a:pt x="988" y="5995"/>
                        <a:pt x="2941" y="2794"/>
                        <a:pt x="5255" y="-130"/>
                      </a:cubicBezTo>
                      <a:lnTo>
                        <a:pt x="29067" y="13777"/>
                      </a:lnTo>
                      <a:cubicBezTo>
                        <a:pt x="26724" y="16682"/>
                        <a:pt x="24772" y="19882"/>
                        <a:pt x="23257" y="23302"/>
                      </a:cubicBezTo>
                      <a:close/>
                    </a:path>
                  </a:pathLst>
                </a:custGeom>
                <a:solidFill>
                  <a:srgbClr val="CDD1F6"/>
                </a:solidFill>
                <a:ln w="9525" cap="flat">
                  <a:noFill/>
                  <a:prstDash val="solid"/>
                  <a:miter/>
                </a:ln>
              </p:spPr>
              <p:txBody>
                <a:bodyPr rtlCol="0" anchor="ctr"/>
                <a:lstStyle/>
                <a:p>
                  <a:endParaRPr lang="zh-CN" altLang="en-US">
                    <a:cs typeface="+mn-ea"/>
                    <a:sym typeface="+mn-lt"/>
                  </a:endParaRPr>
                </a:p>
              </p:txBody>
            </p:sp>
            <p:sp>
              <p:nvSpPr>
                <p:cNvPr id="185" name="ïS1îḋê">
                  <a:extLst>
                    <a:ext uri="{FF2B5EF4-FFF2-40B4-BE49-F238E27FC236}">
                      <a16:creationId xmlns:a16="http://schemas.microsoft.com/office/drawing/2014/main" id="{75F59CA9-C13C-4341-B3EA-EBEE5A07E6BE}"/>
                    </a:ext>
                  </a:extLst>
                </p:cNvPr>
                <p:cNvSpPr/>
                <p:nvPr/>
              </p:nvSpPr>
              <p:spPr>
                <a:xfrm>
                  <a:off x="6096952" y="3393090"/>
                  <a:ext cx="32099" cy="21145"/>
                </a:xfrm>
                <a:custGeom>
                  <a:avLst/>
                  <a:gdLst>
                    <a:gd name="connsiteX0" fmla="*/ 23257 w 32099"/>
                    <a:gd name="connsiteY0" fmla="*/ 21016 h 21145"/>
                    <a:gd name="connsiteX1" fmla="*/ -555 w 32099"/>
                    <a:gd name="connsiteY1" fmla="*/ 7109 h 21145"/>
                    <a:gd name="connsiteX2" fmla="*/ 7636 w 32099"/>
                    <a:gd name="connsiteY2" fmla="*/ -130 h 21145"/>
                    <a:gd name="connsiteX3" fmla="*/ 31544 w 32099"/>
                    <a:gd name="connsiteY3" fmla="*/ 13777 h 21145"/>
                    <a:gd name="connsiteX4" fmla="*/ 23257 w 32099"/>
                    <a:gd name="connsiteY4" fmla="*/ 21016 h 2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9" h="21145">
                      <a:moveTo>
                        <a:pt x="23257" y="21016"/>
                      </a:moveTo>
                      <a:lnTo>
                        <a:pt x="-555" y="7109"/>
                      </a:lnTo>
                      <a:cubicBezTo>
                        <a:pt x="1769" y="4271"/>
                        <a:pt x="4531" y="1832"/>
                        <a:pt x="7636" y="-130"/>
                      </a:cubicBezTo>
                      <a:lnTo>
                        <a:pt x="31544" y="13777"/>
                      </a:lnTo>
                      <a:cubicBezTo>
                        <a:pt x="28353" y="15643"/>
                        <a:pt x="25543" y="18101"/>
                        <a:pt x="23257" y="21016"/>
                      </a:cubicBezTo>
                      <a:close/>
                    </a:path>
                  </a:pathLst>
                </a:custGeom>
                <a:solidFill>
                  <a:srgbClr val="E3E5F5"/>
                </a:solidFill>
                <a:ln w="9525" cap="flat">
                  <a:noFill/>
                  <a:prstDash val="solid"/>
                  <a:miter/>
                </a:ln>
              </p:spPr>
              <p:txBody>
                <a:bodyPr rtlCol="0" anchor="ctr"/>
                <a:lstStyle/>
                <a:p>
                  <a:endParaRPr lang="zh-CN" altLang="en-US">
                    <a:cs typeface="+mn-ea"/>
                    <a:sym typeface="+mn-lt"/>
                  </a:endParaRPr>
                </a:p>
              </p:txBody>
            </p:sp>
          </p:grpSp>
          <p:sp>
            <p:nvSpPr>
              <p:cNvPr id="164" name="ï$ļiḍé">
                <a:extLst>
                  <a:ext uri="{FF2B5EF4-FFF2-40B4-BE49-F238E27FC236}">
                    <a16:creationId xmlns:a16="http://schemas.microsoft.com/office/drawing/2014/main" id="{A7960EFC-EDF9-4DCD-AC58-4D7D6DC46923}"/>
                  </a:ext>
                </a:extLst>
              </p:cNvPr>
              <p:cNvSpPr/>
              <p:nvPr/>
            </p:nvSpPr>
            <p:spPr>
              <a:xfrm>
                <a:off x="6111906" y="3361226"/>
                <a:ext cx="109537" cy="173724"/>
              </a:xfrm>
              <a:custGeom>
                <a:avLst/>
                <a:gdLst>
                  <a:gd name="connsiteX0" fmla="*/ 91837 w 109537"/>
                  <a:gd name="connsiteY0" fmla="*/ 2207 h 173724"/>
                  <a:gd name="connsiteX1" fmla="*/ 108982 w 109537"/>
                  <a:gd name="connsiteY1" fmla="*/ 11732 h 173724"/>
                  <a:gd name="connsiteX2" fmla="*/ 108982 w 109537"/>
                  <a:gd name="connsiteY2" fmla="*/ 98219 h 173724"/>
                  <a:gd name="connsiteX3" fmla="*/ 91932 w 109537"/>
                  <a:gd name="connsiteY3" fmla="*/ 127746 h 173724"/>
                  <a:gd name="connsiteX4" fmla="*/ 16590 w 109537"/>
                  <a:gd name="connsiteY4" fmla="*/ 171276 h 173724"/>
                  <a:gd name="connsiteX5" fmla="*/ -555 w 109537"/>
                  <a:gd name="connsiteY5" fmla="*/ 161751 h 173724"/>
                  <a:gd name="connsiteX6" fmla="*/ -555 w 109537"/>
                  <a:gd name="connsiteY6" fmla="*/ 75264 h 173724"/>
                  <a:gd name="connsiteX7" fmla="*/ 16494 w 109537"/>
                  <a:gd name="connsiteY7" fmla="*/ 45736 h 1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7" h="173724">
                    <a:moveTo>
                      <a:pt x="91837" y="2207"/>
                    </a:moveTo>
                    <a:cubicBezTo>
                      <a:pt x="101362" y="-3223"/>
                      <a:pt x="108982" y="1159"/>
                      <a:pt x="108982" y="11732"/>
                    </a:cubicBezTo>
                    <a:lnTo>
                      <a:pt x="108982" y="98219"/>
                    </a:lnTo>
                    <a:cubicBezTo>
                      <a:pt x="108268" y="110201"/>
                      <a:pt x="101953" y="121136"/>
                      <a:pt x="91932" y="127746"/>
                    </a:cubicBezTo>
                    <a:lnTo>
                      <a:pt x="16590" y="171276"/>
                    </a:lnTo>
                    <a:cubicBezTo>
                      <a:pt x="7065" y="176705"/>
                      <a:pt x="-460" y="172228"/>
                      <a:pt x="-555" y="161751"/>
                    </a:cubicBezTo>
                    <a:lnTo>
                      <a:pt x="-555" y="75264"/>
                    </a:lnTo>
                    <a:cubicBezTo>
                      <a:pt x="159" y="63281"/>
                      <a:pt x="6474" y="52346"/>
                      <a:pt x="16494" y="45736"/>
                    </a:cubicBez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65" name="işḻïḓè">
                <a:extLst>
                  <a:ext uri="{FF2B5EF4-FFF2-40B4-BE49-F238E27FC236}">
                    <a16:creationId xmlns:a16="http://schemas.microsoft.com/office/drawing/2014/main" id="{82B90624-369B-40A7-AFF1-90C2322345CD}"/>
                  </a:ext>
                </a:extLst>
              </p:cNvPr>
              <p:cNvSpPr/>
              <p:nvPr/>
            </p:nvSpPr>
            <p:spPr>
              <a:xfrm>
                <a:off x="6117331" y="3366420"/>
                <a:ext cx="99350" cy="163641"/>
              </a:xfrm>
              <a:custGeom>
                <a:avLst/>
                <a:gdLst>
                  <a:gd name="connsiteX0" fmla="*/ 98795 w 99350"/>
                  <a:gd name="connsiteY0" fmla="*/ 93310 h 163641"/>
                  <a:gd name="connsiteX1" fmla="*/ 84222 w 99350"/>
                  <a:gd name="connsiteY1" fmla="*/ 118361 h 163641"/>
                  <a:gd name="connsiteX2" fmla="*/ 8974 w 99350"/>
                  <a:gd name="connsiteY2" fmla="*/ 161795 h 163641"/>
                  <a:gd name="connsiteX3" fmla="*/ 3831 w 99350"/>
                  <a:gd name="connsiteY3" fmla="*/ 163510 h 163641"/>
                  <a:gd name="connsiteX4" fmla="*/ 402 w 99350"/>
                  <a:gd name="connsiteY4" fmla="*/ 161224 h 163641"/>
                  <a:gd name="connsiteX5" fmla="*/ -551 w 99350"/>
                  <a:gd name="connsiteY5" fmla="*/ 156461 h 163641"/>
                  <a:gd name="connsiteX6" fmla="*/ -551 w 99350"/>
                  <a:gd name="connsiteY6" fmla="*/ 69879 h 163641"/>
                  <a:gd name="connsiteX7" fmla="*/ 13927 w 99350"/>
                  <a:gd name="connsiteY7" fmla="*/ 44828 h 163641"/>
                  <a:gd name="connsiteX8" fmla="*/ 89270 w 99350"/>
                  <a:gd name="connsiteY8" fmla="*/ 1394 h 163641"/>
                  <a:gd name="connsiteX9" fmla="*/ 92794 w 99350"/>
                  <a:gd name="connsiteY9" fmla="*/ -130 h 163641"/>
                  <a:gd name="connsiteX10" fmla="*/ 94318 w 99350"/>
                  <a:gd name="connsiteY10" fmla="*/ -130 h 163641"/>
                  <a:gd name="connsiteX11" fmla="*/ 98795 w 99350"/>
                  <a:gd name="connsiteY11" fmla="*/ 6919 h 16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0" h="163641">
                    <a:moveTo>
                      <a:pt x="98795" y="93310"/>
                    </a:moveTo>
                    <a:cubicBezTo>
                      <a:pt x="98138" y="103483"/>
                      <a:pt x="92747" y="112760"/>
                      <a:pt x="84222" y="118361"/>
                    </a:cubicBezTo>
                    <a:lnTo>
                      <a:pt x="8974" y="161795"/>
                    </a:lnTo>
                    <a:cubicBezTo>
                      <a:pt x="7441" y="162814"/>
                      <a:pt x="5669" y="163405"/>
                      <a:pt x="3831" y="163510"/>
                    </a:cubicBezTo>
                    <a:cubicBezTo>
                      <a:pt x="2316" y="163567"/>
                      <a:pt x="935" y="162643"/>
                      <a:pt x="402" y="161224"/>
                    </a:cubicBezTo>
                    <a:cubicBezTo>
                      <a:pt x="-274" y="159728"/>
                      <a:pt x="-598" y="158099"/>
                      <a:pt x="-551" y="156461"/>
                    </a:cubicBezTo>
                    <a:lnTo>
                      <a:pt x="-551" y="69879"/>
                    </a:lnTo>
                    <a:cubicBezTo>
                      <a:pt x="69" y="59716"/>
                      <a:pt x="5431" y="50438"/>
                      <a:pt x="13927" y="44828"/>
                    </a:cubicBezTo>
                    <a:lnTo>
                      <a:pt x="89270" y="1394"/>
                    </a:lnTo>
                    <a:cubicBezTo>
                      <a:pt x="90365" y="718"/>
                      <a:pt x="91556" y="213"/>
                      <a:pt x="92794" y="-130"/>
                    </a:cubicBezTo>
                    <a:lnTo>
                      <a:pt x="94318" y="-130"/>
                    </a:lnTo>
                    <a:cubicBezTo>
                      <a:pt x="98224" y="-130"/>
                      <a:pt x="98795" y="4347"/>
                      <a:pt x="98795" y="6919"/>
                    </a:cubicBezTo>
                    <a:close/>
                  </a:path>
                </a:pathLst>
              </a:custGeom>
              <a:solidFill>
                <a:srgbClr val="C8CBE0"/>
              </a:solidFill>
              <a:ln w="9525" cap="flat">
                <a:noFill/>
                <a:prstDash val="solid"/>
                <a:miter/>
              </a:ln>
            </p:spPr>
            <p:txBody>
              <a:bodyPr rtlCol="0" anchor="ctr"/>
              <a:lstStyle/>
              <a:p>
                <a:endParaRPr lang="zh-CN" altLang="en-US">
                  <a:cs typeface="+mn-ea"/>
                  <a:sym typeface="+mn-lt"/>
                </a:endParaRPr>
              </a:p>
            </p:txBody>
          </p:sp>
          <p:sp>
            <p:nvSpPr>
              <p:cNvPr id="166" name="íṩḻidè">
                <a:extLst>
                  <a:ext uri="{FF2B5EF4-FFF2-40B4-BE49-F238E27FC236}">
                    <a16:creationId xmlns:a16="http://schemas.microsoft.com/office/drawing/2014/main" id="{1978D081-F28A-4EAC-B542-8B67C0789CA3}"/>
                  </a:ext>
                </a:extLst>
              </p:cNvPr>
              <p:cNvSpPr/>
              <p:nvPr/>
            </p:nvSpPr>
            <p:spPr>
              <a:xfrm>
                <a:off x="6117329" y="3366420"/>
                <a:ext cx="94308" cy="161353"/>
              </a:xfrm>
              <a:custGeom>
                <a:avLst/>
                <a:gdLst>
                  <a:gd name="connsiteX0" fmla="*/ 93653 w 94308"/>
                  <a:gd name="connsiteY0" fmla="*/ 91215 h 161353"/>
                  <a:gd name="connsiteX1" fmla="*/ 79175 w 94308"/>
                  <a:gd name="connsiteY1" fmla="*/ 116361 h 161353"/>
                  <a:gd name="connsiteX2" fmla="*/ 3832 w 94308"/>
                  <a:gd name="connsiteY2" fmla="*/ 159795 h 161353"/>
                  <a:gd name="connsiteX3" fmla="*/ 403 w 94308"/>
                  <a:gd name="connsiteY3" fmla="*/ 161224 h 161353"/>
                  <a:gd name="connsiteX4" fmla="*/ -549 w 94308"/>
                  <a:gd name="connsiteY4" fmla="*/ 156461 h 161353"/>
                  <a:gd name="connsiteX5" fmla="*/ -549 w 94308"/>
                  <a:gd name="connsiteY5" fmla="*/ 69879 h 161353"/>
                  <a:gd name="connsiteX6" fmla="*/ 13929 w 94308"/>
                  <a:gd name="connsiteY6" fmla="*/ 44828 h 161353"/>
                  <a:gd name="connsiteX7" fmla="*/ 89272 w 94308"/>
                  <a:gd name="connsiteY7" fmla="*/ 1394 h 161353"/>
                  <a:gd name="connsiteX8" fmla="*/ 92796 w 94308"/>
                  <a:gd name="connsiteY8" fmla="*/ -130 h 161353"/>
                  <a:gd name="connsiteX9" fmla="*/ 93748 w 94308"/>
                  <a:gd name="connsiteY9" fmla="*/ 4728 h 16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08" h="161353">
                    <a:moveTo>
                      <a:pt x="93653" y="91215"/>
                    </a:moveTo>
                    <a:cubicBezTo>
                      <a:pt x="93072" y="101416"/>
                      <a:pt x="87710" y="110741"/>
                      <a:pt x="79175" y="116361"/>
                    </a:cubicBezTo>
                    <a:lnTo>
                      <a:pt x="3832" y="159795"/>
                    </a:lnTo>
                    <a:cubicBezTo>
                      <a:pt x="2785" y="160481"/>
                      <a:pt x="1623" y="160957"/>
                      <a:pt x="403" y="161224"/>
                    </a:cubicBezTo>
                    <a:cubicBezTo>
                      <a:pt x="-273" y="159728"/>
                      <a:pt x="-606" y="158099"/>
                      <a:pt x="-549" y="156461"/>
                    </a:cubicBezTo>
                    <a:lnTo>
                      <a:pt x="-549" y="69879"/>
                    </a:lnTo>
                    <a:cubicBezTo>
                      <a:pt x="70" y="59716"/>
                      <a:pt x="5433" y="50438"/>
                      <a:pt x="13929" y="44828"/>
                    </a:cubicBezTo>
                    <a:lnTo>
                      <a:pt x="89272" y="1394"/>
                    </a:lnTo>
                    <a:cubicBezTo>
                      <a:pt x="90367" y="718"/>
                      <a:pt x="91558" y="213"/>
                      <a:pt x="92796" y="-130"/>
                    </a:cubicBezTo>
                    <a:cubicBezTo>
                      <a:pt x="93472" y="1404"/>
                      <a:pt x="93796" y="3061"/>
                      <a:pt x="93748" y="4728"/>
                    </a:cubicBezTo>
                    <a:close/>
                  </a:path>
                </a:pathLst>
              </a:custGeom>
              <a:solidFill>
                <a:srgbClr val="12CDFF"/>
              </a:solidFill>
              <a:ln w="9525" cap="flat">
                <a:noFill/>
                <a:prstDash val="solid"/>
                <a:miter/>
              </a:ln>
            </p:spPr>
            <p:txBody>
              <a:bodyPr rtlCol="0" anchor="ctr"/>
              <a:lstStyle/>
              <a:p>
                <a:endParaRPr lang="zh-CN" altLang="en-US">
                  <a:cs typeface="+mn-ea"/>
                  <a:sym typeface="+mn-lt"/>
                </a:endParaRPr>
              </a:p>
            </p:txBody>
          </p:sp>
          <p:sp>
            <p:nvSpPr>
              <p:cNvPr id="167" name="iŝḷiḓe">
                <a:extLst>
                  <a:ext uri="{FF2B5EF4-FFF2-40B4-BE49-F238E27FC236}">
                    <a16:creationId xmlns:a16="http://schemas.microsoft.com/office/drawing/2014/main" id="{89005696-B716-4A09-AB47-706C749C72E1}"/>
                  </a:ext>
                </a:extLst>
              </p:cNvPr>
              <p:cNvSpPr/>
              <p:nvPr/>
            </p:nvSpPr>
            <p:spPr>
              <a:xfrm>
                <a:off x="6144006" y="3409949"/>
                <a:ext cx="3904" cy="6095"/>
              </a:xfrm>
              <a:custGeom>
                <a:avLst/>
                <a:gdLst>
                  <a:gd name="connsiteX0" fmla="*/ 3350 w 3904"/>
                  <a:gd name="connsiteY0" fmla="*/ 1108 h 6095"/>
                  <a:gd name="connsiteX1" fmla="*/ 3350 w 3904"/>
                  <a:gd name="connsiteY1" fmla="*/ 632 h 6095"/>
                  <a:gd name="connsiteX2" fmla="*/ -555 w 3904"/>
                  <a:gd name="connsiteY2" fmla="*/ -130 h 6095"/>
                  <a:gd name="connsiteX3" fmla="*/ -555 w 3904"/>
                  <a:gd name="connsiteY3" fmla="*/ -130 h 6095"/>
                  <a:gd name="connsiteX4" fmla="*/ -555 w 3904"/>
                  <a:gd name="connsiteY4" fmla="*/ 5966 h 6095"/>
                  <a:gd name="connsiteX5" fmla="*/ -555 w 3904"/>
                  <a:gd name="connsiteY5" fmla="*/ 5966 h 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4" h="6095">
                    <a:moveTo>
                      <a:pt x="3350" y="1108"/>
                    </a:moveTo>
                    <a:cubicBezTo>
                      <a:pt x="3350" y="1108"/>
                      <a:pt x="3350" y="632"/>
                      <a:pt x="3350" y="632"/>
                    </a:cubicBezTo>
                    <a:lnTo>
                      <a:pt x="-555" y="-130"/>
                    </a:lnTo>
                    <a:cubicBezTo>
                      <a:pt x="-555" y="-130"/>
                      <a:pt x="-555" y="-130"/>
                      <a:pt x="-555" y="-130"/>
                    </a:cubicBezTo>
                    <a:lnTo>
                      <a:pt x="-555" y="5966"/>
                    </a:lnTo>
                    <a:cubicBezTo>
                      <a:pt x="-555" y="5966"/>
                      <a:pt x="-555" y="5966"/>
                      <a:pt x="-555" y="5966"/>
                    </a:cubicBez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68" name="iṣḷiďe">
                <a:extLst>
                  <a:ext uri="{FF2B5EF4-FFF2-40B4-BE49-F238E27FC236}">
                    <a16:creationId xmlns:a16="http://schemas.microsoft.com/office/drawing/2014/main" id="{F27A7017-DC2C-4F92-BB86-7E334E37D4FD}"/>
                  </a:ext>
                </a:extLst>
              </p:cNvPr>
              <p:cNvSpPr/>
              <p:nvPr/>
            </p:nvSpPr>
            <p:spPr>
              <a:xfrm>
                <a:off x="6144196" y="3410521"/>
                <a:ext cx="8191" cy="5238"/>
              </a:xfrm>
              <a:custGeom>
                <a:avLst/>
                <a:gdLst>
                  <a:gd name="connsiteX0" fmla="*/ 3922 w 8191"/>
                  <a:gd name="connsiteY0" fmla="*/ -130 h 5238"/>
                  <a:gd name="connsiteX1" fmla="*/ 3350 w 8191"/>
                  <a:gd name="connsiteY1" fmla="*/ -130 h 5238"/>
                  <a:gd name="connsiteX2" fmla="*/ -555 w 8191"/>
                  <a:gd name="connsiteY2" fmla="*/ 5109 h 5238"/>
                  <a:gd name="connsiteX3" fmla="*/ -555 w 8191"/>
                  <a:gd name="connsiteY3" fmla="*/ 5109 h 5238"/>
                  <a:gd name="connsiteX4" fmla="*/ 7637 w 8191"/>
                  <a:gd name="connsiteY4" fmla="*/ 346 h 5238"/>
                  <a:gd name="connsiteX5" fmla="*/ 7637 w 8191"/>
                  <a:gd name="connsiteY5" fmla="*/ 346 h 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1" h="5238">
                    <a:moveTo>
                      <a:pt x="3922" y="-130"/>
                    </a:moveTo>
                    <a:cubicBezTo>
                      <a:pt x="3922" y="-130"/>
                      <a:pt x="3922" y="-130"/>
                      <a:pt x="3350" y="-130"/>
                    </a:cubicBezTo>
                    <a:lnTo>
                      <a:pt x="-555" y="5109"/>
                    </a:lnTo>
                    <a:cubicBezTo>
                      <a:pt x="-555" y="5109"/>
                      <a:pt x="-555" y="5109"/>
                      <a:pt x="-555" y="5109"/>
                    </a:cubicBezTo>
                    <a:lnTo>
                      <a:pt x="7637" y="346"/>
                    </a:lnTo>
                    <a:cubicBezTo>
                      <a:pt x="7637" y="346"/>
                      <a:pt x="7637" y="346"/>
                      <a:pt x="7637" y="346"/>
                    </a:cubicBez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69" name="iṥḻïḑè">
                <a:extLst>
                  <a:ext uri="{FF2B5EF4-FFF2-40B4-BE49-F238E27FC236}">
                    <a16:creationId xmlns:a16="http://schemas.microsoft.com/office/drawing/2014/main" id="{9AF4B54C-3301-404C-A2E1-2116C3EA5397}"/>
                  </a:ext>
                </a:extLst>
              </p:cNvPr>
              <p:cNvSpPr/>
              <p:nvPr/>
            </p:nvSpPr>
            <p:spPr>
              <a:xfrm>
                <a:off x="6148863" y="3404425"/>
                <a:ext cx="3904" cy="6095"/>
              </a:xfrm>
              <a:custGeom>
                <a:avLst/>
                <a:gdLst>
                  <a:gd name="connsiteX0" fmla="*/ -555 w 3904"/>
                  <a:gd name="connsiteY0" fmla="*/ 5204 h 6095"/>
                  <a:gd name="connsiteX1" fmla="*/ -555 w 3904"/>
                  <a:gd name="connsiteY1" fmla="*/ 5204 h 6095"/>
                  <a:gd name="connsiteX2" fmla="*/ 3350 w 3904"/>
                  <a:gd name="connsiteY2" fmla="*/ 5966 h 6095"/>
                  <a:gd name="connsiteX3" fmla="*/ 3350 w 3904"/>
                  <a:gd name="connsiteY3" fmla="*/ 5966 h 6095"/>
                  <a:gd name="connsiteX4" fmla="*/ 3350 w 3904"/>
                  <a:gd name="connsiteY4" fmla="*/ -130 h 6095"/>
                  <a:gd name="connsiteX5" fmla="*/ 3350 w 3904"/>
                  <a:gd name="connsiteY5" fmla="*/ -130 h 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4" h="6095">
                    <a:moveTo>
                      <a:pt x="-555" y="5204"/>
                    </a:moveTo>
                    <a:cubicBezTo>
                      <a:pt x="-555" y="5204"/>
                      <a:pt x="-555" y="5204"/>
                      <a:pt x="-555" y="5204"/>
                    </a:cubicBezTo>
                    <a:lnTo>
                      <a:pt x="3350" y="5966"/>
                    </a:lnTo>
                    <a:cubicBezTo>
                      <a:pt x="3350" y="5966"/>
                      <a:pt x="3350" y="5966"/>
                      <a:pt x="3350" y="5966"/>
                    </a:cubicBezTo>
                    <a:lnTo>
                      <a:pt x="3350" y="-130"/>
                    </a:lnTo>
                    <a:cubicBezTo>
                      <a:pt x="3350" y="-130"/>
                      <a:pt x="3350" y="-130"/>
                      <a:pt x="3350" y="-130"/>
                    </a:cubicBez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70" name="íṣḻiḑé">
                <a:extLst>
                  <a:ext uri="{FF2B5EF4-FFF2-40B4-BE49-F238E27FC236}">
                    <a16:creationId xmlns:a16="http://schemas.microsoft.com/office/drawing/2014/main" id="{13E772F7-4B6D-4F77-87DD-BA724B4BA257}"/>
                  </a:ext>
                </a:extLst>
              </p:cNvPr>
              <p:cNvSpPr/>
              <p:nvPr/>
            </p:nvSpPr>
            <p:spPr>
              <a:xfrm>
                <a:off x="6147911" y="3403377"/>
                <a:ext cx="1333" cy="762"/>
              </a:xfrm>
              <a:custGeom>
                <a:avLst/>
                <a:gdLst>
                  <a:gd name="connsiteX0" fmla="*/ 778 w 1333"/>
                  <a:gd name="connsiteY0" fmla="*/ -130 h 762"/>
                  <a:gd name="connsiteX1" fmla="*/ 778 w 1333"/>
                  <a:gd name="connsiteY1" fmla="*/ -130 h 762"/>
                  <a:gd name="connsiteX2" fmla="*/ -555 w 1333"/>
                  <a:gd name="connsiteY2" fmla="*/ 632 h 762"/>
                  <a:gd name="connsiteX3" fmla="*/ -555 w 1333"/>
                  <a:gd name="connsiteY3" fmla="*/ 632 h 762"/>
                </a:gdLst>
                <a:ahLst/>
                <a:cxnLst>
                  <a:cxn ang="0">
                    <a:pos x="connsiteX0" y="connsiteY0"/>
                  </a:cxn>
                  <a:cxn ang="0">
                    <a:pos x="connsiteX1" y="connsiteY1"/>
                  </a:cxn>
                  <a:cxn ang="0">
                    <a:pos x="connsiteX2" y="connsiteY2"/>
                  </a:cxn>
                  <a:cxn ang="0">
                    <a:pos x="connsiteX3" y="connsiteY3"/>
                  </a:cxn>
                </a:cxnLst>
                <a:rect l="l" t="t" r="r" b="b"/>
                <a:pathLst>
                  <a:path w="1333" h="762">
                    <a:moveTo>
                      <a:pt x="778" y="-130"/>
                    </a:moveTo>
                    <a:lnTo>
                      <a:pt x="778" y="-130"/>
                    </a:lnTo>
                    <a:cubicBezTo>
                      <a:pt x="778" y="-130"/>
                      <a:pt x="-174" y="-130"/>
                      <a:pt x="-555" y="632"/>
                    </a:cubicBezTo>
                    <a:lnTo>
                      <a:pt x="-555" y="632"/>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71" name="îşļïḓé">
                <a:extLst>
                  <a:ext uri="{FF2B5EF4-FFF2-40B4-BE49-F238E27FC236}">
                    <a16:creationId xmlns:a16="http://schemas.microsoft.com/office/drawing/2014/main" id="{AE475895-AB3D-43F7-B26B-36B75D5FBAF0}"/>
                  </a:ext>
                </a:extLst>
              </p:cNvPr>
              <p:cNvSpPr/>
              <p:nvPr/>
            </p:nvSpPr>
            <p:spPr>
              <a:xfrm>
                <a:off x="6144672" y="3407473"/>
                <a:ext cx="1047" cy="1238"/>
              </a:xfrm>
              <a:custGeom>
                <a:avLst/>
                <a:gdLst>
                  <a:gd name="connsiteX0" fmla="*/ 16 w 1047"/>
                  <a:gd name="connsiteY0" fmla="*/ -130 h 1238"/>
                  <a:gd name="connsiteX1" fmla="*/ -555 w 1047"/>
                  <a:gd name="connsiteY1" fmla="*/ 632 h 1238"/>
                  <a:gd name="connsiteX2" fmla="*/ -555 w 1047"/>
                  <a:gd name="connsiteY2" fmla="*/ 632 h 1238"/>
                  <a:gd name="connsiteX3" fmla="*/ -555 w 1047"/>
                  <a:gd name="connsiteY3" fmla="*/ 632 h 1238"/>
                  <a:gd name="connsiteX4" fmla="*/ -555 w 1047"/>
                  <a:gd name="connsiteY4" fmla="*/ 632 h 1238"/>
                  <a:gd name="connsiteX5" fmla="*/ -555 w 1047"/>
                  <a:gd name="connsiteY5" fmla="*/ 1108 h 1238"/>
                  <a:gd name="connsiteX6" fmla="*/ 492 w 1047"/>
                  <a:gd name="connsiteY6" fmla="*/ 1108 h 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 h="1238">
                    <a:moveTo>
                      <a:pt x="16" y="-130"/>
                    </a:moveTo>
                    <a:lnTo>
                      <a:pt x="-555" y="632"/>
                    </a:lnTo>
                    <a:lnTo>
                      <a:pt x="-555" y="632"/>
                    </a:lnTo>
                    <a:lnTo>
                      <a:pt x="-555" y="632"/>
                    </a:lnTo>
                    <a:lnTo>
                      <a:pt x="-555" y="632"/>
                    </a:lnTo>
                    <a:cubicBezTo>
                      <a:pt x="-555" y="632"/>
                      <a:pt x="-555" y="1108"/>
                      <a:pt x="-555" y="1108"/>
                    </a:cubicBezTo>
                    <a:lnTo>
                      <a:pt x="492" y="1108"/>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72" name="îṧ1îḋè">
                <a:extLst>
                  <a:ext uri="{FF2B5EF4-FFF2-40B4-BE49-F238E27FC236}">
                    <a16:creationId xmlns:a16="http://schemas.microsoft.com/office/drawing/2014/main" id="{64E96645-CBDF-40CC-9431-AAFA17623624}"/>
                  </a:ext>
                </a:extLst>
              </p:cNvPr>
              <p:cNvSpPr/>
              <p:nvPr/>
            </p:nvSpPr>
            <p:spPr>
              <a:xfrm>
                <a:off x="6151626" y="3404044"/>
                <a:ext cx="1047" cy="2000"/>
              </a:xfrm>
              <a:custGeom>
                <a:avLst/>
                <a:gdLst>
                  <a:gd name="connsiteX0" fmla="*/ 397 w 1047"/>
                  <a:gd name="connsiteY0" fmla="*/ -130 h 2000"/>
                  <a:gd name="connsiteX1" fmla="*/ -555 w 1047"/>
                  <a:gd name="connsiteY1" fmla="*/ -130 h 2000"/>
                  <a:gd name="connsiteX2" fmla="*/ -555 w 1047"/>
                  <a:gd name="connsiteY2" fmla="*/ 1870 h 2000"/>
                  <a:gd name="connsiteX3" fmla="*/ 492 w 1047"/>
                  <a:gd name="connsiteY3" fmla="*/ 442 h 2000"/>
                  <a:gd name="connsiteX4" fmla="*/ 397 w 1047"/>
                  <a:gd name="connsiteY4" fmla="*/ -130 h 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 h="2000">
                    <a:moveTo>
                      <a:pt x="397" y="-130"/>
                    </a:moveTo>
                    <a:lnTo>
                      <a:pt x="-555" y="-130"/>
                    </a:lnTo>
                    <a:lnTo>
                      <a:pt x="-555" y="1870"/>
                    </a:lnTo>
                    <a:lnTo>
                      <a:pt x="492" y="442"/>
                    </a:lnTo>
                    <a:cubicBezTo>
                      <a:pt x="492" y="442"/>
                      <a:pt x="492" y="-130"/>
                      <a:pt x="397" y="-130"/>
                    </a:cubicBez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73" name="iṧľîďé">
                <a:extLst>
                  <a:ext uri="{FF2B5EF4-FFF2-40B4-BE49-F238E27FC236}">
                    <a16:creationId xmlns:a16="http://schemas.microsoft.com/office/drawing/2014/main" id="{44B0D766-2D42-4D50-AB64-0E1688079779}"/>
                  </a:ext>
                </a:extLst>
              </p:cNvPr>
              <p:cNvSpPr/>
              <p:nvPr/>
            </p:nvSpPr>
            <p:spPr>
              <a:xfrm>
                <a:off x="6145529" y="3402856"/>
                <a:ext cx="5715" cy="6776"/>
              </a:xfrm>
              <a:custGeom>
                <a:avLst/>
                <a:gdLst>
                  <a:gd name="connsiteX0" fmla="*/ 4493 w 5715"/>
                  <a:gd name="connsiteY0" fmla="*/ -85 h 6776"/>
                  <a:gd name="connsiteX1" fmla="*/ 3541 w 5715"/>
                  <a:gd name="connsiteY1" fmla="*/ 487 h 6776"/>
                  <a:gd name="connsiteX2" fmla="*/ 1065 w 5715"/>
                  <a:gd name="connsiteY2" fmla="*/ 1915 h 6776"/>
                  <a:gd name="connsiteX3" fmla="*/ 112 w 5715"/>
                  <a:gd name="connsiteY3" fmla="*/ 2487 h 6776"/>
                  <a:gd name="connsiteX4" fmla="*/ -555 w 5715"/>
                  <a:gd name="connsiteY4" fmla="*/ 3630 h 6776"/>
                  <a:gd name="connsiteX5" fmla="*/ -555 w 5715"/>
                  <a:gd name="connsiteY5" fmla="*/ 6583 h 6776"/>
                  <a:gd name="connsiteX6" fmla="*/ 2017 w 5715"/>
                  <a:gd name="connsiteY6" fmla="*/ 6583 h 6776"/>
                  <a:gd name="connsiteX7" fmla="*/ 2588 w 5715"/>
                  <a:gd name="connsiteY7" fmla="*/ 6583 h 6776"/>
                  <a:gd name="connsiteX8" fmla="*/ 5160 w 5715"/>
                  <a:gd name="connsiteY8" fmla="*/ 3154 h 6776"/>
                  <a:gd name="connsiteX9" fmla="*/ 5160 w 5715"/>
                  <a:gd name="connsiteY9" fmla="*/ 201 h 6776"/>
                  <a:gd name="connsiteX10" fmla="*/ 4493 w 5715"/>
                  <a:gd name="connsiteY10" fmla="*/ -85 h 6776"/>
                  <a:gd name="connsiteX11" fmla="*/ 4493 w 5715"/>
                  <a:gd name="connsiteY11" fmla="*/ 3344 h 6776"/>
                  <a:gd name="connsiteX12" fmla="*/ -79 w 5715"/>
                  <a:gd name="connsiteY12" fmla="*/ 6011 h 6776"/>
                  <a:gd name="connsiteX13" fmla="*/ -79 w 5715"/>
                  <a:gd name="connsiteY13" fmla="*/ 5535 h 6776"/>
                  <a:gd name="connsiteX14" fmla="*/ 4493 w 5715"/>
                  <a:gd name="connsiteY14" fmla="*/ 2868 h 6776"/>
                  <a:gd name="connsiteX15" fmla="*/ 4493 w 5715"/>
                  <a:gd name="connsiteY15" fmla="*/ 2296 h 6776"/>
                  <a:gd name="connsiteX16" fmla="*/ -79 w 5715"/>
                  <a:gd name="connsiteY16" fmla="*/ 4963 h 6776"/>
                  <a:gd name="connsiteX17" fmla="*/ -79 w 5715"/>
                  <a:gd name="connsiteY17" fmla="*/ 4963 h 6776"/>
                  <a:gd name="connsiteX18" fmla="*/ 4493 w 5715"/>
                  <a:gd name="connsiteY18" fmla="*/ 2392 h 6776"/>
                  <a:gd name="connsiteX19" fmla="*/ 4493 w 5715"/>
                  <a:gd name="connsiteY19" fmla="*/ 1344 h 6776"/>
                  <a:gd name="connsiteX20" fmla="*/ -79 w 5715"/>
                  <a:gd name="connsiteY20" fmla="*/ 3916 h 6776"/>
                  <a:gd name="connsiteX21" fmla="*/ -79 w 5715"/>
                  <a:gd name="connsiteY21" fmla="*/ 3916 h 6776"/>
                  <a:gd name="connsiteX22" fmla="*/ 4493 w 5715"/>
                  <a:gd name="connsiteY22" fmla="*/ 1249 h 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 h="6776">
                    <a:moveTo>
                      <a:pt x="4493" y="-85"/>
                    </a:moveTo>
                    <a:lnTo>
                      <a:pt x="3541" y="487"/>
                    </a:lnTo>
                    <a:lnTo>
                      <a:pt x="1065" y="1915"/>
                    </a:lnTo>
                    <a:lnTo>
                      <a:pt x="112" y="2487"/>
                    </a:lnTo>
                    <a:cubicBezTo>
                      <a:pt x="-298" y="2725"/>
                      <a:pt x="-555" y="3154"/>
                      <a:pt x="-555" y="3630"/>
                    </a:cubicBezTo>
                    <a:lnTo>
                      <a:pt x="-555" y="6583"/>
                    </a:lnTo>
                    <a:lnTo>
                      <a:pt x="2017" y="6583"/>
                    </a:lnTo>
                    <a:cubicBezTo>
                      <a:pt x="2198" y="6668"/>
                      <a:pt x="2407" y="6668"/>
                      <a:pt x="2588" y="6583"/>
                    </a:cubicBezTo>
                    <a:lnTo>
                      <a:pt x="5160" y="3154"/>
                    </a:lnTo>
                    <a:lnTo>
                      <a:pt x="5160" y="201"/>
                    </a:lnTo>
                    <a:cubicBezTo>
                      <a:pt x="5160" y="201"/>
                      <a:pt x="4874" y="-275"/>
                      <a:pt x="4493" y="-85"/>
                    </a:cubicBezTo>
                    <a:close/>
                    <a:moveTo>
                      <a:pt x="4493" y="3344"/>
                    </a:moveTo>
                    <a:lnTo>
                      <a:pt x="-79" y="6011"/>
                    </a:lnTo>
                    <a:lnTo>
                      <a:pt x="-79" y="5535"/>
                    </a:lnTo>
                    <a:lnTo>
                      <a:pt x="4493" y="2868"/>
                    </a:lnTo>
                    <a:close/>
                    <a:moveTo>
                      <a:pt x="4493" y="2296"/>
                    </a:moveTo>
                    <a:lnTo>
                      <a:pt x="-79" y="4963"/>
                    </a:lnTo>
                    <a:lnTo>
                      <a:pt x="-79" y="4963"/>
                    </a:lnTo>
                    <a:lnTo>
                      <a:pt x="4493" y="2392"/>
                    </a:lnTo>
                    <a:close/>
                    <a:moveTo>
                      <a:pt x="4493" y="1344"/>
                    </a:moveTo>
                    <a:lnTo>
                      <a:pt x="-79" y="3916"/>
                    </a:lnTo>
                    <a:lnTo>
                      <a:pt x="-79" y="3916"/>
                    </a:lnTo>
                    <a:lnTo>
                      <a:pt x="4493" y="1249"/>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74" name="iS1ïḓè">
                <a:extLst>
                  <a:ext uri="{FF2B5EF4-FFF2-40B4-BE49-F238E27FC236}">
                    <a16:creationId xmlns:a16="http://schemas.microsoft.com/office/drawing/2014/main" id="{3E58E8F6-3FB4-4D7C-85AE-E692DE032058}"/>
                  </a:ext>
                </a:extLst>
              </p:cNvPr>
              <p:cNvSpPr/>
              <p:nvPr/>
            </p:nvSpPr>
            <p:spPr>
              <a:xfrm>
                <a:off x="6198964" y="3382613"/>
                <a:ext cx="2191" cy="2673"/>
              </a:xfrm>
              <a:custGeom>
                <a:avLst/>
                <a:gdLst>
                  <a:gd name="connsiteX0" fmla="*/ 588 w 2191"/>
                  <a:gd name="connsiteY0" fmla="*/ -130 h 2673"/>
                  <a:gd name="connsiteX1" fmla="*/ 1636 w 2191"/>
                  <a:gd name="connsiteY1" fmla="*/ 537 h 2673"/>
                  <a:gd name="connsiteX2" fmla="*/ 588 w 2191"/>
                  <a:gd name="connsiteY2" fmla="*/ 2442 h 2673"/>
                  <a:gd name="connsiteX3" fmla="*/ -450 w 2191"/>
                  <a:gd name="connsiteY3" fmla="*/ 2166 h 2673"/>
                  <a:gd name="connsiteX4" fmla="*/ -555 w 2191"/>
                  <a:gd name="connsiteY4" fmla="*/ 1775 h 2673"/>
                  <a:gd name="connsiteX5" fmla="*/ 588 w 2191"/>
                  <a:gd name="connsiteY5" fmla="*/ -130 h 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 h="2673">
                    <a:moveTo>
                      <a:pt x="588" y="-130"/>
                    </a:moveTo>
                    <a:cubicBezTo>
                      <a:pt x="1160" y="-130"/>
                      <a:pt x="1636" y="-130"/>
                      <a:pt x="1636" y="537"/>
                    </a:cubicBezTo>
                    <a:cubicBezTo>
                      <a:pt x="1588" y="1299"/>
                      <a:pt x="1198" y="1994"/>
                      <a:pt x="588" y="2442"/>
                    </a:cubicBezTo>
                    <a:cubicBezTo>
                      <a:pt x="226" y="2652"/>
                      <a:pt x="-241" y="2528"/>
                      <a:pt x="-450" y="2166"/>
                    </a:cubicBezTo>
                    <a:cubicBezTo>
                      <a:pt x="-517" y="2042"/>
                      <a:pt x="-555" y="1909"/>
                      <a:pt x="-555" y="1775"/>
                    </a:cubicBezTo>
                    <a:cubicBezTo>
                      <a:pt x="-507" y="994"/>
                      <a:pt x="-88" y="280"/>
                      <a:pt x="588" y="-130"/>
                    </a:cubicBezTo>
                    <a:close/>
                  </a:path>
                </a:pathLst>
              </a:custGeom>
              <a:solidFill>
                <a:srgbClr val="F1F5FA"/>
              </a:solidFill>
              <a:ln w="9525" cap="flat">
                <a:noFill/>
                <a:prstDash val="solid"/>
                <a:miter/>
              </a:ln>
            </p:spPr>
            <p:txBody>
              <a:bodyPr rtlCol="0" anchor="ctr"/>
              <a:lstStyle/>
              <a:p>
                <a:endParaRPr lang="zh-CN" altLang="en-US">
                  <a:cs typeface="+mn-ea"/>
                  <a:sym typeface="+mn-lt"/>
                </a:endParaRPr>
              </a:p>
            </p:txBody>
          </p:sp>
          <p:sp>
            <p:nvSpPr>
              <p:cNvPr id="175" name="íṡḻîḓè">
                <a:extLst>
                  <a:ext uri="{FF2B5EF4-FFF2-40B4-BE49-F238E27FC236}">
                    <a16:creationId xmlns:a16="http://schemas.microsoft.com/office/drawing/2014/main" id="{19DCEBAA-17A7-401C-B6A2-623E1D7640E9}"/>
                  </a:ext>
                </a:extLst>
              </p:cNvPr>
              <p:cNvSpPr/>
              <p:nvPr/>
            </p:nvSpPr>
            <p:spPr>
              <a:xfrm>
                <a:off x="6198108" y="3379362"/>
                <a:ext cx="4476" cy="4012"/>
              </a:xfrm>
              <a:custGeom>
                <a:avLst/>
                <a:gdLst>
                  <a:gd name="connsiteX0" fmla="*/ 1445 w 4476"/>
                  <a:gd name="connsiteY0" fmla="*/ 454 h 4012"/>
                  <a:gd name="connsiteX1" fmla="*/ 2874 w 4476"/>
                  <a:gd name="connsiteY1" fmla="*/ -23 h 4012"/>
                  <a:gd name="connsiteX2" fmla="*/ 3921 w 4476"/>
                  <a:gd name="connsiteY2" fmla="*/ -23 h 4012"/>
                  <a:gd name="connsiteX3" fmla="*/ 3921 w 4476"/>
                  <a:gd name="connsiteY3" fmla="*/ 1216 h 4012"/>
                  <a:gd name="connsiteX4" fmla="*/ 3445 w 4476"/>
                  <a:gd name="connsiteY4" fmla="*/ 1787 h 4012"/>
                  <a:gd name="connsiteX5" fmla="*/ 2874 w 4476"/>
                  <a:gd name="connsiteY5" fmla="*/ 1787 h 4012"/>
                  <a:gd name="connsiteX6" fmla="*/ 2207 w 4476"/>
                  <a:gd name="connsiteY6" fmla="*/ 1787 h 4012"/>
                  <a:gd name="connsiteX7" fmla="*/ 1445 w 4476"/>
                  <a:gd name="connsiteY7" fmla="*/ 1787 h 4012"/>
                  <a:gd name="connsiteX8" fmla="*/ 683 w 4476"/>
                  <a:gd name="connsiteY8" fmla="*/ 2454 h 4012"/>
                  <a:gd name="connsiteX9" fmla="*/ 16 w 4476"/>
                  <a:gd name="connsiteY9" fmla="*/ 3311 h 4012"/>
                  <a:gd name="connsiteX10" fmla="*/ -555 w 4476"/>
                  <a:gd name="connsiteY10" fmla="*/ 3883 h 4012"/>
                  <a:gd name="connsiteX11" fmla="*/ -555 w 4476"/>
                  <a:gd name="connsiteY11" fmla="*/ 3883 h 4012"/>
                  <a:gd name="connsiteX12" fmla="*/ -555 w 4476"/>
                  <a:gd name="connsiteY12" fmla="*/ 2644 h 4012"/>
                  <a:gd name="connsiteX13" fmla="*/ 492 w 4476"/>
                  <a:gd name="connsiteY13" fmla="*/ 1120 h 4012"/>
                  <a:gd name="connsiteX14" fmla="*/ 1445 w 4476"/>
                  <a:gd name="connsiteY14" fmla="*/ 454 h 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76" h="4012">
                    <a:moveTo>
                      <a:pt x="1445" y="454"/>
                    </a:moveTo>
                    <a:cubicBezTo>
                      <a:pt x="1874" y="168"/>
                      <a:pt x="2359" y="6"/>
                      <a:pt x="2874" y="-23"/>
                    </a:cubicBezTo>
                    <a:cubicBezTo>
                      <a:pt x="3207" y="-166"/>
                      <a:pt x="3588" y="-166"/>
                      <a:pt x="3921" y="-23"/>
                    </a:cubicBezTo>
                    <a:cubicBezTo>
                      <a:pt x="3921" y="-23"/>
                      <a:pt x="3921" y="739"/>
                      <a:pt x="3921" y="1216"/>
                    </a:cubicBezTo>
                    <a:cubicBezTo>
                      <a:pt x="3845" y="1463"/>
                      <a:pt x="3674" y="1673"/>
                      <a:pt x="3445" y="1787"/>
                    </a:cubicBezTo>
                    <a:cubicBezTo>
                      <a:pt x="3264" y="1873"/>
                      <a:pt x="3055" y="1873"/>
                      <a:pt x="2874" y="1787"/>
                    </a:cubicBezTo>
                    <a:cubicBezTo>
                      <a:pt x="2664" y="1682"/>
                      <a:pt x="2417" y="1682"/>
                      <a:pt x="2207" y="1787"/>
                    </a:cubicBezTo>
                    <a:lnTo>
                      <a:pt x="1445" y="1787"/>
                    </a:lnTo>
                    <a:cubicBezTo>
                      <a:pt x="1150" y="1959"/>
                      <a:pt x="892" y="2187"/>
                      <a:pt x="683" y="2454"/>
                    </a:cubicBezTo>
                    <a:lnTo>
                      <a:pt x="16" y="3311"/>
                    </a:lnTo>
                    <a:lnTo>
                      <a:pt x="-555" y="3883"/>
                    </a:lnTo>
                    <a:cubicBezTo>
                      <a:pt x="-555" y="3883"/>
                      <a:pt x="-555" y="3883"/>
                      <a:pt x="-555" y="3883"/>
                    </a:cubicBezTo>
                    <a:cubicBezTo>
                      <a:pt x="-555" y="3883"/>
                      <a:pt x="-555" y="3121"/>
                      <a:pt x="-555" y="2644"/>
                    </a:cubicBezTo>
                    <a:cubicBezTo>
                      <a:pt x="-288" y="2082"/>
                      <a:pt x="64" y="1568"/>
                      <a:pt x="492" y="1120"/>
                    </a:cubicBezTo>
                    <a:cubicBezTo>
                      <a:pt x="788" y="873"/>
                      <a:pt x="1112" y="654"/>
                      <a:pt x="1445" y="454"/>
                    </a:cubicBezTo>
                    <a:close/>
                  </a:path>
                </a:pathLst>
              </a:custGeom>
              <a:solidFill>
                <a:srgbClr val="F1F5FA"/>
              </a:solidFill>
              <a:ln w="9525" cap="flat">
                <a:noFill/>
                <a:prstDash val="solid"/>
                <a:miter/>
              </a:ln>
            </p:spPr>
            <p:txBody>
              <a:bodyPr rtlCol="0" anchor="ctr"/>
              <a:lstStyle/>
              <a:p>
                <a:endParaRPr lang="zh-CN" altLang="en-US">
                  <a:cs typeface="+mn-ea"/>
                  <a:sym typeface="+mn-lt"/>
                </a:endParaRPr>
              </a:p>
            </p:txBody>
          </p:sp>
          <p:sp>
            <p:nvSpPr>
              <p:cNvPr id="176" name="ísliḑê">
                <a:extLst>
                  <a:ext uri="{FF2B5EF4-FFF2-40B4-BE49-F238E27FC236}">
                    <a16:creationId xmlns:a16="http://schemas.microsoft.com/office/drawing/2014/main" id="{12098A50-F6D1-4CCF-B882-EF520837E53B}"/>
                  </a:ext>
                </a:extLst>
              </p:cNvPr>
              <p:cNvSpPr/>
              <p:nvPr/>
            </p:nvSpPr>
            <p:spPr>
              <a:xfrm>
                <a:off x="6196393" y="3376205"/>
                <a:ext cx="7948" cy="6407"/>
              </a:xfrm>
              <a:custGeom>
                <a:avLst/>
                <a:gdLst>
                  <a:gd name="connsiteX0" fmla="*/ 3160 w 7948"/>
                  <a:gd name="connsiteY0" fmla="*/ 849 h 6407"/>
                  <a:gd name="connsiteX1" fmla="*/ 5446 w 7948"/>
                  <a:gd name="connsiteY1" fmla="*/ -8 h 6407"/>
                  <a:gd name="connsiteX2" fmla="*/ 7351 w 7948"/>
                  <a:gd name="connsiteY2" fmla="*/ -8 h 6407"/>
                  <a:gd name="connsiteX3" fmla="*/ 7351 w 7948"/>
                  <a:gd name="connsiteY3" fmla="*/ 1230 h 6407"/>
                  <a:gd name="connsiteX4" fmla="*/ 7351 w 7948"/>
                  <a:gd name="connsiteY4" fmla="*/ 1801 h 6407"/>
                  <a:gd name="connsiteX5" fmla="*/ 6779 w 7948"/>
                  <a:gd name="connsiteY5" fmla="*/ 1801 h 6407"/>
                  <a:gd name="connsiteX6" fmla="*/ 5350 w 7948"/>
                  <a:gd name="connsiteY6" fmla="*/ 1801 h 6407"/>
                  <a:gd name="connsiteX7" fmla="*/ 3636 w 7948"/>
                  <a:gd name="connsiteY7" fmla="*/ 2373 h 6407"/>
                  <a:gd name="connsiteX8" fmla="*/ 1921 w 7948"/>
                  <a:gd name="connsiteY8" fmla="*/ 3802 h 6407"/>
                  <a:gd name="connsiteX9" fmla="*/ 492 w 7948"/>
                  <a:gd name="connsiteY9" fmla="*/ 5707 h 6407"/>
                  <a:gd name="connsiteX10" fmla="*/ -79 w 7948"/>
                  <a:gd name="connsiteY10" fmla="*/ 6278 h 6407"/>
                  <a:gd name="connsiteX11" fmla="*/ -555 w 7948"/>
                  <a:gd name="connsiteY11" fmla="*/ 6278 h 6407"/>
                  <a:gd name="connsiteX12" fmla="*/ -555 w 7948"/>
                  <a:gd name="connsiteY12" fmla="*/ 5135 h 6407"/>
                  <a:gd name="connsiteX13" fmla="*/ 1350 w 7948"/>
                  <a:gd name="connsiteY13" fmla="*/ 2563 h 6407"/>
                  <a:gd name="connsiteX14" fmla="*/ 3160 w 7948"/>
                  <a:gd name="connsiteY14" fmla="*/ 849 h 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48" h="6407">
                    <a:moveTo>
                      <a:pt x="3160" y="849"/>
                    </a:moveTo>
                    <a:cubicBezTo>
                      <a:pt x="3864" y="430"/>
                      <a:pt x="4636" y="134"/>
                      <a:pt x="5446" y="-8"/>
                    </a:cubicBezTo>
                    <a:cubicBezTo>
                      <a:pt x="6074" y="-170"/>
                      <a:pt x="6722" y="-170"/>
                      <a:pt x="7351" y="-8"/>
                    </a:cubicBezTo>
                    <a:cubicBezTo>
                      <a:pt x="7351" y="-8"/>
                      <a:pt x="7351" y="754"/>
                      <a:pt x="7351" y="1230"/>
                    </a:cubicBezTo>
                    <a:cubicBezTo>
                      <a:pt x="7408" y="1420"/>
                      <a:pt x="7408" y="1611"/>
                      <a:pt x="7351" y="1801"/>
                    </a:cubicBezTo>
                    <a:cubicBezTo>
                      <a:pt x="7169" y="1887"/>
                      <a:pt x="6960" y="1887"/>
                      <a:pt x="6779" y="1801"/>
                    </a:cubicBezTo>
                    <a:cubicBezTo>
                      <a:pt x="6322" y="1601"/>
                      <a:pt x="5807" y="1601"/>
                      <a:pt x="5350" y="1801"/>
                    </a:cubicBezTo>
                    <a:cubicBezTo>
                      <a:pt x="4740" y="1830"/>
                      <a:pt x="4140" y="2030"/>
                      <a:pt x="3636" y="2373"/>
                    </a:cubicBezTo>
                    <a:cubicBezTo>
                      <a:pt x="2978" y="2744"/>
                      <a:pt x="2398" y="3230"/>
                      <a:pt x="1921" y="3802"/>
                    </a:cubicBezTo>
                    <a:cubicBezTo>
                      <a:pt x="1369" y="4373"/>
                      <a:pt x="883" y="5011"/>
                      <a:pt x="492" y="5707"/>
                    </a:cubicBezTo>
                    <a:lnTo>
                      <a:pt x="-79" y="6278"/>
                    </a:lnTo>
                    <a:lnTo>
                      <a:pt x="-555" y="6278"/>
                    </a:lnTo>
                    <a:cubicBezTo>
                      <a:pt x="-555" y="6278"/>
                      <a:pt x="-555" y="5611"/>
                      <a:pt x="-555" y="5135"/>
                    </a:cubicBezTo>
                    <a:cubicBezTo>
                      <a:pt x="-60" y="4183"/>
                      <a:pt x="578" y="3316"/>
                      <a:pt x="1350" y="2563"/>
                    </a:cubicBezTo>
                    <a:cubicBezTo>
                      <a:pt x="1864" y="1906"/>
                      <a:pt x="2474" y="1335"/>
                      <a:pt x="3160" y="849"/>
                    </a:cubicBezTo>
                    <a:close/>
                  </a:path>
                </a:pathLst>
              </a:custGeom>
              <a:solidFill>
                <a:srgbClr val="F1F5FA"/>
              </a:solidFill>
              <a:ln w="9525" cap="flat">
                <a:noFill/>
                <a:prstDash val="solid"/>
                <a:miter/>
              </a:ln>
            </p:spPr>
            <p:txBody>
              <a:bodyPr rtlCol="0" anchor="ctr"/>
              <a:lstStyle/>
              <a:p>
                <a:endParaRPr lang="zh-CN" altLang="en-US">
                  <a:cs typeface="+mn-ea"/>
                  <a:sym typeface="+mn-lt"/>
                </a:endParaRPr>
              </a:p>
            </p:txBody>
          </p:sp>
          <p:sp>
            <p:nvSpPr>
              <p:cNvPr id="177" name="ísḻiḍe">
                <a:extLst>
                  <a:ext uri="{FF2B5EF4-FFF2-40B4-BE49-F238E27FC236}">
                    <a16:creationId xmlns:a16="http://schemas.microsoft.com/office/drawing/2014/main" id="{256B2ACF-4984-4A97-A27F-1CDCFE611353}"/>
                  </a:ext>
                </a:extLst>
              </p:cNvPr>
              <p:cNvSpPr/>
              <p:nvPr/>
            </p:nvSpPr>
            <p:spPr>
              <a:xfrm>
                <a:off x="6195250" y="3373243"/>
                <a:ext cx="10667" cy="8893"/>
              </a:xfrm>
              <a:custGeom>
                <a:avLst/>
                <a:gdLst>
                  <a:gd name="connsiteX0" fmla="*/ 4303 w 10667"/>
                  <a:gd name="connsiteY0" fmla="*/ 1048 h 8893"/>
                  <a:gd name="connsiteX1" fmla="*/ 7446 w 10667"/>
                  <a:gd name="connsiteY1" fmla="*/ -95 h 8893"/>
                  <a:gd name="connsiteX2" fmla="*/ 10113 w 10667"/>
                  <a:gd name="connsiteY2" fmla="*/ 476 h 8893"/>
                  <a:gd name="connsiteX3" fmla="*/ 10113 w 10667"/>
                  <a:gd name="connsiteY3" fmla="*/ 1715 h 8893"/>
                  <a:gd name="connsiteX4" fmla="*/ 9541 w 10667"/>
                  <a:gd name="connsiteY4" fmla="*/ 2286 h 8893"/>
                  <a:gd name="connsiteX5" fmla="*/ 9541 w 10667"/>
                  <a:gd name="connsiteY5" fmla="*/ 2286 h 8893"/>
                  <a:gd name="connsiteX6" fmla="*/ 7350 w 10667"/>
                  <a:gd name="connsiteY6" fmla="*/ 2286 h 8893"/>
                  <a:gd name="connsiteX7" fmla="*/ 4779 w 10667"/>
                  <a:gd name="connsiteY7" fmla="*/ 3143 h 8893"/>
                  <a:gd name="connsiteX8" fmla="*/ 2112 w 10667"/>
                  <a:gd name="connsiteY8" fmla="*/ 5239 h 8893"/>
                  <a:gd name="connsiteX9" fmla="*/ 16 w 10667"/>
                  <a:gd name="connsiteY9" fmla="*/ 8192 h 8893"/>
                  <a:gd name="connsiteX10" fmla="*/ -555 w 10667"/>
                  <a:gd name="connsiteY10" fmla="*/ 8763 h 8893"/>
                  <a:gd name="connsiteX11" fmla="*/ -555 w 10667"/>
                  <a:gd name="connsiteY11" fmla="*/ 8763 h 8893"/>
                  <a:gd name="connsiteX12" fmla="*/ -555 w 10667"/>
                  <a:gd name="connsiteY12" fmla="*/ 7525 h 8893"/>
                  <a:gd name="connsiteX13" fmla="*/ 2016 w 10667"/>
                  <a:gd name="connsiteY13" fmla="*/ 4001 h 8893"/>
                  <a:gd name="connsiteX14" fmla="*/ 4303 w 10667"/>
                  <a:gd name="connsiteY14" fmla="*/ 1048 h 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7" h="8893">
                    <a:moveTo>
                      <a:pt x="4303" y="1048"/>
                    </a:moveTo>
                    <a:cubicBezTo>
                      <a:pt x="5255" y="448"/>
                      <a:pt x="6331" y="57"/>
                      <a:pt x="7446" y="-95"/>
                    </a:cubicBezTo>
                    <a:cubicBezTo>
                      <a:pt x="8379" y="-219"/>
                      <a:pt x="9313" y="-9"/>
                      <a:pt x="10113" y="476"/>
                    </a:cubicBezTo>
                    <a:cubicBezTo>
                      <a:pt x="10113" y="476"/>
                      <a:pt x="10113" y="1143"/>
                      <a:pt x="10113" y="1715"/>
                    </a:cubicBezTo>
                    <a:lnTo>
                      <a:pt x="9541" y="2286"/>
                    </a:lnTo>
                    <a:lnTo>
                      <a:pt x="9541" y="2286"/>
                    </a:lnTo>
                    <a:cubicBezTo>
                      <a:pt x="8836" y="2039"/>
                      <a:pt x="8055" y="2039"/>
                      <a:pt x="7350" y="2286"/>
                    </a:cubicBezTo>
                    <a:cubicBezTo>
                      <a:pt x="6436" y="2334"/>
                      <a:pt x="5540" y="2629"/>
                      <a:pt x="4779" y="3143"/>
                    </a:cubicBezTo>
                    <a:cubicBezTo>
                      <a:pt x="3807" y="3725"/>
                      <a:pt x="2911" y="4429"/>
                      <a:pt x="2112" y="5239"/>
                    </a:cubicBezTo>
                    <a:cubicBezTo>
                      <a:pt x="1312" y="6144"/>
                      <a:pt x="607" y="7134"/>
                      <a:pt x="16" y="8192"/>
                    </a:cubicBezTo>
                    <a:cubicBezTo>
                      <a:pt x="16" y="8192"/>
                      <a:pt x="16" y="8192"/>
                      <a:pt x="-555" y="8763"/>
                    </a:cubicBezTo>
                    <a:lnTo>
                      <a:pt x="-555" y="8763"/>
                    </a:lnTo>
                    <a:cubicBezTo>
                      <a:pt x="-555" y="8763"/>
                      <a:pt x="-555" y="8097"/>
                      <a:pt x="-555" y="7525"/>
                    </a:cubicBezTo>
                    <a:cubicBezTo>
                      <a:pt x="197" y="6277"/>
                      <a:pt x="1055" y="5096"/>
                      <a:pt x="2016" y="4001"/>
                    </a:cubicBezTo>
                    <a:cubicBezTo>
                      <a:pt x="2645" y="2915"/>
                      <a:pt x="3407" y="1924"/>
                      <a:pt x="4303" y="1048"/>
                    </a:cubicBezTo>
                    <a:close/>
                  </a:path>
                </a:pathLst>
              </a:custGeom>
              <a:solidFill>
                <a:srgbClr val="F1F5FA"/>
              </a:solidFill>
              <a:ln w="9525" cap="flat">
                <a:noFill/>
                <a:prstDash val="solid"/>
                <a:miter/>
              </a:ln>
            </p:spPr>
            <p:txBody>
              <a:bodyPr rtlCol="0" anchor="ctr"/>
              <a:lstStyle/>
              <a:p>
                <a:endParaRPr lang="zh-CN" altLang="en-US">
                  <a:cs typeface="+mn-ea"/>
                  <a:sym typeface="+mn-lt"/>
                </a:endParaRPr>
              </a:p>
            </p:txBody>
          </p:sp>
          <p:sp>
            <p:nvSpPr>
              <p:cNvPr id="178" name="iṥlíďé">
                <a:extLst>
                  <a:ext uri="{FF2B5EF4-FFF2-40B4-BE49-F238E27FC236}">
                    <a16:creationId xmlns:a16="http://schemas.microsoft.com/office/drawing/2014/main" id="{D480A44B-E37E-491C-A63E-AA23D01A5095}"/>
                  </a:ext>
                </a:extLst>
              </p:cNvPr>
              <p:cNvSpPr/>
              <p:nvPr/>
            </p:nvSpPr>
            <p:spPr>
              <a:xfrm>
                <a:off x="6124479" y="3418903"/>
                <a:ext cx="1999" cy="6667"/>
              </a:xfrm>
              <a:custGeom>
                <a:avLst/>
                <a:gdLst>
                  <a:gd name="connsiteX0" fmla="*/ -555 w 1999"/>
                  <a:gd name="connsiteY0" fmla="*/ 1680 h 6667"/>
                  <a:gd name="connsiteX1" fmla="*/ 492 w 1999"/>
                  <a:gd name="connsiteY1" fmla="*/ 442 h 6667"/>
                  <a:gd name="connsiteX2" fmla="*/ 1445 w 1999"/>
                  <a:gd name="connsiteY2" fmla="*/ -130 h 6667"/>
                  <a:gd name="connsiteX3" fmla="*/ 1445 w 1999"/>
                  <a:gd name="connsiteY3" fmla="*/ 5966 h 6667"/>
                  <a:gd name="connsiteX4" fmla="*/ 492 w 1999"/>
                  <a:gd name="connsiteY4" fmla="*/ 6538 h 6667"/>
                  <a:gd name="connsiteX5" fmla="*/ 492 w 1999"/>
                  <a:gd name="connsiteY5" fmla="*/ 1680 h 6667"/>
                  <a:gd name="connsiteX6" fmla="*/ -555 w 1999"/>
                  <a:gd name="connsiteY6" fmla="*/ 2537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9" h="6667">
                    <a:moveTo>
                      <a:pt x="-555" y="1680"/>
                    </a:moveTo>
                    <a:lnTo>
                      <a:pt x="492" y="442"/>
                    </a:lnTo>
                    <a:lnTo>
                      <a:pt x="1445" y="-130"/>
                    </a:lnTo>
                    <a:lnTo>
                      <a:pt x="1445" y="5966"/>
                    </a:lnTo>
                    <a:lnTo>
                      <a:pt x="492" y="6538"/>
                    </a:lnTo>
                    <a:lnTo>
                      <a:pt x="492" y="1680"/>
                    </a:lnTo>
                    <a:lnTo>
                      <a:pt x="-555" y="2537"/>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79" name="ïṧļidè">
                <a:extLst>
                  <a:ext uri="{FF2B5EF4-FFF2-40B4-BE49-F238E27FC236}">
                    <a16:creationId xmlns:a16="http://schemas.microsoft.com/office/drawing/2014/main" id="{FAF69ABA-3529-4311-9385-7E2F74F083A0}"/>
                  </a:ext>
                </a:extLst>
              </p:cNvPr>
              <p:cNvSpPr/>
              <p:nvPr/>
            </p:nvSpPr>
            <p:spPr>
              <a:xfrm>
                <a:off x="6127146" y="3417093"/>
                <a:ext cx="2000" cy="6572"/>
              </a:xfrm>
              <a:custGeom>
                <a:avLst/>
                <a:gdLst>
                  <a:gd name="connsiteX0" fmla="*/ -555 w 2000"/>
                  <a:gd name="connsiteY0" fmla="*/ 1680 h 6572"/>
                  <a:gd name="connsiteX1" fmla="*/ 492 w 2000"/>
                  <a:gd name="connsiteY1" fmla="*/ 442 h 6572"/>
                  <a:gd name="connsiteX2" fmla="*/ 1445 w 2000"/>
                  <a:gd name="connsiteY2" fmla="*/ -130 h 6572"/>
                  <a:gd name="connsiteX3" fmla="*/ 1445 w 2000"/>
                  <a:gd name="connsiteY3" fmla="*/ 5871 h 6572"/>
                  <a:gd name="connsiteX4" fmla="*/ 492 w 2000"/>
                  <a:gd name="connsiteY4" fmla="*/ 6442 h 6572"/>
                  <a:gd name="connsiteX5" fmla="*/ 492 w 2000"/>
                  <a:gd name="connsiteY5" fmla="*/ 1585 h 6572"/>
                  <a:gd name="connsiteX6" fmla="*/ -555 w 2000"/>
                  <a:gd name="connsiteY6" fmla="*/ 2442 h 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 h="6572">
                    <a:moveTo>
                      <a:pt x="-555" y="1680"/>
                    </a:moveTo>
                    <a:lnTo>
                      <a:pt x="492" y="442"/>
                    </a:lnTo>
                    <a:lnTo>
                      <a:pt x="1445" y="-130"/>
                    </a:lnTo>
                    <a:lnTo>
                      <a:pt x="1445" y="5871"/>
                    </a:lnTo>
                    <a:lnTo>
                      <a:pt x="492" y="6442"/>
                    </a:lnTo>
                    <a:lnTo>
                      <a:pt x="492" y="1585"/>
                    </a:lnTo>
                    <a:lnTo>
                      <a:pt x="-555" y="2442"/>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80" name="îŝlíḍè">
                <a:extLst>
                  <a:ext uri="{FF2B5EF4-FFF2-40B4-BE49-F238E27FC236}">
                    <a16:creationId xmlns:a16="http://schemas.microsoft.com/office/drawing/2014/main" id="{3EEC9265-0570-41EE-9430-B37636B8382C}"/>
                  </a:ext>
                </a:extLst>
              </p:cNvPr>
              <p:cNvSpPr/>
              <p:nvPr/>
            </p:nvSpPr>
            <p:spPr>
              <a:xfrm>
                <a:off x="6130099" y="3418427"/>
                <a:ext cx="666" cy="4000"/>
              </a:xfrm>
              <a:custGeom>
                <a:avLst/>
                <a:gdLst>
                  <a:gd name="connsiteX0" fmla="*/ -555 w 666"/>
                  <a:gd name="connsiteY0" fmla="*/ -130 h 4000"/>
                  <a:gd name="connsiteX1" fmla="*/ -555 w 666"/>
                  <a:gd name="connsiteY1" fmla="*/ -130 h 4000"/>
                  <a:gd name="connsiteX2" fmla="*/ 112 w 666"/>
                  <a:gd name="connsiteY2" fmla="*/ -130 h 4000"/>
                  <a:gd name="connsiteX3" fmla="*/ 112 w 666"/>
                  <a:gd name="connsiteY3" fmla="*/ -130 h 4000"/>
                  <a:gd name="connsiteX4" fmla="*/ 112 w 666"/>
                  <a:gd name="connsiteY4" fmla="*/ 632 h 4000"/>
                  <a:gd name="connsiteX5" fmla="*/ 112 w 666"/>
                  <a:gd name="connsiteY5" fmla="*/ 632 h 4000"/>
                  <a:gd name="connsiteX6" fmla="*/ -555 w 666"/>
                  <a:gd name="connsiteY6" fmla="*/ 632 h 4000"/>
                  <a:gd name="connsiteX7" fmla="*/ -555 w 666"/>
                  <a:gd name="connsiteY7" fmla="*/ 632 h 4000"/>
                  <a:gd name="connsiteX8" fmla="*/ -555 w 666"/>
                  <a:gd name="connsiteY8" fmla="*/ 3109 h 4000"/>
                  <a:gd name="connsiteX9" fmla="*/ -555 w 666"/>
                  <a:gd name="connsiteY9" fmla="*/ 3109 h 4000"/>
                  <a:gd name="connsiteX10" fmla="*/ 112 w 666"/>
                  <a:gd name="connsiteY10" fmla="*/ 3109 h 4000"/>
                  <a:gd name="connsiteX11" fmla="*/ 112 w 666"/>
                  <a:gd name="connsiteY11" fmla="*/ 3109 h 4000"/>
                  <a:gd name="connsiteX12" fmla="*/ 112 w 666"/>
                  <a:gd name="connsiteY12" fmla="*/ 3871 h 4000"/>
                  <a:gd name="connsiteX13" fmla="*/ 112 w 666"/>
                  <a:gd name="connsiteY13" fmla="*/ 3871 h 4000"/>
                  <a:gd name="connsiteX14" fmla="*/ -555 w 666"/>
                  <a:gd name="connsiteY14" fmla="*/ 3871 h 4000"/>
                  <a:gd name="connsiteX15" fmla="*/ -555 w 666"/>
                  <a:gd name="connsiteY15" fmla="*/ 3871 h 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 h="4000">
                    <a:moveTo>
                      <a:pt x="-555" y="-130"/>
                    </a:moveTo>
                    <a:cubicBezTo>
                      <a:pt x="-555" y="-130"/>
                      <a:pt x="-555" y="-130"/>
                      <a:pt x="-555" y="-130"/>
                    </a:cubicBezTo>
                    <a:lnTo>
                      <a:pt x="112" y="-130"/>
                    </a:lnTo>
                    <a:cubicBezTo>
                      <a:pt x="112" y="-130"/>
                      <a:pt x="112" y="-130"/>
                      <a:pt x="112" y="-130"/>
                    </a:cubicBezTo>
                    <a:lnTo>
                      <a:pt x="112" y="632"/>
                    </a:lnTo>
                    <a:lnTo>
                      <a:pt x="112" y="632"/>
                    </a:lnTo>
                    <a:lnTo>
                      <a:pt x="-555" y="632"/>
                    </a:lnTo>
                    <a:lnTo>
                      <a:pt x="-555" y="632"/>
                    </a:lnTo>
                    <a:close/>
                    <a:moveTo>
                      <a:pt x="-555" y="3109"/>
                    </a:moveTo>
                    <a:lnTo>
                      <a:pt x="-555" y="3109"/>
                    </a:lnTo>
                    <a:lnTo>
                      <a:pt x="112" y="3109"/>
                    </a:lnTo>
                    <a:cubicBezTo>
                      <a:pt x="112" y="3109"/>
                      <a:pt x="112" y="3109"/>
                      <a:pt x="112" y="3109"/>
                    </a:cubicBezTo>
                    <a:lnTo>
                      <a:pt x="112" y="3871"/>
                    </a:lnTo>
                    <a:cubicBezTo>
                      <a:pt x="112" y="3871"/>
                      <a:pt x="112" y="3871"/>
                      <a:pt x="112" y="3871"/>
                    </a:cubicBezTo>
                    <a:lnTo>
                      <a:pt x="-555" y="3871"/>
                    </a:lnTo>
                    <a:lnTo>
                      <a:pt x="-555" y="3871"/>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81" name="îS1îḋe">
                <a:extLst>
                  <a:ext uri="{FF2B5EF4-FFF2-40B4-BE49-F238E27FC236}">
                    <a16:creationId xmlns:a16="http://schemas.microsoft.com/office/drawing/2014/main" id="{09785F4B-194F-455E-B2FE-456BCD953411}"/>
                  </a:ext>
                </a:extLst>
              </p:cNvPr>
              <p:cNvSpPr/>
              <p:nvPr/>
            </p:nvSpPr>
            <p:spPr>
              <a:xfrm>
                <a:off x="6131623" y="3414236"/>
                <a:ext cx="3747" cy="6572"/>
              </a:xfrm>
              <a:custGeom>
                <a:avLst/>
                <a:gdLst>
                  <a:gd name="connsiteX0" fmla="*/ -555 w 3747"/>
                  <a:gd name="connsiteY0" fmla="*/ 1489 h 6572"/>
                  <a:gd name="connsiteX1" fmla="*/ 1826 w 3747"/>
                  <a:gd name="connsiteY1" fmla="*/ -130 h 6572"/>
                  <a:gd name="connsiteX2" fmla="*/ 3064 w 3747"/>
                  <a:gd name="connsiteY2" fmla="*/ 632 h 6572"/>
                  <a:gd name="connsiteX3" fmla="*/ 3064 w 3747"/>
                  <a:gd name="connsiteY3" fmla="*/ 632 h 6572"/>
                  <a:gd name="connsiteX4" fmla="*/ 3064 w 3747"/>
                  <a:gd name="connsiteY4" fmla="*/ 2156 h 6572"/>
                  <a:gd name="connsiteX5" fmla="*/ 3064 w 3747"/>
                  <a:gd name="connsiteY5" fmla="*/ 3109 h 6572"/>
                  <a:gd name="connsiteX6" fmla="*/ 3064 w 3747"/>
                  <a:gd name="connsiteY6" fmla="*/ 3109 h 6572"/>
                  <a:gd name="connsiteX7" fmla="*/ 1731 w 3747"/>
                  <a:gd name="connsiteY7" fmla="*/ 5395 h 6572"/>
                  <a:gd name="connsiteX8" fmla="*/ -460 w 3747"/>
                  <a:gd name="connsiteY8" fmla="*/ 6442 h 6572"/>
                  <a:gd name="connsiteX9" fmla="*/ -460 w 3747"/>
                  <a:gd name="connsiteY9" fmla="*/ 6347 h 6572"/>
                  <a:gd name="connsiteX10" fmla="*/ 1349 w 3747"/>
                  <a:gd name="connsiteY10" fmla="*/ 5299 h 6572"/>
                  <a:gd name="connsiteX11" fmla="*/ 2112 w 3747"/>
                  <a:gd name="connsiteY11" fmla="*/ 4347 h 6572"/>
                  <a:gd name="connsiteX12" fmla="*/ 2112 w 3747"/>
                  <a:gd name="connsiteY12" fmla="*/ 4347 h 6572"/>
                  <a:gd name="connsiteX13" fmla="*/ 1349 w 3747"/>
                  <a:gd name="connsiteY13" fmla="*/ 4347 h 6572"/>
                  <a:gd name="connsiteX14" fmla="*/ -79 w 3747"/>
                  <a:gd name="connsiteY14" fmla="*/ 5109 h 6572"/>
                  <a:gd name="connsiteX15" fmla="*/ -79 w 3747"/>
                  <a:gd name="connsiteY15" fmla="*/ 4156 h 6572"/>
                  <a:gd name="connsiteX16" fmla="*/ 1349 w 3747"/>
                  <a:gd name="connsiteY16" fmla="*/ 3204 h 6572"/>
                  <a:gd name="connsiteX17" fmla="*/ 2112 w 3747"/>
                  <a:gd name="connsiteY17" fmla="*/ 2251 h 6572"/>
                  <a:gd name="connsiteX18" fmla="*/ 2112 w 3747"/>
                  <a:gd name="connsiteY18" fmla="*/ 2251 h 6572"/>
                  <a:gd name="connsiteX19" fmla="*/ 1349 w 3747"/>
                  <a:gd name="connsiteY19" fmla="*/ 2251 h 6572"/>
                  <a:gd name="connsiteX20" fmla="*/ -555 w 3747"/>
                  <a:gd name="connsiteY20" fmla="*/ 3394 h 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 h="6572">
                    <a:moveTo>
                      <a:pt x="-555" y="1489"/>
                    </a:moveTo>
                    <a:cubicBezTo>
                      <a:pt x="159" y="842"/>
                      <a:pt x="959" y="299"/>
                      <a:pt x="1826" y="-130"/>
                    </a:cubicBezTo>
                    <a:cubicBezTo>
                      <a:pt x="2588" y="-130"/>
                      <a:pt x="3064" y="-130"/>
                      <a:pt x="3064" y="632"/>
                    </a:cubicBezTo>
                    <a:lnTo>
                      <a:pt x="3064" y="632"/>
                    </a:lnTo>
                    <a:cubicBezTo>
                      <a:pt x="3235" y="1127"/>
                      <a:pt x="3235" y="1661"/>
                      <a:pt x="3064" y="2156"/>
                    </a:cubicBezTo>
                    <a:cubicBezTo>
                      <a:pt x="3064" y="2156"/>
                      <a:pt x="3064" y="2156"/>
                      <a:pt x="3064" y="3109"/>
                    </a:cubicBezTo>
                    <a:lnTo>
                      <a:pt x="3064" y="3109"/>
                    </a:lnTo>
                    <a:cubicBezTo>
                      <a:pt x="3074" y="4061"/>
                      <a:pt x="2559" y="4937"/>
                      <a:pt x="1731" y="5395"/>
                    </a:cubicBezTo>
                    <a:cubicBezTo>
                      <a:pt x="1064" y="5861"/>
                      <a:pt x="321" y="6214"/>
                      <a:pt x="-460" y="6442"/>
                    </a:cubicBezTo>
                    <a:lnTo>
                      <a:pt x="-460" y="6347"/>
                    </a:lnTo>
                    <a:lnTo>
                      <a:pt x="1349" y="5299"/>
                    </a:lnTo>
                    <a:cubicBezTo>
                      <a:pt x="1349" y="5299"/>
                      <a:pt x="2112" y="5299"/>
                      <a:pt x="2112" y="4347"/>
                    </a:cubicBezTo>
                    <a:lnTo>
                      <a:pt x="2112" y="4347"/>
                    </a:lnTo>
                    <a:cubicBezTo>
                      <a:pt x="2112" y="3871"/>
                      <a:pt x="2112" y="3871"/>
                      <a:pt x="1349" y="4347"/>
                    </a:cubicBezTo>
                    <a:lnTo>
                      <a:pt x="-79" y="5109"/>
                    </a:lnTo>
                    <a:lnTo>
                      <a:pt x="-79" y="4156"/>
                    </a:lnTo>
                    <a:lnTo>
                      <a:pt x="1349" y="3204"/>
                    </a:lnTo>
                    <a:cubicBezTo>
                      <a:pt x="1921" y="3204"/>
                      <a:pt x="2112" y="2632"/>
                      <a:pt x="2112" y="2251"/>
                    </a:cubicBezTo>
                    <a:lnTo>
                      <a:pt x="2112" y="2251"/>
                    </a:lnTo>
                    <a:cubicBezTo>
                      <a:pt x="2112" y="2251"/>
                      <a:pt x="2112" y="2251"/>
                      <a:pt x="1349" y="2251"/>
                    </a:cubicBezTo>
                    <a:lnTo>
                      <a:pt x="-555" y="3394"/>
                    </a:ln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sp>
            <p:nvSpPr>
              <p:cNvPr id="182" name="íšlîdê">
                <a:extLst>
                  <a:ext uri="{FF2B5EF4-FFF2-40B4-BE49-F238E27FC236}">
                    <a16:creationId xmlns:a16="http://schemas.microsoft.com/office/drawing/2014/main" id="{34CC038A-614E-49CC-8924-7B7A28056310}"/>
                  </a:ext>
                </a:extLst>
              </p:cNvPr>
              <p:cNvSpPr/>
              <p:nvPr/>
            </p:nvSpPr>
            <p:spPr>
              <a:xfrm>
                <a:off x="6136098" y="3411432"/>
                <a:ext cx="3722" cy="7185"/>
              </a:xfrm>
              <a:custGeom>
                <a:avLst/>
                <a:gdLst>
                  <a:gd name="connsiteX0" fmla="*/ -554 w 3722"/>
                  <a:gd name="connsiteY0" fmla="*/ 3055 h 7185"/>
                  <a:gd name="connsiteX1" fmla="*/ 684 w 3722"/>
                  <a:gd name="connsiteY1" fmla="*/ 769 h 7185"/>
                  <a:gd name="connsiteX2" fmla="*/ 1923 w 3722"/>
                  <a:gd name="connsiteY2" fmla="*/ 102 h 7185"/>
                  <a:gd name="connsiteX3" fmla="*/ 3161 w 3722"/>
                  <a:gd name="connsiteY3" fmla="*/ 864 h 7185"/>
                  <a:gd name="connsiteX4" fmla="*/ 3161 w 3722"/>
                  <a:gd name="connsiteY4" fmla="*/ 3912 h 7185"/>
                  <a:gd name="connsiteX5" fmla="*/ 1923 w 3722"/>
                  <a:gd name="connsiteY5" fmla="*/ 6103 h 7185"/>
                  <a:gd name="connsiteX6" fmla="*/ 684 w 3722"/>
                  <a:gd name="connsiteY6" fmla="*/ 6865 h 7185"/>
                  <a:gd name="connsiteX7" fmla="*/ -554 w 3722"/>
                  <a:gd name="connsiteY7" fmla="*/ 6103 h 7185"/>
                  <a:gd name="connsiteX8" fmla="*/ 970 w 3722"/>
                  <a:gd name="connsiteY8" fmla="*/ 5627 h 7185"/>
                  <a:gd name="connsiteX9" fmla="*/ 1637 w 3722"/>
                  <a:gd name="connsiteY9" fmla="*/ 5627 h 7185"/>
                  <a:gd name="connsiteX10" fmla="*/ 2208 w 3722"/>
                  <a:gd name="connsiteY10" fmla="*/ 4674 h 7185"/>
                  <a:gd name="connsiteX11" fmla="*/ 2208 w 3722"/>
                  <a:gd name="connsiteY11" fmla="*/ 2007 h 7185"/>
                  <a:gd name="connsiteX12" fmla="*/ 1637 w 3722"/>
                  <a:gd name="connsiteY12" fmla="*/ 2007 h 7185"/>
                  <a:gd name="connsiteX13" fmla="*/ 875 w 3722"/>
                  <a:gd name="connsiteY13" fmla="*/ 2484 h 7185"/>
                  <a:gd name="connsiteX14" fmla="*/ 875 w 3722"/>
                  <a:gd name="connsiteY14" fmla="*/ 3341 h 7185"/>
                  <a:gd name="connsiteX15" fmla="*/ 875 w 3722"/>
                  <a:gd name="connsiteY15" fmla="*/ 6103 h 7185"/>
                  <a:gd name="connsiteX16" fmla="*/ 970 w 3722"/>
                  <a:gd name="connsiteY16" fmla="*/ 5627 h 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2" h="7185">
                    <a:moveTo>
                      <a:pt x="-554" y="3055"/>
                    </a:moveTo>
                    <a:cubicBezTo>
                      <a:pt x="-582" y="2121"/>
                      <a:pt x="-116" y="1255"/>
                      <a:pt x="684" y="769"/>
                    </a:cubicBezTo>
                    <a:lnTo>
                      <a:pt x="1923" y="102"/>
                    </a:lnTo>
                    <a:cubicBezTo>
                      <a:pt x="2875" y="-469"/>
                      <a:pt x="3161" y="102"/>
                      <a:pt x="3161" y="864"/>
                    </a:cubicBezTo>
                    <a:lnTo>
                      <a:pt x="3161" y="3912"/>
                    </a:lnTo>
                    <a:cubicBezTo>
                      <a:pt x="3228" y="4827"/>
                      <a:pt x="2733" y="5684"/>
                      <a:pt x="1923" y="6103"/>
                    </a:cubicBezTo>
                    <a:lnTo>
                      <a:pt x="684" y="6865"/>
                    </a:lnTo>
                    <a:cubicBezTo>
                      <a:pt x="-78" y="7341"/>
                      <a:pt x="-554" y="6865"/>
                      <a:pt x="-554" y="6103"/>
                    </a:cubicBezTo>
                    <a:close/>
                    <a:moveTo>
                      <a:pt x="970" y="5627"/>
                    </a:moveTo>
                    <a:lnTo>
                      <a:pt x="1637" y="5627"/>
                    </a:lnTo>
                    <a:cubicBezTo>
                      <a:pt x="2008" y="5465"/>
                      <a:pt x="2246" y="5084"/>
                      <a:pt x="2208" y="4674"/>
                    </a:cubicBezTo>
                    <a:lnTo>
                      <a:pt x="2208" y="2007"/>
                    </a:lnTo>
                    <a:cubicBezTo>
                      <a:pt x="2208" y="2007"/>
                      <a:pt x="2208" y="1436"/>
                      <a:pt x="1637" y="2007"/>
                    </a:cubicBezTo>
                    <a:lnTo>
                      <a:pt x="875" y="2484"/>
                    </a:lnTo>
                    <a:cubicBezTo>
                      <a:pt x="761" y="2760"/>
                      <a:pt x="761" y="3064"/>
                      <a:pt x="875" y="3341"/>
                    </a:cubicBezTo>
                    <a:lnTo>
                      <a:pt x="875" y="6103"/>
                    </a:lnTo>
                    <a:cubicBezTo>
                      <a:pt x="398" y="5817"/>
                      <a:pt x="684" y="5722"/>
                      <a:pt x="970" y="5627"/>
                    </a:cubicBezTo>
                    <a:close/>
                  </a:path>
                </a:pathLst>
              </a:custGeom>
              <a:solidFill>
                <a:srgbClr val="F5F5FD"/>
              </a:solidFill>
              <a:ln w="9525" cap="flat">
                <a:noFill/>
                <a:prstDash val="solid"/>
                <a:miter/>
              </a:ln>
            </p:spPr>
            <p:txBody>
              <a:bodyPr rtlCol="0" anchor="ctr"/>
              <a:lstStyle/>
              <a:p>
                <a:endParaRPr lang="zh-CN" altLang="en-US">
                  <a:cs typeface="+mn-ea"/>
                  <a:sym typeface="+mn-lt"/>
                </a:endParaRPr>
              </a:p>
            </p:txBody>
          </p:sp>
        </p:grpSp>
        <p:sp>
          <p:nvSpPr>
            <p:cNvPr id="82" name="ïşḷïḑe">
              <a:extLst>
                <a:ext uri="{FF2B5EF4-FFF2-40B4-BE49-F238E27FC236}">
                  <a16:creationId xmlns:a16="http://schemas.microsoft.com/office/drawing/2014/main" id="{0D66843D-0972-4D92-981E-40D5F2F59357}"/>
                </a:ext>
              </a:extLst>
            </p:cNvPr>
            <p:cNvSpPr/>
            <p:nvPr/>
          </p:nvSpPr>
          <p:spPr>
            <a:xfrm>
              <a:off x="7006024" y="3661568"/>
              <a:ext cx="170873" cy="294670"/>
            </a:xfrm>
            <a:custGeom>
              <a:avLst/>
              <a:gdLst>
                <a:gd name="connsiteX0" fmla="*/ -157 w 17067"/>
                <a:gd name="connsiteY0" fmla="*/ 29302 h 29432"/>
                <a:gd name="connsiteX1" fmla="*/ 415 w 17067"/>
                <a:gd name="connsiteY1" fmla="*/ 29302 h 29432"/>
                <a:gd name="connsiteX2" fmla="*/ 14702 w 17067"/>
                <a:gd name="connsiteY2" fmla="*/ 21016 h 29432"/>
                <a:gd name="connsiteX3" fmla="*/ 16512 w 17067"/>
                <a:gd name="connsiteY3" fmla="*/ 17587 h 29432"/>
                <a:gd name="connsiteX4" fmla="*/ 16512 w 17067"/>
                <a:gd name="connsiteY4" fmla="*/ 1013 h 29432"/>
                <a:gd name="connsiteX5" fmla="*/ 15845 w 17067"/>
                <a:gd name="connsiteY5" fmla="*/ -130 h 29432"/>
                <a:gd name="connsiteX6" fmla="*/ 1462 w 17067"/>
                <a:gd name="connsiteY6" fmla="*/ 8633 h 29432"/>
                <a:gd name="connsiteX7" fmla="*/ -348 w 17067"/>
                <a:gd name="connsiteY7" fmla="*/ 12062 h 29432"/>
                <a:gd name="connsiteX8" fmla="*/ -348 w 17067"/>
                <a:gd name="connsiteY8" fmla="*/ 27683 h 29432"/>
                <a:gd name="connsiteX9" fmla="*/ -157 w 17067"/>
                <a:gd name="connsiteY9" fmla="*/ 29302 h 2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67" h="29432">
                  <a:moveTo>
                    <a:pt x="-157" y="29302"/>
                  </a:moveTo>
                  <a:lnTo>
                    <a:pt x="415" y="29302"/>
                  </a:lnTo>
                  <a:lnTo>
                    <a:pt x="14702" y="21016"/>
                  </a:lnTo>
                  <a:cubicBezTo>
                    <a:pt x="15807" y="20216"/>
                    <a:pt x="16474" y="18949"/>
                    <a:pt x="16512" y="17587"/>
                  </a:cubicBezTo>
                  <a:lnTo>
                    <a:pt x="16512" y="1013"/>
                  </a:lnTo>
                  <a:cubicBezTo>
                    <a:pt x="16512" y="537"/>
                    <a:pt x="16512" y="-130"/>
                    <a:pt x="15845" y="-130"/>
                  </a:cubicBezTo>
                  <a:lnTo>
                    <a:pt x="1462" y="8633"/>
                  </a:lnTo>
                  <a:cubicBezTo>
                    <a:pt x="310" y="9386"/>
                    <a:pt x="-376" y="10681"/>
                    <a:pt x="-348" y="12062"/>
                  </a:cubicBezTo>
                  <a:lnTo>
                    <a:pt x="-348" y="27683"/>
                  </a:lnTo>
                  <a:cubicBezTo>
                    <a:pt x="-728" y="28636"/>
                    <a:pt x="-538" y="29302"/>
                    <a:pt x="-157" y="29302"/>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83" name="işļiďê">
              <a:extLst>
                <a:ext uri="{FF2B5EF4-FFF2-40B4-BE49-F238E27FC236}">
                  <a16:creationId xmlns:a16="http://schemas.microsoft.com/office/drawing/2014/main" id="{9DF2CCC3-CD3E-46BD-A819-04546E7A593E}"/>
                </a:ext>
              </a:extLst>
            </p:cNvPr>
            <p:cNvSpPr/>
            <p:nvPr/>
          </p:nvSpPr>
          <p:spPr>
            <a:xfrm>
              <a:off x="6699129" y="3833222"/>
              <a:ext cx="166878" cy="297523"/>
            </a:xfrm>
            <a:custGeom>
              <a:avLst/>
              <a:gdLst>
                <a:gd name="connsiteX0" fmla="*/ 16 w 16668"/>
                <a:gd name="connsiteY0" fmla="*/ 29588 h 29717"/>
                <a:gd name="connsiteX1" fmla="*/ 16 w 16668"/>
                <a:gd name="connsiteY1" fmla="*/ 29588 h 29717"/>
                <a:gd name="connsiteX2" fmla="*/ 14399 w 16668"/>
                <a:gd name="connsiteY2" fmla="*/ 21301 h 29717"/>
                <a:gd name="connsiteX3" fmla="*/ 16114 w 16668"/>
                <a:gd name="connsiteY3" fmla="*/ 17872 h 29717"/>
                <a:gd name="connsiteX4" fmla="*/ 16114 w 16668"/>
                <a:gd name="connsiteY4" fmla="*/ 1013 h 29717"/>
                <a:gd name="connsiteX5" fmla="*/ 15542 w 16668"/>
                <a:gd name="connsiteY5" fmla="*/ -130 h 29717"/>
                <a:gd name="connsiteX6" fmla="*/ 1159 w 16668"/>
                <a:gd name="connsiteY6" fmla="*/ 8062 h 29717"/>
                <a:gd name="connsiteX7" fmla="*/ -555 w 16668"/>
                <a:gd name="connsiteY7" fmla="*/ 11491 h 29717"/>
                <a:gd name="connsiteX8" fmla="*/ -555 w 16668"/>
                <a:gd name="connsiteY8" fmla="*/ 28064 h 29717"/>
                <a:gd name="connsiteX9" fmla="*/ 16 w 16668"/>
                <a:gd name="connsiteY9" fmla="*/ 29588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 h="29717">
                  <a:moveTo>
                    <a:pt x="16" y="29588"/>
                  </a:moveTo>
                  <a:lnTo>
                    <a:pt x="16" y="29588"/>
                  </a:lnTo>
                  <a:lnTo>
                    <a:pt x="14399" y="21301"/>
                  </a:lnTo>
                  <a:cubicBezTo>
                    <a:pt x="15475" y="20492"/>
                    <a:pt x="16114" y="19225"/>
                    <a:pt x="16114" y="17872"/>
                  </a:cubicBezTo>
                  <a:lnTo>
                    <a:pt x="16114" y="1013"/>
                  </a:lnTo>
                  <a:cubicBezTo>
                    <a:pt x="16114" y="442"/>
                    <a:pt x="16114" y="-130"/>
                    <a:pt x="15542" y="-130"/>
                  </a:cubicBezTo>
                  <a:lnTo>
                    <a:pt x="1159" y="8062"/>
                  </a:lnTo>
                  <a:cubicBezTo>
                    <a:pt x="102" y="8890"/>
                    <a:pt x="-527" y="10148"/>
                    <a:pt x="-555" y="11491"/>
                  </a:cubicBezTo>
                  <a:lnTo>
                    <a:pt x="-555" y="28064"/>
                  </a:lnTo>
                  <a:cubicBezTo>
                    <a:pt x="-555" y="29588"/>
                    <a:pt x="-460" y="29588"/>
                    <a:pt x="16" y="29588"/>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84" name="ï$1îḓê">
              <a:extLst>
                <a:ext uri="{FF2B5EF4-FFF2-40B4-BE49-F238E27FC236}">
                  <a16:creationId xmlns:a16="http://schemas.microsoft.com/office/drawing/2014/main" id="{40C7704D-A73C-4D80-9FFF-9EFD9585D987}"/>
                </a:ext>
              </a:extLst>
            </p:cNvPr>
            <p:cNvSpPr/>
            <p:nvPr/>
          </p:nvSpPr>
          <p:spPr>
            <a:xfrm>
              <a:off x="6394167" y="4014407"/>
              <a:ext cx="173356" cy="295621"/>
            </a:xfrm>
            <a:custGeom>
              <a:avLst/>
              <a:gdLst>
                <a:gd name="connsiteX0" fmla="*/ -100 w 17315"/>
                <a:gd name="connsiteY0" fmla="*/ 29398 h 29527"/>
                <a:gd name="connsiteX1" fmla="*/ 472 w 17315"/>
                <a:gd name="connsiteY1" fmla="*/ 29398 h 29527"/>
                <a:gd name="connsiteX2" fmla="*/ 14950 w 17315"/>
                <a:gd name="connsiteY2" fmla="*/ 21016 h 29527"/>
                <a:gd name="connsiteX3" fmla="*/ 16760 w 17315"/>
                <a:gd name="connsiteY3" fmla="*/ 17587 h 29527"/>
                <a:gd name="connsiteX4" fmla="*/ 16760 w 17315"/>
                <a:gd name="connsiteY4" fmla="*/ 1013 h 29527"/>
                <a:gd name="connsiteX5" fmla="*/ 16093 w 17315"/>
                <a:gd name="connsiteY5" fmla="*/ -130 h 29527"/>
                <a:gd name="connsiteX6" fmla="*/ 15617 w 17315"/>
                <a:gd name="connsiteY6" fmla="*/ -130 h 29527"/>
                <a:gd name="connsiteX7" fmla="*/ 1329 w 17315"/>
                <a:gd name="connsiteY7" fmla="*/ 8157 h 29527"/>
                <a:gd name="connsiteX8" fmla="*/ -480 w 17315"/>
                <a:gd name="connsiteY8" fmla="*/ 11586 h 29527"/>
                <a:gd name="connsiteX9" fmla="*/ -480 w 17315"/>
                <a:gd name="connsiteY9" fmla="*/ 28159 h 29527"/>
                <a:gd name="connsiteX10" fmla="*/ -100 w 17315"/>
                <a:gd name="connsiteY10" fmla="*/ 29398 h 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5" h="29527">
                  <a:moveTo>
                    <a:pt x="-100" y="29398"/>
                  </a:moveTo>
                  <a:lnTo>
                    <a:pt x="472" y="29398"/>
                  </a:lnTo>
                  <a:lnTo>
                    <a:pt x="14950" y="21016"/>
                  </a:lnTo>
                  <a:cubicBezTo>
                    <a:pt x="16036" y="20197"/>
                    <a:pt x="16693" y="18939"/>
                    <a:pt x="16760" y="17587"/>
                  </a:cubicBezTo>
                  <a:lnTo>
                    <a:pt x="16760" y="1013"/>
                  </a:lnTo>
                  <a:cubicBezTo>
                    <a:pt x="16760" y="442"/>
                    <a:pt x="16760" y="-130"/>
                    <a:pt x="16093" y="-130"/>
                  </a:cubicBezTo>
                  <a:lnTo>
                    <a:pt x="15617" y="-130"/>
                  </a:lnTo>
                  <a:lnTo>
                    <a:pt x="1329" y="8157"/>
                  </a:lnTo>
                  <a:cubicBezTo>
                    <a:pt x="243" y="8976"/>
                    <a:pt x="-413" y="10233"/>
                    <a:pt x="-480" y="11586"/>
                  </a:cubicBezTo>
                  <a:lnTo>
                    <a:pt x="-480" y="28159"/>
                  </a:lnTo>
                  <a:cubicBezTo>
                    <a:pt x="-671" y="28826"/>
                    <a:pt x="-480" y="29398"/>
                    <a:pt x="-100" y="29398"/>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85" name="îsḷíḍè">
              <a:extLst>
                <a:ext uri="{FF2B5EF4-FFF2-40B4-BE49-F238E27FC236}">
                  <a16:creationId xmlns:a16="http://schemas.microsoft.com/office/drawing/2014/main" id="{66C70AAE-D806-4815-AA01-0A42F43B5BD1}"/>
                </a:ext>
              </a:extLst>
            </p:cNvPr>
            <p:cNvSpPr/>
            <p:nvPr/>
          </p:nvSpPr>
          <p:spPr>
            <a:xfrm>
              <a:off x="7006234" y="3386922"/>
              <a:ext cx="170663" cy="294670"/>
            </a:xfrm>
            <a:custGeom>
              <a:avLst/>
              <a:gdLst>
                <a:gd name="connsiteX0" fmla="*/ -177 w 17046"/>
                <a:gd name="connsiteY0" fmla="*/ 29302 h 29432"/>
                <a:gd name="connsiteX1" fmla="*/ 394 w 17046"/>
                <a:gd name="connsiteY1" fmla="*/ 29302 h 29432"/>
                <a:gd name="connsiteX2" fmla="*/ 14682 w 17046"/>
                <a:gd name="connsiteY2" fmla="*/ 21016 h 29432"/>
                <a:gd name="connsiteX3" fmla="*/ 16491 w 17046"/>
                <a:gd name="connsiteY3" fmla="*/ 17587 h 29432"/>
                <a:gd name="connsiteX4" fmla="*/ 16491 w 17046"/>
                <a:gd name="connsiteY4" fmla="*/ 1013 h 29432"/>
                <a:gd name="connsiteX5" fmla="*/ 15825 w 17046"/>
                <a:gd name="connsiteY5" fmla="*/ -130 h 29432"/>
                <a:gd name="connsiteX6" fmla="*/ 1537 w 17046"/>
                <a:gd name="connsiteY6" fmla="*/ 8062 h 29432"/>
                <a:gd name="connsiteX7" fmla="*/ -273 w 17046"/>
                <a:gd name="connsiteY7" fmla="*/ 11491 h 29432"/>
                <a:gd name="connsiteX8" fmla="*/ -273 w 17046"/>
                <a:gd name="connsiteY8" fmla="*/ 28064 h 29432"/>
                <a:gd name="connsiteX9" fmla="*/ -177 w 17046"/>
                <a:gd name="connsiteY9" fmla="*/ 29302 h 2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6" h="29432">
                  <a:moveTo>
                    <a:pt x="-177" y="29302"/>
                  </a:moveTo>
                  <a:lnTo>
                    <a:pt x="394" y="29302"/>
                  </a:lnTo>
                  <a:lnTo>
                    <a:pt x="14682" y="21016"/>
                  </a:lnTo>
                  <a:cubicBezTo>
                    <a:pt x="15786" y="20216"/>
                    <a:pt x="16453" y="18949"/>
                    <a:pt x="16491" y="17587"/>
                  </a:cubicBezTo>
                  <a:lnTo>
                    <a:pt x="16491" y="1013"/>
                  </a:lnTo>
                  <a:cubicBezTo>
                    <a:pt x="16491" y="442"/>
                    <a:pt x="16491" y="-130"/>
                    <a:pt x="15825" y="-130"/>
                  </a:cubicBezTo>
                  <a:lnTo>
                    <a:pt x="1537" y="8062"/>
                  </a:lnTo>
                  <a:cubicBezTo>
                    <a:pt x="423" y="8852"/>
                    <a:pt x="-253" y="10129"/>
                    <a:pt x="-273" y="11491"/>
                  </a:cubicBezTo>
                  <a:lnTo>
                    <a:pt x="-273" y="28064"/>
                  </a:lnTo>
                  <a:cubicBezTo>
                    <a:pt x="-749" y="28731"/>
                    <a:pt x="-559" y="29302"/>
                    <a:pt x="-177" y="29302"/>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86" name="iṥlide">
              <a:extLst>
                <a:ext uri="{FF2B5EF4-FFF2-40B4-BE49-F238E27FC236}">
                  <a16:creationId xmlns:a16="http://schemas.microsoft.com/office/drawing/2014/main" id="{9E693983-FBDA-429C-AEF6-2299D0A8D3BF}"/>
                </a:ext>
              </a:extLst>
            </p:cNvPr>
            <p:cNvSpPr/>
            <p:nvPr/>
          </p:nvSpPr>
          <p:spPr>
            <a:xfrm>
              <a:off x="6699129" y="3564293"/>
              <a:ext cx="166878" cy="294670"/>
            </a:xfrm>
            <a:custGeom>
              <a:avLst/>
              <a:gdLst>
                <a:gd name="connsiteX0" fmla="*/ 16 w 16668"/>
                <a:gd name="connsiteY0" fmla="*/ 29302 h 29432"/>
                <a:gd name="connsiteX1" fmla="*/ 16 w 16668"/>
                <a:gd name="connsiteY1" fmla="*/ 29302 h 29432"/>
                <a:gd name="connsiteX2" fmla="*/ 14399 w 16668"/>
                <a:gd name="connsiteY2" fmla="*/ 21016 h 29432"/>
                <a:gd name="connsiteX3" fmla="*/ 16114 w 16668"/>
                <a:gd name="connsiteY3" fmla="*/ 17587 h 29432"/>
                <a:gd name="connsiteX4" fmla="*/ 16114 w 16668"/>
                <a:gd name="connsiteY4" fmla="*/ 1013 h 29432"/>
                <a:gd name="connsiteX5" fmla="*/ 15542 w 16668"/>
                <a:gd name="connsiteY5" fmla="*/ -130 h 29432"/>
                <a:gd name="connsiteX6" fmla="*/ 15542 w 16668"/>
                <a:gd name="connsiteY6" fmla="*/ -130 h 29432"/>
                <a:gd name="connsiteX7" fmla="*/ 1159 w 16668"/>
                <a:gd name="connsiteY7" fmla="*/ 8157 h 29432"/>
                <a:gd name="connsiteX8" fmla="*/ -555 w 16668"/>
                <a:gd name="connsiteY8" fmla="*/ 11586 h 29432"/>
                <a:gd name="connsiteX9" fmla="*/ -555 w 16668"/>
                <a:gd name="connsiteY9" fmla="*/ 27874 h 29432"/>
                <a:gd name="connsiteX10" fmla="*/ 16 w 16668"/>
                <a:gd name="connsiteY10" fmla="*/ 29302 h 2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8" h="29432">
                  <a:moveTo>
                    <a:pt x="16" y="29302"/>
                  </a:moveTo>
                  <a:lnTo>
                    <a:pt x="16" y="29302"/>
                  </a:lnTo>
                  <a:lnTo>
                    <a:pt x="14399" y="21016"/>
                  </a:lnTo>
                  <a:cubicBezTo>
                    <a:pt x="15456" y="20187"/>
                    <a:pt x="16085" y="18930"/>
                    <a:pt x="16114" y="17587"/>
                  </a:cubicBezTo>
                  <a:lnTo>
                    <a:pt x="16114" y="1013"/>
                  </a:lnTo>
                  <a:cubicBezTo>
                    <a:pt x="16114" y="442"/>
                    <a:pt x="16114" y="-130"/>
                    <a:pt x="15542" y="-130"/>
                  </a:cubicBezTo>
                  <a:lnTo>
                    <a:pt x="15542" y="-130"/>
                  </a:lnTo>
                  <a:lnTo>
                    <a:pt x="1159" y="8157"/>
                  </a:lnTo>
                  <a:cubicBezTo>
                    <a:pt x="102" y="8986"/>
                    <a:pt x="-527" y="10243"/>
                    <a:pt x="-555" y="11586"/>
                  </a:cubicBezTo>
                  <a:lnTo>
                    <a:pt x="-555" y="27874"/>
                  </a:lnTo>
                  <a:cubicBezTo>
                    <a:pt x="-555" y="28731"/>
                    <a:pt x="-460" y="29302"/>
                    <a:pt x="16" y="29302"/>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87" name="ísḷïḋe">
              <a:extLst>
                <a:ext uri="{FF2B5EF4-FFF2-40B4-BE49-F238E27FC236}">
                  <a16:creationId xmlns:a16="http://schemas.microsoft.com/office/drawing/2014/main" id="{D690D070-805C-469E-80F2-DB9A09E159BF}"/>
                </a:ext>
              </a:extLst>
            </p:cNvPr>
            <p:cNvSpPr/>
            <p:nvPr/>
          </p:nvSpPr>
          <p:spPr>
            <a:xfrm>
              <a:off x="6393006" y="3737859"/>
              <a:ext cx="172605" cy="297523"/>
            </a:xfrm>
            <a:custGeom>
              <a:avLst/>
              <a:gdLst>
                <a:gd name="connsiteX0" fmla="*/ 16 w 17240"/>
                <a:gd name="connsiteY0" fmla="*/ 29588 h 29717"/>
                <a:gd name="connsiteX1" fmla="*/ 588 w 17240"/>
                <a:gd name="connsiteY1" fmla="*/ 29588 h 29717"/>
                <a:gd name="connsiteX2" fmla="*/ 14875 w 17240"/>
                <a:gd name="connsiteY2" fmla="*/ 21301 h 29717"/>
                <a:gd name="connsiteX3" fmla="*/ 16685 w 17240"/>
                <a:gd name="connsiteY3" fmla="*/ 17872 h 29717"/>
                <a:gd name="connsiteX4" fmla="*/ 16685 w 17240"/>
                <a:gd name="connsiteY4" fmla="*/ 1013 h 29717"/>
                <a:gd name="connsiteX5" fmla="*/ 16018 w 17240"/>
                <a:gd name="connsiteY5" fmla="*/ -130 h 29717"/>
                <a:gd name="connsiteX6" fmla="*/ 15542 w 17240"/>
                <a:gd name="connsiteY6" fmla="*/ -130 h 29717"/>
                <a:gd name="connsiteX7" fmla="*/ 1255 w 17240"/>
                <a:gd name="connsiteY7" fmla="*/ 8157 h 29717"/>
                <a:gd name="connsiteX8" fmla="*/ -555 w 17240"/>
                <a:gd name="connsiteY8" fmla="*/ 11586 h 29717"/>
                <a:gd name="connsiteX9" fmla="*/ -555 w 17240"/>
                <a:gd name="connsiteY9" fmla="*/ 28159 h 29717"/>
                <a:gd name="connsiteX10" fmla="*/ 16 w 17240"/>
                <a:gd name="connsiteY10" fmla="*/ 29588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0" h="29717">
                  <a:moveTo>
                    <a:pt x="16" y="29588"/>
                  </a:moveTo>
                  <a:lnTo>
                    <a:pt x="588" y="29588"/>
                  </a:lnTo>
                  <a:lnTo>
                    <a:pt x="14875" y="21301"/>
                  </a:lnTo>
                  <a:cubicBezTo>
                    <a:pt x="15961" y="20482"/>
                    <a:pt x="16619" y="19225"/>
                    <a:pt x="16685" y="17872"/>
                  </a:cubicBezTo>
                  <a:lnTo>
                    <a:pt x="16685" y="1013"/>
                  </a:lnTo>
                  <a:cubicBezTo>
                    <a:pt x="16685" y="442"/>
                    <a:pt x="16685" y="-130"/>
                    <a:pt x="16018" y="-130"/>
                  </a:cubicBezTo>
                  <a:lnTo>
                    <a:pt x="15542" y="-130"/>
                  </a:lnTo>
                  <a:lnTo>
                    <a:pt x="1255" y="8157"/>
                  </a:lnTo>
                  <a:cubicBezTo>
                    <a:pt x="169" y="8976"/>
                    <a:pt x="-488" y="10233"/>
                    <a:pt x="-555" y="11586"/>
                  </a:cubicBezTo>
                  <a:lnTo>
                    <a:pt x="-555" y="28159"/>
                  </a:lnTo>
                  <a:cubicBezTo>
                    <a:pt x="-555" y="29588"/>
                    <a:pt x="-364" y="29588"/>
                    <a:pt x="16" y="29588"/>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88" name="ïṣ1iḍè">
              <a:extLst>
                <a:ext uri="{FF2B5EF4-FFF2-40B4-BE49-F238E27FC236}">
                  <a16:creationId xmlns:a16="http://schemas.microsoft.com/office/drawing/2014/main" id="{F77A317C-5915-42A4-A6A8-208DDF70E013}"/>
                </a:ext>
              </a:extLst>
            </p:cNvPr>
            <p:cNvSpPr/>
            <p:nvPr/>
          </p:nvSpPr>
          <p:spPr>
            <a:xfrm>
              <a:off x="7006234" y="3113227"/>
              <a:ext cx="170663" cy="294670"/>
            </a:xfrm>
            <a:custGeom>
              <a:avLst/>
              <a:gdLst>
                <a:gd name="connsiteX0" fmla="*/ -177 w 17046"/>
                <a:gd name="connsiteY0" fmla="*/ 29302 h 29432"/>
                <a:gd name="connsiteX1" fmla="*/ 394 w 17046"/>
                <a:gd name="connsiteY1" fmla="*/ 29302 h 29432"/>
                <a:gd name="connsiteX2" fmla="*/ 14682 w 17046"/>
                <a:gd name="connsiteY2" fmla="*/ 21016 h 29432"/>
                <a:gd name="connsiteX3" fmla="*/ 16491 w 17046"/>
                <a:gd name="connsiteY3" fmla="*/ 17587 h 29432"/>
                <a:gd name="connsiteX4" fmla="*/ 16491 w 17046"/>
                <a:gd name="connsiteY4" fmla="*/ 1013 h 29432"/>
                <a:gd name="connsiteX5" fmla="*/ 15825 w 17046"/>
                <a:gd name="connsiteY5" fmla="*/ -130 h 29432"/>
                <a:gd name="connsiteX6" fmla="*/ 15825 w 17046"/>
                <a:gd name="connsiteY6" fmla="*/ -130 h 29432"/>
                <a:gd name="connsiteX7" fmla="*/ 1537 w 17046"/>
                <a:gd name="connsiteY7" fmla="*/ 8157 h 29432"/>
                <a:gd name="connsiteX8" fmla="*/ -273 w 17046"/>
                <a:gd name="connsiteY8" fmla="*/ 11586 h 29432"/>
                <a:gd name="connsiteX9" fmla="*/ -273 w 17046"/>
                <a:gd name="connsiteY9" fmla="*/ 28159 h 29432"/>
                <a:gd name="connsiteX10" fmla="*/ -177 w 17046"/>
                <a:gd name="connsiteY10" fmla="*/ 29302 h 2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6" h="29432">
                  <a:moveTo>
                    <a:pt x="-177" y="29302"/>
                  </a:moveTo>
                  <a:lnTo>
                    <a:pt x="394" y="29302"/>
                  </a:lnTo>
                  <a:lnTo>
                    <a:pt x="14682" y="21016"/>
                  </a:lnTo>
                  <a:cubicBezTo>
                    <a:pt x="15768" y="20197"/>
                    <a:pt x="16425" y="18939"/>
                    <a:pt x="16491" y="17587"/>
                  </a:cubicBezTo>
                  <a:lnTo>
                    <a:pt x="16491" y="1013"/>
                  </a:lnTo>
                  <a:cubicBezTo>
                    <a:pt x="16491" y="442"/>
                    <a:pt x="16491" y="-130"/>
                    <a:pt x="15825" y="-130"/>
                  </a:cubicBezTo>
                  <a:lnTo>
                    <a:pt x="15825" y="-130"/>
                  </a:lnTo>
                  <a:lnTo>
                    <a:pt x="1537" y="8157"/>
                  </a:lnTo>
                  <a:cubicBezTo>
                    <a:pt x="423" y="8947"/>
                    <a:pt x="-253" y="10224"/>
                    <a:pt x="-273" y="11586"/>
                  </a:cubicBezTo>
                  <a:lnTo>
                    <a:pt x="-273" y="28159"/>
                  </a:lnTo>
                  <a:cubicBezTo>
                    <a:pt x="-749" y="28731"/>
                    <a:pt x="-559" y="29302"/>
                    <a:pt x="-177" y="29302"/>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89" name="ïṩ1iḓe">
              <a:extLst>
                <a:ext uri="{FF2B5EF4-FFF2-40B4-BE49-F238E27FC236}">
                  <a16:creationId xmlns:a16="http://schemas.microsoft.com/office/drawing/2014/main" id="{B7AE1490-C978-4B32-AF40-D2A73A57D640}"/>
                </a:ext>
              </a:extLst>
            </p:cNvPr>
            <p:cNvSpPr/>
            <p:nvPr/>
          </p:nvSpPr>
          <p:spPr>
            <a:xfrm>
              <a:off x="6699129" y="3289646"/>
              <a:ext cx="166878" cy="295621"/>
            </a:xfrm>
            <a:custGeom>
              <a:avLst/>
              <a:gdLst>
                <a:gd name="connsiteX0" fmla="*/ 16 w 16668"/>
                <a:gd name="connsiteY0" fmla="*/ 29398 h 29527"/>
                <a:gd name="connsiteX1" fmla="*/ 16 w 16668"/>
                <a:gd name="connsiteY1" fmla="*/ 29398 h 29527"/>
                <a:gd name="connsiteX2" fmla="*/ 14399 w 16668"/>
                <a:gd name="connsiteY2" fmla="*/ 21111 h 29527"/>
                <a:gd name="connsiteX3" fmla="*/ 16114 w 16668"/>
                <a:gd name="connsiteY3" fmla="*/ 17682 h 29527"/>
                <a:gd name="connsiteX4" fmla="*/ 16114 w 16668"/>
                <a:gd name="connsiteY4" fmla="*/ 1013 h 29527"/>
                <a:gd name="connsiteX5" fmla="*/ 15542 w 16668"/>
                <a:gd name="connsiteY5" fmla="*/ -130 h 29527"/>
                <a:gd name="connsiteX6" fmla="*/ 15542 w 16668"/>
                <a:gd name="connsiteY6" fmla="*/ -130 h 29527"/>
                <a:gd name="connsiteX7" fmla="*/ 1159 w 16668"/>
                <a:gd name="connsiteY7" fmla="*/ 8157 h 29527"/>
                <a:gd name="connsiteX8" fmla="*/ -555 w 16668"/>
                <a:gd name="connsiteY8" fmla="*/ 11586 h 29527"/>
                <a:gd name="connsiteX9" fmla="*/ -555 w 16668"/>
                <a:gd name="connsiteY9" fmla="*/ 28159 h 29527"/>
                <a:gd name="connsiteX10" fmla="*/ 16 w 16668"/>
                <a:gd name="connsiteY10" fmla="*/ 29398 h 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8" h="29527">
                  <a:moveTo>
                    <a:pt x="16" y="29398"/>
                  </a:moveTo>
                  <a:lnTo>
                    <a:pt x="16" y="29398"/>
                  </a:lnTo>
                  <a:lnTo>
                    <a:pt x="14399" y="21111"/>
                  </a:lnTo>
                  <a:cubicBezTo>
                    <a:pt x="15456" y="20282"/>
                    <a:pt x="16085" y="19025"/>
                    <a:pt x="16114" y="17682"/>
                  </a:cubicBezTo>
                  <a:lnTo>
                    <a:pt x="16114" y="1013"/>
                  </a:lnTo>
                  <a:cubicBezTo>
                    <a:pt x="16114" y="442"/>
                    <a:pt x="16114" y="-130"/>
                    <a:pt x="15542" y="-130"/>
                  </a:cubicBezTo>
                  <a:lnTo>
                    <a:pt x="15542" y="-130"/>
                  </a:lnTo>
                  <a:lnTo>
                    <a:pt x="1159" y="8157"/>
                  </a:lnTo>
                  <a:cubicBezTo>
                    <a:pt x="102" y="8986"/>
                    <a:pt x="-527" y="10243"/>
                    <a:pt x="-555" y="11586"/>
                  </a:cubicBezTo>
                  <a:lnTo>
                    <a:pt x="-555" y="28159"/>
                  </a:lnTo>
                  <a:cubicBezTo>
                    <a:pt x="-555" y="28826"/>
                    <a:pt x="-460" y="29398"/>
                    <a:pt x="16" y="29398"/>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90" name="iṥ1ídê">
              <a:extLst>
                <a:ext uri="{FF2B5EF4-FFF2-40B4-BE49-F238E27FC236}">
                  <a16:creationId xmlns:a16="http://schemas.microsoft.com/office/drawing/2014/main" id="{C957462C-ED0C-4509-ABC8-8049EA92B762}"/>
                </a:ext>
              </a:extLst>
            </p:cNvPr>
            <p:cNvSpPr/>
            <p:nvPr/>
          </p:nvSpPr>
          <p:spPr>
            <a:xfrm>
              <a:off x="6393006" y="3467978"/>
              <a:ext cx="172605" cy="295311"/>
            </a:xfrm>
            <a:custGeom>
              <a:avLst/>
              <a:gdLst>
                <a:gd name="connsiteX0" fmla="*/ 16 w 17240"/>
                <a:gd name="connsiteY0" fmla="*/ 29302 h 29496"/>
                <a:gd name="connsiteX1" fmla="*/ 588 w 17240"/>
                <a:gd name="connsiteY1" fmla="*/ 29302 h 29496"/>
                <a:gd name="connsiteX2" fmla="*/ 14875 w 17240"/>
                <a:gd name="connsiteY2" fmla="*/ 21111 h 29496"/>
                <a:gd name="connsiteX3" fmla="*/ 16685 w 17240"/>
                <a:gd name="connsiteY3" fmla="*/ 17682 h 29496"/>
                <a:gd name="connsiteX4" fmla="*/ 16685 w 17240"/>
                <a:gd name="connsiteY4" fmla="*/ 1108 h 29496"/>
                <a:gd name="connsiteX5" fmla="*/ 16018 w 17240"/>
                <a:gd name="connsiteY5" fmla="*/ -130 h 29496"/>
                <a:gd name="connsiteX6" fmla="*/ 15542 w 17240"/>
                <a:gd name="connsiteY6" fmla="*/ -130 h 29496"/>
                <a:gd name="connsiteX7" fmla="*/ 1255 w 17240"/>
                <a:gd name="connsiteY7" fmla="*/ 8157 h 29496"/>
                <a:gd name="connsiteX8" fmla="*/ -555 w 17240"/>
                <a:gd name="connsiteY8" fmla="*/ 11586 h 29496"/>
                <a:gd name="connsiteX9" fmla="*/ -555 w 17240"/>
                <a:gd name="connsiteY9" fmla="*/ 27969 h 29496"/>
                <a:gd name="connsiteX10" fmla="*/ 16 w 17240"/>
                <a:gd name="connsiteY10" fmla="*/ 29302 h 2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0" h="29496">
                  <a:moveTo>
                    <a:pt x="16" y="29302"/>
                  </a:moveTo>
                  <a:cubicBezTo>
                    <a:pt x="198" y="29388"/>
                    <a:pt x="407" y="29388"/>
                    <a:pt x="588" y="29302"/>
                  </a:cubicBezTo>
                  <a:lnTo>
                    <a:pt x="14875" y="21111"/>
                  </a:lnTo>
                  <a:cubicBezTo>
                    <a:pt x="15961" y="20292"/>
                    <a:pt x="16619" y="19034"/>
                    <a:pt x="16685" y="17682"/>
                  </a:cubicBezTo>
                  <a:lnTo>
                    <a:pt x="16685" y="1108"/>
                  </a:lnTo>
                  <a:cubicBezTo>
                    <a:pt x="16685" y="537"/>
                    <a:pt x="16685" y="-130"/>
                    <a:pt x="16018" y="-130"/>
                  </a:cubicBezTo>
                  <a:lnTo>
                    <a:pt x="15542" y="-130"/>
                  </a:lnTo>
                  <a:lnTo>
                    <a:pt x="1255" y="8157"/>
                  </a:lnTo>
                  <a:cubicBezTo>
                    <a:pt x="150" y="8957"/>
                    <a:pt x="-517" y="10224"/>
                    <a:pt x="-555" y="11586"/>
                  </a:cubicBezTo>
                  <a:lnTo>
                    <a:pt x="-555" y="27969"/>
                  </a:lnTo>
                  <a:cubicBezTo>
                    <a:pt x="-555" y="28731"/>
                    <a:pt x="-364" y="29302"/>
                    <a:pt x="16" y="29302"/>
                  </a:cubicBezTo>
                  <a:close/>
                </a:path>
              </a:pathLst>
            </a:custGeom>
            <a:solidFill>
              <a:srgbClr val="F0F3F9"/>
            </a:solidFill>
            <a:ln w="9525" cap="flat">
              <a:noFill/>
              <a:prstDash val="solid"/>
              <a:miter/>
            </a:ln>
          </p:spPr>
          <p:txBody>
            <a:bodyPr rtlCol="0" anchor="ctr"/>
            <a:lstStyle/>
            <a:p>
              <a:endParaRPr lang="zh-CN" altLang="en-US">
                <a:cs typeface="+mn-ea"/>
                <a:sym typeface="+mn-lt"/>
              </a:endParaRPr>
            </a:p>
          </p:txBody>
        </p:sp>
        <p:sp>
          <p:nvSpPr>
            <p:cNvPr id="91" name="iṡļíḓe">
              <a:extLst>
                <a:ext uri="{FF2B5EF4-FFF2-40B4-BE49-F238E27FC236}">
                  <a16:creationId xmlns:a16="http://schemas.microsoft.com/office/drawing/2014/main" id="{4EAFBB25-DCC7-4F2F-8BD6-C3D2B6558CC0}"/>
                </a:ext>
              </a:extLst>
            </p:cNvPr>
            <p:cNvSpPr/>
            <p:nvPr/>
          </p:nvSpPr>
          <p:spPr>
            <a:xfrm>
              <a:off x="5553218" y="3466897"/>
              <a:ext cx="55926" cy="83529"/>
            </a:xfrm>
            <a:custGeom>
              <a:avLst/>
              <a:gdLst>
                <a:gd name="connsiteX0" fmla="*/ -305 w 5586"/>
                <a:gd name="connsiteY0" fmla="*/ 2836 h 8343"/>
                <a:gd name="connsiteX1" fmla="*/ 3600 w 5586"/>
                <a:gd name="connsiteY1" fmla="*/ -117 h 8343"/>
                <a:gd name="connsiteX2" fmla="*/ 4362 w 5586"/>
                <a:gd name="connsiteY2" fmla="*/ 645 h 8343"/>
                <a:gd name="connsiteX3" fmla="*/ 3791 w 5586"/>
                <a:gd name="connsiteY3" fmla="*/ 3217 h 8343"/>
                <a:gd name="connsiteX4" fmla="*/ 5029 w 5586"/>
                <a:gd name="connsiteY4" fmla="*/ 6169 h 8343"/>
                <a:gd name="connsiteX5" fmla="*/ 267 w 5586"/>
                <a:gd name="connsiteY5" fmla="*/ 7503 h 8343"/>
                <a:gd name="connsiteX6" fmla="*/ -305 w 5586"/>
                <a:gd name="connsiteY6" fmla="*/ 2836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6" h="8343">
                  <a:moveTo>
                    <a:pt x="-305" y="2836"/>
                  </a:moveTo>
                  <a:cubicBezTo>
                    <a:pt x="-305" y="1693"/>
                    <a:pt x="1886" y="-308"/>
                    <a:pt x="3600" y="-117"/>
                  </a:cubicBezTo>
                  <a:cubicBezTo>
                    <a:pt x="5315" y="73"/>
                    <a:pt x="4553" y="-117"/>
                    <a:pt x="4362" y="645"/>
                  </a:cubicBezTo>
                  <a:cubicBezTo>
                    <a:pt x="3943" y="1435"/>
                    <a:pt x="3753" y="2321"/>
                    <a:pt x="3791" y="3217"/>
                  </a:cubicBezTo>
                  <a:cubicBezTo>
                    <a:pt x="3791" y="4264"/>
                    <a:pt x="4934" y="5122"/>
                    <a:pt x="5029" y="6169"/>
                  </a:cubicBezTo>
                  <a:cubicBezTo>
                    <a:pt x="5125" y="7217"/>
                    <a:pt x="1314" y="9313"/>
                    <a:pt x="267" y="7503"/>
                  </a:cubicBezTo>
                  <a:cubicBezTo>
                    <a:pt x="-572" y="6093"/>
                    <a:pt x="-781" y="4398"/>
                    <a:pt x="-305" y="2836"/>
                  </a:cubicBezTo>
                  <a:close/>
                </a:path>
              </a:pathLst>
            </a:custGeom>
            <a:solidFill>
              <a:srgbClr val="61351C"/>
            </a:solidFill>
            <a:ln w="9525" cap="flat">
              <a:noFill/>
              <a:prstDash val="solid"/>
              <a:miter/>
            </a:ln>
          </p:spPr>
          <p:txBody>
            <a:bodyPr rtlCol="0" anchor="ctr"/>
            <a:lstStyle/>
            <a:p>
              <a:endParaRPr lang="zh-CN" altLang="en-US">
                <a:cs typeface="+mn-ea"/>
                <a:sym typeface="+mn-lt"/>
              </a:endParaRPr>
            </a:p>
          </p:txBody>
        </p:sp>
        <p:sp>
          <p:nvSpPr>
            <p:cNvPr id="92" name="işḻîḓê">
              <a:extLst>
                <a:ext uri="{FF2B5EF4-FFF2-40B4-BE49-F238E27FC236}">
                  <a16:creationId xmlns:a16="http://schemas.microsoft.com/office/drawing/2014/main" id="{90D20B1E-F6CE-4110-B2D1-37B0241E4050}"/>
                </a:ext>
              </a:extLst>
            </p:cNvPr>
            <p:cNvSpPr/>
            <p:nvPr/>
          </p:nvSpPr>
          <p:spPr>
            <a:xfrm>
              <a:off x="5162484" y="4641452"/>
              <a:ext cx="214655" cy="128202"/>
            </a:xfrm>
            <a:custGeom>
              <a:avLst/>
              <a:gdLst>
                <a:gd name="connsiteX0" fmla="*/ 14814 w 21440"/>
                <a:gd name="connsiteY0" fmla="*/ 10 h 12805"/>
                <a:gd name="connsiteX1" fmla="*/ 20529 w 21440"/>
                <a:gd name="connsiteY1" fmla="*/ 6868 h 12805"/>
                <a:gd name="connsiteX2" fmla="*/ 16528 w 21440"/>
                <a:gd name="connsiteY2" fmla="*/ 8487 h 12805"/>
                <a:gd name="connsiteX3" fmla="*/ 12147 w 21440"/>
                <a:gd name="connsiteY3" fmla="*/ 10297 h 12805"/>
                <a:gd name="connsiteX4" fmla="*/ 1860 w 21440"/>
                <a:gd name="connsiteY4" fmla="*/ 12393 h 12805"/>
                <a:gd name="connsiteX5" fmla="*/ 6908 w 21440"/>
                <a:gd name="connsiteY5" fmla="*/ 3820 h 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40" h="12805">
                  <a:moveTo>
                    <a:pt x="14814" y="10"/>
                  </a:moveTo>
                  <a:cubicBezTo>
                    <a:pt x="14814" y="10"/>
                    <a:pt x="22624" y="-1704"/>
                    <a:pt x="20529" y="6868"/>
                  </a:cubicBezTo>
                  <a:cubicBezTo>
                    <a:pt x="20529" y="6868"/>
                    <a:pt x="19481" y="8868"/>
                    <a:pt x="16528" y="8487"/>
                  </a:cubicBezTo>
                  <a:cubicBezTo>
                    <a:pt x="13576" y="8106"/>
                    <a:pt x="12718" y="9916"/>
                    <a:pt x="12147" y="10297"/>
                  </a:cubicBezTo>
                  <a:cubicBezTo>
                    <a:pt x="9156" y="12383"/>
                    <a:pt x="5432" y="13145"/>
                    <a:pt x="1860" y="12393"/>
                  </a:cubicBezTo>
                  <a:cubicBezTo>
                    <a:pt x="-4236" y="11535"/>
                    <a:pt x="2622" y="5820"/>
                    <a:pt x="6908" y="3820"/>
                  </a:cubicBezTo>
                  <a:close/>
                </a:path>
              </a:pathLst>
            </a:custGeom>
            <a:solidFill>
              <a:srgbClr val="171716"/>
            </a:solidFill>
            <a:ln w="9525" cap="flat">
              <a:noFill/>
              <a:prstDash val="solid"/>
              <a:miter/>
            </a:ln>
          </p:spPr>
          <p:txBody>
            <a:bodyPr rtlCol="0" anchor="ctr"/>
            <a:lstStyle/>
            <a:p>
              <a:endParaRPr lang="zh-CN" altLang="en-US">
                <a:cs typeface="+mn-ea"/>
                <a:sym typeface="+mn-lt"/>
              </a:endParaRPr>
            </a:p>
          </p:txBody>
        </p:sp>
        <p:sp>
          <p:nvSpPr>
            <p:cNvPr id="93" name="iSḻiďe">
              <a:extLst>
                <a:ext uri="{FF2B5EF4-FFF2-40B4-BE49-F238E27FC236}">
                  <a16:creationId xmlns:a16="http://schemas.microsoft.com/office/drawing/2014/main" id="{041294C5-C26B-45D9-B7A4-F2D7C7AD8E9B}"/>
                </a:ext>
              </a:extLst>
            </p:cNvPr>
            <p:cNvSpPr/>
            <p:nvPr/>
          </p:nvSpPr>
          <p:spPr>
            <a:xfrm>
              <a:off x="5228823" y="4708211"/>
              <a:ext cx="215075" cy="127952"/>
            </a:xfrm>
            <a:custGeom>
              <a:avLst/>
              <a:gdLst>
                <a:gd name="connsiteX0" fmla="*/ 14856 w 21482"/>
                <a:gd name="connsiteY0" fmla="*/ 10 h 12780"/>
                <a:gd name="connsiteX1" fmla="*/ 20570 w 21482"/>
                <a:gd name="connsiteY1" fmla="*/ 6868 h 12780"/>
                <a:gd name="connsiteX2" fmla="*/ 16570 w 21482"/>
                <a:gd name="connsiteY2" fmla="*/ 8487 h 12780"/>
                <a:gd name="connsiteX3" fmla="*/ 12188 w 21482"/>
                <a:gd name="connsiteY3" fmla="*/ 10297 h 12780"/>
                <a:gd name="connsiteX4" fmla="*/ 1901 w 21482"/>
                <a:gd name="connsiteY4" fmla="*/ 12392 h 12780"/>
                <a:gd name="connsiteX5" fmla="*/ 6950 w 21482"/>
                <a:gd name="connsiteY5" fmla="*/ 3820 h 1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2" h="12780">
                  <a:moveTo>
                    <a:pt x="14856" y="10"/>
                  </a:moveTo>
                  <a:cubicBezTo>
                    <a:pt x="14856" y="10"/>
                    <a:pt x="22666" y="-1704"/>
                    <a:pt x="20570" y="6868"/>
                  </a:cubicBezTo>
                  <a:cubicBezTo>
                    <a:pt x="20570" y="6868"/>
                    <a:pt x="19523" y="8868"/>
                    <a:pt x="16570" y="8487"/>
                  </a:cubicBezTo>
                  <a:cubicBezTo>
                    <a:pt x="13617" y="8106"/>
                    <a:pt x="12760" y="9916"/>
                    <a:pt x="12188" y="10297"/>
                  </a:cubicBezTo>
                  <a:cubicBezTo>
                    <a:pt x="9179" y="12345"/>
                    <a:pt x="5473" y="13097"/>
                    <a:pt x="1901" y="12392"/>
                  </a:cubicBezTo>
                  <a:cubicBezTo>
                    <a:pt x="-4290" y="11535"/>
                    <a:pt x="2663" y="5820"/>
                    <a:pt x="6950" y="3820"/>
                  </a:cubicBezTo>
                  <a:close/>
                </a:path>
              </a:pathLst>
            </a:custGeom>
            <a:solidFill>
              <a:srgbClr val="171716"/>
            </a:solidFill>
            <a:ln w="9525" cap="flat">
              <a:noFill/>
              <a:prstDash val="solid"/>
              <a:miter/>
            </a:ln>
          </p:spPr>
          <p:txBody>
            <a:bodyPr rtlCol="0" anchor="ctr"/>
            <a:lstStyle/>
            <a:p>
              <a:endParaRPr lang="zh-CN" altLang="en-US">
                <a:cs typeface="+mn-ea"/>
                <a:sym typeface="+mn-lt"/>
              </a:endParaRPr>
            </a:p>
          </p:txBody>
        </p:sp>
        <p:sp>
          <p:nvSpPr>
            <p:cNvPr id="94" name="îṥḷiḑê">
              <a:extLst>
                <a:ext uri="{FF2B5EF4-FFF2-40B4-BE49-F238E27FC236}">
                  <a16:creationId xmlns:a16="http://schemas.microsoft.com/office/drawing/2014/main" id="{6337CB9C-8A62-43EF-997F-DFC719B9600E}"/>
                </a:ext>
              </a:extLst>
            </p:cNvPr>
            <p:cNvSpPr/>
            <p:nvPr/>
          </p:nvSpPr>
          <p:spPr>
            <a:xfrm>
              <a:off x="5236923" y="4219441"/>
              <a:ext cx="146194" cy="483885"/>
            </a:xfrm>
            <a:custGeom>
              <a:avLst/>
              <a:gdLst>
                <a:gd name="connsiteX0" fmla="*/ 331 w 14602"/>
                <a:gd name="connsiteY0" fmla="*/ -130 h 48331"/>
                <a:gd name="connsiteX1" fmla="*/ 331 w 14602"/>
                <a:gd name="connsiteY1" fmla="*/ -130 h 48331"/>
                <a:gd name="connsiteX2" fmla="*/ 14047 w 14602"/>
                <a:gd name="connsiteY2" fmla="*/ 11300 h 48331"/>
                <a:gd name="connsiteX3" fmla="*/ 13190 w 14602"/>
                <a:gd name="connsiteY3" fmla="*/ 13777 h 48331"/>
                <a:gd name="connsiteX4" fmla="*/ 13190 w 14602"/>
                <a:gd name="connsiteY4" fmla="*/ 46448 h 48331"/>
                <a:gd name="connsiteX5" fmla="*/ 903 w 14602"/>
                <a:gd name="connsiteY5" fmla="*/ 44447 h 48331"/>
                <a:gd name="connsiteX6" fmla="*/ 331 w 14602"/>
                <a:gd name="connsiteY6" fmla="*/ -130 h 4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2" h="48331">
                  <a:moveTo>
                    <a:pt x="331" y="-130"/>
                  </a:moveTo>
                  <a:lnTo>
                    <a:pt x="331" y="-130"/>
                  </a:lnTo>
                  <a:cubicBezTo>
                    <a:pt x="6008" y="2118"/>
                    <a:pt x="10808" y="6119"/>
                    <a:pt x="14047" y="11300"/>
                  </a:cubicBezTo>
                  <a:cubicBezTo>
                    <a:pt x="14047" y="12634"/>
                    <a:pt x="13190" y="11300"/>
                    <a:pt x="13190" y="13777"/>
                  </a:cubicBezTo>
                  <a:cubicBezTo>
                    <a:pt x="12371" y="24654"/>
                    <a:pt x="12371" y="35570"/>
                    <a:pt x="13190" y="46448"/>
                  </a:cubicBezTo>
                  <a:cubicBezTo>
                    <a:pt x="10523" y="50543"/>
                    <a:pt x="903" y="46448"/>
                    <a:pt x="903" y="44447"/>
                  </a:cubicBezTo>
                  <a:cubicBezTo>
                    <a:pt x="903" y="40828"/>
                    <a:pt x="-1955" y="4252"/>
                    <a:pt x="331" y="-130"/>
                  </a:cubicBezTo>
                  <a:close/>
                </a:path>
              </a:pathLst>
            </a:custGeom>
            <a:solidFill>
              <a:srgbClr val="1B1823"/>
            </a:solidFill>
            <a:ln w="9525" cap="flat">
              <a:noFill/>
              <a:prstDash val="solid"/>
              <a:miter/>
            </a:ln>
          </p:spPr>
          <p:txBody>
            <a:bodyPr rtlCol="0" anchor="ctr"/>
            <a:lstStyle/>
            <a:p>
              <a:endParaRPr lang="zh-CN" altLang="en-US">
                <a:cs typeface="+mn-ea"/>
                <a:sym typeface="+mn-lt"/>
              </a:endParaRPr>
            </a:p>
          </p:txBody>
        </p:sp>
        <p:sp>
          <p:nvSpPr>
            <p:cNvPr id="95" name="isḷidé">
              <a:extLst>
                <a:ext uri="{FF2B5EF4-FFF2-40B4-BE49-F238E27FC236}">
                  <a16:creationId xmlns:a16="http://schemas.microsoft.com/office/drawing/2014/main" id="{17ACB7D9-257A-46B1-822A-C6A057A173DA}"/>
                </a:ext>
              </a:extLst>
            </p:cNvPr>
            <p:cNvSpPr/>
            <p:nvPr/>
          </p:nvSpPr>
          <p:spPr>
            <a:xfrm>
              <a:off x="5278212" y="4098187"/>
              <a:ext cx="525584" cy="681069"/>
            </a:xfrm>
            <a:custGeom>
              <a:avLst/>
              <a:gdLst>
                <a:gd name="connsiteX0" fmla="*/ 12113 w 52496"/>
                <a:gd name="connsiteY0" fmla="*/ 26555 h 68026"/>
                <a:gd name="connsiteX1" fmla="*/ 12113 w 52496"/>
                <a:gd name="connsiteY1" fmla="*/ 25031 h 68026"/>
                <a:gd name="connsiteX2" fmla="*/ 12113 w 52496"/>
                <a:gd name="connsiteY2" fmla="*/ 26364 h 68026"/>
                <a:gd name="connsiteX3" fmla="*/ -555 w 52496"/>
                <a:gd name="connsiteY3" fmla="*/ 13886 h 68026"/>
                <a:gd name="connsiteX4" fmla="*/ 24020 w 52496"/>
                <a:gd name="connsiteY4" fmla="*/ 837 h 68026"/>
                <a:gd name="connsiteX5" fmla="*/ 24686 w 52496"/>
                <a:gd name="connsiteY5" fmla="*/ -115 h 68026"/>
                <a:gd name="connsiteX6" fmla="*/ 50975 w 52496"/>
                <a:gd name="connsiteY6" fmla="*/ 2742 h 68026"/>
                <a:gd name="connsiteX7" fmla="*/ 48403 w 52496"/>
                <a:gd name="connsiteY7" fmla="*/ 20459 h 68026"/>
                <a:gd name="connsiteX8" fmla="*/ 26020 w 52496"/>
                <a:gd name="connsiteY8" fmla="*/ 29984 h 68026"/>
                <a:gd name="connsiteX9" fmla="*/ 16495 w 52496"/>
                <a:gd name="connsiteY9" fmla="*/ 65607 h 68026"/>
                <a:gd name="connsiteX10" fmla="*/ 3446 w 52496"/>
                <a:gd name="connsiteY10" fmla="*/ 62750 h 68026"/>
                <a:gd name="connsiteX11" fmla="*/ 12113 w 52496"/>
                <a:gd name="connsiteY11" fmla="*/ 26555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96" h="68026">
                  <a:moveTo>
                    <a:pt x="12113" y="26555"/>
                  </a:moveTo>
                  <a:cubicBezTo>
                    <a:pt x="12066" y="26050"/>
                    <a:pt x="12066" y="25535"/>
                    <a:pt x="12113" y="25031"/>
                  </a:cubicBezTo>
                  <a:cubicBezTo>
                    <a:pt x="12037" y="25469"/>
                    <a:pt x="12037" y="25926"/>
                    <a:pt x="12113" y="26364"/>
                  </a:cubicBezTo>
                  <a:cubicBezTo>
                    <a:pt x="8379" y="21735"/>
                    <a:pt x="4122" y="17553"/>
                    <a:pt x="-555" y="13886"/>
                  </a:cubicBezTo>
                  <a:cubicBezTo>
                    <a:pt x="6493" y="7667"/>
                    <a:pt x="14914" y="3190"/>
                    <a:pt x="24020" y="837"/>
                  </a:cubicBezTo>
                  <a:cubicBezTo>
                    <a:pt x="24020" y="170"/>
                    <a:pt x="24020" y="-211"/>
                    <a:pt x="24686" y="-115"/>
                  </a:cubicBezTo>
                  <a:cubicBezTo>
                    <a:pt x="32497" y="5409"/>
                    <a:pt x="50880" y="2075"/>
                    <a:pt x="50975" y="2742"/>
                  </a:cubicBezTo>
                  <a:cubicBezTo>
                    <a:pt x="52881" y="8733"/>
                    <a:pt x="51938" y="15258"/>
                    <a:pt x="48403" y="20459"/>
                  </a:cubicBezTo>
                  <a:cubicBezTo>
                    <a:pt x="41222" y="24259"/>
                    <a:pt x="33735" y="27450"/>
                    <a:pt x="26020" y="29984"/>
                  </a:cubicBezTo>
                  <a:cubicBezTo>
                    <a:pt x="26020" y="29984"/>
                    <a:pt x="16495" y="64845"/>
                    <a:pt x="16495" y="65607"/>
                  </a:cubicBezTo>
                  <a:cubicBezTo>
                    <a:pt x="16495" y="68655"/>
                    <a:pt x="3446" y="69512"/>
                    <a:pt x="3446" y="62750"/>
                  </a:cubicBezTo>
                  <a:cubicBezTo>
                    <a:pt x="2588" y="62654"/>
                    <a:pt x="11542" y="28079"/>
                    <a:pt x="12113" y="26555"/>
                  </a:cubicBezTo>
                  <a:close/>
                </a:path>
              </a:pathLst>
            </a:custGeom>
            <a:solidFill>
              <a:srgbClr val="21212B"/>
            </a:solidFill>
            <a:ln w="9525" cap="flat">
              <a:noFill/>
              <a:prstDash val="solid"/>
              <a:miter/>
            </a:ln>
          </p:spPr>
          <p:txBody>
            <a:bodyPr rtlCol="0" anchor="ctr"/>
            <a:lstStyle/>
            <a:p>
              <a:endParaRPr lang="zh-CN" altLang="en-US">
                <a:cs typeface="+mn-ea"/>
                <a:sym typeface="+mn-lt"/>
              </a:endParaRPr>
            </a:p>
          </p:txBody>
        </p:sp>
        <p:sp>
          <p:nvSpPr>
            <p:cNvPr id="96" name="ïSḻïḑê">
              <a:extLst>
                <a:ext uri="{FF2B5EF4-FFF2-40B4-BE49-F238E27FC236}">
                  <a16:creationId xmlns:a16="http://schemas.microsoft.com/office/drawing/2014/main" id="{6484A645-6E03-41E7-A2FF-5F56704A079B}"/>
                </a:ext>
              </a:extLst>
            </p:cNvPr>
            <p:cNvSpPr/>
            <p:nvPr/>
          </p:nvSpPr>
          <p:spPr>
            <a:xfrm>
              <a:off x="5407545" y="3676155"/>
              <a:ext cx="225127" cy="311910"/>
            </a:xfrm>
            <a:custGeom>
              <a:avLst/>
              <a:gdLst>
                <a:gd name="connsiteX0" fmla="*/ 7482 w 22486"/>
                <a:gd name="connsiteY0" fmla="*/ 28988 h 31154"/>
                <a:gd name="connsiteX1" fmla="*/ 1481 w 22486"/>
                <a:gd name="connsiteY1" fmla="*/ 30417 h 31154"/>
                <a:gd name="connsiteX2" fmla="*/ 1481 w 22486"/>
                <a:gd name="connsiteY2" fmla="*/ 30417 h 31154"/>
                <a:gd name="connsiteX3" fmla="*/ 53 w 22486"/>
                <a:gd name="connsiteY3" fmla="*/ 24416 h 31154"/>
                <a:gd name="connsiteX4" fmla="*/ 13864 w 22486"/>
                <a:gd name="connsiteY4" fmla="*/ 1937 h 31154"/>
                <a:gd name="connsiteX5" fmla="*/ 19865 w 22486"/>
                <a:gd name="connsiteY5" fmla="*/ 508 h 31154"/>
                <a:gd name="connsiteX6" fmla="*/ 19865 w 22486"/>
                <a:gd name="connsiteY6" fmla="*/ 508 h 31154"/>
                <a:gd name="connsiteX7" fmla="*/ 21294 w 22486"/>
                <a:gd name="connsiteY7" fmla="*/ 6509 h 3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6" h="31154">
                  <a:moveTo>
                    <a:pt x="7482" y="28988"/>
                  </a:moveTo>
                  <a:cubicBezTo>
                    <a:pt x="6177" y="30988"/>
                    <a:pt x="3539" y="31617"/>
                    <a:pt x="1481" y="30417"/>
                  </a:cubicBezTo>
                  <a:lnTo>
                    <a:pt x="1481" y="30417"/>
                  </a:lnTo>
                  <a:cubicBezTo>
                    <a:pt x="-519" y="29112"/>
                    <a:pt x="-1148" y="26473"/>
                    <a:pt x="53" y="24416"/>
                  </a:cubicBezTo>
                  <a:lnTo>
                    <a:pt x="13864" y="1937"/>
                  </a:lnTo>
                  <a:cubicBezTo>
                    <a:pt x="15131" y="-102"/>
                    <a:pt x="17807" y="-740"/>
                    <a:pt x="19865" y="508"/>
                  </a:cubicBezTo>
                  <a:lnTo>
                    <a:pt x="19865" y="508"/>
                  </a:lnTo>
                  <a:cubicBezTo>
                    <a:pt x="21903" y="1775"/>
                    <a:pt x="22541" y="4451"/>
                    <a:pt x="21294" y="6509"/>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97" name="îṩḻidè">
              <a:extLst>
                <a:ext uri="{FF2B5EF4-FFF2-40B4-BE49-F238E27FC236}">
                  <a16:creationId xmlns:a16="http://schemas.microsoft.com/office/drawing/2014/main" id="{D41CDEBD-3640-4280-ADF8-4A132D11DF08}"/>
                </a:ext>
              </a:extLst>
            </p:cNvPr>
            <p:cNvSpPr/>
            <p:nvPr/>
          </p:nvSpPr>
          <p:spPr>
            <a:xfrm>
              <a:off x="5569558" y="3672811"/>
              <a:ext cx="258898" cy="264344"/>
            </a:xfrm>
            <a:custGeom>
              <a:avLst/>
              <a:gdLst>
                <a:gd name="connsiteX0" fmla="*/ 25305 w 25859"/>
                <a:gd name="connsiteY0" fmla="*/ 10081 h 26403"/>
                <a:gd name="connsiteX1" fmla="*/ 9494 w 25859"/>
                <a:gd name="connsiteY1" fmla="*/ -111 h 26403"/>
                <a:gd name="connsiteX2" fmla="*/ -31 w 25859"/>
                <a:gd name="connsiteY2" fmla="*/ 651 h 26403"/>
                <a:gd name="connsiteX3" fmla="*/ 1968 w 25859"/>
                <a:gd name="connsiteY3" fmla="*/ 4271 h 26403"/>
                <a:gd name="connsiteX4" fmla="*/ 6446 w 25859"/>
                <a:gd name="connsiteY4" fmla="*/ 26274 h 26403"/>
                <a:gd name="connsiteX5" fmla="*/ 25305 w 25859"/>
                <a:gd name="connsiteY5" fmla="*/ 10081 h 2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9" h="26403">
                  <a:moveTo>
                    <a:pt x="25305" y="10081"/>
                  </a:moveTo>
                  <a:cubicBezTo>
                    <a:pt x="25305" y="6081"/>
                    <a:pt x="13494" y="-111"/>
                    <a:pt x="9494" y="-111"/>
                  </a:cubicBezTo>
                  <a:cubicBezTo>
                    <a:pt x="6303" y="-206"/>
                    <a:pt x="3102" y="51"/>
                    <a:pt x="-31" y="651"/>
                  </a:cubicBezTo>
                  <a:cubicBezTo>
                    <a:pt x="-1937" y="1604"/>
                    <a:pt x="1968" y="2080"/>
                    <a:pt x="1968" y="4271"/>
                  </a:cubicBezTo>
                  <a:cubicBezTo>
                    <a:pt x="1968" y="8176"/>
                    <a:pt x="2540" y="26274"/>
                    <a:pt x="6446" y="26274"/>
                  </a:cubicBezTo>
                  <a:cubicBezTo>
                    <a:pt x="10351" y="26274"/>
                    <a:pt x="25305" y="13986"/>
                    <a:pt x="25305" y="10081"/>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98" name="îṡḷíďê">
              <a:extLst>
                <a:ext uri="{FF2B5EF4-FFF2-40B4-BE49-F238E27FC236}">
                  <a16:creationId xmlns:a16="http://schemas.microsoft.com/office/drawing/2014/main" id="{B6C506EF-0EDA-4AFB-8526-D92318165FC1}"/>
                </a:ext>
              </a:extLst>
            </p:cNvPr>
            <p:cNvSpPr/>
            <p:nvPr/>
          </p:nvSpPr>
          <p:spPr>
            <a:xfrm>
              <a:off x="5469889" y="3676075"/>
              <a:ext cx="134460" cy="210540"/>
            </a:xfrm>
            <a:custGeom>
              <a:avLst/>
              <a:gdLst>
                <a:gd name="connsiteX0" fmla="*/ 12018 w 13430"/>
                <a:gd name="connsiteY0" fmla="*/ 1850 h 21029"/>
                <a:gd name="connsiteX1" fmla="*/ 12875 w 13430"/>
                <a:gd name="connsiteY1" fmla="*/ 230 h 21029"/>
                <a:gd name="connsiteX2" fmla="*/ 6875 w 13430"/>
                <a:gd name="connsiteY2" fmla="*/ 2231 h 21029"/>
                <a:gd name="connsiteX3" fmla="*/ -555 w 13430"/>
                <a:gd name="connsiteY3" fmla="*/ 14327 h 21029"/>
                <a:gd name="connsiteX4" fmla="*/ 778 w 13430"/>
                <a:gd name="connsiteY4" fmla="*/ 15375 h 21029"/>
                <a:gd name="connsiteX5" fmla="*/ 5636 w 13430"/>
                <a:gd name="connsiteY5" fmla="*/ 19471 h 21029"/>
                <a:gd name="connsiteX6" fmla="*/ 7065 w 13430"/>
                <a:gd name="connsiteY6" fmla="*/ 20900 h 21029"/>
                <a:gd name="connsiteX7" fmla="*/ 10780 w 13430"/>
                <a:gd name="connsiteY7" fmla="*/ 14804 h 21029"/>
                <a:gd name="connsiteX8" fmla="*/ 12018 w 13430"/>
                <a:gd name="connsiteY8" fmla="*/ 1850 h 2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 h="21029">
                  <a:moveTo>
                    <a:pt x="12018" y="1850"/>
                  </a:moveTo>
                  <a:cubicBezTo>
                    <a:pt x="12227" y="1269"/>
                    <a:pt x="12513" y="726"/>
                    <a:pt x="12875" y="230"/>
                  </a:cubicBezTo>
                  <a:cubicBezTo>
                    <a:pt x="10656" y="-674"/>
                    <a:pt x="8103" y="173"/>
                    <a:pt x="6875" y="2231"/>
                  </a:cubicBezTo>
                  <a:lnTo>
                    <a:pt x="-555" y="14327"/>
                  </a:lnTo>
                  <a:lnTo>
                    <a:pt x="778" y="15375"/>
                  </a:lnTo>
                  <a:cubicBezTo>
                    <a:pt x="2493" y="16709"/>
                    <a:pt x="4017" y="18042"/>
                    <a:pt x="5636" y="19471"/>
                  </a:cubicBezTo>
                  <a:lnTo>
                    <a:pt x="7065" y="20900"/>
                  </a:lnTo>
                  <a:lnTo>
                    <a:pt x="10780" y="14804"/>
                  </a:lnTo>
                  <a:cubicBezTo>
                    <a:pt x="10313" y="10451"/>
                    <a:pt x="10742" y="6041"/>
                    <a:pt x="12018" y="1850"/>
                  </a:cubicBezTo>
                  <a:close/>
                </a:path>
              </a:pathLst>
            </a:custGeom>
            <a:solidFill>
              <a:srgbClr val="2744AC"/>
            </a:solidFill>
            <a:ln w="9525" cap="flat">
              <a:noFill/>
              <a:prstDash val="solid"/>
              <a:miter/>
            </a:ln>
          </p:spPr>
          <p:txBody>
            <a:bodyPr rtlCol="0" anchor="ctr"/>
            <a:lstStyle/>
            <a:p>
              <a:endParaRPr lang="zh-CN" altLang="en-US">
                <a:cs typeface="+mn-ea"/>
                <a:sym typeface="+mn-lt"/>
              </a:endParaRPr>
            </a:p>
          </p:txBody>
        </p:sp>
        <p:sp>
          <p:nvSpPr>
            <p:cNvPr id="99" name="işḷiḓé">
              <a:extLst>
                <a:ext uri="{FF2B5EF4-FFF2-40B4-BE49-F238E27FC236}">
                  <a16:creationId xmlns:a16="http://schemas.microsoft.com/office/drawing/2014/main" id="{3ED232EB-59A2-4718-8A60-74A1085C0338}"/>
                </a:ext>
              </a:extLst>
            </p:cNvPr>
            <p:cNvSpPr/>
            <p:nvPr/>
          </p:nvSpPr>
          <p:spPr>
            <a:xfrm>
              <a:off x="5495540" y="3673963"/>
              <a:ext cx="340705" cy="563629"/>
            </a:xfrm>
            <a:custGeom>
              <a:avLst/>
              <a:gdLst>
                <a:gd name="connsiteX0" fmla="*/ 29649 w 34030"/>
                <a:gd name="connsiteY0" fmla="*/ 53972 h 56296"/>
                <a:gd name="connsiteX1" fmla="*/ 33460 w 34030"/>
                <a:gd name="connsiteY1" fmla="*/ 20349 h 56296"/>
                <a:gd name="connsiteX2" fmla="*/ 32221 w 34030"/>
                <a:gd name="connsiteY2" fmla="*/ 7300 h 56296"/>
                <a:gd name="connsiteX3" fmla="*/ 23744 w 34030"/>
                <a:gd name="connsiteY3" fmla="*/ 1965 h 56296"/>
                <a:gd name="connsiteX4" fmla="*/ 14981 w 34030"/>
                <a:gd name="connsiteY4" fmla="*/ 5585 h 56296"/>
                <a:gd name="connsiteX5" fmla="*/ 11742 w 34030"/>
                <a:gd name="connsiteY5" fmla="*/ -130 h 56296"/>
                <a:gd name="connsiteX6" fmla="*/ 8123 w 34030"/>
                <a:gd name="connsiteY6" fmla="*/ -130 h 56296"/>
                <a:gd name="connsiteX7" fmla="*/ 4408 w 34030"/>
                <a:gd name="connsiteY7" fmla="*/ 12634 h 56296"/>
                <a:gd name="connsiteX8" fmla="*/ -449 w 34030"/>
                <a:gd name="connsiteY8" fmla="*/ 41780 h 56296"/>
                <a:gd name="connsiteX9" fmla="*/ 29649 w 34030"/>
                <a:gd name="connsiteY9" fmla="*/ 53972 h 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30" h="56296">
                  <a:moveTo>
                    <a:pt x="29649" y="53972"/>
                  </a:moveTo>
                  <a:cubicBezTo>
                    <a:pt x="30697" y="52734"/>
                    <a:pt x="33460" y="20349"/>
                    <a:pt x="33460" y="20349"/>
                  </a:cubicBezTo>
                  <a:cubicBezTo>
                    <a:pt x="33564" y="15967"/>
                    <a:pt x="33145" y="11586"/>
                    <a:pt x="32221" y="7300"/>
                  </a:cubicBezTo>
                  <a:cubicBezTo>
                    <a:pt x="30983" y="5109"/>
                    <a:pt x="26221" y="3109"/>
                    <a:pt x="23744" y="1965"/>
                  </a:cubicBezTo>
                  <a:cubicBezTo>
                    <a:pt x="23744" y="1965"/>
                    <a:pt x="17362" y="6442"/>
                    <a:pt x="14981" y="5585"/>
                  </a:cubicBezTo>
                  <a:cubicBezTo>
                    <a:pt x="12600" y="4728"/>
                    <a:pt x="11742" y="-130"/>
                    <a:pt x="11742" y="-130"/>
                  </a:cubicBezTo>
                  <a:cubicBezTo>
                    <a:pt x="9552" y="-130"/>
                    <a:pt x="8694" y="-130"/>
                    <a:pt x="8123" y="-130"/>
                  </a:cubicBezTo>
                  <a:cubicBezTo>
                    <a:pt x="4980" y="2442"/>
                    <a:pt x="4599" y="9967"/>
                    <a:pt x="4408" y="12634"/>
                  </a:cubicBezTo>
                  <a:cubicBezTo>
                    <a:pt x="3465" y="22454"/>
                    <a:pt x="1846" y="32188"/>
                    <a:pt x="-449" y="41780"/>
                  </a:cubicBezTo>
                  <a:cubicBezTo>
                    <a:pt x="-2450" y="52353"/>
                    <a:pt x="24506" y="60163"/>
                    <a:pt x="29649" y="53972"/>
                  </a:cubicBezTo>
                  <a:close/>
                </a:path>
              </a:pathLst>
            </a:custGeom>
            <a:solidFill>
              <a:srgbClr val="085FD5"/>
            </a:solidFill>
            <a:ln w="9525" cap="flat">
              <a:noFill/>
              <a:prstDash val="solid"/>
              <a:miter/>
            </a:ln>
          </p:spPr>
          <p:txBody>
            <a:bodyPr rtlCol="0" anchor="ctr"/>
            <a:lstStyle/>
            <a:p>
              <a:endParaRPr lang="zh-CN" altLang="en-US">
                <a:cs typeface="+mn-ea"/>
                <a:sym typeface="+mn-lt"/>
              </a:endParaRPr>
            </a:p>
          </p:txBody>
        </p:sp>
        <p:sp>
          <p:nvSpPr>
            <p:cNvPr id="100" name="işḷîdé">
              <a:extLst>
                <a:ext uri="{FF2B5EF4-FFF2-40B4-BE49-F238E27FC236}">
                  <a16:creationId xmlns:a16="http://schemas.microsoft.com/office/drawing/2014/main" id="{F242015C-7DD7-429F-8006-767783F10FD0}"/>
                </a:ext>
              </a:extLst>
            </p:cNvPr>
            <p:cNvSpPr/>
            <p:nvPr/>
          </p:nvSpPr>
          <p:spPr>
            <a:xfrm>
              <a:off x="5643455" y="3636769"/>
              <a:ext cx="76281" cy="86773"/>
            </a:xfrm>
            <a:custGeom>
              <a:avLst/>
              <a:gdLst>
                <a:gd name="connsiteX0" fmla="*/ 969 w 7619"/>
                <a:gd name="connsiteY0" fmla="*/ 8252 h 8667"/>
                <a:gd name="connsiteX1" fmla="*/ 4398 w 7619"/>
                <a:gd name="connsiteY1" fmla="*/ 8252 h 8667"/>
                <a:gd name="connsiteX2" fmla="*/ 7065 w 7619"/>
                <a:gd name="connsiteY2" fmla="*/ 5776 h 8667"/>
                <a:gd name="connsiteX3" fmla="*/ 7065 w 7619"/>
                <a:gd name="connsiteY3" fmla="*/ 632 h 8667"/>
                <a:gd name="connsiteX4" fmla="*/ -555 w 7619"/>
                <a:gd name="connsiteY4" fmla="*/ -130 h 8667"/>
                <a:gd name="connsiteX5" fmla="*/ -555 w 7619"/>
                <a:gd name="connsiteY5" fmla="*/ 6252 h 8667"/>
                <a:gd name="connsiteX6" fmla="*/ 969 w 7619"/>
                <a:gd name="connsiteY6" fmla="*/ 8252 h 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9" h="8667">
                  <a:moveTo>
                    <a:pt x="969" y="8252"/>
                  </a:moveTo>
                  <a:cubicBezTo>
                    <a:pt x="2083" y="8633"/>
                    <a:pt x="3284" y="8633"/>
                    <a:pt x="4398" y="8252"/>
                  </a:cubicBezTo>
                  <a:cubicBezTo>
                    <a:pt x="5541" y="7757"/>
                    <a:pt x="6484" y="6880"/>
                    <a:pt x="7065" y="5776"/>
                  </a:cubicBezTo>
                  <a:lnTo>
                    <a:pt x="7065" y="632"/>
                  </a:lnTo>
                  <a:lnTo>
                    <a:pt x="-555" y="-130"/>
                  </a:lnTo>
                  <a:lnTo>
                    <a:pt x="-555" y="6252"/>
                  </a:lnTo>
                  <a:cubicBezTo>
                    <a:pt x="-460" y="7014"/>
                    <a:pt x="-79" y="7966"/>
                    <a:pt x="969" y="8252"/>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101" name="íšḻíḑé">
              <a:extLst>
                <a:ext uri="{FF2B5EF4-FFF2-40B4-BE49-F238E27FC236}">
                  <a16:creationId xmlns:a16="http://schemas.microsoft.com/office/drawing/2014/main" id="{BDF6F2F8-7058-452A-A86B-DB1D63803A3F}"/>
                </a:ext>
              </a:extLst>
            </p:cNvPr>
            <p:cNvSpPr/>
            <p:nvPr/>
          </p:nvSpPr>
          <p:spPr>
            <a:xfrm>
              <a:off x="5198106" y="4153642"/>
              <a:ext cx="457734" cy="268919"/>
            </a:xfrm>
            <a:custGeom>
              <a:avLst/>
              <a:gdLst>
                <a:gd name="connsiteX0" fmla="*/ 44117 w 45719"/>
                <a:gd name="connsiteY0" fmla="*/ 15872 h 26860"/>
                <a:gd name="connsiteX1" fmla="*/ 28781 w 45719"/>
                <a:gd name="connsiteY1" fmla="*/ 24826 h 26860"/>
                <a:gd name="connsiteX2" fmla="*/ 26210 w 45719"/>
                <a:gd name="connsiteY2" fmla="*/ 24826 h 26860"/>
                <a:gd name="connsiteX3" fmla="*/ 17923 w 45719"/>
                <a:gd name="connsiteY3" fmla="*/ 20063 h 26860"/>
                <a:gd name="connsiteX4" fmla="*/ 20209 w 45719"/>
                <a:gd name="connsiteY4" fmla="*/ 18730 h 26860"/>
                <a:gd name="connsiteX5" fmla="*/ 20209 w 45719"/>
                <a:gd name="connsiteY5" fmla="*/ 18158 h 26860"/>
                <a:gd name="connsiteX6" fmla="*/ 21352 w 45719"/>
                <a:gd name="connsiteY6" fmla="*/ 18825 h 26860"/>
                <a:gd name="connsiteX7" fmla="*/ 21352 w 45719"/>
                <a:gd name="connsiteY7" fmla="*/ 18825 h 26860"/>
                <a:gd name="connsiteX8" fmla="*/ 21352 w 45719"/>
                <a:gd name="connsiteY8" fmla="*/ 18825 h 26860"/>
                <a:gd name="connsiteX9" fmla="*/ 24686 w 45719"/>
                <a:gd name="connsiteY9" fmla="*/ 20730 h 26860"/>
                <a:gd name="connsiteX10" fmla="*/ 24686 w 45719"/>
                <a:gd name="connsiteY10" fmla="*/ 20730 h 26860"/>
                <a:gd name="connsiteX11" fmla="*/ 24686 w 45719"/>
                <a:gd name="connsiteY11" fmla="*/ 20730 h 26860"/>
                <a:gd name="connsiteX12" fmla="*/ 29163 w 45719"/>
                <a:gd name="connsiteY12" fmla="*/ 23302 h 26860"/>
                <a:gd name="connsiteX13" fmla="*/ 31163 w 45719"/>
                <a:gd name="connsiteY13" fmla="*/ 22159 h 26860"/>
                <a:gd name="connsiteX14" fmla="*/ 31163 w 45719"/>
                <a:gd name="connsiteY14" fmla="*/ 21587 h 26860"/>
                <a:gd name="connsiteX15" fmla="*/ 31163 w 45719"/>
                <a:gd name="connsiteY15" fmla="*/ 21587 h 26860"/>
                <a:gd name="connsiteX16" fmla="*/ 33258 w 45719"/>
                <a:gd name="connsiteY16" fmla="*/ 20444 h 26860"/>
                <a:gd name="connsiteX17" fmla="*/ 33258 w 45719"/>
                <a:gd name="connsiteY17" fmla="*/ 19873 h 26860"/>
                <a:gd name="connsiteX18" fmla="*/ 33258 w 45719"/>
                <a:gd name="connsiteY18" fmla="*/ 19873 h 26860"/>
                <a:gd name="connsiteX19" fmla="*/ 35259 w 45719"/>
                <a:gd name="connsiteY19" fmla="*/ 18634 h 26860"/>
                <a:gd name="connsiteX20" fmla="*/ 35259 w 45719"/>
                <a:gd name="connsiteY20" fmla="*/ 18158 h 26860"/>
                <a:gd name="connsiteX21" fmla="*/ 35259 w 45719"/>
                <a:gd name="connsiteY21" fmla="*/ 18158 h 26860"/>
                <a:gd name="connsiteX22" fmla="*/ 37259 w 45719"/>
                <a:gd name="connsiteY22" fmla="*/ 16920 h 26860"/>
                <a:gd name="connsiteX23" fmla="*/ 37259 w 45719"/>
                <a:gd name="connsiteY23" fmla="*/ 16920 h 26860"/>
                <a:gd name="connsiteX24" fmla="*/ 37259 w 45719"/>
                <a:gd name="connsiteY24" fmla="*/ 16920 h 26860"/>
                <a:gd name="connsiteX25" fmla="*/ 39259 w 45719"/>
                <a:gd name="connsiteY25" fmla="*/ 15682 h 26860"/>
                <a:gd name="connsiteX26" fmla="*/ 39259 w 45719"/>
                <a:gd name="connsiteY26" fmla="*/ 14158 h 26860"/>
                <a:gd name="connsiteX27" fmla="*/ 37163 w 45719"/>
                <a:gd name="connsiteY27" fmla="*/ 12919 h 26860"/>
                <a:gd name="connsiteX28" fmla="*/ 35164 w 45719"/>
                <a:gd name="connsiteY28" fmla="*/ 14158 h 26860"/>
                <a:gd name="connsiteX29" fmla="*/ 35164 w 45719"/>
                <a:gd name="connsiteY29" fmla="*/ 14634 h 26860"/>
                <a:gd name="connsiteX30" fmla="*/ 34687 w 45719"/>
                <a:gd name="connsiteY30" fmla="*/ 14634 h 26860"/>
                <a:gd name="connsiteX31" fmla="*/ 35830 w 45719"/>
                <a:gd name="connsiteY31" fmla="*/ 13967 h 26860"/>
                <a:gd name="connsiteX32" fmla="*/ 35830 w 45719"/>
                <a:gd name="connsiteY32" fmla="*/ 12443 h 26860"/>
                <a:gd name="connsiteX33" fmla="*/ 33735 w 45719"/>
                <a:gd name="connsiteY33" fmla="*/ 11205 h 26860"/>
                <a:gd name="connsiteX34" fmla="*/ 33735 w 45719"/>
                <a:gd name="connsiteY34" fmla="*/ 11205 h 26860"/>
                <a:gd name="connsiteX35" fmla="*/ 33735 w 45719"/>
                <a:gd name="connsiteY35" fmla="*/ 11205 h 26860"/>
                <a:gd name="connsiteX36" fmla="*/ 31544 w 45719"/>
                <a:gd name="connsiteY36" fmla="*/ 9967 h 26860"/>
                <a:gd name="connsiteX37" fmla="*/ 31544 w 45719"/>
                <a:gd name="connsiteY37" fmla="*/ 9967 h 26860"/>
                <a:gd name="connsiteX38" fmla="*/ 31544 w 45719"/>
                <a:gd name="connsiteY38" fmla="*/ 9967 h 26860"/>
                <a:gd name="connsiteX39" fmla="*/ 29448 w 45719"/>
                <a:gd name="connsiteY39" fmla="*/ 8728 h 26860"/>
                <a:gd name="connsiteX40" fmla="*/ 29448 w 45719"/>
                <a:gd name="connsiteY40" fmla="*/ 8728 h 26860"/>
                <a:gd name="connsiteX41" fmla="*/ 29448 w 45719"/>
                <a:gd name="connsiteY41" fmla="*/ 8728 h 26860"/>
                <a:gd name="connsiteX42" fmla="*/ 27258 w 45719"/>
                <a:gd name="connsiteY42" fmla="*/ 7490 h 26860"/>
                <a:gd name="connsiteX43" fmla="*/ 27258 w 45719"/>
                <a:gd name="connsiteY43" fmla="*/ 7490 h 26860"/>
                <a:gd name="connsiteX44" fmla="*/ 27258 w 45719"/>
                <a:gd name="connsiteY44" fmla="*/ 7490 h 26860"/>
                <a:gd name="connsiteX45" fmla="*/ 25162 w 45719"/>
                <a:gd name="connsiteY45" fmla="*/ 6252 h 26860"/>
                <a:gd name="connsiteX46" fmla="*/ 25162 w 45719"/>
                <a:gd name="connsiteY46" fmla="*/ 6252 h 26860"/>
                <a:gd name="connsiteX47" fmla="*/ 25162 w 45719"/>
                <a:gd name="connsiteY47" fmla="*/ 6252 h 26860"/>
                <a:gd name="connsiteX48" fmla="*/ 23067 w 45719"/>
                <a:gd name="connsiteY48" fmla="*/ 5014 h 26860"/>
                <a:gd name="connsiteX49" fmla="*/ 23067 w 45719"/>
                <a:gd name="connsiteY49" fmla="*/ 5014 h 26860"/>
                <a:gd name="connsiteX50" fmla="*/ 23067 w 45719"/>
                <a:gd name="connsiteY50" fmla="*/ 4537 h 26860"/>
                <a:gd name="connsiteX51" fmla="*/ 20971 w 45719"/>
                <a:gd name="connsiteY51" fmla="*/ 3299 h 26860"/>
                <a:gd name="connsiteX52" fmla="*/ 20971 w 45719"/>
                <a:gd name="connsiteY52" fmla="*/ 3299 h 26860"/>
                <a:gd name="connsiteX53" fmla="*/ 20971 w 45719"/>
                <a:gd name="connsiteY53" fmla="*/ 2823 h 26860"/>
                <a:gd name="connsiteX54" fmla="*/ 18876 w 45719"/>
                <a:gd name="connsiteY54" fmla="*/ 1585 h 26860"/>
                <a:gd name="connsiteX55" fmla="*/ 18876 w 45719"/>
                <a:gd name="connsiteY55" fmla="*/ 1585 h 26860"/>
                <a:gd name="connsiteX56" fmla="*/ 18876 w 45719"/>
                <a:gd name="connsiteY56" fmla="*/ 1108 h 26860"/>
                <a:gd name="connsiteX57" fmla="*/ 16685 w 45719"/>
                <a:gd name="connsiteY57" fmla="*/ -130 h 26860"/>
                <a:gd name="connsiteX58" fmla="*/ 14685 w 45719"/>
                <a:gd name="connsiteY58" fmla="*/ 1108 h 26860"/>
                <a:gd name="connsiteX59" fmla="*/ 14685 w 45719"/>
                <a:gd name="connsiteY59" fmla="*/ 1585 h 26860"/>
                <a:gd name="connsiteX60" fmla="*/ 14208 w 45719"/>
                <a:gd name="connsiteY60" fmla="*/ 1585 h 26860"/>
                <a:gd name="connsiteX61" fmla="*/ 12208 w 45719"/>
                <a:gd name="connsiteY61" fmla="*/ 2728 h 26860"/>
                <a:gd name="connsiteX62" fmla="*/ 12208 w 45719"/>
                <a:gd name="connsiteY62" fmla="*/ 3394 h 26860"/>
                <a:gd name="connsiteX63" fmla="*/ 11541 w 45719"/>
                <a:gd name="connsiteY63" fmla="*/ 3394 h 26860"/>
                <a:gd name="connsiteX64" fmla="*/ 9255 w 45719"/>
                <a:gd name="connsiteY64" fmla="*/ 4728 h 26860"/>
                <a:gd name="connsiteX65" fmla="*/ 7827 w 45719"/>
                <a:gd name="connsiteY65" fmla="*/ 5490 h 26860"/>
                <a:gd name="connsiteX66" fmla="*/ 7160 w 45719"/>
                <a:gd name="connsiteY66" fmla="*/ 5490 h 26860"/>
                <a:gd name="connsiteX67" fmla="*/ 7160 w 45719"/>
                <a:gd name="connsiteY67" fmla="*/ 6061 h 26860"/>
                <a:gd name="connsiteX68" fmla="*/ 6684 w 45719"/>
                <a:gd name="connsiteY68" fmla="*/ 6061 h 26860"/>
                <a:gd name="connsiteX69" fmla="*/ 4683 w 45719"/>
                <a:gd name="connsiteY69" fmla="*/ 7300 h 26860"/>
                <a:gd name="connsiteX70" fmla="*/ 4683 w 45719"/>
                <a:gd name="connsiteY70" fmla="*/ 8728 h 26860"/>
                <a:gd name="connsiteX71" fmla="*/ 9065 w 45719"/>
                <a:gd name="connsiteY71" fmla="*/ 11300 h 26860"/>
                <a:gd name="connsiteX72" fmla="*/ 9065 w 45719"/>
                <a:gd name="connsiteY72" fmla="*/ 11300 h 26860"/>
                <a:gd name="connsiteX73" fmla="*/ 9065 w 45719"/>
                <a:gd name="connsiteY73" fmla="*/ 11300 h 26860"/>
                <a:gd name="connsiteX74" fmla="*/ 12208 w 45719"/>
                <a:gd name="connsiteY74" fmla="*/ 13205 h 26860"/>
                <a:gd name="connsiteX75" fmla="*/ 10017 w 45719"/>
                <a:gd name="connsiteY75" fmla="*/ 14443 h 26860"/>
                <a:gd name="connsiteX76" fmla="*/ 10017 w 45719"/>
                <a:gd name="connsiteY76" fmla="*/ 15110 h 26860"/>
                <a:gd name="connsiteX77" fmla="*/ -79 w 45719"/>
                <a:gd name="connsiteY77" fmla="*/ 9300 h 26860"/>
                <a:gd name="connsiteX78" fmla="*/ -555 w 45719"/>
                <a:gd name="connsiteY78" fmla="*/ 9300 h 26860"/>
                <a:gd name="connsiteX79" fmla="*/ -555 w 45719"/>
                <a:gd name="connsiteY79" fmla="*/ 10538 h 26860"/>
                <a:gd name="connsiteX80" fmla="*/ 16 w 45719"/>
                <a:gd name="connsiteY80" fmla="*/ 10538 h 26860"/>
                <a:gd name="connsiteX81" fmla="*/ 2016 w 45719"/>
                <a:gd name="connsiteY81" fmla="*/ 12443 h 26860"/>
                <a:gd name="connsiteX82" fmla="*/ 26686 w 45719"/>
                <a:gd name="connsiteY82" fmla="*/ 26731 h 26860"/>
                <a:gd name="connsiteX83" fmla="*/ 29258 w 45719"/>
                <a:gd name="connsiteY83" fmla="*/ 26731 h 26860"/>
                <a:gd name="connsiteX84" fmla="*/ 44593 w 45719"/>
                <a:gd name="connsiteY84" fmla="*/ 17777 h 26860"/>
                <a:gd name="connsiteX85" fmla="*/ 45165 w 45719"/>
                <a:gd name="connsiteY85" fmla="*/ 17015 h 26860"/>
                <a:gd name="connsiteX86" fmla="*/ 45165 w 45719"/>
                <a:gd name="connsiteY86" fmla="*/ 15491 h 26860"/>
                <a:gd name="connsiteX87" fmla="*/ 44117 w 45719"/>
                <a:gd name="connsiteY87" fmla="*/ 15872 h 2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5719" h="26860">
                  <a:moveTo>
                    <a:pt x="44117" y="15872"/>
                  </a:moveTo>
                  <a:lnTo>
                    <a:pt x="28781" y="24826"/>
                  </a:lnTo>
                  <a:lnTo>
                    <a:pt x="26210" y="24826"/>
                  </a:lnTo>
                  <a:lnTo>
                    <a:pt x="17923" y="20063"/>
                  </a:lnTo>
                  <a:lnTo>
                    <a:pt x="20209" y="18730"/>
                  </a:lnTo>
                  <a:lnTo>
                    <a:pt x="20209" y="18158"/>
                  </a:lnTo>
                  <a:lnTo>
                    <a:pt x="21352" y="18825"/>
                  </a:lnTo>
                  <a:lnTo>
                    <a:pt x="21352" y="18825"/>
                  </a:lnTo>
                  <a:lnTo>
                    <a:pt x="21352" y="18825"/>
                  </a:lnTo>
                  <a:lnTo>
                    <a:pt x="24686" y="20730"/>
                  </a:lnTo>
                  <a:lnTo>
                    <a:pt x="24686" y="20730"/>
                  </a:lnTo>
                  <a:lnTo>
                    <a:pt x="24686" y="20730"/>
                  </a:lnTo>
                  <a:lnTo>
                    <a:pt x="29163" y="23302"/>
                  </a:lnTo>
                  <a:lnTo>
                    <a:pt x="31163" y="22159"/>
                  </a:lnTo>
                  <a:lnTo>
                    <a:pt x="31163" y="21587"/>
                  </a:lnTo>
                  <a:lnTo>
                    <a:pt x="31163" y="21587"/>
                  </a:lnTo>
                  <a:lnTo>
                    <a:pt x="33258" y="20444"/>
                  </a:lnTo>
                  <a:lnTo>
                    <a:pt x="33258" y="19873"/>
                  </a:lnTo>
                  <a:lnTo>
                    <a:pt x="33258" y="19873"/>
                  </a:lnTo>
                  <a:lnTo>
                    <a:pt x="35259" y="18634"/>
                  </a:lnTo>
                  <a:lnTo>
                    <a:pt x="35259" y="18158"/>
                  </a:lnTo>
                  <a:lnTo>
                    <a:pt x="35259" y="18158"/>
                  </a:lnTo>
                  <a:lnTo>
                    <a:pt x="37259" y="16920"/>
                  </a:lnTo>
                  <a:lnTo>
                    <a:pt x="37259" y="16920"/>
                  </a:lnTo>
                  <a:lnTo>
                    <a:pt x="37259" y="16920"/>
                  </a:lnTo>
                  <a:lnTo>
                    <a:pt x="39259" y="15682"/>
                  </a:lnTo>
                  <a:lnTo>
                    <a:pt x="39259" y="14158"/>
                  </a:lnTo>
                  <a:lnTo>
                    <a:pt x="37163" y="12919"/>
                  </a:lnTo>
                  <a:lnTo>
                    <a:pt x="35164" y="14158"/>
                  </a:lnTo>
                  <a:lnTo>
                    <a:pt x="35164" y="14634"/>
                  </a:lnTo>
                  <a:lnTo>
                    <a:pt x="34687" y="14634"/>
                  </a:lnTo>
                  <a:lnTo>
                    <a:pt x="35830" y="13967"/>
                  </a:lnTo>
                  <a:lnTo>
                    <a:pt x="35830" y="12443"/>
                  </a:lnTo>
                  <a:lnTo>
                    <a:pt x="33735" y="11205"/>
                  </a:lnTo>
                  <a:lnTo>
                    <a:pt x="33735" y="11205"/>
                  </a:lnTo>
                  <a:lnTo>
                    <a:pt x="33735" y="11205"/>
                  </a:lnTo>
                  <a:lnTo>
                    <a:pt x="31544" y="9967"/>
                  </a:lnTo>
                  <a:lnTo>
                    <a:pt x="31544" y="9967"/>
                  </a:lnTo>
                  <a:lnTo>
                    <a:pt x="31544" y="9967"/>
                  </a:lnTo>
                  <a:lnTo>
                    <a:pt x="29448" y="8728"/>
                  </a:lnTo>
                  <a:lnTo>
                    <a:pt x="29448" y="8728"/>
                  </a:lnTo>
                  <a:lnTo>
                    <a:pt x="29448" y="8728"/>
                  </a:lnTo>
                  <a:lnTo>
                    <a:pt x="27258" y="7490"/>
                  </a:lnTo>
                  <a:lnTo>
                    <a:pt x="27258" y="7490"/>
                  </a:lnTo>
                  <a:lnTo>
                    <a:pt x="27258" y="7490"/>
                  </a:lnTo>
                  <a:lnTo>
                    <a:pt x="25162" y="6252"/>
                  </a:lnTo>
                  <a:lnTo>
                    <a:pt x="25162" y="6252"/>
                  </a:lnTo>
                  <a:lnTo>
                    <a:pt x="25162" y="6252"/>
                  </a:lnTo>
                  <a:lnTo>
                    <a:pt x="23067" y="5014"/>
                  </a:lnTo>
                  <a:lnTo>
                    <a:pt x="23067" y="5014"/>
                  </a:lnTo>
                  <a:lnTo>
                    <a:pt x="23067" y="4537"/>
                  </a:lnTo>
                  <a:lnTo>
                    <a:pt x="20971" y="3299"/>
                  </a:lnTo>
                  <a:lnTo>
                    <a:pt x="20971" y="3299"/>
                  </a:lnTo>
                  <a:lnTo>
                    <a:pt x="20971" y="2823"/>
                  </a:lnTo>
                  <a:lnTo>
                    <a:pt x="18876" y="1585"/>
                  </a:lnTo>
                  <a:lnTo>
                    <a:pt x="18876" y="1585"/>
                  </a:lnTo>
                  <a:lnTo>
                    <a:pt x="18876" y="1108"/>
                  </a:lnTo>
                  <a:lnTo>
                    <a:pt x="16685" y="-130"/>
                  </a:lnTo>
                  <a:lnTo>
                    <a:pt x="14685" y="1108"/>
                  </a:lnTo>
                  <a:lnTo>
                    <a:pt x="14685" y="1585"/>
                  </a:lnTo>
                  <a:lnTo>
                    <a:pt x="14208" y="1585"/>
                  </a:lnTo>
                  <a:lnTo>
                    <a:pt x="12208" y="2728"/>
                  </a:lnTo>
                  <a:lnTo>
                    <a:pt x="12208" y="3394"/>
                  </a:lnTo>
                  <a:lnTo>
                    <a:pt x="11541" y="3394"/>
                  </a:lnTo>
                  <a:lnTo>
                    <a:pt x="9255" y="4728"/>
                  </a:lnTo>
                  <a:lnTo>
                    <a:pt x="7827" y="5490"/>
                  </a:lnTo>
                  <a:lnTo>
                    <a:pt x="7160" y="5490"/>
                  </a:lnTo>
                  <a:lnTo>
                    <a:pt x="7160" y="6061"/>
                  </a:lnTo>
                  <a:lnTo>
                    <a:pt x="6684" y="6061"/>
                  </a:lnTo>
                  <a:lnTo>
                    <a:pt x="4683" y="7300"/>
                  </a:lnTo>
                  <a:lnTo>
                    <a:pt x="4683" y="8728"/>
                  </a:lnTo>
                  <a:lnTo>
                    <a:pt x="9065" y="11300"/>
                  </a:lnTo>
                  <a:lnTo>
                    <a:pt x="9065" y="11300"/>
                  </a:lnTo>
                  <a:lnTo>
                    <a:pt x="9065" y="11300"/>
                  </a:lnTo>
                  <a:lnTo>
                    <a:pt x="12208" y="13205"/>
                  </a:lnTo>
                  <a:lnTo>
                    <a:pt x="10017" y="14443"/>
                  </a:lnTo>
                  <a:lnTo>
                    <a:pt x="10017" y="15110"/>
                  </a:lnTo>
                  <a:lnTo>
                    <a:pt x="-79" y="9300"/>
                  </a:lnTo>
                  <a:lnTo>
                    <a:pt x="-555" y="9300"/>
                  </a:lnTo>
                  <a:lnTo>
                    <a:pt x="-555" y="10538"/>
                  </a:lnTo>
                  <a:lnTo>
                    <a:pt x="16" y="10538"/>
                  </a:lnTo>
                  <a:cubicBezTo>
                    <a:pt x="797" y="11043"/>
                    <a:pt x="1474" y="11691"/>
                    <a:pt x="2016" y="12443"/>
                  </a:cubicBezTo>
                  <a:lnTo>
                    <a:pt x="26686" y="26731"/>
                  </a:lnTo>
                  <a:lnTo>
                    <a:pt x="29258" y="26731"/>
                  </a:lnTo>
                  <a:lnTo>
                    <a:pt x="44593" y="17777"/>
                  </a:lnTo>
                  <a:cubicBezTo>
                    <a:pt x="44917" y="17663"/>
                    <a:pt x="45146" y="17358"/>
                    <a:pt x="45165" y="17015"/>
                  </a:cubicBezTo>
                  <a:lnTo>
                    <a:pt x="45165" y="15491"/>
                  </a:lnTo>
                  <a:cubicBezTo>
                    <a:pt x="44955" y="15863"/>
                    <a:pt x="44517" y="16025"/>
                    <a:pt x="44117" y="15872"/>
                  </a:cubicBezTo>
                  <a:close/>
                </a:path>
              </a:pathLst>
            </a:custGeom>
            <a:solidFill>
              <a:srgbClr val="D1DCE6"/>
            </a:solidFill>
            <a:ln w="9525" cap="flat">
              <a:noFill/>
              <a:prstDash val="solid"/>
              <a:miter/>
            </a:ln>
          </p:spPr>
          <p:txBody>
            <a:bodyPr rtlCol="0" anchor="ctr"/>
            <a:lstStyle/>
            <a:p>
              <a:endParaRPr lang="zh-CN" altLang="en-US">
                <a:cs typeface="+mn-ea"/>
                <a:sym typeface="+mn-lt"/>
              </a:endParaRPr>
            </a:p>
          </p:txBody>
        </p:sp>
        <p:sp>
          <p:nvSpPr>
            <p:cNvPr id="102" name="ïṩľïḍè">
              <a:extLst>
                <a:ext uri="{FF2B5EF4-FFF2-40B4-BE49-F238E27FC236}">
                  <a16:creationId xmlns:a16="http://schemas.microsoft.com/office/drawing/2014/main" id="{B5DD30FA-7B0B-44D9-A9F8-B365D4EA1DDC}"/>
                </a:ext>
              </a:extLst>
            </p:cNvPr>
            <p:cNvSpPr/>
            <p:nvPr/>
          </p:nvSpPr>
          <p:spPr>
            <a:xfrm>
              <a:off x="5193100" y="4141248"/>
              <a:ext cx="459876" cy="265105"/>
            </a:xfrm>
            <a:custGeom>
              <a:avLst/>
              <a:gdLst>
                <a:gd name="connsiteX0" fmla="*/ -55 w 45933"/>
                <a:gd name="connsiteY0" fmla="*/ 9109 h 26479"/>
                <a:gd name="connsiteX1" fmla="*/ 15375 w 45933"/>
                <a:gd name="connsiteY1" fmla="*/ 156 h 26479"/>
                <a:gd name="connsiteX2" fmla="*/ 17947 w 45933"/>
                <a:gd name="connsiteY2" fmla="*/ 156 h 26479"/>
                <a:gd name="connsiteX3" fmla="*/ 44617 w 45933"/>
                <a:gd name="connsiteY3" fmla="*/ 15586 h 26479"/>
                <a:gd name="connsiteX4" fmla="*/ 45379 w 45933"/>
                <a:gd name="connsiteY4" fmla="*/ 16348 h 26479"/>
                <a:gd name="connsiteX5" fmla="*/ 44617 w 45933"/>
                <a:gd name="connsiteY5" fmla="*/ 17110 h 26479"/>
                <a:gd name="connsiteX6" fmla="*/ 29282 w 45933"/>
                <a:gd name="connsiteY6" fmla="*/ 26064 h 26479"/>
                <a:gd name="connsiteX7" fmla="*/ 26710 w 45933"/>
                <a:gd name="connsiteY7" fmla="*/ 26064 h 26479"/>
                <a:gd name="connsiteX8" fmla="*/ -55 w 45933"/>
                <a:gd name="connsiteY8" fmla="*/ 10633 h 26479"/>
                <a:gd name="connsiteX9" fmla="*/ -55 w 45933"/>
                <a:gd name="connsiteY9" fmla="*/ 9109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3" h="26479">
                  <a:moveTo>
                    <a:pt x="-55" y="9109"/>
                  </a:moveTo>
                  <a:lnTo>
                    <a:pt x="15375" y="156"/>
                  </a:lnTo>
                  <a:cubicBezTo>
                    <a:pt x="16195" y="-225"/>
                    <a:pt x="17128" y="-225"/>
                    <a:pt x="17947" y="156"/>
                  </a:cubicBezTo>
                  <a:lnTo>
                    <a:pt x="44617" y="15586"/>
                  </a:lnTo>
                  <a:cubicBezTo>
                    <a:pt x="45036" y="15586"/>
                    <a:pt x="45379" y="15929"/>
                    <a:pt x="45379" y="16348"/>
                  </a:cubicBezTo>
                  <a:cubicBezTo>
                    <a:pt x="45379" y="16767"/>
                    <a:pt x="45036" y="17110"/>
                    <a:pt x="44617" y="17110"/>
                  </a:cubicBezTo>
                  <a:lnTo>
                    <a:pt x="29282" y="26064"/>
                  </a:lnTo>
                  <a:cubicBezTo>
                    <a:pt x="28462" y="26445"/>
                    <a:pt x="27529" y="26445"/>
                    <a:pt x="26710" y="26064"/>
                  </a:cubicBezTo>
                  <a:lnTo>
                    <a:pt x="-55" y="10633"/>
                  </a:lnTo>
                  <a:cubicBezTo>
                    <a:pt x="-722" y="10157"/>
                    <a:pt x="-722" y="9490"/>
                    <a:pt x="-55" y="9109"/>
                  </a:cubicBezTo>
                  <a:close/>
                </a:path>
              </a:pathLst>
            </a:custGeom>
            <a:solidFill>
              <a:srgbClr val="E8ECEF"/>
            </a:solidFill>
            <a:ln w="9525" cap="flat">
              <a:noFill/>
              <a:prstDash val="solid"/>
              <a:miter/>
            </a:ln>
          </p:spPr>
          <p:txBody>
            <a:bodyPr rtlCol="0" anchor="ctr"/>
            <a:lstStyle/>
            <a:p>
              <a:endParaRPr lang="zh-CN" altLang="en-US">
                <a:cs typeface="+mn-ea"/>
                <a:sym typeface="+mn-lt"/>
              </a:endParaRPr>
            </a:p>
          </p:txBody>
        </p:sp>
        <p:sp>
          <p:nvSpPr>
            <p:cNvPr id="103" name="iṣļíḑe">
              <a:extLst>
                <a:ext uri="{FF2B5EF4-FFF2-40B4-BE49-F238E27FC236}">
                  <a16:creationId xmlns:a16="http://schemas.microsoft.com/office/drawing/2014/main" id="{45BD1D86-3500-4F83-8860-44BC2061B19E}"/>
                </a:ext>
              </a:extLst>
            </p:cNvPr>
            <p:cNvSpPr/>
            <p:nvPr/>
          </p:nvSpPr>
          <p:spPr>
            <a:xfrm>
              <a:off x="5322084" y="4212763"/>
              <a:ext cx="41960" cy="23838"/>
            </a:xfrm>
            <a:custGeom>
              <a:avLst/>
              <a:gdLst>
                <a:gd name="connsiteX0" fmla="*/ 2000 w 4191"/>
                <a:gd name="connsiteY0" fmla="*/ 0 h 2381"/>
                <a:gd name="connsiteX1" fmla="*/ 0 w 4191"/>
                <a:gd name="connsiteY1" fmla="*/ 1143 h 2381"/>
                <a:gd name="connsiteX2" fmla="*/ 2096 w 4191"/>
                <a:gd name="connsiteY2" fmla="*/ 2381 h 2381"/>
                <a:gd name="connsiteX3" fmla="*/ 4191 w 4191"/>
                <a:gd name="connsiteY3" fmla="*/ 1238 h 2381"/>
                <a:gd name="connsiteX4" fmla="*/ 2000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00" y="0"/>
                  </a:moveTo>
                  <a:lnTo>
                    <a:pt x="0" y="1143"/>
                  </a:lnTo>
                  <a:lnTo>
                    <a:pt x="2096" y="2381"/>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04" name="išlïďe">
              <a:extLst>
                <a:ext uri="{FF2B5EF4-FFF2-40B4-BE49-F238E27FC236}">
                  <a16:creationId xmlns:a16="http://schemas.microsoft.com/office/drawing/2014/main" id="{E455CCAA-C5B5-470A-AB3E-96BEF722BA92}"/>
                </a:ext>
              </a:extLst>
            </p:cNvPr>
            <p:cNvSpPr/>
            <p:nvPr/>
          </p:nvSpPr>
          <p:spPr>
            <a:xfrm>
              <a:off x="5289655" y="4222304"/>
              <a:ext cx="41960" cy="24789"/>
            </a:xfrm>
            <a:custGeom>
              <a:avLst/>
              <a:gdLst>
                <a:gd name="connsiteX0" fmla="*/ 2000 w 4191"/>
                <a:gd name="connsiteY0" fmla="*/ 0 h 2476"/>
                <a:gd name="connsiteX1" fmla="*/ 0 w 4191"/>
                <a:gd name="connsiteY1" fmla="*/ 1238 h 2476"/>
                <a:gd name="connsiteX2" fmla="*/ 2095 w 4191"/>
                <a:gd name="connsiteY2" fmla="*/ 2477 h 2476"/>
                <a:gd name="connsiteX3" fmla="*/ 4191 w 4191"/>
                <a:gd name="connsiteY3" fmla="*/ 1238 h 2476"/>
                <a:gd name="connsiteX4" fmla="*/ 2000 w 4191"/>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476">
                  <a:moveTo>
                    <a:pt x="2000" y="0"/>
                  </a:moveTo>
                  <a:lnTo>
                    <a:pt x="0" y="1238"/>
                  </a:lnTo>
                  <a:lnTo>
                    <a:pt x="2095" y="2477"/>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05" name="ïšlíḑé">
              <a:extLst>
                <a:ext uri="{FF2B5EF4-FFF2-40B4-BE49-F238E27FC236}">
                  <a16:creationId xmlns:a16="http://schemas.microsoft.com/office/drawing/2014/main" id="{66C9DA10-4401-4E6A-9EC8-C28FC6D24998}"/>
                </a:ext>
              </a:extLst>
            </p:cNvPr>
            <p:cNvSpPr/>
            <p:nvPr/>
          </p:nvSpPr>
          <p:spPr>
            <a:xfrm>
              <a:off x="5236252" y="4207046"/>
              <a:ext cx="68652" cy="46725"/>
            </a:xfrm>
            <a:custGeom>
              <a:avLst/>
              <a:gdLst>
                <a:gd name="connsiteX0" fmla="*/ 4477 w 6857"/>
                <a:gd name="connsiteY0" fmla="*/ 0 h 4667"/>
                <a:gd name="connsiteX1" fmla="*/ 2095 w 6857"/>
                <a:gd name="connsiteY1" fmla="*/ 1333 h 4667"/>
                <a:gd name="connsiteX2" fmla="*/ 667 w 6857"/>
                <a:gd name="connsiteY2" fmla="*/ 2191 h 4667"/>
                <a:gd name="connsiteX3" fmla="*/ 0 w 6857"/>
                <a:gd name="connsiteY3" fmla="*/ 2572 h 4667"/>
                <a:gd name="connsiteX4" fmla="*/ 3619 w 6857"/>
                <a:gd name="connsiteY4" fmla="*/ 4667 h 4667"/>
                <a:gd name="connsiteX5" fmla="*/ 5620 w 6857"/>
                <a:gd name="connsiteY5" fmla="*/ 3429 h 4667"/>
                <a:gd name="connsiteX6" fmla="*/ 4572 w 6857"/>
                <a:gd name="connsiteY6" fmla="*/ 2857 h 4667"/>
                <a:gd name="connsiteX7" fmla="*/ 6858 w 6857"/>
                <a:gd name="connsiteY7" fmla="*/ 1429 h 4667"/>
                <a:gd name="connsiteX8" fmla="*/ 4477 w 6857"/>
                <a:gd name="connsiteY8" fmla="*/ 0 h 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7" h="4667">
                  <a:moveTo>
                    <a:pt x="4477" y="0"/>
                  </a:moveTo>
                  <a:lnTo>
                    <a:pt x="2095" y="1333"/>
                  </a:lnTo>
                  <a:lnTo>
                    <a:pt x="667" y="2191"/>
                  </a:lnTo>
                  <a:lnTo>
                    <a:pt x="0" y="2572"/>
                  </a:lnTo>
                  <a:lnTo>
                    <a:pt x="3619" y="4667"/>
                  </a:lnTo>
                  <a:lnTo>
                    <a:pt x="5620" y="3429"/>
                  </a:lnTo>
                  <a:lnTo>
                    <a:pt x="4572" y="2857"/>
                  </a:lnTo>
                  <a:lnTo>
                    <a:pt x="6858" y="1429"/>
                  </a:lnTo>
                  <a:lnTo>
                    <a:pt x="4477"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06" name="iSľíḑe">
              <a:extLst>
                <a:ext uri="{FF2B5EF4-FFF2-40B4-BE49-F238E27FC236}">
                  <a16:creationId xmlns:a16="http://schemas.microsoft.com/office/drawing/2014/main" id="{7CA092D5-3DAE-4A36-8C35-CFF759FA1814}"/>
                </a:ext>
              </a:extLst>
            </p:cNvPr>
            <p:cNvSpPr/>
            <p:nvPr/>
          </p:nvSpPr>
          <p:spPr>
            <a:xfrm>
              <a:off x="5313503" y="4236601"/>
              <a:ext cx="41960" cy="23838"/>
            </a:xfrm>
            <a:custGeom>
              <a:avLst/>
              <a:gdLst>
                <a:gd name="connsiteX0" fmla="*/ 2000 w 4191"/>
                <a:gd name="connsiteY0" fmla="*/ 0 h 2381"/>
                <a:gd name="connsiteX1" fmla="*/ 0 w 4191"/>
                <a:gd name="connsiteY1" fmla="*/ 1143 h 2381"/>
                <a:gd name="connsiteX2" fmla="*/ 2095 w 4191"/>
                <a:gd name="connsiteY2" fmla="*/ 2381 h 2381"/>
                <a:gd name="connsiteX3" fmla="*/ 4191 w 4191"/>
                <a:gd name="connsiteY3" fmla="*/ 1238 h 2381"/>
                <a:gd name="connsiteX4" fmla="*/ 2000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00" y="0"/>
                  </a:moveTo>
                  <a:lnTo>
                    <a:pt x="0" y="1143"/>
                  </a:lnTo>
                  <a:lnTo>
                    <a:pt x="2095" y="2381"/>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07" name="îṡḷïḍè">
              <a:extLst>
                <a:ext uri="{FF2B5EF4-FFF2-40B4-BE49-F238E27FC236}">
                  <a16:creationId xmlns:a16="http://schemas.microsoft.com/office/drawing/2014/main" id="{8D218713-4984-4E08-966A-24A98CAC210C}"/>
                </a:ext>
              </a:extLst>
            </p:cNvPr>
            <p:cNvSpPr/>
            <p:nvPr/>
          </p:nvSpPr>
          <p:spPr>
            <a:xfrm>
              <a:off x="5211462" y="4235650"/>
              <a:ext cx="63886" cy="37184"/>
            </a:xfrm>
            <a:custGeom>
              <a:avLst/>
              <a:gdLst>
                <a:gd name="connsiteX0" fmla="*/ 2000 w 6381"/>
                <a:gd name="connsiteY0" fmla="*/ 0 h 3714"/>
                <a:gd name="connsiteX1" fmla="*/ 0 w 6381"/>
                <a:gd name="connsiteY1" fmla="*/ 1143 h 3714"/>
                <a:gd name="connsiteX2" fmla="*/ 4382 w 6381"/>
                <a:gd name="connsiteY2" fmla="*/ 3715 h 3714"/>
                <a:gd name="connsiteX3" fmla="*/ 6382 w 6381"/>
                <a:gd name="connsiteY3" fmla="*/ 2477 h 3714"/>
                <a:gd name="connsiteX4" fmla="*/ 2000 w 6381"/>
                <a:gd name="connsiteY4" fmla="*/ 0 h 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 h="3714">
                  <a:moveTo>
                    <a:pt x="2000" y="0"/>
                  </a:moveTo>
                  <a:lnTo>
                    <a:pt x="0" y="1143"/>
                  </a:lnTo>
                  <a:lnTo>
                    <a:pt x="4382" y="3715"/>
                  </a:lnTo>
                  <a:lnTo>
                    <a:pt x="6382" y="2477"/>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08" name="í$ļíḓe">
              <a:extLst>
                <a:ext uri="{FF2B5EF4-FFF2-40B4-BE49-F238E27FC236}">
                  <a16:creationId xmlns:a16="http://schemas.microsoft.com/office/drawing/2014/main" id="{47556DFE-6A51-43F2-A023-E885F7B9FB76}"/>
                </a:ext>
              </a:extLst>
            </p:cNvPr>
            <p:cNvSpPr/>
            <p:nvPr/>
          </p:nvSpPr>
          <p:spPr>
            <a:xfrm>
              <a:off x="5257237" y="4262352"/>
              <a:ext cx="53393" cy="30506"/>
            </a:xfrm>
            <a:custGeom>
              <a:avLst/>
              <a:gdLst>
                <a:gd name="connsiteX0" fmla="*/ 2000 w 5333"/>
                <a:gd name="connsiteY0" fmla="*/ 0 h 3047"/>
                <a:gd name="connsiteX1" fmla="*/ 0 w 5333"/>
                <a:gd name="connsiteY1" fmla="*/ 1143 h 3047"/>
                <a:gd name="connsiteX2" fmla="*/ 3239 w 5333"/>
                <a:gd name="connsiteY2" fmla="*/ 3048 h 3047"/>
                <a:gd name="connsiteX3" fmla="*/ 5334 w 5333"/>
                <a:gd name="connsiteY3" fmla="*/ 1905 h 3047"/>
                <a:gd name="connsiteX4" fmla="*/ 2000 w 5333"/>
                <a:gd name="connsiteY4" fmla="*/ 0 h 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3047">
                  <a:moveTo>
                    <a:pt x="2000" y="0"/>
                  </a:moveTo>
                  <a:lnTo>
                    <a:pt x="0" y="1143"/>
                  </a:lnTo>
                  <a:lnTo>
                    <a:pt x="3239" y="3048"/>
                  </a:lnTo>
                  <a:lnTo>
                    <a:pt x="5334" y="1905"/>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09" name="işľîḋè">
              <a:extLst>
                <a:ext uri="{FF2B5EF4-FFF2-40B4-BE49-F238E27FC236}">
                  <a16:creationId xmlns:a16="http://schemas.microsoft.com/office/drawing/2014/main" id="{7878F0E7-B0B8-4FF9-9EF7-F342C9884100}"/>
                </a:ext>
              </a:extLst>
            </p:cNvPr>
            <p:cNvSpPr/>
            <p:nvPr/>
          </p:nvSpPr>
          <p:spPr>
            <a:xfrm>
              <a:off x="5322084" y="4270942"/>
              <a:ext cx="41960" cy="23838"/>
            </a:xfrm>
            <a:custGeom>
              <a:avLst/>
              <a:gdLst>
                <a:gd name="connsiteX0" fmla="*/ 2096 w 4191"/>
                <a:gd name="connsiteY0" fmla="*/ 0 h 2381"/>
                <a:gd name="connsiteX1" fmla="*/ 0 w 4191"/>
                <a:gd name="connsiteY1" fmla="*/ 1143 h 2381"/>
                <a:gd name="connsiteX2" fmla="*/ 2096 w 4191"/>
                <a:gd name="connsiteY2" fmla="*/ 2381 h 2381"/>
                <a:gd name="connsiteX3" fmla="*/ 4191 w 4191"/>
                <a:gd name="connsiteY3" fmla="*/ 1238 h 2381"/>
                <a:gd name="connsiteX4" fmla="*/ 2096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96" y="0"/>
                  </a:moveTo>
                  <a:lnTo>
                    <a:pt x="0" y="1143"/>
                  </a:lnTo>
                  <a:lnTo>
                    <a:pt x="2096" y="2381"/>
                  </a:lnTo>
                  <a:lnTo>
                    <a:pt x="4191" y="1238"/>
                  </a:lnTo>
                  <a:lnTo>
                    <a:pt x="2096"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0" name="íṩḻïḍê">
              <a:extLst>
                <a:ext uri="{FF2B5EF4-FFF2-40B4-BE49-F238E27FC236}">
                  <a16:creationId xmlns:a16="http://schemas.microsoft.com/office/drawing/2014/main" id="{677809F8-43E1-4DD7-80DD-B4547468769B}"/>
                </a:ext>
              </a:extLst>
            </p:cNvPr>
            <p:cNvSpPr/>
            <p:nvPr/>
          </p:nvSpPr>
          <p:spPr>
            <a:xfrm>
              <a:off x="5311591" y="4177481"/>
              <a:ext cx="40999" cy="23838"/>
            </a:xfrm>
            <a:custGeom>
              <a:avLst/>
              <a:gdLst>
                <a:gd name="connsiteX0" fmla="*/ 2000 w 4095"/>
                <a:gd name="connsiteY0" fmla="*/ 0 h 2381"/>
                <a:gd name="connsiteX1" fmla="*/ 0 w 4095"/>
                <a:gd name="connsiteY1" fmla="*/ 1143 h 2381"/>
                <a:gd name="connsiteX2" fmla="*/ 2095 w 4095"/>
                <a:gd name="connsiteY2" fmla="*/ 2381 h 2381"/>
                <a:gd name="connsiteX3" fmla="*/ 4096 w 4095"/>
                <a:gd name="connsiteY3" fmla="*/ 1238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5" y="2381"/>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1" name="îṥḻïďè">
              <a:extLst>
                <a:ext uri="{FF2B5EF4-FFF2-40B4-BE49-F238E27FC236}">
                  <a16:creationId xmlns:a16="http://schemas.microsoft.com/office/drawing/2014/main" id="{FC21AF3A-93CF-4849-9816-583F5388ADBB}"/>
                </a:ext>
              </a:extLst>
            </p:cNvPr>
            <p:cNvSpPr/>
            <p:nvPr/>
          </p:nvSpPr>
          <p:spPr>
            <a:xfrm>
              <a:off x="5336381" y="4191788"/>
              <a:ext cx="41960" cy="24789"/>
            </a:xfrm>
            <a:custGeom>
              <a:avLst/>
              <a:gdLst>
                <a:gd name="connsiteX0" fmla="*/ 2096 w 4191"/>
                <a:gd name="connsiteY0" fmla="*/ 0 h 2476"/>
                <a:gd name="connsiteX1" fmla="*/ 0 w 4191"/>
                <a:gd name="connsiteY1" fmla="*/ 1238 h 2476"/>
                <a:gd name="connsiteX2" fmla="*/ 2096 w 4191"/>
                <a:gd name="connsiteY2" fmla="*/ 2477 h 2476"/>
                <a:gd name="connsiteX3" fmla="*/ 4191 w 4191"/>
                <a:gd name="connsiteY3" fmla="*/ 1238 h 2476"/>
                <a:gd name="connsiteX4" fmla="*/ 2096 w 4191"/>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476">
                  <a:moveTo>
                    <a:pt x="2096" y="0"/>
                  </a:moveTo>
                  <a:lnTo>
                    <a:pt x="0" y="1238"/>
                  </a:lnTo>
                  <a:lnTo>
                    <a:pt x="2096" y="2477"/>
                  </a:lnTo>
                  <a:lnTo>
                    <a:pt x="4191" y="1238"/>
                  </a:lnTo>
                  <a:lnTo>
                    <a:pt x="2096"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2" name="işḻíḓe">
              <a:extLst>
                <a:ext uri="{FF2B5EF4-FFF2-40B4-BE49-F238E27FC236}">
                  <a16:creationId xmlns:a16="http://schemas.microsoft.com/office/drawing/2014/main" id="{1B58AA12-E052-4230-9A15-E75075B3790E}"/>
                </a:ext>
              </a:extLst>
            </p:cNvPr>
            <p:cNvSpPr/>
            <p:nvPr/>
          </p:nvSpPr>
          <p:spPr>
            <a:xfrm>
              <a:off x="5286792" y="4191788"/>
              <a:ext cx="53393" cy="30506"/>
            </a:xfrm>
            <a:custGeom>
              <a:avLst/>
              <a:gdLst>
                <a:gd name="connsiteX0" fmla="*/ 2000 w 5333"/>
                <a:gd name="connsiteY0" fmla="*/ 0 h 3047"/>
                <a:gd name="connsiteX1" fmla="*/ 0 w 5333"/>
                <a:gd name="connsiteY1" fmla="*/ 1143 h 3047"/>
                <a:gd name="connsiteX2" fmla="*/ 3239 w 5333"/>
                <a:gd name="connsiteY2" fmla="*/ 3048 h 3047"/>
                <a:gd name="connsiteX3" fmla="*/ 5334 w 5333"/>
                <a:gd name="connsiteY3" fmla="*/ 1905 h 3047"/>
                <a:gd name="connsiteX4" fmla="*/ 2000 w 5333"/>
                <a:gd name="connsiteY4" fmla="*/ 0 h 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3047">
                  <a:moveTo>
                    <a:pt x="2000" y="0"/>
                  </a:moveTo>
                  <a:lnTo>
                    <a:pt x="0" y="1143"/>
                  </a:lnTo>
                  <a:lnTo>
                    <a:pt x="3239" y="3048"/>
                  </a:lnTo>
                  <a:lnTo>
                    <a:pt x="5334" y="1905"/>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3" name="íśľïḑé">
              <a:extLst>
                <a:ext uri="{FF2B5EF4-FFF2-40B4-BE49-F238E27FC236}">
                  <a16:creationId xmlns:a16="http://schemas.microsoft.com/office/drawing/2014/main" id="{5851D346-F801-4FDD-ACF2-63D8CD69D8F0}"/>
                </a:ext>
              </a:extLst>
            </p:cNvPr>
            <p:cNvSpPr/>
            <p:nvPr/>
          </p:nvSpPr>
          <p:spPr>
            <a:xfrm>
              <a:off x="5362131" y="4207046"/>
              <a:ext cx="40999" cy="23838"/>
            </a:xfrm>
            <a:custGeom>
              <a:avLst/>
              <a:gdLst>
                <a:gd name="connsiteX0" fmla="*/ 2000 w 4095"/>
                <a:gd name="connsiteY0" fmla="*/ 0 h 2381"/>
                <a:gd name="connsiteX1" fmla="*/ 0 w 4095"/>
                <a:gd name="connsiteY1" fmla="*/ 1143 h 2381"/>
                <a:gd name="connsiteX2" fmla="*/ 2096 w 4095"/>
                <a:gd name="connsiteY2" fmla="*/ 2381 h 2381"/>
                <a:gd name="connsiteX3" fmla="*/ 4096 w 4095"/>
                <a:gd name="connsiteY3" fmla="*/ 1238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6" y="2381"/>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4" name="îṥ1ïḋé">
              <a:extLst>
                <a:ext uri="{FF2B5EF4-FFF2-40B4-BE49-F238E27FC236}">
                  <a16:creationId xmlns:a16="http://schemas.microsoft.com/office/drawing/2014/main" id="{ED32EFE5-0896-4BE9-A579-4630AC296253}"/>
                </a:ext>
              </a:extLst>
            </p:cNvPr>
            <p:cNvSpPr/>
            <p:nvPr/>
          </p:nvSpPr>
          <p:spPr>
            <a:xfrm>
              <a:off x="5386931" y="4221343"/>
              <a:ext cx="41960" cy="23838"/>
            </a:xfrm>
            <a:custGeom>
              <a:avLst/>
              <a:gdLst>
                <a:gd name="connsiteX0" fmla="*/ 2095 w 4191"/>
                <a:gd name="connsiteY0" fmla="*/ 0 h 2381"/>
                <a:gd name="connsiteX1" fmla="*/ 0 w 4191"/>
                <a:gd name="connsiteY1" fmla="*/ 1143 h 2381"/>
                <a:gd name="connsiteX2" fmla="*/ 2095 w 4191"/>
                <a:gd name="connsiteY2" fmla="*/ 2381 h 2381"/>
                <a:gd name="connsiteX3" fmla="*/ 4191 w 4191"/>
                <a:gd name="connsiteY3" fmla="*/ 1238 h 2381"/>
                <a:gd name="connsiteX4" fmla="*/ 2095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95" y="0"/>
                  </a:moveTo>
                  <a:lnTo>
                    <a:pt x="0" y="1143"/>
                  </a:lnTo>
                  <a:lnTo>
                    <a:pt x="2095" y="2381"/>
                  </a:lnTo>
                  <a:lnTo>
                    <a:pt x="4191" y="1238"/>
                  </a:lnTo>
                  <a:lnTo>
                    <a:pt x="2095"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5" name="íṩḷiďe">
              <a:extLst>
                <a:ext uri="{FF2B5EF4-FFF2-40B4-BE49-F238E27FC236}">
                  <a16:creationId xmlns:a16="http://schemas.microsoft.com/office/drawing/2014/main" id="{222C0410-A2CB-44E5-8A19-C48F06485C4A}"/>
                </a:ext>
              </a:extLst>
            </p:cNvPr>
            <p:cNvSpPr/>
            <p:nvPr/>
          </p:nvSpPr>
          <p:spPr>
            <a:xfrm>
              <a:off x="5345922" y="4227070"/>
              <a:ext cx="41960" cy="23838"/>
            </a:xfrm>
            <a:custGeom>
              <a:avLst/>
              <a:gdLst>
                <a:gd name="connsiteX0" fmla="*/ 2096 w 4191"/>
                <a:gd name="connsiteY0" fmla="*/ 0 h 2381"/>
                <a:gd name="connsiteX1" fmla="*/ 0 w 4191"/>
                <a:gd name="connsiteY1" fmla="*/ 1143 h 2381"/>
                <a:gd name="connsiteX2" fmla="*/ 2191 w 4191"/>
                <a:gd name="connsiteY2" fmla="*/ 2381 h 2381"/>
                <a:gd name="connsiteX3" fmla="*/ 4191 w 4191"/>
                <a:gd name="connsiteY3" fmla="*/ 1143 h 2381"/>
                <a:gd name="connsiteX4" fmla="*/ 2096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96" y="0"/>
                  </a:moveTo>
                  <a:lnTo>
                    <a:pt x="0" y="1143"/>
                  </a:lnTo>
                  <a:lnTo>
                    <a:pt x="2191" y="2381"/>
                  </a:lnTo>
                  <a:lnTo>
                    <a:pt x="4191" y="1143"/>
                  </a:lnTo>
                  <a:lnTo>
                    <a:pt x="2096"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6" name="iŝḻïḍê">
              <a:extLst>
                <a:ext uri="{FF2B5EF4-FFF2-40B4-BE49-F238E27FC236}">
                  <a16:creationId xmlns:a16="http://schemas.microsoft.com/office/drawing/2014/main" id="{214A37E5-64DA-4E93-9A33-B0137E5DA277}"/>
                </a:ext>
              </a:extLst>
            </p:cNvPr>
            <p:cNvSpPr/>
            <p:nvPr/>
          </p:nvSpPr>
          <p:spPr>
            <a:xfrm>
              <a:off x="5412681" y="4235650"/>
              <a:ext cx="40999" cy="24789"/>
            </a:xfrm>
            <a:custGeom>
              <a:avLst/>
              <a:gdLst>
                <a:gd name="connsiteX0" fmla="*/ 2000 w 4095"/>
                <a:gd name="connsiteY0" fmla="*/ 0 h 2476"/>
                <a:gd name="connsiteX1" fmla="*/ 0 w 4095"/>
                <a:gd name="connsiteY1" fmla="*/ 1238 h 2476"/>
                <a:gd name="connsiteX2" fmla="*/ 2095 w 4095"/>
                <a:gd name="connsiteY2" fmla="*/ 2477 h 2476"/>
                <a:gd name="connsiteX3" fmla="*/ 4096 w 4095"/>
                <a:gd name="connsiteY3" fmla="*/ 1238 h 2476"/>
                <a:gd name="connsiteX4" fmla="*/ 2000 w 4095"/>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476">
                  <a:moveTo>
                    <a:pt x="2000" y="0"/>
                  </a:moveTo>
                  <a:lnTo>
                    <a:pt x="0" y="1238"/>
                  </a:lnTo>
                  <a:lnTo>
                    <a:pt x="2095" y="2477"/>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7" name="îṣľiḋê">
              <a:extLst>
                <a:ext uri="{FF2B5EF4-FFF2-40B4-BE49-F238E27FC236}">
                  <a16:creationId xmlns:a16="http://schemas.microsoft.com/office/drawing/2014/main" id="{EAECCFAE-92A3-4A21-9725-D257A6B42366}"/>
                </a:ext>
              </a:extLst>
            </p:cNvPr>
            <p:cNvSpPr/>
            <p:nvPr/>
          </p:nvSpPr>
          <p:spPr>
            <a:xfrm>
              <a:off x="5370721" y="4240426"/>
              <a:ext cx="40999" cy="24789"/>
            </a:xfrm>
            <a:custGeom>
              <a:avLst/>
              <a:gdLst>
                <a:gd name="connsiteX0" fmla="*/ 2000 w 4095"/>
                <a:gd name="connsiteY0" fmla="*/ 0 h 2476"/>
                <a:gd name="connsiteX1" fmla="*/ 0 w 4095"/>
                <a:gd name="connsiteY1" fmla="*/ 1238 h 2476"/>
                <a:gd name="connsiteX2" fmla="*/ 2095 w 4095"/>
                <a:gd name="connsiteY2" fmla="*/ 2477 h 2476"/>
                <a:gd name="connsiteX3" fmla="*/ 4096 w 4095"/>
                <a:gd name="connsiteY3" fmla="*/ 1238 h 2476"/>
                <a:gd name="connsiteX4" fmla="*/ 2000 w 4095"/>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476">
                  <a:moveTo>
                    <a:pt x="2000" y="0"/>
                  </a:moveTo>
                  <a:lnTo>
                    <a:pt x="0" y="1238"/>
                  </a:lnTo>
                  <a:lnTo>
                    <a:pt x="2095" y="2477"/>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8" name="íṣ1iḋe">
              <a:extLst>
                <a:ext uri="{FF2B5EF4-FFF2-40B4-BE49-F238E27FC236}">
                  <a16:creationId xmlns:a16="http://schemas.microsoft.com/office/drawing/2014/main" id="{FF7836D2-68C1-4700-AE5A-B4C2CF8D6423}"/>
                </a:ext>
              </a:extLst>
            </p:cNvPr>
            <p:cNvSpPr/>
            <p:nvPr/>
          </p:nvSpPr>
          <p:spPr>
            <a:xfrm>
              <a:off x="5274397" y="4243279"/>
              <a:ext cx="41960" cy="23838"/>
            </a:xfrm>
            <a:custGeom>
              <a:avLst/>
              <a:gdLst>
                <a:gd name="connsiteX0" fmla="*/ 2096 w 4191"/>
                <a:gd name="connsiteY0" fmla="*/ 0 h 2381"/>
                <a:gd name="connsiteX1" fmla="*/ 0 w 4191"/>
                <a:gd name="connsiteY1" fmla="*/ 1143 h 2381"/>
                <a:gd name="connsiteX2" fmla="*/ 2191 w 4191"/>
                <a:gd name="connsiteY2" fmla="*/ 2381 h 2381"/>
                <a:gd name="connsiteX3" fmla="*/ 4191 w 4191"/>
                <a:gd name="connsiteY3" fmla="*/ 1238 h 2381"/>
                <a:gd name="connsiteX4" fmla="*/ 2096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96" y="0"/>
                  </a:moveTo>
                  <a:lnTo>
                    <a:pt x="0" y="1143"/>
                  </a:lnTo>
                  <a:lnTo>
                    <a:pt x="2191" y="2381"/>
                  </a:lnTo>
                  <a:lnTo>
                    <a:pt x="4191" y="1238"/>
                  </a:lnTo>
                  <a:lnTo>
                    <a:pt x="2096"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19" name="ïṥḻiḋê">
              <a:extLst>
                <a:ext uri="{FF2B5EF4-FFF2-40B4-BE49-F238E27FC236}">
                  <a16:creationId xmlns:a16="http://schemas.microsoft.com/office/drawing/2014/main" id="{A1219204-D1CC-4042-A369-DF4DAE9224BA}"/>
                </a:ext>
              </a:extLst>
            </p:cNvPr>
            <p:cNvSpPr/>
            <p:nvPr/>
          </p:nvSpPr>
          <p:spPr>
            <a:xfrm>
              <a:off x="5437471" y="4250908"/>
              <a:ext cx="41960" cy="23838"/>
            </a:xfrm>
            <a:custGeom>
              <a:avLst/>
              <a:gdLst>
                <a:gd name="connsiteX0" fmla="*/ 2000 w 4191"/>
                <a:gd name="connsiteY0" fmla="*/ 0 h 2381"/>
                <a:gd name="connsiteX1" fmla="*/ 0 w 4191"/>
                <a:gd name="connsiteY1" fmla="*/ 1143 h 2381"/>
                <a:gd name="connsiteX2" fmla="*/ 2096 w 4191"/>
                <a:gd name="connsiteY2" fmla="*/ 2381 h 2381"/>
                <a:gd name="connsiteX3" fmla="*/ 4191 w 4191"/>
                <a:gd name="connsiteY3" fmla="*/ 1238 h 2381"/>
                <a:gd name="connsiteX4" fmla="*/ 2000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00" y="0"/>
                  </a:moveTo>
                  <a:lnTo>
                    <a:pt x="0" y="1143"/>
                  </a:lnTo>
                  <a:lnTo>
                    <a:pt x="2096" y="2381"/>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0" name="îṣliḍè">
              <a:extLst>
                <a:ext uri="{FF2B5EF4-FFF2-40B4-BE49-F238E27FC236}">
                  <a16:creationId xmlns:a16="http://schemas.microsoft.com/office/drawing/2014/main" id="{9A9B8C08-0BA2-4E74-BB4D-BC4FE8B45143}"/>
                </a:ext>
              </a:extLst>
            </p:cNvPr>
            <p:cNvSpPr/>
            <p:nvPr/>
          </p:nvSpPr>
          <p:spPr>
            <a:xfrm>
              <a:off x="5337342" y="4249957"/>
              <a:ext cx="41960" cy="24789"/>
            </a:xfrm>
            <a:custGeom>
              <a:avLst/>
              <a:gdLst>
                <a:gd name="connsiteX0" fmla="*/ 2000 w 4191"/>
                <a:gd name="connsiteY0" fmla="*/ 0 h 2476"/>
                <a:gd name="connsiteX1" fmla="*/ 0 w 4191"/>
                <a:gd name="connsiteY1" fmla="*/ 1238 h 2476"/>
                <a:gd name="connsiteX2" fmla="*/ 2095 w 4191"/>
                <a:gd name="connsiteY2" fmla="*/ 2477 h 2476"/>
                <a:gd name="connsiteX3" fmla="*/ 4191 w 4191"/>
                <a:gd name="connsiteY3" fmla="*/ 1238 h 2476"/>
                <a:gd name="connsiteX4" fmla="*/ 2000 w 4191"/>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476">
                  <a:moveTo>
                    <a:pt x="2000" y="0"/>
                  </a:moveTo>
                  <a:lnTo>
                    <a:pt x="0" y="1238"/>
                  </a:lnTo>
                  <a:lnTo>
                    <a:pt x="2095" y="2477"/>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1" name="îş1îḋe">
              <a:extLst>
                <a:ext uri="{FF2B5EF4-FFF2-40B4-BE49-F238E27FC236}">
                  <a16:creationId xmlns:a16="http://schemas.microsoft.com/office/drawing/2014/main" id="{1CC0C55F-0233-497D-9174-F76C80E86343}"/>
                </a:ext>
              </a:extLst>
            </p:cNvPr>
            <p:cNvSpPr/>
            <p:nvPr/>
          </p:nvSpPr>
          <p:spPr>
            <a:xfrm>
              <a:off x="5394560" y="4254722"/>
              <a:ext cx="41960" cy="23838"/>
            </a:xfrm>
            <a:custGeom>
              <a:avLst/>
              <a:gdLst>
                <a:gd name="connsiteX0" fmla="*/ 2000 w 4191"/>
                <a:gd name="connsiteY0" fmla="*/ 0 h 2381"/>
                <a:gd name="connsiteX1" fmla="*/ 0 w 4191"/>
                <a:gd name="connsiteY1" fmla="*/ 1143 h 2381"/>
                <a:gd name="connsiteX2" fmla="*/ 2095 w 4191"/>
                <a:gd name="connsiteY2" fmla="*/ 2381 h 2381"/>
                <a:gd name="connsiteX3" fmla="*/ 4191 w 4191"/>
                <a:gd name="connsiteY3" fmla="*/ 1238 h 2381"/>
                <a:gd name="connsiteX4" fmla="*/ 2000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00" y="0"/>
                  </a:moveTo>
                  <a:lnTo>
                    <a:pt x="0" y="1143"/>
                  </a:lnTo>
                  <a:lnTo>
                    <a:pt x="2095" y="2381"/>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2" name="íṩḷíḋê">
              <a:extLst>
                <a:ext uri="{FF2B5EF4-FFF2-40B4-BE49-F238E27FC236}">
                  <a16:creationId xmlns:a16="http://schemas.microsoft.com/office/drawing/2014/main" id="{B123E7FC-DD41-4370-BD1C-01D1B887FD4F}"/>
                </a:ext>
              </a:extLst>
            </p:cNvPr>
            <p:cNvSpPr/>
            <p:nvPr/>
          </p:nvSpPr>
          <p:spPr>
            <a:xfrm>
              <a:off x="5298235" y="4256635"/>
              <a:ext cx="41960" cy="24789"/>
            </a:xfrm>
            <a:custGeom>
              <a:avLst/>
              <a:gdLst>
                <a:gd name="connsiteX0" fmla="*/ 2096 w 4191"/>
                <a:gd name="connsiteY0" fmla="*/ 0 h 2476"/>
                <a:gd name="connsiteX1" fmla="*/ 0 w 4191"/>
                <a:gd name="connsiteY1" fmla="*/ 1238 h 2476"/>
                <a:gd name="connsiteX2" fmla="*/ 2191 w 4191"/>
                <a:gd name="connsiteY2" fmla="*/ 2476 h 2476"/>
                <a:gd name="connsiteX3" fmla="*/ 4191 w 4191"/>
                <a:gd name="connsiteY3" fmla="*/ 1238 h 2476"/>
                <a:gd name="connsiteX4" fmla="*/ 2096 w 4191"/>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476">
                  <a:moveTo>
                    <a:pt x="2096" y="0"/>
                  </a:moveTo>
                  <a:lnTo>
                    <a:pt x="0" y="1238"/>
                  </a:lnTo>
                  <a:lnTo>
                    <a:pt x="2191" y="2476"/>
                  </a:lnTo>
                  <a:lnTo>
                    <a:pt x="4191" y="1238"/>
                  </a:lnTo>
                  <a:lnTo>
                    <a:pt x="2096"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3" name="íṡliḑé">
              <a:extLst>
                <a:ext uri="{FF2B5EF4-FFF2-40B4-BE49-F238E27FC236}">
                  <a16:creationId xmlns:a16="http://schemas.microsoft.com/office/drawing/2014/main" id="{7B76277B-F609-46DE-A3B5-F59177DC4712}"/>
                </a:ext>
              </a:extLst>
            </p:cNvPr>
            <p:cNvSpPr/>
            <p:nvPr/>
          </p:nvSpPr>
          <p:spPr>
            <a:xfrm>
              <a:off x="5361180" y="4264264"/>
              <a:ext cx="41960" cy="23838"/>
            </a:xfrm>
            <a:custGeom>
              <a:avLst/>
              <a:gdLst>
                <a:gd name="connsiteX0" fmla="*/ 2000 w 4191"/>
                <a:gd name="connsiteY0" fmla="*/ 0 h 2381"/>
                <a:gd name="connsiteX1" fmla="*/ 0 w 4191"/>
                <a:gd name="connsiteY1" fmla="*/ 1143 h 2381"/>
                <a:gd name="connsiteX2" fmla="*/ 2095 w 4191"/>
                <a:gd name="connsiteY2" fmla="*/ 2381 h 2381"/>
                <a:gd name="connsiteX3" fmla="*/ 4191 w 4191"/>
                <a:gd name="connsiteY3" fmla="*/ 1238 h 2381"/>
                <a:gd name="connsiteX4" fmla="*/ 2000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00" y="0"/>
                  </a:moveTo>
                  <a:lnTo>
                    <a:pt x="0" y="1143"/>
                  </a:lnTo>
                  <a:lnTo>
                    <a:pt x="2095" y="2381"/>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4" name="íslîḋè">
              <a:extLst>
                <a:ext uri="{FF2B5EF4-FFF2-40B4-BE49-F238E27FC236}">
                  <a16:creationId xmlns:a16="http://schemas.microsoft.com/office/drawing/2014/main" id="{55FFE5E1-05ED-447B-9BCF-2F7F34E16953}"/>
                </a:ext>
              </a:extLst>
            </p:cNvPr>
            <p:cNvSpPr/>
            <p:nvPr/>
          </p:nvSpPr>
          <p:spPr>
            <a:xfrm>
              <a:off x="5463221" y="4265215"/>
              <a:ext cx="40999" cy="23838"/>
            </a:xfrm>
            <a:custGeom>
              <a:avLst/>
              <a:gdLst>
                <a:gd name="connsiteX0" fmla="*/ 2000 w 4095"/>
                <a:gd name="connsiteY0" fmla="*/ 0 h 2381"/>
                <a:gd name="connsiteX1" fmla="*/ 0 w 4095"/>
                <a:gd name="connsiteY1" fmla="*/ 1143 h 2381"/>
                <a:gd name="connsiteX2" fmla="*/ 2096 w 4095"/>
                <a:gd name="connsiteY2" fmla="*/ 2381 h 2381"/>
                <a:gd name="connsiteX3" fmla="*/ 4096 w 4095"/>
                <a:gd name="connsiteY3" fmla="*/ 1238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6" y="2381"/>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5" name="íşľïḋê">
              <a:extLst>
                <a:ext uri="{FF2B5EF4-FFF2-40B4-BE49-F238E27FC236}">
                  <a16:creationId xmlns:a16="http://schemas.microsoft.com/office/drawing/2014/main" id="{A5A707F3-7AC2-4EBF-9671-EF3A35C7AC07}"/>
                </a:ext>
              </a:extLst>
            </p:cNvPr>
            <p:cNvSpPr/>
            <p:nvPr/>
          </p:nvSpPr>
          <p:spPr>
            <a:xfrm>
              <a:off x="5418398" y="4269029"/>
              <a:ext cx="41960" cy="23838"/>
            </a:xfrm>
            <a:custGeom>
              <a:avLst/>
              <a:gdLst>
                <a:gd name="connsiteX0" fmla="*/ 2095 w 4191"/>
                <a:gd name="connsiteY0" fmla="*/ 0 h 2381"/>
                <a:gd name="connsiteX1" fmla="*/ 0 w 4191"/>
                <a:gd name="connsiteY1" fmla="*/ 1143 h 2381"/>
                <a:gd name="connsiteX2" fmla="*/ 2095 w 4191"/>
                <a:gd name="connsiteY2" fmla="*/ 2381 h 2381"/>
                <a:gd name="connsiteX3" fmla="*/ 4191 w 4191"/>
                <a:gd name="connsiteY3" fmla="*/ 1143 h 2381"/>
                <a:gd name="connsiteX4" fmla="*/ 2095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95" y="0"/>
                  </a:moveTo>
                  <a:lnTo>
                    <a:pt x="0" y="1143"/>
                  </a:lnTo>
                  <a:lnTo>
                    <a:pt x="2095" y="2381"/>
                  </a:lnTo>
                  <a:lnTo>
                    <a:pt x="4191" y="1143"/>
                  </a:lnTo>
                  <a:lnTo>
                    <a:pt x="2095"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6" name="îṡ1ïḑè">
              <a:extLst>
                <a:ext uri="{FF2B5EF4-FFF2-40B4-BE49-F238E27FC236}">
                  <a16:creationId xmlns:a16="http://schemas.microsoft.com/office/drawing/2014/main" id="{3CAAA272-7A7F-4985-BDF7-2EA55D61D477}"/>
                </a:ext>
              </a:extLst>
            </p:cNvPr>
            <p:cNvSpPr/>
            <p:nvPr/>
          </p:nvSpPr>
          <p:spPr>
            <a:xfrm>
              <a:off x="5385018" y="4277610"/>
              <a:ext cx="41960" cy="24789"/>
            </a:xfrm>
            <a:custGeom>
              <a:avLst/>
              <a:gdLst>
                <a:gd name="connsiteX0" fmla="*/ 2000 w 4191"/>
                <a:gd name="connsiteY0" fmla="*/ 0 h 2476"/>
                <a:gd name="connsiteX1" fmla="*/ 0 w 4191"/>
                <a:gd name="connsiteY1" fmla="*/ 1238 h 2476"/>
                <a:gd name="connsiteX2" fmla="*/ 2095 w 4191"/>
                <a:gd name="connsiteY2" fmla="*/ 2477 h 2476"/>
                <a:gd name="connsiteX3" fmla="*/ 4191 w 4191"/>
                <a:gd name="connsiteY3" fmla="*/ 1238 h 2476"/>
                <a:gd name="connsiteX4" fmla="*/ 2000 w 4191"/>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476">
                  <a:moveTo>
                    <a:pt x="2000" y="0"/>
                  </a:moveTo>
                  <a:lnTo>
                    <a:pt x="0" y="1238"/>
                  </a:lnTo>
                  <a:lnTo>
                    <a:pt x="2095" y="2477"/>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7" name="ïṥľiďé">
              <a:extLst>
                <a:ext uri="{FF2B5EF4-FFF2-40B4-BE49-F238E27FC236}">
                  <a16:creationId xmlns:a16="http://schemas.microsoft.com/office/drawing/2014/main" id="{DF6493D1-211B-4ACC-A5AD-AF8ECA5578E5}"/>
                </a:ext>
              </a:extLst>
            </p:cNvPr>
            <p:cNvSpPr/>
            <p:nvPr/>
          </p:nvSpPr>
          <p:spPr>
            <a:xfrm>
              <a:off x="5488011" y="4279522"/>
              <a:ext cx="41960" cy="24789"/>
            </a:xfrm>
            <a:custGeom>
              <a:avLst/>
              <a:gdLst>
                <a:gd name="connsiteX0" fmla="*/ 2000 w 4191"/>
                <a:gd name="connsiteY0" fmla="*/ 0 h 2476"/>
                <a:gd name="connsiteX1" fmla="*/ 0 w 4191"/>
                <a:gd name="connsiteY1" fmla="*/ 1238 h 2476"/>
                <a:gd name="connsiteX2" fmla="*/ 2095 w 4191"/>
                <a:gd name="connsiteY2" fmla="*/ 2477 h 2476"/>
                <a:gd name="connsiteX3" fmla="*/ 4191 w 4191"/>
                <a:gd name="connsiteY3" fmla="*/ 1238 h 2476"/>
                <a:gd name="connsiteX4" fmla="*/ 2000 w 4191"/>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476">
                  <a:moveTo>
                    <a:pt x="2000" y="0"/>
                  </a:moveTo>
                  <a:lnTo>
                    <a:pt x="0" y="1238"/>
                  </a:lnTo>
                  <a:lnTo>
                    <a:pt x="2095" y="2477"/>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8" name="iṡlïḓê">
              <a:extLst>
                <a:ext uri="{FF2B5EF4-FFF2-40B4-BE49-F238E27FC236}">
                  <a16:creationId xmlns:a16="http://schemas.microsoft.com/office/drawing/2014/main" id="{4FCCB6EF-E1FE-4F37-AEF7-9AE61A4B819D}"/>
                </a:ext>
              </a:extLst>
            </p:cNvPr>
            <p:cNvSpPr/>
            <p:nvPr/>
          </p:nvSpPr>
          <p:spPr>
            <a:xfrm>
              <a:off x="5443188" y="4282375"/>
              <a:ext cx="40999" cy="24789"/>
            </a:xfrm>
            <a:custGeom>
              <a:avLst/>
              <a:gdLst>
                <a:gd name="connsiteX0" fmla="*/ 2000 w 4095"/>
                <a:gd name="connsiteY0" fmla="*/ 0 h 2476"/>
                <a:gd name="connsiteX1" fmla="*/ 0 w 4095"/>
                <a:gd name="connsiteY1" fmla="*/ 1238 h 2476"/>
                <a:gd name="connsiteX2" fmla="*/ 2096 w 4095"/>
                <a:gd name="connsiteY2" fmla="*/ 2477 h 2476"/>
                <a:gd name="connsiteX3" fmla="*/ 4096 w 4095"/>
                <a:gd name="connsiteY3" fmla="*/ 1238 h 2476"/>
                <a:gd name="connsiteX4" fmla="*/ 2000 w 4095"/>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476">
                  <a:moveTo>
                    <a:pt x="2000" y="0"/>
                  </a:moveTo>
                  <a:lnTo>
                    <a:pt x="0" y="1238"/>
                  </a:lnTo>
                  <a:lnTo>
                    <a:pt x="2096" y="2477"/>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29" name="îṩḻîḓè">
              <a:extLst>
                <a:ext uri="{FF2B5EF4-FFF2-40B4-BE49-F238E27FC236}">
                  <a16:creationId xmlns:a16="http://schemas.microsoft.com/office/drawing/2014/main" id="{BDE0C17A-054D-4A0E-89D9-FFE9003BD2D4}"/>
                </a:ext>
              </a:extLst>
            </p:cNvPr>
            <p:cNvSpPr/>
            <p:nvPr/>
          </p:nvSpPr>
          <p:spPr>
            <a:xfrm>
              <a:off x="5346873" y="4285239"/>
              <a:ext cx="41960" cy="23838"/>
            </a:xfrm>
            <a:custGeom>
              <a:avLst/>
              <a:gdLst>
                <a:gd name="connsiteX0" fmla="*/ 2000 w 4191"/>
                <a:gd name="connsiteY0" fmla="*/ 0 h 2381"/>
                <a:gd name="connsiteX1" fmla="*/ 0 w 4191"/>
                <a:gd name="connsiteY1" fmla="*/ 1143 h 2381"/>
                <a:gd name="connsiteX2" fmla="*/ 2095 w 4191"/>
                <a:gd name="connsiteY2" fmla="*/ 2381 h 2381"/>
                <a:gd name="connsiteX3" fmla="*/ 4191 w 4191"/>
                <a:gd name="connsiteY3" fmla="*/ 1238 h 2381"/>
                <a:gd name="connsiteX4" fmla="*/ 2000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00" y="0"/>
                  </a:moveTo>
                  <a:lnTo>
                    <a:pt x="0" y="1143"/>
                  </a:lnTo>
                  <a:lnTo>
                    <a:pt x="2095" y="2381"/>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0" name="išḷîḍè">
              <a:extLst>
                <a:ext uri="{FF2B5EF4-FFF2-40B4-BE49-F238E27FC236}">
                  <a16:creationId xmlns:a16="http://schemas.microsoft.com/office/drawing/2014/main" id="{8DC4E500-C9F7-4F53-A9BC-B2205AECEFF6}"/>
                </a:ext>
              </a:extLst>
            </p:cNvPr>
            <p:cNvSpPr/>
            <p:nvPr/>
          </p:nvSpPr>
          <p:spPr>
            <a:xfrm>
              <a:off x="5408867" y="4291917"/>
              <a:ext cx="40999" cy="23838"/>
            </a:xfrm>
            <a:custGeom>
              <a:avLst/>
              <a:gdLst>
                <a:gd name="connsiteX0" fmla="*/ 2000 w 4095"/>
                <a:gd name="connsiteY0" fmla="*/ 0 h 2381"/>
                <a:gd name="connsiteX1" fmla="*/ 0 w 4095"/>
                <a:gd name="connsiteY1" fmla="*/ 1143 h 2381"/>
                <a:gd name="connsiteX2" fmla="*/ 2095 w 4095"/>
                <a:gd name="connsiteY2" fmla="*/ 2381 h 2381"/>
                <a:gd name="connsiteX3" fmla="*/ 4096 w 4095"/>
                <a:gd name="connsiteY3" fmla="*/ 1238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5" y="2381"/>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1" name="îślïďê">
              <a:extLst>
                <a:ext uri="{FF2B5EF4-FFF2-40B4-BE49-F238E27FC236}">
                  <a16:creationId xmlns:a16="http://schemas.microsoft.com/office/drawing/2014/main" id="{F44CBE6D-5A02-4CDF-9F95-C2144B21BB74}"/>
                </a:ext>
              </a:extLst>
            </p:cNvPr>
            <p:cNvSpPr/>
            <p:nvPr/>
          </p:nvSpPr>
          <p:spPr>
            <a:xfrm>
              <a:off x="5512810" y="4294780"/>
              <a:ext cx="41960" cy="23838"/>
            </a:xfrm>
            <a:custGeom>
              <a:avLst/>
              <a:gdLst>
                <a:gd name="connsiteX0" fmla="*/ 2096 w 4191"/>
                <a:gd name="connsiteY0" fmla="*/ 0 h 2381"/>
                <a:gd name="connsiteX1" fmla="*/ 0 w 4191"/>
                <a:gd name="connsiteY1" fmla="*/ 1143 h 2381"/>
                <a:gd name="connsiteX2" fmla="*/ 2191 w 4191"/>
                <a:gd name="connsiteY2" fmla="*/ 2381 h 2381"/>
                <a:gd name="connsiteX3" fmla="*/ 4191 w 4191"/>
                <a:gd name="connsiteY3" fmla="*/ 1238 h 2381"/>
                <a:gd name="connsiteX4" fmla="*/ 2096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96" y="0"/>
                  </a:moveTo>
                  <a:lnTo>
                    <a:pt x="0" y="1143"/>
                  </a:lnTo>
                  <a:lnTo>
                    <a:pt x="2191" y="2381"/>
                  </a:lnTo>
                  <a:lnTo>
                    <a:pt x="4191" y="1238"/>
                  </a:lnTo>
                  <a:lnTo>
                    <a:pt x="2096"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2" name="ïṩḷïḍe">
              <a:extLst>
                <a:ext uri="{FF2B5EF4-FFF2-40B4-BE49-F238E27FC236}">
                  <a16:creationId xmlns:a16="http://schemas.microsoft.com/office/drawing/2014/main" id="{C168DCC8-3EE2-4239-9789-4C8A43B8295F}"/>
                </a:ext>
              </a:extLst>
            </p:cNvPr>
            <p:cNvSpPr/>
            <p:nvPr/>
          </p:nvSpPr>
          <p:spPr>
            <a:xfrm>
              <a:off x="5467036" y="4296682"/>
              <a:ext cx="40999" cy="23838"/>
            </a:xfrm>
            <a:custGeom>
              <a:avLst/>
              <a:gdLst>
                <a:gd name="connsiteX0" fmla="*/ 2000 w 4095"/>
                <a:gd name="connsiteY0" fmla="*/ 0 h 2381"/>
                <a:gd name="connsiteX1" fmla="*/ 0 w 4095"/>
                <a:gd name="connsiteY1" fmla="*/ 1143 h 2381"/>
                <a:gd name="connsiteX2" fmla="*/ 2096 w 4095"/>
                <a:gd name="connsiteY2" fmla="*/ 2381 h 2381"/>
                <a:gd name="connsiteX3" fmla="*/ 4096 w 4095"/>
                <a:gd name="connsiteY3" fmla="*/ 1238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6" y="2381"/>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3" name="íṡlîḑê">
              <a:extLst>
                <a:ext uri="{FF2B5EF4-FFF2-40B4-BE49-F238E27FC236}">
                  <a16:creationId xmlns:a16="http://schemas.microsoft.com/office/drawing/2014/main" id="{9DC42B2C-1F67-4663-8D54-5E188C09D658}"/>
                </a:ext>
              </a:extLst>
            </p:cNvPr>
            <p:cNvSpPr/>
            <p:nvPr/>
          </p:nvSpPr>
          <p:spPr>
            <a:xfrm>
              <a:off x="5370721" y="4298595"/>
              <a:ext cx="40999" cy="23838"/>
            </a:xfrm>
            <a:custGeom>
              <a:avLst/>
              <a:gdLst>
                <a:gd name="connsiteX0" fmla="*/ 2000 w 4095"/>
                <a:gd name="connsiteY0" fmla="*/ 0 h 2381"/>
                <a:gd name="connsiteX1" fmla="*/ 0 w 4095"/>
                <a:gd name="connsiteY1" fmla="*/ 1143 h 2381"/>
                <a:gd name="connsiteX2" fmla="*/ 2095 w 4095"/>
                <a:gd name="connsiteY2" fmla="*/ 2381 h 2381"/>
                <a:gd name="connsiteX3" fmla="*/ 4096 w 4095"/>
                <a:gd name="connsiteY3" fmla="*/ 1238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5" y="2381"/>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4" name="iślîḋé">
              <a:extLst>
                <a:ext uri="{FF2B5EF4-FFF2-40B4-BE49-F238E27FC236}">
                  <a16:creationId xmlns:a16="http://schemas.microsoft.com/office/drawing/2014/main" id="{A94B467B-3B3B-4801-9DF0-DBC242A3A314}"/>
                </a:ext>
              </a:extLst>
            </p:cNvPr>
            <p:cNvSpPr/>
            <p:nvPr/>
          </p:nvSpPr>
          <p:spPr>
            <a:xfrm>
              <a:off x="5432705" y="4305263"/>
              <a:ext cx="40999" cy="24789"/>
            </a:xfrm>
            <a:custGeom>
              <a:avLst/>
              <a:gdLst>
                <a:gd name="connsiteX0" fmla="*/ 2000 w 4095"/>
                <a:gd name="connsiteY0" fmla="*/ 0 h 2476"/>
                <a:gd name="connsiteX1" fmla="*/ 0 w 4095"/>
                <a:gd name="connsiteY1" fmla="*/ 1238 h 2476"/>
                <a:gd name="connsiteX2" fmla="*/ 2095 w 4095"/>
                <a:gd name="connsiteY2" fmla="*/ 2477 h 2476"/>
                <a:gd name="connsiteX3" fmla="*/ 4096 w 4095"/>
                <a:gd name="connsiteY3" fmla="*/ 1238 h 2476"/>
                <a:gd name="connsiteX4" fmla="*/ 2000 w 4095"/>
                <a:gd name="connsiteY4" fmla="*/ 0 h 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476">
                  <a:moveTo>
                    <a:pt x="2000" y="0"/>
                  </a:moveTo>
                  <a:lnTo>
                    <a:pt x="0" y="1238"/>
                  </a:lnTo>
                  <a:lnTo>
                    <a:pt x="2095" y="2477"/>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5" name="ïSļîḓé">
              <a:extLst>
                <a:ext uri="{FF2B5EF4-FFF2-40B4-BE49-F238E27FC236}">
                  <a16:creationId xmlns:a16="http://schemas.microsoft.com/office/drawing/2014/main" id="{4A70A554-450A-4FBE-A709-5185C0F140C5}"/>
                </a:ext>
              </a:extLst>
            </p:cNvPr>
            <p:cNvSpPr/>
            <p:nvPr/>
          </p:nvSpPr>
          <p:spPr>
            <a:xfrm>
              <a:off x="5394560" y="4312902"/>
              <a:ext cx="40999" cy="23838"/>
            </a:xfrm>
            <a:custGeom>
              <a:avLst/>
              <a:gdLst>
                <a:gd name="connsiteX0" fmla="*/ 2000 w 4095"/>
                <a:gd name="connsiteY0" fmla="*/ 0 h 2381"/>
                <a:gd name="connsiteX1" fmla="*/ 0 w 4095"/>
                <a:gd name="connsiteY1" fmla="*/ 1143 h 2381"/>
                <a:gd name="connsiteX2" fmla="*/ 2095 w 4095"/>
                <a:gd name="connsiteY2" fmla="*/ 2381 h 2381"/>
                <a:gd name="connsiteX3" fmla="*/ 4096 w 4095"/>
                <a:gd name="connsiteY3" fmla="*/ 1143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5" y="2381"/>
                  </a:lnTo>
                  <a:lnTo>
                    <a:pt x="4096" y="1143"/>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6" name="îs1iḑé">
              <a:extLst>
                <a:ext uri="{FF2B5EF4-FFF2-40B4-BE49-F238E27FC236}">
                  <a16:creationId xmlns:a16="http://schemas.microsoft.com/office/drawing/2014/main" id="{1883C10E-1858-4275-8267-853D66C91655}"/>
                </a:ext>
              </a:extLst>
            </p:cNvPr>
            <p:cNvSpPr/>
            <p:nvPr/>
          </p:nvSpPr>
          <p:spPr>
            <a:xfrm>
              <a:off x="5548092" y="4314804"/>
              <a:ext cx="41960" cy="23838"/>
            </a:xfrm>
            <a:custGeom>
              <a:avLst/>
              <a:gdLst>
                <a:gd name="connsiteX0" fmla="*/ 2000 w 4191"/>
                <a:gd name="connsiteY0" fmla="*/ 0 h 2381"/>
                <a:gd name="connsiteX1" fmla="*/ 0 w 4191"/>
                <a:gd name="connsiteY1" fmla="*/ 1143 h 2381"/>
                <a:gd name="connsiteX2" fmla="*/ 2095 w 4191"/>
                <a:gd name="connsiteY2" fmla="*/ 2381 h 2381"/>
                <a:gd name="connsiteX3" fmla="*/ 4191 w 4191"/>
                <a:gd name="connsiteY3" fmla="*/ 1238 h 2381"/>
                <a:gd name="connsiteX4" fmla="*/ 2000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00" y="0"/>
                  </a:moveTo>
                  <a:lnTo>
                    <a:pt x="0" y="1143"/>
                  </a:lnTo>
                  <a:lnTo>
                    <a:pt x="2095" y="2381"/>
                  </a:lnTo>
                  <a:lnTo>
                    <a:pt x="4191"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7" name="íśļídè">
              <a:extLst>
                <a:ext uri="{FF2B5EF4-FFF2-40B4-BE49-F238E27FC236}">
                  <a16:creationId xmlns:a16="http://schemas.microsoft.com/office/drawing/2014/main" id="{C1C663A1-BB9D-4910-9BE9-608E2DE28919}"/>
                </a:ext>
              </a:extLst>
            </p:cNvPr>
            <p:cNvSpPr/>
            <p:nvPr/>
          </p:nvSpPr>
          <p:spPr>
            <a:xfrm>
              <a:off x="5456543" y="4319570"/>
              <a:ext cx="40999" cy="23838"/>
            </a:xfrm>
            <a:custGeom>
              <a:avLst/>
              <a:gdLst>
                <a:gd name="connsiteX0" fmla="*/ 2000 w 4095"/>
                <a:gd name="connsiteY0" fmla="*/ 0 h 2381"/>
                <a:gd name="connsiteX1" fmla="*/ 0 w 4095"/>
                <a:gd name="connsiteY1" fmla="*/ 1143 h 2381"/>
                <a:gd name="connsiteX2" fmla="*/ 2095 w 4095"/>
                <a:gd name="connsiteY2" fmla="*/ 2381 h 2381"/>
                <a:gd name="connsiteX3" fmla="*/ 4096 w 4095"/>
                <a:gd name="connsiteY3" fmla="*/ 1238 h 2381"/>
                <a:gd name="connsiteX4" fmla="*/ 2000 w 4095"/>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2381">
                  <a:moveTo>
                    <a:pt x="2000" y="0"/>
                  </a:moveTo>
                  <a:lnTo>
                    <a:pt x="0" y="1143"/>
                  </a:lnTo>
                  <a:lnTo>
                    <a:pt x="2095" y="2381"/>
                  </a:lnTo>
                  <a:lnTo>
                    <a:pt x="4096" y="123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8" name="iŝ1ïḋè">
              <a:extLst>
                <a:ext uri="{FF2B5EF4-FFF2-40B4-BE49-F238E27FC236}">
                  <a16:creationId xmlns:a16="http://schemas.microsoft.com/office/drawing/2014/main" id="{331382B3-867B-4381-A377-DF9C381B5134}"/>
                </a:ext>
              </a:extLst>
            </p:cNvPr>
            <p:cNvSpPr/>
            <p:nvPr/>
          </p:nvSpPr>
          <p:spPr>
            <a:xfrm>
              <a:off x="5292519" y="4282375"/>
              <a:ext cx="113475" cy="65798"/>
            </a:xfrm>
            <a:custGeom>
              <a:avLst/>
              <a:gdLst>
                <a:gd name="connsiteX0" fmla="*/ 2000 w 11334"/>
                <a:gd name="connsiteY0" fmla="*/ 0 h 6572"/>
                <a:gd name="connsiteX1" fmla="*/ 0 w 11334"/>
                <a:gd name="connsiteY1" fmla="*/ 1143 h 6572"/>
                <a:gd name="connsiteX2" fmla="*/ 9239 w 11334"/>
                <a:gd name="connsiteY2" fmla="*/ 6572 h 6572"/>
                <a:gd name="connsiteX3" fmla="*/ 11335 w 11334"/>
                <a:gd name="connsiteY3" fmla="*/ 5429 h 6572"/>
                <a:gd name="connsiteX4" fmla="*/ 2000 w 11334"/>
                <a:gd name="connsiteY4" fmla="*/ 0 h 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6572">
                  <a:moveTo>
                    <a:pt x="2000" y="0"/>
                  </a:moveTo>
                  <a:lnTo>
                    <a:pt x="0" y="1143"/>
                  </a:lnTo>
                  <a:lnTo>
                    <a:pt x="9239" y="6572"/>
                  </a:lnTo>
                  <a:lnTo>
                    <a:pt x="11335" y="5429"/>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39" name="iṣľïḑe">
              <a:extLst>
                <a:ext uri="{FF2B5EF4-FFF2-40B4-BE49-F238E27FC236}">
                  <a16:creationId xmlns:a16="http://schemas.microsoft.com/office/drawing/2014/main" id="{BDDAF114-B1D2-4FA8-A1F1-AF7D56B96B6F}"/>
                </a:ext>
              </a:extLst>
            </p:cNvPr>
            <p:cNvSpPr/>
            <p:nvPr/>
          </p:nvSpPr>
          <p:spPr>
            <a:xfrm>
              <a:off x="5417447" y="4326247"/>
              <a:ext cx="41960" cy="23838"/>
            </a:xfrm>
            <a:custGeom>
              <a:avLst/>
              <a:gdLst>
                <a:gd name="connsiteX0" fmla="*/ 2096 w 4191"/>
                <a:gd name="connsiteY0" fmla="*/ 0 h 2381"/>
                <a:gd name="connsiteX1" fmla="*/ 0 w 4191"/>
                <a:gd name="connsiteY1" fmla="*/ 1143 h 2381"/>
                <a:gd name="connsiteX2" fmla="*/ 2191 w 4191"/>
                <a:gd name="connsiteY2" fmla="*/ 2381 h 2381"/>
                <a:gd name="connsiteX3" fmla="*/ 4191 w 4191"/>
                <a:gd name="connsiteY3" fmla="*/ 1238 h 2381"/>
                <a:gd name="connsiteX4" fmla="*/ 2096 w 4191"/>
                <a:gd name="connsiteY4" fmla="*/ 0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2381">
                  <a:moveTo>
                    <a:pt x="2096" y="0"/>
                  </a:moveTo>
                  <a:lnTo>
                    <a:pt x="0" y="1143"/>
                  </a:lnTo>
                  <a:lnTo>
                    <a:pt x="2191" y="2381"/>
                  </a:lnTo>
                  <a:lnTo>
                    <a:pt x="4191" y="1238"/>
                  </a:lnTo>
                  <a:lnTo>
                    <a:pt x="2096"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40" name="iSḻídê">
              <a:extLst>
                <a:ext uri="{FF2B5EF4-FFF2-40B4-BE49-F238E27FC236}">
                  <a16:creationId xmlns:a16="http://schemas.microsoft.com/office/drawing/2014/main" id="{B9EA35DD-6A5E-4675-86D1-C60918E2D0C0}"/>
                </a:ext>
              </a:extLst>
            </p:cNvPr>
            <p:cNvSpPr/>
            <p:nvPr/>
          </p:nvSpPr>
          <p:spPr>
            <a:xfrm>
              <a:off x="5491825" y="4310989"/>
              <a:ext cx="72476" cy="41950"/>
            </a:xfrm>
            <a:custGeom>
              <a:avLst/>
              <a:gdLst>
                <a:gd name="connsiteX0" fmla="*/ 2000 w 7239"/>
                <a:gd name="connsiteY0" fmla="*/ 0 h 4190"/>
                <a:gd name="connsiteX1" fmla="*/ 0 w 7239"/>
                <a:gd name="connsiteY1" fmla="*/ 1238 h 4190"/>
                <a:gd name="connsiteX2" fmla="*/ 5239 w 7239"/>
                <a:gd name="connsiteY2" fmla="*/ 4191 h 4190"/>
                <a:gd name="connsiteX3" fmla="*/ 7239 w 7239"/>
                <a:gd name="connsiteY3" fmla="*/ 3048 h 4190"/>
                <a:gd name="connsiteX4" fmla="*/ 2000 w 7239"/>
                <a:gd name="connsiteY4" fmla="*/ 0 h 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 h="4190">
                  <a:moveTo>
                    <a:pt x="2000" y="0"/>
                  </a:moveTo>
                  <a:lnTo>
                    <a:pt x="0" y="1238"/>
                  </a:lnTo>
                  <a:lnTo>
                    <a:pt x="5239" y="4191"/>
                  </a:lnTo>
                  <a:lnTo>
                    <a:pt x="7239" y="304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41" name="ísḷiḍè">
              <a:extLst>
                <a:ext uri="{FF2B5EF4-FFF2-40B4-BE49-F238E27FC236}">
                  <a16:creationId xmlns:a16="http://schemas.microsoft.com/office/drawing/2014/main" id="{114C0C90-F509-4C37-A776-18088867FA3D}"/>
                </a:ext>
              </a:extLst>
            </p:cNvPr>
            <p:cNvSpPr/>
            <p:nvPr/>
          </p:nvSpPr>
          <p:spPr>
            <a:xfrm>
              <a:off x="5480382" y="4332925"/>
              <a:ext cx="59120" cy="34331"/>
            </a:xfrm>
            <a:custGeom>
              <a:avLst/>
              <a:gdLst>
                <a:gd name="connsiteX0" fmla="*/ 2000 w 5905"/>
                <a:gd name="connsiteY0" fmla="*/ 0 h 3429"/>
                <a:gd name="connsiteX1" fmla="*/ 0 w 5905"/>
                <a:gd name="connsiteY1" fmla="*/ 1238 h 3429"/>
                <a:gd name="connsiteX2" fmla="*/ 3905 w 5905"/>
                <a:gd name="connsiteY2" fmla="*/ 3429 h 3429"/>
                <a:gd name="connsiteX3" fmla="*/ 5905 w 5905"/>
                <a:gd name="connsiteY3" fmla="*/ 2286 h 3429"/>
                <a:gd name="connsiteX4" fmla="*/ 2000 w 5905"/>
                <a:gd name="connsiteY4" fmla="*/ 0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3429">
                  <a:moveTo>
                    <a:pt x="2000" y="0"/>
                  </a:moveTo>
                  <a:lnTo>
                    <a:pt x="0" y="1238"/>
                  </a:lnTo>
                  <a:lnTo>
                    <a:pt x="3905" y="3429"/>
                  </a:lnTo>
                  <a:lnTo>
                    <a:pt x="5905" y="2286"/>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42" name="ï$ḷîde">
              <a:extLst>
                <a:ext uri="{FF2B5EF4-FFF2-40B4-BE49-F238E27FC236}">
                  <a16:creationId xmlns:a16="http://schemas.microsoft.com/office/drawing/2014/main" id="{5EE84C4E-5814-442E-A02C-47BAFE6991BD}"/>
                </a:ext>
              </a:extLst>
            </p:cNvPr>
            <p:cNvSpPr/>
            <p:nvPr/>
          </p:nvSpPr>
          <p:spPr>
            <a:xfrm>
              <a:off x="5388833" y="4337691"/>
              <a:ext cx="53393" cy="31467"/>
            </a:xfrm>
            <a:custGeom>
              <a:avLst/>
              <a:gdLst>
                <a:gd name="connsiteX0" fmla="*/ 2000 w 5333"/>
                <a:gd name="connsiteY0" fmla="*/ 0 h 3143"/>
                <a:gd name="connsiteX1" fmla="*/ 0 w 5333"/>
                <a:gd name="connsiteY1" fmla="*/ 1238 h 3143"/>
                <a:gd name="connsiteX2" fmla="*/ 3239 w 5333"/>
                <a:gd name="connsiteY2" fmla="*/ 3143 h 3143"/>
                <a:gd name="connsiteX3" fmla="*/ 5334 w 5333"/>
                <a:gd name="connsiteY3" fmla="*/ 2000 h 3143"/>
                <a:gd name="connsiteX4" fmla="*/ 2000 w 5333"/>
                <a:gd name="connsiteY4" fmla="*/ 0 h 3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3143">
                  <a:moveTo>
                    <a:pt x="2000" y="0"/>
                  </a:moveTo>
                  <a:lnTo>
                    <a:pt x="0" y="1238"/>
                  </a:lnTo>
                  <a:lnTo>
                    <a:pt x="3239" y="3143"/>
                  </a:lnTo>
                  <a:lnTo>
                    <a:pt x="5334" y="2000"/>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43" name="íṧlïḍé">
              <a:extLst>
                <a:ext uri="{FF2B5EF4-FFF2-40B4-BE49-F238E27FC236}">
                  <a16:creationId xmlns:a16="http://schemas.microsoft.com/office/drawing/2014/main" id="{A326383E-5D03-43B4-BDD3-87288AE4D155}"/>
                </a:ext>
              </a:extLst>
            </p:cNvPr>
            <p:cNvSpPr/>
            <p:nvPr/>
          </p:nvSpPr>
          <p:spPr>
            <a:xfrm>
              <a:off x="5442236" y="4339593"/>
              <a:ext cx="72466" cy="42911"/>
            </a:xfrm>
            <a:custGeom>
              <a:avLst/>
              <a:gdLst>
                <a:gd name="connsiteX0" fmla="*/ 2000 w 7238"/>
                <a:gd name="connsiteY0" fmla="*/ 0 h 4286"/>
                <a:gd name="connsiteX1" fmla="*/ 0 w 7238"/>
                <a:gd name="connsiteY1" fmla="*/ 1238 h 4286"/>
                <a:gd name="connsiteX2" fmla="*/ 5143 w 7238"/>
                <a:gd name="connsiteY2" fmla="*/ 4286 h 4286"/>
                <a:gd name="connsiteX3" fmla="*/ 7239 w 7238"/>
                <a:gd name="connsiteY3" fmla="*/ 3048 h 4286"/>
                <a:gd name="connsiteX4" fmla="*/ 2000 w 7238"/>
                <a:gd name="connsiteY4" fmla="*/ 0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 h="4286">
                  <a:moveTo>
                    <a:pt x="2000" y="0"/>
                  </a:moveTo>
                  <a:lnTo>
                    <a:pt x="0" y="1238"/>
                  </a:lnTo>
                  <a:lnTo>
                    <a:pt x="5143" y="4286"/>
                  </a:lnTo>
                  <a:lnTo>
                    <a:pt x="7239" y="3048"/>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44" name="îşḷiḑe">
              <a:extLst>
                <a:ext uri="{FF2B5EF4-FFF2-40B4-BE49-F238E27FC236}">
                  <a16:creationId xmlns:a16="http://schemas.microsoft.com/office/drawing/2014/main" id="{5B25D1F0-9806-489B-95D0-10FBF33607A0}"/>
                </a:ext>
              </a:extLst>
            </p:cNvPr>
            <p:cNvSpPr/>
            <p:nvPr/>
          </p:nvSpPr>
          <p:spPr>
            <a:xfrm>
              <a:off x="5424115" y="4358676"/>
              <a:ext cx="64837" cy="38135"/>
            </a:xfrm>
            <a:custGeom>
              <a:avLst/>
              <a:gdLst>
                <a:gd name="connsiteX0" fmla="*/ 2000 w 6476"/>
                <a:gd name="connsiteY0" fmla="*/ 0 h 3809"/>
                <a:gd name="connsiteX1" fmla="*/ 0 w 6476"/>
                <a:gd name="connsiteY1" fmla="*/ 1238 h 3809"/>
                <a:gd name="connsiteX2" fmla="*/ 4477 w 6476"/>
                <a:gd name="connsiteY2" fmla="*/ 3810 h 3809"/>
                <a:gd name="connsiteX3" fmla="*/ 6477 w 6476"/>
                <a:gd name="connsiteY3" fmla="*/ 2667 h 3809"/>
                <a:gd name="connsiteX4" fmla="*/ 2000 w 6476"/>
                <a:gd name="connsiteY4" fmla="*/ 0 h 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 h="3809">
                  <a:moveTo>
                    <a:pt x="2000" y="0"/>
                  </a:moveTo>
                  <a:lnTo>
                    <a:pt x="0" y="1238"/>
                  </a:lnTo>
                  <a:lnTo>
                    <a:pt x="4477" y="3810"/>
                  </a:lnTo>
                  <a:lnTo>
                    <a:pt x="6477" y="2667"/>
                  </a:lnTo>
                  <a:lnTo>
                    <a:pt x="2000"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45" name="íṣļïdé">
              <a:extLst>
                <a:ext uri="{FF2B5EF4-FFF2-40B4-BE49-F238E27FC236}">
                  <a16:creationId xmlns:a16="http://schemas.microsoft.com/office/drawing/2014/main" id="{3EC15721-D5D9-46D1-B34A-2E74C73CDAF8}"/>
                </a:ext>
              </a:extLst>
            </p:cNvPr>
            <p:cNvSpPr/>
            <p:nvPr/>
          </p:nvSpPr>
          <p:spPr>
            <a:xfrm>
              <a:off x="5417447" y="4199417"/>
              <a:ext cx="106807" cy="61984"/>
            </a:xfrm>
            <a:custGeom>
              <a:avLst/>
              <a:gdLst>
                <a:gd name="connsiteX0" fmla="*/ 3048 w 10668"/>
                <a:gd name="connsiteY0" fmla="*/ 0 h 6191"/>
                <a:gd name="connsiteX1" fmla="*/ 0 w 10668"/>
                <a:gd name="connsiteY1" fmla="*/ 1810 h 6191"/>
                <a:gd name="connsiteX2" fmla="*/ 7620 w 10668"/>
                <a:gd name="connsiteY2" fmla="*/ 6191 h 6191"/>
                <a:gd name="connsiteX3" fmla="*/ 10668 w 10668"/>
                <a:gd name="connsiteY3" fmla="*/ 4381 h 6191"/>
                <a:gd name="connsiteX4" fmla="*/ 3048 w 10668"/>
                <a:gd name="connsiteY4" fmla="*/ 0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6191">
                  <a:moveTo>
                    <a:pt x="3048" y="0"/>
                  </a:moveTo>
                  <a:lnTo>
                    <a:pt x="0" y="1810"/>
                  </a:lnTo>
                  <a:lnTo>
                    <a:pt x="7620" y="6191"/>
                  </a:lnTo>
                  <a:lnTo>
                    <a:pt x="10668" y="4381"/>
                  </a:lnTo>
                  <a:lnTo>
                    <a:pt x="3048" y="0"/>
                  </a:lnTo>
                  <a:close/>
                </a:path>
              </a:pathLst>
            </a:custGeom>
            <a:solidFill>
              <a:srgbClr val="0C2F4B"/>
            </a:solidFill>
            <a:ln w="9525" cap="flat">
              <a:noFill/>
              <a:prstDash val="solid"/>
              <a:miter/>
            </a:ln>
          </p:spPr>
          <p:txBody>
            <a:bodyPr rtlCol="0" anchor="ctr"/>
            <a:lstStyle/>
            <a:p>
              <a:endParaRPr lang="zh-CN" altLang="en-US">
                <a:cs typeface="+mn-ea"/>
                <a:sym typeface="+mn-lt"/>
              </a:endParaRPr>
            </a:p>
          </p:txBody>
        </p:sp>
        <p:sp>
          <p:nvSpPr>
            <p:cNvPr id="146" name="îşlïdê">
              <a:extLst>
                <a:ext uri="{FF2B5EF4-FFF2-40B4-BE49-F238E27FC236}">
                  <a16:creationId xmlns:a16="http://schemas.microsoft.com/office/drawing/2014/main" id="{9E5314CE-4BAE-4767-B6E6-18A1B217F1EC}"/>
                </a:ext>
              </a:extLst>
            </p:cNvPr>
            <p:cNvSpPr/>
            <p:nvPr/>
          </p:nvSpPr>
          <p:spPr>
            <a:xfrm>
              <a:off x="5746448" y="3752146"/>
              <a:ext cx="98227" cy="371011"/>
            </a:xfrm>
            <a:custGeom>
              <a:avLst/>
              <a:gdLst>
                <a:gd name="connsiteX0" fmla="*/ 9255 w 9811"/>
                <a:gd name="connsiteY0" fmla="*/ 32256 h 37057"/>
                <a:gd name="connsiteX1" fmla="*/ 4874 w 9811"/>
                <a:gd name="connsiteY1" fmla="*/ 36924 h 37057"/>
                <a:gd name="connsiteX2" fmla="*/ 4874 w 9811"/>
                <a:gd name="connsiteY2" fmla="*/ 36924 h 37057"/>
                <a:gd name="connsiteX3" fmla="*/ 206 w 9811"/>
                <a:gd name="connsiteY3" fmla="*/ 32637 h 37057"/>
                <a:gd name="connsiteX4" fmla="*/ 206 w 9811"/>
                <a:gd name="connsiteY4" fmla="*/ 32447 h 37057"/>
                <a:gd name="connsiteX5" fmla="*/ -555 w 9811"/>
                <a:gd name="connsiteY5" fmla="*/ 4539 h 37057"/>
                <a:gd name="connsiteX6" fmla="*/ 3921 w 9811"/>
                <a:gd name="connsiteY6" fmla="*/ -129 h 37057"/>
                <a:gd name="connsiteX7" fmla="*/ 3921 w 9811"/>
                <a:gd name="connsiteY7" fmla="*/ -129 h 37057"/>
                <a:gd name="connsiteX8" fmla="*/ 8588 w 9811"/>
                <a:gd name="connsiteY8" fmla="*/ 4348 h 37057"/>
                <a:gd name="connsiteX9" fmla="*/ 8588 w 9811"/>
                <a:gd name="connsiteY9" fmla="*/ 4348 h 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11" h="37057">
                  <a:moveTo>
                    <a:pt x="9255" y="32256"/>
                  </a:moveTo>
                  <a:cubicBezTo>
                    <a:pt x="9313" y="34742"/>
                    <a:pt x="7360" y="36819"/>
                    <a:pt x="4874" y="36924"/>
                  </a:cubicBezTo>
                  <a:lnTo>
                    <a:pt x="4874" y="36924"/>
                  </a:lnTo>
                  <a:cubicBezTo>
                    <a:pt x="2407" y="37028"/>
                    <a:pt x="321" y="35114"/>
                    <a:pt x="206" y="32637"/>
                  </a:cubicBezTo>
                  <a:cubicBezTo>
                    <a:pt x="206" y="32580"/>
                    <a:pt x="206" y="32514"/>
                    <a:pt x="206" y="32447"/>
                  </a:cubicBezTo>
                  <a:lnTo>
                    <a:pt x="-555" y="4539"/>
                  </a:lnTo>
                  <a:cubicBezTo>
                    <a:pt x="-555" y="2034"/>
                    <a:pt x="1416" y="-24"/>
                    <a:pt x="3921" y="-129"/>
                  </a:cubicBezTo>
                  <a:lnTo>
                    <a:pt x="3921" y="-129"/>
                  </a:lnTo>
                  <a:cubicBezTo>
                    <a:pt x="6446" y="-186"/>
                    <a:pt x="8531" y="1824"/>
                    <a:pt x="8588" y="4348"/>
                  </a:cubicBezTo>
                  <a:cubicBezTo>
                    <a:pt x="8588" y="4348"/>
                    <a:pt x="8588" y="4348"/>
                    <a:pt x="8588" y="4348"/>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147" name="îSľîďe">
              <a:extLst>
                <a:ext uri="{FF2B5EF4-FFF2-40B4-BE49-F238E27FC236}">
                  <a16:creationId xmlns:a16="http://schemas.microsoft.com/office/drawing/2014/main" id="{83B55DC9-FC8F-4A6F-A158-E739BEBF5384}"/>
                </a:ext>
              </a:extLst>
            </p:cNvPr>
            <p:cNvSpPr/>
            <p:nvPr/>
          </p:nvSpPr>
          <p:spPr>
            <a:xfrm>
              <a:off x="5746448" y="3752146"/>
              <a:ext cx="98227" cy="371011"/>
            </a:xfrm>
            <a:custGeom>
              <a:avLst/>
              <a:gdLst>
                <a:gd name="connsiteX0" fmla="*/ 9255 w 9811"/>
                <a:gd name="connsiteY0" fmla="*/ 32256 h 37057"/>
                <a:gd name="connsiteX1" fmla="*/ 4874 w 9811"/>
                <a:gd name="connsiteY1" fmla="*/ 36924 h 37057"/>
                <a:gd name="connsiteX2" fmla="*/ 4874 w 9811"/>
                <a:gd name="connsiteY2" fmla="*/ 36924 h 37057"/>
                <a:gd name="connsiteX3" fmla="*/ 206 w 9811"/>
                <a:gd name="connsiteY3" fmla="*/ 32637 h 37057"/>
                <a:gd name="connsiteX4" fmla="*/ 206 w 9811"/>
                <a:gd name="connsiteY4" fmla="*/ 32447 h 37057"/>
                <a:gd name="connsiteX5" fmla="*/ -555 w 9811"/>
                <a:gd name="connsiteY5" fmla="*/ 4539 h 37057"/>
                <a:gd name="connsiteX6" fmla="*/ 3921 w 9811"/>
                <a:gd name="connsiteY6" fmla="*/ -129 h 37057"/>
                <a:gd name="connsiteX7" fmla="*/ 3921 w 9811"/>
                <a:gd name="connsiteY7" fmla="*/ -129 h 37057"/>
                <a:gd name="connsiteX8" fmla="*/ 8588 w 9811"/>
                <a:gd name="connsiteY8" fmla="*/ 4348 h 37057"/>
                <a:gd name="connsiteX9" fmla="*/ 8588 w 9811"/>
                <a:gd name="connsiteY9" fmla="*/ 4348 h 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11" h="37057">
                  <a:moveTo>
                    <a:pt x="9255" y="32256"/>
                  </a:moveTo>
                  <a:cubicBezTo>
                    <a:pt x="9313" y="34742"/>
                    <a:pt x="7360" y="36819"/>
                    <a:pt x="4874" y="36924"/>
                  </a:cubicBezTo>
                  <a:lnTo>
                    <a:pt x="4874" y="36924"/>
                  </a:lnTo>
                  <a:cubicBezTo>
                    <a:pt x="2407" y="37028"/>
                    <a:pt x="321" y="35114"/>
                    <a:pt x="206" y="32637"/>
                  </a:cubicBezTo>
                  <a:cubicBezTo>
                    <a:pt x="206" y="32580"/>
                    <a:pt x="206" y="32514"/>
                    <a:pt x="206" y="32447"/>
                  </a:cubicBezTo>
                  <a:lnTo>
                    <a:pt x="-555" y="4539"/>
                  </a:lnTo>
                  <a:cubicBezTo>
                    <a:pt x="-555" y="2034"/>
                    <a:pt x="1416" y="-24"/>
                    <a:pt x="3921" y="-129"/>
                  </a:cubicBezTo>
                  <a:lnTo>
                    <a:pt x="3921" y="-129"/>
                  </a:lnTo>
                  <a:cubicBezTo>
                    <a:pt x="6446" y="-186"/>
                    <a:pt x="8531" y="1824"/>
                    <a:pt x="8588" y="4348"/>
                  </a:cubicBezTo>
                  <a:cubicBezTo>
                    <a:pt x="8588" y="4348"/>
                    <a:pt x="8588" y="4348"/>
                    <a:pt x="8588" y="4348"/>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148" name="îṣļiḑé">
              <a:extLst>
                <a:ext uri="{FF2B5EF4-FFF2-40B4-BE49-F238E27FC236}">
                  <a16:creationId xmlns:a16="http://schemas.microsoft.com/office/drawing/2014/main" id="{A6A95BED-D29F-4BF6-9C60-2F77E695B16B}"/>
                </a:ext>
              </a:extLst>
            </p:cNvPr>
            <p:cNvSpPr/>
            <p:nvPr/>
          </p:nvSpPr>
          <p:spPr>
            <a:xfrm>
              <a:off x="5506262" y="4033059"/>
              <a:ext cx="338402" cy="284608"/>
            </a:xfrm>
            <a:custGeom>
              <a:avLst/>
              <a:gdLst>
                <a:gd name="connsiteX0" fmla="*/ 32293 w 33800"/>
                <a:gd name="connsiteY0" fmla="*/ 1627 h 28427"/>
                <a:gd name="connsiteX1" fmla="*/ 26159 w 33800"/>
                <a:gd name="connsiteY1" fmla="*/ 741 h 28427"/>
                <a:gd name="connsiteX2" fmla="*/ 26006 w 33800"/>
                <a:gd name="connsiteY2" fmla="*/ 865 h 28427"/>
                <a:gd name="connsiteX3" fmla="*/ 7623 w 33800"/>
                <a:gd name="connsiteY3" fmla="*/ 17343 h 28427"/>
                <a:gd name="connsiteX4" fmla="*/ 7623 w 33800"/>
                <a:gd name="connsiteY4" fmla="*/ 17343 h 28427"/>
                <a:gd name="connsiteX5" fmla="*/ 4385 w 33800"/>
                <a:gd name="connsiteY5" fmla="*/ 18676 h 28427"/>
                <a:gd name="connsiteX6" fmla="*/ -282 w 33800"/>
                <a:gd name="connsiteY6" fmla="*/ 23153 h 28427"/>
                <a:gd name="connsiteX7" fmla="*/ 2194 w 33800"/>
                <a:gd name="connsiteY7" fmla="*/ 28297 h 28427"/>
                <a:gd name="connsiteX8" fmla="*/ 10862 w 33800"/>
                <a:gd name="connsiteY8" fmla="*/ 21915 h 28427"/>
                <a:gd name="connsiteX9" fmla="*/ 31531 w 33800"/>
                <a:gd name="connsiteY9" fmla="*/ 7913 h 28427"/>
                <a:gd name="connsiteX10" fmla="*/ 32293 w 33800"/>
                <a:gd name="connsiteY10" fmla="*/ 1627 h 28427"/>
                <a:gd name="connsiteX11" fmla="*/ 32293 w 33800"/>
                <a:gd name="connsiteY11" fmla="*/ 1627 h 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00" h="28427">
                  <a:moveTo>
                    <a:pt x="32293" y="1627"/>
                  </a:moveTo>
                  <a:cubicBezTo>
                    <a:pt x="30845" y="-307"/>
                    <a:pt x="28092" y="-707"/>
                    <a:pt x="26159" y="741"/>
                  </a:cubicBezTo>
                  <a:cubicBezTo>
                    <a:pt x="26112" y="779"/>
                    <a:pt x="26054" y="827"/>
                    <a:pt x="26006" y="865"/>
                  </a:cubicBezTo>
                  <a:lnTo>
                    <a:pt x="7623" y="17343"/>
                  </a:lnTo>
                  <a:lnTo>
                    <a:pt x="7623" y="17343"/>
                  </a:lnTo>
                  <a:cubicBezTo>
                    <a:pt x="6509" y="17695"/>
                    <a:pt x="5423" y="18143"/>
                    <a:pt x="4385" y="18676"/>
                  </a:cubicBezTo>
                  <a:cubicBezTo>
                    <a:pt x="2194" y="19915"/>
                    <a:pt x="194" y="21343"/>
                    <a:pt x="-282" y="23153"/>
                  </a:cubicBezTo>
                  <a:cubicBezTo>
                    <a:pt x="-1235" y="27058"/>
                    <a:pt x="479" y="28201"/>
                    <a:pt x="2194" y="28297"/>
                  </a:cubicBezTo>
                  <a:cubicBezTo>
                    <a:pt x="3909" y="28392"/>
                    <a:pt x="10862" y="21915"/>
                    <a:pt x="10862" y="21915"/>
                  </a:cubicBezTo>
                  <a:lnTo>
                    <a:pt x="31531" y="7913"/>
                  </a:lnTo>
                  <a:cubicBezTo>
                    <a:pt x="33474" y="6389"/>
                    <a:pt x="33817" y="3579"/>
                    <a:pt x="32293" y="1627"/>
                  </a:cubicBezTo>
                  <a:cubicBezTo>
                    <a:pt x="32293" y="1627"/>
                    <a:pt x="32293" y="1627"/>
                    <a:pt x="32293" y="1627"/>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149" name="ï$ļíḓe">
              <a:extLst>
                <a:ext uri="{FF2B5EF4-FFF2-40B4-BE49-F238E27FC236}">
                  <a16:creationId xmlns:a16="http://schemas.microsoft.com/office/drawing/2014/main" id="{41948CFC-4D28-47D8-A6A1-84C0578D30D5}"/>
                </a:ext>
              </a:extLst>
            </p:cNvPr>
            <p:cNvSpPr/>
            <p:nvPr/>
          </p:nvSpPr>
          <p:spPr>
            <a:xfrm>
              <a:off x="5373194" y="3905338"/>
              <a:ext cx="118901" cy="343708"/>
            </a:xfrm>
            <a:custGeom>
              <a:avLst/>
              <a:gdLst>
                <a:gd name="connsiteX0" fmla="*/ 8056 w 11876"/>
                <a:gd name="connsiteY0" fmla="*/ 1 h 34330"/>
                <a:gd name="connsiteX1" fmla="*/ 2635 w 11876"/>
                <a:gd name="connsiteY1" fmla="*/ 3277 h 34330"/>
                <a:gd name="connsiteX2" fmla="*/ 2626 w 11876"/>
                <a:gd name="connsiteY2" fmla="*/ 3335 h 34330"/>
                <a:gd name="connsiteX3" fmla="*/ -41 w 11876"/>
                <a:gd name="connsiteY3" fmla="*/ 25433 h 34330"/>
                <a:gd name="connsiteX4" fmla="*/ -41 w 11876"/>
                <a:gd name="connsiteY4" fmla="*/ 31814 h 34330"/>
                <a:gd name="connsiteX5" fmla="*/ 4817 w 11876"/>
                <a:gd name="connsiteY5" fmla="*/ 33338 h 34330"/>
                <a:gd name="connsiteX6" fmla="*/ 6531 w 11876"/>
                <a:gd name="connsiteY6" fmla="*/ 22575 h 34330"/>
                <a:gd name="connsiteX7" fmla="*/ 11199 w 11876"/>
                <a:gd name="connsiteY7" fmla="*/ 5430 h 34330"/>
                <a:gd name="connsiteX8" fmla="*/ 8056 w 11876"/>
                <a:gd name="connsiteY8" fmla="*/ 1 h 3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6" h="34330">
                  <a:moveTo>
                    <a:pt x="8056" y="1"/>
                  </a:moveTo>
                  <a:cubicBezTo>
                    <a:pt x="5655" y="-590"/>
                    <a:pt x="3226" y="877"/>
                    <a:pt x="2635" y="3277"/>
                  </a:cubicBezTo>
                  <a:cubicBezTo>
                    <a:pt x="2635" y="3297"/>
                    <a:pt x="2626" y="3316"/>
                    <a:pt x="2626" y="3335"/>
                  </a:cubicBezTo>
                  <a:lnTo>
                    <a:pt x="-41" y="25433"/>
                  </a:lnTo>
                  <a:cubicBezTo>
                    <a:pt x="-727" y="27509"/>
                    <a:pt x="-727" y="29738"/>
                    <a:pt x="-41" y="31814"/>
                  </a:cubicBezTo>
                  <a:cubicBezTo>
                    <a:pt x="2055" y="35053"/>
                    <a:pt x="3578" y="34386"/>
                    <a:pt x="4817" y="33338"/>
                  </a:cubicBezTo>
                  <a:cubicBezTo>
                    <a:pt x="6055" y="32291"/>
                    <a:pt x="5865" y="25718"/>
                    <a:pt x="6531" y="22575"/>
                  </a:cubicBezTo>
                  <a:lnTo>
                    <a:pt x="11199" y="5430"/>
                  </a:lnTo>
                  <a:cubicBezTo>
                    <a:pt x="11751" y="3077"/>
                    <a:pt x="10380" y="696"/>
                    <a:pt x="8056" y="1"/>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150" name="ïSļîḓê">
              <a:extLst>
                <a:ext uri="{FF2B5EF4-FFF2-40B4-BE49-F238E27FC236}">
                  <a16:creationId xmlns:a16="http://schemas.microsoft.com/office/drawing/2014/main" id="{AA654119-534A-471C-8AF2-8E538F4ACD17}"/>
                </a:ext>
              </a:extLst>
            </p:cNvPr>
            <p:cNvSpPr/>
            <p:nvPr/>
          </p:nvSpPr>
          <p:spPr>
            <a:xfrm>
              <a:off x="5750262" y="3938457"/>
              <a:ext cx="89646" cy="186572"/>
            </a:xfrm>
            <a:custGeom>
              <a:avLst/>
              <a:gdLst>
                <a:gd name="connsiteX0" fmla="*/ -555 w 8954"/>
                <a:gd name="connsiteY0" fmla="*/ 27 h 18635"/>
                <a:gd name="connsiteX1" fmla="*/ -555 w 8954"/>
                <a:gd name="connsiteY1" fmla="*/ 1456 h 18635"/>
                <a:gd name="connsiteX2" fmla="*/ -555 w 8954"/>
                <a:gd name="connsiteY2" fmla="*/ 14029 h 18635"/>
                <a:gd name="connsiteX3" fmla="*/ 3922 w 8954"/>
                <a:gd name="connsiteY3" fmla="*/ 18506 h 18635"/>
                <a:gd name="connsiteX4" fmla="*/ 4017 w 8954"/>
                <a:gd name="connsiteY4" fmla="*/ 18506 h 18635"/>
                <a:gd name="connsiteX5" fmla="*/ 4017 w 8954"/>
                <a:gd name="connsiteY5" fmla="*/ 18506 h 18635"/>
                <a:gd name="connsiteX6" fmla="*/ 8398 w 8954"/>
                <a:gd name="connsiteY6" fmla="*/ 13839 h 18635"/>
                <a:gd name="connsiteX7" fmla="*/ 8398 w 8954"/>
                <a:gd name="connsiteY7" fmla="*/ 1266 h 18635"/>
                <a:gd name="connsiteX8" fmla="*/ 8398 w 8954"/>
                <a:gd name="connsiteY8" fmla="*/ 27 h 18635"/>
                <a:gd name="connsiteX9" fmla="*/ 3922 w 8954"/>
                <a:gd name="connsiteY9" fmla="*/ 27 h 18635"/>
                <a:gd name="connsiteX10" fmla="*/ -555 w 8954"/>
                <a:gd name="connsiteY10" fmla="*/ 27 h 1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4" h="18635">
                  <a:moveTo>
                    <a:pt x="-555" y="27"/>
                  </a:moveTo>
                  <a:lnTo>
                    <a:pt x="-555" y="1456"/>
                  </a:lnTo>
                  <a:lnTo>
                    <a:pt x="-555" y="14029"/>
                  </a:lnTo>
                  <a:cubicBezTo>
                    <a:pt x="-555" y="16506"/>
                    <a:pt x="1445" y="18506"/>
                    <a:pt x="3922" y="18506"/>
                  </a:cubicBezTo>
                  <a:cubicBezTo>
                    <a:pt x="3950" y="18506"/>
                    <a:pt x="3988" y="18506"/>
                    <a:pt x="4017" y="18506"/>
                  </a:cubicBezTo>
                  <a:lnTo>
                    <a:pt x="4017" y="18506"/>
                  </a:lnTo>
                  <a:cubicBezTo>
                    <a:pt x="6503" y="18401"/>
                    <a:pt x="8455" y="16325"/>
                    <a:pt x="8398" y="13839"/>
                  </a:cubicBezTo>
                  <a:lnTo>
                    <a:pt x="8398" y="1266"/>
                  </a:lnTo>
                  <a:lnTo>
                    <a:pt x="8398" y="27"/>
                  </a:lnTo>
                  <a:cubicBezTo>
                    <a:pt x="6912" y="-163"/>
                    <a:pt x="5407" y="-163"/>
                    <a:pt x="3922" y="27"/>
                  </a:cubicBezTo>
                  <a:cubicBezTo>
                    <a:pt x="2436" y="-182"/>
                    <a:pt x="931" y="-182"/>
                    <a:pt x="-555" y="27"/>
                  </a:cubicBezTo>
                  <a:close/>
                </a:path>
              </a:pathLst>
            </a:custGeom>
            <a:solidFill>
              <a:srgbClr val="E5BD99"/>
            </a:solidFill>
            <a:ln w="9525" cap="flat">
              <a:noFill/>
              <a:prstDash val="solid"/>
              <a:miter/>
            </a:ln>
          </p:spPr>
          <p:txBody>
            <a:bodyPr rtlCol="0" anchor="ctr"/>
            <a:lstStyle/>
            <a:p>
              <a:endParaRPr lang="zh-CN" altLang="en-US">
                <a:cs typeface="+mn-ea"/>
                <a:sym typeface="+mn-lt"/>
              </a:endParaRPr>
            </a:p>
          </p:txBody>
        </p:sp>
        <p:sp>
          <p:nvSpPr>
            <p:cNvPr id="151" name="ïSliďe">
              <a:extLst>
                <a:ext uri="{FF2B5EF4-FFF2-40B4-BE49-F238E27FC236}">
                  <a16:creationId xmlns:a16="http://schemas.microsoft.com/office/drawing/2014/main" id="{ADE8715F-F39C-4E33-B461-31FD4BC95732}"/>
                </a:ext>
              </a:extLst>
            </p:cNvPr>
            <p:cNvSpPr/>
            <p:nvPr/>
          </p:nvSpPr>
          <p:spPr>
            <a:xfrm>
              <a:off x="5183799" y="4052552"/>
              <a:ext cx="304992" cy="375726"/>
            </a:xfrm>
            <a:custGeom>
              <a:avLst/>
              <a:gdLst>
                <a:gd name="connsiteX0" fmla="*/ 398 w 30463"/>
                <a:gd name="connsiteY0" fmla="*/ -130 h 37528"/>
                <a:gd name="connsiteX1" fmla="*/ 398 w 30463"/>
                <a:gd name="connsiteY1" fmla="*/ -130 h 37528"/>
                <a:gd name="connsiteX2" fmla="*/ 398 w 30463"/>
                <a:gd name="connsiteY2" fmla="*/ -130 h 37528"/>
                <a:gd name="connsiteX3" fmla="*/ 398 w 30463"/>
                <a:gd name="connsiteY3" fmla="*/ -130 h 37528"/>
                <a:gd name="connsiteX4" fmla="*/ 1350 w 30463"/>
                <a:gd name="connsiteY4" fmla="*/ -130 h 37528"/>
                <a:gd name="connsiteX5" fmla="*/ 28496 w 30463"/>
                <a:gd name="connsiteY5" fmla="*/ 15491 h 37528"/>
                <a:gd name="connsiteX6" fmla="*/ 29830 w 30463"/>
                <a:gd name="connsiteY6" fmla="*/ 17873 h 37528"/>
                <a:gd name="connsiteX7" fmla="*/ 29830 w 30463"/>
                <a:gd name="connsiteY7" fmla="*/ 35970 h 37528"/>
                <a:gd name="connsiteX8" fmla="*/ 29830 w 30463"/>
                <a:gd name="connsiteY8" fmla="*/ 36827 h 37528"/>
                <a:gd name="connsiteX9" fmla="*/ 28877 w 30463"/>
                <a:gd name="connsiteY9" fmla="*/ 37399 h 37528"/>
                <a:gd name="connsiteX10" fmla="*/ 28877 w 30463"/>
                <a:gd name="connsiteY10" fmla="*/ 36541 h 37528"/>
                <a:gd name="connsiteX11" fmla="*/ 28877 w 30463"/>
                <a:gd name="connsiteY11" fmla="*/ 18444 h 37528"/>
                <a:gd name="connsiteX12" fmla="*/ 27544 w 30463"/>
                <a:gd name="connsiteY12" fmla="*/ 16063 h 37528"/>
                <a:gd name="connsiteX13" fmla="*/ 398 w 30463"/>
                <a:gd name="connsiteY13" fmla="*/ 346 h 37528"/>
                <a:gd name="connsiteX14" fmla="*/ -555 w 30463"/>
                <a:gd name="connsiteY14" fmla="*/ 346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63" h="37528">
                  <a:moveTo>
                    <a:pt x="398" y="-130"/>
                  </a:moveTo>
                  <a:lnTo>
                    <a:pt x="398" y="-130"/>
                  </a:lnTo>
                  <a:lnTo>
                    <a:pt x="398" y="-130"/>
                  </a:lnTo>
                  <a:lnTo>
                    <a:pt x="398" y="-130"/>
                  </a:lnTo>
                  <a:cubicBezTo>
                    <a:pt x="398" y="-130"/>
                    <a:pt x="969" y="-130"/>
                    <a:pt x="1350" y="-130"/>
                  </a:cubicBezTo>
                  <a:lnTo>
                    <a:pt x="28496" y="15491"/>
                  </a:lnTo>
                  <a:cubicBezTo>
                    <a:pt x="29287" y="16034"/>
                    <a:pt x="29782" y="16910"/>
                    <a:pt x="29830" y="17873"/>
                  </a:cubicBezTo>
                  <a:lnTo>
                    <a:pt x="29830" y="35970"/>
                  </a:lnTo>
                  <a:cubicBezTo>
                    <a:pt x="29934" y="36246"/>
                    <a:pt x="29934" y="36551"/>
                    <a:pt x="29830" y="36827"/>
                  </a:cubicBezTo>
                  <a:lnTo>
                    <a:pt x="28877" y="37399"/>
                  </a:lnTo>
                  <a:cubicBezTo>
                    <a:pt x="28982" y="37123"/>
                    <a:pt x="28982" y="36818"/>
                    <a:pt x="28877" y="36541"/>
                  </a:cubicBezTo>
                  <a:lnTo>
                    <a:pt x="28877" y="18444"/>
                  </a:lnTo>
                  <a:cubicBezTo>
                    <a:pt x="28830" y="17482"/>
                    <a:pt x="28344" y="16606"/>
                    <a:pt x="27544" y="16063"/>
                  </a:cubicBezTo>
                  <a:lnTo>
                    <a:pt x="398" y="346"/>
                  </a:lnTo>
                  <a:cubicBezTo>
                    <a:pt x="112" y="156"/>
                    <a:pt x="-269" y="156"/>
                    <a:pt x="-555" y="346"/>
                  </a:cubicBezTo>
                  <a:close/>
                </a:path>
              </a:pathLst>
            </a:custGeom>
            <a:solidFill>
              <a:srgbClr val="D1DCE6"/>
            </a:solidFill>
            <a:ln w="9525" cap="flat">
              <a:noFill/>
              <a:prstDash val="solid"/>
              <a:miter/>
            </a:ln>
          </p:spPr>
          <p:txBody>
            <a:bodyPr rtlCol="0" anchor="ctr"/>
            <a:lstStyle/>
            <a:p>
              <a:endParaRPr lang="zh-CN" altLang="en-US">
                <a:cs typeface="+mn-ea"/>
                <a:sym typeface="+mn-lt"/>
              </a:endParaRPr>
            </a:p>
          </p:txBody>
        </p:sp>
        <p:sp>
          <p:nvSpPr>
            <p:cNvPr id="152" name="iṥḷíḋè">
              <a:extLst>
                <a:ext uri="{FF2B5EF4-FFF2-40B4-BE49-F238E27FC236}">
                  <a16:creationId xmlns:a16="http://schemas.microsoft.com/office/drawing/2014/main" id="{F98D1713-4826-4B83-9369-F1F6B1C76B98}"/>
                </a:ext>
              </a:extLst>
            </p:cNvPr>
            <p:cNvSpPr/>
            <p:nvPr/>
          </p:nvSpPr>
          <p:spPr>
            <a:xfrm>
              <a:off x="5188575" y="4053514"/>
              <a:ext cx="299446" cy="371481"/>
            </a:xfrm>
            <a:custGeom>
              <a:avLst/>
              <a:gdLst>
                <a:gd name="connsiteX0" fmla="*/ 27924 w 29909"/>
                <a:gd name="connsiteY0" fmla="*/ 15586 h 37104"/>
                <a:gd name="connsiteX1" fmla="*/ 778 w 29909"/>
                <a:gd name="connsiteY1" fmla="*/ -130 h 37104"/>
                <a:gd name="connsiteX2" fmla="*/ -555 w 29909"/>
                <a:gd name="connsiteY2" fmla="*/ 727 h 37104"/>
                <a:gd name="connsiteX3" fmla="*/ -555 w 29909"/>
                <a:gd name="connsiteY3" fmla="*/ 18730 h 37104"/>
                <a:gd name="connsiteX4" fmla="*/ 778 w 29909"/>
                <a:gd name="connsiteY4" fmla="*/ 21111 h 37104"/>
                <a:gd name="connsiteX5" fmla="*/ 28020 w 29909"/>
                <a:gd name="connsiteY5" fmla="*/ 36827 h 37104"/>
                <a:gd name="connsiteX6" fmla="*/ 29210 w 29909"/>
                <a:gd name="connsiteY6" fmla="*/ 36589 h 37104"/>
                <a:gd name="connsiteX7" fmla="*/ 29353 w 29909"/>
                <a:gd name="connsiteY7" fmla="*/ 36065 h 37104"/>
                <a:gd name="connsiteX8" fmla="*/ 29353 w 29909"/>
                <a:gd name="connsiteY8" fmla="*/ 17968 h 37104"/>
                <a:gd name="connsiteX9" fmla="*/ 27924 w 29909"/>
                <a:gd name="connsiteY9" fmla="*/ 15586 h 3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09" h="37104">
                  <a:moveTo>
                    <a:pt x="27924" y="15586"/>
                  </a:moveTo>
                  <a:lnTo>
                    <a:pt x="778" y="-130"/>
                  </a:lnTo>
                  <a:cubicBezTo>
                    <a:pt x="16" y="-130"/>
                    <a:pt x="-555" y="-130"/>
                    <a:pt x="-555" y="727"/>
                  </a:cubicBezTo>
                  <a:lnTo>
                    <a:pt x="-555" y="18730"/>
                  </a:lnTo>
                  <a:cubicBezTo>
                    <a:pt x="-507" y="19692"/>
                    <a:pt x="-21" y="20568"/>
                    <a:pt x="778" y="21111"/>
                  </a:cubicBezTo>
                  <a:lnTo>
                    <a:pt x="28020" y="36827"/>
                  </a:lnTo>
                  <a:cubicBezTo>
                    <a:pt x="28411" y="37094"/>
                    <a:pt x="28944" y="36989"/>
                    <a:pt x="29210" y="36589"/>
                  </a:cubicBezTo>
                  <a:cubicBezTo>
                    <a:pt x="29316" y="36437"/>
                    <a:pt x="29363" y="36256"/>
                    <a:pt x="29353" y="36065"/>
                  </a:cubicBezTo>
                  <a:lnTo>
                    <a:pt x="29353" y="17968"/>
                  </a:lnTo>
                  <a:cubicBezTo>
                    <a:pt x="29287" y="16987"/>
                    <a:pt x="28754" y="16101"/>
                    <a:pt x="27924" y="15586"/>
                  </a:cubicBezTo>
                  <a:close/>
                </a:path>
              </a:pathLst>
            </a:custGeom>
            <a:solidFill>
              <a:srgbClr val="F8F9FC"/>
            </a:solidFill>
            <a:ln w="9525" cap="flat">
              <a:noFill/>
              <a:prstDash val="solid"/>
              <a:miter/>
            </a:ln>
          </p:spPr>
          <p:txBody>
            <a:bodyPr rtlCol="0" anchor="ctr"/>
            <a:lstStyle/>
            <a:p>
              <a:endParaRPr lang="zh-CN" altLang="en-US">
                <a:cs typeface="+mn-ea"/>
                <a:sym typeface="+mn-lt"/>
              </a:endParaRPr>
            </a:p>
          </p:txBody>
        </p:sp>
        <p:sp>
          <p:nvSpPr>
            <p:cNvPr id="153" name="íş1îḑê">
              <a:extLst>
                <a:ext uri="{FF2B5EF4-FFF2-40B4-BE49-F238E27FC236}">
                  <a16:creationId xmlns:a16="http://schemas.microsoft.com/office/drawing/2014/main" id="{517BBF49-AE8C-4145-918B-B384EB4C6245}"/>
                </a:ext>
              </a:extLst>
            </p:cNvPr>
            <p:cNvSpPr/>
            <p:nvPr/>
          </p:nvSpPr>
          <p:spPr>
            <a:xfrm>
              <a:off x="5570309" y="3453000"/>
              <a:ext cx="190296" cy="241327"/>
            </a:xfrm>
            <a:custGeom>
              <a:avLst/>
              <a:gdLst>
                <a:gd name="connsiteX0" fmla="*/ 18276 w 19007"/>
                <a:gd name="connsiteY0" fmla="*/ 12701 h 24104"/>
                <a:gd name="connsiteX1" fmla="*/ 13799 w 19007"/>
                <a:gd name="connsiteY1" fmla="*/ 21464 h 24104"/>
                <a:gd name="connsiteX2" fmla="*/ 2941 w 19007"/>
                <a:gd name="connsiteY2" fmla="*/ 22893 h 24104"/>
                <a:gd name="connsiteX3" fmla="*/ -393 w 19007"/>
                <a:gd name="connsiteY3" fmla="*/ 6415 h 24104"/>
                <a:gd name="connsiteX4" fmla="*/ 9132 w 19007"/>
                <a:gd name="connsiteY4" fmla="*/ 1557 h 24104"/>
                <a:gd name="connsiteX5" fmla="*/ 18276 w 19007"/>
                <a:gd name="connsiteY5" fmla="*/ 12701 h 2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07" h="24104">
                  <a:moveTo>
                    <a:pt x="18276" y="12701"/>
                  </a:moveTo>
                  <a:cubicBezTo>
                    <a:pt x="17352" y="15882"/>
                    <a:pt x="15828" y="18854"/>
                    <a:pt x="13799" y="21464"/>
                  </a:cubicBezTo>
                  <a:cubicBezTo>
                    <a:pt x="10847" y="24179"/>
                    <a:pt x="6503" y="24750"/>
                    <a:pt x="2941" y="22893"/>
                  </a:cubicBezTo>
                  <a:cubicBezTo>
                    <a:pt x="-774" y="20131"/>
                    <a:pt x="-774" y="13368"/>
                    <a:pt x="-393" y="6415"/>
                  </a:cubicBezTo>
                  <a:cubicBezTo>
                    <a:pt x="-12" y="-539"/>
                    <a:pt x="5227" y="-1586"/>
                    <a:pt x="9132" y="1557"/>
                  </a:cubicBezTo>
                  <a:cubicBezTo>
                    <a:pt x="13037" y="4700"/>
                    <a:pt x="19609" y="5938"/>
                    <a:pt x="18276" y="12701"/>
                  </a:cubicBezTo>
                  <a:close/>
                </a:path>
              </a:pathLst>
            </a:custGeom>
            <a:solidFill>
              <a:srgbClr val="EFD0B4"/>
            </a:solidFill>
            <a:ln w="9525" cap="flat">
              <a:noFill/>
              <a:prstDash val="solid"/>
              <a:miter/>
            </a:ln>
          </p:spPr>
          <p:txBody>
            <a:bodyPr rtlCol="0" anchor="ctr"/>
            <a:lstStyle/>
            <a:p>
              <a:endParaRPr lang="zh-CN" altLang="en-US">
                <a:cs typeface="+mn-ea"/>
                <a:sym typeface="+mn-lt"/>
              </a:endParaRPr>
            </a:p>
          </p:txBody>
        </p:sp>
        <p:sp>
          <p:nvSpPr>
            <p:cNvPr id="154" name="í$1ïdê">
              <a:extLst>
                <a:ext uri="{FF2B5EF4-FFF2-40B4-BE49-F238E27FC236}">
                  <a16:creationId xmlns:a16="http://schemas.microsoft.com/office/drawing/2014/main" id="{D78D6515-B7E2-441C-ABD9-1C361B9DECD9}"/>
                </a:ext>
              </a:extLst>
            </p:cNvPr>
            <p:cNvSpPr/>
            <p:nvPr/>
          </p:nvSpPr>
          <p:spPr>
            <a:xfrm>
              <a:off x="5554710" y="3402651"/>
              <a:ext cx="234969" cy="310399"/>
            </a:xfrm>
            <a:custGeom>
              <a:avLst/>
              <a:gdLst>
                <a:gd name="connsiteX0" fmla="*/ -550 w 23469"/>
                <a:gd name="connsiteY0" fmla="*/ 8967 h 31003"/>
                <a:gd name="connsiteX1" fmla="*/ 4689 w 23469"/>
                <a:gd name="connsiteY1" fmla="*/ 11062 h 31003"/>
                <a:gd name="connsiteX2" fmla="*/ 8499 w 23469"/>
                <a:gd name="connsiteY2" fmla="*/ 10205 h 31003"/>
                <a:gd name="connsiteX3" fmla="*/ 10976 w 23469"/>
                <a:gd name="connsiteY3" fmla="*/ 11538 h 31003"/>
                <a:gd name="connsiteX4" fmla="*/ 13262 w 23469"/>
                <a:gd name="connsiteY4" fmla="*/ 19063 h 31003"/>
                <a:gd name="connsiteX5" fmla="*/ 17929 w 23469"/>
                <a:gd name="connsiteY5" fmla="*/ 16682 h 31003"/>
                <a:gd name="connsiteX6" fmla="*/ 15071 w 23469"/>
                <a:gd name="connsiteY6" fmla="*/ 22778 h 31003"/>
                <a:gd name="connsiteX7" fmla="*/ 13166 w 23469"/>
                <a:gd name="connsiteY7" fmla="*/ 24302 h 31003"/>
                <a:gd name="connsiteX8" fmla="*/ 8594 w 23469"/>
                <a:gd name="connsiteY8" fmla="*/ 26111 h 31003"/>
                <a:gd name="connsiteX9" fmla="*/ 7261 w 23469"/>
                <a:gd name="connsiteY9" fmla="*/ 23826 h 31003"/>
                <a:gd name="connsiteX10" fmla="*/ 4594 w 23469"/>
                <a:gd name="connsiteY10" fmla="*/ 22397 h 31003"/>
                <a:gd name="connsiteX11" fmla="*/ 4117 w 23469"/>
                <a:gd name="connsiteY11" fmla="*/ 22397 h 31003"/>
                <a:gd name="connsiteX12" fmla="*/ 2022 w 23469"/>
                <a:gd name="connsiteY12" fmla="*/ 22968 h 31003"/>
                <a:gd name="connsiteX13" fmla="*/ 2022 w 23469"/>
                <a:gd name="connsiteY13" fmla="*/ 22968 h 31003"/>
                <a:gd name="connsiteX14" fmla="*/ 2594 w 23469"/>
                <a:gd name="connsiteY14" fmla="*/ 26873 h 31003"/>
                <a:gd name="connsiteX15" fmla="*/ 7165 w 23469"/>
                <a:gd name="connsiteY15" fmla="*/ 30874 h 31003"/>
                <a:gd name="connsiteX16" fmla="*/ 15548 w 23469"/>
                <a:gd name="connsiteY16" fmla="*/ 26778 h 31003"/>
                <a:gd name="connsiteX17" fmla="*/ 19357 w 23469"/>
                <a:gd name="connsiteY17" fmla="*/ 22778 h 31003"/>
                <a:gd name="connsiteX18" fmla="*/ 19357 w 23469"/>
                <a:gd name="connsiteY18" fmla="*/ 22111 h 31003"/>
                <a:gd name="connsiteX19" fmla="*/ 20786 w 23469"/>
                <a:gd name="connsiteY19" fmla="*/ 20015 h 31003"/>
                <a:gd name="connsiteX20" fmla="*/ 22787 w 23469"/>
                <a:gd name="connsiteY20" fmla="*/ 10014 h 31003"/>
                <a:gd name="connsiteX21" fmla="*/ 18119 w 23469"/>
                <a:gd name="connsiteY21" fmla="*/ 2204 h 31003"/>
                <a:gd name="connsiteX22" fmla="*/ 15452 w 23469"/>
                <a:gd name="connsiteY22" fmla="*/ 870 h 31003"/>
                <a:gd name="connsiteX23" fmla="*/ 5165 w 23469"/>
                <a:gd name="connsiteY23" fmla="*/ 870 h 31003"/>
                <a:gd name="connsiteX24" fmla="*/ -550 w 23469"/>
                <a:gd name="connsiteY24" fmla="*/ 8967 h 31003"/>
                <a:gd name="connsiteX25" fmla="*/ 6689 w 23469"/>
                <a:gd name="connsiteY25" fmla="*/ 26397 h 31003"/>
                <a:gd name="connsiteX26" fmla="*/ 4880 w 23469"/>
                <a:gd name="connsiteY26" fmla="*/ 26397 h 31003"/>
                <a:gd name="connsiteX27" fmla="*/ 2594 w 23469"/>
                <a:gd name="connsiteY27" fmla="*/ 24397 h 31003"/>
                <a:gd name="connsiteX28" fmla="*/ 4308 w 23469"/>
                <a:gd name="connsiteY28" fmla="*/ 23635 h 31003"/>
                <a:gd name="connsiteX29" fmla="*/ 5546 w 23469"/>
                <a:gd name="connsiteY29" fmla="*/ 24968 h 31003"/>
                <a:gd name="connsiteX30" fmla="*/ 6403 w 23469"/>
                <a:gd name="connsiteY30" fmla="*/ 26016 h 3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69" h="31003">
                  <a:moveTo>
                    <a:pt x="-550" y="8967"/>
                  </a:moveTo>
                  <a:cubicBezTo>
                    <a:pt x="-550" y="11538"/>
                    <a:pt x="2784" y="11538"/>
                    <a:pt x="4689" y="11062"/>
                  </a:cubicBezTo>
                  <a:cubicBezTo>
                    <a:pt x="5936" y="10671"/>
                    <a:pt x="7213" y="10386"/>
                    <a:pt x="8499" y="10205"/>
                  </a:cubicBezTo>
                  <a:cubicBezTo>
                    <a:pt x="9451" y="10357"/>
                    <a:pt x="10327" y="10824"/>
                    <a:pt x="10976" y="11538"/>
                  </a:cubicBezTo>
                  <a:cubicBezTo>
                    <a:pt x="13452" y="13729"/>
                    <a:pt x="11737" y="19539"/>
                    <a:pt x="13262" y="19063"/>
                  </a:cubicBezTo>
                  <a:cubicBezTo>
                    <a:pt x="14785" y="18587"/>
                    <a:pt x="16310" y="14301"/>
                    <a:pt x="17929" y="16682"/>
                  </a:cubicBezTo>
                  <a:cubicBezTo>
                    <a:pt x="18767" y="19149"/>
                    <a:pt x="17510" y="21844"/>
                    <a:pt x="15071" y="22778"/>
                  </a:cubicBezTo>
                  <a:cubicBezTo>
                    <a:pt x="14385" y="23216"/>
                    <a:pt x="13747" y="23721"/>
                    <a:pt x="13166" y="24302"/>
                  </a:cubicBezTo>
                  <a:cubicBezTo>
                    <a:pt x="11776" y="25207"/>
                    <a:pt x="10223" y="25816"/>
                    <a:pt x="8594" y="26111"/>
                  </a:cubicBezTo>
                  <a:cubicBezTo>
                    <a:pt x="8442" y="25216"/>
                    <a:pt x="7965" y="24406"/>
                    <a:pt x="7261" y="23826"/>
                  </a:cubicBezTo>
                  <a:cubicBezTo>
                    <a:pt x="6689" y="23159"/>
                    <a:pt x="5546" y="22016"/>
                    <a:pt x="4594" y="22397"/>
                  </a:cubicBezTo>
                  <a:lnTo>
                    <a:pt x="4117" y="22397"/>
                  </a:lnTo>
                  <a:cubicBezTo>
                    <a:pt x="3374" y="22292"/>
                    <a:pt x="2612" y="22501"/>
                    <a:pt x="2022" y="22968"/>
                  </a:cubicBezTo>
                  <a:lnTo>
                    <a:pt x="2022" y="22968"/>
                  </a:lnTo>
                  <a:cubicBezTo>
                    <a:pt x="2069" y="24283"/>
                    <a:pt x="2260" y="25597"/>
                    <a:pt x="2594" y="26873"/>
                  </a:cubicBezTo>
                  <a:cubicBezTo>
                    <a:pt x="2594" y="29255"/>
                    <a:pt x="4308" y="30874"/>
                    <a:pt x="7165" y="30874"/>
                  </a:cubicBezTo>
                  <a:cubicBezTo>
                    <a:pt x="10337" y="30483"/>
                    <a:pt x="13290" y="29045"/>
                    <a:pt x="15548" y="26778"/>
                  </a:cubicBezTo>
                  <a:cubicBezTo>
                    <a:pt x="17071" y="25711"/>
                    <a:pt x="18367" y="24359"/>
                    <a:pt x="19357" y="22778"/>
                  </a:cubicBezTo>
                  <a:lnTo>
                    <a:pt x="19357" y="22111"/>
                  </a:lnTo>
                  <a:cubicBezTo>
                    <a:pt x="19910" y="21463"/>
                    <a:pt x="20386" y="20768"/>
                    <a:pt x="20786" y="20015"/>
                  </a:cubicBezTo>
                  <a:cubicBezTo>
                    <a:pt x="22529" y="16987"/>
                    <a:pt x="23224" y="13481"/>
                    <a:pt x="22787" y="10014"/>
                  </a:cubicBezTo>
                  <a:cubicBezTo>
                    <a:pt x="22415" y="6861"/>
                    <a:pt x="20719" y="4023"/>
                    <a:pt x="18119" y="2204"/>
                  </a:cubicBezTo>
                  <a:cubicBezTo>
                    <a:pt x="17281" y="1661"/>
                    <a:pt x="16386" y="1213"/>
                    <a:pt x="15452" y="870"/>
                  </a:cubicBezTo>
                  <a:cubicBezTo>
                    <a:pt x="12156" y="-463"/>
                    <a:pt x="8461" y="-463"/>
                    <a:pt x="5165" y="870"/>
                  </a:cubicBezTo>
                  <a:cubicBezTo>
                    <a:pt x="1660" y="1975"/>
                    <a:pt x="-683" y="5290"/>
                    <a:pt x="-550" y="8967"/>
                  </a:cubicBezTo>
                  <a:close/>
                  <a:moveTo>
                    <a:pt x="6689" y="26397"/>
                  </a:moveTo>
                  <a:lnTo>
                    <a:pt x="4880" y="26397"/>
                  </a:lnTo>
                  <a:cubicBezTo>
                    <a:pt x="3956" y="25940"/>
                    <a:pt x="3174" y="25245"/>
                    <a:pt x="2594" y="24397"/>
                  </a:cubicBezTo>
                  <a:lnTo>
                    <a:pt x="4308" y="23635"/>
                  </a:lnTo>
                  <a:lnTo>
                    <a:pt x="5546" y="24968"/>
                  </a:lnTo>
                  <a:cubicBezTo>
                    <a:pt x="5908" y="25245"/>
                    <a:pt x="6203" y="25607"/>
                    <a:pt x="6403" y="26016"/>
                  </a:cubicBezTo>
                  <a:close/>
                </a:path>
              </a:pathLst>
            </a:custGeom>
            <a:solidFill>
              <a:srgbClr val="78401F"/>
            </a:solidFill>
            <a:ln w="9525" cap="flat">
              <a:noFill/>
              <a:prstDash val="solid"/>
              <a:miter/>
            </a:ln>
          </p:spPr>
          <p:txBody>
            <a:bodyPr rtlCol="0" anchor="ctr"/>
            <a:lstStyle/>
            <a:p>
              <a:endParaRPr lang="zh-CN" altLang="en-US">
                <a:cs typeface="+mn-ea"/>
                <a:sym typeface="+mn-lt"/>
              </a:endParaRPr>
            </a:p>
          </p:txBody>
        </p:sp>
        <p:sp>
          <p:nvSpPr>
            <p:cNvPr id="155" name="ïśliḓê">
              <a:extLst>
                <a:ext uri="{FF2B5EF4-FFF2-40B4-BE49-F238E27FC236}">
                  <a16:creationId xmlns:a16="http://schemas.microsoft.com/office/drawing/2014/main" id="{28C75325-D80C-4A18-9EEA-49813C3EC0FC}"/>
                </a:ext>
              </a:extLst>
            </p:cNvPr>
            <p:cNvSpPr/>
            <p:nvPr/>
          </p:nvSpPr>
          <p:spPr>
            <a:xfrm>
              <a:off x="5738819" y="3719737"/>
              <a:ext cx="112524" cy="220282"/>
            </a:xfrm>
            <a:custGeom>
              <a:avLst/>
              <a:gdLst>
                <a:gd name="connsiteX0" fmla="*/ 10684 w 11239"/>
                <a:gd name="connsiteY0" fmla="*/ 21873 h 22002"/>
                <a:gd name="connsiteX1" fmla="*/ 9541 w 11239"/>
                <a:gd name="connsiteY1" fmla="*/ 4918 h 22002"/>
                <a:gd name="connsiteX2" fmla="*/ 4493 w 11239"/>
                <a:gd name="connsiteY2" fmla="*/ -130 h 22002"/>
                <a:gd name="connsiteX3" fmla="*/ -555 w 11239"/>
                <a:gd name="connsiteY3" fmla="*/ 4918 h 22002"/>
                <a:gd name="connsiteX4" fmla="*/ -555 w 11239"/>
                <a:gd name="connsiteY4" fmla="*/ 21778 h 2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22002">
                  <a:moveTo>
                    <a:pt x="10684" y="21873"/>
                  </a:moveTo>
                  <a:lnTo>
                    <a:pt x="9541" y="4918"/>
                  </a:lnTo>
                  <a:cubicBezTo>
                    <a:pt x="9541" y="2128"/>
                    <a:pt x="7284" y="-130"/>
                    <a:pt x="4493" y="-130"/>
                  </a:cubicBezTo>
                  <a:cubicBezTo>
                    <a:pt x="1702" y="-130"/>
                    <a:pt x="-555" y="2128"/>
                    <a:pt x="-555" y="4918"/>
                  </a:cubicBezTo>
                  <a:lnTo>
                    <a:pt x="-555" y="21778"/>
                  </a:lnTo>
                  <a:close/>
                </a:path>
              </a:pathLst>
            </a:custGeom>
            <a:solidFill>
              <a:srgbClr val="2744AC"/>
            </a:solidFill>
            <a:ln w="9525" cap="flat">
              <a:noFill/>
              <a:prstDash val="solid"/>
              <a:miter/>
            </a:ln>
          </p:spPr>
          <p:txBody>
            <a:bodyPr rtlCol="0" anchor="ctr"/>
            <a:lstStyle/>
            <a:p>
              <a:endParaRPr lang="zh-CN" altLang="en-US">
                <a:cs typeface="+mn-ea"/>
                <a:sym typeface="+mn-lt"/>
              </a:endParaRPr>
            </a:p>
          </p:txBody>
        </p:sp>
      </p:grpSp>
    </p:spTree>
    <p:custDataLst>
      <p:tags r:id="rId1"/>
    </p:custDataLst>
    <p:extLst>
      <p:ext uri="{BB962C8B-B14F-4D97-AF65-F5344CB8AC3E}">
        <p14:creationId xmlns:p14="http://schemas.microsoft.com/office/powerpoint/2010/main" val="82422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8D0492-B3F9-42F9-B53D-9E59FDFDE7B7}"/>
              </a:ext>
            </a:extLst>
          </p:cNvPr>
          <p:cNvPicPr>
            <a:picLocks noChangeAspect="1"/>
          </p:cNvPicPr>
          <p:nvPr/>
        </p:nvPicPr>
        <p:blipFill rotWithShape="1">
          <a:blip r:embed="rId3"/>
          <a:srcRect l="38595" r="16857"/>
          <a:stretch/>
        </p:blipFill>
        <p:spPr>
          <a:xfrm>
            <a:off x="9080937" y="0"/>
            <a:ext cx="3111063" cy="3289738"/>
          </a:xfrm>
          <a:prstGeom prst="rect">
            <a:avLst/>
          </a:prstGeom>
        </p:spPr>
      </p:pic>
      <p:sp>
        <p:nvSpPr>
          <p:cNvPr id="3" name="标题 1">
            <a:extLst>
              <a:ext uri="{FF2B5EF4-FFF2-40B4-BE49-F238E27FC236}">
                <a16:creationId xmlns:a16="http://schemas.microsoft.com/office/drawing/2014/main" id="{FFA06108-B601-456F-9973-3B84C7595DA0}"/>
              </a:ext>
            </a:extLst>
          </p:cNvPr>
          <p:cNvSpPr txBox="1">
            <a:spLocks/>
          </p:cNvSpPr>
          <p:nvPr/>
        </p:nvSpPr>
        <p:spPr>
          <a:xfrm>
            <a:off x="449207" y="310713"/>
            <a:ext cx="10850563" cy="1028699"/>
          </a:xfrm>
          <a:prstGeom prst="rect">
            <a:avLst/>
          </a:prstGeom>
        </p:spPr>
        <p:txBody>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dirty="0">
                <a:latin typeface="+mn-lt"/>
                <a:ea typeface="+mn-ea"/>
                <a:cs typeface="+mn-ea"/>
                <a:sym typeface="+mn-lt"/>
              </a:rPr>
              <a:t>Method-Data and Explainable</a:t>
            </a:r>
            <a:endParaRPr lang="zh-CN" altLang="en-US" dirty="0">
              <a:latin typeface="+mn-lt"/>
              <a:ea typeface="+mn-ea"/>
              <a:cs typeface="+mn-ea"/>
              <a:sym typeface="+mn-lt"/>
            </a:endParaRPr>
          </a:p>
        </p:txBody>
      </p:sp>
      <p:cxnSp>
        <p:nvCxnSpPr>
          <p:cNvPr id="5" name="直接连接符 4">
            <a:extLst>
              <a:ext uri="{FF2B5EF4-FFF2-40B4-BE49-F238E27FC236}">
                <a16:creationId xmlns:a16="http://schemas.microsoft.com/office/drawing/2014/main" id="{42764F55-EBE2-40EC-AAD1-F7B7B62CE5BB}"/>
              </a:ext>
            </a:extLst>
          </p:cNvPr>
          <p:cNvCxnSpPr>
            <a:cxnSpLocks/>
            <a:stCxn id="3" idx="1"/>
          </p:cNvCxnSpPr>
          <p:nvPr/>
        </p:nvCxnSpPr>
        <p:spPr>
          <a:xfrm flipV="1">
            <a:off x="449207" y="825062"/>
            <a:ext cx="5152807" cy="1"/>
          </a:xfrm>
          <a:prstGeom prst="line">
            <a:avLst/>
          </a:prstGeom>
          <a:ln w="76200">
            <a:solidFill>
              <a:srgbClr val="396692"/>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7" name="图片 6">
            <a:extLst>
              <a:ext uri="{FF2B5EF4-FFF2-40B4-BE49-F238E27FC236}">
                <a16:creationId xmlns:a16="http://schemas.microsoft.com/office/drawing/2014/main" id="{8962B6B0-97C1-4E05-BD0A-4624F5F6661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38595" r="16857"/>
          <a:stretch/>
        </p:blipFill>
        <p:spPr>
          <a:xfrm flipH="1" flipV="1">
            <a:off x="0" y="3568262"/>
            <a:ext cx="3111063" cy="3289738"/>
          </a:xfrm>
          <a:prstGeom prst="rect">
            <a:avLst/>
          </a:prstGeom>
        </p:spPr>
      </p:pic>
      <p:pic>
        <p:nvPicPr>
          <p:cNvPr id="4" name="图片 3">
            <a:extLst>
              <a:ext uri="{FF2B5EF4-FFF2-40B4-BE49-F238E27FC236}">
                <a16:creationId xmlns:a16="http://schemas.microsoft.com/office/drawing/2014/main" id="{A14A6F99-D738-4B0B-87AD-26022E0BCD09}"/>
              </a:ext>
            </a:extLst>
          </p:cNvPr>
          <p:cNvPicPr>
            <a:picLocks noChangeAspect="1"/>
          </p:cNvPicPr>
          <p:nvPr/>
        </p:nvPicPr>
        <p:blipFill>
          <a:blip r:embed="rId6"/>
          <a:stretch>
            <a:fillRect/>
          </a:stretch>
        </p:blipFill>
        <p:spPr>
          <a:xfrm>
            <a:off x="6285325" y="3135940"/>
            <a:ext cx="5184705" cy="2762742"/>
          </a:xfrm>
          <a:prstGeom prst="rect">
            <a:avLst/>
          </a:prstGeom>
        </p:spPr>
      </p:pic>
      <p:sp>
        <p:nvSpPr>
          <p:cNvPr id="8" name="矩形 7">
            <a:extLst>
              <a:ext uri="{FF2B5EF4-FFF2-40B4-BE49-F238E27FC236}">
                <a16:creationId xmlns:a16="http://schemas.microsoft.com/office/drawing/2014/main" id="{1877C2C9-A0D0-485B-BD5F-8C5F14AE4549}"/>
              </a:ext>
            </a:extLst>
          </p:cNvPr>
          <p:cNvSpPr/>
          <p:nvPr/>
        </p:nvSpPr>
        <p:spPr>
          <a:xfrm>
            <a:off x="492873" y="1581147"/>
            <a:ext cx="5065473" cy="3508653"/>
          </a:xfrm>
          <a:prstGeom prst="rect">
            <a:avLst/>
          </a:prstGeom>
          <a:solidFill>
            <a:schemeClr val="accent1">
              <a:lumMod val="20000"/>
              <a:lumOff val="80000"/>
              <a:alpha val="34000"/>
            </a:schemeClr>
          </a:solidFill>
          <a:ln w="28575">
            <a:noFill/>
          </a:ln>
        </p:spPr>
        <p:txBody>
          <a:bodyPr wrap="square">
            <a:spAutoFit/>
          </a:bodyPr>
          <a:lstStyle/>
          <a:p>
            <a:r>
              <a:rPr lang="en-US" altLang="zh-CN" sz="2000" b="1" dirty="0">
                <a:cs typeface="+mn-ea"/>
                <a:sym typeface="+mn-lt"/>
              </a:rPr>
              <a:t>Data Preparation</a:t>
            </a:r>
          </a:p>
          <a:p>
            <a:pPr marL="342900" indent="-342900">
              <a:buFont typeface="Wingdings" panose="05000000000000000000" pitchFamily="2" charset="2"/>
              <a:buChar char="l"/>
            </a:pPr>
            <a:r>
              <a:rPr lang="en-US" altLang="zh-CN" sz="2000" dirty="0">
                <a:cs typeface="+mn-ea"/>
                <a:sym typeface="+mn-lt"/>
              </a:rPr>
              <a:t>The experimental data are taken from the </a:t>
            </a:r>
            <a:r>
              <a:rPr lang="en-US" altLang="zh-CN" sz="2200" b="1" dirty="0">
                <a:solidFill>
                  <a:srgbClr val="C00000"/>
                </a:solidFill>
                <a:cs typeface="+mn-ea"/>
                <a:sym typeface="+mn-lt"/>
              </a:rPr>
              <a:t>Kassel State of Fluency </a:t>
            </a:r>
            <a:r>
              <a:rPr lang="en-US" altLang="zh-CN" sz="2000" dirty="0">
                <a:cs typeface="+mn-ea"/>
                <a:sym typeface="+mn-lt"/>
              </a:rPr>
              <a:t>(</a:t>
            </a:r>
            <a:r>
              <a:rPr lang="en-US" altLang="zh-CN" sz="2000" dirty="0" err="1">
                <a:cs typeface="+mn-ea"/>
                <a:sym typeface="+mn-lt"/>
              </a:rPr>
              <a:t>KSoF</a:t>
            </a:r>
            <a:r>
              <a:rPr lang="en-US" altLang="zh-CN" sz="2000" dirty="0">
                <a:cs typeface="+mn-ea"/>
                <a:sym typeface="+mn-lt"/>
              </a:rPr>
              <a:t>) corpus.</a:t>
            </a:r>
            <a:r>
              <a:rPr lang="en-US" altLang="zh-CN" sz="2000" baseline="30000" dirty="0">
                <a:cs typeface="+mn-ea"/>
                <a:sym typeface="+mn-lt"/>
              </a:rPr>
              <a:t>[1]</a:t>
            </a:r>
          </a:p>
          <a:p>
            <a:pPr marL="800100" lvl="1" indent="-342900">
              <a:buFont typeface="Wingdings" panose="05000000000000000000" pitchFamily="2" charset="2"/>
              <a:buChar char="Ø"/>
            </a:pPr>
            <a:r>
              <a:rPr lang="en-US" altLang="zh-CN" sz="2000" dirty="0">
                <a:cs typeface="+mn-ea"/>
                <a:sym typeface="+mn-lt"/>
              </a:rPr>
              <a:t>Train: 23 speakers</a:t>
            </a:r>
          </a:p>
          <a:p>
            <a:pPr marL="800100" lvl="1" indent="-342900">
              <a:buFont typeface="Wingdings" panose="05000000000000000000" pitchFamily="2" charset="2"/>
              <a:buChar char="Ø"/>
            </a:pPr>
            <a:r>
              <a:rPr lang="en-US" altLang="zh-CN" sz="2000" dirty="0" err="1">
                <a:cs typeface="+mn-ea"/>
                <a:sym typeface="+mn-lt"/>
              </a:rPr>
              <a:t>Devel</a:t>
            </a:r>
            <a:r>
              <a:rPr lang="en-US" altLang="zh-CN" sz="2000" dirty="0">
                <a:cs typeface="+mn-ea"/>
                <a:sym typeface="+mn-lt"/>
              </a:rPr>
              <a:t>: 6 speakers</a:t>
            </a:r>
          </a:p>
          <a:p>
            <a:pPr marL="800100" lvl="1" indent="-342900">
              <a:buFont typeface="Wingdings" panose="05000000000000000000" pitchFamily="2" charset="2"/>
              <a:buChar char="Ø"/>
            </a:pPr>
            <a:r>
              <a:rPr lang="en-US" altLang="zh-CN" sz="2000" dirty="0">
                <a:cs typeface="+mn-ea"/>
                <a:sym typeface="+mn-lt"/>
              </a:rPr>
              <a:t>Sample number: 3,471</a:t>
            </a:r>
          </a:p>
          <a:p>
            <a:pPr marL="800100" lvl="1" indent="-342900">
              <a:buFont typeface="Wingdings" panose="05000000000000000000" pitchFamily="2" charset="2"/>
              <a:buChar char="Ø"/>
            </a:pPr>
            <a:r>
              <a:rPr lang="en-US" altLang="zh-CN" sz="2000" dirty="0">
                <a:cs typeface="+mn-ea"/>
                <a:sym typeface="+mn-lt"/>
              </a:rPr>
              <a:t>Length of each audio: 3-second</a:t>
            </a:r>
          </a:p>
          <a:p>
            <a:pPr marL="800100" lvl="1" indent="-342900">
              <a:buFont typeface="Wingdings" panose="05000000000000000000" pitchFamily="2" charset="2"/>
              <a:buChar char="Ø"/>
            </a:pPr>
            <a:r>
              <a:rPr lang="en-US" altLang="zh-CN" sz="2000" dirty="0">
                <a:cs typeface="+mn-ea"/>
                <a:sym typeface="+mn-lt"/>
              </a:rPr>
              <a:t>Classes: 8</a:t>
            </a:r>
          </a:p>
          <a:p>
            <a:pPr marL="800100" lvl="1" indent="-342900">
              <a:buFont typeface="Wingdings" panose="05000000000000000000" pitchFamily="2" charset="2"/>
              <a:buChar char="Ø"/>
            </a:pPr>
            <a:r>
              <a:rPr lang="en-US" altLang="zh-CN" sz="2000" dirty="0">
                <a:cs typeface="+mn-ea"/>
                <a:sym typeface="+mn-lt"/>
              </a:rPr>
              <a:t>Feature: 4,096 dimensions extracted by </a:t>
            </a:r>
            <a:r>
              <a:rPr lang="en-US" altLang="zh-CN" sz="2000" dirty="0" err="1">
                <a:cs typeface="+mn-ea"/>
                <a:sym typeface="+mn-lt"/>
              </a:rPr>
              <a:t>auDeep</a:t>
            </a:r>
            <a:r>
              <a:rPr lang="en-US" altLang="zh-CN" sz="2000" dirty="0">
                <a:cs typeface="+mn-ea"/>
                <a:sym typeface="+mn-lt"/>
              </a:rPr>
              <a:t>.</a:t>
            </a:r>
          </a:p>
        </p:txBody>
      </p:sp>
      <p:sp>
        <p:nvSpPr>
          <p:cNvPr id="6" name="矩形 5">
            <a:extLst>
              <a:ext uri="{FF2B5EF4-FFF2-40B4-BE49-F238E27FC236}">
                <a16:creationId xmlns:a16="http://schemas.microsoft.com/office/drawing/2014/main" id="{EBF67C0D-D49C-42A5-B67B-984CDB734F64}"/>
              </a:ext>
            </a:extLst>
          </p:cNvPr>
          <p:cNvSpPr/>
          <p:nvPr/>
        </p:nvSpPr>
        <p:spPr>
          <a:xfrm>
            <a:off x="2406127" y="5800149"/>
            <a:ext cx="8083196" cy="954107"/>
          </a:xfrm>
          <a:prstGeom prst="rect">
            <a:avLst/>
          </a:prstGeom>
        </p:spPr>
        <p:txBody>
          <a:bodyPr wrap="square">
            <a:spAutoFit/>
          </a:bodyPr>
          <a:lstStyle/>
          <a:p>
            <a:r>
              <a:rPr lang="en-US" altLang="zh-CN" sz="1400" dirty="0">
                <a:cs typeface="+mn-ea"/>
                <a:sym typeface="+mn-lt"/>
              </a:rPr>
              <a:t>[1] The data can be accessed by request from the Kassel State of Fluency (</a:t>
            </a:r>
            <a:r>
              <a:rPr lang="en-US" altLang="zh-CN" sz="1400" dirty="0" err="1">
                <a:cs typeface="+mn-ea"/>
                <a:sym typeface="+mn-lt"/>
              </a:rPr>
              <a:t>KSoF</a:t>
            </a:r>
            <a:r>
              <a:rPr lang="en-US" altLang="zh-CN" sz="1400" dirty="0">
                <a:cs typeface="+mn-ea"/>
                <a:sym typeface="+mn-lt"/>
              </a:rPr>
              <a:t>) dataset at </a:t>
            </a:r>
            <a:r>
              <a:rPr lang="en-US" altLang="zh-CN" sz="1400" dirty="0">
                <a:solidFill>
                  <a:srgbClr val="C00000"/>
                </a:solidFill>
                <a:cs typeface="+mn-ea"/>
                <a:sym typeface="+mn-lt"/>
                <a:hlinkClick r:id="rId7">
                  <a:extLst>
                    <a:ext uri="{A12FA001-AC4F-418D-AE19-62706E023703}">
                      <ahyp:hlinkClr xmlns:ahyp="http://schemas.microsoft.com/office/drawing/2018/hyperlinkcolor" val="tx"/>
                    </a:ext>
                  </a:extLst>
                </a:hlinkClick>
              </a:rPr>
              <a:t>https://zenodo.org/record/6801844</a:t>
            </a:r>
            <a:endParaRPr lang="en-US" altLang="zh-CN" sz="1400" dirty="0">
              <a:solidFill>
                <a:srgbClr val="C00000"/>
              </a:solidFill>
              <a:cs typeface="+mn-ea"/>
              <a:sym typeface="+mn-lt"/>
            </a:endParaRPr>
          </a:p>
          <a:p>
            <a:r>
              <a:rPr lang="en-US" altLang="zh-CN" sz="1400" dirty="0">
                <a:cs typeface="+mn-ea"/>
                <a:sym typeface="+mn-lt"/>
              </a:rPr>
              <a:t>[2] </a:t>
            </a:r>
            <a:r>
              <a:rPr lang="zh-CN" altLang="en-US" sz="1400" dirty="0">
                <a:cs typeface="+mn-ea"/>
                <a:sym typeface="+mn-lt"/>
              </a:rPr>
              <a:t>SHAP (SHapley Additive exPlanations) is a game-theoretic method to explain the output of ML models.</a:t>
            </a:r>
            <a:r>
              <a:rPr lang="zh-CN" altLang="en-US" sz="1400" dirty="0">
                <a:solidFill>
                  <a:srgbClr val="C00000"/>
                </a:solidFill>
                <a:cs typeface="+mn-ea"/>
                <a:sym typeface="+mn-lt"/>
                <a:hlinkClick r:id="rId8">
                  <a:extLst>
                    <a:ext uri="{A12FA001-AC4F-418D-AE19-62706E023703}">
                      <ahyp:hlinkClr xmlns:ahyp="http://schemas.microsoft.com/office/drawing/2018/hyperlinkcolor" val="tx"/>
                    </a:ext>
                  </a:extLst>
                </a:hlinkClick>
              </a:rPr>
              <a:t>https://shap.readthedocs.io.</a:t>
            </a:r>
            <a:endParaRPr lang="zh-CN" altLang="en-US" sz="1400" dirty="0">
              <a:solidFill>
                <a:srgbClr val="C00000"/>
              </a:solidFill>
              <a:cs typeface="+mn-ea"/>
              <a:sym typeface="+mn-lt"/>
            </a:endParaRPr>
          </a:p>
        </p:txBody>
      </p:sp>
      <p:sp>
        <p:nvSpPr>
          <p:cNvPr id="10" name="矩形 9">
            <a:extLst>
              <a:ext uri="{FF2B5EF4-FFF2-40B4-BE49-F238E27FC236}">
                <a16:creationId xmlns:a16="http://schemas.microsoft.com/office/drawing/2014/main" id="{4BD81843-1907-4956-ACB9-E22FE4658F93}"/>
              </a:ext>
            </a:extLst>
          </p:cNvPr>
          <p:cNvSpPr/>
          <p:nvPr/>
        </p:nvSpPr>
        <p:spPr>
          <a:xfrm>
            <a:off x="6151313" y="1090091"/>
            <a:ext cx="5395450" cy="1354217"/>
          </a:xfrm>
          <a:prstGeom prst="rect">
            <a:avLst/>
          </a:prstGeom>
          <a:solidFill>
            <a:schemeClr val="accent1">
              <a:lumMod val="20000"/>
              <a:lumOff val="80000"/>
              <a:alpha val="34000"/>
            </a:schemeClr>
          </a:solidFill>
          <a:ln w="28575">
            <a:noFill/>
          </a:ln>
        </p:spPr>
        <p:txBody>
          <a:bodyPr wrap="square">
            <a:spAutoFit/>
          </a:bodyPr>
          <a:lstStyle/>
          <a:p>
            <a:r>
              <a:rPr lang="zh-CN" altLang="en-US" sz="2000" b="1" dirty="0">
                <a:solidFill>
                  <a:srgbClr val="C00000"/>
                </a:solidFill>
                <a:cs typeface="+mn-ea"/>
                <a:sym typeface="+mn-lt"/>
              </a:rPr>
              <a:t>Shapley</a:t>
            </a:r>
            <a:r>
              <a:rPr lang="en-US" altLang="zh-CN" sz="2000" b="1" dirty="0">
                <a:solidFill>
                  <a:srgbClr val="C00000"/>
                </a:solidFill>
                <a:cs typeface="+mn-ea"/>
                <a:sym typeface="+mn-lt"/>
              </a:rPr>
              <a:t>[2]</a:t>
            </a:r>
            <a:r>
              <a:rPr lang="zh-CN" altLang="en-US" sz="2000" b="1" dirty="0">
                <a:solidFill>
                  <a:srgbClr val="C00000"/>
                </a:solidFill>
                <a:cs typeface="+mn-ea"/>
                <a:sym typeface="+mn-lt"/>
              </a:rPr>
              <a:t> </a:t>
            </a:r>
            <a:r>
              <a:rPr lang="en-US" altLang="zh-CN" sz="2000" b="1" dirty="0">
                <a:solidFill>
                  <a:srgbClr val="C00000"/>
                </a:solidFill>
                <a:cs typeface="+mn-ea"/>
                <a:sym typeface="+mn-lt"/>
              </a:rPr>
              <a:t>value </a:t>
            </a:r>
            <a:r>
              <a:rPr lang="en-US" altLang="zh-CN" b="1" dirty="0">
                <a:cs typeface="+mn-ea"/>
                <a:sym typeface="+mn-lt"/>
              </a:rPr>
              <a:t>Tool </a:t>
            </a:r>
          </a:p>
          <a:p>
            <a:r>
              <a:rPr lang="en-US" altLang="zh-CN" sz="2000" dirty="0">
                <a:cs typeface="+mn-ea"/>
                <a:sym typeface="+mn-lt"/>
              </a:rPr>
              <a:t>F</a:t>
            </a:r>
            <a:r>
              <a:rPr lang="zh-CN" altLang="en-US" sz="2000" dirty="0">
                <a:cs typeface="+mn-ea"/>
                <a:sym typeface="+mn-lt"/>
              </a:rPr>
              <a:t>airly </a:t>
            </a:r>
            <a:r>
              <a:rPr lang="zh-CN" altLang="en-US" sz="2200" b="1" dirty="0">
                <a:solidFill>
                  <a:srgbClr val="C00000"/>
                </a:solidFill>
                <a:cs typeface="+mn-ea"/>
                <a:sym typeface="+mn-lt"/>
              </a:rPr>
              <a:t>evaluate feature contributions </a:t>
            </a:r>
            <a:r>
              <a:rPr lang="zh-CN" altLang="en-US" sz="2000" dirty="0">
                <a:cs typeface="+mn-ea"/>
                <a:sym typeface="+mn-lt"/>
              </a:rPr>
              <a:t>by assigning each feature a numerical value to represent its impact. </a:t>
            </a:r>
          </a:p>
        </p:txBody>
      </p:sp>
      <p:sp>
        <p:nvSpPr>
          <p:cNvPr id="11" name="文本框 10">
            <a:extLst>
              <a:ext uri="{FF2B5EF4-FFF2-40B4-BE49-F238E27FC236}">
                <a16:creationId xmlns:a16="http://schemas.microsoft.com/office/drawing/2014/main" id="{0CA4FA72-1F9D-4D09-A168-BFCC6DEC2AD9}"/>
              </a:ext>
            </a:extLst>
          </p:cNvPr>
          <p:cNvSpPr txBox="1"/>
          <p:nvPr/>
        </p:nvSpPr>
        <p:spPr>
          <a:xfrm>
            <a:off x="6095999" y="2868045"/>
            <a:ext cx="6089716" cy="338554"/>
          </a:xfrm>
          <a:prstGeom prst="rect">
            <a:avLst/>
          </a:prstGeom>
          <a:noFill/>
        </p:spPr>
        <p:txBody>
          <a:bodyPr wrap="square" rtlCol="0">
            <a:spAutoFit/>
          </a:bodyPr>
          <a:lstStyle/>
          <a:p>
            <a:r>
              <a:rPr lang="en-US" altLang="zh-CN" sz="1600" b="1" dirty="0"/>
              <a:t>Table.1 </a:t>
            </a:r>
            <a:r>
              <a:rPr lang="en-US" altLang="zh-CN" sz="1600" dirty="0"/>
              <a:t>The Distribution of annotations in </a:t>
            </a:r>
            <a:r>
              <a:rPr lang="en-US" altLang="zh-CN" sz="1600" dirty="0" err="1"/>
              <a:t>KSoF</a:t>
            </a:r>
            <a:r>
              <a:rPr lang="en-US" altLang="zh-CN" sz="1600" dirty="0"/>
              <a:t> dataset</a:t>
            </a:r>
            <a:endParaRPr lang="zh-CN" altLang="en-US" sz="1600" dirty="0"/>
          </a:p>
        </p:txBody>
      </p:sp>
    </p:spTree>
    <p:extLst>
      <p:ext uri="{BB962C8B-B14F-4D97-AF65-F5344CB8AC3E}">
        <p14:creationId xmlns:p14="http://schemas.microsoft.com/office/powerpoint/2010/main" val="310742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8D0492-B3F9-42F9-B53D-9E59FDFDE7B7}"/>
              </a:ext>
            </a:extLst>
          </p:cNvPr>
          <p:cNvPicPr>
            <a:picLocks noChangeAspect="1"/>
          </p:cNvPicPr>
          <p:nvPr/>
        </p:nvPicPr>
        <p:blipFill rotWithShape="1">
          <a:blip r:embed="rId3"/>
          <a:srcRect l="38595" r="16857"/>
          <a:stretch/>
        </p:blipFill>
        <p:spPr>
          <a:xfrm>
            <a:off x="9080937" y="0"/>
            <a:ext cx="3111063" cy="3289738"/>
          </a:xfrm>
          <a:prstGeom prst="rect">
            <a:avLst/>
          </a:prstGeom>
        </p:spPr>
      </p:pic>
      <p:sp>
        <p:nvSpPr>
          <p:cNvPr id="3" name="标题 1">
            <a:extLst>
              <a:ext uri="{FF2B5EF4-FFF2-40B4-BE49-F238E27FC236}">
                <a16:creationId xmlns:a16="http://schemas.microsoft.com/office/drawing/2014/main" id="{FFA06108-B601-456F-9973-3B84C7595DA0}"/>
              </a:ext>
            </a:extLst>
          </p:cNvPr>
          <p:cNvSpPr txBox="1">
            <a:spLocks/>
          </p:cNvSpPr>
          <p:nvPr/>
        </p:nvSpPr>
        <p:spPr>
          <a:xfrm>
            <a:off x="449207" y="310713"/>
            <a:ext cx="10850563" cy="1028699"/>
          </a:xfrm>
          <a:prstGeom prst="rect">
            <a:avLst/>
          </a:prstGeom>
        </p:spPr>
        <p:txBody>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dirty="0">
                <a:latin typeface="+mn-lt"/>
                <a:ea typeface="+mn-ea"/>
                <a:cs typeface="+mn-ea"/>
                <a:sym typeface="+mn-lt"/>
              </a:rPr>
              <a:t>Method-</a:t>
            </a:r>
            <a:r>
              <a:rPr lang="en-US" altLang="zh-CN" dirty="0" err="1">
                <a:latin typeface="+mn-lt"/>
                <a:ea typeface="+mn-ea"/>
                <a:cs typeface="+mn-ea"/>
                <a:sym typeface="+mn-lt"/>
              </a:rPr>
              <a:t>Centralised</a:t>
            </a:r>
            <a:r>
              <a:rPr lang="en-US" altLang="zh-CN" dirty="0">
                <a:latin typeface="+mn-lt"/>
                <a:ea typeface="+mn-ea"/>
                <a:cs typeface="+mn-ea"/>
                <a:sym typeface="+mn-lt"/>
              </a:rPr>
              <a:t> model</a:t>
            </a:r>
            <a:endParaRPr lang="zh-CN" altLang="en-US" dirty="0">
              <a:latin typeface="+mn-lt"/>
              <a:ea typeface="+mn-ea"/>
              <a:cs typeface="+mn-ea"/>
              <a:sym typeface="+mn-lt"/>
            </a:endParaRPr>
          </a:p>
        </p:txBody>
      </p:sp>
      <p:cxnSp>
        <p:nvCxnSpPr>
          <p:cNvPr id="5" name="直接连接符 4">
            <a:extLst>
              <a:ext uri="{FF2B5EF4-FFF2-40B4-BE49-F238E27FC236}">
                <a16:creationId xmlns:a16="http://schemas.microsoft.com/office/drawing/2014/main" id="{42764F55-EBE2-40EC-AAD1-F7B7B62CE5BB}"/>
              </a:ext>
            </a:extLst>
          </p:cNvPr>
          <p:cNvCxnSpPr>
            <a:cxnSpLocks/>
            <a:stCxn id="3" idx="1"/>
          </p:cNvCxnSpPr>
          <p:nvPr/>
        </p:nvCxnSpPr>
        <p:spPr>
          <a:xfrm flipV="1">
            <a:off x="449207" y="825062"/>
            <a:ext cx="5152807" cy="1"/>
          </a:xfrm>
          <a:prstGeom prst="line">
            <a:avLst/>
          </a:prstGeom>
          <a:ln w="76200">
            <a:solidFill>
              <a:srgbClr val="396692"/>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7" name="图片 6">
            <a:extLst>
              <a:ext uri="{FF2B5EF4-FFF2-40B4-BE49-F238E27FC236}">
                <a16:creationId xmlns:a16="http://schemas.microsoft.com/office/drawing/2014/main" id="{8962B6B0-97C1-4E05-BD0A-4624F5F6661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38595" r="16857"/>
          <a:stretch/>
        </p:blipFill>
        <p:spPr>
          <a:xfrm flipH="1" flipV="1">
            <a:off x="0" y="3568262"/>
            <a:ext cx="3111063" cy="3289738"/>
          </a:xfrm>
          <a:prstGeom prst="rect">
            <a:avLst/>
          </a:prstGeom>
        </p:spPr>
      </p:pic>
      <p:sp>
        <p:nvSpPr>
          <p:cNvPr id="6" name="矩形 5">
            <a:extLst>
              <a:ext uri="{FF2B5EF4-FFF2-40B4-BE49-F238E27FC236}">
                <a16:creationId xmlns:a16="http://schemas.microsoft.com/office/drawing/2014/main" id="{69997B77-1CD6-473B-9435-A961ECBE8505}"/>
              </a:ext>
            </a:extLst>
          </p:cNvPr>
          <p:cNvSpPr/>
          <p:nvPr/>
        </p:nvSpPr>
        <p:spPr>
          <a:xfrm>
            <a:off x="587735" y="1425413"/>
            <a:ext cx="4635229" cy="3913315"/>
          </a:xfrm>
          <a:prstGeom prst="rect">
            <a:avLst/>
          </a:prstGeom>
          <a:solidFill>
            <a:schemeClr val="accent1">
              <a:lumMod val="20000"/>
              <a:lumOff val="80000"/>
              <a:alpha val="34000"/>
            </a:schemeClr>
          </a:solidFill>
          <a:ln w="28575">
            <a:noFill/>
          </a:ln>
        </p:spPr>
        <p:txBody>
          <a:bodyPr wrap="square">
            <a:spAutoFit/>
          </a:bodyPr>
          <a:lstStyle/>
          <a:p>
            <a:r>
              <a:rPr lang="en-US" altLang="zh-CN" sz="2000" b="1" dirty="0" err="1">
                <a:cs typeface="+mn-ea"/>
                <a:sym typeface="+mn-lt"/>
              </a:rPr>
              <a:t>XGBoost</a:t>
            </a:r>
            <a:r>
              <a:rPr lang="en-US" altLang="zh-CN" sz="2000" b="1" dirty="0">
                <a:cs typeface="+mn-ea"/>
                <a:sym typeface="+mn-lt"/>
              </a:rPr>
              <a:t> Ensemble Learning Model</a:t>
            </a:r>
          </a:p>
          <a:p>
            <a:endParaRPr lang="en-US" altLang="zh-CN" sz="2000" b="1" dirty="0">
              <a:cs typeface="+mn-ea"/>
              <a:sym typeface="+mn-lt"/>
            </a:endParaRPr>
          </a:p>
          <a:p>
            <a:r>
              <a:rPr lang="en-US" altLang="zh-CN" sz="2000" b="1" dirty="0">
                <a:cs typeface="+mn-ea"/>
                <a:sym typeface="+mn-lt"/>
              </a:rPr>
              <a:t>Positive:</a:t>
            </a:r>
          </a:p>
          <a:p>
            <a:pPr marL="342900" indent="-342900">
              <a:lnSpc>
                <a:spcPct val="150000"/>
              </a:lnSpc>
              <a:buFont typeface="Wingdings" panose="05000000000000000000" pitchFamily="2" charset="2"/>
              <a:buChar char="ü"/>
            </a:pPr>
            <a:r>
              <a:rPr lang="en-US" altLang="zh-CN" sz="2000" dirty="0">
                <a:cs typeface="+mn-ea"/>
                <a:sym typeface="+mn-lt"/>
              </a:rPr>
              <a:t>Good at </a:t>
            </a:r>
            <a:r>
              <a:rPr lang="en-US" altLang="zh-CN" sz="2200" b="1" dirty="0">
                <a:solidFill>
                  <a:srgbClr val="C00000"/>
                </a:solidFill>
                <a:cs typeface="+mn-ea"/>
                <a:sym typeface="+mn-lt"/>
              </a:rPr>
              <a:t>parallel</a:t>
            </a:r>
            <a:r>
              <a:rPr lang="en-US" altLang="zh-CN" sz="2000" dirty="0">
                <a:cs typeface="+mn-ea"/>
                <a:sym typeface="+mn-lt"/>
              </a:rPr>
              <a:t> computing</a:t>
            </a:r>
          </a:p>
          <a:p>
            <a:pPr marL="342900" indent="-342900">
              <a:lnSpc>
                <a:spcPct val="150000"/>
              </a:lnSpc>
              <a:buFont typeface="Wingdings" panose="05000000000000000000" pitchFamily="2" charset="2"/>
              <a:buChar char="ü"/>
            </a:pPr>
            <a:r>
              <a:rPr lang="en-US" altLang="zh-CN" sz="2000" dirty="0">
                <a:cs typeface="+mn-ea"/>
                <a:sym typeface="+mn-lt"/>
              </a:rPr>
              <a:t>Highly </a:t>
            </a:r>
            <a:r>
              <a:rPr lang="en-US" altLang="zh-CN" sz="2200" b="1" dirty="0">
                <a:solidFill>
                  <a:srgbClr val="C00000"/>
                </a:solidFill>
                <a:cs typeface="+mn-ea"/>
                <a:sym typeface="+mn-lt"/>
              </a:rPr>
              <a:t>scalable</a:t>
            </a:r>
          </a:p>
          <a:p>
            <a:pPr marL="342900" indent="-342900">
              <a:lnSpc>
                <a:spcPct val="150000"/>
              </a:lnSpc>
              <a:buFont typeface="Wingdings" panose="05000000000000000000" pitchFamily="2" charset="2"/>
              <a:buChar char="ü"/>
            </a:pPr>
            <a:r>
              <a:rPr lang="en-US" altLang="zh-CN" sz="2000" dirty="0">
                <a:cs typeface="+mn-ea"/>
                <a:sym typeface="+mn-lt"/>
              </a:rPr>
              <a:t>Uses </a:t>
            </a:r>
            <a:r>
              <a:rPr lang="en-US" altLang="zh-CN" sz="2200" b="1" dirty="0">
                <a:solidFill>
                  <a:srgbClr val="C00000"/>
                </a:solidFill>
                <a:cs typeface="+mn-ea"/>
                <a:sym typeface="+mn-lt"/>
              </a:rPr>
              <a:t>minimal resources</a:t>
            </a:r>
            <a:r>
              <a:rPr lang="en-US" altLang="zh-CN" sz="2000" dirty="0">
                <a:cs typeface="+mn-ea"/>
                <a:sym typeface="+mn-lt"/>
              </a:rPr>
              <a:t> for algorithmic optimization</a:t>
            </a:r>
          </a:p>
          <a:p>
            <a:pPr marL="342900" indent="-342900">
              <a:lnSpc>
                <a:spcPct val="150000"/>
              </a:lnSpc>
              <a:buFont typeface="Wingdings" panose="05000000000000000000" pitchFamily="2" charset="2"/>
              <a:buChar char="ü"/>
            </a:pPr>
            <a:r>
              <a:rPr lang="en-US" altLang="zh-CN" sz="2000" dirty="0">
                <a:cs typeface="+mn-ea"/>
                <a:sym typeface="+mn-lt"/>
              </a:rPr>
              <a:t>Has </a:t>
            </a:r>
            <a:r>
              <a:rPr lang="en-US" altLang="zh-CN" sz="2200" b="1" dirty="0">
                <a:solidFill>
                  <a:srgbClr val="C00000"/>
                </a:solidFill>
                <a:cs typeface="+mn-ea"/>
                <a:sym typeface="+mn-lt"/>
              </a:rPr>
              <a:t>flexible</a:t>
            </a:r>
            <a:r>
              <a:rPr lang="en-US" altLang="zh-CN" sz="2000" dirty="0">
                <a:cs typeface="+mn-ea"/>
                <a:sym typeface="+mn-lt"/>
              </a:rPr>
              <a:t> portability and precise libraries</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7966308E-9795-4FAA-BE5B-6CFDC4713A89}"/>
                  </a:ext>
                </a:extLst>
              </p:cNvPr>
              <p:cNvSpPr/>
              <p:nvPr/>
            </p:nvSpPr>
            <p:spPr>
              <a:xfrm>
                <a:off x="4983179" y="2057277"/>
                <a:ext cx="6096000" cy="179420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zh-CN" altLang="en-US" sz="2000" i="1">
                          <a:latin typeface="Cambria Math" panose="02040503050406030204" pitchFamily="18" charset="0"/>
                          <a:cs typeface="+mn-ea"/>
                          <a:sym typeface="+mn-lt"/>
                        </a:rPr>
                        <m:t>𝑂𝑏</m:t>
                      </m:r>
                      <m:sSup>
                        <m:sSupPr>
                          <m:ctrlPr>
                            <a:rPr lang="zh-CN" altLang="en-US" sz="2000" i="1">
                              <a:latin typeface="Cambria Math" panose="02040503050406030204" pitchFamily="18" charset="0"/>
                              <a:cs typeface="+mn-ea"/>
                              <a:sym typeface="+mn-lt"/>
                            </a:rPr>
                          </m:ctrlPr>
                        </m:sSupPr>
                        <m:e>
                          <m:r>
                            <a:rPr lang="zh-CN" altLang="en-US" sz="2000" i="1">
                              <a:latin typeface="Cambria Math" panose="02040503050406030204" pitchFamily="18" charset="0"/>
                              <a:cs typeface="+mn-ea"/>
                              <a:sym typeface="+mn-lt"/>
                            </a:rPr>
                            <m:t>𝑗</m:t>
                          </m:r>
                        </m:e>
                        <m:sup>
                          <m:d>
                            <m:dPr>
                              <m:ctrlPr>
                                <a:rPr lang="zh-CN" altLang="en-US" sz="2000" i="1">
                                  <a:latin typeface="Cambria Math" panose="02040503050406030204" pitchFamily="18" charset="0"/>
                                  <a:cs typeface="+mn-ea"/>
                                  <a:sym typeface="+mn-lt"/>
                                </a:rPr>
                              </m:ctrlPr>
                            </m:dPr>
                            <m:e>
                              <m:r>
                                <a:rPr lang="zh-CN" altLang="en-US" sz="2000" i="1">
                                  <a:latin typeface="Cambria Math" panose="02040503050406030204" pitchFamily="18" charset="0"/>
                                  <a:cs typeface="+mn-ea"/>
                                  <a:sym typeface="+mn-lt"/>
                                </a:rPr>
                                <m:t>𝑡</m:t>
                              </m:r>
                            </m:e>
                          </m:d>
                        </m:sup>
                      </m:sSup>
                      <m:r>
                        <a:rPr lang="zh-CN" altLang="en-US" sz="2000">
                          <a:latin typeface="Cambria Math" panose="02040503050406030204" pitchFamily="18" charset="0"/>
                          <a:cs typeface="+mn-ea"/>
                          <a:sym typeface="+mn-lt"/>
                        </a:rPr>
                        <m:t>=</m:t>
                      </m:r>
                      <m:nary>
                        <m:naryPr>
                          <m:chr m:val="∑"/>
                          <m:limLoc m:val="undOvr"/>
                          <m:grow m:val="on"/>
                          <m:ctrlPr>
                            <a:rPr lang="zh-CN" altLang="en-US" sz="2000" i="1">
                              <a:latin typeface="Cambria Math" panose="02040503050406030204" pitchFamily="18" charset="0"/>
                              <a:cs typeface="+mn-ea"/>
                              <a:sym typeface="+mn-lt"/>
                            </a:rPr>
                          </m:ctrlPr>
                        </m:naryPr>
                        <m:sub>
                          <m:r>
                            <a:rPr lang="zh-CN" altLang="en-US" sz="2000" i="1">
                              <a:latin typeface="Cambria Math" panose="02040503050406030204" pitchFamily="18" charset="0"/>
                              <a:cs typeface="+mn-ea"/>
                              <a:sym typeface="+mn-lt"/>
                            </a:rPr>
                            <m:t>𝑖</m:t>
                          </m:r>
                          <m:r>
                            <a:rPr lang="zh-CN" altLang="en-US" sz="2000">
                              <a:latin typeface="Cambria Math" panose="02040503050406030204" pitchFamily="18" charset="0"/>
                              <a:cs typeface="+mn-ea"/>
                              <a:sym typeface="+mn-lt"/>
                            </a:rPr>
                            <m:t>=1</m:t>
                          </m:r>
                        </m:sub>
                        <m:sup>
                          <m:r>
                            <a:rPr lang="zh-CN" altLang="en-US" sz="2000" i="1">
                              <a:latin typeface="Cambria Math" panose="02040503050406030204" pitchFamily="18" charset="0"/>
                              <a:cs typeface="+mn-ea"/>
                              <a:sym typeface="+mn-lt"/>
                            </a:rPr>
                            <m:t>𝑛</m:t>
                          </m:r>
                        </m:sup>
                        <m:e>
                          <m:r>
                            <a:rPr lang="zh-CN" altLang="en-US" sz="2000">
                              <a:latin typeface="Cambria Math" panose="02040503050406030204" pitchFamily="18" charset="0"/>
                              <a:cs typeface="+mn-ea"/>
                              <a:sym typeface="+mn-lt"/>
                            </a:rPr>
                            <m:t> </m:t>
                          </m:r>
                        </m:e>
                      </m:nary>
                      <m:r>
                        <a:rPr lang="zh-CN" altLang="en-US" sz="2000" i="1">
                          <a:latin typeface="Cambria Math" panose="02040503050406030204" pitchFamily="18" charset="0"/>
                          <a:cs typeface="+mn-ea"/>
                          <a:sym typeface="+mn-lt"/>
                        </a:rPr>
                        <m:t>𝑙</m:t>
                      </m:r>
                      <m:d>
                        <m:dPr>
                          <m:ctrlPr>
                            <a:rPr lang="zh-CN" altLang="en-US" sz="2000" i="1">
                              <a:latin typeface="Cambria Math" panose="02040503050406030204" pitchFamily="18" charset="0"/>
                              <a:cs typeface="+mn-ea"/>
                              <a:sym typeface="+mn-lt"/>
                            </a:rPr>
                          </m:ctrlPr>
                        </m:dPr>
                        <m:e>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𝑦</m:t>
                              </m:r>
                            </m:e>
                            <m:sub>
                              <m:r>
                                <a:rPr lang="zh-CN" altLang="en-US" sz="2000" i="1">
                                  <a:latin typeface="Cambria Math" panose="02040503050406030204" pitchFamily="18" charset="0"/>
                                  <a:cs typeface="+mn-ea"/>
                                  <a:sym typeface="+mn-lt"/>
                                </a:rPr>
                                <m:t>𝑖</m:t>
                              </m:r>
                            </m:sub>
                          </m:sSub>
                          <m:r>
                            <a:rPr lang="zh-CN" altLang="en-US" sz="2000">
                              <a:latin typeface="Cambria Math" panose="02040503050406030204" pitchFamily="18" charset="0"/>
                              <a:cs typeface="+mn-ea"/>
                              <a:sym typeface="+mn-lt"/>
                            </a:rPr>
                            <m:t>,</m:t>
                          </m:r>
                          <m:sSubSup>
                            <m:sSubSupPr>
                              <m:ctrlPr>
                                <a:rPr lang="zh-CN" altLang="en-US" sz="2000" i="1">
                                  <a:latin typeface="Cambria Math" panose="02040503050406030204" pitchFamily="18" charset="0"/>
                                  <a:cs typeface="+mn-ea"/>
                                  <a:sym typeface="+mn-lt"/>
                                </a:rPr>
                              </m:ctrlPr>
                            </m:sSubSupPr>
                            <m:e>
                              <m:acc>
                                <m:accPr>
                                  <m:chr m:val="̂"/>
                                  <m:ctrlPr>
                                    <a:rPr lang="zh-CN" altLang="en-US" sz="2000" i="1">
                                      <a:latin typeface="Cambria Math" panose="02040503050406030204" pitchFamily="18" charset="0"/>
                                      <a:cs typeface="+mn-ea"/>
                                      <a:sym typeface="+mn-lt"/>
                                    </a:rPr>
                                  </m:ctrlPr>
                                </m:accPr>
                                <m:e>
                                  <m:r>
                                    <a:rPr lang="zh-CN" altLang="en-US" sz="2000" i="1">
                                      <a:latin typeface="Cambria Math" panose="02040503050406030204" pitchFamily="18" charset="0"/>
                                      <a:cs typeface="+mn-ea"/>
                                      <a:sym typeface="+mn-lt"/>
                                    </a:rPr>
                                    <m:t>𝑦</m:t>
                                  </m:r>
                                </m:e>
                              </m:acc>
                            </m:e>
                            <m:sub>
                              <m:r>
                                <a:rPr lang="zh-CN" altLang="en-US" sz="2000" i="1">
                                  <a:latin typeface="Cambria Math" panose="02040503050406030204" pitchFamily="18" charset="0"/>
                                  <a:cs typeface="+mn-ea"/>
                                  <a:sym typeface="+mn-lt"/>
                                </a:rPr>
                                <m:t>𝑖</m:t>
                              </m:r>
                            </m:sub>
                            <m:sup>
                              <m:d>
                                <m:dPr>
                                  <m:ctrlPr>
                                    <a:rPr lang="zh-CN" altLang="en-US" sz="2000" i="1">
                                      <a:latin typeface="Cambria Math" panose="02040503050406030204" pitchFamily="18" charset="0"/>
                                      <a:cs typeface="+mn-ea"/>
                                      <a:sym typeface="+mn-lt"/>
                                    </a:rPr>
                                  </m:ctrlPr>
                                </m:dPr>
                                <m:e>
                                  <m:r>
                                    <a:rPr lang="zh-CN" altLang="en-US" sz="2000" i="1">
                                      <a:latin typeface="Cambria Math" panose="02040503050406030204" pitchFamily="18" charset="0"/>
                                      <a:cs typeface="+mn-ea"/>
                                      <a:sym typeface="+mn-lt"/>
                                    </a:rPr>
                                    <m:t>𝑡</m:t>
                                  </m:r>
                                </m:e>
                              </m:d>
                            </m:sup>
                          </m:sSubSup>
                        </m:e>
                      </m:d>
                      <m:r>
                        <a:rPr lang="zh-CN" altLang="en-US" sz="2000">
                          <a:latin typeface="Cambria Math" panose="02040503050406030204" pitchFamily="18" charset="0"/>
                          <a:cs typeface="+mn-ea"/>
                          <a:sym typeface="+mn-lt"/>
                        </a:rPr>
                        <m:t>+</m:t>
                      </m:r>
                      <m:nary>
                        <m:naryPr>
                          <m:chr m:val="∑"/>
                          <m:limLoc m:val="undOvr"/>
                          <m:grow m:val="on"/>
                          <m:ctrlPr>
                            <a:rPr lang="zh-CN" altLang="en-US" sz="2000" i="1">
                              <a:latin typeface="Cambria Math" panose="02040503050406030204" pitchFamily="18" charset="0"/>
                              <a:cs typeface="+mn-ea"/>
                              <a:sym typeface="+mn-lt"/>
                            </a:rPr>
                          </m:ctrlPr>
                        </m:naryPr>
                        <m:sub>
                          <m:r>
                            <a:rPr lang="zh-CN" altLang="en-US" sz="2000" i="1">
                              <a:latin typeface="Cambria Math" panose="02040503050406030204" pitchFamily="18" charset="0"/>
                              <a:cs typeface="+mn-ea"/>
                              <a:sym typeface="+mn-lt"/>
                            </a:rPr>
                            <m:t>𝑖</m:t>
                          </m:r>
                          <m:r>
                            <a:rPr lang="zh-CN" altLang="en-US" sz="2000">
                              <a:latin typeface="Cambria Math" panose="02040503050406030204" pitchFamily="18" charset="0"/>
                              <a:cs typeface="+mn-ea"/>
                              <a:sym typeface="+mn-lt"/>
                            </a:rPr>
                            <m:t>=1</m:t>
                          </m:r>
                        </m:sub>
                        <m:sup>
                          <m:r>
                            <a:rPr lang="zh-CN" altLang="en-US" sz="2000" i="1">
                              <a:latin typeface="Cambria Math" panose="02040503050406030204" pitchFamily="18" charset="0"/>
                              <a:cs typeface="+mn-ea"/>
                              <a:sym typeface="+mn-lt"/>
                            </a:rPr>
                            <m:t>𝑡</m:t>
                          </m:r>
                        </m:sup>
                        <m:e>
                          <m:r>
                            <a:rPr lang="zh-CN" altLang="en-US" sz="2000">
                              <a:latin typeface="Cambria Math" panose="02040503050406030204" pitchFamily="18" charset="0"/>
                              <a:cs typeface="+mn-ea"/>
                              <a:sym typeface="+mn-lt"/>
                            </a:rPr>
                            <m:t> </m:t>
                          </m:r>
                        </m:e>
                      </m:nary>
                      <m:r>
                        <m:rPr>
                          <m:sty m:val="p"/>
                        </m:rPr>
                        <a:rPr lang="zh-CN" altLang="en-US" sz="2000">
                          <a:latin typeface="Cambria Math" panose="02040503050406030204" pitchFamily="18" charset="0"/>
                          <a:cs typeface="+mn-ea"/>
                          <a:sym typeface="+mn-lt"/>
                        </a:rPr>
                        <m:t>Ω</m:t>
                      </m:r>
                      <m:d>
                        <m:dPr>
                          <m:ctrlPr>
                            <a:rPr lang="zh-CN" altLang="en-US" sz="2000" i="1">
                              <a:latin typeface="Cambria Math" panose="02040503050406030204" pitchFamily="18" charset="0"/>
                              <a:cs typeface="+mn-ea"/>
                              <a:sym typeface="+mn-lt"/>
                            </a:rPr>
                          </m:ctrlPr>
                        </m:dPr>
                        <m:e>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𝑓</m:t>
                              </m:r>
                            </m:e>
                            <m:sub>
                              <m:r>
                                <a:rPr lang="zh-CN" altLang="en-US" sz="2000" i="1">
                                  <a:latin typeface="Cambria Math" panose="02040503050406030204" pitchFamily="18" charset="0"/>
                                  <a:cs typeface="+mn-ea"/>
                                  <a:sym typeface="+mn-lt"/>
                                </a:rPr>
                                <m:t>𝑖</m:t>
                              </m:r>
                            </m:sub>
                          </m:sSub>
                        </m:e>
                      </m:d>
                      <m:r>
                        <a:rPr lang="zh-CN" altLang="en-US" sz="2000">
                          <a:latin typeface="Cambria Math" panose="02040503050406030204" pitchFamily="18" charset="0"/>
                          <a:cs typeface="+mn-ea"/>
                          <a:sym typeface="+mn-lt"/>
                        </a:rPr>
                        <m:t>≈</m:t>
                      </m:r>
                      <m:nary>
                        <m:naryPr>
                          <m:chr m:val="∑"/>
                          <m:limLoc m:val="undOvr"/>
                          <m:grow m:val="on"/>
                          <m:ctrlPr>
                            <a:rPr lang="zh-CN" altLang="en-US" sz="2000" i="1">
                              <a:latin typeface="Cambria Math" panose="02040503050406030204" pitchFamily="18" charset="0"/>
                              <a:cs typeface="+mn-ea"/>
                              <a:sym typeface="+mn-lt"/>
                            </a:rPr>
                          </m:ctrlPr>
                        </m:naryPr>
                        <m:sub>
                          <m:r>
                            <a:rPr lang="zh-CN" altLang="en-US" sz="2000" i="1">
                              <a:latin typeface="Cambria Math" panose="02040503050406030204" pitchFamily="18" charset="0"/>
                              <a:cs typeface="+mn-ea"/>
                              <a:sym typeface="+mn-lt"/>
                            </a:rPr>
                            <m:t>𝑖</m:t>
                          </m:r>
                          <m:r>
                            <a:rPr lang="zh-CN" altLang="en-US" sz="2000">
                              <a:latin typeface="Cambria Math" panose="02040503050406030204" pitchFamily="18" charset="0"/>
                              <a:cs typeface="+mn-ea"/>
                              <a:sym typeface="+mn-lt"/>
                            </a:rPr>
                            <m:t>=1</m:t>
                          </m:r>
                        </m:sub>
                        <m:sup>
                          <m:r>
                            <a:rPr lang="zh-CN" altLang="en-US" sz="2000" i="1">
                              <a:latin typeface="Cambria Math" panose="02040503050406030204" pitchFamily="18" charset="0"/>
                              <a:cs typeface="+mn-ea"/>
                              <a:sym typeface="+mn-lt"/>
                            </a:rPr>
                            <m:t>𝑛</m:t>
                          </m:r>
                        </m:sup>
                        <m:e>
                          <m:r>
                            <a:rPr lang="zh-CN" altLang="en-US" sz="2000">
                              <a:latin typeface="Cambria Math" panose="02040503050406030204" pitchFamily="18" charset="0"/>
                              <a:cs typeface="+mn-ea"/>
                              <a:sym typeface="+mn-lt"/>
                            </a:rPr>
                            <m:t> </m:t>
                          </m:r>
                        </m:e>
                      </m:nary>
                      <m:r>
                        <a:rPr lang="zh-CN" altLang="en-US" sz="2000">
                          <a:latin typeface="Cambria Math" panose="02040503050406030204" pitchFamily="18" charset="0"/>
                          <a:cs typeface="+mn-ea"/>
                          <a:sym typeface="+mn-lt"/>
                        </a:rPr>
                        <m:t>[</m:t>
                      </m:r>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𝑔</m:t>
                          </m:r>
                        </m:e>
                        <m:sub>
                          <m:r>
                            <a:rPr lang="zh-CN" altLang="en-US" sz="2000" i="1">
                              <a:latin typeface="Cambria Math" panose="02040503050406030204" pitchFamily="18" charset="0"/>
                              <a:cs typeface="+mn-ea"/>
                              <a:sym typeface="+mn-lt"/>
                            </a:rPr>
                            <m:t>𝑖</m:t>
                          </m:r>
                        </m:sub>
                      </m:sSub>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𝑓</m:t>
                          </m:r>
                        </m:e>
                        <m:sub>
                          <m:r>
                            <a:rPr lang="zh-CN" altLang="en-US" sz="2000" i="1">
                              <a:latin typeface="Cambria Math" panose="02040503050406030204" pitchFamily="18" charset="0"/>
                              <a:cs typeface="+mn-ea"/>
                              <a:sym typeface="+mn-lt"/>
                            </a:rPr>
                            <m:t>𝑖</m:t>
                          </m:r>
                        </m:sub>
                      </m:sSub>
                      <m:r>
                        <a:rPr lang="zh-CN" altLang="en-US" sz="2000">
                          <a:latin typeface="Cambria Math" panose="02040503050406030204" pitchFamily="18" charset="0"/>
                          <a:cs typeface="+mn-ea"/>
                          <a:sym typeface="+mn-lt"/>
                        </a:rPr>
                        <m:t>(</m:t>
                      </m:r>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𝑥</m:t>
                          </m:r>
                        </m:e>
                        <m:sub>
                          <m:r>
                            <a:rPr lang="zh-CN" altLang="en-US" sz="2000" i="1">
                              <a:latin typeface="Cambria Math" panose="02040503050406030204" pitchFamily="18" charset="0"/>
                              <a:cs typeface="+mn-ea"/>
                              <a:sym typeface="+mn-lt"/>
                            </a:rPr>
                            <m:t>𝑖</m:t>
                          </m:r>
                        </m:sub>
                      </m:sSub>
                      <m:r>
                        <a:rPr lang="zh-CN" altLang="en-US" sz="2000">
                          <a:latin typeface="Cambria Math" panose="02040503050406030204" pitchFamily="18" charset="0"/>
                          <a:cs typeface="+mn-ea"/>
                          <a:sym typeface="+mn-lt"/>
                        </a:rPr>
                        <m:t>)+</m:t>
                      </m:r>
                      <m:f>
                        <m:fPr>
                          <m:ctrlPr>
                            <a:rPr lang="zh-CN" altLang="en-US" sz="2000" i="1">
                              <a:latin typeface="Cambria Math" panose="02040503050406030204" pitchFamily="18" charset="0"/>
                              <a:cs typeface="+mn-ea"/>
                              <a:sym typeface="+mn-lt"/>
                            </a:rPr>
                          </m:ctrlPr>
                        </m:fPr>
                        <m:num>
                          <m:r>
                            <a:rPr lang="zh-CN" altLang="en-US" sz="2000">
                              <a:latin typeface="Cambria Math" panose="02040503050406030204" pitchFamily="18" charset="0"/>
                              <a:cs typeface="+mn-ea"/>
                              <a:sym typeface="+mn-lt"/>
                            </a:rPr>
                            <m:t>1</m:t>
                          </m:r>
                        </m:num>
                        <m:den>
                          <m:r>
                            <a:rPr lang="zh-CN" altLang="en-US" sz="2000">
                              <a:latin typeface="Cambria Math" panose="02040503050406030204" pitchFamily="18" charset="0"/>
                              <a:cs typeface="+mn-ea"/>
                              <a:sym typeface="+mn-lt"/>
                            </a:rPr>
                            <m:t>2</m:t>
                          </m:r>
                        </m:den>
                      </m:f>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h</m:t>
                          </m:r>
                        </m:e>
                        <m:sub>
                          <m:r>
                            <a:rPr lang="zh-CN" altLang="en-US" sz="2000" i="1">
                              <a:latin typeface="Cambria Math" panose="02040503050406030204" pitchFamily="18" charset="0"/>
                              <a:cs typeface="+mn-ea"/>
                              <a:sym typeface="+mn-lt"/>
                            </a:rPr>
                            <m:t>𝑖</m:t>
                          </m:r>
                        </m:sub>
                      </m:sSub>
                      <m:sSubSup>
                        <m:sSubSupPr>
                          <m:ctrlPr>
                            <a:rPr lang="zh-CN" altLang="en-US" sz="2000" i="1">
                              <a:latin typeface="Cambria Math" panose="02040503050406030204" pitchFamily="18" charset="0"/>
                              <a:cs typeface="+mn-ea"/>
                              <a:sym typeface="+mn-lt"/>
                            </a:rPr>
                          </m:ctrlPr>
                        </m:sSubSupPr>
                        <m:e>
                          <m:r>
                            <a:rPr lang="zh-CN" altLang="en-US" sz="2000" i="1">
                              <a:latin typeface="Cambria Math" panose="02040503050406030204" pitchFamily="18" charset="0"/>
                              <a:cs typeface="+mn-ea"/>
                              <a:sym typeface="+mn-lt"/>
                            </a:rPr>
                            <m:t>𝑓</m:t>
                          </m:r>
                        </m:e>
                        <m:sub>
                          <m:r>
                            <a:rPr lang="zh-CN" altLang="en-US" sz="2000" i="1">
                              <a:latin typeface="Cambria Math" panose="02040503050406030204" pitchFamily="18" charset="0"/>
                              <a:cs typeface="+mn-ea"/>
                              <a:sym typeface="+mn-lt"/>
                            </a:rPr>
                            <m:t>𝑡</m:t>
                          </m:r>
                        </m:sub>
                        <m:sup>
                          <m:r>
                            <a:rPr lang="zh-CN" altLang="en-US" sz="2000">
                              <a:latin typeface="Cambria Math" panose="02040503050406030204" pitchFamily="18" charset="0"/>
                              <a:cs typeface="+mn-ea"/>
                              <a:sym typeface="+mn-lt"/>
                            </a:rPr>
                            <m:t>2</m:t>
                          </m:r>
                        </m:sup>
                      </m:sSubSup>
                      <m:r>
                        <a:rPr lang="zh-CN" altLang="en-US" sz="2000">
                          <a:latin typeface="Cambria Math" panose="02040503050406030204" pitchFamily="18" charset="0"/>
                          <a:cs typeface="+mn-ea"/>
                          <a:sym typeface="+mn-lt"/>
                        </a:rPr>
                        <m:t>(</m:t>
                      </m:r>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𝑥</m:t>
                          </m:r>
                        </m:e>
                        <m:sub>
                          <m:r>
                            <a:rPr lang="zh-CN" altLang="en-US" sz="2000" i="1">
                              <a:latin typeface="Cambria Math" panose="02040503050406030204" pitchFamily="18" charset="0"/>
                              <a:cs typeface="+mn-ea"/>
                              <a:sym typeface="+mn-lt"/>
                            </a:rPr>
                            <m:t>𝑖</m:t>
                          </m:r>
                        </m:sub>
                      </m:sSub>
                      <m:r>
                        <a:rPr lang="zh-CN" altLang="en-US" sz="2000">
                          <a:latin typeface="Cambria Math" panose="02040503050406030204" pitchFamily="18" charset="0"/>
                          <a:cs typeface="+mn-ea"/>
                          <a:sym typeface="+mn-lt"/>
                        </a:rPr>
                        <m:t>)]+</m:t>
                      </m:r>
                      <m:r>
                        <m:rPr>
                          <m:sty m:val="p"/>
                        </m:rPr>
                        <a:rPr lang="zh-CN" altLang="en-US" sz="2000">
                          <a:latin typeface="Cambria Math" panose="02040503050406030204" pitchFamily="18" charset="0"/>
                          <a:cs typeface="+mn-ea"/>
                          <a:sym typeface="+mn-lt"/>
                        </a:rPr>
                        <m:t>Ω</m:t>
                      </m:r>
                      <m:r>
                        <a:rPr lang="zh-CN" altLang="en-US" sz="2000">
                          <a:latin typeface="Cambria Math" panose="02040503050406030204" pitchFamily="18" charset="0"/>
                          <a:cs typeface="+mn-ea"/>
                          <a:sym typeface="+mn-lt"/>
                        </a:rPr>
                        <m:t>(</m:t>
                      </m:r>
                      <m:sSub>
                        <m:sSubPr>
                          <m:ctrlPr>
                            <a:rPr lang="zh-CN" altLang="en-US" sz="2000" i="1">
                              <a:latin typeface="Cambria Math" panose="02040503050406030204" pitchFamily="18" charset="0"/>
                              <a:cs typeface="+mn-ea"/>
                              <a:sym typeface="+mn-lt"/>
                            </a:rPr>
                          </m:ctrlPr>
                        </m:sSubPr>
                        <m:e>
                          <m:r>
                            <a:rPr lang="zh-CN" altLang="en-US" sz="2000" i="1">
                              <a:latin typeface="Cambria Math" panose="02040503050406030204" pitchFamily="18" charset="0"/>
                              <a:cs typeface="+mn-ea"/>
                              <a:sym typeface="+mn-lt"/>
                            </a:rPr>
                            <m:t>𝑓</m:t>
                          </m:r>
                        </m:e>
                        <m:sub>
                          <m:r>
                            <a:rPr lang="zh-CN" altLang="en-US" sz="2000" i="1">
                              <a:latin typeface="Cambria Math" panose="02040503050406030204" pitchFamily="18" charset="0"/>
                              <a:cs typeface="+mn-ea"/>
                              <a:sym typeface="+mn-lt"/>
                            </a:rPr>
                            <m:t>𝑖</m:t>
                          </m:r>
                        </m:sub>
                      </m:sSub>
                      <m:r>
                        <a:rPr lang="en-US" altLang="zh-CN" sz="2000" i="1">
                          <a:latin typeface="Cambria Math" panose="02040503050406030204" pitchFamily="18" charset="0"/>
                          <a:cs typeface="+mn-ea"/>
                          <a:sym typeface="+mn-lt"/>
                        </a:rPr>
                        <m:t>)</m:t>
                      </m:r>
                    </m:oMath>
                  </m:oMathPara>
                </a14:m>
                <a:endParaRPr lang="zh-CN" altLang="en-US" sz="2000" dirty="0">
                  <a:cs typeface="+mn-ea"/>
                  <a:sym typeface="+mn-lt"/>
                </a:endParaRPr>
              </a:p>
            </p:txBody>
          </p:sp>
        </mc:Choice>
        <mc:Fallback xmlns="">
          <p:sp>
            <p:nvSpPr>
              <p:cNvPr id="10" name="矩形 9">
                <a:extLst>
                  <a:ext uri="{FF2B5EF4-FFF2-40B4-BE49-F238E27FC236}">
                    <a16:creationId xmlns:a16="http://schemas.microsoft.com/office/drawing/2014/main" id="{7966308E-9795-4FAA-BE5B-6CFDC4713A89}"/>
                  </a:ext>
                </a:extLst>
              </p:cNvPr>
              <p:cNvSpPr>
                <a:spLocks noRot="1" noChangeAspect="1" noMove="1" noResize="1" noEditPoints="1" noAdjustHandles="1" noChangeArrowheads="1" noChangeShapeType="1" noTextEdit="1"/>
              </p:cNvSpPr>
              <p:nvPr/>
            </p:nvSpPr>
            <p:spPr>
              <a:xfrm>
                <a:off x="4983179" y="2057277"/>
                <a:ext cx="6096000" cy="179420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E32AD92E-2E8D-4C2D-9F05-766B7FE339A8}"/>
                  </a:ext>
                </a:extLst>
              </p:cNvPr>
              <p:cNvSpPr/>
              <p:nvPr/>
            </p:nvSpPr>
            <p:spPr>
              <a:xfrm>
                <a:off x="5720081" y="4007603"/>
                <a:ext cx="6096000" cy="1138710"/>
              </a:xfrm>
              <a:prstGeom prst="rect">
                <a:avLst/>
              </a:prstGeom>
            </p:spPr>
            <p:txBody>
              <a:bodyPr wrap="square">
                <a:spAutoFit/>
              </a:bodyPr>
              <a:lstStyle/>
              <a:p>
                <a:r>
                  <a:rPr lang="en-US" altLang="zh-CN" sz="2000" dirty="0" err="1">
                    <a:cs typeface="+mn-ea"/>
                    <a:sym typeface="+mn-lt"/>
                  </a:rPr>
                  <a:t>i</a:t>
                </a:r>
                <a:r>
                  <a:rPr lang="en-US" altLang="zh-CN" sz="2000" dirty="0">
                    <a:cs typeface="+mn-ea"/>
                    <a:sym typeface="+mn-lt"/>
                  </a:rPr>
                  <a:t> refers to the </a:t>
                </a:r>
                <a:r>
                  <a:rPr lang="en-US" altLang="zh-CN" sz="2000" dirty="0" err="1">
                    <a:cs typeface="+mn-ea"/>
                    <a:sym typeface="+mn-lt"/>
                  </a:rPr>
                  <a:t>i</a:t>
                </a:r>
                <a:r>
                  <a:rPr lang="en-US" altLang="zh-CN" sz="2000" baseline="30000" dirty="0" err="1">
                    <a:cs typeface="+mn-ea"/>
                    <a:sym typeface="+mn-lt"/>
                  </a:rPr>
                  <a:t>th</a:t>
                </a:r>
                <a:r>
                  <a:rPr lang="en-US" altLang="zh-CN" sz="2000" dirty="0">
                    <a:cs typeface="+mn-ea"/>
                    <a:sym typeface="+mn-lt"/>
                  </a:rPr>
                  <a:t>  sample, </a:t>
                </a:r>
                <a14:m>
                  <m:oMath xmlns:m="http://schemas.openxmlformats.org/officeDocument/2006/math">
                    <m:acc>
                      <m:accPr>
                        <m:chr m:val="̂"/>
                        <m:ctrlPr>
                          <a:rPr lang="zh-CN" altLang="zh-CN" sz="2000" i="1">
                            <a:latin typeface="Cambria Math" panose="02040503050406030204" pitchFamily="18" charset="0"/>
                            <a:cs typeface="+mn-ea"/>
                            <a:sym typeface="+mn-lt"/>
                          </a:rPr>
                        </m:ctrlPr>
                      </m:accPr>
                      <m:e>
                        <m:sSub>
                          <m:sSubPr>
                            <m:ctrlPr>
                              <a:rPr lang="zh-CN" altLang="zh-CN" sz="2000" i="1">
                                <a:latin typeface="Cambria Math" panose="02040503050406030204" pitchFamily="18" charset="0"/>
                                <a:cs typeface="+mn-ea"/>
                                <a:sym typeface="+mn-lt"/>
                              </a:rPr>
                            </m:ctrlPr>
                          </m:sSubPr>
                          <m:e>
                            <m:r>
                              <a:rPr lang="en-US" altLang="zh-CN" sz="2000" i="1">
                                <a:latin typeface="Cambria Math" panose="02040503050406030204" pitchFamily="18" charset="0"/>
                                <a:cs typeface="+mn-ea"/>
                                <a:sym typeface="+mn-lt"/>
                              </a:rPr>
                              <m:t>𝑦</m:t>
                            </m:r>
                          </m:e>
                          <m:sub>
                            <m:r>
                              <a:rPr lang="en-US" altLang="zh-CN" sz="2000" i="1">
                                <a:latin typeface="Cambria Math" panose="02040503050406030204" pitchFamily="18" charset="0"/>
                                <a:cs typeface="+mn-ea"/>
                                <a:sym typeface="+mn-lt"/>
                              </a:rPr>
                              <m:t>𝑖</m:t>
                            </m:r>
                          </m:sub>
                        </m:sSub>
                      </m:e>
                    </m:acc>
                    <m:r>
                      <a:rPr lang="en-US" altLang="zh-CN" sz="2000" i="1">
                        <a:latin typeface="Cambria Math" panose="02040503050406030204" pitchFamily="18" charset="0"/>
                        <a:cs typeface="+mn-ea"/>
                        <a:sym typeface="+mn-lt"/>
                      </a:rPr>
                      <m:t>=</m:t>
                    </m:r>
                    <m:nary>
                      <m:naryPr>
                        <m:chr m:val="∑"/>
                        <m:limLoc m:val="undOvr"/>
                        <m:grow m:val="on"/>
                        <m:ctrlPr>
                          <a:rPr lang="zh-CN" altLang="zh-CN" sz="2000" i="1">
                            <a:latin typeface="Cambria Math" panose="02040503050406030204" pitchFamily="18" charset="0"/>
                            <a:cs typeface="+mn-ea"/>
                            <a:sym typeface="+mn-lt"/>
                          </a:rPr>
                        </m:ctrlPr>
                      </m:naryPr>
                      <m:sub>
                        <m:r>
                          <a:rPr lang="en-US" altLang="zh-CN" sz="2000" i="1">
                            <a:latin typeface="Cambria Math" panose="02040503050406030204" pitchFamily="18" charset="0"/>
                            <a:cs typeface="+mn-ea"/>
                            <a:sym typeface="+mn-lt"/>
                          </a:rPr>
                          <m:t>𝑘</m:t>
                        </m:r>
                        <m:r>
                          <a:rPr lang="en-US" altLang="zh-CN" sz="2000" i="1">
                            <a:latin typeface="Cambria Math" panose="02040503050406030204" pitchFamily="18" charset="0"/>
                            <a:cs typeface="+mn-ea"/>
                            <a:sym typeface="+mn-lt"/>
                          </a:rPr>
                          <m:t>=1</m:t>
                        </m:r>
                      </m:sub>
                      <m:sup>
                        <m:r>
                          <a:rPr lang="en-US" altLang="zh-CN" sz="2000" i="1">
                            <a:latin typeface="Cambria Math" panose="02040503050406030204" pitchFamily="18" charset="0"/>
                            <a:cs typeface="+mn-ea"/>
                            <a:sym typeface="+mn-lt"/>
                          </a:rPr>
                          <m:t>𝐾</m:t>
                        </m:r>
                      </m:sup>
                      <m:e>
                        <m:r>
                          <a:rPr lang="en-US" altLang="zh-CN" sz="2000" i="1">
                            <a:latin typeface="Cambria Math" panose="02040503050406030204" pitchFamily="18" charset="0"/>
                            <a:cs typeface="+mn-ea"/>
                            <a:sym typeface="+mn-lt"/>
                          </a:rPr>
                          <m:t> </m:t>
                        </m:r>
                      </m:e>
                    </m:nary>
                    <m:sSub>
                      <m:sSubPr>
                        <m:ctrlPr>
                          <a:rPr lang="zh-CN" altLang="zh-CN" sz="2000" i="1">
                            <a:latin typeface="Cambria Math" panose="02040503050406030204" pitchFamily="18" charset="0"/>
                            <a:cs typeface="+mn-ea"/>
                            <a:sym typeface="+mn-lt"/>
                          </a:rPr>
                        </m:ctrlPr>
                      </m:sSubPr>
                      <m:e>
                        <m:r>
                          <a:rPr lang="en-US" altLang="zh-CN" sz="2000" i="1">
                            <a:latin typeface="Cambria Math" panose="02040503050406030204" pitchFamily="18" charset="0"/>
                            <a:cs typeface="+mn-ea"/>
                            <a:sym typeface="+mn-lt"/>
                          </a:rPr>
                          <m:t>𝑓</m:t>
                        </m:r>
                      </m:e>
                      <m:sub>
                        <m:r>
                          <a:rPr lang="en-US" altLang="zh-CN" sz="2000" i="1">
                            <a:latin typeface="Cambria Math" panose="02040503050406030204" pitchFamily="18" charset="0"/>
                            <a:cs typeface="+mn-ea"/>
                            <a:sym typeface="+mn-lt"/>
                          </a:rPr>
                          <m:t>𝑘</m:t>
                        </m:r>
                      </m:sub>
                    </m:sSub>
                    <m:d>
                      <m:dPr>
                        <m:ctrlPr>
                          <a:rPr lang="en-US" altLang="zh-CN" sz="2000" i="1">
                            <a:latin typeface="Cambria Math" panose="02040503050406030204" pitchFamily="18" charset="0"/>
                            <a:cs typeface="+mn-ea"/>
                            <a:sym typeface="+mn-lt"/>
                          </a:rPr>
                        </m:ctrlPr>
                      </m:dPr>
                      <m:e>
                        <m:sSub>
                          <m:sSubPr>
                            <m:ctrlPr>
                              <a:rPr lang="zh-CN" altLang="zh-CN" sz="2000" i="1">
                                <a:latin typeface="Cambria Math" panose="02040503050406030204" pitchFamily="18" charset="0"/>
                                <a:cs typeface="+mn-ea"/>
                                <a:sym typeface="+mn-lt"/>
                              </a:rPr>
                            </m:ctrlPr>
                          </m:sSubPr>
                          <m:e>
                            <m:r>
                              <a:rPr lang="en-US" altLang="zh-CN" sz="2000" i="1">
                                <a:latin typeface="Cambria Math" panose="02040503050406030204" pitchFamily="18" charset="0"/>
                                <a:cs typeface="+mn-ea"/>
                                <a:sym typeface="+mn-lt"/>
                              </a:rPr>
                              <m:t>𝑥</m:t>
                            </m:r>
                          </m:e>
                          <m:sub>
                            <m:r>
                              <a:rPr lang="en-US" altLang="zh-CN" sz="2000" i="1">
                                <a:latin typeface="Cambria Math" panose="02040503050406030204" pitchFamily="18" charset="0"/>
                                <a:cs typeface="+mn-ea"/>
                                <a:sym typeface="+mn-lt"/>
                              </a:rPr>
                              <m:t>𝑖</m:t>
                            </m:r>
                          </m:sub>
                        </m:sSub>
                      </m:e>
                    </m:d>
                    <m:r>
                      <a:rPr lang="en-US" altLang="zh-CN" sz="2000" b="0" i="0" smtClean="0">
                        <a:latin typeface="Cambria Math" panose="02040503050406030204" pitchFamily="18" charset="0"/>
                        <a:cs typeface="+mn-ea"/>
                        <a:sym typeface="+mn-lt"/>
                      </a:rPr>
                      <m:t>.</m:t>
                    </m:r>
                  </m:oMath>
                </a14:m>
                <a:endParaRPr lang="en-US" altLang="zh-CN" sz="2000" dirty="0">
                  <a:cs typeface="+mn-ea"/>
                  <a:sym typeface="+mn-lt"/>
                </a:endParaRPr>
              </a:p>
              <a:p>
                <a14:m>
                  <m:oMath xmlns:m="http://schemas.openxmlformats.org/officeDocument/2006/math">
                    <m:sSub>
                      <m:sSubPr>
                        <m:ctrlPr>
                          <a:rPr lang="zh-CN" altLang="zh-CN" sz="2000" b="1" i="1" smtClean="0">
                            <a:solidFill>
                              <a:schemeClr val="accent1"/>
                            </a:solidFill>
                            <a:latin typeface="Cambria Math" panose="02040503050406030204" pitchFamily="18" charset="0"/>
                          </a:rPr>
                        </m:ctrlPr>
                      </m:sSubPr>
                      <m:e>
                        <m:r>
                          <a:rPr lang="en-US" altLang="zh-CN" sz="2000" b="1" i="1">
                            <a:solidFill>
                              <a:schemeClr val="accent1"/>
                            </a:solidFill>
                            <a:latin typeface="Cambria Math" panose="02040503050406030204" pitchFamily="18" charset="0"/>
                          </a:rPr>
                          <m:t>𝒈</m:t>
                        </m:r>
                      </m:e>
                      <m:sub>
                        <m:r>
                          <a:rPr lang="en-US" altLang="zh-CN" sz="2000" b="1" i="1">
                            <a:solidFill>
                              <a:schemeClr val="accent1"/>
                            </a:solidFill>
                            <a:latin typeface="Cambria Math" panose="02040503050406030204" pitchFamily="18" charset="0"/>
                          </a:rPr>
                          <m:t>𝒊</m:t>
                        </m:r>
                      </m:sub>
                    </m:sSub>
                    <m:r>
                      <a:rPr lang="en-US" altLang="zh-CN" sz="2000" b="1" i="1">
                        <a:solidFill>
                          <a:schemeClr val="accent1"/>
                        </a:solidFill>
                        <a:latin typeface="Cambria Math" panose="02040503050406030204" pitchFamily="18" charset="0"/>
                      </a:rPr>
                      <m:t>=</m:t>
                    </m:r>
                    <m:sSub>
                      <m:sSubPr>
                        <m:ctrlPr>
                          <a:rPr lang="zh-CN" altLang="zh-CN" sz="2000" b="1" i="1">
                            <a:solidFill>
                              <a:schemeClr val="accent1"/>
                            </a:solidFill>
                            <a:latin typeface="Cambria Math" panose="02040503050406030204" pitchFamily="18" charset="0"/>
                          </a:rPr>
                        </m:ctrlPr>
                      </m:sSubPr>
                      <m:e>
                        <m:r>
                          <a:rPr lang="en-US" altLang="zh-CN" sz="2000" b="1" i="1">
                            <a:solidFill>
                              <a:schemeClr val="accent1"/>
                            </a:solidFill>
                            <a:latin typeface="Cambria Math" panose="02040503050406030204" pitchFamily="18" charset="0"/>
                          </a:rPr>
                          <m:t>𝝏</m:t>
                        </m:r>
                      </m:e>
                      <m:sub>
                        <m:sSup>
                          <m:sSupPr>
                            <m:ctrlPr>
                              <a:rPr lang="zh-CN" altLang="zh-CN" sz="2000" b="1" i="1">
                                <a:solidFill>
                                  <a:schemeClr val="accent1"/>
                                </a:solidFill>
                                <a:latin typeface="Cambria Math" panose="02040503050406030204" pitchFamily="18" charset="0"/>
                              </a:rPr>
                            </m:ctrlPr>
                          </m:sSupPr>
                          <m:e>
                            <m:acc>
                              <m:accPr>
                                <m:chr m:val="̂"/>
                                <m:ctrlPr>
                                  <a:rPr lang="zh-CN" altLang="zh-CN" sz="2000" b="1" i="1">
                                    <a:solidFill>
                                      <a:schemeClr val="accent1"/>
                                    </a:solidFill>
                                    <a:latin typeface="Cambria Math" panose="02040503050406030204" pitchFamily="18" charset="0"/>
                                  </a:rPr>
                                </m:ctrlPr>
                              </m:accPr>
                              <m:e>
                                <m:r>
                                  <a:rPr lang="en-US" altLang="zh-CN" sz="2000" b="1" i="1">
                                    <a:solidFill>
                                      <a:schemeClr val="accent1"/>
                                    </a:solidFill>
                                    <a:latin typeface="Cambria Math" panose="02040503050406030204" pitchFamily="18" charset="0"/>
                                  </a:rPr>
                                  <m:t>𝒚</m:t>
                                </m:r>
                              </m:e>
                            </m:acc>
                          </m:e>
                          <m:sup>
                            <m:r>
                              <a:rPr lang="en-US" altLang="zh-CN" sz="2000" b="1" i="1">
                                <a:solidFill>
                                  <a:schemeClr val="accent1"/>
                                </a:solidFill>
                                <a:latin typeface="Cambria Math" panose="02040503050406030204" pitchFamily="18" charset="0"/>
                              </a:rPr>
                              <m:t>(</m:t>
                            </m:r>
                            <m:r>
                              <a:rPr lang="en-US" altLang="zh-CN" sz="2000" b="1" i="1">
                                <a:solidFill>
                                  <a:schemeClr val="accent1"/>
                                </a:solidFill>
                                <a:latin typeface="Cambria Math" panose="02040503050406030204" pitchFamily="18" charset="0"/>
                              </a:rPr>
                              <m:t>𝒕</m:t>
                            </m:r>
                            <m:r>
                              <a:rPr lang="en-US" altLang="zh-CN" sz="2000" b="1" i="1">
                                <a:solidFill>
                                  <a:schemeClr val="accent1"/>
                                </a:solidFill>
                                <a:latin typeface="Cambria Math" panose="02040503050406030204" pitchFamily="18" charset="0"/>
                              </a:rPr>
                              <m:t>−</m:t>
                            </m:r>
                            <m:r>
                              <a:rPr lang="en-US" altLang="zh-CN" sz="2000" b="1" i="1">
                                <a:solidFill>
                                  <a:schemeClr val="accent1"/>
                                </a:solidFill>
                                <a:latin typeface="Cambria Math" panose="02040503050406030204" pitchFamily="18" charset="0"/>
                              </a:rPr>
                              <m:t>𝟏</m:t>
                            </m:r>
                            <m:r>
                              <a:rPr lang="en-US" altLang="zh-CN" sz="2000" b="1" i="1">
                                <a:solidFill>
                                  <a:schemeClr val="accent1"/>
                                </a:solidFill>
                                <a:latin typeface="Cambria Math" panose="02040503050406030204" pitchFamily="18" charset="0"/>
                              </a:rPr>
                              <m:t>)</m:t>
                            </m:r>
                          </m:sup>
                        </m:sSup>
                      </m:sub>
                    </m:sSub>
                    <m:r>
                      <a:rPr lang="en-US" altLang="zh-CN" sz="2000" b="1" i="1">
                        <a:solidFill>
                          <a:schemeClr val="accent1"/>
                        </a:solidFill>
                        <a:latin typeface="Cambria Math" panose="02040503050406030204" pitchFamily="18" charset="0"/>
                      </a:rPr>
                      <m:t>𝒍</m:t>
                    </m:r>
                    <m:r>
                      <a:rPr lang="en-US" altLang="zh-CN" sz="2000" b="1" i="1">
                        <a:solidFill>
                          <a:schemeClr val="accent1"/>
                        </a:solidFill>
                        <a:latin typeface="Cambria Math" panose="02040503050406030204" pitchFamily="18" charset="0"/>
                      </a:rPr>
                      <m:t>(</m:t>
                    </m:r>
                    <m:sSub>
                      <m:sSubPr>
                        <m:ctrlPr>
                          <a:rPr lang="zh-CN" altLang="zh-CN" sz="2000" b="1" i="1">
                            <a:solidFill>
                              <a:schemeClr val="accent1"/>
                            </a:solidFill>
                            <a:latin typeface="Cambria Math" panose="02040503050406030204" pitchFamily="18" charset="0"/>
                          </a:rPr>
                        </m:ctrlPr>
                      </m:sSubPr>
                      <m:e>
                        <m:r>
                          <a:rPr lang="en-US" altLang="zh-CN" sz="2000" b="1" i="1">
                            <a:solidFill>
                              <a:schemeClr val="accent1"/>
                            </a:solidFill>
                            <a:latin typeface="Cambria Math" panose="02040503050406030204" pitchFamily="18" charset="0"/>
                          </a:rPr>
                          <m:t>𝒚</m:t>
                        </m:r>
                      </m:e>
                      <m:sub>
                        <m:r>
                          <a:rPr lang="en-US" altLang="zh-CN" sz="2000" b="1" i="1">
                            <a:solidFill>
                              <a:schemeClr val="accent1"/>
                            </a:solidFill>
                            <a:latin typeface="Cambria Math" panose="02040503050406030204" pitchFamily="18" charset="0"/>
                          </a:rPr>
                          <m:t>𝒊</m:t>
                        </m:r>
                      </m:sub>
                    </m:sSub>
                    <m:r>
                      <a:rPr lang="en-US" altLang="zh-CN" sz="2000" b="1" i="1">
                        <a:solidFill>
                          <a:schemeClr val="accent1"/>
                        </a:solidFill>
                        <a:latin typeface="Cambria Math" panose="02040503050406030204" pitchFamily="18" charset="0"/>
                      </a:rPr>
                      <m:t>,</m:t>
                    </m:r>
                    <m:sSup>
                      <m:sSupPr>
                        <m:ctrlPr>
                          <a:rPr lang="zh-CN" altLang="zh-CN" sz="2000" b="1" i="1">
                            <a:solidFill>
                              <a:schemeClr val="accent1"/>
                            </a:solidFill>
                            <a:latin typeface="Cambria Math" panose="02040503050406030204" pitchFamily="18" charset="0"/>
                          </a:rPr>
                        </m:ctrlPr>
                      </m:sSupPr>
                      <m:e>
                        <m:acc>
                          <m:accPr>
                            <m:chr m:val="̂"/>
                            <m:ctrlPr>
                              <a:rPr lang="zh-CN" altLang="zh-CN" sz="2000" b="1" i="1">
                                <a:solidFill>
                                  <a:schemeClr val="accent1"/>
                                </a:solidFill>
                                <a:latin typeface="Cambria Math" panose="02040503050406030204" pitchFamily="18" charset="0"/>
                              </a:rPr>
                            </m:ctrlPr>
                          </m:accPr>
                          <m:e>
                            <m:r>
                              <a:rPr lang="en-US" altLang="zh-CN" sz="2000" b="1" i="1">
                                <a:solidFill>
                                  <a:schemeClr val="accent1"/>
                                </a:solidFill>
                                <a:latin typeface="Cambria Math" panose="02040503050406030204" pitchFamily="18" charset="0"/>
                              </a:rPr>
                              <m:t>𝒚</m:t>
                            </m:r>
                          </m:e>
                        </m:acc>
                      </m:e>
                      <m:sup>
                        <m:r>
                          <a:rPr lang="en-US" altLang="zh-CN" sz="2000" b="1" i="1">
                            <a:solidFill>
                              <a:schemeClr val="accent1"/>
                            </a:solidFill>
                            <a:latin typeface="Cambria Math" panose="02040503050406030204" pitchFamily="18" charset="0"/>
                          </a:rPr>
                          <m:t>(</m:t>
                        </m:r>
                        <m:r>
                          <a:rPr lang="en-US" altLang="zh-CN" sz="2000" b="1" i="1">
                            <a:solidFill>
                              <a:schemeClr val="accent1"/>
                            </a:solidFill>
                            <a:latin typeface="Cambria Math" panose="02040503050406030204" pitchFamily="18" charset="0"/>
                          </a:rPr>
                          <m:t>𝒕</m:t>
                        </m:r>
                        <m:r>
                          <a:rPr lang="en-US" altLang="zh-CN" sz="2000" b="1" i="1">
                            <a:solidFill>
                              <a:schemeClr val="accent1"/>
                            </a:solidFill>
                            <a:latin typeface="Cambria Math" panose="02040503050406030204" pitchFamily="18" charset="0"/>
                          </a:rPr>
                          <m:t>−</m:t>
                        </m:r>
                        <m:r>
                          <a:rPr lang="en-US" altLang="zh-CN" sz="2000" b="1" i="1">
                            <a:solidFill>
                              <a:schemeClr val="accent1"/>
                            </a:solidFill>
                            <a:latin typeface="Cambria Math" panose="02040503050406030204" pitchFamily="18" charset="0"/>
                          </a:rPr>
                          <m:t>𝟏</m:t>
                        </m:r>
                        <m:r>
                          <a:rPr lang="en-US" altLang="zh-CN" sz="2000" b="1" i="1">
                            <a:solidFill>
                              <a:schemeClr val="accent1"/>
                            </a:solidFill>
                            <a:latin typeface="Cambria Math" panose="02040503050406030204" pitchFamily="18" charset="0"/>
                          </a:rPr>
                          <m:t>)</m:t>
                        </m:r>
                      </m:sup>
                    </m:sSup>
                    <m:r>
                      <a:rPr lang="en-US" altLang="zh-CN" sz="2000" b="1" i="1">
                        <a:solidFill>
                          <a:schemeClr val="accent1"/>
                        </a:solidFill>
                        <a:latin typeface="Cambria Math" panose="02040503050406030204" pitchFamily="18" charset="0"/>
                      </a:rPr>
                      <m:t>)</m:t>
                    </m:r>
                  </m:oMath>
                </a14:m>
                <a:r>
                  <a:rPr lang="en-US" altLang="zh-CN" sz="2000" dirty="0">
                    <a:sym typeface="+mn-lt"/>
                  </a:rPr>
                  <a:t> and </a:t>
                </a:r>
                <a14:m>
                  <m:oMath xmlns:m="http://schemas.openxmlformats.org/officeDocument/2006/math">
                    <m:sSub>
                      <m:sSubPr>
                        <m:ctrlPr>
                          <a:rPr lang="zh-CN" altLang="zh-CN" sz="2000" b="1" i="1" smtClean="0">
                            <a:solidFill>
                              <a:schemeClr val="accent5"/>
                            </a:solidFill>
                            <a:latin typeface="Cambria Math" panose="02040503050406030204" pitchFamily="18" charset="0"/>
                          </a:rPr>
                        </m:ctrlPr>
                      </m:sSubPr>
                      <m:e>
                        <m:r>
                          <a:rPr lang="en-US" altLang="zh-CN" sz="2000" b="1" i="1">
                            <a:solidFill>
                              <a:schemeClr val="accent5"/>
                            </a:solidFill>
                            <a:latin typeface="Cambria Math" panose="02040503050406030204" pitchFamily="18" charset="0"/>
                          </a:rPr>
                          <m:t>𝒉</m:t>
                        </m:r>
                      </m:e>
                      <m:sub>
                        <m:r>
                          <a:rPr lang="en-US" altLang="zh-CN" sz="2000" b="1" i="1">
                            <a:solidFill>
                              <a:schemeClr val="accent5"/>
                            </a:solidFill>
                            <a:latin typeface="Cambria Math" panose="02040503050406030204" pitchFamily="18" charset="0"/>
                          </a:rPr>
                          <m:t>𝒊</m:t>
                        </m:r>
                      </m:sub>
                    </m:sSub>
                    <m:r>
                      <a:rPr lang="en-US" altLang="zh-CN" sz="2000" b="1" i="1">
                        <a:solidFill>
                          <a:schemeClr val="accent5"/>
                        </a:solidFill>
                        <a:latin typeface="Cambria Math" panose="02040503050406030204" pitchFamily="18" charset="0"/>
                      </a:rPr>
                      <m:t>=</m:t>
                    </m:r>
                    <m:sSubSup>
                      <m:sSubSupPr>
                        <m:ctrlPr>
                          <a:rPr lang="zh-CN" altLang="zh-CN" sz="2000" b="1" i="1">
                            <a:solidFill>
                              <a:schemeClr val="accent5"/>
                            </a:solidFill>
                            <a:latin typeface="Cambria Math" panose="02040503050406030204" pitchFamily="18" charset="0"/>
                          </a:rPr>
                        </m:ctrlPr>
                      </m:sSubSupPr>
                      <m:e>
                        <m:r>
                          <a:rPr lang="en-US" altLang="zh-CN" sz="2000" b="1" i="1">
                            <a:solidFill>
                              <a:schemeClr val="accent5"/>
                            </a:solidFill>
                            <a:latin typeface="Cambria Math" panose="02040503050406030204" pitchFamily="18" charset="0"/>
                          </a:rPr>
                          <m:t>𝝏</m:t>
                        </m:r>
                      </m:e>
                      <m:sub>
                        <m:sSup>
                          <m:sSupPr>
                            <m:ctrlPr>
                              <a:rPr lang="zh-CN" altLang="zh-CN" sz="2000" b="1" i="1">
                                <a:solidFill>
                                  <a:schemeClr val="accent5"/>
                                </a:solidFill>
                                <a:latin typeface="Cambria Math" panose="02040503050406030204" pitchFamily="18" charset="0"/>
                              </a:rPr>
                            </m:ctrlPr>
                          </m:sSupPr>
                          <m:e>
                            <m:acc>
                              <m:accPr>
                                <m:chr m:val="̂"/>
                                <m:ctrlPr>
                                  <a:rPr lang="zh-CN" altLang="zh-CN" sz="2000" b="1" i="1">
                                    <a:solidFill>
                                      <a:schemeClr val="accent5"/>
                                    </a:solidFill>
                                    <a:latin typeface="Cambria Math" panose="02040503050406030204" pitchFamily="18" charset="0"/>
                                  </a:rPr>
                                </m:ctrlPr>
                              </m:accPr>
                              <m:e>
                                <m:r>
                                  <a:rPr lang="en-US" altLang="zh-CN" sz="2000" b="1" i="1">
                                    <a:solidFill>
                                      <a:schemeClr val="accent5"/>
                                    </a:solidFill>
                                    <a:latin typeface="Cambria Math" panose="02040503050406030204" pitchFamily="18" charset="0"/>
                                  </a:rPr>
                                  <m:t>𝒚</m:t>
                                </m:r>
                              </m:e>
                            </m:acc>
                          </m:e>
                          <m:sup>
                            <m:r>
                              <a:rPr lang="en-US" altLang="zh-CN" sz="2000" b="1" i="1">
                                <a:solidFill>
                                  <a:schemeClr val="accent5"/>
                                </a:solidFill>
                                <a:latin typeface="Cambria Math" panose="02040503050406030204" pitchFamily="18" charset="0"/>
                              </a:rPr>
                              <m:t>(</m:t>
                            </m:r>
                            <m:r>
                              <a:rPr lang="en-US" altLang="zh-CN" sz="2000" b="1" i="1">
                                <a:solidFill>
                                  <a:schemeClr val="accent5"/>
                                </a:solidFill>
                                <a:latin typeface="Cambria Math" panose="02040503050406030204" pitchFamily="18" charset="0"/>
                              </a:rPr>
                              <m:t>𝒕</m:t>
                            </m:r>
                            <m:r>
                              <a:rPr lang="en-US" altLang="zh-CN" sz="2000" b="1" i="1">
                                <a:solidFill>
                                  <a:schemeClr val="accent5"/>
                                </a:solidFill>
                                <a:latin typeface="Cambria Math" panose="02040503050406030204" pitchFamily="18" charset="0"/>
                              </a:rPr>
                              <m:t>−</m:t>
                            </m:r>
                            <m:r>
                              <a:rPr lang="en-US" altLang="zh-CN" sz="2000" b="1" i="1">
                                <a:solidFill>
                                  <a:schemeClr val="accent5"/>
                                </a:solidFill>
                                <a:latin typeface="Cambria Math" panose="02040503050406030204" pitchFamily="18" charset="0"/>
                              </a:rPr>
                              <m:t>𝟏</m:t>
                            </m:r>
                            <m:r>
                              <a:rPr lang="en-US" altLang="zh-CN" sz="2000" b="1" i="1">
                                <a:solidFill>
                                  <a:schemeClr val="accent5"/>
                                </a:solidFill>
                                <a:latin typeface="Cambria Math" panose="02040503050406030204" pitchFamily="18" charset="0"/>
                              </a:rPr>
                              <m:t>)</m:t>
                            </m:r>
                          </m:sup>
                        </m:sSup>
                      </m:sub>
                      <m:sup>
                        <m:r>
                          <a:rPr lang="en-US" altLang="zh-CN" sz="2000" b="1" i="1">
                            <a:solidFill>
                              <a:schemeClr val="accent5"/>
                            </a:solidFill>
                            <a:latin typeface="Cambria Math" panose="02040503050406030204" pitchFamily="18" charset="0"/>
                          </a:rPr>
                          <m:t>𝟐</m:t>
                        </m:r>
                      </m:sup>
                    </m:sSubSup>
                    <m:r>
                      <a:rPr lang="en-US" altLang="zh-CN" sz="2000" b="1" i="1">
                        <a:solidFill>
                          <a:schemeClr val="accent5"/>
                        </a:solidFill>
                        <a:latin typeface="Cambria Math" panose="02040503050406030204" pitchFamily="18" charset="0"/>
                      </a:rPr>
                      <m:t>𝒍</m:t>
                    </m:r>
                    <m:d>
                      <m:dPr>
                        <m:ctrlPr>
                          <a:rPr lang="zh-CN" altLang="zh-CN" sz="2000" b="1" i="1">
                            <a:solidFill>
                              <a:schemeClr val="accent5"/>
                            </a:solidFill>
                            <a:latin typeface="Cambria Math" panose="02040503050406030204" pitchFamily="18" charset="0"/>
                          </a:rPr>
                        </m:ctrlPr>
                      </m:dPr>
                      <m:e>
                        <m:sSub>
                          <m:sSubPr>
                            <m:ctrlPr>
                              <a:rPr lang="zh-CN" altLang="zh-CN" sz="2000" b="1" i="1">
                                <a:solidFill>
                                  <a:schemeClr val="accent5"/>
                                </a:solidFill>
                                <a:latin typeface="Cambria Math" panose="02040503050406030204" pitchFamily="18" charset="0"/>
                              </a:rPr>
                            </m:ctrlPr>
                          </m:sSubPr>
                          <m:e>
                            <m:r>
                              <a:rPr lang="en-US" altLang="zh-CN" sz="2000" b="1" i="1">
                                <a:solidFill>
                                  <a:schemeClr val="accent5"/>
                                </a:solidFill>
                                <a:latin typeface="Cambria Math" panose="02040503050406030204" pitchFamily="18" charset="0"/>
                              </a:rPr>
                              <m:t>𝒚</m:t>
                            </m:r>
                          </m:e>
                          <m:sub>
                            <m:r>
                              <a:rPr lang="en-US" altLang="zh-CN" sz="2000" b="1" i="1">
                                <a:solidFill>
                                  <a:schemeClr val="accent5"/>
                                </a:solidFill>
                                <a:latin typeface="Cambria Math" panose="02040503050406030204" pitchFamily="18" charset="0"/>
                              </a:rPr>
                              <m:t>𝒊</m:t>
                            </m:r>
                          </m:sub>
                        </m:sSub>
                        <m:r>
                          <a:rPr lang="en-US" altLang="zh-CN" sz="2000" b="1" i="1">
                            <a:solidFill>
                              <a:schemeClr val="accent5"/>
                            </a:solidFill>
                            <a:latin typeface="Cambria Math" panose="02040503050406030204" pitchFamily="18" charset="0"/>
                          </a:rPr>
                          <m:t>,</m:t>
                        </m:r>
                        <m:sSup>
                          <m:sSupPr>
                            <m:ctrlPr>
                              <a:rPr lang="zh-CN" altLang="zh-CN" sz="2000" b="1" i="1">
                                <a:solidFill>
                                  <a:schemeClr val="accent5"/>
                                </a:solidFill>
                                <a:latin typeface="Cambria Math" panose="02040503050406030204" pitchFamily="18" charset="0"/>
                              </a:rPr>
                            </m:ctrlPr>
                          </m:sSupPr>
                          <m:e>
                            <m:acc>
                              <m:accPr>
                                <m:chr m:val="̂"/>
                                <m:ctrlPr>
                                  <a:rPr lang="zh-CN" altLang="zh-CN" sz="2000" b="1" i="1">
                                    <a:solidFill>
                                      <a:schemeClr val="accent5"/>
                                    </a:solidFill>
                                    <a:latin typeface="Cambria Math" panose="02040503050406030204" pitchFamily="18" charset="0"/>
                                  </a:rPr>
                                </m:ctrlPr>
                              </m:accPr>
                              <m:e>
                                <m:r>
                                  <a:rPr lang="en-US" altLang="zh-CN" sz="2000" b="1" i="1">
                                    <a:solidFill>
                                      <a:schemeClr val="accent5"/>
                                    </a:solidFill>
                                    <a:latin typeface="Cambria Math" panose="02040503050406030204" pitchFamily="18" charset="0"/>
                                  </a:rPr>
                                  <m:t>𝒚</m:t>
                                </m:r>
                              </m:e>
                            </m:acc>
                          </m:e>
                          <m:sup>
                            <m:r>
                              <a:rPr lang="en-US" altLang="zh-CN" sz="2000" b="1" i="1">
                                <a:solidFill>
                                  <a:schemeClr val="accent5"/>
                                </a:solidFill>
                                <a:latin typeface="Cambria Math" panose="02040503050406030204" pitchFamily="18" charset="0"/>
                              </a:rPr>
                              <m:t>(</m:t>
                            </m:r>
                            <m:r>
                              <a:rPr lang="en-US" altLang="zh-CN" sz="2000" b="1" i="1">
                                <a:solidFill>
                                  <a:schemeClr val="accent5"/>
                                </a:solidFill>
                                <a:latin typeface="Cambria Math" panose="02040503050406030204" pitchFamily="18" charset="0"/>
                              </a:rPr>
                              <m:t>𝒕</m:t>
                            </m:r>
                            <m:r>
                              <a:rPr lang="en-US" altLang="zh-CN" sz="2000" b="1" i="1">
                                <a:solidFill>
                                  <a:schemeClr val="accent5"/>
                                </a:solidFill>
                                <a:latin typeface="Cambria Math" panose="02040503050406030204" pitchFamily="18" charset="0"/>
                              </a:rPr>
                              <m:t>−</m:t>
                            </m:r>
                            <m:r>
                              <a:rPr lang="en-US" altLang="zh-CN" sz="2000" b="1" i="1">
                                <a:solidFill>
                                  <a:schemeClr val="accent5"/>
                                </a:solidFill>
                                <a:latin typeface="Cambria Math" panose="02040503050406030204" pitchFamily="18" charset="0"/>
                              </a:rPr>
                              <m:t>𝟏</m:t>
                            </m:r>
                            <m:r>
                              <a:rPr lang="en-US" altLang="zh-CN" sz="2000" b="1" i="1">
                                <a:solidFill>
                                  <a:schemeClr val="accent5"/>
                                </a:solidFill>
                                <a:latin typeface="Cambria Math" panose="02040503050406030204" pitchFamily="18" charset="0"/>
                              </a:rPr>
                              <m:t>)</m:t>
                            </m:r>
                          </m:sup>
                        </m:sSup>
                      </m:e>
                    </m:d>
                  </m:oMath>
                </a14:m>
                <a:endParaRPr lang="zh-CN" altLang="zh-CN" sz="2000" b="1" dirty="0"/>
              </a:p>
              <a:p>
                <a:r>
                  <a:rPr lang="en-US" altLang="zh-CN" sz="2000" dirty="0">
                    <a:cs typeface="+mn-ea"/>
                    <a:sym typeface="+mn-lt"/>
                  </a:rPr>
                  <a:t> </a:t>
                </a:r>
                <a:endParaRPr lang="zh-CN" altLang="en-US" sz="2000" dirty="0">
                  <a:cs typeface="+mn-ea"/>
                  <a:sym typeface="+mn-lt"/>
                </a:endParaRPr>
              </a:p>
            </p:txBody>
          </p:sp>
        </mc:Choice>
        <mc:Fallback xmlns="">
          <p:sp>
            <p:nvSpPr>
              <p:cNvPr id="11" name="矩形 10">
                <a:extLst>
                  <a:ext uri="{FF2B5EF4-FFF2-40B4-BE49-F238E27FC236}">
                    <a16:creationId xmlns:a16="http://schemas.microsoft.com/office/drawing/2014/main" id="{E32AD92E-2E8D-4C2D-9F05-766B7FE339A8}"/>
                  </a:ext>
                </a:extLst>
              </p:cNvPr>
              <p:cNvSpPr>
                <a:spLocks noRot="1" noChangeAspect="1" noMove="1" noResize="1" noEditPoints="1" noAdjustHandles="1" noChangeArrowheads="1" noChangeShapeType="1" noTextEdit="1"/>
              </p:cNvSpPr>
              <p:nvPr/>
            </p:nvSpPr>
            <p:spPr>
              <a:xfrm>
                <a:off x="5720081" y="4007603"/>
                <a:ext cx="6096000" cy="1138710"/>
              </a:xfrm>
              <a:prstGeom prst="rect">
                <a:avLst/>
              </a:prstGeom>
              <a:blipFill>
                <a:blip r:embed="rId7"/>
                <a:stretch>
                  <a:fillRect l="-1000" t="-41711" b="-1070"/>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32BD1D04-2ADE-42CE-9C63-2CA03E1C1BB1}"/>
              </a:ext>
            </a:extLst>
          </p:cNvPr>
          <p:cNvSpPr/>
          <p:nvPr/>
        </p:nvSpPr>
        <p:spPr>
          <a:xfrm>
            <a:off x="5810699" y="1544967"/>
            <a:ext cx="2220480" cy="400110"/>
          </a:xfrm>
          <a:prstGeom prst="rect">
            <a:avLst/>
          </a:prstGeom>
        </p:spPr>
        <p:txBody>
          <a:bodyPr wrap="none">
            <a:spAutoFit/>
          </a:bodyPr>
          <a:lstStyle/>
          <a:p>
            <a:r>
              <a:rPr lang="en-US" altLang="zh-CN" sz="2000" b="1" dirty="0">
                <a:cs typeface="+mn-ea"/>
                <a:sym typeface="+mn-lt"/>
              </a:rPr>
              <a:t>Object Function:</a:t>
            </a:r>
            <a:endParaRPr lang="zh-CN" altLang="en-US" sz="2000" b="1" dirty="0"/>
          </a:p>
        </p:txBody>
      </p:sp>
      <p:cxnSp>
        <p:nvCxnSpPr>
          <p:cNvPr id="9" name="直接连接符 8">
            <a:extLst>
              <a:ext uri="{FF2B5EF4-FFF2-40B4-BE49-F238E27FC236}">
                <a16:creationId xmlns:a16="http://schemas.microsoft.com/office/drawing/2014/main" id="{074811D3-685B-4212-AC5D-98D4FE6E173F}"/>
              </a:ext>
            </a:extLst>
          </p:cNvPr>
          <p:cNvCxnSpPr/>
          <p:nvPr/>
        </p:nvCxnSpPr>
        <p:spPr>
          <a:xfrm flipH="1">
            <a:off x="7083972" y="4750676"/>
            <a:ext cx="294290" cy="99932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457A92A1-1D1E-4F18-926D-C5509E30BBB0}"/>
              </a:ext>
            </a:extLst>
          </p:cNvPr>
          <p:cNvSpPr/>
          <p:nvPr/>
        </p:nvSpPr>
        <p:spPr>
          <a:xfrm>
            <a:off x="5602014" y="5721454"/>
            <a:ext cx="2723823" cy="369332"/>
          </a:xfrm>
          <a:prstGeom prst="rect">
            <a:avLst/>
          </a:prstGeom>
        </p:spPr>
        <p:txBody>
          <a:bodyPr wrap="none">
            <a:spAutoFit/>
          </a:bodyPr>
          <a:lstStyle/>
          <a:p>
            <a:r>
              <a:rPr lang="en-US" altLang="zh-CN" b="1" dirty="0">
                <a:solidFill>
                  <a:schemeClr val="accent1"/>
                </a:solidFill>
                <a:cs typeface="+mn-ea"/>
                <a:sym typeface="+mn-lt"/>
              </a:rPr>
              <a:t>the first order gradient </a:t>
            </a:r>
            <a:endParaRPr lang="zh-CN" altLang="en-US" b="1" dirty="0">
              <a:solidFill>
                <a:schemeClr val="accent1"/>
              </a:solidFill>
            </a:endParaRPr>
          </a:p>
        </p:txBody>
      </p:sp>
      <p:cxnSp>
        <p:nvCxnSpPr>
          <p:cNvPr id="14" name="直接连接符 13">
            <a:extLst>
              <a:ext uri="{FF2B5EF4-FFF2-40B4-BE49-F238E27FC236}">
                <a16:creationId xmlns:a16="http://schemas.microsoft.com/office/drawing/2014/main" id="{86315377-B257-4616-B0A7-B245A5F93256}"/>
              </a:ext>
            </a:extLst>
          </p:cNvPr>
          <p:cNvCxnSpPr/>
          <p:nvPr/>
        </p:nvCxnSpPr>
        <p:spPr>
          <a:xfrm>
            <a:off x="9848193" y="4750676"/>
            <a:ext cx="462455" cy="999327"/>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15" name="矩形 14">
            <a:extLst>
              <a:ext uri="{FF2B5EF4-FFF2-40B4-BE49-F238E27FC236}">
                <a16:creationId xmlns:a16="http://schemas.microsoft.com/office/drawing/2014/main" id="{6716CAFE-AABD-499B-B6EB-E6D8D7FFE988}"/>
              </a:ext>
            </a:extLst>
          </p:cNvPr>
          <p:cNvSpPr/>
          <p:nvPr/>
        </p:nvSpPr>
        <p:spPr>
          <a:xfrm>
            <a:off x="8861280" y="5735729"/>
            <a:ext cx="3095719" cy="369332"/>
          </a:xfrm>
          <a:prstGeom prst="rect">
            <a:avLst/>
          </a:prstGeom>
        </p:spPr>
        <p:txBody>
          <a:bodyPr wrap="none">
            <a:spAutoFit/>
          </a:bodyPr>
          <a:lstStyle/>
          <a:p>
            <a:r>
              <a:rPr lang="en-US" altLang="zh-CN" b="1" dirty="0">
                <a:solidFill>
                  <a:schemeClr val="accent5"/>
                </a:solidFill>
                <a:cs typeface="+mn-ea"/>
                <a:sym typeface="+mn-lt"/>
              </a:rPr>
              <a:t>the second order gradient </a:t>
            </a:r>
            <a:endParaRPr lang="zh-CN" altLang="en-US" b="1" dirty="0">
              <a:solidFill>
                <a:schemeClr val="accent5"/>
              </a:solidFill>
            </a:endParaRPr>
          </a:p>
        </p:txBody>
      </p:sp>
      <p:cxnSp>
        <p:nvCxnSpPr>
          <p:cNvPr id="17" name="直接连接符 16">
            <a:extLst>
              <a:ext uri="{FF2B5EF4-FFF2-40B4-BE49-F238E27FC236}">
                <a16:creationId xmlns:a16="http://schemas.microsoft.com/office/drawing/2014/main" id="{2DEC8583-BBBE-43DB-A191-8BDD9F4A101D}"/>
              </a:ext>
            </a:extLst>
          </p:cNvPr>
          <p:cNvCxnSpPr>
            <a:cxnSpLocks/>
          </p:cNvCxnSpPr>
          <p:nvPr/>
        </p:nvCxnSpPr>
        <p:spPr>
          <a:xfrm>
            <a:off x="5810699" y="4750676"/>
            <a:ext cx="2515138" cy="1626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8" name="直接连接符 17">
            <a:extLst>
              <a:ext uri="{FF2B5EF4-FFF2-40B4-BE49-F238E27FC236}">
                <a16:creationId xmlns:a16="http://schemas.microsoft.com/office/drawing/2014/main" id="{60AD852B-C3CF-49A0-BC48-193EAA41B535}"/>
              </a:ext>
            </a:extLst>
          </p:cNvPr>
          <p:cNvCxnSpPr>
            <a:cxnSpLocks/>
          </p:cNvCxnSpPr>
          <p:nvPr/>
        </p:nvCxnSpPr>
        <p:spPr>
          <a:xfrm>
            <a:off x="8944303" y="4766936"/>
            <a:ext cx="2490952" cy="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7316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8D0492-B3F9-42F9-B53D-9E59FDFDE7B7}"/>
              </a:ext>
            </a:extLst>
          </p:cNvPr>
          <p:cNvPicPr>
            <a:picLocks noChangeAspect="1"/>
          </p:cNvPicPr>
          <p:nvPr/>
        </p:nvPicPr>
        <p:blipFill rotWithShape="1">
          <a:blip r:embed="rId3"/>
          <a:srcRect l="38595" r="16857"/>
          <a:stretch/>
        </p:blipFill>
        <p:spPr>
          <a:xfrm>
            <a:off x="9080937" y="0"/>
            <a:ext cx="3111063" cy="3289738"/>
          </a:xfrm>
          <a:prstGeom prst="rect">
            <a:avLst/>
          </a:prstGeom>
        </p:spPr>
      </p:pic>
      <p:sp>
        <p:nvSpPr>
          <p:cNvPr id="3" name="标题 1">
            <a:extLst>
              <a:ext uri="{FF2B5EF4-FFF2-40B4-BE49-F238E27FC236}">
                <a16:creationId xmlns:a16="http://schemas.microsoft.com/office/drawing/2014/main" id="{FFA06108-B601-456F-9973-3B84C7595DA0}"/>
              </a:ext>
            </a:extLst>
          </p:cNvPr>
          <p:cNvSpPr txBox="1">
            <a:spLocks/>
          </p:cNvSpPr>
          <p:nvPr/>
        </p:nvSpPr>
        <p:spPr>
          <a:xfrm>
            <a:off x="449207" y="310713"/>
            <a:ext cx="10850563" cy="1028699"/>
          </a:xfrm>
          <a:prstGeom prst="rect">
            <a:avLst/>
          </a:prstGeom>
        </p:spPr>
        <p:txBody>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dirty="0">
                <a:latin typeface="+mn-lt"/>
                <a:ea typeface="+mn-ea"/>
                <a:cs typeface="+mn-ea"/>
                <a:sym typeface="+mn-lt"/>
              </a:rPr>
              <a:t>Method-Federated model</a:t>
            </a:r>
            <a:endParaRPr lang="zh-CN" altLang="en-US" dirty="0">
              <a:latin typeface="+mn-lt"/>
              <a:ea typeface="+mn-ea"/>
              <a:cs typeface="+mn-ea"/>
              <a:sym typeface="+mn-lt"/>
            </a:endParaRPr>
          </a:p>
        </p:txBody>
      </p:sp>
      <p:cxnSp>
        <p:nvCxnSpPr>
          <p:cNvPr id="5" name="直接连接符 4">
            <a:extLst>
              <a:ext uri="{FF2B5EF4-FFF2-40B4-BE49-F238E27FC236}">
                <a16:creationId xmlns:a16="http://schemas.microsoft.com/office/drawing/2014/main" id="{42764F55-EBE2-40EC-AAD1-F7B7B62CE5BB}"/>
              </a:ext>
            </a:extLst>
          </p:cNvPr>
          <p:cNvCxnSpPr>
            <a:cxnSpLocks/>
            <a:stCxn id="3" idx="1"/>
          </p:cNvCxnSpPr>
          <p:nvPr/>
        </p:nvCxnSpPr>
        <p:spPr>
          <a:xfrm flipV="1">
            <a:off x="449207" y="825062"/>
            <a:ext cx="5152807" cy="1"/>
          </a:xfrm>
          <a:prstGeom prst="line">
            <a:avLst/>
          </a:prstGeom>
          <a:ln w="76200">
            <a:solidFill>
              <a:srgbClr val="396692"/>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7" name="图片 6">
            <a:extLst>
              <a:ext uri="{FF2B5EF4-FFF2-40B4-BE49-F238E27FC236}">
                <a16:creationId xmlns:a16="http://schemas.microsoft.com/office/drawing/2014/main" id="{8962B6B0-97C1-4E05-BD0A-4624F5F6661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38595" r="16857"/>
          <a:stretch/>
        </p:blipFill>
        <p:spPr>
          <a:xfrm flipH="1" flipV="1">
            <a:off x="0" y="3568262"/>
            <a:ext cx="3111063" cy="3289738"/>
          </a:xfrm>
          <a:prstGeom prst="rect">
            <a:avLst/>
          </a:prstGeom>
        </p:spPr>
      </p:pic>
      <p:pic>
        <p:nvPicPr>
          <p:cNvPr id="4" name="图片 3">
            <a:extLst>
              <a:ext uri="{FF2B5EF4-FFF2-40B4-BE49-F238E27FC236}">
                <a16:creationId xmlns:a16="http://schemas.microsoft.com/office/drawing/2014/main" id="{C5FBC100-029D-4240-89E1-D52693BB293E}"/>
              </a:ext>
            </a:extLst>
          </p:cNvPr>
          <p:cNvPicPr>
            <a:picLocks noChangeAspect="1"/>
          </p:cNvPicPr>
          <p:nvPr/>
        </p:nvPicPr>
        <p:blipFill>
          <a:blip r:embed="rId6"/>
          <a:stretch>
            <a:fillRect/>
          </a:stretch>
        </p:blipFill>
        <p:spPr>
          <a:xfrm>
            <a:off x="7635711" y="564931"/>
            <a:ext cx="4039337" cy="5728138"/>
          </a:xfrm>
          <a:prstGeom prst="rect">
            <a:avLst/>
          </a:prstGeom>
          <a:ln>
            <a:noFill/>
          </a:ln>
          <a:effectLst>
            <a:outerShdw blurRad="190500" algn="tl" rotWithShape="0">
              <a:srgbClr val="000000">
                <a:alpha val="70000"/>
              </a:srgbClr>
            </a:outerShdw>
          </a:effectLst>
        </p:spPr>
      </p:pic>
      <p:sp>
        <p:nvSpPr>
          <p:cNvPr id="8" name="矩形 7">
            <a:extLst>
              <a:ext uri="{FF2B5EF4-FFF2-40B4-BE49-F238E27FC236}">
                <a16:creationId xmlns:a16="http://schemas.microsoft.com/office/drawing/2014/main" id="{BF1D8B39-D4AA-491E-B9FC-4064BA2B3495}"/>
              </a:ext>
            </a:extLst>
          </p:cNvPr>
          <p:cNvSpPr/>
          <p:nvPr/>
        </p:nvSpPr>
        <p:spPr>
          <a:xfrm>
            <a:off x="2290713" y="5923737"/>
            <a:ext cx="5344998" cy="738664"/>
          </a:xfrm>
          <a:prstGeom prst="rect">
            <a:avLst/>
          </a:prstGeom>
        </p:spPr>
        <p:txBody>
          <a:bodyPr wrap="square">
            <a:spAutoFit/>
          </a:bodyPr>
          <a:lstStyle/>
          <a:p>
            <a:r>
              <a:rPr lang="en-US" altLang="zh-CN" sz="1400" dirty="0">
                <a:cs typeface="+mn-ea"/>
                <a:sym typeface="+mn-lt"/>
              </a:rPr>
              <a:t>[1] </a:t>
            </a:r>
            <a:r>
              <a:rPr lang="zh-CN" altLang="en-US" sz="1400" dirty="0">
                <a:cs typeface="+mn-ea"/>
                <a:sym typeface="+mn-lt"/>
              </a:rPr>
              <a:t>FATE (Federated AI Technology Enabler) supports the FL architecture, as well as the secure computation and development of various ML algorithms.</a:t>
            </a:r>
            <a:r>
              <a:rPr lang="zh-CN" altLang="en-US" sz="1400" dirty="0">
                <a:solidFill>
                  <a:srgbClr val="C00000"/>
                </a:solidFill>
                <a:cs typeface="+mn-ea"/>
                <a:sym typeface="+mn-lt"/>
                <a:hlinkClick r:id="rId7">
                  <a:extLst>
                    <a:ext uri="{A12FA001-AC4F-418D-AE19-62706E023703}">
                      <ahyp:hlinkClr xmlns:ahyp="http://schemas.microsoft.com/office/drawing/2018/hyperlinkcolor" val="tx"/>
                    </a:ext>
                  </a:extLst>
                </a:hlinkClick>
              </a:rPr>
              <a:t>https://github.com/FederatedAI/FATE</a:t>
            </a:r>
            <a:endParaRPr lang="zh-CN" altLang="en-US" sz="1400" dirty="0">
              <a:cs typeface="+mn-ea"/>
              <a:sym typeface="+mn-lt"/>
            </a:endParaRPr>
          </a:p>
        </p:txBody>
      </p:sp>
      <p:sp>
        <p:nvSpPr>
          <p:cNvPr id="12" name="矩形 11">
            <a:extLst>
              <a:ext uri="{FF2B5EF4-FFF2-40B4-BE49-F238E27FC236}">
                <a16:creationId xmlns:a16="http://schemas.microsoft.com/office/drawing/2014/main" id="{F4F25A58-A389-4255-9DF8-6356B01B43CE}"/>
              </a:ext>
            </a:extLst>
          </p:cNvPr>
          <p:cNvSpPr/>
          <p:nvPr/>
        </p:nvSpPr>
        <p:spPr>
          <a:xfrm>
            <a:off x="522863" y="1228397"/>
            <a:ext cx="6095999" cy="4194931"/>
          </a:xfrm>
          <a:prstGeom prst="rect">
            <a:avLst/>
          </a:prstGeom>
          <a:solidFill>
            <a:schemeClr val="accent1">
              <a:lumMod val="20000"/>
              <a:lumOff val="80000"/>
              <a:alpha val="34000"/>
            </a:schemeClr>
          </a:solidFill>
          <a:ln w="28575">
            <a:noFill/>
          </a:ln>
        </p:spPr>
        <p:txBody>
          <a:bodyPr wrap="square">
            <a:spAutoFit/>
          </a:bodyPr>
          <a:lstStyle/>
          <a:p>
            <a:pPr>
              <a:lnSpc>
                <a:spcPct val="120000"/>
              </a:lnSpc>
            </a:pPr>
            <a:r>
              <a:rPr lang="zh-CN" altLang="en-US" sz="2000" dirty="0">
                <a:cs typeface="+mn-ea"/>
                <a:sym typeface="+mn-lt"/>
              </a:rPr>
              <a:t>The framework is based on </a:t>
            </a:r>
            <a:r>
              <a:rPr lang="zh-CN" altLang="en-US" sz="2200" b="1" dirty="0">
                <a:solidFill>
                  <a:srgbClr val="C00000"/>
                </a:solidFill>
                <a:cs typeface="+mn-ea"/>
                <a:sym typeface="+mn-lt"/>
              </a:rPr>
              <a:t>FATE</a:t>
            </a:r>
            <a:r>
              <a:rPr lang="en-US" altLang="zh-CN" sz="2000" dirty="0">
                <a:cs typeface="+mn-ea"/>
                <a:sym typeface="+mn-lt"/>
              </a:rPr>
              <a:t>[1].</a:t>
            </a:r>
          </a:p>
          <a:p>
            <a:pPr>
              <a:lnSpc>
                <a:spcPct val="120000"/>
              </a:lnSpc>
            </a:pPr>
            <a:r>
              <a:rPr lang="en-US" altLang="zh-CN" sz="2000" dirty="0">
                <a:cs typeface="+mn-ea"/>
                <a:sym typeface="+mn-lt"/>
              </a:rPr>
              <a:t> </a:t>
            </a:r>
          </a:p>
          <a:p>
            <a:pPr>
              <a:lnSpc>
                <a:spcPct val="120000"/>
              </a:lnSpc>
            </a:pPr>
            <a:r>
              <a:rPr lang="en-US" altLang="zh-CN" sz="2000" dirty="0">
                <a:cs typeface="+mn-ea"/>
                <a:sym typeface="+mn-lt"/>
              </a:rPr>
              <a:t>The </a:t>
            </a:r>
            <a:r>
              <a:rPr lang="en-US" altLang="zh-CN" sz="2000" dirty="0" err="1">
                <a:cs typeface="+mn-ea"/>
                <a:sym typeface="+mn-lt"/>
              </a:rPr>
              <a:t>XGBoost</a:t>
            </a:r>
            <a:r>
              <a:rPr lang="en-US" altLang="zh-CN" sz="2000" dirty="0">
                <a:cs typeface="+mn-ea"/>
                <a:sym typeface="+mn-lt"/>
              </a:rPr>
              <a:t>-based </a:t>
            </a:r>
            <a:r>
              <a:rPr lang="zh-CN" altLang="en-US" sz="2000" dirty="0">
                <a:cs typeface="+mn-ea"/>
                <a:sym typeface="+mn-lt"/>
              </a:rPr>
              <a:t>horizontal F</a:t>
            </a:r>
            <a:r>
              <a:rPr lang="en-US" altLang="zh-CN" sz="2000" dirty="0">
                <a:cs typeface="+mn-ea"/>
                <a:sym typeface="+mn-lt"/>
              </a:rPr>
              <a:t>L steps:</a:t>
            </a:r>
          </a:p>
          <a:p>
            <a:pPr marL="342900" indent="-342900">
              <a:lnSpc>
                <a:spcPct val="120000"/>
              </a:lnSpc>
              <a:buFont typeface="+mj-lt"/>
              <a:buAutoNum type="alphaLcParenR"/>
            </a:pPr>
            <a:r>
              <a:rPr lang="en-US" altLang="zh-CN" sz="2000" dirty="0">
                <a:cs typeface="+mn-ea"/>
                <a:sym typeface="+mn-lt"/>
              </a:rPr>
              <a:t>Cl</a:t>
            </a:r>
            <a:r>
              <a:rPr lang="zh-CN" altLang="en-US" sz="2000" dirty="0">
                <a:cs typeface="+mn-ea"/>
                <a:sym typeface="+mn-lt"/>
              </a:rPr>
              <a:t>ients hold different training samples </a:t>
            </a:r>
            <a:r>
              <a:rPr lang="en-US" altLang="zh-CN" sz="2000" dirty="0">
                <a:cs typeface="+mn-ea"/>
                <a:sym typeface="+mn-lt"/>
              </a:rPr>
              <a:t>and train</a:t>
            </a:r>
            <a:r>
              <a:rPr lang="zh-CN" altLang="en-US" sz="2000" dirty="0">
                <a:cs typeface="+mn-ea"/>
                <a:sym typeface="+mn-lt"/>
              </a:rPr>
              <a:t> the ensemble tree model. </a:t>
            </a:r>
            <a:endParaRPr lang="en-US" altLang="zh-CN" sz="2000" dirty="0">
              <a:cs typeface="+mn-ea"/>
              <a:sym typeface="+mn-lt"/>
            </a:endParaRPr>
          </a:p>
          <a:p>
            <a:pPr marL="342900" indent="-342900">
              <a:lnSpc>
                <a:spcPct val="120000"/>
              </a:lnSpc>
              <a:buFont typeface="+mj-lt"/>
              <a:buAutoNum type="alphaLcParenR"/>
            </a:pPr>
            <a:r>
              <a:rPr lang="en-US" altLang="zh-CN" sz="2000" dirty="0">
                <a:cs typeface="+mn-ea"/>
                <a:sym typeface="+mn-lt"/>
              </a:rPr>
              <a:t>For each feature, the client accumulates the </a:t>
            </a:r>
            <a:r>
              <a:rPr lang="en-US" altLang="zh-CN" sz="2200" b="1" dirty="0">
                <a:solidFill>
                  <a:srgbClr val="C00000"/>
                </a:solidFill>
                <a:cs typeface="+mn-ea"/>
                <a:sym typeface="+mn-lt"/>
              </a:rPr>
              <a:t>gradient</a:t>
            </a:r>
            <a:r>
              <a:rPr lang="en-US" altLang="zh-CN" sz="2000" dirty="0">
                <a:cs typeface="+mn-ea"/>
                <a:sym typeface="+mn-lt"/>
              </a:rPr>
              <a:t> of its samples’ loss. </a:t>
            </a:r>
          </a:p>
          <a:p>
            <a:pPr marL="342900" indent="-342900">
              <a:lnSpc>
                <a:spcPct val="120000"/>
              </a:lnSpc>
              <a:buFont typeface="+mj-lt"/>
              <a:buAutoNum type="alphaLcParenR"/>
            </a:pPr>
            <a:r>
              <a:rPr lang="en-US" altLang="zh-CN" sz="2000" dirty="0">
                <a:cs typeface="+mn-ea"/>
                <a:sym typeface="+mn-lt"/>
              </a:rPr>
              <a:t>Clients send the gradient to the server.</a:t>
            </a:r>
          </a:p>
          <a:p>
            <a:pPr marL="342900" indent="-342900">
              <a:lnSpc>
                <a:spcPct val="120000"/>
              </a:lnSpc>
              <a:buFont typeface="+mj-lt"/>
              <a:buAutoNum type="alphaLcParenR"/>
            </a:pPr>
            <a:r>
              <a:rPr lang="en-US" altLang="zh-CN" sz="2000" dirty="0">
                <a:cs typeface="+mn-ea"/>
                <a:sym typeface="+mn-lt"/>
              </a:rPr>
              <a:t>The server aggregates the gradients from the clients and finds out the best weights.</a:t>
            </a:r>
          </a:p>
          <a:p>
            <a:pPr marL="342900" indent="-342900">
              <a:lnSpc>
                <a:spcPct val="120000"/>
              </a:lnSpc>
              <a:buFont typeface="+mj-lt"/>
              <a:buAutoNum type="alphaLcParenR"/>
            </a:pPr>
            <a:r>
              <a:rPr lang="en-US" altLang="zh-CN" sz="2000" dirty="0">
                <a:cs typeface="+mn-ea"/>
                <a:sym typeface="+mn-lt"/>
              </a:rPr>
              <a:t>The server broadcasts the best weights to clients.</a:t>
            </a:r>
            <a:endParaRPr lang="zh-CN" altLang="en-US" sz="2000" dirty="0">
              <a:cs typeface="+mn-ea"/>
              <a:sym typeface="+mn-lt"/>
            </a:endParaRPr>
          </a:p>
        </p:txBody>
      </p:sp>
    </p:spTree>
    <p:extLst>
      <p:ext uri="{BB962C8B-B14F-4D97-AF65-F5344CB8AC3E}">
        <p14:creationId xmlns:p14="http://schemas.microsoft.com/office/powerpoint/2010/main" val="31433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8D0492-B3F9-42F9-B53D-9E59FDFDE7B7}"/>
              </a:ext>
            </a:extLst>
          </p:cNvPr>
          <p:cNvPicPr>
            <a:picLocks noChangeAspect="1"/>
          </p:cNvPicPr>
          <p:nvPr/>
        </p:nvPicPr>
        <p:blipFill rotWithShape="1">
          <a:blip r:embed="rId3"/>
          <a:srcRect l="38595" r="16857"/>
          <a:stretch/>
        </p:blipFill>
        <p:spPr>
          <a:xfrm>
            <a:off x="9080937" y="0"/>
            <a:ext cx="3111063" cy="3289738"/>
          </a:xfrm>
          <a:prstGeom prst="rect">
            <a:avLst/>
          </a:prstGeom>
        </p:spPr>
      </p:pic>
      <p:sp>
        <p:nvSpPr>
          <p:cNvPr id="3" name="标题 1">
            <a:extLst>
              <a:ext uri="{FF2B5EF4-FFF2-40B4-BE49-F238E27FC236}">
                <a16:creationId xmlns:a16="http://schemas.microsoft.com/office/drawing/2014/main" id="{FFA06108-B601-456F-9973-3B84C7595DA0}"/>
              </a:ext>
            </a:extLst>
          </p:cNvPr>
          <p:cNvSpPr txBox="1">
            <a:spLocks/>
          </p:cNvSpPr>
          <p:nvPr/>
        </p:nvSpPr>
        <p:spPr>
          <a:xfrm>
            <a:off x="449207" y="310713"/>
            <a:ext cx="10850563" cy="1028699"/>
          </a:xfrm>
          <a:prstGeom prst="rect">
            <a:avLst/>
          </a:prstGeom>
        </p:spPr>
        <p:txBody>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dirty="0">
                <a:latin typeface="+mn-lt"/>
                <a:ea typeface="+mn-ea"/>
                <a:cs typeface="+mn-ea"/>
                <a:sym typeface="+mn-lt"/>
              </a:rPr>
              <a:t>Result</a:t>
            </a:r>
            <a:endParaRPr lang="zh-CN" altLang="en-US" dirty="0">
              <a:latin typeface="+mn-lt"/>
              <a:ea typeface="+mn-ea"/>
              <a:cs typeface="+mn-ea"/>
              <a:sym typeface="+mn-lt"/>
            </a:endParaRPr>
          </a:p>
        </p:txBody>
      </p:sp>
      <p:cxnSp>
        <p:nvCxnSpPr>
          <p:cNvPr id="5" name="直接连接符 4">
            <a:extLst>
              <a:ext uri="{FF2B5EF4-FFF2-40B4-BE49-F238E27FC236}">
                <a16:creationId xmlns:a16="http://schemas.microsoft.com/office/drawing/2014/main" id="{42764F55-EBE2-40EC-AAD1-F7B7B62CE5BB}"/>
              </a:ext>
            </a:extLst>
          </p:cNvPr>
          <p:cNvCxnSpPr>
            <a:cxnSpLocks/>
            <a:stCxn id="3" idx="1"/>
          </p:cNvCxnSpPr>
          <p:nvPr/>
        </p:nvCxnSpPr>
        <p:spPr>
          <a:xfrm flipV="1">
            <a:off x="449207" y="825062"/>
            <a:ext cx="5152807" cy="1"/>
          </a:xfrm>
          <a:prstGeom prst="line">
            <a:avLst/>
          </a:prstGeom>
          <a:ln w="76200">
            <a:solidFill>
              <a:srgbClr val="396692"/>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7" name="图片 6">
            <a:extLst>
              <a:ext uri="{FF2B5EF4-FFF2-40B4-BE49-F238E27FC236}">
                <a16:creationId xmlns:a16="http://schemas.microsoft.com/office/drawing/2014/main" id="{8962B6B0-97C1-4E05-BD0A-4624F5F6661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38595" r="16857"/>
          <a:stretch/>
        </p:blipFill>
        <p:spPr>
          <a:xfrm flipH="1" flipV="1">
            <a:off x="0" y="3568262"/>
            <a:ext cx="3111063" cy="3289738"/>
          </a:xfrm>
          <a:prstGeom prst="rect">
            <a:avLst/>
          </a:prstGeom>
        </p:spPr>
      </p:pic>
      <p:pic>
        <p:nvPicPr>
          <p:cNvPr id="6" name="图片 5">
            <a:extLst>
              <a:ext uri="{FF2B5EF4-FFF2-40B4-BE49-F238E27FC236}">
                <a16:creationId xmlns:a16="http://schemas.microsoft.com/office/drawing/2014/main" id="{E4B58B76-A6AE-4C58-8327-5D30EF1C0603}"/>
              </a:ext>
            </a:extLst>
          </p:cNvPr>
          <p:cNvPicPr>
            <a:picLocks noChangeAspect="1"/>
          </p:cNvPicPr>
          <p:nvPr/>
        </p:nvPicPr>
        <p:blipFill rotWithShape="1">
          <a:blip r:embed="rId6"/>
          <a:srcRect r="4401"/>
          <a:stretch/>
        </p:blipFill>
        <p:spPr>
          <a:xfrm>
            <a:off x="5234148" y="2679855"/>
            <a:ext cx="6957852" cy="2966966"/>
          </a:xfrm>
          <a:prstGeom prst="rect">
            <a:avLst/>
          </a:prstGeom>
        </p:spPr>
      </p:pic>
      <p:sp>
        <p:nvSpPr>
          <p:cNvPr id="8" name="矩形 7">
            <a:extLst>
              <a:ext uri="{FF2B5EF4-FFF2-40B4-BE49-F238E27FC236}">
                <a16:creationId xmlns:a16="http://schemas.microsoft.com/office/drawing/2014/main" id="{1662A879-C9F4-46C7-95AF-0E038A35E27C}"/>
              </a:ext>
            </a:extLst>
          </p:cNvPr>
          <p:cNvSpPr/>
          <p:nvPr/>
        </p:nvSpPr>
        <p:spPr>
          <a:xfrm>
            <a:off x="5601758" y="1578742"/>
            <a:ext cx="6800527" cy="430887"/>
          </a:xfrm>
          <a:prstGeom prst="rect">
            <a:avLst/>
          </a:prstGeom>
          <a:solidFill>
            <a:schemeClr val="accent1">
              <a:lumMod val="20000"/>
              <a:lumOff val="80000"/>
              <a:alpha val="34000"/>
            </a:schemeClr>
          </a:solidFill>
        </p:spPr>
        <p:txBody>
          <a:bodyPr wrap="square">
            <a:spAutoFit/>
          </a:bodyPr>
          <a:lstStyle/>
          <a:p>
            <a:r>
              <a:rPr lang="en-US" altLang="zh-CN" sz="2000" b="1" dirty="0">
                <a:cs typeface="+mn-ea"/>
                <a:sym typeface="+mn-lt"/>
              </a:rPr>
              <a:t>Evaluation matrix</a:t>
            </a:r>
            <a:r>
              <a:rPr lang="en-US" altLang="zh-CN" sz="2000" dirty="0">
                <a:cs typeface="+mn-ea"/>
                <a:sym typeface="+mn-lt"/>
              </a:rPr>
              <a:t>: </a:t>
            </a:r>
            <a:r>
              <a:rPr lang="en-US" altLang="zh-CN" sz="2200" b="1" dirty="0">
                <a:solidFill>
                  <a:srgbClr val="C00000"/>
                </a:solidFill>
                <a:cs typeface="+mn-ea"/>
                <a:sym typeface="+mn-lt"/>
              </a:rPr>
              <a:t>UAR</a:t>
            </a:r>
            <a:r>
              <a:rPr lang="en-US" altLang="zh-CN" sz="2000" dirty="0">
                <a:cs typeface="+mn-ea"/>
                <a:sym typeface="+mn-lt"/>
              </a:rPr>
              <a:t> and </a:t>
            </a:r>
            <a:r>
              <a:rPr lang="en-US" altLang="zh-CN" sz="2200" b="1" dirty="0">
                <a:solidFill>
                  <a:srgbClr val="C00000"/>
                </a:solidFill>
                <a:cs typeface="+mn-ea"/>
                <a:sym typeface="+mn-lt"/>
              </a:rPr>
              <a:t>UF1</a:t>
            </a:r>
          </a:p>
        </p:txBody>
      </p:sp>
      <p:sp>
        <p:nvSpPr>
          <p:cNvPr id="12" name="文本框 11">
            <a:extLst>
              <a:ext uri="{FF2B5EF4-FFF2-40B4-BE49-F238E27FC236}">
                <a16:creationId xmlns:a16="http://schemas.microsoft.com/office/drawing/2014/main" id="{285ABFAF-79A5-431E-870C-EF0522F3727D}"/>
              </a:ext>
            </a:extLst>
          </p:cNvPr>
          <p:cNvSpPr txBox="1"/>
          <p:nvPr/>
        </p:nvSpPr>
        <p:spPr>
          <a:xfrm>
            <a:off x="184220" y="5120320"/>
            <a:ext cx="5049928" cy="134504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1400" b="1" dirty="0"/>
              <a:t>Fig.2 </a:t>
            </a:r>
            <a:r>
              <a:rPr lang="en-US" altLang="zh-CN" sz="1400" dirty="0"/>
              <a:t>Model performance variation (UAR and UF</a:t>
            </a:r>
            <a:r>
              <a:rPr lang="en-US" altLang="zh-CN" sz="1400" baseline="-25000" dirty="0"/>
              <a:t>1</a:t>
            </a:r>
            <a:r>
              <a:rPr lang="en-US" altLang="zh-CN" sz="1400" dirty="0"/>
              <a:t> in [\%]) between </a:t>
            </a:r>
            <a:r>
              <a:rPr lang="en-US" altLang="zh-CN" sz="1400" dirty="0" err="1"/>
              <a:t>centralised</a:t>
            </a:r>
            <a:r>
              <a:rPr lang="en-US" altLang="zh-CN" sz="1400" dirty="0"/>
              <a:t> learning and federated learning </a:t>
            </a:r>
            <a:r>
              <a:rPr lang="zh-CN" altLang="en-US" sz="1400" dirty="0">
                <a:sym typeface="+mn-lt"/>
              </a:rPr>
              <a:t>XGBoost is optimal </a:t>
            </a:r>
            <a:r>
              <a:rPr lang="en-US" altLang="zh-CN" sz="1400" dirty="0">
                <a:sym typeface="+mn-lt"/>
              </a:rPr>
              <a:t>with </a:t>
            </a:r>
            <a:r>
              <a:rPr lang="zh-CN" altLang="en-US" sz="1400" dirty="0">
                <a:sym typeface="+mn-lt"/>
              </a:rPr>
              <a:t>50 trees </a:t>
            </a:r>
            <a:r>
              <a:rPr lang="en-US" altLang="zh-CN" sz="1400" dirty="0">
                <a:sym typeface="+mn-lt"/>
              </a:rPr>
              <a:t>and </a:t>
            </a:r>
            <a:r>
              <a:rPr lang="zh-CN" altLang="en-US" sz="1400" dirty="0">
                <a:sym typeface="+mn-lt"/>
              </a:rPr>
              <a:t>depth 5</a:t>
            </a:r>
            <a:endParaRPr lang="en-US" altLang="zh-CN" sz="1400" dirty="0">
              <a:sym typeface="+mn-lt"/>
            </a:endParaRPr>
          </a:p>
          <a:p>
            <a:pPr>
              <a:lnSpc>
                <a:spcPct val="150000"/>
              </a:lnSpc>
            </a:pPr>
            <a:r>
              <a:rPr lang="zh-CN" altLang="en-US" sz="1400" dirty="0">
                <a:sym typeface="+mn-lt"/>
              </a:rPr>
              <a:t>      FL is optimal </a:t>
            </a:r>
            <a:r>
              <a:rPr lang="en-US" altLang="zh-CN" sz="1400" dirty="0">
                <a:sym typeface="+mn-lt"/>
              </a:rPr>
              <a:t>with </a:t>
            </a:r>
            <a:r>
              <a:rPr lang="zh-CN" altLang="en-US" sz="1400" dirty="0">
                <a:sym typeface="+mn-lt"/>
              </a:rPr>
              <a:t>50 trees </a:t>
            </a:r>
            <a:r>
              <a:rPr lang="en-US" altLang="zh-CN" sz="1400" dirty="0">
                <a:sym typeface="+mn-lt"/>
              </a:rPr>
              <a:t>and </a:t>
            </a:r>
            <a:r>
              <a:rPr lang="zh-CN" altLang="en-US" sz="1400" dirty="0">
                <a:sym typeface="+mn-lt"/>
              </a:rPr>
              <a:t>depth 3</a:t>
            </a:r>
          </a:p>
        </p:txBody>
      </p:sp>
      <p:grpSp>
        <p:nvGrpSpPr>
          <p:cNvPr id="13" name="组合 12">
            <a:extLst>
              <a:ext uri="{FF2B5EF4-FFF2-40B4-BE49-F238E27FC236}">
                <a16:creationId xmlns:a16="http://schemas.microsoft.com/office/drawing/2014/main" id="{3068406D-ED3F-4148-A25F-75FD8119360F}"/>
              </a:ext>
            </a:extLst>
          </p:cNvPr>
          <p:cNvGrpSpPr/>
          <p:nvPr/>
        </p:nvGrpSpPr>
        <p:grpSpPr>
          <a:xfrm>
            <a:off x="5601758" y="449803"/>
            <a:ext cx="5698012" cy="1015288"/>
            <a:chOff x="309780" y="4625040"/>
            <a:chExt cx="4473292" cy="606547"/>
          </a:xfrm>
        </p:grpSpPr>
        <p:pic>
          <p:nvPicPr>
            <p:cNvPr id="14" name="图片 13">
              <a:extLst>
                <a:ext uri="{FF2B5EF4-FFF2-40B4-BE49-F238E27FC236}">
                  <a16:creationId xmlns:a16="http://schemas.microsoft.com/office/drawing/2014/main" id="{BB3566B8-5408-443B-87F4-D258F38A2E9B}"/>
                </a:ext>
              </a:extLst>
            </p:cNvPr>
            <p:cNvPicPr>
              <a:picLocks noChangeAspect="1"/>
            </p:cNvPicPr>
            <p:nvPr/>
          </p:nvPicPr>
          <p:blipFill>
            <a:blip r:embed="rId7"/>
            <a:stretch>
              <a:fillRect/>
            </a:stretch>
          </p:blipFill>
          <p:spPr>
            <a:xfrm>
              <a:off x="309780" y="4625040"/>
              <a:ext cx="2845597" cy="588090"/>
            </a:xfrm>
            <a:prstGeom prst="rect">
              <a:avLst/>
            </a:prstGeom>
          </p:spPr>
        </p:pic>
        <p:pic>
          <p:nvPicPr>
            <p:cNvPr id="15" name="图片 14">
              <a:extLst>
                <a:ext uri="{FF2B5EF4-FFF2-40B4-BE49-F238E27FC236}">
                  <a16:creationId xmlns:a16="http://schemas.microsoft.com/office/drawing/2014/main" id="{E46E913A-02E0-492B-884C-6B17BE5EEF22}"/>
                </a:ext>
              </a:extLst>
            </p:cNvPr>
            <p:cNvPicPr>
              <a:picLocks noChangeAspect="1"/>
            </p:cNvPicPr>
            <p:nvPr/>
          </p:nvPicPr>
          <p:blipFill>
            <a:blip r:embed="rId8"/>
            <a:stretch>
              <a:fillRect/>
            </a:stretch>
          </p:blipFill>
          <p:spPr>
            <a:xfrm>
              <a:off x="3155377" y="4672067"/>
              <a:ext cx="1627695" cy="559520"/>
            </a:xfrm>
            <a:prstGeom prst="rect">
              <a:avLst/>
            </a:prstGeom>
          </p:spPr>
        </p:pic>
      </p:grpSp>
      <p:sp>
        <p:nvSpPr>
          <p:cNvPr id="16" name="矩形 15">
            <a:extLst>
              <a:ext uri="{FF2B5EF4-FFF2-40B4-BE49-F238E27FC236}">
                <a16:creationId xmlns:a16="http://schemas.microsoft.com/office/drawing/2014/main" id="{9CAAA268-9D8F-48C1-85E5-797B9FFCF91E}"/>
              </a:ext>
            </a:extLst>
          </p:cNvPr>
          <p:cNvSpPr/>
          <p:nvPr/>
        </p:nvSpPr>
        <p:spPr>
          <a:xfrm>
            <a:off x="5874488" y="6067869"/>
            <a:ext cx="6096000" cy="523220"/>
          </a:xfrm>
          <a:prstGeom prst="rect">
            <a:avLst/>
          </a:prstGeom>
        </p:spPr>
        <p:txBody>
          <a:bodyPr>
            <a:spAutoFit/>
          </a:bodyPr>
          <a:lstStyle/>
          <a:p>
            <a:r>
              <a:rPr lang="en-US" altLang="zh-CN" sz="1400" b="1" dirty="0"/>
              <a:t>Fig.3 </a:t>
            </a:r>
            <a:r>
              <a:rPr lang="en-US" altLang="zh-CN" sz="1400" dirty="0" err="1"/>
              <a:t>Normalised</a:t>
            </a:r>
            <a:r>
              <a:rPr lang="en-US" altLang="zh-CN" sz="1400" dirty="0"/>
              <a:t> confusion matrix (in [\%]) of true labels and predicted labels between </a:t>
            </a:r>
            <a:r>
              <a:rPr lang="en-US" altLang="zh-CN" sz="1400" dirty="0" err="1"/>
              <a:t>centralised</a:t>
            </a:r>
            <a:r>
              <a:rPr lang="en-US" altLang="zh-CN" sz="1400" dirty="0"/>
              <a:t> learning and federated learning.</a:t>
            </a:r>
            <a:endParaRPr lang="zh-CN" altLang="en-US" sz="1400" dirty="0"/>
          </a:p>
        </p:txBody>
      </p:sp>
      <p:pic>
        <p:nvPicPr>
          <p:cNvPr id="4" name="图片 3">
            <a:extLst>
              <a:ext uri="{FF2B5EF4-FFF2-40B4-BE49-F238E27FC236}">
                <a16:creationId xmlns:a16="http://schemas.microsoft.com/office/drawing/2014/main" id="{0615F32A-622A-496F-A673-C6CE5DEAFCA0}"/>
              </a:ext>
            </a:extLst>
          </p:cNvPr>
          <p:cNvPicPr>
            <a:picLocks noChangeAspect="1"/>
          </p:cNvPicPr>
          <p:nvPr/>
        </p:nvPicPr>
        <p:blipFill>
          <a:blip r:embed="rId9"/>
          <a:stretch>
            <a:fillRect/>
          </a:stretch>
        </p:blipFill>
        <p:spPr>
          <a:xfrm>
            <a:off x="-1" y="957446"/>
            <a:ext cx="5391473" cy="3689909"/>
          </a:xfrm>
          <a:prstGeom prst="rect">
            <a:avLst/>
          </a:prstGeom>
        </p:spPr>
      </p:pic>
    </p:spTree>
    <p:extLst>
      <p:ext uri="{BB962C8B-B14F-4D97-AF65-F5344CB8AC3E}">
        <p14:creationId xmlns:p14="http://schemas.microsoft.com/office/powerpoint/2010/main" val="107754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8D0492-B3F9-42F9-B53D-9E59FDFDE7B7}"/>
              </a:ext>
            </a:extLst>
          </p:cNvPr>
          <p:cNvPicPr>
            <a:picLocks noChangeAspect="1"/>
          </p:cNvPicPr>
          <p:nvPr/>
        </p:nvPicPr>
        <p:blipFill rotWithShape="1">
          <a:blip r:embed="rId3"/>
          <a:srcRect l="38595" r="16857"/>
          <a:stretch/>
        </p:blipFill>
        <p:spPr>
          <a:xfrm>
            <a:off x="9080937" y="0"/>
            <a:ext cx="3111063" cy="3289738"/>
          </a:xfrm>
          <a:prstGeom prst="rect">
            <a:avLst/>
          </a:prstGeom>
        </p:spPr>
      </p:pic>
      <p:sp>
        <p:nvSpPr>
          <p:cNvPr id="3" name="标题 1">
            <a:extLst>
              <a:ext uri="{FF2B5EF4-FFF2-40B4-BE49-F238E27FC236}">
                <a16:creationId xmlns:a16="http://schemas.microsoft.com/office/drawing/2014/main" id="{FFA06108-B601-456F-9973-3B84C7595DA0}"/>
              </a:ext>
            </a:extLst>
          </p:cNvPr>
          <p:cNvSpPr txBox="1">
            <a:spLocks/>
          </p:cNvSpPr>
          <p:nvPr/>
        </p:nvSpPr>
        <p:spPr>
          <a:xfrm>
            <a:off x="449207" y="310713"/>
            <a:ext cx="10850563" cy="1028699"/>
          </a:xfrm>
          <a:prstGeom prst="rect">
            <a:avLst/>
          </a:prstGeom>
        </p:spPr>
        <p:txBody>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dirty="0">
                <a:latin typeface="+mn-lt"/>
                <a:ea typeface="+mn-ea"/>
                <a:cs typeface="+mn-ea"/>
                <a:sym typeface="+mn-lt"/>
              </a:rPr>
              <a:t>Conclusion</a:t>
            </a:r>
            <a:endParaRPr lang="zh-CN" altLang="en-US" dirty="0">
              <a:latin typeface="+mn-lt"/>
              <a:ea typeface="+mn-ea"/>
              <a:cs typeface="+mn-ea"/>
              <a:sym typeface="+mn-lt"/>
            </a:endParaRPr>
          </a:p>
        </p:txBody>
      </p:sp>
      <p:cxnSp>
        <p:nvCxnSpPr>
          <p:cNvPr id="5" name="直接连接符 4">
            <a:extLst>
              <a:ext uri="{FF2B5EF4-FFF2-40B4-BE49-F238E27FC236}">
                <a16:creationId xmlns:a16="http://schemas.microsoft.com/office/drawing/2014/main" id="{42764F55-EBE2-40EC-AAD1-F7B7B62CE5BB}"/>
              </a:ext>
            </a:extLst>
          </p:cNvPr>
          <p:cNvCxnSpPr>
            <a:cxnSpLocks/>
            <a:stCxn id="3" idx="1"/>
          </p:cNvCxnSpPr>
          <p:nvPr/>
        </p:nvCxnSpPr>
        <p:spPr>
          <a:xfrm flipV="1">
            <a:off x="449207" y="825062"/>
            <a:ext cx="5152807" cy="1"/>
          </a:xfrm>
          <a:prstGeom prst="line">
            <a:avLst/>
          </a:prstGeom>
          <a:ln w="76200">
            <a:solidFill>
              <a:srgbClr val="396692"/>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7" name="图片 6">
            <a:extLst>
              <a:ext uri="{FF2B5EF4-FFF2-40B4-BE49-F238E27FC236}">
                <a16:creationId xmlns:a16="http://schemas.microsoft.com/office/drawing/2014/main" id="{8962B6B0-97C1-4E05-BD0A-4624F5F6661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38595" r="16857"/>
          <a:stretch/>
        </p:blipFill>
        <p:spPr>
          <a:xfrm flipH="1" flipV="1">
            <a:off x="0" y="3568262"/>
            <a:ext cx="3111063" cy="3289738"/>
          </a:xfrm>
          <a:prstGeom prst="rect">
            <a:avLst/>
          </a:prstGeom>
        </p:spPr>
      </p:pic>
      <p:sp>
        <p:nvSpPr>
          <p:cNvPr id="8" name="矩形 7">
            <a:extLst>
              <a:ext uri="{FF2B5EF4-FFF2-40B4-BE49-F238E27FC236}">
                <a16:creationId xmlns:a16="http://schemas.microsoft.com/office/drawing/2014/main" id="{59437362-4448-4770-A1E9-AB61C09556D0}"/>
              </a:ext>
            </a:extLst>
          </p:cNvPr>
          <p:cNvSpPr/>
          <p:nvPr/>
        </p:nvSpPr>
        <p:spPr>
          <a:xfrm>
            <a:off x="177307" y="1824993"/>
            <a:ext cx="6684579" cy="3016210"/>
          </a:xfrm>
          <a:prstGeom prst="rect">
            <a:avLst/>
          </a:prstGeom>
          <a:solidFill>
            <a:schemeClr val="accent1">
              <a:lumMod val="20000"/>
              <a:lumOff val="80000"/>
              <a:alpha val="34000"/>
            </a:schemeClr>
          </a:solidFill>
          <a:ln w="28575">
            <a:noFill/>
          </a:ln>
        </p:spPr>
        <p:txBody>
          <a:bodyPr wrap="square">
            <a:spAutoFit/>
          </a:bodyPr>
          <a:lstStyle/>
          <a:p>
            <a:pPr marL="342900" indent="-342900">
              <a:buFont typeface="Wingdings" panose="05000000000000000000" pitchFamily="2" charset="2"/>
              <a:buChar char="l"/>
            </a:pPr>
            <a:r>
              <a:rPr lang="zh-CN" altLang="en-US" sz="2000" dirty="0">
                <a:cs typeface="+mn-ea"/>
                <a:sym typeface="+mn-lt"/>
              </a:rPr>
              <a:t>FL has considerable </a:t>
            </a:r>
            <a:r>
              <a:rPr lang="zh-CN" altLang="en-US" sz="2200" b="1" dirty="0">
                <a:solidFill>
                  <a:srgbClr val="C00000"/>
                </a:solidFill>
                <a:cs typeface="+mn-ea"/>
                <a:sym typeface="+mn-lt"/>
              </a:rPr>
              <a:t>privacy-preserving </a:t>
            </a:r>
            <a:r>
              <a:rPr lang="zh-CN" altLang="en-US" sz="2000" dirty="0">
                <a:cs typeface="+mn-ea"/>
                <a:sym typeface="+mn-lt"/>
              </a:rPr>
              <a:t>advantages over centralised learning</a:t>
            </a:r>
            <a:endParaRPr lang="en-US" altLang="zh-CN" sz="2000" dirty="0">
              <a:cs typeface="+mn-ea"/>
              <a:sym typeface="+mn-lt"/>
            </a:endParaRPr>
          </a:p>
          <a:p>
            <a:pPr marL="342900" indent="-342900">
              <a:buFont typeface="Wingdings" panose="05000000000000000000" pitchFamily="2" charset="2"/>
              <a:buChar char="l"/>
            </a:pPr>
            <a:r>
              <a:rPr lang="en-US" altLang="zh-CN" sz="2000" dirty="0">
                <a:cs typeface="+mn-ea"/>
                <a:sym typeface="+mn-lt"/>
              </a:rPr>
              <a:t>Offered a </a:t>
            </a:r>
            <a:r>
              <a:rPr lang="zh-CN" altLang="en-US" sz="2000" dirty="0">
                <a:cs typeface="+mn-ea"/>
                <a:sym typeface="+mn-lt"/>
              </a:rPr>
              <a:t>valid verification and basis for the </a:t>
            </a:r>
            <a:r>
              <a:rPr lang="zh-CN" altLang="en-US" sz="2200" b="1" dirty="0">
                <a:solidFill>
                  <a:srgbClr val="C00000"/>
                </a:solidFill>
                <a:cs typeface="+mn-ea"/>
                <a:sym typeface="+mn-lt"/>
              </a:rPr>
              <a:t>FL paradigm </a:t>
            </a:r>
            <a:r>
              <a:rPr lang="zh-CN" altLang="en-US" sz="2000" dirty="0">
                <a:cs typeface="+mn-ea"/>
                <a:sym typeface="+mn-lt"/>
              </a:rPr>
              <a:t>on automatic monitoring of stuttering </a:t>
            </a:r>
            <a:r>
              <a:rPr lang="en-US" altLang="zh-CN" sz="2000" dirty="0">
                <a:cs typeface="+mn-ea"/>
                <a:sym typeface="+mn-lt"/>
              </a:rPr>
              <a:t>is provided</a:t>
            </a:r>
          </a:p>
          <a:p>
            <a:pPr marL="342900" indent="-342900">
              <a:buFont typeface="Wingdings" panose="05000000000000000000" pitchFamily="2" charset="2"/>
              <a:buChar char="l"/>
            </a:pPr>
            <a:r>
              <a:rPr lang="zh-CN" altLang="en-US" sz="2000" dirty="0">
                <a:cs typeface="+mn-ea"/>
                <a:sym typeface="+mn-lt"/>
              </a:rPr>
              <a:t>Shapley values can fairly evaluate the </a:t>
            </a:r>
            <a:r>
              <a:rPr lang="zh-CN" altLang="en-US" sz="2200" b="1" dirty="0">
                <a:solidFill>
                  <a:srgbClr val="C00000"/>
                </a:solidFill>
                <a:cs typeface="+mn-ea"/>
                <a:sym typeface="+mn-lt"/>
              </a:rPr>
              <a:t>contribution</a:t>
            </a:r>
            <a:r>
              <a:rPr lang="zh-CN" altLang="en-US" sz="2000" dirty="0">
                <a:cs typeface="+mn-ea"/>
                <a:sym typeface="+mn-lt"/>
              </a:rPr>
              <a:t> of features</a:t>
            </a:r>
            <a:endParaRPr lang="en-US" altLang="zh-CN" sz="2000" dirty="0">
              <a:cs typeface="+mn-ea"/>
              <a:sym typeface="+mn-lt"/>
            </a:endParaRPr>
          </a:p>
          <a:p>
            <a:pPr marL="342900" indent="-342900">
              <a:buFont typeface="Wingdings" panose="05000000000000000000" pitchFamily="2" charset="2"/>
              <a:buChar char="l"/>
            </a:pPr>
            <a:r>
              <a:rPr lang="zh-CN" altLang="en-US" sz="2000" dirty="0">
                <a:cs typeface="+mn-ea"/>
                <a:sym typeface="+mn-lt"/>
              </a:rPr>
              <a:t>Future work</a:t>
            </a:r>
            <a:r>
              <a:rPr lang="en-US" altLang="zh-CN" sz="2000" dirty="0">
                <a:cs typeface="+mn-ea"/>
                <a:sym typeface="+mn-lt"/>
              </a:rPr>
              <a:t>: </a:t>
            </a:r>
            <a:r>
              <a:rPr lang="zh-CN" altLang="en-US" sz="2200" b="1" dirty="0">
                <a:solidFill>
                  <a:srgbClr val="C00000"/>
                </a:solidFill>
                <a:cs typeface="+mn-ea"/>
                <a:sym typeface="+mn-lt"/>
              </a:rPr>
              <a:t>lightweight models </a:t>
            </a:r>
            <a:r>
              <a:rPr lang="zh-CN" altLang="en-US" sz="2000" dirty="0">
                <a:cs typeface="+mn-ea"/>
                <a:sym typeface="+mn-lt"/>
              </a:rPr>
              <a:t>and the deployment of FITs models on devices</a:t>
            </a:r>
          </a:p>
        </p:txBody>
      </p:sp>
      <p:sp>
        <p:nvSpPr>
          <p:cNvPr id="9" name="矩形 8">
            <a:extLst>
              <a:ext uri="{FF2B5EF4-FFF2-40B4-BE49-F238E27FC236}">
                <a16:creationId xmlns:a16="http://schemas.microsoft.com/office/drawing/2014/main" id="{D2A1DFB1-8980-45B9-9E99-923DFF6A5CA5}"/>
              </a:ext>
            </a:extLst>
          </p:cNvPr>
          <p:cNvSpPr/>
          <p:nvPr/>
        </p:nvSpPr>
        <p:spPr>
          <a:xfrm>
            <a:off x="6684579" y="6110809"/>
            <a:ext cx="5423338" cy="523220"/>
          </a:xfrm>
          <a:prstGeom prst="rect">
            <a:avLst/>
          </a:prstGeom>
        </p:spPr>
        <p:txBody>
          <a:bodyPr wrap="square">
            <a:spAutoFit/>
          </a:bodyPr>
          <a:lstStyle/>
          <a:p>
            <a:r>
              <a:rPr lang="en-US" altLang="zh-CN" sz="1400" b="1" dirty="0"/>
              <a:t>Fig.4 </a:t>
            </a:r>
            <a:r>
              <a:rPr lang="en-US" altLang="zh-CN" sz="1400" dirty="0"/>
              <a:t>The features sorted by the mean of Shapley values for all class predictions</a:t>
            </a:r>
            <a:endParaRPr lang="zh-CN" altLang="en-US" sz="1400" dirty="0"/>
          </a:p>
        </p:txBody>
      </p:sp>
      <p:pic>
        <p:nvPicPr>
          <p:cNvPr id="10" name="图片 9">
            <a:extLst>
              <a:ext uri="{FF2B5EF4-FFF2-40B4-BE49-F238E27FC236}">
                <a16:creationId xmlns:a16="http://schemas.microsoft.com/office/drawing/2014/main" id="{461266D4-1199-40B0-A525-BA4ADC03709E}"/>
              </a:ext>
            </a:extLst>
          </p:cNvPr>
          <p:cNvPicPr>
            <a:picLocks noChangeAspect="1"/>
          </p:cNvPicPr>
          <p:nvPr/>
        </p:nvPicPr>
        <p:blipFill>
          <a:blip r:embed="rId6"/>
          <a:stretch>
            <a:fillRect/>
          </a:stretch>
        </p:blipFill>
        <p:spPr>
          <a:xfrm>
            <a:off x="6589986" y="485581"/>
            <a:ext cx="5331523" cy="5608314"/>
          </a:xfrm>
          <a:prstGeom prst="rect">
            <a:avLst/>
          </a:prstGeom>
        </p:spPr>
      </p:pic>
    </p:spTree>
    <p:extLst>
      <p:ext uri="{BB962C8B-B14F-4D97-AF65-F5344CB8AC3E}">
        <p14:creationId xmlns:p14="http://schemas.microsoft.com/office/powerpoint/2010/main" val="4000708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HEME" val="#121106"/>
</p:tagLst>
</file>

<file path=ppt/tags/tag2.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3.xml><?xml version="1.0" encoding="utf-8"?>
<p:tagLst xmlns:a="http://schemas.openxmlformats.org/drawingml/2006/main" xmlns:r="http://schemas.openxmlformats.org/officeDocument/2006/relationships" xmlns:p="http://schemas.openxmlformats.org/presentationml/2006/main">
  <p:tag name="ISLIDE.VECTOR" val="#341361;#971936;#971882;"/>
</p:tagLst>
</file>

<file path=ppt/theme/theme1.xml><?xml version="1.0" encoding="utf-8"?>
<a:theme xmlns:a="http://schemas.openxmlformats.org/drawingml/2006/main" name="1_主题5">
  <a:themeElements>
    <a:clrScheme name="房利美">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brdaicgy">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1731</TotalTime>
  <Words>1503</Words>
  <Application>Microsoft Office PowerPoint</Application>
  <PresentationFormat>宽屏</PresentationFormat>
  <Paragraphs>106</Paragraphs>
  <Slides>9</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Montserrat Light</vt:lpstr>
      <vt:lpstr>宋体</vt:lpstr>
      <vt:lpstr>微软雅黑</vt:lpstr>
      <vt:lpstr>微软雅黑 Light</vt:lpstr>
      <vt:lpstr>Arial</vt:lpstr>
      <vt:lpstr>Calibri</vt:lpstr>
      <vt:lpstr>Cambria Math</vt:lpstr>
      <vt:lpstr>Tahoma</vt:lpstr>
      <vt:lpstr>Times New Roman</vt:lpstr>
      <vt:lpstr>Wingdings</vt:lpstr>
      <vt:lpstr>1_主题5</vt:lpstr>
      <vt:lpstr>Federated Intelligent Terminals Facilitate Stuttering Monitoring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Yyz0293</cp:lastModifiedBy>
  <cp:revision>63</cp:revision>
  <cp:lastPrinted>2018-04-24T16:00:00Z</cp:lastPrinted>
  <dcterms:created xsi:type="dcterms:W3CDTF">2018-04-24T16:00:00Z</dcterms:created>
  <dcterms:modified xsi:type="dcterms:W3CDTF">2023-05-06T08:02:36Z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01e08faf-6e1e-409e-a235-5427b80b2d27</vt:lpwstr>
  </property>
</Properties>
</file>