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8"/>
  </p:notesMasterIdLst>
  <p:sldIdLst>
    <p:sldId id="256" r:id="rId2"/>
    <p:sldId id="319" r:id="rId3"/>
    <p:sldId id="346" r:id="rId4"/>
    <p:sldId id="270" r:id="rId5"/>
    <p:sldId id="289" r:id="rId6"/>
    <p:sldId id="290" r:id="rId7"/>
    <p:sldId id="291" r:id="rId8"/>
    <p:sldId id="321" r:id="rId9"/>
    <p:sldId id="320" r:id="rId10"/>
    <p:sldId id="328" r:id="rId11"/>
    <p:sldId id="271" r:id="rId12"/>
    <p:sldId id="272" r:id="rId13"/>
    <p:sldId id="274" r:id="rId14"/>
    <p:sldId id="273" r:id="rId15"/>
    <p:sldId id="292" r:id="rId16"/>
    <p:sldId id="329" r:id="rId17"/>
    <p:sldId id="293" r:id="rId18"/>
    <p:sldId id="351" r:id="rId19"/>
    <p:sldId id="352" r:id="rId20"/>
    <p:sldId id="353" r:id="rId21"/>
    <p:sldId id="323" r:id="rId22"/>
    <p:sldId id="324" r:id="rId23"/>
    <p:sldId id="354" r:id="rId24"/>
    <p:sldId id="295" r:id="rId25"/>
    <p:sldId id="325" r:id="rId26"/>
    <p:sldId id="326" r:id="rId27"/>
    <p:sldId id="278" r:id="rId28"/>
    <p:sldId id="297" r:id="rId29"/>
    <p:sldId id="327" r:id="rId30"/>
    <p:sldId id="269" r:id="rId31"/>
    <p:sldId id="330" r:id="rId32"/>
    <p:sldId id="331" r:id="rId33"/>
    <p:sldId id="332" r:id="rId34"/>
    <p:sldId id="333" r:id="rId35"/>
    <p:sldId id="335" r:id="rId36"/>
    <p:sldId id="334" r:id="rId37"/>
    <p:sldId id="336" r:id="rId38"/>
    <p:sldId id="337" r:id="rId39"/>
    <p:sldId id="338" r:id="rId40"/>
    <p:sldId id="280" r:id="rId41"/>
    <p:sldId id="339" r:id="rId42"/>
    <p:sldId id="340" r:id="rId43"/>
    <p:sldId id="342" r:id="rId44"/>
    <p:sldId id="283" r:id="rId45"/>
    <p:sldId id="343" r:id="rId46"/>
    <p:sldId id="313" r:id="rId47"/>
    <p:sldId id="314" r:id="rId48"/>
    <p:sldId id="315" r:id="rId49"/>
    <p:sldId id="316" r:id="rId50"/>
    <p:sldId id="317" r:id="rId51"/>
    <p:sldId id="279" r:id="rId52"/>
    <p:sldId id="345" r:id="rId53"/>
    <p:sldId id="356" r:id="rId54"/>
    <p:sldId id="350" r:id="rId55"/>
    <p:sldId id="355" r:id="rId56"/>
    <p:sldId id="349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85095"/>
  </p:normalViewPr>
  <p:slideViewPr>
    <p:cSldViewPr snapToGrid="0" snapToObjects="1">
      <p:cViewPr>
        <p:scale>
          <a:sx n="102" d="100"/>
          <a:sy n="102" d="100"/>
        </p:scale>
        <p:origin x="1384" y="-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2AA26-C236-1B44-AFF3-FF17485FE23D}" type="datetimeFigureOut">
              <a:rPr lang="en-US" smtClean="0"/>
              <a:t>3/24/16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9E045-276E-0B48-B469-A33F7330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5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48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</a:t>
            </a:r>
            <a:r>
              <a:rPr lang="zh-TW" altLang="en-US" dirty="0" smtClean="0"/>
              <a:t> </a:t>
            </a:r>
            <a:r>
              <a:rPr lang="en-US" altLang="zh-TW" dirty="0" smtClean="0"/>
              <a:t>naïve</a:t>
            </a:r>
            <a:r>
              <a:rPr lang="zh-TW" altLang="en-US" dirty="0" smtClean="0"/>
              <a:t> </a:t>
            </a:r>
            <a:r>
              <a:rPr lang="en-US" altLang="zh-TW" dirty="0" smtClean="0"/>
              <a:t>method</a:t>
            </a:r>
            <a:r>
              <a:rPr lang="zh-TW" altLang="en-US" dirty="0" smtClean="0"/>
              <a:t> </a:t>
            </a:r>
            <a:r>
              <a:rPr lang="en-US" altLang="zh-TW" dirty="0" smtClean="0"/>
              <a:t>might</a:t>
            </a:r>
            <a:r>
              <a:rPr lang="zh-TW" altLang="en-US" dirty="0" smtClean="0"/>
              <a:t> </a:t>
            </a:r>
            <a:r>
              <a:rPr lang="en-US" altLang="zh-TW" dirty="0" smtClean="0"/>
              <a:t>be</a:t>
            </a:r>
            <a:r>
              <a:rPr lang="zh-TW" altLang="en-US" dirty="0" smtClean="0"/>
              <a:t> </a:t>
            </a:r>
            <a:r>
              <a:rPr lang="en-US" altLang="zh-TW" dirty="0" smtClean="0"/>
              <a:t>using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kmeans</a:t>
            </a:r>
            <a:r>
              <a:rPr lang="zh-TW" altLang="en-US" dirty="0" smtClean="0"/>
              <a:t> </a:t>
            </a:r>
            <a:r>
              <a:rPr lang="en-US" altLang="zh-TW" dirty="0" smtClean="0"/>
              <a:t>model</a:t>
            </a:r>
            <a:r>
              <a:rPr lang="zh-TW" altLang="en-US" dirty="0" smtClean="0"/>
              <a:t> </a:t>
            </a:r>
            <a:r>
              <a:rPr lang="en-US" altLang="zh-TW" dirty="0" smtClean="0"/>
              <a:t>and</a:t>
            </a:r>
            <a:r>
              <a:rPr lang="zh-TW" altLang="en-US" baseline="0" dirty="0" smtClean="0"/>
              <a:t> </a:t>
            </a:r>
            <a:r>
              <a:rPr lang="en-US" altLang="zh-TW" dirty="0" smtClean="0"/>
              <a:t>v</a:t>
            </a:r>
            <a:r>
              <a:rPr lang="en-US" dirty="0" smtClean="0"/>
              <a:t>iew each</a:t>
            </a:r>
            <a:r>
              <a:rPr lang="en-US" baseline="0" dirty="0" smtClean="0"/>
              <a:t> centroid as an aspect</a:t>
            </a:r>
          </a:p>
          <a:p>
            <a:r>
              <a:rPr lang="en-US" altLang="zh-TW" baseline="0" dirty="0" smtClean="0"/>
              <a:t>This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kind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method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can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optimize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diversity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aspect,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however,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are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not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guaranteed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commonly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seen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among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those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0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a better method may be using the topic</a:t>
            </a:r>
            <a:r>
              <a:rPr lang="en-US" baseline="0" dirty="0" smtClean="0"/>
              <a:t> model like latent </a:t>
            </a:r>
            <a:r>
              <a:rPr lang="en-US" baseline="0" dirty="0" err="1" smtClean="0"/>
              <a:t>dirichlet</a:t>
            </a:r>
            <a:r>
              <a:rPr lang="en-US" baseline="0" dirty="0" smtClean="0"/>
              <a:t> allocation.</a:t>
            </a:r>
          </a:p>
          <a:p>
            <a:r>
              <a:rPr lang="en-US" baseline="0" dirty="0" smtClean="0"/>
              <a:t>This model assume that </a:t>
            </a:r>
          </a:p>
          <a:p>
            <a:r>
              <a:rPr lang="en-US" baseline="0" dirty="0" smtClean="0"/>
              <a:t>1. each document contains a topic distribution</a:t>
            </a:r>
          </a:p>
          <a:p>
            <a:r>
              <a:rPr lang="en-US" baseline="0" dirty="0" smtClean="0"/>
              <a:t>2. And each topic contains a word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99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</a:t>
            </a:r>
            <a:r>
              <a:rPr lang="en-US" baseline="0" dirty="0" smtClean="0"/>
              <a:t>when we look at a document, we can actually observe the word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82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And</a:t>
            </a:r>
            <a:r>
              <a:rPr lang="zh-TW" altLang="en-US" dirty="0" smtClean="0"/>
              <a:t> </a:t>
            </a:r>
            <a:r>
              <a:rPr lang="en-US" altLang="zh-TW" dirty="0" smtClean="0"/>
              <a:t>form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word</a:t>
            </a:r>
            <a:r>
              <a:rPr lang="zh-TW" altLang="en-US" dirty="0" smtClean="0"/>
              <a:t> </a:t>
            </a:r>
            <a:r>
              <a:rPr lang="en-US" altLang="zh-TW" dirty="0" smtClean="0"/>
              <a:t>distribution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observed,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can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inference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topic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distribution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that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document.</a:t>
            </a:r>
            <a:endParaRPr lang="en-US" dirty="0" smtClean="0"/>
          </a:p>
          <a:p>
            <a:r>
              <a:rPr lang="en-US" dirty="0" smtClean="0"/>
              <a:t>So, if we can find a way to view each image as a</a:t>
            </a:r>
            <a:r>
              <a:rPr lang="en-US" baseline="0" dirty="0" smtClean="0"/>
              <a:t> collection of words. We can discover aspects of that image by topic modeling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42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</a:t>
            </a:r>
            <a:r>
              <a:rPr lang="en-US" baseline="0" dirty="0" smtClean="0"/>
              <a:t>the big problem now become “how to define words in a</a:t>
            </a:r>
            <a:r>
              <a:rPr lang="en-US" altLang="zh-TW" baseline="0" dirty="0" smtClean="0"/>
              <a:t>n</a:t>
            </a:r>
            <a:r>
              <a:rPr lang="en-US" baseline="0" dirty="0" smtClean="0"/>
              <a:t> image?”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52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typical solution is to use</a:t>
            </a:r>
            <a:r>
              <a:rPr lang="en-US" baseline="0" dirty="0" smtClean="0"/>
              <a:t> bag-of-sift as the visual word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73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the</a:t>
            </a:r>
            <a:r>
              <a:rPr lang="en-US" baseline="0" dirty="0" smtClean="0"/>
              <a:t> codebook building process, we can obtain the word distribution of that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31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the word distribution of the image, we can actually inference the aspect</a:t>
            </a:r>
            <a:r>
              <a:rPr lang="en-US" baseline="0" dirty="0" smtClean="0"/>
              <a:t> distribution of the image and so perform aspect discovery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9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25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kind of LDA-sift model is</a:t>
            </a:r>
            <a:r>
              <a:rPr lang="en-US" baseline="0" dirty="0" smtClean="0"/>
              <a:t> actually very popular in image recognition around 2009.</a:t>
            </a:r>
          </a:p>
          <a:p>
            <a:r>
              <a:rPr lang="en-US" baseline="0" dirty="0" smtClean="0"/>
              <a:t>However, with the surge of deep learning. We propose a new model called </a:t>
            </a:r>
            <a:r>
              <a:rPr lang="en-US" baseline="0" dirty="0" err="1" smtClean="0"/>
              <a:t>LDADeep</a:t>
            </a:r>
            <a:r>
              <a:rPr lang="en-US" baseline="0" dirty="0" smtClean="0"/>
              <a:t>+ to combine the power of deep learning and the LDA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14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why would we like</a:t>
            </a:r>
            <a:r>
              <a:rPr lang="en-US" baseline="0" dirty="0" smtClean="0"/>
              <a:t> to perform aspect discovery?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21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normalize the neural</a:t>
            </a:r>
            <a:r>
              <a:rPr lang="en-US" baseline="0" dirty="0" smtClean="0"/>
              <a:t> activation of the CNN to</a:t>
            </a:r>
            <a:r>
              <a:rPr lang="en-US" dirty="0" smtClean="0"/>
              <a:t> encode each image into word distribution</a:t>
            </a:r>
          </a:p>
          <a:p>
            <a:r>
              <a:rPr lang="en-US" altLang="zh-TW" dirty="0" smtClean="0"/>
              <a:t>And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perform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aspect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discovery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using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LDA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model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top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these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word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distribution.</a:t>
            </a:r>
          </a:p>
          <a:p>
            <a:r>
              <a:rPr lang="en-US" altLang="zh-TW" baseline="0" dirty="0" smtClean="0"/>
              <a:t>And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hopefully,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can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find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some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high-level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aspect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00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So</a:t>
            </a:r>
            <a:r>
              <a:rPr lang="zh-TW" altLang="en-US" dirty="0" smtClean="0"/>
              <a:t> </a:t>
            </a:r>
            <a:r>
              <a:rPr lang="en-US" altLang="zh-TW" dirty="0" smtClean="0"/>
              <a:t>a</a:t>
            </a:r>
            <a:r>
              <a:rPr lang="zh-TW" altLang="en-US" dirty="0" smtClean="0"/>
              <a:t> </a:t>
            </a:r>
            <a:r>
              <a:rPr lang="en-US" altLang="zh-TW" dirty="0" smtClean="0"/>
              <a:t>quick</a:t>
            </a:r>
            <a:r>
              <a:rPr lang="zh-TW" altLang="en-US" dirty="0" smtClean="0"/>
              <a:t> </a:t>
            </a:r>
            <a:r>
              <a:rPr lang="en-US" altLang="zh-TW" dirty="0" smtClean="0"/>
              <a:t>comparison</a:t>
            </a:r>
            <a:r>
              <a:rPr lang="zh-TW" altLang="en-US" dirty="0" smtClean="0"/>
              <a:t> </a:t>
            </a:r>
            <a:r>
              <a:rPr lang="en-US" altLang="zh-TW" dirty="0" smtClean="0"/>
              <a:t>between</a:t>
            </a:r>
            <a:r>
              <a:rPr lang="zh-TW" altLang="en-US" dirty="0" smtClean="0"/>
              <a:t> </a:t>
            </a:r>
            <a:r>
              <a:rPr lang="en-US" altLang="zh-TW" dirty="0" smtClean="0"/>
              <a:t>two</a:t>
            </a:r>
            <a:r>
              <a:rPr lang="zh-TW" altLang="en-US" dirty="0" smtClean="0"/>
              <a:t> </a:t>
            </a:r>
            <a:r>
              <a:rPr lang="en-US" altLang="zh-TW" dirty="0" smtClean="0"/>
              <a:t>model</a:t>
            </a:r>
          </a:p>
          <a:p>
            <a:r>
              <a:rPr lang="en-US" altLang="zh-TW" dirty="0" smtClean="0"/>
              <a:t>Corner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mouth,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flower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pattern,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wood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texture.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25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We</a:t>
            </a:r>
            <a:r>
              <a:rPr lang="zh-TW" altLang="en-US" dirty="0" smtClean="0"/>
              <a:t> </a:t>
            </a:r>
            <a:r>
              <a:rPr lang="en-US" altLang="zh-TW" dirty="0" smtClean="0"/>
              <a:t>evaluate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performance</a:t>
            </a:r>
            <a:r>
              <a:rPr lang="zh-TW" altLang="en-US" dirty="0" smtClean="0"/>
              <a:t> </a:t>
            </a:r>
            <a:r>
              <a:rPr lang="en-US" altLang="zh-TW" dirty="0" smtClean="0"/>
              <a:t>of</a:t>
            </a:r>
            <a:r>
              <a:rPr lang="zh-TW" altLang="en-US" dirty="0" smtClean="0"/>
              <a:t> </a:t>
            </a:r>
            <a:r>
              <a:rPr lang="en-US" altLang="zh-TW" dirty="0" smtClean="0"/>
              <a:t>aspect</a:t>
            </a:r>
            <a:r>
              <a:rPr lang="zh-TW" altLang="en-US" dirty="0" smtClean="0"/>
              <a:t> </a:t>
            </a:r>
            <a:r>
              <a:rPr lang="en-US" altLang="zh-TW" dirty="0" smtClean="0"/>
              <a:t>discovery</a:t>
            </a:r>
            <a:r>
              <a:rPr lang="zh-TW" altLang="en-US" dirty="0" smtClean="0"/>
              <a:t> </a:t>
            </a:r>
            <a:r>
              <a:rPr lang="en-US" altLang="zh-TW" dirty="0" smtClean="0"/>
              <a:t>by</a:t>
            </a:r>
            <a:r>
              <a:rPr lang="zh-TW" altLang="en-US" dirty="0" smtClean="0"/>
              <a:t> </a:t>
            </a:r>
            <a:r>
              <a:rPr lang="en-US" altLang="zh-TW" dirty="0" smtClean="0"/>
              <a:t>performing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event</a:t>
            </a:r>
            <a:r>
              <a:rPr lang="zh-TW" altLang="en-US" dirty="0" smtClean="0"/>
              <a:t> </a:t>
            </a:r>
            <a:r>
              <a:rPr lang="en-US" altLang="zh-TW" dirty="0" smtClean="0"/>
              <a:t>summarization.</a:t>
            </a:r>
          </a:p>
          <a:p>
            <a:r>
              <a:rPr lang="en-US" altLang="zh-TW" dirty="0" smtClean="0"/>
              <a:t>We</a:t>
            </a:r>
            <a:r>
              <a:rPr lang="zh-TW" altLang="en-US" dirty="0" smtClean="0"/>
              <a:t> </a:t>
            </a:r>
            <a:r>
              <a:rPr lang="en-US" altLang="zh-TW" dirty="0" smtClean="0"/>
              <a:t>first</a:t>
            </a:r>
            <a:r>
              <a:rPr lang="zh-TW" altLang="en-US" dirty="0" smtClean="0"/>
              <a:t> </a:t>
            </a:r>
            <a:r>
              <a:rPr lang="en-US" altLang="zh-TW" dirty="0" smtClean="0"/>
              <a:t>filter</a:t>
            </a:r>
            <a:r>
              <a:rPr lang="zh-TW" altLang="en-US" dirty="0" smtClean="0"/>
              <a:t> </a:t>
            </a:r>
            <a:r>
              <a:rPr lang="en-US" altLang="zh-TW" dirty="0" smtClean="0"/>
              <a:t>images</a:t>
            </a:r>
            <a:r>
              <a:rPr lang="zh-TW" altLang="en-US" dirty="0" smtClean="0"/>
              <a:t> </a:t>
            </a:r>
            <a:r>
              <a:rPr lang="en-US" altLang="zh-TW" dirty="0" smtClean="0"/>
              <a:t>related</a:t>
            </a:r>
            <a:r>
              <a:rPr lang="zh-TW" altLang="en-US" dirty="0" smtClean="0"/>
              <a:t> </a:t>
            </a:r>
            <a:r>
              <a:rPr lang="en-US" altLang="zh-TW" dirty="0" smtClean="0"/>
              <a:t>to</a:t>
            </a:r>
            <a:r>
              <a:rPr lang="zh-TW" altLang="en-US" dirty="0" smtClean="0"/>
              <a:t> </a:t>
            </a:r>
            <a:r>
              <a:rPr lang="en-US" altLang="zh-TW" dirty="0" smtClean="0"/>
              <a:t>that</a:t>
            </a:r>
            <a:r>
              <a:rPr lang="zh-TW" altLang="en-US" dirty="0" smtClean="0"/>
              <a:t> </a:t>
            </a:r>
            <a:r>
              <a:rPr lang="en-US" altLang="zh-TW" dirty="0" smtClean="0"/>
              <a:t>event</a:t>
            </a:r>
            <a:r>
              <a:rPr lang="zh-TW" altLang="en-US" dirty="0" smtClean="0"/>
              <a:t> </a:t>
            </a:r>
            <a:r>
              <a:rPr lang="en-US" altLang="zh-TW" dirty="0" smtClean="0"/>
              <a:t>by</a:t>
            </a:r>
            <a:r>
              <a:rPr lang="zh-TW" altLang="en-US" dirty="0" smtClean="0"/>
              <a:t> </a:t>
            </a:r>
            <a:r>
              <a:rPr lang="en-US" altLang="zh-TW" dirty="0" smtClean="0"/>
              <a:t>searching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hashtag.</a:t>
            </a:r>
            <a:endParaRPr lang="en-US" dirty="0" smtClean="0"/>
          </a:p>
          <a:p>
            <a:r>
              <a:rPr lang="en-US" dirty="0" smtClean="0"/>
              <a:t>Just like</a:t>
            </a:r>
            <a:r>
              <a:rPr lang="zh-TW" altLang="en-US" dirty="0" smtClean="0"/>
              <a:t> </a:t>
            </a:r>
            <a:r>
              <a:rPr lang="en-US" altLang="zh-TW" dirty="0" smtClean="0"/>
              <a:t>what</a:t>
            </a:r>
            <a:r>
              <a:rPr lang="en-US" dirty="0" smtClean="0"/>
              <a:t> I’ve show you before, the system should summarize the event</a:t>
            </a:r>
            <a:r>
              <a:rPr lang="en-US" baseline="0" dirty="0" smtClean="0"/>
              <a:t> by showing all aspect it discovered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67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For</a:t>
            </a:r>
            <a:r>
              <a:rPr lang="zh-TW" altLang="en-US" dirty="0" smtClean="0"/>
              <a:t> </a:t>
            </a:r>
            <a:r>
              <a:rPr lang="en-US" altLang="zh-TW" dirty="0" smtClean="0"/>
              <a:t>LDA-Based</a:t>
            </a:r>
            <a:r>
              <a:rPr lang="zh-TW" altLang="en-US" dirty="0" smtClean="0"/>
              <a:t> </a:t>
            </a:r>
            <a:r>
              <a:rPr lang="en-US" altLang="zh-TW" dirty="0" smtClean="0"/>
              <a:t>model,</a:t>
            </a:r>
            <a:r>
              <a:rPr lang="zh-TW" altLang="en-US" dirty="0" smtClean="0"/>
              <a:t> </a:t>
            </a:r>
            <a:r>
              <a:rPr lang="en-US" altLang="zh-TW" dirty="0" smtClean="0"/>
              <a:t>we</a:t>
            </a:r>
            <a:r>
              <a:rPr lang="zh-TW" altLang="en-US" dirty="0" smtClean="0"/>
              <a:t> </a:t>
            </a:r>
            <a:r>
              <a:rPr lang="en-US" altLang="zh-TW" dirty="0" smtClean="0"/>
              <a:t>generate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summarization</a:t>
            </a:r>
            <a:r>
              <a:rPr lang="zh-TW" altLang="en-US" dirty="0" smtClean="0"/>
              <a:t> </a:t>
            </a:r>
            <a:r>
              <a:rPr lang="en-US" altLang="zh-TW" dirty="0" smtClean="0"/>
              <a:t>by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following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process.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31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For</a:t>
            </a:r>
            <a:r>
              <a:rPr lang="zh-TW" altLang="en-US" dirty="0" smtClean="0"/>
              <a:t> </a:t>
            </a:r>
            <a:r>
              <a:rPr lang="en-US" altLang="zh-TW" dirty="0" smtClean="0"/>
              <a:t>each</a:t>
            </a:r>
            <a:r>
              <a:rPr lang="zh-TW" altLang="en-US" dirty="0" smtClean="0"/>
              <a:t> </a:t>
            </a:r>
            <a:r>
              <a:rPr lang="en-US" altLang="zh-TW" dirty="0" smtClean="0"/>
              <a:t>image</a:t>
            </a:r>
            <a:r>
              <a:rPr lang="zh-TW" altLang="en-US" dirty="0" smtClean="0"/>
              <a:t> </a:t>
            </a:r>
            <a:r>
              <a:rPr lang="en-US" altLang="zh-TW" dirty="0" smtClean="0"/>
              <a:t>we</a:t>
            </a:r>
            <a:r>
              <a:rPr lang="zh-TW" altLang="en-US" dirty="0" smtClean="0"/>
              <a:t> </a:t>
            </a:r>
            <a:r>
              <a:rPr lang="en-US" altLang="zh-TW" dirty="0" smtClean="0"/>
              <a:t>pass</a:t>
            </a:r>
            <a:r>
              <a:rPr lang="zh-TW" altLang="en-US" dirty="0" smtClean="0"/>
              <a:t> </a:t>
            </a:r>
            <a:r>
              <a:rPr lang="en-US" altLang="zh-TW" dirty="0" smtClean="0"/>
              <a:t>it</a:t>
            </a:r>
            <a:r>
              <a:rPr lang="zh-TW" altLang="en-US" dirty="0" smtClean="0"/>
              <a:t> </a:t>
            </a:r>
            <a:r>
              <a:rPr lang="en-US" altLang="zh-TW" dirty="0" smtClean="0"/>
              <a:t>through</a:t>
            </a:r>
            <a:r>
              <a:rPr lang="zh-TW" altLang="en-US" dirty="0" smtClean="0"/>
              <a:t> </a:t>
            </a:r>
            <a:r>
              <a:rPr lang="en-US" altLang="zh-TW" dirty="0" smtClean="0"/>
              <a:t>our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model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obtain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aspect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distribution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that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image.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535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in the end,</a:t>
            </a:r>
            <a:r>
              <a:rPr lang="zh-TW" altLang="en-US" dirty="0" smtClean="0"/>
              <a:t> </a:t>
            </a:r>
            <a:r>
              <a:rPr lang="en-US" altLang="zh-TW" dirty="0" smtClean="0"/>
              <a:t>for</a:t>
            </a:r>
            <a:r>
              <a:rPr lang="zh-TW" altLang="en-US" dirty="0" smtClean="0"/>
              <a:t> </a:t>
            </a:r>
            <a:r>
              <a:rPr lang="en-US" altLang="zh-TW" dirty="0" smtClean="0"/>
              <a:t>each</a:t>
            </a:r>
            <a:r>
              <a:rPr lang="zh-TW" altLang="en-US" dirty="0" smtClean="0"/>
              <a:t> </a:t>
            </a:r>
            <a:r>
              <a:rPr lang="en-US" altLang="zh-TW" dirty="0" smtClean="0"/>
              <a:t>dimension</a:t>
            </a:r>
            <a:r>
              <a:rPr lang="zh-TW" altLang="en-US" dirty="0" smtClean="0"/>
              <a:t> </a:t>
            </a:r>
            <a:r>
              <a:rPr lang="en-US" altLang="zh-TW" dirty="0" smtClean="0"/>
              <a:t>in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latent</a:t>
            </a:r>
            <a:r>
              <a:rPr lang="zh-TW" altLang="en-US" dirty="0" smtClean="0"/>
              <a:t> </a:t>
            </a:r>
            <a:r>
              <a:rPr lang="en-US" altLang="zh-TW" dirty="0" smtClean="0"/>
              <a:t>aspect</a:t>
            </a:r>
            <a:r>
              <a:rPr lang="zh-TW" altLang="en-US" dirty="0" smtClean="0"/>
              <a:t> </a:t>
            </a:r>
            <a:r>
              <a:rPr lang="en-US" altLang="zh-TW" dirty="0" smtClean="0"/>
              <a:t>space,</a:t>
            </a:r>
            <a:r>
              <a:rPr lang="en-US" dirty="0" smtClean="0"/>
              <a:t> we choose</a:t>
            </a:r>
            <a:r>
              <a:rPr lang="en-US" baseline="0" dirty="0" smtClean="0"/>
              <a:t> the image with the highest response to </a:t>
            </a:r>
            <a:r>
              <a:rPr lang="en-US" altLang="zh-TW" baseline="0" dirty="0" smtClean="0"/>
              <a:t>that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dimension</a:t>
            </a:r>
            <a:r>
              <a:rPr lang="zh-TW" altLang="en-US" baseline="0" dirty="0" smtClean="0"/>
              <a:t> </a:t>
            </a:r>
            <a:r>
              <a:rPr lang="en-US" baseline="0" dirty="0" smtClean="0"/>
              <a:t>as the image that represent the aspect</a:t>
            </a:r>
            <a:r>
              <a:rPr lang="en-US" altLang="zh-TW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619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And</a:t>
            </a:r>
            <a:r>
              <a:rPr lang="zh-TW" altLang="en-US" dirty="0" smtClean="0"/>
              <a:t> </a:t>
            </a:r>
            <a:r>
              <a:rPr lang="en-US" altLang="zh-TW" dirty="0" smtClean="0"/>
              <a:t>for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kmens</a:t>
            </a:r>
            <a:r>
              <a:rPr lang="zh-TW" altLang="en-US" dirty="0" smtClean="0"/>
              <a:t> </a:t>
            </a:r>
            <a:r>
              <a:rPr lang="en-US" altLang="zh-TW" dirty="0" smtClean="0"/>
              <a:t>method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92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We</a:t>
            </a:r>
            <a:r>
              <a:rPr lang="zh-TW" altLang="en-US" dirty="0" smtClean="0"/>
              <a:t> </a:t>
            </a:r>
            <a:r>
              <a:rPr lang="en-US" altLang="zh-TW" dirty="0" smtClean="0"/>
              <a:t>simply</a:t>
            </a:r>
            <a:r>
              <a:rPr lang="zh-TW" altLang="en-US" dirty="0" smtClean="0"/>
              <a:t> </a:t>
            </a:r>
            <a:r>
              <a:rPr lang="en-US" altLang="zh-TW" dirty="0" smtClean="0"/>
              <a:t>choose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image</a:t>
            </a:r>
            <a:r>
              <a:rPr lang="zh-TW" altLang="en-US" dirty="0" smtClean="0"/>
              <a:t> </a:t>
            </a:r>
            <a:r>
              <a:rPr lang="en-US" altLang="zh-TW" dirty="0" smtClean="0"/>
              <a:t>that</a:t>
            </a:r>
            <a:r>
              <a:rPr lang="zh-TW" altLang="en-US" dirty="0" smtClean="0"/>
              <a:t> </a:t>
            </a:r>
            <a:r>
              <a:rPr lang="en-US" altLang="zh-TW" dirty="0" smtClean="0"/>
              <a:t>is</a:t>
            </a:r>
            <a:r>
              <a:rPr lang="zh-TW" altLang="en-US" dirty="0" smtClean="0"/>
              <a:t> </a:t>
            </a:r>
            <a:r>
              <a:rPr lang="en-US" altLang="zh-TW" dirty="0" smtClean="0"/>
              <a:t>closest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centroid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image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that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represent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aspect.</a:t>
            </a:r>
          </a:p>
          <a:p>
            <a:r>
              <a:rPr lang="en-US" altLang="zh-TW" baseline="0" dirty="0" smtClean="0"/>
              <a:t>So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for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each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3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model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generate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summarization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4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selected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event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conduct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online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questionnaire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evaluate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870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And</a:t>
            </a:r>
            <a:r>
              <a:rPr lang="zh-TW" altLang="en-US" dirty="0" smtClean="0"/>
              <a:t> </a:t>
            </a:r>
            <a:r>
              <a:rPr lang="en-US" altLang="zh-TW" dirty="0" smtClean="0"/>
              <a:t>here’s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result,</a:t>
            </a:r>
            <a:r>
              <a:rPr lang="zh-TW" altLang="en-US" dirty="0" smtClean="0"/>
              <a:t> </a:t>
            </a:r>
            <a:r>
              <a:rPr lang="en-US" altLang="zh-TW" dirty="0" smtClean="0"/>
              <a:t>we</a:t>
            </a:r>
            <a:r>
              <a:rPr lang="zh-TW" altLang="en-US" dirty="0" smtClean="0"/>
              <a:t> </a:t>
            </a:r>
            <a:r>
              <a:rPr lang="en-US" altLang="zh-TW" dirty="0" smtClean="0"/>
              <a:t>can</a:t>
            </a:r>
            <a:r>
              <a:rPr lang="zh-TW" altLang="en-US" dirty="0" smtClean="0"/>
              <a:t> </a:t>
            </a:r>
            <a:r>
              <a:rPr lang="en-US" altLang="zh-TW" dirty="0" smtClean="0"/>
              <a:t>see</a:t>
            </a:r>
            <a:r>
              <a:rPr lang="zh-TW" altLang="en-US" dirty="0" smtClean="0"/>
              <a:t> </a:t>
            </a:r>
            <a:r>
              <a:rPr lang="en-US" altLang="zh-TW" dirty="0" smtClean="0"/>
              <a:t>that</a:t>
            </a:r>
            <a:r>
              <a:rPr lang="zh-TW" altLang="en-US" dirty="0" smtClean="0"/>
              <a:t> </a:t>
            </a:r>
            <a:r>
              <a:rPr lang="en-US" altLang="zh-TW" dirty="0" smtClean="0"/>
              <a:t>our</a:t>
            </a:r>
            <a:r>
              <a:rPr lang="zh-TW" altLang="en-US" dirty="0" smtClean="0"/>
              <a:t> </a:t>
            </a:r>
            <a:r>
              <a:rPr lang="en-US" altLang="zh-TW" dirty="0" smtClean="0"/>
              <a:t>method</a:t>
            </a:r>
            <a:r>
              <a:rPr lang="zh-TW" altLang="en-US" dirty="0" smtClean="0"/>
              <a:t> </a:t>
            </a:r>
            <a:r>
              <a:rPr lang="en-US" altLang="zh-TW" dirty="0" smtClean="0"/>
              <a:t>outperform</a:t>
            </a:r>
            <a:r>
              <a:rPr lang="zh-TW" altLang="en-US" dirty="0" smtClean="0"/>
              <a:t> </a:t>
            </a:r>
            <a:r>
              <a:rPr lang="en-US" altLang="zh-TW" dirty="0" smtClean="0"/>
              <a:t>other</a:t>
            </a:r>
            <a:r>
              <a:rPr lang="zh-TW" altLang="en-US" dirty="0" smtClean="0"/>
              <a:t> </a:t>
            </a:r>
            <a:r>
              <a:rPr lang="en-US" altLang="zh-TW" dirty="0" smtClean="0"/>
              <a:t>method</a:t>
            </a:r>
            <a:r>
              <a:rPr lang="zh-TW" altLang="en-US" dirty="0" smtClean="0"/>
              <a:t> </a:t>
            </a:r>
            <a:r>
              <a:rPr lang="en-US" altLang="zh-TW" dirty="0" smtClean="0"/>
              <a:t>except</a:t>
            </a:r>
            <a:r>
              <a:rPr lang="zh-TW" altLang="en-US" dirty="0" smtClean="0"/>
              <a:t> </a:t>
            </a:r>
            <a:r>
              <a:rPr lang="en-US" altLang="zh-TW" dirty="0" smtClean="0"/>
              <a:t>for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Holi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event.</a:t>
            </a:r>
            <a:endParaRPr lang="en-US" dirty="0" smtClean="0"/>
          </a:p>
          <a:p>
            <a:r>
              <a:rPr lang="en-US" dirty="0" smtClean="0"/>
              <a:t>We will explain</a:t>
            </a:r>
            <a:r>
              <a:rPr lang="en-US" baseline="0" dirty="0" smtClean="0"/>
              <a:t> why this happen very soon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760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interpret</a:t>
            </a:r>
            <a:r>
              <a:rPr lang="en-US" baseline="0" dirty="0" smtClean="0"/>
              <a:t> the result</a:t>
            </a:r>
            <a:r>
              <a:rPr lang="en-US" altLang="zh-TW" baseline="0" dirty="0" smtClean="0"/>
              <a:t>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would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like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depth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comparison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between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base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88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visual data on the internet is growing explosively. So how to get the best use</a:t>
            </a:r>
            <a:r>
              <a:rPr lang="en-US" baseline="0" dirty="0" smtClean="0"/>
              <a:t> of those images become extraordinary important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998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We</a:t>
            </a:r>
            <a:r>
              <a:rPr lang="zh-TW" altLang="en-US" dirty="0" smtClean="0"/>
              <a:t> </a:t>
            </a:r>
            <a:r>
              <a:rPr lang="en-US" altLang="zh-TW" dirty="0" smtClean="0"/>
              <a:t>can</a:t>
            </a:r>
            <a:r>
              <a:rPr lang="zh-TW" altLang="en-US" dirty="0" smtClean="0"/>
              <a:t> </a:t>
            </a:r>
            <a:r>
              <a:rPr lang="en-US" altLang="zh-TW" dirty="0" smtClean="0"/>
              <a:t>see</a:t>
            </a:r>
            <a:r>
              <a:rPr lang="zh-TW" altLang="en-US" dirty="0" smtClean="0"/>
              <a:t> </a:t>
            </a:r>
            <a:r>
              <a:rPr lang="en-US" altLang="zh-TW" dirty="0" smtClean="0"/>
              <a:t>that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kmeans</a:t>
            </a:r>
            <a:r>
              <a:rPr lang="zh-TW" altLang="en-US" dirty="0" smtClean="0"/>
              <a:t> </a:t>
            </a:r>
            <a:r>
              <a:rPr lang="en-US" altLang="zh-TW" dirty="0" smtClean="0"/>
              <a:t>model</a:t>
            </a:r>
            <a:r>
              <a:rPr lang="zh-TW" altLang="en-US" dirty="0" smtClean="0"/>
              <a:t> </a:t>
            </a:r>
            <a:r>
              <a:rPr lang="en-US" altLang="zh-TW" dirty="0" smtClean="0"/>
              <a:t>only</a:t>
            </a:r>
            <a:r>
              <a:rPr lang="zh-TW" altLang="en-US" dirty="0" smtClean="0"/>
              <a:t> </a:t>
            </a:r>
            <a:r>
              <a:rPr lang="en-US" altLang="zh-TW" dirty="0" smtClean="0"/>
              <a:t>focus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finding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most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diverse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centroids,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therefor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many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aspects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are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not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commonly-seen.</a:t>
            </a:r>
          </a:p>
          <a:p>
            <a:r>
              <a:rPr lang="en-US" altLang="zh-TW" baseline="0" dirty="0" smtClean="0"/>
              <a:t>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err="1" smtClean="0"/>
              <a:t>otherhand</a:t>
            </a:r>
            <a:r>
              <a:rPr lang="en-US" altLang="zh-TW" baseline="0" dirty="0" smtClean="0"/>
              <a:t>,</a:t>
            </a:r>
            <a:r>
              <a:rPr lang="zh-TW" altLang="en-US" baseline="0" dirty="0" smtClean="0"/>
              <a:t> </a:t>
            </a:r>
            <a:r>
              <a:rPr lang="en-US" altLang="zh-TW" baseline="0" dirty="0" err="1" smtClean="0"/>
              <a:t>LDADeep</a:t>
            </a:r>
            <a:r>
              <a:rPr lang="en-US" altLang="zh-TW" baseline="0" dirty="0" smtClean="0"/>
              <a:t>+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method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can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emphasize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both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diversity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how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frequently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are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seen.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generate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descent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summarization</a:t>
            </a:r>
            <a:endParaRPr lang="en-US" altLang="zh-TW" dirty="0" smtClean="0"/>
          </a:p>
          <a:p>
            <a:endParaRPr lang="en-US" dirty="0" smtClean="0"/>
          </a:p>
          <a:p>
            <a:r>
              <a:rPr lang="en-US" altLang="zh-TW" dirty="0" smtClean="0"/>
              <a:t>9,888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56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We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see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same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effect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again.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So</a:t>
            </a:r>
            <a:r>
              <a:rPr lang="zh-TW" altLang="en-US" baseline="0" dirty="0" smtClean="0"/>
              <a:t> </a:t>
            </a:r>
            <a:r>
              <a:rPr lang="en-US" altLang="zh-TW" baseline="0" dirty="0" err="1" smtClean="0"/>
              <a:t>LDADeep</a:t>
            </a:r>
            <a:r>
              <a:rPr lang="en-US" altLang="zh-TW" baseline="0" dirty="0" smtClean="0"/>
              <a:t>+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still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outperform</a:t>
            </a:r>
            <a:r>
              <a:rPr lang="zh-TW" altLang="en-US" baseline="0" dirty="0" smtClean="0"/>
              <a:t> </a:t>
            </a:r>
            <a:r>
              <a:rPr lang="en-US" altLang="zh-TW" baseline="0" dirty="0" err="1" smtClean="0"/>
              <a:t>Kmeans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method.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904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why would </a:t>
            </a:r>
            <a:r>
              <a:rPr lang="en-US" dirty="0" err="1" smtClean="0"/>
              <a:t>kmeans</a:t>
            </a:r>
            <a:r>
              <a:rPr lang="en-US" dirty="0" smtClean="0"/>
              <a:t> outperform</a:t>
            </a:r>
            <a:r>
              <a:rPr lang="en-US" baseline="0" dirty="0" smtClean="0"/>
              <a:t> our method in #Holi event?</a:t>
            </a:r>
          </a:p>
          <a:p>
            <a:r>
              <a:rPr lang="en-US" baseline="0" dirty="0" smtClean="0"/>
              <a:t>We print out the 5 highest responding images of each topic in </a:t>
            </a:r>
            <a:r>
              <a:rPr lang="en-US" baseline="0" dirty="0" err="1" smtClean="0"/>
              <a:t>LDADeep</a:t>
            </a:r>
            <a:r>
              <a:rPr lang="en-US" baseline="0" dirty="0" smtClean="0"/>
              <a:t>+ summarization to visualize what topic it is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actually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about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And we found that this specific photo represent the aspect of “colorful”. </a:t>
            </a:r>
          </a:p>
          <a:p>
            <a:r>
              <a:rPr lang="en-US" baseline="0" dirty="0" smtClean="0"/>
              <a:t>So we claim that</a:t>
            </a:r>
            <a:r>
              <a:rPr lang="zh-TW" altLang="en-US" baseline="0" dirty="0" smtClean="0"/>
              <a:t> </a:t>
            </a:r>
            <a:r>
              <a:rPr lang="en-US" altLang="zh-TW" sz="1200" dirty="0" err="1" smtClean="0"/>
              <a:t>LDADeep</a:t>
            </a:r>
            <a:r>
              <a:rPr lang="en-US" altLang="zh-TW" sz="1200" dirty="0" smtClean="0"/>
              <a:t>+ 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found the aspect of </a:t>
            </a:r>
            <a:r>
              <a:rPr lang="en-US" altLang="zh-TW" sz="1200" b="1" i="1" dirty="0" smtClean="0"/>
              <a:t>“colorful” </a:t>
            </a:r>
            <a:r>
              <a:rPr lang="en-US" altLang="zh-TW" sz="1200" dirty="0" smtClean="0"/>
              <a:t>and avoids repeated summarizations. </a:t>
            </a:r>
          </a:p>
          <a:p>
            <a:r>
              <a:rPr lang="en-US" altLang="zh-TW" sz="1200" dirty="0" smtClean="0"/>
              <a:t>However, people favor colorful images</a:t>
            </a:r>
            <a:r>
              <a:rPr lang="zh-TW" altLang="en-US" sz="1200" baseline="0" dirty="0" smtClean="0"/>
              <a:t> </a:t>
            </a:r>
            <a:r>
              <a:rPr lang="en-US" altLang="zh-TW" sz="1200" baseline="0" dirty="0" smtClean="0"/>
              <a:t>and</a:t>
            </a:r>
            <a:r>
              <a:rPr lang="zh-TW" altLang="en-US" sz="1200" baseline="0" dirty="0" smtClean="0"/>
              <a:t> </a:t>
            </a:r>
            <a:r>
              <a:rPr lang="en-US" altLang="zh-TW" sz="1200" baseline="0" dirty="0" smtClean="0"/>
              <a:t>that</a:t>
            </a:r>
            <a:r>
              <a:rPr lang="zh-TW" altLang="en-US" sz="1200" baseline="0" dirty="0" smtClean="0"/>
              <a:t> </a:t>
            </a:r>
            <a:r>
              <a:rPr lang="en-US" altLang="zh-TW" sz="1200" baseline="0" dirty="0" smtClean="0"/>
              <a:t>leads</a:t>
            </a:r>
            <a:r>
              <a:rPr lang="zh-TW" altLang="en-US" sz="1200" baseline="0" dirty="0" smtClean="0"/>
              <a:t> </a:t>
            </a:r>
            <a:r>
              <a:rPr lang="en-US" altLang="zh-TW" sz="1200" baseline="0" dirty="0" smtClean="0"/>
              <a:t>a</a:t>
            </a:r>
            <a:r>
              <a:rPr lang="zh-TW" altLang="en-US" sz="1200" baseline="0" dirty="0" smtClean="0"/>
              <a:t> </a:t>
            </a:r>
            <a:r>
              <a:rPr lang="en-US" altLang="zh-TW" sz="1200" baseline="0" dirty="0" smtClean="0"/>
              <a:t>higher</a:t>
            </a:r>
            <a:r>
              <a:rPr lang="zh-TW" altLang="en-US" sz="1200" baseline="0" dirty="0" smtClean="0"/>
              <a:t> </a:t>
            </a:r>
            <a:r>
              <a:rPr lang="en-US" altLang="zh-TW" sz="1200" baseline="0" dirty="0" smtClean="0"/>
              <a:t>score</a:t>
            </a:r>
            <a:r>
              <a:rPr lang="zh-TW" altLang="en-US" sz="1200" baseline="0" dirty="0" smtClean="0"/>
              <a:t> </a:t>
            </a:r>
            <a:r>
              <a:rPr lang="en-US" altLang="zh-TW" sz="1200" baseline="0" dirty="0" smtClean="0"/>
              <a:t>for</a:t>
            </a:r>
            <a:r>
              <a:rPr lang="zh-TW" altLang="en-US" sz="1200" baseline="0" dirty="0" smtClean="0"/>
              <a:t> </a:t>
            </a:r>
            <a:r>
              <a:rPr lang="en-US" altLang="zh-TW" sz="1200" baseline="0" dirty="0" err="1" smtClean="0"/>
              <a:t>kmeans</a:t>
            </a:r>
            <a:r>
              <a:rPr lang="zh-TW" altLang="en-US" sz="1200" baseline="0" dirty="0" smtClean="0"/>
              <a:t> </a:t>
            </a:r>
            <a:r>
              <a:rPr lang="en-US" altLang="zh-TW" sz="1200" baseline="0" dirty="0" smtClean="0"/>
              <a:t>method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671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In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first</a:t>
            </a:r>
            <a:r>
              <a:rPr lang="zh-TW" altLang="en-US" dirty="0" smtClean="0"/>
              <a:t> </a:t>
            </a:r>
            <a:r>
              <a:rPr lang="en-US" altLang="zh-TW" dirty="0" smtClean="0"/>
              <a:t>part</a:t>
            </a:r>
          </a:p>
          <a:p>
            <a:r>
              <a:rPr lang="en-US" altLang="zh-TW" dirty="0" smtClean="0"/>
              <a:t>We</a:t>
            </a:r>
            <a:r>
              <a:rPr lang="zh-TW" altLang="en-US" dirty="0" smtClean="0"/>
              <a:t> </a:t>
            </a:r>
            <a:r>
              <a:rPr lang="en-US" altLang="zh-TW" dirty="0" smtClean="0"/>
              <a:t>visualize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clustering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effect</a:t>
            </a:r>
            <a:r>
              <a:rPr lang="zh-TW" altLang="en-US" dirty="0" smtClean="0"/>
              <a:t> </a:t>
            </a:r>
            <a:r>
              <a:rPr lang="en-US" altLang="zh-TW" dirty="0" smtClean="0"/>
              <a:t>of</a:t>
            </a:r>
            <a:r>
              <a:rPr lang="zh-TW" altLang="en-US" dirty="0" smtClean="0"/>
              <a:t> </a:t>
            </a:r>
            <a:r>
              <a:rPr lang="en-US" altLang="zh-TW" dirty="0" smtClean="0"/>
              <a:t>each</a:t>
            </a:r>
            <a:r>
              <a:rPr lang="zh-TW" altLang="en-US" dirty="0" smtClean="0"/>
              <a:t> </a:t>
            </a:r>
            <a:r>
              <a:rPr lang="en-US" altLang="zh-TW" dirty="0" smtClean="0"/>
              <a:t>model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using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t-</a:t>
            </a:r>
            <a:r>
              <a:rPr lang="en-US" altLang="zh-TW" baseline="0" dirty="0" err="1" smtClean="0"/>
              <a:t>sne</a:t>
            </a:r>
            <a:r>
              <a:rPr lang="en-US" altLang="zh-TW" baseline="0" dirty="0" smtClean="0"/>
              <a:t>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which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dimension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reduction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technique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that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often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used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visualize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relation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between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vectors.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/>
              <a:t>Density of each result cluster implies the confidence of the model in recognizing this aspect</a:t>
            </a:r>
          </a:p>
          <a:p>
            <a:r>
              <a:rPr lang="en-US" altLang="zh-TW" sz="1200" dirty="0" smtClean="0"/>
              <a:t>The clearer the boundaries between aspects are, the more discriminative the model is.</a:t>
            </a:r>
          </a:p>
          <a:p>
            <a:endParaRPr lang="en-US" sz="1200" dirty="0" smtClean="0"/>
          </a:p>
          <a:p>
            <a:r>
              <a:rPr lang="en-US" altLang="zh-TW" sz="1200" dirty="0" smtClean="0"/>
              <a:t>You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can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see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that</a:t>
            </a:r>
            <a:r>
              <a:rPr lang="zh-TW" altLang="en-US" sz="1200" baseline="0" dirty="0" smtClean="0"/>
              <a:t> </a:t>
            </a:r>
            <a:r>
              <a:rPr lang="en-US" altLang="zh-TW" sz="1200" baseline="0" dirty="0" smtClean="0"/>
              <a:t>the</a:t>
            </a:r>
            <a:r>
              <a:rPr lang="zh-TW" altLang="en-US" sz="1200" baseline="0" dirty="0" smtClean="0"/>
              <a:t> </a:t>
            </a:r>
            <a:r>
              <a:rPr lang="en-US" altLang="zh-TW" sz="1200" baseline="0" dirty="0" smtClean="0"/>
              <a:t>clustering</a:t>
            </a:r>
            <a:r>
              <a:rPr lang="zh-TW" altLang="en-US" sz="1200" baseline="0" dirty="0" smtClean="0"/>
              <a:t> </a:t>
            </a:r>
            <a:r>
              <a:rPr lang="en-US" altLang="zh-TW" sz="1200" baseline="0" dirty="0" smtClean="0"/>
              <a:t>effect</a:t>
            </a:r>
            <a:r>
              <a:rPr lang="zh-TW" altLang="en-US" sz="1200" baseline="0" dirty="0" smtClean="0"/>
              <a:t> </a:t>
            </a:r>
            <a:r>
              <a:rPr lang="en-US" altLang="zh-TW" sz="1200" baseline="0" dirty="0" smtClean="0"/>
              <a:t>is</a:t>
            </a:r>
            <a:r>
              <a:rPr lang="zh-TW" altLang="en-US" sz="1200" baseline="0" dirty="0" smtClean="0"/>
              <a:t> </a:t>
            </a:r>
            <a:r>
              <a:rPr lang="en-US" altLang="zh-TW" sz="1200" baseline="0" dirty="0" smtClean="0"/>
              <a:t>not</a:t>
            </a:r>
            <a:r>
              <a:rPr lang="zh-TW" altLang="en-US" sz="1200" baseline="0" dirty="0" smtClean="0"/>
              <a:t> </a:t>
            </a:r>
            <a:r>
              <a:rPr lang="en-US" altLang="zh-TW" sz="1200" baseline="0" dirty="0" smtClean="0"/>
              <a:t>significant.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528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In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second</a:t>
            </a:r>
            <a:r>
              <a:rPr lang="zh-TW" altLang="en-US" dirty="0" smtClean="0"/>
              <a:t> </a:t>
            </a:r>
            <a:r>
              <a:rPr lang="en-US" altLang="zh-TW" dirty="0" smtClean="0"/>
              <a:t>part,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will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visualize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some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aspect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found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each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model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showing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5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highest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responding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image.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21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LDA – Conv5 </a:t>
            </a:r>
            <a:r>
              <a:rPr lang="en-US" altLang="zh-TW" sz="1200" dirty="0" smtClean="0"/>
              <a:t>can discover higher semantic aspects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than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LDA-SIFT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does. But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it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is still not robust to different appearance of a same aspect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74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It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interesting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see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that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all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three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models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found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cherry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blossom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aspect.</a:t>
            </a:r>
            <a:r>
              <a:rPr lang="zh-TW" altLang="en-US" baseline="0" dirty="0" smtClean="0"/>
              <a:t> </a:t>
            </a:r>
            <a:endParaRPr lang="en-US" altLang="zh-TW" baseline="0" dirty="0" smtClean="0"/>
          </a:p>
          <a:p>
            <a:r>
              <a:rPr lang="en-US" altLang="zh-TW" baseline="0" dirty="0" smtClean="0"/>
              <a:t>If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you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look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highest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responding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images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LDA-SIFT,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you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can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find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that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those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photos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are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visually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very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similar</a:t>
            </a:r>
          </a:p>
          <a:p>
            <a:r>
              <a:rPr lang="en-US" altLang="zh-TW" baseline="0" dirty="0" smtClean="0"/>
              <a:t>And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lda-conv5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images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are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similar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/>
              <a:t>But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you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can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see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that</a:t>
            </a:r>
            <a:r>
              <a:rPr lang="zh-TW" altLang="en-US" sz="1200" dirty="0" smtClean="0"/>
              <a:t> </a:t>
            </a:r>
            <a:r>
              <a:rPr lang="en-US" sz="1200" dirty="0" err="1" smtClean="0"/>
              <a:t>LDADeep</a:t>
            </a:r>
            <a:r>
              <a:rPr lang="en-US" sz="1200" dirty="0" smtClean="0"/>
              <a:t>+ shows its robustness against </a:t>
            </a:r>
            <a:r>
              <a:rPr lang="en-US" altLang="zh-TW" sz="1200" dirty="0" smtClean="0"/>
              <a:t>different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appearance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of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a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same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aspect</a:t>
            </a:r>
            <a:r>
              <a:rPr lang="en-US" sz="1200" dirty="0" smtClean="0"/>
              <a:t> and understand the aspect not only by its appearance, but also by its meaning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479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Deep</a:t>
            </a:r>
            <a:r>
              <a:rPr lang="zh-TW" altLang="en-US" dirty="0" smtClean="0"/>
              <a:t> </a:t>
            </a:r>
            <a:r>
              <a:rPr lang="en-US" altLang="zh-TW" dirty="0" smtClean="0"/>
              <a:t>learning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models</a:t>
            </a:r>
            <a:r>
              <a:rPr lang="zh-TW" altLang="en-US" dirty="0" smtClean="0"/>
              <a:t> </a:t>
            </a:r>
            <a:r>
              <a:rPr lang="en-US" altLang="zh-TW" dirty="0" smtClean="0"/>
              <a:t>are</a:t>
            </a:r>
            <a:r>
              <a:rPr lang="zh-TW" altLang="en-US" dirty="0" smtClean="0"/>
              <a:t> </a:t>
            </a:r>
            <a:r>
              <a:rPr lang="en-US" altLang="zh-TW" dirty="0" smtClean="0"/>
              <a:t>often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used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black-boxes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557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Deep</a:t>
            </a:r>
            <a:r>
              <a:rPr lang="zh-TW" altLang="en-US" dirty="0" smtClean="0"/>
              <a:t> </a:t>
            </a:r>
            <a:r>
              <a:rPr lang="en-US" altLang="zh-TW" dirty="0" smtClean="0"/>
              <a:t>learning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models</a:t>
            </a:r>
            <a:r>
              <a:rPr lang="zh-TW" altLang="en-US" dirty="0" smtClean="0"/>
              <a:t> </a:t>
            </a:r>
            <a:r>
              <a:rPr lang="en-US" altLang="zh-TW" dirty="0" smtClean="0"/>
              <a:t>are</a:t>
            </a:r>
            <a:r>
              <a:rPr lang="zh-TW" altLang="en-US" dirty="0" smtClean="0"/>
              <a:t> </a:t>
            </a:r>
            <a:r>
              <a:rPr lang="en-US" altLang="zh-TW" dirty="0" smtClean="0"/>
              <a:t>often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used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black-boxes</a:t>
            </a:r>
            <a:endParaRPr lang="en-US" altLang="zh-TW" baseline="0" dirty="0"/>
          </a:p>
          <a:p>
            <a:endParaRPr lang="en-US" altLang="zh-TW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25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There’s another horrible truth about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online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images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that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text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description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rare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see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3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may think this is so simple. A 5 years old kid could also done that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40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we are facing</a:t>
            </a:r>
            <a:r>
              <a:rPr lang="en-US" baseline="0" dirty="0" smtClean="0"/>
              <a:t> hundreds of millions of images, those essential concepts may not be so obvious to see.</a:t>
            </a:r>
          </a:p>
          <a:p>
            <a:r>
              <a:rPr lang="en-US" altLang="zh-TW" baseline="0" dirty="0" smtClean="0"/>
              <a:t>So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you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may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think,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ok,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let’s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use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description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those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images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help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Another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horrible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truth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about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online-image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that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when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users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are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uploading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bunch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images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time,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text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description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can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very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few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contain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only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little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amount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07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propose a model called </a:t>
            </a:r>
            <a:r>
              <a:rPr lang="en-US" dirty="0" err="1" smtClean="0"/>
              <a:t>LDADeep</a:t>
            </a:r>
            <a:r>
              <a:rPr lang="en-US" dirty="0" smtClean="0"/>
              <a:t>+ to find the most representative and diverse aspects of a group</a:t>
            </a:r>
            <a:r>
              <a:rPr lang="en-US" baseline="0" dirty="0" smtClean="0"/>
              <a:t> of images automatically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36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r>
              <a:rPr lang="en-US" baseline="0" dirty="0" smtClean="0"/>
              <a:t> we dive into our method, we have to first define what an aspect 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77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for example, if we are looking at a group of images related to Hanami, which is the Japanese flower viewing event. The possible aspects of this group of images might be </a:t>
            </a:r>
            <a:r>
              <a:rPr lang="is-IS" baseline="0" dirty="0" smtClean="0"/>
              <a:t>….</a:t>
            </a:r>
            <a:br>
              <a:rPr lang="is-IS" baseline="0" dirty="0" smtClean="0"/>
            </a:br>
            <a:r>
              <a:rPr lang="en-US" baseline="0" dirty="0" smtClean="0"/>
              <a:t>S</a:t>
            </a:r>
            <a:r>
              <a:rPr lang="is-IS" baseline="0" dirty="0" smtClean="0"/>
              <a:t>omething like that, which are commonly happen in Hanami event.</a:t>
            </a:r>
          </a:p>
          <a:p>
            <a:r>
              <a:rPr lang="en-US" baseline="0" dirty="0" smtClean="0"/>
              <a:t>A</a:t>
            </a:r>
            <a:r>
              <a:rPr lang="is-IS" baseline="0" dirty="0" smtClean="0"/>
              <a:t>nd notice that these aspects are actually discovered by our system, we’ll talk about that in more detail later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9E045-276E-0B48-B469-A33F7330FE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66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3648" y="3212976"/>
            <a:ext cx="6400800" cy="8640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群組 6"/>
          <p:cNvGrpSpPr/>
          <p:nvPr/>
        </p:nvGrpSpPr>
        <p:grpSpPr>
          <a:xfrm>
            <a:off x="0" y="0"/>
            <a:ext cx="9144000" cy="421361"/>
            <a:chOff x="0" y="0"/>
            <a:chExt cx="9144000" cy="421361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9144000" cy="396000"/>
            </a:xfrm>
            <a:prstGeom prst="rect">
              <a:avLst/>
            </a:prstGeom>
            <a:solidFill>
              <a:schemeClr val="bg1">
                <a:lumMod val="8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pic>
          <p:nvPicPr>
            <p:cNvPr id="9" name="圖片 8" descr="ntu-white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08104" y="51302"/>
              <a:ext cx="3635896" cy="370059"/>
            </a:xfrm>
            <a:prstGeom prst="rect">
              <a:avLst/>
            </a:prstGeom>
          </p:spPr>
        </p:pic>
      </p:grpSp>
      <p:sp>
        <p:nvSpPr>
          <p:cNvPr id="11" name="副標題 2"/>
          <p:cNvSpPr txBox="1">
            <a:spLocks/>
          </p:cNvSpPr>
          <p:nvPr/>
        </p:nvSpPr>
        <p:spPr>
          <a:xfrm>
            <a:off x="2843808" y="4293096"/>
            <a:ext cx="367240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8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7624" y="1772816"/>
            <a:ext cx="7128792" cy="3960440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itchFamily="34" charset="0"/>
              <a:buChar char="•"/>
              <a:defRPr/>
            </a:lvl1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0500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表格版面配置區 6"/>
          <p:cNvSpPr>
            <a:spLocks noGrp="1"/>
          </p:cNvSpPr>
          <p:nvPr>
            <p:ph type="tbl" sz="quarter" idx="12"/>
          </p:nvPr>
        </p:nvSpPr>
        <p:spPr>
          <a:xfrm>
            <a:off x="755577" y="1844824"/>
            <a:ext cx="7560840" cy="3240088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Click icon to add table</a:t>
            </a:r>
            <a:endParaRPr lang="zh-TW" altLang="en-US"/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13"/>
          </p:nvPr>
        </p:nvSpPr>
        <p:spPr>
          <a:xfrm>
            <a:off x="755650" y="5300663"/>
            <a:ext cx="7561263" cy="5762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01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6" name="圖片版面配置區 5"/>
          <p:cNvSpPr>
            <a:spLocks noGrp="1"/>
          </p:cNvSpPr>
          <p:nvPr>
            <p:ph type="pic" sz="quarter" idx="11"/>
          </p:nvPr>
        </p:nvSpPr>
        <p:spPr>
          <a:xfrm>
            <a:off x="468313" y="1844675"/>
            <a:ext cx="5327650" cy="381635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Drag picture to placeholder or click icon to add</a:t>
            </a:r>
            <a:endParaRPr lang="zh-TW" altLang="en-US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2"/>
          </p:nvPr>
        </p:nvSpPr>
        <p:spPr>
          <a:xfrm>
            <a:off x="6011863" y="1844675"/>
            <a:ext cx="2663825" cy="3816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089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68313" y="1916113"/>
            <a:ext cx="8207375" cy="3889375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itchFamily="34" charset="0"/>
              <a:buChar char="•"/>
              <a:defRPr/>
            </a:lvl1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8811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21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群組 109"/>
          <p:cNvGrpSpPr/>
          <p:nvPr/>
        </p:nvGrpSpPr>
        <p:grpSpPr>
          <a:xfrm>
            <a:off x="0" y="6021288"/>
            <a:ext cx="9144000" cy="828000"/>
            <a:chOff x="0" y="6021288"/>
            <a:chExt cx="9144000" cy="828000"/>
          </a:xfrm>
        </p:grpSpPr>
        <p:sp>
          <p:nvSpPr>
            <p:cNvPr id="111" name="矩形 110"/>
            <p:cNvSpPr/>
            <p:nvPr userDrawn="1"/>
          </p:nvSpPr>
          <p:spPr>
            <a:xfrm>
              <a:off x="0" y="6021288"/>
              <a:ext cx="9144000" cy="828000"/>
            </a:xfrm>
            <a:prstGeom prst="rect">
              <a:avLst/>
            </a:prstGeom>
            <a:solidFill>
              <a:schemeClr val="bg1">
                <a:lumMod val="8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12" name="圖片 111" descr="cmlab.png"/>
            <p:cNvPicPr>
              <a:picLocks noChangeAspect="1"/>
            </p:cNvPicPr>
            <p:nvPr userDrawn="1"/>
          </p:nvPicPr>
          <p:blipFill>
            <a:blip r:embed="rId8" cstate="print"/>
            <a:stretch>
              <a:fillRect/>
            </a:stretch>
          </p:blipFill>
          <p:spPr>
            <a:xfrm>
              <a:off x="179512" y="6033768"/>
              <a:ext cx="2339752" cy="811532"/>
            </a:xfrm>
            <a:prstGeom prst="rect">
              <a:avLst/>
            </a:prstGeom>
          </p:spPr>
        </p:pic>
        <p:grpSp>
          <p:nvGrpSpPr>
            <p:cNvPr id="113" name="群組 68"/>
            <p:cNvGrpSpPr/>
            <p:nvPr userDrawn="1"/>
          </p:nvGrpSpPr>
          <p:grpSpPr>
            <a:xfrm>
              <a:off x="4427984" y="6079194"/>
              <a:ext cx="4545012" cy="747434"/>
              <a:chOff x="1323132" y="6065942"/>
              <a:chExt cx="4545012" cy="747434"/>
            </a:xfrm>
          </p:grpSpPr>
          <p:sp>
            <p:nvSpPr>
              <p:cNvPr id="114" name="橢圓 113"/>
              <p:cNvSpPr/>
              <p:nvPr/>
            </p:nvSpPr>
            <p:spPr>
              <a:xfrm>
                <a:off x="3088095" y="607025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5" name="橢圓 114"/>
              <p:cNvSpPr/>
              <p:nvPr/>
            </p:nvSpPr>
            <p:spPr>
              <a:xfrm>
                <a:off x="3377901" y="607025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橢圓 115"/>
              <p:cNvSpPr/>
              <p:nvPr/>
            </p:nvSpPr>
            <p:spPr>
              <a:xfrm>
                <a:off x="3136407" y="6400959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7" name="橢圓 116"/>
              <p:cNvSpPr/>
              <p:nvPr/>
            </p:nvSpPr>
            <p:spPr>
              <a:xfrm>
                <a:off x="3136407" y="666009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橢圓 117"/>
              <p:cNvSpPr/>
              <p:nvPr/>
            </p:nvSpPr>
            <p:spPr>
              <a:xfrm>
                <a:off x="3426208" y="6400959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9" name="橢圓 118"/>
              <p:cNvSpPr/>
              <p:nvPr/>
            </p:nvSpPr>
            <p:spPr>
              <a:xfrm>
                <a:off x="3426208" y="666009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橢圓 119"/>
              <p:cNvSpPr/>
              <p:nvPr/>
            </p:nvSpPr>
            <p:spPr>
              <a:xfrm>
                <a:off x="3673415" y="607025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1" name="橢圓 120"/>
              <p:cNvSpPr/>
              <p:nvPr/>
            </p:nvSpPr>
            <p:spPr>
              <a:xfrm>
                <a:off x="3963221" y="607025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橢圓 121"/>
              <p:cNvSpPr/>
              <p:nvPr/>
            </p:nvSpPr>
            <p:spPr>
              <a:xfrm>
                <a:off x="3721727" y="6400959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3" name="橢圓 122"/>
              <p:cNvSpPr/>
              <p:nvPr/>
            </p:nvSpPr>
            <p:spPr>
              <a:xfrm>
                <a:off x="4011528" y="6400959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4" name="橢圓 123"/>
              <p:cNvSpPr/>
              <p:nvPr/>
            </p:nvSpPr>
            <p:spPr>
              <a:xfrm>
                <a:off x="4011528" y="666009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5" name="橢圓 124"/>
              <p:cNvSpPr/>
              <p:nvPr/>
            </p:nvSpPr>
            <p:spPr>
              <a:xfrm>
                <a:off x="3673420" y="661178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6" name="橢圓 125"/>
              <p:cNvSpPr/>
              <p:nvPr/>
            </p:nvSpPr>
            <p:spPr>
              <a:xfrm>
                <a:off x="4252234" y="607025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7" name="橢圓 126"/>
              <p:cNvSpPr/>
              <p:nvPr/>
            </p:nvSpPr>
            <p:spPr>
              <a:xfrm>
                <a:off x="4252239" y="6352653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橢圓 127"/>
              <p:cNvSpPr/>
              <p:nvPr/>
            </p:nvSpPr>
            <p:spPr>
              <a:xfrm>
                <a:off x="4590347" y="611856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9" name="橢圓 128"/>
              <p:cNvSpPr/>
              <p:nvPr/>
            </p:nvSpPr>
            <p:spPr>
              <a:xfrm>
                <a:off x="4590347" y="6400959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" name="橢圓 129"/>
              <p:cNvSpPr/>
              <p:nvPr/>
            </p:nvSpPr>
            <p:spPr>
              <a:xfrm>
                <a:off x="4590347" y="666009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1" name="橢圓 130"/>
              <p:cNvSpPr/>
              <p:nvPr/>
            </p:nvSpPr>
            <p:spPr>
              <a:xfrm>
                <a:off x="4252239" y="661178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橢圓 131"/>
              <p:cNvSpPr/>
              <p:nvPr/>
            </p:nvSpPr>
            <p:spPr>
              <a:xfrm>
                <a:off x="4853489" y="6070491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3" name="橢圓 132"/>
              <p:cNvSpPr/>
              <p:nvPr/>
            </p:nvSpPr>
            <p:spPr>
              <a:xfrm>
                <a:off x="4901800" y="6401192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" name="橢圓 133"/>
              <p:cNvSpPr/>
              <p:nvPr/>
            </p:nvSpPr>
            <p:spPr>
              <a:xfrm>
                <a:off x="4901800" y="6660327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5" name="橢圓 134"/>
              <p:cNvSpPr/>
              <p:nvPr/>
            </p:nvSpPr>
            <p:spPr>
              <a:xfrm>
                <a:off x="5191602" y="6401192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6" name="橢圓 135"/>
              <p:cNvSpPr/>
              <p:nvPr/>
            </p:nvSpPr>
            <p:spPr>
              <a:xfrm>
                <a:off x="5191602" y="6660327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7" name="橢圓 136"/>
              <p:cNvSpPr/>
              <p:nvPr/>
            </p:nvSpPr>
            <p:spPr>
              <a:xfrm>
                <a:off x="5191602" y="611856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8" name="橢圓 137"/>
              <p:cNvSpPr/>
              <p:nvPr/>
            </p:nvSpPr>
            <p:spPr>
              <a:xfrm>
                <a:off x="5424921" y="6070491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9" name="橢圓 138"/>
              <p:cNvSpPr/>
              <p:nvPr/>
            </p:nvSpPr>
            <p:spPr>
              <a:xfrm>
                <a:off x="5473233" y="6660327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橢圓 139"/>
              <p:cNvSpPr/>
              <p:nvPr/>
            </p:nvSpPr>
            <p:spPr>
              <a:xfrm>
                <a:off x="5771553" y="6401192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1" name="橢圓 140"/>
              <p:cNvSpPr/>
              <p:nvPr/>
            </p:nvSpPr>
            <p:spPr>
              <a:xfrm>
                <a:off x="5771553" y="6660327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橢圓 141"/>
              <p:cNvSpPr/>
              <p:nvPr/>
            </p:nvSpPr>
            <p:spPr>
              <a:xfrm>
                <a:off x="5771553" y="611856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3" name="橢圓 142"/>
              <p:cNvSpPr/>
              <p:nvPr/>
            </p:nvSpPr>
            <p:spPr>
              <a:xfrm>
                <a:off x="5424921" y="6352885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4" name="橢圓 143"/>
              <p:cNvSpPr/>
              <p:nvPr/>
            </p:nvSpPr>
            <p:spPr>
              <a:xfrm>
                <a:off x="1323132" y="6065942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5" name="橢圓 144"/>
              <p:cNvSpPr/>
              <p:nvPr/>
            </p:nvSpPr>
            <p:spPr>
              <a:xfrm>
                <a:off x="1612938" y="6065942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橢圓 145"/>
              <p:cNvSpPr/>
              <p:nvPr/>
            </p:nvSpPr>
            <p:spPr>
              <a:xfrm>
                <a:off x="1371444" y="6396643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7" name="橢圓 146"/>
              <p:cNvSpPr/>
              <p:nvPr/>
            </p:nvSpPr>
            <p:spPr>
              <a:xfrm>
                <a:off x="1661245" y="6655778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8" name="橢圓 147"/>
              <p:cNvSpPr/>
              <p:nvPr/>
            </p:nvSpPr>
            <p:spPr>
              <a:xfrm>
                <a:off x="1323137" y="6607472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9" name="橢圓 148"/>
              <p:cNvSpPr/>
              <p:nvPr/>
            </p:nvSpPr>
            <p:spPr>
              <a:xfrm>
                <a:off x="1611164" y="6347420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0" name="橢圓 149"/>
              <p:cNvSpPr/>
              <p:nvPr/>
            </p:nvSpPr>
            <p:spPr>
              <a:xfrm>
                <a:off x="1899196" y="635592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1" name="橢圓 150"/>
              <p:cNvSpPr/>
              <p:nvPr/>
            </p:nvSpPr>
            <p:spPr>
              <a:xfrm>
                <a:off x="2184648" y="6065942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2" name="橢圓 151"/>
              <p:cNvSpPr/>
              <p:nvPr/>
            </p:nvSpPr>
            <p:spPr>
              <a:xfrm>
                <a:off x="1945804" y="6115320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3" name="橢圓 152"/>
              <p:cNvSpPr/>
              <p:nvPr/>
            </p:nvSpPr>
            <p:spPr>
              <a:xfrm>
                <a:off x="2226605" y="6655778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4" name="橢圓 153"/>
              <p:cNvSpPr/>
              <p:nvPr/>
            </p:nvSpPr>
            <p:spPr>
              <a:xfrm>
                <a:off x="1894847" y="6620172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5" name="橢圓 154"/>
              <p:cNvSpPr/>
              <p:nvPr/>
            </p:nvSpPr>
            <p:spPr>
              <a:xfrm>
                <a:off x="2182874" y="6353770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6" name="橢圓 155"/>
              <p:cNvSpPr/>
              <p:nvPr/>
            </p:nvSpPr>
            <p:spPr>
              <a:xfrm>
                <a:off x="2483768" y="6067896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7" name="橢圓 156"/>
              <p:cNvSpPr/>
              <p:nvPr/>
            </p:nvSpPr>
            <p:spPr>
              <a:xfrm>
                <a:off x="2821881" y="6116202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橢圓 157"/>
              <p:cNvSpPr/>
              <p:nvPr/>
            </p:nvSpPr>
            <p:spPr>
              <a:xfrm>
                <a:off x="2821881" y="6398597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9" name="橢圓 158"/>
              <p:cNvSpPr/>
              <p:nvPr/>
            </p:nvSpPr>
            <p:spPr>
              <a:xfrm>
                <a:off x="2530376" y="6400378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0" name="橢圓 159"/>
              <p:cNvSpPr/>
              <p:nvPr/>
            </p:nvSpPr>
            <p:spPr>
              <a:xfrm>
                <a:off x="2483773" y="6609426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1" name="橢圓 160"/>
              <p:cNvSpPr/>
              <p:nvPr/>
            </p:nvSpPr>
            <p:spPr>
              <a:xfrm>
                <a:off x="2771800" y="6616402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673484" y="62638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C168F-77A0-CB4B-B27D-DED695876918}" type="slidenum">
              <a:rPr lang="en-US" smtClean="0"/>
              <a:t>‹#›</a:t>
            </a:fld>
            <a:endParaRPr lang="en-US"/>
          </a:p>
        </p:txBody>
      </p:sp>
      <p:grpSp>
        <p:nvGrpSpPr>
          <p:cNvPr id="167" name="群組 166"/>
          <p:cNvGrpSpPr/>
          <p:nvPr/>
        </p:nvGrpSpPr>
        <p:grpSpPr>
          <a:xfrm>
            <a:off x="0" y="0"/>
            <a:ext cx="9144000" cy="421361"/>
            <a:chOff x="0" y="0"/>
            <a:chExt cx="9144000" cy="421361"/>
          </a:xfrm>
        </p:grpSpPr>
        <p:sp>
          <p:nvSpPr>
            <p:cNvPr id="168" name="矩形 167"/>
            <p:cNvSpPr/>
            <p:nvPr/>
          </p:nvSpPr>
          <p:spPr>
            <a:xfrm>
              <a:off x="0" y="0"/>
              <a:ext cx="9144000" cy="396000"/>
            </a:xfrm>
            <a:prstGeom prst="rect">
              <a:avLst/>
            </a:prstGeom>
            <a:solidFill>
              <a:schemeClr val="bg1">
                <a:lumMod val="8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pic>
          <p:nvPicPr>
            <p:cNvPr id="169" name="圖片 168" descr="ntu-white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08104" y="51302"/>
              <a:ext cx="3635896" cy="3700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192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4.tiff"/><Relationship Id="rId5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hyperlink" Target="mailto:b01902004@csie.ntu.edu.tw)" TargetMode="External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hyperlink" Target="mailto:b01902004@csie.ntu.edu.tw)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b01902004@csie.ntu.edu.tw)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b01902004@csie.ntu.edu.tw)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hyperlink" Target="mailto:b01902004@csie.ntu.edu.tw)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20.png"/><Relationship Id="rId6" Type="http://schemas.openxmlformats.org/officeDocument/2006/relationships/hyperlink" Target="mailto:b01902004@csie.ntu.edu.tw)" TargetMode="External"/><Relationship Id="rId7" Type="http://schemas.openxmlformats.org/officeDocument/2006/relationships/image" Target="../media/image23.tiff"/><Relationship Id="rId8" Type="http://schemas.openxmlformats.org/officeDocument/2006/relationships/image" Target="../media/image24.tiff"/><Relationship Id="rId9" Type="http://schemas.openxmlformats.org/officeDocument/2006/relationships/image" Target="../media/image25.tiff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20.png"/><Relationship Id="rId6" Type="http://schemas.openxmlformats.org/officeDocument/2006/relationships/hyperlink" Target="mailto:b01902004@csie.ntu.edu.tw)" TargetMode="External"/><Relationship Id="rId7" Type="http://schemas.openxmlformats.org/officeDocument/2006/relationships/image" Target="../media/image23.tiff"/><Relationship Id="rId8" Type="http://schemas.openxmlformats.org/officeDocument/2006/relationships/image" Target="../media/image24.tiff"/><Relationship Id="rId9" Type="http://schemas.openxmlformats.org/officeDocument/2006/relationships/image" Target="../media/image25.tiff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20.png"/><Relationship Id="rId6" Type="http://schemas.openxmlformats.org/officeDocument/2006/relationships/hyperlink" Target="mailto:b01902004@csie.ntu.edu.tw)" TargetMode="External"/><Relationship Id="rId7" Type="http://schemas.openxmlformats.org/officeDocument/2006/relationships/image" Target="../media/image23.tiff"/><Relationship Id="rId8" Type="http://schemas.openxmlformats.org/officeDocument/2006/relationships/image" Target="../media/image24.tiff"/><Relationship Id="rId9" Type="http://schemas.openxmlformats.org/officeDocument/2006/relationships/image" Target="../media/image25.tiff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20.png"/><Relationship Id="rId6" Type="http://schemas.openxmlformats.org/officeDocument/2006/relationships/hyperlink" Target="mailto:b01902004@csie.ntu.edu.tw)" TargetMode="External"/><Relationship Id="rId7" Type="http://schemas.openxmlformats.org/officeDocument/2006/relationships/image" Target="../media/image23.tiff"/><Relationship Id="rId8" Type="http://schemas.openxmlformats.org/officeDocument/2006/relationships/image" Target="../media/image24.tiff"/><Relationship Id="rId9" Type="http://schemas.openxmlformats.org/officeDocument/2006/relationships/image" Target="../media/image25.tiff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hyperlink" Target="mailto:b01902004@csie.ntu.edu.tw)" TargetMode="External"/><Relationship Id="rId6" Type="http://schemas.openxmlformats.org/officeDocument/2006/relationships/image" Target="../media/image23.tiff"/><Relationship Id="rId7" Type="http://schemas.openxmlformats.org/officeDocument/2006/relationships/image" Target="../media/image24.tiff"/><Relationship Id="rId8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2.png"/><Relationship Id="rId5" Type="http://schemas.openxmlformats.org/officeDocument/2006/relationships/image" Target="../media/image29.png"/><Relationship Id="rId6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2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2.png"/><Relationship Id="rId5" Type="http://schemas.openxmlformats.org/officeDocument/2006/relationships/image" Target="../media/image29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b01902004@csie.ntu.edu.tw)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40.jpeg"/><Relationship Id="rId11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b01902004@csie.ntu.edu.tw)" TargetMode="External"/><Relationship Id="rId3" Type="http://schemas.openxmlformats.org/officeDocument/2006/relationships/image" Target="../media/image7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hyperlink" Target="mailto:b01902004@csie.ntu.edu.tw)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hyperlink" Target="mailto:b01902004@csie.ntu.edu.tw)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b01902004@csie.ntu.edu.tw)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hyperlink" Target="mailto:b01902004@csie.ntu.edu.tw)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hyperlink" Target="mailto:b01902004@csie.ntu.edu.tw)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hyperlink" Target="mailto:b01902004@csie.ntu.edu.tw)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b01902004@csie.ntu.edu.tw)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hyperlink" Target="mailto:b01902004@csie.ntu.edu.tw)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hyperlink" Target="mailto:b01902004@csie.ntu.edu.tw)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b01902004@csie.ntu.edu.tw)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b01902004@csie.ntu.edu.tw)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5.png"/><Relationship Id="rId5" Type="http://schemas.openxmlformats.org/officeDocument/2006/relationships/image" Target="../media/image58.png"/><Relationship Id="rId6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b01902004@csie.ntu.edu.tw)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b01902004@csie.ntu.edu.tw)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hyperlink" Target="mailto:b01902004@csie.ntu.edu.tw)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hyperlink" Target="mailto:b01902004@csie.ntu.edu.tw)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openxmlformats.org/officeDocument/2006/relationships/hyperlink" Target="mailto:b01902004@csie.ntu.edu.tw)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b01902004@csie.ntu.edu.tw)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b01902004@csie.ntu.edu.tw)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hyperlink" Target="mailto:b01902004@csie.ntu.edu.tw)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hyperlink" Target="mailto:b01902004@csie.ntu.edu.tw)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275" y="1699022"/>
            <a:ext cx="8382000" cy="1790700"/>
          </a:xfrm>
        </p:spPr>
        <p:txBody>
          <a:bodyPr>
            <a:normAutofit fontScale="90000"/>
          </a:bodyPr>
          <a:lstStyle/>
          <a:p>
            <a:r>
              <a:rPr lang="en-US" b="1" i="1" dirty="0" err="1" smtClean="0"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b="1" i="1" dirty="0" smtClean="0">
                <a:latin typeface="Apple Braille" charset="0"/>
                <a:ea typeface="Apple Braille" charset="0"/>
                <a:cs typeface="Apple Braille" charset="0"/>
              </a:rPr>
              <a:t>+: Latent Aspect Discovery with Deep Representations</a:t>
            </a:r>
            <a:endParaRPr lang="en-US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7251700" cy="1655762"/>
          </a:xfrm>
        </p:spPr>
        <p:txBody>
          <a:bodyPr>
            <a:normAutofit fontScale="92500"/>
          </a:bodyPr>
          <a:lstStyle/>
          <a:p>
            <a:r>
              <a:rPr lang="en-US" sz="2600" b="1" u="sng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Chieh</a:t>
            </a:r>
            <a:r>
              <a:rPr lang="en-US" sz="26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-En Tsai</a:t>
            </a:r>
            <a:r>
              <a:rPr lang="zh-TW" altLang="en-US" sz="26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6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(Andy</a:t>
            </a:r>
            <a:r>
              <a:rPr lang="zh-TW" altLang="en-US" sz="26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6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Tsai)</a:t>
            </a:r>
            <a:r>
              <a:rPr lang="en-US" sz="2600" dirty="0" smtClean="0">
                <a:solidFill>
                  <a:schemeClr val="bg1">
                    <a:lumMod val="6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, Hui-</a:t>
            </a:r>
            <a:r>
              <a:rPr lang="en-US" sz="2600" dirty="0" err="1" smtClean="0">
                <a:solidFill>
                  <a:schemeClr val="bg1">
                    <a:lumMod val="6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Lan</a:t>
            </a:r>
            <a:r>
              <a:rPr lang="en-US" sz="2600" dirty="0" smtClean="0">
                <a:solidFill>
                  <a:schemeClr val="bg1">
                    <a:lumMod val="6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Hsieh, Winston Hsu</a:t>
            </a:r>
          </a:p>
          <a:p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Communication and Multimedia Lab</a:t>
            </a:r>
          </a:p>
          <a:p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National Taiwan University, Taipei, Taiwan</a:t>
            </a:r>
            <a:endParaRPr lang="en-US" i="1" dirty="0">
              <a:solidFill>
                <a:schemeClr val="bg1">
                  <a:lumMod val="6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089" y="4890219"/>
            <a:ext cx="967975" cy="9597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4"/>
              </a:rPr>
              <a:t>b01902004@csie.ntu.edu.tw)</a:t>
            </a:r>
            <a:endParaRPr lang="en-US" sz="105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5418" y="5003713"/>
            <a:ext cx="1154258" cy="967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7963"/>
            <a:ext cx="9144000" cy="23955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92036" y="1828799"/>
            <a:ext cx="4861513" cy="632003"/>
          </a:xfrm>
          <a:prstGeom prst="rect">
            <a:avLst/>
          </a:prstGeom>
          <a:solidFill>
            <a:srgbClr val="D9D9D9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48885" y="1876027"/>
            <a:ext cx="4763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Text is not always reliable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Motivation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: text is rare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837214" y="3855917"/>
            <a:ext cx="8306786" cy="3263504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altLang="zh-TW" u="sng" dirty="0" smtClean="0"/>
              <a:t>T</a:t>
            </a:r>
            <a:r>
              <a:rPr lang="en-US" u="sng" dirty="0" smtClean="0"/>
              <a:t>ags and description can be very few and contain l</a:t>
            </a:r>
            <a:r>
              <a:rPr lang="en-US" altLang="zh-TW" u="sng" dirty="0" smtClean="0"/>
              <a:t>ittle</a:t>
            </a:r>
            <a:r>
              <a:rPr lang="en-US" u="sng" dirty="0" smtClean="0"/>
              <a:t> amount of information</a:t>
            </a:r>
            <a:r>
              <a:rPr lang="en-US" dirty="0" smtClean="0"/>
              <a:t>.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10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5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413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Introducing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+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50" y="1741143"/>
            <a:ext cx="4439455" cy="3329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utoShape 27"/>
          <p:cNvSpPr>
            <a:spLocks noChangeArrowheads="1"/>
          </p:cNvSpPr>
          <p:nvPr/>
        </p:nvSpPr>
        <p:spPr bwMode="auto">
          <a:xfrm>
            <a:off x="4648998" y="2808093"/>
            <a:ext cx="341171" cy="711692"/>
          </a:xfrm>
          <a:prstGeom prst="rightArrow">
            <a:avLst>
              <a:gd name="adj1" fmla="val 50000"/>
              <a:gd name="adj2" fmla="val 40079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  <a:effectLst>
            <a:outerShdw blurRad="63500" dist="40161" dir="4293903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4819583" y="4884886"/>
            <a:ext cx="42206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kumimoji="1" lang="en-US" altLang="zh-TW" b="1" i="1" dirty="0" smtClean="0">
                <a:solidFill>
                  <a:srgbClr val="FF0000"/>
                </a:solidFill>
              </a:rPr>
              <a:t>“representative”</a:t>
            </a:r>
          </a:p>
          <a:p>
            <a:pPr marL="214313" indent="-214313">
              <a:buFont typeface="Wingdings" charset="2"/>
              <a:buChar char="Ø"/>
            </a:pPr>
            <a:r>
              <a:rPr kumimoji="1" lang="en-US" altLang="zh-TW" b="1" i="1" dirty="0" smtClean="0">
                <a:solidFill>
                  <a:srgbClr val="FF0000"/>
                </a:solidFill>
              </a:rPr>
              <a:t>“diverse”</a:t>
            </a:r>
          </a:p>
          <a:p>
            <a:pPr marL="214313" indent="-214313">
              <a:buFont typeface="Wingdings" charset="2"/>
              <a:buChar char="Ø"/>
            </a:pPr>
            <a:r>
              <a:rPr kumimoji="1" lang="en-US" altLang="zh-TW" b="1" i="1" dirty="0" smtClean="0">
                <a:solidFill>
                  <a:srgbClr val="FF0000"/>
                </a:solidFill>
              </a:rPr>
              <a:t>Without the need of text</a:t>
            </a:r>
            <a:endParaRPr lang="zh-TW" altLang="en-US" b="1" i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10434" y="2279929"/>
            <a:ext cx="82426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50" i="1" dirty="0">
                <a:latin typeface="Apple Braille" charset="0"/>
                <a:ea typeface="Apple Braille" charset="0"/>
                <a:cs typeface="Apple Braille" charset="0"/>
              </a:rPr>
              <a:t>#Hanami</a:t>
            </a:r>
            <a:endParaRPr lang="zh-TW" altLang="en-US" sz="135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2181" y="1423796"/>
            <a:ext cx="2598493" cy="311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350" dirty="0">
                <a:solidFill>
                  <a:srgbClr val="76A000"/>
                </a:solidFill>
              </a:rPr>
              <a:t>photos of related aspects</a:t>
            </a:r>
            <a:endParaRPr kumimoji="1" lang="zh-TW" altLang="en-US" sz="1350" dirty="0">
              <a:solidFill>
                <a:srgbClr val="76A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4338899" y="3088948"/>
            <a:ext cx="18930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350" dirty="0">
                <a:solidFill>
                  <a:srgbClr val="76A000"/>
                </a:solidFill>
              </a:rPr>
              <a:t>variant (diverse) aspects</a:t>
            </a:r>
            <a:endParaRPr kumimoji="1" lang="zh-TW" altLang="en-US" sz="1350" dirty="0">
              <a:solidFill>
                <a:srgbClr val="76A000"/>
              </a:solidFill>
            </a:endParaRPr>
          </a:p>
        </p:txBody>
      </p:sp>
      <p:grpSp>
        <p:nvGrpSpPr>
          <p:cNvPr id="14" name="群組 111"/>
          <p:cNvGrpSpPr>
            <a:grpSpLocks/>
          </p:cNvGrpSpPr>
          <p:nvPr/>
        </p:nvGrpSpPr>
        <p:grpSpPr bwMode="auto">
          <a:xfrm>
            <a:off x="489217" y="4678586"/>
            <a:ext cx="1047106" cy="486077"/>
            <a:chOff x="5487534" y="5427016"/>
            <a:chExt cx="1249061" cy="591348"/>
          </a:xfrm>
        </p:grpSpPr>
        <p:pic>
          <p:nvPicPr>
            <p:cNvPr id="15" name="Picture 14" descr="icon_34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246" y="5427016"/>
              <a:ext cx="591349" cy="591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1" descr="icon_34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7534" y="5427016"/>
              <a:ext cx="591348" cy="591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11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6"/>
              </a:rPr>
              <a:t>b01902004@csie.ntu.edu.tw)</a:t>
            </a:r>
            <a:endParaRPr lang="en-US" sz="105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979" y="1937026"/>
            <a:ext cx="3226910" cy="4729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980" y="2629657"/>
            <a:ext cx="3226910" cy="4568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980" y="3346393"/>
            <a:ext cx="3226910" cy="470525"/>
          </a:xfrm>
          <a:prstGeom prst="rect">
            <a:avLst/>
          </a:prstGeom>
        </p:spPr>
      </p:pic>
      <p:pic>
        <p:nvPicPr>
          <p:cNvPr id="24" name="Picture 4" descr="C:\Users\博章\OneDrive\lab\ICASSP2016\figure\high_level_lake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6416" y="4076805"/>
            <a:ext cx="3243474" cy="48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420688" y="1676401"/>
            <a:ext cx="158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“Cherry Blossom”</a:t>
            </a:r>
            <a:endParaRPr lang="en-US" sz="14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5435450" y="2373209"/>
            <a:ext cx="1540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“Japanese Food”</a:t>
            </a:r>
            <a:endParaRPr lang="en-US" sz="14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5435450" y="3086506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“Picnics”</a:t>
            </a:r>
            <a:endParaRPr lang="en-US" sz="1400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5429349" y="3816768"/>
            <a:ext cx="1502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“Riverside trees”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1008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1" u="sng" dirty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Why and What</a:t>
            </a:r>
          </a:p>
          <a:p>
            <a:pPr>
              <a:buFont typeface="Wingdings" charset="2"/>
              <a:buChar char="q"/>
            </a:pPr>
            <a:r>
              <a:rPr lang="en-US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i="1" u="sng" dirty="0" smtClean="0">
                <a:latin typeface="Apple Braille" charset="0"/>
                <a:ea typeface="Apple Braille" charset="0"/>
                <a:cs typeface="Apple Braille" charset="0"/>
              </a:rPr>
              <a:t>Framework</a:t>
            </a:r>
            <a:endParaRPr lang="en-US" i="1" u="sng" dirty="0">
              <a:latin typeface="Apple Braille" charset="0"/>
              <a:ea typeface="Apple Braille" charset="0"/>
              <a:cs typeface="Apple Braille" charset="0"/>
            </a:endParaRPr>
          </a:p>
          <a:p>
            <a:pPr lvl="1">
              <a:buFont typeface="Wingdings" charset="2"/>
              <a:buChar char="Ø"/>
            </a:pPr>
            <a:r>
              <a:rPr lang="en-US" sz="2400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sz="2400" i="1" dirty="0" smtClean="0">
                <a:latin typeface="Apple Braille" charset="0"/>
                <a:ea typeface="Apple Braille" charset="0"/>
                <a:cs typeface="Apple Braille" charset="0"/>
              </a:rPr>
              <a:t>Define “aspect”</a:t>
            </a:r>
          </a:p>
          <a:p>
            <a:pPr lvl="1">
              <a:buFont typeface="Wingdings" charset="2"/>
              <a:buChar char="Ø"/>
            </a:pPr>
            <a:r>
              <a:rPr lang="en-US" sz="2400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sz="2400" i="1" dirty="0" smtClean="0">
                <a:latin typeface="Apple Braille" charset="0"/>
                <a:ea typeface="Apple Braille" charset="0"/>
                <a:cs typeface="Apple Braille" charset="0"/>
              </a:rPr>
              <a:t>Method</a:t>
            </a:r>
          </a:p>
          <a:p>
            <a:pPr>
              <a:buFont typeface="Wingdings" charset="2"/>
              <a:buChar char="q"/>
            </a:pPr>
            <a:r>
              <a:rPr lang="en-US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i="1" u="sng" dirty="0" smtClean="0">
                <a:latin typeface="Apple Braille" charset="0"/>
                <a:ea typeface="Apple Braille" charset="0"/>
                <a:cs typeface="Apple Braille" charset="0"/>
              </a:rPr>
              <a:t>Evaluation</a:t>
            </a:r>
            <a:endParaRPr lang="en-US" i="1" dirty="0">
              <a:latin typeface="Apple Braille" charset="0"/>
              <a:ea typeface="Apple Braille" charset="0"/>
              <a:cs typeface="Apple Braille" charset="0"/>
            </a:endParaRPr>
          </a:p>
          <a:p>
            <a:pPr lvl="1">
              <a:buFont typeface="Wingdings" charset="2"/>
              <a:buChar char="Ø"/>
            </a:pPr>
            <a:r>
              <a:rPr lang="en-US" sz="2400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sz="2400" i="1" dirty="0" smtClean="0">
                <a:latin typeface="Apple Braille" charset="0"/>
                <a:ea typeface="Apple Braille" charset="0"/>
                <a:cs typeface="Apple Braille" charset="0"/>
              </a:rPr>
              <a:t>Visualizing results</a:t>
            </a:r>
          </a:p>
          <a:p>
            <a:pPr>
              <a:buFont typeface="Wingdings" charset="2"/>
              <a:buChar char="q"/>
            </a:pPr>
            <a:r>
              <a:rPr lang="en-US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i="1" u="sng" dirty="0">
                <a:latin typeface="Apple Braille" charset="0"/>
                <a:ea typeface="Apple Braille" charset="0"/>
                <a:cs typeface="Apple Braille" charset="0"/>
              </a:rPr>
              <a:t>I</a:t>
            </a:r>
            <a:r>
              <a:rPr lang="en-US" i="1" u="sng" dirty="0" smtClean="0">
                <a:latin typeface="Apple Braille" charset="0"/>
                <a:ea typeface="Apple Braille" charset="0"/>
                <a:cs typeface="Apple Braille" charset="0"/>
              </a:rPr>
              <a:t>dea </a:t>
            </a:r>
            <a:r>
              <a:rPr lang="en-US" i="1" u="sng" dirty="0">
                <a:latin typeface="Apple Braille" charset="0"/>
                <a:ea typeface="Apple Braille" charset="0"/>
                <a:cs typeface="Apple Braille" charset="0"/>
              </a:rPr>
              <a:t>takeaway</a:t>
            </a:r>
            <a:r>
              <a:rPr lang="en-US" altLang="zh-TW" i="1" u="sng" dirty="0">
                <a:latin typeface="Apple Braille" charset="0"/>
                <a:ea typeface="Apple Braille" charset="0"/>
                <a:cs typeface="Apple Braille" charset="0"/>
              </a:rPr>
              <a:t>s</a:t>
            </a:r>
            <a:endParaRPr lang="en-US" i="1" u="sng" dirty="0">
              <a:latin typeface="Apple Braille" charset="0"/>
              <a:ea typeface="Apple Braille" charset="0"/>
              <a:cs typeface="Apple Braille" charset="0"/>
            </a:endParaRPr>
          </a:p>
          <a:p>
            <a:pPr lvl="1"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endParaRPr lang="en-US" i="1" dirty="0" smtClean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12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3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7981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Define “aspect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zh-TW" altLang="en-US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We</a:t>
            </a:r>
            <a:r>
              <a:rPr lang="zh-TW" altLang="en-US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define</a:t>
            </a:r>
            <a:r>
              <a:rPr lang="zh-TW" altLang="en-US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a</a:t>
            </a:r>
            <a:r>
              <a:rPr lang="zh-TW" altLang="en-US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good</a:t>
            </a:r>
            <a:r>
              <a:rPr lang="zh-TW" altLang="en-US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aspect</a:t>
            </a:r>
            <a:r>
              <a:rPr lang="zh-TW" altLang="en-US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as:</a:t>
            </a:r>
          </a:p>
          <a:p>
            <a:pPr marL="342900" lvl="1" indent="0">
              <a:buNone/>
            </a:pP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-</a:t>
            </a:r>
            <a:r>
              <a:rPr lang="zh-TW" altLang="en-US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Commonly </a:t>
            </a:r>
            <a:r>
              <a:rPr lang="en-US" altLang="zh-TW" b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seen </a:t>
            </a: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concept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among images</a:t>
            </a:r>
          </a:p>
          <a:p>
            <a:pPr lvl="1"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zh-TW" altLang="en-US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We define </a:t>
            </a: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a</a:t>
            </a:r>
            <a:r>
              <a:rPr lang="zh-TW" altLang="en-US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good aspect</a:t>
            </a:r>
            <a:r>
              <a:rPr lang="zh-TW" altLang="en-US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discovery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as:</a:t>
            </a:r>
          </a:p>
          <a:p>
            <a:pPr marL="342900" lvl="1" indent="0">
              <a:buNone/>
            </a:pP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-</a:t>
            </a:r>
            <a:r>
              <a:rPr lang="zh-TW" altLang="en-US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The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more aspects discovered the better</a:t>
            </a:r>
          </a:p>
          <a:p>
            <a:pPr marL="342900" lvl="1" indent="0">
              <a:buNone/>
            </a:pP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-</a:t>
            </a:r>
            <a:r>
              <a:rPr lang="zh-TW" altLang="en-US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The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more </a:t>
            </a:r>
            <a:r>
              <a:rPr lang="en-US" altLang="zh-TW" b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diverse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 the discovered aspects are the </a:t>
            </a: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better</a:t>
            </a:r>
            <a:endParaRPr lang="en-US" altLang="zh-TW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13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2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2646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Define “aspect”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24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commonly</a:t>
            </a:r>
            <a:r>
              <a:rPr lang="zh-TW" altLang="en-US" sz="2400" b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seen</a:t>
            </a:r>
            <a:r>
              <a:rPr lang="zh-TW" altLang="en-US" sz="2400" b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4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&amp;</a:t>
            </a:r>
            <a:r>
              <a:rPr lang="zh-TW" altLang="en-US" sz="24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diverse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1435" y="1735790"/>
            <a:ext cx="2994568" cy="210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180108" y="1556885"/>
            <a:ext cx="3399182" cy="251879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781257" y="2596278"/>
            <a:ext cx="2657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#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Hanami</a:t>
            </a:r>
            <a:endParaRPr lang="en-US" i="1" dirty="0">
              <a:solidFill>
                <a:schemeClr val="accent1">
                  <a:lumMod val="50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(Japanese flower viewing)</a:t>
            </a:r>
          </a:p>
        </p:txBody>
      </p:sp>
      <p:pic>
        <p:nvPicPr>
          <p:cNvPr id="14" name="Picture 12" descr="C:\Users\博章\OneDrive\lab\yahooGC\Hanami_top25\foodlike\4_89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33" y="4523137"/>
            <a:ext cx="1220819" cy="915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博章\OneDrive\lab\yahooGC\Hanami_25photo\22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189" y="4527447"/>
            <a:ext cx="1423681" cy="948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C:\Users\博章\OneDrive\lab\yahooGC\Hanami_25photo\6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0512" y="4527448"/>
            <a:ext cx="631484" cy="948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C:\Users\博章\OneDrive\lab\yahooGC\Hanami_25photo\9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4619" y="4543607"/>
            <a:ext cx="1423682" cy="948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C:\Users\博章\OneDrive\lab\yahooGC\Hanami_25photo\13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2647" y="4542800"/>
            <a:ext cx="1265305" cy="94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7" descr="C:\Users\博章\OneDrive\lab\yahooGC\Hanami_25photo\631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1903" y="4543608"/>
            <a:ext cx="1264226" cy="948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10"/>
          <p:cNvSpPr txBox="1"/>
          <p:nvPr/>
        </p:nvSpPr>
        <p:spPr>
          <a:xfrm>
            <a:off x="8329613" y="4690005"/>
            <a:ext cx="6511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/>
              <a:t>. . .</a:t>
            </a:r>
            <a:endParaRPr lang="zh-TW" altLang="en-US" sz="3000" dirty="0"/>
          </a:p>
        </p:txBody>
      </p:sp>
      <p:sp>
        <p:nvSpPr>
          <p:cNvPr id="21" name="文字方塊 119"/>
          <p:cNvSpPr txBox="1"/>
          <p:nvPr/>
        </p:nvSpPr>
        <p:spPr>
          <a:xfrm>
            <a:off x="363191" y="5485744"/>
            <a:ext cx="1560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Japanese food</a:t>
            </a:r>
            <a:endParaRPr lang="zh-TW" alt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2" name="文字方塊 120"/>
          <p:cNvSpPr txBox="1"/>
          <p:nvPr/>
        </p:nvSpPr>
        <p:spPr>
          <a:xfrm>
            <a:off x="2142835" y="5491778"/>
            <a:ext cx="805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Picnic </a:t>
            </a:r>
            <a:endParaRPr lang="zh-TW" alt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3" name="文字方塊 121"/>
          <p:cNvSpPr txBox="1"/>
          <p:nvPr/>
        </p:nvSpPr>
        <p:spPr>
          <a:xfrm>
            <a:off x="3181839" y="5485226"/>
            <a:ext cx="1160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Potted art</a:t>
            </a:r>
            <a:endParaRPr lang="zh-TW" alt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4" name="文字方塊 122"/>
          <p:cNvSpPr txBox="1"/>
          <p:nvPr/>
        </p:nvSpPr>
        <p:spPr>
          <a:xfrm>
            <a:off x="4295235" y="5487965"/>
            <a:ext cx="147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Historical site</a:t>
            </a:r>
            <a:endParaRPr lang="zh-TW" alt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5" name="文字方塊 123"/>
          <p:cNvSpPr txBox="1"/>
          <p:nvPr/>
        </p:nvSpPr>
        <p:spPr>
          <a:xfrm>
            <a:off x="5738795" y="5484443"/>
            <a:ext cx="1402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Photo taking</a:t>
            </a:r>
            <a:endParaRPr lang="zh-TW" alt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6" name="文字方塊 124"/>
          <p:cNvSpPr txBox="1"/>
          <p:nvPr/>
        </p:nvSpPr>
        <p:spPr>
          <a:xfrm>
            <a:off x="7022401" y="5479049"/>
            <a:ext cx="1682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Cherry blossom</a:t>
            </a:r>
            <a:endParaRPr lang="zh-TW" alt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692766" y="2588027"/>
            <a:ext cx="2773373" cy="658919"/>
          </a:xfrm>
          <a:prstGeom prst="parallelogram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Notched Right Arrow 28"/>
          <p:cNvSpPr/>
          <p:nvPr/>
        </p:nvSpPr>
        <p:spPr>
          <a:xfrm>
            <a:off x="3555589" y="2838328"/>
            <a:ext cx="439937" cy="22651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3" name="Straight Connector 32"/>
          <p:cNvCxnSpPr/>
          <p:nvPr/>
        </p:nvCxnSpPr>
        <p:spPr>
          <a:xfrm>
            <a:off x="305934" y="4411594"/>
            <a:ext cx="8023679" cy="29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19145" y="4088429"/>
            <a:ext cx="18485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chemeClr val="tx2"/>
                </a:solidFill>
                <a:latin typeface="Apple Braille" charset="0"/>
                <a:ea typeface="Apple Braille" charset="0"/>
                <a:cs typeface="Apple Braille" charset="0"/>
              </a:rPr>
              <a:t>Aspects of # Hanami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14</a:t>
            </a:fld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10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1017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Outline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15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2"/>
              </a:rPr>
              <a:t>b01902004@csie.ntu.edu.tw)</a:t>
            </a:r>
            <a:endParaRPr lang="en-US" sz="105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1" u="sng" dirty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Why and What</a:t>
            </a:r>
          </a:p>
          <a:p>
            <a:pPr>
              <a:buFont typeface="Wingdings" charset="2"/>
              <a:buChar char="q"/>
            </a:pPr>
            <a:r>
              <a:rPr lang="en-US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i="1" u="sng" dirty="0" smtClean="0">
                <a:latin typeface="Apple Braille" charset="0"/>
                <a:ea typeface="Apple Braille" charset="0"/>
                <a:cs typeface="Apple Braille" charset="0"/>
              </a:rPr>
              <a:t>Framework</a:t>
            </a:r>
            <a:endParaRPr lang="en-US" i="1" u="sng" dirty="0">
              <a:latin typeface="Apple Braille" charset="0"/>
              <a:ea typeface="Apple Braille" charset="0"/>
              <a:cs typeface="Apple Braille" charset="0"/>
            </a:endParaRPr>
          </a:p>
          <a:p>
            <a:pPr lvl="1">
              <a:buFont typeface="Wingdings" charset="2"/>
              <a:buChar char="Ø"/>
            </a:pPr>
            <a:r>
              <a:rPr lang="en-US" sz="2400" i="1" dirty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sz="2400" i="1" dirty="0" smtClean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Define “aspect”</a:t>
            </a:r>
          </a:p>
          <a:p>
            <a:pPr lvl="1">
              <a:buFont typeface="Wingdings" charset="2"/>
              <a:buChar char="Ø"/>
            </a:pPr>
            <a:r>
              <a:rPr lang="en-US" sz="2400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sz="2400" i="1" dirty="0" smtClean="0">
                <a:latin typeface="Apple Braille" charset="0"/>
                <a:ea typeface="Apple Braille" charset="0"/>
                <a:cs typeface="Apple Braille" charset="0"/>
              </a:rPr>
              <a:t>Method</a:t>
            </a:r>
          </a:p>
          <a:p>
            <a:pPr>
              <a:buFont typeface="Wingdings" charset="2"/>
              <a:buChar char="q"/>
            </a:pPr>
            <a:r>
              <a:rPr lang="en-US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i="1" u="sng" dirty="0" smtClean="0">
                <a:latin typeface="Apple Braille" charset="0"/>
                <a:ea typeface="Apple Braille" charset="0"/>
                <a:cs typeface="Apple Braille" charset="0"/>
              </a:rPr>
              <a:t>Evaluation</a:t>
            </a:r>
            <a:endParaRPr lang="en-US" i="1" dirty="0">
              <a:latin typeface="Apple Braille" charset="0"/>
              <a:ea typeface="Apple Braille" charset="0"/>
              <a:cs typeface="Apple Braille" charset="0"/>
            </a:endParaRPr>
          </a:p>
          <a:p>
            <a:pPr lvl="1">
              <a:buFont typeface="Wingdings" charset="2"/>
              <a:buChar char="Ø"/>
            </a:pPr>
            <a:r>
              <a:rPr lang="en-US" sz="2400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sz="2400" i="1" dirty="0" smtClean="0">
                <a:latin typeface="Apple Braille" charset="0"/>
                <a:ea typeface="Apple Braille" charset="0"/>
                <a:cs typeface="Apple Braille" charset="0"/>
              </a:rPr>
              <a:t>Visualizing results</a:t>
            </a:r>
          </a:p>
          <a:p>
            <a:pPr>
              <a:buFont typeface="Wingdings" charset="2"/>
              <a:buChar char="q"/>
            </a:pPr>
            <a:r>
              <a:rPr lang="en-US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i="1" u="sng" dirty="0">
                <a:latin typeface="Apple Braille" charset="0"/>
                <a:ea typeface="Apple Braille" charset="0"/>
                <a:cs typeface="Apple Braille" charset="0"/>
              </a:rPr>
              <a:t>I</a:t>
            </a:r>
            <a:r>
              <a:rPr lang="en-US" i="1" u="sng" dirty="0" smtClean="0">
                <a:latin typeface="Apple Braille" charset="0"/>
                <a:ea typeface="Apple Braille" charset="0"/>
                <a:cs typeface="Apple Braille" charset="0"/>
              </a:rPr>
              <a:t>dea </a:t>
            </a:r>
            <a:r>
              <a:rPr lang="en-US" i="1" u="sng" dirty="0">
                <a:latin typeface="Apple Braille" charset="0"/>
                <a:ea typeface="Apple Braille" charset="0"/>
                <a:cs typeface="Apple Braille" charset="0"/>
              </a:rPr>
              <a:t>takeaway</a:t>
            </a:r>
            <a:r>
              <a:rPr lang="en-US" altLang="zh-TW" i="1" u="sng" dirty="0">
                <a:latin typeface="Apple Braille" charset="0"/>
                <a:ea typeface="Apple Braille" charset="0"/>
                <a:cs typeface="Apple Braille" charset="0"/>
              </a:rPr>
              <a:t>s</a:t>
            </a:r>
            <a:endParaRPr lang="en-US" i="1" u="sng" dirty="0">
              <a:latin typeface="Apple Braille" charset="0"/>
              <a:ea typeface="Apple Braille" charset="0"/>
              <a:cs typeface="Apple Braille" charset="0"/>
            </a:endParaRPr>
          </a:p>
          <a:p>
            <a:pPr lvl="1"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endParaRPr lang="en-US" i="1" dirty="0" smtClean="0"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5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1330036" y="1027907"/>
            <a:ext cx="6705600" cy="3448736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Naïve 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M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ethod -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Kmeans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166039" y="1261599"/>
            <a:ext cx="263236" cy="26151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Triangle 32"/>
          <p:cNvSpPr/>
          <p:nvPr/>
        </p:nvSpPr>
        <p:spPr>
          <a:xfrm>
            <a:off x="6849225" y="2167494"/>
            <a:ext cx="200890" cy="19290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Oval 35"/>
          <p:cNvSpPr/>
          <p:nvPr/>
        </p:nvSpPr>
        <p:spPr>
          <a:xfrm>
            <a:off x="4002157" y="1828217"/>
            <a:ext cx="181616" cy="190714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/>
          <p:cNvSpPr/>
          <p:nvPr/>
        </p:nvSpPr>
        <p:spPr>
          <a:xfrm>
            <a:off x="3697167" y="1425562"/>
            <a:ext cx="237335" cy="26151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Rectangle 53"/>
          <p:cNvSpPr/>
          <p:nvPr/>
        </p:nvSpPr>
        <p:spPr>
          <a:xfrm>
            <a:off x="3089757" y="1841513"/>
            <a:ext cx="277091" cy="27894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Rectangle 54"/>
          <p:cNvSpPr/>
          <p:nvPr/>
        </p:nvSpPr>
        <p:spPr>
          <a:xfrm>
            <a:off x="5140038" y="1284785"/>
            <a:ext cx="233719" cy="25899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Rectangle 55"/>
          <p:cNvSpPr/>
          <p:nvPr/>
        </p:nvSpPr>
        <p:spPr>
          <a:xfrm>
            <a:off x="4937490" y="1955013"/>
            <a:ext cx="202548" cy="21248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Rectangle 56"/>
          <p:cNvSpPr/>
          <p:nvPr/>
        </p:nvSpPr>
        <p:spPr>
          <a:xfrm>
            <a:off x="2854038" y="2718914"/>
            <a:ext cx="263235" cy="2095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Cross 57"/>
          <p:cNvSpPr/>
          <p:nvPr/>
        </p:nvSpPr>
        <p:spPr>
          <a:xfrm flipH="1">
            <a:off x="3117273" y="3891551"/>
            <a:ext cx="239197" cy="211270"/>
          </a:xfrm>
          <a:prstGeom prst="plus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2" name="Freeform 61"/>
          <p:cNvSpPr/>
          <p:nvPr/>
        </p:nvSpPr>
        <p:spPr>
          <a:xfrm>
            <a:off x="2007061" y="2495736"/>
            <a:ext cx="5363557" cy="1681376"/>
          </a:xfrm>
          <a:custGeom>
            <a:avLst/>
            <a:gdLst>
              <a:gd name="connsiteX0" fmla="*/ 0 w 5389418"/>
              <a:gd name="connsiteY0" fmla="*/ 1607085 h 1607085"/>
              <a:gd name="connsiteX1" fmla="*/ 678872 w 5389418"/>
              <a:gd name="connsiteY1" fmla="*/ 720394 h 1607085"/>
              <a:gd name="connsiteX2" fmla="*/ 1856509 w 5389418"/>
              <a:gd name="connsiteY2" fmla="*/ 540285 h 1607085"/>
              <a:gd name="connsiteX3" fmla="*/ 2757054 w 5389418"/>
              <a:gd name="connsiteY3" fmla="*/ 13812 h 1607085"/>
              <a:gd name="connsiteX4" fmla="*/ 3657600 w 5389418"/>
              <a:gd name="connsiteY4" fmla="*/ 1163739 h 1607085"/>
              <a:gd name="connsiteX5" fmla="*/ 4599709 w 5389418"/>
              <a:gd name="connsiteY5" fmla="*/ 1108321 h 1607085"/>
              <a:gd name="connsiteX6" fmla="*/ 5389418 w 5389418"/>
              <a:gd name="connsiteY6" fmla="*/ 1454685 h 1607085"/>
              <a:gd name="connsiteX7" fmla="*/ 5389418 w 5389418"/>
              <a:gd name="connsiteY7" fmla="*/ 1454685 h 1607085"/>
              <a:gd name="connsiteX8" fmla="*/ 5389418 w 5389418"/>
              <a:gd name="connsiteY8" fmla="*/ 1454685 h 160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89418" h="1607085">
                <a:moveTo>
                  <a:pt x="0" y="1607085"/>
                </a:moveTo>
                <a:cubicBezTo>
                  <a:pt x="184727" y="1252639"/>
                  <a:pt x="369454" y="898194"/>
                  <a:pt x="678872" y="720394"/>
                </a:cubicBezTo>
                <a:cubicBezTo>
                  <a:pt x="988290" y="542594"/>
                  <a:pt x="1510145" y="658049"/>
                  <a:pt x="1856509" y="540285"/>
                </a:cubicBezTo>
                <a:cubicBezTo>
                  <a:pt x="2202873" y="422521"/>
                  <a:pt x="2456872" y="-90097"/>
                  <a:pt x="2757054" y="13812"/>
                </a:cubicBezTo>
                <a:cubicBezTo>
                  <a:pt x="3057236" y="117721"/>
                  <a:pt x="3350491" y="981321"/>
                  <a:pt x="3657600" y="1163739"/>
                </a:cubicBezTo>
                <a:cubicBezTo>
                  <a:pt x="3964709" y="1346157"/>
                  <a:pt x="4311073" y="1059830"/>
                  <a:pt x="4599709" y="1108321"/>
                </a:cubicBezTo>
                <a:cubicBezTo>
                  <a:pt x="4888345" y="1156812"/>
                  <a:pt x="5389418" y="1454685"/>
                  <a:pt x="5389418" y="1454685"/>
                </a:cubicBezTo>
                <a:lnTo>
                  <a:pt x="5389418" y="1454685"/>
                </a:lnTo>
                <a:lnTo>
                  <a:pt x="5389418" y="1454685"/>
                </a:ln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4751427" y="1414284"/>
            <a:ext cx="2619191" cy="1103613"/>
          </a:xfrm>
          <a:custGeom>
            <a:avLst/>
            <a:gdLst>
              <a:gd name="connsiteX0" fmla="*/ 0 w 1967346"/>
              <a:gd name="connsiteY0" fmla="*/ 2369127 h 2369127"/>
              <a:gd name="connsiteX1" fmla="*/ 554182 w 1967346"/>
              <a:gd name="connsiteY1" fmla="*/ 2147455 h 2369127"/>
              <a:gd name="connsiteX2" fmla="*/ 928255 w 1967346"/>
              <a:gd name="connsiteY2" fmla="*/ 1357745 h 2369127"/>
              <a:gd name="connsiteX3" fmla="*/ 1219200 w 1967346"/>
              <a:gd name="connsiteY3" fmla="*/ 1122218 h 2369127"/>
              <a:gd name="connsiteX4" fmla="*/ 1967346 w 1967346"/>
              <a:gd name="connsiteY4" fmla="*/ 0 h 2369127"/>
              <a:gd name="connsiteX5" fmla="*/ 1967346 w 1967346"/>
              <a:gd name="connsiteY5" fmla="*/ 0 h 236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7346" h="2369127">
                <a:moveTo>
                  <a:pt x="0" y="2369127"/>
                </a:moveTo>
                <a:cubicBezTo>
                  <a:pt x="199736" y="2342573"/>
                  <a:pt x="399473" y="2316019"/>
                  <a:pt x="554182" y="2147455"/>
                </a:cubicBezTo>
                <a:cubicBezTo>
                  <a:pt x="708891" y="1978891"/>
                  <a:pt x="817419" y="1528618"/>
                  <a:pt x="928255" y="1357745"/>
                </a:cubicBezTo>
                <a:cubicBezTo>
                  <a:pt x="1039091" y="1186872"/>
                  <a:pt x="1046018" y="1348509"/>
                  <a:pt x="1219200" y="1122218"/>
                </a:cubicBezTo>
                <a:cubicBezTo>
                  <a:pt x="1392382" y="895927"/>
                  <a:pt x="1967346" y="0"/>
                  <a:pt x="1967346" y="0"/>
                </a:cubicBezTo>
                <a:lnTo>
                  <a:pt x="1967346" y="0"/>
                </a:ln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1336170" y="4656757"/>
            <a:ext cx="3845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Centroid as the aspect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Optimize diversity</a:t>
            </a: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No “commonly-seen” guaranteed</a:t>
            </a:r>
            <a:endParaRPr lang="en-US" dirty="0"/>
          </a:p>
        </p:txBody>
      </p:sp>
      <p:sp>
        <p:nvSpPr>
          <p:cNvPr id="67" name="Triangle 66"/>
          <p:cNvSpPr/>
          <p:nvPr/>
        </p:nvSpPr>
        <p:spPr>
          <a:xfrm>
            <a:off x="5540091" y="2678936"/>
            <a:ext cx="200890" cy="19290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8" name="Triangle 67"/>
          <p:cNvSpPr/>
          <p:nvPr/>
        </p:nvSpPr>
        <p:spPr>
          <a:xfrm>
            <a:off x="6328064" y="3022736"/>
            <a:ext cx="200890" cy="19290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0" name="Cross 69"/>
          <p:cNvSpPr/>
          <p:nvPr/>
        </p:nvSpPr>
        <p:spPr>
          <a:xfrm flipH="1">
            <a:off x="4336473" y="3110004"/>
            <a:ext cx="239197" cy="211270"/>
          </a:xfrm>
          <a:prstGeom prst="plus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1" name="Cross 70"/>
          <p:cNvSpPr/>
          <p:nvPr/>
        </p:nvSpPr>
        <p:spPr>
          <a:xfrm flipH="1">
            <a:off x="4466682" y="3965842"/>
            <a:ext cx="239197" cy="211270"/>
          </a:xfrm>
          <a:prstGeom prst="plus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16</a:t>
            </a:fld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3"/>
              </a:rPr>
              <a:t>b01902004@csie.ntu.edu.tw)</a:t>
            </a:r>
            <a:endParaRPr lang="en-US" sz="1050" dirty="0"/>
          </a:p>
        </p:txBody>
      </p:sp>
      <p:sp>
        <p:nvSpPr>
          <p:cNvPr id="77" name="Oval 76"/>
          <p:cNvSpPr/>
          <p:nvPr/>
        </p:nvSpPr>
        <p:spPr>
          <a:xfrm>
            <a:off x="3934502" y="3572457"/>
            <a:ext cx="181616" cy="190714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8" name="Oval 77"/>
          <p:cNvSpPr/>
          <p:nvPr/>
        </p:nvSpPr>
        <p:spPr>
          <a:xfrm>
            <a:off x="6330193" y="2548868"/>
            <a:ext cx="181616" cy="190714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09201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Commonly-Seen &amp; Diverse</a:t>
            </a:r>
            <a:r>
              <a:rPr lang="zh-TW" altLang="en-US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–</a:t>
            </a:r>
            <a:r>
              <a:rPr lang="zh-TW" altLang="en-US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7251" y="1208439"/>
            <a:ext cx="3646912" cy="36645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zh-TW" sz="2000" i="1" dirty="0" smtClean="0">
                <a:latin typeface="Apple Braille" charset="0"/>
                <a:ea typeface="Apple Braille" charset="0"/>
                <a:cs typeface="Apple Braille" charset="0"/>
              </a:rPr>
              <a:t>Latent</a:t>
            </a:r>
            <a:r>
              <a:rPr lang="zh-TW" altLang="en-US" sz="2000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000" i="1" dirty="0" err="1" smtClean="0">
                <a:latin typeface="Apple Braille" charset="0"/>
                <a:ea typeface="Apple Braille" charset="0"/>
                <a:cs typeface="Apple Braille" charset="0"/>
              </a:rPr>
              <a:t>Dirichlet</a:t>
            </a:r>
            <a:r>
              <a:rPr lang="zh-TW" altLang="en-US" sz="2000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000" i="1" dirty="0" smtClean="0">
                <a:latin typeface="Apple Braille" charset="0"/>
                <a:ea typeface="Apple Braille" charset="0"/>
                <a:cs typeface="Apple Braille" charset="0"/>
              </a:rPr>
              <a:t>Allocation</a:t>
            </a:r>
            <a:r>
              <a:rPr lang="zh-TW" altLang="en-US" sz="2000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000" i="1" dirty="0" smtClean="0">
                <a:latin typeface="Apple Braille" charset="0"/>
                <a:ea typeface="Apple Braille" charset="0"/>
                <a:cs typeface="Apple Braille" charset="0"/>
              </a:rPr>
              <a:t>(LDA)</a:t>
            </a:r>
            <a:endParaRPr lang="en-US" sz="20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pic>
        <p:nvPicPr>
          <p:cNvPr id="7" name="Picture 8" descr="https://upload.wikimedia.org/wikipedia/commons/thumb/d/d3/Latent_Dirichlet_allocation.svg/593px-Latent_Dirichlet_allocat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998" y="1949085"/>
            <a:ext cx="2737105" cy="143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單箭頭接點 5"/>
          <p:cNvCxnSpPr/>
          <p:nvPr/>
        </p:nvCxnSpPr>
        <p:spPr>
          <a:xfrm flipV="1">
            <a:off x="8031250" y="3384566"/>
            <a:ext cx="0" cy="308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7"/>
          <p:cNvSpPr txBox="1"/>
          <p:nvPr/>
        </p:nvSpPr>
        <p:spPr>
          <a:xfrm>
            <a:off x="7599202" y="3677277"/>
            <a:ext cx="9044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/>
              <a:t>document</a:t>
            </a:r>
            <a:endParaRPr lang="zh-TW" altLang="en-US" sz="1350" dirty="0"/>
          </a:p>
        </p:txBody>
      </p:sp>
      <p:cxnSp>
        <p:nvCxnSpPr>
          <p:cNvPr id="10" name="直線單箭頭接點 9"/>
          <p:cNvCxnSpPr/>
          <p:nvPr/>
        </p:nvCxnSpPr>
        <p:spPr>
          <a:xfrm flipH="1" flipV="1">
            <a:off x="8317282" y="2872929"/>
            <a:ext cx="273224" cy="36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8554109" y="2722888"/>
            <a:ext cx="5479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/>
              <a:t>word</a:t>
            </a:r>
            <a:endParaRPr lang="zh-TW" altLang="en-US" sz="1350" dirty="0"/>
          </a:p>
        </p:txBody>
      </p:sp>
      <p:cxnSp>
        <p:nvCxnSpPr>
          <p:cNvPr id="12" name="直線單箭頭接點 12"/>
          <p:cNvCxnSpPr/>
          <p:nvPr/>
        </p:nvCxnSpPr>
        <p:spPr>
          <a:xfrm>
            <a:off x="6627094" y="2041435"/>
            <a:ext cx="594066" cy="663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3"/>
              <p:cNvSpPr txBox="1"/>
              <p:nvPr/>
            </p:nvSpPr>
            <p:spPr>
              <a:xfrm>
                <a:off x="5600952" y="1764435"/>
                <a:ext cx="163576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350" i="1">
                          <a:latin typeface="Cambria Math"/>
                        </a:rPr>
                        <m:t>𝑝𝑟𝑜𝑏</m:t>
                      </m:r>
                      <m:d>
                        <m:dPr>
                          <m:endChr m:val="|"/>
                          <m:ctrlPr>
                            <a:rPr lang="en-US" altLang="zh-TW" sz="135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1350" i="1">
                              <a:latin typeface="Cambria Math"/>
                            </a:rPr>
                            <m:t>𝑤𝑜𝑟𝑑</m:t>
                          </m:r>
                          <m:r>
                            <a:rPr lang="en-US" altLang="zh-TW" sz="1350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350" i="1">
                          <a:latin typeface="Cambria Math"/>
                        </a:rPr>
                        <m:t>𝑡𝑜𝑝𝑖𝑐</m:t>
                      </m:r>
                      <m:r>
                        <a:rPr lang="en-US" altLang="zh-TW" sz="135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13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952" y="1764435"/>
                <a:ext cx="1635769" cy="300082"/>
              </a:xfrm>
              <a:prstGeom prst="rect">
                <a:avLst/>
              </a:prstGeom>
              <a:blipFill rotWithShape="0">
                <a:blip r:embed="rId4"/>
                <a:stretch>
                  <a:fillRect t="-80000" b="-10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單箭頭接點 15"/>
          <p:cNvCxnSpPr/>
          <p:nvPr/>
        </p:nvCxnSpPr>
        <p:spPr>
          <a:xfrm flipV="1">
            <a:off x="5817004" y="2951706"/>
            <a:ext cx="702078" cy="5635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6"/>
              <p:cNvSpPr txBox="1"/>
              <p:nvPr/>
            </p:nvSpPr>
            <p:spPr>
              <a:xfrm>
                <a:off x="5006914" y="3508290"/>
                <a:ext cx="200478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350" i="1">
                          <a:latin typeface="Cambria Math"/>
                        </a:rPr>
                        <m:t>𝑝𝑟𝑜𝑏</m:t>
                      </m:r>
                      <m:d>
                        <m:dPr>
                          <m:endChr m:val="|"/>
                          <m:ctrlPr>
                            <a:rPr lang="en-US" altLang="zh-TW" sz="135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1350" i="1">
                              <a:latin typeface="Cambria Math"/>
                            </a:rPr>
                            <m:t>𝑡𝑜𝑝𝑖𝑐</m:t>
                          </m:r>
                          <m:r>
                            <a:rPr lang="en-US" altLang="zh-TW" sz="1350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350" i="1">
                          <a:latin typeface="Cambria Math"/>
                        </a:rPr>
                        <m:t>𝑑𝑜𝑐𝑢𝑚𝑒𝑛𝑡</m:t>
                      </m:r>
                      <m:r>
                        <a:rPr lang="en-US" altLang="zh-TW" sz="135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15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914" y="3508290"/>
                <a:ext cx="2004780" cy="300082"/>
              </a:xfrm>
              <a:prstGeom prst="rect">
                <a:avLst/>
              </a:prstGeom>
              <a:blipFill rotWithShape="0">
                <a:blip r:embed="rId5"/>
                <a:stretch>
                  <a:fillRect t="-83673" b="-10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/>
          <p:cNvCxnSpPr/>
          <p:nvPr/>
        </p:nvCxnSpPr>
        <p:spPr>
          <a:xfrm>
            <a:off x="5006914" y="1268417"/>
            <a:ext cx="0" cy="40526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255697" y="1214238"/>
            <a:ext cx="3678466" cy="33208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/>
          <p:cNvSpPr txBox="1"/>
          <p:nvPr/>
        </p:nvSpPr>
        <p:spPr>
          <a:xfrm>
            <a:off x="5408285" y="4254938"/>
            <a:ext cx="34048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Word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		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→ </a:t>
            </a: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Visual-word</a:t>
            </a:r>
            <a:endParaRPr lang="en-US" altLang="zh-TW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Document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   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	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→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Image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Topic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	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   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	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→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Aspect</a:t>
            </a:r>
            <a:endParaRPr lang="en-US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263" y="5651876"/>
            <a:ext cx="27622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/>
              <a:t>“Latent</a:t>
            </a:r>
            <a:r>
              <a:rPr lang="zh-TW" altLang="en-US" sz="900" dirty="0"/>
              <a:t> </a:t>
            </a:r>
            <a:r>
              <a:rPr lang="en-US" altLang="zh-TW" sz="900" dirty="0" err="1"/>
              <a:t>Dirichlet</a:t>
            </a:r>
            <a:r>
              <a:rPr lang="zh-TW" altLang="en-US" sz="900" dirty="0"/>
              <a:t> </a:t>
            </a:r>
            <a:r>
              <a:rPr lang="en-US" altLang="zh-TW" sz="900" dirty="0"/>
              <a:t>Allocation”,</a:t>
            </a:r>
            <a:r>
              <a:rPr lang="zh-TW" altLang="en-US" sz="900" dirty="0"/>
              <a:t> </a:t>
            </a:r>
            <a:r>
              <a:rPr lang="en-US" altLang="zh-TW" sz="900" dirty="0"/>
              <a:t>David</a:t>
            </a:r>
            <a:r>
              <a:rPr lang="zh-TW" altLang="en-US" sz="900" dirty="0"/>
              <a:t> </a:t>
            </a:r>
            <a:r>
              <a:rPr lang="en-US" altLang="zh-TW" sz="900" dirty="0"/>
              <a:t>M.</a:t>
            </a:r>
            <a:r>
              <a:rPr lang="zh-TW" altLang="en-US" sz="900" dirty="0"/>
              <a:t> </a:t>
            </a:r>
            <a:r>
              <a:rPr lang="en-US" altLang="zh-TW" sz="900" dirty="0" err="1"/>
              <a:t>Beli</a:t>
            </a:r>
            <a:r>
              <a:rPr lang="en-US" altLang="zh-TW" sz="900" dirty="0"/>
              <a:t>,</a:t>
            </a:r>
            <a:r>
              <a:rPr lang="zh-TW" altLang="en-US" sz="900" dirty="0"/>
              <a:t> </a:t>
            </a:r>
            <a:r>
              <a:rPr lang="en-US" altLang="zh-TW" sz="900" dirty="0"/>
              <a:t>JMLR,</a:t>
            </a:r>
            <a:r>
              <a:rPr lang="zh-TW" altLang="en-US" sz="900" dirty="0"/>
              <a:t> </a:t>
            </a:r>
            <a:r>
              <a:rPr lang="en-US" altLang="zh-TW" sz="900" dirty="0"/>
              <a:t>2003</a:t>
            </a: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17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6"/>
              </a:rPr>
              <a:t>b01902004@csie.ntu.edu.tw)</a:t>
            </a:r>
            <a:endParaRPr lang="en-US" sz="105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836" y="1214697"/>
            <a:ext cx="1733263" cy="21896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7744" y="1608949"/>
            <a:ext cx="2089608" cy="26816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2754" y="2413494"/>
            <a:ext cx="2736034" cy="2857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2" name="TextBox 31"/>
          <p:cNvSpPr txBox="1"/>
          <p:nvPr/>
        </p:nvSpPr>
        <p:spPr>
          <a:xfrm>
            <a:off x="179044" y="82651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Documents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684430" y="1215831"/>
            <a:ext cx="838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165487" y="2032965"/>
            <a:ext cx="847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Words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38203" y="3515259"/>
            <a:ext cx="919541" cy="630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16"/>
              <p:cNvSpPr txBox="1"/>
              <p:nvPr/>
            </p:nvSpPr>
            <p:spPr>
              <a:xfrm rot="2159183">
                <a:off x="-186795" y="3996074"/>
                <a:ext cx="200478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350" i="1">
                          <a:latin typeface="Cambria Math"/>
                        </a:rPr>
                        <m:t>𝑝𝑟𝑜𝑏</m:t>
                      </m:r>
                      <m:d>
                        <m:dPr>
                          <m:endChr m:val="|"/>
                          <m:ctrlPr>
                            <a:rPr lang="en-US" altLang="zh-TW" sz="135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1350" i="1">
                              <a:latin typeface="Cambria Math"/>
                            </a:rPr>
                            <m:t>𝑡𝑜𝑝𝑖𝑐</m:t>
                          </m:r>
                          <m:r>
                            <a:rPr lang="en-US" altLang="zh-TW" sz="1350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350" i="1">
                          <a:latin typeface="Cambria Math"/>
                        </a:rPr>
                        <m:t>𝑑𝑜𝑐𝑢𝑚𝑒𝑛𝑡</m:t>
                      </m:r>
                      <m:r>
                        <a:rPr lang="en-US" altLang="zh-TW" sz="135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41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59183">
                <a:off x="-186795" y="3996074"/>
                <a:ext cx="2004780" cy="30008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/>
          <p:nvPr/>
        </p:nvCxnSpPr>
        <p:spPr>
          <a:xfrm>
            <a:off x="1530696" y="4396636"/>
            <a:ext cx="812058" cy="491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13"/>
              <p:cNvSpPr txBox="1"/>
              <p:nvPr/>
            </p:nvSpPr>
            <p:spPr>
              <a:xfrm rot="1984788">
                <a:off x="1321039" y="5078331"/>
                <a:ext cx="163576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350" i="1">
                          <a:latin typeface="Cambria Math"/>
                        </a:rPr>
                        <m:t>𝑝𝑟𝑜𝑏</m:t>
                      </m:r>
                      <m:d>
                        <m:dPr>
                          <m:endChr m:val="|"/>
                          <m:ctrlPr>
                            <a:rPr lang="en-US" altLang="zh-TW" sz="135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1350" i="1">
                              <a:latin typeface="Cambria Math"/>
                            </a:rPr>
                            <m:t>𝑤𝑜𝑟𝑑</m:t>
                          </m:r>
                          <m:r>
                            <a:rPr lang="en-US" altLang="zh-TW" sz="1350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350" i="1">
                          <a:latin typeface="Cambria Math"/>
                        </a:rPr>
                        <m:t>𝑡𝑜𝑝𝑖𝑐</m:t>
                      </m:r>
                      <m:r>
                        <a:rPr lang="en-US" altLang="zh-TW" sz="135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45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4788">
                <a:off x="1321039" y="5078331"/>
                <a:ext cx="1635769" cy="30008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923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Commonly-Seen &amp; Diverse</a:t>
            </a:r>
            <a:r>
              <a:rPr lang="zh-TW" altLang="en-US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–</a:t>
            </a:r>
            <a:r>
              <a:rPr lang="zh-TW" altLang="en-US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7251" y="1208439"/>
            <a:ext cx="3646912" cy="36645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zh-TW" sz="2000" i="1" dirty="0" smtClean="0">
                <a:latin typeface="Apple Braille" charset="0"/>
                <a:ea typeface="Apple Braille" charset="0"/>
                <a:cs typeface="Apple Braille" charset="0"/>
              </a:rPr>
              <a:t>Latent</a:t>
            </a:r>
            <a:r>
              <a:rPr lang="zh-TW" altLang="en-US" sz="2000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000" i="1" dirty="0" err="1" smtClean="0">
                <a:latin typeface="Apple Braille" charset="0"/>
                <a:ea typeface="Apple Braille" charset="0"/>
                <a:cs typeface="Apple Braille" charset="0"/>
              </a:rPr>
              <a:t>Dirichlet</a:t>
            </a:r>
            <a:r>
              <a:rPr lang="zh-TW" altLang="en-US" sz="2000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000" i="1" dirty="0" smtClean="0">
                <a:latin typeface="Apple Braille" charset="0"/>
                <a:ea typeface="Apple Braille" charset="0"/>
                <a:cs typeface="Apple Braille" charset="0"/>
              </a:rPr>
              <a:t>Allocation</a:t>
            </a:r>
            <a:r>
              <a:rPr lang="zh-TW" altLang="en-US" sz="2000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000" i="1" dirty="0" smtClean="0">
                <a:latin typeface="Apple Braille" charset="0"/>
                <a:ea typeface="Apple Braille" charset="0"/>
                <a:cs typeface="Apple Braille" charset="0"/>
              </a:rPr>
              <a:t>(LDA)</a:t>
            </a:r>
            <a:endParaRPr lang="en-US" sz="20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pic>
        <p:nvPicPr>
          <p:cNvPr id="7" name="Picture 8" descr="https://upload.wikimedia.org/wikipedia/commons/thumb/d/d3/Latent_Dirichlet_allocation.svg/593px-Latent_Dirichlet_allocat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998" y="1949085"/>
            <a:ext cx="2737105" cy="143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單箭頭接點 5"/>
          <p:cNvCxnSpPr/>
          <p:nvPr/>
        </p:nvCxnSpPr>
        <p:spPr>
          <a:xfrm flipV="1">
            <a:off x="8031250" y="3384566"/>
            <a:ext cx="0" cy="308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7"/>
          <p:cNvSpPr txBox="1"/>
          <p:nvPr/>
        </p:nvSpPr>
        <p:spPr>
          <a:xfrm>
            <a:off x="7599202" y="3677277"/>
            <a:ext cx="9044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/>
              <a:t>document</a:t>
            </a:r>
            <a:endParaRPr lang="zh-TW" altLang="en-US" sz="1350" dirty="0"/>
          </a:p>
        </p:txBody>
      </p:sp>
      <p:cxnSp>
        <p:nvCxnSpPr>
          <p:cNvPr id="10" name="直線單箭頭接點 9"/>
          <p:cNvCxnSpPr/>
          <p:nvPr/>
        </p:nvCxnSpPr>
        <p:spPr>
          <a:xfrm flipH="1" flipV="1">
            <a:off x="8317282" y="2872929"/>
            <a:ext cx="273224" cy="36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8554109" y="2722888"/>
            <a:ext cx="5479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/>
              <a:t>word</a:t>
            </a:r>
            <a:endParaRPr lang="zh-TW" altLang="en-US" sz="1350" dirty="0"/>
          </a:p>
        </p:txBody>
      </p:sp>
      <p:cxnSp>
        <p:nvCxnSpPr>
          <p:cNvPr id="12" name="直線單箭頭接點 12"/>
          <p:cNvCxnSpPr/>
          <p:nvPr/>
        </p:nvCxnSpPr>
        <p:spPr>
          <a:xfrm>
            <a:off x="6627094" y="2041435"/>
            <a:ext cx="594066" cy="663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3"/>
              <p:cNvSpPr txBox="1"/>
              <p:nvPr/>
            </p:nvSpPr>
            <p:spPr>
              <a:xfrm>
                <a:off x="5600952" y="1764435"/>
                <a:ext cx="163576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350" i="1">
                          <a:latin typeface="Cambria Math"/>
                        </a:rPr>
                        <m:t>𝑝𝑟𝑜𝑏</m:t>
                      </m:r>
                      <m:d>
                        <m:dPr>
                          <m:endChr m:val="|"/>
                          <m:ctrlPr>
                            <a:rPr lang="en-US" altLang="zh-TW" sz="135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1350" i="1">
                              <a:latin typeface="Cambria Math"/>
                            </a:rPr>
                            <m:t>𝑤𝑜𝑟𝑑</m:t>
                          </m:r>
                          <m:r>
                            <a:rPr lang="en-US" altLang="zh-TW" sz="1350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350" i="1">
                          <a:latin typeface="Cambria Math"/>
                        </a:rPr>
                        <m:t>𝑡𝑜𝑝𝑖𝑐</m:t>
                      </m:r>
                      <m:r>
                        <a:rPr lang="en-US" altLang="zh-TW" sz="135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13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952" y="1764435"/>
                <a:ext cx="1635769" cy="300082"/>
              </a:xfrm>
              <a:prstGeom prst="rect">
                <a:avLst/>
              </a:prstGeom>
              <a:blipFill rotWithShape="0">
                <a:blip r:embed="rId4"/>
                <a:stretch>
                  <a:fillRect t="-80000" b="-10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單箭頭接點 15"/>
          <p:cNvCxnSpPr/>
          <p:nvPr/>
        </p:nvCxnSpPr>
        <p:spPr>
          <a:xfrm flipV="1">
            <a:off x="5817004" y="2951706"/>
            <a:ext cx="702078" cy="5635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6"/>
              <p:cNvSpPr txBox="1"/>
              <p:nvPr/>
            </p:nvSpPr>
            <p:spPr>
              <a:xfrm>
                <a:off x="5006914" y="3508290"/>
                <a:ext cx="200478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350" i="1">
                          <a:latin typeface="Cambria Math"/>
                        </a:rPr>
                        <m:t>𝑝𝑟𝑜𝑏</m:t>
                      </m:r>
                      <m:d>
                        <m:dPr>
                          <m:endChr m:val="|"/>
                          <m:ctrlPr>
                            <a:rPr lang="en-US" altLang="zh-TW" sz="135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1350" i="1">
                              <a:latin typeface="Cambria Math"/>
                            </a:rPr>
                            <m:t>𝑡𝑜𝑝𝑖𝑐</m:t>
                          </m:r>
                          <m:r>
                            <a:rPr lang="en-US" altLang="zh-TW" sz="1350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350" i="1">
                          <a:latin typeface="Cambria Math"/>
                        </a:rPr>
                        <m:t>𝑑𝑜𝑐𝑢𝑚𝑒𝑛𝑡</m:t>
                      </m:r>
                      <m:r>
                        <a:rPr lang="en-US" altLang="zh-TW" sz="135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15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914" y="3508290"/>
                <a:ext cx="2004780" cy="300082"/>
              </a:xfrm>
              <a:prstGeom prst="rect">
                <a:avLst/>
              </a:prstGeom>
              <a:blipFill rotWithShape="0">
                <a:blip r:embed="rId5"/>
                <a:stretch>
                  <a:fillRect t="-83673" b="-10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/>
          <p:cNvCxnSpPr/>
          <p:nvPr/>
        </p:nvCxnSpPr>
        <p:spPr>
          <a:xfrm>
            <a:off x="5006914" y="1268417"/>
            <a:ext cx="0" cy="40526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255697" y="1214238"/>
            <a:ext cx="3678466" cy="33208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/>
          <p:cNvSpPr txBox="1"/>
          <p:nvPr/>
        </p:nvSpPr>
        <p:spPr>
          <a:xfrm>
            <a:off x="5408285" y="4254938"/>
            <a:ext cx="34048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Word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		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→ </a:t>
            </a: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Visual-word</a:t>
            </a:r>
            <a:endParaRPr lang="en-US" altLang="zh-TW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Document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   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	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→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Image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Topic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	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   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	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→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Aspect</a:t>
            </a:r>
            <a:endParaRPr lang="en-US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263" y="5651876"/>
            <a:ext cx="27622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/>
              <a:t>“Latent</a:t>
            </a:r>
            <a:r>
              <a:rPr lang="zh-TW" altLang="en-US" sz="900" dirty="0"/>
              <a:t> </a:t>
            </a:r>
            <a:r>
              <a:rPr lang="en-US" altLang="zh-TW" sz="900" dirty="0" err="1"/>
              <a:t>Dirichlet</a:t>
            </a:r>
            <a:r>
              <a:rPr lang="zh-TW" altLang="en-US" sz="900" dirty="0"/>
              <a:t> </a:t>
            </a:r>
            <a:r>
              <a:rPr lang="en-US" altLang="zh-TW" sz="900" dirty="0"/>
              <a:t>Allocation”,</a:t>
            </a:r>
            <a:r>
              <a:rPr lang="zh-TW" altLang="en-US" sz="900" dirty="0"/>
              <a:t> </a:t>
            </a:r>
            <a:r>
              <a:rPr lang="en-US" altLang="zh-TW" sz="900" dirty="0"/>
              <a:t>David</a:t>
            </a:r>
            <a:r>
              <a:rPr lang="zh-TW" altLang="en-US" sz="900" dirty="0"/>
              <a:t> </a:t>
            </a:r>
            <a:r>
              <a:rPr lang="en-US" altLang="zh-TW" sz="900" dirty="0"/>
              <a:t>M.</a:t>
            </a:r>
            <a:r>
              <a:rPr lang="zh-TW" altLang="en-US" sz="900" dirty="0"/>
              <a:t> </a:t>
            </a:r>
            <a:r>
              <a:rPr lang="en-US" altLang="zh-TW" sz="900" dirty="0" err="1"/>
              <a:t>Beli</a:t>
            </a:r>
            <a:r>
              <a:rPr lang="en-US" altLang="zh-TW" sz="900" dirty="0"/>
              <a:t>,</a:t>
            </a:r>
            <a:r>
              <a:rPr lang="zh-TW" altLang="en-US" sz="900" dirty="0"/>
              <a:t> </a:t>
            </a:r>
            <a:r>
              <a:rPr lang="en-US" altLang="zh-TW" sz="900" dirty="0"/>
              <a:t>JMLR,</a:t>
            </a:r>
            <a:r>
              <a:rPr lang="zh-TW" altLang="en-US" sz="900" dirty="0"/>
              <a:t> </a:t>
            </a:r>
            <a:r>
              <a:rPr lang="en-US" altLang="zh-TW" sz="900" dirty="0"/>
              <a:t>2003</a:t>
            </a: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18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6"/>
              </a:rPr>
              <a:t>b01902004@csie.ntu.edu.tw)</a:t>
            </a:r>
            <a:endParaRPr lang="en-US" sz="105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836" y="1214697"/>
            <a:ext cx="1733263" cy="21896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7744" y="1608949"/>
            <a:ext cx="2089608" cy="26816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2754" y="2413494"/>
            <a:ext cx="2736034" cy="2857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2" name="TextBox 31"/>
          <p:cNvSpPr txBox="1"/>
          <p:nvPr/>
        </p:nvSpPr>
        <p:spPr>
          <a:xfrm>
            <a:off x="179044" y="82651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Documents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684430" y="1215831"/>
            <a:ext cx="838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165487" y="2032965"/>
            <a:ext cx="847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Words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38203" y="3515259"/>
            <a:ext cx="919541" cy="630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16"/>
              <p:cNvSpPr txBox="1"/>
              <p:nvPr/>
            </p:nvSpPr>
            <p:spPr>
              <a:xfrm rot="2159183">
                <a:off x="-186795" y="3996074"/>
                <a:ext cx="200478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350" i="1">
                          <a:latin typeface="Cambria Math"/>
                        </a:rPr>
                        <m:t>𝑝𝑟𝑜𝑏</m:t>
                      </m:r>
                      <m:d>
                        <m:dPr>
                          <m:endChr m:val="|"/>
                          <m:ctrlPr>
                            <a:rPr lang="en-US" altLang="zh-TW" sz="135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1350" i="1">
                              <a:latin typeface="Cambria Math"/>
                            </a:rPr>
                            <m:t>𝑡𝑜𝑝𝑖𝑐</m:t>
                          </m:r>
                          <m:r>
                            <a:rPr lang="en-US" altLang="zh-TW" sz="1350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350" i="1">
                          <a:latin typeface="Cambria Math"/>
                        </a:rPr>
                        <m:t>𝑑𝑜𝑐𝑢𝑚𝑒𝑛𝑡</m:t>
                      </m:r>
                      <m:r>
                        <a:rPr lang="en-US" altLang="zh-TW" sz="135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41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59183">
                <a:off x="-186795" y="3996074"/>
                <a:ext cx="2004780" cy="30008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/>
          <p:nvPr/>
        </p:nvCxnSpPr>
        <p:spPr>
          <a:xfrm>
            <a:off x="1530696" y="4396636"/>
            <a:ext cx="812058" cy="491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13"/>
              <p:cNvSpPr txBox="1"/>
              <p:nvPr/>
            </p:nvSpPr>
            <p:spPr>
              <a:xfrm rot="1984788">
                <a:off x="1321039" y="5078331"/>
                <a:ext cx="163576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350" i="1">
                          <a:latin typeface="Cambria Math"/>
                        </a:rPr>
                        <m:t>𝑝𝑟𝑜𝑏</m:t>
                      </m:r>
                      <m:d>
                        <m:dPr>
                          <m:endChr m:val="|"/>
                          <m:ctrlPr>
                            <a:rPr lang="en-US" altLang="zh-TW" sz="135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1350" i="1">
                              <a:latin typeface="Cambria Math"/>
                            </a:rPr>
                            <m:t>𝑤𝑜𝑟𝑑</m:t>
                          </m:r>
                          <m:r>
                            <a:rPr lang="en-US" altLang="zh-TW" sz="1350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350" i="1">
                          <a:latin typeface="Cambria Math"/>
                        </a:rPr>
                        <m:t>𝑡𝑜𝑝𝑖𝑐</m:t>
                      </m:r>
                      <m:r>
                        <a:rPr lang="en-US" altLang="zh-TW" sz="135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45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4788">
                <a:off x="1321039" y="5078331"/>
                <a:ext cx="1635769" cy="30008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3347352" y="2705169"/>
            <a:ext cx="473086" cy="16776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3347352" y="2996213"/>
            <a:ext cx="473086" cy="16776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351422" y="3445688"/>
            <a:ext cx="473086" cy="16776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2548524" y="4550221"/>
            <a:ext cx="473086" cy="158891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2538740" y="4238283"/>
            <a:ext cx="473086" cy="16776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1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Commonly-Seen &amp; Diverse</a:t>
            </a:r>
            <a:r>
              <a:rPr lang="zh-TW" altLang="en-US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–</a:t>
            </a:r>
            <a:r>
              <a:rPr lang="zh-TW" altLang="en-US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7251" y="1208439"/>
            <a:ext cx="3646912" cy="36645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zh-TW" sz="2000" i="1" dirty="0" smtClean="0">
                <a:latin typeface="Apple Braille" charset="0"/>
                <a:ea typeface="Apple Braille" charset="0"/>
                <a:cs typeface="Apple Braille" charset="0"/>
              </a:rPr>
              <a:t>Latent</a:t>
            </a:r>
            <a:r>
              <a:rPr lang="zh-TW" altLang="en-US" sz="2000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000" i="1" dirty="0" err="1" smtClean="0">
                <a:latin typeface="Apple Braille" charset="0"/>
                <a:ea typeface="Apple Braille" charset="0"/>
                <a:cs typeface="Apple Braille" charset="0"/>
              </a:rPr>
              <a:t>Dirichlet</a:t>
            </a:r>
            <a:r>
              <a:rPr lang="zh-TW" altLang="en-US" sz="2000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000" i="1" dirty="0" smtClean="0">
                <a:latin typeface="Apple Braille" charset="0"/>
                <a:ea typeface="Apple Braille" charset="0"/>
                <a:cs typeface="Apple Braille" charset="0"/>
              </a:rPr>
              <a:t>Allocation</a:t>
            </a:r>
            <a:r>
              <a:rPr lang="zh-TW" altLang="en-US" sz="2000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000" i="1" dirty="0" smtClean="0">
                <a:latin typeface="Apple Braille" charset="0"/>
                <a:ea typeface="Apple Braille" charset="0"/>
                <a:cs typeface="Apple Braille" charset="0"/>
              </a:rPr>
              <a:t>(LDA)</a:t>
            </a:r>
            <a:endParaRPr lang="en-US" sz="20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pic>
        <p:nvPicPr>
          <p:cNvPr id="7" name="Picture 8" descr="https://upload.wikimedia.org/wikipedia/commons/thumb/d/d3/Latent_Dirichlet_allocation.svg/593px-Latent_Dirichlet_allocat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998" y="1949085"/>
            <a:ext cx="2737105" cy="143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單箭頭接點 5"/>
          <p:cNvCxnSpPr/>
          <p:nvPr/>
        </p:nvCxnSpPr>
        <p:spPr>
          <a:xfrm flipV="1">
            <a:off x="8031250" y="3384566"/>
            <a:ext cx="0" cy="308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7"/>
          <p:cNvSpPr txBox="1"/>
          <p:nvPr/>
        </p:nvSpPr>
        <p:spPr>
          <a:xfrm>
            <a:off x="7599202" y="3677277"/>
            <a:ext cx="9044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/>
              <a:t>document</a:t>
            </a:r>
            <a:endParaRPr lang="zh-TW" altLang="en-US" sz="1350" dirty="0"/>
          </a:p>
        </p:txBody>
      </p:sp>
      <p:cxnSp>
        <p:nvCxnSpPr>
          <p:cNvPr id="10" name="直線單箭頭接點 9"/>
          <p:cNvCxnSpPr/>
          <p:nvPr/>
        </p:nvCxnSpPr>
        <p:spPr>
          <a:xfrm flipH="1" flipV="1">
            <a:off x="8317282" y="2872929"/>
            <a:ext cx="273224" cy="36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8554109" y="2722888"/>
            <a:ext cx="5479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/>
              <a:t>word</a:t>
            </a:r>
            <a:endParaRPr lang="zh-TW" altLang="en-US" sz="1350" dirty="0"/>
          </a:p>
        </p:txBody>
      </p:sp>
      <p:cxnSp>
        <p:nvCxnSpPr>
          <p:cNvPr id="12" name="直線單箭頭接點 12"/>
          <p:cNvCxnSpPr/>
          <p:nvPr/>
        </p:nvCxnSpPr>
        <p:spPr>
          <a:xfrm>
            <a:off x="6627094" y="2041435"/>
            <a:ext cx="594066" cy="663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3"/>
              <p:cNvSpPr txBox="1"/>
              <p:nvPr/>
            </p:nvSpPr>
            <p:spPr>
              <a:xfrm>
                <a:off x="5600952" y="1764435"/>
                <a:ext cx="163576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350" i="1">
                          <a:latin typeface="Cambria Math"/>
                        </a:rPr>
                        <m:t>𝑝𝑟𝑜𝑏</m:t>
                      </m:r>
                      <m:d>
                        <m:dPr>
                          <m:endChr m:val="|"/>
                          <m:ctrlPr>
                            <a:rPr lang="en-US" altLang="zh-TW" sz="135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1350" i="1">
                              <a:latin typeface="Cambria Math"/>
                            </a:rPr>
                            <m:t>𝑤𝑜𝑟𝑑</m:t>
                          </m:r>
                          <m:r>
                            <a:rPr lang="en-US" altLang="zh-TW" sz="1350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350" i="1">
                          <a:latin typeface="Cambria Math"/>
                        </a:rPr>
                        <m:t>𝑡𝑜𝑝𝑖𝑐</m:t>
                      </m:r>
                      <m:r>
                        <a:rPr lang="en-US" altLang="zh-TW" sz="135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13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952" y="1764435"/>
                <a:ext cx="1635769" cy="300082"/>
              </a:xfrm>
              <a:prstGeom prst="rect">
                <a:avLst/>
              </a:prstGeom>
              <a:blipFill rotWithShape="0">
                <a:blip r:embed="rId4"/>
                <a:stretch>
                  <a:fillRect t="-80000" b="-10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單箭頭接點 15"/>
          <p:cNvCxnSpPr/>
          <p:nvPr/>
        </p:nvCxnSpPr>
        <p:spPr>
          <a:xfrm flipV="1">
            <a:off x="5817004" y="2951706"/>
            <a:ext cx="702078" cy="5635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6"/>
              <p:cNvSpPr txBox="1"/>
              <p:nvPr/>
            </p:nvSpPr>
            <p:spPr>
              <a:xfrm>
                <a:off x="5006914" y="3508290"/>
                <a:ext cx="200478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350" i="1">
                          <a:latin typeface="Cambria Math"/>
                        </a:rPr>
                        <m:t>𝑝𝑟𝑜𝑏</m:t>
                      </m:r>
                      <m:d>
                        <m:dPr>
                          <m:endChr m:val="|"/>
                          <m:ctrlPr>
                            <a:rPr lang="en-US" altLang="zh-TW" sz="135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1350" i="1">
                              <a:latin typeface="Cambria Math"/>
                            </a:rPr>
                            <m:t>𝑡𝑜𝑝𝑖𝑐</m:t>
                          </m:r>
                          <m:r>
                            <a:rPr lang="en-US" altLang="zh-TW" sz="1350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350" i="1">
                          <a:latin typeface="Cambria Math"/>
                        </a:rPr>
                        <m:t>𝑑𝑜𝑐𝑢𝑚𝑒𝑛𝑡</m:t>
                      </m:r>
                      <m:r>
                        <a:rPr lang="en-US" altLang="zh-TW" sz="135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15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914" y="3508290"/>
                <a:ext cx="2004780" cy="300082"/>
              </a:xfrm>
              <a:prstGeom prst="rect">
                <a:avLst/>
              </a:prstGeom>
              <a:blipFill rotWithShape="0">
                <a:blip r:embed="rId5"/>
                <a:stretch>
                  <a:fillRect t="-83673" b="-10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/>
          <p:cNvCxnSpPr/>
          <p:nvPr/>
        </p:nvCxnSpPr>
        <p:spPr>
          <a:xfrm>
            <a:off x="5006914" y="1268417"/>
            <a:ext cx="0" cy="40526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255697" y="1214238"/>
            <a:ext cx="3678466" cy="33208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/>
          <p:cNvSpPr txBox="1"/>
          <p:nvPr/>
        </p:nvSpPr>
        <p:spPr>
          <a:xfrm>
            <a:off x="5408285" y="4254938"/>
            <a:ext cx="34048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Word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		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→ </a:t>
            </a: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Visual-word</a:t>
            </a:r>
            <a:endParaRPr lang="en-US" altLang="zh-TW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Document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   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	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→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Image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Topic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	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   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	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→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Aspect</a:t>
            </a:r>
            <a:endParaRPr lang="en-US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263" y="5651876"/>
            <a:ext cx="27622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/>
              <a:t>“Latent</a:t>
            </a:r>
            <a:r>
              <a:rPr lang="zh-TW" altLang="en-US" sz="900" dirty="0"/>
              <a:t> </a:t>
            </a:r>
            <a:r>
              <a:rPr lang="en-US" altLang="zh-TW" sz="900" dirty="0" err="1"/>
              <a:t>Dirichlet</a:t>
            </a:r>
            <a:r>
              <a:rPr lang="zh-TW" altLang="en-US" sz="900" dirty="0"/>
              <a:t> </a:t>
            </a:r>
            <a:r>
              <a:rPr lang="en-US" altLang="zh-TW" sz="900" dirty="0"/>
              <a:t>Allocation”,</a:t>
            </a:r>
            <a:r>
              <a:rPr lang="zh-TW" altLang="en-US" sz="900" dirty="0"/>
              <a:t> </a:t>
            </a:r>
            <a:r>
              <a:rPr lang="en-US" altLang="zh-TW" sz="900" dirty="0"/>
              <a:t>David</a:t>
            </a:r>
            <a:r>
              <a:rPr lang="zh-TW" altLang="en-US" sz="900" dirty="0"/>
              <a:t> </a:t>
            </a:r>
            <a:r>
              <a:rPr lang="en-US" altLang="zh-TW" sz="900" dirty="0"/>
              <a:t>M.</a:t>
            </a:r>
            <a:r>
              <a:rPr lang="zh-TW" altLang="en-US" sz="900" dirty="0"/>
              <a:t> </a:t>
            </a:r>
            <a:r>
              <a:rPr lang="en-US" altLang="zh-TW" sz="900" dirty="0" err="1"/>
              <a:t>Beli</a:t>
            </a:r>
            <a:r>
              <a:rPr lang="en-US" altLang="zh-TW" sz="900" dirty="0"/>
              <a:t>,</a:t>
            </a:r>
            <a:r>
              <a:rPr lang="zh-TW" altLang="en-US" sz="900" dirty="0"/>
              <a:t> </a:t>
            </a:r>
            <a:r>
              <a:rPr lang="en-US" altLang="zh-TW" sz="900" dirty="0"/>
              <a:t>JMLR,</a:t>
            </a:r>
            <a:r>
              <a:rPr lang="zh-TW" altLang="en-US" sz="900" dirty="0"/>
              <a:t> </a:t>
            </a:r>
            <a:r>
              <a:rPr lang="en-US" altLang="zh-TW" sz="900" dirty="0"/>
              <a:t>2003</a:t>
            </a: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19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6"/>
              </a:rPr>
              <a:t>b01902004@csie.ntu.edu.tw)</a:t>
            </a:r>
            <a:endParaRPr lang="en-US" sz="105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836" y="1214697"/>
            <a:ext cx="1733263" cy="21896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7744" y="1608949"/>
            <a:ext cx="2089608" cy="26816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2754" y="2413494"/>
            <a:ext cx="2736034" cy="2857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2" name="TextBox 31"/>
          <p:cNvSpPr txBox="1"/>
          <p:nvPr/>
        </p:nvSpPr>
        <p:spPr>
          <a:xfrm>
            <a:off x="179044" y="82651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Documents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684430" y="1215831"/>
            <a:ext cx="838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165487" y="2032965"/>
            <a:ext cx="847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Words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38203" y="3515259"/>
            <a:ext cx="919541" cy="630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16"/>
              <p:cNvSpPr txBox="1"/>
              <p:nvPr/>
            </p:nvSpPr>
            <p:spPr>
              <a:xfrm rot="2159183">
                <a:off x="-186795" y="3996074"/>
                <a:ext cx="200478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350" i="1">
                          <a:latin typeface="Cambria Math"/>
                        </a:rPr>
                        <m:t>𝑝𝑟𝑜𝑏</m:t>
                      </m:r>
                      <m:d>
                        <m:dPr>
                          <m:endChr m:val="|"/>
                          <m:ctrlPr>
                            <a:rPr lang="en-US" altLang="zh-TW" sz="135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1350" i="1">
                              <a:latin typeface="Cambria Math"/>
                            </a:rPr>
                            <m:t>𝑡𝑜𝑝𝑖𝑐</m:t>
                          </m:r>
                          <m:r>
                            <a:rPr lang="en-US" altLang="zh-TW" sz="1350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350" i="1">
                          <a:latin typeface="Cambria Math"/>
                        </a:rPr>
                        <m:t>𝑑𝑜𝑐𝑢𝑚𝑒𝑛𝑡</m:t>
                      </m:r>
                      <m:r>
                        <a:rPr lang="en-US" altLang="zh-TW" sz="135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41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59183">
                <a:off x="-186795" y="3996074"/>
                <a:ext cx="2004780" cy="30008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/>
          <p:nvPr/>
        </p:nvCxnSpPr>
        <p:spPr>
          <a:xfrm>
            <a:off x="1530696" y="4396636"/>
            <a:ext cx="812058" cy="491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13"/>
              <p:cNvSpPr txBox="1"/>
              <p:nvPr/>
            </p:nvSpPr>
            <p:spPr>
              <a:xfrm rot="1984788">
                <a:off x="1321039" y="5078331"/>
                <a:ext cx="163576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350" i="1">
                          <a:latin typeface="Cambria Math"/>
                        </a:rPr>
                        <m:t>𝑝𝑟𝑜𝑏</m:t>
                      </m:r>
                      <m:d>
                        <m:dPr>
                          <m:endChr m:val="|"/>
                          <m:ctrlPr>
                            <a:rPr lang="en-US" altLang="zh-TW" sz="135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1350" i="1">
                              <a:latin typeface="Cambria Math"/>
                            </a:rPr>
                            <m:t>𝑤𝑜𝑟𝑑</m:t>
                          </m:r>
                          <m:r>
                            <a:rPr lang="en-US" altLang="zh-TW" sz="1350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350" i="1">
                          <a:latin typeface="Cambria Math"/>
                        </a:rPr>
                        <m:t>𝑡𝑜𝑝𝑖𝑐</m:t>
                      </m:r>
                      <m:r>
                        <a:rPr lang="en-US" altLang="zh-TW" sz="135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45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4788">
                <a:off x="1321039" y="5078331"/>
                <a:ext cx="1635769" cy="30008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3347352" y="2705169"/>
            <a:ext cx="473086" cy="16776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3347352" y="2996213"/>
            <a:ext cx="473086" cy="16776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351422" y="3445688"/>
            <a:ext cx="473086" cy="16776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2548524" y="4550221"/>
            <a:ext cx="473086" cy="158891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2538740" y="4238283"/>
            <a:ext cx="473086" cy="16776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Curved Connector 15"/>
          <p:cNvCxnSpPr>
            <a:stCxn id="5" idx="0"/>
          </p:cNvCxnSpPr>
          <p:nvPr/>
        </p:nvCxnSpPr>
        <p:spPr>
          <a:xfrm rot="16200000" flipV="1">
            <a:off x="2517545" y="1638819"/>
            <a:ext cx="640652" cy="149204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30" idx="0"/>
          </p:cNvCxnSpPr>
          <p:nvPr/>
        </p:nvCxnSpPr>
        <p:spPr>
          <a:xfrm rot="16200000" flipV="1">
            <a:off x="2372023" y="1784341"/>
            <a:ext cx="931697" cy="149204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31" idx="0"/>
          </p:cNvCxnSpPr>
          <p:nvPr/>
        </p:nvCxnSpPr>
        <p:spPr>
          <a:xfrm rot="16200000" flipV="1">
            <a:off x="2149320" y="2007043"/>
            <a:ext cx="1381172" cy="149611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36" idx="0"/>
          </p:cNvCxnSpPr>
          <p:nvPr/>
        </p:nvCxnSpPr>
        <p:spPr>
          <a:xfrm rot="16200000" flipV="1">
            <a:off x="2306693" y="3769693"/>
            <a:ext cx="260925" cy="67625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>
            <a:stCxn id="35" idx="0"/>
          </p:cNvCxnSpPr>
          <p:nvPr/>
        </p:nvCxnSpPr>
        <p:spPr>
          <a:xfrm rot="16200000" flipV="1">
            <a:off x="2155617" y="3920770"/>
            <a:ext cx="572862" cy="68603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82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275" y="1699022"/>
            <a:ext cx="8382000" cy="1790700"/>
          </a:xfrm>
        </p:spPr>
        <p:txBody>
          <a:bodyPr>
            <a:normAutofit fontScale="90000"/>
          </a:bodyPr>
          <a:lstStyle/>
          <a:p>
            <a:r>
              <a:rPr lang="en-US" b="1" i="1" dirty="0" err="1" smtClean="0">
                <a:solidFill>
                  <a:schemeClr val="bg1">
                    <a:lumMod val="8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b="1" i="1" dirty="0" smtClean="0">
                <a:solidFill>
                  <a:schemeClr val="bg1">
                    <a:lumMod val="8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+: Latent </a:t>
            </a:r>
            <a:r>
              <a:rPr lang="en-US" b="1" i="1" dirty="0" smtClean="0">
                <a:latin typeface="Apple Braille" charset="0"/>
                <a:ea typeface="Apple Braille" charset="0"/>
                <a:cs typeface="Apple Braille" charset="0"/>
              </a:rPr>
              <a:t>Aspect Discovery </a:t>
            </a:r>
            <a:r>
              <a:rPr lang="en-US" b="1" i="1" dirty="0" smtClean="0">
                <a:solidFill>
                  <a:schemeClr val="bg1">
                    <a:lumMod val="8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with Deep Representations</a:t>
            </a:r>
            <a:endParaRPr lang="en-US" b="1" i="1" dirty="0">
              <a:solidFill>
                <a:schemeClr val="bg1">
                  <a:lumMod val="8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7251700" cy="1655762"/>
          </a:xfrm>
        </p:spPr>
        <p:txBody>
          <a:bodyPr>
            <a:normAutofit fontScale="92500"/>
          </a:bodyPr>
          <a:lstStyle/>
          <a:p>
            <a:r>
              <a:rPr lang="en-US" sz="2600" b="1" u="sng" dirty="0" err="1" smtClean="0">
                <a:solidFill>
                  <a:schemeClr val="bg1">
                    <a:lumMod val="8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Chieh</a:t>
            </a:r>
            <a:r>
              <a:rPr lang="en-US" sz="2600" b="1" u="sng" dirty="0" smtClean="0">
                <a:solidFill>
                  <a:schemeClr val="bg1">
                    <a:lumMod val="8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-En Tsai</a:t>
            </a:r>
            <a:r>
              <a:rPr lang="zh-TW" altLang="en-US" sz="2600" b="1" u="sng" dirty="0" smtClean="0">
                <a:solidFill>
                  <a:schemeClr val="bg1">
                    <a:lumMod val="8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600" b="1" u="sng" dirty="0" smtClean="0">
                <a:solidFill>
                  <a:schemeClr val="bg1">
                    <a:lumMod val="8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(Andy</a:t>
            </a:r>
            <a:r>
              <a:rPr lang="zh-TW" altLang="en-US" sz="2600" b="1" u="sng" dirty="0" smtClean="0">
                <a:solidFill>
                  <a:schemeClr val="bg1">
                    <a:lumMod val="8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600" b="1" u="sng" dirty="0" smtClean="0">
                <a:solidFill>
                  <a:schemeClr val="bg1">
                    <a:lumMod val="8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Tsai)</a:t>
            </a: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, Hui-</a:t>
            </a:r>
            <a:r>
              <a:rPr lang="en-US" sz="2600" dirty="0" err="1" smtClean="0">
                <a:solidFill>
                  <a:schemeClr val="bg1">
                    <a:lumMod val="8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Lan</a:t>
            </a: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Hsieh, Winston Hsu</a:t>
            </a:r>
          </a:p>
          <a:p>
            <a:r>
              <a:rPr lang="en-US" i="1" dirty="0" smtClean="0">
                <a:solidFill>
                  <a:schemeClr val="bg1">
                    <a:lumMod val="8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Communication and Multimedia Lab</a:t>
            </a:r>
          </a:p>
          <a:p>
            <a:r>
              <a:rPr lang="en-US" i="1" dirty="0" smtClean="0">
                <a:solidFill>
                  <a:schemeClr val="bg1">
                    <a:lumMod val="8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National Taiwan University, Taipei, Taiwan</a:t>
            </a:r>
            <a:endParaRPr lang="en-US" i="1" dirty="0">
              <a:solidFill>
                <a:schemeClr val="bg1">
                  <a:lumMod val="8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089" y="4890219"/>
            <a:ext cx="967975" cy="95979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2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4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8607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Commonly-Seen &amp; Diverse</a:t>
            </a:r>
            <a:r>
              <a:rPr lang="zh-TW" altLang="en-US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–</a:t>
            </a:r>
            <a:r>
              <a:rPr lang="zh-TW" altLang="en-US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7251" y="1208439"/>
            <a:ext cx="3646912" cy="36645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zh-TW" sz="2000" i="1" dirty="0" smtClean="0">
                <a:latin typeface="Apple Braille" charset="0"/>
                <a:ea typeface="Apple Braille" charset="0"/>
                <a:cs typeface="Apple Braille" charset="0"/>
              </a:rPr>
              <a:t>Latent</a:t>
            </a:r>
            <a:r>
              <a:rPr lang="zh-TW" altLang="en-US" sz="2000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000" i="1" dirty="0" err="1" smtClean="0">
                <a:latin typeface="Apple Braille" charset="0"/>
                <a:ea typeface="Apple Braille" charset="0"/>
                <a:cs typeface="Apple Braille" charset="0"/>
              </a:rPr>
              <a:t>Dirichlet</a:t>
            </a:r>
            <a:r>
              <a:rPr lang="zh-TW" altLang="en-US" sz="2000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000" i="1" dirty="0" smtClean="0">
                <a:latin typeface="Apple Braille" charset="0"/>
                <a:ea typeface="Apple Braille" charset="0"/>
                <a:cs typeface="Apple Braille" charset="0"/>
              </a:rPr>
              <a:t>Allocation</a:t>
            </a:r>
            <a:r>
              <a:rPr lang="zh-TW" altLang="en-US" sz="2000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000" i="1" dirty="0" smtClean="0">
                <a:latin typeface="Apple Braille" charset="0"/>
                <a:ea typeface="Apple Braille" charset="0"/>
                <a:cs typeface="Apple Braille" charset="0"/>
              </a:rPr>
              <a:t>(LDA)</a:t>
            </a:r>
            <a:endParaRPr lang="en-US" sz="20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pic>
        <p:nvPicPr>
          <p:cNvPr id="7" name="Picture 8" descr="https://upload.wikimedia.org/wikipedia/commons/thumb/d/d3/Latent_Dirichlet_allocation.svg/593px-Latent_Dirichlet_allocat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998" y="1949085"/>
            <a:ext cx="2737105" cy="143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單箭頭接點 5"/>
          <p:cNvCxnSpPr/>
          <p:nvPr/>
        </p:nvCxnSpPr>
        <p:spPr>
          <a:xfrm flipV="1">
            <a:off x="8031250" y="3384566"/>
            <a:ext cx="0" cy="308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7"/>
          <p:cNvSpPr txBox="1"/>
          <p:nvPr/>
        </p:nvSpPr>
        <p:spPr>
          <a:xfrm>
            <a:off x="7599202" y="3677277"/>
            <a:ext cx="9044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/>
              <a:t>document</a:t>
            </a:r>
            <a:endParaRPr lang="zh-TW" altLang="en-US" sz="1350" dirty="0"/>
          </a:p>
        </p:txBody>
      </p:sp>
      <p:cxnSp>
        <p:nvCxnSpPr>
          <p:cNvPr id="10" name="直線單箭頭接點 9"/>
          <p:cNvCxnSpPr/>
          <p:nvPr/>
        </p:nvCxnSpPr>
        <p:spPr>
          <a:xfrm flipH="1" flipV="1">
            <a:off x="8317282" y="2872929"/>
            <a:ext cx="273224" cy="36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8554109" y="2722888"/>
            <a:ext cx="5479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/>
              <a:t>word</a:t>
            </a:r>
            <a:endParaRPr lang="zh-TW" altLang="en-US" sz="1350" dirty="0"/>
          </a:p>
        </p:txBody>
      </p:sp>
      <p:cxnSp>
        <p:nvCxnSpPr>
          <p:cNvPr id="12" name="直線單箭頭接點 12"/>
          <p:cNvCxnSpPr/>
          <p:nvPr/>
        </p:nvCxnSpPr>
        <p:spPr>
          <a:xfrm>
            <a:off x="6627094" y="2041435"/>
            <a:ext cx="594066" cy="663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3"/>
              <p:cNvSpPr txBox="1"/>
              <p:nvPr/>
            </p:nvSpPr>
            <p:spPr>
              <a:xfrm>
                <a:off x="5600952" y="1764435"/>
                <a:ext cx="163576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350" i="1">
                          <a:latin typeface="Cambria Math"/>
                        </a:rPr>
                        <m:t>𝑝𝑟𝑜𝑏</m:t>
                      </m:r>
                      <m:d>
                        <m:dPr>
                          <m:endChr m:val="|"/>
                          <m:ctrlPr>
                            <a:rPr lang="en-US" altLang="zh-TW" sz="135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1350" i="1">
                              <a:latin typeface="Cambria Math"/>
                            </a:rPr>
                            <m:t>𝑤𝑜𝑟𝑑</m:t>
                          </m:r>
                          <m:r>
                            <a:rPr lang="en-US" altLang="zh-TW" sz="1350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350" i="1">
                          <a:latin typeface="Cambria Math"/>
                        </a:rPr>
                        <m:t>𝑡𝑜𝑝𝑖𝑐</m:t>
                      </m:r>
                      <m:r>
                        <a:rPr lang="en-US" altLang="zh-TW" sz="135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13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952" y="1764435"/>
                <a:ext cx="1635769" cy="300082"/>
              </a:xfrm>
              <a:prstGeom prst="rect">
                <a:avLst/>
              </a:prstGeom>
              <a:blipFill rotWithShape="0">
                <a:blip r:embed="rId4"/>
                <a:stretch>
                  <a:fillRect t="-80000" b="-10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單箭頭接點 15"/>
          <p:cNvCxnSpPr/>
          <p:nvPr/>
        </p:nvCxnSpPr>
        <p:spPr>
          <a:xfrm flipV="1">
            <a:off x="5817004" y="2951706"/>
            <a:ext cx="702078" cy="5635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6"/>
              <p:cNvSpPr txBox="1"/>
              <p:nvPr/>
            </p:nvSpPr>
            <p:spPr>
              <a:xfrm>
                <a:off x="5006914" y="3508290"/>
                <a:ext cx="200478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350" i="1">
                          <a:latin typeface="Cambria Math"/>
                        </a:rPr>
                        <m:t>𝑝𝑟𝑜𝑏</m:t>
                      </m:r>
                      <m:d>
                        <m:dPr>
                          <m:endChr m:val="|"/>
                          <m:ctrlPr>
                            <a:rPr lang="en-US" altLang="zh-TW" sz="135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1350" i="1">
                              <a:latin typeface="Cambria Math"/>
                            </a:rPr>
                            <m:t>𝑡𝑜𝑝𝑖𝑐</m:t>
                          </m:r>
                          <m:r>
                            <a:rPr lang="en-US" altLang="zh-TW" sz="1350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350" i="1">
                          <a:latin typeface="Cambria Math"/>
                        </a:rPr>
                        <m:t>𝑑𝑜𝑐𝑢𝑚𝑒𝑛𝑡</m:t>
                      </m:r>
                      <m:r>
                        <a:rPr lang="en-US" altLang="zh-TW" sz="135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15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914" y="3508290"/>
                <a:ext cx="2004780" cy="300082"/>
              </a:xfrm>
              <a:prstGeom prst="rect">
                <a:avLst/>
              </a:prstGeom>
              <a:blipFill rotWithShape="0">
                <a:blip r:embed="rId5"/>
                <a:stretch>
                  <a:fillRect t="-83673" b="-10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/>
          <p:cNvCxnSpPr/>
          <p:nvPr/>
        </p:nvCxnSpPr>
        <p:spPr>
          <a:xfrm>
            <a:off x="5006914" y="1268417"/>
            <a:ext cx="0" cy="40526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255697" y="1214238"/>
            <a:ext cx="3678466" cy="33208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/>
          <p:cNvSpPr txBox="1"/>
          <p:nvPr/>
        </p:nvSpPr>
        <p:spPr>
          <a:xfrm>
            <a:off x="5408285" y="4254938"/>
            <a:ext cx="34048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Word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		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→ </a:t>
            </a:r>
            <a:r>
              <a:rPr lang="en-US" altLang="zh-TW" dirty="0" smtClean="0">
                <a:latin typeface="Apple Braille" charset="0"/>
                <a:ea typeface="Apple Braille" charset="0"/>
                <a:cs typeface="Apple Braille" charset="0"/>
              </a:rPr>
              <a:t>Visual-word</a:t>
            </a:r>
            <a:endParaRPr lang="en-US" altLang="zh-TW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Document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   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	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→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Image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Topic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	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   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	</a:t>
            </a:r>
            <a:r>
              <a:rPr lang="zh-TW" altLang="en-US" dirty="0">
                <a:latin typeface="Apple Braille" charset="0"/>
                <a:ea typeface="Apple Braille" charset="0"/>
                <a:cs typeface="Apple Braille" charset="0"/>
              </a:rPr>
              <a:t>→ </a:t>
            </a:r>
            <a:r>
              <a:rPr lang="en-US" altLang="zh-TW" dirty="0">
                <a:latin typeface="Apple Braille" charset="0"/>
                <a:ea typeface="Apple Braille" charset="0"/>
                <a:cs typeface="Apple Braille" charset="0"/>
              </a:rPr>
              <a:t>Aspect</a:t>
            </a:r>
            <a:endParaRPr lang="en-US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263" y="5651876"/>
            <a:ext cx="27622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/>
              <a:t>“Latent</a:t>
            </a:r>
            <a:r>
              <a:rPr lang="zh-TW" altLang="en-US" sz="900" dirty="0"/>
              <a:t> </a:t>
            </a:r>
            <a:r>
              <a:rPr lang="en-US" altLang="zh-TW" sz="900" dirty="0" err="1"/>
              <a:t>Dirichlet</a:t>
            </a:r>
            <a:r>
              <a:rPr lang="zh-TW" altLang="en-US" sz="900" dirty="0"/>
              <a:t> </a:t>
            </a:r>
            <a:r>
              <a:rPr lang="en-US" altLang="zh-TW" sz="900" dirty="0"/>
              <a:t>Allocation”,</a:t>
            </a:r>
            <a:r>
              <a:rPr lang="zh-TW" altLang="en-US" sz="900" dirty="0"/>
              <a:t> </a:t>
            </a:r>
            <a:r>
              <a:rPr lang="en-US" altLang="zh-TW" sz="900" dirty="0"/>
              <a:t>David</a:t>
            </a:r>
            <a:r>
              <a:rPr lang="zh-TW" altLang="en-US" sz="900" dirty="0"/>
              <a:t> </a:t>
            </a:r>
            <a:r>
              <a:rPr lang="en-US" altLang="zh-TW" sz="900" dirty="0"/>
              <a:t>M.</a:t>
            </a:r>
            <a:r>
              <a:rPr lang="zh-TW" altLang="en-US" sz="900" dirty="0"/>
              <a:t> </a:t>
            </a:r>
            <a:r>
              <a:rPr lang="en-US" altLang="zh-TW" sz="900" dirty="0" err="1"/>
              <a:t>Beli</a:t>
            </a:r>
            <a:r>
              <a:rPr lang="en-US" altLang="zh-TW" sz="900" dirty="0"/>
              <a:t>,</a:t>
            </a:r>
            <a:r>
              <a:rPr lang="zh-TW" altLang="en-US" sz="900" dirty="0"/>
              <a:t> </a:t>
            </a:r>
            <a:r>
              <a:rPr lang="en-US" altLang="zh-TW" sz="900" dirty="0"/>
              <a:t>JMLR,</a:t>
            </a:r>
            <a:r>
              <a:rPr lang="zh-TW" altLang="en-US" sz="900" dirty="0"/>
              <a:t> </a:t>
            </a:r>
            <a:r>
              <a:rPr lang="en-US" altLang="zh-TW" sz="900" dirty="0"/>
              <a:t>2003</a:t>
            </a: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20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6"/>
              </a:rPr>
              <a:t>b01902004@csie.ntu.edu.tw)</a:t>
            </a:r>
            <a:endParaRPr lang="en-US" sz="105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836" y="1214697"/>
            <a:ext cx="1733263" cy="21896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7744" y="1608949"/>
            <a:ext cx="2089608" cy="26816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2754" y="2413494"/>
            <a:ext cx="2736034" cy="2857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2" name="TextBox 31"/>
          <p:cNvSpPr txBox="1"/>
          <p:nvPr/>
        </p:nvSpPr>
        <p:spPr>
          <a:xfrm>
            <a:off x="179044" y="82651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Documents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684430" y="1215831"/>
            <a:ext cx="838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165487" y="2032965"/>
            <a:ext cx="847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Words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38203" y="3515259"/>
            <a:ext cx="919541" cy="630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16"/>
              <p:cNvSpPr txBox="1"/>
              <p:nvPr/>
            </p:nvSpPr>
            <p:spPr>
              <a:xfrm rot="2159183">
                <a:off x="-186795" y="3996074"/>
                <a:ext cx="200478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350" i="1">
                          <a:latin typeface="Cambria Math"/>
                        </a:rPr>
                        <m:t>𝑝𝑟𝑜𝑏</m:t>
                      </m:r>
                      <m:d>
                        <m:dPr>
                          <m:endChr m:val="|"/>
                          <m:ctrlPr>
                            <a:rPr lang="en-US" altLang="zh-TW" sz="135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1350" i="1">
                              <a:latin typeface="Cambria Math"/>
                            </a:rPr>
                            <m:t>𝑡𝑜𝑝𝑖𝑐</m:t>
                          </m:r>
                          <m:r>
                            <a:rPr lang="en-US" altLang="zh-TW" sz="1350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350" i="1">
                          <a:latin typeface="Cambria Math"/>
                        </a:rPr>
                        <m:t>𝑑𝑜𝑐𝑢𝑚𝑒𝑛𝑡</m:t>
                      </m:r>
                      <m:r>
                        <a:rPr lang="en-US" altLang="zh-TW" sz="135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41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59183">
                <a:off x="-186795" y="3996074"/>
                <a:ext cx="2004780" cy="30008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/>
          <p:nvPr/>
        </p:nvCxnSpPr>
        <p:spPr>
          <a:xfrm>
            <a:off x="1530696" y="4396636"/>
            <a:ext cx="812058" cy="491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13"/>
              <p:cNvSpPr txBox="1"/>
              <p:nvPr/>
            </p:nvSpPr>
            <p:spPr>
              <a:xfrm rot="1984788">
                <a:off x="1321039" y="5078331"/>
                <a:ext cx="163576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350" i="1">
                          <a:latin typeface="Cambria Math"/>
                        </a:rPr>
                        <m:t>𝑝𝑟𝑜𝑏</m:t>
                      </m:r>
                      <m:d>
                        <m:dPr>
                          <m:endChr m:val="|"/>
                          <m:ctrlPr>
                            <a:rPr lang="en-US" altLang="zh-TW" sz="135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1350" i="1">
                              <a:latin typeface="Cambria Math"/>
                            </a:rPr>
                            <m:t>𝑤𝑜𝑟𝑑</m:t>
                          </m:r>
                          <m:r>
                            <a:rPr lang="en-US" altLang="zh-TW" sz="1350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350" i="1">
                          <a:latin typeface="Cambria Math"/>
                        </a:rPr>
                        <m:t>𝑡𝑜𝑝𝑖𝑐</m:t>
                      </m:r>
                      <m:r>
                        <a:rPr lang="en-US" altLang="zh-TW" sz="135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45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4788">
                <a:off x="1321039" y="5078331"/>
                <a:ext cx="1635769" cy="30008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3347352" y="2705169"/>
            <a:ext cx="473086" cy="16776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3347352" y="2996213"/>
            <a:ext cx="473086" cy="16776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351422" y="3445688"/>
            <a:ext cx="473086" cy="16776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2548524" y="4550221"/>
            <a:ext cx="473086" cy="158891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2538740" y="4238283"/>
            <a:ext cx="473086" cy="16776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Curved Connector 15"/>
          <p:cNvCxnSpPr>
            <a:stCxn id="5" idx="0"/>
          </p:cNvCxnSpPr>
          <p:nvPr/>
        </p:nvCxnSpPr>
        <p:spPr>
          <a:xfrm rot="16200000" flipV="1">
            <a:off x="2517545" y="1638819"/>
            <a:ext cx="640652" cy="149204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30" idx="0"/>
          </p:cNvCxnSpPr>
          <p:nvPr/>
        </p:nvCxnSpPr>
        <p:spPr>
          <a:xfrm rot="16200000" flipV="1">
            <a:off x="2372023" y="1784341"/>
            <a:ext cx="931697" cy="149204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31" idx="0"/>
          </p:cNvCxnSpPr>
          <p:nvPr/>
        </p:nvCxnSpPr>
        <p:spPr>
          <a:xfrm rot="16200000" flipV="1">
            <a:off x="2149320" y="2007043"/>
            <a:ext cx="1381172" cy="149611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36" idx="0"/>
          </p:cNvCxnSpPr>
          <p:nvPr/>
        </p:nvCxnSpPr>
        <p:spPr>
          <a:xfrm rot="16200000" flipV="1">
            <a:off x="2306693" y="3769693"/>
            <a:ext cx="260925" cy="67625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>
            <a:stCxn id="35" idx="0"/>
          </p:cNvCxnSpPr>
          <p:nvPr/>
        </p:nvCxnSpPr>
        <p:spPr>
          <a:xfrm rot="16200000" flipV="1">
            <a:off x="2155617" y="3920770"/>
            <a:ext cx="572862" cy="68603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762998" y="5071328"/>
            <a:ext cx="2568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How to define</a:t>
            </a:r>
          </a:p>
          <a:p>
            <a:r>
              <a:rPr lang="en-US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“visual-word” ? </a:t>
            </a:r>
          </a:p>
        </p:txBody>
      </p:sp>
    </p:spTree>
    <p:extLst>
      <p:ext uri="{BB962C8B-B14F-4D97-AF65-F5344CB8AC3E}">
        <p14:creationId xmlns:p14="http://schemas.microsoft.com/office/powerpoint/2010/main" val="175464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 – SIFT</a:t>
            </a:r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( the traditional way )</a:t>
            </a:r>
            <a:endParaRPr lang="en-US" sz="1800" dirty="0"/>
          </a:p>
        </p:txBody>
      </p:sp>
      <p:sp>
        <p:nvSpPr>
          <p:cNvPr id="32" name="Cube 31"/>
          <p:cNvSpPr/>
          <p:nvPr/>
        </p:nvSpPr>
        <p:spPr bwMode="auto">
          <a:xfrm>
            <a:off x="1331463" y="3054798"/>
            <a:ext cx="2275863" cy="2140721"/>
          </a:xfrm>
          <a:prstGeom prst="cube">
            <a:avLst>
              <a:gd name="adj" fmla="val 7357"/>
            </a:avLst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zh-TW" altLang="en-US" sz="1500" b="1" dirty="0">
              <a:latin typeface="Arial" pitchFamily="-97" charset="0"/>
              <a:ea typeface="Arial" pitchFamily="-97" charset="0"/>
              <a:cs typeface="Arial" pitchFamily="-97" charset="0"/>
            </a:endParaRPr>
          </a:p>
        </p:txBody>
      </p:sp>
      <p:pic>
        <p:nvPicPr>
          <p:cNvPr id="33" name="Picture 4" descr="https://upload.wikimedia.org/wikipedia/en/2/24/Lenn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1937" y="3206316"/>
            <a:ext cx="2161964" cy="203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AutoShape 27"/>
          <p:cNvSpPr>
            <a:spLocks noChangeArrowheads="1"/>
          </p:cNvSpPr>
          <p:nvPr/>
        </p:nvSpPr>
        <p:spPr bwMode="auto">
          <a:xfrm>
            <a:off x="3646709" y="4401260"/>
            <a:ext cx="230981" cy="450056"/>
          </a:xfrm>
          <a:prstGeom prst="rightArrow">
            <a:avLst>
              <a:gd name="adj1" fmla="val 50000"/>
              <a:gd name="adj2" fmla="val 40079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  <a:effectLst>
            <a:outerShdw blurRad="63500" dist="40161" dir="4293903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2" name="Rounded Rectangle 51"/>
          <p:cNvSpPr/>
          <p:nvPr/>
        </p:nvSpPr>
        <p:spPr bwMode="auto">
          <a:xfrm>
            <a:off x="3887741" y="4165946"/>
            <a:ext cx="3964970" cy="1132691"/>
          </a:xfrm>
          <a:prstGeom prst="roundRect">
            <a:avLst/>
          </a:prstGeom>
          <a:noFill/>
          <a:ln w="38100" cap="flat" cmpd="sng" algn="ctr">
            <a:solidFill>
              <a:srgbClr val="92D05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zh-TW" altLang="en-US" sz="1500" b="1">
              <a:latin typeface="Arial" pitchFamily="-97" charset="0"/>
              <a:ea typeface="Arial" pitchFamily="-97" charset="0"/>
              <a:cs typeface="Arial" pitchFamily="-97" charset="0"/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1452631" y="3102423"/>
            <a:ext cx="203127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1424056" y="3159573"/>
            <a:ext cx="203127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120" name="Picture 2" descr="http://opencv.jp/cookbook/_images/lenna_si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251" y="3221371"/>
            <a:ext cx="2162908" cy="202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16674" y="4793912"/>
            <a:ext cx="33916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u="sng" dirty="0">
                <a:latin typeface="Apple Braille" charset="0"/>
                <a:ea typeface="Apple Braille" charset="0"/>
                <a:cs typeface="Apple Braille" charset="0"/>
              </a:rPr>
              <a:t>Bag of SIFT local descriptors as visual words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49987" y="4245172"/>
            <a:ext cx="18139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latin typeface="Apple Braille" charset="0"/>
                <a:ea typeface="Apple Braille" charset="0"/>
                <a:cs typeface="Apple Braille" charset="0"/>
              </a:rPr>
              <a:t>SIFT feature extraction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4281528" y="4509603"/>
            <a:ext cx="15135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latin typeface="Apple Braille" charset="0"/>
                <a:ea typeface="Apple Braille" charset="0"/>
                <a:cs typeface="Apple Braille" charset="0"/>
              </a:rPr>
              <a:t>Codebook Building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-7870" y="5487434"/>
            <a:ext cx="5802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“Distinctive </a:t>
            </a:r>
            <a:r>
              <a:rPr lang="en-US" sz="900" dirty="0"/>
              <a:t>Image Features from Scale-Invariant </a:t>
            </a:r>
            <a:r>
              <a:rPr lang="en-US" sz="900" dirty="0" err="1" smtClean="0"/>
              <a:t>Keypoints</a:t>
            </a:r>
            <a:r>
              <a:rPr lang="en-US" sz="900" dirty="0"/>
              <a:t>”, Lowe, David G</a:t>
            </a:r>
            <a:r>
              <a:rPr lang="en-US" sz="900" dirty="0" smtClean="0"/>
              <a:t>., IJCV, 2004</a:t>
            </a:r>
            <a:endParaRPr lang="en-US" sz="900" dirty="0"/>
          </a:p>
          <a:p>
            <a:r>
              <a:rPr lang="en-US" sz="900" dirty="0" smtClean="0"/>
              <a:t>“</a:t>
            </a:r>
            <a:r>
              <a:rPr lang="en-US" sz="900" dirty="0"/>
              <a:t>A bag-of-features approach based on hue-sift descriptor for nude detection,” Ana PB </a:t>
            </a:r>
            <a:r>
              <a:rPr lang="en-US" sz="900" dirty="0" smtClean="0"/>
              <a:t>Lopes</a:t>
            </a:r>
            <a:r>
              <a:rPr lang="en-US" altLang="zh-TW" sz="900" dirty="0" smtClean="0"/>
              <a:t>,</a:t>
            </a:r>
            <a:r>
              <a:rPr lang="zh-TW" altLang="en-US" sz="900" dirty="0" smtClean="0"/>
              <a:t> </a:t>
            </a:r>
            <a:r>
              <a:rPr lang="en-US" altLang="zh-TW" sz="900" dirty="0" smtClean="0"/>
              <a:t>SPC,</a:t>
            </a:r>
            <a:r>
              <a:rPr lang="zh-TW" altLang="en-US" sz="900" dirty="0" smtClean="0"/>
              <a:t> </a:t>
            </a:r>
            <a:r>
              <a:rPr lang="en-US" altLang="zh-TW" sz="900" dirty="0" smtClean="0"/>
              <a:t>2009</a:t>
            </a:r>
            <a:endParaRPr lang="zh-TW" altLang="en-US" sz="9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21</a:t>
            </a:fld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5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2481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 – SIFT</a:t>
            </a:r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( the traditional way )</a:t>
            </a:r>
            <a:endParaRPr lang="en-US" sz="1800" dirty="0"/>
          </a:p>
        </p:txBody>
      </p:sp>
      <p:sp>
        <p:nvSpPr>
          <p:cNvPr id="32" name="Cube 31"/>
          <p:cNvSpPr/>
          <p:nvPr/>
        </p:nvSpPr>
        <p:spPr bwMode="auto">
          <a:xfrm>
            <a:off x="1331463" y="3054798"/>
            <a:ext cx="2275863" cy="2140721"/>
          </a:xfrm>
          <a:prstGeom prst="cube">
            <a:avLst>
              <a:gd name="adj" fmla="val 7357"/>
            </a:avLst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zh-TW" altLang="en-US" sz="1500" b="1" dirty="0">
              <a:latin typeface="Arial" pitchFamily="-97" charset="0"/>
              <a:ea typeface="Arial" pitchFamily="-97" charset="0"/>
              <a:cs typeface="Arial" pitchFamily="-97" charset="0"/>
            </a:endParaRPr>
          </a:p>
        </p:txBody>
      </p:sp>
      <p:pic>
        <p:nvPicPr>
          <p:cNvPr id="33" name="Picture 4" descr="https://upload.wikimedia.org/wikipedia/en/2/24/Lenn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1937" y="3206316"/>
            <a:ext cx="2161964" cy="203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摺角紙張 3"/>
          <p:cNvSpPr/>
          <p:nvPr/>
        </p:nvSpPr>
        <p:spPr>
          <a:xfrm>
            <a:off x="6322897" y="2529571"/>
            <a:ext cx="1262222" cy="1159464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(#0): 0.009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(#1): 0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(#2): 0</a:t>
            </a:r>
          </a:p>
          <a:p>
            <a:pPr algn="l"/>
            <a:r>
              <a:rPr lang="en-US" altLang="zh-TW" sz="825" dirty="0">
                <a:solidFill>
                  <a:schemeClr val="tx1"/>
                </a:solidFill>
              </a:rPr>
              <a:t>…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(#4094): 0.00018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(#4095): 0</a:t>
            </a:r>
          </a:p>
        </p:txBody>
      </p:sp>
      <p:cxnSp>
        <p:nvCxnSpPr>
          <p:cNvPr id="40" name="直線單箭頭接點 8"/>
          <p:cNvCxnSpPr/>
          <p:nvPr/>
        </p:nvCxnSpPr>
        <p:spPr>
          <a:xfrm flipV="1">
            <a:off x="6941907" y="3717610"/>
            <a:ext cx="0" cy="30711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utoShape 27"/>
          <p:cNvSpPr>
            <a:spLocks noChangeArrowheads="1"/>
          </p:cNvSpPr>
          <p:nvPr/>
        </p:nvSpPr>
        <p:spPr bwMode="auto">
          <a:xfrm>
            <a:off x="3646709" y="4401260"/>
            <a:ext cx="230981" cy="450056"/>
          </a:xfrm>
          <a:prstGeom prst="rightArrow">
            <a:avLst>
              <a:gd name="adj1" fmla="val 50000"/>
              <a:gd name="adj2" fmla="val 40079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  <a:effectLst>
            <a:outerShdw blurRad="63500" dist="40161" dir="4293903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2" name="Rounded Rectangle 51"/>
          <p:cNvSpPr/>
          <p:nvPr/>
        </p:nvSpPr>
        <p:spPr bwMode="auto">
          <a:xfrm>
            <a:off x="3887741" y="4165946"/>
            <a:ext cx="3964970" cy="1132691"/>
          </a:xfrm>
          <a:prstGeom prst="roundRect">
            <a:avLst/>
          </a:prstGeom>
          <a:noFill/>
          <a:ln w="38100" cap="flat" cmpd="sng" algn="ctr">
            <a:solidFill>
              <a:srgbClr val="92D05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zh-TW" altLang="en-US" sz="1500" b="1">
              <a:latin typeface="Arial" pitchFamily="-97" charset="0"/>
              <a:ea typeface="Arial" pitchFamily="-97" charset="0"/>
              <a:cs typeface="Arial" pitchFamily="-97" charset="0"/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1452631" y="3102423"/>
            <a:ext cx="203127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1424056" y="3159573"/>
            <a:ext cx="203127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120" name="Picture 2" descr="http://opencv.jp/cookbook/_images/lenna_si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251" y="3221371"/>
            <a:ext cx="2162908" cy="202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-7870" y="5487434"/>
            <a:ext cx="5802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“Distinctive </a:t>
            </a:r>
            <a:r>
              <a:rPr lang="en-US" sz="900" dirty="0"/>
              <a:t>Image Features from Scale-Invariant </a:t>
            </a:r>
            <a:r>
              <a:rPr lang="en-US" sz="900" dirty="0" err="1" smtClean="0"/>
              <a:t>Keypoints</a:t>
            </a:r>
            <a:r>
              <a:rPr lang="en-US" sz="900" dirty="0"/>
              <a:t>”, Lowe, David G</a:t>
            </a:r>
            <a:r>
              <a:rPr lang="en-US" sz="900" dirty="0" smtClean="0"/>
              <a:t>., IJCV, 2004</a:t>
            </a:r>
            <a:endParaRPr lang="en-US" sz="900" dirty="0"/>
          </a:p>
          <a:p>
            <a:r>
              <a:rPr lang="en-US" sz="900" dirty="0" smtClean="0"/>
              <a:t>“</a:t>
            </a:r>
            <a:r>
              <a:rPr lang="en-US" sz="900" dirty="0"/>
              <a:t>A bag-of-features approach based on hue-sift descriptor for nude detection,” Ana PB </a:t>
            </a:r>
            <a:r>
              <a:rPr lang="en-US" sz="900" dirty="0" smtClean="0"/>
              <a:t>Lopes</a:t>
            </a:r>
            <a:r>
              <a:rPr lang="en-US" altLang="zh-TW" sz="900" dirty="0" smtClean="0"/>
              <a:t>,</a:t>
            </a:r>
            <a:r>
              <a:rPr lang="zh-TW" altLang="en-US" sz="900" dirty="0" smtClean="0"/>
              <a:t> </a:t>
            </a:r>
            <a:r>
              <a:rPr lang="en-US" altLang="zh-TW" sz="900" dirty="0" smtClean="0"/>
              <a:t>SPC,</a:t>
            </a:r>
            <a:r>
              <a:rPr lang="zh-TW" altLang="en-US" sz="900" dirty="0" smtClean="0"/>
              <a:t> </a:t>
            </a:r>
            <a:r>
              <a:rPr lang="en-US" altLang="zh-TW" sz="900" dirty="0" smtClean="0"/>
              <a:t>2009</a:t>
            </a:r>
            <a:endParaRPr lang="zh-TW" altLang="en-US" sz="900" dirty="0"/>
          </a:p>
        </p:txBody>
      </p:sp>
      <p:cxnSp>
        <p:nvCxnSpPr>
          <p:cNvPr id="51" name="直線單箭頭接點 10"/>
          <p:cNvCxnSpPr/>
          <p:nvPr/>
        </p:nvCxnSpPr>
        <p:spPr>
          <a:xfrm flipV="1">
            <a:off x="7837240" y="2332157"/>
            <a:ext cx="0" cy="1420061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手繪多邊形 15"/>
          <p:cNvSpPr/>
          <p:nvPr/>
        </p:nvSpPr>
        <p:spPr>
          <a:xfrm>
            <a:off x="7841392" y="2471982"/>
            <a:ext cx="204484" cy="1121485"/>
          </a:xfrm>
          <a:custGeom>
            <a:avLst/>
            <a:gdLst>
              <a:gd name="connsiteX0" fmla="*/ 14354 w 272645"/>
              <a:gd name="connsiteY0" fmla="*/ 0 h 1495313"/>
              <a:gd name="connsiteX1" fmla="*/ 35870 w 272645"/>
              <a:gd name="connsiteY1" fmla="*/ 322730 h 1495313"/>
              <a:gd name="connsiteX2" fmla="*/ 272538 w 272645"/>
              <a:gd name="connsiteY2" fmla="*/ 602428 h 1495313"/>
              <a:gd name="connsiteX3" fmla="*/ 3597 w 272645"/>
              <a:gd name="connsiteY3" fmla="*/ 882127 h 1495313"/>
              <a:gd name="connsiteX4" fmla="*/ 111173 w 272645"/>
              <a:gd name="connsiteY4" fmla="*/ 1140311 h 1495313"/>
              <a:gd name="connsiteX5" fmla="*/ 14354 w 272645"/>
              <a:gd name="connsiteY5" fmla="*/ 1226372 h 1495313"/>
              <a:gd name="connsiteX6" fmla="*/ 14354 w 272645"/>
              <a:gd name="connsiteY6" fmla="*/ 1495313 h 149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645" h="1495313">
                <a:moveTo>
                  <a:pt x="14354" y="0"/>
                </a:moveTo>
                <a:cubicBezTo>
                  <a:pt x="3596" y="111162"/>
                  <a:pt x="-7161" y="222325"/>
                  <a:pt x="35870" y="322730"/>
                </a:cubicBezTo>
                <a:cubicBezTo>
                  <a:pt x="78901" y="423135"/>
                  <a:pt x="277917" y="509195"/>
                  <a:pt x="272538" y="602428"/>
                </a:cubicBezTo>
                <a:cubicBezTo>
                  <a:pt x="267159" y="695661"/>
                  <a:pt x="30491" y="792480"/>
                  <a:pt x="3597" y="882127"/>
                </a:cubicBezTo>
                <a:cubicBezTo>
                  <a:pt x="-23297" y="971774"/>
                  <a:pt x="109380" y="1082937"/>
                  <a:pt x="111173" y="1140311"/>
                </a:cubicBezTo>
                <a:cubicBezTo>
                  <a:pt x="112966" y="1197685"/>
                  <a:pt x="30490" y="1167205"/>
                  <a:pt x="14354" y="1226372"/>
                </a:cubicBezTo>
                <a:cubicBezTo>
                  <a:pt x="-1782" y="1285539"/>
                  <a:pt x="6286" y="1390426"/>
                  <a:pt x="14354" y="1495313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54" name="直線單箭頭接點 21"/>
          <p:cNvCxnSpPr/>
          <p:nvPr/>
        </p:nvCxnSpPr>
        <p:spPr>
          <a:xfrm>
            <a:off x="7783234" y="3647472"/>
            <a:ext cx="31297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字方塊 22"/>
          <p:cNvSpPr txBox="1"/>
          <p:nvPr/>
        </p:nvSpPr>
        <p:spPr>
          <a:xfrm>
            <a:off x="7552211" y="2085196"/>
            <a:ext cx="1214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Word index (w)</a:t>
            </a:r>
            <a:endParaRPr lang="zh-TW" altLang="en-US" sz="1200" dirty="0"/>
          </a:p>
        </p:txBody>
      </p:sp>
      <p:sp>
        <p:nvSpPr>
          <p:cNvPr id="56" name="文字方塊 30"/>
          <p:cNvSpPr txBox="1"/>
          <p:nvPr/>
        </p:nvSpPr>
        <p:spPr>
          <a:xfrm>
            <a:off x="7781399" y="3746171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err="1"/>
              <a:t>Prob</a:t>
            </a:r>
            <a:r>
              <a:rPr lang="en-US" altLang="zh-TW" sz="1200" dirty="0"/>
              <a:t>(w)</a:t>
            </a:r>
            <a:endParaRPr lang="zh-TW" alt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22</a:t>
            </a:fld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5"/>
              </a:rPr>
              <a:t>b01902004@csie.ntu.edu.tw)</a:t>
            </a:r>
            <a:endParaRPr lang="en-US" sz="1050" dirty="0"/>
          </a:p>
        </p:txBody>
      </p:sp>
      <p:sp>
        <p:nvSpPr>
          <p:cNvPr id="58" name="TextBox 57"/>
          <p:cNvSpPr txBox="1"/>
          <p:nvPr/>
        </p:nvSpPr>
        <p:spPr>
          <a:xfrm>
            <a:off x="4516674" y="4793912"/>
            <a:ext cx="33916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u="sng" dirty="0">
                <a:latin typeface="Apple Braille" charset="0"/>
                <a:ea typeface="Apple Braille" charset="0"/>
                <a:cs typeface="Apple Braille" charset="0"/>
              </a:rPr>
              <a:t>Bag of SIFT local descriptors as visual words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049987" y="4245172"/>
            <a:ext cx="18139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latin typeface="Apple Braille" charset="0"/>
                <a:ea typeface="Apple Braille" charset="0"/>
                <a:cs typeface="Apple Braille" charset="0"/>
              </a:rPr>
              <a:t>SIFT feature extraction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281528" y="4509603"/>
            <a:ext cx="15135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latin typeface="Apple Braille" charset="0"/>
                <a:ea typeface="Apple Braille" charset="0"/>
                <a:cs typeface="Apple Braille" charset="0"/>
              </a:rPr>
              <a:t>Codebook Building</a:t>
            </a:r>
          </a:p>
        </p:txBody>
      </p:sp>
    </p:spTree>
    <p:extLst>
      <p:ext uri="{BB962C8B-B14F-4D97-AF65-F5344CB8AC3E}">
        <p14:creationId xmlns:p14="http://schemas.microsoft.com/office/powerpoint/2010/main" val="122034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4516674" y="4793912"/>
            <a:ext cx="33916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u="sng" dirty="0">
                <a:latin typeface="Apple Braille" charset="0"/>
                <a:ea typeface="Apple Braille" charset="0"/>
                <a:cs typeface="Apple Braille" charset="0"/>
              </a:rPr>
              <a:t>Bag of SIFT local descriptors as visual words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049987" y="4245172"/>
            <a:ext cx="18139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latin typeface="Apple Braille" charset="0"/>
                <a:ea typeface="Apple Braille" charset="0"/>
                <a:cs typeface="Apple Braille" charset="0"/>
              </a:rPr>
              <a:t>SIFT feature extraction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281528" y="4509603"/>
            <a:ext cx="15135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latin typeface="Apple Braille" charset="0"/>
                <a:ea typeface="Apple Braille" charset="0"/>
                <a:cs typeface="Apple Braille" charset="0"/>
              </a:rPr>
              <a:t>Codebook Building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 – SIFT</a:t>
            </a:r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( the traditional way )</a:t>
            </a:r>
            <a:endParaRPr lang="en-US" sz="1800" dirty="0"/>
          </a:p>
        </p:txBody>
      </p:sp>
      <p:sp>
        <p:nvSpPr>
          <p:cNvPr id="32" name="Cube 31"/>
          <p:cNvSpPr/>
          <p:nvPr/>
        </p:nvSpPr>
        <p:spPr bwMode="auto">
          <a:xfrm>
            <a:off x="1331463" y="3054798"/>
            <a:ext cx="2275863" cy="2140721"/>
          </a:xfrm>
          <a:prstGeom prst="cube">
            <a:avLst>
              <a:gd name="adj" fmla="val 7357"/>
            </a:avLst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zh-TW" altLang="en-US" sz="1500" b="1" dirty="0">
              <a:latin typeface="Arial" pitchFamily="-97" charset="0"/>
              <a:ea typeface="Arial" pitchFamily="-97" charset="0"/>
              <a:cs typeface="Arial" pitchFamily="-97" charset="0"/>
            </a:endParaRPr>
          </a:p>
        </p:txBody>
      </p:sp>
      <p:pic>
        <p:nvPicPr>
          <p:cNvPr id="33" name="Picture 4" descr="https://upload.wikimedia.org/wikipedia/en/2/24/Lenn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1937" y="3206316"/>
            <a:ext cx="2161964" cy="203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摺角紙張 3"/>
          <p:cNvSpPr/>
          <p:nvPr/>
        </p:nvSpPr>
        <p:spPr>
          <a:xfrm>
            <a:off x="6322897" y="2529571"/>
            <a:ext cx="1262222" cy="1159464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(#0): 0.009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(#1): 0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(#2): 0</a:t>
            </a:r>
          </a:p>
          <a:p>
            <a:pPr algn="l"/>
            <a:r>
              <a:rPr lang="en-US" altLang="zh-TW" sz="825" dirty="0">
                <a:solidFill>
                  <a:schemeClr val="tx1"/>
                </a:solidFill>
              </a:rPr>
              <a:t>…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(#4094): 0.00018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(#4095): 0</a:t>
            </a:r>
          </a:p>
        </p:txBody>
      </p:sp>
      <p:cxnSp>
        <p:nvCxnSpPr>
          <p:cNvPr id="40" name="直線單箭頭接點 8"/>
          <p:cNvCxnSpPr/>
          <p:nvPr/>
        </p:nvCxnSpPr>
        <p:spPr>
          <a:xfrm flipV="1">
            <a:off x="6941907" y="3717610"/>
            <a:ext cx="0" cy="30711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utoShape 27"/>
          <p:cNvSpPr>
            <a:spLocks noChangeArrowheads="1"/>
          </p:cNvSpPr>
          <p:nvPr/>
        </p:nvSpPr>
        <p:spPr bwMode="auto">
          <a:xfrm>
            <a:off x="3646709" y="4401260"/>
            <a:ext cx="230981" cy="450056"/>
          </a:xfrm>
          <a:prstGeom prst="rightArrow">
            <a:avLst>
              <a:gd name="adj1" fmla="val 50000"/>
              <a:gd name="adj2" fmla="val 40079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  <a:effectLst>
            <a:outerShdw blurRad="63500" dist="40161" dir="4293903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2" name="Rounded Rectangle 51"/>
          <p:cNvSpPr/>
          <p:nvPr/>
        </p:nvSpPr>
        <p:spPr bwMode="auto">
          <a:xfrm>
            <a:off x="3887741" y="4165946"/>
            <a:ext cx="3964970" cy="1132691"/>
          </a:xfrm>
          <a:prstGeom prst="roundRect">
            <a:avLst/>
          </a:prstGeom>
          <a:noFill/>
          <a:ln w="38100" cap="flat" cmpd="sng" algn="ctr">
            <a:solidFill>
              <a:srgbClr val="92D05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zh-TW" altLang="en-US" sz="1500" b="1">
              <a:latin typeface="Arial" pitchFamily="-97" charset="0"/>
              <a:ea typeface="Arial" pitchFamily="-97" charset="0"/>
              <a:cs typeface="Arial" pitchFamily="-97" charset="0"/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1452631" y="3102423"/>
            <a:ext cx="203127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1424056" y="3159573"/>
            <a:ext cx="203127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120" name="Picture 2" descr="http://opencv.jp/cookbook/_images/lenna_si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251" y="3221371"/>
            <a:ext cx="2162908" cy="202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-7870" y="5487434"/>
            <a:ext cx="5802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“Distinctive </a:t>
            </a:r>
            <a:r>
              <a:rPr lang="en-US" sz="900" dirty="0"/>
              <a:t>Image Features from Scale-Invariant </a:t>
            </a:r>
            <a:r>
              <a:rPr lang="en-US" sz="900" dirty="0" err="1" smtClean="0"/>
              <a:t>Keypoints</a:t>
            </a:r>
            <a:r>
              <a:rPr lang="en-US" sz="900" dirty="0"/>
              <a:t>”, Lowe, David G</a:t>
            </a:r>
            <a:r>
              <a:rPr lang="en-US" sz="900" dirty="0" smtClean="0"/>
              <a:t>., IJCV, 2004</a:t>
            </a:r>
            <a:endParaRPr lang="en-US" sz="900" dirty="0"/>
          </a:p>
          <a:p>
            <a:r>
              <a:rPr lang="en-US" sz="900" dirty="0" smtClean="0"/>
              <a:t>“</a:t>
            </a:r>
            <a:r>
              <a:rPr lang="en-US" sz="900" dirty="0"/>
              <a:t>A bag-of-features approach based on hue-sift descriptor for nude detection,” Ana PB </a:t>
            </a:r>
            <a:r>
              <a:rPr lang="en-US" sz="900" dirty="0" smtClean="0"/>
              <a:t>Lopes</a:t>
            </a:r>
            <a:r>
              <a:rPr lang="en-US" altLang="zh-TW" sz="900" dirty="0" smtClean="0"/>
              <a:t>,</a:t>
            </a:r>
            <a:r>
              <a:rPr lang="zh-TW" altLang="en-US" sz="900" dirty="0" smtClean="0"/>
              <a:t> </a:t>
            </a:r>
            <a:r>
              <a:rPr lang="en-US" altLang="zh-TW" sz="900" dirty="0" smtClean="0"/>
              <a:t>SPC,</a:t>
            </a:r>
            <a:r>
              <a:rPr lang="zh-TW" altLang="en-US" sz="900" dirty="0" smtClean="0"/>
              <a:t> </a:t>
            </a:r>
            <a:r>
              <a:rPr lang="en-US" altLang="zh-TW" sz="900" dirty="0" smtClean="0"/>
              <a:t>2009</a:t>
            </a:r>
            <a:endParaRPr lang="zh-TW" altLang="en-US" sz="900" dirty="0"/>
          </a:p>
        </p:txBody>
      </p:sp>
      <p:cxnSp>
        <p:nvCxnSpPr>
          <p:cNvPr id="51" name="直線單箭頭接點 10"/>
          <p:cNvCxnSpPr/>
          <p:nvPr/>
        </p:nvCxnSpPr>
        <p:spPr>
          <a:xfrm flipV="1">
            <a:off x="7837240" y="2332157"/>
            <a:ext cx="0" cy="1420061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手繪多邊形 15"/>
          <p:cNvSpPr/>
          <p:nvPr/>
        </p:nvSpPr>
        <p:spPr>
          <a:xfrm>
            <a:off x="7841392" y="2471982"/>
            <a:ext cx="204484" cy="1121485"/>
          </a:xfrm>
          <a:custGeom>
            <a:avLst/>
            <a:gdLst>
              <a:gd name="connsiteX0" fmla="*/ 14354 w 272645"/>
              <a:gd name="connsiteY0" fmla="*/ 0 h 1495313"/>
              <a:gd name="connsiteX1" fmla="*/ 35870 w 272645"/>
              <a:gd name="connsiteY1" fmla="*/ 322730 h 1495313"/>
              <a:gd name="connsiteX2" fmla="*/ 272538 w 272645"/>
              <a:gd name="connsiteY2" fmla="*/ 602428 h 1495313"/>
              <a:gd name="connsiteX3" fmla="*/ 3597 w 272645"/>
              <a:gd name="connsiteY3" fmla="*/ 882127 h 1495313"/>
              <a:gd name="connsiteX4" fmla="*/ 111173 w 272645"/>
              <a:gd name="connsiteY4" fmla="*/ 1140311 h 1495313"/>
              <a:gd name="connsiteX5" fmla="*/ 14354 w 272645"/>
              <a:gd name="connsiteY5" fmla="*/ 1226372 h 1495313"/>
              <a:gd name="connsiteX6" fmla="*/ 14354 w 272645"/>
              <a:gd name="connsiteY6" fmla="*/ 1495313 h 149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645" h="1495313">
                <a:moveTo>
                  <a:pt x="14354" y="0"/>
                </a:moveTo>
                <a:cubicBezTo>
                  <a:pt x="3596" y="111162"/>
                  <a:pt x="-7161" y="222325"/>
                  <a:pt x="35870" y="322730"/>
                </a:cubicBezTo>
                <a:cubicBezTo>
                  <a:pt x="78901" y="423135"/>
                  <a:pt x="277917" y="509195"/>
                  <a:pt x="272538" y="602428"/>
                </a:cubicBezTo>
                <a:cubicBezTo>
                  <a:pt x="267159" y="695661"/>
                  <a:pt x="30491" y="792480"/>
                  <a:pt x="3597" y="882127"/>
                </a:cubicBezTo>
                <a:cubicBezTo>
                  <a:pt x="-23297" y="971774"/>
                  <a:pt x="109380" y="1082937"/>
                  <a:pt x="111173" y="1140311"/>
                </a:cubicBezTo>
                <a:cubicBezTo>
                  <a:pt x="112966" y="1197685"/>
                  <a:pt x="30490" y="1167205"/>
                  <a:pt x="14354" y="1226372"/>
                </a:cubicBezTo>
                <a:cubicBezTo>
                  <a:pt x="-1782" y="1285539"/>
                  <a:pt x="6286" y="1390426"/>
                  <a:pt x="14354" y="1495313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54" name="直線單箭頭接點 21"/>
          <p:cNvCxnSpPr/>
          <p:nvPr/>
        </p:nvCxnSpPr>
        <p:spPr>
          <a:xfrm>
            <a:off x="7783234" y="3647472"/>
            <a:ext cx="31297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字方塊 22"/>
          <p:cNvSpPr txBox="1"/>
          <p:nvPr/>
        </p:nvSpPr>
        <p:spPr>
          <a:xfrm>
            <a:off x="7552211" y="2085196"/>
            <a:ext cx="1214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Word index (w)</a:t>
            </a:r>
            <a:endParaRPr lang="zh-TW" altLang="en-US" sz="1200" dirty="0"/>
          </a:p>
        </p:txBody>
      </p:sp>
      <p:sp>
        <p:nvSpPr>
          <p:cNvPr id="56" name="文字方塊 30"/>
          <p:cNvSpPr txBox="1"/>
          <p:nvPr/>
        </p:nvSpPr>
        <p:spPr>
          <a:xfrm>
            <a:off x="7781399" y="3746171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err="1"/>
              <a:t>Prob</a:t>
            </a:r>
            <a:r>
              <a:rPr lang="en-US" altLang="zh-TW" sz="1200" dirty="0"/>
              <a:t>(w)</a:t>
            </a:r>
            <a:endParaRPr lang="zh-TW" alt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23</a:t>
            </a:fld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5"/>
              </a:rPr>
              <a:t>b01902004@csie.ntu.edu.tw)</a:t>
            </a:r>
            <a:endParaRPr lang="en-US" sz="105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30" y="1024087"/>
            <a:ext cx="1733263" cy="21896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6738" y="1418339"/>
            <a:ext cx="2089608" cy="26816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1748" y="2222884"/>
            <a:ext cx="2736034" cy="2857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cxnSp>
        <p:nvCxnSpPr>
          <p:cNvPr id="24" name="Straight Arrow Connector 23"/>
          <p:cNvCxnSpPr/>
          <p:nvPr/>
        </p:nvCxnSpPr>
        <p:spPr>
          <a:xfrm>
            <a:off x="687197" y="3324649"/>
            <a:ext cx="919541" cy="630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879690" y="4206026"/>
            <a:ext cx="812058" cy="491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696346" y="2514559"/>
            <a:ext cx="473086" cy="16776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3696346" y="2805603"/>
            <a:ext cx="473086" cy="16776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700416" y="3255078"/>
            <a:ext cx="473086" cy="16776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2897518" y="4359611"/>
            <a:ext cx="473086" cy="158891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2887734" y="4047673"/>
            <a:ext cx="473086" cy="16776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37744" y="1477409"/>
            <a:ext cx="326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Recall our LDA framework ?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169432" y="2608340"/>
            <a:ext cx="2153466" cy="197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169432" y="2902761"/>
            <a:ext cx="2149314" cy="52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4" idx="1"/>
          </p:cNvCxnSpPr>
          <p:nvPr/>
        </p:nvCxnSpPr>
        <p:spPr>
          <a:xfrm flipH="1">
            <a:off x="4169432" y="3109303"/>
            <a:ext cx="2153465" cy="215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370604" y="3255078"/>
            <a:ext cx="2948142" cy="844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399084" y="3535717"/>
            <a:ext cx="2927964" cy="896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86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 – SIFT</a:t>
            </a:r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( the traditional way )</a:t>
            </a:r>
            <a:endParaRPr lang="en-US" sz="1800" dirty="0"/>
          </a:p>
        </p:txBody>
      </p:sp>
      <p:sp>
        <p:nvSpPr>
          <p:cNvPr id="32" name="Cube 31"/>
          <p:cNvSpPr/>
          <p:nvPr/>
        </p:nvSpPr>
        <p:spPr bwMode="auto">
          <a:xfrm>
            <a:off x="1331463" y="3054798"/>
            <a:ext cx="2275863" cy="2140721"/>
          </a:xfrm>
          <a:prstGeom prst="cube">
            <a:avLst>
              <a:gd name="adj" fmla="val 7357"/>
            </a:avLst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zh-TW" altLang="en-US" sz="1500" b="1" dirty="0">
              <a:latin typeface="Arial" pitchFamily="-97" charset="0"/>
              <a:ea typeface="Arial" pitchFamily="-97" charset="0"/>
              <a:cs typeface="Arial" pitchFamily="-97" charset="0"/>
            </a:endParaRPr>
          </a:p>
        </p:txBody>
      </p:sp>
      <p:pic>
        <p:nvPicPr>
          <p:cNvPr id="33" name="Picture 4" descr="https://upload.wikimedia.org/wikipedia/en/2/24/Lenn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1937" y="3206316"/>
            <a:ext cx="2161964" cy="203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https://upload.wikimedia.org/wikipedia/commons/thumb/d/d3/Latent_Dirichlet_allocation.svg/593px-Latent_Dirichlet_allocation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2494" y="1433226"/>
            <a:ext cx="2737105" cy="143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肘形接點 11"/>
          <p:cNvCxnSpPr/>
          <p:nvPr/>
        </p:nvCxnSpPr>
        <p:spPr>
          <a:xfrm rot="16200000" flipV="1">
            <a:off x="6279563" y="1851004"/>
            <a:ext cx="362380" cy="962306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8"/>
          <p:cNvCxnSpPr/>
          <p:nvPr/>
        </p:nvCxnSpPr>
        <p:spPr>
          <a:xfrm flipV="1">
            <a:off x="6941907" y="3717610"/>
            <a:ext cx="0" cy="30711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10"/>
          <p:cNvCxnSpPr/>
          <p:nvPr/>
        </p:nvCxnSpPr>
        <p:spPr>
          <a:xfrm flipV="1">
            <a:off x="7837240" y="2332157"/>
            <a:ext cx="0" cy="1420061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手繪多邊形 15"/>
          <p:cNvSpPr/>
          <p:nvPr/>
        </p:nvSpPr>
        <p:spPr>
          <a:xfrm>
            <a:off x="7841392" y="2471982"/>
            <a:ext cx="204484" cy="1121485"/>
          </a:xfrm>
          <a:custGeom>
            <a:avLst/>
            <a:gdLst>
              <a:gd name="connsiteX0" fmla="*/ 14354 w 272645"/>
              <a:gd name="connsiteY0" fmla="*/ 0 h 1495313"/>
              <a:gd name="connsiteX1" fmla="*/ 35870 w 272645"/>
              <a:gd name="connsiteY1" fmla="*/ 322730 h 1495313"/>
              <a:gd name="connsiteX2" fmla="*/ 272538 w 272645"/>
              <a:gd name="connsiteY2" fmla="*/ 602428 h 1495313"/>
              <a:gd name="connsiteX3" fmla="*/ 3597 w 272645"/>
              <a:gd name="connsiteY3" fmla="*/ 882127 h 1495313"/>
              <a:gd name="connsiteX4" fmla="*/ 111173 w 272645"/>
              <a:gd name="connsiteY4" fmla="*/ 1140311 h 1495313"/>
              <a:gd name="connsiteX5" fmla="*/ 14354 w 272645"/>
              <a:gd name="connsiteY5" fmla="*/ 1226372 h 1495313"/>
              <a:gd name="connsiteX6" fmla="*/ 14354 w 272645"/>
              <a:gd name="connsiteY6" fmla="*/ 1495313 h 149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645" h="1495313">
                <a:moveTo>
                  <a:pt x="14354" y="0"/>
                </a:moveTo>
                <a:cubicBezTo>
                  <a:pt x="3596" y="111162"/>
                  <a:pt x="-7161" y="222325"/>
                  <a:pt x="35870" y="322730"/>
                </a:cubicBezTo>
                <a:cubicBezTo>
                  <a:pt x="78901" y="423135"/>
                  <a:pt x="277917" y="509195"/>
                  <a:pt x="272538" y="602428"/>
                </a:cubicBezTo>
                <a:cubicBezTo>
                  <a:pt x="267159" y="695661"/>
                  <a:pt x="30491" y="792480"/>
                  <a:pt x="3597" y="882127"/>
                </a:cubicBezTo>
                <a:cubicBezTo>
                  <a:pt x="-23297" y="971774"/>
                  <a:pt x="109380" y="1082937"/>
                  <a:pt x="111173" y="1140311"/>
                </a:cubicBezTo>
                <a:cubicBezTo>
                  <a:pt x="112966" y="1197685"/>
                  <a:pt x="30490" y="1167205"/>
                  <a:pt x="14354" y="1226372"/>
                </a:cubicBezTo>
                <a:cubicBezTo>
                  <a:pt x="-1782" y="1285539"/>
                  <a:pt x="6286" y="1390426"/>
                  <a:pt x="14354" y="1495313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46" name="直線單箭頭接點 21"/>
          <p:cNvCxnSpPr/>
          <p:nvPr/>
        </p:nvCxnSpPr>
        <p:spPr>
          <a:xfrm>
            <a:off x="7783234" y="3647472"/>
            <a:ext cx="31297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22"/>
          <p:cNvSpPr txBox="1"/>
          <p:nvPr/>
        </p:nvSpPr>
        <p:spPr>
          <a:xfrm>
            <a:off x="7552211" y="2085196"/>
            <a:ext cx="1214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Word index (w)</a:t>
            </a:r>
            <a:endParaRPr lang="zh-TW" altLang="en-US" sz="1200" dirty="0"/>
          </a:p>
        </p:txBody>
      </p:sp>
      <p:sp>
        <p:nvSpPr>
          <p:cNvPr id="48" name="文字方塊 30"/>
          <p:cNvSpPr txBox="1"/>
          <p:nvPr/>
        </p:nvSpPr>
        <p:spPr>
          <a:xfrm>
            <a:off x="7781399" y="3746171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err="1"/>
              <a:t>Prob</a:t>
            </a:r>
            <a:r>
              <a:rPr lang="en-US" altLang="zh-TW" sz="1200" dirty="0"/>
              <a:t>(w)</a:t>
            </a:r>
            <a:endParaRPr lang="zh-TW" altLang="en-US" sz="1200" dirty="0"/>
          </a:p>
        </p:txBody>
      </p:sp>
      <p:sp>
        <p:nvSpPr>
          <p:cNvPr id="50" name="AutoShape 27"/>
          <p:cNvSpPr>
            <a:spLocks noChangeArrowheads="1"/>
          </p:cNvSpPr>
          <p:nvPr/>
        </p:nvSpPr>
        <p:spPr bwMode="auto">
          <a:xfrm>
            <a:off x="3646709" y="4401260"/>
            <a:ext cx="230981" cy="450056"/>
          </a:xfrm>
          <a:prstGeom prst="rightArrow">
            <a:avLst>
              <a:gd name="adj1" fmla="val 50000"/>
              <a:gd name="adj2" fmla="val 40079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  <a:effectLst>
            <a:outerShdw blurRad="63500" dist="40161" dir="4293903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2" name="Rounded Rectangle 51"/>
          <p:cNvSpPr/>
          <p:nvPr/>
        </p:nvSpPr>
        <p:spPr bwMode="auto">
          <a:xfrm>
            <a:off x="3887741" y="4165946"/>
            <a:ext cx="3964970" cy="1132691"/>
          </a:xfrm>
          <a:prstGeom prst="roundRect">
            <a:avLst/>
          </a:prstGeom>
          <a:noFill/>
          <a:ln w="38100" cap="flat" cmpd="sng" algn="ctr">
            <a:solidFill>
              <a:srgbClr val="92D05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zh-TW" altLang="en-US" sz="1500" b="1">
              <a:latin typeface="Arial" pitchFamily="-97" charset="0"/>
              <a:ea typeface="Arial" pitchFamily="-97" charset="0"/>
              <a:cs typeface="Arial" pitchFamily="-97" charset="0"/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1452631" y="3102423"/>
            <a:ext cx="203127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1424056" y="3159573"/>
            <a:ext cx="203127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120" name="Picture 2" descr="http://opencv.jp/cookbook/_images/lenna_sif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251" y="3221371"/>
            <a:ext cx="2162908" cy="202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-7870" y="5487434"/>
            <a:ext cx="5802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“Distinctive </a:t>
            </a:r>
            <a:r>
              <a:rPr lang="en-US" sz="900" dirty="0"/>
              <a:t>Image Features from Scale-Invariant </a:t>
            </a:r>
            <a:r>
              <a:rPr lang="en-US" sz="900" dirty="0" err="1" smtClean="0"/>
              <a:t>Keypoints</a:t>
            </a:r>
            <a:r>
              <a:rPr lang="en-US" sz="900" dirty="0"/>
              <a:t>”, Lowe, David G</a:t>
            </a:r>
            <a:r>
              <a:rPr lang="en-US" sz="900" dirty="0" smtClean="0"/>
              <a:t>., IJCV, 2004</a:t>
            </a:r>
            <a:endParaRPr lang="en-US" sz="900" dirty="0"/>
          </a:p>
          <a:p>
            <a:r>
              <a:rPr lang="en-US" sz="900" dirty="0" smtClean="0"/>
              <a:t>“</a:t>
            </a:r>
            <a:r>
              <a:rPr lang="en-US" sz="900" dirty="0"/>
              <a:t>A bag-of-features approach based on hue-sift descriptor for nude detection,” Ana PB </a:t>
            </a:r>
            <a:r>
              <a:rPr lang="en-US" sz="900" dirty="0" smtClean="0"/>
              <a:t>Lopes</a:t>
            </a:r>
            <a:r>
              <a:rPr lang="en-US" altLang="zh-TW" sz="900" dirty="0" smtClean="0"/>
              <a:t>,</a:t>
            </a:r>
            <a:r>
              <a:rPr lang="zh-TW" altLang="en-US" sz="900" dirty="0" smtClean="0"/>
              <a:t> </a:t>
            </a:r>
            <a:r>
              <a:rPr lang="en-US" altLang="zh-TW" sz="900" dirty="0" smtClean="0"/>
              <a:t>SPC,</a:t>
            </a:r>
            <a:r>
              <a:rPr lang="zh-TW" altLang="en-US" sz="900" dirty="0" smtClean="0"/>
              <a:t> </a:t>
            </a:r>
            <a:r>
              <a:rPr lang="en-US" altLang="zh-TW" sz="900" dirty="0" smtClean="0"/>
              <a:t>2009</a:t>
            </a:r>
            <a:endParaRPr lang="zh-TW" altLang="en-US" sz="900" dirty="0"/>
          </a:p>
        </p:txBody>
      </p:sp>
      <p:sp>
        <p:nvSpPr>
          <p:cNvPr id="51" name="摺角紙張 3"/>
          <p:cNvSpPr/>
          <p:nvPr/>
        </p:nvSpPr>
        <p:spPr>
          <a:xfrm>
            <a:off x="6322897" y="2529571"/>
            <a:ext cx="1262222" cy="1159464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(#0): 0.009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(#1): 0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(#2): 0</a:t>
            </a:r>
          </a:p>
          <a:p>
            <a:pPr algn="l"/>
            <a:r>
              <a:rPr lang="en-US" altLang="zh-TW" sz="825" dirty="0">
                <a:solidFill>
                  <a:schemeClr val="tx1"/>
                </a:solidFill>
              </a:rPr>
              <a:t>…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(#4094): 0.00018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(#4095): 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24</a:t>
            </a:fld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6"/>
              </a:rPr>
              <a:t>b01902004@csie.ntu.edu.tw)</a:t>
            </a:r>
            <a:endParaRPr lang="en-US" sz="1050" dirty="0"/>
          </a:p>
        </p:txBody>
      </p:sp>
      <p:sp>
        <p:nvSpPr>
          <p:cNvPr id="55" name="TextBox 54"/>
          <p:cNvSpPr txBox="1"/>
          <p:nvPr/>
        </p:nvSpPr>
        <p:spPr>
          <a:xfrm>
            <a:off x="4516674" y="4793912"/>
            <a:ext cx="33916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u="sng" dirty="0">
                <a:latin typeface="Apple Braille" charset="0"/>
                <a:ea typeface="Apple Braille" charset="0"/>
                <a:cs typeface="Apple Braille" charset="0"/>
              </a:rPr>
              <a:t>Bag of SIFT local descriptors as visual words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049987" y="4245172"/>
            <a:ext cx="18139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latin typeface="Apple Braille" charset="0"/>
                <a:ea typeface="Apple Braille" charset="0"/>
                <a:cs typeface="Apple Braille" charset="0"/>
              </a:rPr>
              <a:t>SIFT feature extraction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81528" y="4509603"/>
            <a:ext cx="15135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latin typeface="Apple Braille" charset="0"/>
                <a:ea typeface="Apple Braille" charset="0"/>
                <a:cs typeface="Apple Braille" charset="0"/>
              </a:rPr>
              <a:t>Codebook Building</a:t>
            </a:r>
          </a:p>
        </p:txBody>
      </p:sp>
    </p:spTree>
    <p:extLst>
      <p:ext uri="{BB962C8B-B14F-4D97-AF65-F5344CB8AC3E}">
        <p14:creationId xmlns:p14="http://schemas.microsoft.com/office/powerpoint/2010/main" val="115372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 – SIFT</a:t>
            </a:r>
            <a:r>
              <a:rPr lang="en-US" altLang="zh-TW" sz="18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( the traditional way )</a:t>
            </a:r>
            <a:endParaRPr lang="en-US" sz="1800" dirty="0"/>
          </a:p>
        </p:txBody>
      </p:sp>
      <p:sp>
        <p:nvSpPr>
          <p:cNvPr id="32" name="Cube 31"/>
          <p:cNvSpPr/>
          <p:nvPr/>
        </p:nvSpPr>
        <p:spPr bwMode="auto">
          <a:xfrm>
            <a:off x="1331463" y="3054798"/>
            <a:ext cx="2275863" cy="2140721"/>
          </a:xfrm>
          <a:prstGeom prst="cube">
            <a:avLst>
              <a:gd name="adj" fmla="val 7357"/>
            </a:avLst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zh-TW" altLang="en-US" sz="1500" b="1" dirty="0">
              <a:latin typeface="Arial" pitchFamily="-97" charset="0"/>
              <a:ea typeface="Arial" pitchFamily="-97" charset="0"/>
              <a:cs typeface="Arial" pitchFamily="-97" charset="0"/>
            </a:endParaRPr>
          </a:p>
        </p:txBody>
      </p:sp>
      <p:pic>
        <p:nvPicPr>
          <p:cNvPr id="33" name="Picture 4" descr="https://upload.wikimedia.org/wikipedia/en/2/24/Lenn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1937" y="3206316"/>
            <a:ext cx="2161964" cy="203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https://upload.wikimedia.org/wikipedia/commons/thumb/d/d3/Latent_Dirichlet_allocation.svg/593px-Latent_Dirichlet_allocation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2494" y="1433226"/>
            <a:ext cx="2737105" cy="143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肘形接點 11"/>
          <p:cNvCxnSpPr/>
          <p:nvPr/>
        </p:nvCxnSpPr>
        <p:spPr>
          <a:xfrm rot="16200000" flipV="1">
            <a:off x="6279563" y="1851004"/>
            <a:ext cx="362380" cy="962306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12"/>
          <p:cNvCxnSpPr/>
          <p:nvPr/>
        </p:nvCxnSpPr>
        <p:spPr>
          <a:xfrm flipH="1">
            <a:off x="2711469" y="2052442"/>
            <a:ext cx="27003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14"/>
          <p:cNvCxnSpPr/>
          <p:nvPr/>
        </p:nvCxnSpPr>
        <p:spPr>
          <a:xfrm flipH="1">
            <a:off x="2711469" y="2373011"/>
            <a:ext cx="27003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16"/>
          <p:cNvCxnSpPr/>
          <p:nvPr/>
        </p:nvCxnSpPr>
        <p:spPr>
          <a:xfrm flipH="1">
            <a:off x="2711469" y="2695241"/>
            <a:ext cx="27003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8"/>
          <p:cNvCxnSpPr/>
          <p:nvPr/>
        </p:nvCxnSpPr>
        <p:spPr>
          <a:xfrm flipV="1">
            <a:off x="6941907" y="3717610"/>
            <a:ext cx="0" cy="30711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utoShape 27"/>
          <p:cNvSpPr>
            <a:spLocks noChangeArrowheads="1"/>
          </p:cNvSpPr>
          <p:nvPr/>
        </p:nvSpPr>
        <p:spPr bwMode="auto">
          <a:xfrm>
            <a:off x="3646709" y="4401260"/>
            <a:ext cx="230981" cy="450056"/>
          </a:xfrm>
          <a:prstGeom prst="rightArrow">
            <a:avLst>
              <a:gd name="adj1" fmla="val 50000"/>
              <a:gd name="adj2" fmla="val 40079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  <a:effectLst>
            <a:outerShdw blurRad="63500" dist="40161" dir="4293903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2" name="Rounded Rectangle 51"/>
          <p:cNvSpPr/>
          <p:nvPr/>
        </p:nvSpPr>
        <p:spPr bwMode="auto">
          <a:xfrm>
            <a:off x="3887741" y="4165946"/>
            <a:ext cx="3964970" cy="1132691"/>
          </a:xfrm>
          <a:prstGeom prst="roundRect">
            <a:avLst/>
          </a:prstGeom>
          <a:noFill/>
          <a:ln w="38100" cap="flat" cmpd="sng" algn="ctr">
            <a:solidFill>
              <a:srgbClr val="92D05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zh-TW" altLang="en-US" sz="1500" b="1">
              <a:latin typeface="Arial" pitchFamily="-97" charset="0"/>
              <a:ea typeface="Arial" pitchFamily="-97" charset="0"/>
              <a:cs typeface="Arial" pitchFamily="-97" charset="0"/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1452631" y="3102423"/>
            <a:ext cx="203127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1424056" y="3159573"/>
            <a:ext cx="203127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120" name="Picture 2" descr="http://opencv.jp/cookbook/_images/lenna_sif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251" y="3221371"/>
            <a:ext cx="2162908" cy="202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5317" y="1950982"/>
            <a:ext cx="221456" cy="17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3328" y="2222538"/>
            <a:ext cx="200025" cy="27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9040" y="2622399"/>
            <a:ext cx="214313" cy="18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16674" y="4793912"/>
            <a:ext cx="33916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u="sng" dirty="0">
                <a:latin typeface="Apple Braille" charset="0"/>
                <a:ea typeface="Apple Braille" charset="0"/>
                <a:cs typeface="Apple Braille" charset="0"/>
              </a:rPr>
              <a:t>Bag of SIFT local descriptors as visual words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49987" y="4245172"/>
            <a:ext cx="18139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latin typeface="Apple Braille" charset="0"/>
                <a:ea typeface="Apple Braille" charset="0"/>
                <a:cs typeface="Apple Braille" charset="0"/>
              </a:rPr>
              <a:t>SIFT feature extraction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4281528" y="4509603"/>
            <a:ext cx="15135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latin typeface="Apple Braille" charset="0"/>
                <a:ea typeface="Apple Braille" charset="0"/>
                <a:cs typeface="Apple Braille" charset="0"/>
              </a:rPr>
              <a:t>Codebook Building</a:t>
            </a:r>
          </a:p>
        </p:txBody>
      </p:sp>
      <p:sp>
        <p:nvSpPr>
          <p:cNvPr id="49" name="Rectangle 48"/>
          <p:cNvSpPr/>
          <p:nvPr/>
        </p:nvSpPr>
        <p:spPr>
          <a:xfrm>
            <a:off x="-7870" y="5487434"/>
            <a:ext cx="5802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“Distinctive </a:t>
            </a:r>
            <a:r>
              <a:rPr lang="en-US" sz="900" dirty="0"/>
              <a:t>Image Features from Scale-Invariant </a:t>
            </a:r>
            <a:r>
              <a:rPr lang="en-US" sz="900" dirty="0" err="1" smtClean="0"/>
              <a:t>Keypoints</a:t>
            </a:r>
            <a:r>
              <a:rPr lang="en-US" sz="900" dirty="0"/>
              <a:t>”, Lowe, David G</a:t>
            </a:r>
            <a:r>
              <a:rPr lang="en-US" sz="900" dirty="0" smtClean="0"/>
              <a:t>., IJCV, 2004</a:t>
            </a:r>
            <a:endParaRPr lang="en-US" sz="900" dirty="0"/>
          </a:p>
          <a:p>
            <a:r>
              <a:rPr lang="en-US" sz="900" dirty="0" smtClean="0"/>
              <a:t>“</a:t>
            </a:r>
            <a:r>
              <a:rPr lang="en-US" sz="900" dirty="0"/>
              <a:t>A bag-of-features approach based on hue-sift descriptor for nude detection,” Ana PB </a:t>
            </a:r>
            <a:r>
              <a:rPr lang="en-US" sz="900" dirty="0" smtClean="0"/>
              <a:t>Lopes</a:t>
            </a:r>
            <a:r>
              <a:rPr lang="en-US" altLang="zh-TW" sz="900" dirty="0" smtClean="0"/>
              <a:t>,</a:t>
            </a:r>
            <a:r>
              <a:rPr lang="zh-TW" altLang="en-US" sz="900" dirty="0" smtClean="0"/>
              <a:t> </a:t>
            </a:r>
            <a:r>
              <a:rPr lang="en-US" altLang="zh-TW" sz="900" dirty="0" smtClean="0"/>
              <a:t>SPC,</a:t>
            </a:r>
            <a:r>
              <a:rPr lang="zh-TW" altLang="en-US" sz="900" dirty="0" smtClean="0"/>
              <a:t> </a:t>
            </a:r>
            <a:r>
              <a:rPr lang="en-US" altLang="zh-TW" sz="900" dirty="0" smtClean="0"/>
              <a:t>2009</a:t>
            </a:r>
            <a:endParaRPr lang="zh-TW" altLang="en-US" sz="900" dirty="0"/>
          </a:p>
        </p:txBody>
      </p:sp>
      <p:sp>
        <p:nvSpPr>
          <p:cNvPr id="51" name="摺角紙張 3"/>
          <p:cNvSpPr/>
          <p:nvPr/>
        </p:nvSpPr>
        <p:spPr>
          <a:xfrm>
            <a:off x="6322897" y="2529571"/>
            <a:ext cx="1262222" cy="1159464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(#0): 0.009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(#1): 0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(#2): 0</a:t>
            </a:r>
          </a:p>
          <a:p>
            <a:pPr algn="l"/>
            <a:r>
              <a:rPr lang="en-US" altLang="zh-TW" sz="825" dirty="0">
                <a:solidFill>
                  <a:schemeClr val="tx1"/>
                </a:solidFill>
              </a:rPr>
              <a:t>…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(#4094): 0.00018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(#4095): 0</a:t>
            </a:r>
          </a:p>
        </p:txBody>
      </p:sp>
      <p:cxnSp>
        <p:nvCxnSpPr>
          <p:cNvPr id="53" name="直線單箭頭接點 10"/>
          <p:cNvCxnSpPr/>
          <p:nvPr/>
        </p:nvCxnSpPr>
        <p:spPr>
          <a:xfrm flipV="1">
            <a:off x="7837240" y="2332157"/>
            <a:ext cx="0" cy="1420061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手繪多邊形 15"/>
          <p:cNvSpPr/>
          <p:nvPr/>
        </p:nvSpPr>
        <p:spPr>
          <a:xfrm>
            <a:off x="7841392" y="2471982"/>
            <a:ext cx="204484" cy="1121485"/>
          </a:xfrm>
          <a:custGeom>
            <a:avLst/>
            <a:gdLst>
              <a:gd name="connsiteX0" fmla="*/ 14354 w 272645"/>
              <a:gd name="connsiteY0" fmla="*/ 0 h 1495313"/>
              <a:gd name="connsiteX1" fmla="*/ 35870 w 272645"/>
              <a:gd name="connsiteY1" fmla="*/ 322730 h 1495313"/>
              <a:gd name="connsiteX2" fmla="*/ 272538 w 272645"/>
              <a:gd name="connsiteY2" fmla="*/ 602428 h 1495313"/>
              <a:gd name="connsiteX3" fmla="*/ 3597 w 272645"/>
              <a:gd name="connsiteY3" fmla="*/ 882127 h 1495313"/>
              <a:gd name="connsiteX4" fmla="*/ 111173 w 272645"/>
              <a:gd name="connsiteY4" fmla="*/ 1140311 h 1495313"/>
              <a:gd name="connsiteX5" fmla="*/ 14354 w 272645"/>
              <a:gd name="connsiteY5" fmla="*/ 1226372 h 1495313"/>
              <a:gd name="connsiteX6" fmla="*/ 14354 w 272645"/>
              <a:gd name="connsiteY6" fmla="*/ 1495313 h 149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645" h="1495313">
                <a:moveTo>
                  <a:pt x="14354" y="0"/>
                </a:moveTo>
                <a:cubicBezTo>
                  <a:pt x="3596" y="111162"/>
                  <a:pt x="-7161" y="222325"/>
                  <a:pt x="35870" y="322730"/>
                </a:cubicBezTo>
                <a:cubicBezTo>
                  <a:pt x="78901" y="423135"/>
                  <a:pt x="277917" y="509195"/>
                  <a:pt x="272538" y="602428"/>
                </a:cubicBezTo>
                <a:cubicBezTo>
                  <a:pt x="267159" y="695661"/>
                  <a:pt x="30491" y="792480"/>
                  <a:pt x="3597" y="882127"/>
                </a:cubicBezTo>
                <a:cubicBezTo>
                  <a:pt x="-23297" y="971774"/>
                  <a:pt x="109380" y="1082937"/>
                  <a:pt x="111173" y="1140311"/>
                </a:cubicBezTo>
                <a:cubicBezTo>
                  <a:pt x="112966" y="1197685"/>
                  <a:pt x="30490" y="1167205"/>
                  <a:pt x="14354" y="1226372"/>
                </a:cubicBezTo>
                <a:cubicBezTo>
                  <a:pt x="-1782" y="1285539"/>
                  <a:pt x="6286" y="1390426"/>
                  <a:pt x="14354" y="1495313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55" name="直線單箭頭接點 21"/>
          <p:cNvCxnSpPr/>
          <p:nvPr/>
        </p:nvCxnSpPr>
        <p:spPr>
          <a:xfrm>
            <a:off x="7783234" y="3647472"/>
            <a:ext cx="31297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字方塊 22"/>
          <p:cNvSpPr txBox="1"/>
          <p:nvPr/>
        </p:nvSpPr>
        <p:spPr>
          <a:xfrm>
            <a:off x="7552211" y="2085196"/>
            <a:ext cx="1214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Word index (w)</a:t>
            </a:r>
            <a:endParaRPr lang="zh-TW" altLang="en-US" sz="1200" dirty="0"/>
          </a:p>
        </p:txBody>
      </p:sp>
      <p:sp>
        <p:nvSpPr>
          <p:cNvPr id="57" name="文字方塊 30"/>
          <p:cNvSpPr txBox="1"/>
          <p:nvPr/>
        </p:nvSpPr>
        <p:spPr>
          <a:xfrm>
            <a:off x="7781399" y="3746171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err="1"/>
              <a:t>Prob</a:t>
            </a:r>
            <a:r>
              <a:rPr lang="en-US" altLang="zh-TW" sz="1200" dirty="0"/>
              <a:t>(w)</a:t>
            </a:r>
            <a:endParaRPr lang="zh-TW" alt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25</a:t>
            </a:fld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9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5116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+ (I)</a:t>
            </a:r>
            <a:endParaRPr lang="en-US" sz="1800" dirty="0"/>
          </a:p>
        </p:txBody>
      </p:sp>
      <p:sp>
        <p:nvSpPr>
          <p:cNvPr id="32" name="Cube 31"/>
          <p:cNvSpPr/>
          <p:nvPr/>
        </p:nvSpPr>
        <p:spPr bwMode="auto">
          <a:xfrm>
            <a:off x="1331463" y="3054798"/>
            <a:ext cx="2275863" cy="2140721"/>
          </a:xfrm>
          <a:prstGeom prst="cube">
            <a:avLst>
              <a:gd name="adj" fmla="val 7357"/>
            </a:avLst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zh-TW" altLang="en-US" sz="1500" b="1" dirty="0">
              <a:latin typeface="Arial" pitchFamily="-97" charset="0"/>
              <a:ea typeface="Arial" pitchFamily="-97" charset="0"/>
              <a:cs typeface="Arial" pitchFamily="-97" charset="0"/>
            </a:endParaRPr>
          </a:p>
        </p:txBody>
      </p:sp>
      <p:pic>
        <p:nvPicPr>
          <p:cNvPr id="33" name="Picture 4" descr="https://upload.wikimedia.org/wikipedia/en/2/24/Lenn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1937" y="3206316"/>
            <a:ext cx="2161964" cy="203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https://upload.wikimedia.org/wikipedia/commons/thumb/d/d3/Latent_Dirichlet_allocation.svg/593px-Latent_Dirichlet_allocation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2494" y="1433226"/>
            <a:ext cx="2737105" cy="143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肘形接點 11"/>
          <p:cNvCxnSpPr/>
          <p:nvPr/>
        </p:nvCxnSpPr>
        <p:spPr>
          <a:xfrm rot="16200000" flipV="1">
            <a:off x="6279563" y="1851004"/>
            <a:ext cx="362380" cy="962306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12"/>
          <p:cNvCxnSpPr/>
          <p:nvPr/>
        </p:nvCxnSpPr>
        <p:spPr>
          <a:xfrm flipH="1">
            <a:off x="2711469" y="2052442"/>
            <a:ext cx="27003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14"/>
          <p:cNvCxnSpPr/>
          <p:nvPr/>
        </p:nvCxnSpPr>
        <p:spPr>
          <a:xfrm flipH="1">
            <a:off x="2711469" y="2373011"/>
            <a:ext cx="27003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16"/>
          <p:cNvCxnSpPr/>
          <p:nvPr/>
        </p:nvCxnSpPr>
        <p:spPr>
          <a:xfrm flipH="1">
            <a:off x="2711469" y="2695241"/>
            <a:ext cx="27003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8"/>
          <p:cNvCxnSpPr/>
          <p:nvPr/>
        </p:nvCxnSpPr>
        <p:spPr>
          <a:xfrm flipV="1">
            <a:off x="6941907" y="3717610"/>
            <a:ext cx="0" cy="30711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utoShape 27"/>
          <p:cNvSpPr>
            <a:spLocks noChangeArrowheads="1"/>
          </p:cNvSpPr>
          <p:nvPr/>
        </p:nvSpPr>
        <p:spPr bwMode="auto">
          <a:xfrm>
            <a:off x="3646709" y="4401260"/>
            <a:ext cx="230981" cy="450056"/>
          </a:xfrm>
          <a:prstGeom prst="rightArrow">
            <a:avLst>
              <a:gd name="adj1" fmla="val 50000"/>
              <a:gd name="adj2" fmla="val 40079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  <a:effectLst>
            <a:outerShdw blurRad="63500" dist="40161" dir="4293903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2" name="Rounded Rectangle 51"/>
          <p:cNvSpPr/>
          <p:nvPr/>
        </p:nvSpPr>
        <p:spPr bwMode="auto">
          <a:xfrm>
            <a:off x="3887741" y="4165946"/>
            <a:ext cx="3964970" cy="1132691"/>
          </a:xfrm>
          <a:prstGeom prst="roundRect">
            <a:avLst/>
          </a:prstGeom>
          <a:noFill/>
          <a:ln w="38100" cap="flat" cmpd="sng" algn="ctr">
            <a:solidFill>
              <a:srgbClr val="92D05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zh-TW" altLang="en-US" sz="1500" b="1">
              <a:latin typeface="Arial" pitchFamily="-97" charset="0"/>
              <a:ea typeface="Arial" pitchFamily="-97" charset="0"/>
              <a:cs typeface="Arial" pitchFamily="-97" charset="0"/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1452631" y="3102423"/>
            <a:ext cx="203127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1424056" y="3159573"/>
            <a:ext cx="203127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120" name="Picture 2" descr="http://opencv.jp/cookbook/_images/lenna_sif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251" y="3221371"/>
            <a:ext cx="2162908" cy="202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9824" y="1872584"/>
            <a:ext cx="342900" cy="23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245" y="2209284"/>
            <a:ext cx="396479" cy="21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1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9370" y="2472947"/>
            <a:ext cx="806606" cy="44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4" descr="https://upload.wikimedia.org/wikipedia/en/2/24/Lenn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2900" y="3205066"/>
            <a:ext cx="2161964" cy="203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4713652" y="5007213"/>
            <a:ext cx="2255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350">
                <a:solidFill>
                  <a:srgbClr val="76A000"/>
                </a:solidFill>
              </a:rPr>
              <a:t>convolutional neural network</a:t>
            </a:r>
            <a:endParaRPr kumimoji="1" lang="zh-TW" altLang="en-US" sz="1350" dirty="0">
              <a:solidFill>
                <a:srgbClr val="76A000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4564131" y="4228039"/>
            <a:ext cx="2842419" cy="827484"/>
            <a:chOff x="3762905" y="3517901"/>
            <a:chExt cx="3789892" cy="1103312"/>
          </a:xfrm>
        </p:grpSpPr>
        <p:sp>
          <p:nvSpPr>
            <p:cNvPr id="58" name="Shape 440"/>
            <p:cNvSpPr/>
            <p:nvPr/>
          </p:nvSpPr>
          <p:spPr>
            <a:xfrm>
              <a:off x="3762905" y="3699044"/>
              <a:ext cx="559345" cy="559345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59" name="Shape 441"/>
            <p:cNvSpPr/>
            <p:nvPr/>
          </p:nvSpPr>
          <p:spPr>
            <a:xfrm>
              <a:off x="3853745" y="3789884"/>
              <a:ext cx="559345" cy="559345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60" name="Shape 442"/>
            <p:cNvSpPr/>
            <p:nvPr/>
          </p:nvSpPr>
          <p:spPr>
            <a:xfrm>
              <a:off x="3944585" y="3880724"/>
              <a:ext cx="559345" cy="559345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61" name="Shape 443"/>
            <p:cNvSpPr/>
            <p:nvPr/>
          </p:nvSpPr>
          <p:spPr>
            <a:xfrm>
              <a:off x="4035425" y="3971564"/>
              <a:ext cx="559345" cy="559345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62" name="Shape 444"/>
            <p:cNvSpPr/>
            <p:nvPr/>
          </p:nvSpPr>
          <p:spPr>
            <a:xfrm>
              <a:off x="4716877" y="3743302"/>
              <a:ext cx="468505" cy="468505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63" name="Shape 445"/>
            <p:cNvSpPr/>
            <p:nvPr/>
          </p:nvSpPr>
          <p:spPr>
            <a:xfrm>
              <a:off x="4807717" y="3834142"/>
              <a:ext cx="468505" cy="468505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64" name="Shape 446"/>
            <p:cNvSpPr/>
            <p:nvPr/>
          </p:nvSpPr>
          <p:spPr>
            <a:xfrm>
              <a:off x="4898557" y="3924982"/>
              <a:ext cx="468505" cy="468505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65" name="Shape 447"/>
            <p:cNvSpPr/>
            <p:nvPr/>
          </p:nvSpPr>
          <p:spPr>
            <a:xfrm>
              <a:off x="4989397" y="4015822"/>
              <a:ext cx="468505" cy="468505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66" name="Shape 448"/>
            <p:cNvSpPr/>
            <p:nvPr/>
          </p:nvSpPr>
          <p:spPr>
            <a:xfrm>
              <a:off x="6357169" y="3835304"/>
              <a:ext cx="193661" cy="193661"/>
            </a:xfrm>
            <a:prstGeom prst="ellipse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67" name="Shape 449"/>
            <p:cNvSpPr/>
            <p:nvPr/>
          </p:nvSpPr>
          <p:spPr>
            <a:xfrm>
              <a:off x="6448009" y="3926144"/>
              <a:ext cx="193661" cy="193661"/>
            </a:xfrm>
            <a:prstGeom prst="ellipse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68" name="Shape 450"/>
            <p:cNvSpPr/>
            <p:nvPr/>
          </p:nvSpPr>
          <p:spPr>
            <a:xfrm>
              <a:off x="6538849" y="4016984"/>
              <a:ext cx="193661" cy="193661"/>
            </a:xfrm>
            <a:prstGeom prst="ellipse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69" name="Shape 451"/>
            <p:cNvSpPr/>
            <p:nvPr/>
          </p:nvSpPr>
          <p:spPr>
            <a:xfrm>
              <a:off x="6629689" y="4107824"/>
              <a:ext cx="193661" cy="193661"/>
            </a:xfrm>
            <a:prstGeom prst="ellipse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0" name="Shape 452"/>
            <p:cNvSpPr/>
            <p:nvPr/>
          </p:nvSpPr>
          <p:spPr>
            <a:xfrm>
              <a:off x="6720529" y="4198664"/>
              <a:ext cx="193661" cy="193661"/>
            </a:xfrm>
            <a:prstGeom prst="ellipse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1" name="Shape 453"/>
            <p:cNvSpPr/>
            <p:nvPr/>
          </p:nvSpPr>
          <p:spPr>
            <a:xfrm>
              <a:off x="6995776" y="3835304"/>
              <a:ext cx="193661" cy="193661"/>
            </a:xfrm>
            <a:prstGeom prst="ellipse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2" name="Shape 454"/>
            <p:cNvSpPr/>
            <p:nvPr/>
          </p:nvSpPr>
          <p:spPr>
            <a:xfrm>
              <a:off x="7086616" y="3926144"/>
              <a:ext cx="193661" cy="193661"/>
            </a:xfrm>
            <a:prstGeom prst="ellipse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3" name="Shape 455"/>
            <p:cNvSpPr/>
            <p:nvPr/>
          </p:nvSpPr>
          <p:spPr>
            <a:xfrm>
              <a:off x="7177456" y="4016984"/>
              <a:ext cx="193661" cy="193661"/>
            </a:xfrm>
            <a:prstGeom prst="ellipse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4" name="Shape 456"/>
            <p:cNvSpPr/>
            <p:nvPr/>
          </p:nvSpPr>
          <p:spPr>
            <a:xfrm>
              <a:off x="7268296" y="4107824"/>
              <a:ext cx="193661" cy="193661"/>
            </a:xfrm>
            <a:prstGeom prst="ellipse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5" name="Shape 457"/>
            <p:cNvSpPr/>
            <p:nvPr/>
          </p:nvSpPr>
          <p:spPr>
            <a:xfrm>
              <a:off x="7359136" y="4198664"/>
              <a:ext cx="193661" cy="193661"/>
            </a:xfrm>
            <a:prstGeom prst="ellipse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6" name="Shape 458"/>
            <p:cNvSpPr/>
            <p:nvPr/>
          </p:nvSpPr>
          <p:spPr>
            <a:xfrm>
              <a:off x="5377588" y="3517901"/>
              <a:ext cx="376414" cy="376592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7" name="Shape 459"/>
            <p:cNvSpPr/>
            <p:nvPr/>
          </p:nvSpPr>
          <p:spPr>
            <a:xfrm>
              <a:off x="5468428" y="3608741"/>
              <a:ext cx="376414" cy="376592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8" name="Shape 460"/>
            <p:cNvSpPr/>
            <p:nvPr/>
          </p:nvSpPr>
          <p:spPr>
            <a:xfrm>
              <a:off x="5559268" y="3699581"/>
              <a:ext cx="376414" cy="376592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9" name="Shape 461"/>
            <p:cNvSpPr/>
            <p:nvPr/>
          </p:nvSpPr>
          <p:spPr>
            <a:xfrm>
              <a:off x="5650108" y="3790421"/>
              <a:ext cx="376414" cy="376592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0" name="Shape 462"/>
            <p:cNvSpPr/>
            <p:nvPr/>
          </p:nvSpPr>
          <p:spPr>
            <a:xfrm>
              <a:off x="5740948" y="3881261"/>
              <a:ext cx="376414" cy="376592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1" name="Shape 463"/>
            <p:cNvSpPr/>
            <p:nvPr/>
          </p:nvSpPr>
          <p:spPr>
            <a:xfrm>
              <a:off x="5831788" y="3972101"/>
              <a:ext cx="376414" cy="376592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2" name="Shape 464"/>
            <p:cNvSpPr/>
            <p:nvPr/>
          </p:nvSpPr>
          <p:spPr>
            <a:xfrm>
              <a:off x="5922628" y="4062941"/>
              <a:ext cx="376414" cy="376592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3" name="Shape 465"/>
            <p:cNvSpPr/>
            <p:nvPr/>
          </p:nvSpPr>
          <p:spPr>
            <a:xfrm>
              <a:off x="6013468" y="4153781"/>
              <a:ext cx="376414" cy="376592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4" name="Shape 466"/>
            <p:cNvSpPr/>
            <p:nvPr/>
          </p:nvSpPr>
          <p:spPr>
            <a:xfrm>
              <a:off x="6104308" y="4244621"/>
              <a:ext cx="376414" cy="376592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cxnSp>
          <p:nvCxnSpPr>
            <p:cNvPr id="85" name="Shape 467"/>
            <p:cNvCxnSpPr/>
            <p:nvPr/>
          </p:nvCxnSpPr>
          <p:spPr>
            <a:xfrm rot="10800000" flipH="1">
              <a:off x="6914190" y="4000444"/>
              <a:ext cx="109974" cy="295051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dot"/>
              <a:round/>
              <a:headEnd type="none" w="lg" len="lg"/>
              <a:tailEnd type="none" w="lg" len="lg"/>
            </a:ln>
          </p:spPr>
        </p:cxnSp>
        <p:cxnSp>
          <p:nvCxnSpPr>
            <p:cNvPr id="86" name="Shape 468"/>
            <p:cNvCxnSpPr/>
            <p:nvPr/>
          </p:nvCxnSpPr>
          <p:spPr>
            <a:xfrm>
              <a:off x="6914190" y="4295495"/>
              <a:ext cx="473334" cy="68488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dot"/>
              <a:round/>
              <a:headEnd type="none" w="lg" len="lg"/>
              <a:tailEnd type="none" w="lg" len="lg"/>
            </a:ln>
          </p:spPr>
        </p:cxnSp>
        <p:cxnSp>
          <p:nvCxnSpPr>
            <p:cNvPr id="87" name="Shape 469"/>
            <p:cNvCxnSpPr/>
            <p:nvPr/>
          </p:nvCxnSpPr>
          <p:spPr>
            <a:xfrm rot="10800000" flipH="1">
              <a:off x="6914190" y="4182302"/>
              <a:ext cx="291654" cy="113192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dot"/>
              <a:round/>
              <a:headEnd type="none" w="lg" len="lg"/>
              <a:tailEnd type="none" w="lg" len="lg"/>
            </a:ln>
          </p:spPr>
        </p:cxnSp>
        <p:cxnSp>
          <p:nvCxnSpPr>
            <p:cNvPr id="88" name="Shape 470"/>
            <p:cNvCxnSpPr/>
            <p:nvPr/>
          </p:nvCxnSpPr>
          <p:spPr>
            <a:xfrm rot="10800000" flipH="1">
              <a:off x="6726582" y="4091444"/>
              <a:ext cx="388395" cy="16809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dot"/>
              <a:round/>
              <a:headEnd type="none" w="lg" len="lg"/>
              <a:tailEnd type="none" w="lg" len="lg"/>
            </a:ln>
          </p:spPr>
        </p:cxnSp>
        <p:cxnSp>
          <p:nvCxnSpPr>
            <p:cNvPr id="89" name="Shape 471"/>
            <p:cNvCxnSpPr/>
            <p:nvPr/>
          </p:nvCxnSpPr>
          <p:spPr>
            <a:xfrm>
              <a:off x="6635680" y="4016984"/>
              <a:ext cx="570253" cy="165229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dot"/>
              <a:round/>
              <a:headEnd type="none" w="lg" len="lg"/>
              <a:tailEnd type="none" w="lg" len="lg"/>
            </a:ln>
          </p:spPr>
        </p:cxnSp>
        <p:cxnSp>
          <p:nvCxnSpPr>
            <p:cNvPr id="92" name="Shape 472"/>
            <p:cNvCxnSpPr/>
            <p:nvPr/>
          </p:nvCxnSpPr>
          <p:spPr>
            <a:xfrm>
              <a:off x="6545152" y="3925697"/>
              <a:ext cx="450624" cy="6437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dot"/>
              <a:round/>
              <a:headEnd type="none" w="lg" len="lg"/>
              <a:tailEnd type="none" w="lg" len="lg"/>
            </a:ln>
          </p:spPr>
        </p:cxnSp>
        <p:cxnSp>
          <p:nvCxnSpPr>
            <p:cNvPr id="93" name="Shape 473"/>
            <p:cNvCxnSpPr/>
            <p:nvPr/>
          </p:nvCxnSpPr>
          <p:spPr>
            <a:xfrm rot="10800000" flipH="1">
              <a:off x="6704149" y="3932153"/>
              <a:ext cx="291654" cy="113192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dot"/>
              <a:round/>
              <a:headEnd type="none" w="lg" len="lg"/>
              <a:tailEnd type="none" w="lg" len="lg"/>
            </a:ln>
          </p:spPr>
        </p:cxnSp>
      </p:grpSp>
      <p:sp>
        <p:nvSpPr>
          <p:cNvPr id="94" name="AutoShape 4"/>
          <p:cNvSpPr>
            <a:spLocks noChangeArrowheads="1"/>
          </p:cNvSpPr>
          <p:nvPr/>
        </p:nvSpPr>
        <p:spPr bwMode="auto">
          <a:xfrm>
            <a:off x="3821747" y="3021394"/>
            <a:ext cx="2417057" cy="471422"/>
          </a:xfrm>
          <a:prstGeom prst="wedgeRoundRectCallout">
            <a:avLst>
              <a:gd name="adj1" fmla="val -24813"/>
              <a:gd name="adj2" fmla="val -103475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US" altLang="zh-TW" sz="1350" dirty="0"/>
              <a:t>Aspects discovery by LDA</a:t>
            </a:r>
            <a:endParaRPr lang="zh-TW" altLang="en-US" sz="1350" dirty="0"/>
          </a:p>
        </p:txBody>
      </p:sp>
      <p:sp>
        <p:nvSpPr>
          <p:cNvPr id="95" name="AutoShape 4"/>
          <p:cNvSpPr>
            <a:spLocks noChangeArrowheads="1"/>
          </p:cNvSpPr>
          <p:nvPr/>
        </p:nvSpPr>
        <p:spPr bwMode="auto">
          <a:xfrm>
            <a:off x="3869372" y="3609786"/>
            <a:ext cx="2417057" cy="471422"/>
          </a:xfrm>
          <a:prstGeom prst="wedgeRoundRectCallout">
            <a:avLst>
              <a:gd name="adj1" fmla="val -16144"/>
              <a:gd name="adj2" fmla="val 8038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US" altLang="zh-TW" sz="1350" dirty="0"/>
              <a:t>Represent images as the neuron responses</a:t>
            </a:r>
            <a:endParaRPr lang="zh-TW" altLang="en-US" sz="1350" dirty="0"/>
          </a:p>
        </p:txBody>
      </p:sp>
      <p:sp>
        <p:nvSpPr>
          <p:cNvPr id="96" name="摺角紙張 3"/>
          <p:cNvSpPr/>
          <p:nvPr/>
        </p:nvSpPr>
        <p:spPr>
          <a:xfrm>
            <a:off x="6322897" y="2529571"/>
            <a:ext cx="1262222" cy="1159464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(#0): 0.009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(#1): 0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(#2): 0</a:t>
            </a:r>
          </a:p>
          <a:p>
            <a:pPr algn="l"/>
            <a:r>
              <a:rPr lang="en-US" altLang="zh-TW" sz="825" dirty="0">
                <a:solidFill>
                  <a:schemeClr val="tx1"/>
                </a:solidFill>
              </a:rPr>
              <a:t>…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(#4094): 0.00018</a:t>
            </a:r>
          </a:p>
          <a:p>
            <a:pPr algn="l"/>
            <a:r>
              <a:rPr lang="en-US" altLang="zh-TW" sz="825" dirty="0" err="1">
                <a:solidFill>
                  <a:schemeClr val="tx1"/>
                </a:solidFill>
              </a:rPr>
              <a:t>Prob</a:t>
            </a:r>
            <a:r>
              <a:rPr lang="en-US" altLang="zh-TW" sz="825" dirty="0">
                <a:solidFill>
                  <a:schemeClr val="tx1"/>
                </a:solidFill>
              </a:rPr>
              <a:t>(#4095): 0</a:t>
            </a:r>
          </a:p>
        </p:txBody>
      </p:sp>
      <p:cxnSp>
        <p:nvCxnSpPr>
          <p:cNvPr id="102" name="直線單箭頭接點 10"/>
          <p:cNvCxnSpPr/>
          <p:nvPr/>
        </p:nvCxnSpPr>
        <p:spPr>
          <a:xfrm flipV="1">
            <a:off x="7837240" y="2332157"/>
            <a:ext cx="0" cy="1420061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手繪多邊形 15"/>
          <p:cNvSpPr/>
          <p:nvPr/>
        </p:nvSpPr>
        <p:spPr>
          <a:xfrm>
            <a:off x="7841392" y="2471982"/>
            <a:ext cx="204484" cy="1121485"/>
          </a:xfrm>
          <a:custGeom>
            <a:avLst/>
            <a:gdLst>
              <a:gd name="connsiteX0" fmla="*/ 14354 w 272645"/>
              <a:gd name="connsiteY0" fmla="*/ 0 h 1495313"/>
              <a:gd name="connsiteX1" fmla="*/ 35870 w 272645"/>
              <a:gd name="connsiteY1" fmla="*/ 322730 h 1495313"/>
              <a:gd name="connsiteX2" fmla="*/ 272538 w 272645"/>
              <a:gd name="connsiteY2" fmla="*/ 602428 h 1495313"/>
              <a:gd name="connsiteX3" fmla="*/ 3597 w 272645"/>
              <a:gd name="connsiteY3" fmla="*/ 882127 h 1495313"/>
              <a:gd name="connsiteX4" fmla="*/ 111173 w 272645"/>
              <a:gd name="connsiteY4" fmla="*/ 1140311 h 1495313"/>
              <a:gd name="connsiteX5" fmla="*/ 14354 w 272645"/>
              <a:gd name="connsiteY5" fmla="*/ 1226372 h 1495313"/>
              <a:gd name="connsiteX6" fmla="*/ 14354 w 272645"/>
              <a:gd name="connsiteY6" fmla="*/ 1495313 h 149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645" h="1495313">
                <a:moveTo>
                  <a:pt x="14354" y="0"/>
                </a:moveTo>
                <a:cubicBezTo>
                  <a:pt x="3596" y="111162"/>
                  <a:pt x="-7161" y="222325"/>
                  <a:pt x="35870" y="322730"/>
                </a:cubicBezTo>
                <a:cubicBezTo>
                  <a:pt x="78901" y="423135"/>
                  <a:pt x="277917" y="509195"/>
                  <a:pt x="272538" y="602428"/>
                </a:cubicBezTo>
                <a:cubicBezTo>
                  <a:pt x="267159" y="695661"/>
                  <a:pt x="30491" y="792480"/>
                  <a:pt x="3597" y="882127"/>
                </a:cubicBezTo>
                <a:cubicBezTo>
                  <a:pt x="-23297" y="971774"/>
                  <a:pt x="109380" y="1082937"/>
                  <a:pt x="111173" y="1140311"/>
                </a:cubicBezTo>
                <a:cubicBezTo>
                  <a:pt x="112966" y="1197685"/>
                  <a:pt x="30490" y="1167205"/>
                  <a:pt x="14354" y="1226372"/>
                </a:cubicBezTo>
                <a:cubicBezTo>
                  <a:pt x="-1782" y="1285539"/>
                  <a:pt x="6286" y="1390426"/>
                  <a:pt x="14354" y="1495313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04" name="直線單箭頭接點 21"/>
          <p:cNvCxnSpPr/>
          <p:nvPr/>
        </p:nvCxnSpPr>
        <p:spPr>
          <a:xfrm>
            <a:off x="7783234" y="3647472"/>
            <a:ext cx="31297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文字方塊 22"/>
          <p:cNvSpPr txBox="1"/>
          <p:nvPr/>
        </p:nvSpPr>
        <p:spPr>
          <a:xfrm>
            <a:off x="7552211" y="2085196"/>
            <a:ext cx="1214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Word index (w)</a:t>
            </a:r>
            <a:endParaRPr lang="zh-TW" altLang="en-US" sz="1200" dirty="0"/>
          </a:p>
        </p:txBody>
      </p:sp>
      <p:sp>
        <p:nvSpPr>
          <p:cNvPr id="106" name="文字方塊 30"/>
          <p:cNvSpPr txBox="1"/>
          <p:nvPr/>
        </p:nvSpPr>
        <p:spPr>
          <a:xfrm>
            <a:off x="7781399" y="3746171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err="1"/>
              <a:t>Prob</a:t>
            </a:r>
            <a:r>
              <a:rPr lang="en-US" altLang="zh-TW" sz="1200" dirty="0"/>
              <a:t>(w)</a:t>
            </a:r>
            <a:endParaRPr lang="zh-TW" alt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26</a:t>
            </a:fld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9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160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+ (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II)</a:t>
            </a:r>
            <a:endParaRPr lang="en-US" dirty="0"/>
          </a:p>
        </p:txBody>
      </p:sp>
      <p:sp>
        <p:nvSpPr>
          <p:cNvPr id="31" name="Round Single Corner Rectangle 30"/>
          <p:cNvSpPr/>
          <p:nvPr/>
        </p:nvSpPr>
        <p:spPr>
          <a:xfrm>
            <a:off x="715618" y="1302331"/>
            <a:ext cx="3791076" cy="3450159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Rectangle 31"/>
          <p:cNvSpPr/>
          <p:nvPr/>
        </p:nvSpPr>
        <p:spPr>
          <a:xfrm>
            <a:off x="715618" y="1852157"/>
            <a:ext cx="3791076" cy="29003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TextBox 32"/>
          <p:cNvSpPr txBox="1"/>
          <p:nvPr/>
        </p:nvSpPr>
        <p:spPr>
          <a:xfrm>
            <a:off x="2021443" y="1405889"/>
            <a:ext cx="1179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Apple Braille" charset="0"/>
                <a:ea typeface="Apple Braille" charset="0"/>
                <a:cs typeface="Apple Braille" charset="0"/>
              </a:rPr>
              <a:t>LDA - SIFT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26149" y="2085016"/>
            <a:ext cx="340375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sz="1600" dirty="0"/>
              <a:t>Low level bag-of-word feature</a:t>
            </a:r>
          </a:p>
          <a:p>
            <a:pPr marL="214313" indent="-214313">
              <a:buFont typeface="Wingdings" charset="2"/>
              <a:buChar char="Ø"/>
            </a:pPr>
            <a:endParaRPr lang="en-US" sz="1600" dirty="0"/>
          </a:p>
          <a:p>
            <a:pPr marL="214313" indent="-214313">
              <a:buFont typeface="Wingdings" charset="2"/>
              <a:buChar char="Ø"/>
            </a:pPr>
            <a:r>
              <a:rPr lang="en-US" sz="1600" dirty="0"/>
              <a:t>Sensitive to edge, corner, texture</a:t>
            </a:r>
          </a:p>
          <a:p>
            <a:pPr marL="214313" indent="-214313">
              <a:buFont typeface="Wingdings" charset="2"/>
              <a:buChar char="Ø"/>
            </a:pPr>
            <a:endParaRPr lang="en-US" sz="1600" dirty="0"/>
          </a:p>
          <a:p>
            <a:pPr marL="214313" indent="-214313">
              <a:buFont typeface="Wingdings" charset="2"/>
              <a:buChar char="Ø"/>
            </a:pPr>
            <a:r>
              <a:rPr lang="en-US" sz="1600" dirty="0"/>
              <a:t>Cannot deal with “Deformation”</a:t>
            </a:r>
          </a:p>
          <a:p>
            <a:pPr marL="214313" indent="-214313">
              <a:buFont typeface="Wingdings" charset="2"/>
              <a:buChar char="Ø"/>
            </a:pPr>
            <a:endParaRPr lang="en-US" sz="1600" dirty="0"/>
          </a:p>
          <a:p>
            <a:pPr marL="214313" indent="-214313">
              <a:buFont typeface="Wingdings" charset="2"/>
              <a:buChar char="Ø"/>
            </a:pPr>
            <a:r>
              <a:rPr lang="en-US" sz="1600" dirty="0"/>
              <a:t>Bag-of-local-descriptor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15618" y="4832002"/>
            <a:ext cx="3791076" cy="6559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Round Single Corner Rectangle 35"/>
          <p:cNvSpPr/>
          <p:nvPr/>
        </p:nvSpPr>
        <p:spPr>
          <a:xfrm>
            <a:off x="4635362" y="1302331"/>
            <a:ext cx="3791076" cy="3450159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7" name="Rectangle 36"/>
          <p:cNvSpPr/>
          <p:nvPr/>
        </p:nvSpPr>
        <p:spPr>
          <a:xfrm>
            <a:off x="4635362" y="1852157"/>
            <a:ext cx="3791076" cy="29003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Box 37"/>
          <p:cNvSpPr txBox="1"/>
          <p:nvPr/>
        </p:nvSpPr>
        <p:spPr>
          <a:xfrm>
            <a:off x="5943591" y="1403313"/>
            <a:ext cx="1174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b="1" i="1" dirty="0">
                <a:latin typeface="Apple Braille" charset="0"/>
                <a:ea typeface="Apple Braille" charset="0"/>
                <a:cs typeface="Apple Braille" charset="0"/>
              </a:rPr>
              <a:t>+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721853" y="2085016"/>
            <a:ext cx="368273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sz="1600" dirty="0"/>
              <a:t>Semantic-rich feature</a:t>
            </a:r>
          </a:p>
          <a:p>
            <a:pPr marL="214313" indent="-214313">
              <a:buFont typeface="Wingdings" charset="2"/>
              <a:buChar char="Ø"/>
            </a:pPr>
            <a:endParaRPr lang="en-US" sz="1600" dirty="0"/>
          </a:p>
          <a:p>
            <a:pPr marL="214313" indent="-214313">
              <a:buFont typeface="Wingdings" charset="2"/>
              <a:buChar char="Ø"/>
            </a:pPr>
            <a:r>
              <a:rPr lang="en-US" sz="1600" dirty="0"/>
              <a:t>Only sensitive to high-level meaning</a:t>
            </a:r>
          </a:p>
          <a:p>
            <a:pPr marL="214313" indent="-214313">
              <a:buFont typeface="Wingdings" charset="2"/>
              <a:buChar char="Ø"/>
            </a:pPr>
            <a:endParaRPr lang="en-US" sz="1600" dirty="0"/>
          </a:p>
          <a:p>
            <a:pPr marL="214313" indent="-214313">
              <a:buFont typeface="Wingdings" charset="2"/>
              <a:buChar char="Ø"/>
            </a:pPr>
            <a:r>
              <a:rPr lang="en-US" sz="1600" dirty="0"/>
              <a:t>Robust to “Deformation”, “Rotation”</a:t>
            </a:r>
          </a:p>
          <a:p>
            <a:pPr marL="214313" indent="-214313">
              <a:buFont typeface="Wingdings" charset="2"/>
              <a:buChar char="Ø"/>
            </a:pPr>
            <a:endParaRPr lang="en-US" sz="1600" dirty="0"/>
          </a:p>
          <a:p>
            <a:pPr marL="214313" indent="-214313">
              <a:buFont typeface="Wingdings" charset="2"/>
              <a:buChar char="Ø"/>
            </a:pPr>
            <a:r>
              <a:rPr lang="en-US" sz="1600" dirty="0"/>
              <a:t>Global descriptor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635362" y="4832002"/>
            <a:ext cx="3791076" cy="6559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210" y="4906080"/>
            <a:ext cx="635291" cy="51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6244" y="4906080"/>
            <a:ext cx="367828" cy="51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814" y="4909173"/>
            <a:ext cx="587582" cy="50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688" y="4906080"/>
            <a:ext cx="453216" cy="51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4987" y="4906080"/>
            <a:ext cx="819730" cy="51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801" y="4916021"/>
            <a:ext cx="704645" cy="48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5952" y="4910151"/>
            <a:ext cx="792045" cy="49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0504" y="4900263"/>
            <a:ext cx="916564" cy="50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3839" y="4900263"/>
            <a:ext cx="487037" cy="50020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27</a:t>
            </a:fld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12"/>
              </a:rPr>
              <a:t>b01902004@csie.ntu.edu.tw)</a:t>
            </a:r>
            <a:endParaRPr lang="en-US" sz="1050" dirty="0"/>
          </a:p>
        </p:txBody>
      </p:sp>
      <p:sp>
        <p:nvSpPr>
          <p:cNvPr id="24" name="TextBox 23"/>
          <p:cNvSpPr txBox="1"/>
          <p:nvPr/>
        </p:nvSpPr>
        <p:spPr>
          <a:xfrm>
            <a:off x="1009069" y="4268088"/>
            <a:ext cx="342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Appearance pattern matching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76709" y="4268088"/>
            <a:ext cx="2282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High quality aspect</a:t>
            </a:r>
          </a:p>
        </p:txBody>
      </p:sp>
    </p:spTree>
    <p:extLst>
      <p:ext uri="{BB962C8B-B14F-4D97-AF65-F5344CB8AC3E}">
        <p14:creationId xmlns:p14="http://schemas.microsoft.com/office/powerpoint/2010/main" val="207287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28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2"/>
              </a:rPr>
              <a:t>b01902004@csie.ntu.edu.tw)</a:t>
            </a:r>
            <a:endParaRPr lang="en-US" sz="105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1" u="sng" dirty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Why and What</a:t>
            </a:r>
          </a:p>
          <a:p>
            <a:pPr>
              <a:buFont typeface="Wingdings" charset="2"/>
              <a:buChar char="q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i="1" u="sng" dirty="0" smtClean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Framework</a:t>
            </a:r>
            <a:endParaRPr lang="en-US" i="1" u="sng" dirty="0">
              <a:solidFill>
                <a:schemeClr val="bg2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pPr lvl="1">
              <a:buFont typeface="Wingdings" charset="2"/>
              <a:buChar char="Ø"/>
            </a:pPr>
            <a:r>
              <a:rPr lang="en-US" sz="2400" i="1" dirty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sz="2400" i="1" dirty="0" smtClean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Define “aspect”</a:t>
            </a:r>
          </a:p>
          <a:p>
            <a:pPr lvl="1">
              <a:buFont typeface="Wingdings" charset="2"/>
              <a:buChar char="Ø"/>
            </a:pPr>
            <a:r>
              <a:rPr lang="en-US" sz="2400" i="1" dirty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sz="2400" i="1" dirty="0" smtClean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Method</a:t>
            </a:r>
          </a:p>
          <a:p>
            <a:pPr>
              <a:buFont typeface="Wingdings" charset="2"/>
              <a:buChar char="q"/>
            </a:pPr>
            <a:r>
              <a:rPr lang="en-US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i="1" u="sng" dirty="0" smtClean="0">
                <a:latin typeface="Apple Braille" charset="0"/>
                <a:ea typeface="Apple Braille" charset="0"/>
                <a:cs typeface="Apple Braille" charset="0"/>
              </a:rPr>
              <a:t>Evaluation</a:t>
            </a:r>
            <a:endParaRPr lang="en-US" i="1" dirty="0">
              <a:latin typeface="Apple Braille" charset="0"/>
              <a:ea typeface="Apple Braille" charset="0"/>
              <a:cs typeface="Apple Braille" charset="0"/>
            </a:endParaRPr>
          </a:p>
          <a:p>
            <a:pPr lvl="1">
              <a:buFont typeface="Wingdings" charset="2"/>
              <a:buChar char="Ø"/>
            </a:pPr>
            <a:r>
              <a:rPr lang="en-US" sz="2400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sz="2400" i="1" dirty="0" smtClean="0">
                <a:latin typeface="Apple Braille" charset="0"/>
                <a:ea typeface="Apple Braille" charset="0"/>
                <a:cs typeface="Apple Braille" charset="0"/>
              </a:rPr>
              <a:t>Visualizing results</a:t>
            </a:r>
          </a:p>
          <a:p>
            <a:pPr>
              <a:buFont typeface="Wingdings" charset="2"/>
              <a:buChar char="q"/>
            </a:pPr>
            <a:r>
              <a:rPr lang="en-US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i="1" u="sng" dirty="0">
                <a:latin typeface="Apple Braille" charset="0"/>
                <a:ea typeface="Apple Braille" charset="0"/>
                <a:cs typeface="Apple Braille" charset="0"/>
              </a:rPr>
              <a:t>I</a:t>
            </a:r>
            <a:r>
              <a:rPr lang="en-US" i="1" u="sng" dirty="0" smtClean="0">
                <a:latin typeface="Apple Braille" charset="0"/>
                <a:ea typeface="Apple Braille" charset="0"/>
                <a:cs typeface="Apple Braille" charset="0"/>
              </a:rPr>
              <a:t>dea </a:t>
            </a:r>
            <a:r>
              <a:rPr lang="en-US" i="1" u="sng" dirty="0">
                <a:latin typeface="Apple Braille" charset="0"/>
                <a:ea typeface="Apple Braille" charset="0"/>
                <a:cs typeface="Apple Braille" charset="0"/>
              </a:rPr>
              <a:t>takeaway</a:t>
            </a:r>
            <a:r>
              <a:rPr lang="en-US" altLang="zh-TW" i="1" u="sng" dirty="0">
                <a:latin typeface="Apple Braille" charset="0"/>
                <a:ea typeface="Apple Braille" charset="0"/>
                <a:cs typeface="Apple Braille" charset="0"/>
              </a:rPr>
              <a:t>s</a:t>
            </a:r>
            <a:endParaRPr lang="en-US" i="1" u="sng" dirty="0">
              <a:latin typeface="Apple Braille" charset="0"/>
              <a:ea typeface="Apple Braille" charset="0"/>
              <a:cs typeface="Apple Braille" charset="0"/>
            </a:endParaRPr>
          </a:p>
          <a:p>
            <a:pPr lvl="1"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endParaRPr lang="en-US" i="1" dirty="0" smtClean="0"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49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Event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Summarization</a:t>
            </a:r>
            <a:endParaRPr lang="en-US" dirty="0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6410" y="1695542"/>
            <a:ext cx="2569780" cy="1803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895083" y="1516637"/>
            <a:ext cx="2960825" cy="220704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2" descr="C:\Users\博章\OneDrive\lab\yahooGC\Hanami_top25\foodlike\4_89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33" y="4370733"/>
            <a:ext cx="1220819" cy="915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博章\OneDrive\lab\yahooGC\Hanami_25photo\22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189" y="4375043"/>
            <a:ext cx="1423681" cy="948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C:\Users\博章\OneDrive\lab\yahooGC\Hanami_25photo\6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0512" y="4375044"/>
            <a:ext cx="631484" cy="948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C:\Users\博章\OneDrive\lab\yahooGC\Hanami_25photo\9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4619" y="4391203"/>
            <a:ext cx="1423682" cy="948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C:\Users\博章\OneDrive\lab\yahooGC\Hanami_25photo\13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2647" y="4390396"/>
            <a:ext cx="1265305" cy="94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7" descr="C:\Users\博章\OneDrive\lab\yahooGC\Hanami_25photo\631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1903" y="4391204"/>
            <a:ext cx="1264226" cy="948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10"/>
          <p:cNvSpPr txBox="1"/>
          <p:nvPr/>
        </p:nvSpPr>
        <p:spPr>
          <a:xfrm>
            <a:off x="8329613" y="4537601"/>
            <a:ext cx="6511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/>
              <a:t>. . .</a:t>
            </a:r>
            <a:endParaRPr lang="zh-TW" altLang="en-US" sz="3000" dirty="0"/>
          </a:p>
        </p:txBody>
      </p:sp>
      <p:sp>
        <p:nvSpPr>
          <p:cNvPr id="21" name="文字方塊 119"/>
          <p:cNvSpPr txBox="1"/>
          <p:nvPr/>
        </p:nvSpPr>
        <p:spPr>
          <a:xfrm>
            <a:off x="224641" y="5471887"/>
            <a:ext cx="1560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i="1" dirty="0">
                <a:latin typeface="Apple Braille" charset="0"/>
                <a:ea typeface="Apple Braille" charset="0"/>
                <a:cs typeface="Apple Braille" charset="0"/>
              </a:rPr>
              <a:t>Japanese food</a:t>
            </a:r>
            <a:endParaRPr lang="zh-TW" altLang="en-US" sz="16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2" name="文字方塊 120"/>
          <p:cNvSpPr txBox="1"/>
          <p:nvPr/>
        </p:nvSpPr>
        <p:spPr>
          <a:xfrm>
            <a:off x="2004285" y="5477921"/>
            <a:ext cx="805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i="1" dirty="0">
                <a:latin typeface="Apple Braille" charset="0"/>
                <a:ea typeface="Apple Braille" charset="0"/>
                <a:cs typeface="Apple Braille" charset="0"/>
              </a:rPr>
              <a:t>Picnic </a:t>
            </a:r>
            <a:endParaRPr lang="zh-TW" altLang="en-US" sz="16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3" name="文字方塊 121"/>
          <p:cNvSpPr txBox="1"/>
          <p:nvPr/>
        </p:nvSpPr>
        <p:spPr>
          <a:xfrm>
            <a:off x="3043289" y="5471369"/>
            <a:ext cx="1160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i="1" dirty="0">
                <a:latin typeface="Apple Braille" charset="0"/>
                <a:ea typeface="Apple Braille" charset="0"/>
                <a:cs typeface="Apple Braille" charset="0"/>
              </a:rPr>
              <a:t>Potted art</a:t>
            </a:r>
            <a:endParaRPr lang="zh-TW" altLang="en-US" sz="16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4" name="文字方塊 122"/>
          <p:cNvSpPr txBox="1"/>
          <p:nvPr/>
        </p:nvSpPr>
        <p:spPr>
          <a:xfrm>
            <a:off x="4156685" y="5474108"/>
            <a:ext cx="1477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i="1" dirty="0">
                <a:latin typeface="Apple Braille" charset="0"/>
                <a:ea typeface="Apple Braille" charset="0"/>
                <a:cs typeface="Apple Braille" charset="0"/>
              </a:rPr>
              <a:t>Historical site</a:t>
            </a:r>
            <a:endParaRPr lang="zh-TW" altLang="en-US" sz="16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5" name="文字方塊 123"/>
          <p:cNvSpPr txBox="1"/>
          <p:nvPr/>
        </p:nvSpPr>
        <p:spPr>
          <a:xfrm>
            <a:off x="5600245" y="5470586"/>
            <a:ext cx="1402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i="1" dirty="0">
                <a:latin typeface="Apple Braille" charset="0"/>
                <a:ea typeface="Apple Braille" charset="0"/>
                <a:cs typeface="Apple Braille" charset="0"/>
              </a:rPr>
              <a:t>Photo taking</a:t>
            </a:r>
            <a:endParaRPr lang="zh-TW" altLang="en-US" sz="16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6" name="文字方塊 124"/>
          <p:cNvSpPr txBox="1"/>
          <p:nvPr/>
        </p:nvSpPr>
        <p:spPr>
          <a:xfrm>
            <a:off x="6883851" y="5465192"/>
            <a:ext cx="1682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i="1" dirty="0">
                <a:latin typeface="Apple Braille" charset="0"/>
                <a:ea typeface="Apple Braille" charset="0"/>
                <a:cs typeface="Apple Braille" charset="0"/>
              </a:rPr>
              <a:t>Cherry blossom</a:t>
            </a:r>
            <a:endParaRPr lang="zh-TW" altLang="en-US" sz="16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9" name="Notched Right Arrow 28"/>
          <p:cNvSpPr/>
          <p:nvPr/>
        </p:nvSpPr>
        <p:spPr>
          <a:xfrm>
            <a:off x="4164239" y="2500370"/>
            <a:ext cx="439937" cy="22651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3" name="Straight Connector 32"/>
          <p:cNvCxnSpPr/>
          <p:nvPr/>
        </p:nvCxnSpPr>
        <p:spPr>
          <a:xfrm>
            <a:off x="305934" y="4259190"/>
            <a:ext cx="8023679" cy="29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19145" y="3936025"/>
            <a:ext cx="1957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  <a:latin typeface="Apple Braille" charset="0"/>
                <a:ea typeface="Apple Braille" charset="0"/>
                <a:cs typeface="Apple Braille" charset="0"/>
              </a:rPr>
              <a:t>Aspects of # Hanami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06" y="1288622"/>
            <a:ext cx="3533345" cy="26500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Parallelogram 26"/>
          <p:cNvSpPr/>
          <p:nvPr/>
        </p:nvSpPr>
        <p:spPr>
          <a:xfrm>
            <a:off x="235967" y="1654316"/>
            <a:ext cx="2773373" cy="658919"/>
          </a:xfrm>
          <a:prstGeom prst="parallelogram">
            <a:avLst/>
          </a:prstGeom>
          <a:solidFill>
            <a:srgbClr val="D9D9D9">
              <a:alpha val="45098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324458" y="1662567"/>
            <a:ext cx="2657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#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Hanami</a:t>
            </a:r>
            <a:endParaRPr lang="en-US" i="1" dirty="0">
              <a:solidFill>
                <a:schemeClr val="accent1">
                  <a:lumMod val="50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(Japanese flower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viewing)</a:t>
            </a:r>
            <a:endParaRPr lang="en-US" i="1" dirty="0">
              <a:solidFill>
                <a:schemeClr val="accent1">
                  <a:lumMod val="50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29</a:t>
            </a:fld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11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418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Motivation: </a:t>
            </a:r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explosive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growth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of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visual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data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4704"/>
            <a:ext cx="9144000" cy="4134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3538" y="5295631"/>
            <a:ext cx="806138" cy="67599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5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57256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ound Single Corner Rectangle 111"/>
          <p:cNvSpPr/>
          <p:nvPr/>
        </p:nvSpPr>
        <p:spPr>
          <a:xfrm>
            <a:off x="3524251" y="3376147"/>
            <a:ext cx="5130425" cy="2358398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Rectangle 112"/>
          <p:cNvSpPr/>
          <p:nvPr/>
        </p:nvSpPr>
        <p:spPr>
          <a:xfrm>
            <a:off x="3524252" y="3773711"/>
            <a:ext cx="3339386" cy="19608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Rectangle 113"/>
          <p:cNvSpPr/>
          <p:nvPr/>
        </p:nvSpPr>
        <p:spPr>
          <a:xfrm>
            <a:off x="6922019" y="3772284"/>
            <a:ext cx="1735133" cy="19622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Event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Summarization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765881"/>
            <a:ext cx="521969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“YFCC100M: The New Data in Multimedia Research”, Bart </a:t>
            </a:r>
            <a:r>
              <a:rPr lang="en-US" sz="900" dirty="0" err="1"/>
              <a:t>Thomee</a:t>
            </a:r>
            <a:r>
              <a:rPr lang="en-US" sz="900" dirty="0"/>
              <a:t> </a:t>
            </a:r>
            <a:r>
              <a:rPr lang="en-US" sz="900" dirty="0" err="1"/>
              <a:t>et.al</a:t>
            </a:r>
            <a:r>
              <a:rPr lang="en-US" sz="900" dirty="0"/>
              <a:t>., Communications of the ACM 2015</a:t>
            </a:r>
          </a:p>
          <a:p>
            <a:endParaRPr lang="en-US" sz="1350" dirty="0"/>
          </a:p>
        </p:txBody>
      </p:sp>
      <p:sp>
        <p:nvSpPr>
          <p:cNvPr id="10" name="Round Single Corner Rectangle 9"/>
          <p:cNvSpPr/>
          <p:nvPr/>
        </p:nvSpPr>
        <p:spPr>
          <a:xfrm>
            <a:off x="556591" y="1157788"/>
            <a:ext cx="2844722" cy="1888893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556591" y="1575801"/>
            <a:ext cx="2844722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1529850" y="1202749"/>
            <a:ext cx="912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Dataset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487" y="1622177"/>
            <a:ext cx="29073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YFCC100M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100M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user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generated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daily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photos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32%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text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description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69%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tags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    </a:t>
            </a:r>
            <a:r>
              <a:rPr lang="en-US" altLang="zh-TW" sz="1200" dirty="0" smtClean="0">
                <a:latin typeface="Apple Braille" charset="0"/>
                <a:ea typeface="Apple Braille" charset="0"/>
                <a:cs typeface="Apple Braille" charset="0"/>
              </a:rPr>
              <a:t>(mostly</a:t>
            </a:r>
            <a:r>
              <a:rPr lang="zh-TW" altLang="en-US" sz="12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about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which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camera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used)</a:t>
            </a:r>
            <a:endParaRPr lang="en-US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6" name="Round Single Corner Rectangle 25"/>
          <p:cNvSpPr/>
          <p:nvPr/>
        </p:nvSpPr>
        <p:spPr>
          <a:xfrm>
            <a:off x="3524251" y="1157788"/>
            <a:ext cx="5130425" cy="212679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Rectangle 26"/>
          <p:cNvSpPr/>
          <p:nvPr/>
        </p:nvSpPr>
        <p:spPr>
          <a:xfrm>
            <a:off x="3524252" y="1575801"/>
            <a:ext cx="1647740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/>
          <p:cNvSpPr txBox="1"/>
          <p:nvPr/>
        </p:nvSpPr>
        <p:spPr>
          <a:xfrm>
            <a:off x="5167253" y="1203956"/>
            <a:ext cx="2003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Comparing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Methods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29753" y="1575801"/>
            <a:ext cx="1647740" cy="17059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/>
          <p:cNvSpPr/>
          <p:nvPr/>
        </p:nvSpPr>
        <p:spPr>
          <a:xfrm>
            <a:off x="6922507" y="1575801"/>
            <a:ext cx="1732169" cy="17049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/>
          <p:cNvSpPr txBox="1"/>
          <p:nvPr/>
        </p:nvSpPr>
        <p:spPr>
          <a:xfrm>
            <a:off x="3497364" y="1619277"/>
            <a:ext cx="176574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+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zh-TW" altLang="en-US" sz="105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 smtClean="0">
                <a:latin typeface="Apple Braille" charset="0"/>
                <a:ea typeface="Apple Braille" charset="0"/>
                <a:cs typeface="Apple Braille" charset="0"/>
              </a:rPr>
              <a:t>(</a:t>
            </a:r>
            <a:r>
              <a:rPr lang="en-US" altLang="zh-TW" sz="1200" dirty="0" err="1">
                <a:latin typeface="Apple Braille" charset="0"/>
                <a:ea typeface="Apple Braille" charset="0"/>
                <a:cs typeface="Apple Braille" charset="0"/>
              </a:rPr>
              <a:t>alexnet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,</a:t>
            </a:r>
            <a:b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200" dirty="0" err="1" smtClean="0">
                <a:latin typeface="Apple Braille" charset="0"/>
                <a:ea typeface="Apple Braille" charset="0"/>
                <a:cs typeface="Apple Braille" charset="0"/>
              </a:rPr>
              <a:t>ImageNet</a:t>
            </a:r>
            <a:r>
              <a:rPr lang="zh-TW" altLang="en-US" sz="12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 err="1">
                <a:latin typeface="Apple Braille" charset="0"/>
                <a:ea typeface="Apple Braille" charset="0"/>
                <a:cs typeface="Apple Braille" charset="0"/>
              </a:rPr>
              <a:t>pretrained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)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203974" y="1627662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-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SIFT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SIFT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15870" y="1630780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Kmeans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–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FC7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</a:t>
            </a:r>
            <a:r>
              <a:rPr lang="en-US" altLang="zh-TW" sz="1600" dirty="0" err="1" smtClean="0">
                <a:latin typeface="Apple Braille" charset="0"/>
                <a:ea typeface="Apple Braille" charset="0"/>
                <a:cs typeface="Apple Braille" charset="0"/>
              </a:rPr>
              <a:t>Kmeans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0" name="Round Single Corner Rectangle 79"/>
          <p:cNvSpPr/>
          <p:nvPr/>
        </p:nvSpPr>
        <p:spPr>
          <a:xfrm>
            <a:off x="563216" y="3374719"/>
            <a:ext cx="2844722" cy="167252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1" name="Rectangle 80"/>
          <p:cNvSpPr/>
          <p:nvPr/>
        </p:nvSpPr>
        <p:spPr>
          <a:xfrm>
            <a:off x="563216" y="3772284"/>
            <a:ext cx="2844722" cy="1966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2" name="TextBox 81"/>
          <p:cNvSpPr txBox="1"/>
          <p:nvPr/>
        </p:nvSpPr>
        <p:spPr>
          <a:xfrm>
            <a:off x="1058668" y="3424119"/>
            <a:ext cx="2245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Online Questionnaire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754530" y="3425866"/>
            <a:ext cx="3219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Generation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of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Summarization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11219" y="3752824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smtClean="0"/>
              <a:t>LDA-Based</a:t>
            </a:r>
            <a:endParaRPr lang="en-US" sz="1600" i="1" u="sng" dirty="0"/>
          </a:p>
        </p:txBody>
      </p:sp>
      <p:sp>
        <p:nvSpPr>
          <p:cNvPr id="115" name="TextBox 114"/>
          <p:cNvSpPr txBox="1"/>
          <p:nvPr/>
        </p:nvSpPr>
        <p:spPr>
          <a:xfrm>
            <a:off x="6922507" y="3752824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 smtClean="0"/>
              <a:t>Kmeans</a:t>
            </a:r>
            <a:endParaRPr lang="en-US" sz="1600" i="1" u="sn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30</a:t>
            </a:fld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2"/>
              </a:rPr>
              <a:t>b01902004@csie.ntu.edu.tw)</a:t>
            </a:r>
            <a:endParaRPr lang="en-US" sz="105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18" y="1492685"/>
            <a:ext cx="454216" cy="38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5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 Single Corner Rectangle 65"/>
          <p:cNvSpPr/>
          <p:nvPr/>
        </p:nvSpPr>
        <p:spPr>
          <a:xfrm>
            <a:off x="3524251" y="3376147"/>
            <a:ext cx="5130425" cy="2358398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7" name="Rectangle 66"/>
          <p:cNvSpPr/>
          <p:nvPr/>
        </p:nvSpPr>
        <p:spPr>
          <a:xfrm>
            <a:off x="3524252" y="3773711"/>
            <a:ext cx="3339386" cy="19608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Event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Summarization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765881"/>
            <a:ext cx="521969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“YFCC100M: The New Data in Multimedia Research”, Bart </a:t>
            </a:r>
            <a:r>
              <a:rPr lang="en-US" sz="900" dirty="0" err="1"/>
              <a:t>Thomee</a:t>
            </a:r>
            <a:r>
              <a:rPr lang="en-US" sz="900" dirty="0"/>
              <a:t> </a:t>
            </a:r>
            <a:r>
              <a:rPr lang="en-US" sz="900" dirty="0" err="1"/>
              <a:t>et.al</a:t>
            </a:r>
            <a:r>
              <a:rPr lang="en-US" sz="900" dirty="0"/>
              <a:t>., Communications of the ACM 2015</a:t>
            </a:r>
          </a:p>
          <a:p>
            <a:endParaRPr lang="en-US" sz="1350" dirty="0"/>
          </a:p>
        </p:txBody>
      </p:sp>
      <p:sp>
        <p:nvSpPr>
          <p:cNvPr id="10" name="Round Single Corner Rectangle 9"/>
          <p:cNvSpPr/>
          <p:nvPr/>
        </p:nvSpPr>
        <p:spPr>
          <a:xfrm>
            <a:off x="556591" y="1157788"/>
            <a:ext cx="2844722" cy="1888893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556591" y="1575801"/>
            <a:ext cx="2844722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1529850" y="1202749"/>
            <a:ext cx="912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Dataset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487" y="1622177"/>
            <a:ext cx="29073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YFCC100M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100M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user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generated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daily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photos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32%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text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description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69%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tags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    </a:t>
            </a:r>
            <a:r>
              <a:rPr lang="en-US" altLang="zh-TW" sz="1200" dirty="0" smtClean="0">
                <a:latin typeface="Apple Braille" charset="0"/>
                <a:ea typeface="Apple Braille" charset="0"/>
                <a:cs typeface="Apple Braille" charset="0"/>
              </a:rPr>
              <a:t>(mostly</a:t>
            </a:r>
            <a:r>
              <a:rPr lang="zh-TW" altLang="en-US" sz="12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about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which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camera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used)</a:t>
            </a:r>
            <a:endParaRPr lang="en-US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6" name="Round Single Corner Rectangle 25"/>
          <p:cNvSpPr/>
          <p:nvPr/>
        </p:nvSpPr>
        <p:spPr>
          <a:xfrm>
            <a:off x="3524251" y="1157788"/>
            <a:ext cx="5130425" cy="212679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Rectangle 26"/>
          <p:cNvSpPr/>
          <p:nvPr/>
        </p:nvSpPr>
        <p:spPr>
          <a:xfrm>
            <a:off x="3524252" y="1575801"/>
            <a:ext cx="1647740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/>
          <p:cNvSpPr txBox="1"/>
          <p:nvPr/>
        </p:nvSpPr>
        <p:spPr>
          <a:xfrm>
            <a:off x="5167253" y="1203956"/>
            <a:ext cx="2003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Comparing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Methods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29753" y="1575801"/>
            <a:ext cx="1647740" cy="17059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/>
          <p:cNvSpPr/>
          <p:nvPr/>
        </p:nvSpPr>
        <p:spPr>
          <a:xfrm>
            <a:off x="6922507" y="1575801"/>
            <a:ext cx="1732169" cy="17049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/>
          <p:cNvSpPr txBox="1"/>
          <p:nvPr/>
        </p:nvSpPr>
        <p:spPr>
          <a:xfrm>
            <a:off x="3497364" y="1619277"/>
            <a:ext cx="152990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+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</a:br>
            <a:endParaRPr lang="en-US" altLang="zh-TW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20226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Box 37"/>
          <p:cNvSpPr txBox="1"/>
          <p:nvPr/>
        </p:nvSpPr>
        <p:spPr>
          <a:xfrm>
            <a:off x="4136445" y="4653186"/>
            <a:ext cx="642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CNN</a:t>
            </a:r>
            <a:endParaRPr lang="en-US" sz="1200" dirty="0"/>
          </a:p>
        </p:txBody>
      </p:sp>
      <p:sp>
        <p:nvSpPr>
          <p:cNvPr id="39" name="Rectangle 38"/>
          <p:cNvSpPr/>
          <p:nvPr/>
        </p:nvSpPr>
        <p:spPr>
          <a:xfrm>
            <a:off x="4663725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TextBox 39"/>
          <p:cNvSpPr txBox="1"/>
          <p:nvPr/>
        </p:nvSpPr>
        <p:spPr>
          <a:xfrm>
            <a:off x="4599822" y="4653186"/>
            <a:ext cx="485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LDA</a:t>
            </a:r>
            <a:endParaRPr lang="en-US" sz="1200" dirty="0"/>
          </a:p>
        </p:txBody>
      </p:sp>
      <p:sp>
        <p:nvSpPr>
          <p:cNvPr id="41" name="Rectangle 40"/>
          <p:cNvSpPr/>
          <p:nvPr/>
        </p:nvSpPr>
        <p:spPr>
          <a:xfrm>
            <a:off x="3857271" y="4445633"/>
            <a:ext cx="154234" cy="19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Rectangle 41"/>
          <p:cNvSpPr/>
          <p:nvPr/>
        </p:nvSpPr>
        <p:spPr>
          <a:xfrm>
            <a:off x="3860763" y="4709019"/>
            <a:ext cx="145774" cy="20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Rectangle 42"/>
          <p:cNvSpPr/>
          <p:nvPr/>
        </p:nvSpPr>
        <p:spPr>
          <a:xfrm>
            <a:off x="3860762" y="4973341"/>
            <a:ext cx="145774" cy="20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5" name="Curved Connector 44"/>
          <p:cNvCxnSpPr>
            <a:stCxn id="41" idx="3"/>
            <a:endCxn id="36" idx="1"/>
          </p:cNvCxnSpPr>
          <p:nvPr/>
        </p:nvCxnSpPr>
        <p:spPr>
          <a:xfrm>
            <a:off x="4011504" y="4542685"/>
            <a:ext cx="208722" cy="2458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/>
          <p:nvPr/>
        </p:nvCxnSpPr>
        <p:spPr>
          <a:xfrm flipV="1">
            <a:off x="4006535" y="4841010"/>
            <a:ext cx="208722" cy="23912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011504" y="4812795"/>
            <a:ext cx="2087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558156" y="4791316"/>
            <a:ext cx="1055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5349523" y="4277694"/>
            <a:ext cx="131700" cy="133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5344555" y="4491386"/>
            <a:ext cx="131700" cy="133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5349525" y="4705077"/>
            <a:ext cx="131700" cy="133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5349526" y="4923736"/>
            <a:ext cx="131700" cy="133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5349526" y="5142396"/>
            <a:ext cx="131700" cy="133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807690" y="3946086"/>
            <a:ext cx="1097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Latent</a:t>
            </a:r>
            <a:r>
              <a:rPr lang="zh-TW" altLang="en-US" sz="1200" i="1" u="sng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aspects</a:t>
            </a:r>
            <a:endParaRPr lang="en-US" sz="1200" i="1" u="sng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69" name="Curved Connector 68"/>
          <p:cNvCxnSpPr>
            <a:endCxn id="61" idx="2"/>
          </p:cNvCxnSpPr>
          <p:nvPr/>
        </p:nvCxnSpPr>
        <p:spPr>
          <a:xfrm flipV="1">
            <a:off x="5001655" y="4557969"/>
            <a:ext cx="342900" cy="21369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endCxn id="60" idx="2"/>
          </p:cNvCxnSpPr>
          <p:nvPr/>
        </p:nvCxnSpPr>
        <p:spPr>
          <a:xfrm rot="5400000" flipH="1" flipV="1">
            <a:off x="4969956" y="4392093"/>
            <a:ext cx="427383" cy="33175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endCxn id="63" idx="2"/>
          </p:cNvCxnSpPr>
          <p:nvPr/>
        </p:nvCxnSpPr>
        <p:spPr>
          <a:xfrm>
            <a:off x="5017772" y="4788533"/>
            <a:ext cx="331754" cy="20178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endCxn id="64" idx="2"/>
          </p:cNvCxnSpPr>
          <p:nvPr/>
        </p:nvCxnSpPr>
        <p:spPr>
          <a:xfrm rot="16200000" flipH="1">
            <a:off x="4964990" y="4824442"/>
            <a:ext cx="437319" cy="33175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62" idx="2"/>
          </p:cNvCxnSpPr>
          <p:nvPr/>
        </p:nvCxnSpPr>
        <p:spPr>
          <a:xfrm>
            <a:off x="5017773" y="4771659"/>
            <a:ext cx="33175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203974" y="1627662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-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SIFT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SIFT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15870" y="1630780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Kmeans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–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FC7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</a:t>
            </a:r>
            <a:r>
              <a:rPr lang="en-US" altLang="zh-TW" sz="1600" dirty="0" err="1" smtClean="0">
                <a:latin typeface="Apple Braille" charset="0"/>
                <a:ea typeface="Apple Braille" charset="0"/>
                <a:cs typeface="Apple Braille" charset="0"/>
              </a:rPr>
              <a:t>Kmeans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0" name="Round Single Corner Rectangle 79"/>
          <p:cNvSpPr/>
          <p:nvPr/>
        </p:nvSpPr>
        <p:spPr>
          <a:xfrm>
            <a:off x="563216" y="3374719"/>
            <a:ext cx="2844722" cy="167252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1" name="Rectangle 80"/>
          <p:cNvSpPr/>
          <p:nvPr/>
        </p:nvSpPr>
        <p:spPr>
          <a:xfrm>
            <a:off x="563216" y="3772284"/>
            <a:ext cx="2844722" cy="1966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2" name="TextBox 81"/>
          <p:cNvSpPr txBox="1"/>
          <p:nvPr/>
        </p:nvSpPr>
        <p:spPr>
          <a:xfrm>
            <a:off x="1058668" y="3424119"/>
            <a:ext cx="2245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Online Questionnaire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754530" y="3425866"/>
            <a:ext cx="3219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Generation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of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Summarization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7205870" y="4809909"/>
            <a:ext cx="834887" cy="378096"/>
          </a:xfrm>
          <a:custGeom>
            <a:avLst/>
            <a:gdLst>
              <a:gd name="connsiteX0" fmla="*/ 0 w 1113183"/>
              <a:gd name="connsiteY0" fmla="*/ 504128 h 504128"/>
              <a:gd name="connsiteX1" fmla="*/ 543339 w 1113183"/>
              <a:gd name="connsiteY1" fmla="*/ 464371 h 504128"/>
              <a:gd name="connsiteX2" fmla="*/ 742122 w 1113183"/>
              <a:gd name="connsiteY2" fmla="*/ 66806 h 504128"/>
              <a:gd name="connsiteX3" fmla="*/ 1113183 w 1113183"/>
              <a:gd name="connsiteY3" fmla="*/ 545 h 50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504128">
                <a:moveTo>
                  <a:pt x="0" y="504128"/>
                </a:moveTo>
                <a:lnTo>
                  <a:pt x="543339" y="464371"/>
                </a:lnTo>
                <a:cubicBezTo>
                  <a:pt x="667026" y="391484"/>
                  <a:pt x="647148" y="144110"/>
                  <a:pt x="742122" y="66806"/>
                </a:cubicBezTo>
                <a:cubicBezTo>
                  <a:pt x="837096" y="-10498"/>
                  <a:pt x="1113183" y="545"/>
                  <a:pt x="1113183" y="54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1" name="Freeform 90"/>
          <p:cNvSpPr/>
          <p:nvPr/>
        </p:nvSpPr>
        <p:spPr>
          <a:xfrm>
            <a:off x="8040757" y="4800379"/>
            <a:ext cx="536713" cy="312781"/>
          </a:xfrm>
          <a:custGeom>
            <a:avLst/>
            <a:gdLst>
              <a:gd name="connsiteX0" fmla="*/ 0 w 715617"/>
              <a:gd name="connsiteY0" fmla="*/ 0 h 417041"/>
              <a:gd name="connsiteX1" fmla="*/ 198783 w 715617"/>
              <a:gd name="connsiteY1" fmla="*/ 410817 h 417041"/>
              <a:gd name="connsiteX2" fmla="*/ 516835 w 715617"/>
              <a:gd name="connsiteY2" fmla="*/ 251791 h 417041"/>
              <a:gd name="connsiteX3" fmla="*/ 715617 w 715617"/>
              <a:gd name="connsiteY3" fmla="*/ 304800 h 417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617" h="417041">
                <a:moveTo>
                  <a:pt x="0" y="0"/>
                </a:moveTo>
                <a:cubicBezTo>
                  <a:pt x="56322" y="184426"/>
                  <a:pt x="112644" y="368852"/>
                  <a:pt x="198783" y="410817"/>
                </a:cubicBezTo>
                <a:cubicBezTo>
                  <a:pt x="284922" y="452782"/>
                  <a:pt x="430696" y="269460"/>
                  <a:pt x="516835" y="251791"/>
                </a:cubicBezTo>
                <a:cubicBezTo>
                  <a:pt x="602974" y="234122"/>
                  <a:pt x="715617" y="304800"/>
                  <a:pt x="715617" y="3048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" name="Freeform 91"/>
          <p:cNvSpPr/>
          <p:nvPr/>
        </p:nvSpPr>
        <p:spPr>
          <a:xfrm>
            <a:off x="8040757" y="4124518"/>
            <a:ext cx="196032" cy="695739"/>
          </a:xfrm>
          <a:custGeom>
            <a:avLst/>
            <a:gdLst>
              <a:gd name="connsiteX0" fmla="*/ 0 w 261376"/>
              <a:gd name="connsiteY0" fmla="*/ 927652 h 927652"/>
              <a:gd name="connsiteX1" fmla="*/ 238539 w 261376"/>
              <a:gd name="connsiteY1" fmla="*/ 450574 h 927652"/>
              <a:gd name="connsiteX2" fmla="*/ 251791 w 261376"/>
              <a:gd name="connsiteY2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376" h="927652">
                <a:moveTo>
                  <a:pt x="0" y="927652"/>
                </a:moveTo>
                <a:cubicBezTo>
                  <a:pt x="98287" y="766417"/>
                  <a:pt x="196574" y="605183"/>
                  <a:pt x="238539" y="450574"/>
                </a:cubicBezTo>
                <a:cubicBezTo>
                  <a:pt x="280504" y="295965"/>
                  <a:pt x="251791" y="0"/>
                  <a:pt x="25179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/>
          <p:cNvSpPr/>
          <p:nvPr/>
        </p:nvSpPr>
        <p:spPr>
          <a:xfrm>
            <a:off x="7205869" y="4103273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/>
          <p:cNvSpPr/>
          <p:nvPr/>
        </p:nvSpPr>
        <p:spPr>
          <a:xfrm>
            <a:off x="7031934" y="4376599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5" name="Rectangle 94"/>
          <p:cNvSpPr/>
          <p:nvPr/>
        </p:nvSpPr>
        <p:spPr>
          <a:xfrm>
            <a:off x="7946335" y="4207634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6" name="Rectangle 95"/>
          <p:cNvSpPr/>
          <p:nvPr/>
        </p:nvSpPr>
        <p:spPr>
          <a:xfrm>
            <a:off x="7240657" y="4376600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7" name="Rectangle 96"/>
          <p:cNvSpPr/>
          <p:nvPr/>
        </p:nvSpPr>
        <p:spPr>
          <a:xfrm>
            <a:off x="7171084" y="4883495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8" name="Rectangle 97"/>
          <p:cNvSpPr/>
          <p:nvPr/>
        </p:nvSpPr>
        <p:spPr>
          <a:xfrm>
            <a:off x="7817126" y="4585320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Cross 98"/>
          <p:cNvSpPr/>
          <p:nvPr/>
        </p:nvSpPr>
        <p:spPr>
          <a:xfrm>
            <a:off x="7946335" y="5056902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Cross 99"/>
          <p:cNvSpPr/>
          <p:nvPr/>
        </p:nvSpPr>
        <p:spPr>
          <a:xfrm>
            <a:off x="8328992" y="5201019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Cross 100"/>
          <p:cNvSpPr/>
          <p:nvPr/>
        </p:nvSpPr>
        <p:spPr>
          <a:xfrm>
            <a:off x="7832035" y="5191080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2" name="Triangle 101"/>
          <p:cNvSpPr/>
          <p:nvPr/>
        </p:nvSpPr>
        <p:spPr>
          <a:xfrm>
            <a:off x="8376202" y="4247877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3" name="Triangle 102"/>
          <p:cNvSpPr/>
          <p:nvPr/>
        </p:nvSpPr>
        <p:spPr>
          <a:xfrm>
            <a:off x="8490502" y="4650412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4" name="Triangle 103"/>
          <p:cNvSpPr/>
          <p:nvPr/>
        </p:nvSpPr>
        <p:spPr>
          <a:xfrm>
            <a:off x="8331477" y="4501324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Oval 116"/>
          <p:cNvSpPr/>
          <p:nvPr/>
        </p:nvSpPr>
        <p:spPr>
          <a:xfrm>
            <a:off x="7502183" y="4542685"/>
            <a:ext cx="34289" cy="426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5815714" y="4282353"/>
            <a:ext cx="11263" cy="11075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048291" y="4958247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aspect</a:t>
            </a:r>
          </a:p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response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105" name="Straight Arrow Connector 104"/>
          <p:cNvCxnSpPr/>
          <p:nvPr/>
        </p:nvCxnSpPr>
        <p:spPr>
          <a:xfrm>
            <a:off x="5781146" y="5306083"/>
            <a:ext cx="3128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6922019" y="3772284"/>
            <a:ext cx="1735133" cy="19622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0" name="TextBox 69"/>
          <p:cNvSpPr txBox="1"/>
          <p:nvPr/>
        </p:nvSpPr>
        <p:spPr>
          <a:xfrm>
            <a:off x="3511219" y="3752824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smtClean="0"/>
              <a:t>LDA-Based</a:t>
            </a:r>
            <a:endParaRPr lang="en-US" sz="1600" i="1" u="sng" dirty="0"/>
          </a:p>
        </p:txBody>
      </p:sp>
      <p:sp>
        <p:nvSpPr>
          <p:cNvPr id="72" name="TextBox 71"/>
          <p:cNvSpPr txBox="1"/>
          <p:nvPr/>
        </p:nvSpPr>
        <p:spPr>
          <a:xfrm>
            <a:off x="6922507" y="3752824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 smtClean="0"/>
              <a:t>Kmeans</a:t>
            </a:r>
            <a:endParaRPr lang="en-US" sz="1600" i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31</a:t>
            </a:fld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3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77827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 Single Corner Rectangle 65"/>
          <p:cNvSpPr/>
          <p:nvPr/>
        </p:nvSpPr>
        <p:spPr>
          <a:xfrm>
            <a:off x="3524251" y="3376147"/>
            <a:ext cx="5130425" cy="2358398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7" name="Rectangle 66"/>
          <p:cNvSpPr/>
          <p:nvPr/>
        </p:nvSpPr>
        <p:spPr>
          <a:xfrm>
            <a:off x="3524252" y="3773711"/>
            <a:ext cx="3339386" cy="19608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Event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Summarization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765881"/>
            <a:ext cx="521969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“YFCC100M: The New Data in Multimedia Research”, Bart </a:t>
            </a:r>
            <a:r>
              <a:rPr lang="en-US" sz="900" dirty="0" err="1"/>
              <a:t>Thomee</a:t>
            </a:r>
            <a:r>
              <a:rPr lang="en-US" sz="900" dirty="0"/>
              <a:t> </a:t>
            </a:r>
            <a:r>
              <a:rPr lang="en-US" sz="900" dirty="0" err="1"/>
              <a:t>et.al</a:t>
            </a:r>
            <a:r>
              <a:rPr lang="en-US" sz="900" dirty="0"/>
              <a:t>., Communications of the ACM 2015</a:t>
            </a:r>
          </a:p>
          <a:p>
            <a:endParaRPr lang="en-US" sz="1350" dirty="0"/>
          </a:p>
        </p:txBody>
      </p:sp>
      <p:sp>
        <p:nvSpPr>
          <p:cNvPr id="10" name="Round Single Corner Rectangle 9"/>
          <p:cNvSpPr/>
          <p:nvPr/>
        </p:nvSpPr>
        <p:spPr>
          <a:xfrm>
            <a:off x="556591" y="1157788"/>
            <a:ext cx="2844722" cy="1888893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556591" y="1575801"/>
            <a:ext cx="2844722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1529850" y="1202749"/>
            <a:ext cx="912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Dataset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487" y="1622177"/>
            <a:ext cx="29073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YFCC100M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100M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user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generated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daily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photos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32%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text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description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69%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tags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    </a:t>
            </a:r>
            <a:r>
              <a:rPr lang="en-US" altLang="zh-TW" sz="1200" dirty="0" smtClean="0">
                <a:latin typeface="Apple Braille" charset="0"/>
                <a:ea typeface="Apple Braille" charset="0"/>
                <a:cs typeface="Apple Braille" charset="0"/>
              </a:rPr>
              <a:t>(mostly</a:t>
            </a:r>
            <a:r>
              <a:rPr lang="zh-TW" altLang="en-US" sz="12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about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which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camera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used)</a:t>
            </a:r>
            <a:endParaRPr lang="en-US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6" name="Round Single Corner Rectangle 25"/>
          <p:cNvSpPr/>
          <p:nvPr/>
        </p:nvSpPr>
        <p:spPr>
          <a:xfrm>
            <a:off x="3524251" y="1157788"/>
            <a:ext cx="5130425" cy="212679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Rectangle 26"/>
          <p:cNvSpPr/>
          <p:nvPr/>
        </p:nvSpPr>
        <p:spPr>
          <a:xfrm>
            <a:off x="3524252" y="1575801"/>
            <a:ext cx="1647740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/>
          <p:cNvSpPr txBox="1"/>
          <p:nvPr/>
        </p:nvSpPr>
        <p:spPr>
          <a:xfrm>
            <a:off x="5167253" y="1203956"/>
            <a:ext cx="2003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Comparing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Methods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29753" y="1575801"/>
            <a:ext cx="1647740" cy="17059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/>
          <p:cNvSpPr/>
          <p:nvPr/>
        </p:nvSpPr>
        <p:spPr>
          <a:xfrm>
            <a:off x="6922507" y="1575801"/>
            <a:ext cx="1732169" cy="17049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/>
          <p:cNvSpPr txBox="1"/>
          <p:nvPr/>
        </p:nvSpPr>
        <p:spPr>
          <a:xfrm>
            <a:off x="3497364" y="1619277"/>
            <a:ext cx="152990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+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</a:br>
            <a:endParaRPr lang="en-US" altLang="zh-TW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20226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Box 37"/>
          <p:cNvSpPr txBox="1"/>
          <p:nvPr/>
        </p:nvSpPr>
        <p:spPr>
          <a:xfrm>
            <a:off x="4136445" y="4653186"/>
            <a:ext cx="642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CNN</a:t>
            </a:r>
            <a:endParaRPr lang="en-US" sz="1200" dirty="0"/>
          </a:p>
        </p:txBody>
      </p:sp>
      <p:sp>
        <p:nvSpPr>
          <p:cNvPr id="39" name="Rectangle 38"/>
          <p:cNvSpPr/>
          <p:nvPr/>
        </p:nvSpPr>
        <p:spPr>
          <a:xfrm>
            <a:off x="4663725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TextBox 39"/>
          <p:cNvSpPr txBox="1"/>
          <p:nvPr/>
        </p:nvSpPr>
        <p:spPr>
          <a:xfrm>
            <a:off x="4599822" y="4653186"/>
            <a:ext cx="485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LDA</a:t>
            </a:r>
            <a:endParaRPr lang="en-US" sz="1200" dirty="0"/>
          </a:p>
        </p:txBody>
      </p:sp>
      <p:sp>
        <p:nvSpPr>
          <p:cNvPr id="41" name="Rectangle 40"/>
          <p:cNvSpPr/>
          <p:nvPr/>
        </p:nvSpPr>
        <p:spPr>
          <a:xfrm>
            <a:off x="3857271" y="4445633"/>
            <a:ext cx="154234" cy="19410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Rectangle 41"/>
          <p:cNvSpPr/>
          <p:nvPr/>
        </p:nvSpPr>
        <p:spPr>
          <a:xfrm>
            <a:off x="3860763" y="4709019"/>
            <a:ext cx="145774" cy="20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Rectangle 42"/>
          <p:cNvSpPr/>
          <p:nvPr/>
        </p:nvSpPr>
        <p:spPr>
          <a:xfrm>
            <a:off x="3860762" y="4973341"/>
            <a:ext cx="145774" cy="20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5" name="Curved Connector 44"/>
          <p:cNvCxnSpPr>
            <a:stCxn id="41" idx="3"/>
            <a:endCxn id="36" idx="1"/>
          </p:cNvCxnSpPr>
          <p:nvPr/>
        </p:nvCxnSpPr>
        <p:spPr>
          <a:xfrm>
            <a:off x="4011504" y="4542685"/>
            <a:ext cx="208722" cy="245847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/>
          <p:nvPr/>
        </p:nvCxnSpPr>
        <p:spPr>
          <a:xfrm flipV="1">
            <a:off x="4006535" y="4841010"/>
            <a:ext cx="208722" cy="23912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011504" y="4812795"/>
            <a:ext cx="2087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558156" y="4791316"/>
            <a:ext cx="1055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5349523" y="4277694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5344555" y="449138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5349525" y="4705077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5349526" y="492373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5349526" y="514239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807690" y="3946086"/>
            <a:ext cx="1097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Latent</a:t>
            </a:r>
            <a:r>
              <a:rPr lang="zh-TW" altLang="en-US" sz="1200" i="1" u="sng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aspects</a:t>
            </a:r>
            <a:endParaRPr lang="en-US" sz="1200" i="1" u="sng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69" name="Curved Connector 68"/>
          <p:cNvCxnSpPr>
            <a:endCxn id="61" idx="2"/>
          </p:cNvCxnSpPr>
          <p:nvPr/>
        </p:nvCxnSpPr>
        <p:spPr>
          <a:xfrm flipV="1">
            <a:off x="5001655" y="4557969"/>
            <a:ext cx="342900" cy="213691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endCxn id="60" idx="2"/>
          </p:cNvCxnSpPr>
          <p:nvPr/>
        </p:nvCxnSpPr>
        <p:spPr>
          <a:xfrm rot="5400000" flipH="1" flipV="1">
            <a:off x="4969956" y="4392093"/>
            <a:ext cx="427383" cy="331751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endCxn id="63" idx="2"/>
          </p:cNvCxnSpPr>
          <p:nvPr/>
        </p:nvCxnSpPr>
        <p:spPr>
          <a:xfrm>
            <a:off x="5017772" y="4788533"/>
            <a:ext cx="331754" cy="201787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endCxn id="64" idx="2"/>
          </p:cNvCxnSpPr>
          <p:nvPr/>
        </p:nvCxnSpPr>
        <p:spPr>
          <a:xfrm rot="16200000" flipH="1">
            <a:off x="4964990" y="4824442"/>
            <a:ext cx="437319" cy="331754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62" idx="2"/>
          </p:cNvCxnSpPr>
          <p:nvPr/>
        </p:nvCxnSpPr>
        <p:spPr>
          <a:xfrm>
            <a:off x="5017773" y="4771659"/>
            <a:ext cx="331753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203974" y="1627662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-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SIFT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SIFT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15870" y="1630780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Kmeans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–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FC7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</a:t>
            </a:r>
            <a:r>
              <a:rPr lang="en-US" altLang="zh-TW" sz="1600" dirty="0" err="1" smtClean="0">
                <a:latin typeface="Apple Braille" charset="0"/>
                <a:ea typeface="Apple Braille" charset="0"/>
                <a:cs typeface="Apple Braille" charset="0"/>
              </a:rPr>
              <a:t>Kmeans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0" name="Round Single Corner Rectangle 79"/>
          <p:cNvSpPr/>
          <p:nvPr/>
        </p:nvSpPr>
        <p:spPr>
          <a:xfrm>
            <a:off x="563216" y="3374719"/>
            <a:ext cx="2844722" cy="167252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1" name="Rectangle 80"/>
          <p:cNvSpPr/>
          <p:nvPr/>
        </p:nvSpPr>
        <p:spPr>
          <a:xfrm>
            <a:off x="563216" y="3772284"/>
            <a:ext cx="2844722" cy="1966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2" name="TextBox 81"/>
          <p:cNvSpPr txBox="1"/>
          <p:nvPr/>
        </p:nvSpPr>
        <p:spPr>
          <a:xfrm>
            <a:off x="1058668" y="3424119"/>
            <a:ext cx="2245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Online Questionnaire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754530" y="3425866"/>
            <a:ext cx="3219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Generation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of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Summarization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7205870" y="4809909"/>
            <a:ext cx="834887" cy="378096"/>
          </a:xfrm>
          <a:custGeom>
            <a:avLst/>
            <a:gdLst>
              <a:gd name="connsiteX0" fmla="*/ 0 w 1113183"/>
              <a:gd name="connsiteY0" fmla="*/ 504128 h 504128"/>
              <a:gd name="connsiteX1" fmla="*/ 543339 w 1113183"/>
              <a:gd name="connsiteY1" fmla="*/ 464371 h 504128"/>
              <a:gd name="connsiteX2" fmla="*/ 742122 w 1113183"/>
              <a:gd name="connsiteY2" fmla="*/ 66806 h 504128"/>
              <a:gd name="connsiteX3" fmla="*/ 1113183 w 1113183"/>
              <a:gd name="connsiteY3" fmla="*/ 545 h 50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504128">
                <a:moveTo>
                  <a:pt x="0" y="504128"/>
                </a:moveTo>
                <a:lnTo>
                  <a:pt x="543339" y="464371"/>
                </a:lnTo>
                <a:cubicBezTo>
                  <a:pt x="667026" y="391484"/>
                  <a:pt x="647148" y="144110"/>
                  <a:pt x="742122" y="66806"/>
                </a:cubicBezTo>
                <a:cubicBezTo>
                  <a:pt x="837096" y="-10498"/>
                  <a:pt x="1113183" y="545"/>
                  <a:pt x="1113183" y="54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1" name="Freeform 90"/>
          <p:cNvSpPr/>
          <p:nvPr/>
        </p:nvSpPr>
        <p:spPr>
          <a:xfrm>
            <a:off x="8040757" y="4800379"/>
            <a:ext cx="536713" cy="312781"/>
          </a:xfrm>
          <a:custGeom>
            <a:avLst/>
            <a:gdLst>
              <a:gd name="connsiteX0" fmla="*/ 0 w 715617"/>
              <a:gd name="connsiteY0" fmla="*/ 0 h 417041"/>
              <a:gd name="connsiteX1" fmla="*/ 198783 w 715617"/>
              <a:gd name="connsiteY1" fmla="*/ 410817 h 417041"/>
              <a:gd name="connsiteX2" fmla="*/ 516835 w 715617"/>
              <a:gd name="connsiteY2" fmla="*/ 251791 h 417041"/>
              <a:gd name="connsiteX3" fmla="*/ 715617 w 715617"/>
              <a:gd name="connsiteY3" fmla="*/ 304800 h 417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617" h="417041">
                <a:moveTo>
                  <a:pt x="0" y="0"/>
                </a:moveTo>
                <a:cubicBezTo>
                  <a:pt x="56322" y="184426"/>
                  <a:pt x="112644" y="368852"/>
                  <a:pt x="198783" y="410817"/>
                </a:cubicBezTo>
                <a:cubicBezTo>
                  <a:pt x="284922" y="452782"/>
                  <a:pt x="430696" y="269460"/>
                  <a:pt x="516835" y="251791"/>
                </a:cubicBezTo>
                <a:cubicBezTo>
                  <a:pt x="602974" y="234122"/>
                  <a:pt x="715617" y="304800"/>
                  <a:pt x="715617" y="3048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" name="Freeform 91"/>
          <p:cNvSpPr/>
          <p:nvPr/>
        </p:nvSpPr>
        <p:spPr>
          <a:xfrm>
            <a:off x="8040757" y="4124518"/>
            <a:ext cx="196032" cy="695739"/>
          </a:xfrm>
          <a:custGeom>
            <a:avLst/>
            <a:gdLst>
              <a:gd name="connsiteX0" fmla="*/ 0 w 261376"/>
              <a:gd name="connsiteY0" fmla="*/ 927652 h 927652"/>
              <a:gd name="connsiteX1" fmla="*/ 238539 w 261376"/>
              <a:gd name="connsiteY1" fmla="*/ 450574 h 927652"/>
              <a:gd name="connsiteX2" fmla="*/ 251791 w 261376"/>
              <a:gd name="connsiteY2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376" h="927652">
                <a:moveTo>
                  <a:pt x="0" y="927652"/>
                </a:moveTo>
                <a:cubicBezTo>
                  <a:pt x="98287" y="766417"/>
                  <a:pt x="196574" y="605183"/>
                  <a:pt x="238539" y="450574"/>
                </a:cubicBezTo>
                <a:cubicBezTo>
                  <a:pt x="280504" y="295965"/>
                  <a:pt x="251791" y="0"/>
                  <a:pt x="25179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/>
          <p:cNvSpPr/>
          <p:nvPr/>
        </p:nvSpPr>
        <p:spPr>
          <a:xfrm>
            <a:off x="7205869" y="4103273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/>
          <p:cNvSpPr/>
          <p:nvPr/>
        </p:nvSpPr>
        <p:spPr>
          <a:xfrm>
            <a:off x="7031934" y="4376599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5" name="Rectangle 94"/>
          <p:cNvSpPr/>
          <p:nvPr/>
        </p:nvSpPr>
        <p:spPr>
          <a:xfrm>
            <a:off x="7946335" y="4207634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6" name="Rectangle 95"/>
          <p:cNvSpPr/>
          <p:nvPr/>
        </p:nvSpPr>
        <p:spPr>
          <a:xfrm>
            <a:off x="7240657" y="4376600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7" name="Rectangle 96"/>
          <p:cNvSpPr/>
          <p:nvPr/>
        </p:nvSpPr>
        <p:spPr>
          <a:xfrm>
            <a:off x="7171084" y="4883495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8" name="Rectangle 97"/>
          <p:cNvSpPr/>
          <p:nvPr/>
        </p:nvSpPr>
        <p:spPr>
          <a:xfrm>
            <a:off x="7817126" y="4585320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Cross 98"/>
          <p:cNvSpPr/>
          <p:nvPr/>
        </p:nvSpPr>
        <p:spPr>
          <a:xfrm>
            <a:off x="7946335" y="5056902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Cross 99"/>
          <p:cNvSpPr/>
          <p:nvPr/>
        </p:nvSpPr>
        <p:spPr>
          <a:xfrm>
            <a:off x="8328992" y="5201019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Cross 100"/>
          <p:cNvSpPr/>
          <p:nvPr/>
        </p:nvSpPr>
        <p:spPr>
          <a:xfrm>
            <a:off x="7832035" y="5191080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2" name="Triangle 101"/>
          <p:cNvSpPr/>
          <p:nvPr/>
        </p:nvSpPr>
        <p:spPr>
          <a:xfrm>
            <a:off x="8376202" y="4247877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3" name="Triangle 102"/>
          <p:cNvSpPr/>
          <p:nvPr/>
        </p:nvSpPr>
        <p:spPr>
          <a:xfrm>
            <a:off x="8490502" y="4650412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4" name="Triangle 103"/>
          <p:cNvSpPr/>
          <p:nvPr/>
        </p:nvSpPr>
        <p:spPr>
          <a:xfrm>
            <a:off x="8331477" y="4501324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Oval 116"/>
          <p:cNvSpPr/>
          <p:nvPr/>
        </p:nvSpPr>
        <p:spPr>
          <a:xfrm>
            <a:off x="7502183" y="4542685"/>
            <a:ext cx="34289" cy="426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5815714" y="4282353"/>
            <a:ext cx="11263" cy="11075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048291" y="4958247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aspect</a:t>
            </a:r>
          </a:p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response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105" name="Straight Arrow Connector 104"/>
          <p:cNvCxnSpPr/>
          <p:nvPr/>
        </p:nvCxnSpPr>
        <p:spPr>
          <a:xfrm>
            <a:off x="5781146" y="5306083"/>
            <a:ext cx="3128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reeform 69"/>
          <p:cNvSpPr/>
          <p:nvPr/>
        </p:nvSpPr>
        <p:spPr>
          <a:xfrm>
            <a:off x="5848124" y="4275711"/>
            <a:ext cx="109470" cy="983974"/>
          </a:xfrm>
          <a:custGeom>
            <a:avLst/>
            <a:gdLst>
              <a:gd name="connsiteX0" fmla="*/ 26505 w 145960"/>
              <a:gd name="connsiteY0" fmla="*/ 0 h 1311965"/>
              <a:gd name="connsiteX1" fmla="*/ 26505 w 145960"/>
              <a:gd name="connsiteY1" fmla="*/ 225287 h 1311965"/>
              <a:gd name="connsiteX2" fmla="*/ 145774 w 145960"/>
              <a:gd name="connsiteY2" fmla="*/ 424070 h 1311965"/>
              <a:gd name="connsiteX3" fmla="*/ 53009 w 145960"/>
              <a:gd name="connsiteY3" fmla="*/ 583096 h 1311965"/>
              <a:gd name="connsiteX4" fmla="*/ 13252 w 145960"/>
              <a:gd name="connsiteY4" fmla="*/ 742122 h 1311965"/>
              <a:gd name="connsiteX5" fmla="*/ 0 w 145960"/>
              <a:gd name="connsiteY5" fmla="*/ 1311965 h 1311965"/>
              <a:gd name="connsiteX6" fmla="*/ 0 w 145960"/>
              <a:gd name="connsiteY6" fmla="*/ 1311965 h 1311965"/>
              <a:gd name="connsiteX7" fmla="*/ 0 w 145960"/>
              <a:gd name="connsiteY7" fmla="*/ 1311965 h 1311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960" h="1311965">
                <a:moveTo>
                  <a:pt x="26505" y="0"/>
                </a:moveTo>
                <a:cubicBezTo>
                  <a:pt x="16566" y="77304"/>
                  <a:pt x="6627" y="154609"/>
                  <a:pt x="26505" y="225287"/>
                </a:cubicBezTo>
                <a:cubicBezTo>
                  <a:pt x="46383" y="295965"/>
                  <a:pt x="141357" y="364435"/>
                  <a:pt x="145774" y="424070"/>
                </a:cubicBezTo>
                <a:cubicBezTo>
                  <a:pt x="150191" y="483705"/>
                  <a:pt x="75096" y="530087"/>
                  <a:pt x="53009" y="583096"/>
                </a:cubicBezTo>
                <a:cubicBezTo>
                  <a:pt x="30922" y="636105"/>
                  <a:pt x="22087" y="620644"/>
                  <a:pt x="13252" y="742122"/>
                </a:cubicBezTo>
                <a:cubicBezTo>
                  <a:pt x="4417" y="863600"/>
                  <a:pt x="0" y="1311965"/>
                  <a:pt x="0" y="1311965"/>
                </a:cubicBezTo>
                <a:lnTo>
                  <a:pt x="0" y="1311965"/>
                </a:lnTo>
                <a:lnTo>
                  <a:pt x="0" y="1311965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922019" y="3772284"/>
            <a:ext cx="1735133" cy="19622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5" name="TextBox 84"/>
          <p:cNvSpPr txBox="1"/>
          <p:nvPr/>
        </p:nvSpPr>
        <p:spPr>
          <a:xfrm>
            <a:off x="3511219" y="3752824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smtClean="0"/>
              <a:t>LDA-Based</a:t>
            </a:r>
            <a:endParaRPr lang="en-US" sz="1600" i="1" u="sng" dirty="0"/>
          </a:p>
        </p:txBody>
      </p:sp>
      <p:sp>
        <p:nvSpPr>
          <p:cNvPr id="86" name="TextBox 85"/>
          <p:cNvSpPr txBox="1"/>
          <p:nvPr/>
        </p:nvSpPr>
        <p:spPr>
          <a:xfrm>
            <a:off x="6922507" y="3752824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 smtClean="0"/>
              <a:t>Kmeans</a:t>
            </a:r>
            <a:endParaRPr lang="en-US" sz="1600" i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32</a:t>
            </a:fld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3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2184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 Single Corner Rectangle 65"/>
          <p:cNvSpPr/>
          <p:nvPr/>
        </p:nvSpPr>
        <p:spPr>
          <a:xfrm>
            <a:off x="3524251" y="3376147"/>
            <a:ext cx="5130425" cy="2358398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7" name="Rectangle 66"/>
          <p:cNvSpPr/>
          <p:nvPr/>
        </p:nvSpPr>
        <p:spPr>
          <a:xfrm>
            <a:off x="3524252" y="3773711"/>
            <a:ext cx="3339386" cy="19608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Event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Summarization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765881"/>
            <a:ext cx="521969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“YFCC100M: The New Data in Multimedia Research”, Bart </a:t>
            </a:r>
            <a:r>
              <a:rPr lang="en-US" sz="900" dirty="0" err="1"/>
              <a:t>Thomee</a:t>
            </a:r>
            <a:r>
              <a:rPr lang="en-US" sz="900" dirty="0"/>
              <a:t> </a:t>
            </a:r>
            <a:r>
              <a:rPr lang="en-US" sz="900" dirty="0" err="1"/>
              <a:t>et.al</a:t>
            </a:r>
            <a:r>
              <a:rPr lang="en-US" sz="900" dirty="0"/>
              <a:t>., Communications of the ACM 2015</a:t>
            </a:r>
          </a:p>
          <a:p>
            <a:endParaRPr lang="en-US" sz="1350" dirty="0"/>
          </a:p>
        </p:txBody>
      </p:sp>
      <p:sp>
        <p:nvSpPr>
          <p:cNvPr id="10" name="Round Single Corner Rectangle 9"/>
          <p:cNvSpPr/>
          <p:nvPr/>
        </p:nvSpPr>
        <p:spPr>
          <a:xfrm>
            <a:off x="556591" y="1157788"/>
            <a:ext cx="2844722" cy="1888893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556591" y="1575801"/>
            <a:ext cx="2844722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1529850" y="1202749"/>
            <a:ext cx="912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Dataset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487" y="1622177"/>
            <a:ext cx="29073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YFCC100M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100M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user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generated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daily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photos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32%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text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description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69%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tags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    </a:t>
            </a:r>
            <a:r>
              <a:rPr lang="en-US" altLang="zh-TW" sz="1200" dirty="0" smtClean="0">
                <a:latin typeface="Apple Braille" charset="0"/>
                <a:ea typeface="Apple Braille" charset="0"/>
                <a:cs typeface="Apple Braille" charset="0"/>
              </a:rPr>
              <a:t>(mostly</a:t>
            </a:r>
            <a:r>
              <a:rPr lang="zh-TW" altLang="en-US" sz="12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about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which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camera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used)</a:t>
            </a:r>
            <a:endParaRPr lang="en-US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6" name="Round Single Corner Rectangle 25"/>
          <p:cNvSpPr/>
          <p:nvPr/>
        </p:nvSpPr>
        <p:spPr>
          <a:xfrm>
            <a:off x="3524251" y="1157788"/>
            <a:ext cx="5130425" cy="212679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Rectangle 26"/>
          <p:cNvSpPr/>
          <p:nvPr/>
        </p:nvSpPr>
        <p:spPr>
          <a:xfrm>
            <a:off x="3524252" y="1575801"/>
            <a:ext cx="1647740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/>
          <p:cNvSpPr txBox="1"/>
          <p:nvPr/>
        </p:nvSpPr>
        <p:spPr>
          <a:xfrm>
            <a:off x="5167253" y="1203956"/>
            <a:ext cx="2003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Comparing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Methods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29753" y="1575801"/>
            <a:ext cx="1647740" cy="17059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/>
          <p:cNvSpPr/>
          <p:nvPr/>
        </p:nvSpPr>
        <p:spPr>
          <a:xfrm>
            <a:off x="6922507" y="1575801"/>
            <a:ext cx="1732169" cy="17049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/>
          <p:cNvSpPr txBox="1"/>
          <p:nvPr/>
        </p:nvSpPr>
        <p:spPr>
          <a:xfrm>
            <a:off x="3497364" y="1619277"/>
            <a:ext cx="152990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+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</a:br>
            <a:endParaRPr lang="en-US" altLang="zh-TW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20226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Box 37"/>
          <p:cNvSpPr txBox="1"/>
          <p:nvPr/>
        </p:nvSpPr>
        <p:spPr>
          <a:xfrm>
            <a:off x="4136445" y="4653186"/>
            <a:ext cx="642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CNN</a:t>
            </a:r>
            <a:endParaRPr lang="en-US" sz="1200" dirty="0"/>
          </a:p>
        </p:txBody>
      </p:sp>
      <p:sp>
        <p:nvSpPr>
          <p:cNvPr id="39" name="Rectangle 38"/>
          <p:cNvSpPr/>
          <p:nvPr/>
        </p:nvSpPr>
        <p:spPr>
          <a:xfrm>
            <a:off x="4663725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TextBox 39"/>
          <p:cNvSpPr txBox="1"/>
          <p:nvPr/>
        </p:nvSpPr>
        <p:spPr>
          <a:xfrm>
            <a:off x="4599822" y="4653186"/>
            <a:ext cx="485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LDA</a:t>
            </a:r>
            <a:endParaRPr lang="en-US" sz="1200" dirty="0"/>
          </a:p>
        </p:txBody>
      </p:sp>
      <p:sp>
        <p:nvSpPr>
          <p:cNvPr id="42" name="Rectangle 41"/>
          <p:cNvSpPr/>
          <p:nvPr/>
        </p:nvSpPr>
        <p:spPr>
          <a:xfrm>
            <a:off x="3860763" y="4709019"/>
            <a:ext cx="145774" cy="20755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Rectangle 42"/>
          <p:cNvSpPr/>
          <p:nvPr/>
        </p:nvSpPr>
        <p:spPr>
          <a:xfrm>
            <a:off x="3860762" y="4973341"/>
            <a:ext cx="145774" cy="20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8" name="Curved Connector 47"/>
          <p:cNvCxnSpPr/>
          <p:nvPr/>
        </p:nvCxnSpPr>
        <p:spPr>
          <a:xfrm flipV="1">
            <a:off x="4006535" y="4841010"/>
            <a:ext cx="208722" cy="23912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011504" y="4812795"/>
            <a:ext cx="20872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558156" y="4791316"/>
            <a:ext cx="1055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5349523" y="4277694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5344555" y="449138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5349525" y="4705077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5349526" y="492373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5349526" y="514239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807690" y="3946086"/>
            <a:ext cx="1097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Latent</a:t>
            </a:r>
            <a:r>
              <a:rPr lang="zh-TW" altLang="en-US" sz="1200" i="1" u="sng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aspects</a:t>
            </a:r>
            <a:endParaRPr lang="en-US" sz="1200" i="1" u="sng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69" name="Curved Connector 68"/>
          <p:cNvCxnSpPr>
            <a:endCxn id="61" idx="2"/>
          </p:cNvCxnSpPr>
          <p:nvPr/>
        </p:nvCxnSpPr>
        <p:spPr>
          <a:xfrm flipV="1">
            <a:off x="5001655" y="4557969"/>
            <a:ext cx="342900" cy="213691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endCxn id="60" idx="2"/>
          </p:cNvCxnSpPr>
          <p:nvPr/>
        </p:nvCxnSpPr>
        <p:spPr>
          <a:xfrm rot="5400000" flipH="1" flipV="1">
            <a:off x="4969956" y="4392093"/>
            <a:ext cx="427383" cy="331751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endCxn id="63" idx="2"/>
          </p:cNvCxnSpPr>
          <p:nvPr/>
        </p:nvCxnSpPr>
        <p:spPr>
          <a:xfrm>
            <a:off x="5017772" y="4788533"/>
            <a:ext cx="331754" cy="201787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endCxn id="64" idx="2"/>
          </p:cNvCxnSpPr>
          <p:nvPr/>
        </p:nvCxnSpPr>
        <p:spPr>
          <a:xfrm rot="16200000" flipH="1">
            <a:off x="4964990" y="4824442"/>
            <a:ext cx="437319" cy="331754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62" idx="2"/>
          </p:cNvCxnSpPr>
          <p:nvPr/>
        </p:nvCxnSpPr>
        <p:spPr>
          <a:xfrm>
            <a:off x="5017773" y="4771659"/>
            <a:ext cx="331753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203974" y="1627662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-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SIFT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SIFT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15870" y="1630780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Kmeans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–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FC7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</a:t>
            </a:r>
            <a:r>
              <a:rPr lang="en-US" altLang="zh-TW" sz="1600" dirty="0" err="1" smtClean="0">
                <a:latin typeface="Apple Braille" charset="0"/>
                <a:ea typeface="Apple Braille" charset="0"/>
                <a:cs typeface="Apple Braille" charset="0"/>
              </a:rPr>
              <a:t>Kmeans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0" name="Round Single Corner Rectangle 79"/>
          <p:cNvSpPr/>
          <p:nvPr/>
        </p:nvSpPr>
        <p:spPr>
          <a:xfrm>
            <a:off x="563216" y="3374719"/>
            <a:ext cx="2844722" cy="167252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1" name="Rectangle 80"/>
          <p:cNvSpPr/>
          <p:nvPr/>
        </p:nvSpPr>
        <p:spPr>
          <a:xfrm>
            <a:off x="563216" y="3772284"/>
            <a:ext cx="2844722" cy="1966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2" name="TextBox 81"/>
          <p:cNvSpPr txBox="1"/>
          <p:nvPr/>
        </p:nvSpPr>
        <p:spPr>
          <a:xfrm>
            <a:off x="1058668" y="3424119"/>
            <a:ext cx="2245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Online Questionnaire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754530" y="3425866"/>
            <a:ext cx="3219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Generation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of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Summarization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7205870" y="4809909"/>
            <a:ext cx="834887" cy="378096"/>
          </a:xfrm>
          <a:custGeom>
            <a:avLst/>
            <a:gdLst>
              <a:gd name="connsiteX0" fmla="*/ 0 w 1113183"/>
              <a:gd name="connsiteY0" fmla="*/ 504128 h 504128"/>
              <a:gd name="connsiteX1" fmla="*/ 543339 w 1113183"/>
              <a:gd name="connsiteY1" fmla="*/ 464371 h 504128"/>
              <a:gd name="connsiteX2" fmla="*/ 742122 w 1113183"/>
              <a:gd name="connsiteY2" fmla="*/ 66806 h 504128"/>
              <a:gd name="connsiteX3" fmla="*/ 1113183 w 1113183"/>
              <a:gd name="connsiteY3" fmla="*/ 545 h 50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504128">
                <a:moveTo>
                  <a:pt x="0" y="504128"/>
                </a:moveTo>
                <a:lnTo>
                  <a:pt x="543339" y="464371"/>
                </a:lnTo>
                <a:cubicBezTo>
                  <a:pt x="667026" y="391484"/>
                  <a:pt x="647148" y="144110"/>
                  <a:pt x="742122" y="66806"/>
                </a:cubicBezTo>
                <a:cubicBezTo>
                  <a:pt x="837096" y="-10498"/>
                  <a:pt x="1113183" y="545"/>
                  <a:pt x="1113183" y="54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1" name="Freeform 90"/>
          <p:cNvSpPr/>
          <p:nvPr/>
        </p:nvSpPr>
        <p:spPr>
          <a:xfrm>
            <a:off x="8040757" y="4800379"/>
            <a:ext cx="536713" cy="312781"/>
          </a:xfrm>
          <a:custGeom>
            <a:avLst/>
            <a:gdLst>
              <a:gd name="connsiteX0" fmla="*/ 0 w 715617"/>
              <a:gd name="connsiteY0" fmla="*/ 0 h 417041"/>
              <a:gd name="connsiteX1" fmla="*/ 198783 w 715617"/>
              <a:gd name="connsiteY1" fmla="*/ 410817 h 417041"/>
              <a:gd name="connsiteX2" fmla="*/ 516835 w 715617"/>
              <a:gd name="connsiteY2" fmla="*/ 251791 h 417041"/>
              <a:gd name="connsiteX3" fmla="*/ 715617 w 715617"/>
              <a:gd name="connsiteY3" fmla="*/ 304800 h 417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617" h="417041">
                <a:moveTo>
                  <a:pt x="0" y="0"/>
                </a:moveTo>
                <a:cubicBezTo>
                  <a:pt x="56322" y="184426"/>
                  <a:pt x="112644" y="368852"/>
                  <a:pt x="198783" y="410817"/>
                </a:cubicBezTo>
                <a:cubicBezTo>
                  <a:pt x="284922" y="452782"/>
                  <a:pt x="430696" y="269460"/>
                  <a:pt x="516835" y="251791"/>
                </a:cubicBezTo>
                <a:cubicBezTo>
                  <a:pt x="602974" y="234122"/>
                  <a:pt x="715617" y="304800"/>
                  <a:pt x="715617" y="3048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" name="Freeform 91"/>
          <p:cNvSpPr/>
          <p:nvPr/>
        </p:nvSpPr>
        <p:spPr>
          <a:xfrm>
            <a:off x="8040757" y="4124518"/>
            <a:ext cx="196032" cy="695739"/>
          </a:xfrm>
          <a:custGeom>
            <a:avLst/>
            <a:gdLst>
              <a:gd name="connsiteX0" fmla="*/ 0 w 261376"/>
              <a:gd name="connsiteY0" fmla="*/ 927652 h 927652"/>
              <a:gd name="connsiteX1" fmla="*/ 238539 w 261376"/>
              <a:gd name="connsiteY1" fmla="*/ 450574 h 927652"/>
              <a:gd name="connsiteX2" fmla="*/ 251791 w 261376"/>
              <a:gd name="connsiteY2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376" h="927652">
                <a:moveTo>
                  <a:pt x="0" y="927652"/>
                </a:moveTo>
                <a:cubicBezTo>
                  <a:pt x="98287" y="766417"/>
                  <a:pt x="196574" y="605183"/>
                  <a:pt x="238539" y="450574"/>
                </a:cubicBezTo>
                <a:cubicBezTo>
                  <a:pt x="280504" y="295965"/>
                  <a:pt x="251791" y="0"/>
                  <a:pt x="25179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/>
          <p:cNvSpPr/>
          <p:nvPr/>
        </p:nvSpPr>
        <p:spPr>
          <a:xfrm>
            <a:off x="7205869" y="4103273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/>
          <p:cNvSpPr/>
          <p:nvPr/>
        </p:nvSpPr>
        <p:spPr>
          <a:xfrm>
            <a:off x="7031934" y="4376599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5" name="Rectangle 94"/>
          <p:cNvSpPr/>
          <p:nvPr/>
        </p:nvSpPr>
        <p:spPr>
          <a:xfrm>
            <a:off x="7946335" y="4207634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6" name="Rectangle 95"/>
          <p:cNvSpPr/>
          <p:nvPr/>
        </p:nvSpPr>
        <p:spPr>
          <a:xfrm>
            <a:off x="7240657" y="4376600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7" name="Rectangle 96"/>
          <p:cNvSpPr/>
          <p:nvPr/>
        </p:nvSpPr>
        <p:spPr>
          <a:xfrm>
            <a:off x="7171084" y="4883495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8" name="Rectangle 97"/>
          <p:cNvSpPr/>
          <p:nvPr/>
        </p:nvSpPr>
        <p:spPr>
          <a:xfrm>
            <a:off x="7817126" y="4585320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Cross 98"/>
          <p:cNvSpPr/>
          <p:nvPr/>
        </p:nvSpPr>
        <p:spPr>
          <a:xfrm>
            <a:off x="7946335" y="5056902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Cross 99"/>
          <p:cNvSpPr/>
          <p:nvPr/>
        </p:nvSpPr>
        <p:spPr>
          <a:xfrm>
            <a:off x="8328992" y="5201019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Cross 100"/>
          <p:cNvSpPr/>
          <p:nvPr/>
        </p:nvSpPr>
        <p:spPr>
          <a:xfrm>
            <a:off x="7832035" y="5191080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2" name="Triangle 101"/>
          <p:cNvSpPr/>
          <p:nvPr/>
        </p:nvSpPr>
        <p:spPr>
          <a:xfrm>
            <a:off x="8376202" y="4247877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3" name="Triangle 102"/>
          <p:cNvSpPr/>
          <p:nvPr/>
        </p:nvSpPr>
        <p:spPr>
          <a:xfrm>
            <a:off x="8490502" y="4650412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4" name="Triangle 103"/>
          <p:cNvSpPr/>
          <p:nvPr/>
        </p:nvSpPr>
        <p:spPr>
          <a:xfrm>
            <a:off x="8331477" y="4501324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Oval 116"/>
          <p:cNvSpPr/>
          <p:nvPr/>
        </p:nvSpPr>
        <p:spPr>
          <a:xfrm>
            <a:off x="7502183" y="4542685"/>
            <a:ext cx="34289" cy="426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5815714" y="4282353"/>
            <a:ext cx="11263" cy="11075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048291" y="4958247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aspect</a:t>
            </a:r>
          </a:p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response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105" name="Straight Arrow Connector 104"/>
          <p:cNvCxnSpPr/>
          <p:nvPr/>
        </p:nvCxnSpPr>
        <p:spPr>
          <a:xfrm>
            <a:off x="5781146" y="5306083"/>
            <a:ext cx="3128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 71"/>
          <p:cNvSpPr/>
          <p:nvPr/>
        </p:nvSpPr>
        <p:spPr>
          <a:xfrm>
            <a:off x="5845419" y="4248003"/>
            <a:ext cx="181610" cy="993914"/>
          </a:xfrm>
          <a:custGeom>
            <a:avLst/>
            <a:gdLst>
              <a:gd name="connsiteX0" fmla="*/ 3607 w 242146"/>
              <a:gd name="connsiteY0" fmla="*/ 0 h 1325218"/>
              <a:gd name="connsiteX1" fmla="*/ 16859 w 242146"/>
              <a:gd name="connsiteY1" fmla="*/ 622853 h 1325218"/>
              <a:gd name="connsiteX2" fmla="*/ 136129 w 242146"/>
              <a:gd name="connsiteY2" fmla="*/ 861392 h 1325218"/>
              <a:gd name="connsiteX3" fmla="*/ 56616 w 242146"/>
              <a:gd name="connsiteY3" fmla="*/ 954157 h 1325218"/>
              <a:gd name="connsiteX4" fmla="*/ 242146 w 242146"/>
              <a:gd name="connsiteY4" fmla="*/ 1126435 h 1325218"/>
              <a:gd name="connsiteX5" fmla="*/ 56616 w 242146"/>
              <a:gd name="connsiteY5" fmla="*/ 1179444 h 1325218"/>
              <a:gd name="connsiteX6" fmla="*/ 30112 w 242146"/>
              <a:gd name="connsiteY6" fmla="*/ 1205948 h 1325218"/>
              <a:gd name="connsiteX7" fmla="*/ 3607 w 242146"/>
              <a:gd name="connsiteY7" fmla="*/ 1325218 h 132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146" h="1325218">
                <a:moveTo>
                  <a:pt x="3607" y="0"/>
                </a:moveTo>
                <a:cubicBezTo>
                  <a:pt x="-811" y="239644"/>
                  <a:pt x="-5228" y="479288"/>
                  <a:pt x="16859" y="622853"/>
                </a:cubicBezTo>
                <a:cubicBezTo>
                  <a:pt x="38946" y="766418"/>
                  <a:pt x="129503" y="806175"/>
                  <a:pt x="136129" y="861392"/>
                </a:cubicBezTo>
                <a:cubicBezTo>
                  <a:pt x="142755" y="916609"/>
                  <a:pt x="38947" y="909983"/>
                  <a:pt x="56616" y="954157"/>
                </a:cubicBezTo>
                <a:cubicBezTo>
                  <a:pt x="74285" y="998331"/>
                  <a:pt x="242146" y="1088887"/>
                  <a:pt x="242146" y="1126435"/>
                </a:cubicBezTo>
                <a:cubicBezTo>
                  <a:pt x="242146" y="1163983"/>
                  <a:pt x="91955" y="1166192"/>
                  <a:pt x="56616" y="1179444"/>
                </a:cubicBezTo>
                <a:cubicBezTo>
                  <a:pt x="21277" y="1192696"/>
                  <a:pt x="38947" y="1181652"/>
                  <a:pt x="30112" y="1205948"/>
                </a:cubicBezTo>
                <a:cubicBezTo>
                  <a:pt x="21277" y="1230244"/>
                  <a:pt x="3607" y="1325218"/>
                  <a:pt x="3607" y="132521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5" name="Rectangle 84"/>
          <p:cNvSpPr/>
          <p:nvPr/>
        </p:nvSpPr>
        <p:spPr>
          <a:xfrm>
            <a:off x="3857271" y="4445633"/>
            <a:ext cx="154234" cy="19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6" name="Curved Connector 85"/>
          <p:cNvCxnSpPr/>
          <p:nvPr/>
        </p:nvCxnSpPr>
        <p:spPr>
          <a:xfrm>
            <a:off x="4011504" y="4542685"/>
            <a:ext cx="208722" cy="2458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6922019" y="3772284"/>
            <a:ext cx="1735133" cy="19622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7" name="TextBox 86"/>
          <p:cNvSpPr txBox="1"/>
          <p:nvPr/>
        </p:nvSpPr>
        <p:spPr>
          <a:xfrm>
            <a:off x="3511219" y="3752824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smtClean="0"/>
              <a:t>LDA-Based</a:t>
            </a:r>
            <a:endParaRPr lang="en-US" sz="1600" i="1" u="sng" dirty="0"/>
          </a:p>
        </p:txBody>
      </p:sp>
      <p:sp>
        <p:nvSpPr>
          <p:cNvPr id="88" name="TextBox 87"/>
          <p:cNvSpPr txBox="1"/>
          <p:nvPr/>
        </p:nvSpPr>
        <p:spPr>
          <a:xfrm>
            <a:off x="6922507" y="3752824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 smtClean="0"/>
              <a:t>Kmeans</a:t>
            </a:r>
            <a:endParaRPr lang="en-US" sz="1600" i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33</a:t>
            </a:fld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2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0132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 Single Corner Rectangle 65"/>
          <p:cNvSpPr/>
          <p:nvPr/>
        </p:nvSpPr>
        <p:spPr>
          <a:xfrm>
            <a:off x="3524251" y="3376147"/>
            <a:ext cx="5130425" cy="2358398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7" name="Rectangle 66"/>
          <p:cNvSpPr/>
          <p:nvPr/>
        </p:nvSpPr>
        <p:spPr>
          <a:xfrm>
            <a:off x="3524252" y="3773711"/>
            <a:ext cx="3339386" cy="19608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Event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Summarization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765881"/>
            <a:ext cx="521969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“YFCC100M: The New Data in Multimedia Research”, Bart </a:t>
            </a:r>
            <a:r>
              <a:rPr lang="en-US" sz="900" dirty="0" err="1"/>
              <a:t>Thomee</a:t>
            </a:r>
            <a:r>
              <a:rPr lang="en-US" sz="900" dirty="0"/>
              <a:t> </a:t>
            </a:r>
            <a:r>
              <a:rPr lang="en-US" sz="900" dirty="0" err="1"/>
              <a:t>et.al</a:t>
            </a:r>
            <a:r>
              <a:rPr lang="en-US" sz="900" dirty="0"/>
              <a:t>., Communications of the ACM 2015</a:t>
            </a:r>
          </a:p>
          <a:p>
            <a:endParaRPr lang="en-US" sz="1350" dirty="0"/>
          </a:p>
        </p:txBody>
      </p:sp>
      <p:sp>
        <p:nvSpPr>
          <p:cNvPr id="10" name="Round Single Corner Rectangle 9"/>
          <p:cNvSpPr/>
          <p:nvPr/>
        </p:nvSpPr>
        <p:spPr>
          <a:xfrm>
            <a:off x="556591" y="1157788"/>
            <a:ext cx="2844722" cy="1888893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556591" y="1575801"/>
            <a:ext cx="2844722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1529850" y="1202749"/>
            <a:ext cx="912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Dataset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487" y="1622177"/>
            <a:ext cx="29073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YFCC100M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100M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user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generated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daily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photos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32%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text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description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69%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tags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    </a:t>
            </a:r>
            <a:r>
              <a:rPr lang="en-US" altLang="zh-TW" sz="1200" dirty="0" smtClean="0">
                <a:latin typeface="Apple Braille" charset="0"/>
                <a:ea typeface="Apple Braille" charset="0"/>
                <a:cs typeface="Apple Braille" charset="0"/>
              </a:rPr>
              <a:t>(mostly</a:t>
            </a:r>
            <a:r>
              <a:rPr lang="zh-TW" altLang="en-US" sz="12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about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which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camera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used)</a:t>
            </a:r>
            <a:endParaRPr lang="en-US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6" name="Round Single Corner Rectangle 25"/>
          <p:cNvSpPr/>
          <p:nvPr/>
        </p:nvSpPr>
        <p:spPr>
          <a:xfrm>
            <a:off x="3524251" y="1157788"/>
            <a:ext cx="5130425" cy="212679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Rectangle 26"/>
          <p:cNvSpPr/>
          <p:nvPr/>
        </p:nvSpPr>
        <p:spPr>
          <a:xfrm>
            <a:off x="3524252" y="1575801"/>
            <a:ext cx="1647740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/>
          <p:cNvSpPr txBox="1"/>
          <p:nvPr/>
        </p:nvSpPr>
        <p:spPr>
          <a:xfrm>
            <a:off x="5167253" y="1203956"/>
            <a:ext cx="2003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Comparing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Methods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29753" y="1575801"/>
            <a:ext cx="1647740" cy="17059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/>
          <p:cNvSpPr/>
          <p:nvPr/>
        </p:nvSpPr>
        <p:spPr>
          <a:xfrm>
            <a:off x="6922507" y="1575801"/>
            <a:ext cx="1732169" cy="17049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/>
          <p:cNvSpPr txBox="1"/>
          <p:nvPr/>
        </p:nvSpPr>
        <p:spPr>
          <a:xfrm>
            <a:off x="3497364" y="1619277"/>
            <a:ext cx="152990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+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</a:br>
            <a:endParaRPr lang="en-US" altLang="zh-TW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20226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Box 37"/>
          <p:cNvSpPr txBox="1"/>
          <p:nvPr/>
        </p:nvSpPr>
        <p:spPr>
          <a:xfrm>
            <a:off x="4136445" y="4653186"/>
            <a:ext cx="642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CNN</a:t>
            </a:r>
            <a:endParaRPr lang="en-US" sz="1200" dirty="0"/>
          </a:p>
        </p:txBody>
      </p:sp>
      <p:sp>
        <p:nvSpPr>
          <p:cNvPr id="39" name="Rectangle 38"/>
          <p:cNvSpPr/>
          <p:nvPr/>
        </p:nvSpPr>
        <p:spPr>
          <a:xfrm>
            <a:off x="4663725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TextBox 39"/>
          <p:cNvSpPr txBox="1"/>
          <p:nvPr/>
        </p:nvSpPr>
        <p:spPr>
          <a:xfrm>
            <a:off x="4599822" y="4653186"/>
            <a:ext cx="485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LDA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3860762" y="4973341"/>
            <a:ext cx="145774" cy="20755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8" name="Curved Connector 47"/>
          <p:cNvCxnSpPr/>
          <p:nvPr/>
        </p:nvCxnSpPr>
        <p:spPr>
          <a:xfrm flipV="1">
            <a:off x="4006535" y="4841010"/>
            <a:ext cx="208722" cy="239123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558156" y="4791316"/>
            <a:ext cx="1055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5349523" y="4277694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5344555" y="449138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5349525" y="4705077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5349526" y="492373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5349526" y="514239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807690" y="3946086"/>
            <a:ext cx="1097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Latent</a:t>
            </a:r>
            <a:r>
              <a:rPr lang="zh-TW" altLang="en-US" sz="1200" i="1" u="sng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aspects</a:t>
            </a:r>
            <a:endParaRPr lang="en-US" sz="1200" i="1" u="sng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69" name="Curved Connector 68"/>
          <p:cNvCxnSpPr>
            <a:endCxn id="61" idx="2"/>
          </p:cNvCxnSpPr>
          <p:nvPr/>
        </p:nvCxnSpPr>
        <p:spPr>
          <a:xfrm flipV="1">
            <a:off x="5001655" y="4557969"/>
            <a:ext cx="342900" cy="213691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endCxn id="60" idx="2"/>
          </p:cNvCxnSpPr>
          <p:nvPr/>
        </p:nvCxnSpPr>
        <p:spPr>
          <a:xfrm rot="5400000" flipH="1" flipV="1">
            <a:off x="4969956" y="4392093"/>
            <a:ext cx="427383" cy="331751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endCxn id="63" idx="2"/>
          </p:cNvCxnSpPr>
          <p:nvPr/>
        </p:nvCxnSpPr>
        <p:spPr>
          <a:xfrm>
            <a:off x="5017772" y="4788533"/>
            <a:ext cx="331754" cy="201787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endCxn id="64" idx="2"/>
          </p:cNvCxnSpPr>
          <p:nvPr/>
        </p:nvCxnSpPr>
        <p:spPr>
          <a:xfrm rot="16200000" flipH="1">
            <a:off x="4964990" y="4824442"/>
            <a:ext cx="437319" cy="331754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62" idx="2"/>
          </p:cNvCxnSpPr>
          <p:nvPr/>
        </p:nvCxnSpPr>
        <p:spPr>
          <a:xfrm>
            <a:off x="5017773" y="4771659"/>
            <a:ext cx="331753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203974" y="1627662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-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SIFT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SIFT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15870" y="1630780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Kmeans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–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FC7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</a:t>
            </a:r>
            <a:r>
              <a:rPr lang="en-US" altLang="zh-TW" sz="1600" dirty="0" err="1" smtClean="0">
                <a:latin typeface="Apple Braille" charset="0"/>
                <a:ea typeface="Apple Braille" charset="0"/>
                <a:cs typeface="Apple Braille" charset="0"/>
              </a:rPr>
              <a:t>Kmeans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0" name="Round Single Corner Rectangle 79"/>
          <p:cNvSpPr/>
          <p:nvPr/>
        </p:nvSpPr>
        <p:spPr>
          <a:xfrm>
            <a:off x="563216" y="3374719"/>
            <a:ext cx="2844722" cy="167252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1" name="Rectangle 80"/>
          <p:cNvSpPr/>
          <p:nvPr/>
        </p:nvSpPr>
        <p:spPr>
          <a:xfrm>
            <a:off x="563216" y="3772284"/>
            <a:ext cx="2844722" cy="1966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2" name="TextBox 81"/>
          <p:cNvSpPr txBox="1"/>
          <p:nvPr/>
        </p:nvSpPr>
        <p:spPr>
          <a:xfrm>
            <a:off x="1058668" y="3424119"/>
            <a:ext cx="2245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Online Questionnaire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754530" y="3425866"/>
            <a:ext cx="3219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Generation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of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Summarization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7205870" y="4809909"/>
            <a:ext cx="834887" cy="378096"/>
          </a:xfrm>
          <a:custGeom>
            <a:avLst/>
            <a:gdLst>
              <a:gd name="connsiteX0" fmla="*/ 0 w 1113183"/>
              <a:gd name="connsiteY0" fmla="*/ 504128 h 504128"/>
              <a:gd name="connsiteX1" fmla="*/ 543339 w 1113183"/>
              <a:gd name="connsiteY1" fmla="*/ 464371 h 504128"/>
              <a:gd name="connsiteX2" fmla="*/ 742122 w 1113183"/>
              <a:gd name="connsiteY2" fmla="*/ 66806 h 504128"/>
              <a:gd name="connsiteX3" fmla="*/ 1113183 w 1113183"/>
              <a:gd name="connsiteY3" fmla="*/ 545 h 50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504128">
                <a:moveTo>
                  <a:pt x="0" y="504128"/>
                </a:moveTo>
                <a:lnTo>
                  <a:pt x="543339" y="464371"/>
                </a:lnTo>
                <a:cubicBezTo>
                  <a:pt x="667026" y="391484"/>
                  <a:pt x="647148" y="144110"/>
                  <a:pt x="742122" y="66806"/>
                </a:cubicBezTo>
                <a:cubicBezTo>
                  <a:pt x="837096" y="-10498"/>
                  <a:pt x="1113183" y="545"/>
                  <a:pt x="1113183" y="54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1" name="Freeform 90"/>
          <p:cNvSpPr/>
          <p:nvPr/>
        </p:nvSpPr>
        <p:spPr>
          <a:xfrm>
            <a:off x="8040757" y="4800379"/>
            <a:ext cx="536713" cy="312781"/>
          </a:xfrm>
          <a:custGeom>
            <a:avLst/>
            <a:gdLst>
              <a:gd name="connsiteX0" fmla="*/ 0 w 715617"/>
              <a:gd name="connsiteY0" fmla="*/ 0 h 417041"/>
              <a:gd name="connsiteX1" fmla="*/ 198783 w 715617"/>
              <a:gd name="connsiteY1" fmla="*/ 410817 h 417041"/>
              <a:gd name="connsiteX2" fmla="*/ 516835 w 715617"/>
              <a:gd name="connsiteY2" fmla="*/ 251791 h 417041"/>
              <a:gd name="connsiteX3" fmla="*/ 715617 w 715617"/>
              <a:gd name="connsiteY3" fmla="*/ 304800 h 417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617" h="417041">
                <a:moveTo>
                  <a:pt x="0" y="0"/>
                </a:moveTo>
                <a:cubicBezTo>
                  <a:pt x="56322" y="184426"/>
                  <a:pt x="112644" y="368852"/>
                  <a:pt x="198783" y="410817"/>
                </a:cubicBezTo>
                <a:cubicBezTo>
                  <a:pt x="284922" y="452782"/>
                  <a:pt x="430696" y="269460"/>
                  <a:pt x="516835" y="251791"/>
                </a:cubicBezTo>
                <a:cubicBezTo>
                  <a:pt x="602974" y="234122"/>
                  <a:pt x="715617" y="304800"/>
                  <a:pt x="715617" y="3048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" name="Freeform 91"/>
          <p:cNvSpPr/>
          <p:nvPr/>
        </p:nvSpPr>
        <p:spPr>
          <a:xfrm>
            <a:off x="8040757" y="4124518"/>
            <a:ext cx="196032" cy="695739"/>
          </a:xfrm>
          <a:custGeom>
            <a:avLst/>
            <a:gdLst>
              <a:gd name="connsiteX0" fmla="*/ 0 w 261376"/>
              <a:gd name="connsiteY0" fmla="*/ 927652 h 927652"/>
              <a:gd name="connsiteX1" fmla="*/ 238539 w 261376"/>
              <a:gd name="connsiteY1" fmla="*/ 450574 h 927652"/>
              <a:gd name="connsiteX2" fmla="*/ 251791 w 261376"/>
              <a:gd name="connsiteY2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376" h="927652">
                <a:moveTo>
                  <a:pt x="0" y="927652"/>
                </a:moveTo>
                <a:cubicBezTo>
                  <a:pt x="98287" y="766417"/>
                  <a:pt x="196574" y="605183"/>
                  <a:pt x="238539" y="450574"/>
                </a:cubicBezTo>
                <a:cubicBezTo>
                  <a:pt x="280504" y="295965"/>
                  <a:pt x="251791" y="0"/>
                  <a:pt x="25179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/>
          <p:cNvSpPr/>
          <p:nvPr/>
        </p:nvSpPr>
        <p:spPr>
          <a:xfrm>
            <a:off x="7205869" y="4103273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/>
          <p:cNvSpPr/>
          <p:nvPr/>
        </p:nvSpPr>
        <p:spPr>
          <a:xfrm>
            <a:off x="7031934" y="4376599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5" name="Rectangle 94"/>
          <p:cNvSpPr/>
          <p:nvPr/>
        </p:nvSpPr>
        <p:spPr>
          <a:xfrm>
            <a:off x="7946335" y="4207634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6" name="Rectangle 95"/>
          <p:cNvSpPr/>
          <p:nvPr/>
        </p:nvSpPr>
        <p:spPr>
          <a:xfrm>
            <a:off x="7240657" y="4376600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7" name="Rectangle 96"/>
          <p:cNvSpPr/>
          <p:nvPr/>
        </p:nvSpPr>
        <p:spPr>
          <a:xfrm>
            <a:off x="7171084" y="4883495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8" name="Rectangle 97"/>
          <p:cNvSpPr/>
          <p:nvPr/>
        </p:nvSpPr>
        <p:spPr>
          <a:xfrm>
            <a:off x="7817126" y="4585320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Cross 98"/>
          <p:cNvSpPr/>
          <p:nvPr/>
        </p:nvSpPr>
        <p:spPr>
          <a:xfrm>
            <a:off x="7946335" y="5056902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Cross 99"/>
          <p:cNvSpPr/>
          <p:nvPr/>
        </p:nvSpPr>
        <p:spPr>
          <a:xfrm>
            <a:off x="8328992" y="5201019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Cross 100"/>
          <p:cNvSpPr/>
          <p:nvPr/>
        </p:nvSpPr>
        <p:spPr>
          <a:xfrm>
            <a:off x="7832035" y="5191080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2" name="Triangle 101"/>
          <p:cNvSpPr/>
          <p:nvPr/>
        </p:nvSpPr>
        <p:spPr>
          <a:xfrm>
            <a:off x="8376202" y="4247877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3" name="Triangle 102"/>
          <p:cNvSpPr/>
          <p:nvPr/>
        </p:nvSpPr>
        <p:spPr>
          <a:xfrm>
            <a:off x="8490502" y="4650412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4" name="Triangle 103"/>
          <p:cNvSpPr/>
          <p:nvPr/>
        </p:nvSpPr>
        <p:spPr>
          <a:xfrm>
            <a:off x="8331477" y="4501324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Oval 116"/>
          <p:cNvSpPr/>
          <p:nvPr/>
        </p:nvSpPr>
        <p:spPr>
          <a:xfrm>
            <a:off x="7502183" y="4542685"/>
            <a:ext cx="34289" cy="426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5815714" y="4282353"/>
            <a:ext cx="11263" cy="11075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048291" y="4958247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aspect</a:t>
            </a:r>
          </a:p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response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105" name="Straight Arrow Connector 104"/>
          <p:cNvCxnSpPr/>
          <p:nvPr/>
        </p:nvCxnSpPr>
        <p:spPr>
          <a:xfrm>
            <a:off x="5781146" y="5306083"/>
            <a:ext cx="3128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3857271" y="4445633"/>
            <a:ext cx="154234" cy="19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6" name="Curved Connector 85"/>
          <p:cNvCxnSpPr/>
          <p:nvPr/>
        </p:nvCxnSpPr>
        <p:spPr>
          <a:xfrm>
            <a:off x="4011504" y="4542685"/>
            <a:ext cx="208722" cy="2458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3860763" y="4709019"/>
            <a:ext cx="145774" cy="20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06" name="Straight Arrow Connector 105"/>
          <p:cNvCxnSpPr/>
          <p:nvPr/>
        </p:nvCxnSpPr>
        <p:spPr>
          <a:xfrm>
            <a:off x="4011504" y="4812795"/>
            <a:ext cx="2087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reeform 106"/>
          <p:cNvSpPr/>
          <p:nvPr/>
        </p:nvSpPr>
        <p:spPr>
          <a:xfrm>
            <a:off x="5861979" y="4261858"/>
            <a:ext cx="459563" cy="1003853"/>
          </a:xfrm>
          <a:custGeom>
            <a:avLst/>
            <a:gdLst>
              <a:gd name="connsiteX0" fmla="*/ 0 w 612750"/>
              <a:gd name="connsiteY0" fmla="*/ 0 h 1338470"/>
              <a:gd name="connsiteX1" fmla="*/ 13252 w 612750"/>
              <a:gd name="connsiteY1" fmla="*/ 225287 h 1338470"/>
              <a:gd name="connsiteX2" fmla="*/ 66261 w 612750"/>
              <a:gd name="connsiteY2" fmla="*/ 291548 h 1338470"/>
              <a:gd name="connsiteX3" fmla="*/ 145774 w 612750"/>
              <a:gd name="connsiteY3" fmla="*/ 318053 h 1338470"/>
              <a:gd name="connsiteX4" fmla="*/ 569844 w 612750"/>
              <a:gd name="connsiteY4" fmla="*/ 410818 h 1338470"/>
              <a:gd name="connsiteX5" fmla="*/ 569844 w 612750"/>
              <a:gd name="connsiteY5" fmla="*/ 450574 h 1338470"/>
              <a:gd name="connsiteX6" fmla="*/ 318052 w 612750"/>
              <a:gd name="connsiteY6" fmla="*/ 503583 h 1338470"/>
              <a:gd name="connsiteX7" fmla="*/ 79513 w 612750"/>
              <a:gd name="connsiteY7" fmla="*/ 609600 h 1338470"/>
              <a:gd name="connsiteX8" fmla="*/ 26504 w 612750"/>
              <a:gd name="connsiteY8" fmla="*/ 662609 h 1338470"/>
              <a:gd name="connsiteX9" fmla="*/ 13252 w 612750"/>
              <a:gd name="connsiteY9" fmla="*/ 742122 h 1338470"/>
              <a:gd name="connsiteX10" fmla="*/ 13252 w 612750"/>
              <a:gd name="connsiteY10" fmla="*/ 1338470 h 1338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750" h="1338470">
                <a:moveTo>
                  <a:pt x="0" y="0"/>
                </a:moveTo>
                <a:cubicBezTo>
                  <a:pt x="1104" y="88348"/>
                  <a:pt x="2209" y="176696"/>
                  <a:pt x="13252" y="225287"/>
                </a:cubicBezTo>
                <a:cubicBezTo>
                  <a:pt x="24295" y="273878"/>
                  <a:pt x="44174" y="276087"/>
                  <a:pt x="66261" y="291548"/>
                </a:cubicBezTo>
                <a:cubicBezTo>
                  <a:pt x="88348" y="307009"/>
                  <a:pt x="61844" y="298175"/>
                  <a:pt x="145774" y="318053"/>
                </a:cubicBezTo>
                <a:cubicBezTo>
                  <a:pt x="229705" y="337931"/>
                  <a:pt x="499166" y="388731"/>
                  <a:pt x="569844" y="410818"/>
                </a:cubicBezTo>
                <a:cubicBezTo>
                  <a:pt x="640522" y="432905"/>
                  <a:pt x="611809" y="435113"/>
                  <a:pt x="569844" y="450574"/>
                </a:cubicBezTo>
                <a:cubicBezTo>
                  <a:pt x="527879" y="466035"/>
                  <a:pt x="399774" y="477079"/>
                  <a:pt x="318052" y="503583"/>
                </a:cubicBezTo>
                <a:cubicBezTo>
                  <a:pt x="236330" y="530087"/>
                  <a:pt x="128104" y="583096"/>
                  <a:pt x="79513" y="609600"/>
                </a:cubicBezTo>
                <a:cubicBezTo>
                  <a:pt x="30922" y="636104"/>
                  <a:pt x="37547" y="640522"/>
                  <a:pt x="26504" y="662609"/>
                </a:cubicBezTo>
                <a:cubicBezTo>
                  <a:pt x="15461" y="684696"/>
                  <a:pt x="15461" y="629479"/>
                  <a:pt x="13252" y="742122"/>
                </a:cubicBezTo>
                <a:cubicBezTo>
                  <a:pt x="11043" y="854765"/>
                  <a:pt x="13252" y="1338470"/>
                  <a:pt x="13252" y="133847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8" name="Oval 107"/>
          <p:cNvSpPr/>
          <p:nvPr/>
        </p:nvSpPr>
        <p:spPr>
          <a:xfrm>
            <a:off x="6265564" y="4520999"/>
            <a:ext cx="103311" cy="131547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9" name="TextBox 108"/>
          <p:cNvSpPr txBox="1"/>
          <p:nvPr/>
        </p:nvSpPr>
        <p:spPr>
          <a:xfrm>
            <a:off x="6224456" y="4222553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Apple Braille" charset="0"/>
                <a:ea typeface="Apple Braille" charset="0"/>
                <a:cs typeface="Apple Braille" charset="0"/>
              </a:rPr>
              <a:t>argmax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629177" y="446138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5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922019" y="3772284"/>
            <a:ext cx="1735133" cy="19622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8" name="TextBox 117"/>
          <p:cNvSpPr txBox="1"/>
          <p:nvPr/>
        </p:nvSpPr>
        <p:spPr>
          <a:xfrm>
            <a:off x="3511219" y="3752824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smtClean="0"/>
              <a:t>LDA-Based</a:t>
            </a:r>
            <a:endParaRPr lang="en-US" sz="1600" i="1" u="sng" dirty="0"/>
          </a:p>
        </p:txBody>
      </p:sp>
      <p:sp>
        <p:nvSpPr>
          <p:cNvPr id="119" name="TextBox 118"/>
          <p:cNvSpPr txBox="1"/>
          <p:nvPr/>
        </p:nvSpPr>
        <p:spPr>
          <a:xfrm>
            <a:off x="6922507" y="3752824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 smtClean="0"/>
              <a:t>Kmeans</a:t>
            </a:r>
            <a:endParaRPr lang="en-US" sz="1600" i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34</a:t>
            </a:fld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3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10409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ound Single Corner Rectangle 86"/>
          <p:cNvSpPr/>
          <p:nvPr/>
        </p:nvSpPr>
        <p:spPr>
          <a:xfrm>
            <a:off x="3524251" y="3376147"/>
            <a:ext cx="5130425" cy="2358398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Rectangle 110"/>
          <p:cNvSpPr/>
          <p:nvPr/>
        </p:nvSpPr>
        <p:spPr>
          <a:xfrm>
            <a:off x="6922019" y="3772284"/>
            <a:ext cx="1735133" cy="19622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7" name="Rectangle 66"/>
          <p:cNvSpPr/>
          <p:nvPr/>
        </p:nvSpPr>
        <p:spPr>
          <a:xfrm>
            <a:off x="3524252" y="3773711"/>
            <a:ext cx="3339386" cy="19608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Event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Summarization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765881"/>
            <a:ext cx="521969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“YFCC100M: The New Data in Multimedia Research”, Bart </a:t>
            </a:r>
            <a:r>
              <a:rPr lang="en-US" sz="900" dirty="0" err="1"/>
              <a:t>Thomee</a:t>
            </a:r>
            <a:r>
              <a:rPr lang="en-US" sz="900" dirty="0"/>
              <a:t> </a:t>
            </a:r>
            <a:r>
              <a:rPr lang="en-US" sz="900" dirty="0" err="1"/>
              <a:t>et.al</a:t>
            </a:r>
            <a:r>
              <a:rPr lang="en-US" sz="900" dirty="0"/>
              <a:t>., Communications of the ACM 2015</a:t>
            </a:r>
          </a:p>
          <a:p>
            <a:endParaRPr lang="en-US" sz="1350" dirty="0"/>
          </a:p>
        </p:txBody>
      </p:sp>
      <p:sp>
        <p:nvSpPr>
          <p:cNvPr id="10" name="Round Single Corner Rectangle 9"/>
          <p:cNvSpPr/>
          <p:nvPr/>
        </p:nvSpPr>
        <p:spPr>
          <a:xfrm>
            <a:off x="556591" y="1157788"/>
            <a:ext cx="2844722" cy="1888893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556591" y="1575801"/>
            <a:ext cx="2844722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1529850" y="1202749"/>
            <a:ext cx="912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Dataset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487" y="1622177"/>
            <a:ext cx="29073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YFCC100M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100M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user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generated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daily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photos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32%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text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description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69%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tags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    </a:t>
            </a:r>
            <a:r>
              <a:rPr lang="en-US" altLang="zh-TW" sz="1200" dirty="0" smtClean="0">
                <a:latin typeface="Apple Braille" charset="0"/>
                <a:ea typeface="Apple Braille" charset="0"/>
                <a:cs typeface="Apple Braille" charset="0"/>
              </a:rPr>
              <a:t>(mostly</a:t>
            </a:r>
            <a:r>
              <a:rPr lang="zh-TW" altLang="en-US" sz="12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about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which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camera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used)</a:t>
            </a:r>
            <a:endParaRPr lang="en-US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6" name="Round Single Corner Rectangle 25"/>
          <p:cNvSpPr/>
          <p:nvPr/>
        </p:nvSpPr>
        <p:spPr>
          <a:xfrm>
            <a:off x="3524251" y="1157788"/>
            <a:ext cx="5130425" cy="212679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Rectangle 26"/>
          <p:cNvSpPr/>
          <p:nvPr/>
        </p:nvSpPr>
        <p:spPr>
          <a:xfrm>
            <a:off x="3524252" y="1575801"/>
            <a:ext cx="1647740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/>
          <p:cNvSpPr txBox="1"/>
          <p:nvPr/>
        </p:nvSpPr>
        <p:spPr>
          <a:xfrm>
            <a:off x="5167253" y="1203956"/>
            <a:ext cx="2003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Comparing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Methods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29753" y="1575801"/>
            <a:ext cx="1647740" cy="17059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/>
          <p:cNvSpPr/>
          <p:nvPr/>
        </p:nvSpPr>
        <p:spPr>
          <a:xfrm>
            <a:off x="6922507" y="1575801"/>
            <a:ext cx="1732169" cy="17049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/>
          <p:cNvSpPr txBox="1"/>
          <p:nvPr/>
        </p:nvSpPr>
        <p:spPr>
          <a:xfrm>
            <a:off x="3497364" y="1619277"/>
            <a:ext cx="152990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+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</a:br>
            <a:endParaRPr lang="en-US" altLang="zh-TW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20226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Box 37"/>
          <p:cNvSpPr txBox="1"/>
          <p:nvPr/>
        </p:nvSpPr>
        <p:spPr>
          <a:xfrm>
            <a:off x="4136445" y="4653186"/>
            <a:ext cx="642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CNN</a:t>
            </a:r>
            <a:endParaRPr lang="en-US" sz="1200" dirty="0"/>
          </a:p>
        </p:txBody>
      </p:sp>
      <p:sp>
        <p:nvSpPr>
          <p:cNvPr id="39" name="Rectangle 38"/>
          <p:cNvSpPr/>
          <p:nvPr/>
        </p:nvSpPr>
        <p:spPr>
          <a:xfrm>
            <a:off x="4663725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TextBox 39"/>
          <p:cNvSpPr txBox="1"/>
          <p:nvPr/>
        </p:nvSpPr>
        <p:spPr>
          <a:xfrm>
            <a:off x="4599822" y="4653186"/>
            <a:ext cx="485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LDA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3860762" y="4973341"/>
            <a:ext cx="145774" cy="20755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8" name="Curved Connector 47"/>
          <p:cNvCxnSpPr/>
          <p:nvPr/>
        </p:nvCxnSpPr>
        <p:spPr>
          <a:xfrm flipV="1">
            <a:off x="4006535" y="4841010"/>
            <a:ext cx="208722" cy="239123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558156" y="4791316"/>
            <a:ext cx="1055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5349523" y="4277694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5344555" y="449138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5349525" y="4705077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5349526" y="492373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5349526" y="514239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807690" y="3946086"/>
            <a:ext cx="1097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Latent</a:t>
            </a:r>
            <a:r>
              <a:rPr lang="zh-TW" altLang="en-US" sz="1200" i="1" u="sng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aspects</a:t>
            </a:r>
            <a:endParaRPr lang="en-US" sz="1200" i="1" u="sng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69" name="Curved Connector 68"/>
          <p:cNvCxnSpPr>
            <a:endCxn id="61" idx="2"/>
          </p:cNvCxnSpPr>
          <p:nvPr/>
        </p:nvCxnSpPr>
        <p:spPr>
          <a:xfrm flipV="1">
            <a:off x="5001655" y="4557969"/>
            <a:ext cx="342900" cy="213691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endCxn id="60" idx="2"/>
          </p:cNvCxnSpPr>
          <p:nvPr/>
        </p:nvCxnSpPr>
        <p:spPr>
          <a:xfrm rot="5400000" flipH="1" flipV="1">
            <a:off x="4969956" y="4392093"/>
            <a:ext cx="427383" cy="331751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endCxn id="63" idx="2"/>
          </p:cNvCxnSpPr>
          <p:nvPr/>
        </p:nvCxnSpPr>
        <p:spPr>
          <a:xfrm>
            <a:off x="5017772" y="4788533"/>
            <a:ext cx="331754" cy="201787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endCxn id="64" idx="2"/>
          </p:cNvCxnSpPr>
          <p:nvPr/>
        </p:nvCxnSpPr>
        <p:spPr>
          <a:xfrm rot="16200000" flipH="1">
            <a:off x="4964990" y="4824442"/>
            <a:ext cx="437319" cy="331754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62" idx="2"/>
          </p:cNvCxnSpPr>
          <p:nvPr/>
        </p:nvCxnSpPr>
        <p:spPr>
          <a:xfrm>
            <a:off x="5017773" y="4771659"/>
            <a:ext cx="331753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203974" y="1627662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-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SIFT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SIFT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15870" y="1630780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Kmeans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–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FC7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</a:t>
            </a:r>
            <a:r>
              <a:rPr lang="en-US" altLang="zh-TW" sz="1600" dirty="0" err="1" smtClean="0">
                <a:latin typeface="Apple Braille" charset="0"/>
                <a:ea typeface="Apple Braille" charset="0"/>
                <a:cs typeface="Apple Braille" charset="0"/>
              </a:rPr>
              <a:t>Kmeans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0" name="Round Single Corner Rectangle 79"/>
          <p:cNvSpPr/>
          <p:nvPr/>
        </p:nvSpPr>
        <p:spPr>
          <a:xfrm>
            <a:off x="563216" y="3374719"/>
            <a:ext cx="2844722" cy="167252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1" name="Rectangle 80"/>
          <p:cNvSpPr/>
          <p:nvPr/>
        </p:nvSpPr>
        <p:spPr>
          <a:xfrm>
            <a:off x="563216" y="3772284"/>
            <a:ext cx="2844722" cy="1966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2" name="TextBox 81"/>
          <p:cNvSpPr txBox="1"/>
          <p:nvPr/>
        </p:nvSpPr>
        <p:spPr>
          <a:xfrm>
            <a:off x="1058668" y="3424119"/>
            <a:ext cx="2245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Online Questionnaire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754530" y="3425866"/>
            <a:ext cx="3219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Generation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of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Summarization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7205870" y="4809909"/>
            <a:ext cx="834887" cy="378096"/>
          </a:xfrm>
          <a:custGeom>
            <a:avLst/>
            <a:gdLst>
              <a:gd name="connsiteX0" fmla="*/ 0 w 1113183"/>
              <a:gd name="connsiteY0" fmla="*/ 504128 h 504128"/>
              <a:gd name="connsiteX1" fmla="*/ 543339 w 1113183"/>
              <a:gd name="connsiteY1" fmla="*/ 464371 h 504128"/>
              <a:gd name="connsiteX2" fmla="*/ 742122 w 1113183"/>
              <a:gd name="connsiteY2" fmla="*/ 66806 h 504128"/>
              <a:gd name="connsiteX3" fmla="*/ 1113183 w 1113183"/>
              <a:gd name="connsiteY3" fmla="*/ 545 h 50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504128">
                <a:moveTo>
                  <a:pt x="0" y="504128"/>
                </a:moveTo>
                <a:lnTo>
                  <a:pt x="543339" y="464371"/>
                </a:lnTo>
                <a:cubicBezTo>
                  <a:pt x="667026" y="391484"/>
                  <a:pt x="647148" y="144110"/>
                  <a:pt x="742122" y="66806"/>
                </a:cubicBezTo>
                <a:cubicBezTo>
                  <a:pt x="837096" y="-10498"/>
                  <a:pt x="1113183" y="545"/>
                  <a:pt x="1113183" y="54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1" name="Freeform 90"/>
          <p:cNvSpPr/>
          <p:nvPr/>
        </p:nvSpPr>
        <p:spPr>
          <a:xfrm>
            <a:off x="8040757" y="4800379"/>
            <a:ext cx="536713" cy="312781"/>
          </a:xfrm>
          <a:custGeom>
            <a:avLst/>
            <a:gdLst>
              <a:gd name="connsiteX0" fmla="*/ 0 w 715617"/>
              <a:gd name="connsiteY0" fmla="*/ 0 h 417041"/>
              <a:gd name="connsiteX1" fmla="*/ 198783 w 715617"/>
              <a:gd name="connsiteY1" fmla="*/ 410817 h 417041"/>
              <a:gd name="connsiteX2" fmla="*/ 516835 w 715617"/>
              <a:gd name="connsiteY2" fmla="*/ 251791 h 417041"/>
              <a:gd name="connsiteX3" fmla="*/ 715617 w 715617"/>
              <a:gd name="connsiteY3" fmla="*/ 304800 h 417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617" h="417041">
                <a:moveTo>
                  <a:pt x="0" y="0"/>
                </a:moveTo>
                <a:cubicBezTo>
                  <a:pt x="56322" y="184426"/>
                  <a:pt x="112644" y="368852"/>
                  <a:pt x="198783" y="410817"/>
                </a:cubicBezTo>
                <a:cubicBezTo>
                  <a:pt x="284922" y="452782"/>
                  <a:pt x="430696" y="269460"/>
                  <a:pt x="516835" y="251791"/>
                </a:cubicBezTo>
                <a:cubicBezTo>
                  <a:pt x="602974" y="234122"/>
                  <a:pt x="715617" y="304800"/>
                  <a:pt x="715617" y="3048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" name="Freeform 91"/>
          <p:cNvSpPr/>
          <p:nvPr/>
        </p:nvSpPr>
        <p:spPr>
          <a:xfrm>
            <a:off x="8040757" y="4124518"/>
            <a:ext cx="196032" cy="695739"/>
          </a:xfrm>
          <a:custGeom>
            <a:avLst/>
            <a:gdLst>
              <a:gd name="connsiteX0" fmla="*/ 0 w 261376"/>
              <a:gd name="connsiteY0" fmla="*/ 927652 h 927652"/>
              <a:gd name="connsiteX1" fmla="*/ 238539 w 261376"/>
              <a:gd name="connsiteY1" fmla="*/ 450574 h 927652"/>
              <a:gd name="connsiteX2" fmla="*/ 251791 w 261376"/>
              <a:gd name="connsiteY2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376" h="927652">
                <a:moveTo>
                  <a:pt x="0" y="927652"/>
                </a:moveTo>
                <a:cubicBezTo>
                  <a:pt x="98287" y="766417"/>
                  <a:pt x="196574" y="605183"/>
                  <a:pt x="238539" y="450574"/>
                </a:cubicBezTo>
                <a:cubicBezTo>
                  <a:pt x="280504" y="295965"/>
                  <a:pt x="251791" y="0"/>
                  <a:pt x="25179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/>
          <p:cNvSpPr/>
          <p:nvPr/>
        </p:nvSpPr>
        <p:spPr>
          <a:xfrm>
            <a:off x="7205869" y="4103273"/>
            <a:ext cx="149087" cy="1446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/>
          <p:cNvSpPr/>
          <p:nvPr/>
        </p:nvSpPr>
        <p:spPr>
          <a:xfrm>
            <a:off x="7031934" y="4376599"/>
            <a:ext cx="149087" cy="1446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5" name="Rectangle 94"/>
          <p:cNvSpPr/>
          <p:nvPr/>
        </p:nvSpPr>
        <p:spPr>
          <a:xfrm>
            <a:off x="7946335" y="4207634"/>
            <a:ext cx="149087" cy="1446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6" name="Rectangle 95"/>
          <p:cNvSpPr/>
          <p:nvPr/>
        </p:nvSpPr>
        <p:spPr>
          <a:xfrm>
            <a:off x="7240657" y="4376600"/>
            <a:ext cx="149087" cy="1446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7" name="Rectangle 96"/>
          <p:cNvSpPr/>
          <p:nvPr/>
        </p:nvSpPr>
        <p:spPr>
          <a:xfrm>
            <a:off x="7171084" y="4883495"/>
            <a:ext cx="149087" cy="1446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8" name="Rectangle 97"/>
          <p:cNvSpPr/>
          <p:nvPr/>
        </p:nvSpPr>
        <p:spPr>
          <a:xfrm>
            <a:off x="7817126" y="4585320"/>
            <a:ext cx="149087" cy="1446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Cross 98"/>
          <p:cNvSpPr/>
          <p:nvPr/>
        </p:nvSpPr>
        <p:spPr>
          <a:xfrm>
            <a:off x="7946335" y="5056902"/>
            <a:ext cx="94422" cy="123993"/>
          </a:xfrm>
          <a:prstGeom prst="plus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Cross 99"/>
          <p:cNvSpPr/>
          <p:nvPr/>
        </p:nvSpPr>
        <p:spPr>
          <a:xfrm>
            <a:off x="8328992" y="5201019"/>
            <a:ext cx="94422" cy="123993"/>
          </a:xfrm>
          <a:prstGeom prst="plus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Cross 100"/>
          <p:cNvSpPr/>
          <p:nvPr/>
        </p:nvSpPr>
        <p:spPr>
          <a:xfrm>
            <a:off x="7832035" y="5191080"/>
            <a:ext cx="94422" cy="123993"/>
          </a:xfrm>
          <a:prstGeom prst="plus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2" name="Triangle 101"/>
          <p:cNvSpPr/>
          <p:nvPr/>
        </p:nvSpPr>
        <p:spPr>
          <a:xfrm>
            <a:off x="8376202" y="4247877"/>
            <a:ext cx="139148" cy="104361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3" name="Triangle 102"/>
          <p:cNvSpPr/>
          <p:nvPr/>
        </p:nvSpPr>
        <p:spPr>
          <a:xfrm>
            <a:off x="8490502" y="4650412"/>
            <a:ext cx="139148" cy="104361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4" name="Triangle 103"/>
          <p:cNvSpPr/>
          <p:nvPr/>
        </p:nvSpPr>
        <p:spPr>
          <a:xfrm>
            <a:off x="8331477" y="4501324"/>
            <a:ext cx="139148" cy="104361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Oval 116"/>
          <p:cNvSpPr/>
          <p:nvPr/>
        </p:nvSpPr>
        <p:spPr>
          <a:xfrm>
            <a:off x="7502184" y="4542685"/>
            <a:ext cx="61230" cy="10772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5815714" y="4282353"/>
            <a:ext cx="11263" cy="11075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048291" y="4958247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aspect</a:t>
            </a:r>
          </a:p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response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105" name="Straight Arrow Connector 104"/>
          <p:cNvCxnSpPr/>
          <p:nvPr/>
        </p:nvCxnSpPr>
        <p:spPr>
          <a:xfrm>
            <a:off x="5781146" y="5306083"/>
            <a:ext cx="3128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3857271" y="4445633"/>
            <a:ext cx="154234" cy="19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6" name="Curved Connector 85"/>
          <p:cNvCxnSpPr/>
          <p:nvPr/>
        </p:nvCxnSpPr>
        <p:spPr>
          <a:xfrm>
            <a:off x="4011504" y="4542685"/>
            <a:ext cx="208722" cy="2458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3860763" y="4709019"/>
            <a:ext cx="145774" cy="20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06" name="Straight Arrow Connector 105"/>
          <p:cNvCxnSpPr/>
          <p:nvPr/>
        </p:nvCxnSpPr>
        <p:spPr>
          <a:xfrm>
            <a:off x="4011504" y="4812795"/>
            <a:ext cx="2087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reeform 106"/>
          <p:cNvSpPr/>
          <p:nvPr/>
        </p:nvSpPr>
        <p:spPr>
          <a:xfrm>
            <a:off x="5861979" y="4261858"/>
            <a:ext cx="459563" cy="1003853"/>
          </a:xfrm>
          <a:custGeom>
            <a:avLst/>
            <a:gdLst>
              <a:gd name="connsiteX0" fmla="*/ 0 w 612750"/>
              <a:gd name="connsiteY0" fmla="*/ 0 h 1338470"/>
              <a:gd name="connsiteX1" fmla="*/ 13252 w 612750"/>
              <a:gd name="connsiteY1" fmla="*/ 225287 h 1338470"/>
              <a:gd name="connsiteX2" fmla="*/ 66261 w 612750"/>
              <a:gd name="connsiteY2" fmla="*/ 291548 h 1338470"/>
              <a:gd name="connsiteX3" fmla="*/ 145774 w 612750"/>
              <a:gd name="connsiteY3" fmla="*/ 318053 h 1338470"/>
              <a:gd name="connsiteX4" fmla="*/ 569844 w 612750"/>
              <a:gd name="connsiteY4" fmla="*/ 410818 h 1338470"/>
              <a:gd name="connsiteX5" fmla="*/ 569844 w 612750"/>
              <a:gd name="connsiteY5" fmla="*/ 450574 h 1338470"/>
              <a:gd name="connsiteX6" fmla="*/ 318052 w 612750"/>
              <a:gd name="connsiteY6" fmla="*/ 503583 h 1338470"/>
              <a:gd name="connsiteX7" fmla="*/ 79513 w 612750"/>
              <a:gd name="connsiteY7" fmla="*/ 609600 h 1338470"/>
              <a:gd name="connsiteX8" fmla="*/ 26504 w 612750"/>
              <a:gd name="connsiteY8" fmla="*/ 662609 h 1338470"/>
              <a:gd name="connsiteX9" fmla="*/ 13252 w 612750"/>
              <a:gd name="connsiteY9" fmla="*/ 742122 h 1338470"/>
              <a:gd name="connsiteX10" fmla="*/ 13252 w 612750"/>
              <a:gd name="connsiteY10" fmla="*/ 1338470 h 1338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750" h="1338470">
                <a:moveTo>
                  <a:pt x="0" y="0"/>
                </a:moveTo>
                <a:cubicBezTo>
                  <a:pt x="1104" y="88348"/>
                  <a:pt x="2209" y="176696"/>
                  <a:pt x="13252" y="225287"/>
                </a:cubicBezTo>
                <a:cubicBezTo>
                  <a:pt x="24295" y="273878"/>
                  <a:pt x="44174" y="276087"/>
                  <a:pt x="66261" y="291548"/>
                </a:cubicBezTo>
                <a:cubicBezTo>
                  <a:pt x="88348" y="307009"/>
                  <a:pt x="61844" y="298175"/>
                  <a:pt x="145774" y="318053"/>
                </a:cubicBezTo>
                <a:cubicBezTo>
                  <a:pt x="229705" y="337931"/>
                  <a:pt x="499166" y="388731"/>
                  <a:pt x="569844" y="410818"/>
                </a:cubicBezTo>
                <a:cubicBezTo>
                  <a:pt x="640522" y="432905"/>
                  <a:pt x="611809" y="435113"/>
                  <a:pt x="569844" y="450574"/>
                </a:cubicBezTo>
                <a:cubicBezTo>
                  <a:pt x="527879" y="466035"/>
                  <a:pt x="399774" y="477079"/>
                  <a:pt x="318052" y="503583"/>
                </a:cubicBezTo>
                <a:cubicBezTo>
                  <a:pt x="236330" y="530087"/>
                  <a:pt x="128104" y="583096"/>
                  <a:pt x="79513" y="609600"/>
                </a:cubicBezTo>
                <a:cubicBezTo>
                  <a:pt x="30922" y="636104"/>
                  <a:pt x="37547" y="640522"/>
                  <a:pt x="26504" y="662609"/>
                </a:cubicBezTo>
                <a:cubicBezTo>
                  <a:pt x="15461" y="684696"/>
                  <a:pt x="15461" y="629479"/>
                  <a:pt x="13252" y="742122"/>
                </a:cubicBezTo>
                <a:cubicBezTo>
                  <a:pt x="11043" y="854765"/>
                  <a:pt x="13252" y="1338470"/>
                  <a:pt x="13252" y="133847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8" name="Oval 107"/>
          <p:cNvSpPr/>
          <p:nvPr/>
        </p:nvSpPr>
        <p:spPr>
          <a:xfrm>
            <a:off x="6265564" y="4520999"/>
            <a:ext cx="103311" cy="131547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9" name="TextBox 108"/>
          <p:cNvSpPr txBox="1"/>
          <p:nvPr/>
        </p:nvSpPr>
        <p:spPr>
          <a:xfrm>
            <a:off x="6224456" y="4222553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Apple Braille" charset="0"/>
                <a:ea typeface="Apple Braille" charset="0"/>
                <a:cs typeface="Apple Braille" charset="0"/>
              </a:rPr>
              <a:t>argmax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629177" y="446138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5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511219" y="3752824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smtClean="0"/>
              <a:t>LDA-Based</a:t>
            </a:r>
            <a:endParaRPr lang="en-US" sz="1600" i="1" u="sng" dirty="0"/>
          </a:p>
        </p:txBody>
      </p:sp>
      <p:sp>
        <p:nvSpPr>
          <p:cNvPr id="72" name="TextBox 71"/>
          <p:cNvSpPr txBox="1"/>
          <p:nvPr/>
        </p:nvSpPr>
        <p:spPr>
          <a:xfrm>
            <a:off x="6922507" y="3752824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 smtClean="0"/>
              <a:t>Kmeans</a:t>
            </a:r>
            <a:endParaRPr lang="en-US" sz="1600" i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35</a:t>
            </a:fld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3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4334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ound Single Corner Rectangle 156"/>
          <p:cNvSpPr/>
          <p:nvPr/>
        </p:nvSpPr>
        <p:spPr>
          <a:xfrm>
            <a:off x="3524251" y="3376147"/>
            <a:ext cx="5130425" cy="2358398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8" name="Rectangle 157"/>
          <p:cNvSpPr/>
          <p:nvPr/>
        </p:nvSpPr>
        <p:spPr>
          <a:xfrm>
            <a:off x="6922019" y="3772284"/>
            <a:ext cx="1735133" cy="19622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7" name="Rectangle 66"/>
          <p:cNvSpPr/>
          <p:nvPr/>
        </p:nvSpPr>
        <p:spPr>
          <a:xfrm>
            <a:off x="3524252" y="3773711"/>
            <a:ext cx="3339386" cy="19608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Event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Summarization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765881"/>
            <a:ext cx="521969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“YFCC100M: The New Data in Multimedia Research”, Bart </a:t>
            </a:r>
            <a:r>
              <a:rPr lang="en-US" sz="900" dirty="0" err="1"/>
              <a:t>Thomee</a:t>
            </a:r>
            <a:r>
              <a:rPr lang="en-US" sz="900" dirty="0"/>
              <a:t> </a:t>
            </a:r>
            <a:r>
              <a:rPr lang="en-US" sz="900" dirty="0" err="1"/>
              <a:t>et.al</a:t>
            </a:r>
            <a:r>
              <a:rPr lang="en-US" sz="900" dirty="0"/>
              <a:t>., Communications of the ACM 2015</a:t>
            </a:r>
          </a:p>
          <a:p>
            <a:endParaRPr lang="en-US" sz="1350" dirty="0"/>
          </a:p>
        </p:txBody>
      </p:sp>
      <p:sp>
        <p:nvSpPr>
          <p:cNvPr id="10" name="Round Single Corner Rectangle 9"/>
          <p:cNvSpPr/>
          <p:nvPr/>
        </p:nvSpPr>
        <p:spPr>
          <a:xfrm>
            <a:off x="556591" y="1157788"/>
            <a:ext cx="2844722" cy="1888893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556591" y="1575801"/>
            <a:ext cx="2844722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1529850" y="1202749"/>
            <a:ext cx="912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Dataset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487" y="1622177"/>
            <a:ext cx="29073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YFCC100M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100M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user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generated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daily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photos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32%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text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description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69%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tags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    </a:t>
            </a:r>
            <a:r>
              <a:rPr lang="en-US" altLang="zh-TW" sz="1200" dirty="0" smtClean="0">
                <a:latin typeface="Apple Braille" charset="0"/>
                <a:ea typeface="Apple Braille" charset="0"/>
                <a:cs typeface="Apple Braille" charset="0"/>
              </a:rPr>
              <a:t>(mostly</a:t>
            </a:r>
            <a:r>
              <a:rPr lang="zh-TW" altLang="en-US" sz="12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about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which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camera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used)</a:t>
            </a:r>
            <a:endParaRPr lang="en-US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6" name="Round Single Corner Rectangle 25"/>
          <p:cNvSpPr/>
          <p:nvPr/>
        </p:nvSpPr>
        <p:spPr>
          <a:xfrm>
            <a:off x="3524251" y="1157788"/>
            <a:ext cx="5130425" cy="212679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Rectangle 26"/>
          <p:cNvSpPr/>
          <p:nvPr/>
        </p:nvSpPr>
        <p:spPr>
          <a:xfrm>
            <a:off x="3524252" y="1575801"/>
            <a:ext cx="1647740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/>
          <p:cNvSpPr txBox="1"/>
          <p:nvPr/>
        </p:nvSpPr>
        <p:spPr>
          <a:xfrm>
            <a:off x="5167253" y="1203956"/>
            <a:ext cx="2003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Comparing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Methods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29753" y="1575801"/>
            <a:ext cx="1647740" cy="17059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/>
          <p:cNvSpPr/>
          <p:nvPr/>
        </p:nvSpPr>
        <p:spPr>
          <a:xfrm>
            <a:off x="6922507" y="1575801"/>
            <a:ext cx="1732169" cy="17049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/>
          <p:cNvSpPr txBox="1"/>
          <p:nvPr/>
        </p:nvSpPr>
        <p:spPr>
          <a:xfrm>
            <a:off x="3497364" y="1619277"/>
            <a:ext cx="152990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+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</a:br>
            <a:endParaRPr lang="en-US" altLang="zh-TW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20226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Box 37"/>
          <p:cNvSpPr txBox="1"/>
          <p:nvPr/>
        </p:nvSpPr>
        <p:spPr>
          <a:xfrm>
            <a:off x="4136445" y="4653186"/>
            <a:ext cx="642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CNN</a:t>
            </a:r>
            <a:endParaRPr lang="en-US" sz="1200" dirty="0"/>
          </a:p>
        </p:txBody>
      </p:sp>
      <p:sp>
        <p:nvSpPr>
          <p:cNvPr id="39" name="Rectangle 38"/>
          <p:cNvSpPr/>
          <p:nvPr/>
        </p:nvSpPr>
        <p:spPr>
          <a:xfrm>
            <a:off x="4663725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TextBox 39"/>
          <p:cNvSpPr txBox="1"/>
          <p:nvPr/>
        </p:nvSpPr>
        <p:spPr>
          <a:xfrm>
            <a:off x="4599822" y="4653186"/>
            <a:ext cx="485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LDA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3860762" y="4973341"/>
            <a:ext cx="145774" cy="20755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8" name="Curved Connector 47"/>
          <p:cNvCxnSpPr/>
          <p:nvPr/>
        </p:nvCxnSpPr>
        <p:spPr>
          <a:xfrm flipV="1">
            <a:off x="4006535" y="4841010"/>
            <a:ext cx="208722" cy="239123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558156" y="4791316"/>
            <a:ext cx="1055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5349523" y="4277694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5344555" y="449138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5349525" y="4705077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5349526" y="492373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5349526" y="514239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807690" y="3946086"/>
            <a:ext cx="1097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Latent</a:t>
            </a:r>
            <a:r>
              <a:rPr lang="zh-TW" altLang="en-US" sz="1200" i="1" u="sng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aspects</a:t>
            </a:r>
            <a:endParaRPr lang="en-US" sz="1200" i="1" u="sng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69" name="Curved Connector 68"/>
          <p:cNvCxnSpPr>
            <a:endCxn id="61" idx="2"/>
          </p:cNvCxnSpPr>
          <p:nvPr/>
        </p:nvCxnSpPr>
        <p:spPr>
          <a:xfrm flipV="1">
            <a:off x="5001655" y="4557969"/>
            <a:ext cx="342900" cy="213691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endCxn id="60" idx="2"/>
          </p:cNvCxnSpPr>
          <p:nvPr/>
        </p:nvCxnSpPr>
        <p:spPr>
          <a:xfrm rot="5400000" flipH="1" flipV="1">
            <a:off x="4969956" y="4392093"/>
            <a:ext cx="427383" cy="331751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endCxn id="63" idx="2"/>
          </p:cNvCxnSpPr>
          <p:nvPr/>
        </p:nvCxnSpPr>
        <p:spPr>
          <a:xfrm>
            <a:off x="5017772" y="4788533"/>
            <a:ext cx="331754" cy="201787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endCxn id="64" idx="2"/>
          </p:cNvCxnSpPr>
          <p:nvPr/>
        </p:nvCxnSpPr>
        <p:spPr>
          <a:xfrm rot="16200000" flipH="1">
            <a:off x="4964990" y="4824442"/>
            <a:ext cx="437319" cy="331754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62" idx="2"/>
          </p:cNvCxnSpPr>
          <p:nvPr/>
        </p:nvCxnSpPr>
        <p:spPr>
          <a:xfrm>
            <a:off x="5017773" y="4771659"/>
            <a:ext cx="331753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203974" y="1627662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-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SIFT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SIFT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15870" y="1630780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Kmeans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–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FC7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</a:t>
            </a:r>
            <a:r>
              <a:rPr lang="en-US" altLang="zh-TW" sz="1600" dirty="0" err="1" smtClean="0">
                <a:latin typeface="Apple Braille" charset="0"/>
                <a:ea typeface="Apple Braille" charset="0"/>
                <a:cs typeface="Apple Braille" charset="0"/>
              </a:rPr>
              <a:t>Kmeans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0" name="Round Single Corner Rectangle 79"/>
          <p:cNvSpPr/>
          <p:nvPr/>
        </p:nvSpPr>
        <p:spPr>
          <a:xfrm>
            <a:off x="563216" y="3374719"/>
            <a:ext cx="2844722" cy="167252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1" name="Rectangle 80"/>
          <p:cNvSpPr/>
          <p:nvPr/>
        </p:nvSpPr>
        <p:spPr>
          <a:xfrm>
            <a:off x="563216" y="3772284"/>
            <a:ext cx="2844722" cy="1966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2" name="TextBox 81"/>
          <p:cNvSpPr txBox="1"/>
          <p:nvPr/>
        </p:nvSpPr>
        <p:spPr>
          <a:xfrm>
            <a:off x="1058668" y="3424119"/>
            <a:ext cx="2245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Online Questionnaire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754530" y="3425866"/>
            <a:ext cx="3219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Generation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of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Summarization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5815714" y="4282353"/>
            <a:ext cx="11263" cy="11075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048291" y="4958247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aspect</a:t>
            </a:r>
          </a:p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response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105" name="Straight Arrow Connector 104"/>
          <p:cNvCxnSpPr/>
          <p:nvPr/>
        </p:nvCxnSpPr>
        <p:spPr>
          <a:xfrm>
            <a:off x="5781146" y="5306083"/>
            <a:ext cx="3128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3857271" y="4445633"/>
            <a:ext cx="154234" cy="19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6" name="Curved Connector 85"/>
          <p:cNvCxnSpPr/>
          <p:nvPr/>
        </p:nvCxnSpPr>
        <p:spPr>
          <a:xfrm>
            <a:off x="4011504" y="4542685"/>
            <a:ext cx="208722" cy="2458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3860763" y="4709019"/>
            <a:ext cx="145774" cy="20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06" name="Straight Arrow Connector 105"/>
          <p:cNvCxnSpPr/>
          <p:nvPr/>
        </p:nvCxnSpPr>
        <p:spPr>
          <a:xfrm>
            <a:off x="4011504" y="4812795"/>
            <a:ext cx="2087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reeform 106"/>
          <p:cNvSpPr/>
          <p:nvPr/>
        </p:nvSpPr>
        <p:spPr>
          <a:xfrm>
            <a:off x="5861979" y="4261858"/>
            <a:ext cx="459563" cy="1003853"/>
          </a:xfrm>
          <a:custGeom>
            <a:avLst/>
            <a:gdLst>
              <a:gd name="connsiteX0" fmla="*/ 0 w 612750"/>
              <a:gd name="connsiteY0" fmla="*/ 0 h 1338470"/>
              <a:gd name="connsiteX1" fmla="*/ 13252 w 612750"/>
              <a:gd name="connsiteY1" fmla="*/ 225287 h 1338470"/>
              <a:gd name="connsiteX2" fmla="*/ 66261 w 612750"/>
              <a:gd name="connsiteY2" fmla="*/ 291548 h 1338470"/>
              <a:gd name="connsiteX3" fmla="*/ 145774 w 612750"/>
              <a:gd name="connsiteY3" fmla="*/ 318053 h 1338470"/>
              <a:gd name="connsiteX4" fmla="*/ 569844 w 612750"/>
              <a:gd name="connsiteY4" fmla="*/ 410818 h 1338470"/>
              <a:gd name="connsiteX5" fmla="*/ 569844 w 612750"/>
              <a:gd name="connsiteY5" fmla="*/ 450574 h 1338470"/>
              <a:gd name="connsiteX6" fmla="*/ 318052 w 612750"/>
              <a:gd name="connsiteY6" fmla="*/ 503583 h 1338470"/>
              <a:gd name="connsiteX7" fmla="*/ 79513 w 612750"/>
              <a:gd name="connsiteY7" fmla="*/ 609600 h 1338470"/>
              <a:gd name="connsiteX8" fmla="*/ 26504 w 612750"/>
              <a:gd name="connsiteY8" fmla="*/ 662609 h 1338470"/>
              <a:gd name="connsiteX9" fmla="*/ 13252 w 612750"/>
              <a:gd name="connsiteY9" fmla="*/ 742122 h 1338470"/>
              <a:gd name="connsiteX10" fmla="*/ 13252 w 612750"/>
              <a:gd name="connsiteY10" fmla="*/ 1338470 h 1338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750" h="1338470">
                <a:moveTo>
                  <a:pt x="0" y="0"/>
                </a:moveTo>
                <a:cubicBezTo>
                  <a:pt x="1104" y="88348"/>
                  <a:pt x="2209" y="176696"/>
                  <a:pt x="13252" y="225287"/>
                </a:cubicBezTo>
                <a:cubicBezTo>
                  <a:pt x="24295" y="273878"/>
                  <a:pt x="44174" y="276087"/>
                  <a:pt x="66261" y="291548"/>
                </a:cubicBezTo>
                <a:cubicBezTo>
                  <a:pt x="88348" y="307009"/>
                  <a:pt x="61844" y="298175"/>
                  <a:pt x="145774" y="318053"/>
                </a:cubicBezTo>
                <a:cubicBezTo>
                  <a:pt x="229705" y="337931"/>
                  <a:pt x="499166" y="388731"/>
                  <a:pt x="569844" y="410818"/>
                </a:cubicBezTo>
                <a:cubicBezTo>
                  <a:pt x="640522" y="432905"/>
                  <a:pt x="611809" y="435113"/>
                  <a:pt x="569844" y="450574"/>
                </a:cubicBezTo>
                <a:cubicBezTo>
                  <a:pt x="527879" y="466035"/>
                  <a:pt x="399774" y="477079"/>
                  <a:pt x="318052" y="503583"/>
                </a:cubicBezTo>
                <a:cubicBezTo>
                  <a:pt x="236330" y="530087"/>
                  <a:pt x="128104" y="583096"/>
                  <a:pt x="79513" y="609600"/>
                </a:cubicBezTo>
                <a:cubicBezTo>
                  <a:pt x="30922" y="636104"/>
                  <a:pt x="37547" y="640522"/>
                  <a:pt x="26504" y="662609"/>
                </a:cubicBezTo>
                <a:cubicBezTo>
                  <a:pt x="15461" y="684696"/>
                  <a:pt x="15461" y="629479"/>
                  <a:pt x="13252" y="742122"/>
                </a:cubicBezTo>
                <a:cubicBezTo>
                  <a:pt x="11043" y="854765"/>
                  <a:pt x="13252" y="1338470"/>
                  <a:pt x="13252" y="133847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8" name="Oval 107"/>
          <p:cNvSpPr/>
          <p:nvPr/>
        </p:nvSpPr>
        <p:spPr>
          <a:xfrm>
            <a:off x="6265564" y="4520999"/>
            <a:ext cx="103311" cy="131547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9" name="TextBox 108"/>
          <p:cNvSpPr txBox="1"/>
          <p:nvPr/>
        </p:nvSpPr>
        <p:spPr>
          <a:xfrm>
            <a:off x="6224456" y="4222553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Apple Braille" charset="0"/>
                <a:ea typeface="Apple Braille" charset="0"/>
                <a:cs typeface="Apple Braille" charset="0"/>
              </a:rPr>
              <a:t>argmax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629177" y="446138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5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511219" y="3752824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smtClean="0"/>
              <a:t>LDA-Based</a:t>
            </a:r>
            <a:endParaRPr lang="en-US" sz="1600" i="1" u="sng" dirty="0"/>
          </a:p>
        </p:txBody>
      </p:sp>
      <p:sp>
        <p:nvSpPr>
          <p:cNvPr id="115" name="TextBox 114"/>
          <p:cNvSpPr txBox="1"/>
          <p:nvPr/>
        </p:nvSpPr>
        <p:spPr>
          <a:xfrm>
            <a:off x="6922507" y="3752824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 smtClean="0"/>
              <a:t>Kmeans</a:t>
            </a:r>
            <a:endParaRPr lang="en-US" sz="1600" i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36</a:t>
            </a:fld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3"/>
              </a:rPr>
              <a:t>b01902004@csie.ntu.edu.tw)</a:t>
            </a:r>
            <a:endParaRPr lang="en-US" sz="1050" dirty="0"/>
          </a:p>
        </p:txBody>
      </p:sp>
      <p:sp>
        <p:nvSpPr>
          <p:cNvPr id="135" name="Freeform 134"/>
          <p:cNvSpPr/>
          <p:nvPr/>
        </p:nvSpPr>
        <p:spPr>
          <a:xfrm>
            <a:off x="7205870" y="4809909"/>
            <a:ext cx="834887" cy="378096"/>
          </a:xfrm>
          <a:custGeom>
            <a:avLst/>
            <a:gdLst>
              <a:gd name="connsiteX0" fmla="*/ 0 w 1113183"/>
              <a:gd name="connsiteY0" fmla="*/ 504128 h 504128"/>
              <a:gd name="connsiteX1" fmla="*/ 543339 w 1113183"/>
              <a:gd name="connsiteY1" fmla="*/ 464371 h 504128"/>
              <a:gd name="connsiteX2" fmla="*/ 742122 w 1113183"/>
              <a:gd name="connsiteY2" fmla="*/ 66806 h 504128"/>
              <a:gd name="connsiteX3" fmla="*/ 1113183 w 1113183"/>
              <a:gd name="connsiteY3" fmla="*/ 545 h 50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504128">
                <a:moveTo>
                  <a:pt x="0" y="504128"/>
                </a:moveTo>
                <a:lnTo>
                  <a:pt x="543339" y="464371"/>
                </a:lnTo>
                <a:cubicBezTo>
                  <a:pt x="667026" y="391484"/>
                  <a:pt x="647148" y="144110"/>
                  <a:pt x="742122" y="66806"/>
                </a:cubicBezTo>
                <a:cubicBezTo>
                  <a:pt x="837096" y="-10498"/>
                  <a:pt x="1113183" y="545"/>
                  <a:pt x="1113183" y="54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Freeform 135"/>
          <p:cNvSpPr/>
          <p:nvPr/>
        </p:nvSpPr>
        <p:spPr>
          <a:xfrm>
            <a:off x="8040757" y="4800379"/>
            <a:ext cx="536713" cy="312781"/>
          </a:xfrm>
          <a:custGeom>
            <a:avLst/>
            <a:gdLst>
              <a:gd name="connsiteX0" fmla="*/ 0 w 715617"/>
              <a:gd name="connsiteY0" fmla="*/ 0 h 417041"/>
              <a:gd name="connsiteX1" fmla="*/ 198783 w 715617"/>
              <a:gd name="connsiteY1" fmla="*/ 410817 h 417041"/>
              <a:gd name="connsiteX2" fmla="*/ 516835 w 715617"/>
              <a:gd name="connsiteY2" fmla="*/ 251791 h 417041"/>
              <a:gd name="connsiteX3" fmla="*/ 715617 w 715617"/>
              <a:gd name="connsiteY3" fmla="*/ 304800 h 417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617" h="417041">
                <a:moveTo>
                  <a:pt x="0" y="0"/>
                </a:moveTo>
                <a:cubicBezTo>
                  <a:pt x="56322" y="184426"/>
                  <a:pt x="112644" y="368852"/>
                  <a:pt x="198783" y="410817"/>
                </a:cubicBezTo>
                <a:cubicBezTo>
                  <a:pt x="284922" y="452782"/>
                  <a:pt x="430696" y="269460"/>
                  <a:pt x="516835" y="251791"/>
                </a:cubicBezTo>
                <a:cubicBezTo>
                  <a:pt x="602974" y="234122"/>
                  <a:pt x="715617" y="304800"/>
                  <a:pt x="715617" y="3048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Freeform 136"/>
          <p:cNvSpPr/>
          <p:nvPr/>
        </p:nvSpPr>
        <p:spPr>
          <a:xfrm>
            <a:off x="8040757" y="4124518"/>
            <a:ext cx="196032" cy="695739"/>
          </a:xfrm>
          <a:custGeom>
            <a:avLst/>
            <a:gdLst>
              <a:gd name="connsiteX0" fmla="*/ 0 w 261376"/>
              <a:gd name="connsiteY0" fmla="*/ 927652 h 927652"/>
              <a:gd name="connsiteX1" fmla="*/ 238539 w 261376"/>
              <a:gd name="connsiteY1" fmla="*/ 450574 h 927652"/>
              <a:gd name="connsiteX2" fmla="*/ 251791 w 261376"/>
              <a:gd name="connsiteY2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376" h="927652">
                <a:moveTo>
                  <a:pt x="0" y="927652"/>
                </a:moveTo>
                <a:cubicBezTo>
                  <a:pt x="98287" y="766417"/>
                  <a:pt x="196574" y="605183"/>
                  <a:pt x="238539" y="450574"/>
                </a:cubicBezTo>
                <a:cubicBezTo>
                  <a:pt x="280504" y="295965"/>
                  <a:pt x="251791" y="0"/>
                  <a:pt x="25179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Rectangle 137"/>
          <p:cNvSpPr/>
          <p:nvPr/>
        </p:nvSpPr>
        <p:spPr>
          <a:xfrm>
            <a:off x="7205869" y="4103273"/>
            <a:ext cx="149087" cy="1446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Rectangle 138"/>
          <p:cNvSpPr/>
          <p:nvPr/>
        </p:nvSpPr>
        <p:spPr>
          <a:xfrm>
            <a:off x="7031934" y="4376599"/>
            <a:ext cx="149087" cy="1446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Rectangle 139"/>
          <p:cNvSpPr/>
          <p:nvPr/>
        </p:nvSpPr>
        <p:spPr>
          <a:xfrm>
            <a:off x="7946335" y="4207634"/>
            <a:ext cx="149087" cy="1446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1" name="Rectangle 140"/>
          <p:cNvSpPr/>
          <p:nvPr/>
        </p:nvSpPr>
        <p:spPr>
          <a:xfrm>
            <a:off x="7240657" y="4376600"/>
            <a:ext cx="149087" cy="1446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2" name="Rectangle 141"/>
          <p:cNvSpPr/>
          <p:nvPr/>
        </p:nvSpPr>
        <p:spPr>
          <a:xfrm>
            <a:off x="7171084" y="4883495"/>
            <a:ext cx="149087" cy="1446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3" name="Rectangle 142"/>
          <p:cNvSpPr/>
          <p:nvPr/>
        </p:nvSpPr>
        <p:spPr>
          <a:xfrm>
            <a:off x="7817126" y="4585320"/>
            <a:ext cx="149087" cy="1446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4" name="Cross 143"/>
          <p:cNvSpPr/>
          <p:nvPr/>
        </p:nvSpPr>
        <p:spPr>
          <a:xfrm>
            <a:off x="7946335" y="5056902"/>
            <a:ext cx="94422" cy="123993"/>
          </a:xfrm>
          <a:prstGeom prst="plus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5" name="Cross 144"/>
          <p:cNvSpPr/>
          <p:nvPr/>
        </p:nvSpPr>
        <p:spPr>
          <a:xfrm>
            <a:off x="8328992" y="5201019"/>
            <a:ext cx="94422" cy="123993"/>
          </a:xfrm>
          <a:prstGeom prst="plus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6" name="Cross 145"/>
          <p:cNvSpPr/>
          <p:nvPr/>
        </p:nvSpPr>
        <p:spPr>
          <a:xfrm>
            <a:off x="7832035" y="5191080"/>
            <a:ext cx="94422" cy="123993"/>
          </a:xfrm>
          <a:prstGeom prst="plus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7" name="Triangle 146"/>
          <p:cNvSpPr/>
          <p:nvPr/>
        </p:nvSpPr>
        <p:spPr>
          <a:xfrm>
            <a:off x="8376202" y="4247877"/>
            <a:ext cx="139148" cy="104361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8" name="Triangle 147"/>
          <p:cNvSpPr/>
          <p:nvPr/>
        </p:nvSpPr>
        <p:spPr>
          <a:xfrm>
            <a:off x="8490502" y="4650412"/>
            <a:ext cx="139148" cy="104361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9" name="Triangle 148"/>
          <p:cNvSpPr/>
          <p:nvPr/>
        </p:nvSpPr>
        <p:spPr>
          <a:xfrm>
            <a:off x="8331477" y="4501324"/>
            <a:ext cx="139148" cy="104361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0" name="Oval 149"/>
          <p:cNvSpPr/>
          <p:nvPr/>
        </p:nvSpPr>
        <p:spPr>
          <a:xfrm>
            <a:off x="7502184" y="4542685"/>
            <a:ext cx="61230" cy="10772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51" name="Straight Connector 150"/>
          <p:cNvCxnSpPr/>
          <p:nvPr/>
        </p:nvCxnSpPr>
        <p:spPr>
          <a:xfrm flipV="1">
            <a:off x="7536472" y="4376597"/>
            <a:ext cx="409863" cy="18137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H="1" flipV="1">
            <a:off x="7536472" y="4557967"/>
            <a:ext cx="280655" cy="9965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V="1">
            <a:off x="7245627" y="4564000"/>
            <a:ext cx="290845" cy="31949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 flipV="1">
            <a:off x="7354956" y="4247875"/>
            <a:ext cx="181516" cy="31612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Oval 154"/>
          <p:cNvSpPr/>
          <p:nvPr/>
        </p:nvSpPr>
        <p:spPr>
          <a:xfrm>
            <a:off x="7182076" y="4323300"/>
            <a:ext cx="296313" cy="254547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56" name="Straight Connector 155"/>
          <p:cNvCxnSpPr/>
          <p:nvPr/>
        </p:nvCxnSpPr>
        <p:spPr>
          <a:xfrm>
            <a:off x="7106477" y="4521200"/>
            <a:ext cx="429995" cy="6411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Event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Summarization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765881"/>
            <a:ext cx="521969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“YFCC100M: The New Data in Multimedia Research”, Bart </a:t>
            </a:r>
            <a:r>
              <a:rPr lang="en-US" sz="900" dirty="0" err="1"/>
              <a:t>Thomee</a:t>
            </a:r>
            <a:r>
              <a:rPr lang="en-US" sz="900" dirty="0"/>
              <a:t> </a:t>
            </a:r>
            <a:r>
              <a:rPr lang="en-US" sz="900" dirty="0" err="1"/>
              <a:t>et.al</a:t>
            </a:r>
            <a:r>
              <a:rPr lang="en-US" sz="900" dirty="0"/>
              <a:t>., Communications of the ACM 2015</a:t>
            </a:r>
          </a:p>
          <a:p>
            <a:endParaRPr lang="en-US" sz="1350" dirty="0"/>
          </a:p>
        </p:txBody>
      </p:sp>
      <p:sp>
        <p:nvSpPr>
          <p:cNvPr id="10" name="Round Single Corner Rectangle 9"/>
          <p:cNvSpPr/>
          <p:nvPr/>
        </p:nvSpPr>
        <p:spPr>
          <a:xfrm>
            <a:off x="556591" y="1157788"/>
            <a:ext cx="2844722" cy="1888893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556591" y="1575801"/>
            <a:ext cx="2844722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1529850" y="1202749"/>
            <a:ext cx="912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Dataset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487" y="1622177"/>
            <a:ext cx="29073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YFCC100M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100M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user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generated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daily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photos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32%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text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description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69%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tags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    </a:t>
            </a:r>
            <a:r>
              <a:rPr lang="en-US" altLang="zh-TW" sz="1200" dirty="0" smtClean="0">
                <a:latin typeface="Apple Braille" charset="0"/>
                <a:ea typeface="Apple Braille" charset="0"/>
                <a:cs typeface="Apple Braille" charset="0"/>
              </a:rPr>
              <a:t>(mostly</a:t>
            </a:r>
            <a:r>
              <a:rPr lang="zh-TW" altLang="en-US" sz="12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about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which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camera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used)</a:t>
            </a:r>
            <a:endParaRPr lang="en-US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6" name="Round Single Corner Rectangle 25"/>
          <p:cNvSpPr/>
          <p:nvPr/>
        </p:nvSpPr>
        <p:spPr>
          <a:xfrm>
            <a:off x="3524251" y="1157788"/>
            <a:ext cx="5130425" cy="212679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Rectangle 26"/>
          <p:cNvSpPr/>
          <p:nvPr/>
        </p:nvSpPr>
        <p:spPr>
          <a:xfrm>
            <a:off x="3524252" y="1575801"/>
            <a:ext cx="1647740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/>
          <p:cNvSpPr txBox="1"/>
          <p:nvPr/>
        </p:nvSpPr>
        <p:spPr>
          <a:xfrm>
            <a:off x="5167253" y="1203956"/>
            <a:ext cx="2003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Comparing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Methods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29753" y="1575801"/>
            <a:ext cx="1647740" cy="17059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/>
          <p:cNvSpPr/>
          <p:nvPr/>
        </p:nvSpPr>
        <p:spPr>
          <a:xfrm>
            <a:off x="6922507" y="1575801"/>
            <a:ext cx="1732169" cy="17049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/>
          <p:cNvSpPr txBox="1"/>
          <p:nvPr/>
        </p:nvSpPr>
        <p:spPr>
          <a:xfrm>
            <a:off x="3497364" y="1619277"/>
            <a:ext cx="152990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+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</a:br>
            <a:endParaRPr lang="en-US" altLang="zh-TW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203974" y="1627662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-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SIFT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SIFT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15870" y="1630780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Kmeans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–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FC7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</a:t>
            </a:r>
            <a:r>
              <a:rPr lang="en-US" altLang="zh-TW" sz="1600" dirty="0" err="1" smtClean="0">
                <a:latin typeface="Apple Braille" charset="0"/>
                <a:ea typeface="Apple Braille" charset="0"/>
                <a:cs typeface="Apple Braille" charset="0"/>
              </a:rPr>
              <a:t>Kmeans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0" name="Round Single Corner Rectangle 79"/>
          <p:cNvSpPr/>
          <p:nvPr/>
        </p:nvSpPr>
        <p:spPr>
          <a:xfrm>
            <a:off x="563216" y="3374719"/>
            <a:ext cx="2844722" cy="167252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1" name="Rectangle 80"/>
          <p:cNvSpPr/>
          <p:nvPr/>
        </p:nvSpPr>
        <p:spPr>
          <a:xfrm>
            <a:off x="563216" y="3772284"/>
            <a:ext cx="2844722" cy="1966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2" name="TextBox 81"/>
          <p:cNvSpPr txBox="1"/>
          <p:nvPr/>
        </p:nvSpPr>
        <p:spPr>
          <a:xfrm>
            <a:off x="1058668" y="3424119"/>
            <a:ext cx="2245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Online Questionnaire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45344" y="3784291"/>
            <a:ext cx="2808205" cy="15311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Define “aspect”</a:t>
            </a:r>
          </a:p>
          <a:p>
            <a:r>
              <a:rPr lang="en-US" altLang="zh-TW" sz="1600" i="1" dirty="0">
                <a:solidFill>
                  <a:schemeClr val="accent1"/>
                </a:solidFill>
                <a:latin typeface="Apple Braille" charset="0"/>
                <a:ea typeface="Apple Braille" charset="0"/>
                <a:cs typeface="Apple Braille" charset="0"/>
              </a:rPr>
              <a:t>For each of the 4 events: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Introduce the event by Wiki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Show 3 summarization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Criterion: [score 1-6]</a:t>
            </a:r>
          </a:p>
          <a:p>
            <a:pPr marL="214313" indent="-214313">
              <a:buFont typeface="Wingdings" charset="2"/>
              <a:buChar char="Ø"/>
            </a:pPr>
            <a:endParaRPr lang="en-US" altLang="zh-TW" sz="135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37</a:t>
            </a:fld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2"/>
              </a:rPr>
              <a:t>b01902004@csie.ntu.edu.tw)</a:t>
            </a:r>
            <a:endParaRPr lang="en-US" sz="1050" dirty="0"/>
          </a:p>
        </p:txBody>
      </p:sp>
      <p:sp>
        <p:nvSpPr>
          <p:cNvPr id="119" name="Round Single Corner Rectangle 118"/>
          <p:cNvSpPr/>
          <p:nvPr/>
        </p:nvSpPr>
        <p:spPr>
          <a:xfrm>
            <a:off x="3524251" y="3376147"/>
            <a:ext cx="5130425" cy="2358398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0" name="Rectangle 119"/>
          <p:cNvSpPr/>
          <p:nvPr/>
        </p:nvSpPr>
        <p:spPr>
          <a:xfrm>
            <a:off x="6922019" y="3772284"/>
            <a:ext cx="1735133" cy="19622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Rectangle 120"/>
          <p:cNvSpPr/>
          <p:nvPr/>
        </p:nvSpPr>
        <p:spPr>
          <a:xfrm>
            <a:off x="3524252" y="3773711"/>
            <a:ext cx="3339386" cy="19608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2" name="Rectangle 121"/>
          <p:cNvSpPr/>
          <p:nvPr/>
        </p:nvSpPr>
        <p:spPr>
          <a:xfrm>
            <a:off x="4220226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3" name="TextBox 122"/>
          <p:cNvSpPr txBox="1"/>
          <p:nvPr/>
        </p:nvSpPr>
        <p:spPr>
          <a:xfrm>
            <a:off x="4136445" y="4653186"/>
            <a:ext cx="642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CNN</a:t>
            </a:r>
            <a:endParaRPr lang="en-US" sz="1200" dirty="0"/>
          </a:p>
        </p:txBody>
      </p:sp>
      <p:sp>
        <p:nvSpPr>
          <p:cNvPr id="124" name="Rectangle 123"/>
          <p:cNvSpPr/>
          <p:nvPr/>
        </p:nvSpPr>
        <p:spPr>
          <a:xfrm>
            <a:off x="4663725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5" name="TextBox 124"/>
          <p:cNvSpPr txBox="1"/>
          <p:nvPr/>
        </p:nvSpPr>
        <p:spPr>
          <a:xfrm>
            <a:off x="4599822" y="4653186"/>
            <a:ext cx="485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LDA</a:t>
            </a:r>
            <a:endParaRPr lang="en-US" sz="1200" dirty="0"/>
          </a:p>
        </p:txBody>
      </p:sp>
      <p:sp>
        <p:nvSpPr>
          <p:cNvPr id="126" name="Rectangle 125"/>
          <p:cNvSpPr/>
          <p:nvPr/>
        </p:nvSpPr>
        <p:spPr>
          <a:xfrm>
            <a:off x="3860762" y="4973341"/>
            <a:ext cx="145774" cy="20755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7" name="Curved Connector 126"/>
          <p:cNvCxnSpPr/>
          <p:nvPr/>
        </p:nvCxnSpPr>
        <p:spPr>
          <a:xfrm flipV="1">
            <a:off x="4006535" y="4841010"/>
            <a:ext cx="208722" cy="239123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4558156" y="4791316"/>
            <a:ext cx="1055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Oval 128"/>
          <p:cNvSpPr/>
          <p:nvPr/>
        </p:nvSpPr>
        <p:spPr>
          <a:xfrm>
            <a:off x="5349523" y="4277694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5344555" y="449138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5349525" y="4705077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5349526" y="492373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5349526" y="514239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4807690" y="3946086"/>
            <a:ext cx="1097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Latent</a:t>
            </a:r>
            <a:r>
              <a:rPr lang="zh-TW" altLang="en-US" sz="1200" i="1" u="sng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aspects</a:t>
            </a:r>
            <a:endParaRPr lang="en-US" sz="1200" i="1" u="sng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135" name="Curved Connector 134"/>
          <p:cNvCxnSpPr/>
          <p:nvPr/>
        </p:nvCxnSpPr>
        <p:spPr>
          <a:xfrm flipV="1">
            <a:off x="5001655" y="4557969"/>
            <a:ext cx="342900" cy="213691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urved Connector 135"/>
          <p:cNvCxnSpPr/>
          <p:nvPr/>
        </p:nvCxnSpPr>
        <p:spPr>
          <a:xfrm rot="5400000" flipH="1" flipV="1">
            <a:off x="4969956" y="4392093"/>
            <a:ext cx="427383" cy="331751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urved Connector 136"/>
          <p:cNvCxnSpPr/>
          <p:nvPr/>
        </p:nvCxnSpPr>
        <p:spPr>
          <a:xfrm>
            <a:off x="5017772" y="4788533"/>
            <a:ext cx="331754" cy="201787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urved Connector 137"/>
          <p:cNvCxnSpPr/>
          <p:nvPr/>
        </p:nvCxnSpPr>
        <p:spPr>
          <a:xfrm rot="16200000" flipH="1">
            <a:off x="4964990" y="4824442"/>
            <a:ext cx="437319" cy="331754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>
            <a:off x="5017773" y="4771659"/>
            <a:ext cx="331753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4754530" y="3425866"/>
            <a:ext cx="3219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Generation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of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Summarization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141" name="Straight Arrow Connector 140"/>
          <p:cNvCxnSpPr/>
          <p:nvPr/>
        </p:nvCxnSpPr>
        <p:spPr>
          <a:xfrm>
            <a:off x="5815714" y="4282353"/>
            <a:ext cx="11263" cy="11075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6048291" y="4958247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aspect</a:t>
            </a:r>
          </a:p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response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5781146" y="5306083"/>
            <a:ext cx="3128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/>
          <p:nvPr/>
        </p:nvSpPr>
        <p:spPr>
          <a:xfrm>
            <a:off x="3857271" y="4445633"/>
            <a:ext cx="154234" cy="19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5" name="Curved Connector 144"/>
          <p:cNvCxnSpPr/>
          <p:nvPr/>
        </p:nvCxnSpPr>
        <p:spPr>
          <a:xfrm>
            <a:off x="4011504" y="4542685"/>
            <a:ext cx="208722" cy="2458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/>
          <p:cNvSpPr/>
          <p:nvPr/>
        </p:nvSpPr>
        <p:spPr>
          <a:xfrm>
            <a:off x="3860763" y="4709019"/>
            <a:ext cx="145774" cy="20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7" name="Straight Arrow Connector 146"/>
          <p:cNvCxnSpPr/>
          <p:nvPr/>
        </p:nvCxnSpPr>
        <p:spPr>
          <a:xfrm>
            <a:off x="4011504" y="4812795"/>
            <a:ext cx="2087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Freeform 147"/>
          <p:cNvSpPr/>
          <p:nvPr/>
        </p:nvSpPr>
        <p:spPr>
          <a:xfrm>
            <a:off x="5861979" y="4261858"/>
            <a:ext cx="459563" cy="1003853"/>
          </a:xfrm>
          <a:custGeom>
            <a:avLst/>
            <a:gdLst>
              <a:gd name="connsiteX0" fmla="*/ 0 w 612750"/>
              <a:gd name="connsiteY0" fmla="*/ 0 h 1338470"/>
              <a:gd name="connsiteX1" fmla="*/ 13252 w 612750"/>
              <a:gd name="connsiteY1" fmla="*/ 225287 h 1338470"/>
              <a:gd name="connsiteX2" fmla="*/ 66261 w 612750"/>
              <a:gd name="connsiteY2" fmla="*/ 291548 h 1338470"/>
              <a:gd name="connsiteX3" fmla="*/ 145774 w 612750"/>
              <a:gd name="connsiteY3" fmla="*/ 318053 h 1338470"/>
              <a:gd name="connsiteX4" fmla="*/ 569844 w 612750"/>
              <a:gd name="connsiteY4" fmla="*/ 410818 h 1338470"/>
              <a:gd name="connsiteX5" fmla="*/ 569844 w 612750"/>
              <a:gd name="connsiteY5" fmla="*/ 450574 h 1338470"/>
              <a:gd name="connsiteX6" fmla="*/ 318052 w 612750"/>
              <a:gd name="connsiteY6" fmla="*/ 503583 h 1338470"/>
              <a:gd name="connsiteX7" fmla="*/ 79513 w 612750"/>
              <a:gd name="connsiteY7" fmla="*/ 609600 h 1338470"/>
              <a:gd name="connsiteX8" fmla="*/ 26504 w 612750"/>
              <a:gd name="connsiteY8" fmla="*/ 662609 h 1338470"/>
              <a:gd name="connsiteX9" fmla="*/ 13252 w 612750"/>
              <a:gd name="connsiteY9" fmla="*/ 742122 h 1338470"/>
              <a:gd name="connsiteX10" fmla="*/ 13252 w 612750"/>
              <a:gd name="connsiteY10" fmla="*/ 1338470 h 1338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750" h="1338470">
                <a:moveTo>
                  <a:pt x="0" y="0"/>
                </a:moveTo>
                <a:cubicBezTo>
                  <a:pt x="1104" y="88348"/>
                  <a:pt x="2209" y="176696"/>
                  <a:pt x="13252" y="225287"/>
                </a:cubicBezTo>
                <a:cubicBezTo>
                  <a:pt x="24295" y="273878"/>
                  <a:pt x="44174" y="276087"/>
                  <a:pt x="66261" y="291548"/>
                </a:cubicBezTo>
                <a:cubicBezTo>
                  <a:pt x="88348" y="307009"/>
                  <a:pt x="61844" y="298175"/>
                  <a:pt x="145774" y="318053"/>
                </a:cubicBezTo>
                <a:cubicBezTo>
                  <a:pt x="229705" y="337931"/>
                  <a:pt x="499166" y="388731"/>
                  <a:pt x="569844" y="410818"/>
                </a:cubicBezTo>
                <a:cubicBezTo>
                  <a:pt x="640522" y="432905"/>
                  <a:pt x="611809" y="435113"/>
                  <a:pt x="569844" y="450574"/>
                </a:cubicBezTo>
                <a:cubicBezTo>
                  <a:pt x="527879" y="466035"/>
                  <a:pt x="399774" y="477079"/>
                  <a:pt x="318052" y="503583"/>
                </a:cubicBezTo>
                <a:cubicBezTo>
                  <a:pt x="236330" y="530087"/>
                  <a:pt x="128104" y="583096"/>
                  <a:pt x="79513" y="609600"/>
                </a:cubicBezTo>
                <a:cubicBezTo>
                  <a:pt x="30922" y="636104"/>
                  <a:pt x="37547" y="640522"/>
                  <a:pt x="26504" y="662609"/>
                </a:cubicBezTo>
                <a:cubicBezTo>
                  <a:pt x="15461" y="684696"/>
                  <a:pt x="15461" y="629479"/>
                  <a:pt x="13252" y="742122"/>
                </a:cubicBezTo>
                <a:cubicBezTo>
                  <a:pt x="11043" y="854765"/>
                  <a:pt x="13252" y="1338470"/>
                  <a:pt x="13252" y="133847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9" name="Oval 148"/>
          <p:cNvSpPr/>
          <p:nvPr/>
        </p:nvSpPr>
        <p:spPr>
          <a:xfrm>
            <a:off x="6265564" y="4520999"/>
            <a:ext cx="103311" cy="131547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0" name="TextBox 149"/>
          <p:cNvSpPr txBox="1"/>
          <p:nvPr/>
        </p:nvSpPr>
        <p:spPr>
          <a:xfrm>
            <a:off x="6224456" y="4222553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Apple Braille" charset="0"/>
                <a:ea typeface="Apple Braille" charset="0"/>
                <a:cs typeface="Apple Braille" charset="0"/>
              </a:rPr>
              <a:t>argmax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629177" y="446138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5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511219" y="3752824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smtClean="0"/>
              <a:t>LDA-Based</a:t>
            </a:r>
            <a:endParaRPr lang="en-US" sz="1600" i="1" u="sng" dirty="0"/>
          </a:p>
        </p:txBody>
      </p:sp>
      <p:sp>
        <p:nvSpPr>
          <p:cNvPr id="153" name="TextBox 152"/>
          <p:cNvSpPr txBox="1"/>
          <p:nvPr/>
        </p:nvSpPr>
        <p:spPr>
          <a:xfrm>
            <a:off x="6922507" y="3752824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 smtClean="0"/>
              <a:t>Kmeans</a:t>
            </a:r>
            <a:endParaRPr lang="en-US" sz="1600" i="1" u="sng" dirty="0"/>
          </a:p>
        </p:txBody>
      </p:sp>
      <p:sp>
        <p:nvSpPr>
          <p:cNvPr id="154" name="Freeform 153"/>
          <p:cNvSpPr/>
          <p:nvPr/>
        </p:nvSpPr>
        <p:spPr>
          <a:xfrm>
            <a:off x="7205870" y="4809909"/>
            <a:ext cx="834887" cy="378096"/>
          </a:xfrm>
          <a:custGeom>
            <a:avLst/>
            <a:gdLst>
              <a:gd name="connsiteX0" fmla="*/ 0 w 1113183"/>
              <a:gd name="connsiteY0" fmla="*/ 504128 h 504128"/>
              <a:gd name="connsiteX1" fmla="*/ 543339 w 1113183"/>
              <a:gd name="connsiteY1" fmla="*/ 464371 h 504128"/>
              <a:gd name="connsiteX2" fmla="*/ 742122 w 1113183"/>
              <a:gd name="connsiteY2" fmla="*/ 66806 h 504128"/>
              <a:gd name="connsiteX3" fmla="*/ 1113183 w 1113183"/>
              <a:gd name="connsiteY3" fmla="*/ 545 h 50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504128">
                <a:moveTo>
                  <a:pt x="0" y="504128"/>
                </a:moveTo>
                <a:lnTo>
                  <a:pt x="543339" y="464371"/>
                </a:lnTo>
                <a:cubicBezTo>
                  <a:pt x="667026" y="391484"/>
                  <a:pt x="647148" y="144110"/>
                  <a:pt x="742122" y="66806"/>
                </a:cubicBezTo>
                <a:cubicBezTo>
                  <a:pt x="837096" y="-10498"/>
                  <a:pt x="1113183" y="545"/>
                  <a:pt x="1113183" y="54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5" name="Freeform 154"/>
          <p:cNvSpPr/>
          <p:nvPr/>
        </p:nvSpPr>
        <p:spPr>
          <a:xfrm>
            <a:off x="8040757" y="4800379"/>
            <a:ext cx="536713" cy="312781"/>
          </a:xfrm>
          <a:custGeom>
            <a:avLst/>
            <a:gdLst>
              <a:gd name="connsiteX0" fmla="*/ 0 w 715617"/>
              <a:gd name="connsiteY0" fmla="*/ 0 h 417041"/>
              <a:gd name="connsiteX1" fmla="*/ 198783 w 715617"/>
              <a:gd name="connsiteY1" fmla="*/ 410817 h 417041"/>
              <a:gd name="connsiteX2" fmla="*/ 516835 w 715617"/>
              <a:gd name="connsiteY2" fmla="*/ 251791 h 417041"/>
              <a:gd name="connsiteX3" fmla="*/ 715617 w 715617"/>
              <a:gd name="connsiteY3" fmla="*/ 304800 h 417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617" h="417041">
                <a:moveTo>
                  <a:pt x="0" y="0"/>
                </a:moveTo>
                <a:cubicBezTo>
                  <a:pt x="56322" y="184426"/>
                  <a:pt x="112644" y="368852"/>
                  <a:pt x="198783" y="410817"/>
                </a:cubicBezTo>
                <a:cubicBezTo>
                  <a:pt x="284922" y="452782"/>
                  <a:pt x="430696" y="269460"/>
                  <a:pt x="516835" y="251791"/>
                </a:cubicBezTo>
                <a:cubicBezTo>
                  <a:pt x="602974" y="234122"/>
                  <a:pt x="715617" y="304800"/>
                  <a:pt x="715617" y="3048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6" name="Freeform 155"/>
          <p:cNvSpPr/>
          <p:nvPr/>
        </p:nvSpPr>
        <p:spPr>
          <a:xfrm>
            <a:off x="8040757" y="4124518"/>
            <a:ext cx="196032" cy="695739"/>
          </a:xfrm>
          <a:custGeom>
            <a:avLst/>
            <a:gdLst>
              <a:gd name="connsiteX0" fmla="*/ 0 w 261376"/>
              <a:gd name="connsiteY0" fmla="*/ 927652 h 927652"/>
              <a:gd name="connsiteX1" fmla="*/ 238539 w 261376"/>
              <a:gd name="connsiteY1" fmla="*/ 450574 h 927652"/>
              <a:gd name="connsiteX2" fmla="*/ 251791 w 261376"/>
              <a:gd name="connsiteY2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376" h="927652">
                <a:moveTo>
                  <a:pt x="0" y="927652"/>
                </a:moveTo>
                <a:cubicBezTo>
                  <a:pt x="98287" y="766417"/>
                  <a:pt x="196574" y="605183"/>
                  <a:pt x="238539" y="450574"/>
                </a:cubicBezTo>
                <a:cubicBezTo>
                  <a:pt x="280504" y="295965"/>
                  <a:pt x="251791" y="0"/>
                  <a:pt x="25179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7" name="Rectangle 156"/>
          <p:cNvSpPr/>
          <p:nvPr/>
        </p:nvSpPr>
        <p:spPr>
          <a:xfrm>
            <a:off x="7205869" y="4103273"/>
            <a:ext cx="149087" cy="1446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8" name="Rectangle 157"/>
          <p:cNvSpPr/>
          <p:nvPr/>
        </p:nvSpPr>
        <p:spPr>
          <a:xfrm>
            <a:off x="7031934" y="4376599"/>
            <a:ext cx="149087" cy="1446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9" name="Rectangle 158"/>
          <p:cNvSpPr/>
          <p:nvPr/>
        </p:nvSpPr>
        <p:spPr>
          <a:xfrm>
            <a:off x="7946335" y="4207634"/>
            <a:ext cx="149087" cy="1446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0" name="Rectangle 159"/>
          <p:cNvSpPr/>
          <p:nvPr/>
        </p:nvSpPr>
        <p:spPr>
          <a:xfrm>
            <a:off x="7240657" y="4376600"/>
            <a:ext cx="149087" cy="1446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1" name="Rectangle 160"/>
          <p:cNvSpPr/>
          <p:nvPr/>
        </p:nvSpPr>
        <p:spPr>
          <a:xfrm>
            <a:off x="7171084" y="4883495"/>
            <a:ext cx="149087" cy="1446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2" name="Rectangle 161"/>
          <p:cNvSpPr/>
          <p:nvPr/>
        </p:nvSpPr>
        <p:spPr>
          <a:xfrm>
            <a:off x="7817126" y="4585320"/>
            <a:ext cx="149087" cy="1446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3" name="Cross 162"/>
          <p:cNvSpPr/>
          <p:nvPr/>
        </p:nvSpPr>
        <p:spPr>
          <a:xfrm>
            <a:off x="7946335" y="5056902"/>
            <a:ext cx="94422" cy="123993"/>
          </a:xfrm>
          <a:prstGeom prst="plus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4" name="Cross 163"/>
          <p:cNvSpPr/>
          <p:nvPr/>
        </p:nvSpPr>
        <p:spPr>
          <a:xfrm>
            <a:off x="8328992" y="5201019"/>
            <a:ext cx="94422" cy="123993"/>
          </a:xfrm>
          <a:prstGeom prst="plus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5" name="Cross 164"/>
          <p:cNvSpPr/>
          <p:nvPr/>
        </p:nvSpPr>
        <p:spPr>
          <a:xfrm>
            <a:off x="7832035" y="5191080"/>
            <a:ext cx="94422" cy="123993"/>
          </a:xfrm>
          <a:prstGeom prst="plus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6" name="Triangle 165"/>
          <p:cNvSpPr/>
          <p:nvPr/>
        </p:nvSpPr>
        <p:spPr>
          <a:xfrm>
            <a:off x="8376202" y="4247877"/>
            <a:ext cx="139148" cy="104361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7" name="Triangle 166"/>
          <p:cNvSpPr/>
          <p:nvPr/>
        </p:nvSpPr>
        <p:spPr>
          <a:xfrm>
            <a:off x="8490502" y="4650412"/>
            <a:ext cx="139148" cy="104361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8" name="Triangle 167"/>
          <p:cNvSpPr/>
          <p:nvPr/>
        </p:nvSpPr>
        <p:spPr>
          <a:xfrm>
            <a:off x="8331477" y="4501324"/>
            <a:ext cx="139148" cy="104361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9" name="Oval 168"/>
          <p:cNvSpPr/>
          <p:nvPr/>
        </p:nvSpPr>
        <p:spPr>
          <a:xfrm>
            <a:off x="7502184" y="4542685"/>
            <a:ext cx="61230" cy="10772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70" name="Straight Connector 169"/>
          <p:cNvCxnSpPr/>
          <p:nvPr/>
        </p:nvCxnSpPr>
        <p:spPr>
          <a:xfrm flipV="1">
            <a:off x="7536472" y="4376597"/>
            <a:ext cx="409863" cy="18137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H="1" flipV="1">
            <a:off x="7536472" y="4557967"/>
            <a:ext cx="280655" cy="9965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flipV="1">
            <a:off x="7245627" y="4564000"/>
            <a:ext cx="290845" cy="31949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flipH="1" flipV="1">
            <a:off x="7354956" y="4247875"/>
            <a:ext cx="181516" cy="31612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Oval 173"/>
          <p:cNvSpPr/>
          <p:nvPr/>
        </p:nvSpPr>
        <p:spPr>
          <a:xfrm>
            <a:off x="7182076" y="4323300"/>
            <a:ext cx="296313" cy="254547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75" name="Straight Connector 174"/>
          <p:cNvCxnSpPr/>
          <p:nvPr/>
        </p:nvCxnSpPr>
        <p:spPr>
          <a:xfrm>
            <a:off x="7106477" y="4521200"/>
            <a:ext cx="429995" cy="6411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123949" y="5031506"/>
            <a:ext cx="364099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The more aspects discovered the </a:t>
            </a:r>
            <a:r>
              <a:rPr lang="en-US" altLang="zh-TW" sz="1600" b="1" i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better</a:t>
            </a:r>
          </a:p>
          <a:p>
            <a:r>
              <a:rPr lang="en-US" altLang="zh-TW" sz="1600" b="1" i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The </a:t>
            </a:r>
            <a:r>
              <a:rPr lang="en-US" altLang="zh-TW" sz="16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more diverse aspects the </a:t>
            </a:r>
            <a:r>
              <a:rPr lang="en-US" altLang="zh-TW" sz="1600" b="1" i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better</a:t>
            </a:r>
            <a:endParaRPr lang="en-US" altLang="zh-TW" sz="1600" b="1" i="1" dirty="0">
              <a:solidFill>
                <a:srgbClr val="FF0000"/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0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 Single Corner Rectangle 65"/>
          <p:cNvSpPr/>
          <p:nvPr/>
        </p:nvSpPr>
        <p:spPr>
          <a:xfrm>
            <a:off x="3524251" y="3376147"/>
            <a:ext cx="5130425" cy="2358398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Event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Summarization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765881"/>
            <a:ext cx="521969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“YFCC100M: The New Data in Multimedia Research”, Bart </a:t>
            </a:r>
            <a:r>
              <a:rPr lang="en-US" sz="900" dirty="0" err="1"/>
              <a:t>Thomee</a:t>
            </a:r>
            <a:r>
              <a:rPr lang="en-US" sz="900" dirty="0"/>
              <a:t> </a:t>
            </a:r>
            <a:r>
              <a:rPr lang="en-US" sz="900" dirty="0" err="1"/>
              <a:t>et.al</a:t>
            </a:r>
            <a:r>
              <a:rPr lang="en-US" sz="900" dirty="0"/>
              <a:t>., Communications of the ACM 2015</a:t>
            </a:r>
          </a:p>
          <a:p>
            <a:endParaRPr lang="en-US" sz="1350" dirty="0"/>
          </a:p>
        </p:txBody>
      </p:sp>
      <p:sp>
        <p:nvSpPr>
          <p:cNvPr id="10" name="Round Single Corner Rectangle 9"/>
          <p:cNvSpPr/>
          <p:nvPr/>
        </p:nvSpPr>
        <p:spPr>
          <a:xfrm>
            <a:off x="556591" y="1157788"/>
            <a:ext cx="2844722" cy="1888893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556591" y="1575801"/>
            <a:ext cx="2844722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1529850" y="1202749"/>
            <a:ext cx="912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Dataset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487" y="1622177"/>
            <a:ext cx="29073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YFCC100M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100M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user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generated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daily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photos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32%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text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description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69%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tags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    </a:t>
            </a:r>
            <a:r>
              <a:rPr lang="en-US" altLang="zh-TW" sz="1200" dirty="0" smtClean="0">
                <a:latin typeface="Apple Braille" charset="0"/>
                <a:ea typeface="Apple Braille" charset="0"/>
                <a:cs typeface="Apple Braille" charset="0"/>
              </a:rPr>
              <a:t>(mostly</a:t>
            </a:r>
            <a:r>
              <a:rPr lang="zh-TW" altLang="en-US" sz="12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about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which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camera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used)</a:t>
            </a:r>
            <a:endParaRPr lang="en-US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6" name="Round Single Corner Rectangle 25"/>
          <p:cNvSpPr/>
          <p:nvPr/>
        </p:nvSpPr>
        <p:spPr>
          <a:xfrm>
            <a:off x="3524251" y="1157788"/>
            <a:ext cx="5130425" cy="212679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Rectangle 26"/>
          <p:cNvSpPr/>
          <p:nvPr/>
        </p:nvSpPr>
        <p:spPr>
          <a:xfrm>
            <a:off x="3524252" y="1575801"/>
            <a:ext cx="1647740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/>
          <p:cNvSpPr txBox="1"/>
          <p:nvPr/>
        </p:nvSpPr>
        <p:spPr>
          <a:xfrm>
            <a:off x="5167253" y="1203956"/>
            <a:ext cx="2003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Comparing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Methods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29753" y="1575801"/>
            <a:ext cx="1647740" cy="17059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/>
          <p:cNvSpPr/>
          <p:nvPr/>
        </p:nvSpPr>
        <p:spPr>
          <a:xfrm>
            <a:off x="6922507" y="1575801"/>
            <a:ext cx="1732169" cy="17049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/>
          <p:cNvSpPr txBox="1"/>
          <p:nvPr/>
        </p:nvSpPr>
        <p:spPr>
          <a:xfrm>
            <a:off x="3497364" y="1619277"/>
            <a:ext cx="152990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+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</a:br>
            <a:endParaRPr lang="en-US" altLang="zh-TW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20226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Box 37"/>
          <p:cNvSpPr txBox="1"/>
          <p:nvPr/>
        </p:nvSpPr>
        <p:spPr>
          <a:xfrm>
            <a:off x="4136445" y="4653186"/>
            <a:ext cx="642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CNN</a:t>
            </a:r>
            <a:endParaRPr lang="en-US" sz="1200" dirty="0"/>
          </a:p>
        </p:txBody>
      </p:sp>
      <p:sp>
        <p:nvSpPr>
          <p:cNvPr id="39" name="Rectangle 38"/>
          <p:cNvSpPr/>
          <p:nvPr/>
        </p:nvSpPr>
        <p:spPr>
          <a:xfrm>
            <a:off x="4663725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TextBox 39"/>
          <p:cNvSpPr txBox="1"/>
          <p:nvPr/>
        </p:nvSpPr>
        <p:spPr>
          <a:xfrm>
            <a:off x="4599822" y="4653186"/>
            <a:ext cx="485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LDA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3860762" y="4973341"/>
            <a:ext cx="145774" cy="20755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8" name="Curved Connector 47"/>
          <p:cNvCxnSpPr/>
          <p:nvPr/>
        </p:nvCxnSpPr>
        <p:spPr>
          <a:xfrm flipV="1">
            <a:off x="4006535" y="4841010"/>
            <a:ext cx="208722" cy="239123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558156" y="4791316"/>
            <a:ext cx="1055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5349523" y="4277694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5344555" y="449138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5349525" y="4705077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5349526" y="492373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5349526" y="514239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807690" y="3946086"/>
            <a:ext cx="1097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Latent</a:t>
            </a:r>
            <a:r>
              <a:rPr lang="zh-TW" altLang="en-US" sz="1200" i="1" u="sng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aspects</a:t>
            </a:r>
            <a:endParaRPr lang="en-US" sz="1200" i="1" u="sng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69" name="Curved Connector 68"/>
          <p:cNvCxnSpPr>
            <a:endCxn id="61" idx="2"/>
          </p:cNvCxnSpPr>
          <p:nvPr/>
        </p:nvCxnSpPr>
        <p:spPr>
          <a:xfrm flipV="1">
            <a:off x="5001655" y="4557969"/>
            <a:ext cx="342900" cy="213691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endCxn id="60" idx="2"/>
          </p:cNvCxnSpPr>
          <p:nvPr/>
        </p:nvCxnSpPr>
        <p:spPr>
          <a:xfrm rot="5400000" flipH="1" flipV="1">
            <a:off x="4969956" y="4392093"/>
            <a:ext cx="427383" cy="331751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endCxn id="63" idx="2"/>
          </p:cNvCxnSpPr>
          <p:nvPr/>
        </p:nvCxnSpPr>
        <p:spPr>
          <a:xfrm>
            <a:off x="5017772" y="4788533"/>
            <a:ext cx="331754" cy="201787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endCxn id="64" idx="2"/>
          </p:cNvCxnSpPr>
          <p:nvPr/>
        </p:nvCxnSpPr>
        <p:spPr>
          <a:xfrm rot="16200000" flipH="1">
            <a:off x="4964990" y="4824442"/>
            <a:ext cx="437319" cy="331754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62" idx="2"/>
          </p:cNvCxnSpPr>
          <p:nvPr/>
        </p:nvCxnSpPr>
        <p:spPr>
          <a:xfrm>
            <a:off x="5017773" y="4771659"/>
            <a:ext cx="331753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203974" y="1627662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-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SIFT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SIFT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15870" y="1630780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Kmeans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–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FC7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</a:t>
            </a:r>
            <a:r>
              <a:rPr lang="en-US" altLang="zh-TW" sz="1600" dirty="0" err="1" smtClean="0">
                <a:latin typeface="Apple Braille" charset="0"/>
                <a:ea typeface="Apple Braille" charset="0"/>
                <a:cs typeface="Apple Braille" charset="0"/>
              </a:rPr>
              <a:t>Kmeans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0" name="Round Single Corner Rectangle 79"/>
          <p:cNvSpPr/>
          <p:nvPr/>
        </p:nvSpPr>
        <p:spPr>
          <a:xfrm>
            <a:off x="563216" y="3374719"/>
            <a:ext cx="2844722" cy="167252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1" name="Rectangle 80"/>
          <p:cNvSpPr/>
          <p:nvPr/>
        </p:nvSpPr>
        <p:spPr>
          <a:xfrm>
            <a:off x="563216" y="3772284"/>
            <a:ext cx="2844722" cy="1966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2" name="TextBox 81"/>
          <p:cNvSpPr txBox="1"/>
          <p:nvPr/>
        </p:nvSpPr>
        <p:spPr>
          <a:xfrm>
            <a:off x="1058668" y="3424119"/>
            <a:ext cx="2245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Online Questionnaire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170166" y="3425866"/>
            <a:ext cx="3219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 smtClean="0">
                <a:latin typeface="Apple Braille" charset="0"/>
                <a:ea typeface="Apple Braille" charset="0"/>
                <a:cs typeface="Apple Braille" charset="0"/>
              </a:rPr>
              <a:t>Subjective</a:t>
            </a:r>
            <a:r>
              <a:rPr lang="zh-TW" altLang="en-US" sz="1600" b="1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 smtClean="0">
                <a:latin typeface="Apple Braille" charset="0"/>
                <a:ea typeface="Apple Braille" charset="0"/>
                <a:cs typeface="Apple Braille" charset="0"/>
              </a:rPr>
              <a:t>Test</a:t>
            </a:r>
            <a:r>
              <a:rPr lang="zh-TW" altLang="en-US" sz="1600" b="1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 smtClean="0">
                <a:latin typeface="Apple Braille" charset="0"/>
                <a:ea typeface="Apple Braille" charset="0"/>
                <a:cs typeface="Apple Braille" charset="0"/>
              </a:rPr>
              <a:t>Result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7205870" y="4809909"/>
            <a:ext cx="834887" cy="378096"/>
          </a:xfrm>
          <a:custGeom>
            <a:avLst/>
            <a:gdLst>
              <a:gd name="connsiteX0" fmla="*/ 0 w 1113183"/>
              <a:gd name="connsiteY0" fmla="*/ 504128 h 504128"/>
              <a:gd name="connsiteX1" fmla="*/ 543339 w 1113183"/>
              <a:gd name="connsiteY1" fmla="*/ 464371 h 504128"/>
              <a:gd name="connsiteX2" fmla="*/ 742122 w 1113183"/>
              <a:gd name="connsiteY2" fmla="*/ 66806 h 504128"/>
              <a:gd name="connsiteX3" fmla="*/ 1113183 w 1113183"/>
              <a:gd name="connsiteY3" fmla="*/ 545 h 50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504128">
                <a:moveTo>
                  <a:pt x="0" y="504128"/>
                </a:moveTo>
                <a:lnTo>
                  <a:pt x="543339" y="464371"/>
                </a:lnTo>
                <a:cubicBezTo>
                  <a:pt x="667026" y="391484"/>
                  <a:pt x="647148" y="144110"/>
                  <a:pt x="742122" y="66806"/>
                </a:cubicBezTo>
                <a:cubicBezTo>
                  <a:pt x="837096" y="-10498"/>
                  <a:pt x="1113183" y="545"/>
                  <a:pt x="1113183" y="54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1" name="Freeform 90"/>
          <p:cNvSpPr/>
          <p:nvPr/>
        </p:nvSpPr>
        <p:spPr>
          <a:xfrm>
            <a:off x="8040757" y="4800379"/>
            <a:ext cx="536713" cy="312781"/>
          </a:xfrm>
          <a:custGeom>
            <a:avLst/>
            <a:gdLst>
              <a:gd name="connsiteX0" fmla="*/ 0 w 715617"/>
              <a:gd name="connsiteY0" fmla="*/ 0 h 417041"/>
              <a:gd name="connsiteX1" fmla="*/ 198783 w 715617"/>
              <a:gd name="connsiteY1" fmla="*/ 410817 h 417041"/>
              <a:gd name="connsiteX2" fmla="*/ 516835 w 715617"/>
              <a:gd name="connsiteY2" fmla="*/ 251791 h 417041"/>
              <a:gd name="connsiteX3" fmla="*/ 715617 w 715617"/>
              <a:gd name="connsiteY3" fmla="*/ 304800 h 417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617" h="417041">
                <a:moveTo>
                  <a:pt x="0" y="0"/>
                </a:moveTo>
                <a:cubicBezTo>
                  <a:pt x="56322" y="184426"/>
                  <a:pt x="112644" y="368852"/>
                  <a:pt x="198783" y="410817"/>
                </a:cubicBezTo>
                <a:cubicBezTo>
                  <a:pt x="284922" y="452782"/>
                  <a:pt x="430696" y="269460"/>
                  <a:pt x="516835" y="251791"/>
                </a:cubicBezTo>
                <a:cubicBezTo>
                  <a:pt x="602974" y="234122"/>
                  <a:pt x="715617" y="304800"/>
                  <a:pt x="715617" y="3048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" name="Freeform 91"/>
          <p:cNvSpPr/>
          <p:nvPr/>
        </p:nvSpPr>
        <p:spPr>
          <a:xfrm>
            <a:off x="8040757" y="4124518"/>
            <a:ext cx="196032" cy="695739"/>
          </a:xfrm>
          <a:custGeom>
            <a:avLst/>
            <a:gdLst>
              <a:gd name="connsiteX0" fmla="*/ 0 w 261376"/>
              <a:gd name="connsiteY0" fmla="*/ 927652 h 927652"/>
              <a:gd name="connsiteX1" fmla="*/ 238539 w 261376"/>
              <a:gd name="connsiteY1" fmla="*/ 450574 h 927652"/>
              <a:gd name="connsiteX2" fmla="*/ 251791 w 261376"/>
              <a:gd name="connsiteY2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376" h="927652">
                <a:moveTo>
                  <a:pt x="0" y="927652"/>
                </a:moveTo>
                <a:cubicBezTo>
                  <a:pt x="98287" y="766417"/>
                  <a:pt x="196574" y="605183"/>
                  <a:pt x="238539" y="450574"/>
                </a:cubicBezTo>
                <a:cubicBezTo>
                  <a:pt x="280504" y="295965"/>
                  <a:pt x="251791" y="0"/>
                  <a:pt x="25179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/>
          <p:cNvSpPr/>
          <p:nvPr/>
        </p:nvSpPr>
        <p:spPr>
          <a:xfrm>
            <a:off x="7205869" y="4103273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/>
          <p:cNvSpPr/>
          <p:nvPr/>
        </p:nvSpPr>
        <p:spPr>
          <a:xfrm>
            <a:off x="7031934" y="4376599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5" name="Rectangle 94"/>
          <p:cNvSpPr/>
          <p:nvPr/>
        </p:nvSpPr>
        <p:spPr>
          <a:xfrm>
            <a:off x="7946335" y="4207634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6" name="Rectangle 95"/>
          <p:cNvSpPr/>
          <p:nvPr/>
        </p:nvSpPr>
        <p:spPr>
          <a:xfrm>
            <a:off x="7240657" y="4376600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7" name="Rectangle 96"/>
          <p:cNvSpPr/>
          <p:nvPr/>
        </p:nvSpPr>
        <p:spPr>
          <a:xfrm>
            <a:off x="7171084" y="4883495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8" name="Rectangle 97"/>
          <p:cNvSpPr/>
          <p:nvPr/>
        </p:nvSpPr>
        <p:spPr>
          <a:xfrm>
            <a:off x="7817126" y="4585320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Cross 98"/>
          <p:cNvSpPr/>
          <p:nvPr/>
        </p:nvSpPr>
        <p:spPr>
          <a:xfrm>
            <a:off x="7946335" y="5056902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Cross 99"/>
          <p:cNvSpPr/>
          <p:nvPr/>
        </p:nvSpPr>
        <p:spPr>
          <a:xfrm>
            <a:off x="8328992" y="5201019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Cross 100"/>
          <p:cNvSpPr/>
          <p:nvPr/>
        </p:nvSpPr>
        <p:spPr>
          <a:xfrm>
            <a:off x="7832035" y="5191080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2" name="Triangle 101"/>
          <p:cNvSpPr/>
          <p:nvPr/>
        </p:nvSpPr>
        <p:spPr>
          <a:xfrm>
            <a:off x="8376202" y="4247877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3" name="Triangle 102"/>
          <p:cNvSpPr/>
          <p:nvPr/>
        </p:nvSpPr>
        <p:spPr>
          <a:xfrm>
            <a:off x="8490502" y="4650412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4" name="Triangle 103"/>
          <p:cNvSpPr/>
          <p:nvPr/>
        </p:nvSpPr>
        <p:spPr>
          <a:xfrm>
            <a:off x="8331477" y="4501324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Oval 116"/>
          <p:cNvSpPr/>
          <p:nvPr/>
        </p:nvSpPr>
        <p:spPr>
          <a:xfrm>
            <a:off x="7502183" y="4542685"/>
            <a:ext cx="34289" cy="426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5815714" y="4282353"/>
            <a:ext cx="11263" cy="11075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048291" y="4958247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aspect</a:t>
            </a:r>
          </a:p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response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105" name="Straight Arrow Connector 104"/>
          <p:cNvCxnSpPr/>
          <p:nvPr/>
        </p:nvCxnSpPr>
        <p:spPr>
          <a:xfrm>
            <a:off x="5781146" y="5306083"/>
            <a:ext cx="3128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3857271" y="4445633"/>
            <a:ext cx="154234" cy="19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6" name="Curved Connector 85"/>
          <p:cNvCxnSpPr/>
          <p:nvPr/>
        </p:nvCxnSpPr>
        <p:spPr>
          <a:xfrm>
            <a:off x="4011504" y="4542685"/>
            <a:ext cx="208722" cy="2458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3860763" y="4709019"/>
            <a:ext cx="145774" cy="20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06" name="Straight Arrow Connector 105"/>
          <p:cNvCxnSpPr/>
          <p:nvPr/>
        </p:nvCxnSpPr>
        <p:spPr>
          <a:xfrm>
            <a:off x="4011504" y="4812795"/>
            <a:ext cx="2087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reeform 106"/>
          <p:cNvSpPr/>
          <p:nvPr/>
        </p:nvSpPr>
        <p:spPr>
          <a:xfrm>
            <a:off x="5861979" y="4261858"/>
            <a:ext cx="459563" cy="1003853"/>
          </a:xfrm>
          <a:custGeom>
            <a:avLst/>
            <a:gdLst>
              <a:gd name="connsiteX0" fmla="*/ 0 w 612750"/>
              <a:gd name="connsiteY0" fmla="*/ 0 h 1338470"/>
              <a:gd name="connsiteX1" fmla="*/ 13252 w 612750"/>
              <a:gd name="connsiteY1" fmla="*/ 225287 h 1338470"/>
              <a:gd name="connsiteX2" fmla="*/ 66261 w 612750"/>
              <a:gd name="connsiteY2" fmla="*/ 291548 h 1338470"/>
              <a:gd name="connsiteX3" fmla="*/ 145774 w 612750"/>
              <a:gd name="connsiteY3" fmla="*/ 318053 h 1338470"/>
              <a:gd name="connsiteX4" fmla="*/ 569844 w 612750"/>
              <a:gd name="connsiteY4" fmla="*/ 410818 h 1338470"/>
              <a:gd name="connsiteX5" fmla="*/ 569844 w 612750"/>
              <a:gd name="connsiteY5" fmla="*/ 450574 h 1338470"/>
              <a:gd name="connsiteX6" fmla="*/ 318052 w 612750"/>
              <a:gd name="connsiteY6" fmla="*/ 503583 h 1338470"/>
              <a:gd name="connsiteX7" fmla="*/ 79513 w 612750"/>
              <a:gd name="connsiteY7" fmla="*/ 609600 h 1338470"/>
              <a:gd name="connsiteX8" fmla="*/ 26504 w 612750"/>
              <a:gd name="connsiteY8" fmla="*/ 662609 h 1338470"/>
              <a:gd name="connsiteX9" fmla="*/ 13252 w 612750"/>
              <a:gd name="connsiteY9" fmla="*/ 742122 h 1338470"/>
              <a:gd name="connsiteX10" fmla="*/ 13252 w 612750"/>
              <a:gd name="connsiteY10" fmla="*/ 1338470 h 1338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750" h="1338470">
                <a:moveTo>
                  <a:pt x="0" y="0"/>
                </a:moveTo>
                <a:cubicBezTo>
                  <a:pt x="1104" y="88348"/>
                  <a:pt x="2209" y="176696"/>
                  <a:pt x="13252" y="225287"/>
                </a:cubicBezTo>
                <a:cubicBezTo>
                  <a:pt x="24295" y="273878"/>
                  <a:pt x="44174" y="276087"/>
                  <a:pt x="66261" y="291548"/>
                </a:cubicBezTo>
                <a:cubicBezTo>
                  <a:pt x="88348" y="307009"/>
                  <a:pt x="61844" y="298175"/>
                  <a:pt x="145774" y="318053"/>
                </a:cubicBezTo>
                <a:cubicBezTo>
                  <a:pt x="229705" y="337931"/>
                  <a:pt x="499166" y="388731"/>
                  <a:pt x="569844" y="410818"/>
                </a:cubicBezTo>
                <a:cubicBezTo>
                  <a:pt x="640522" y="432905"/>
                  <a:pt x="611809" y="435113"/>
                  <a:pt x="569844" y="450574"/>
                </a:cubicBezTo>
                <a:cubicBezTo>
                  <a:pt x="527879" y="466035"/>
                  <a:pt x="399774" y="477079"/>
                  <a:pt x="318052" y="503583"/>
                </a:cubicBezTo>
                <a:cubicBezTo>
                  <a:pt x="236330" y="530087"/>
                  <a:pt x="128104" y="583096"/>
                  <a:pt x="79513" y="609600"/>
                </a:cubicBezTo>
                <a:cubicBezTo>
                  <a:pt x="30922" y="636104"/>
                  <a:pt x="37547" y="640522"/>
                  <a:pt x="26504" y="662609"/>
                </a:cubicBezTo>
                <a:cubicBezTo>
                  <a:pt x="15461" y="684696"/>
                  <a:pt x="15461" y="629479"/>
                  <a:pt x="13252" y="742122"/>
                </a:cubicBezTo>
                <a:cubicBezTo>
                  <a:pt x="11043" y="854765"/>
                  <a:pt x="13252" y="1338470"/>
                  <a:pt x="13252" y="133847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8" name="Oval 107"/>
          <p:cNvSpPr/>
          <p:nvPr/>
        </p:nvSpPr>
        <p:spPr>
          <a:xfrm>
            <a:off x="6265564" y="4520999"/>
            <a:ext cx="103311" cy="131547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9" name="TextBox 108"/>
          <p:cNvSpPr txBox="1"/>
          <p:nvPr/>
        </p:nvSpPr>
        <p:spPr>
          <a:xfrm>
            <a:off x="6224456" y="4222553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Apple Braille" charset="0"/>
                <a:ea typeface="Apple Braille" charset="0"/>
                <a:cs typeface="Apple Braille" charset="0"/>
              </a:rPr>
              <a:t>argmax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629177" y="446138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5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7536472" y="4376597"/>
            <a:ext cx="409863" cy="18137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 flipV="1">
            <a:off x="7536472" y="4557967"/>
            <a:ext cx="280655" cy="9965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7245627" y="4564000"/>
            <a:ext cx="290845" cy="31949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 flipV="1">
            <a:off x="7354956" y="4247875"/>
            <a:ext cx="181516" cy="31612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7106477" y="4521200"/>
            <a:ext cx="429995" cy="6411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7182076" y="4323300"/>
            <a:ext cx="296313" cy="254547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3" name="TextBox 82"/>
          <p:cNvSpPr txBox="1"/>
          <p:nvPr/>
        </p:nvSpPr>
        <p:spPr>
          <a:xfrm>
            <a:off x="545344" y="3784291"/>
            <a:ext cx="28082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Define “aspect”</a:t>
            </a:r>
          </a:p>
          <a:p>
            <a:r>
              <a:rPr lang="en-US" altLang="zh-TW" sz="1600" i="1" dirty="0">
                <a:solidFill>
                  <a:schemeClr val="accent1"/>
                </a:solidFill>
                <a:latin typeface="Apple Braille" charset="0"/>
                <a:ea typeface="Apple Braille" charset="0"/>
                <a:cs typeface="Apple Braille" charset="0"/>
              </a:rPr>
              <a:t>For each of the 4 events: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Introduce the event by Wiki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Show 3 summarization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Criterion: [score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1-6]</a:t>
            </a:r>
            <a:endParaRPr lang="en-US" altLang="zh-TW" sz="14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524251" y="3773711"/>
            <a:ext cx="5130425" cy="1960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202695"/>
              </p:ext>
            </p:extLst>
          </p:nvPr>
        </p:nvGraphicFramePr>
        <p:xfrm>
          <a:off x="3647661" y="3829702"/>
          <a:ext cx="4867691" cy="156210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461053"/>
                <a:gridCol w="1135546"/>
                <a:gridCol w="1135546"/>
                <a:gridCol w="1135546"/>
              </a:tblGrid>
              <a:tr h="278130">
                <a:tc>
                  <a:txBody>
                    <a:bodyPr/>
                    <a:lstStyle/>
                    <a:p>
                      <a:r>
                        <a:rPr lang="en-US" altLang="zh-TW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event</a:t>
                      </a:r>
                      <a:endParaRPr lang="en-US" sz="1600" i="1" dirty="0">
                        <a:latin typeface="Apple Braille" charset="0"/>
                        <a:ea typeface="Apple Braille" charset="0"/>
                        <a:cs typeface="Apple Braille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i="1" dirty="0" err="1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LDADeep</a:t>
                      </a:r>
                      <a:r>
                        <a:rPr lang="en-US" altLang="zh-TW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+</a:t>
                      </a:r>
                      <a:endParaRPr lang="en-US" sz="1600" i="1" dirty="0">
                        <a:latin typeface="Apple Braille" charset="0"/>
                        <a:ea typeface="Apple Braille" charset="0"/>
                        <a:cs typeface="Apple Braille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LDA</a:t>
                      </a:r>
                      <a:r>
                        <a:rPr lang="zh-TW" altLang="en-US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 </a:t>
                      </a:r>
                      <a:r>
                        <a:rPr lang="en-US" altLang="zh-TW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-</a:t>
                      </a:r>
                      <a:r>
                        <a:rPr lang="zh-TW" altLang="en-US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 </a:t>
                      </a:r>
                      <a:r>
                        <a:rPr lang="en-US" altLang="zh-TW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SIFT</a:t>
                      </a:r>
                      <a:endParaRPr lang="en-US" sz="1600" i="1" dirty="0">
                        <a:latin typeface="Apple Braille" charset="0"/>
                        <a:ea typeface="Apple Braille" charset="0"/>
                        <a:cs typeface="Apple Braille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i="1" dirty="0" err="1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Kmeans</a:t>
                      </a:r>
                      <a:endParaRPr lang="en-US" sz="1600" i="1" dirty="0">
                        <a:latin typeface="Apple Braille" charset="0"/>
                        <a:ea typeface="Apple Braille" charset="0"/>
                        <a:cs typeface="Apple Braille" charset="0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TW" sz="1600" i="1" dirty="0" smtClean="0"/>
                        <a:t>Hanami</a:t>
                      </a:r>
                      <a:endParaRPr lang="en-US" sz="1600" i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/>
                        <a:t>51.5</a:t>
                      </a:r>
                      <a:r>
                        <a:rPr lang="zh-TW" altLang="en-US" sz="1600" b="1" dirty="0" smtClean="0"/>
                        <a:t> </a:t>
                      </a:r>
                      <a:r>
                        <a:rPr lang="en-US" altLang="zh-TW" sz="1600" b="1" dirty="0" smtClean="0"/>
                        <a:t>%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26.3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22.2</a:t>
                      </a:r>
                      <a:r>
                        <a:rPr lang="zh-TW" altLang="en-US" sz="1600" baseline="0" dirty="0" smtClean="0"/>
                        <a:t> </a:t>
                      </a:r>
                      <a:r>
                        <a:rPr lang="en-US" altLang="zh-TW" sz="1600" baseline="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TW" sz="1600" i="1" dirty="0" smtClean="0"/>
                        <a:t>Holi</a:t>
                      </a:r>
                      <a:endParaRPr lang="en-US" sz="1600" i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29.7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15.0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/>
                        <a:t>55.4</a:t>
                      </a:r>
                      <a:r>
                        <a:rPr lang="zh-TW" altLang="en-US" sz="1600" b="1" dirty="0" smtClean="0"/>
                        <a:t> </a:t>
                      </a:r>
                      <a:r>
                        <a:rPr lang="en-US" altLang="zh-TW" sz="1600" b="1" dirty="0" smtClean="0"/>
                        <a:t>%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TW" sz="1600" i="1" dirty="0" err="1" smtClean="0"/>
                        <a:t>Batkid</a:t>
                      </a:r>
                      <a:endParaRPr lang="en-US" sz="1600" i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/>
                        <a:t>39.4</a:t>
                      </a:r>
                      <a:r>
                        <a:rPr lang="zh-TW" altLang="en-US" sz="1600" b="1" dirty="0" smtClean="0"/>
                        <a:t> </a:t>
                      </a:r>
                      <a:r>
                        <a:rPr lang="en-US" altLang="zh-TW" sz="1600" b="1" dirty="0" smtClean="0"/>
                        <a:t>%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38.5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22.1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TW" sz="1200" i="1" dirty="0" smtClean="0"/>
                        <a:t>Occupy</a:t>
                      </a:r>
                      <a:r>
                        <a:rPr lang="zh-TW" altLang="en-US" sz="1200" i="1" dirty="0" smtClean="0"/>
                        <a:t> </a:t>
                      </a:r>
                      <a:r>
                        <a:rPr lang="en-US" altLang="zh-TW" sz="1200" i="1" dirty="0" smtClean="0"/>
                        <a:t>Movement</a:t>
                      </a:r>
                      <a:endParaRPr lang="en-US" sz="1200" i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/>
                        <a:t>47.2</a:t>
                      </a:r>
                      <a:r>
                        <a:rPr lang="zh-TW" altLang="en-US" sz="1600" b="1" dirty="0" smtClean="0"/>
                        <a:t> </a:t>
                      </a:r>
                      <a:r>
                        <a:rPr lang="en-US" altLang="zh-TW" sz="1600" b="1" dirty="0" smtClean="0"/>
                        <a:t>%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31.2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21.6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38</a:t>
            </a:fld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3"/>
              </a:rPr>
              <a:t>b01902004@csie.ntu.edu.tw)</a:t>
            </a:r>
            <a:endParaRPr lang="en-US" sz="1050" dirty="0"/>
          </a:p>
        </p:txBody>
      </p:sp>
      <p:sp>
        <p:nvSpPr>
          <p:cNvPr id="5" name="TextBox 4"/>
          <p:cNvSpPr txBox="1"/>
          <p:nvPr/>
        </p:nvSpPr>
        <p:spPr>
          <a:xfrm>
            <a:off x="123949" y="5031506"/>
            <a:ext cx="364099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The more aspects discovered the </a:t>
            </a:r>
            <a:r>
              <a:rPr lang="en-US" altLang="zh-TW" sz="1600" b="1" i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better</a:t>
            </a:r>
          </a:p>
          <a:p>
            <a:r>
              <a:rPr lang="en-US" altLang="zh-TW" sz="1600" b="1" i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The </a:t>
            </a:r>
            <a:r>
              <a:rPr lang="en-US" altLang="zh-TW" sz="16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more diverse aspects the </a:t>
            </a:r>
            <a:r>
              <a:rPr lang="en-US" altLang="zh-TW" sz="1600" b="1" i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better</a:t>
            </a:r>
            <a:endParaRPr lang="en-US" altLang="zh-TW" sz="1600" b="1" i="1" dirty="0">
              <a:solidFill>
                <a:srgbClr val="FF0000"/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5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 Single Corner Rectangle 65"/>
          <p:cNvSpPr/>
          <p:nvPr/>
        </p:nvSpPr>
        <p:spPr>
          <a:xfrm>
            <a:off x="3524251" y="3376147"/>
            <a:ext cx="5130425" cy="2358398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Comparison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Between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Models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0" name="Round Single Corner Rectangle 9"/>
          <p:cNvSpPr/>
          <p:nvPr/>
        </p:nvSpPr>
        <p:spPr>
          <a:xfrm>
            <a:off x="556591" y="1157788"/>
            <a:ext cx="2844722" cy="1888893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556591" y="1575801"/>
            <a:ext cx="2844722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1529850" y="1202749"/>
            <a:ext cx="912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Dataset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487" y="1622177"/>
            <a:ext cx="29073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YFCC100M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100M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user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generated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daily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photos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32%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text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description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69%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tags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    </a:t>
            </a:r>
            <a:r>
              <a:rPr lang="en-US" altLang="zh-TW" sz="1200" dirty="0" smtClean="0">
                <a:latin typeface="Apple Braille" charset="0"/>
                <a:ea typeface="Apple Braille" charset="0"/>
                <a:cs typeface="Apple Braille" charset="0"/>
              </a:rPr>
              <a:t>(mostly</a:t>
            </a:r>
            <a:r>
              <a:rPr lang="zh-TW" altLang="en-US" sz="12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about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which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camera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used)</a:t>
            </a:r>
            <a:endParaRPr lang="en-US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6" name="Round Single Corner Rectangle 25"/>
          <p:cNvSpPr/>
          <p:nvPr/>
        </p:nvSpPr>
        <p:spPr>
          <a:xfrm>
            <a:off x="3524251" y="1157788"/>
            <a:ext cx="5130425" cy="212679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Rectangle 26"/>
          <p:cNvSpPr/>
          <p:nvPr/>
        </p:nvSpPr>
        <p:spPr>
          <a:xfrm>
            <a:off x="3524252" y="1575801"/>
            <a:ext cx="1647740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/>
          <p:cNvSpPr txBox="1"/>
          <p:nvPr/>
        </p:nvSpPr>
        <p:spPr>
          <a:xfrm>
            <a:off x="5167253" y="1203956"/>
            <a:ext cx="2003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Comparing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Methods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29753" y="1575801"/>
            <a:ext cx="1647740" cy="17059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/>
          <p:cNvSpPr/>
          <p:nvPr/>
        </p:nvSpPr>
        <p:spPr>
          <a:xfrm>
            <a:off x="6922507" y="1575801"/>
            <a:ext cx="1732169" cy="17049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/>
          <p:cNvSpPr txBox="1"/>
          <p:nvPr/>
        </p:nvSpPr>
        <p:spPr>
          <a:xfrm>
            <a:off x="3497364" y="1619277"/>
            <a:ext cx="152990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+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</a:br>
            <a:endParaRPr lang="en-US" altLang="zh-TW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20226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Box 37"/>
          <p:cNvSpPr txBox="1"/>
          <p:nvPr/>
        </p:nvSpPr>
        <p:spPr>
          <a:xfrm>
            <a:off x="4136445" y="4653186"/>
            <a:ext cx="642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CNN</a:t>
            </a:r>
            <a:endParaRPr lang="en-US" sz="1200" dirty="0"/>
          </a:p>
        </p:txBody>
      </p:sp>
      <p:sp>
        <p:nvSpPr>
          <p:cNvPr id="39" name="Rectangle 38"/>
          <p:cNvSpPr/>
          <p:nvPr/>
        </p:nvSpPr>
        <p:spPr>
          <a:xfrm>
            <a:off x="4663725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TextBox 39"/>
          <p:cNvSpPr txBox="1"/>
          <p:nvPr/>
        </p:nvSpPr>
        <p:spPr>
          <a:xfrm>
            <a:off x="4599822" y="4653186"/>
            <a:ext cx="485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LDA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3860762" y="4973341"/>
            <a:ext cx="145774" cy="20755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8" name="Curved Connector 47"/>
          <p:cNvCxnSpPr/>
          <p:nvPr/>
        </p:nvCxnSpPr>
        <p:spPr>
          <a:xfrm flipV="1">
            <a:off x="4006535" y="4841010"/>
            <a:ext cx="208722" cy="239123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558156" y="4791316"/>
            <a:ext cx="1055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5349523" y="4277694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5344555" y="449138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5349525" y="4705077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5349526" y="492373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5349526" y="514239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807690" y="3946086"/>
            <a:ext cx="1097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Latent</a:t>
            </a:r>
            <a:r>
              <a:rPr lang="zh-TW" altLang="en-US" sz="1200" i="1" u="sng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aspects</a:t>
            </a:r>
            <a:endParaRPr lang="en-US" sz="1200" i="1" u="sng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69" name="Curved Connector 68"/>
          <p:cNvCxnSpPr>
            <a:endCxn id="61" idx="2"/>
          </p:cNvCxnSpPr>
          <p:nvPr/>
        </p:nvCxnSpPr>
        <p:spPr>
          <a:xfrm flipV="1">
            <a:off x="5001655" y="4557969"/>
            <a:ext cx="342900" cy="213691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endCxn id="60" idx="2"/>
          </p:cNvCxnSpPr>
          <p:nvPr/>
        </p:nvCxnSpPr>
        <p:spPr>
          <a:xfrm rot="5400000" flipH="1" flipV="1">
            <a:off x="4969956" y="4392093"/>
            <a:ext cx="427383" cy="331751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endCxn id="63" idx="2"/>
          </p:cNvCxnSpPr>
          <p:nvPr/>
        </p:nvCxnSpPr>
        <p:spPr>
          <a:xfrm>
            <a:off x="5017772" y="4788533"/>
            <a:ext cx="331754" cy="201787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endCxn id="64" idx="2"/>
          </p:cNvCxnSpPr>
          <p:nvPr/>
        </p:nvCxnSpPr>
        <p:spPr>
          <a:xfrm rot="16200000" flipH="1">
            <a:off x="4964990" y="4824442"/>
            <a:ext cx="437319" cy="331754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62" idx="2"/>
          </p:cNvCxnSpPr>
          <p:nvPr/>
        </p:nvCxnSpPr>
        <p:spPr>
          <a:xfrm>
            <a:off x="5017773" y="4771659"/>
            <a:ext cx="331753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203974" y="1627662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-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SIFT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SIFT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15870" y="1630780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Kmeans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–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FC7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</a:t>
            </a:r>
            <a:r>
              <a:rPr lang="en-US" altLang="zh-TW" sz="1600" dirty="0" err="1" smtClean="0">
                <a:latin typeface="Apple Braille" charset="0"/>
                <a:ea typeface="Apple Braille" charset="0"/>
                <a:cs typeface="Apple Braille" charset="0"/>
              </a:rPr>
              <a:t>Kmeans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0" name="Round Single Corner Rectangle 79"/>
          <p:cNvSpPr/>
          <p:nvPr/>
        </p:nvSpPr>
        <p:spPr>
          <a:xfrm>
            <a:off x="563216" y="3374719"/>
            <a:ext cx="2844722" cy="167252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1" name="Rectangle 80"/>
          <p:cNvSpPr/>
          <p:nvPr/>
        </p:nvSpPr>
        <p:spPr>
          <a:xfrm>
            <a:off x="563216" y="3772284"/>
            <a:ext cx="2844722" cy="1966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2" name="TextBox 81"/>
          <p:cNvSpPr txBox="1"/>
          <p:nvPr/>
        </p:nvSpPr>
        <p:spPr>
          <a:xfrm>
            <a:off x="1058668" y="3424119"/>
            <a:ext cx="2245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Online Questionnaire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170166" y="3425866"/>
            <a:ext cx="3219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 smtClean="0">
                <a:latin typeface="Apple Braille" charset="0"/>
                <a:ea typeface="Apple Braille" charset="0"/>
                <a:cs typeface="Apple Braille" charset="0"/>
              </a:rPr>
              <a:t>Subjective</a:t>
            </a:r>
            <a:r>
              <a:rPr lang="zh-TW" altLang="en-US" sz="1600" b="1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 smtClean="0">
                <a:latin typeface="Apple Braille" charset="0"/>
                <a:ea typeface="Apple Braille" charset="0"/>
                <a:cs typeface="Apple Braille" charset="0"/>
              </a:rPr>
              <a:t>Test</a:t>
            </a:r>
            <a:r>
              <a:rPr lang="zh-TW" altLang="en-US" sz="1600" b="1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 smtClean="0">
                <a:latin typeface="Apple Braille" charset="0"/>
                <a:ea typeface="Apple Braille" charset="0"/>
                <a:cs typeface="Apple Braille" charset="0"/>
              </a:rPr>
              <a:t>Result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7205870" y="4809909"/>
            <a:ext cx="834887" cy="378096"/>
          </a:xfrm>
          <a:custGeom>
            <a:avLst/>
            <a:gdLst>
              <a:gd name="connsiteX0" fmla="*/ 0 w 1113183"/>
              <a:gd name="connsiteY0" fmla="*/ 504128 h 504128"/>
              <a:gd name="connsiteX1" fmla="*/ 543339 w 1113183"/>
              <a:gd name="connsiteY1" fmla="*/ 464371 h 504128"/>
              <a:gd name="connsiteX2" fmla="*/ 742122 w 1113183"/>
              <a:gd name="connsiteY2" fmla="*/ 66806 h 504128"/>
              <a:gd name="connsiteX3" fmla="*/ 1113183 w 1113183"/>
              <a:gd name="connsiteY3" fmla="*/ 545 h 50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504128">
                <a:moveTo>
                  <a:pt x="0" y="504128"/>
                </a:moveTo>
                <a:lnTo>
                  <a:pt x="543339" y="464371"/>
                </a:lnTo>
                <a:cubicBezTo>
                  <a:pt x="667026" y="391484"/>
                  <a:pt x="647148" y="144110"/>
                  <a:pt x="742122" y="66806"/>
                </a:cubicBezTo>
                <a:cubicBezTo>
                  <a:pt x="837096" y="-10498"/>
                  <a:pt x="1113183" y="545"/>
                  <a:pt x="1113183" y="54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1" name="Freeform 90"/>
          <p:cNvSpPr/>
          <p:nvPr/>
        </p:nvSpPr>
        <p:spPr>
          <a:xfrm>
            <a:off x="8040757" y="4800379"/>
            <a:ext cx="536713" cy="312781"/>
          </a:xfrm>
          <a:custGeom>
            <a:avLst/>
            <a:gdLst>
              <a:gd name="connsiteX0" fmla="*/ 0 w 715617"/>
              <a:gd name="connsiteY0" fmla="*/ 0 h 417041"/>
              <a:gd name="connsiteX1" fmla="*/ 198783 w 715617"/>
              <a:gd name="connsiteY1" fmla="*/ 410817 h 417041"/>
              <a:gd name="connsiteX2" fmla="*/ 516835 w 715617"/>
              <a:gd name="connsiteY2" fmla="*/ 251791 h 417041"/>
              <a:gd name="connsiteX3" fmla="*/ 715617 w 715617"/>
              <a:gd name="connsiteY3" fmla="*/ 304800 h 417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617" h="417041">
                <a:moveTo>
                  <a:pt x="0" y="0"/>
                </a:moveTo>
                <a:cubicBezTo>
                  <a:pt x="56322" y="184426"/>
                  <a:pt x="112644" y="368852"/>
                  <a:pt x="198783" y="410817"/>
                </a:cubicBezTo>
                <a:cubicBezTo>
                  <a:pt x="284922" y="452782"/>
                  <a:pt x="430696" y="269460"/>
                  <a:pt x="516835" y="251791"/>
                </a:cubicBezTo>
                <a:cubicBezTo>
                  <a:pt x="602974" y="234122"/>
                  <a:pt x="715617" y="304800"/>
                  <a:pt x="715617" y="3048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" name="Freeform 91"/>
          <p:cNvSpPr/>
          <p:nvPr/>
        </p:nvSpPr>
        <p:spPr>
          <a:xfrm>
            <a:off x="8040757" y="4124518"/>
            <a:ext cx="196032" cy="695739"/>
          </a:xfrm>
          <a:custGeom>
            <a:avLst/>
            <a:gdLst>
              <a:gd name="connsiteX0" fmla="*/ 0 w 261376"/>
              <a:gd name="connsiteY0" fmla="*/ 927652 h 927652"/>
              <a:gd name="connsiteX1" fmla="*/ 238539 w 261376"/>
              <a:gd name="connsiteY1" fmla="*/ 450574 h 927652"/>
              <a:gd name="connsiteX2" fmla="*/ 251791 w 261376"/>
              <a:gd name="connsiteY2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376" h="927652">
                <a:moveTo>
                  <a:pt x="0" y="927652"/>
                </a:moveTo>
                <a:cubicBezTo>
                  <a:pt x="98287" y="766417"/>
                  <a:pt x="196574" y="605183"/>
                  <a:pt x="238539" y="450574"/>
                </a:cubicBezTo>
                <a:cubicBezTo>
                  <a:pt x="280504" y="295965"/>
                  <a:pt x="251791" y="0"/>
                  <a:pt x="25179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/>
          <p:cNvSpPr/>
          <p:nvPr/>
        </p:nvSpPr>
        <p:spPr>
          <a:xfrm>
            <a:off x="7205869" y="4103273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/>
          <p:cNvSpPr/>
          <p:nvPr/>
        </p:nvSpPr>
        <p:spPr>
          <a:xfrm>
            <a:off x="7031934" y="4376599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5" name="Rectangle 94"/>
          <p:cNvSpPr/>
          <p:nvPr/>
        </p:nvSpPr>
        <p:spPr>
          <a:xfrm>
            <a:off x="7946335" y="4207634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6" name="Rectangle 95"/>
          <p:cNvSpPr/>
          <p:nvPr/>
        </p:nvSpPr>
        <p:spPr>
          <a:xfrm>
            <a:off x="7240657" y="4376600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7" name="Rectangle 96"/>
          <p:cNvSpPr/>
          <p:nvPr/>
        </p:nvSpPr>
        <p:spPr>
          <a:xfrm>
            <a:off x="7171084" y="4883495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8" name="Rectangle 97"/>
          <p:cNvSpPr/>
          <p:nvPr/>
        </p:nvSpPr>
        <p:spPr>
          <a:xfrm>
            <a:off x="7817126" y="4585320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Cross 98"/>
          <p:cNvSpPr/>
          <p:nvPr/>
        </p:nvSpPr>
        <p:spPr>
          <a:xfrm>
            <a:off x="7946335" y="5056902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Cross 99"/>
          <p:cNvSpPr/>
          <p:nvPr/>
        </p:nvSpPr>
        <p:spPr>
          <a:xfrm>
            <a:off x="8328992" y="5201019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Cross 100"/>
          <p:cNvSpPr/>
          <p:nvPr/>
        </p:nvSpPr>
        <p:spPr>
          <a:xfrm>
            <a:off x="7832035" y="5191080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2" name="Triangle 101"/>
          <p:cNvSpPr/>
          <p:nvPr/>
        </p:nvSpPr>
        <p:spPr>
          <a:xfrm>
            <a:off x="8376202" y="4247877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3" name="Triangle 102"/>
          <p:cNvSpPr/>
          <p:nvPr/>
        </p:nvSpPr>
        <p:spPr>
          <a:xfrm>
            <a:off x="8490502" y="4650412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4" name="Triangle 103"/>
          <p:cNvSpPr/>
          <p:nvPr/>
        </p:nvSpPr>
        <p:spPr>
          <a:xfrm>
            <a:off x="8331477" y="4501324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Oval 116"/>
          <p:cNvSpPr/>
          <p:nvPr/>
        </p:nvSpPr>
        <p:spPr>
          <a:xfrm>
            <a:off x="7502183" y="4542685"/>
            <a:ext cx="34289" cy="426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5815714" y="4282353"/>
            <a:ext cx="11263" cy="11075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048291" y="4958247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aspect</a:t>
            </a:r>
          </a:p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response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105" name="Straight Arrow Connector 104"/>
          <p:cNvCxnSpPr/>
          <p:nvPr/>
        </p:nvCxnSpPr>
        <p:spPr>
          <a:xfrm>
            <a:off x="5781146" y="5306083"/>
            <a:ext cx="3128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3857271" y="4445633"/>
            <a:ext cx="154234" cy="19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6" name="Curved Connector 85"/>
          <p:cNvCxnSpPr/>
          <p:nvPr/>
        </p:nvCxnSpPr>
        <p:spPr>
          <a:xfrm>
            <a:off x="4011504" y="4542685"/>
            <a:ext cx="208722" cy="2458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3860763" y="4709019"/>
            <a:ext cx="145774" cy="20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06" name="Straight Arrow Connector 105"/>
          <p:cNvCxnSpPr/>
          <p:nvPr/>
        </p:nvCxnSpPr>
        <p:spPr>
          <a:xfrm>
            <a:off x="4011504" y="4812795"/>
            <a:ext cx="2087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reeform 106"/>
          <p:cNvSpPr/>
          <p:nvPr/>
        </p:nvSpPr>
        <p:spPr>
          <a:xfrm>
            <a:off x="5861979" y="4261858"/>
            <a:ext cx="459563" cy="1003853"/>
          </a:xfrm>
          <a:custGeom>
            <a:avLst/>
            <a:gdLst>
              <a:gd name="connsiteX0" fmla="*/ 0 w 612750"/>
              <a:gd name="connsiteY0" fmla="*/ 0 h 1338470"/>
              <a:gd name="connsiteX1" fmla="*/ 13252 w 612750"/>
              <a:gd name="connsiteY1" fmla="*/ 225287 h 1338470"/>
              <a:gd name="connsiteX2" fmla="*/ 66261 w 612750"/>
              <a:gd name="connsiteY2" fmla="*/ 291548 h 1338470"/>
              <a:gd name="connsiteX3" fmla="*/ 145774 w 612750"/>
              <a:gd name="connsiteY3" fmla="*/ 318053 h 1338470"/>
              <a:gd name="connsiteX4" fmla="*/ 569844 w 612750"/>
              <a:gd name="connsiteY4" fmla="*/ 410818 h 1338470"/>
              <a:gd name="connsiteX5" fmla="*/ 569844 w 612750"/>
              <a:gd name="connsiteY5" fmla="*/ 450574 h 1338470"/>
              <a:gd name="connsiteX6" fmla="*/ 318052 w 612750"/>
              <a:gd name="connsiteY6" fmla="*/ 503583 h 1338470"/>
              <a:gd name="connsiteX7" fmla="*/ 79513 w 612750"/>
              <a:gd name="connsiteY7" fmla="*/ 609600 h 1338470"/>
              <a:gd name="connsiteX8" fmla="*/ 26504 w 612750"/>
              <a:gd name="connsiteY8" fmla="*/ 662609 h 1338470"/>
              <a:gd name="connsiteX9" fmla="*/ 13252 w 612750"/>
              <a:gd name="connsiteY9" fmla="*/ 742122 h 1338470"/>
              <a:gd name="connsiteX10" fmla="*/ 13252 w 612750"/>
              <a:gd name="connsiteY10" fmla="*/ 1338470 h 1338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750" h="1338470">
                <a:moveTo>
                  <a:pt x="0" y="0"/>
                </a:moveTo>
                <a:cubicBezTo>
                  <a:pt x="1104" y="88348"/>
                  <a:pt x="2209" y="176696"/>
                  <a:pt x="13252" y="225287"/>
                </a:cubicBezTo>
                <a:cubicBezTo>
                  <a:pt x="24295" y="273878"/>
                  <a:pt x="44174" y="276087"/>
                  <a:pt x="66261" y="291548"/>
                </a:cubicBezTo>
                <a:cubicBezTo>
                  <a:pt x="88348" y="307009"/>
                  <a:pt x="61844" y="298175"/>
                  <a:pt x="145774" y="318053"/>
                </a:cubicBezTo>
                <a:cubicBezTo>
                  <a:pt x="229705" y="337931"/>
                  <a:pt x="499166" y="388731"/>
                  <a:pt x="569844" y="410818"/>
                </a:cubicBezTo>
                <a:cubicBezTo>
                  <a:pt x="640522" y="432905"/>
                  <a:pt x="611809" y="435113"/>
                  <a:pt x="569844" y="450574"/>
                </a:cubicBezTo>
                <a:cubicBezTo>
                  <a:pt x="527879" y="466035"/>
                  <a:pt x="399774" y="477079"/>
                  <a:pt x="318052" y="503583"/>
                </a:cubicBezTo>
                <a:cubicBezTo>
                  <a:pt x="236330" y="530087"/>
                  <a:pt x="128104" y="583096"/>
                  <a:pt x="79513" y="609600"/>
                </a:cubicBezTo>
                <a:cubicBezTo>
                  <a:pt x="30922" y="636104"/>
                  <a:pt x="37547" y="640522"/>
                  <a:pt x="26504" y="662609"/>
                </a:cubicBezTo>
                <a:cubicBezTo>
                  <a:pt x="15461" y="684696"/>
                  <a:pt x="15461" y="629479"/>
                  <a:pt x="13252" y="742122"/>
                </a:cubicBezTo>
                <a:cubicBezTo>
                  <a:pt x="11043" y="854765"/>
                  <a:pt x="13252" y="1338470"/>
                  <a:pt x="13252" y="133847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8" name="Oval 107"/>
          <p:cNvSpPr/>
          <p:nvPr/>
        </p:nvSpPr>
        <p:spPr>
          <a:xfrm>
            <a:off x="6265564" y="4520999"/>
            <a:ext cx="103311" cy="131547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9" name="TextBox 108"/>
          <p:cNvSpPr txBox="1"/>
          <p:nvPr/>
        </p:nvSpPr>
        <p:spPr>
          <a:xfrm>
            <a:off x="6224456" y="4222553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Apple Braille" charset="0"/>
                <a:ea typeface="Apple Braille" charset="0"/>
                <a:cs typeface="Apple Braille" charset="0"/>
              </a:rPr>
              <a:t>argmax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629177" y="446138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5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7536472" y="4376597"/>
            <a:ext cx="409863" cy="18137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 flipV="1">
            <a:off x="7536472" y="4557967"/>
            <a:ext cx="280655" cy="9965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7245627" y="4564000"/>
            <a:ext cx="290845" cy="31949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 flipV="1">
            <a:off x="7354956" y="4247875"/>
            <a:ext cx="181516" cy="31612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7106477" y="4521200"/>
            <a:ext cx="429995" cy="6411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7182076" y="4323300"/>
            <a:ext cx="296313" cy="254547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3" name="TextBox 82"/>
          <p:cNvSpPr txBox="1"/>
          <p:nvPr/>
        </p:nvSpPr>
        <p:spPr>
          <a:xfrm>
            <a:off x="545344" y="3784291"/>
            <a:ext cx="2808205" cy="15311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Define “aspect”</a:t>
            </a:r>
          </a:p>
          <a:p>
            <a:r>
              <a:rPr lang="en-US" altLang="zh-TW" sz="1600" i="1" dirty="0">
                <a:solidFill>
                  <a:schemeClr val="accent1"/>
                </a:solidFill>
                <a:latin typeface="Apple Braille" charset="0"/>
                <a:ea typeface="Apple Braille" charset="0"/>
                <a:cs typeface="Apple Braille" charset="0"/>
              </a:rPr>
              <a:t>For each of the 4 events: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Introduce the event by Wiki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Show 3 summarization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Criterion: [score 1-6]</a:t>
            </a:r>
          </a:p>
          <a:p>
            <a:pPr marL="214313" indent="-214313">
              <a:buFont typeface="Wingdings" charset="2"/>
              <a:buChar char="Ø"/>
            </a:pPr>
            <a:endParaRPr lang="en-US" altLang="zh-TW" sz="135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524251" y="3773711"/>
            <a:ext cx="5130425" cy="1960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003834"/>
              </p:ext>
            </p:extLst>
          </p:nvPr>
        </p:nvGraphicFramePr>
        <p:xfrm>
          <a:off x="3647661" y="3829702"/>
          <a:ext cx="4867691" cy="156210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461053"/>
                <a:gridCol w="1135546"/>
                <a:gridCol w="1135546"/>
                <a:gridCol w="1135546"/>
              </a:tblGrid>
              <a:tr h="278130">
                <a:tc>
                  <a:txBody>
                    <a:bodyPr/>
                    <a:lstStyle/>
                    <a:p>
                      <a:r>
                        <a:rPr lang="en-US" altLang="zh-TW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event</a:t>
                      </a:r>
                      <a:endParaRPr lang="en-US" sz="1600" i="1" dirty="0">
                        <a:latin typeface="Apple Braille" charset="0"/>
                        <a:ea typeface="Apple Braille" charset="0"/>
                        <a:cs typeface="Apple Braille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i="1" dirty="0" err="1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LDADeep</a:t>
                      </a:r>
                      <a:r>
                        <a:rPr lang="en-US" altLang="zh-TW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+</a:t>
                      </a:r>
                      <a:endParaRPr lang="en-US" sz="1600" i="1" dirty="0">
                        <a:latin typeface="Apple Braille" charset="0"/>
                        <a:ea typeface="Apple Braille" charset="0"/>
                        <a:cs typeface="Apple Braille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LDA</a:t>
                      </a:r>
                      <a:r>
                        <a:rPr lang="zh-TW" altLang="en-US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 </a:t>
                      </a:r>
                      <a:r>
                        <a:rPr lang="en-US" altLang="zh-TW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-</a:t>
                      </a:r>
                      <a:r>
                        <a:rPr lang="zh-TW" altLang="en-US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 </a:t>
                      </a:r>
                      <a:r>
                        <a:rPr lang="en-US" altLang="zh-TW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SIFT</a:t>
                      </a:r>
                      <a:endParaRPr lang="en-US" sz="1600" i="1" dirty="0">
                        <a:latin typeface="Apple Braille" charset="0"/>
                        <a:ea typeface="Apple Braille" charset="0"/>
                        <a:cs typeface="Apple Braille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i="1" dirty="0" err="1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Kmeans</a:t>
                      </a:r>
                      <a:endParaRPr lang="en-US" sz="1600" i="1" dirty="0">
                        <a:latin typeface="Apple Braille" charset="0"/>
                        <a:ea typeface="Apple Braille" charset="0"/>
                        <a:cs typeface="Apple Braille" charset="0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TW" sz="1600" i="1" dirty="0" smtClean="0"/>
                        <a:t>Hanami</a:t>
                      </a:r>
                      <a:endParaRPr lang="en-US" sz="1600" i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/>
                        <a:t>51.5</a:t>
                      </a:r>
                      <a:r>
                        <a:rPr lang="zh-TW" altLang="en-US" sz="1600" b="1" dirty="0" smtClean="0"/>
                        <a:t> </a:t>
                      </a:r>
                      <a:r>
                        <a:rPr lang="en-US" altLang="zh-TW" sz="1600" b="1" dirty="0" smtClean="0"/>
                        <a:t>%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26.3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22.2</a:t>
                      </a:r>
                      <a:r>
                        <a:rPr lang="zh-TW" altLang="en-US" sz="1600" baseline="0" dirty="0" smtClean="0"/>
                        <a:t> </a:t>
                      </a:r>
                      <a:r>
                        <a:rPr lang="en-US" altLang="zh-TW" sz="1600" baseline="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TW" sz="1600" i="1" dirty="0" smtClean="0"/>
                        <a:t>Holi</a:t>
                      </a:r>
                      <a:endParaRPr lang="en-US" sz="1600" i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29.7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15.0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/>
                        <a:t>55.4</a:t>
                      </a:r>
                      <a:r>
                        <a:rPr lang="zh-TW" altLang="en-US" sz="1600" b="1" dirty="0" smtClean="0"/>
                        <a:t> </a:t>
                      </a:r>
                      <a:r>
                        <a:rPr lang="en-US" altLang="zh-TW" sz="1600" b="1" dirty="0" smtClean="0"/>
                        <a:t>%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TW" sz="1600" i="1" dirty="0" err="1" smtClean="0"/>
                        <a:t>Batkid</a:t>
                      </a:r>
                      <a:endParaRPr lang="en-US" sz="1600" i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/>
                        <a:t>39.4</a:t>
                      </a:r>
                      <a:r>
                        <a:rPr lang="zh-TW" altLang="en-US" sz="1600" b="1" dirty="0" smtClean="0"/>
                        <a:t> </a:t>
                      </a:r>
                      <a:r>
                        <a:rPr lang="en-US" altLang="zh-TW" sz="1600" b="1" dirty="0" smtClean="0"/>
                        <a:t>%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38.5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22.1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TW" sz="1200" i="1" dirty="0" smtClean="0"/>
                        <a:t>Occupy</a:t>
                      </a:r>
                      <a:r>
                        <a:rPr lang="zh-TW" altLang="en-US" sz="1200" i="1" dirty="0" smtClean="0"/>
                        <a:t> </a:t>
                      </a:r>
                      <a:r>
                        <a:rPr lang="en-US" altLang="zh-TW" sz="1200" i="1" dirty="0" smtClean="0"/>
                        <a:t>Movement</a:t>
                      </a:r>
                      <a:endParaRPr lang="en-US" sz="1200" i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/>
                        <a:t>47.2</a:t>
                      </a:r>
                      <a:r>
                        <a:rPr lang="zh-TW" altLang="en-US" sz="1600" b="1" dirty="0" smtClean="0"/>
                        <a:t> </a:t>
                      </a:r>
                      <a:r>
                        <a:rPr lang="en-US" altLang="zh-TW" sz="1600" b="1" dirty="0" smtClean="0"/>
                        <a:t>%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31.2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21.6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509938" y="1541303"/>
            <a:ext cx="1657315" cy="1739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ectangle 118"/>
          <p:cNvSpPr/>
          <p:nvPr/>
        </p:nvSpPr>
        <p:spPr>
          <a:xfrm>
            <a:off x="6917969" y="1542149"/>
            <a:ext cx="1751020" cy="1739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Rectangle 119"/>
          <p:cNvSpPr/>
          <p:nvPr/>
        </p:nvSpPr>
        <p:spPr>
          <a:xfrm>
            <a:off x="5170166" y="3785666"/>
            <a:ext cx="992172" cy="16467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Rectangle 120"/>
          <p:cNvSpPr/>
          <p:nvPr/>
        </p:nvSpPr>
        <p:spPr>
          <a:xfrm>
            <a:off x="7470311" y="3785666"/>
            <a:ext cx="992172" cy="16467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4389687" y="5472200"/>
            <a:ext cx="47495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Comparison</a:t>
            </a:r>
            <a:r>
              <a:rPr lang="zh-TW" altLang="en-US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between</a:t>
            </a:r>
            <a:r>
              <a:rPr lang="zh-TW" altLang="en-US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“Models”</a:t>
            </a:r>
            <a:endParaRPr lang="en-US" sz="2700" b="1" i="1" dirty="0">
              <a:solidFill>
                <a:srgbClr val="FF0000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39</a:t>
            </a:fld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3"/>
              </a:rPr>
              <a:t>b01902004@csie.ntu.edu.tw)</a:t>
            </a:r>
            <a:endParaRPr lang="en-US" sz="1050" dirty="0"/>
          </a:p>
        </p:txBody>
      </p:sp>
      <p:sp>
        <p:nvSpPr>
          <p:cNvPr id="118" name="TextBox 117"/>
          <p:cNvSpPr txBox="1"/>
          <p:nvPr/>
        </p:nvSpPr>
        <p:spPr>
          <a:xfrm>
            <a:off x="123949" y="5031506"/>
            <a:ext cx="364099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The more aspects discovered the </a:t>
            </a:r>
            <a:r>
              <a:rPr lang="en-US" altLang="zh-TW" sz="1600" b="1" i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better</a:t>
            </a:r>
          </a:p>
          <a:p>
            <a:r>
              <a:rPr lang="en-US" altLang="zh-TW" sz="1600" b="1" i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The </a:t>
            </a:r>
            <a:r>
              <a:rPr lang="en-US" altLang="zh-TW" sz="16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more diverse aspects the </a:t>
            </a:r>
            <a:r>
              <a:rPr lang="en-US" altLang="zh-TW" sz="1600" b="1" i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better</a:t>
            </a:r>
            <a:endParaRPr lang="en-US" altLang="zh-TW" sz="1600" b="1" i="1" dirty="0">
              <a:solidFill>
                <a:srgbClr val="FF0000"/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1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Motivation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: Finding Essential Concepts</a:t>
            </a:r>
            <a:endParaRPr lang="en-US" dirty="0"/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4580247" y="2125266"/>
            <a:ext cx="20329" cy="2450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4991214" y="2226469"/>
            <a:ext cx="3298021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100"/>
              <a:t>To</a:t>
            </a:r>
            <a:r>
              <a:rPr lang="zh-TW" altLang="en-US" sz="2100" dirty="0"/>
              <a:t> </a:t>
            </a:r>
            <a:r>
              <a:rPr lang="en-US" altLang="zh-TW" sz="2100" dirty="0"/>
              <a:t>e</a:t>
            </a:r>
            <a:r>
              <a:rPr lang="en-US" sz="2100" dirty="0"/>
              <a:t>mpower complicated image applicatio</a:t>
            </a:r>
            <a:r>
              <a:rPr lang="en-US" altLang="zh-TW" sz="2100" dirty="0"/>
              <a:t>ns,</a:t>
            </a:r>
            <a:r>
              <a:rPr lang="zh-TW" altLang="en-US" sz="2100" dirty="0"/>
              <a:t> </a:t>
            </a:r>
            <a:r>
              <a:rPr lang="en-US" altLang="zh-TW" sz="2100" dirty="0"/>
              <a:t>we</a:t>
            </a:r>
            <a:r>
              <a:rPr lang="zh-TW" altLang="en-US" sz="2100" dirty="0"/>
              <a:t> </a:t>
            </a:r>
            <a:r>
              <a:rPr lang="en-US" altLang="zh-TW" sz="2100" dirty="0"/>
              <a:t>wish</a:t>
            </a:r>
            <a:r>
              <a:rPr lang="zh-TW" altLang="en-US" sz="2100" dirty="0"/>
              <a:t> </a:t>
            </a:r>
            <a:r>
              <a:rPr lang="en-US" altLang="zh-TW" sz="2100" dirty="0"/>
              <a:t>to</a:t>
            </a:r>
            <a:r>
              <a:rPr lang="zh-TW" altLang="en-US" sz="2100" dirty="0"/>
              <a:t> </a:t>
            </a:r>
            <a:r>
              <a:rPr lang="en-US" altLang="zh-TW" sz="2100" dirty="0"/>
              <a:t>find</a:t>
            </a:r>
            <a:r>
              <a:rPr lang="zh-TW" altLang="en-US" sz="2100" dirty="0"/>
              <a:t> </a:t>
            </a:r>
            <a:r>
              <a:rPr lang="en-US" altLang="zh-TW" sz="2100" dirty="0"/>
              <a:t>essential</a:t>
            </a:r>
            <a:r>
              <a:rPr lang="zh-TW" altLang="en-US" sz="2100" dirty="0"/>
              <a:t> </a:t>
            </a:r>
            <a:r>
              <a:rPr lang="en-US" altLang="zh-TW" sz="2100" dirty="0"/>
              <a:t>concepts</a:t>
            </a:r>
            <a:r>
              <a:rPr lang="zh-TW" altLang="en-US" sz="2100" dirty="0"/>
              <a:t> </a:t>
            </a:r>
            <a:r>
              <a:rPr lang="en-US" altLang="zh-TW" sz="2100" dirty="0"/>
              <a:t>of</a:t>
            </a:r>
            <a:r>
              <a:rPr lang="zh-TW" altLang="en-US" sz="2100" dirty="0"/>
              <a:t> </a:t>
            </a:r>
            <a:r>
              <a:rPr lang="en-US" altLang="zh-TW" sz="2100" dirty="0"/>
              <a:t>images</a:t>
            </a:r>
            <a:endParaRPr lang="en-US" sz="2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2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9118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Comparison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between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Models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(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I)</a:t>
            </a:r>
            <a:endParaRPr lang="en-US" sz="4000" dirty="0"/>
          </a:p>
        </p:txBody>
      </p:sp>
      <p:sp>
        <p:nvSpPr>
          <p:cNvPr id="26" name="Round Single Corner Rectangle 25"/>
          <p:cNvSpPr/>
          <p:nvPr/>
        </p:nvSpPr>
        <p:spPr>
          <a:xfrm>
            <a:off x="3468756" y="1073203"/>
            <a:ext cx="1689653" cy="1719470"/>
          </a:xfrm>
          <a:prstGeom prst="round1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4086119" y="1031769"/>
            <a:ext cx="460382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Holi</a:t>
            </a:r>
            <a:endParaRPr lang="en-US" sz="1350" i="1" dirty="0">
              <a:solidFill>
                <a:schemeClr val="bg1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4" name="Round Single Corner Rectangle 23"/>
          <p:cNvSpPr/>
          <p:nvPr/>
        </p:nvSpPr>
        <p:spPr>
          <a:xfrm>
            <a:off x="2002733" y="1068232"/>
            <a:ext cx="1689653" cy="1719470"/>
          </a:xfrm>
          <a:prstGeom prst="round1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ound Single Corner Rectangle 18"/>
          <p:cNvSpPr/>
          <p:nvPr/>
        </p:nvSpPr>
        <p:spPr>
          <a:xfrm>
            <a:off x="526774" y="1073200"/>
            <a:ext cx="1689653" cy="1719470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526774" y="1320941"/>
            <a:ext cx="8080514" cy="35659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/>
          <p:cNvSpPr txBox="1"/>
          <p:nvPr/>
        </p:nvSpPr>
        <p:spPr>
          <a:xfrm>
            <a:off x="934277" y="1020858"/>
            <a:ext cx="8835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i="1" dirty="0" smtClean="0">
                <a:latin typeface="Apple Braille" charset="0"/>
                <a:ea typeface="Apple Braille" charset="0"/>
                <a:cs typeface="Apple Braille" charset="0"/>
              </a:rPr>
              <a:t>#</a:t>
            </a:r>
            <a:r>
              <a:rPr lang="zh-TW" altLang="en-US" sz="1350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sz="1350" i="1" dirty="0" smtClean="0">
                <a:latin typeface="Apple Braille" charset="0"/>
                <a:ea typeface="Apple Braille" charset="0"/>
                <a:cs typeface="Apple Braille" charset="0"/>
              </a:rPr>
              <a:t>Hanami</a:t>
            </a:r>
            <a:endParaRPr lang="en-US" sz="135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pic>
        <p:nvPicPr>
          <p:cNvPr id="44" name="Picture 2" descr="C:\Users\博章\OneDrive\lab\ICASSP2016\figure\cluster_Hanam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380" y="1739753"/>
            <a:ext cx="3820780" cy="27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C:\Users\博章\OneDrive\lab\ICASSP2016\figure\LDA_Hanami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1824" y="1739753"/>
            <a:ext cx="4016351" cy="273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直線接點 5"/>
          <p:cNvCxnSpPr/>
          <p:nvPr/>
        </p:nvCxnSpPr>
        <p:spPr>
          <a:xfrm flipH="1">
            <a:off x="4469531" y="1642891"/>
            <a:ext cx="10832" cy="30571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6"/>
          <p:cNvSpPr txBox="1"/>
          <p:nvPr/>
        </p:nvSpPr>
        <p:spPr>
          <a:xfrm>
            <a:off x="2179165" y="4509766"/>
            <a:ext cx="1203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 err="1">
                <a:latin typeface="Apple Braille" charset="0"/>
                <a:ea typeface="Apple Braille" charset="0"/>
                <a:cs typeface="Apple Braille" charset="0"/>
              </a:rPr>
              <a:t>Kmeans</a:t>
            </a:r>
            <a:r>
              <a:rPr lang="en-US" altLang="zh-TW" sz="1350" dirty="0">
                <a:latin typeface="Apple Braille" charset="0"/>
                <a:ea typeface="Apple Braille" charset="0"/>
                <a:cs typeface="Apple Braille" charset="0"/>
              </a:rPr>
              <a:t> – FC7</a:t>
            </a:r>
            <a:endParaRPr lang="zh-TW" altLang="en-US" sz="135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8" name="文字方塊 7"/>
          <p:cNvSpPr txBox="1"/>
          <p:nvPr/>
        </p:nvSpPr>
        <p:spPr>
          <a:xfrm>
            <a:off x="5882432" y="4494546"/>
            <a:ext cx="9164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 err="1"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altLang="zh-TW" sz="1350" dirty="0">
                <a:latin typeface="Apple Braille" charset="0"/>
                <a:ea typeface="Apple Braille" charset="0"/>
                <a:cs typeface="Apple Braille" charset="0"/>
              </a:rPr>
              <a:t>+</a:t>
            </a:r>
            <a:endParaRPr lang="zh-TW" altLang="en-US" sz="135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9" name="矩形 10"/>
          <p:cNvSpPr/>
          <p:nvPr/>
        </p:nvSpPr>
        <p:spPr>
          <a:xfrm>
            <a:off x="581425" y="2822954"/>
            <a:ext cx="970284" cy="57140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0" name="矩形 10"/>
          <p:cNvSpPr/>
          <p:nvPr/>
        </p:nvSpPr>
        <p:spPr>
          <a:xfrm>
            <a:off x="3428704" y="3926589"/>
            <a:ext cx="777145" cy="53365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1" name="矩形 10"/>
          <p:cNvSpPr/>
          <p:nvPr/>
        </p:nvSpPr>
        <p:spPr>
          <a:xfrm>
            <a:off x="2638054" y="3905372"/>
            <a:ext cx="790650" cy="56872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2" name="矩形 10"/>
          <p:cNvSpPr/>
          <p:nvPr/>
        </p:nvSpPr>
        <p:spPr>
          <a:xfrm>
            <a:off x="1958503" y="2828335"/>
            <a:ext cx="798551" cy="56602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3" name="矩形 10"/>
          <p:cNvSpPr/>
          <p:nvPr/>
        </p:nvSpPr>
        <p:spPr>
          <a:xfrm>
            <a:off x="3255872" y="1786959"/>
            <a:ext cx="767268" cy="49573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4" name="Rectangle 53"/>
          <p:cNvSpPr/>
          <p:nvPr/>
        </p:nvSpPr>
        <p:spPr>
          <a:xfrm>
            <a:off x="526774" y="4918029"/>
            <a:ext cx="8080514" cy="8997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TextBox 54"/>
          <p:cNvSpPr txBox="1"/>
          <p:nvPr/>
        </p:nvSpPr>
        <p:spPr>
          <a:xfrm>
            <a:off x="558611" y="4887744"/>
            <a:ext cx="7260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Summarizations of </a:t>
            </a:r>
            <a:r>
              <a:rPr lang="en-US" altLang="zh-TW" sz="1600" b="1" dirty="0" smtClean="0"/>
              <a:t>#</a:t>
            </a:r>
            <a:r>
              <a:rPr lang="zh-TW" altLang="en-US" sz="1600" b="1" dirty="0" smtClean="0"/>
              <a:t> </a:t>
            </a:r>
            <a:r>
              <a:rPr lang="en-US" sz="1600" b="1" dirty="0" smtClean="0"/>
              <a:t>Hanami</a:t>
            </a:r>
            <a:r>
              <a:rPr lang="en-US" sz="1600" b="1" dirty="0"/>
              <a:t>:</a:t>
            </a:r>
          </a:p>
          <a:p>
            <a:pPr marL="214313" indent="-214313">
              <a:buFont typeface="Wingdings" charset="2"/>
              <a:buChar char="Ø"/>
            </a:pPr>
            <a:r>
              <a:rPr lang="en-US" sz="1600" dirty="0" err="1"/>
              <a:t>Kmeans</a:t>
            </a:r>
            <a:r>
              <a:rPr lang="en-US" sz="1600" dirty="0"/>
              <a:t> – FC7 only focus on finding the most diverse centroids (aspects)</a:t>
            </a:r>
          </a:p>
          <a:p>
            <a:pPr marL="214313" indent="-214313">
              <a:buFont typeface="Wingdings" charset="2"/>
              <a:buChar char="Ø"/>
            </a:pPr>
            <a:r>
              <a:rPr lang="en-US" sz="1600" dirty="0" err="1"/>
              <a:t>LDADeep</a:t>
            </a:r>
            <a:r>
              <a:rPr lang="en-US" sz="1600" dirty="0"/>
              <a:t>+ can emphasize both diversity and how frequently they are seen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44281" y="1373440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latin typeface="Apple Braille" charset="0"/>
                <a:ea typeface="Apple Braille" charset="0"/>
                <a:cs typeface="Apple Braille" charset="0"/>
              </a:rPr>
              <a:t>51.5 %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30790" y="1373282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Apple Braille" charset="0"/>
                <a:ea typeface="Apple Braille" charset="0"/>
                <a:cs typeface="Apple Braille" charset="0"/>
              </a:rPr>
              <a:t>22.2 %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13199" y="1026798"/>
            <a:ext cx="15172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solidFill>
                  <a:schemeClr val="bg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Occupy Movement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40</a:t>
            </a:fld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5"/>
              </a:rPr>
              <a:t>b01902004@csie.ntu.edu.tw)</a:t>
            </a:r>
            <a:endParaRPr lang="en-US" sz="1050" dirty="0"/>
          </a:p>
        </p:txBody>
      </p:sp>
      <p:sp>
        <p:nvSpPr>
          <p:cNvPr id="34" name="Parallelogram 33"/>
          <p:cNvSpPr/>
          <p:nvPr/>
        </p:nvSpPr>
        <p:spPr>
          <a:xfrm>
            <a:off x="5794458" y="995463"/>
            <a:ext cx="2773373" cy="658919"/>
          </a:xfrm>
          <a:prstGeom prst="parallelogram">
            <a:avLst/>
          </a:prstGeom>
          <a:solidFill>
            <a:srgbClr val="D9D9D9">
              <a:alpha val="45098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/>
          <p:cNvSpPr txBox="1"/>
          <p:nvPr/>
        </p:nvSpPr>
        <p:spPr>
          <a:xfrm>
            <a:off x="5882949" y="1003714"/>
            <a:ext cx="2657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#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Hanami</a:t>
            </a:r>
            <a:endParaRPr lang="en-US" i="1" dirty="0">
              <a:solidFill>
                <a:schemeClr val="accent1">
                  <a:lumMod val="50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(Japanese flower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viewing)</a:t>
            </a:r>
            <a:endParaRPr lang="en-US" i="1" dirty="0">
              <a:solidFill>
                <a:schemeClr val="accent1">
                  <a:lumMod val="50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3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Comparison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between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Models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(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II)</a:t>
            </a:r>
            <a:endParaRPr lang="en-US" sz="4000" dirty="0"/>
          </a:p>
        </p:txBody>
      </p:sp>
      <p:sp>
        <p:nvSpPr>
          <p:cNvPr id="26" name="Round Single Corner Rectangle 25"/>
          <p:cNvSpPr/>
          <p:nvPr/>
        </p:nvSpPr>
        <p:spPr>
          <a:xfrm>
            <a:off x="3468756" y="1073203"/>
            <a:ext cx="1689653" cy="1719470"/>
          </a:xfrm>
          <a:prstGeom prst="round1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4086119" y="1031769"/>
            <a:ext cx="460382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i="1" dirty="0">
                <a:solidFill>
                  <a:schemeClr val="bg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Holi</a:t>
            </a:r>
          </a:p>
        </p:txBody>
      </p:sp>
      <p:sp>
        <p:nvSpPr>
          <p:cNvPr id="24" name="Round Single Corner Rectangle 23"/>
          <p:cNvSpPr/>
          <p:nvPr/>
        </p:nvSpPr>
        <p:spPr>
          <a:xfrm>
            <a:off x="2002733" y="1068232"/>
            <a:ext cx="1689653" cy="1719470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ound Single Corner Rectangle 18"/>
          <p:cNvSpPr/>
          <p:nvPr/>
        </p:nvSpPr>
        <p:spPr>
          <a:xfrm>
            <a:off x="526774" y="1073200"/>
            <a:ext cx="1689653" cy="1719470"/>
          </a:xfrm>
          <a:prstGeom prst="round1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526774" y="1320941"/>
            <a:ext cx="8080514" cy="35659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/>
          <p:cNvSpPr txBox="1"/>
          <p:nvPr/>
        </p:nvSpPr>
        <p:spPr>
          <a:xfrm>
            <a:off x="934277" y="1020858"/>
            <a:ext cx="7377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solidFill>
                  <a:schemeClr val="bg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Hanami</a:t>
            </a:r>
          </a:p>
        </p:txBody>
      </p:sp>
      <p:cxnSp>
        <p:nvCxnSpPr>
          <p:cNvPr id="46" name="直線接點 5"/>
          <p:cNvCxnSpPr/>
          <p:nvPr/>
        </p:nvCxnSpPr>
        <p:spPr>
          <a:xfrm flipH="1">
            <a:off x="4469531" y="1642891"/>
            <a:ext cx="10832" cy="30571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6"/>
          <p:cNvSpPr txBox="1"/>
          <p:nvPr/>
        </p:nvSpPr>
        <p:spPr>
          <a:xfrm>
            <a:off x="2179165" y="4509766"/>
            <a:ext cx="1203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 err="1">
                <a:latin typeface="Apple Braille" charset="0"/>
                <a:ea typeface="Apple Braille" charset="0"/>
                <a:cs typeface="Apple Braille" charset="0"/>
              </a:rPr>
              <a:t>Kmeans</a:t>
            </a:r>
            <a:r>
              <a:rPr lang="en-US" altLang="zh-TW" sz="1350" dirty="0">
                <a:latin typeface="Apple Braille" charset="0"/>
                <a:ea typeface="Apple Braille" charset="0"/>
                <a:cs typeface="Apple Braille" charset="0"/>
              </a:rPr>
              <a:t> – FC7</a:t>
            </a:r>
            <a:endParaRPr lang="zh-TW" altLang="en-US" sz="135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8" name="文字方塊 7"/>
          <p:cNvSpPr txBox="1"/>
          <p:nvPr/>
        </p:nvSpPr>
        <p:spPr>
          <a:xfrm>
            <a:off x="5882432" y="4494546"/>
            <a:ext cx="9164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 err="1"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altLang="zh-TW" sz="1350" dirty="0">
                <a:latin typeface="Apple Braille" charset="0"/>
                <a:ea typeface="Apple Braille" charset="0"/>
                <a:cs typeface="Apple Braille" charset="0"/>
              </a:rPr>
              <a:t>+</a:t>
            </a:r>
            <a:endParaRPr lang="zh-TW" altLang="en-US" sz="135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26774" y="4918029"/>
            <a:ext cx="8080514" cy="8997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TextBox 54"/>
          <p:cNvSpPr txBox="1"/>
          <p:nvPr/>
        </p:nvSpPr>
        <p:spPr>
          <a:xfrm>
            <a:off x="558611" y="4887744"/>
            <a:ext cx="72606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Summarizations of </a:t>
            </a:r>
            <a:r>
              <a:rPr lang="en-US" altLang="zh-TW" sz="1600" b="1" dirty="0" smtClean="0"/>
              <a:t>#</a:t>
            </a:r>
            <a:r>
              <a:rPr lang="zh-TW" altLang="en-US" sz="1600" b="1" dirty="0" smtClean="0"/>
              <a:t> </a:t>
            </a:r>
            <a:r>
              <a:rPr lang="en-US" sz="1600" b="1" dirty="0" smtClean="0"/>
              <a:t>Occupy </a:t>
            </a:r>
            <a:r>
              <a:rPr lang="en-US" sz="1600" b="1" dirty="0"/>
              <a:t>Movement:</a:t>
            </a:r>
          </a:p>
          <a:p>
            <a:pPr marL="214313" indent="-214313">
              <a:buFont typeface="Wingdings" charset="2"/>
              <a:buChar char="Ø"/>
            </a:pPr>
            <a:r>
              <a:rPr lang="en-US" sz="1600" dirty="0" err="1"/>
              <a:t>Kmeans</a:t>
            </a:r>
            <a:r>
              <a:rPr lang="en-US" sz="1600" dirty="0"/>
              <a:t> – FC7 only focus on finding the most diverse centroids (aspects)</a:t>
            </a:r>
          </a:p>
          <a:p>
            <a:pPr marL="214313" indent="-214313">
              <a:buFont typeface="Wingdings" charset="2"/>
              <a:buChar char="Ø"/>
            </a:pPr>
            <a:r>
              <a:rPr lang="en-US" sz="1600" dirty="0" err="1"/>
              <a:t>LDADeep</a:t>
            </a:r>
            <a:r>
              <a:rPr lang="en-US" sz="1600" dirty="0"/>
              <a:t>+ can emphasize both diversity and how frequently they are seen </a:t>
            </a:r>
          </a:p>
          <a:p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4444281" y="1373440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i="1" dirty="0" smtClean="0">
                <a:latin typeface="Apple Braille" charset="0"/>
                <a:ea typeface="Apple Braille" charset="0"/>
                <a:cs typeface="Apple Braille" charset="0"/>
              </a:rPr>
              <a:t>47.2</a:t>
            </a:r>
            <a:r>
              <a:rPr lang="en-US" sz="1600" b="1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sz="1600" b="1" i="1" dirty="0">
                <a:latin typeface="Apple Braille" charset="0"/>
                <a:ea typeface="Apple Braille" charset="0"/>
                <a:cs typeface="Apple Braille" charset="0"/>
              </a:rPr>
              <a:t>%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30790" y="1373282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dirty="0" smtClean="0">
                <a:latin typeface="Apple Braille" charset="0"/>
                <a:ea typeface="Apple Braille" charset="0"/>
                <a:cs typeface="Apple Braille" charset="0"/>
              </a:rPr>
              <a:t>21.6</a:t>
            </a:r>
            <a:r>
              <a:rPr lang="en-US" sz="1600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sz="1600" i="1" dirty="0">
                <a:latin typeface="Apple Braille" charset="0"/>
                <a:ea typeface="Apple Braille" charset="0"/>
                <a:cs typeface="Apple Braille" charset="0"/>
              </a:rPr>
              <a:t>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13199" y="1026798"/>
            <a:ext cx="16630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i="1" dirty="0" smtClean="0">
                <a:latin typeface="Apple Braille" charset="0"/>
                <a:ea typeface="Apple Braille" charset="0"/>
                <a:cs typeface="Apple Braille" charset="0"/>
              </a:rPr>
              <a:t>#</a:t>
            </a:r>
            <a:r>
              <a:rPr lang="zh-TW" altLang="en-US" sz="1350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sz="1350" i="1" dirty="0" smtClean="0">
                <a:latin typeface="Apple Braille" charset="0"/>
                <a:ea typeface="Apple Braille" charset="0"/>
                <a:cs typeface="Apple Braille" charset="0"/>
              </a:rPr>
              <a:t>Occupy </a:t>
            </a:r>
            <a:r>
              <a:rPr lang="en-US" sz="1350" i="1" dirty="0">
                <a:latin typeface="Apple Braille" charset="0"/>
                <a:ea typeface="Apple Braille" charset="0"/>
                <a:cs typeface="Apple Braille" charset="0"/>
              </a:rPr>
              <a:t>Movement</a:t>
            </a:r>
          </a:p>
        </p:txBody>
      </p:sp>
      <p:pic>
        <p:nvPicPr>
          <p:cNvPr id="28" name="Picture 2" descr="https://lh6.googleusercontent.com/btazFDRw9qFz3CnvYRcGnRTZ9rahLmvtte6ZdSP4MMkePNG7GHeymk8CqbDGQU3zEcjvpvQJRyaVyd-fo8jtTwZ3ls__Ch8BkEjtTddXQaFleCTAf60yKhtpYv2rGvBnShSjK507tQ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702" y="1739752"/>
            <a:ext cx="3904933" cy="273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矩形 6"/>
          <p:cNvSpPr/>
          <p:nvPr/>
        </p:nvSpPr>
        <p:spPr>
          <a:xfrm>
            <a:off x="558611" y="2820428"/>
            <a:ext cx="632880" cy="53237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2" name="矩形 9"/>
          <p:cNvSpPr/>
          <p:nvPr/>
        </p:nvSpPr>
        <p:spPr>
          <a:xfrm>
            <a:off x="2152762" y="3884607"/>
            <a:ext cx="737582" cy="54815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3" name="矩形 10"/>
          <p:cNvSpPr/>
          <p:nvPr/>
        </p:nvSpPr>
        <p:spPr>
          <a:xfrm>
            <a:off x="1367537" y="3899785"/>
            <a:ext cx="745662" cy="53297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34" name="Picture 4" descr="https://lh6.googleusercontent.com/ICVMiZd6Z_YdsXiUIRWxf0oERZWDVwIXohvNZt4fyjwFi3fIYXQYd9X54QKltIswZcLB2GmR-Movo668o0NQ1-oInUnpC_fK_C5RsLf6rsO6d4t7WPoyQPPxvw-BQycACmOx9cIHk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5047" y="1732123"/>
            <a:ext cx="4000304" cy="275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41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5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8840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Comparison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between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Models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(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III)</a:t>
            </a:r>
            <a:endParaRPr lang="en-US" sz="4000" dirty="0"/>
          </a:p>
        </p:txBody>
      </p:sp>
      <p:sp>
        <p:nvSpPr>
          <p:cNvPr id="26" name="Round Single Corner Rectangle 25"/>
          <p:cNvSpPr/>
          <p:nvPr/>
        </p:nvSpPr>
        <p:spPr>
          <a:xfrm>
            <a:off x="3468756" y="1073203"/>
            <a:ext cx="1689653" cy="1719470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4086119" y="1031769"/>
            <a:ext cx="606256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1350" i="1" dirty="0" smtClean="0">
                <a:latin typeface="Apple Braille" charset="0"/>
                <a:ea typeface="Apple Braille" charset="0"/>
                <a:cs typeface="Apple Braille" charset="0"/>
              </a:rPr>
              <a:t>#</a:t>
            </a:r>
            <a:r>
              <a:rPr lang="zh-TW" altLang="en-US" sz="1350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sz="1350" i="1" dirty="0" smtClean="0">
                <a:latin typeface="Apple Braille" charset="0"/>
                <a:ea typeface="Apple Braille" charset="0"/>
                <a:cs typeface="Apple Braille" charset="0"/>
              </a:rPr>
              <a:t>Holi</a:t>
            </a:r>
            <a:endParaRPr lang="en-US" sz="135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4" name="Round Single Corner Rectangle 23"/>
          <p:cNvSpPr/>
          <p:nvPr/>
        </p:nvSpPr>
        <p:spPr>
          <a:xfrm>
            <a:off x="2002733" y="1068232"/>
            <a:ext cx="1689653" cy="1719470"/>
          </a:xfrm>
          <a:prstGeom prst="round1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ound Single Corner Rectangle 18"/>
          <p:cNvSpPr/>
          <p:nvPr/>
        </p:nvSpPr>
        <p:spPr>
          <a:xfrm>
            <a:off x="526774" y="1073200"/>
            <a:ext cx="1689653" cy="1719470"/>
          </a:xfrm>
          <a:prstGeom prst="round1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526774" y="1320941"/>
            <a:ext cx="8080514" cy="35659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/>
          <p:cNvSpPr txBox="1"/>
          <p:nvPr/>
        </p:nvSpPr>
        <p:spPr>
          <a:xfrm>
            <a:off x="934277" y="1020858"/>
            <a:ext cx="7377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solidFill>
                  <a:schemeClr val="bg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Hanami</a:t>
            </a:r>
          </a:p>
        </p:txBody>
      </p:sp>
      <p:cxnSp>
        <p:nvCxnSpPr>
          <p:cNvPr id="46" name="直線接點 5"/>
          <p:cNvCxnSpPr/>
          <p:nvPr/>
        </p:nvCxnSpPr>
        <p:spPr>
          <a:xfrm flipH="1">
            <a:off x="4469531" y="1642891"/>
            <a:ext cx="10832" cy="30571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6"/>
          <p:cNvSpPr txBox="1"/>
          <p:nvPr/>
        </p:nvSpPr>
        <p:spPr>
          <a:xfrm>
            <a:off x="2179165" y="4509766"/>
            <a:ext cx="1203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 err="1">
                <a:latin typeface="Apple Braille" charset="0"/>
                <a:ea typeface="Apple Braille" charset="0"/>
                <a:cs typeface="Apple Braille" charset="0"/>
              </a:rPr>
              <a:t>Kmeans</a:t>
            </a:r>
            <a:r>
              <a:rPr lang="en-US" altLang="zh-TW" sz="1350" dirty="0">
                <a:latin typeface="Apple Braille" charset="0"/>
                <a:ea typeface="Apple Braille" charset="0"/>
                <a:cs typeface="Apple Braille" charset="0"/>
              </a:rPr>
              <a:t> – FC7</a:t>
            </a:r>
            <a:endParaRPr lang="zh-TW" altLang="en-US" sz="135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8" name="文字方塊 7"/>
          <p:cNvSpPr txBox="1"/>
          <p:nvPr/>
        </p:nvSpPr>
        <p:spPr>
          <a:xfrm>
            <a:off x="5882432" y="4494546"/>
            <a:ext cx="9164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 err="1"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altLang="zh-TW" sz="1350" dirty="0">
                <a:latin typeface="Apple Braille" charset="0"/>
                <a:ea typeface="Apple Braille" charset="0"/>
                <a:cs typeface="Apple Braille" charset="0"/>
              </a:rPr>
              <a:t>+</a:t>
            </a:r>
            <a:endParaRPr lang="zh-TW" altLang="en-US" sz="135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26774" y="4918029"/>
            <a:ext cx="8080514" cy="8997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TextBox 54"/>
          <p:cNvSpPr txBox="1"/>
          <p:nvPr/>
        </p:nvSpPr>
        <p:spPr>
          <a:xfrm>
            <a:off x="558611" y="4887744"/>
            <a:ext cx="7670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Summarizations of </a:t>
            </a:r>
            <a:r>
              <a:rPr lang="en-US" altLang="zh-TW" sz="1600" b="1" dirty="0" smtClean="0"/>
              <a:t>#</a:t>
            </a:r>
            <a:r>
              <a:rPr lang="zh-TW" altLang="en-US" sz="1600" b="1" dirty="0" smtClean="0"/>
              <a:t> </a:t>
            </a:r>
            <a:r>
              <a:rPr lang="en-US" sz="1600" b="1" dirty="0" smtClean="0"/>
              <a:t>Holi</a:t>
            </a:r>
            <a:r>
              <a:rPr lang="en-US" sz="1600" b="1" dirty="0"/>
              <a:t>:</a:t>
            </a:r>
            <a:r>
              <a:rPr lang="zh-TW" altLang="en-US" sz="1600" b="1" dirty="0"/>
              <a:t> </a:t>
            </a:r>
            <a:r>
              <a:rPr lang="en-US" sz="1600" dirty="0" err="1"/>
              <a:t>Kmeans</a:t>
            </a:r>
            <a:r>
              <a:rPr lang="en-US" sz="1600" dirty="0"/>
              <a:t> – FC7 outperform </a:t>
            </a:r>
            <a:r>
              <a:rPr lang="en-US" sz="1600" dirty="0" err="1"/>
              <a:t>LDADeep</a:t>
            </a:r>
            <a:r>
              <a:rPr lang="en-US" sz="1600" dirty="0"/>
              <a:t>+</a:t>
            </a:r>
            <a:r>
              <a:rPr lang="zh-TW" altLang="en-US" sz="1600" dirty="0"/>
              <a:t> </a:t>
            </a:r>
            <a:r>
              <a:rPr lang="en-US" altLang="zh-TW" sz="1600" dirty="0"/>
              <a:t>on Holi case.</a:t>
            </a:r>
          </a:p>
          <a:p>
            <a:r>
              <a:rPr lang="en-US" altLang="zh-TW" sz="1600" dirty="0" err="1"/>
              <a:t>LDADeep</a:t>
            </a:r>
            <a:r>
              <a:rPr lang="en-US" altLang="zh-TW" sz="1600" dirty="0"/>
              <a:t>+ </a:t>
            </a:r>
            <a:r>
              <a:rPr lang="zh-TW" altLang="en-US" sz="1600" dirty="0"/>
              <a:t> </a:t>
            </a:r>
            <a:r>
              <a:rPr lang="en-US" altLang="zh-TW" sz="1600" dirty="0"/>
              <a:t>finds the aspect of </a:t>
            </a:r>
            <a:r>
              <a:rPr lang="en-US" altLang="zh-TW" sz="1600" b="1" i="1" dirty="0" smtClean="0"/>
              <a:t>“colorful” </a:t>
            </a:r>
            <a:r>
              <a:rPr lang="en-US" altLang="zh-TW" sz="1600" dirty="0"/>
              <a:t>and avoids repeated summarizations. </a:t>
            </a:r>
          </a:p>
          <a:p>
            <a:r>
              <a:rPr lang="en-US" altLang="zh-TW" sz="1600" dirty="0"/>
              <a:t>However, people </a:t>
            </a:r>
            <a:r>
              <a:rPr lang="en-US" altLang="zh-TW" sz="1600" dirty="0" smtClean="0"/>
              <a:t>favor </a:t>
            </a:r>
            <a:r>
              <a:rPr lang="en-US" altLang="zh-TW" sz="1600" dirty="0"/>
              <a:t>colorful images.</a:t>
            </a:r>
            <a:r>
              <a:rPr lang="zh-TW" altLang="en-US" sz="1600" dirty="0"/>
              <a:t> 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4444281" y="1373440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dirty="0" smtClean="0">
                <a:latin typeface="Apple Braille" charset="0"/>
                <a:ea typeface="Apple Braille" charset="0"/>
                <a:cs typeface="Apple Braille" charset="0"/>
              </a:rPr>
              <a:t>29.7</a:t>
            </a:r>
            <a:r>
              <a:rPr lang="zh-TW" altLang="en-US" sz="1600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dirty="0" smtClean="0">
                <a:latin typeface="Apple Braille" charset="0"/>
                <a:ea typeface="Apple Braille" charset="0"/>
                <a:cs typeface="Apple Braille" charset="0"/>
              </a:rPr>
              <a:t>%</a:t>
            </a:r>
            <a:endParaRPr lang="en-US" sz="16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30790" y="1373282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i="1" dirty="0" smtClean="0">
                <a:latin typeface="Apple Braille" charset="0"/>
                <a:ea typeface="Apple Braille" charset="0"/>
                <a:cs typeface="Apple Braille" charset="0"/>
              </a:rPr>
              <a:t>55.4</a:t>
            </a:r>
            <a:r>
              <a:rPr lang="en-US" sz="1600" b="1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sz="1600" b="1" i="1" dirty="0">
                <a:latin typeface="Apple Braille" charset="0"/>
                <a:ea typeface="Apple Braille" charset="0"/>
                <a:cs typeface="Apple Braille" charset="0"/>
              </a:rPr>
              <a:t>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13199" y="1026798"/>
            <a:ext cx="15172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u="sng" dirty="0">
                <a:solidFill>
                  <a:schemeClr val="bg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Occupy Movement</a:t>
            </a:r>
          </a:p>
        </p:txBody>
      </p:sp>
      <p:pic>
        <p:nvPicPr>
          <p:cNvPr id="31" name="Picture 3" descr="C:\Users\博章\OneDrive\lab\ICASSP2016\figure\cluster_Hol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774" y="1742122"/>
            <a:ext cx="3917508" cy="276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博章\OneDrive\lab\ICASSP2016\figure\LDA_Holi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4278" y="1750083"/>
            <a:ext cx="3856615" cy="27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矩形 6"/>
          <p:cNvSpPr/>
          <p:nvPr/>
        </p:nvSpPr>
        <p:spPr>
          <a:xfrm>
            <a:off x="4559040" y="2248799"/>
            <a:ext cx="590628" cy="60326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124" y="5456548"/>
            <a:ext cx="4869210" cy="816345"/>
          </a:xfrm>
          <a:prstGeom prst="rect">
            <a:avLst/>
          </a:prstGeom>
        </p:spPr>
      </p:pic>
      <p:sp>
        <p:nvSpPr>
          <p:cNvPr id="38" name="矩形 6"/>
          <p:cNvSpPr/>
          <p:nvPr/>
        </p:nvSpPr>
        <p:spPr>
          <a:xfrm>
            <a:off x="4164476" y="5471259"/>
            <a:ext cx="4870188" cy="78521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42</a:t>
            </a:fld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6"/>
              </a:rPr>
              <a:t>b01902004@csie.ntu.edu.tw)</a:t>
            </a:r>
            <a:endParaRPr lang="en-US" sz="1050" dirty="0"/>
          </a:p>
        </p:txBody>
      </p:sp>
      <p:sp>
        <p:nvSpPr>
          <p:cNvPr id="40" name="Parallelogram 39"/>
          <p:cNvSpPr/>
          <p:nvPr/>
        </p:nvSpPr>
        <p:spPr>
          <a:xfrm>
            <a:off x="5794458" y="995463"/>
            <a:ext cx="2773373" cy="658919"/>
          </a:xfrm>
          <a:prstGeom prst="parallelogram">
            <a:avLst/>
          </a:prstGeom>
          <a:solidFill>
            <a:srgbClr val="D9D9D9">
              <a:alpha val="45098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Box 40"/>
          <p:cNvSpPr txBox="1"/>
          <p:nvPr/>
        </p:nvSpPr>
        <p:spPr>
          <a:xfrm>
            <a:off x="5882949" y="1003714"/>
            <a:ext cx="2557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#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Holi</a:t>
            </a:r>
            <a:endParaRPr lang="en-US" i="1" dirty="0">
              <a:solidFill>
                <a:schemeClr val="accent1">
                  <a:lumMod val="50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(Indian festival of colors)</a:t>
            </a:r>
            <a:endParaRPr lang="en-US" i="1" dirty="0">
              <a:solidFill>
                <a:schemeClr val="accent1">
                  <a:lumMod val="50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5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 Single Corner Rectangle 65"/>
          <p:cNvSpPr/>
          <p:nvPr/>
        </p:nvSpPr>
        <p:spPr>
          <a:xfrm>
            <a:off x="3524251" y="3376147"/>
            <a:ext cx="5130425" cy="2358398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Comparison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Between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Features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0" name="Round Single Corner Rectangle 9"/>
          <p:cNvSpPr/>
          <p:nvPr/>
        </p:nvSpPr>
        <p:spPr>
          <a:xfrm>
            <a:off x="556591" y="1157788"/>
            <a:ext cx="2844722" cy="1888893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556591" y="1575801"/>
            <a:ext cx="2844722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1529850" y="1202749"/>
            <a:ext cx="912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Dataset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487" y="1622177"/>
            <a:ext cx="29073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YFCC100M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100M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user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generated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daily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photos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32%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text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description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69%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with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tags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    </a:t>
            </a:r>
            <a:r>
              <a:rPr lang="en-US" altLang="zh-TW" sz="1200" dirty="0" smtClean="0">
                <a:latin typeface="Apple Braille" charset="0"/>
                <a:ea typeface="Apple Braille" charset="0"/>
                <a:cs typeface="Apple Braille" charset="0"/>
              </a:rPr>
              <a:t>(mostly</a:t>
            </a:r>
            <a:r>
              <a:rPr lang="zh-TW" altLang="en-US" sz="12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about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which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camera</a:t>
            </a:r>
            <a:r>
              <a:rPr lang="zh-TW" altLang="en-US" sz="12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dirty="0">
                <a:latin typeface="Apple Braille" charset="0"/>
                <a:ea typeface="Apple Braille" charset="0"/>
                <a:cs typeface="Apple Braille" charset="0"/>
              </a:rPr>
              <a:t>used)</a:t>
            </a:r>
            <a:endParaRPr lang="en-US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26" name="Round Single Corner Rectangle 25"/>
          <p:cNvSpPr/>
          <p:nvPr/>
        </p:nvSpPr>
        <p:spPr>
          <a:xfrm>
            <a:off x="3524251" y="1157788"/>
            <a:ext cx="5130425" cy="212679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Rectangle 26"/>
          <p:cNvSpPr/>
          <p:nvPr/>
        </p:nvSpPr>
        <p:spPr>
          <a:xfrm>
            <a:off x="3524252" y="1575801"/>
            <a:ext cx="1647740" cy="1708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/>
          <p:cNvSpPr txBox="1"/>
          <p:nvPr/>
        </p:nvSpPr>
        <p:spPr>
          <a:xfrm>
            <a:off x="5167253" y="1203956"/>
            <a:ext cx="2003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Comparing</a:t>
            </a:r>
            <a:r>
              <a:rPr lang="zh-TW" altLang="en-US" sz="1600" b="1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Methods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29753" y="1575801"/>
            <a:ext cx="1647740" cy="17059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/>
          <p:cNvSpPr/>
          <p:nvPr/>
        </p:nvSpPr>
        <p:spPr>
          <a:xfrm>
            <a:off x="6922507" y="1575801"/>
            <a:ext cx="1732169" cy="17049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/>
          <p:cNvSpPr txBox="1"/>
          <p:nvPr/>
        </p:nvSpPr>
        <p:spPr>
          <a:xfrm>
            <a:off x="3497364" y="1619277"/>
            <a:ext cx="152990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+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050" dirty="0">
                <a:latin typeface="Apple Braille" charset="0"/>
                <a:ea typeface="Apple Braille" charset="0"/>
                <a:cs typeface="Apple Braille" charset="0"/>
              </a:rPr>
            </a:br>
            <a:endParaRPr lang="en-US" altLang="zh-TW" sz="12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20226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Box 37"/>
          <p:cNvSpPr txBox="1"/>
          <p:nvPr/>
        </p:nvSpPr>
        <p:spPr>
          <a:xfrm>
            <a:off x="4136445" y="4653186"/>
            <a:ext cx="642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CNN</a:t>
            </a:r>
            <a:endParaRPr lang="en-US" sz="1200" dirty="0"/>
          </a:p>
        </p:txBody>
      </p:sp>
      <p:sp>
        <p:nvSpPr>
          <p:cNvPr id="39" name="Rectangle 38"/>
          <p:cNvSpPr/>
          <p:nvPr/>
        </p:nvSpPr>
        <p:spPr>
          <a:xfrm>
            <a:off x="4663725" y="467423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TextBox 39"/>
          <p:cNvSpPr txBox="1"/>
          <p:nvPr/>
        </p:nvSpPr>
        <p:spPr>
          <a:xfrm>
            <a:off x="4599822" y="4653186"/>
            <a:ext cx="485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LDA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3860762" y="4973341"/>
            <a:ext cx="145774" cy="20755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8" name="Curved Connector 47"/>
          <p:cNvCxnSpPr/>
          <p:nvPr/>
        </p:nvCxnSpPr>
        <p:spPr>
          <a:xfrm flipV="1">
            <a:off x="4006535" y="4841010"/>
            <a:ext cx="208722" cy="239123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558156" y="4791316"/>
            <a:ext cx="1055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5349523" y="4277694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5344555" y="449138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5349525" y="4705077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5349526" y="492373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5349526" y="5142396"/>
            <a:ext cx="131700" cy="133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807690" y="3946086"/>
            <a:ext cx="1097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Latent</a:t>
            </a:r>
            <a:r>
              <a:rPr lang="zh-TW" altLang="en-US" sz="1200" i="1" u="sng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200" i="1" u="sng" dirty="0">
                <a:latin typeface="Apple Braille" charset="0"/>
                <a:ea typeface="Apple Braille" charset="0"/>
                <a:cs typeface="Apple Braille" charset="0"/>
              </a:rPr>
              <a:t>aspects</a:t>
            </a:r>
            <a:endParaRPr lang="en-US" sz="1200" i="1" u="sng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69" name="Curved Connector 68"/>
          <p:cNvCxnSpPr>
            <a:endCxn id="61" idx="2"/>
          </p:cNvCxnSpPr>
          <p:nvPr/>
        </p:nvCxnSpPr>
        <p:spPr>
          <a:xfrm flipV="1">
            <a:off x="5001655" y="4557969"/>
            <a:ext cx="342900" cy="213691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endCxn id="60" idx="2"/>
          </p:cNvCxnSpPr>
          <p:nvPr/>
        </p:nvCxnSpPr>
        <p:spPr>
          <a:xfrm rot="5400000" flipH="1" flipV="1">
            <a:off x="4969956" y="4392093"/>
            <a:ext cx="427383" cy="331751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endCxn id="63" idx="2"/>
          </p:cNvCxnSpPr>
          <p:nvPr/>
        </p:nvCxnSpPr>
        <p:spPr>
          <a:xfrm>
            <a:off x="5017772" y="4788533"/>
            <a:ext cx="331754" cy="201787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endCxn id="64" idx="2"/>
          </p:cNvCxnSpPr>
          <p:nvPr/>
        </p:nvCxnSpPr>
        <p:spPr>
          <a:xfrm rot="16200000" flipH="1">
            <a:off x="4964990" y="4824442"/>
            <a:ext cx="437319" cy="331754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62" idx="2"/>
          </p:cNvCxnSpPr>
          <p:nvPr/>
        </p:nvCxnSpPr>
        <p:spPr>
          <a:xfrm>
            <a:off x="5017773" y="4771659"/>
            <a:ext cx="331753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203974" y="1627662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LDA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-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SIFT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LDA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SIFT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15870" y="1630780"/>
            <a:ext cx="152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u="sng" dirty="0" err="1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Kmeans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–</a:t>
            </a:r>
            <a:r>
              <a:rPr lang="zh-TW" altLang="en-US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i="1" u="sng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FC7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Base</a:t>
            </a:r>
            <a:r>
              <a:rPr lang="zh-TW" altLang="en-US" sz="1600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Model</a:t>
            </a: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</a:t>
            </a:r>
            <a:r>
              <a:rPr lang="en-US" altLang="zh-TW" sz="1600" dirty="0" err="1" smtClean="0">
                <a:latin typeface="Apple Braille" charset="0"/>
                <a:ea typeface="Apple Braille" charset="0"/>
                <a:cs typeface="Apple Braille" charset="0"/>
              </a:rPr>
              <a:t>Kmeans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Feature:</a:t>
            </a:r>
            <a:r>
              <a:rPr lang="zh-TW" altLang="en-US" sz="1600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/>
            </a:r>
            <a:b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</a:br>
            <a:r>
              <a:rPr lang="en-US" altLang="zh-TW" sz="1600" dirty="0" smtClean="0">
                <a:latin typeface="Apple Braille" charset="0"/>
                <a:ea typeface="Apple Braille" charset="0"/>
                <a:cs typeface="Apple Braille" charset="0"/>
              </a:rPr>
              <a:t>- FC7</a:t>
            </a:r>
            <a:endParaRPr lang="en-US" altLang="zh-TW" sz="160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0" name="Round Single Corner Rectangle 79"/>
          <p:cNvSpPr/>
          <p:nvPr/>
        </p:nvSpPr>
        <p:spPr>
          <a:xfrm>
            <a:off x="563216" y="3374719"/>
            <a:ext cx="2844722" cy="167252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1" name="Rectangle 80"/>
          <p:cNvSpPr/>
          <p:nvPr/>
        </p:nvSpPr>
        <p:spPr>
          <a:xfrm>
            <a:off x="563216" y="3772284"/>
            <a:ext cx="2844722" cy="1966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2" name="TextBox 81"/>
          <p:cNvSpPr txBox="1"/>
          <p:nvPr/>
        </p:nvSpPr>
        <p:spPr>
          <a:xfrm>
            <a:off x="1058668" y="3424119"/>
            <a:ext cx="2245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>
                <a:latin typeface="Apple Braille" charset="0"/>
                <a:ea typeface="Apple Braille" charset="0"/>
                <a:cs typeface="Apple Braille" charset="0"/>
              </a:rPr>
              <a:t>Online Questionnaire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170166" y="3425866"/>
            <a:ext cx="3219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 smtClean="0">
                <a:latin typeface="Apple Braille" charset="0"/>
                <a:ea typeface="Apple Braille" charset="0"/>
                <a:cs typeface="Apple Braille" charset="0"/>
              </a:rPr>
              <a:t>Subjective</a:t>
            </a:r>
            <a:r>
              <a:rPr lang="zh-TW" altLang="en-US" sz="1600" b="1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 smtClean="0">
                <a:latin typeface="Apple Braille" charset="0"/>
                <a:ea typeface="Apple Braille" charset="0"/>
                <a:cs typeface="Apple Braille" charset="0"/>
              </a:rPr>
              <a:t>Test</a:t>
            </a:r>
            <a:r>
              <a:rPr lang="zh-TW" altLang="en-US" sz="1600" b="1" i="1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1600" b="1" i="1" dirty="0" smtClean="0">
                <a:latin typeface="Apple Braille" charset="0"/>
                <a:ea typeface="Apple Braille" charset="0"/>
                <a:cs typeface="Apple Braille" charset="0"/>
              </a:rPr>
              <a:t>Result</a:t>
            </a:r>
            <a:endParaRPr lang="en-US" sz="1600" b="1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7205870" y="4809909"/>
            <a:ext cx="834887" cy="378096"/>
          </a:xfrm>
          <a:custGeom>
            <a:avLst/>
            <a:gdLst>
              <a:gd name="connsiteX0" fmla="*/ 0 w 1113183"/>
              <a:gd name="connsiteY0" fmla="*/ 504128 h 504128"/>
              <a:gd name="connsiteX1" fmla="*/ 543339 w 1113183"/>
              <a:gd name="connsiteY1" fmla="*/ 464371 h 504128"/>
              <a:gd name="connsiteX2" fmla="*/ 742122 w 1113183"/>
              <a:gd name="connsiteY2" fmla="*/ 66806 h 504128"/>
              <a:gd name="connsiteX3" fmla="*/ 1113183 w 1113183"/>
              <a:gd name="connsiteY3" fmla="*/ 545 h 50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504128">
                <a:moveTo>
                  <a:pt x="0" y="504128"/>
                </a:moveTo>
                <a:lnTo>
                  <a:pt x="543339" y="464371"/>
                </a:lnTo>
                <a:cubicBezTo>
                  <a:pt x="667026" y="391484"/>
                  <a:pt x="647148" y="144110"/>
                  <a:pt x="742122" y="66806"/>
                </a:cubicBezTo>
                <a:cubicBezTo>
                  <a:pt x="837096" y="-10498"/>
                  <a:pt x="1113183" y="545"/>
                  <a:pt x="1113183" y="54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1" name="Freeform 90"/>
          <p:cNvSpPr/>
          <p:nvPr/>
        </p:nvSpPr>
        <p:spPr>
          <a:xfrm>
            <a:off x="8040757" y="4800379"/>
            <a:ext cx="536713" cy="312781"/>
          </a:xfrm>
          <a:custGeom>
            <a:avLst/>
            <a:gdLst>
              <a:gd name="connsiteX0" fmla="*/ 0 w 715617"/>
              <a:gd name="connsiteY0" fmla="*/ 0 h 417041"/>
              <a:gd name="connsiteX1" fmla="*/ 198783 w 715617"/>
              <a:gd name="connsiteY1" fmla="*/ 410817 h 417041"/>
              <a:gd name="connsiteX2" fmla="*/ 516835 w 715617"/>
              <a:gd name="connsiteY2" fmla="*/ 251791 h 417041"/>
              <a:gd name="connsiteX3" fmla="*/ 715617 w 715617"/>
              <a:gd name="connsiteY3" fmla="*/ 304800 h 417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617" h="417041">
                <a:moveTo>
                  <a:pt x="0" y="0"/>
                </a:moveTo>
                <a:cubicBezTo>
                  <a:pt x="56322" y="184426"/>
                  <a:pt x="112644" y="368852"/>
                  <a:pt x="198783" y="410817"/>
                </a:cubicBezTo>
                <a:cubicBezTo>
                  <a:pt x="284922" y="452782"/>
                  <a:pt x="430696" y="269460"/>
                  <a:pt x="516835" y="251791"/>
                </a:cubicBezTo>
                <a:cubicBezTo>
                  <a:pt x="602974" y="234122"/>
                  <a:pt x="715617" y="304800"/>
                  <a:pt x="715617" y="3048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" name="Freeform 91"/>
          <p:cNvSpPr/>
          <p:nvPr/>
        </p:nvSpPr>
        <p:spPr>
          <a:xfrm>
            <a:off x="8040757" y="4124518"/>
            <a:ext cx="196032" cy="695739"/>
          </a:xfrm>
          <a:custGeom>
            <a:avLst/>
            <a:gdLst>
              <a:gd name="connsiteX0" fmla="*/ 0 w 261376"/>
              <a:gd name="connsiteY0" fmla="*/ 927652 h 927652"/>
              <a:gd name="connsiteX1" fmla="*/ 238539 w 261376"/>
              <a:gd name="connsiteY1" fmla="*/ 450574 h 927652"/>
              <a:gd name="connsiteX2" fmla="*/ 251791 w 261376"/>
              <a:gd name="connsiteY2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376" h="927652">
                <a:moveTo>
                  <a:pt x="0" y="927652"/>
                </a:moveTo>
                <a:cubicBezTo>
                  <a:pt x="98287" y="766417"/>
                  <a:pt x="196574" y="605183"/>
                  <a:pt x="238539" y="450574"/>
                </a:cubicBezTo>
                <a:cubicBezTo>
                  <a:pt x="280504" y="295965"/>
                  <a:pt x="251791" y="0"/>
                  <a:pt x="25179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/>
          <p:cNvSpPr/>
          <p:nvPr/>
        </p:nvSpPr>
        <p:spPr>
          <a:xfrm>
            <a:off x="7205869" y="4103273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/>
          <p:cNvSpPr/>
          <p:nvPr/>
        </p:nvSpPr>
        <p:spPr>
          <a:xfrm>
            <a:off x="7031934" y="4376599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5" name="Rectangle 94"/>
          <p:cNvSpPr/>
          <p:nvPr/>
        </p:nvSpPr>
        <p:spPr>
          <a:xfrm>
            <a:off x="7946335" y="4207634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6" name="Rectangle 95"/>
          <p:cNvSpPr/>
          <p:nvPr/>
        </p:nvSpPr>
        <p:spPr>
          <a:xfrm>
            <a:off x="7240657" y="4376600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7" name="Rectangle 96"/>
          <p:cNvSpPr/>
          <p:nvPr/>
        </p:nvSpPr>
        <p:spPr>
          <a:xfrm>
            <a:off x="7171084" y="4883495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8" name="Rectangle 97"/>
          <p:cNvSpPr/>
          <p:nvPr/>
        </p:nvSpPr>
        <p:spPr>
          <a:xfrm>
            <a:off x="7817126" y="4585320"/>
            <a:ext cx="149087" cy="14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Cross 98"/>
          <p:cNvSpPr/>
          <p:nvPr/>
        </p:nvSpPr>
        <p:spPr>
          <a:xfrm>
            <a:off x="7946335" y="5056902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Cross 99"/>
          <p:cNvSpPr/>
          <p:nvPr/>
        </p:nvSpPr>
        <p:spPr>
          <a:xfrm>
            <a:off x="8328992" y="5201019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Cross 100"/>
          <p:cNvSpPr/>
          <p:nvPr/>
        </p:nvSpPr>
        <p:spPr>
          <a:xfrm>
            <a:off x="7832035" y="5191080"/>
            <a:ext cx="94422" cy="123993"/>
          </a:xfrm>
          <a:prstGeom prst="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2" name="Triangle 101"/>
          <p:cNvSpPr/>
          <p:nvPr/>
        </p:nvSpPr>
        <p:spPr>
          <a:xfrm>
            <a:off x="8376202" y="4247877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3" name="Triangle 102"/>
          <p:cNvSpPr/>
          <p:nvPr/>
        </p:nvSpPr>
        <p:spPr>
          <a:xfrm>
            <a:off x="8490502" y="4650412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4" name="Triangle 103"/>
          <p:cNvSpPr/>
          <p:nvPr/>
        </p:nvSpPr>
        <p:spPr>
          <a:xfrm>
            <a:off x="8331477" y="4501324"/>
            <a:ext cx="139148" cy="10436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Oval 116"/>
          <p:cNvSpPr/>
          <p:nvPr/>
        </p:nvSpPr>
        <p:spPr>
          <a:xfrm>
            <a:off x="7502183" y="4542685"/>
            <a:ext cx="34289" cy="426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5815714" y="4282353"/>
            <a:ext cx="11263" cy="11075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048291" y="4958247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aspect</a:t>
            </a:r>
          </a:p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response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105" name="Straight Arrow Connector 104"/>
          <p:cNvCxnSpPr/>
          <p:nvPr/>
        </p:nvCxnSpPr>
        <p:spPr>
          <a:xfrm>
            <a:off x="5781146" y="5306083"/>
            <a:ext cx="3128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3857271" y="4445633"/>
            <a:ext cx="154234" cy="19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6" name="Curved Connector 85"/>
          <p:cNvCxnSpPr/>
          <p:nvPr/>
        </p:nvCxnSpPr>
        <p:spPr>
          <a:xfrm>
            <a:off x="4011504" y="4542685"/>
            <a:ext cx="208722" cy="2458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3860763" y="4709019"/>
            <a:ext cx="145774" cy="20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06" name="Straight Arrow Connector 105"/>
          <p:cNvCxnSpPr/>
          <p:nvPr/>
        </p:nvCxnSpPr>
        <p:spPr>
          <a:xfrm>
            <a:off x="4011504" y="4812795"/>
            <a:ext cx="2087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reeform 106"/>
          <p:cNvSpPr/>
          <p:nvPr/>
        </p:nvSpPr>
        <p:spPr>
          <a:xfrm>
            <a:off x="5861979" y="4261858"/>
            <a:ext cx="459563" cy="1003853"/>
          </a:xfrm>
          <a:custGeom>
            <a:avLst/>
            <a:gdLst>
              <a:gd name="connsiteX0" fmla="*/ 0 w 612750"/>
              <a:gd name="connsiteY0" fmla="*/ 0 h 1338470"/>
              <a:gd name="connsiteX1" fmla="*/ 13252 w 612750"/>
              <a:gd name="connsiteY1" fmla="*/ 225287 h 1338470"/>
              <a:gd name="connsiteX2" fmla="*/ 66261 w 612750"/>
              <a:gd name="connsiteY2" fmla="*/ 291548 h 1338470"/>
              <a:gd name="connsiteX3" fmla="*/ 145774 w 612750"/>
              <a:gd name="connsiteY3" fmla="*/ 318053 h 1338470"/>
              <a:gd name="connsiteX4" fmla="*/ 569844 w 612750"/>
              <a:gd name="connsiteY4" fmla="*/ 410818 h 1338470"/>
              <a:gd name="connsiteX5" fmla="*/ 569844 w 612750"/>
              <a:gd name="connsiteY5" fmla="*/ 450574 h 1338470"/>
              <a:gd name="connsiteX6" fmla="*/ 318052 w 612750"/>
              <a:gd name="connsiteY6" fmla="*/ 503583 h 1338470"/>
              <a:gd name="connsiteX7" fmla="*/ 79513 w 612750"/>
              <a:gd name="connsiteY7" fmla="*/ 609600 h 1338470"/>
              <a:gd name="connsiteX8" fmla="*/ 26504 w 612750"/>
              <a:gd name="connsiteY8" fmla="*/ 662609 h 1338470"/>
              <a:gd name="connsiteX9" fmla="*/ 13252 w 612750"/>
              <a:gd name="connsiteY9" fmla="*/ 742122 h 1338470"/>
              <a:gd name="connsiteX10" fmla="*/ 13252 w 612750"/>
              <a:gd name="connsiteY10" fmla="*/ 1338470 h 1338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750" h="1338470">
                <a:moveTo>
                  <a:pt x="0" y="0"/>
                </a:moveTo>
                <a:cubicBezTo>
                  <a:pt x="1104" y="88348"/>
                  <a:pt x="2209" y="176696"/>
                  <a:pt x="13252" y="225287"/>
                </a:cubicBezTo>
                <a:cubicBezTo>
                  <a:pt x="24295" y="273878"/>
                  <a:pt x="44174" y="276087"/>
                  <a:pt x="66261" y="291548"/>
                </a:cubicBezTo>
                <a:cubicBezTo>
                  <a:pt x="88348" y="307009"/>
                  <a:pt x="61844" y="298175"/>
                  <a:pt x="145774" y="318053"/>
                </a:cubicBezTo>
                <a:cubicBezTo>
                  <a:pt x="229705" y="337931"/>
                  <a:pt x="499166" y="388731"/>
                  <a:pt x="569844" y="410818"/>
                </a:cubicBezTo>
                <a:cubicBezTo>
                  <a:pt x="640522" y="432905"/>
                  <a:pt x="611809" y="435113"/>
                  <a:pt x="569844" y="450574"/>
                </a:cubicBezTo>
                <a:cubicBezTo>
                  <a:pt x="527879" y="466035"/>
                  <a:pt x="399774" y="477079"/>
                  <a:pt x="318052" y="503583"/>
                </a:cubicBezTo>
                <a:cubicBezTo>
                  <a:pt x="236330" y="530087"/>
                  <a:pt x="128104" y="583096"/>
                  <a:pt x="79513" y="609600"/>
                </a:cubicBezTo>
                <a:cubicBezTo>
                  <a:pt x="30922" y="636104"/>
                  <a:pt x="37547" y="640522"/>
                  <a:pt x="26504" y="662609"/>
                </a:cubicBezTo>
                <a:cubicBezTo>
                  <a:pt x="15461" y="684696"/>
                  <a:pt x="15461" y="629479"/>
                  <a:pt x="13252" y="742122"/>
                </a:cubicBezTo>
                <a:cubicBezTo>
                  <a:pt x="11043" y="854765"/>
                  <a:pt x="13252" y="1338470"/>
                  <a:pt x="13252" y="133847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8" name="Oval 107"/>
          <p:cNvSpPr/>
          <p:nvPr/>
        </p:nvSpPr>
        <p:spPr>
          <a:xfrm>
            <a:off x="6265564" y="4520999"/>
            <a:ext cx="103311" cy="131547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9" name="TextBox 108"/>
          <p:cNvSpPr txBox="1"/>
          <p:nvPr/>
        </p:nvSpPr>
        <p:spPr>
          <a:xfrm>
            <a:off x="6224456" y="4222553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Apple Braille" charset="0"/>
                <a:ea typeface="Apple Braille" charset="0"/>
                <a:cs typeface="Apple Braille" charset="0"/>
              </a:rPr>
              <a:t>argmax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629177" y="446138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latin typeface="Apple Braille" charset="0"/>
                <a:ea typeface="Apple Braille" charset="0"/>
                <a:cs typeface="Apple Braille" charset="0"/>
              </a:rPr>
              <a:t>5</a:t>
            </a:r>
            <a:endParaRPr lang="en-US" sz="1200" i="1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7536472" y="4376597"/>
            <a:ext cx="409863" cy="18137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 flipV="1">
            <a:off x="7536472" y="4557967"/>
            <a:ext cx="280655" cy="9965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7245627" y="4564000"/>
            <a:ext cx="290845" cy="31949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 flipV="1">
            <a:off x="7354956" y="4247875"/>
            <a:ext cx="181516" cy="31612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7106477" y="4521200"/>
            <a:ext cx="429995" cy="6411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7182076" y="4323300"/>
            <a:ext cx="296313" cy="254547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3" name="TextBox 82"/>
          <p:cNvSpPr txBox="1"/>
          <p:nvPr/>
        </p:nvSpPr>
        <p:spPr>
          <a:xfrm>
            <a:off x="545344" y="3784291"/>
            <a:ext cx="2808205" cy="15311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Define “aspect”</a:t>
            </a:r>
          </a:p>
          <a:p>
            <a:r>
              <a:rPr lang="en-US" altLang="zh-TW" sz="1600" i="1" dirty="0">
                <a:solidFill>
                  <a:schemeClr val="accent1"/>
                </a:solidFill>
                <a:latin typeface="Apple Braille" charset="0"/>
                <a:ea typeface="Apple Braille" charset="0"/>
                <a:cs typeface="Apple Braille" charset="0"/>
              </a:rPr>
              <a:t>For each of the 4 events: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Introduce the event by Wiki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Show 3 summarization</a:t>
            </a:r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>
                <a:latin typeface="Apple Braille" charset="0"/>
                <a:ea typeface="Apple Braille" charset="0"/>
                <a:cs typeface="Apple Braille" charset="0"/>
              </a:rPr>
              <a:t>Criterion: [score 1-6]</a:t>
            </a:r>
          </a:p>
          <a:p>
            <a:pPr marL="214313" indent="-214313">
              <a:buFont typeface="Wingdings" charset="2"/>
              <a:buChar char="Ø"/>
            </a:pPr>
            <a:endParaRPr lang="en-US" altLang="zh-TW" sz="1350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524251" y="3773711"/>
            <a:ext cx="5130425" cy="1960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116" name="Table 115"/>
          <p:cNvGraphicFramePr>
            <a:graphicFrameLocks noGrp="1"/>
          </p:cNvGraphicFramePr>
          <p:nvPr>
            <p:extLst/>
          </p:nvPr>
        </p:nvGraphicFramePr>
        <p:xfrm>
          <a:off x="3647661" y="3829702"/>
          <a:ext cx="4867691" cy="156210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461053"/>
                <a:gridCol w="1135546"/>
                <a:gridCol w="1135546"/>
                <a:gridCol w="1135546"/>
              </a:tblGrid>
              <a:tr h="278130">
                <a:tc>
                  <a:txBody>
                    <a:bodyPr/>
                    <a:lstStyle/>
                    <a:p>
                      <a:r>
                        <a:rPr lang="en-US" altLang="zh-TW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event</a:t>
                      </a:r>
                      <a:endParaRPr lang="en-US" sz="1600" i="1" dirty="0">
                        <a:latin typeface="Apple Braille" charset="0"/>
                        <a:ea typeface="Apple Braille" charset="0"/>
                        <a:cs typeface="Apple Braille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i="1" dirty="0" err="1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LDADeep</a:t>
                      </a:r>
                      <a:r>
                        <a:rPr lang="en-US" altLang="zh-TW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+</a:t>
                      </a:r>
                      <a:endParaRPr lang="en-US" sz="1600" i="1" dirty="0">
                        <a:latin typeface="Apple Braille" charset="0"/>
                        <a:ea typeface="Apple Braille" charset="0"/>
                        <a:cs typeface="Apple Braille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LDA</a:t>
                      </a:r>
                      <a:r>
                        <a:rPr lang="zh-TW" altLang="en-US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 </a:t>
                      </a:r>
                      <a:r>
                        <a:rPr lang="en-US" altLang="zh-TW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-</a:t>
                      </a:r>
                      <a:r>
                        <a:rPr lang="zh-TW" altLang="en-US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 </a:t>
                      </a:r>
                      <a:r>
                        <a:rPr lang="en-US" altLang="zh-TW" sz="1600" i="1" dirty="0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SIFT</a:t>
                      </a:r>
                      <a:endParaRPr lang="en-US" sz="1600" i="1" dirty="0">
                        <a:latin typeface="Apple Braille" charset="0"/>
                        <a:ea typeface="Apple Braille" charset="0"/>
                        <a:cs typeface="Apple Braille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i="1" dirty="0" err="1" smtClean="0">
                          <a:latin typeface="Apple Braille" charset="0"/>
                          <a:ea typeface="Apple Braille" charset="0"/>
                          <a:cs typeface="Apple Braille" charset="0"/>
                        </a:rPr>
                        <a:t>Kmeans</a:t>
                      </a:r>
                      <a:endParaRPr lang="en-US" sz="1600" i="1" dirty="0">
                        <a:latin typeface="Apple Braille" charset="0"/>
                        <a:ea typeface="Apple Braille" charset="0"/>
                        <a:cs typeface="Apple Braille" charset="0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TW" sz="1600" i="1" dirty="0" smtClean="0"/>
                        <a:t>Hanami</a:t>
                      </a:r>
                      <a:endParaRPr lang="en-US" sz="1600" i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/>
                        <a:t>51.5</a:t>
                      </a:r>
                      <a:r>
                        <a:rPr lang="zh-TW" altLang="en-US" sz="1600" b="1" dirty="0" smtClean="0"/>
                        <a:t> </a:t>
                      </a:r>
                      <a:r>
                        <a:rPr lang="en-US" altLang="zh-TW" sz="1600" b="1" dirty="0" smtClean="0"/>
                        <a:t>%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26.3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22.2</a:t>
                      </a:r>
                      <a:r>
                        <a:rPr lang="zh-TW" altLang="en-US" sz="1600" baseline="0" dirty="0" smtClean="0"/>
                        <a:t> </a:t>
                      </a:r>
                      <a:r>
                        <a:rPr lang="en-US" altLang="zh-TW" sz="1600" baseline="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TW" sz="1600" i="1" dirty="0" smtClean="0"/>
                        <a:t>Holi</a:t>
                      </a:r>
                      <a:endParaRPr lang="en-US" sz="1600" i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29.7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15.0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/>
                        <a:t>55.4</a:t>
                      </a:r>
                      <a:r>
                        <a:rPr lang="zh-TW" altLang="en-US" sz="1600" b="1" dirty="0" smtClean="0"/>
                        <a:t> </a:t>
                      </a:r>
                      <a:r>
                        <a:rPr lang="en-US" altLang="zh-TW" sz="1600" b="1" dirty="0" smtClean="0"/>
                        <a:t>%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TW" sz="1600" i="1" dirty="0" err="1" smtClean="0"/>
                        <a:t>Batkid</a:t>
                      </a:r>
                      <a:endParaRPr lang="en-US" sz="1600" i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/>
                        <a:t>39.4</a:t>
                      </a:r>
                      <a:r>
                        <a:rPr lang="zh-TW" altLang="en-US" sz="1600" b="1" dirty="0" smtClean="0"/>
                        <a:t> </a:t>
                      </a:r>
                      <a:r>
                        <a:rPr lang="en-US" altLang="zh-TW" sz="1600" b="1" dirty="0" smtClean="0"/>
                        <a:t>%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38.5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22.1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TW" sz="1200" i="1" dirty="0" smtClean="0"/>
                        <a:t>Occupy</a:t>
                      </a:r>
                      <a:r>
                        <a:rPr lang="zh-TW" altLang="en-US" sz="1200" i="1" dirty="0" smtClean="0"/>
                        <a:t> </a:t>
                      </a:r>
                      <a:r>
                        <a:rPr lang="en-US" altLang="zh-TW" sz="1200" i="1" dirty="0" smtClean="0"/>
                        <a:t>Movement</a:t>
                      </a:r>
                      <a:endParaRPr lang="en-US" sz="1200" i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/>
                        <a:t>47.2</a:t>
                      </a:r>
                      <a:r>
                        <a:rPr lang="zh-TW" altLang="en-US" sz="1600" b="1" dirty="0" smtClean="0"/>
                        <a:t> </a:t>
                      </a:r>
                      <a:r>
                        <a:rPr lang="en-US" altLang="zh-TW" sz="1600" b="1" dirty="0" smtClean="0"/>
                        <a:t>%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31.2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21.6</a:t>
                      </a:r>
                      <a:r>
                        <a:rPr lang="zh-TW" altLang="en-US" sz="1600" dirty="0" smtClean="0"/>
                        <a:t> </a:t>
                      </a:r>
                      <a:r>
                        <a:rPr lang="en-US" altLang="zh-TW" sz="1600" dirty="0" smtClean="0"/>
                        <a:t>%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509938" y="1541303"/>
            <a:ext cx="1657315" cy="1739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ectangle 118"/>
          <p:cNvSpPr/>
          <p:nvPr/>
        </p:nvSpPr>
        <p:spPr>
          <a:xfrm>
            <a:off x="5217959" y="1542149"/>
            <a:ext cx="1668858" cy="1739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Rectangle 119"/>
          <p:cNvSpPr/>
          <p:nvPr/>
        </p:nvSpPr>
        <p:spPr>
          <a:xfrm>
            <a:off x="5170166" y="3785666"/>
            <a:ext cx="992172" cy="16467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Rectangle 120"/>
          <p:cNvSpPr/>
          <p:nvPr/>
        </p:nvSpPr>
        <p:spPr>
          <a:xfrm>
            <a:off x="6311214" y="3785666"/>
            <a:ext cx="992172" cy="16467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4132107" y="5472200"/>
            <a:ext cx="49271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Comparison</a:t>
            </a:r>
            <a:r>
              <a:rPr lang="zh-TW" altLang="en-US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between</a:t>
            </a:r>
            <a:r>
              <a:rPr lang="zh-TW" altLang="en-US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700" b="1" i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“Features”</a:t>
            </a:r>
            <a:endParaRPr lang="en-US" sz="2700" b="1" i="1" dirty="0">
              <a:solidFill>
                <a:srgbClr val="FF0000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43</a:t>
            </a:fld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2"/>
              </a:rPr>
              <a:t>b01902004@csie.ntu.edu.tw)</a:t>
            </a:r>
            <a:endParaRPr lang="en-US" sz="1050" dirty="0"/>
          </a:p>
        </p:txBody>
      </p:sp>
      <p:sp>
        <p:nvSpPr>
          <p:cNvPr id="118" name="TextBox 117"/>
          <p:cNvSpPr txBox="1"/>
          <p:nvPr/>
        </p:nvSpPr>
        <p:spPr>
          <a:xfrm>
            <a:off x="123949" y="5031506"/>
            <a:ext cx="364099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The more aspects discovered the </a:t>
            </a:r>
            <a:r>
              <a:rPr lang="en-US" altLang="zh-TW" sz="1600" b="1" i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better</a:t>
            </a:r>
          </a:p>
          <a:p>
            <a:r>
              <a:rPr lang="en-US" altLang="zh-TW" sz="1600" b="1" i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The </a:t>
            </a:r>
            <a:r>
              <a:rPr lang="en-US" altLang="zh-TW" sz="16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more diverse aspects the </a:t>
            </a:r>
            <a:r>
              <a:rPr lang="en-US" altLang="zh-TW" sz="1600" b="1" i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better</a:t>
            </a:r>
            <a:endParaRPr lang="en-US" altLang="zh-TW" sz="1600" b="1" i="1" dirty="0">
              <a:solidFill>
                <a:srgbClr val="FF0000"/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9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 Single Corner Rectangle 27"/>
          <p:cNvSpPr/>
          <p:nvPr/>
        </p:nvSpPr>
        <p:spPr>
          <a:xfrm>
            <a:off x="628650" y="1223494"/>
            <a:ext cx="7720220" cy="3548902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4" name="Rectangle 33"/>
          <p:cNvSpPr/>
          <p:nvPr/>
        </p:nvSpPr>
        <p:spPr>
          <a:xfrm>
            <a:off x="628650" y="1624652"/>
            <a:ext cx="7720220" cy="31477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Comparison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between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Features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(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II)</a:t>
            </a:r>
            <a:endParaRPr lang="en-US" sz="4000" dirty="0"/>
          </a:p>
        </p:txBody>
      </p:sp>
      <p:sp>
        <p:nvSpPr>
          <p:cNvPr id="18" name="Rectangle 17"/>
          <p:cNvSpPr/>
          <p:nvPr/>
        </p:nvSpPr>
        <p:spPr>
          <a:xfrm>
            <a:off x="1129002" y="1949757"/>
            <a:ext cx="6778487" cy="2355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7" name="Picture 2" descr="C:\Users\博章\OneDrive\lab\ICASSP2016\figure\tsne_pu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324" y="2538552"/>
            <a:ext cx="1385309" cy="145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博章\OneDrive\lab\ICASSP2016\figure\tsne_si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498" y="2396854"/>
            <a:ext cx="1372582" cy="157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博章\OneDrive\lab\ICASSP2016\figure\tsne_conv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660" y="2456518"/>
            <a:ext cx="1566174" cy="156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博章\OneDrive\lab\ICASSP2016\figure\tsne_fc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5858" y="2323931"/>
            <a:ext cx="1728191" cy="182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直線接點 5"/>
          <p:cNvCxnSpPr/>
          <p:nvPr/>
        </p:nvCxnSpPr>
        <p:spPr>
          <a:xfrm>
            <a:off x="2717486" y="2396854"/>
            <a:ext cx="0" cy="15754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3"/>
          <p:cNvCxnSpPr/>
          <p:nvPr/>
        </p:nvCxnSpPr>
        <p:spPr>
          <a:xfrm>
            <a:off x="4263398" y="2396854"/>
            <a:ext cx="0" cy="15754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4"/>
          <p:cNvCxnSpPr/>
          <p:nvPr/>
        </p:nvCxnSpPr>
        <p:spPr>
          <a:xfrm>
            <a:off x="5957846" y="2396854"/>
            <a:ext cx="0" cy="15754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右大括弧 7"/>
          <p:cNvSpPr/>
          <p:nvPr/>
        </p:nvSpPr>
        <p:spPr>
          <a:xfrm rot="16200000">
            <a:off x="1824748" y="1726050"/>
            <a:ext cx="254459" cy="116928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5" name="右大括弧 17"/>
          <p:cNvSpPr/>
          <p:nvPr/>
        </p:nvSpPr>
        <p:spPr>
          <a:xfrm rot="16200000">
            <a:off x="5115462" y="122752"/>
            <a:ext cx="254459" cy="434065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1542907" y="1933079"/>
            <a:ext cx="8811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FC7 space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49499" y="1928111"/>
            <a:ext cx="15617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/>
              <a:t>Latent (topic) space</a:t>
            </a:r>
            <a:endParaRPr lang="en-US" sz="135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1522396" y="4018358"/>
            <a:ext cx="9280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Purely FC7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87810" y="4013390"/>
            <a:ext cx="8779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LDA - SIFT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24269" y="4018358"/>
            <a:ext cx="10420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LDA – conv5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50755" y="4013390"/>
            <a:ext cx="15263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LDADeep</a:t>
            </a:r>
            <a:r>
              <a:rPr lang="en-US" sz="1350" dirty="0" smtClean="0"/>
              <a:t>+</a:t>
            </a:r>
            <a:r>
              <a:rPr lang="zh-TW" altLang="en-US" sz="1350" dirty="0" smtClean="0"/>
              <a:t> </a:t>
            </a:r>
            <a:r>
              <a:rPr lang="en-US" altLang="zh-TW" sz="1350" dirty="0" smtClean="0"/>
              <a:t>(FC7)</a:t>
            </a:r>
            <a:endParaRPr lang="en-US" sz="1350" dirty="0"/>
          </a:p>
        </p:txBody>
      </p:sp>
      <p:sp>
        <p:nvSpPr>
          <p:cNvPr id="25" name="TextBox 24"/>
          <p:cNvSpPr txBox="1"/>
          <p:nvPr/>
        </p:nvSpPr>
        <p:spPr>
          <a:xfrm>
            <a:off x="704497" y="1241545"/>
            <a:ext cx="392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t-</a:t>
            </a:r>
            <a:r>
              <a:rPr lang="en-US" sz="1600" b="1" i="1" dirty="0" err="1"/>
              <a:t>sne</a:t>
            </a:r>
            <a:r>
              <a:rPr lang="en-US" sz="1600" b="1" i="1" dirty="0"/>
              <a:t> Visualization of Clustering Effect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8650" y="4821482"/>
            <a:ext cx="7720220" cy="921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/>
        </p:nvSpPr>
        <p:spPr>
          <a:xfrm>
            <a:off x="17900" y="5823850"/>
            <a:ext cx="40527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“Visualizing data using t-</a:t>
            </a:r>
            <a:r>
              <a:rPr lang="en-US" sz="1000" dirty="0" err="1"/>
              <a:t>sne</a:t>
            </a:r>
            <a:r>
              <a:rPr lang="en-US" sz="1000" dirty="0"/>
              <a:t>”, Laurens Van der </a:t>
            </a:r>
            <a:r>
              <a:rPr lang="en-US" sz="1000" dirty="0" err="1"/>
              <a:t>Maaten</a:t>
            </a:r>
            <a:r>
              <a:rPr lang="en-US" sz="1000" dirty="0"/>
              <a:t>, JMLR, 2008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6258" y="4879135"/>
            <a:ext cx="76797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altLang="zh-TW" sz="1400" dirty="0"/>
              <a:t>Density of each result cluster implies the confidence of the model in recognizing this </a:t>
            </a:r>
            <a:r>
              <a:rPr lang="en-US" altLang="zh-TW" sz="1400" dirty="0" smtClean="0"/>
              <a:t>aspect</a:t>
            </a:r>
            <a:endParaRPr lang="en-US" altLang="zh-TW" sz="1400" dirty="0"/>
          </a:p>
          <a:p>
            <a:pPr marL="285750" indent="-285750">
              <a:buFont typeface="Wingdings" charset="2"/>
              <a:buChar char="Ø"/>
            </a:pPr>
            <a:endParaRPr lang="en-US" altLang="zh-TW" sz="1400" dirty="0"/>
          </a:p>
          <a:p>
            <a:pPr marL="285750" indent="-285750">
              <a:buFont typeface="Wingdings" charset="2"/>
              <a:buChar char="Ø"/>
            </a:pPr>
            <a:r>
              <a:rPr lang="en-US" altLang="zh-TW" sz="1400" dirty="0" smtClean="0"/>
              <a:t>The </a:t>
            </a:r>
            <a:r>
              <a:rPr lang="en-US" altLang="zh-TW" sz="1400" dirty="0"/>
              <a:t>clearer the boundaries between aspects are, the more discriminative the model is</a:t>
            </a:r>
            <a:r>
              <a:rPr lang="en-US" altLang="zh-TW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44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7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8621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 Single Corner Rectangle 27"/>
          <p:cNvSpPr/>
          <p:nvPr/>
        </p:nvSpPr>
        <p:spPr>
          <a:xfrm>
            <a:off x="628650" y="1223494"/>
            <a:ext cx="7720220" cy="3548902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4" name="Rectangle 33"/>
          <p:cNvSpPr/>
          <p:nvPr/>
        </p:nvSpPr>
        <p:spPr>
          <a:xfrm>
            <a:off x="628650" y="1624652"/>
            <a:ext cx="7720220" cy="31477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Comparison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between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Features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(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II)</a:t>
            </a:r>
            <a:endParaRPr lang="en-US" sz="4000" dirty="0"/>
          </a:p>
        </p:txBody>
      </p:sp>
      <p:sp>
        <p:nvSpPr>
          <p:cNvPr id="18" name="Rectangle 17"/>
          <p:cNvSpPr/>
          <p:nvPr/>
        </p:nvSpPr>
        <p:spPr>
          <a:xfrm>
            <a:off x="1129002" y="1949757"/>
            <a:ext cx="6778487" cy="2355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7" name="Picture 2" descr="C:\Users\博章\OneDrive\lab\ICASSP2016\figure\tsne_p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324" y="2538552"/>
            <a:ext cx="1385309" cy="145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博章\OneDrive\lab\ICASSP2016\figure\tsne_si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498" y="2396854"/>
            <a:ext cx="1372582" cy="157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博章\OneDrive\lab\ICASSP2016\figure\tsne_conv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660" y="2456518"/>
            <a:ext cx="1566174" cy="156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博章\OneDrive\lab\ICASSP2016\figure\tsne_fc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5858" y="2323931"/>
            <a:ext cx="1728191" cy="182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直線接點 5"/>
          <p:cNvCxnSpPr/>
          <p:nvPr/>
        </p:nvCxnSpPr>
        <p:spPr>
          <a:xfrm>
            <a:off x="2717486" y="2396854"/>
            <a:ext cx="0" cy="15754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3"/>
          <p:cNvCxnSpPr/>
          <p:nvPr/>
        </p:nvCxnSpPr>
        <p:spPr>
          <a:xfrm>
            <a:off x="4263398" y="2396854"/>
            <a:ext cx="0" cy="15754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4"/>
          <p:cNvCxnSpPr/>
          <p:nvPr/>
        </p:nvCxnSpPr>
        <p:spPr>
          <a:xfrm>
            <a:off x="5957846" y="2396854"/>
            <a:ext cx="0" cy="15754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右大括弧 7"/>
          <p:cNvSpPr/>
          <p:nvPr/>
        </p:nvSpPr>
        <p:spPr>
          <a:xfrm rot="16200000">
            <a:off x="1824748" y="1726050"/>
            <a:ext cx="254459" cy="116928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5" name="右大括弧 17"/>
          <p:cNvSpPr/>
          <p:nvPr/>
        </p:nvSpPr>
        <p:spPr>
          <a:xfrm rot="16200000">
            <a:off x="5115462" y="122752"/>
            <a:ext cx="254459" cy="434065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1542907" y="1933079"/>
            <a:ext cx="8811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FC7 space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49499" y="1928111"/>
            <a:ext cx="15617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/>
              <a:t>Latent (topic) space</a:t>
            </a:r>
            <a:endParaRPr lang="en-US" sz="135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1522396" y="4018358"/>
            <a:ext cx="9280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Purely FC7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87810" y="4013390"/>
            <a:ext cx="8779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LDA - SIFT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24269" y="4018358"/>
            <a:ext cx="10420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LDA – conv5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4497" y="1241545"/>
            <a:ext cx="392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t-</a:t>
            </a:r>
            <a:r>
              <a:rPr lang="en-US" sz="1600" b="1" i="1" dirty="0" err="1"/>
              <a:t>sne</a:t>
            </a:r>
            <a:r>
              <a:rPr lang="en-US" sz="1600" b="1" i="1" dirty="0"/>
              <a:t> Visualization of Clustering Effect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8650" y="4821482"/>
            <a:ext cx="7720220" cy="921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/>
        </p:nvSpPr>
        <p:spPr>
          <a:xfrm>
            <a:off x="17900" y="5823850"/>
            <a:ext cx="40527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“Visualizing data using t-</a:t>
            </a:r>
            <a:r>
              <a:rPr lang="en-US" sz="1000" dirty="0" err="1"/>
              <a:t>sne</a:t>
            </a:r>
            <a:r>
              <a:rPr lang="en-US" sz="1000" dirty="0"/>
              <a:t>”, Laurens Van der </a:t>
            </a:r>
            <a:r>
              <a:rPr lang="en-US" sz="1000" dirty="0" err="1"/>
              <a:t>Maaten</a:t>
            </a:r>
            <a:r>
              <a:rPr lang="en-US" sz="1000" dirty="0"/>
              <a:t>, JMLR, 2008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6258" y="4879135"/>
            <a:ext cx="76797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altLang="zh-TW" sz="1400" dirty="0"/>
              <a:t>Density of each result cluster implies the confidence of the model in recognizing this </a:t>
            </a:r>
            <a:r>
              <a:rPr lang="en-US" altLang="zh-TW" sz="1400" dirty="0" smtClean="0"/>
              <a:t>aspect</a:t>
            </a:r>
            <a:endParaRPr lang="en-US" altLang="zh-TW" sz="1400" dirty="0"/>
          </a:p>
          <a:p>
            <a:pPr marL="285750" indent="-285750">
              <a:buFont typeface="Wingdings" charset="2"/>
              <a:buChar char="Ø"/>
            </a:pPr>
            <a:endParaRPr lang="en-US" altLang="zh-TW" sz="1400" dirty="0"/>
          </a:p>
          <a:p>
            <a:pPr marL="285750" indent="-285750">
              <a:buFont typeface="Wingdings" charset="2"/>
              <a:buChar char="Ø"/>
            </a:pPr>
            <a:r>
              <a:rPr lang="en-US" altLang="zh-TW" sz="1400" dirty="0" smtClean="0"/>
              <a:t>The </a:t>
            </a:r>
            <a:r>
              <a:rPr lang="en-US" altLang="zh-TW" sz="1400" dirty="0"/>
              <a:t>clearer the boundaries between aspects are, the more discriminative the model is</a:t>
            </a:r>
            <a:r>
              <a:rPr lang="en-US" altLang="zh-TW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5631144" y="5009818"/>
            <a:ext cx="3186154" cy="828534"/>
          </a:xfrm>
          <a:prstGeom prst="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619974" y="5011472"/>
            <a:ext cx="3278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FC7 </a:t>
            </a:r>
            <a:r>
              <a:rPr lang="en-US" sz="2400" b="1" i="1" dirty="0" smtClean="0">
                <a:solidFill>
                  <a:srgbClr val="FF0000"/>
                </a:solidFill>
              </a:rPr>
              <a:t>feature</a:t>
            </a:r>
            <a:r>
              <a:rPr lang="zh-TW" alt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altLang="zh-TW" sz="2400" b="1" i="1" dirty="0" smtClean="0">
                <a:solidFill>
                  <a:srgbClr val="FF0000"/>
                </a:solidFill>
              </a:rPr>
              <a:t>is</a:t>
            </a:r>
            <a:endParaRPr lang="en-US" sz="2400" b="1" i="1" dirty="0">
              <a:solidFill>
                <a:srgbClr val="FF0000"/>
              </a:solidFill>
            </a:endParaRPr>
          </a:p>
          <a:p>
            <a:r>
              <a:rPr lang="en-US" sz="2400" b="1" i="1" dirty="0">
                <a:solidFill>
                  <a:srgbClr val="FF0000"/>
                </a:solidFill>
              </a:rPr>
              <a:t>Highly discriminative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45</a:t>
            </a:fld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6"/>
              </a:rPr>
              <a:t>b01902004@csie.ntu.edu.tw)</a:t>
            </a:r>
            <a:endParaRPr lang="en-US" sz="1050" dirty="0"/>
          </a:p>
        </p:txBody>
      </p:sp>
      <p:sp>
        <p:nvSpPr>
          <p:cNvPr id="35" name="TextBox 34"/>
          <p:cNvSpPr txBox="1"/>
          <p:nvPr/>
        </p:nvSpPr>
        <p:spPr>
          <a:xfrm>
            <a:off x="6250755" y="4013390"/>
            <a:ext cx="15263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LDADeep</a:t>
            </a:r>
            <a:r>
              <a:rPr lang="en-US" sz="1350" dirty="0" smtClean="0"/>
              <a:t>+</a:t>
            </a:r>
            <a:r>
              <a:rPr lang="zh-TW" altLang="en-US" sz="1350" dirty="0" smtClean="0"/>
              <a:t> </a:t>
            </a:r>
            <a:r>
              <a:rPr lang="en-US" altLang="zh-TW" sz="1350" dirty="0" smtClean="0"/>
              <a:t>(FC7)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19435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628650" y="4639492"/>
            <a:ext cx="7720220" cy="8145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Comparison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between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Features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(III)</a:t>
            </a:r>
            <a:endParaRPr lang="en-US" sz="4000" dirty="0"/>
          </a:p>
        </p:txBody>
      </p:sp>
      <p:sp>
        <p:nvSpPr>
          <p:cNvPr id="10" name="Round Single Corner Rectangle 9"/>
          <p:cNvSpPr/>
          <p:nvPr/>
        </p:nvSpPr>
        <p:spPr>
          <a:xfrm>
            <a:off x="628650" y="1734371"/>
            <a:ext cx="7720220" cy="2870597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628650" y="2058855"/>
            <a:ext cx="7720220" cy="2546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660770" y="1754375"/>
            <a:ext cx="33286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i="1" dirty="0"/>
              <a:t>Example of Aspects discovered by LDA - SIFT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4058" y="2082131"/>
            <a:ext cx="14334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Max responding image</a:t>
            </a:r>
          </a:p>
        </p:txBody>
      </p:sp>
      <p:cxnSp>
        <p:nvCxnSpPr>
          <p:cNvPr id="21" name="直線單箭頭接點 9"/>
          <p:cNvCxnSpPr/>
          <p:nvPr/>
        </p:nvCxnSpPr>
        <p:spPr>
          <a:xfrm>
            <a:off x="2008912" y="2286998"/>
            <a:ext cx="40837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050800" y="2076018"/>
            <a:ext cx="25362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Top5 responding images </a:t>
            </a:r>
            <a:r>
              <a:rPr lang="en-US" sz="1050" i="1"/>
              <a:t>to visualize aspect</a:t>
            </a:r>
            <a:endParaRPr lang="en-US" sz="1050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628650" y="4634785"/>
            <a:ext cx="4797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sz="1600" dirty="0"/>
              <a:t>LDA – SIFT tends </a:t>
            </a:r>
            <a:r>
              <a:rPr lang="en-US" altLang="zh-TW" sz="1600" dirty="0" smtClean="0"/>
              <a:t>to</a:t>
            </a:r>
            <a:r>
              <a:rPr lang="en-US" sz="1600" dirty="0" smtClean="0"/>
              <a:t> </a:t>
            </a:r>
            <a:r>
              <a:rPr lang="en-US" sz="1600" dirty="0"/>
              <a:t>discover low-level concepts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6400800" y="2336643"/>
            <a:ext cx="19878" cy="2263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538116" y="4110517"/>
            <a:ext cx="12545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/>
              <a:t>“Woven fabric”</a:t>
            </a:r>
            <a:endParaRPr lang="en-US" sz="135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6538115" y="3322804"/>
            <a:ext cx="13055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“Ruffle pattern”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38115" y="2563971"/>
            <a:ext cx="1403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“Cherry blossom”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25" y="2395947"/>
            <a:ext cx="4861777" cy="65546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150" y="3109915"/>
            <a:ext cx="4861151" cy="6663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150" y="3832271"/>
            <a:ext cx="4861151" cy="66064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083524" y="2395947"/>
            <a:ext cx="1013633" cy="6554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Rectangle 38"/>
          <p:cNvSpPr/>
          <p:nvPr/>
        </p:nvSpPr>
        <p:spPr>
          <a:xfrm>
            <a:off x="1083524" y="3095698"/>
            <a:ext cx="1113024" cy="6805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/>
          <p:cNvSpPr/>
          <p:nvPr/>
        </p:nvSpPr>
        <p:spPr>
          <a:xfrm>
            <a:off x="1083524" y="3830509"/>
            <a:ext cx="925388" cy="6554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46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6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634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28650" y="4639492"/>
            <a:ext cx="7720220" cy="8145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Comparison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between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Features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(IV)</a:t>
            </a:r>
            <a:endParaRPr lang="en-US" sz="4000" dirty="0"/>
          </a:p>
        </p:txBody>
      </p:sp>
      <p:sp>
        <p:nvSpPr>
          <p:cNvPr id="10" name="Round Single Corner Rectangle 9"/>
          <p:cNvSpPr/>
          <p:nvPr/>
        </p:nvSpPr>
        <p:spPr>
          <a:xfrm>
            <a:off x="628650" y="1734371"/>
            <a:ext cx="7720220" cy="2870597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628650" y="2058855"/>
            <a:ext cx="7720220" cy="2546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660770" y="1754375"/>
            <a:ext cx="26756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i="1" dirty="0"/>
              <a:t>Aspects discovered by LDA – Conv5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150" y="2404041"/>
            <a:ext cx="4861151" cy="6938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4058" y="2082131"/>
            <a:ext cx="14334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Max responding image</a:t>
            </a:r>
          </a:p>
        </p:txBody>
      </p:sp>
      <p:cxnSp>
        <p:nvCxnSpPr>
          <p:cNvPr id="16" name="直線單箭頭接點 9"/>
          <p:cNvCxnSpPr/>
          <p:nvPr/>
        </p:nvCxnSpPr>
        <p:spPr>
          <a:xfrm>
            <a:off x="2008912" y="2286998"/>
            <a:ext cx="40837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50800" y="2076018"/>
            <a:ext cx="25362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Top5 responding images </a:t>
            </a:r>
            <a:r>
              <a:rPr lang="en-US" sz="1050" i="1"/>
              <a:t>to visualize aspect</a:t>
            </a:r>
            <a:endParaRPr lang="en-US" sz="1050" i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6400800" y="2336643"/>
            <a:ext cx="19878" cy="2263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38116" y="4110517"/>
            <a:ext cx="9749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“Branches”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38116" y="3322804"/>
            <a:ext cx="6470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“Lake”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38115" y="2563971"/>
            <a:ext cx="1403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“Cherry blossom”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150" y="3125856"/>
            <a:ext cx="4861151" cy="6628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62470" y="3135795"/>
            <a:ext cx="1188330" cy="66288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150" y="3828510"/>
            <a:ext cx="4861151" cy="74751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083524" y="2387878"/>
            <a:ext cx="1013633" cy="6957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1083524" y="3103649"/>
            <a:ext cx="925388" cy="6554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ectangle 26"/>
          <p:cNvSpPr/>
          <p:nvPr/>
        </p:nvSpPr>
        <p:spPr>
          <a:xfrm>
            <a:off x="1083524" y="3830509"/>
            <a:ext cx="1113024" cy="7289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TextBox 32"/>
          <p:cNvSpPr txBox="1"/>
          <p:nvPr/>
        </p:nvSpPr>
        <p:spPr>
          <a:xfrm>
            <a:off x="628650" y="4634785"/>
            <a:ext cx="772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sz="1600" dirty="0"/>
              <a:t>LDA – Conv5 </a:t>
            </a:r>
            <a:r>
              <a:rPr lang="en-US" altLang="zh-TW" sz="1600" dirty="0"/>
              <a:t>can discover higher semantic </a:t>
            </a:r>
            <a:r>
              <a:rPr lang="en-US" altLang="zh-TW" sz="1600" dirty="0" smtClean="0"/>
              <a:t>aspects </a:t>
            </a:r>
            <a:r>
              <a:rPr lang="en-US" altLang="zh-TW" sz="1600" dirty="0"/>
              <a:t>but still not robust to different appearance of a same aspect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47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6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07329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628650" y="4639492"/>
            <a:ext cx="7720220" cy="8145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Comparison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between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Features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(V)</a:t>
            </a:r>
            <a:endParaRPr lang="en-US" sz="4000" dirty="0"/>
          </a:p>
        </p:txBody>
      </p:sp>
      <p:sp>
        <p:nvSpPr>
          <p:cNvPr id="10" name="Round Single Corner Rectangle 9"/>
          <p:cNvSpPr/>
          <p:nvPr/>
        </p:nvSpPr>
        <p:spPr>
          <a:xfrm>
            <a:off x="628650" y="1734371"/>
            <a:ext cx="7720220" cy="2870597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628650" y="2058855"/>
            <a:ext cx="7720220" cy="2546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660769" y="1754375"/>
            <a:ext cx="25289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i="1" dirty="0"/>
              <a:t>Aspects discovered by </a:t>
            </a:r>
            <a:r>
              <a:rPr lang="en-US" sz="1350" b="1" i="1" dirty="0" err="1"/>
              <a:t>LDADeep</a:t>
            </a:r>
            <a:r>
              <a:rPr lang="en-US" sz="1350" b="1" i="1" dirty="0"/>
              <a:t>+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400800" y="2336643"/>
            <a:ext cx="19878" cy="2263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083523" y="2285981"/>
            <a:ext cx="4995224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910203" y="2336643"/>
            <a:ext cx="0" cy="2187790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2646" y="1993699"/>
            <a:ext cx="13004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i="1" dirty="0">
                <a:solidFill>
                  <a:srgbClr val="FF0000"/>
                </a:solidFill>
              </a:rPr>
              <a:t>commonly seen</a:t>
            </a:r>
          </a:p>
        </p:txBody>
      </p:sp>
      <p:sp>
        <p:nvSpPr>
          <p:cNvPr id="40" name="TextBox 39"/>
          <p:cNvSpPr txBox="1"/>
          <p:nvPr/>
        </p:nvSpPr>
        <p:spPr>
          <a:xfrm rot="16200000">
            <a:off x="100297" y="3522858"/>
            <a:ext cx="12747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i="1">
                <a:solidFill>
                  <a:srgbClr val="FF0000"/>
                </a:solidFill>
              </a:rPr>
              <a:t>diverse aspects</a:t>
            </a:r>
            <a:endParaRPr lang="en-US" sz="1350" b="1" i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8651" y="4634785"/>
            <a:ext cx="7720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sz="1600" dirty="0" err="1"/>
              <a:t>LDADeep</a:t>
            </a:r>
            <a:r>
              <a:rPr lang="en-US" sz="1600" dirty="0"/>
              <a:t>+ </a:t>
            </a:r>
            <a:r>
              <a:rPr lang="en-US" altLang="zh-TW" sz="1600" dirty="0"/>
              <a:t>discovers high-level concepts that focus on the semantic meaning of photos and robust to different appearance</a:t>
            </a:r>
            <a:endParaRPr lang="en-US" sz="1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24" y="2407248"/>
            <a:ext cx="4861777" cy="7125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24" y="3114822"/>
            <a:ext cx="4861777" cy="6883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836" y="3834036"/>
            <a:ext cx="4861777" cy="70891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083523" y="3106056"/>
            <a:ext cx="4861777" cy="67883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TextBox 36"/>
          <p:cNvSpPr txBox="1"/>
          <p:nvPr/>
        </p:nvSpPr>
        <p:spPr>
          <a:xfrm>
            <a:off x="6538116" y="4110517"/>
            <a:ext cx="8515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 smtClean="0"/>
              <a:t>“</a:t>
            </a:r>
            <a:r>
              <a:rPr lang="en-US" altLang="zh-TW" sz="1350" i="1" dirty="0" smtClean="0"/>
              <a:t>Picnics”</a:t>
            </a:r>
            <a:endParaRPr lang="en-US" sz="1350" i="1" dirty="0"/>
          </a:p>
        </p:txBody>
      </p:sp>
      <p:sp>
        <p:nvSpPr>
          <p:cNvPr id="38" name="TextBox 37"/>
          <p:cNvSpPr txBox="1"/>
          <p:nvPr/>
        </p:nvSpPr>
        <p:spPr>
          <a:xfrm>
            <a:off x="6538116" y="3322804"/>
            <a:ext cx="14734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 smtClean="0"/>
              <a:t>“</a:t>
            </a:r>
            <a:r>
              <a:rPr lang="en-US" altLang="zh-TW" sz="1350" i="1" dirty="0" smtClean="0"/>
              <a:t>Japanese</a:t>
            </a:r>
            <a:r>
              <a:rPr lang="zh-TW" altLang="en-US" sz="1350" i="1" dirty="0" smtClean="0"/>
              <a:t> </a:t>
            </a:r>
            <a:r>
              <a:rPr lang="en-US" altLang="zh-TW" sz="1350" i="1" dirty="0" smtClean="0"/>
              <a:t>food</a:t>
            </a:r>
            <a:r>
              <a:rPr lang="en-US" sz="1350" i="1" dirty="0" smtClean="0"/>
              <a:t>”</a:t>
            </a:r>
            <a:endParaRPr lang="en-US" sz="135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6538115" y="2563971"/>
            <a:ext cx="1403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“Cherry blossom”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48</a:t>
            </a:fld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5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7018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Comparison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between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Features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(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VI)</a:t>
            </a:r>
            <a:endParaRPr lang="en-US" sz="4000" dirty="0"/>
          </a:p>
        </p:txBody>
      </p:sp>
      <p:sp>
        <p:nvSpPr>
          <p:cNvPr id="7" name="Round Single Corner Rectangle 6"/>
          <p:cNvSpPr/>
          <p:nvPr/>
        </p:nvSpPr>
        <p:spPr>
          <a:xfrm>
            <a:off x="628650" y="1747250"/>
            <a:ext cx="7720220" cy="2870597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628650" y="2071734"/>
            <a:ext cx="7720220" cy="2546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660770" y="1767254"/>
            <a:ext cx="17935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i="1" dirty="0"/>
              <a:t>Cherry blossom aspect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8650" y="4639492"/>
            <a:ext cx="7720220" cy="8145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400800" y="2349522"/>
            <a:ext cx="19878" cy="2263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25" y="2408826"/>
            <a:ext cx="4861777" cy="6554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25" y="3084534"/>
            <a:ext cx="4861151" cy="6938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25" y="3810110"/>
            <a:ext cx="4861151" cy="7124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38115" y="2528512"/>
            <a:ext cx="9482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LDA – SIFT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38115" y="3236107"/>
            <a:ext cx="10527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LDA – Conv5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38114" y="3991301"/>
            <a:ext cx="908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 err="1"/>
              <a:t>LDADeep</a:t>
            </a:r>
            <a:r>
              <a:rPr lang="en-US" sz="1350" i="1" dirty="0"/>
              <a:t>+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83525" y="2329644"/>
            <a:ext cx="4861151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33232" y="2072523"/>
            <a:ext cx="9941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i="1">
                <a:solidFill>
                  <a:srgbClr val="FF0000"/>
                </a:solidFill>
              </a:rPr>
              <a:t>Robustness</a:t>
            </a:r>
            <a:endParaRPr lang="en-US" sz="1350" b="1" i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013" y="4634785"/>
            <a:ext cx="788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sz="1600" dirty="0"/>
              <a:t>While all three models found the </a:t>
            </a:r>
            <a:r>
              <a:rPr lang="en-US" sz="1600" b="1" i="1" dirty="0"/>
              <a:t>Cherry blossom</a:t>
            </a:r>
            <a:r>
              <a:rPr lang="en-US" sz="1600" b="1" dirty="0"/>
              <a:t> </a:t>
            </a:r>
            <a:r>
              <a:rPr lang="en-US" sz="1600" dirty="0"/>
              <a:t>aspect, </a:t>
            </a:r>
            <a:r>
              <a:rPr lang="en-US" sz="1600" dirty="0" err="1"/>
              <a:t>LDADeep</a:t>
            </a:r>
            <a:r>
              <a:rPr lang="en-US" sz="1600" dirty="0"/>
              <a:t>+ shows its robustness against </a:t>
            </a:r>
            <a:r>
              <a:rPr lang="en-US" sz="1600" dirty="0" smtClean="0"/>
              <a:t>deformation </a:t>
            </a:r>
            <a:r>
              <a:rPr lang="en-US" sz="1600" dirty="0"/>
              <a:t>and understand the aspect not only by its appearance, but also by its meaning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49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6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7392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/>
          <p:cNvCxnSpPr/>
          <p:nvPr/>
        </p:nvCxnSpPr>
        <p:spPr>
          <a:xfrm flipH="1">
            <a:off x="4580247" y="2125266"/>
            <a:ext cx="20329" cy="2450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4991214" y="2226469"/>
            <a:ext cx="3298021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100"/>
              <a:t>To</a:t>
            </a:r>
            <a:r>
              <a:rPr lang="zh-TW" altLang="en-US" sz="2100" dirty="0"/>
              <a:t> </a:t>
            </a:r>
            <a:r>
              <a:rPr lang="en-US" altLang="zh-TW" sz="2100" dirty="0"/>
              <a:t>e</a:t>
            </a:r>
            <a:r>
              <a:rPr lang="en-US" sz="2100" dirty="0"/>
              <a:t>mpower complicated image applicatio</a:t>
            </a:r>
            <a:r>
              <a:rPr lang="en-US" altLang="zh-TW" sz="2100" dirty="0"/>
              <a:t>ns,</a:t>
            </a:r>
            <a:r>
              <a:rPr lang="zh-TW" altLang="en-US" sz="2100" dirty="0"/>
              <a:t> </a:t>
            </a:r>
            <a:r>
              <a:rPr lang="en-US" altLang="zh-TW" sz="2100" dirty="0"/>
              <a:t>we</a:t>
            </a:r>
            <a:r>
              <a:rPr lang="zh-TW" altLang="en-US" sz="2100" dirty="0"/>
              <a:t> </a:t>
            </a:r>
            <a:r>
              <a:rPr lang="en-US" altLang="zh-TW" sz="2100" dirty="0"/>
              <a:t>wish</a:t>
            </a:r>
            <a:r>
              <a:rPr lang="zh-TW" altLang="en-US" sz="2100" dirty="0"/>
              <a:t> </a:t>
            </a:r>
            <a:r>
              <a:rPr lang="en-US" altLang="zh-TW" sz="2100" dirty="0"/>
              <a:t>to</a:t>
            </a:r>
            <a:r>
              <a:rPr lang="zh-TW" altLang="en-US" sz="2100" dirty="0"/>
              <a:t> </a:t>
            </a:r>
            <a:r>
              <a:rPr lang="en-US" altLang="zh-TW" sz="2100" dirty="0"/>
              <a:t>find</a:t>
            </a:r>
            <a:r>
              <a:rPr lang="zh-TW" altLang="en-US" sz="2100" dirty="0"/>
              <a:t> </a:t>
            </a:r>
            <a:r>
              <a:rPr lang="en-US" altLang="zh-TW" sz="2100" dirty="0"/>
              <a:t>essential</a:t>
            </a:r>
            <a:r>
              <a:rPr lang="zh-TW" altLang="en-US" sz="2100" dirty="0"/>
              <a:t> </a:t>
            </a:r>
            <a:r>
              <a:rPr lang="en-US" altLang="zh-TW" sz="2100" dirty="0"/>
              <a:t>concepts</a:t>
            </a:r>
            <a:r>
              <a:rPr lang="zh-TW" altLang="en-US" sz="2100" dirty="0"/>
              <a:t> </a:t>
            </a:r>
            <a:r>
              <a:rPr lang="en-US" altLang="zh-TW" sz="2100" dirty="0"/>
              <a:t>of</a:t>
            </a:r>
            <a:r>
              <a:rPr lang="zh-TW" altLang="en-US" sz="2100" dirty="0"/>
              <a:t> </a:t>
            </a:r>
            <a:r>
              <a:rPr lang="en-US" altLang="zh-TW" sz="2100" dirty="0"/>
              <a:t>images</a:t>
            </a:r>
            <a:endParaRPr lang="en-US" sz="2100" dirty="0"/>
          </a:p>
        </p:txBody>
      </p:sp>
      <p:sp>
        <p:nvSpPr>
          <p:cNvPr id="34" name="Rectangle 33"/>
          <p:cNvSpPr/>
          <p:nvPr/>
        </p:nvSpPr>
        <p:spPr>
          <a:xfrm>
            <a:off x="561975" y="2394910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Rectangle 34"/>
          <p:cNvSpPr/>
          <p:nvPr/>
        </p:nvSpPr>
        <p:spPr>
          <a:xfrm>
            <a:off x="794516" y="2757517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Rectangle 35"/>
          <p:cNvSpPr/>
          <p:nvPr/>
        </p:nvSpPr>
        <p:spPr>
          <a:xfrm>
            <a:off x="876300" y="2394910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/>
          <p:cNvSpPr/>
          <p:nvPr/>
        </p:nvSpPr>
        <p:spPr>
          <a:xfrm>
            <a:off x="912429" y="2957800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ectangle 37"/>
          <p:cNvSpPr/>
          <p:nvPr/>
        </p:nvSpPr>
        <p:spPr>
          <a:xfrm>
            <a:off x="1144970" y="3320407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Rectangle 38"/>
          <p:cNvSpPr/>
          <p:nvPr/>
        </p:nvSpPr>
        <p:spPr>
          <a:xfrm>
            <a:off x="1226754" y="2957799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/>
          <p:cNvSpPr/>
          <p:nvPr/>
        </p:nvSpPr>
        <p:spPr>
          <a:xfrm>
            <a:off x="1268139" y="2111903"/>
            <a:ext cx="380671" cy="363608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/>
          <p:cNvSpPr/>
          <p:nvPr/>
        </p:nvSpPr>
        <p:spPr>
          <a:xfrm>
            <a:off x="1541080" y="3153769"/>
            <a:ext cx="411218" cy="431474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Rectangle 41"/>
          <p:cNvSpPr/>
          <p:nvPr/>
        </p:nvSpPr>
        <p:spPr>
          <a:xfrm>
            <a:off x="1828472" y="3510518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Triangle 42"/>
          <p:cNvSpPr/>
          <p:nvPr/>
        </p:nvSpPr>
        <p:spPr>
          <a:xfrm>
            <a:off x="376568" y="2530408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Triangle 43"/>
          <p:cNvSpPr/>
          <p:nvPr/>
        </p:nvSpPr>
        <p:spPr>
          <a:xfrm>
            <a:off x="412040" y="2822302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Triangle 44"/>
          <p:cNvSpPr/>
          <p:nvPr/>
        </p:nvSpPr>
        <p:spPr>
          <a:xfrm>
            <a:off x="646716" y="2618730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Triangle 45"/>
          <p:cNvSpPr/>
          <p:nvPr/>
        </p:nvSpPr>
        <p:spPr>
          <a:xfrm>
            <a:off x="950366" y="2253484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Triangle 46"/>
          <p:cNvSpPr/>
          <p:nvPr/>
        </p:nvSpPr>
        <p:spPr>
          <a:xfrm>
            <a:off x="695000" y="3055524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Triangle 47"/>
          <p:cNvSpPr/>
          <p:nvPr/>
        </p:nvSpPr>
        <p:spPr>
          <a:xfrm>
            <a:off x="730472" y="3347418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Triangle 48"/>
          <p:cNvSpPr/>
          <p:nvPr/>
        </p:nvSpPr>
        <p:spPr>
          <a:xfrm>
            <a:off x="965149" y="3143846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riangle 49"/>
          <p:cNvSpPr/>
          <p:nvPr/>
        </p:nvSpPr>
        <p:spPr>
          <a:xfrm>
            <a:off x="1123951" y="2621333"/>
            <a:ext cx="492017" cy="39777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Triangle 50"/>
          <p:cNvSpPr/>
          <p:nvPr/>
        </p:nvSpPr>
        <p:spPr>
          <a:xfrm>
            <a:off x="1660638" y="2243831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Triangle 51"/>
          <p:cNvSpPr/>
          <p:nvPr/>
        </p:nvSpPr>
        <p:spPr>
          <a:xfrm>
            <a:off x="1746032" y="2870288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Oval 52"/>
          <p:cNvSpPr/>
          <p:nvPr/>
        </p:nvSpPr>
        <p:spPr>
          <a:xfrm>
            <a:off x="1627958" y="2593599"/>
            <a:ext cx="206265" cy="2085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Cross 53"/>
          <p:cNvSpPr/>
          <p:nvPr/>
        </p:nvSpPr>
        <p:spPr>
          <a:xfrm>
            <a:off x="229592" y="3264098"/>
            <a:ext cx="283125" cy="260132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Rounded Rectangle 54"/>
          <p:cNvSpPr/>
          <p:nvPr/>
        </p:nvSpPr>
        <p:spPr>
          <a:xfrm>
            <a:off x="204536" y="2015651"/>
            <a:ext cx="2057400" cy="194031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Motivation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: Finding </a:t>
            </a:r>
            <a:r>
              <a:rPr lang="en-US" sz="3200" b="1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Essential Concepts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5</a:t>
            </a:fld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2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8257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50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2"/>
              </a:rPr>
              <a:t>b01902004@csie.ntu.edu.tw)</a:t>
            </a:r>
            <a:endParaRPr lang="en-US" sz="105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1" u="sng" dirty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Why and What</a:t>
            </a:r>
          </a:p>
          <a:p>
            <a:pPr>
              <a:buFont typeface="Wingdings" charset="2"/>
              <a:buChar char="q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i="1" u="sng" dirty="0" smtClean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Framework</a:t>
            </a:r>
            <a:endParaRPr lang="en-US" i="1" u="sng" dirty="0">
              <a:solidFill>
                <a:schemeClr val="bg2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pPr lvl="1">
              <a:buFont typeface="Wingdings" charset="2"/>
              <a:buChar char="Ø"/>
            </a:pPr>
            <a:r>
              <a:rPr lang="en-US" sz="2400" i="1" dirty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sz="2400" i="1" dirty="0" smtClean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Define “aspect”</a:t>
            </a:r>
          </a:p>
          <a:p>
            <a:pPr lvl="1">
              <a:buFont typeface="Wingdings" charset="2"/>
              <a:buChar char="Ø"/>
            </a:pPr>
            <a:r>
              <a:rPr lang="en-US" sz="2400" i="1" dirty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sz="2400" i="1" dirty="0" smtClean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Method</a:t>
            </a:r>
          </a:p>
          <a:p>
            <a:pPr>
              <a:buFont typeface="Wingdings" charset="2"/>
              <a:buChar char="q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i="1" u="sng" dirty="0" smtClean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Evaluation</a:t>
            </a:r>
            <a:endParaRPr lang="en-US" i="1" dirty="0">
              <a:solidFill>
                <a:schemeClr val="bg2">
                  <a:lumMod val="75000"/>
                </a:schemeClr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pPr lvl="1">
              <a:buFont typeface="Wingdings" charset="2"/>
              <a:buChar char="Ø"/>
            </a:pPr>
            <a:r>
              <a:rPr lang="en-US" sz="2400" i="1" dirty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sz="2400" i="1" dirty="0" smtClean="0">
                <a:solidFill>
                  <a:schemeClr val="bg2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Visualizing results</a:t>
            </a:r>
          </a:p>
          <a:p>
            <a:pPr>
              <a:buFont typeface="Wingdings" charset="2"/>
              <a:buChar char="q"/>
            </a:pPr>
            <a:r>
              <a:rPr lang="en-US" i="1" dirty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i="1" u="sng" dirty="0">
                <a:latin typeface="Apple Braille" charset="0"/>
                <a:ea typeface="Apple Braille" charset="0"/>
                <a:cs typeface="Apple Braille" charset="0"/>
              </a:rPr>
              <a:t>I</a:t>
            </a:r>
            <a:r>
              <a:rPr lang="en-US" i="1" u="sng" dirty="0" smtClean="0">
                <a:latin typeface="Apple Braille" charset="0"/>
                <a:ea typeface="Apple Braille" charset="0"/>
                <a:cs typeface="Apple Braille" charset="0"/>
              </a:rPr>
              <a:t>dea </a:t>
            </a:r>
            <a:r>
              <a:rPr lang="en-US" i="1" u="sng" dirty="0">
                <a:latin typeface="Apple Braille" charset="0"/>
                <a:ea typeface="Apple Braille" charset="0"/>
                <a:cs typeface="Apple Braille" charset="0"/>
              </a:rPr>
              <a:t>takeaway</a:t>
            </a:r>
            <a:r>
              <a:rPr lang="en-US" altLang="zh-TW" i="1" u="sng" dirty="0">
                <a:latin typeface="Apple Braille" charset="0"/>
                <a:ea typeface="Apple Braille" charset="0"/>
                <a:cs typeface="Apple Braille" charset="0"/>
              </a:rPr>
              <a:t>s</a:t>
            </a:r>
            <a:endParaRPr lang="en-US" i="1" u="sng" dirty="0">
              <a:latin typeface="Apple Braille" charset="0"/>
              <a:ea typeface="Apple Braille" charset="0"/>
              <a:cs typeface="Apple Braille" charset="0"/>
            </a:endParaRPr>
          </a:p>
          <a:p>
            <a:pPr lvl="1"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endParaRPr lang="en-US" i="1" dirty="0" smtClean="0"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52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Conclusions</a:t>
            </a:r>
            <a:endParaRPr lang="en-US" dirty="0"/>
          </a:p>
        </p:txBody>
      </p:sp>
      <p:sp>
        <p:nvSpPr>
          <p:cNvPr id="7" name="Round Single Corner Rectangle 6"/>
          <p:cNvSpPr/>
          <p:nvPr/>
        </p:nvSpPr>
        <p:spPr>
          <a:xfrm>
            <a:off x="628650" y="1275008"/>
            <a:ext cx="4176484" cy="407014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628650" y="1690690"/>
            <a:ext cx="4176484" cy="36544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628650" y="1329203"/>
            <a:ext cx="2089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i="1" dirty="0"/>
              <a:t>What</a:t>
            </a:r>
            <a:r>
              <a:rPr lang="zh-TW" altLang="en-US" sz="1600" b="1" i="1" dirty="0"/>
              <a:t> </a:t>
            </a:r>
            <a:r>
              <a:rPr lang="en-US" altLang="zh-TW" sz="1600" b="1" i="1" dirty="0"/>
              <a:t>we</a:t>
            </a:r>
            <a:r>
              <a:rPr lang="zh-TW" altLang="en-US" sz="1600" b="1" i="1" dirty="0"/>
              <a:t> </a:t>
            </a:r>
            <a:r>
              <a:rPr lang="en-US" altLang="zh-TW" sz="1600" b="1" i="1" dirty="0"/>
              <a:t>have</a:t>
            </a:r>
            <a:r>
              <a:rPr lang="zh-TW" altLang="en-US" sz="1600" b="1" i="1" dirty="0"/>
              <a:t> </a:t>
            </a:r>
            <a:r>
              <a:rPr lang="en-US" altLang="zh-TW" sz="1600" b="1" i="1" dirty="0"/>
              <a:t>done</a:t>
            </a:r>
            <a:endParaRPr lang="en-US" sz="1600" b="1" i="1" dirty="0"/>
          </a:p>
        </p:txBody>
      </p:sp>
      <p:sp>
        <p:nvSpPr>
          <p:cNvPr id="10" name="Round Single Corner Rectangle 9"/>
          <p:cNvSpPr/>
          <p:nvPr/>
        </p:nvSpPr>
        <p:spPr>
          <a:xfrm>
            <a:off x="4961582" y="1329204"/>
            <a:ext cx="3878044" cy="2243354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4961582" y="1707645"/>
            <a:ext cx="3878044" cy="2031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4993702" y="1354312"/>
            <a:ext cx="1736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i="1" dirty="0"/>
              <a:t>What</a:t>
            </a:r>
            <a:r>
              <a:rPr lang="zh-TW" altLang="en-US" sz="1600" b="1" i="1" dirty="0"/>
              <a:t> </a:t>
            </a:r>
            <a:r>
              <a:rPr lang="en-US" altLang="zh-TW" sz="1600" b="1" i="1" dirty="0"/>
              <a:t>we</a:t>
            </a:r>
            <a:r>
              <a:rPr lang="zh-TW" altLang="en-US" sz="1600" b="1" i="1" dirty="0"/>
              <a:t> </a:t>
            </a:r>
            <a:r>
              <a:rPr lang="en-US" altLang="zh-TW" sz="1600" b="1" i="1" dirty="0"/>
              <a:t>can</a:t>
            </a:r>
            <a:r>
              <a:rPr lang="zh-TW" altLang="en-US" sz="1600" b="1" i="1" dirty="0"/>
              <a:t> </a:t>
            </a:r>
            <a:r>
              <a:rPr lang="en-US" altLang="zh-TW" sz="1600" b="1" i="1" dirty="0"/>
              <a:t>do</a:t>
            </a:r>
            <a:endParaRPr lang="en-US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4340" y="1844879"/>
            <a:ext cx="41973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sz="1600" dirty="0"/>
              <a:t>We propose</a:t>
            </a:r>
            <a:r>
              <a:rPr lang="en-US" altLang="zh-TW" sz="1600" dirty="0"/>
              <a:t>d</a:t>
            </a:r>
            <a:r>
              <a:rPr lang="en-US" sz="1600" dirty="0"/>
              <a:t> a content-based automatic </a:t>
            </a:r>
            <a:br>
              <a:rPr lang="en-US" sz="1600" dirty="0"/>
            </a:br>
            <a:r>
              <a:rPr lang="en-US" sz="1600" dirty="0"/>
              <a:t>aspect discovery model: </a:t>
            </a:r>
            <a:r>
              <a:rPr lang="en-US" sz="1600" b="1" i="1" dirty="0" err="1"/>
              <a:t>LDADeep</a:t>
            </a:r>
            <a:r>
              <a:rPr lang="en-US" sz="1600" b="1" i="1" dirty="0"/>
              <a:t>+</a:t>
            </a:r>
          </a:p>
          <a:p>
            <a:pPr marL="214313" indent="-214313">
              <a:buFont typeface="Wingdings" charset="2"/>
              <a:buChar char="Ø"/>
            </a:pPr>
            <a:endParaRPr lang="en-US" altLang="zh-TW" sz="1600" b="1" dirty="0"/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b="1" dirty="0"/>
              <a:t>M</a:t>
            </a:r>
            <a:r>
              <a:rPr lang="en-US" sz="1600" b="1" dirty="0"/>
              <a:t>ajor </a:t>
            </a:r>
            <a:r>
              <a:rPr lang="en-US" sz="1600" b="1" dirty="0" smtClean="0"/>
              <a:t>breakthrough</a:t>
            </a:r>
            <a:r>
              <a:rPr lang="en-US" altLang="zh-TW" sz="1600" b="1" dirty="0"/>
              <a:t>: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 smtClean="0"/>
              <a:t>represent </a:t>
            </a:r>
            <a:r>
              <a:rPr lang="en-US" sz="1600" dirty="0"/>
              <a:t>visual-word by </a:t>
            </a:r>
            <a:r>
              <a:rPr lang="en-US" sz="1600" dirty="0" smtClean="0"/>
              <a:t>employing </a:t>
            </a:r>
            <a:r>
              <a:rPr lang="en-US" sz="1600" dirty="0"/>
              <a:t>deep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learning </a:t>
            </a:r>
            <a:r>
              <a:rPr lang="en-US" sz="1600" dirty="0"/>
              <a:t>global representation</a:t>
            </a:r>
          </a:p>
          <a:p>
            <a:pPr marL="214313" indent="-214313">
              <a:buFont typeface="Wingdings" charset="2"/>
              <a:buChar char="Ø"/>
            </a:pPr>
            <a:endParaRPr lang="en-US" sz="1600" dirty="0"/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/>
              <a:t>B</a:t>
            </a:r>
            <a:r>
              <a:rPr lang="en-US" sz="1600" dirty="0" smtClean="0"/>
              <a:t>uild </a:t>
            </a:r>
            <a:r>
              <a:rPr lang="en-US" sz="1600" dirty="0"/>
              <a:t>a LDA-based model on top of </a:t>
            </a:r>
            <a:r>
              <a:rPr lang="en-US" altLang="zh-TW" sz="1600" dirty="0"/>
              <a:t>deep</a:t>
            </a:r>
            <a:r>
              <a:rPr lang="zh-TW" altLang="en-US" sz="1600" dirty="0"/>
              <a:t> </a:t>
            </a:r>
            <a:r>
              <a:rPr lang="en-US" altLang="zh-TW" sz="1600" dirty="0"/>
              <a:t/>
            </a:r>
            <a:br>
              <a:rPr lang="en-US" altLang="zh-TW" sz="1600" dirty="0"/>
            </a:br>
            <a:r>
              <a:rPr lang="en-US" altLang="zh-TW" sz="1600" dirty="0"/>
              <a:t>representations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2152887" y="464585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/>
        </p:nvSpPr>
        <p:spPr>
          <a:xfrm>
            <a:off x="2081627" y="4624806"/>
            <a:ext cx="617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CNN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2596386" y="464585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2545004" y="4624806"/>
            <a:ext cx="485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LDA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1789932" y="4417252"/>
            <a:ext cx="154234" cy="19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1793424" y="4680638"/>
            <a:ext cx="145774" cy="20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1793423" y="4944961"/>
            <a:ext cx="145774" cy="20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1" name="Curved Connector 20"/>
          <p:cNvCxnSpPr/>
          <p:nvPr/>
        </p:nvCxnSpPr>
        <p:spPr>
          <a:xfrm>
            <a:off x="1944165" y="4514305"/>
            <a:ext cx="208722" cy="2458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flipV="1">
            <a:off x="1939196" y="4812630"/>
            <a:ext cx="208722" cy="23912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944165" y="4784414"/>
            <a:ext cx="2087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90817" y="4762935"/>
            <a:ext cx="1055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282184" y="4249313"/>
            <a:ext cx="131700" cy="133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277216" y="4463005"/>
            <a:ext cx="131700" cy="133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282186" y="4676696"/>
            <a:ext cx="131700" cy="133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282187" y="4895356"/>
            <a:ext cx="131700" cy="133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282187" y="5114015"/>
            <a:ext cx="131700" cy="133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2934316" y="4529589"/>
            <a:ext cx="342900" cy="21369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5400000" flipH="1" flipV="1">
            <a:off x="2902617" y="4363712"/>
            <a:ext cx="427383" cy="33175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>
            <a:off x="2950433" y="4760152"/>
            <a:ext cx="331754" cy="20178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6200000" flipH="1">
            <a:off x="2897651" y="4796062"/>
            <a:ext cx="437319" cy="33175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950434" y="4743279"/>
            <a:ext cx="33175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117410" y="1844730"/>
            <a:ext cx="3541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altLang="zh-TW" sz="1600" dirty="0"/>
              <a:t>Understand</a:t>
            </a:r>
            <a:r>
              <a:rPr lang="zh-TW" altLang="en-US" sz="1600" dirty="0"/>
              <a:t> </a:t>
            </a:r>
            <a:r>
              <a:rPr lang="en-US" altLang="zh-TW" sz="1600" dirty="0"/>
              <a:t>deep</a:t>
            </a:r>
            <a:r>
              <a:rPr lang="zh-TW" altLang="en-US" sz="1600" dirty="0"/>
              <a:t> </a:t>
            </a:r>
            <a:r>
              <a:rPr lang="en-US" altLang="zh-TW" sz="1600" dirty="0"/>
              <a:t>models</a:t>
            </a:r>
            <a:r>
              <a:rPr lang="zh-TW" altLang="en-US" sz="1600" dirty="0"/>
              <a:t> </a:t>
            </a:r>
            <a:r>
              <a:rPr lang="en-US" altLang="zh-TW" sz="1600" dirty="0"/>
              <a:t>more</a:t>
            </a:r>
          </a:p>
          <a:p>
            <a:pPr marL="214313" indent="-214313">
              <a:buFont typeface="Wingdings" charset="2"/>
              <a:buChar char="Ø"/>
            </a:pPr>
            <a:endParaRPr lang="en-US" sz="1600" dirty="0"/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/>
              <a:t>Graphical</a:t>
            </a:r>
            <a:r>
              <a:rPr lang="zh-TW" altLang="en-US" sz="1600" dirty="0"/>
              <a:t> </a:t>
            </a:r>
            <a:r>
              <a:rPr lang="en-US" altLang="zh-TW" sz="1600" dirty="0"/>
              <a:t>Model</a:t>
            </a:r>
            <a:r>
              <a:rPr lang="zh-TW" altLang="en-US" sz="1600" dirty="0"/>
              <a:t> </a:t>
            </a:r>
            <a:r>
              <a:rPr lang="en-US" altLang="zh-TW" sz="1600" dirty="0"/>
              <a:t>+</a:t>
            </a:r>
            <a:r>
              <a:rPr lang="zh-TW" altLang="en-US" sz="1600" dirty="0"/>
              <a:t> </a:t>
            </a:r>
            <a:r>
              <a:rPr lang="en-US" altLang="zh-TW" sz="1600" dirty="0" smtClean="0"/>
              <a:t>Neural</a:t>
            </a:r>
            <a:r>
              <a:rPr lang="zh-TW" altLang="en-US" sz="1600" dirty="0" smtClean="0"/>
              <a:t> </a:t>
            </a:r>
            <a:r>
              <a:rPr lang="en-US" altLang="zh-TW" sz="1600" dirty="0"/>
              <a:t>Network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5404231" y="2697647"/>
            <a:ext cx="144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>
                <a:solidFill>
                  <a:srgbClr val="FF0000"/>
                </a:solidFill>
              </a:rPr>
              <a:t>Interpretable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93238" y="2696240"/>
            <a:ext cx="104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>
                <a:solidFill>
                  <a:srgbClr val="FF0000"/>
                </a:solidFill>
              </a:rPr>
              <a:t>Powerful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8" name="Round Single Corner Rectangle 37"/>
          <p:cNvSpPr/>
          <p:nvPr/>
        </p:nvSpPr>
        <p:spPr>
          <a:xfrm>
            <a:off x="4961582" y="3806989"/>
            <a:ext cx="3878044" cy="1370552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9" name="Rectangle 38"/>
          <p:cNvSpPr/>
          <p:nvPr/>
        </p:nvSpPr>
        <p:spPr>
          <a:xfrm>
            <a:off x="4961582" y="4103182"/>
            <a:ext cx="3878044" cy="12413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0" name="TextBox 39"/>
          <p:cNvSpPr txBox="1"/>
          <p:nvPr/>
        </p:nvSpPr>
        <p:spPr>
          <a:xfrm>
            <a:off x="4993702" y="3825777"/>
            <a:ext cx="8210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b="1" i="1" dirty="0"/>
              <a:t>Finally</a:t>
            </a:r>
            <a:r>
              <a:rPr lang="zh-TW" altLang="en-US" sz="1350" b="1" i="1" dirty="0"/>
              <a:t> </a:t>
            </a:r>
            <a:r>
              <a:rPr lang="is-IS" altLang="zh-TW" sz="1350" b="1" i="1" dirty="0"/>
              <a:t>…</a:t>
            </a:r>
            <a:endParaRPr lang="en-US" sz="1350" b="1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51</a:t>
            </a:fld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3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7324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Conclusions</a:t>
            </a:r>
            <a:endParaRPr lang="en-US" dirty="0"/>
          </a:p>
        </p:txBody>
      </p:sp>
      <p:sp>
        <p:nvSpPr>
          <p:cNvPr id="7" name="Round Single Corner Rectangle 6"/>
          <p:cNvSpPr/>
          <p:nvPr/>
        </p:nvSpPr>
        <p:spPr>
          <a:xfrm>
            <a:off x="628650" y="1275008"/>
            <a:ext cx="4176484" cy="407014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628650" y="1690690"/>
            <a:ext cx="4176484" cy="36544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628650" y="1329203"/>
            <a:ext cx="2089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i="1" dirty="0"/>
              <a:t>What</a:t>
            </a:r>
            <a:r>
              <a:rPr lang="zh-TW" altLang="en-US" sz="1600" b="1" i="1" dirty="0"/>
              <a:t> </a:t>
            </a:r>
            <a:r>
              <a:rPr lang="en-US" altLang="zh-TW" sz="1600" b="1" i="1" dirty="0"/>
              <a:t>we</a:t>
            </a:r>
            <a:r>
              <a:rPr lang="zh-TW" altLang="en-US" sz="1600" b="1" i="1" dirty="0"/>
              <a:t> </a:t>
            </a:r>
            <a:r>
              <a:rPr lang="en-US" altLang="zh-TW" sz="1600" b="1" i="1" dirty="0"/>
              <a:t>have</a:t>
            </a:r>
            <a:r>
              <a:rPr lang="zh-TW" altLang="en-US" sz="1600" b="1" i="1" dirty="0"/>
              <a:t> </a:t>
            </a:r>
            <a:r>
              <a:rPr lang="en-US" altLang="zh-TW" sz="1600" b="1" i="1" dirty="0"/>
              <a:t>done</a:t>
            </a:r>
            <a:endParaRPr lang="en-US" sz="1600" b="1" i="1" dirty="0"/>
          </a:p>
        </p:txBody>
      </p:sp>
      <p:sp>
        <p:nvSpPr>
          <p:cNvPr id="10" name="Round Single Corner Rectangle 9"/>
          <p:cNvSpPr/>
          <p:nvPr/>
        </p:nvSpPr>
        <p:spPr>
          <a:xfrm>
            <a:off x="4961582" y="1329204"/>
            <a:ext cx="3878044" cy="2243354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4961582" y="1707645"/>
            <a:ext cx="3878044" cy="2031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4993702" y="1354312"/>
            <a:ext cx="1736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i="1" dirty="0"/>
              <a:t>What</a:t>
            </a:r>
            <a:r>
              <a:rPr lang="zh-TW" altLang="en-US" sz="1600" b="1" i="1" dirty="0"/>
              <a:t> </a:t>
            </a:r>
            <a:r>
              <a:rPr lang="en-US" altLang="zh-TW" sz="1600" b="1" i="1" dirty="0"/>
              <a:t>we</a:t>
            </a:r>
            <a:r>
              <a:rPr lang="zh-TW" altLang="en-US" sz="1600" b="1" i="1" dirty="0"/>
              <a:t> </a:t>
            </a:r>
            <a:r>
              <a:rPr lang="en-US" altLang="zh-TW" sz="1600" b="1" i="1" dirty="0"/>
              <a:t>can</a:t>
            </a:r>
            <a:r>
              <a:rPr lang="zh-TW" altLang="en-US" sz="1600" b="1" i="1" dirty="0"/>
              <a:t> </a:t>
            </a:r>
            <a:r>
              <a:rPr lang="en-US" altLang="zh-TW" sz="1600" b="1" i="1" dirty="0"/>
              <a:t>do</a:t>
            </a:r>
            <a:endParaRPr lang="en-US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4340" y="1844879"/>
            <a:ext cx="41973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sz="1600" dirty="0"/>
              <a:t>We propose</a:t>
            </a:r>
            <a:r>
              <a:rPr lang="en-US" altLang="zh-TW" sz="1600" dirty="0"/>
              <a:t>d</a:t>
            </a:r>
            <a:r>
              <a:rPr lang="en-US" sz="1600" dirty="0"/>
              <a:t> a content-based automatic </a:t>
            </a:r>
            <a:br>
              <a:rPr lang="en-US" sz="1600" dirty="0"/>
            </a:br>
            <a:r>
              <a:rPr lang="en-US" sz="1600" dirty="0"/>
              <a:t>aspect discovery model: </a:t>
            </a:r>
            <a:r>
              <a:rPr lang="en-US" sz="1600" b="1" i="1" dirty="0" err="1"/>
              <a:t>LDADeep</a:t>
            </a:r>
            <a:r>
              <a:rPr lang="en-US" sz="1600" b="1" i="1" dirty="0"/>
              <a:t>+</a:t>
            </a:r>
          </a:p>
          <a:p>
            <a:pPr marL="214313" indent="-214313">
              <a:buFont typeface="Wingdings" charset="2"/>
              <a:buChar char="Ø"/>
            </a:pPr>
            <a:endParaRPr lang="en-US" altLang="zh-TW" sz="1600" b="1" dirty="0"/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b="1" dirty="0"/>
              <a:t>M</a:t>
            </a:r>
            <a:r>
              <a:rPr lang="en-US" sz="1600" b="1" dirty="0"/>
              <a:t>ajor </a:t>
            </a:r>
            <a:r>
              <a:rPr lang="en-US" sz="1600" b="1" dirty="0" smtClean="0"/>
              <a:t>breakthrough</a:t>
            </a:r>
            <a:r>
              <a:rPr lang="en-US" altLang="zh-TW" sz="1600" b="1" dirty="0"/>
              <a:t>: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 smtClean="0"/>
              <a:t>represent </a:t>
            </a:r>
            <a:r>
              <a:rPr lang="en-US" sz="1600" dirty="0"/>
              <a:t>visual-word by </a:t>
            </a:r>
            <a:r>
              <a:rPr lang="en-US" sz="1600" dirty="0" smtClean="0"/>
              <a:t>employing </a:t>
            </a:r>
            <a:r>
              <a:rPr lang="en-US" sz="1600" dirty="0"/>
              <a:t>deep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learning </a:t>
            </a:r>
            <a:r>
              <a:rPr lang="en-US" sz="1600" dirty="0"/>
              <a:t>global representation</a:t>
            </a:r>
          </a:p>
          <a:p>
            <a:pPr marL="214313" indent="-214313">
              <a:buFont typeface="Wingdings" charset="2"/>
              <a:buChar char="Ø"/>
            </a:pPr>
            <a:endParaRPr lang="en-US" sz="1600" dirty="0"/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 smtClean="0"/>
              <a:t>B</a:t>
            </a:r>
            <a:r>
              <a:rPr lang="en-US" sz="1600" dirty="0" smtClean="0"/>
              <a:t>uild </a:t>
            </a:r>
            <a:r>
              <a:rPr lang="en-US" sz="1600" dirty="0"/>
              <a:t>a LDA-based model on top of </a:t>
            </a:r>
            <a:r>
              <a:rPr lang="en-US" altLang="zh-TW" sz="1600" dirty="0"/>
              <a:t>deep</a:t>
            </a:r>
            <a:r>
              <a:rPr lang="zh-TW" altLang="en-US" sz="1600" dirty="0"/>
              <a:t> </a:t>
            </a:r>
            <a:r>
              <a:rPr lang="en-US" altLang="zh-TW" sz="1600" dirty="0"/>
              <a:t/>
            </a:r>
            <a:br>
              <a:rPr lang="en-US" altLang="zh-TW" sz="1600" dirty="0"/>
            </a:br>
            <a:r>
              <a:rPr lang="en-US" altLang="zh-TW" sz="1600" dirty="0"/>
              <a:t>representations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2152887" y="464585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/>
        </p:nvSpPr>
        <p:spPr>
          <a:xfrm>
            <a:off x="2081627" y="4624806"/>
            <a:ext cx="617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CNN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2596386" y="4645852"/>
            <a:ext cx="337931" cy="228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2545004" y="4624806"/>
            <a:ext cx="485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LDA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1789932" y="4417252"/>
            <a:ext cx="154234" cy="19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1793424" y="4680638"/>
            <a:ext cx="145774" cy="20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1793423" y="4944961"/>
            <a:ext cx="145774" cy="20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1" name="Curved Connector 20"/>
          <p:cNvCxnSpPr/>
          <p:nvPr/>
        </p:nvCxnSpPr>
        <p:spPr>
          <a:xfrm>
            <a:off x="1944165" y="4514305"/>
            <a:ext cx="208722" cy="2458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flipV="1">
            <a:off x="1939196" y="4812630"/>
            <a:ext cx="208722" cy="23912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944165" y="4784414"/>
            <a:ext cx="2087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90817" y="4762935"/>
            <a:ext cx="1055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282184" y="4249313"/>
            <a:ext cx="131700" cy="133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277216" y="4463005"/>
            <a:ext cx="131700" cy="133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282186" y="4676696"/>
            <a:ext cx="131700" cy="133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282187" y="4895356"/>
            <a:ext cx="131700" cy="133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282187" y="5114015"/>
            <a:ext cx="131700" cy="133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2934316" y="4529589"/>
            <a:ext cx="342900" cy="21369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5400000" flipH="1" flipV="1">
            <a:off x="2902617" y="4363712"/>
            <a:ext cx="427383" cy="33175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>
            <a:off x="2950433" y="4760152"/>
            <a:ext cx="331754" cy="20178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6200000" flipH="1">
            <a:off x="2897651" y="4796062"/>
            <a:ext cx="437319" cy="33175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950434" y="4743279"/>
            <a:ext cx="33175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117410" y="1844730"/>
            <a:ext cx="3541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altLang="zh-TW" sz="1600" dirty="0"/>
              <a:t>Understand</a:t>
            </a:r>
            <a:r>
              <a:rPr lang="zh-TW" altLang="en-US" sz="1600" dirty="0"/>
              <a:t> </a:t>
            </a:r>
            <a:r>
              <a:rPr lang="en-US" altLang="zh-TW" sz="1600" dirty="0"/>
              <a:t>deep</a:t>
            </a:r>
            <a:r>
              <a:rPr lang="zh-TW" altLang="en-US" sz="1600" dirty="0"/>
              <a:t> </a:t>
            </a:r>
            <a:r>
              <a:rPr lang="en-US" altLang="zh-TW" sz="1600" dirty="0"/>
              <a:t>models</a:t>
            </a:r>
            <a:r>
              <a:rPr lang="zh-TW" altLang="en-US" sz="1600" dirty="0"/>
              <a:t> </a:t>
            </a:r>
            <a:r>
              <a:rPr lang="en-US" altLang="zh-TW" sz="1600" dirty="0"/>
              <a:t>more</a:t>
            </a:r>
          </a:p>
          <a:p>
            <a:pPr marL="214313" indent="-214313">
              <a:buFont typeface="Wingdings" charset="2"/>
              <a:buChar char="Ø"/>
            </a:pPr>
            <a:endParaRPr lang="en-US" sz="1600" dirty="0"/>
          </a:p>
          <a:p>
            <a:pPr marL="214313" indent="-214313">
              <a:buFont typeface="Wingdings" charset="2"/>
              <a:buChar char="Ø"/>
            </a:pPr>
            <a:r>
              <a:rPr lang="en-US" altLang="zh-TW" sz="1600" dirty="0"/>
              <a:t>Graphical</a:t>
            </a:r>
            <a:r>
              <a:rPr lang="zh-TW" altLang="en-US" sz="1600" dirty="0"/>
              <a:t> </a:t>
            </a:r>
            <a:r>
              <a:rPr lang="en-US" altLang="zh-TW" sz="1600" dirty="0"/>
              <a:t>Model</a:t>
            </a:r>
            <a:r>
              <a:rPr lang="zh-TW" altLang="en-US" sz="1600" dirty="0"/>
              <a:t> </a:t>
            </a:r>
            <a:r>
              <a:rPr lang="en-US" altLang="zh-TW" sz="1600" dirty="0"/>
              <a:t>+</a:t>
            </a:r>
            <a:r>
              <a:rPr lang="zh-TW" altLang="en-US" sz="1600" dirty="0"/>
              <a:t> </a:t>
            </a:r>
            <a:r>
              <a:rPr lang="en-US" altLang="zh-TW" sz="1600" dirty="0" smtClean="0"/>
              <a:t>Neural</a:t>
            </a:r>
            <a:r>
              <a:rPr lang="zh-TW" altLang="en-US" sz="1600" dirty="0" smtClean="0"/>
              <a:t> </a:t>
            </a:r>
            <a:r>
              <a:rPr lang="en-US" altLang="zh-TW" sz="1600" dirty="0"/>
              <a:t>Network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5404231" y="2697647"/>
            <a:ext cx="144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 dirty="0">
                <a:solidFill>
                  <a:srgbClr val="FF0000"/>
                </a:solidFill>
              </a:rPr>
              <a:t>Interpretable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93238" y="2696240"/>
            <a:ext cx="104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i="1">
                <a:solidFill>
                  <a:srgbClr val="FF0000"/>
                </a:solidFill>
              </a:rPr>
              <a:t>Powerful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8" name="Round Single Corner Rectangle 37"/>
          <p:cNvSpPr/>
          <p:nvPr/>
        </p:nvSpPr>
        <p:spPr>
          <a:xfrm>
            <a:off x="4961582" y="3806989"/>
            <a:ext cx="3878044" cy="1370552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9" name="Rectangle 38"/>
          <p:cNvSpPr/>
          <p:nvPr/>
        </p:nvSpPr>
        <p:spPr>
          <a:xfrm>
            <a:off x="4961582" y="4103182"/>
            <a:ext cx="3878044" cy="12413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0" name="TextBox 39"/>
          <p:cNvSpPr txBox="1"/>
          <p:nvPr/>
        </p:nvSpPr>
        <p:spPr>
          <a:xfrm>
            <a:off x="4993702" y="3825777"/>
            <a:ext cx="8210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b="1" i="1" dirty="0"/>
              <a:t>Finally</a:t>
            </a:r>
            <a:r>
              <a:rPr lang="zh-TW" altLang="en-US" sz="1350" b="1" i="1" dirty="0"/>
              <a:t> </a:t>
            </a:r>
            <a:r>
              <a:rPr lang="is-IS" altLang="zh-TW" sz="1350" b="1" i="1" dirty="0"/>
              <a:t>…</a:t>
            </a:r>
            <a:endParaRPr lang="en-US" sz="1350" b="1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5344168" y="4254217"/>
            <a:ext cx="32331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Thank</a:t>
            </a:r>
            <a:r>
              <a:rPr lang="zh-TW" altLang="en-US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you</a:t>
            </a:r>
            <a:r>
              <a:rPr lang="zh-TW" altLang="en-US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endParaRPr lang="en-US" altLang="zh-TW" sz="2700" b="1" i="1" dirty="0">
              <a:solidFill>
                <a:srgbClr val="FF0000"/>
              </a:solidFill>
              <a:latin typeface="Apple Braille" charset="0"/>
              <a:ea typeface="Apple Braille" charset="0"/>
              <a:cs typeface="Apple Braille" charset="0"/>
            </a:endParaRPr>
          </a:p>
          <a:p>
            <a:r>
              <a:rPr lang="en-US" altLang="zh-TW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for</a:t>
            </a:r>
            <a:r>
              <a:rPr lang="zh-TW" altLang="en-US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your</a:t>
            </a:r>
            <a:r>
              <a:rPr lang="zh-TW" altLang="en-US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700" b="1" i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attention</a:t>
            </a:r>
            <a:r>
              <a:rPr lang="zh-TW" altLang="en-US" sz="2700" b="1" i="1" dirty="0" smtClean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zh-TW" altLang="en-US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  <a:sym typeface="Wingdings"/>
              </a:rPr>
              <a:t></a:t>
            </a:r>
            <a:endParaRPr lang="en-US" sz="2100" b="1" i="1" dirty="0">
              <a:solidFill>
                <a:srgbClr val="FF0000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52</a:t>
            </a:fld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3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8967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275" y="1699022"/>
            <a:ext cx="8382000" cy="1790700"/>
          </a:xfrm>
        </p:spPr>
        <p:txBody>
          <a:bodyPr>
            <a:normAutofit/>
          </a:bodyPr>
          <a:lstStyle/>
          <a:p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Any Question 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089" y="4890219"/>
            <a:ext cx="967975" cy="9597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4"/>
              </a:rPr>
              <a:t>b01902004@csie.ntu.edu.tw)</a:t>
            </a:r>
            <a:endParaRPr lang="en-US" sz="105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53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88402" y="5167226"/>
            <a:ext cx="7051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“</a:t>
            </a:r>
            <a:r>
              <a:rPr lang="en-US" sz="1400" b="1" dirty="0" err="1"/>
              <a:t>LDADeep</a:t>
            </a:r>
            <a:r>
              <a:rPr lang="en-US" sz="1400" b="1" dirty="0"/>
              <a:t>+: Latent Aspect Discovery with Deep Representations</a:t>
            </a:r>
            <a:r>
              <a:rPr lang="en-US" sz="1400" dirty="0"/>
              <a:t>” </a:t>
            </a:r>
            <a:r>
              <a:rPr lang="en-US" sz="1400" dirty="0" smtClean="0"/>
              <a:t>– ICASSP 2016</a:t>
            </a:r>
            <a:endParaRPr lang="en-US" sz="1400" dirty="0"/>
          </a:p>
          <a:p>
            <a:pPr algn="r"/>
            <a:r>
              <a:rPr lang="en-US" sz="1400" dirty="0" err="1"/>
              <a:t>Chieh</a:t>
            </a:r>
            <a:r>
              <a:rPr lang="en-US" sz="1400" dirty="0"/>
              <a:t>-En Tsai (</a:t>
            </a:r>
            <a:r>
              <a:rPr lang="en-US" sz="1400" dirty="0">
                <a:hlinkClick r:id="rId4"/>
              </a:rPr>
              <a:t>b01902004@csie.ntu.edu.tw)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8108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2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 Single Corner Rectangle 22"/>
          <p:cNvSpPr/>
          <p:nvPr/>
        </p:nvSpPr>
        <p:spPr>
          <a:xfrm>
            <a:off x="1991866" y="3797187"/>
            <a:ext cx="6290304" cy="1546720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/>
          <p:cNvSpPr/>
          <p:nvPr/>
        </p:nvSpPr>
        <p:spPr>
          <a:xfrm>
            <a:off x="1991462" y="4100944"/>
            <a:ext cx="6307409" cy="13321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Comparison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between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Models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(IV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)</a:t>
            </a:r>
            <a:endParaRPr lang="en-US" sz="4000" dirty="0"/>
          </a:p>
        </p:txBody>
      </p:sp>
      <p:sp>
        <p:nvSpPr>
          <p:cNvPr id="10" name="Round Single Corner Rectangle 9"/>
          <p:cNvSpPr/>
          <p:nvPr/>
        </p:nvSpPr>
        <p:spPr>
          <a:xfrm>
            <a:off x="1991463" y="1383409"/>
            <a:ext cx="6307409" cy="2328236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1991463" y="1847980"/>
            <a:ext cx="6307409" cy="18636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2120265" y="1439202"/>
            <a:ext cx="169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Apple Braille" charset="0"/>
                <a:ea typeface="Apple Braille" charset="0"/>
                <a:cs typeface="Apple Braille" charset="0"/>
              </a:rPr>
              <a:t>Topic #5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09338" y="1383409"/>
            <a:ext cx="1024563" cy="4095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901" y="1414058"/>
            <a:ext cx="928732" cy="40091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14417" y="1980402"/>
            <a:ext cx="52851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sz="1350" i="1" dirty="0">
                <a:latin typeface="Apple Braille" charset="0"/>
                <a:ea typeface="Apple Braille" charset="0"/>
                <a:cs typeface="Apple Braille" charset="0"/>
              </a:rPr>
              <a:t>Average Response of Topic #5 among #”Holi” photos:</a:t>
            </a:r>
          </a:p>
          <a:p>
            <a:r>
              <a:rPr lang="en-US" sz="1350" i="1" dirty="0">
                <a:latin typeface="Apple Braille" charset="0"/>
                <a:ea typeface="Apple Braille" charset="0"/>
                <a:cs typeface="Apple Braille" charset="0"/>
              </a:rPr>
              <a:t>	- 0.093</a:t>
            </a:r>
          </a:p>
          <a:p>
            <a:pPr marL="214313" indent="-214313">
              <a:buFont typeface="Wingdings" charset="2"/>
              <a:buChar char="Ø"/>
            </a:pPr>
            <a:endParaRPr lang="en-US" sz="1350" i="1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sz="1350" i="1" dirty="0">
                <a:latin typeface="Apple Braille" charset="0"/>
                <a:ea typeface="Apple Braille" charset="0"/>
                <a:cs typeface="Apple Braille" charset="0"/>
              </a:rPr>
              <a:t>Average Response of Topic #5 among Kmeans-FC7’s summarization:</a:t>
            </a:r>
          </a:p>
          <a:p>
            <a:r>
              <a:rPr lang="en-US" sz="1350" i="1" dirty="0">
                <a:latin typeface="Apple Braille" charset="0"/>
                <a:ea typeface="Apple Braille" charset="0"/>
                <a:cs typeface="Apple Braille" charset="0"/>
              </a:rPr>
              <a:t>	- 0.107</a:t>
            </a:r>
          </a:p>
          <a:p>
            <a:endParaRPr lang="en-US" sz="1350" i="1" dirty="0">
              <a:latin typeface="Apple Braille" charset="0"/>
              <a:ea typeface="Apple Braille" charset="0"/>
              <a:cs typeface="Apple Braille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sz="1350" i="1" dirty="0">
                <a:latin typeface="Apple Braille" charset="0"/>
                <a:ea typeface="Apple Braille" charset="0"/>
                <a:cs typeface="Apple Braille" charset="0"/>
              </a:rPr>
              <a:t>Average Response of Topic #5 among </a:t>
            </a:r>
            <a:r>
              <a:rPr lang="en-US" sz="1350" i="1" dirty="0" err="1">
                <a:latin typeface="Apple Braille" charset="0"/>
                <a:ea typeface="Apple Braille" charset="0"/>
                <a:cs typeface="Apple Braille" charset="0"/>
              </a:rPr>
              <a:t>LDADeep</a:t>
            </a:r>
            <a:r>
              <a:rPr lang="en-US" sz="1350" i="1" dirty="0">
                <a:latin typeface="Apple Braille" charset="0"/>
                <a:ea typeface="Apple Braille" charset="0"/>
                <a:cs typeface="Apple Braille" charset="0"/>
              </a:rPr>
              <a:t>+’s summarization:</a:t>
            </a:r>
          </a:p>
          <a:p>
            <a:r>
              <a:rPr lang="en-US" sz="1350" i="1" dirty="0">
                <a:latin typeface="Apple Braille" charset="0"/>
                <a:ea typeface="Apple Braille" charset="0"/>
                <a:cs typeface="Apple Braille" charset="0"/>
              </a:rPr>
              <a:t>	- </a:t>
            </a:r>
            <a:r>
              <a:rPr lang="en-US" sz="135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0.051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4041" y="1027907"/>
            <a:ext cx="8931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b="1" i="1" dirty="0">
                <a:solidFill>
                  <a:srgbClr val="FF0000"/>
                </a:solidFill>
              </a:rPr>
              <a:t>max:</a:t>
            </a:r>
            <a:r>
              <a:rPr lang="zh-TW" altLang="en-US" sz="1350" b="1" i="1" dirty="0">
                <a:solidFill>
                  <a:srgbClr val="FF0000"/>
                </a:solidFill>
              </a:rPr>
              <a:t> </a:t>
            </a:r>
            <a:r>
              <a:rPr lang="en-US" altLang="zh-TW" sz="1350" b="1" i="1" dirty="0">
                <a:solidFill>
                  <a:srgbClr val="FF0000"/>
                </a:solidFill>
              </a:rPr>
              <a:t>0.48</a:t>
            </a:r>
            <a:endParaRPr lang="en-US" sz="1350" b="1" i="1" dirty="0">
              <a:solidFill>
                <a:srgbClr val="FF0000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430" y="4424108"/>
            <a:ext cx="1205092" cy="835945"/>
          </a:xfrm>
          <a:prstGeom prst="rect">
            <a:avLst/>
          </a:prstGeom>
        </p:spPr>
      </p:pic>
      <p:pic>
        <p:nvPicPr>
          <p:cNvPr id="17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376" y="4420845"/>
            <a:ext cx="1210466" cy="839208"/>
          </a:xfrm>
          <a:prstGeom prst="rect">
            <a:avLst/>
          </a:prstGeom>
        </p:spPr>
      </p:pic>
      <p:pic>
        <p:nvPicPr>
          <p:cNvPr id="19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596" y="4405253"/>
            <a:ext cx="1127893" cy="854801"/>
          </a:xfrm>
          <a:prstGeom prst="rect">
            <a:avLst/>
          </a:prstGeom>
        </p:spPr>
      </p:pic>
      <p:pic>
        <p:nvPicPr>
          <p:cNvPr id="20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763" y="4419488"/>
            <a:ext cx="1195393" cy="840565"/>
          </a:xfrm>
          <a:prstGeom prst="rect">
            <a:avLst/>
          </a:prstGeom>
        </p:spPr>
      </p:pic>
      <p:pic>
        <p:nvPicPr>
          <p:cNvPr id="21" name="圖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920" y="4399337"/>
            <a:ext cx="1289800" cy="86071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945226" y="3795498"/>
            <a:ext cx="54622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i="1" dirty="0"/>
              <a:t>Top</a:t>
            </a:r>
            <a:r>
              <a:rPr lang="zh-TW" altLang="en-US" sz="1350" i="1" dirty="0"/>
              <a:t> </a:t>
            </a:r>
            <a:r>
              <a:rPr lang="en-US" altLang="zh-TW" sz="1350" i="1" dirty="0"/>
              <a:t>5</a:t>
            </a:r>
            <a:r>
              <a:rPr lang="zh-TW" altLang="en-US" sz="1350" i="1" dirty="0"/>
              <a:t> </a:t>
            </a:r>
            <a:r>
              <a:rPr lang="en-US" altLang="zh-TW" sz="1350" b="1" i="1" dirty="0" err="1"/>
              <a:t>Kmeans</a:t>
            </a:r>
            <a:r>
              <a:rPr lang="zh-TW" altLang="en-US" sz="1350" i="1" dirty="0"/>
              <a:t> </a:t>
            </a:r>
            <a:r>
              <a:rPr lang="en-US" altLang="zh-TW" sz="1350" i="1" dirty="0"/>
              <a:t>summarized</a:t>
            </a:r>
            <a:r>
              <a:rPr lang="zh-TW" altLang="en-US" sz="1350" i="1" dirty="0"/>
              <a:t> </a:t>
            </a:r>
            <a:r>
              <a:rPr lang="en-US" altLang="zh-TW" sz="1350" i="1" dirty="0"/>
              <a:t>photos</a:t>
            </a:r>
            <a:r>
              <a:rPr lang="zh-TW" altLang="en-US" sz="1350" i="1" dirty="0"/>
              <a:t> </a:t>
            </a:r>
            <a:r>
              <a:rPr lang="en-US" altLang="zh-TW" sz="1350" i="1" dirty="0"/>
              <a:t>responding</a:t>
            </a:r>
            <a:r>
              <a:rPr lang="zh-TW" altLang="en-US" sz="1350" i="1" dirty="0"/>
              <a:t> </a:t>
            </a:r>
            <a:r>
              <a:rPr lang="en-US" altLang="zh-TW" sz="1350" i="1" dirty="0"/>
              <a:t>to</a:t>
            </a:r>
            <a:r>
              <a:rPr lang="zh-TW" altLang="en-US" sz="1350" i="1" dirty="0"/>
              <a:t> </a:t>
            </a:r>
            <a:r>
              <a:rPr lang="en-US" altLang="zh-TW" sz="1350" i="1" dirty="0"/>
              <a:t>Topic</a:t>
            </a:r>
            <a:r>
              <a:rPr lang="zh-TW" altLang="en-US" sz="1350" i="1" dirty="0"/>
              <a:t> </a:t>
            </a:r>
            <a:r>
              <a:rPr lang="en-US" altLang="zh-TW" sz="1350" i="1" dirty="0"/>
              <a:t>#5</a:t>
            </a:r>
            <a:r>
              <a:rPr lang="zh-TW" altLang="en-US" sz="1350" i="1" dirty="0"/>
              <a:t> </a:t>
            </a:r>
            <a:r>
              <a:rPr lang="en-US" altLang="zh-TW" sz="1350" i="1" dirty="0"/>
              <a:t>&amp;</a:t>
            </a:r>
            <a:r>
              <a:rPr lang="zh-TW" altLang="en-US" sz="1350" i="1" dirty="0"/>
              <a:t> </a:t>
            </a:r>
            <a:r>
              <a:rPr lang="en-US" altLang="zh-TW" sz="1350" i="1" dirty="0"/>
              <a:t>their</a:t>
            </a:r>
            <a:r>
              <a:rPr lang="zh-TW" altLang="en-US" sz="1350" i="1" dirty="0"/>
              <a:t> </a:t>
            </a:r>
            <a:r>
              <a:rPr lang="en-US" altLang="zh-TW" sz="1350" i="1" dirty="0"/>
              <a:t>responses</a:t>
            </a:r>
            <a:endParaRPr lang="en-US" sz="135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3274846" y="4151840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i="1" dirty="0"/>
              <a:t>0.32</a:t>
            </a:r>
            <a:endParaRPr lang="en-US" sz="135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4388399" y="4155823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i="1" dirty="0"/>
              <a:t>0.28</a:t>
            </a:r>
            <a:endParaRPr lang="en-US" sz="135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5610897" y="4151840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i="1" dirty="0"/>
              <a:t>0.24</a:t>
            </a:r>
            <a:endParaRPr lang="en-US" sz="1350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6833395" y="4151840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i="1" dirty="0"/>
              <a:t>0.24</a:t>
            </a:r>
            <a:endParaRPr lang="en-US" sz="135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1941869" y="4134114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i="1" dirty="0"/>
              <a:t>0.34</a:t>
            </a:r>
            <a:endParaRPr lang="en-US" sz="135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55</a:t>
            </a:fld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8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9171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Comparison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between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Models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(</a:t>
            </a:r>
            <a:r>
              <a:rPr lang="en-US" altLang="zh-TW" sz="40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V)</a:t>
            </a:r>
            <a:endParaRPr lang="en-US" sz="4000" dirty="0"/>
          </a:p>
        </p:txBody>
      </p:sp>
      <p:sp>
        <p:nvSpPr>
          <p:cNvPr id="34" name="Round Single Corner Rectangle 33"/>
          <p:cNvSpPr/>
          <p:nvPr/>
        </p:nvSpPr>
        <p:spPr>
          <a:xfrm>
            <a:off x="628650" y="1707674"/>
            <a:ext cx="7720220" cy="3368144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5" name="Rectangle 34"/>
          <p:cNvSpPr/>
          <p:nvPr/>
        </p:nvSpPr>
        <p:spPr>
          <a:xfrm>
            <a:off x="628650" y="2172244"/>
            <a:ext cx="7720220" cy="29035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6" name="Picture 4" descr="C:\Users\博章\OneDrive\lab\ICASSP2016\figure\LDA_Hol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2694" y="2281955"/>
            <a:ext cx="3662639" cy="271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292086" y="2563347"/>
            <a:ext cx="404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0.0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44319" y="2568318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0.13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28897" y="2568318"/>
            <a:ext cx="404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0.0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24640" y="2578257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0.02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40259" y="2588196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0.13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84141" y="3114747"/>
            <a:ext cx="404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0.0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77069" y="3116761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0.48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4195" y="3114969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0.05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471047" y="3104915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0.19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61843" y="3114854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0.07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64833" y="3610111"/>
            <a:ext cx="404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0.0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764195" y="3610104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0.08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539198" y="3610104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0.01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25671" y="3610096"/>
            <a:ext cx="404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0.0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119277" y="3610096"/>
            <a:ext cx="404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0.0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06211" y="4153579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0.07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915783" y="4153579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0.01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703523" y="4158082"/>
            <a:ext cx="404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0.0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34808" y="4161611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0.02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704558" y="4156625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0.09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88945" y="4685350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0.21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16369" y="4685350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0.01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230666" y="4685350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0.03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075619" y="4677379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0.08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822140" y="4693134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0.10</a:t>
            </a:r>
            <a:endParaRPr lang="en-US" sz="1350" i="1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4566328" y="2281955"/>
            <a:ext cx="0" cy="27175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718101" y="1807481"/>
            <a:ext cx="45295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/>
              <a:t>Responses to </a:t>
            </a:r>
            <a:r>
              <a:rPr lang="en-US" sz="1500" b="1" i="1" dirty="0"/>
              <a:t>Topic #5</a:t>
            </a:r>
            <a:r>
              <a:rPr lang="en-US" sz="1500" i="1" dirty="0"/>
              <a:t> of </a:t>
            </a:r>
            <a:r>
              <a:rPr lang="en-US" sz="1500" b="1" i="1" dirty="0" err="1"/>
              <a:t>LDADeep</a:t>
            </a:r>
            <a:r>
              <a:rPr lang="en-US" sz="1500" b="1" i="1" dirty="0"/>
              <a:t>+ </a:t>
            </a:r>
            <a:r>
              <a:rPr lang="en-US" sz="1500" i="1" dirty="0"/>
              <a:t>summarized photos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584382" y="2325944"/>
            <a:ext cx="312329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sz="1350" dirty="0"/>
              <a:t>Only </a:t>
            </a:r>
            <a:r>
              <a:rPr lang="en-US" altLang="zh-TW" sz="1350" dirty="0" smtClean="0"/>
              <a:t>2</a:t>
            </a:r>
            <a:r>
              <a:rPr lang="en-US" sz="1350" dirty="0" smtClean="0"/>
              <a:t> </a:t>
            </a:r>
            <a:r>
              <a:rPr lang="en-US" sz="1350" dirty="0"/>
              <a:t>photo with response &gt;= 0.2</a:t>
            </a:r>
          </a:p>
          <a:p>
            <a:pPr marL="214313" indent="-214313">
              <a:buFont typeface="Wingdings" charset="2"/>
              <a:buChar char="Ø"/>
            </a:pPr>
            <a:endParaRPr lang="en-US" sz="1350" dirty="0"/>
          </a:p>
          <a:p>
            <a:pPr marL="214313" indent="-214313">
              <a:buFont typeface="Wingdings" charset="2"/>
              <a:buChar char="Ø"/>
            </a:pPr>
            <a:r>
              <a:rPr lang="en-US" sz="1350" dirty="0"/>
              <a:t>Only </a:t>
            </a:r>
            <a:r>
              <a:rPr lang="en-US" altLang="zh-TW" sz="1350" dirty="0" smtClean="0"/>
              <a:t>6</a:t>
            </a:r>
            <a:r>
              <a:rPr lang="en-US" sz="1350" dirty="0" smtClean="0"/>
              <a:t> </a:t>
            </a:r>
            <a:r>
              <a:rPr lang="en-US" sz="1350" dirty="0"/>
              <a:t>photos with response &gt;= 0.1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56</a:t>
            </a:fld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3"/>
              </a:rPr>
              <a:t>b01902004@csie.ntu.edu.tw)</a:t>
            </a:r>
            <a:endParaRPr lang="en-US" sz="1050" dirty="0"/>
          </a:p>
        </p:txBody>
      </p:sp>
      <p:sp>
        <p:nvSpPr>
          <p:cNvPr id="69" name="TextBox 68"/>
          <p:cNvSpPr txBox="1"/>
          <p:nvPr/>
        </p:nvSpPr>
        <p:spPr>
          <a:xfrm>
            <a:off x="4620413" y="3267170"/>
            <a:ext cx="38057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LDA model </a:t>
            </a:r>
          </a:p>
          <a:p>
            <a:r>
              <a:rPr lang="en-US" altLang="zh-TW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better suit the purpose !</a:t>
            </a:r>
          </a:p>
          <a:p>
            <a:pPr marL="428625" indent="-428625">
              <a:buFont typeface="Wingdings" charset="2"/>
              <a:buChar char="Ø"/>
            </a:pPr>
            <a:r>
              <a:rPr lang="en-US" sz="21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Most commonly seen</a:t>
            </a:r>
          </a:p>
          <a:p>
            <a:pPr marL="428625" indent="-428625">
              <a:buFont typeface="Wingdings" charset="2"/>
              <a:buChar char="Ø"/>
            </a:pPr>
            <a:r>
              <a:rPr lang="en-US" sz="21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Most diverse</a:t>
            </a:r>
          </a:p>
        </p:txBody>
      </p:sp>
    </p:spTree>
    <p:extLst>
      <p:ext uri="{BB962C8B-B14F-4D97-AF65-F5344CB8AC3E}">
        <p14:creationId xmlns:p14="http://schemas.microsoft.com/office/powerpoint/2010/main" val="31516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61975" y="2394910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794516" y="2757517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876300" y="2394910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912429" y="2957800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144970" y="3320407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1226754" y="2957799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>
            <a:off x="1268139" y="2111903"/>
            <a:ext cx="380671" cy="363608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1541080" y="3153769"/>
            <a:ext cx="411218" cy="431474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/>
        </p:nvSpPr>
        <p:spPr>
          <a:xfrm>
            <a:off x="1828472" y="3510518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riangle 16"/>
          <p:cNvSpPr/>
          <p:nvPr/>
        </p:nvSpPr>
        <p:spPr>
          <a:xfrm>
            <a:off x="376568" y="2530408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riangle 17"/>
          <p:cNvSpPr/>
          <p:nvPr/>
        </p:nvSpPr>
        <p:spPr>
          <a:xfrm>
            <a:off x="412040" y="2822302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riangle 18"/>
          <p:cNvSpPr/>
          <p:nvPr/>
        </p:nvSpPr>
        <p:spPr>
          <a:xfrm>
            <a:off x="646716" y="2618730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riangle 19"/>
          <p:cNvSpPr/>
          <p:nvPr/>
        </p:nvSpPr>
        <p:spPr>
          <a:xfrm>
            <a:off x="950366" y="2253484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riangle 20"/>
          <p:cNvSpPr/>
          <p:nvPr/>
        </p:nvSpPr>
        <p:spPr>
          <a:xfrm>
            <a:off x="695000" y="3055524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riangle 21"/>
          <p:cNvSpPr/>
          <p:nvPr/>
        </p:nvSpPr>
        <p:spPr>
          <a:xfrm>
            <a:off x="730472" y="3347418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riangle 22"/>
          <p:cNvSpPr/>
          <p:nvPr/>
        </p:nvSpPr>
        <p:spPr>
          <a:xfrm>
            <a:off x="965149" y="3143846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riangle 23"/>
          <p:cNvSpPr/>
          <p:nvPr/>
        </p:nvSpPr>
        <p:spPr>
          <a:xfrm>
            <a:off x="1123951" y="2621333"/>
            <a:ext cx="492017" cy="39777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riangle 24"/>
          <p:cNvSpPr/>
          <p:nvPr/>
        </p:nvSpPr>
        <p:spPr>
          <a:xfrm>
            <a:off x="1660638" y="2243831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Triangle 25"/>
          <p:cNvSpPr/>
          <p:nvPr/>
        </p:nvSpPr>
        <p:spPr>
          <a:xfrm>
            <a:off x="1746032" y="2870288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Oval 26"/>
          <p:cNvSpPr/>
          <p:nvPr/>
        </p:nvSpPr>
        <p:spPr>
          <a:xfrm>
            <a:off x="1627958" y="2593599"/>
            <a:ext cx="206265" cy="2085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Cross 27"/>
          <p:cNvSpPr/>
          <p:nvPr/>
        </p:nvSpPr>
        <p:spPr>
          <a:xfrm>
            <a:off x="229592" y="3264098"/>
            <a:ext cx="283125" cy="260132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ight Arrow 28"/>
          <p:cNvSpPr/>
          <p:nvPr/>
        </p:nvSpPr>
        <p:spPr>
          <a:xfrm>
            <a:off x="2310064" y="2844283"/>
            <a:ext cx="385010" cy="1703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2382253" y="2697887"/>
            <a:ext cx="96252" cy="104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2445600" y="2673515"/>
            <a:ext cx="192506" cy="1354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204536" y="2015651"/>
            <a:ext cx="2057400" cy="194031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TextBox 56"/>
          <p:cNvSpPr txBox="1"/>
          <p:nvPr/>
        </p:nvSpPr>
        <p:spPr>
          <a:xfrm>
            <a:off x="2771813" y="2359015"/>
            <a:ext cx="1311442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Rectangle</a:t>
            </a:r>
          </a:p>
          <a:p>
            <a:r>
              <a:rPr lang="en-US" sz="2100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Triangle</a:t>
            </a:r>
          </a:p>
          <a:p>
            <a:r>
              <a:rPr lang="en-US" sz="2100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Orange</a:t>
            </a:r>
          </a:p>
          <a:p>
            <a:r>
              <a:rPr lang="en-US" sz="2100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Blue</a:t>
            </a:r>
          </a:p>
          <a:p>
            <a:endParaRPr lang="en-US" sz="1350" dirty="0"/>
          </a:p>
        </p:txBody>
      </p:sp>
      <p:sp>
        <p:nvSpPr>
          <p:cNvPr id="58" name="TextBox 57"/>
          <p:cNvSpPr txBox="1"/>
          <p:nvPr/>
        </p:nvSpPr>
        <p:spPr>
          <a:xfrm>
            <a:off x="2261936" y="2002856"/>
            <a:ext cx="207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[Essential concepts]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4580247" y="2125266"/>
            <a:ext cx="20329" cy="2450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/>
          <p:cNvSpPr txBox="1">
            <a:spLocks/>
          </p:cNvSpPr>
          <p:nvPr/>
        </p:nvSpPr>
        <p:spPr>
          <a:xfrm>
            <a:off x="4991214" y="2226469"/>
            <a:ext cx="3298021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100"/>
              <a:t>To</a:t>
            </a:r>
            <a:r>
              <a:rPr lang="zh-TW" altLang="en-US" sz="2100"/>
              <a:t> </a:t>
            </a:r>
            <a:r>
              <a:rPr lang="en-US" altLang="zh-TW" sz="2100"/>
              <a:t>e</a:t>
            </a:r>
            <a:r>
              <a:rPr lang="en-US" sz="2100"/>
              <a:t>mpower complicated image applicatio</a:t>
            </a:r>
            <a:r>
              <a:rPr lang="en-US" altLang="zh-TW" sz="2100"/>
              <a:t>ns,</a:t>
            </a:r>
            <a:r>
              <a:rPr lang="zh-TW" altLang="en-US" sz="2100"/>
              <a:t> </a:t>
            </a:r>
            <a:r>
              <a:rPr lang="en-US" altLang="zh-TW" sz="2100"/>
              <a:t>we</a:t>
            </a:r>
            <a:r>
              <a:rPr lang="zh-TW" altLang="en-US" sz="2100"/>
              <a:t> </a:t>
            </a:r>
            <a:r>
              <a:rPr lang="en-US" altLang="zh-TW" sz="2100"/>
              <a:t>wish</a:t>
            </a:r>
            <a:r>
              <a:rPr lang="zh-TW" altLang="en-US" sz="2100"/>
              <a:t> </a:t>
            </a:r>
            <a:r>
              <a:rPr lang="en-US" altLang="zh-TW" sz="2100"/>
              <a:t>to</a:t>
            </a:r>
            <a:r>
              <a:rPr lang="zh-TW" altLang="en-US" sz="2100"/>
              <a:t> </a:t>
            </a:r>
            <a:r>
              <a:rPr lang="en-US" altLang="zh-TW" sz="2100"/>
              <a:t>find</a:t>
            </a:r>
            <a:r>
              <a:rPr lang="zh-TW" altLang="en-US" sz="2100"/>
              <a:t> </a:t>
            </a:r>
            <a:r>
              <a:rPr lang="en-US" altLang="zh-TW" sz="2100"/>
              <a:t>essential</a:t>
            </a:r>
            <a:r>
              <a:rPr lang="zh-TW" altLang="en-US" sz="2100"/>
              <a:t> </a:t>
            </a:r>
            <a:r>
              <a:rPr lang="en-US" altLang="zh-TW" sz="2100"/>
              <a:t>concepts</a:t>
            </a:r>
            <a:r>
              <a:rPr lang="zh-TW" altLang="en-US" sz="2100"/>
              <a:t> </a:t>
            </a:r>
            <a:r>
              <a:rPr lang="en-US" altLang="zh-TW" sz="2100"/>
              <a:t>of</a:t>
            </a:r>
            <a:r>
              <a:rPr lang="zh-TW" altLang="en-US" sz="2100"/>
              <a:t> </a:t>
            </a:r>
            <a:r>
              <a:rPr lang="en-US" altLang="zh-TW" sz="2100"/>
              <a:t>images</a:t>
            </a:r>
            <a:endParaRPr lang="en-US" sz="2100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Motivation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: Finding </a:t>
            </a:r>
            <a:r>
              <a:rPr lang="en-US" sz="3200" b="1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Essential Concepts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6</a:t>
            </a:fld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2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0563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ight Arrow 29"/>
          <p:cNvSpPr/>
          <p:nvPr/>
        </p:nvSpPr>
        <p:spPr>
          <a:xfrm rot="5400000">
            <a:off x="1049401" y="4097539"/>
            <a:ext cx="385010" cy="1703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389619" y="4052218"/>
            <a:ext cx="222893" cy="1759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389619" y="4052218"/>
            <a:ext cx="190214" cy="1759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1442545" y="4575459"/>
            <a:ext cx="206265" cy="2085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Cross 54"/>
          <p:cNvSpPr/>
          <p:nvPr/>
        </p:nvSpPr>
        <p:spPr>
          <a:xfrm>
            <a:off x="846530" y="4532427"/>
            <a:ext cx="283125" cy="260132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TextBox 56"/>
          <p:cNvSpPr txBox="1"/>
          <p:nvPr/>
        </p:nvSpPr>
        <p:spPr>
          <a:xfrm>
            <a:off x="2771813" y="2359015"/>
            <a:ext cx="1311442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Rectangle</a:t>
            </a:r>
          </a:p>
          <a:p>
            <a:r>
              <a:rPr lang="en-US" sz="2100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Triangle</a:t>
            </a:r>
          </a:p>
          <a:p>
            <a:r>
              <a:rPr lang="en-US" sz="2100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Orange</a:t>
            </a:r>
          </a:p>
          <a:p>
            <a:r>
              <a:rPr lang="en-US" sz="2100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Blue</a:t>
            </a:r>
          </a:p>
          <a:p>
            <a:endParaRPr lang="en-US" sz="1350" dirty="0"/>
          </a:p>
        </p:txBody>
      </p:sp>
      <p:sp>
        <p:nvSpPr>
          <p:cNvPr id="58" name="TextBox 57"/>
          <p:cNvSpPr txBox="1"/>
          <p:nvPr/>
        </p:nvSpPr>
        <p:spPr>
          <a:xfrm>
            <a:off x="2261936" y="2002856"/>
            <a:ext cx="207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[Essential concepts]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1090" y="4017074"/>
            <a:ext cx="254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[Non-essential concepts]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4580247" y="2125266"/>
            <a:ext cx="20329" cy="2450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/>
          <p:cNvSpPr txBox="1">
            <a:spLocks/>
          </p:cNvSpPr>
          <p:nvPr/>
        </p:nvSpPr>
        <p:spPr>
          <a:xfrm>
            <a:off x="4991214" y="2226469"/>
            <a:ext cx="3298021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100"/>
              <a:t>To</a:t>
            </a:r>
            <a:r>
              <a:rPr lang="zh-TW" altLang="en-US" sz="2100"/>
              <a:t> </a:t>
            </a:r>
            <a:r>
              <a:rPr lang="en-US" altLang="zh-TW" sz="2100"/>
              <a:t>e</a:t>
            </a:r>
            <a:r>
              <a:rPr lang="en-US" sz="2100"/>
              <a:t>mpower complicated image applicatio</a:t>
            </a:r>
            <a:r>
              <a:rPr lang="en-US" altLang="zh-TW" sz="2100"/>
              <a:t>ns,</a:t>
            </a:r>
            <a:r>
              <a:rPr lang="zh-TW" altLang="en-US" sz="2100"/>
              <a:t> </a:t>
            </a:r>
            <a:r>
              <a:rPr lang="en-US" altLang="zh-TW" sz="2100"/>
              <a:t>we</a:t>
            </a:r>
            <a:r>
              <a:rPr lang="zh-TW" altLang="en-US" sz="2100"/>
              <a:t> </a:t>
            </a:r>
            <a:r>
              <a:rPr lang="en-US" altLang="zh-TW" sz="2100"/>
              <a:t>wish</a:t>
            </a:r>
            <a:r>
              <a:rPr lang="zh-TW" altLang="en-US" sz="2100"/>
              <a:t> </a:t>
            </a:r>
            <a:r>
              <a:rPr lang="en-US" altLang="zh-TW" sz="2100"/>
              <a:t>to</a:t>
            </a:r>
            <a:r>
              <a:rPr lang="zh-TW" altLang="en-US" sz="2100"/>
              <a:t> </a:t>
            </a:r>
            <a:r>
              <a:rPr lang="en-US" altLang="zh-TW" sz="2100"/>
              <a:t>find</a:t>
            </a:r>
            <a:r>
              <a:rPr lang="zh-TW" altLang="en-US" sz="2100"/>
              <a:t> </a:t>
            </a:r>
            <a:r>
              <a:rPr lang="en-US" altLang="zh-TW" sz="2100"/>
              <a:t>essential</a:t>
            </a:r>
            <a:r>
              <a:rPr lang="zh-TW" altLang="en-US" sz="2100"/>
              <a:t> </a:t>
            </a:r>
            <a:r>
              <a:rPr lang="en-US" altLang="zh-TW" sz="2100"/>
              <a:t>concepts</a:t>
            </a:r>
            <a:r>
              <a:rPr lang="zh-TW" altLang="en-US" sz="2100"/>
              <a:t> </a:t>
            </a:r>
            <a:r>
              <a:rPr lang="en-US" altLang="zh-TW" sz="2100"/>
              <a:t>of</a:t>
            </a:r>
            <a:r>
              <a:rPr lang="zh-TW" altLang="en-US" sz="2100"/>
              <a:t> </a:t>
            </a:r>
            <a:r>
              <a:rPr lang="en-US" altLang="zh-TW" sz="2100"/>
              <a:t>images</a:t>
            </a:r>
            <a:endParaRPr lang="en-US" sz="2100" dirty="0"/>
          </a:p>
        </p:txBody>
      </p:sp>
      <p:sp>
        <p:nvSpPr>
          <p:cNvPr id="47" name="Rectangle 46"/>
          <p:cNvSpPr/>
          <p:nvPr/>
        </p:nvSpPr>
        <p:spPr>
          <a:xfrm>
            <a:off x="561975" y="2394910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Rectangle 47"/>
          <p:cNvSpPr/>
          <p:nvPr/>
        </p:nvSpPr>
        <p:spPr>
          <a:xfrm>
            <a:off x="794516" y="2757517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Rectangle 48"/>
          <p:cNvSpPr/>
          <p:nvPr/>
        </p:nvSpPr>
        <p:spPr>
          <a:xfrm>
            <a:off x="876300" y="2394910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Rectangle 49"/>
          <p:cNvSpPr/>
          <p:nvPr/>
        </p:nvSpPr>
        <p:spPr>
          <a:xfrm>
            <a:off x="912429" y="2957800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Rectangle 50"/>
          <p:cNvSpPr/>
          <p:nvPr/>
        </p:nvSpPr>
        <p:spPr>
          <a:xfrm>
            <a:off x="1144970" y="3320407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/>
          <p:cNvSpPr/>
          <p:nvPr/>
        </p:nvSpPr>
        <p:spPr>
          <a:xfrm>
            <a:off x="1226754" y="2957799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Rectangle 53"/>
          <p:cNvSpPr/>
          <p:nvPr/>
        </p:nvSpPr>
        <p:spPr>
          <a:xfrm>
            <a:off x="1268139" y="2111903"/>
            <a:ext cx="380671" cy="363608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Rectangle 59"/>
          <p:cNvSpPr/>
          <p:nvPr/>
        </p:nvSpPr>
        <p:spPr>
          <a:xfrm>
            <a:off x="1541080" y="3153769"/>
            <a:ext cx="411218" cy="431474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2" name="Rectangle 61"/>
          <p:cNvSpPr/>
          <p:nvPr/>
        </p:nvSpPr>
        <p:spPr>
          <a:xfrm>
            <a:off x="1828472" y="3510518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3" name="Triangle 62"/>
          <p:cNvSpPr/>
          <p:nvPr/>
        </p:nvSpPr>
        <p:spPr>
          <a:xfrm>
            <a:off x="376568" y="2530408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4" name="Triangle 63"/>
          <p:cNvSpPr/>
          <p:nvPr/>
        </p:nvSpPr>
        <p:spPr>
          <a:xfrm>
            <a:off x="412040" y="2822302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Triangle 64"/>
          <p:cNvSpPr/>
          <p:nvPr/>
        </p:nvSpPr>
        <p:spPr>
          <a:xfrm>
            <a:off x="646716" y="2618730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6" name="Triangle 65"/>
          <p:cNvSpPr/>
          <p:nvPr/>
        </p:nvSpPr>
        <p:spPr>
          <a:xfrm>
            <a:off x="950366" y="2253484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7" name="Triangle 66"/>
          <p:cNvSpPr/>
          <p:nvPr/>
        </p:nvSpPr>
        <p:spPr>
          <a:xfrm>
            <a:off x="695000" y="3055524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8" name="Triangle 67"/>
          <p:cNvSpPr/>
          <p:nvPr/>
        </p:nvSpPr>
        <p:spPr>
          <a:xfrm>
            <a:off x="730472" y="3347418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9" name="Triangle 68"/>
          <p:cNvSpPr/>
          <p:nvPr/>
        </p:nvSpPr>
        <p:spPr>
          <a:xfrm>
            <a:off x="965149" y="3143846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0" name="Triangle 69"/>
          <p:cNvSpPr/>
          <p:nvPr/>
        </p:nvSpPr>
        <p:spPr>
          <a:xfrm>
            <a:off x="1123951" y="2621333"/>
            <a:ext cx="492017" cy="39777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1" name="Triangle 70"/>
          <p:cNvSpPr/>
          <p:nvPr/>
        </p:nvSpPr>
        <p:spPr>
          <a:xfrm>
            <a:off x="1660638" y="2243831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Triangle 71"/>
          <p:cNvSpPr/>
          <p:nvPr/>
        </p:nvSpPr>
        <p:spPr>
          <a:xfrm>
            <a:off x="1746032" y="2870288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3" name="Oval 72"/>
          <p:cNvSpPr/>
          <p:nvPr/>
        </p:nvSpPr>
        <p:spPr>
          <a:xfrm>
            <a:off x="1627958" y="2593599"/>
            <a:ext cx="206265" cy="2085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4" name="Cross 73"/>
          <p:cNvSpPr/>
          <p:nvPr/>
        </p:nvSpPr>
        <p:spPr>
          <a:xfrm>
            <a:off x="229592" y="3264098"/>
            <a:ext cx="283125" cy="260132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Right Arrow 74"/>
          <p:cNvSpPr/>
          <p:nvPr/>
        </p:nvSpPr>
        <p:spPr>
          <a:xfrm>
            <a:off x="2310064" y="2844283"/>
            <a:ext cx="385010" cy="1703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2382253" y="2697887"/>
            <a:ext cx="96252" cy="104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2445600" y="2673515"/>
            <a:ext cx="192506" cy="1354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ounded Rectangle 77"/>
          <p:cNvSpPr/>
          <p:nvPr/>
        </p:nvSpPr>
        <p:spPr>
          <a:xfrm>
            <a:off x="204536" y="2015651"/>
            <a:ext cx="2057400" cy="194031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Motivation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: Finding </a:t>
            </a:r>
            <a:r>
              <a:rPr lang="en-US" sz="3200" b="1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Essential Concepts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7</a:t>
            </a:fld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2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8713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ight Arrow 29"/>
          <p:cNvSpPr/>
          <p:nvPr/>
        </p:nvSpPr>
        <p:spPr>
          <a:xfrm rot="5400000">
            <a:off x="1049401" y="4097539"/>
            <a:ext cx="385010" cy="1703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389619" y="4052218"/>
            <a:ext cx="222893" cy="1759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389619" y="4052218"/>
            <a:ext cx="190214" cy="1759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1442545" y="4575459"/>
            <a:ext cx="206265" cy="2085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Cross 54"/>
          <p:cNvSpPr/>
          <p:nvPr/>
        </p:nvSpPr>
        <p:spPr>
          <a:xfrm>
            <a:off x="846530" y="4532427"/>
            <a:ext cx="283125" cy="260132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TextBox 56"/>
          <p:cNvSpPr txBox="1"/>
          <p:nvPr/>
        </p:nvSpPr>
        <p:spPr>
          <a:xfrm>
            <a:off x="2771813" y="2359015"/>
            <a:ext cx="1311442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Rectangle</a:t>
            </a:r>
          </a:p>
          <a:p>
            <a:r>
              <a:rPr lang="en-US" sz="2100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Triangle</a:t>
            </a:r>
          </a:p>
          <a:p>
            <a:r>
              <a:rPr lang="en-US" sz="2100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Orange</a:t>
            </a:r>
          </a:p>
          <a:p>
            <a:r>
              <a:rPr lang="en-US" sz="2100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Blue</a:t>
            </a:r>
          </a:p>
          <a:p>
            <a:endParaRPr lang="en-US" sz="1350" dirty="0"/>
          </a:p>
        </p:txBody>
      </p:sp>
      <p:sp>
        <p:nvSpPr>
          <p:cNvPr id="58" name="TextBox 57"/>
          <p:cNvSpPr txBox="1"/>
          <p:nvPr/>
        </p:nvSpPr>
        <p:spPr>
          <a:xfrm>
            <a:off x="2261936" y="2002856"/>
            <a:ext cx="207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[Essential concepts]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1090" y="4017074"/>
            <a:ext cx="254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[Non-essential concepts]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4580247" y="2125266"/>
            <a:ext cx="20329" cy="2450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686819" y="4520563"/>
            <a:ext cx="24641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In</a:t>
            </a:r>
            <a:r>
              <a:rPr lang="zh-TW" altLang="en-US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the</a:t>
            </a:r>
            <a:r>
              <a:rPr lang="zh-TW" altLang="en-US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zh-TW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reality</a:t>
            </a:r>
            <a:r>
              <a:rPr lang="zh-TW" altLang="en-US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is-IS" altLang="zh-TW" sz="2700" b="1" i="1" dirty="0">
                <a:solidFill>
                  <a:srgbClr val="FF0000"/>
                </a:solidFill>
                <a:latin typeface="Apple Braille" charset="0"/>
                <a:ea typeface="Apple Braille" charset="0"/>
                <a:cs typeface="Apple Braille" charset="0"/>
              </a:rPr>
              <a:t>…</a:t>
            </a:r>
            <a:endParaRPr lang="en-US" sz="2700" b="1" i="1" dirty="0">
              <a:solidFill>
                <a:srgbClr val="FF0000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4991214" y="2226469"/>
            <a:ext cx="3298021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100"/>
              <a:t>To</a:t>
            </a:r>
            <a:r>
              <a:rPr lang="zh-TW" altLang="en-US" sz="2100"/>
              <a:t> </a:t>
            </a:r>
            <a:r>
              <a:rPr lang="en-US" altLang="zh-TW" sz="2100"/>
              <a:t>e</a:t>
            </a:r>
            <a:r>
              <a:rPr lang="en-US" sz="2100"/>
              <a:t>mpower complicated image applicatio</a:t>
            </a:r>
            <a:r>
              <a:rPr lang="en-US" altLang="zh-TW" sz="2100"/>
              <a:t>ns,</a:t>
            </a:r>
            <a:r>
              <a:rPr lang="zh-TW" altLang="en-US" sz="2100"/>
              <a:t> </a:t>
            </a:r>
            <a:r>
              <a:rPr lang="en-US" altLang="zh-TW" sz="2100"/>
              <a:t>we</a:t>
            </a:r>
            <a:r>
              <a:rPr lang="zh-TW" altLang="en-US" sz="2100"/>
              <a:t> </a:t>
            </a:r>
            <a:r>
              <a:rPr lang="en-US" altLang="zh-TW" sz="2100"/>
              <a:t>wish</a:t>
            </a:r>
            <a:r>
              <a:rPr lang="zh-TW" altLang="en-US" sz="2100"/>
              <a:t> </a:t>
            </a:r>
            <a:r>
              <a:rPr lang="en-US" altLang="zh-TW" sz="2100"/>
              <a:t>to</a:t>
            </a:r>
            <a:r>
              <a:rPr lang="zh-TW" altLang="en-US" sz="2100"/>
              <a:t> </a:t>
            </a:r>
            <a:r>
              <a:rPr lang="en-US" altLang="zh-TW" sz="2100"/>
              <a:t>find</a:t>
            </a:r>
            <a:r>
              <a:rPr lang="zh-TW" altLang="en-US" sz="2100"/>
              <a:t> </a:t>
            </a:r>
            <a:r>
              <a:rPr lang="en-US" altLang="zh-TW" sz="2100"/>
              <a:t>essential</a:t>
            </a:r>
            <a:r>
              <a:rPr lang="zh-TW" altLang="en-US" sz="2100"/>
              <a:t> </a:t>
            </a:r>
            <a:r>
              <a:rPr lang="en-US" altLang="zh-TW" sz="2100"/>
              <a:t>concepts</a:t>
            </a:r>
            <a:r>
              <a:rPr lang="zh-TW" altLang="en-US" sz="2100"/>
              <a:t> </a:t>
            </a:r>
            <a:r>
              <a:rPr lang="en-US" altLang="zh-TW" sz="2100"/>
              <a:t>of</a:t>
            </a:r>
            <a:r>
              <a:rPr lang="zh-TW" altLang="en-US" sz="2100"/>
              <a:t> </a:t>
            </a:r>
            <a:r>
              <a:rPr lang="en-US" altLang="zh-TW" sz="2100"/>
              <a:t>images</a:t>
            </a:r>
            <a:endParaRPr lang="en-US" sz="2100" dirty="0"/>
          </a:p>
        </p:txBody>
      </p:sp>
      <p:sp>
        <p:nvSpPr>
          <p:cNvPr id="48" name="Rectangle 47"/>
          <p:cNvSpPr/>
          <p:nvPr/>
        </p:nvSpPr>
        <p:spPr>
          <a:xfrm>
            <a:off x="561975" y="2394910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Rectangle 48"/>
          <p:cNvSpPr/>
          <p:nvPr/>
        </p:nvSpPr>
        <p:spPr>
          <a:xfrm>
            <a:off x="794516" y="2757517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Rectangle 49"/>
          <p:cNvSpPr/>
          <p:nvPr/>
        </p:nvSpPr>
        <p:spPr>
          <a:xfrm>
            <a:off x="876300" y="2394910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Rectangle 50"/>
          <p:cNvSpPr/>
          <p:nvPr/>
        </p:nvSpPr>
        <p:spPr>
          <a:xfrm>
            <a:off x="912429" y="2957800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/>
          <p:cNvSpPr/>
          <p:nvPr/>
        </p:nvSpPr>
        <p:spPr>
          <a:xfrm>
            <a:off x="1144970" y="3320407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Rectangle 53"/>
          <p:cNvSpPr/>
          <p:nvPr/>
        </p:nvSpPr>
        <p:spPr>
          <a:xfrm>
            <a:off x="1226754" y="2957799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Rectangle 59"/>
          <p:cNvSpPr/>
          <p:nvPr/>
        </p:nvSpPr>
        <p:spPr>
          <a:xfrm>
            <a:off x="1268139" y="2111903"/>
            <a:ext cx="380671" cy="363608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2" name="Rectangle 61"/>
          <p:cNvSpPr/>
          <p:nvPr/>
        </p:nvSpPr>
        <p:spPr>
          <a:xfrm>
            <a:off x="1541080" y="3153769"/>
            <a:ext cx="411218" cy="431474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3" name="Rectangle 62"/>
          <p:cNvSpPr/>
          <p:nvPr/>
        </p:nvSpPr>
        <p:spPr>
          <a:xfrm>
            <a:off x="1828472" y="3510518"/>
            <a:ext cx="247650" cy="240506"/>
          </a:xfrm>
          <a:prstGeom prst="rect">
            <a:avLst/>
          </a:prstGeom>
          <a:solidFill>
            <a:srgbClr val="FFC0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4" name="Triangle 63"/>
          <p:cNvSpPr/>
          <p:nvPr/>
        </p:nvSpPr>
        <p:spPr>
          <a:xfrm>
            <a:off x="376568" y="2530408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Triangle 64"/>
          <p:cNvSpPr/>
          <p:nvPr/>
        </p:nvSpPr>
        <p:spPr>
          <a:xfrm>
            <a:off x="412040" y="2822302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6" name="Triangle 65"/>
          <p:cNvSpPr/>
          <p:nvPr/>
        </p:nvSpPr>
        <p:spPr>
          <a:xfrm>
            <a:off x="646716" y="2618730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7" name="Triangle 66"/>
          <p:cNvSpPr/>
          <p:nvPr/>
        </p:nvSpPr>
        <p:spPr>
          <a:xfrm>
            <a:off x="950366" y="2253484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8" name="Triangle 67"/>
          <p:cNvSpPr/>
          <p:nvPr/>
        </p:nvSpPr>
        <p:spPr>
          <a:xfrm>
            <a:off x="695000" y="3055524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9" name="Triangle 68"/>
          <p:cNvSpPr/>
          <p:nvPr/>
        </p:nvSpPr>
        <p:spPr>
          <a:xfrm>
            <a:off x="730472" y="3347418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0" name="Triangle 69"/>
          <p:cNvSpPr/>
          <p:nvPr/>
        </p:nvSpPr>
        <p:spPr>
          <a:xfrm>
            <a:off x="965149" y="3143846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1" name="Triangle 70"/>
          <p:cNvSpPr/>
          <p:nvPr/>
        </p:nvSpPr>
        <p:spPr>
          <a:xfrm>
            <a:off x="1123951" y="2621333"/>
            <a:ext cx="492017" cy="39777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Triangle 71"/>
          <p:cNvSpPr/>
          <p:nvPr/>
        </p:nvSpPr>
        <p:spPr>
          <a:xfrm>
            <a:off x="1660638" y="2243831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3" name="Triangle 72"/>
          <p:cNvSpPr/>
          <p:nvPr/>
        </p:nvSpPr>
        <p:spPr>
          <a:xfrm>
            <a:off x="1746032" y="2870288"/>
            <a:ext cx="347169" cy="24050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4" name="Oval 73"/>
          <p:cNvSpPr/>
          <p:nvPr/>
        </p:nvSpPr>
        <p:spPr>
          <a:xfrm>
            <a:off x="1627958" y="2593599"/>
            <a:ext cx="206265" cy="2085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Cross 74"/>
          <p:cNvSpPr/>
          <p:nvPr/>
        </p:nvSpPr>
        <p:spPr>
          <a:xfrm>
            <a:off x="229592" y="3264098"/>
            <a:ext cx="283125" cy="260132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6" name="Right Arrow 75"/>
          <p:cNvSpPr/>
          <p:nvPr/>
        </p:nvSpPr>
        <p:spPr>
          <a:xfrm>
            <a:off x="2310064" y="2844283"/>
            <a:ext cx="385010" cy="1703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2382253" y="2697887"/>
            <a:ext cx="96252" cy="104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2445600" y="2673515"/>
            <a:ext cx="192506" cy="1354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/>
        </p:nvSpPr>
        <p:spPr>
          <a:xfrm>
            <a:off x="204536" y="2015651"/>
            <a:ext cx="2057400" cy="194031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Motivation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: Finding </a:t>
            </a:r>
            <a:r>
              <a:rPr lang="en-US" sz="3200" b="1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Essential Concepts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8</a:t>
            </a:fld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3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6720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781" y="1368642"/>
            <a:ext cx="5994619" cy="44959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Motivation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: Finding </a:t>
            </a:r>
            <a:r>
              <a:rPr lang="en-US" sz="3200" b="1" smtClean="0">
                <a:solidFill>
                  <a:schemeClr val="accent1">
                    <a:lumMod val="75000"/>
                  </a:schemeClr>
                </a:solidFill>
                <a:latin typeface="Apple Braille" charset="0"/>
                <a:ea typeface="Apple Braille" charset="0"/>
                <a:cs typeface="Apple Braille" charset="0"/>
              </a:rPr>
              <a:t>Essential Concepts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168F-77A0-CB4B-B27D-DED695876918}" type="slidenum">
              <a:rPr lang="en-US" smtClean="0"/>
              <a:t>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74721" y="6263816"/>
            <a:ext cx="5331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/>
              <a:t>“</a:t>
            </a:r>
            <a:r>
              <a:rPr lang="en-US" sz="1050" b="1" dirty="0" err="1"/>
              <a:t>LDADeep</a:t>
            </a:r>
            <a:r>
              <a:rPr lang="en-US" sz="1050" b="1" dirty="0"/>
              <a:t>+: Latent Aspect Discovery with Deep Representations</a:t>
            </a:r>
            <a:r>
              <a:rPr lang="en-US" sz="1050" dirty="0"/>
              <a:t>” </a:t>
            </a:r>
            <a:r>
              <a:rPr lang="en-US" sz="1050" dirty="0" smtClean="0"/>
              <a:t>– ICASSP 2016</a:t>
            </a:r>
            <a:endParaRPr lang="en-US" sz="1050" dirty="0"/>
          </a:p>
          <a:p>
            <a:pPr algn="r"/>
            <a:r>
              <a:rPr lang="en-US" sz="1050" dirty="0" err="1"/>
              <a:t>Chieh</a:t>
            </a:r>
            <a:r>
              <a:rPr lang="en-US" sz="1050" dirty="0"/>
              <a:t>-En Tsai (</a:t>
            </a:r>
            <a:r>
              <a:rPr lang="en-US" sz="1050" dirty="0">
                <a:hlinkClick r:id="rId4"/>
              </a:rPr>
              <a:t>b01902004@csie.ntu.edu.tw)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49164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ml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  <a:alpha val="65000"/>
          </a:scheme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mlab_slides_template_example" id="{4189A1A1-48E2-5E40-9410-87CEA808F2C9}" vid="{FCDB4278-14D1-6D45-8941-EB193297FA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cmlab_slides_template_example</Template>
  <TotalTime>11034</TotalTime>
  <Words>4887</Words>
  <Application>Microsoft Macintosh PowerPoint</Application>
  <PresentationFormat>On-screen Show (4:3)</PresentationFormat>
  <Paragraphs>1105</Paragraphs>
  <Slides>56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Apple Braille</vt:lpstr>
      <vt:lpstr>Arial</vt:lpstr>
      <vt:lpstr>Calibri</vt:lpstr>
      <vt:lpstr>Cambria Math</vt:lpstr>
      <vt:lpstr>Wingdings</vt:lpstr>
      <vt:lpstr>微軟正黑體</vt:lpstr>
      <vt:lpstr>新細明體</vt:lpstr>
      <vt:lpstr>cml-template</vt:lpstr>
      <vt:lpstr>LDADeep+: Latent Aspect Discovery with Deep Representations</vt:lpstr>
      <vt:lpstr>LDADeep+: Latent Aspect Discovery with Deep Representations</vt:lpstr>
      <vt:lpstr>Motivation: explosive growth of visual data</vt:lpstr>
      <vt:lpstr>Motivation: Finding Essential Concepts</vt:lpstr>
      <vt:lpstr>Motivation: Finding Essential Concepts</vt:lpstr>
      <vt:lpstr>Motivation: Finding Essential Concepts</vt:lpstr>
      <vt:lpstr>Motivation: Finding Essential Concepts</vt:lpstr>
      <vt:lpstr>Motivation: Finding Essential Concepts</vt:lpstr>
      <vt:lpstr>Motivation: Finding Essential Concepts</vt:lpstr>
      <vt:lpstr>Motivation: text is rare</vt:lpstr>
      <vt:lpstr>Introducing LDADeep+</vt:lpstr>
      <vt:lpstr>Outline</vt:lpstr>
      <vt:lpstr>Define “aspect”</vt:lpstr>
      <vt:lpstr>Define “aspect”: commonly seen &amp; diverse</vt:lpstr>
      <vt:lpstr>Outline</vt:lpstr>
      <vt:lpstr>Naïve Method - Kmeans</vt:lpstr>
      <vt:lpstr>Commonly-Seen &amp; Diverse – LDA</vt:lpstr>
      <vt:lpstr>Commonly-Seen &amp; Diverse – LDA</vt:lpstr>
      <vt:lpstr>Commonly-Seen &amp; Diverse – LDA</vt:lpstr>
      <vt:lpstr>Commonly-Seen &amp; Diverse – LDA</vt:lpstr>
      <vt:lpstr>LDA – SIFT ( the traditional way )</vt:lpstr>
      <vt:lpstr>LDA – SIFT ( the traditional way )</vt:lpstr>
      <vt:lpstr>LDA – SIFT ( the traditional way )</vt:lpstr>
      <vt:lpstr>LDA – SIFT ( the traditional way )</vt:lpstr>
      <vt:lpstr>LDA – SIFT ( the traditional way )</vt:lpstr>
      <vt:lpstr>LDADeep+ (I)</vt:lpstr>
      <vt:lpstr>LDADeep+ (II)</vt:lpstr>
      <vt:lpstr>Outline</vt:lpstr>
      <vt:lpstr>Event Summarization</vt:lpstr>
      <vt:lpstr>Event Summarization</vt:lpstr>
      <vt:lpstr>Event Summarization</vt:lpstr>
      <vt:lpstr>Event Summarization</vt:lpstr>
      <vt:lpstr>Event Summarization</vt:lpstr>
      <vt:lpstr>Event Summarization</vt:lpstr>
      <vt:lpstr>Event Summarization</vt:lpstr>
      <vt:lpstr>Event Summarization</vt:lpstr>
      <vt:lpstr>Event Summarization</vt:lpstr>
      <vt:lpstr>Event Summarization</vt:lpstr>
      <vt:lpstr>Comparison Between Models</vt:lpstr>
      <vt:lpstr>Comparison between Models (I)</vt:lpstr>
      <vt:lpstr>Comparison between Models (II)</vt:lpstr>
      <vt:lpstr>Comparison between Models (III)</vt:lpstr>
      <vt:lpstr>Comparison Between Features</vt:lpstr>
      <vt:lpstr>Comparison between Features (II)</vt:lpstr>
      <vt:lpstr>Comparison between Features (II)</vt:lpstr>
      <vt:lpstr>Comparison between Features (III)</vt:lpstr>
      <vt:lpstr>Comparison between Features (IV)</vt:lpstr>
      <vt:lpstr>Comparison between Features (V)</vt:lpstr>
      <vt:lpstr>Comparison between Features (VI)</vt:lpstr>
      <vt:lpstr>Outline</vt:lpstr>
      <vt:lpstr>Conclusions</vt:lpstr>
      <vt:lpstr>Conclusions</vt:lpstr>
      <vt:lpstr>Any Question ?</vt:lpstr>
      <vt:lpstr>Backup Slides</vt:lpstr>
      <vt:lpstr>Comparison between Models (IV)</vt:lpstr>
      <vt:lpstr>Comparison between Models (V)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173</cp:revision>
  <cp:lastPrinted>2016-03-19T11:56:30Z</cp:lastPrinted>
  <dcterms:created xsi:type="dcterms:W3CDTF">2016-03-12T08:10:16Z</dcterms:created>
  <dcterms:modified xsi:type="dcterms:W3CDTF">2016-03-24T15:14:46Z</dcterms:modified>
</cp:coreProperties>
</file>