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27432000"/>
  <p:notesSz cx="7010400" cy="9236075"/>
  <p:defaultTextStyle>
    <a:defPPr>
      <a:defRPr lang="en-US"/>
    </a:defPPr>
    <a:lvl1pPr marL="0" algn="l" defTabSz="3448532" rtl="0" eaLnBrk="1" latinLnBrk="0" hangingPunct="1">
      <a:defRPr sz="6800" kern="1200">
        <a:solidFill>
          <a:schemeClr val="tx1"/>
        </a:solidFill>
        <a:latin typeface="+mn-lt"/>
        <a:ea typeface="+mn-ea"/>
        <a:cs typeface="+mn-cs"/>
      </a:defRPr>
    </a:lvl1pPr>
    <a:lvl2pPr marL="1724266" algn="l" defTabSz="3448532" rtl="0" eaLnBrk="1" latinLnBrk="0" hangingPunct="1">
      <a:defRPr sz="6800" kern="1200">
        <a:solidFill>
          <a:schemeClr val="tx1"/>
        </a:solidFill>
        <a:latin typeface="+mn-lt"/>
        <a:ea typeface="+mn-ea"/>
        <a:cs typeface="+mn-cs"/>
      </a:defRPr>
    </a:lvl2pPr>
    <a:lvl3pPr marL="3448532" algn="l" defTabSz="3448532" rtl="0" eaLnBrk="1" latinLnBrk="0" hangingPunct="1">
      <a:defRPr sz="6800" kern="1200">
        <a:solidFill>
          <a:schemeClr val="tx1"/>
        </a:solidFill>
        <a:latin typeface="+mn-lt"/>
        <a:ea typeface="+mn-ea"/>
        <a:cs typeface="+mn-cs"/>
      </a:defRPr>
    </a:lvl3pPr>
    <a:lvl4pPr marL="5172797" algn="l" defTabSz="3448532" rtl="0" eaLnBrk="1" latinLnBrk="0" hangingPunct="1">
      <a:defRPr sz="6800" kern="1200">
        <a:solidFill>
          <a:schemeClr val="tx1"/>
        </a:solidFill>
        <a:latin typeface="+mn-lt"/>
        <a:ea typeface="+mn-ea"/>
        <a:cs typeface="+mn-cs"/>
      </a:defRPr>
    </a:lvl4pPr>
    <a:lvl5pPr marL="6897063" algn="l" defTabSz="3448532" rtl="0" eaLnBrk="1" latinLnBrk="0" hangingPunct="1">
      <a:defRPr sz="6800" kern="1200">
        <a:solidFill>
          <a:schemeClr val="tx1"/>
        </a:solidFill>
        <a:latin typeface="+mn-lt"/>
        <a:ea typeface="+mn-ea"/>
        <a:cs typeface="+mn-cs"/>
      </a:defRPr>
    </a:lvl5pPr>
    <a:lvl6pPr marL="8621329" algn="l" defTabSz="3448532" rtl="0" eaLnBrk="1" latinLnBrk="0" hangingPunct="1">
      <a:defRPr sz="6800" kern="1200">
        <a:solidFill>
          <a:schemeClr val="tx1"/>
        </a:solidFill>
        <a:latin typeface="+mn-lt"/>
        <a:ea typeface="+mn-ea"/>
        <a:cs typeface="+mn-cs"/>
      </a:defRPr>
    </a:lvl6pPr>
    <a:lvl7pPr marL="10345595" algn="l" defTabSz="3448532" rtl="0" eaLnBrk="1" latinLnBrk="0" hangingPunct="1">
      <a:defRPr sz="6800" kern="1200">
        <a:solidFill>
          <a:schemeClr val="tx1"/>
        </a:solidFill>
        <a:latin typeface="+mn-lt"/>
        <a:ea typeface="+mn-ea"/>
        <a:cs typeface="+mn-cs"/>
      </a:defRPr>
    </a:lvl7pPr>
    <a:lvl8pPr marL="12069861" algn="l" defTabSz="3448532" rtl="0" eaLnBrk="1" latinLnBrk="0" hangingPunct="1">
      <a:defRPr sz="6800" kern="1200">
        <a:solidFill>
          <a:schemeClr val="tx1"/>
        </a:solidFill>
        <a:latin typeface="+mn-lt"/>
        <a:ea typeface="+mn-ea"/>
        <a:cs typeface="+mn-cs"/>
      </a:defRPr>
    </a:lvl8pPr>
    <a:lvl9pPr marL="13794126" algn="l" defTabSz="3448532" rtl="0" eaLnBrk="1" latinLnBrk="0" hangingPunct="1">
      <a:defRPr sz="6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40">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81BD"/>
    <a:srgbClr val="E2CB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50000" autoAdjust="0"/>
  </p:normalViewPr>
  <p:slideViewPr>
    <p:cSldViewPr snapToGrid="0">
      <p:cViewPr>
        <p:scale>
          <a:sx n="30" d="100"/>
          <a:sy n="30" d="100"/>
        </p:scale>
        <p:origin x="1808" y="344"/>
      </p:cViewPr>
      <p:guideLst>
        <p:guide orient="horz" pos="8640"/>
        <p:guide pos="10368"/>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C5AC7CBA-E781-4913-A1D9-804A45E2DB22}" type="datetimeFigureOut">
              <a:rPr lang="en-US" smtClean="0"/>
              <a:t>3/1/17</a:t>
            </a:fld>
            <a:endParaRPr lang="en-US"/>
          </a:p>
        </p:txBody>
      </p:sp>
      <p:sp>
        <p:nvSpPr>
          <p:cNvPr id="4" name="Slide Image Placeholder 3"/>
          <p:cNvSpPr>
            <a:spLocks noGrp="1" noRot="1" noChangeAspect="1"/>
          </p:cNvSpPr>
          <p:nvPr>
            <p:ph type="sldImg" idx="2"/>
          </p:nvPr>
        </p:nvSpPr>
        <p:spPr>
          <a:xfrm>
            <a:off x="1427163" y="692150"/>
            <a:ext cx="4156075" cy="346392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AE68C361-C5AA-4B0C-BADB-6679312E4DA0}" type="slidenum">
              <a:rPr lang="en-US" smtClean="0"/>
              <a:t>‹#›</a:t>
            </a:fld>
            <a:endParaRPr lang="en-US"/>
          </a:p>
        </p:txBody>
      </p:sp>
    </p:spTree>
    <p:extLst>
      <p:ext uri="{BB962C8B-B14F-4D97-AF65-F5344CB8AC3E}">
        <p14:creationId xmlns:p14="http://schemas.microsoft.com/office/powerpoint/2010/main" val="690625570"/>
      </p:ext>
    </p:extLst>
  </p:cSld>
  <p:clrMap bg1="lt1" tx1="dk1" bg2="lt2" tx2="dk2" accent1="accent1" accent2="accent2" accent3="accent3" accent4="accent4" accent5="accent5" accent6="accent6" hlink="hlink" folHlink="folHlink"/>
  <p:notesStyle>
    <a:lvl1pPr marL="0" algn="l" defTabSz="718444" rtl="0" eaLnBrk="1" latinLnBrk="0" hangingPunct="1">
      <a:defRPr sz="900" kern="1200">
        <a:solidFill>
          <a:schemeClr val="tx1"/>
        </a:solidFill>
        <a:latin typeface="+mn-lt"/>
        <a:ea typeface="+mn-ea"/>
        <a:cs typeface="+mn-cs"/>
      </a:defRPr>
    </a:lvl1pPr>
    <a:lvl2pPr marL="359222" algn="l" defTabSz="718444" rtl="0" eaLnBrk="1" latinLnBrk="0" hangingPunct="1">
      <a:defRPr sz="900" kern="1200">
        <a:solidFill>
          <a:schemeClr val="tx1"/>
        </a:solidFill>
        <a:latin typeface="+mn-lt"/>
        <a:ea typeface="+mn-ea"/>
        <a:cs typeface="+mn-cs"/>
      </a:defRPr>
    </a:lvl2pPr>
    <a:lvl3pPr marL="718444" algn="l" defTabSz="718444" rtl="0" eaLnBrk="1" latinLnBrk="0" hangingPunct="1">
      <a:defRPr sz="900" kern="1200">
        <a:solidFill>
          <a:schemeClr val="tx1"/>
        </a:solidFill>
        <a:latin typeface="+mn-lt"/>
        <a:ea typeface="+mn-ea"/>
        <a:cs typeface="+mn-cs"/>
      </a:defRPr>
    </a:lvl3pPr>
    <a:lvl4pPr marL="1077666" algn="l" defTabSz="718444" rtl="0" eaLnBrk="1" latinLnBrk="0" hangingPunct="1">
      <a:defRPr sz="900" kern="1200">
        <a:solidFill>
          <a:schemeClr val="tx1"/>
        </a:solidFill>
        <a:latin typeface="+mn-lt"/>
        <a:ea typeface="+mn-ea"/>
        <a:cs typeface="+mn-cs"/>
      </a:defRPr>
    </a:lvl4pPr>
    <a:lvl5pPr marL="1436888" algn="l" defTabSz="718444" rtl="0" eaLnBrk="1" latinLnBrk="0" hangingPunct="1">
      <a:defRPr sz="900" kern="1200">
        <a:solidFill>
          <a:schemeClr val="tx1"/>
        </a:solidFill>
        <a:latin typeface="+mn-lt"/>
        <a:ea typeface="+mn-ea"/>
        <a:cs typeface="+mn-cs"/>
      </a:defRPr>
    </a:lvl5pPr>
    <a:lvl6pPr marL="1796110" algn="l" defTabSz="718444" rtl="0" eaLnBrk="1" latinLnBrk="0" hangingPunct="1">
      <a:defRPr sz="900" kern="1200">
        <a:solidFill>
          <a:schemeClr val="tx1"/>
        </a:solidFill>
        <a:latin typeface="+mn-lt"/>
        <a:ea typeface="+mn-ea"/>
        <a:cs typeface="+mn-cs"/>
      </a:defRPr>
    </a:lvl6pPr>
    <a:lvl7pPr marL="2155332" algn="l" defTabSz="718444" rtl="0" eaLnBrk="1" latinLnBrk="0" hangingPunct="1">
      <a:defRPr sz="900" kern="1200">
        <a:solidFill>
          <a:schemeClr val="tx1"/>
        </a:solidFill>
        <a:latin typeface="+mn-lt"/>
        <a:ea typeface="+mn-ea"/>
        <a:cs typeface="+mn-cs"/>
      </a:defRPr>
    </a:lvl7pPr>
    <a:lvl8pPr marL="2514554" algn="l" defTabSz="718444" rtl="0" eaLnBrk="1" latinLnBrk="0" hangingPunct="1">
      <a:defRPr sz="900" kern="1200">
        <a:solidFill>
          <a:schemeClr val="tx1"/>
        </a:solidFill>
        <a:latin typeface="+mn-lt"/>
        <a:ea typeface="+mn-ea"/>
        <a:cs typeface="+mn-cs"/>
      </a:defRPr>
    </a:lvl8pPr>
    <a:lvl9pPr marL="2873776" algn="l" defTabSz="718444"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7163" y="692150"/>
            <a:ext cx="415607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68C361-C5AA-4B0C-BADB-6679312E4DA0}" type="slidenum">
              <a:rPr lang="en-US" smtClean="0"/>
              <a:t>1</a:t>
            </a:fld>
            <a:endParaRPr lang="en-US"/>
          </a:p>
        </p:txBody>
      </p:sp>
    </p:spTree>
    <p:extLst>
      <p:ext uri="{BB962C8B-B14F-4D97-AF65-F5344CB8AC3E}">
        <p14:creationId xmlns:p14="http://schemas.microsoft.com/office/powerpoint/2010/main" val="3832286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8521702"/>
            <a:ext cx="27980640" cy="588010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760" y="15544800"/>
            <a:ext cx="23042880" cy="7010400"/>
          </a:xfrm>
        </p:spPr>
        <p:txBody>
          <a:bodyPr/>
          <a:lstStyle>
            <a:lvl1pPr marL="0" indent="0" algn="ctr">
              <a:buNone/>
              <a:defRPr>
                <a:solidFill>
                  <a:schemeClr val="tx1">
                    <a:tint val="75000"/>
                  </a:schemeClr>
                </a:solidFill>
              </a:defRPr>
            </a:lvl1pPr>
            <a:lvl2pPr marL="1724266" indent="0" algn="ctr">
              <a:buNone/>
              <a:defRPr>
                <a:solidFill>
                  <a:schemeClr val="tx1">
                    <a:tint val="75000"/>
                  </a:schemeClr>
                </a:solidFill>
              </a:defRPr>
            </a:lvl2pPr>
            <a:lvl3pPr marL="3448532" indent="0" algn="ctr">
              <a:buNone/>
              <a:defRPr>
                <a:solidFill>
                  <a:schemeClr val="tx1">
                    <a:tint val="75000"/>
                  </a:schemeClr>
                </a:solidFill>
              </a:defRPr>
            </a:lvl3pPr>
            <a:lvl4pPr marL="5172797" indent="0" algn="ctr">
              <a:buNone/>
              <a:defRPr>
                <a:solidFill>
                  <a:schemeClr val="tx1">
                    <a:tint val="75000"/>
                  </a:schemeClr>
                </a:solidFill>
              </a:defRPr>
            </a:lvl4pPr>
            <a:lvl5pPr marL="6897063" indent="0" algn="ctr">
              <a:buNone/>
              <a:defRPr>
                <a:solidFill>
                  <a:schemeClr val="tx1">
                    <a:tint val="75000"/>
                  </a:schemeClr>
                </a:solidFill>
              </a:defRPr>
            </a:lvl5pPr>
            <a:lvl6pPr marL="8621329" indent="0" algn="ctr">
              <a:buNone/>
              <a:defRPr>
                <a:solidFill>
                  <a:schemeClr val="tx1">
                    <a:tint val="75000"/>
                  </a:schemeClr>
                </a:solidFill>
              </a:defRPr>
            </a:lvl6pPr>
            <a:lvl7pPr marL="10345595" indent="0" algn="ctr">
              <a:buNone/>
              <a:defRPr>
                <a:solidFill>
                  <a:schemeClr val="tx1">
                    <a:tint val="75000"/>
                  </a:schemeClr>
                </a:solidFill>
              </a:defRPr>
            </a:lvl7pPr>
            <a:lvl8pPr marL="12069861" indent="0" algn="ctr">
              <a:buNone/>
              <a:defRPr>
                <a:solidFill>
                  <a:schemeClr val="tx1">
                    <a:tint val="75000"/>
                  </a:schemeClr>
                </a:solidFill>
              </a:defRPr>
            </a:lvl8pPr>
            <a:lvl9pPr marL="1379412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5EDDFB-BC5F-4BCF-B02B-3554578EC22A}" type="datetimeFigureOut">
              <a:rPr lang="en-US" smtClean="0"/>
              <a:pPr/>
              <a:t>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33064-E021-4ECE-B60F-B1883F23C2CC}" type="slidenum">
              <a:rPr lang="en-US" smtClean="0"/>
              <a:pPr/>
              <a:t>‹#›</a:t>
            </a:fld>
            <a:endParaRPr lang="en-US"/>
          </a:p>
        </p:txBody>
      </p:sp>
    </p:spTree>
    <p:extLst>
      <p:ext uri="{BB962C8B-B14F-4D97-AF65-F5344CB8AC3E}">
        <p14:creationId xmlns:p14="http://schemas.microsoft.com/office/powerpoint/2010/main" val="2703087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5EDDFB-BC5F-4BCF-B02B-3554578EC22A}" type="datetimeFigureOut">
              <a:rPr lang="en-US" smtClean="0"/>
              <a:pPr/>
              <a:t>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33064-E021-4ECE-B60F-B1883F23C2CC}" type="slidenum">
              <a:rPr lang="en-US" smtClean="0"/>
              <a:pPr/>
              <a:t>‹#›</a:t>
            </a:fld>
            <a:endParaRPr lang="en-US"/>
          </a:p>
        </p:txBody>
      </p:sp>
    </p:spTree>
    <p:extLst>
      <p:ext uri="{BB962C8B-B14F-4D97-AF65-F5344CB8AC3E}">
        <p14:creationId xmlns:p14="http://schemas.microsoft.com/office/powerpoint/2010/main" val="1276508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5840" y="1098554"/>
            <a:ext cx="7406640" cy="23406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45920" y="1098554"/>
            <a:ext cx="21671280" cy="23406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5EDDFB-BC5F-4BCF-B02B-3554578EC22A}" type="datetimeFigureOut">
              <a:rPr lang="en-US" smtClean="0"/>
              <a:pPr/>
              <a:t>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33064-E021-4ECE-B60F-B1883F23C2CC}" type="slidenum">
              <a:rPr lang="en-US" smtClean="0"/>
              <a:pPr/>
              <a:t>‹#›</a:t>
            </a:fld>
            <a:endParaRPr lang="en-US"/>
          </a:p>
        </p:txBody>
      </p:sp>
    </p:spTree>
    <p:extLst>
      <p:ext uri="{BB962C8B-B14F-4D97-AF65-F5344CB8AC3E}">
        <p14:creationId xmlns:p14="http://schemas.microsoft.com/office/powerpoint/2010/main" val="250589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5EDDFB-BC5F-4BCF-B02B-3554578EC22A}" type="datetimeFigureOut">
              <a:rPr lang="en-US" smtClean="0"/>
              <a:pPr/>
              <a:t>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33064-E021-4ECE-B60F-B1883F23C2CC}" type="slidenum">
              <a:rPr lang="en-US" smtClean="0"/>
              <a:pPr/>
              <a:t>‹#›</a:t>
            </a:fld>
            <a:endParaRPr lang="en-US"/>
          </a:p>
        </p:txBody>
      </p:sp>
    </p:spTree>
    <p:extLst>
      <p:ext uri="{BB962C8B-B14F-4D97-AF65-F5344CB8AC3E}">
        <p14:creationId xmlns:p14="http://schemas.microsoft.com/office/powerpoint/2010/main" val="1279266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7627602"/>
            <a:ext cx="27980640" cy="5448300"/>
          </a:xfrm>
        </p:spPr>
        <p:txBody>
          <a:bodyPr anchor="t"/>
          <a:lstStyle>
            <a:lvl1pPr algn="l">
              <a:defRPr sz="151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11626854"/>
            <a:ext cx="27980640" cy="6000748"/>
          </a:xfrm>
        </p:spPr>
        <p:txBody>
          <a:bodyPr anchor="b"/>
          <a:lstStyle>
            <a:lvl1pPr marL="0" indent="0">
              <a:buNone/>
              <a:defRPr sz="7500">
                <a:solidFill>
                  <a:schemeClr val="tx1">
                    <a:tint val="75000"/>
                  </a:schemeClr>
                </a:solidFill>
              </a:defRPr>
            </a:lvl1pPr>
            <a:lvl2pPr marL="1724266" indent="0">
              <a:buNone/>
              <a:defRPr sz="6800">
                <a:solidFill>
                  <a:schemeClr val="tx1">
                    <a:tint val="75000"/>
                  </a:schemeClr>
                </a:solidFill>
              </a:defRPr>
            </a:lvl2pPr>
            <a:lvl3pPr marL="3448532" indent="0">
              <a:buNone/>
              <a:defRPr sz="6000">
                <a:solidFill>
                  <a:schemeClr val="tx1">
                    <a:tint val="75000"/>
                  </a:schemeClr>
                </a:solidFill>
              </a:defRPr>
            </a:lvl3pPr>
            <a:lvl4pPr marL="5172797" indent="0">
              <a:buNone/>
              <a:defRPr sz="5300">
                <a:solidFill>
                  <a:schemeClr val="tx1">
                    <a:tint val="75000"/>
                  </a:schemeClr>
                </a:solidFill>
              </a:defRPr>
            </a:lvl4pPr>
            <a:lvl5pPr marL="6897063" indent="0">
              <a:buNone/>
              <a:defRPr sz="5300">
                <a:solidFill>
                  <a:schemeClr val="tx1">
                    <a:tint val="75000"/>
                  </a:schemeClr>
                </a:solidFill>
              </a:defRPr>
            </a:lvl5pPr>
            <a:lvl6pPr marL="8621329" indent="0">
              <a:buNone/>
              <a:defRPr sz="5300">
                <a:solidFill>
                  <a:schemeClr val="tx1">
                    <a:tint val="75000"/>
                  </a:schemeClr>
                </a:solidFill>
              </a:defRPr>
            </a:lvl6pPr>
            <a:lvl7pPr marL="10345595" indent="0">
              <a:buNone/>
              <a:defRPr sz="5300">
                <a:solidFill>
                  <a:schemeClr val="tx1">
                    <a:tint val="75000"/>
                  </a:schemeClr>
                </a:solidFill>
              </a:defRPr>
            </a:lvl7pPr>
            <a:lvl8pPr marL="12069861" indent="0">
              <a:buNone/>
              <a:defRPr sz="5300">
                <a:solidFill>
                  <a:schemeClr val="tx1">
                    <a:tint val="75000"/>
                  </a:schemeClr>
                </a:solidFill>
              </a:defRPr>
            </a:lvl8pPr>
            <a:lvl9pPr marL="13794126" indent="0">
              <a:buNone/>
              <a:defRPr sz="5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5EDDFB-BC5F-4BCF-B02B-3554578EC22A}" type="datetimeFigureOut">
              <a:rPr lang="en-US" smtClean="0"/>
              <a:pPr/>
              <a:t>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33064-E021-4ECE-B60F-B1883F23C2CC}" type="slidenum">
              <a:rPr lang="en-US" smtClean="0"/>
              <a:pPr/>
              <a:t>‹#›</a:t>
            </a:fld>
            <a:endParaRPr lang="en-US"/>
          </a:p>
        </p:txBody>
      </p:sp>
    </p:spTree>
    <p:extLst>
      <p:ext uri="{BB962C8B-B14F-4D97-AF65-F5344CB8AC3E}">
        <p14:creationId xmlns:p14="http://schemas.microsoft.com/office/powerpoint/2010/main" val="3178500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45920" y="6400802"/>
            <a:ext cx="14538960" cy="18103852"/>
          </a:xfrm>
        </p:spPr>
        <p:txBody>
          <a:bodyPr/>
          <a:lstStyle>
            <a:lvl1pPr>
              <a:defRPr sz="10500"/>
            </a:lvl1pPr>
            <a:lvl2pPr>
              <a:defRPr sz="90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733520" y="6400802"/>
            <a:ext cx="14538960" cy="18103852"/>
          </a:xfrm>
        </p:spPr>
        <p:txBody>
          <a:bodyPr/>
          <a:lstStyle>
            <a:lvl1pPr>
              <a:defRPr sz="10500"/>
            </a:lvl1pPr>
            <a:lvl2pPr>
              <a:defRPr sz="90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5EDDFB-BC5F-4BCF-B02B-3554578EC22A}" type="datetimeFigureOut">
              <a:rPr lang="en-US" smtClean="0"/>
              <a:pPr/>
              <a:t>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433064-E021-4ECE-B60F-B1883F23C2CC}" type="slidenum">
              <a:rPr lang="en-US" smtClean="0"/>
              <a:pPr/>
              <a:t>‹#›</a:t>
            </a:fld>
            <a:endParaRPr lang="en-US"/>
          </a:p>
        </p:txBody>
      </p:sp>
    </p:spTree>
    <p:extLst>
      <p:ext uri="{BB962C8B-B14F-4D97-AF65-F5344CB8AC3E}">
        <p14:creationId xmlns:p14="http://schemas.microsoft.com/office/powerpoint/2010/main" val="50161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920" y="6140452"/>
            <a:ext cx="14544677" cy="2559048"/>
          </a:xfrm>
        </p:spPr>
        <p:txBody>
          <a:bodyPr anchor="b"/>
          <a:lstStyle>
            <a:lvl1pPr marL="0" indent="0">
              <a:buNone/>
              <a:defRPr sz="9000" b="1"/>
            </a:lvl1pPr>
            <a:lvl2pPr marL="1724266" indent="0">
              <a:buNone/>
              <a:defRPr sz="7500" b="1"/>
            </a:lvl2pPr>
            <a:lvl3pPr marL="3448532" indent="0">
              <a:buNone/>
              <a:defRPr sz="6800" b="1"/>
            </a:lvl3pPr>
            <a:lvl4pPr marL="5172797" indent="0">
              <a:buNone/>
              <a:defRPr sz="6000" b="1"/>
            </a:lvl4pPr>
            <a:lvl5pPr marL="6897063" indent="0">
              <a:buNone/>
              <a:defRPr sz="6000" b="1"/>
            </a:lvl5pPr>
            <a:lvl6pPr marL="8621329" indent="0">
              <a:buNone/>
              <a:defRPr sz="6000" b="1"/>
            </a:lvl6pPr>
            <a:lvl7pPr marL="10345595" indent="0">
              <a:buNone/>
              <a:defRPr sz="6000" b="1"/>
            </a:lvl7pPr>
            <a:lvl8pPr marL="12069861" indent="0">
              <a:buNone/>
              <a:defRPr sz="6000" b="1"/>
            </a:lvl8pPr>
            <a:lvl9pPr marL="13794126" indent="0">
              <a:buNone/>
              <a:defRPr sz="6000" b="1"/>
            </a:lvl9pPr>
          </a:lstStyle>
          <a:p>
            <a:pPr lvl="0"/>
            <a:r>
              <a:rPr lang="en-US" smtClean="0"/>
              <a:t>Click to edit Master text styles</a:t>
            </a:r>
          </a:p>
        </p:txBody>
      </p:sp>
      <p:sp>
        <p:nvSpPr>
          <p:cNvPr id="4" name="Content Placeholder 3"/>
          <p:cNvSpPr>
            <a:spLocks noGrp="1"/>
          </p:cNvSpPr>
          <p:nvPr>
            <p:ph sz="half" idx="2"/>
          </p:nvPr>
        </p:nvSpPr>
        <p:spPr>
          <a:xfrm>
            <a:off x="1645920" y="8699500"/>
            <a:ext cx="14544677" cy="15805152"/>
          </a:xfrm>
        </p:spPr>
        <p:txBody>
          <a:bodyPr/>
          <a:lstStyle>
            <a:lvl1pPr>
              <a:defRPr sz="90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092" y="6140452"/>
            <a:ext cx="14550390" cy="2559048"/>
          </a:xfrm>
        </p:spPr>
        <p:txBody>
          <a:bodyPr anchor="b"/>
          <a:lstStyle>
            <a:lvl1pPr marL="0" indent="0">
              <a:buNone/>
              <a:defRPr sz="9000" b="1"/>
            </a:lvl1pPr>
            <a:lvl2pPr marL="1724266" indent="0">
              <a:buNone/>
              <a:defRPr sz="7500" b="1"/>
            </a:lvl2pPr>
            <a:lvl3pPr marL="3448532" indent="0">
              <a:buNone/>
              <a:defRPr sz="6800" b="1"/>
            </a:lvl3pPr>
            <a:lvl4pPr marL="5172797" indent="0">
              <a:buNone/>
              <a:defRPr sz="6000" b="1"/>
            </a:lvl4pPr>
            <a:lvl5pPr marL="6897063" indent="0">
              <a:buNone/>
              <a:defRPr sz="6000" b="1"/>
            </a:lvl5pPr>
            <a:lvl6pPr marL="8621329" indent="0">
              <a:buNone/>
              <a:defRPr sz="6000" b="1"/>
            </a:lvl6pPr>
            <a:lvl7pPr marL="10345595" indent="0">
              <a:buNone/>
              <a:defRPr sz="6000" b="1"/>
            </a:lvl7pPr>
            <a:lvl8pPr marL="12069861" indent="0">
              <a:buNone/>
              <a:defRPr sz="6000" b="1"/>
            </a:lvl8pPr>
            <a:lvl9pPr marL="13794126" indent="0">
              <a:buNone/>
              <a:defRPr sz="6000" b="1"/>
            </a:lvl9pPr>
          </a:lstStyle>
          <a:p>
            <a:pPr lvl="0"/>
            <a:r>
              <a:rPr lang="en-US" smtClean="0"/>
              <a:t>Click to edit Master text styles</a:t>
            </a:r>
          </a:p>
        </p:txBody>
      </p:sp>
      <p:sp>
        <p:nvSpPr>
          <p:cNvPr id="6" name="Content Placeholder 5"/>
          <p:cNvSpPr>
            <a:spLocks noGrp="1"/>
          </p:cNvSpPr>
          <p:nvPr>
            <p:ph sz="quarter" idx="4"/>
          </p:nvPr>
        </p:nvSpPr>
        <p:spPr>
          <a:xfrm>
            <a:off x="16722092" y="8699500"/>
            <a:ext cx="14550390" cy="15805152"/>
          </a:xfrm>
        </p:spPr>
        <p:txBody>
          <a:bodyPr/>
          <a:lstStyle>
            <a:lvl1pPr>
              <a:defRPr sz="90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5EDDFB-BC5F-4BCF-B02B-3554578EC22A}" type="datetimeFigureOut">
              <a:rPr lang="en-US" smtClean="0"/>
              <a:pPr/>
              <a:t>3/1/17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433064-E021-4ECE-B60F-B1883F23C2CC}" type="slidenum">
              <a:rPr lang="en-US" smtClean="0"/>
              <a:pPr/>
              <a:t>‹#›</a:t>
            </a:fld>
            <a:endParaRPr lang="en-US"/>
          </a:p>
        </p:txBody>
      </p:sp>
    </p:spTree>
    <p:extLst>
      <p:ext uri="{BB962C8B-B14F-4D97-AF65-F5344CB8AC3E}">
        <p14:creationId xmlns:p14="http://schemas.microsoft.com/office/powerpoint/2010/main" val="518422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5EDDFB-BC5F-4BCF-B02B-3554578EC22A}" type="datetimeFigureOut">
              <a:rPr lang="en-US" smtClean="0"/>
              <a:pPr/>
              <a:t>3/1/17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433064-E021-4ECE-B60F-B1883F23C2CC}" type="slidenum">
              <a:rPr lang="en-US" smtClean="0"/>
              <a:pPr/>
              <a:t>‹#›</a:t>
            </a:fld>
            <a:endParaRPr lang="en-US"/>
          </a:p>
        </p:txBody>
      </p:sp>
    </p:spTree>
    <p:extLst>
      <p:ext uri="{BB962C8B-B14F-4D97-AF65-F5344CB8AC3E}">
        <p14:creationId xmlns:p14="http://schemas.microsoft.com/office/powerpoint/2010/main" val="3652549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5EDDFB-BC5F-4BCF-B02B-3554578EC22A}" type="datetimeFigureOut">
              <a:rPr lang="en-US" smtClean="0"/>
              <a:pPr/>
              <a:t>3/1/17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433064-E021-4ECE-B60F-B1883F23C2CC}" type="slidenum">
              <a:rPr lang="en-US" smtClean="0"/>
              <a:pPr/>
              <a:t>‹#›</a:t>
            </a:fld>
            <a:endParaRPr lang="en-US"/>
          </a:p>
        </p:txBody>
      </p:sp>
    </p:spTree>
    <p:extLst>
      <p:ext uri="{BB962C8B-B14F-4D97-AF65-F5344CB8AC3E}">
        <p14:creationId xmlns:p14="http://schemas.microsoft.com/office/powerpoint/2010/main" val="3781996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1092200"/>
            <a:ext cx="10829927" cy="4648200"/>
          </a:xfrm>
        </p:spPr>
        <p:txBody>
          <a:bodyPr anchor="b"/>
          <a:lstStyle>
            <a:lvl1pPr algn="l">
              <a:defRPr sz="7500" b="1"/>
            </a:lvl1pPr>
          </a:lstStyle>
          <a:p>
            <a:r>
              <a:rPr lang="en-US" smtClean="0"/>
              <a:t>Click to edit Master title style</a:t>
            </a:r>
            <a:endParaRPr lang="en-US"/>
          </a:p>
        </p:txBody>
      </p:sp>
      <p:sp>
        <p:nvSpPr>
          <p:cNvPr id="3" name="Content Placeholder 2"/>
          <p:cNvSpPr>
            <a:spLocks noGrp="1"/>
          </p:cNvSpPr>
          <p:nvPr>
            <p:ph idx="1"/>
          </p:nvPr>
        </p:nvSpPr>
        <p:spPr>
          <a:xfrm>
            <a:off x="12870180" y="1092202"/>
            <a:ext cx="18402300" cy="23412452"/>
          </a:xfrm>
        </p:spPr>
        <p:txBody>
          <a:bodyPr/>
          <a:lstStyle>
            <a:lvl1pPr>
              <a:defRPr sz="12100"/>
            </a:lvl1pPr>
            <a:lvl2pPr>
              <a:defRPr sz="10500"/>
            </a:lvl2pPr>
            <a:lvl3pPr>
              <a:defRPr sz="9000"/>
            </a:lvl3pPr>
            <a:lvl4pPr>
              <a:defRPr sz="7500"/>
            </a:lvl4pPr>
            <a:lvl5pPr>
              <a:defRPr sz="7500"/>
            </a:lvl5pPr>
            <a:lvl6pPr>
              <a:defRPr sz="7500"/>
            </a:lvl6pPr>
            <a:lvl7pPr>
              <a:defRPr sz="7500"/>
            </a:lvl7pPr>
            <a:lvl8pPr>
              <a:defRPr sz="7500"/>
            </a:lvl8pPr>
            <a:lvl9pPr>
              <a:defRPr sz="7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922" y="5740402"/>
            <a:ext cx="10829927" cy="18764252"/>
          </a:xfrm>
        </p:spPr>
        <p:txBody>
          <a:bodyPr/>
          <a:lstStyle>
            <a:lvl1pPr marL="0" indent="0">
              <a:buNone/>
              <a:defRPr sz="5300"/>
            </a:lvl1pPr>
            <a:lvl2pPr marL="1724266" indent="0">
              <a:buNone/>
              <a:defRPr sz="4600"/>
            </a:lvl2pPr>
            <a:lvl3pPr marL="3448532" indent="0">
              <a:buNone/>
              <a:defRPr sz="3800"/>
            </a:lvl3pPr>
            <a:lvl4pPr marL="5172797" indent="0">
              <a:buNone/>
              <a:defRPr sz="3400"/>
            </a:lvl4pPr>
            <a:lvl5pPr marL="6897063" indent="0">
              <a:buNone/>
              <a:defRPr sz="3400"/>
            </a:lvl5pPr>
            <a:lvl6pPr marL="8621329" indent="0">
              <a:buNone/>
              <a:defRPr sz="3400"/>
            </a:lvl6pPr>
            <a:lvl7pPr marL="10345595" indent="0">
              <a:buNone/>
              <a:defRPr sz="3400"/>
            </a:lvl7pPr>
            <a:lvl8pPr marL="12069861" indent="0">
              <a:buNone/>
              <a:defRPr sz="3400"/>
            </a:lvl8pPr>
            <a:lvl9pPr marL="13794126" indent="0">
              <a:buNone/>
              <a:defRPr sz="3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5EDDFB-BC5F-4BCF-B02B-3554578EC22A}" type="datetimeFigureOut">
              <a:rPr lang="en-US" smtClean="0"/>
              <a:pPr/>
              <a:t>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433064-E021-4ECE-B60F-B1883F23C2CC}" type="slidenum">
              <a:rPr lang="en-US" smtClean="0"/>
              <a:pPr/>
              <a:t>‹#›</a:t>
            </a:fld>
            <a:endParaRPr lang="en-US"/>
          </a:p>
        </p:txBody>
      </p:sp>
    </p:spTree>
    <p:extLst>
      <p:ext uri="{BB962C8B-B14F-4D97-AF65-F5344CB8AC3E}">
        <p14:creationId xmlns:p14="http://schemas.microsoft.com/office/powerpoint/2010/main" val="2310162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19202400"/>
            <a:ext cx="19751040" cy="2266952"/>
          </a:xfrm>
        </p:spPr>
        <p:txBody>
          <a:bodyPr anchor="b"/>
          <a:lstStyle>
            <a:lvl1pPr algn="l">
              <a:defRPr sz="7500" b="1"/>
            </a:lvl1pPr>
          </a:lstStyle>
          <a:p>
            <a:r>
              <a:rPr lang="en-US" smtClean="0"/>
              <a:t>Click to edit Master title style</a:t>
            </a:r>
            <a:endParaRPr lang="en-US"/>
          </a:p>
        </p:txBody>
      </p:sp>
      <p:sp>
        <p:nvSpPr>
          <p:cNvPr id="3" name="Picture Placeholder 2"/>
          <p:cNvSpPr>
            <a:spLocks noGrp="1"/>
          </p:cNvSpPr>
          <p:nvPr>
            <p:ph type="pic" idx="1"/>
          </p:nvPr>
        </p:nvSpPr>
        <p:spPr>
          <a:xfrm>
            <a:off x="6452237" y="2451100"/>
            <a:ext cx="19751040" cy="16459200"/>
          </a:xfrm>
        </p:spPr>
        <p:txBody>
          <a:bodyPr/>
          <a:lstStyle>
            <a:lvl1pPr marL="0" indent="0">
              <a:buNone/>
              <a:defRPr sz="12100"/>
            </a:lvl1pPr>
            <a:lvl2pPr marL="1724266" indent="0">
              <a:buNone/>
              <a:defRPr sz="10500"/>
            </a:lvl2pPr>
            <a:lvl3pPr marL="3448532" indent="0">
              <a:buNone/>
              <a:defRPr sz="9000"/>
            </a:lvl3pPr>
            <a:lvl4pPr marL="5172797" indent="0">
              <a:buNone/>
              <a:defRPr sz="7500"/>
            </a:lvl4pPr>
            <a:lvl5pPr marL="6897063" indent="0">
              <a:buNone/>
              <a:defRPr sz="7500"/>
            </a:lvl5pPr>
            <a:lvl6pPr marL="8621329" indent="0">
              <a:buNone/>
              <a:defRPr sz="7500"/>
            </a:lvl6pPr>
            <a:lvl7pPr marL="10345595" indent="0">
              <a:buNone/>
              <a:defRPr sz="7500"/>
            </a:lvl7pPr>
            <a:lvl8pPr marL="12069861" indent="0">
              <a:buNone/>
              <a:defRPr sz="7500"/>
            </a:lvl8pPr>
            <a:lvl9pPr marL="13794126" indent="0">
              <a:buNone/>
              <a:defRPr sz="7500"/>
            </a:lvl9pPr>
          </a:lstStyle>
          <a:p>
            <a:endParaRPr lang="en-US"/>
          </a:p>
        </p:txBody>
      </p:sp>
      <p:sp>
        <p:nvSpPr>
          <p:cNvPr id="4" name="Text Placeholder 3"/>
          <p:cNvSpPr>
            <a:spLocks noGrp="1"/>
          </p:cNvSpPr>
          <p:nvPr>
            <p:ph type="body" sz="half" idx="2"/>
          </p:nvPr>
        </p:nvSpPr>
        <p:spPr>
          <a:xfrm>
            <a:off x="6452237" y="21469352"/>
            <a:ext cx="19751040" cy="3219448"/>
          </a:xfrm>
        </p:spPr>
        <p:txBody>
          <a:bodyPr/>
          <a:lstStyle>
            <a:lvl1pPr marL="0" indent="0">
              <a:buNone/>
              <a:defRPr sz="5300"/>
            </a:lvl1pPr>
            <a:lvl2pPr marL="1724266" indent="0">
              <a:buNone/>
              <a:defRPr sz="4600"/>
            </a:lvl2pPr>
            <a:lvl3pPr marL="3448532" indent="0">
              <a:buNone/>
              <a:defRPr sz="3800"/>
            </a:lvl3pPr>
            <a:lvl4pPr marL="5172797" indent="0">
              <a:buNone/>
              <a:defRPr sz="3400"/>
            </a:lvl4pPr>
            <a:lvl5pPr marL="6897063" indent="0">
              <a:buNone/>
              <a:defRPr sz="3400"/>
            </a:lvl5pPr>
            <a:lvl6pPr marL="8621329" indent="0">
              <a:buNone/>
              <a:defRPr sz="3400"/>
            </a:lvl6pPr>
            <a:lvl7pPr marL="10345595" indent="0">
              <a:buNone/>
              <a:defRPr sz="3400"/>
            </a:lvl7pPr>
            <a:lvl8pPr marL="12069861" indent="0">
              <a:buNone/>
              <a:defRPr sz="3400"/>
            </a:lvl8pPr>
            <a:lvl9pPr marL="13794126" indent="0">
              <a:buNone/>
              <a:defRPr sz="3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5EDDFB-BC5F-4BCF-B02B-3554578EC22A}" type="datetimeFigureOut">
              <a:rPr lang="en-US" smtClean="0"/>
              <a:pPr/>
              <a:t>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433064-E021-4ECE-B60F-B1883F23C2CC}" type="slidenum">
              <a:rPr lang="en-US" smtClean="0"/>
              <a:pPr/>
              <a:t>‹#›</a:t>
            </a:fld>
            <a:endParaRPr lang="en-US"/>
          </a:p>
        </p:txBody>
      </p:sp>
    </p:spTree>
    <p:extLst>
      <p:ext uri="{BB962C8B-B14F-4D97-AF65-F5344CB8AC3E}">
        <p14:creationId xmlns:p14="http://schemas.microsoft.com/office/powerpoint/2010/main" val="310501705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1098552"/>
            <a:ext cx="29626560" cy="4572000"/>
          </a:xfrm>
          <a:prstGeom prst="rect">
            <a:avLst/>
          </a:prstGeom>
        </p:spPr>
        <p:txBody>
          <a:bodyPr vert="horz" lIns="344853" tIns="172427" rIns="344853" bIns="17242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45920" y="6400802"/>
            <a:ext cx="29626560" cy="18103852"/>
          </a:xfrm>
          <a:prstGeom prst="rect">
            <a:avLst/>
          </a:prstGeom>
        </p:spPr>
        <p:txBody>
          <a:bodyPr vert="horz" lIns="344853" tIns="172427" rIns="344853" bIns="17242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645920" y="25425402"/>
            <a:ext cx="7680960" cy="1460500"/>
          </a:xfrm>
          <a:prstGeom prst="rect">
            <a:avLst/>
          </a:prstGeom>
        </p:spPr>
        <p:txBody>
          <a:bodyPr vert="horz" lIns="344853" tIns="172427" rIns="344853" bIns="172427" rtlCol="0" anchor="ctr"/>
          <a:lstStyle>
            <a:lvl1pPr algn="l">
              <a:defRPr sz="4600">
                <a:solidFill>
                  <a:schemeClr val="tx1">
                    <a:tint val="75000"/>
                  </a:schemeClr>
                </a:solidFill>
              </a:defRPr>
            </a:lvl1pPr>
          </a:lstStyle>
          <a:p>
            <a:fld id="{2A5EDDFB-BC5F-4BCF-B02B-3554578EC22A}" type="datetimeFigureOut">
              <a:rPr lang="en-US" smtClean="0"/>
              <a:pPr/>
              <a:t>3/1/17</a:t>
            </a:fld>
            <a:endParaRPr lang="en-US"/>
          </a:p>
        </p:txBody>
      </p:sp>
      <p:sp>
        <p:nvSpPr>
          <p:cNvPr id="5" name="Footer Placeholder 4"/>
          <p:cNvSpPr>
            <a:spLocks noGrp="1"/>
          </p:cNvSpPr>
          <p:nvPr>
            <p:ph type="ftr" sz="quarter" idx="3"/>
          </p:nvPr>
        </p:nvSpPr>
        <p:spPr>
          <a:xfrm>
            <a:off x="11247120" y="25425402"/>
            <a:ext cx="10424160" cy="1460500"/>
          </a:xfrm>
          <a:prstGeom prst="rect">
            <a:avLst/>
          </a:prstGeom>
        </p:spPr>
        <p:txBody>
          <a:bodyPr vert="horz" lIns="344853" tIns="172427" rIns="344853" bIns="172427" rtlCol="0" anchor="ctr"/>
          <a:lstStyle>
            <a:lvl1pPr algn="ctr">
              <a:defRPr sz="4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25425402"/>
            <a:ext cx="7680960" cy="1460500"/>
          </a:xfrm>
          <a:prstGeom prst="rect">
            <a:avLst/>
          </a:prstGeom>
        </p:spPr>
        <p:txBody>
          <a:bodyPr vert="horz" lIns="344853" tIns="172427" rIns="344853" bIns="172427" rtlCol="0" anchor="ctr"/>
          <a:lstStyle>
            <a:lvl1pPr algn="r">
              <a:defRPr sz="4600">
                <a:solidFill>
                  <a:schemeClr val="tx1">
                    <a:tint val="75000"/>
                  </a:schemeClr>
                </a:solidFill>
              </a:defRPr>
            </a:lvl1pPr>
          </a:lstStyle>
          <a:p>
            <a:fld id="{FA433064-E021-4ECE-B60F-B1883F23C2CC}" type="slidenum">
              <a:rPr lang="en-US" smtClean="0"/>
              <a:pPr/>
              <a:t>‹#›</a:t>
            </a:fld>
            <a:endParaRPr lang="en-US"/>
          </a:p>
        </p:txBody>
      </p:sp>
    </p:spTree>
    <p:extLst>
      <p:ext uri="{BB962C8B-B14F-4D97-AF65-F5344CB8AC3E}">
        <p14:creationId xmlns:p14="http://schemas.microsoft.com/office/powerpoint/2010/main" val="1410740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48532" rtl="0" eaLnBrk="1" latinLnBrk="0" hangingPunct="1">
        <a:spcBef>
          <a:spcPct val="0"/>
        </a:spcBef>
        <a:buNone/>
        <a:defRPr sz="16600" kern="1200">
          <a:solidFill>
            <a:schemeClr val="tx1"/>
          </a:solidFill>
          <a:latin typeface="+mj-lt"/>
          <a:ea typeface="+mj-ea"/>
          <a:cs typeface="+mj-cs"/>
        </a:defRPr>
      </a:lvl1pPr>
    </p:titleStyle>
    <p:bodyStyle>
      <a:lvl1pPr marL="1293199" indent="-1293199" algn="l" defTabSz="3448532" rtl="0" eaLnBrk="1" latinLnBrk="0" hangingPunct="1">
        <a:spcBef>
          <a:spcPct val="20000"/>
        </a:spcBef>
        <a:buFont typeface="Arial" panose="020B0604020202020204" pitchFamily="34" charset="0"/>
        <a:buChar char="•"/>
        <a:defRPr sz="12100" kern="1200">
          <a:solidFill>
            <a:schemeClr val="tx1"/>
          </a:solidFill>
          <a:latin typeface="+mn-lt"/>
          <a:ea typeface="+mn-ea"/>
          <a:cs typeface="+mn-cs"/>
        </a:defRPr>
      </a:lvl1pPr>
      <a:lvl2pPr marL="2801932" indent="-1077666" algn="l" defTabSz="3448532"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2pPr>
      <a:lvl3pPr marL="4310664" indent="-862133" algn="l" defTabSz="3448532" rtl="0" eaLnBrk="1" latinLnBrk="0" hangingPunct="1">
        <a:spcBef>
          <a:spcPct val="20000"/>
        </a:spcBef>
        <a:buFont typeface="Arial" panose="020B0604020202020204" pitchFamily="34" charset="0"/>
        <a:buChar char="•"/>
        <a:defRPr sz="9000" kern="1200">
          <a:solidFill>
            <a:schemeClr val="tx1"/>
          </a:solidFill>
          <a:latin typeface="+mn-lt"/>
          <a:ea typeface="+mn-ea"/>
          <a:cs typeface="+mn-cs"/>
        </a:defRPr>
      </a:lvl3pPr>
      <a:lvl4pPr marL="6034930" indent="-862133" algn="l" defTabSz="3448532"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4pPr>
      <a:lvl5pPr marL="7759196" indent="-862133" algn="l" defTabSz="3448532"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5pPr>
      <a:lvl6pPr marL="9483462" indent="-862133" algn="l" defTabSz="3448532"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6pPr>
      <a:lvl7pPr marL="11207728" indent="-862133" algn="l" defTabSz="3448532"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7pPr>
      <a:lvl8pPr marL="12931993" indent="-862133" algn="l" defTabSz="3448532"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8pPr>
      <a:lvl9pPr marL="14656259" indent="-862133" algn="l" defTabSz="3448532"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9pPr>
    </p:bodyStyle>
    <p:otherStyle>
      <a:defPPr>
        <a:defRPr lang="en-US"/>
      </a:defPPr>
      <a:lvl1pPr marL="0" algn="l" defTabSz="3448532" rtl="0" eaLnBrk="1" latinLnBrk="0" hangingPunct="1">
        <a:defRPr sz="6800" kern="1200">
          <a:solidFill>
            <a:schemeClr val="tx1"/>
          </a:solidFill>
          <a:latin typeface="+mn-lt"/>
          <a:ea typeface="+mn-ea"/>
          <a:cs typeface="+mn-cs"/>
        </a:defRPr>
      </a:lvl1pPr>
      <a:lvl2pPr marL="1724266" algn="l" defTabSz="3448532" rtl="0" eaLnBrk="1" latinLnBrk="0" hangingPunct="1">
        <a:defRPr sz="6800" kern="1200">
          <a:solidFill>
            <a:schemeClr val="tx1"/>
          </a:solidFill>
          <a:latin typeface="+mn-lt"/>
          <a:ea typeface="+mn-ea"/>
          <a:cs typeface="+mn-cs"/>
        </a:defRPr>
      </a:lvl2pPr>
      <a:lvl3pPr marL="3448532" algn="l" defTabSz="3448532" rtl="0" eaLnBrk="1" latinLnBrk="0" hangingPunct="1">
        <a:defRPr sz="6800" kern="1200">
          <a:solidFill>
            <a:schemeClr val="tx1"/>
          </a:solidFill>
          <a:latin typeface="+mn-lt"/>
          <a:ea typeface="+mn-ea"/>
          <a:cs typeface="+mn-cs"/>
        </a:defRPr>
      </a:lvl3pPr>
      <a:lvl4pPr marL="5172797" algn="l" defTabSz="3448532" rtl="0" eaLnBrk="1" latinLnBrk="0" hangingPunct="1">
        <a:defRPr sz="6800" kern="1200">
          <a:solidFill>
            <a:schemeClr val="tx1"/>
          </a:solidFill>
          <a:latin typeface="+mn-lt"/>
          <a:ea typeface="+mn-ea"/>
          <a:cs typeface="+mn-cs"/>
        </a:defRPr>
      </a:lvl4pPr>
      <a:lvl5pPr marL="6897063" algn="l" defTabSz="3448532" rtl="0" eaLnBrk="1" latinLnBrk="0" hangingPunct="1">
        <a:defRPr sz="6800" kern="1200">
          <a:solidFill>
            <a:schemeClr val="tx1"/>
          </a:solidFill>
          <a:latin typeface="+mn-lt"/>
          <a:ea typeface="+mn-ea"/>
          <a:cs typeface="+mn-cs"/>
        </a:defRPr>
      </a:lvl5pPr>
      <a:lvl6pPr marL="8621329" algn="l" defTabSz="3448532" rtl="0" eaLnBrk="1" latinLnBrk="0" hangingPunct="1">
        <a:defRPr sz="6800" kern="1200">
          <a:solidFill>
            <a:schemeClr val="tx1"/>
          </a:solidFill>
          <a:latin typeface="+mn-lt"/>
          <a:ea typeface="+mn-ea"/>
          <a:cs typeface="+mn-cs"/>
        </a:defRPr>
      </a:lvl6pPr>
      <a:lvl7pPr marL="10345595" algn="l" defTabSz="3448532" rtl="0" eaLnBrk="1" latinLnBrk="0" hangingPunct="1">
        <a:defRPr sz="6800" kern="1200">
          <a:solidFill>
            <a:schemeClr val="tx1"/>
          </a:solidFill>
          <a:latin typeface="+mn-lt"/>
          <a:ea typeface="+mn-ea"/>
          <a:cs typeface="+mn-cs"/>
        </a:defRPr>
      </a:lvl7pPr>
      <a:lvl8pPr marL="12069861" algn="l" defTabSz="3448532" rtl="0" eaLnBrk="1" latinLnBrk="0" hangingPunct="1">
        <a:defRPr sz="6800" kern="1200">
          <a:solidFill>
            <a:schemeClr val="tx1"/>
          </a:solidFill>
          <a:latin typeface="+mn-lt"/>
          <a:ea typeface="+mn-ea"/>
          <a:cs typeface="+mn-cs"/>
        </a:defRPr>
      </a:lvl8pPr>
      <a:lvl9pPr marL="13794126" algn="l" defTabSz="3448532" rtl="0" eaLnBrk="1" latinLnBrk="0" hangingPunct="1">
        <a:defRPr sz="6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5" Type="http://schemas.openxmlformats.org/officeDocument/2006/relationships/image" Target="../media/image3.jpeg"/><Relationship Id="rId6" Type="http://schemas.openxmlformats.org/officeDocument/2006/relationships/image" Target="../media/image4.jpeg"/><Relationship Id="rId7" Type="http://schemas.openxmlformats.org/officeDocument/2006/relationships/image" Target="../media/image5.png"/><Relationship Id="rId8" Type="http://schemas.openxmlformats.org/officeDocument/2006/relationships/image" Target="../media/image6.jpeg"/><Relationship Id="rId9" Type="http://schemas.openxmlformats.org/officeDocument/2006/relationships/image" Target="../media/image7.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28649" y="3803182"/>
            <a:ext cx="19738779" cy="3154253"/>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lIns="71844" tIns="35922" rIns="71844" bIns="35922" rtlCol="0" anchor="ctr"/>
          <a:lstStyle/>
          <a:p>
            <a:pPr algn="ctr"/>
            <a:endParaRPr lang="en-US">
              <a:latin typeface="Arial" panose="020B0604020202020204" pitchFamily="34" charset="0"/>
              <a:cs typeface="Arial" panose="020B0604020202020204" pitchFamily="34" charset="0"/>
            </a:endParaRPr>
          </a:p>
        </p:txBody>
      </p:sp>
      <p:pic>
        <p:nvPicPr>
          <p:cNvPr id="1028" name="Picture 4" descr="http://www.me.gatech.edu/files/branding/logos/Georgia-Institute-of-Technology-rv-539+124.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691" y="441761"/>
            <a:ext cx="3883968" cy="130051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sites.google.com/site/qzhou32/_/rsrc/1369930574540/config/csip_default.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07077" y="1885400"/>
            <a:ext cx="1901195" cy="1239252"/>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6124331" y="249257"/>
            <a:ext cx="20716875" cy="1734539"/>
          </a:xfrm>
          <a:prstGeom prst="rect">
            <a:avLst/>
          </a:prstGeom>
          <a:noFill/>
        </p:spPr>
        <p:txBody>
          <a:bodyPr wrap="square" lIns="71844" tIns="35922" rIns="71844" bIns="35922" rtlCol="0">
            <a:spAutoFit/>
          </a:bodyPr>
          <a:lstStyle/>
          <a:p>
            <a:pPr algn="ctr"/>
            <a:r>
              <a:rPr lang="en-US" sz="5400" b="1" dirty="0" smtClean="0">
                <a:latin typeface="+mj-lt"/>
                <a:cs typeface="Arial" panose="020B0604020202020204" pitchFamily="34" charset="0"/>
              </a:rPr>
              <a:t>DETECTING STRESS AND DEPRESSION IN ADULTS WITH APHASIA THROUGH SPEECH ANALYSIS</a:t>
            </a:r>
            <a:endParaRPr lang="en-US" sz="5400" b="1" dirty="0">
              <a:latin typeface="+mj-lt"/>
              <a:cs typeface="Arial" panose="020B0604020202020204" pitchFamily="34" charset="0"/>
            </a:endParaRPr>
          </a:p>
        </p:txBody>
      </p:sp>
      <p:sp>
        <p:nvSpPr>
          <p:cNvPr id="9" name="TextBox 8"/>
          <p:cNvSpPr txBox="1"/>
          <p:nvPr/>
        </p:nvSpPr>
        <p:spPr>
          <a:xfrm>
            <a:off x="5016309" y="2198219"/>
            <a:ext cx="22932917" cy="1580651"/>
          </a:xfrm>
          <a:prstGeom prst="rect">
            <a:avLst/>
          </a:prstGeom>
          <a:noFill/>
        </p:spPr>
        <p:txBody>
          <a:bodyPr wrap="square" lIns="71844" tIns="35922" rIns="71844" bIns="35922" rtlCol="0">
            <a:spAutoFit/>
          </a:bodyPr>
          <a:lstStyle/>
          <a:p>
            <a:pPr algn="ctr"/>
            <a:r>
              <a:rPr lang="en-US" sz="3200" dirty="0">
                <a:latin typeface="Arial" panose="020B0604020202020204" pitchFamily="34" charset="0"/>
                <a:cs typeface="Arial" panose="020B0604020202020204" pitchFamily="34" charset="0"/>
              </a:rPr>
              <a:t>Stephanie Gillespie</a:t>
            </a:r>
            <a:r>
              <a:rPr lang="en-US" sz="3200" baseline="30000" dirty="0">
                <a:latin typeface="Arial" panose="020B0604020202020204" pitchFamily="34" charset="0"/>
                <a:cs typeface="Arial" panose="020B0604020202020204" pitchFamily="34" charset="0"/>
              </a:rPr>
              <a:t>1</a:t>
            </a:r>
            <a:r>
              <a:rPr lang="en-US" sz="3200" dirty="0">
                <a:latin typeface="Arial" panose="020B0604020202020204" pitchFamily="34" charset="0"/>
                <a:cs typeface="Arial" panose="020B0604020202020204" pitchFamily="34" charset="0"/>
              </a:rPr>
              <a:t>, Elliot Moore</a:t>
            </a:r>
            <a:r>
              <a:rPr lang="en-US" sz="3200" baseline="30000" dirty="0">
                <a:latin typeface="Arial" panose="020B0604020202020204" pitchFamily="34" charset="0"/>
                <a:cs typeface="Arial" panose="020B0604020202020204" pitchFamily="34" charset="0"/>
              </a:rPr>
              <a:t>1</a:t>
            </a:r>
            <a:r>
              <a:rPr lang="en-US" sz="3200" dirty="0">
                <a:latin typeface="Arial" panose="020B0604020202020204" pitchFamily="34" charset="0"/>
                <a:cs typeface="Arial" panose="020B0604020202020204" pitchFamily="34" charset="0"/>
              </a:rPr>
              <a:t>, Jacqueline Laures-Gore</a:t>
            </a:r>
            <a:r>
              <a:rPr lang="en-US" sz="3200" baseline="30000" dirty="0">
                <a:latin typeface="Arial" panose="020B0604020202020204" pitchFamily="34" charset="0"/>
                <a:cs typeface="Arial" panose="020B0604020202020204" pitchFamily="34" charset="0"/>
              </a:rPr>
              <a:t>2</a:t>
            </a:r>
            <a:r>
              <a:rPr lang="en-US" sz="3200" dirty="0">
                <a:latin typeface="Arial" panose="020B0604020202020204" pitchFamily="34" charset="0"/>
                <a:cs typeface="Arial" panose="020B0604020202020204" pitchFamily="34" charset="0"/>
              </a:rPr>
              <a:t>, Matthew Farina</a:t>
            </a:r>
            <a:r>
              <a:rPr lang="en-US" sz="3200" baseline="30000" dirty="0">
                <a:latin typeface="Arial" panose="020B0604020202020204" pitchFamily="34" charset="0"/>
                <a:cs typeface="Arial" panose="020B0604020202020204" pitchFamily="34" charset="0"/>
              </a:rPr>
              <a:t>2</a:t>
            </a:r>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 Scott Russell</a:t>
            </a:r>
            <a:r>
              <a:rPr lang="en-US" sz="3200" baseline="30000" dirty="0" smtClean="0">
                <a:latin typeface="Arial" panose="020B0604020202020204" pitchFamily="34" charset="0"/>
                <a:cs typeface="Arial" panose="020B0604020202020204" pitchFamily="34" charset="0"/>
              </a:rPr>
              <a:t>3</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Yash</a:t>
            </a:r>
            <a:r>
              <a:rPr lang="en-US" sz="3200" dirty="0" smtClean="0">
                <a:latin typeface="Arial" panose="020B0604020202020204" pitchFamily="34" charset="0"/>
                <a:cs typeface="Arial" panose="020B0604020202020204" pitchFamily="34" charset="0"/>
              </a:rPr>
              <a:t>-Yee Logan</a:t>
            </a:r>
            <a:r>
              <a:rPr lang="en-US" sz="3200" baseline="30000" dirty="0" smtClean="0">
                <a:latin typeface="Arial" panose="020B0604020202020204" pitchFamily="34" charset="0"/>
                <a:cs typeface="Arial" panose="020B0604020202020204" pitchFamily="34" charset="0"/>
              </a:rPr>
              <a:t>1</a:t>
            </a:r>
            <a:endParaRPr lang="en-US" sz="3200" dirty="0">
              <a:latin typeface="Arial" panose="020B0604020202020204" pitchFamily="34" charset="0"/>
              <a:cs typeface="Arial" panose="020B0604020202020204" pitchFamily="34" charset="0"/>
            </a:endParaRPr>
          </a:p>
          <a:p>
            <a:pPr algn="ctr"/>
            <a:endParaRPr lang="en-US" sz="1200" baseline="30000" dirty="0">
              <a:latin typeface="Arial" panose="020B0604020202020204" pitchFamily="34" charset="0"/>
              <a:cs typeface="Arial" panose="020B0604020202020204" pitchFamily="34" charset="0"/>
            </a:endParaRPr>
          </a:p>
          <a:p>
            <a:pPr algn="ctr"/>
            <a:r>
              <a:rPr lang="en-US" sz="2800" baseline="30000" dirty="0">
                <a:latin typeface="Arial" panose="020B0604020202020204" pitchFamily="34" charset="0"/>
                <a:cs typeface="Arial" panose="020B0604020202020204" pitchFamily="34" charset="0"/>
              </a:rPr>
              <a:t>1 </a:t>
            </a:r>
            <a:r>
              <a:rPr lang="en-US" sz="2800" dirty="0">
                <a:latin typeface="Arial" panose="020B0604020202020204" pitchFamily="34" charset="0"/>
                <a:cs typeface="Arial" panose="020B0604020202020204" pitchFamily="34" charset="0"/>
              </a:rPr>
              <a:t>Georgia Institute of Technology, </a:t>
            </a:r>
            <a:r>
              <a:rPr lang="en-US" sz="2800" baseline="30000" dirty="0">
                <a:latin typeface="Arial" panose="020B0604020202020204" pitchFamily="34" charset="0"/>
                <a:cs typeface="Arial" panose="020B0604020202020204" pitchFamily="34" charset="0"/>
              </a:rPr>
              <a:t>2</a:t>
            </a:r>
            <a:r>
              <a:rPr lang="en-US" sz="2800" dirty="0">
                <a:latin typeface="Arial" panose="020B0604020202020204" pitchFamily="34" charset="0"/>
                <a:cs typeface="Arial" panose="020B0604020202020204" pitchFamily="34" charset="0"/>
              </a:rPr>
              <a:t> Georgia State </a:t>
            </a:r>
            <a:r>
              <a:rPr lang="en-US" sz="2800" dirty="0" smtClean="0">
                <a:latin typeface="Arial" panose="020B0604020202020204" pitchFamily="34" charset="0"/>
                <a:cs typeface="Arial" panose="020B0604020202020204" pitchFamily="34" charset="0"/>
              </a:rPr>
              <a:t>University, </a:t>
            </a:r>
            <a:r>
              <a:rPr lang="en-US" sz="2800" baseline="30000" dirty="0" smtClean="0">
                <a:latin typeface="Arial" panose="020B0604020202020204" pitchFamily="34" charset="0"/>
                <a:cs typeface="Arial" panose="020B0604020202020204" pitchFamily="34" charset="0"/>
              </a:rPr>
              <a:t>3</a:t>
            </a:r>
            <a:r>
              <a:rPr lang="en-US" sz="2800" dirty="0" smtClean="0">
                <a:latin typeface="Arial" panose="020B0604020202020204" pitchFamily="34" charset="0"/>
                <a:cs typeface="Arial" panose="020B0604020202020204" pitchFamily="34" charset="0"/>
              </a:rPr>
              <a:t> Grady Memorial Hospital</a:t>
            </a:r>
            <a:endParaRPr lang="en-US" sz="2800" dirty="0">
              <a:latin typeface="Arial" panose="020B0604020202020204" pitchFamily="34" charset="0"/>
              <a:cs typeface="Arial" panose="020B0604020202020204" pitchFamily="34" charset="0"/>
            </a:endParaRPr>
          </a:p>
          <a:p>
            <a:pPr algn="ctr"/>
            <a:endParaRPr lang="en-US" sz="600" dirty="0">
              <a:latin typeface="Arial" panose="020B0604020202020204" pitchFamily="34" charset="0"/>
              <a:cs typeface="Arial" panose="020B0604020202020204" pitchFamily="34" charset="0"/>
            </a:endParaRPr>
          </a:p>
          <a:p>
            <a:pPr algn="ctr"/>
            <a:r>
              <a:rPr lang="en-US" sz="2400" dirty="0">
                <a:latin typeface="Arial" panose="020B0604020202020204" pitchFamily="34" charset="0"/>
                <a:cs typeface="Arial" panose="020B0604020202020204" pitchFamily="34" charset="0"/>
              </a:rPr>
              <a:t>{</a:t>
            </a:r>
            <a:r>
              <a:rPr lang="en-US" sz="2400" dirty="0" smtClean="0">
                <a:latin typeface="Arial" panose="020B0604020202020204" pitchFamily="34" charset="0"/>
                <a:cs typeface="Arial" panose="020B0604020202020204" pitchFamily="34" charset="0"/>
              </a:rPr>
              <a:t>sgillespie6, em80, ylogan3}@</a:t>
            </a:r>
            <a:r>
              <a:rPr lang="en-US" sz="2400" dirty="0">
                <a:latin typeface="Arial" panose="020B0604020202020204" pitchFamily="34" charset="0"/>
                <a:cs typeface="Arial" panose="020B0604020202020204" pitchFamily="34" charset="0"/>
              </a:rPr>
              <a:t>gatech.edu; jlaures@gsu.edu; </a:t>
            </a:r>
            <a:r>
              <a:rPr lang="en-US" sz="2400" dirty="0" smtClean="0">
                <a:latin typeface="Arial" panose="020B0604020202020204" pitchFamily="34" charset="0"/>
                <a:cs typeface="Arial" panose="020B0604020202020204" pitchFamily="34" charset="0"/>
              </a:rPr>
              <a:t>mfarina2@student.gsu.edu; smrussell@gmh.edu </a:t>
            </a:r>
            <a:endParaRPr lang="en-US" sz="4200" dirty="0">
              <a:latin typeface="Arial" panose="020B0604020202020204" pitchFamily="34" charset="0"/>
              <a:cs typeface="Arial" panose="020B0604020202020204" pitchFamily="34" charset="0"/>
            </a:endParaRPr>
          </a:p>
        </p:txBody>
      </p:sp>
      <p:sp>
        <p:nvSpPr>
          <p:cNvPr id="10" name="TextBox 9"/>
          <p:cNvSpPr txBox="1"/>
          <p:nvPr/>
        </p:nvSpPr>
        <p:spPr>
          <a:xfrm>
            <a:off x="643619" y="3816065"/>
            <a:ext cx="19712266" cy="872765"/>
          </a:xfrm>
          <a:prstGeom prst="rect">
            <a:avLst/>
          </a:prstGeom>
          <a:solidFill>
            <a:schemeClr val="tx2">
              <a:lumMod val="20000"/>
              <a:lumOff val="80000"/>
            </a:schemeClr>
          </a:solidFill>
        </p:spPr>
        <p:txBody>
          <a:bodyPr wrap="square" lIns="71844" tIns="35922" rIns="71844" bIns="35922" rtlCol="0">
            <a:spAutoFit/>
          </a:bodyPr>
          <a:lstStyle/>
          <a:p>
            <a:r>
              <a:rPr lang="en-US" sz="5200" b="1" dirty="0"/>
              <a:t>Background</a:t>
            </a:r>
          </a:p>
        </p:txBody>
      </p:sp>
      <p:sp>
        <p:nvSpPr>
          <p:cNvPr id="4" name="TextBox 3"/>
          <p:cNvSpPr txBox="1"/>
          <p:nvPr/>
        </p:nvSpPr>
        <p:spPr>
          <a:xfrm>
            <a:off x="800099" y="4766088"/>
            <a:ext cx="19377733" cy="2226982"/>
          </a:xfrm>
          <a:prstGeom prst="rect">
            <a:avLst/>
          </a:prstGeom>
          <a:noFill/>
        </p:spPr>
        <p:txBody>
          <a:bodyPr wrap="square" lIns="71844" tIns="35922" rIns="71844" bIns="35922" rtlCol="0">
            <a:spAutoFit/>
          </a:bodyPr>
          <a:lstStyle/>
          <a:p>
            <a:pPr algn="just"/>
            <a:r>
              <a:rPr lang="en-US" sz="2800" dirty="0"/>
              <a:t>Aphasia is an acquired communication disorder resulting from brain damage and impairs an individual’s ability to use, produce, and comprehend language. Loss of communication skills can be stressful and may result in depression, yet most </a:t>
            </a:r>
            <a:r>
              <a:rPr lang="en-US" sz="2800" dirty="0" smtClean="0"/>
              <a:t>stress and depression </a:t>
            </a:r>
            <a:r>
              <a:rPr lang="en-US" sz="2800" dirty="0"/>
              <a:t>diagnostic tools are designed for adults without aphasia. This project is a research effort to </a:t>
            </a:r>
            <a:r>
              <a:rPr lang="en-US" sz="2800" dirty="0" smtClean="0"/>
              <a:t>predict stress and depression from acoustic </a:t>
            </a:r>
            <a:r>
              <a:rPr lang="en-US" sz="2800" dirty="0"/>
              <a:t>profiles of adults with aphasia </a:t>
            </a:r>
            <a:r>
              <a:rPr lang="en-US" sz="2800" dirty="0" smtClean="0"/>
              <a:t>using linear support-vector regression. The labels were obtained through caregiver surveys (SADQ-10) or surveys not designed for adults with aphasia (PSS).</a:t>
            </a:r>
            <a:endParaRPr lang="en-US" sz="2500" dirty="0"/>
          </a:p>
        </p:txBody>
      </p:sp>
      <p:sp>
        <p:nvSpPr>
          <p:cNvPr id="21" name="Rectangle 20"/>
          <p:cNvSpPr/>
          <p:nvPr/>
        </p:nvSpPr>
        <p:spPr>
          <a:xfrm>
            <a:off x="615690" y="7136606"/>
            <a:ext cx="19753357" cy="10701549"/>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lIns="71844" tIns="35922" rIns="71844" bIns="35922" rtlCol="0" anchor="ctr"/>
          <a:lstStyle/>
          <a:p>
            <a:pPr algn="ctr"/>
            <a:endParaRPr lang="en-US">
              <a:latin typeface="Arial" panose="020B0604020202020204" pitchFamily="34" charset="0"/>
              <a:cs typeface="Arial" panose="020B0604020202020204" pitchFamily="34" charset="0"/>
            </a:endParaRPr>
          </a:p>
        </p:txBody>
      </p:sp>
      <p:sp>
        <p:nvSpPr>
          <p:cNvPr id="22" name="TextBox 21"/>
          <p:cNvSpPr txBox="1"/>
          <p:nvPr/>
        </p:nvSpPr>
        <p:spPr>
          <a:xfrm>
            <a:off x="638177" y="7155855"/>
            <a:ext cx="19717708" cy="872765"/>
          </a:xfrm>
          <a:prstGeom prst="rect">
            <a:avLst/>
          </a:prstGeom>
          <a:solidFill>
            <a:schemeClr val="tx2">
              <a:lumMod val="20000"/>
              <a:lumOff val="80000"/>
            </a:schemeClr>
          </a:solidFill>
        </p:spPr>
        <p:txBody>
          <a:bodyPr wrap="square" lIns="71844" tIns="35922" rIns="71844" bIns="35922" rtlCol="0">
            <a:spAutoFit/>
          </a:bodyPr>
          <a:lstStyle/>
          <a:p>
            <a:r>
              <a:rPr lang="en-US" sz="5200" b="1" dirty="0"/>
              <a:t>Data Collection</a:t>
            </a:r>
          </a:p>
        </p:txBody>
      </p:sp>
      <p:sp>
        <p:nvSpPr>
          <p:cNvPr id="23" name="TextBox 22"/>
          <p:cNvSpPr txBox="1"/>
          <p:nvPr/>
        </p:nvSpPr>
        <p:spPr>
          <a:xfrm>
            <a:off x="752230" y="8176815"/>
            <a:ext cx="5372101" cy="9982951"/>
          </a:xfrm>
          <a:prstGeom prst="rect">
            <a:avLst/>
          </a:prstGeom>
          <a:noFill/>
        </p:spPr>
        <p:txBody>
          <a:bodyPr wrap="square" lIns="71844" tIns="35922" rIns="71844" bIns="35922" rtlCol="0">
            <a:spAutoFit/>
          </a:bodyPr>
          <a:lstStyle/>
          <a:p>
            <a:r>
              <a:rPr lang="en-US" sz="2800" u="sng" dirty="0" smtClean="0"/>
              <a:t>Full Recording </a:t>
            </a:r>
            <a:r>
              <a:rPr lang="en-US" sz="2800" u="sng" dirty="0"/>
              <a:t>Material:</a:t>
            </a:r>
          </a:p>
          <a:p>
            <a:pPr marL="449028" indent="-264427" defTabSz="718444">
              <a:buFont typeface="Arial" panose="020B0604020202020204" pitchFamily="34" charset="0"/>
              <a:buChar char="•"/>
              <a:tabLst>
                <a:tab pos="359222" algn="l"/>
              </a:tabLst>
            </a:pPr>
            <a:r>
              <a:rPr lang="en-US" sz="2800" dirty="0" smtClean="0"/>
              <a:t>Speech </a:t>
            </a:r>
            <a:r>
              <a:rPr lang="en-US" sz="2800" dirty="0"/>
              <a:t>components of the Western Aphasia </a:t>
            </a:r>
            <a:r>
              <a:rPr lang="en-US" sz="2800" dirty="0" smtClean="0"/>
              <a:t>Battery-Revised (WAB-R) Protocol</a:t>
            </a:r>
          </a:p>
          <a:p>
            <a:pPr marL="449028" indent="-264427" defTabSz="718444">
              <a:buFont typeface="Arial" panose="020B0604020202020204" pitchFamily="34" charset="0"/>
              <a:buChar char="•"/>
              <a:tabLst>
                <a:tab pos="359222" algn="l"/>
              </a:tabLst>
            </a:pPr>
            <a:r>
              <a:rPr lang="en-US" sz="2800" dirty="0"/>
              <a:t>2 </a:t>
            </a:r>
            <a:r>
              <a:rPr lang="en-US" sz="2800" dirty="0" smtClean="0"/>
              <a:t>additional Picture </a:t>
            </a:r>
            <a:r>
              <a:rPr lang="en-US" sz="2800" dirty="0"/>
              <a:t>Descriptions</a:t>
            </a:r>
          </a:p>
          <a:p>
            <a:pPr marL="449028" indent="-449028">
              <a:buFont typeface="Arial" panose="020B0604020202020204" pitchFamily="34" charset="0"/>
              <a:buChar char="•"/>
            </a:pPr>
            <a:endParaRPr lang="en-US" sz="2800" dirty="0"/>
          </a:p>
          <a:p>
            <a:r>
              <a:rPr lang="en-US" sz="2800" u="sng" dirty="0" smtClean="0"/>
              <a:t>Participants Included:</a:t>
            </a:r>
            <a:endParaRPr lang="en-US" sz="2800" u="sng" dirty="0"/>
          </a:p>
          <a:p>
            <a:pPr marL="449028" indent="-271911">
              <a:buFont typeface="Arial" panose="020B0604020202020204" pitchFamily="34" charset="0"/>
              <a:buChar char="•"/>
            </a:pPr>
            <a:r>
              <a:rPr lang="en-US" sz="2800" dirty="0" smtClean="0"/>
              <a:t>19 Participants selected for depression analysis based on Stroke Aphasia Depression Questionaire-10 (SADQ-10)</a:t>
            </a:r>
          </a:p>
          <a:p>
            <a:pPr marL="449028" indent="-271911">
              <a:buFont typeface="Arial" panose="020B0604020202020204" pitchFamily="34" charset="0"/>
              <a:buChar char="•"/>
            </a:pPr>
            <a:r>
              <a:rPr lang="en-US" sz="2800" dirty="0" smtClean="0"/>
              <a:t>18 participants selected for stress analysis based on Perceived Stress Scale (PSS)</a:t>
            </a:r>
          </a:p>
          <a:p>
            <a:pPr marL="177117"/>
            <a:endParaRPr lang="en-US" sz="2800" dirty="0"/>
          </a:p>
          <a:p>
            <a:r>
              <a:rPr lang="en-US" sz="2800" u="sng" dirty="0" smtClean="0"/>
              <a:t>Speech </a:t>
            </a:r>
            <a:r>
              <a:rPr lang="en-US" sz="2800" u="sng" dirty="0"/>
              <a:t>Analyzed:</a:t>
            </a:r>
          </a:p>
          <a:p>
            <a:pPr marL="449028" indent="-271911">
              <a:buFont typeface="Arial" panose="020B0604020202020204" pitchFamily="34" charset="0"/>
              <a:buChar char="•"/>
            </a:pPr>
            <a:r>
              <a:rPr lang="en-US" sz="2800" dirty="0"/>
              <a:t>Used only phrase or sentence </a:t>
            </a:r>
            <a:r>
              <a:rPr lang="en-US" sz="2800" dirty="0" smtClean="0"/>
              <a:t>responses- no single words</a:t>
            </a:r>
          </a:p>
          <a:p>
            <a:pPr marL="449028" indent="-271911">
              <a:buFont typeface="Arial" panose="020B0604020202020204" pitchFamily="34" charset="0"/>
              <a:buChar char="•"/>
            </a:pPr>
            <a:r>
              <a:rPr lang="en-US" sz="2800" dirty="0"/>
              <a:t>Spontaneous responses only- no repeat-after-me or fill in the blank responses.</a:t>
            </a:r>
          </a:p>
          <a:p>
            <a:pPr marL="449028" indent="-271911">
              <a:buFont typeface="Arial" panose="020B0604020202020204" pitchFamily="34" charset="0"/>
              <a:buChar char="•"/>
            </a:pPr>
            <a:r>
              <a:rPr lang="en-US" sz="2800" dirty="0" smtClean="0"/>
              <a:t>18 </a:t>
            </a:r>
            <a:r>
              <a:rPr lang="en-US" sz="2800" dirty="0"/>
              <a:t>sentences per person</a:t>
            </a:r>
          </a:p>
          <a:p>
            <a:pPr marL="449028" indent="-271911">
              <a:buFont typeface="Arial" panose="020B0604020202020204" pitchFamily="34" charset="0"/>
              <a:buChar char="•"/>
            </a:pPr>
            <a:endParaRPr lang="en-US" sz="2800" dirty="0"/>
          </a:p>
        </p:txBody>
      </p:sp>
      <p:sp>
        <p:nvSpPr>
          <p:cNvPr id="29" name="Rectangle 28"/>
          <p:cNvSpPr/>
          <p:nvPr/>
        </p:nvSpPr>
        <p:spPr>
          <a:xfrm>
            <a:off x="615691" y="18097500"/>
            <a:ext cx="19753358" cy="8699501"/>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lIns="71844" tIns="35922" rIns="71844" bIns="35922" rtlCol="0" anchor="ctr"/>
          <a:lstStyle/>
          <a:p>
            <a:pPr algn="ctr"/>
            <a:endParaRPr lang="en-US">
              <a:latin typeface="Arial" panose="020B0604020202020204" pitchFamily="34" charset="0"/>
              <a:cs typeface="Arial" panose="020B0604020202020204" pitchFamily="34" charset="0"/>
            </a:endParaRPr>
          </a:p>
        </p:txBody>
      </p:sp>
      <p:sp>
        <p:nvSpPr>
          <p:cNvPr id="30" name="TextBox 29"/>
          <p:cNvSpPr txBox="1"/>
          <p:nvPr/>
        </p:nvSpPr>
        <p:spPr>
          <a:xfrm>
            <a:off x="638176" y="18118093"/>
            <a:ext cx="19717709" cy="872765"/>
          </a:xfrm>
          <a:prstGeom prst="rect">
            <a:avLst/>
          </a:prstGeom>
          <a:solidFill>
            <a:schemeClr val="tx2">
              <a:lumMod val="20000"/>
              <a:lumOff val="80000"/>
            </a:schemeClr>
          </a:solidFill>
        </p:spPr>
        <p:txBody>
          <a:bodyPr wrap="square" lIns="71844" tIns="35922" rIns="71844" bIns="35922" rtlCol="0">
            <a:spAutoFit/>
          </a:bodyPr>
          <a:lstStyle/>
          <a:p>
            <a:r>
              <a:rPr lang="en-US" sz="5200" b="1" dirty="0"/>
              <a:t>Feature Extraction and </a:t>
            </a:r>
            <a:r>
              <a:rPr lang="en-US" sz="5200" b="1" dirty="0" smtClean="0"/>
              <a:t>Regression</a:t>
            </a:r>
            <a:endParaRPr lang="en-US" sz="5200" b="1" dirty="0"/>
          </a:p>
        </p:txBody>
      </p:sp>
      <p:sp>
        <p:nvSpPr>
          <p:cNvPr id="31" name="Rectangle 30"/>
          <p:cNvSpPr/>
          <p:nvPr/>
        </p:nvSpPr>
        <p:spPr>
          <a:xfrm>
            <a:off x="20666534" y="3803183"/>
            <a:ext cx="11623215" cy="13251105"/>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lIns="71844" tIns="35922" rIns="71844" bIns="35922" rtlCol="0" anchor="ctr"/>
          <a:lstStyle/>
          <a:p>
            <a:pPr algn="ctr"/>
            <a:endParaRPr lang="en-US">
              <a:latin typeface="Arial" panose="020B0604020202020204" pitchFamily="34" charset="0"/>
              <a:cs typeface="Arial" panose="020B0604020202020204" pitchFamily="34" charset="0"/>
            </a:endParaRPr>
          </a:p>
        </p:txBody>
      </p:sp>
      <p:sp>
        <p:nvSpPr>
          <p:cNvPr id="32" name="TextBox 31"/>
          <p:cNvSpPr txBox="1"/>
          <p:nvPr/>
        </p:nvSpPr>
        <p:spPr>
          <a:xfrm>
            <a:off x="20684359" y="3822232"/>
            <a:ext cx="11592431" cy="872765"/>
          </a:xfrm>
          <a:prstGeom prst="rect">
            <a:avLst/>
          </a:prstGeom>
          <a:solidFill>
            <a:schemeClr val="tx2">
              <a:lumMod val="20000"/>
              <a:lumOff val="80000"/>
            </a:schemeClr>
          </a:solidFill>
        </p:spPr>
        <p:txBody>
          <a:bodyPr wrap="square" lIns="71844" tIns="35922" rIns="71844" bIns="35922" rtlCol="0">
            <a:spAutoFit/>
          </a:bodyPr>
          <a:lstStyle/>
          <a:p>
            <a:r>
              <a:rPr lang="en-US" sz="5200" b="1" dirty="0" smtClean="0"/>
              <a:t>Results</a:t>
            </a:r>
            <a:endParaRPr lang="en-US" sz="5200" b="1" dirty="0"/>
          </a:p>
        </p:txBody>
      </p:sp>
      <p:sp>
        <p:nvSpPr>
          <p:cNvPr id="34" name="Rectangle 33"/>
          <p:cNvSpPr/>
          <p:nvPr/>
        </p:nvSpPr>
        <p:spPr>
          <a:xfrm>
            <a:off x="20666535" y="24764985"/>
            <a:ext cx="11623216" cy="2032015"/>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lIns="71844" tIns="35922" rIns="71844" bIns="35922" rtlCol="0" anchor="ctr"/>
          <a:lstStyle/>
          <a:p>
            <a:pPr algn="ctr"/>
            <a:endParaRPr lang="en-US">
              <a:latin typeface="Arial" panose="020B0604020202020204" pitchFamily="34" charset="0"/>
              <a:cs typeface="Arial" panose="020B0604020202020204" pitchFamily="34" charset="0"/>
            </a:endParaRPr>
          </a:p>
        </p:txBody>
      </p:sp>
      <p:sp>
        <p:nvSpPr>
          <p:cNvPr id="35" name="TextBox 34"/>
          <p:cNvSpPr txBox="1"/>
          <p:nvPr/>
        </p:nvSpPr>
        <p:spPr>
          <a:xfrm>
            <a:off x="20684359" y="24788735"/>
            <a:ext cx="11592432" cy="872765"/>
          </a:xfrm>
          <a:prstGeom prst="rect">
            <a:avLst/>
          </a:prstGeom>
          <a:solidFill>
            <a:schemeClr val="tx2">
              <a:lumMod val="20000"/>
              <a:lumOff val="80000"/>
            </a:schemeClr>
          </a:solidFill>
        </p:spPr>
        <p:txBody>
          <a:bodyPr wrap="square" lIns="71844" tIns="35922" rIns="71844" bIns="35922" rtlCol="0">
            <a:spAutoFit/>
          </a:bodyPr>
          <a:lstStyle/>
          <a:p>
            <a:r>
              <a:rPr lang="en-US" sz="5200" b="1" dirty="0"/>
              <a:t>Acknowledgements</a:t>
            </a:r>
          </a:p>
        </p:txBody>
      </p:sp>
      <p:sp>
        <p:nvSpPr>
          <p:cNvPr id="36" name="TextBox 35"/>
          <p:cNvSpPr txBox="1"/>
          <p:nvPr/>
        </p:nvSpPr>
        <p:spPr>
          <a:xfrm>
            <a:off x="20695849" y="25616460"/>
            <a:ext cx="11580941" cy="1180541"/>
          </a:xfrm>
          <a:prstGeom prst="rect">
            <a:avLst/>
          </a:prstGeom>
          <a:noFill/>
        </p:spPr>
        <p:txBody>
          <a:bodyPr wrap="square" lIns="71844" tIns="35922" rIns="71844" bIns="35922" rtlCol="0">
            <a:spAutoFit/>
          </a:bodyPr>
          <a:lstStyle/>
          <a:p>
            <a:pPr algn="just"/>
            <a:r>
              <a:rPr lang="en-US" sz="1800" dirty="0" smtClean="0"/>
              <a:t>Supported </a:t>
            </a:r>
            <a:r>
              <a:rPr lang="en-US" sz="1800" dirty="0"/>
              <a:t>by the Emory-Georgia Institute of Technology Healthcare Innovation Program and the National Center for Advancing Translational Sciences of the National Institutes of Health under Award Number UL1TR000454. The content is solely the responsibility of the authors and does not necessarily represent the official views of the National Institutes of Health. Work supported by the National Science Foundation Graduate Research Fellowship, Grant No. DGE-1148903. </a:t>
            </a:r>
          </a:p>
        </p:txBody>
      </p:sp>
      <p:sp>
        <p:nvSpPr>
          <p:cNvPr id="37" name="Rounded Rectangle 36"/>
          <p:cNvSpPr/>
          <p:nvPr/>
        </p:nvSpPr>
        <p:spPr>
          <a:xfrm>
            <a:off x="6583757" y="19102460"/>
            <a:ext cx="7668271" cy="164062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71844" tIns="35922" rIns="71844" bIns="35922" rtlCol="0" anchor="ctr"/>
          <a:lstStyle/>
          <a:p>
            <a:r>
              <a:rPr lang="en-US" sz="3100" u="sng" dirty="0">
                <a:solidFill>
                  <a:schemeClr val="tx1"/>
                </a:solidFill>
              </a:rPr>
              <a:t>Pre-Processing</a:t>
            </a:r>
          </a:p>
          <a:p>
            <a:pPr marL="359222" indent="-359222">
              <a:buFont typeface="Arial" panose="020B0604020202020204" pitchFamily="34" charset="0"/>
              <a:buChar char="•"/>
            </a:pPr>
            <a:r>
              <a:rPr lang="en-US" sz="2800" dirty="0">
                <a:solidFill>
                  <a:schemeClr val="tx1"/>
                </a:solidFill>
              </a:rPr>
              <a:t>Segment recordings into individual responses</a:t>
            </a:r>
          </a:p>
          <a:p>
            <a:pPr marL="359222" indent="-359222">
              <a:buFont typeface="Arial" panose="020B0604020202020204" pitchFamily="34" charset="0"/>
              <a:buChar char="•"/>
            </a:pPr>
            <a:r>
              <a:rPr lang="en-US" sz="2800" dirty="0">
                <a:solidFill>
                  <a:schemeClr val="tx1"/>
                </a:solidFill>
              </a:rPr>
              <a:t>Voiced Speech Detection </a:t>
            </a:r>
          </a:p>
        </p:txBody>
      </p:sp>
      <p:sp>
        <p:nvSpPr>
          <p:cNvPr id="40" name="Rounded Rectangle 39"/>
          <p:cNvSpPr/>
          <p:nvPr/>
        </p:nvSpPr>
        <p:spPr>
          <a:xfrm>
            <a:off x="8662985" y="20968017"/>
            <a:ext cx="8029073" cy="231617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71844" tIns="35922" rIns="71844" bIns="35922" rtlCol="0" anchor="ctr"/>
          <a:lstStyle/>
          <a:p>
            <a:r>
              <a:rPr lang="en-US" sz="3100" u="sng" dirty="0">
                <a:solidFill>
                  <a:schemeClr val="tx1"/>
                </a:solidFill>
              </a:rPr>
              <a:t>Feature Extraction</a:t>
            </a:r>
          </a:p>
          <a:p>
            <a:pPr marL="359222" indent="-359222">
              <a:buFont typeface="Arial" panose="020B0604020202020204" pitchFamily="34" charset="0"/>
              <a:buChar char="•"/>
            </a:pPr>
            <a:r>
              <a:rPr lang="en-US" sz="2800" dirty="0" smtClean="0">
                <a:solidFill>
                  <a:schemeClr val="tx1"/>
                </a:solidFill>
              </a:rPr>
              <a:t>Prosodic</a:t>
            </a:r>
            <a:endParaRPr lang="en-US" sz="2800" dirty="0">
              <a:solidFill>
                <a:schemeClr val="tx1"/>
              </a:solidFill>
            </a:endParaRPr>
          </a:p>
          <a:p>
            <a:pPr marL="359222" indent="-359222">
              <a:buFont typeface="Arial" panose="020B0604020202020204" pitchFamily="34" charset="0"/>
              <a:buChar char="•"/>
            </a:pPr>
            <a:r>
              <a:rPr lang="en-US" sz="2800" dirty="0" smtClean="0">
                <a:solidFill>
                  <a:schemeClr val="tx1"/>
                </a:solidFill>
              </a:rPr>
              <a:t>Spectral</a:t>
            </a:r>
            <a:endParaRPr lang="en-US" sz="2800" dirty="0">
              <a:solidFill>
                <a:schemeClr val="tx1"/>
              </a:solidFill>
            </a:endParaRPr>
          </a:p>
          <a:p>
            <a:pPr marL="359222" indent="-359222">
              <a:buFont typeface="Arial" panose="020B0604020202020204" pitchFamily="34" charset="0"/>
              <a:buChar char="•"/>
            </a:pPr>
            <a:r>
              <a:rPr lang="en-US" sz="2800" dirty="0" err="1" smtClean="0">
                <a:solidFill>
                  <a:schemeClr val="tx1"/>
                </a:solidFill>
              </a:rPr>
              <a:t>Teager</a:t>
            </a:r>
            <a:r>
              <a:rPr lang="en-US" sz="2800" dirty="0" smtClean="0">
                <a:solidFill>
                  <a:schemeClr val="tx1"/>
                </a:solidFill>
              </a:rPr>
              <a:t> Energy Operator</a:t>
            </a:r>
            <a:endParaRPr lang="en-US" sz="2800" dirty="0">
              <a:solidFill>
                <a:schemeClr val="tx1"/>
              </a:solidFill>
            </a:endParaRPr>
          </a:p>
          <a:p>
            <a:pPr marL="359222" indent="-359222">
              <a:buFont typeface="Arial" panose="020B0604020202020204" pitchFamily="34" charset="0"/>
              <a:buChar char="•"/>
            </a:pPr>
            <a:r>
              <a:rPr lang="en-US" sz="2800" dirty="0" smtClean="0">
                <a:solidFill>
                  <a:schemeClr val="tx1"/>
                </a:solidFill>
              </a:rPr>
              <a:t>Glottal</a:t>
            </a:r>
            <a:endParaRPr lang="en-US" sz="2800" dirty="0">
              <a:solidFill>
                <a:schemeClr val="tx1"/>
              </a:solidFill>
            </a:endParaRPr>
          </a:p>
        </p:txBody>
      </p:sp>
      <p:sp>
        <p:nvSpPr>
          <p:cNvPr id="41" name="Rounded Rectangle 40"/>
          <p:cNvSpPr/>
          <p:nvPr/>
        </p:nvSpPr>
        <p:spPr>
          <a:xfrm>
            <a:off x="10797567" y="23469063"/>
            <a:ext cx="9215663" cy="325969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71844" tIns="35922" rIns="71844" bIns="35922" rtlCol="0" anchor="ctr"/>
          <a:lstStyle/>
          <a:p>
            <a:r>
              <a:rPr lang="en-US" sz="3100" u="sng" dirty="0">
                <a:solidFill>
                  <a:schemeClr val="tx1"/>
                </a:solidFill>
              </a:rPr>
              <a:t>Experiment Setup in </a:t>
            </a:r>
            <a:r>
              <a:rPr lang="en-US" sz="3100" u="sng" dirty="0" err="1" smtClean="0">
                <a:solidFill>
                  <a:schemeClr val="tx1"/>
                </a:solidFill>
              </a:rPr>
              <a:t>Matlab</a:t>
            </a:r>
            <a:endParaRPr lang="en-US" sz="3100" u="sng" dirty="0">
              <a:solidFill>
                <a:schemeClr val="tx1"/>
              </a:solidFill>
            </a:endParaRPr>
          </a:p>
          <a:p>
            <a:pPr marL="359222" indent="-359222">
              <a:buFont typeface="Arial" panose="020B0604020202020204" pitchFamily="34" charset="0"/>
              <a:buChar char="•"/>
            </a:pPr>
            <a:r>
              <a:rPr lang="en-US" sz="2800" dirty="0">
                <a:solidFill>
                  <a:schemeClr val="tx1"/>
                </a:solidFill>
              </a:rPr>
              <a:t>Feature </a:t>
            </a:r>
            <a:r>
              <a:rPr lang="en-US" sz="2800" dirty="0" smtClean="0">
                <a:solidFill>
                  <a:schemeClr val="tx1"/>
                </a:solidFill>
              </a:rPr>
              <a:t>Selection</a:t>
            </a:r>
          </a:p>
          <a:p>
            <a:pPr marL="795338" lvl="1" indent="344488">
              <a:buFont typeface="Arial" panose="020B0604020202020204" pitchFamily="34" charset="0"/>
              <a:buChar char="•"/>
            </a:pPr>
            <a:r>
              <a:rPr lang="en-US" sz="2800" dirty="0" smtClean="0">
                <a:solidFill>
                  <a:schemeClr val="tx1"/>
                </a:solidFill>
              </a:rPr>
              <a:t>Remove correlations &gt;0.75, then 10-fold cross validation SFS</a:t>
            </a:r>
            <a:endParaRPr lang="en-US" sz="2800" dirty="0">
              <a:solidFill>
                <a:schemeClr val="tx1"/>
              </a:solidFill>
            </a:endParaRPr>
          </a:p>
          <a:p>
            <a:pPr marL="359222" indent="-359222">
              <a:buFont typeface="Arial" panose="020B0604020202020204" pitchFamily="34" charset="0"/>
              <a:buChar char="•"/>
            </a:pPr>
            <a:r>
              <a:rPr lang="en-US" sz="2800" dirty="0">
                <a:solidFill>
                  <a:schemeClr val="tx1"/>
                </a:solidFill>
              </a:rPr>
              <a:t>Leave-one-participant-out train/test </a:t>
            </a:r>
            <a:r>
              <a:rPr lang="en-US" sz="2800" dirty="0" smtClean="0">
                <a:solidFill>
                  <a:schemeClr val="tx1"/>
                </a:solidFill>
              </a:rPr>
              <a:t>sets</a:t>
            </a:r>
          </a:p>
          <a:p>
            <a:pPr marL="359222" indent="-359222">
              <a:buFont typeface="Arial" panose="020B0604020202020204" pitchFamily="34" charset="0"/>
              <a:buChar char="•"/>
            </a:pPr>
            <a:r>
              <a:rPr lang="en-US" sz="2800" dirty="0" smtClean="0">
                <a:solidFill>
                  <a:schemeClr val="tx1"/>
                </a:solidFill>
              </a:rPr>
              <a:t>Linear Support-Vector regression model built and predictions observed</a:t>
            </a:r>
            <a:endParaRPr lang="en-US" sz="2800" dirty="0">
              <a:solidFill>
                <a:schemeClr val="tx1"/>
              </a:solidFill>
            </a:endParaRPr>
          </a:p>
        </p:txBody>
      </p:sp>
      <p:graphicFrame>
        <p:nvGraphicFramePr>
          <p:cNvPr id="39" name="Table 38"/>
          <p:cNvGraphicFramePr>
            <a:graphicFrameLocks noGrp="1"/>
          </p:cNvGraphicFramePr>
          <p:nvPr>
            <p:extLst>
              <p:ext uri="{D42A27DB-BD31-4B8C-83A1-F6EECF244321}">
                <p14:modId xmlns:p14="http://schemas.microsoft.com/office/powerpoint/2010/main" val="946720216"/>
              </p:ext>
            </p:extLst>
          </p:nvPr>
        </p:nvGraphicFramePr>
        <p:xfrm>
          <a:off x="20770603" y="4867267"/>
          <a:ext cx="11359887" cy="10456378"/>
        </p:xfrm>
        <a:graphic>
          <a:graphicData uri="http://schemas.openxmlformats.org/drawingml/2006/table">
            <a:tbl>
              <a:tblPr firstRow="1" firstCol="1" bandRow="1">
                <a:tableStyleId>{69CF1AB2-1976-4502-BF36-3FF5EA218861}</a:tableStyleId>
              </a:tblPr>
              <a:tblGrid>
                <a:gridCol w="2562363"/>
                <a:gridCol w="1466254"/>
                <a:gridCol w="1466254"/>
                <a:gridCol w="1466254"/>
                <a:gridCol w="1466254"/>
                <a:gridCol w="1466254"/>
                <a:gridCol w="1466254"/>
              </a:tblGrid>
              <a:tr h="950579">
                <a:tc>
                  <a:txBody>
                    <a:bodyPr/>
                    <a:lstStyle/>
                    <a:p>
                      <a:pPr marL="0" marR="0" indent="0" algn="ctr" defTabSz="3448532" rtl="0" eaLnBrk="1" fontAlgn="auto" latinLnBrk="0" hangingPunct="1">
                        <a:lnSpc>
                          <a:spcPct val="100000"/>
                        </a:lnSpc>
                        <a:spcBef>
                          <a:spcPts val="0"/>
                        </a:spcBef>
                        <a:spcAft>
                          <a:spcPts val="0"/>
                        </a:spcAft>
                        <a:buClrTx/>
                        <a:buSzTx/>
                        <a:buFontTx/>
                        <a:buNone/>
                        <a:tabLst/>
                        <a:defRPr/>
                      </a:pPr>
                      <a:endParaRPr lang="en-US" sz="2400" b="0" i="0" u="none" strike="noStrike" kern="1200" baseline="0" dirty="0" smtClean="0">
                        <a:solidFill>
                          <a:schemeClr val="dk1"/>
                        </a:solidFill>
                        <a:latin typeface="+mn-lt"/>
                        <a:ea typeface="+mn-ea"/>
                        <a:cs typeface="+mn-cs"/>
                      </a:endParaRPr>
                    </a:p>
                  </a:txBody>
                  <a:tcPr marL="13811" marR="13811" marT="0" marB="0" anchor="b">
                    <a:noFill/>
                  </a:tcPr>
                </a:tc>
                <a:tc gridSpan="3">
                  <a:txBody>
                    <a:bodyPr/>
                    <a:lstStyle/>
                    <a:p>
                      <a:pPr algn="ctr"/>
                      <a:r>
                        <a:rPr lang="en-US" sz="2400" b="0" i="0" u="none" strike="noStrike" kern="1200" baseline="0" dirty="0" smtClean="0">
                          <a:solidFill>
                            <a:schemeClr val="dk1"/>
                          </a:solidFill>
                          <a:latin typeface="+mn-lt"/>
                          <a:ea typeface="+mn-ea"/>
                          <a:cs typeface="+mn-cs"/>
                        </a:rPr>
                        <a:t>SADQ-10 Depression Prediction Results</a:t>
                      </a:r>
                      <a:endParaRPr lang="el-GR" sz="2400" b="0" i="0" u="none" strike="noStrike" kern="1200" baseline="0" dirty="0" smtClean="0">
                        <a:solidFill>
                          <a:schemeClr val="dk1"/>
                        </a:solidFill>
                        <a:latin typeface="+mn-lt"/>
                        <a:ea typeface="+mn-ea"/>
                        <a:cs typeface="+mn-cs"/>
                      </a:endParaRPr>
                    </a:p>
                  </a:txBody>
                  <a:tcPr marL="13811" marR="13811" marT="0" marB="0" anchor="ctr">
                    <a:solidFill>
                      <a:schemeClr val="bg1">
                        <a:lumMod val="95000"/>
                      </a:schemeClr>
                    </a:solidFill>
                  </a:tcPr>
                </a:tc>
                <a:tc hMerge="1">
                  <a:txBody>
                    <a:bodyPr/>
                    <a:lstStyle/>
                    <a:p>
                      <a:pPr marL="0" marR="0" indent="0" algn="ctr" defTabSz="3448532" rtl="0" eaLnBrk="1" fontAlgn="auto" latinLnBrk="0" hangingPunct="1">
                        <a:lnSpc>
                          <a:spcPct val="100000"/>
                        </a:lnSpc>
                        <a:spcBef>
                          <a:spcPts val="0"/>
                        </a:spcBef>
                        <a:spcAft>
                          <a:spcPts val="0"/>
                        </a:spcAft>
                        <a:buClrTx/>
                        <a:buSzTx/>
                        <a:buFontTx/>
                        <a:buNone/>
                        <a:tabLst/>
                        <a:defRPr/>
                      </a:pPr>
                      <a:endParaRPr lang="en-US" sz="2400" b="0" i="0" u="none" strike="noStrike" kern="1200" baseline="0" dirty="0" smtClean="0">
                        <a:solidFill>
                          <a:schemeClr val="dk1"/>
                        </a:solidFill>
                        <a:latin typeface="+mn-lt"/>
                        <a:ea typeface="+mn-ea"/>
                        <a:cs typeface="+mn-cs"/>
                      </a:endParaRPr>
                    </a:p>
                  </a:txBody>
                  <a:tcPr marL="13811" marR="13811" marT="0" marB="0" anchor="ctr"/>
                </a:tc>
                <a:tc hMerge="1">
                  <a:txBody>
                    <a:bodyPr/>
                    <a:lstStyle/>
                    <a:p>
                      <a:endParaRPr lang="en-US" sz="2400" b="0" i="0" u="none" strike="noStrike" kern="1200" baseline="0" dirty="0" smtClean="0">
                        <a:solidFill>
                          <a:schemeClr val="dk1"/>
                        </a:solidFill>
                        <a:latin typeface="+mn-lt"/>
                        <a:ea typeface="+mn-ea"/>
                        <a:cs typeface="+mn-cs"/>
                      </a:endParaRPr>
                    </a:p>
                  </a:txBody>
                  <a:tcPr marL="13811" marR="13811" marT="0" marB="0" anchor="ctr"/>
                </a:tc>
                <a:tc gridSpan="3">
                  <a:txBody>
                    <a:bodyPr/>
                    <a:lstStyle/>
                    <a:p>
                      <a:pPr algn="ctr"/>
                      <a:r>
                        <a:rPr lang="en-US" sz="2400" b="0" i="0" u="none" strike="noStrike" kern="1200" baseline="0" dirty="0" smtClean="0">
                          <a:solidFill>
                            <a:schemeClr val="dk1"/>
                          </a:solidFill>
                          <a:latin typeface="+mn-lt"/>
                          <a:ea typeface="+mn-ea"/>
                          <a:cs typeface="+mn-cs"/>
                        </a:rPr>
                        <a:t>PSS Stress Prediction</a:t>
                      </a:r>
                    </a:p>
                    <a:p>
                      <a:pPr algn="ctr"/>
                      <a:r>
                        <a:rPr lang="en-US" sz="2400" b="0" i="0" u="none" strike="noStrike" kern="1200" baseline="0" dirty="0" smtClean="0">
                          <a:solidFill>
                            <a:schemeClr val="dk1"/>
                          </a:solidFill>
                          <a:latin typeface="+mn-lt"/>
                          <a:ea typeface="+mn-ea"/>
                          <a:cs typeface="+mn-cs"/>
                        </a:rPr>
                        <a:t>Results</a:t>
                      </a:r>
                    </a:p>
                  </a:txBody>
                  <a:tcPr marL="13811" marR="13811" marT="0" marB="0" anchor="ctr">
                    <a:noFill/>
                  </a:tcPr>
                </a:tc>
                <a:tc hMerge="1">
                  <a:txBody>
                    <a:bodyPr/>
                    <a:lstStyle/>
                    <a:p>
                      <a:endParaRPr lang="en-US" sz="2400" b="0" i="0" u="none" strike="noStrike" kern="1200" baseline="0" dirty="0" smtClean="0">
                        <a:solidFill>
                          <a:schemeClr val="dk1"/>
                        </a:solidFill>
                        <a:latin typeface="+mn-lt"/>
                        <a:ea typeface="+mn-ea"/>
                        <a:cs typeface="+mn-cs"/>
                      </a:endParaRPr>
                    </a:p>
                  </a:txBody>
                  <a:tcPr marL="13811" marR="13811" marT="0" marB="0" anchor="ctr"/>
                </a:tc>
                <a:tc hMerge="1">
                  <a:txBody>
                    <a:bodyPr/>
                    <a:lstStyle/>
                    <a:p>
                      <a:endParaRPr lang="en-US" sz="2400" b="0" i="0" u="none" strike="noStrike" kern="1200" baseline="0" dirty="0" smtClean="0">
                        <a:solidFill>
                          <a:schemeClr val="dk1"/>
                        </a:solidFill>
                        <a:latin typeface="+mn-lt"/>
                        <a:ea typeface="+mn-ea"/>
                        <a:cs typeface="+mn-cs"/>
                      </a:endParaRPr>
                    </a:p>
                  </a:txBody>
                  <a:tcPr marL="13811" marR="13811" marT="0" marB="0" anchor="ctr"/>
                </a:tc>
              </a:tr>
              <a:tr h="950579">
                <a:tc>
                  <a:txBody>
                    <a:bodyPr/>
                    <a:lstStyle/>
                    <a:p>
                      <a:pPr marL="0" marR="0" indent="0" algn="ctr" defTabSz="3448532" rtl="0" eaLnBrk="1" fontAlgn="auto" latinLnBrk="0" hangingPunct="1">
                        <a:lnSpc>
                          <a:spcPct val="100000"/>
                        </a:lnSpc>
                        <a:spcBef>
                          <a:spcPts val="0"/>
                        </a:spcBef>
                        <a:spcAft>
                          <a:spcPts val="0"/>
                        </a:spcAft>
                        <a:buClrTx/>
                        <a:buSzTx/>
                        <a:buFontTx/>
                        <a:buNone/>
                        <a:tabLst/>
                        <a:defRPr/>
                      </a:pPr>
                      <a:r>
                        <a:rPr lang="en-US" sz="2400" b="0" i="0" u="none" strike="noStrike" kern="1200" baseline="0" dirty="0" smtClean="0">
                          <a:solidFill>
                            <a:schemeClr val="dk1"/>
                          </a:solidFill>
                          <a:latin typeface="+mn-lt"/>
                          <a:ea typeface="+mn-ea"/>
                          <a:cs typeface="Times New Roman" panose="02020603050405020304" pitchFamily="18" charset="0"/>
                        </a:rPr>
                        <a:t>Feature Type </a:t>
                      </a:r>
                    </a:p>
                  </a:txBody>
                  <a:tcPr marL="13811" marR="13811" marT="0" marB="0" anchor="ctr"/>
                </a:tc>
                <a:tc>
                  <a:txBody>
                    <a:bodyPr/>
                    <a:lstStyle/>
                    <a:p>
                      <a:pPr algn="ctr"/>
                      <a:r>
                        <a:rPr lang="en-US" sz="2400" b="0" i="0" u="none" strike="noStrike" kern="1200" baseline="0" dirty="0" smtClean="0">
                          <a:solidFill>
                            <a:schemeClr val="dk1"/>
                          </a:solidFill>
                          <a:latin typeface="+mn-lt"/>
                          <a:ea typeface="+mn-ea"/>
                          <a:cs typeface="Times New Roman" panose="02020603050405020304" pitchFamily="18" charset="0"/>
                        </a:rPr>
                        <a:t>MAE </a:t>
                      </a:r>
                    </a:p>
                    <a:p>
                      <a:pPr algn="ctr"/>
                      <a:r>
                        <a:rPr lang="en-US" sz="2400" b="0" i="0" u="none" strike="noStrike" kern="1200" baseline="0" dirty="0" smtClean="0">
                          <a:solidFill>
                            <a:schemeClr val="dk1"/>
                          </a:solidFill>
                          <a:latin typeface="+mn-lt"/>
                          <a:ea typeface="+mn-ea"/>
                          <a:cs typeface="Times New Roman" panose="02020603050405020304" pitchFamily="18" charset="0"/>
                        </a:rPr>
                        <a:t>(SADQ-</a:t>
                      </a:r>
                      <a:r>
                        <a:rPr lang="el-GR" sz="2400" b="0" i="0" u="none" strike="noStrike" kern="1200" baseline="0" dirty="0" smtClean="0">
                          <a:solidFill>
                            <a:schemeClr val="dk1"/>
                          </a:solidFill>
                          <a:latin typeface="+mn-lt"/>
                          <a:ea typeface="+mn-ea"/>
                          <a:cs typeface="Times New Roman" panose="02020603050405020304" pitchFamily="18" charset="0"/>
                        </a:rPr>
                        <a:t>σ) </a:t>
                      </a:r>
                    </a:p>
                  </a:txBody>
                  <a:tcPr marL="13811" marR="13811" marT="0" marB="0" anchor="ctr"/>
                </a:tc>
                <a:tc>
                  <a:txBody>
                    <a:bodyPr/>
                    <a:lstStyle/>
                    <a:p>
                      <a:pPr marL="0" marR="0" indent="0" algn="ctr" defTabSz="3448532" rtl="0" eaLnBrk="1" fontAlgn="auto" latinLnBrk="0" hangingPunct="1">
                        <a:lnSpc>
                          <a:spcPct val="100000"/>
                        </a:lnSpc>
                        <a:spcBef>
                          <a:spcPts val="0"/>
                        </a:spcBef>
                        <a:spcAft>
                          <a:spcPts val="0"/>
                        </a:spcAft>
                        <a:buClrTx/>
                        <a:buSzTx/>
                        <a:buFontTx/>
                        <a:buNone/>
                        <a:tabLst/>
                        <a:defRPr/>
                      </a:pPr>
                      <a:r>
                        <a:rPr lang="en-US" sz="2400" b="0" i="0" u="none" strike="noStrike" kern="1200" baseline="0" dirty="0" smtClean="0">
                          <a:solidFill>
                            <a:schemeClr val="dk1"/>
                          </a:solidFill>
                          <a:latin typeface="+mn-lt"/>
                          <a:ea typeface="+mn-ea"/>
                          <a:cs typeface="Times New Roman" panose="02020603050405020304" pitchFamily="18" charset="0"/>
                        </a:rPr>
                        <a:t>R2 </a:t>
                      </a:r>
                    </a:p>
                  </a:txBody>
                  <a:tcPr marL="13811" marR="13811" marT="0" marB="0" anchor="ctr"/>
                </a:tc>
                <a:tc>
                  <a:txBody>
                    <a:bodyPr/>
                    <a:lstStyle/>
                    <a:p>
                      <a:pPr algn="ctr"/>
                      <a:r>
                        <a:rPr lang="en-US" sz="2400" b="0" i="0" u="none" strike="noStrike" kern="1200" baseline="0" dirty="0" smtClean="0">
                          <a:solidFill>
                            <a:schemeClr val="dk1"/>
                          </a:solidFill>
                          <a:latin typeface="+mn-lt"/>
                          <a:ea typeface="+mn-ea"/>
                          <a:cs typeface="Times New Roman" panose="02020603050405020304" pitchFamily="18" charset="0"/>
                        </a:rPr>
                        <a:t>P1SD </a:t>
                      </a:r>
                    </a:p>
                    <a:p>
                      <a:pPr algn="ctr"/>
                      <a:r>
                        <a:rPr lang="en-US" sz="2400" b="0" i="0" u="none" strike="noStrike" kern="1200" baseline="0" dirty="0" smtClean="0">
                          <a:solidFill>
                            <a:schemeClr val="dk1"/>
                          </a:solidFill>
                          <a:latin typeface="+mn-lt"/>
                          <a:ea typeface="+mn-ea"/>
                          <a:cs typeface="Times New Roman" panose="02020603050405020304" pitchFamily="18" charset="0"/>
                        </a:rPr>
                        <a:t>(%) </a:t>
                      </a:r>
                    </a:p>
                  </a:txBody>
                  <a:tcPr marL="13811" marR="13811" marT="0" marB="0" anchor="ctr"/>
                </a:tc>
                <a:tc>
                  <a:txBody>
                    <a:bodyPr/>
                    <a:lstStyle/>
                    <a:p>
                      <a:pPr marL="45720" marR="45720" algn="ctr">
                        <a:spcBef>
                          <a:spcPts val="0"/>
                        </a:spcBef>
                        <a:spcAft>
                          <a:spcPts val="0"/>
                        </a:spcAft>
                      </a:pPr>
                      <a:r>
                        <a:rPr lang="en-US" sz="2400" dirty="0">
                          <a:solidFill>
                            <a:srgbClr val="000000"/>
                          </a:solidFill>
                          <a:effectLst/>
                          <a:latin typeface="+mn-lt"/>
                          <a:ea typeface="Arial Unicode MS"/>
                          <a:cs typeface="Times New Roman" panose="02020603050405020304" pitchFamily="18" charset="0"/>
                        </a:rPr>
                        <a:t>MAE</a:t>
                      </a:r>
                      <a:endParaRPr lang="en-US" sz="2400" dirty="0">
                        <a:effectLst/>
                        <a:latin typeface="+mn-lt"/>
                        <a:ea typeface="Times New Roman"/>
                        <a:cs typeface="Times New Roman" panose="02020603050405020304" pitchFamily="18" charset="0"/>
                      </a:endParaRPr>
                    </a:p>
                    <a:p>
                      <a:pPr marL="45720" marR="45720" algn="ctr">
                        <a:spcBef>
                          <a:spcPts val="0"/>
                        </a:spcBef>
                        <a:spcAft>
                          <a:spcPts val="0"/>
                        </a:spcAft>
                      </a:pPr>
                      <a:r>
                        <a:rPr lang="en-US" sz="2400" dirty="0">
                          <a:solidFill>
                            <a:srgbClr val="000000"/>
                          </a:solidFill>
                          <a:effectLst/>
                          <a:latin typeface="+mn-lt"/>
                          <a:ea typeface="Arial Unicode MS"/>
                          <a:cs typeface="Times New Roman" panose="02020603050405020304" pitchFamily="18" charset="0"/>
                        </a:rPr>
                        <a:t>(PSS-σ)</a:t>
                      </a:r>
                      <a:endParaRPr lang="en-US" sz="2400" dirty="0">
                        <a:effectLst/>
                        <a:latin typeface="+mn-lt"/>
                        <a:ea typeface="Times New Roman"/>
                        <a:cs typeface="Times New Roman" panose="02020603050405020304" pitchFamily="18" charset="0"/>
                      </a:endParaRPr>
                    </a:p>
                  </a:txBody>
                  <a:tcPr marL="18415" marR="18415" marT="0" marB="0" anchor="ctr"/>
                </a:tc>
                <a:tc>
                  <a:txBody>
                    <a:bodyPr/>
                    <a:lstStyle/>
                    <a:p>
                      <a:pPr marL="45720" marR="45720" algn="ctr">
                        <a:spcBef>
                          <a:spcPts val="0"/>
                        </a:spcBef>
                        <a:spcAft>
                          <a:spcPts val="0"/>
                        </a:spcAft>
                      </a:pPr>
                      <a:r>
                        <a:rPr lang="en-US" sz="2400" dirty="0">
                          <a:solidFill>
                            <a:srgbClr val="000000"/>
                          </a:solidFill>
                          <a:effectLst/>
                          <a:latin typeface="+mn-lt"/>
                          <a:ea typeface="Arial Unicode MS"/>
                          <a:cs typeface="Times New Roman" panose="02020603050405020304" pitchFamily="18" charset="0"/>
                        </a:rPr>
                        <a:t>R2</a:t>
                      </a:r>
                      <a:endParaRPr lang="en-US" sz="2400" dirty="0">
                        <a:effectLst/>
                        <a:latin typeface="+mn-lt"/>
                        <a:ea typeface="Times New Roman"/>
                        <a:cs typeface="Times New Roman" panose="02020603050405020304" pitchFamily="18" charset="0"/>
                      </a:endParaRPr>
                    </a:p>
                  </a:txBody>
                  <a:tcPr marL="18415" marR="18415" marT="0" marB="0" anchor="ctr"/>
                </a:tc>
                <a:tc>
                  <a:txBody>
                    <a:bodyPr/>
                    <a:lstStyle/>
                    <a:p>
                      <a:pPr marL="45720" marR="45720" algn="ctr">
                        <a:spcBef>
                          <a:spcPts val="0"/>
                        </a:spcBef>
                        <a:spcAft>
                          <a:spcPts val="0"/>
                        </a:spcAft>
                      </a:pPr>
                      <a:r>
                        <a:rPr lang="en-US" sz="2400" dirty="0">
                          <a:solidFill>
                            <a:srgbClr val="000000"/>
                          </a:solidFill>
                          <a:effectLst/>
                          <a:latin typeface="+mn-lt"/>
                          <a:ea typeface="Arial Unicode MS"/>
                          <a:cs typeface="Times New Roman" panose="02020603050405020304" pitchFamily="18" charset="0"/>
                        </a:rPr>
                        <a:t>P1SD</a:t>
                      </a:r>
                      <a:endParaRPr lang="en-US" sz="2400" dirty="0">
                        <a:effectLst/>
                        <a:latin typeface="+mn-lt"/>
                        <a:ea typeface="Times New Roman"/>
                        <a:cs typeface="Times New Roman" panose="02020603050405020304" pitchFamily="18" charset="0"/>
                      </a:endParaRPr>
                    </a:p>
                    <a:p>
                      <a:pPr marL="45720" marR="45720" algn="ctr">
                        <a:spcBef>
                          <a:spcPts val="0"/>
                        </a:spcBef>
                        <a:spcAft>
                          <a:spcPts val="0"/>
                        </a:spcAft>
                      </a:pPr>
                      <a:r>
                        <a:rPr lang="en-US" sz="2400" dirty="0">
                          <a:solidFill>
                            <a:srgbClr val="000000"/>
                          </a:solidFill>
                          <a:effectLst/>
                          <a:latin typeface="+mn-lt"/>
                          <a:ea typeface="Arial Unicode MS"/>
                          <a:cs typeface="Times New Roman" panose="02020603050405020304" pitchFamily="18" charset="0"/>
                        </a:rPr>
                        <a:t>(%)</a:t>
                      </a:r>
                      <a:endParaRPr lang="en-US" sz="2400" dirty="0">
                        <a:effectLst/>
                        <a:latin typeface="+mn-lt"/>
                        <a:ea typeface="Times New Roman"/>
                        <a:cs typeface="Times New Roman" panose="02020603050405020304" pitchFamily="18" charset="0"/>
                      </a:endParaRPr>
                    </a:p>
                  </a:txBody>
                  <a:tcPr marL="18415" marR="18415" marT="0" marB="0" anchor="ctr"/>
                </a:tc>
              </a:tr>
              <a:tr h="475290">
                <a:tc>
                  <a:txBody>
                    <a:bodyPr/>
                    <a:lstStyle/>
                    <a:p>
                      <a:pPr marL="0" marR="0" algn="ctr">
                        <a:spcBef>
                          <a:spcPts val="0"/>
                        </a:spcBef>
                        <a:spcAft>
                          <a:spcPts val="0"/>
                        </a:spcAft>
                      </a:pPr>
                      <a:r>
                        <a:rPr lang="en-US" sz="2400" dirty="0">
                          <a:solidFill>
                            <a:srgbClr val="000000"/>
                          </a:solidFill>
                          <a:effectLst/>
                          <a:latin typeface="+mn-lt"/>
                          <a:ea typeface="Arial Unicode MS"/>
                        </a:rPr>
                        <a:t>All</a:t>
                      </a:r>
                      <a:endParaRPr lang="en-US" sz="4000" dirty="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dirty="0">
                          <a:solidFill>
                            <a:srgbClr val="000000"/>
                          </a:solidFill>
                          <a:effectLst/>
                          <a:latin typeface="+mn-lt"/>
                          <a:ea typeface="Times New Roman"/>
                        </a:rPr>
                        <a:t>1.24</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0.04</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46.0%</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1.51</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0.12</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36.8%</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dirty="0">
                          <a:solidFill>
                            <a:srgbClr val="000000"/>
                          </a:solidFill>
                          <a:effectLst/>
                          <a:latin typeface="+mn-lt"/>
                          <a:ea typeface="Arial Unicode MS"/>
                        </a:rPr>
                        <a:t>Pitch + Jitter</a:t>
                      </a:r>
                      <a:endParaRPr lang="en-US" sz="4000" dirty="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dirty="0">
                          <a:solidFill>
                            <a:srgbClr val="000000"/>
                          </a:solidFill>
                          <a:effectLst/>
                          <a:latin typeface="+mn-lt"/>
                          <a:ea typeface="Times New Roman"/>
                        </a:rPr>
                        <a:t>1.08</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b="1" dirty="0">
                          <a:solidFill>
                            <a:srgbClr val="000000"/>
                          </a:solidFill>
                          <a:effectLst/>
                          <a:latin typeface="+mn-lt"/>
                          <a:ea typeface="Times New Roman"/>
                        </a:rPr>
                        <a:t>0.34</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48.4%</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1.05</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0.18</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54.4%</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dirty="0">
                          <a:effectLst/>
                          <a:latin typeface="+mn-lt"/>
                          <a:ea typeface="Times New Roman"/>
                        </a:rPr>
                        <a:t>RMS-Energy</a:t>
                      </a:r>
                      <a:endParaRPr lang="en-US" sz="4000" dirty="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dirty="0">
                          <a:solidFill>
                            <a:srgbClr val="000000"/>
                          </a:solidFill>
                          <a:effectLst/>
                          <a:latin typeface="+mn-lt"/>
                          <a:ea typeface="Times New Roman"/>
                        </a:rPr>
                        <a:t>1.05</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0.05</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52.3%</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b="0" dirty="0">
                          <a:solidFill>
                            <a:srgbClr val="000000"/>
                          </a:solidFill>
                          <a:effectLst/>
                          <a:latin typeface="+mn-lt"/>
                          <a:ea typeface="Times New Roman"/>
                        </a:rPr>
                        <a:t>0.94</a:t>
                      </a:r>
                      <a:endParaRPr lang="en-US" sz="4000" b="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0.12</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b="1">
                          <a:solidFill>
                            <a:srgbClr val="000000"/>
                          </a:solidFill>
                          <a:effectLst/>
                          <a:latin typeface="+mn-lt"/>
                          <a:ea typeface="Times New Roman"/>
                        </a:rPr>
                        <a:t>61.4%</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dirty="0">
                          <a:effectLst/>
                          <a:latin typeface="+mn-lt"/>
                          <a:ea typeface="Times New Roman"/>
                        </a:rPr>
                        <a:t>LSF +</a:t>
                      </a:r>
                      <a:r>
                        <a:rPr lang="en-US" sz="2400" dirty="0">
                          <a:solidFill>
                            <a:srgbClr val="000000"/>
                          </a:solidFill>
                          <a:effectLst/>
                          <a:latin typeface="+mn-lt"/>
                          <a:ea typeface="Arial Unicode MS"/>
                        </a:rPr>
                        <a:t> Δ</a:t>
                      </a:r>
                      <a:endParaRPr lang="en-US" sz="4000" dirty="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dirty="0">
                          <a:solidFill>
                            <a:srgbClr val="000000"/>
                          </a:solidFill>
                          <a:effectLst/>
                          <a:latin typeface="+mn-lt"/>
                          <a:ea typeface="Times New Roman"/>
                        </a:rPr>
                        <a:t>1.11</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0.07</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53.0%</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1.17</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dirty="0">
                          <a:solidFill>
                            <a:srgbClr val="000000"/>
                          </a:solidFill>
                          <a:effectLst/>
                          <a:latin typeface="+mn-lt"/>
                          <a:ea typeface="Times New Roman"/>
                        </a:rPr>
                        <a:t>0.11</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43.9%</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a:effectLst/>
                          <a:latin typeface="+mn-lt"/>
                          <a:ea typeface="Times New Roman"/>
                        </a:rPr>
                        <a:t>MFCC + </a:t>
                      </a:r>
                      <a:r>
                        <a:rPr lang="en-US" sz="2400">
                          <a:solidFill>
                            <a:srgbClr val="000000"/>
                          </a:solidFill>
                          <a:effectLst/>
                          <a:latin typeface="+mn-lt"/>
                          <a:ea typeface="Arial Unicode MS"/>
                        </a:rPr>
                        <a:t>Δ</a:t>
                      </a:r>
                      <a:endParaRPr lang="en-US" sz="400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dirty="0">
                          <a:solidFill>
                            <a:srgbClr val="000000"/>
                          </a:solidFill>
                          <a:effectLst/>
                          <a:latin typeface="+mn-lt"/>
                          <a:ea typeface="Times New Roman"/>
                        </a:rPr>
                        <a:t>1.25</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0.04</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47.7%</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1.33</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0.11</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43.9%</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dirty="0">
                          <a:effectLst/>
                          <a:latin typeface="+mn-lt"/>
                          <a:ea typeface="Times New Roman"/>
                        </a:rPr>
                        <a:t>HNR</a:t>
                      </a:r>
                      <a:endParaRPr lang="en-US" sz="4000" dirty="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b="1" dirty="0">
                          <a:solidFill>
                            <a:srgbClr val="000000"/>
                          </a:solidFill>
                          <a:effectLst/>
                          <a:latin typeface="+mn-lt"/>
                          <a:ea typeface="Times New Roman"/>
                        </a:rPr>
                        <a:t>0.97</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0.15</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b="1" dirty="0">
                          <a:solidFill>
                            <a:srgbClr val="000000"/>
                          </a:solidFill>
                          <a:effectLst/>
                          <a:latin typeface="+mn-lt"/>
                          <a:ea typeface="Times New Roman"/>
                        </a:rPr>
                        <a:t>57.5%</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1.02</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0.15</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55.8%</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a:effectLst/>
                          <a:latin typeface="+mn-lt"/>
                          <a:ea typeface="Times New Roman"/>
                        </a:rPr>
                        <a:t>CPP</a:t>
                      </a:r>
                      <a:endParaRPr lang="en-US" sz="400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dirty="0">
                          <a:solidFill>
                            <a:srgbClr val="000000"/>
                          </a:solidFill>
                          <a:effectLst/>
                          <a:latin typeface="+mn-lt"/>
                          <a:ea typeface="Times New Roman"/>
                        </a:rPr>
                        <a:t>1.03</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0.13</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54.4%</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0.97</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0.07</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54.7%</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a:effectLst/>
                          <a:latin typeface="+mn-lt"/>
                          <a:ea typeface="Times New Roman"/>
                        </a:rPr>
                        <a:t>TEO-All </a:t>
                      </a:r>
                      <a:endParaRPr lang="en-US" sz="400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a:solidFill>
                            <a:srgbClr val="000000"/>
                          </a:solidFill>
                          <a:effectLst/>
                          <a:latin typeface="+mn-lt"/>
                          <a:ea typeface="Times New Roman"/>
                        </a:rPr>
                        <a:t>1.15</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0.03</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48.4%</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1.01</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0.00</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55.3%</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a:effectLst/>
                          <a:latin typeface="+mn-lt"/>
                          <a:ea typeface="Times New Roman"/>
                        </a:rPr>
                        <a:t>TEO-AM</a:t>
                      </a:r>
                      <a:endParaRPr lang="en-US" sz="400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a:solidFill>
                            <a:srgbClr val="000000"/>
                          </a:solidFill>
                          <a:effectLst/>
                          <a:latin typeface="+mn-lt"/>
                          <a:ea typeface="Times New Roman"/>
                        </a:rPr>
                        <a:t>1.04</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0.13</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56.8%</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b="1" dirty="0">
                          <a:solidFill>
                            <a:srgbClr val="000000"/>
                          </a:solidFill>
                          <a:effectLst/>
                          <a:latin typeface="+mn-lt"/>
                          <a:ea typeface="Times New Roman"/>
                        </a:rPr>
                        <a:t>0.94</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b="1">
                          <a:solidFill>
                            <a:srgbClr val="000000"/>
                          </a:solidFill>
                          <a:effectLst/>
                          <a:latin typeface="+mn-lt"/>
                          <a:ea typeface="Times New Roman"/>
                        </a:rPr>
                        <a:t>0.29</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b="1">
                          <a:solidFill>
                            <a:srgbClr val="000000"/>
                          </a:solidFill>
                          <a:effectLst/>
                          <a:latin typeface="+mn-lt"/>
                          <a:ea typeface="Times New Roman"/>
                        </a:rPr>
                        <a:t>61.1%</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a:effectLst/>
                          <a:latin typeface="+mn-lt"/>
                          <a:ea typeface="Times New Roman"/>
                        </a:rPr>
                        <a:t>TEO-FM</a:t>
                      </a:r>
                      <a:endParaRPr lang="en-US" sz="400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b="1">
                          <a:solidFill>
                            <a:srgbClr val="000000"/>
                          </a:solidFill>
                          <a:effectLst/>
                          <a:latin typeface="+mn-lt"/>
                          <a:ea typeface="Times New Roman"/>
                        </a:rPr>
                        <a:t>0.91</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0.00</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b="1" dirty="0">
                          <a:solidFill>
                            <a:srgbClr val="000000"/>
                          </a:solidFill>
                          <a:effectLst/>
                          <a:latin typeface="+mn-lt"/>
                          <a:ea typeface="Times New Roman"/>
                        </a:rPr>
                        <a:t>62.1%</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1.06</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0.25</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53.2%</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dirty="0">
                          <a:effectLst/>
                          <a:latin typeface="+mn-lt"/>
                          <a:ea typeface="Times New Roman"/>
                        </a:rPr>
                        <a:t>TEO-</a:t>
                      </a:r>
                      <a:r>
                        <a:rPr lang="en-US" sz="2400" dirty="0" err="1">
                          <a:effectLst/>
                          <a:latin typeface="+mn-lt"/>
                          <a:ea typeface="Times New Roman"/>
                        </a:rPr>
                        <a:t>CBarea</a:t>
                      </a:r>
                      <a:endParaRPr lang="en-US" sz="4000" dirty="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a:solidFill>
                            <a:srgbClr val="000000"/>
                          </a:solidFill>
                          <a:effectLst/>
                          <a:latin typeface="+mn-lt"/>
                          <a:ea typeface="Times New Roman"/>
                        </a:rPr>
                        <a:t>1.06</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0.03</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53.7%</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0.97</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0.00</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55.0%</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a:effectLst/>
                          <a:latin typeface="+mn-lt"/>
                          <a:ea typeface="Times New Roman"/>
                        </a:rPr>
                        <a:t>TEO-RMS Energy</a:t>
                      </a:r>
                      <a:endParaRPr lang="en-US" sz="400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a:solidFill>
                            <a:srgbClr val="000000"/>
                          </a:solidFill>
                          <a:effectLst/>
                          <a:latin typeface="+mn-lt"/>
                          <a:ea typeface="Times New Roman"/>
                        </a:rPr>
                        <a:t>1.04</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0.00</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54.0%</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1.01</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b="1" dirty="0">
                          <a:solidFill>
                            <a:srgbClr val="000000"/>
                          </a:solidFill>
                          <a:effectLst/>
                          <a:latin typeface="+mn-lt"/>
                          <a:ea typeface="Times New Roman"/>
                        </a:rPr>
                        <a:t>0.40</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56.1%</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a:effectLst/>
                          <a:latin typeface="+mn-lt"/>
                          <a:ea typeface="Times New Roman"/>
                        </a:rPr>
                        <a:t>TEO-log Energy</a:t>
                      </a:r>
                      <a:endParaRPr lang="en-US" sz="400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a:solidFill>
                            <a:srgbClr val="000000"/>
                          </a:solidFill>
                          <a:effectLst/>
                          <a:latin typeface="+mn-lt"/>
                          <a:ea typeface="Times New Roman"/>
                        </a:rPr>
                        <a:t>1.04</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0.14</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50.2%</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0.98</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dirty="0">
                          <a:solidFill>
                            <a:srgbClr val="000000"/>
                          </a:solidFill>
                          <a:effectLst/>
                          <a:latin typeface="+mn-lt"/>
                          <a:ea typeface="Times New Roman"/>
                        </a:rPr>
                        <a:t>0.09</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59.4%</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a:effectLst/>
                          <a:latin typeface="+mn-lt"/>
                          <a:ea typeface="Times New Roman"/>
                        </a:rPr>
                        <a:t>Glottal-All</a:t>
                      </a:r>
                      <a:endParaRPr lang="en-US" sz="400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a:solidFill>
                            <a:srgbClr val="000000"/>
                          </a:solidFill>
                          <a:effectLst/>
                          <a:latin typeface="+mn-lt"/>
                          <a:ea typeface="Times New Roman"/>
                        </a:rPr>
                        <a:t>1.16</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0.12</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49.5%</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1.05</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dirty="0">
                          <a:solidFill>
                            <a:srgbClr val="000000"/>
                          </a:solidFill>
                          <a:effectLst/>
                          <a:latin typeface="+mn-lt"/>
                          <a:ea typeface="Times New Roman"/>
                        </a:rPr>
                        <a:t>0.02</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52.9%</a:t>
                      </a:r>
                      <a:endParaRPr lang="en-US" sz="400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dirty="0">
                          <a:effectLst/>
                          <a:latin typeface="+mn-lt"/>
                          <a:ea typeface="Times New Roman"/>
                        </a:rPr>
                        <a:t>H1-H2</a:t>
                      </a:r>
                      <a:endParaRPr lang="en-US" sz="4000" dirty="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a:solidFill>
                            <a:srgbClr val="000000"/>
                          </a:solidFill>
                          <a:effectLst/>
                          <a:latin typeface="+mn-lt"/>
                          <a:ea typeface="Times New Roman"/>
                        </a:rPr>
                        <a:t>1.16</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0.12</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49.5%</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1.05</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dirty="0">
                          <a:solidFill>
                            <a:srgbClr val="000000"/>
                          </a:solidFill>
                          <a:effectLst/>
                          <a:latin typeface="+mn-lt"/>
                          <a:ea typeface="Times New Roman"/>
                        </a:rPr>
                        <a:t>0.02</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dirty="0">
                          <a:solidFill>
                            <a:srgbClr val="000000"/>
                          </a:solidFill>
                          <a:effectLst/>
                          <a:latin typeface="+mn-lt"/>
                          <a:ea typeface="Times New Roman"/>
                        </a:rPr>
                        <a:t>52.9%</a:t>
                      </a:r>
                      <a:endParaRPr lang="en-US" sz="4000" dirty="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a:effectLst/>
                          <a:latin typeface="+mn-lt"/>
                          <a:ea typeface="Times New Roman"/>
                        </a:rPr>
                        <a:t>PSP</a:t>
                      </a:r>
                      <a:endParaRPr lang="en-US" sz="400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a:solidFill>
                            <a:srgbClr val="000000"/>
                          </a:solidFill>
                          <a:effectLst/>
                          <a:latin typeface="+mn-lt"/>
                          <a:ea typeface="Times New Roman"/>
                        </a:rPr>
                        <a:t>1.06</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b="1">
                          <a:solidFill>
                            <a:srgbClr val="000000"/>
                          </a:solidFill>
                          <a:effectLst/>
                          <a:latin typeface="+mn-lt"/>
                          <a:ea typeface="Times New Roman"/>
                        </a:rPr>
                        <a:t>0.44</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51.9%</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1.01</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dirty="0">
                          <a:solidFill>
                            <a:srgbClr val="000000"/>
                          </a:solidFill>
                          <a:effectLst/>
                          <a:latin typeface="+mn-lt"/>
                          <a:ea typeface="Times New Roman"/>
                        </a:rPr>
                        <a:t>0.24</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dirty="0">
                          <a:solidFill>
                            <a:srgbClr val="000000"/>
                          </a:solidFill>
                          <a:effectLst/>
                          <a:latin typeface="+mn-lt"/>
                          <a:ea typeface="Times New Roman"/>
                        </a:rPr>
                        <a:t>52.9%</a:t>
                      </a:r>
                      <a:endParaRPr lang="en-US" sz="4000" dirty="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a:effectLst/>
                          <a:latin typeface="+mn-lt"/>
                          <a:ea typeface="Times New Roman"/>
                        </a:rPr>
                        <a:t>HRF</a:t>
                      </a:r>
                      <a:endParaRPr lang="en-US" sz="400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a:solidFill>
                            <a:srgbClr val="000000"/>
                          </a:solidFill>
                          <a:effectLst/>
                          <a:latin typeface="+mn-lt"/>
                          <a:ea typeface="Times New Roman"/>
                        </a:rPr>
                        <a:t>1.07</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0.17</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51.9%</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b="1">
                          <a:solidFill>
                            <a:srgbClr val="000000"/>
                          </a:solidFill>
                          <a:effectLst/>
                          <a:latin typeface="+mn-lt"/>
                          <a:ea typeface="Times New Roman"/>
                        </a:rPr>
                        <a:t>0.89</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dirty="0">
                          <a:solidFill>
                            <a:srgbClr val="000000"/>
                          </a:solidFill>
                          <a:effectLst/>
                          <a:latin typeface="+mn-lt"/>
                          <a:ea typeface="Times New Roman"/>
                        </a:rPr>
                        <a:t>0.00</a:t>
                      </a:r>
                      <a:endParaRPr lang="en-US" sz="4000" dirty="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dirty="0">
                          <a:solidFill>
                            <a:srgbClr val="000000"/>
                          </a:solidFill>
                          <a:effectLst/>
                          <a:latin typeface="+mn-lt"/>
                          <a:ea typeface="Times New Roman"/>
                        </a:rPr>
                        <a:t>59.9%</a:t>
                      </a:r>
                      <a:endParaRPr lang="en-US" sz="4000" dirty="0">
                        <a:effectLst/>
                        <a:latin typeface="+mn-lt"/>
                        <a:ea typeface="Times New Roman"/>
                      </a:endParaRPr>
                    </a:p>
                  </a:txBody>
                  <a:tcPr marL="18415" marR="18415" marT="0" marB="0" anchor="b">
                    <a:noFill/>
                  </a:tcPr>
                </a:tc>
              </a:tr>
              <a:tr h="475290">
                <a:tc>
                  <a:txBody>
                    <a:bodyPr/>
                    <a:lstStyle/>
                    <a:p>
                      <a:pPr marL="0" marR="0" algn="ctr">
                        <a:spcBef>
                          <a:spcPts val="0"/>
                        </a:spcBef>
                        <a:spcAft>
                          <a:spcPts val="0"/>
                        </a:spcAft>
                      </a:pPr>
                      <a:r>
                        <a:rPr lang="en-US" sz="2400">
                          <a:effectLst/>
                          <a:latin typeface="+mn-lt"/>
                          <a:ea typeface="Times New Roman"/>
                        </a:rPr>
                        <a:t>GLTP</a:t>
                      </a:r>
                      <a:endParaRPr lang="en-US" sz="4000">
                        <a:effectLst/>
                        <a:latin typeface="+mn-lt"/>
                        <a:ea typeface="Times New Roman"/>
                      </a:endParaRPr>
                    </a:p>
                  </a:txBody>
                  <a:tcPr marL="18415" marR="18415" marT="0" marB="0" anchor="ctr">
                    <a:noFill/>
                  </a:tcPr>
                </a:tc>
                <a:tc>
                  <a:txBody>
                    <a:bodyPr/>
                    <a:lstStyle/>
                    <a:p>
                      <a:pPr marL="0" marR="0" algn="ctr">
                        <a:spcBef>
                          <a:spcPts val="0"/>
                        </a:spcBef>
                        <a:spcAft>
                          <a:spcPts val="0"/>
                        </a:spcAft>
                      </a:pPr>
                      <a:r>
                        <a:rPr lang="en-US" sz="2400">
                          <a:solidFill>
                            <a:srgbClr val="000000"/>
                          </a:solidFill>
                          <a:effectLst/>
                          <a:latin typeface="+mn-lt"/>
                          <a:ea typeface="Times New Roman"/>
                        </a:rPr>
                        <a:t>1.21</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0.18</a:t>
                      </a:r>
                      <a:endParaRPr lang="en-US" sz="400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dirty="0">
                          <a:solidFill>
                            <a:srgbClr val="000000"/>
                          </a:solidFill>
                          <a:effectLst/>
                          <a:latin typeface="+mn-lt"/>
                          <a:ea typeface="Times New Roman"/>
                        </a:rPr>
                        <a:t>44.9%</a:t>
                      </a:r>
                      <a:endParaRPr lang="en-US" sz="4000" dirty="0">
                        <a:effectLst/>
                        <a:latin typeface="+mn-lt"/>
                        <a:ea typeface="Times New Roman"/>
                      </a:endParaRPr>
                    </a:p>
                  </a:txBody>
                  <a:tcPr marL="18415" marR="18415" marT="0" marB="0" anchor="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mn-lt"/>
                          <a:ea typeface="Times New Roman"/>
                        </a:rPr>
                        <a:t>1.00</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a:solidFill>
                            <a:srgbClr val="000000"/>
                          </a:solidFill>
                          <a:effectLst/>
                          <a:latin typeface="+mn-lt"/>
                          <a:ea typeface="Times New Roman"/>
                        </a:rPr>
                        <a:t>0.01</a:t>
                      </a:r>
                      <a:endParaRPr lang="en-US" sz="4000">
                        <a:effectLst/>
                        <a:latin typeface="+mn-lt"/>
                        <a:ea typeface="Times New Roman"/>
                      </a:endParaRPr>
                    </a:p>
                  </a:txBody>
                  <a:tcPr marL="18415" marR="18415" marT="0" marB="0" anchor="b">
                    <a:noFill/>
                  </a:tcPr>
                </a:tc>
                <a:tc>
                  <a:txBody>
                    <a:bodyPr/>
                    <a:lstStyle/>
                    <a:p>
                      <a:pPr marL="0" marR="0" algn="ctr">
                        <a:spcBef>
                          <a:spcPts val="0"/>
                        </a:spcBef>
                        <a:spcAft>
                          <a:spcPts val="0"/>
                        </a:spcAft>
                      </a:pPr>
                      <a:r>
                        <a:rPr lang="en-US" sz="2400" dirty="0">
                          <a:solidFill>
                            <a:srgbClr val="000000"/>
                          </a:solidFill>
                          <a:effectLst/>
                          <a:latin typeface="+mn-lt"/>
                          <a:ea typeface="Times New Roman"/>
                        </a:rPr>
                        <a:t>53.5%</a:t>
                      </a:r>
                      <a:endParaRPr lang="en-US" sz="4000" dirty="0">
                        <a:effectLst/>
                        <a:latin typeface="+mn-lt"/>
                        <a:ea typeface="Times New Roman"/>
                      </a:endParaRPr>
                    </a:p>
                  </a:txBody>
                  <a:tcPr marL="18415" marR="18415" marT="0" marB="0" anchor="b">
                    <a:noFill/>
                  </a:tcPr>
                </a:tc>
              </a:tr>
            </a:tbl>
          </a:graphicData>
        </a:graphic>
      </p:graphicFrame>
      <p:sp>
        <p:nvSpPr>
          <p:cNvPr id="42" name="Rectangle 41"/>
          <p:cNvSpPr/>
          <p:nvPr/>
        </p:nvSpPr>
        <p:spPr>
          <a:xfrm>
            <a:off x="20767295" y="15504415"/>
            <a:ext cx="11363196" cy="1549873"/>
          </a:xfrm>
          <a:prstGeom prst="rect">
            <a:avLst/>
          </a:prstGeom>
        </p:spPr>
        <p:txBody>
          <a:bodyPr wrap="square" lIns="71844" tIns="35922" rIns="71844" bIns="35922">
            <a:spAutoFit/>
          </a:bodyPr>
          <a:lstStyle/>
          <a:p>
            <a:r>
              <a:rPr lang="en-US" sz="2400" dirty="0" smtClean="0"/>
              <a:t>SADQ-10 and PSS </a:t>
            </a:r>
            <a:r>
              <a:rPr lang="en-US" sz="2400" dirty="0"/>
              <a:t>regression results by feature subtype after feature selection</a:t>
            </a:r>
            <a:r>
              <a:rPr lang="en-US" sz="2400" dirty="0" smtClean="0"/>
              <a:t>.</a:t>
            </a:r>
          </a:p>
          <a:p>
            <a:pPr marL="850900"/>
            <a:r>
              <a:rPr lang="en-US" sz="2400" dirty="0" smtClean="0"/>
              <a:t>MAE</a:t>
            </a:r>
            <a:r>
              <a:rPr lang="en-US" sz="2400" dirty="0"/>
              <a:t>= Mean Absolute Error, units are with respect to </a:t>
            </a:r>
            <a:r>
              <a:rPr lang="en-US" sz="2400" dirty="0" smtClean="0"/>
              <a:t>score-σ</a:t>
            </a:r>
            <a:endParaRPr lang="en-US" sz="2400" dirty="0"/>
          </a:p>
          <a:p>
            <a:pPr marL="850900"/>
            <a:r>
              <a:rPr lang="en-US" sz="2400" dirty="0" smtClean="0"/>
              <a:t>R2=R-Squared Score</a:t>
            </a:r>
          </a:p>
          <a:p>
            <a:pPr marL="850900"/>
            <a:r>
              <a:rPr lang="en-US" sz="2400" dirty="0" smtClean="0"/>
              <a:t>P1SD</a:t>
            </a:r>
            <a:r>
              <a:rPr lang="en-US" sz="2400" dirty="0"/>
              <a:t>= Percentage of predictions within one </a:t>
            </a:r>
            <a:r>
              <a:rPr lang="en-US" sz="2400" dirty="0" smtClean="0"/>
              <a:t>score-σ </a:t>
            </a:r>
            <a:r>
              <a:rPr lang="en-US" sz="2400" dirty="0"/>
              <a:t>from the actual value</a:t>
            </a:r>
          </a:p>
        </p:txBody>
      </p:sp>
      <p:sp>
        <p:nvSpPr>
          <p:cNvPr id="47" name="TextBox 46"/>
          <p:cNvSpPr txBox="1"/>
          <p:nvPr/>
        </p:nvSpPr>
        <p:spPr>
          <a:xfrm>
            <a:off x="20684359" y="18201485"/>
            <a:ext cx="11205342" cy="6366576"/>
          </a:xfrm>
          <a:prstGeom prst="rect">
            <a:avLst/>
          </a:prstGeom>
          <a:noFill/>
        </p:spPr>
        <p:txBody>
          <a:bodyPr wrap="square" lIns="71844" tIns="35922" rIns="71844" bIns="35922" rtlCol="0">
            <a:spAutoFit/>
          </a:bodyPr>
          <a:lstStyle/>
          <a:p>
            <a:pPr marL="225425" algn="just"/>
            <a:r>
              <a:rPr lang="en-US" sz="2800" dirty="0" smtClean="0"/>
              <a:t>Correlation analysis between prediction median, mean, standard deviation, IQR, and accuracy and clinical/demographic information found no statistically-significant correlations</a:t>
            </a:r>
          </a:p>
          <a:p>
            <a:pPr marL="629886" indent="-270664" algn="just">
              <a:buFont typeface="Arial" panose="020B0604020202020204" pitchFamily="34" charset="0"/>
              <a:buChar char="•"/>
            </a:pPr>
            <a:endParaRPr lang="en-US" sz="600" dirty="0" smtClean="0"/>
          </a:p>
          <a:p>
            <a:pPr marL="1379538" lvl="1" indent="-269875" algn="just">
              <a:buFont typeface="Arial" panose="020B0604020202020204" pitchFamily="34" charset="0"/>
              <a:buChar char="•"/>
            </a:pPr>
            <a:r>
              <a:rPr lang="en-US" sz="2800" dirty="0" smtClean="0"/>
              <a:t>Models do not appear to perform better or worse based on any specific clinical or demographic characteristics of the individuals</a:t>
            </a:r>
          </a:p>
          <a:p>
            <a:pPr marL="359222" algn="just"/>
            <a:endParaRPr lang="en-US" sz="1400" dirty="0" smtClean="0"/>
          </a:p>
          <a:p>
            <a:pPr marL="225425" algn="just"/>
            <a:r>
              <a:rPr lang="en-US" sz="2800" dirty="0" smtClean="0"/>
              <a:t>Linear-SVR may not be able to handle complexities of the data, or possibly the database is too limited for generalizations of stress/depression to be drawn</a:t>
            </a:r>
          </a:p>
          <a:p>
            <a:pPr marL="225425" algn="just"/>
            <a:endParaRPr lang="en-US" sz="1400" dirty="0"/>
          </a:p>
          <a:p>
            <a:pPr marL="225425" algn="just"/>
            <a:r>
              <a:rPr lang="en-US" sz="2800" dirty="0" smtClean="0"/>
              <a:t>Future work will investigate: </a:t>
            </a:r>
          </a:p>
          <a:p>
            <a:pPr marL="225425" algn="just"/>
            <a:endParaRPr lang="en-US" sz="600" dirty="0" smtClean="0"/>
          </a:p>
          <a:p>
            <a:pPr marL="1425575" lvl="1" indent="-285750" algn="just">
              <a:buFont typeface="Arial" panose="020B0604020202020204" pitchFamily="34" charset="0"/>
              <a:buChar char="•"/>
            </a:pPr>
            <a:r>
              <a:rPr lang="en-US" sz="2800" dirty="0" smtClean="0"/>
              <a:t>Emotional state/mood of the participants</a:t>
            </a:r>
          </a:p>
          <a:p>
            <a:pPr marL="1425575" lvl="1" indent="-285750" algn="just">
              <a:buFont typeface="Arial" panose="020B0604020202020204" pitchFamily="34" charset="0"/>
              <a:buChar char="•"/>
            </a:pPr>
            <a:r>
              <a:rPr lang="en-US" sz="2800" dirty="0" smtClean="0"/>
              <a:t>Impact of motor disorders on speech from adults with aphasia as it relates to affect</a:t>
            </a:r>
          </a:p>
          <a:p>
            <a:pPr marL="1425575" lvl="1" indent="-285750" algn="just">
              <a:buFont typeface="Arial" panose="020B0604020202020204" pitchFamily="34" charset="0"/>
              <a:buChar char="•"/>
            </a:pPr>
            <a:r>
              <a:rPr lang="en-US" sz="2800" dirty="0" smtClean="0"/>
              <a:t>Multi-session interview and recording data collection</a:t>
            </a:r>
            <a:endParaRPr lang="en-US" sz="2800" dirty="0"/>
          </a:p>
        </p:txBody>
      </p:sp>
      <p:pic>
        <p:nvPicPr>
          <p:cNvPr id="45" name="Picture 4" descr="Image result for georgia state university 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43726" y="441761"/>
            <a:ext cx="2733065" cy="2274518"/>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2" descr="Image result for cookie theft picture"/>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5929" t="18350" r="16516" b="14304"/>
          <a:stretch/>
        </p:blipFill>
        <p:spPr bwMode="auto">
          <a:xfrm>
            <a:off x="15199379" y="9007813"/>
            <a:ext cx="2985359" cy="1984037"/>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685600" y="9102456"/>
            <a:ext cx="3635242" cy="19046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0" name="Picture 5" descr="Image result for picture description tasks aphasia"/>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771846" y="9044414"/>
            <a:ext cx="2874229" cy="1984163"/>
          </a:xfrm>
          <a:prstGeom prst="rect">
            <a:avLst/>
          </a:prstGeom>
          <a:noFill/>
          <a:extLst>
            <a:ext uri="{909E8E84-426E-40DD-AFC4-6F175D3DCCD1}">
              <a14:hiddenFill xmlns:a14="http://schemas.microsoft.com/office/drawing/2010/main">
                <a:solidFill>
                  <a:srgbClr val="FFFFFF"/>
                </a:solidFill>
              </a14:hiddenFill>
            </a:ext>
          </a:extLst>
        </p:spPr>
      </p:pic>
      <p:sp>
        <p:nvSpPr>
          <p:cNvPr id="51" name="TextBox 50"/>
          <p:cNvSpPr txBox="1"/>
          <p:nvPr/>
        </p:nvSpPr>
        <p:spPr>
          <a:xfrm>
            <a:off x="6372224" y="8176815"/>
            <a:ext cx="13641006" cy="830997"/>
          </a:xfrm>
          <a:prstGeom prst="rect">
            <a:avLst/>
          </a:prstGeom>
          <a:noFill/>
        </p:spPr>
        <p:txBody>
          <a:bodyPr wrap="square" rtlCol="0">
            <a:spAutoFit/>
          </a:bodyPr>
          <a:lstStyle/>
          <a:p>
            <a:pPr algn="ctr"/>
            <a:r>
              <a:rPr lang="en-US" sz="2400" dirty="0" smtClean="0"/>
              <a:t>Pictures used to elicit spontaneous speech (from left to right): Picnic Scene included in the WAB, Cat in Tree photo, and Cookie Theft photo from the BDAE.  </a:t>
            </a:r>
            <a:endParaRPr lang="en-US" sz="2800" dirty="0"/>
          </a:p>
        </p:txBody>
      </p:sp>
      <p:sp>
        <p:nvSpPr>
          <p:cNvPr id="53" name="Rectangle 52"/>
          <p:cNvSpPr/>
          <p:nvPr/>
        </p:nvSpPr>
        <p:spPr>
          <a:xfrm>
            <a:off x="8683167" y="13999287"/>
            <a:ext cx="4443158" cy="3781718"/>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n-US" sz="2400" dirty="0" smtClean="0">
                <a:solidFill>
                  <a:schemeClr val="tx1"/>
                </a:solidFill>
              </a:rPr>
              <a:t>Age</a:t>
            </a:r>
          </a:p>
          <a:p>
            <a:pPr algn="ctr">
              <a:spcBef>
                <a:spcPts val="600"/>
              </a:spcBef>
            </a:pPr>
            <a:r>
              <a:rPr lang="en-US" sz="2400" dirty="0" smtClean="0">
                <a:solidFill>
                  <a:schemeClr val="tx1"/>
                </a:solidFill>
              </a:rPr>
              <a:t>Gender</a:t>
            </a:r>
          </a:p>
          <a:p>
            <a:pPr algn="ctr">
              <a:spcBef>
                <a:spcPts val="600"/>
              </a:spcBef>
            </a:pPr>
            <a:r>
              <a:rPr lang="en-US" sz="2400" dirty="0" smtClean="0">
                <a:solidFill>
                  <a:schemeClr val="tx1"/>
                </a:solidFill>
              </a:rPr>
              <a:t>Aphasia Type (WAB-R)</a:t>
            </a:r>
          </a:p>
          <a:p>
            <a:pPr algn="ctr">
              <a:spcBef>
                <a:spcPts val="600"/>
              </a:spcBef>
            </a:pPr>
            <a:r>
              <a:rPr lang="en-US" sz="2400" dirty="0" smtClean="0">
                <a:solidFill>
                  <a:schemeClr val="tx1"/>
                </a:solidFill>
              </a:rPr>
              <a:t>Aphasia Quotient (WAB-R)</a:t>
            </a:r>
          </a:p>
          <a:p>
            <a:pPr algn="ctr">
              <a:spcBef>
                <a:spcPts val="600"/>
              </a:spcBef>
            </a:pPr>
            <a:endParaRPr lang="en-US" sz="1000" baseline="30000" dirty="0">
              <a:solidFill>
                <a:schemeClr val="tx1"/>
              </a:solidFill>
            </a:endParaRPr>
          </a:p>
          <a:p>
            <a:pPr algn="ctr">
              <a:spcBef>
                <a:spcPts val="600"/>
              </a:spcBef>
            </a:pPr>
            <a:endParaRPr lang="en-US" sz="2400" baseline="30000" dirty="0" smtClean="0">
              <a:solidFill>
                <a:schemeClr val="tx1"/>
              </a:solidFill>
            </a:endParaRPr>
          </a:p>
          <a:p>
            <a:pPr algn="ctr">
              <a:spcBef>
                <a:spcPts val="600"/>
              </a:spcBef>
            </a:pPr>
            <a:endParaRPr lang="en-US" sz="1050" dirty="0" smtClean="0">
              <a:solidFill>
                <a:schemeClr val="tx1"/>
              </a:solidFill>
            </a:endParaRPr>
          </a:p>
          <a:p>
            <a:pPr algn="ctr">
              <a:spcBef>
                <a:spcPts val="600"/>
              </a:spcBef>
            </a:pPr>
            <a:r>
              <a:rPr lang="en-US" sz="2400" dirty="0" smtClean="0">
                <a:solidFill>
                  <a:schemeClr val="tx1"/>
                </a:solidFill>
              </a:rPr>
              <a:t>Dysarthria (FDA-2)</a:t>
            </a:r>
          </a:p>
          <a:p>
            <a:pPr algn="ctr">
              <a:spcBef>
                <a:spcPts val="600"/>
              </a:spcBef>
            </a:pPr>
            <a:r>
              <a:rPr lang="en-US" sz="2400" dirty="0">
                <a:solidFill>
                  <a:schemeClr val="tx1"/>
                </a:solidFill>
              </a:rPr>
              <a:t>Apraxia (</a:t>
            </a:r>
            <a:r>
              <a:rPr lang="en-US" sz="2400" dirty="0" smtClean="0">
                <a:solidFill>
                  <a:schemeClr val="tx1"/>
                </a:solidFill>
              </a:rPr>
              <a:t>ABA-2)</a:t>
            </a:r>
            <a:endParaRPr lang="en-US" sz="2400" dirty="0">
              <a:solidFill>
                <a:schemeClr val="tx1"/>
              </a:solidFill>
            </a:endParaRPr>
          </a:p>
          <a:p>
            <a:pPr algn="ctr">
              <a:spcBef>
                <a:spcPts val="600"/>
              </a:spcBef>
            </a:pPr>
            <a:r>
              <a:rPr lang="en-US" sz="2400" dirty="0" smtClean="0">
                <a:solidFill>
                  <a:schemeClr val="tx1"/>
                </a:solidFill>
              </a:rPr>
              <a:t>Mood</a:t>
            </a:r>
            <a:endParaRPr lang="en-US" sz="2400" dirty="0">
              <a:solidFill>
                <a:schemeClr val="tx1"/>
              </a:solidFill>
            </a:endParaRPr>
          </a:p>
        </p:txBody>
      </p:sp>
      <p:sp>
        <p:nvSpPr>
          <p:cNvPr id="54" name="Rectangle 53"/>
          <p:cNvSpPr/>
          <p:nvPr/>
        </p:nvSpPr>
        <p:spPr>
          <a:xfrm>
            <a:off x="8688954" y="15770431"/>
            <a:ext cx="4421426" cy="77766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Depression (SADQ-10)</a:t>
            </a:r>
          </a:p>
          <a:p>
            <a:pPr algn="ctr">
              <a:spcBef>
                <a:spcPts val="600"/>
              </a:spcBef>
            </a:pPr>
            <a:r>
              <a:rPr lang="en-US" sz="2400" b="1" dirty="0" smtClean="0">
                <a:solidFill>
                  <a:schemeClr val="tx1"/>
                </a:solidFill>
              </a:rPr>
              <a:t>Stress (PSS)</a:t>
            </a:r>
            <a:endParaRPr lang="en-US" sz="2400" b="1" dirty="0">
              <a:solidFill>
                <a:schemeClr val="tx1"/>
              </a:solidFill>
            </a:endParaRPr>
          </a:p>
        </p:txBody>
      </p:sp>
      <p:sp>
        <p:nvSpPr>
          <p:cNvPr id="55" name="TextBox 54"/>
          <p:cNvSpPr txBox="1"/>
          <p:nvPr/>
        </p:nvSpPr>
        <p:spPr>
          <a:xfrm>
            <a:off x="8649274" y="13257470"/>
            <a:ext cx="4510943" cy="830997"/>
          </a:xfrm>
          <a:prstGeom prst="rect">
            <a:avLst/>
          </a:prstGeom>
          <a:noFill/>
        </p:spPr>
        <p:txBody>
          <a:bodyPr wrap="square" rtlCol="0">
            <a:spAutoFit/>
          </a:bodyPr>
          <a:lstStyle/>
          <a:p>
            <a:pPr algn="ctr"/>
            <a:r>
              <a:rPr lang="en-US" sz="2400" dirty="0" smtClean="0"/>
              <a:t>Participant characteristics  that may influence speech acoustics</a:t>
            </a:r>
            <a:endParaRPr lang="en-US" sz="2400" dirty="0"/>
          </a:p>
        </p:txBody>
      </p:sp>
      <p:pic>
        <p:nvPicPr>
          <p:cNvPr id="59" name="Picture 1" descr="aphasia sadq accuracy"/>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84964" y="21870156"/>
            <a:ext cx="5272247" cy="3679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 name="TextBox 60"/>
          <p:cNvSpPr txBox="1"/>
          <p:nvPr/>
        </p:nvSpPr>
        <p:spPr>
          <a:xfrm>
            <a:off x="776423" y="19585186"/>
            <a:ext cx="5490514" cy="2677656"/>
          </a:xfrm>
          <a:prstGeom prst="rect">
            <a:avLst/>
          </a:prstGeom>
          <a:noFill/>
        </p:spPr>
        <p:txBody>
          <a:bodyPr wrap="square" rtlCol="0">
            <a:spAutoFit/>
          </a:bodyPr>
          <a:lstStyle/>
          <a:p>
            <a:pPr algn="just"/>
            <a:r>
              <a:rPr lang="en-US" sz="2400" dirty="0" smtClean="0"/>
              <a:t>Results of prior </a:t>
            </a:r>
            <a:r>
              <a:rPr lang="en-US" sz="2400" dirty="0"/>
              <a:t>w</a:t>
            </a:r>
            <a:r>
              <a:rPr lang="en-US" sz="2400" dirty="0" smtClean="0"/>
              <a:t>ork indicate poor classification performance on participants with scores just above/below threshold for binary depression label. </a:t>
            </a:r>
            <a:r>
              <a:rPr lang="en-US" sz="2400" dirty="0"/>
              <a:t>Regression avoids the boundary errors by predicting </a:t>
            </a:r>
            <a:r>
              <a:rPr lang="en-US" sz="2400" dirty="0" smtClean="0"/>
              <a:t>the depression score instead </a:t>
            </a:r>
            <a:r>
              <a:rPr lang="en-US" sz="2400" dirty="0"/>
              <a:t>of classifying. </a:t>
            </a:r>
          </a:p>
          <a:p>
            <a:endParaRPr lang="en-US" sz="2400" dirty="0"/>
          </a:p>
        </p:txBody>
      </p:sp>
      <p:graphicFrame>
        <p:nvGraphicFramePr>
          <p:cNvPr id="7" name="Table 6"/>
          <p:cNvGraphicFramePr>
            <a:graphicFrameLocks noGrp="1"/>
          </p:cNvGraphicFramePr>
          <p:nvPr>
            <p:extLst>
              <p:ext uri="{D42A27DB-BD31-4B8C-83A1-F6EECF244321}">
                <p14:modId xmlns:p14="http://schemas.microsoft.com/office/powerpoint/2010/main" val="2710719053"/>
              </p:ext>
            </p:extLst>
          </p:nvPr>
        </p:nvGraphicFramePr>
        <p:xfrm>
          <a:off x="13370158" y="14314350"/>
          <a:ext cx="3653812" cy="2912161"/>
        </p:xfrm>
        <a:graphic>
          <a:graphicData uri="http://schemas.openxmlformats.org/drawingml/2006/table">
            <a:tbl>
              <a:tblPr firstRow="1" firstCol="1" bandRow="1">
                <a:tableStyleId>{69CF1AB2-1976-4502-BF36-3FF5EA218861}</a:tableStyleId>
              </a:tblPr>
              <a:tblGrid>
                <a:gridCol w="2323972"/>
                <a:gridCol w="1329840"/>
              </a:tblGrid>
              <a:tr h="416023">
                <a:tc>
                  <a:txBody>
                    <a:bodyPr/>
                    <a:lstStyle/>
                    <a:p>
                      <a:pPr marL="0" marR="0">
                        <a:spcBef>
                          <a:spcPts val="0"/>
                        </a:spcBef>
                        <a:spcAft>
                          <a:spcPts val="0"/>
                        </a:spcAft>
                      </a:pPr>
                      <a:r>
                        <a:rPr lang="en-US" sz="2400" dirty="0">
                          <a:effectLst/>
                          <a:latin typeface="Times New Roman"/>
                          <a:ea typeface="Times New Roman"/>
                        </a:rPr>
                        <a:t># Males</a:t>
                      </a:r>
                      <a:endParaRPr lang="en-US" sz="4000" dirty="0">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a:effectLst/>
                          <a:latin typeface="Times New Roman"/>
                          <a:ea typeface="Times New Roman"/>
                        </a:rPr>
                        <a:t>12*</a:t>
                      </a:r>
                      <a:endParaRPr lang="en-US" sz="4000">
                        <a:effectLst/>
                        <a:latin typeface="Times New Roman"/>
                        <a:ea typeface="Times New Roman"/>
                      </a:endParaRPr>
                    </a:p>
                  </a:txBody>
                  <a:tcPr marL="68580" marR="68580" marT="0" marB="0">
                    <a:solidFill>
                      <a:schemeClr val="bg1">
                        <a:lumMod val="95000"/>
                      </a:schemeClr>
                    </a:solidFill>
                  </a:tcPr>
                </a:tc>
              </a:tr>
              <a:tr h="416023">
                <a:tc>
                  <a:txBody>
                    <a:bodyPr/>
                    <a:lstStyle/>
                    <a:p>
                      <a:pPr marL="0" marR="0">
                        <a:spcBef>
                          <a:spcPts val="0"/>
                        </a:spcBef>
                        <a:spcAft>
                          <a:spcPts val="0"/>
                        </a:spcAft>
                      </a:pPr>
                      <a:r>
                        <a:rPr lang="en-US" sz="2400">
                          <a:effectLst/>
                          <a:latin typeface="Times New Roman"/>
                          <a:ea typeface="Times New Roman"/>
                        </a:rPr>
                        <a:t># Females</a:t>
                      </a:r>
                      <a:endParaRPr lang="en-US" sz="4000">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a:effectLst/>
                          <a:latin typeface="Times New Roman"/>
                          <a:ea typeface="Times New Roman"/>
                        </a:rPr>
                        <a:t>7</a:t>
                      </a:r>
                      <a:endParaRPr lang="en-US" sz="4000">
                        <a:effectLst/>
                        <a:latin typeface="Times New Roman"/>
                        <a:ea typeface="Times New Roman"/>
                      </a:endParaRPr>
                    </a:p>
                  </a:txBody>
                  <a:tcPr marL="68580" marR="68580" marT="0" marB="0">
                    <a:solidFill>
                      <a:schemeClr val="bg1">
                        <a:lumMod val="95000"/>
                      </a:schemeClr>
                    </a:solidFill>
                  </a:tcPr>
                </a:tc>
              </a:tr>
              <a:tr h="416023">
                <a:tc>
                  <a:txBody>
                    <a:bodyPr/>
                    <a:lstStyle/>
                    <a:p>
                      <a:pPr marL="0" marR="0">
                        <a:spcBef>
                          <a:spcPts val="0"/>
                        </a:spcBef>
                        <a:spcAft>
                          <a:spcPts val="0"/>
                        </a:spcAft>
                      </a:pPr>
                      <a:r>
                        <a:rPr lang="en-US" sz="2400" dirty="0">
                          <a:effectLst/>
                          <a:latin typeface="Times New Roman"/>
                          <a:ea typeface="Times New Roman"/>
                        </a:rPr>
                        <a:t>Age Range</a:t>
                      </a:r>
                      <a:endParaRPr lang="en-US" sz="4000" dirty="0">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a:effectLst/>
                          <a:latin typeface="Times New Roman"/>
                          <a:ea typeface="Times New Roman"/>
                        </a:rPr>
                        <a:t>31-70</a:t>
                      </a:r>
                      <a:endParaRPr lang="en-US" sz="4000">
                        <a:effectLst/>
                        <a:latin typeface="Times New Roman"/>
                        <a:ea typeface="Times New Roman"/>
                      </a:endParaRPr>
                    </a:p>
                  </a:txBody>
                  <a:tcPr marL="68580" marR="68580" marT="0" marB="0">
                    <a:solidFill>
                      <a:schemeClr val="bg1">
                        <a:lumMod val="95000"/>
                      </a:schemeClr>
                    </a:solidFill>
                  </a:tcPr>
                </a:tc>
              </a:tr>
              <a:tr h="416023">
                <a:tc>
                  <a:txBody>
                    <a:bodyPr/>
                    <a:lstStyle/>
                    <a:p>
                      <a:pPr marL="0" marR="0">
                        <a:spcBef>
                          <a:spcPts val="0"/>
                        </a:spcBef>
                        <a:spcAft>
                          <a:spcPts val="0"/>
                        </a:spcAft>
                      </a:pPr>
                      <a:r>
                        <a:rPr lang="en-US" sz="2400">
                          <a:effectLst/>
                          <a:latin typeface="Times New Roman"/>
                          <a:ea typeface="Times New Roman"/>
                        </a:rPr>
                        <a:t>AQ</a:t>
                      </a:r>
                      <a:endParaRPr lang="en-US" sz="4000">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a:effectLst/>
                          <a:latin typeface="Times New Roman"/>
                          <a:ea typeface="Times New Roman"/>
                        </a:rPr>
                        <a:t>31.9-99.4</a:t>
                      </a:r>
                      <a:endParaRPr lang="en-US" sz="4000">
                        <a:effectLst/>
                        <a:latin typeface="Times New Roman"/>
                        <a:ea typeface="Times New Roman"/>
                      </a:endParaRPr>
                    </a:p>
                  </a:txBody>
                  <a:tcPr marL="68580" marR="68580" marT="0" marB="0">
                    <a:solidFill>
                      <a:schemeClr val="bg1">
                        <a:lumMod val="95000"/>
                      </a:schemeClr>
                    </a:solidFill>
                  </a:tcPr>
                </a:tc>
              </a:tr>
              <a:tr h="416023">
                <a:tc>
                  <a:txBody>
                    <a:bodyPr/>
                    <a:lstStyle/>
                    <a:p>
                      <a:pPr marL="0" marR="0">
                        <a:spcBef>
                          <a:spcPts val="0"/>
                        </a:spcBef>
                        <a:spcAft>
                          <a:spcPts val="0"/>
                        </a:spcAft>
                      </a:pPr>
                      <a:r>
                        <a:rPr lang="en-US" sz="2400">
                          <a:effectLst/>
                          <a:latin typeface="Times New Roman"/>
                          <a:ea typeface="Times New Roman"/>
                        </a:rPr>
                        <a:t># with AQ&gt;93.8</a:t>
                      </a:r>
                      <a:endParaRPr lang="en-US" sz="4000">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a:effectLst/>
                          <a:latin typeface="Times New Roman"/>
                          <a:ea typeface="Times New Roman"/>
                        </a:rPr>
                        <a:t>2</a:t>
                      </a:r>
                      <a:endParaRPr lang="en-US" sz="4000">
                        <a:effectLst/>
                        <a:latin typeface="Times New Roman"/>
                        <a:ea typeface="Times New Roman"/>
                      </a:endParaRPr>
                    </a:p>
                  </a:txBody>
                  <a:tcPr marL="68580" marR="68580" marT="0" marB="0">
                    <a:solidFill>
                      <a:schemeClr val="bg1">
                        <a:lumMod val="95000"/>
                      </a:schemeClr>
                    </a:solidFill>
                  </a:tcPr>
                </a:tc>
              </a:tr>
              <a:tr h="416023">
                <a:tc>
                  <a:txBody>
                    <a:bodyPr/>
                    <a:lstStyle/>
                    <a:p>
                      <a:pPr marL="0" marR="0">
                        <a:spcBef>
                          <a:spcPts val="0"/>
                        </a:spcBef>
                        <a:spcAft>
                          <a:spcPts val="0"/>
                        </a:spcAft>
                      </a:pPr>
                      <a:r>
                        <a:rPr lang="en-US" sz="2400">
                          <a:effectLst/>
                          <a:latin typeface="Times New Roman"/>
                          <a:ea typeface="Times New Roman"/>
                        </a:rPr>
                        <a:t>SADQ-10 score</a:t>
                      </a:r>
                      <a:endParaRPr lang="en-US" sz="4000">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a:effectLst/>
                          <a:latin typeface="Times New Roman"/>
                          <a:ea typeface="Times New Roman"/>
                        </a:rPr>
                        <a:t>6-25</a:t>
                      </a:r>
                      <a:endParaRPr lang="en-US" sz="4000">
                        <a:effectLst/>
                        <a:latin typeface="Times New Roman"/>
                        <a:ea typeface="Times New Roman"/>
                      </a:endParaRPr>
                    </a:p>
                  </a:txBody>
                  <a:tcPr marL="68580" marR="68580" marT="0" marB="0">
                    <a:solidFill>
                      <a:schemeClr val="bg1">
                        <a:lumMod val="95000"/>
                      </a:schemeClr>
                    </a:solidFill>
                  </a:tcPr>
                </a:tc>
              </a:tr>
              <a:tr h="416023">
                <a:tc>
                  <a:txBody>
                    <a:bodyPr/>
                    <a:lstStyle/>
                    <a:p>
                      <a:pPr marL="0" marR="0">
                        <a:spcBef>
                          <a:spcPts val="0"/>
                        </a:spcBef>
                        <a:spcAft>
                          <a:spcPts val="0"/>
                        </a:spcAft>
                      </a:pPr>
                      <a:r>
                        <a:rPr lang="en-US" sz="2400">
                          <a:effectLst/>
                          <a:latin typeface="Times New Roman"/>
                          <a:ea typeface="Times New Roman"/>
                        </a:rPr>
                        <a:t>PSS score</a:t>
                      </a:r>
                      <a:endParaRPr lang="en-US" sz="4000">
                        <a:effectLst/>
                        <a:latin typeface="Times New Roman"/>
                        <a:ea typeface="Times New Roman"/>
                      </a:endParaRPr>
                    </a:p>
                  </a:txBody>
                  <a:tcPr marL="68580" marR="68580" marT="0" marB="0">
                    <a:noFill/>
                  </a:tcPr>
                </a:tc>
                <a:tc>
                  <a:txBody>
                    <a:bodyPr/>
                    <a:lstStyle/>
                    <a:p>
                      <a:pPr marL="0" marR="0" algn="ctr">
                        <a:spcBef>
                          <a:spcPts val="0"/>
                        </a:spcBef>
                        <a:spcAft>
                          <a:spcPts val="0"/>
                        </a:spcAft>
                      </a:pPr>
                      <a:r>
                        <a:rPr lang="en-US" sz="2400" dirty="0">
                          <a:effectLst/>
                          <a:latin typeface="Times New Roman"/>
                          <a:ea typeface="Times New Roman"/>
                        </a:rPr>
                        <a:t>14-40</a:t>
                      </a:r>
                      <a:endParaRPr lang="en-US" sz="4000" dirty="0">
                        <a:effectLst/>
                        <a:latin typeface="Times New Roman"/>
                        <a:ea typeface="Times New Roman"/>
                      </a:endParaRPr>
                    </a:p>
                  </a:txBody>
                  <a:tcPr marL="68580" marR="68580" marT="0" marB="0">
                    <a:solidFill>
                      <a:schemeClr val="bg1">
                        <a:lumMod val="95000"/>
                      </a:schemeClr>
                    </a:solidFill>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776689645"/>
              </p:ext>
            </p:extLst>
          </p:nvPr>
        </p:nvGraphicFramePr>
        <p:xfrm>
          <a:off x="6266936" y="11065170"/>
          <a:ext cx="13910896" cy="2103120"/>
        </p:xfrm>
        <a:graphic>
          <a:graphicData uri="http://schemas.openxmlformats.org/drawingml/2006/table">
            <a:tbl>
              <a:tblPr firstRow="1" bandRow="1">
                <a:tableStyleId>{6E25E649-3F16-4E02-A733-19D2CDBF48F0}</a:tableStyleId>
              </a:tblPr>
              <a:tblGrid>
                <a:gridCol w="6955448"/>
                <a:gridCol w="6955448"/>
              </a:tblGrid>
              <a:tr h="419443">
                <a:tc>
                  <a:txBody>
                    <a:bodyPr/>
                    <a:lstStyle/>
                    <a:p>
                      <a:pPr marL="0" marR="0" indent="0" algn="l" defTabSz="3448532"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Sample PSS questions (participant): </a:t>
                      </a:r>
                    </a:p>
                  </a:txBody>
                  <a:tcP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25400" cmpd="sng">
                      <a:noFill/>
                    </a:lnB>
                    <a:solidFill>
                      <a:schemeClr val="accent1">
                        <a:lumMod val="20000"/>
                        <a:lumOff val="80000"/>
                      </a:schemeClr>
                    </a:solidFill>
                  </a:tcPr>
                </a:tc>
                <a:tc>
                  <a:txBody>
                    <a:bodyPr/>
                    <a:lstStyle/>
                    <a:p>
                      <a:pPr marL="0" marR="0" indent="0" algn="l" defTabSz="3448532"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Sample SADQ-10 questions (caregiver):</a:t>
                      </a:r>
                    </a:p>
                  </a:txBody>
                  <a:tcP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25400" cmpd="sng">
                      <a:noFill/>
                    </a:lnB>
                    <a:solidFill>
                      <a:schemeClr val="accent1">
                        <a:lumMod val="20000"/>
                        <a:lumOff val="80000"/>
                      </a:schemeClr>
                    </a:solidFill>
                  </a:tcPr>
                </a:tc>
              </a:tr>
              <a:tr h="754998">
                <a:tc>
                  <a:txBody>
                    <a:bodyPr/>
                    <a:lstStyle/>
                    <a:p>
                      <a:pPr marL="0" marR="0" indent="0" algn="l" defTabSz="3448532" rtl="0" eaLnBrk="1" fontAlgn="auto" latinLnBrk="0" hangingPunct="1">
                        <a:lnSpc>
                          <a:spcPct val="100000"/>
                        </a:lnSpc>
                        <a:spcBef>
                          <a:spcPts val="0"/>
                        </a:spcBef>
                        <a:spcAft>
                          <a:spcPts val="0"/>
                        </a:spcAft>
                        <a:buClrTx/>
                        <a:buSzTx/>
                        <a:buFontTx/>
                        <a:buNone/>
                        <a:tabLst/>
                        <a:defRPr/>
                      </a:pPr>
                      <a:r>
                        <a:rPr lang="en-US" sz="2400" dirty="0" smtClean="0"/>
                        <a:t>-In the last month, how often have you been able to control irritations in your life? </a:t>
                      </a:r>
                      <a:endParaRPr lang="en-US" sz="2400" dirty="0"/>
                    </a:p>
                  </a:txBody>
                  <a:tcP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254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3448532" rtl="0" eaLnBrk="1" fontAlgn="auto" latinLnBrk="0" hangingPunct="1">
                        <a:lnSpc>
                          <a:spcPct val="100000"/>
                        </a:lnSpc>
                        <a:spcBef>
                          <a:spcPts val="0"/>
                        </a:spcBef>
                        <a:spcAft>
                          <a:spcPts val="0"/>
                        </a:spcAft>
                        <a:buClrTx/>
                        <a:buSzTx/>
                        <a:buFontTx/>
                        <a:buNone/>
                        <a:tabLst/>
                        <a:defRPr/>
                      </a:pPr>
                      <a:r>
                        <a:rPr lang="en-US" sz="2400" dirty="0" smtClean="0"/>
                        <a:t>-Does he/she avoid eye contact when you talk to him/her?</a:t>
                      </a:r>
                      <a:endParaRPr lang="en-US" sz="2400" dirty="0"/>
                    </a:p>
                  </a:txBody>
                  <a:tcP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254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754998">
                <a:tc>
                  <a:txBody>
                    <a:bodyPr/>
                    <a:lstStyle/>
                    <a:p>
                      <a:pPr marL="0" marR="0" indent="0" algn="l" defTabSz="3448532" rtl="0" eaLnBrk="1" fontAlgn="auto" latinLnBrk="0" hangingPunct="1">
                        <a:lnSpc>
                          <a:spcPct val="100000"/>
                        </a:lnSpc>
                        <a:spcBef>
                          <a:spcPts val="0"/>
                        </a:spcBef>
                        <a:spcAft>
                          <a:spcPts val="0"/>
                        </a:spcAft>
                        <a:buClrTx/>
                        <a:buSzTx/>
                        <a:buFontTx/>
                        <a:buNone/>
                        <a:tabLst/>
                        <a:defRPr/>
                      </a:pPr>
                      <a:r>
                        <a:rPr lang="en-US" sz="2400" dirty="0" smtClean="0"/>
                        <a:t>-In the last month, how often have you felt nervous and “stressed”?</a:t>
                      </a:r>
                      <a:endParaRPr lang="en-US" sz="2400" dirty="0"/>
                    </a:p>
                  </a:txBody>
                  <a:tcP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3448532" rtl="0" eaLnBrk="1" fontAlgn="auto" latinLnBrk="0" hangingPunct="1">
                        <a:lnSpc>
                          <a:spcPct val="100000"/>
                        </a:lnSpc>
                        <a:spcBef>
                          <a:spcPts val="0"/>
                        </a:spcBef>
                        <a:spcAft>
                          <a:spcPts val="0"/>
                        </a:spcAft>
                        <a:buClrTx/>
                        <a:buSzTx/>
                        <a:buFontTx/>
                        <a:buNone/>
                        <a:tabLst/>
                        <a:defRPr/>
                      </a:pPr>
                      <a:r>
                        <a:rPr lang="en-US" sz="2400" dirty="0" smtClean="0"/>
                        <a:t>-Does he/she sit without doing anything? </a:t>
                      </a:r>
                      <a:endParaRPr lang="en-US" sz="2400" dirty="0"/>
                    </a:p>
                  </a:txBody>
                  <a:tcP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bl>
          </a:graphicData>
        </a:graphic>
      </p:graphicFrame>
      <p:sp>
        <p:nvSpPr>
          <p:cNvPr id="12" name="Rectangle 11"/>
          <p:cNvSpPr/>
          <p:nvPr/>
        </p:nvSpPr>
        <p:spPr>
          <a:xfrm>
            <a:off x="13365816" y="13473370"/>
            <a:ext cx="3667125" cy="830997"/>
          </a:xfrm>
          <a:prstGeom prst="rect">
            <a:avLst/>
          </a:prstGeom>
        </p:spPr>
        <p:txBody>
          <a:bodyPr wrap="square">
            <a:spAutoFit/>
          </a:bodyPr>
          <a:lstStyle/>
          <a:p>
            <a:pPr algn="ctr"/>
            <a:r>
              <a:rPr lang="en-US" sz="2400" dirty="0"/>
              <a:t>Participant characteristics  </a:t>
            </a:r>
            <a:r>
              <a:rPr lang="en-US" sz="2400" dirty="0" smtClean="0"/>
              <a:t>included in this study</a:t>
            </a:r>
            <a:endParaRPr lang="en-US" sz="2400" dirty="0"/>
          </a:p>
        </p:txBody>
      </p:sp>
      <p:sp>
        <p:nvSpPr>
          <p:cNvPr id="13" name="Rectangle 12"/>
          <p:cNvSpPr/>
          <p:nvPr/>
        </p:nvSpPr>
        <p:spPr>
          <a:xfrm>
            <a:off x="3328555" y="22451419"/>
            <a:ext cx="437684" cy="2615021"/>
          </a:xfrm>
          <a:prstGeom prst="rect">
            <a:avLst/>
          </a:prstGeom>
          <a:solidFill>
            <a:srgbClr val="4F81BD">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640611" y="24957615"/>
            <a:ext cx="251256" cy="21765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328555" y="24641843"/>
            <a:ext cx="251256" cy="21765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p:cNvSpPr txBox="1"/>
          <p:nvPr/>
        </p:nvSpPr>
        <p:spPr>
          <a:xfrm>
            <a:off x="1955210" y="25815906"/>
            <a:ext cx="2966140" cy="1200329"/>
          </a:xfrm>
          <a:prstGeom prst="rect">
            <a:avLst/>
          </a:prstGeom>
          <a:noFill/>
        </p:spPr>
        <p:txBody>
          <a:bodyPr wrap="square" rtlCol="0">
            <a:spAutoFit/>
          </a:bodyPr>
          <a:lstStyle/>
          <a:p>
            <a:pPr algn="ctr"/>
            <a:r>
              <a:rPr lang="en-US" sz="2400" dirty="0" smtClean="0"/>
              <a:t>SADQ-10 range: 0-30</a:t>
            </a:r>
          </a:p>
          <a:p>
            <a:pPr algn="ctr"/>
            <a:r>
              <a:rPr lang="en-US" sz="2400" dirty="0" smtClean="0"/>
              <a:t>PSS range: 0-56</a:t>
            </a:r>
            <a:endParaRPr lang="en-US" sz="2400" dirty="0"/>
          </a:p>
          <a:p>
            <a:endParaRPr lang="en-US" sz="2400" dirty="0"/>
          </a:p>
        </p:txBody>
      </p:sp>
      <p:sp>
        <p:nvSpPr>
          <p:cNvPr id="15" name="Bent-Up Arrow 14"/>
          <p:cNvSpPr/>
          <p:nvPr/>
        </p:nvSpPr>
        <p:spPr>
          <a:xfrm rot="5400000">
            <a:off x="7270588" y="20747421"/>
            <a:ext cx="1427486" cy="132988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Bent-Up Arrow 68"/>
          <p:cNvSpPr/>
          <p:nvPr/>
        </p:nvSpPr>
        <p:spPr>
          <a:xfrm rot="5400000">
            <a:off x="9418882" y="23277391"/>
            <a:ext cx="1427486" cy="132988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p:cNvSpPr txBox="1"/>
          <p:nvPr/>
        </p:nvSpPr>
        <p:spPr>
          <a:xfrm>
            <a:off x="20675309" y="17328720"/>
            <a:ext cx="11601481" cy="872765"/>
          </a:xfrm>
          <a:prstGeom prst="rect">
            <a:avLst/>
          </a:prstGeom>
          <a:solidFill>
            <a:schemeClr val="tx2">
              <a:lumMod val="20000"/>
              <a:lumOff val="80000"/>
            </a:schemeClr>
          </a:solidFill>
        </p:spPr>
        <p:txBody>
          <a:bodyPr wrap="square" lIns="71844" tIns="35922" rIns="71844" bIns="35922" rtlCol="0">
            <a:spAutoFit/>
          </a:bodyPr>
          <a:lstStyle/>
          <a:p>
            <a:r>
              <a:rPr lang="en-US" sz="5200" b="1" dirty="0" smtClean="0"/>
              <a:t>Discussion</a:t>
            </a:r>
            <a:endParaRPr lang="en-US" sz="5200" b="1" dirty="0"/>
          </a:p>
        </p:txBody>
      </p:sp>
      <p:sp>
        <p:nvSpPr>
          <p:cNvPr id="72" name="Rectangle 71"/>
          <p:cNvSpPr/>
          <p:nvPr/>
        </p:nvSpPr>
        <p:spPr>
          <a:xfrm>
            <a:off x="20666533" y="17303978"/>
            <a:ext cx="11610257" cy="7240071"/>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lIns="71844" tIns="35922" rIns="71844" bIns="35922" rtlCol="0" anchor="ctr"/>
          <a:lstStyle/>
          <a:p>
            <a:pPr algn="ctr"/>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2331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3997</TotalTime>
  <Words>892</Words>
  <Application>Microsoft Macintosh PowerPoint</Application>
  <PresentationFormat>Custom</PresentationFormat>
  <Paragraphs>233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 Unicode MS</vt:lpstr>
      <vt:lpstr>Calibri</vt:lpstr>
      <vt:lpstr>Times New Roman</vt:lpstr>
      <vt:lpstr>Arial</vt:lpstr>
      <vt:lpstr>Office Theme</vt:lpstr>
      <vt:lpstr>PowerPoint Presentation</vt:lpstr>
    </vt:vector>
  </TitlesOfParts>
  <Company>Georgia Institute of Technology</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Gillespie, Stephanie M</dc:creator>
  <cp:lastModifiedBy>Elliot Moore</cp:lastModifiedBy>
  <cp:revision>42</cp:revision>
  <cp:lastPrinted>2016-03-06T18:32:30Z</cp:lastPrinted>
  <dcterms:created xsi:type="dcterms:W3CDTF">2016-03-02T18:45:40Z</dcterms:created>
  <dcterms:modified xsi:type="dcterms:W3CDTF">2017-03-01T16:23:07Z</dcterms:modified>
</cp:coreProperties>
</file>