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0275530" cy="4280344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DAD7"/>
    <a:srgbClr val="3D434F"/>
    <a:srgbClr val="597A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6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784500" y="7005195"/>
            <a:ext cx="22707001" cy="14902134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784500" y="22482012"/>
            <a:ext cx="22707001" cy="10334389"/>
          </a:xfrm>
        </p:spPr>
        <p:txBody>
          <a:bodyPr/>
          <a:lstStyle>
            <a:lvl1pPr marL="0" indent="0" algn="ctr">
              <a:buNone/>
              <a:defRPr sz="7945"/>
            </a:lvl1pPr>
            <a:lvl2pPr marL="1513840" indent="0" algn="ctr">
              <a:buNone/>
              <a:defRPr sz="6620"/>
            </a:lvl2pPr>
            <a:lvl3pPr marL="3027680" indent="0" algn="ctr">
              <a:buNone/>
              <a:defRPr sz="5960"/>
            </a:lvl3pPr>
            <a:lvl4pPr marL="4541520" indent="0" algn="ctr">
              <a:buNone/>
              <a:defRPr sz="5300"/>
            </a:lvl4pPr>
            <a:lvl5pPr marL="6055360" indent="0" algn="ctr">
              <a:buNone/>
              <a:defRPr sz="5300"/>
            </a:lvl5pPr>
            <a:lvl6pPr marL="7569200" indent="0" algn="ctr">
              <a:buNone/>
              <a:defRPr sz="5300"/>
            </a:lvl6pPr>
            <a:lvl7pPr marL="9083040" indent="0" algn="ctr">
              <a:buNone/>
              <a:defRPr sz="5300"/>
            </a:lvl7pPr>
            <a:lvl8pPr marL="10596880" indent="0" algn="ctr">
              <a:buNone/>
              <a:defRPr sz="5300"/>
            </a:lvl8pPr>
            <a:lvl9pPr marL="12110085" indent="0" algn="ctr">
              <a:buNone/>
              <a:defRPr sz="53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1666263" y="2278917"/>
            <a:ext cx="6528263" cy="36274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081475" y="2278917"/>
            <a:ext cx="19206338" cy="36274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65706" y="10671278"/>
            <a:ext cx="26113051" cy="17805272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65706" y="28644995"/>
            <a:ext cx="26113051" cy="9363372"/>
          </a:xfrm>
        </p:spPr>
        <p:txBody>
          <a:bodyPr/>
          <a:lstStyle>
            <a:lvl1pPr marL="0" indent="0">
              <a:buNone/>
              <a:defRPr sz="7945">
                <a:solidFill>
                  <a:schemeClr val="tx1">
                    <a:tint val="75000"/>
                  </a:schemeClr>
                </a:solidFill>
              </a:defRPr>
            </a:lvl1pPr>
            <a:lvl2pPr marL="1513840" indent="0">
              <a:buNone/>
              <a:defRPr sz="6620">
                <a:solidFill>
                  <a:schemeClr val="tx1">
                    <a:tint val="75000"/>
                  </a:schemeClr>
                </a:solidFill>
              </a:defRPr>
            </a:lvl2pPr>
            <a:lvl3pPr marL="3027680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52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05536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756920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908304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0596880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211008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081475" y="11394583"/>
            <a:ext cx="12867301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5327226" y="11394583"/>
            <a:ext cx="12867301" cy="271587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278917"/>
            <a:ext cx="26113051" cy="82734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5419" y="10492928"/>
            <a:ext cx="12808166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2085419" y="15635350"/>
            <a:ext cx="12808166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5327226" y="10492928"/>
            <a:ext cx="12871244" cy="5142422"/>
          </a:xfrm>
        </p:spPr>
        <p:txBody>
          <a:bodyPr anchor="b"/>
          <a:lstStyle>
            <a:lvl1pPr marL="0" indent="0">
              <a:buNone/>
              <a:defRPr sz="7945" b="1"/>
            </a:lvl1pPr>
            <a:lvl2pPr marL="1513840" indent="0">
              <a:buNone/>
              <a:defRPr sz="6620" b="1"/>
            </a:lvl2pPr>
            <a:lvl3pPr marL="3027680" indent="0">
              <a:buNone/>
              <a:defRPr sz="5960" b="1"/>
            </a:lvl3pPr>
            <a:lvl4pPr marL="4541520" indent="0">
              <a:buNone/>
              <a:defRPr sz="5300" b="1"/>
            </a:lvl4pPr>
            <a:lvl5pPr marL="6055360" indent="0">
              <a:buNone/>
              <a:defRPr sz="5300" b="1"/>
            </a:lvl5pPr>
            <a:lvl6pPr marL="7569200" indent="0">
              <a:buNone/>
              <a:defRPr sz="5300" b="1"/>
            </a:lvl6pPr>
            <a:lvl7pPr marL="9083040" indent="0">
              <a:buNone/>
              <a:defRPr sz="5300" b="1"/>
            </a:lvl7pPr>
            <a:lvl8pPr marL="10596880" indent="0">
              <a:buNone/>
              <a:defRPr sz="5300" b="1"/>
            </a:lvl8pPr>
            <a:lvl9pPr marL="12110085" indent="0">
              <a:buNone/>
              <a:defRPr sz="53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5327226" y="15635350"/>
            <a:ext cx="12871244" cy="2299724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853600"/>
            <a:ext cx="9764798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871244" y="6162983"/>
            <a:ext cx="15327226" cy="30418584"/>
          </a:xfrm>
        </p:spPr>
        <p:txBody>
          <a:bodyPr/>
          <a:lstStyle>
            <a:lvl1pPr>
              <a:defRPr sz="10595"/>
            </a:lvl1pPr>
            <a:lvl2pPr>
              <a:defRPr sz="9270"/>
            </a:lvl2pPr>
            <a:lvl3pPr>
              <a:defRPr sz="7945"/>
            </a:lvl3pPr>
            <a:lvl4pPr>
              <a:defRPr sz="6620"/>
            </a:lvl4pPr>
            <a:lvl5pPr>
              <a:defRPr sz="6620"/>
            </a:lvl5pPr>
            <a:lvl6pPr>
              <a:defRPr sz="6620"/>
            </a:lvl6pPr>
            <a:lvl7pPr>
              <a:defRPr sz="6620"/>
            </a:lvl7pPr>
            <a:lvl8pPr>
              <a:defRPr sz="6620"/>
            </a:lvl8pPr>
            <a:lvl9pPr>
              <a:defRPr sz="662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12841200"/>
            <a:ext cx="9764798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85419" y="2853600"/>
            <a:ext cx="9764798" cy="9987600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871244" y="6162983"/>
            <a:ext cx="15327226" cy="30418584"/>
          </a:xfrm>
        </p:spPr>
        <p:txBody>
          <a:bodyPr/>
          <a:lstStyle>
            <a:lvl1pPr marL="0" indent="0">
              <a:buNone/>
              <a:defRPr sz="10595"/>
            </a:lvl1pPr>
            <a:lvl2pPr marL="1513840" indent="0">
              <a:buNone/>
              <a:defRPr sz="9270"/>
            </a:lvl2pPr>
            <a:lvl3pPr marL="3027680" indent="0">
              <a:buNone/>
              <a:defRPr sz="7945"/>
            </a:lvl3pPr>
            <a:lvl4pPr marL="4541520" indent="0">
              <a:buNone/>
              <a:defRPr sz="6620"/>
            </a:lvl4pPr>
            <a:lvl5pPr marL="6055360" indent="0">
              <a:buNone/>
              <a:defRPr sz="6620"/>
            </a:lvl5pPr>
            <a:lvl6pPr marL="7569200" indent="0">
              <a:buNone/>
              <a:defRPr sz="6620"/>
            </a:lvl6pPr>
            <a:lvl7pPr marL="9083040" indent="0">
              <a:buNone/>
              <a:defRPr sz="6620"/>
            </a:lvl7pPr>
            <a:lvl8pPr marL="10596880" indent="0">
              <a:buNone/>
              <a:defRPr sz="6620"/>
            </a:lvl8pPr>
            <a:lvl9pPr marL="12110085" indent="0">
              <a:buNone/>
              <a:defRPr sz="662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085419" y="12841200"/>
            <a:ext cx="9764798" cy="23789912"/>
          </a:xfrm>
        </p:spPr>
        <p:txBody>
          <a:bodyPr/>
          <a:lstStyle>
            <a:lvl1pPr marL="0" indent="0">
              <a:buNone/>
              <a:defRPr sz="5300"/>
            </a:lvl1pPr>
            <a:lvl2pPr marL="1513840" indent="0">
              <a:buNone/>
              <a:defRPr sz="4635"/>
            </a:lvl2pPr>
            <a:lvl3pPr marL="3027680" indent="0">
              <a:buNone/>
              <a:defRPr sz="3975"/>
            </a:lvl3pPr>
            <a:lvl4pPr marL="4541520" indent="0">
              <a:buNone/>
              <a:defRPr sz="3310"/>
            </a:lvl4pPr>
            <a:lvl5pPr marL="6055360" indent="0">
              <a:buNone/>
              <a:defRPr sz="3310"/>
            </a:lvl5pPr>
            <a:lvl6pPr marL="7569200" indent="0">
              <a:buNone/>
              <a:defRPr sz="3310"/>
            </a:lvl6pPr>
            <a:lvl7pPr marL="9083040" indent="0">
              <a:buNone/>
              <a:defRPr sz="3310"/>
            </a:lvl7pPr>
            <a:lvl8pPr marL="10596880" indent="0">
              <a:buNone/>
              <a:defRPr sz="3310"/>
            </a:lvl8pPr>
            <a:lvl9pPr marL="12110085" indent="0">
              <a:buNone/>
              <a:defRPr sz="331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2081475" y="2278917"/>
            <a:ext cx="26113051" cy="82734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081475" y="11394583"/>
            <a:ext cx="26113051" cy="27158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2081475" y="39672967"/>
            <a:ext cx="681210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028925" y="39672967"/>
            <a:ext cx="1021815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1382426" y="39672967"/>
            <a:ext cx="6812100" cy="22789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027680" rtl="0" eaLnBrk="1" latinLnBrk="0" hangingPunct="1">
        <a:lnSpc>
          <a:spcPct val="90000"/>
        </a:lnSpc>
        <a:spcBef>
          <a:spcPct val="0"/>
        </a:spcBef>
        <a:buNone/>
        <a:defRPr sz="145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920" indent="-756920" algn="l" defTabSz="3027680" rtl="0" eaLnBrk="1" latinLnBrk="0" hangingPunct="1">
        <a:lnSpc>
          <a:spcPct val="90000"/>
        </a:lnSpc>
        <a:spcBef>
          <a:spcPts val="3315"/>
        </a:spcBef>
        <a:buFont typeface="Arial" panose="020B0604020202020204" pitchFamily="34" charset="0"/>
        <a:buChar char="•"/>
        <a:defRPr sz="9270" kern="1200">
          <a:solidFill>
            <a:schemeClr val="tx1"/>
          </a:solidFill>
          <a:latin typeface="+mn-lt"/>
          <a:ea typeface="+mn-ea"/>
          <a:cs typeface="+mn-cs"/>
        </a:defRPr>
      </a:lvl1pPr>
      <a:lvl2pPr marL="22707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7945" kern="1200">
          <a:solidFill>
            <a:schemeClr val="tx1"/>
          </a:solidFill>
          <a:latin typeface="+mn-lt"/>
          <a:ea typeface="+mn-ea"/>
          <a:cs typeface="+mn-cs"/>
        </a:defRPr>
      </a:lvl2pPr>
      <a:lvl3pPr marL="37846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6620" kern="1200">
          <a:solidFill>
            <a:schemeClr val="tx1"/>
          </a:solidFill>
          <a:latin typeface="+mn-lt"/>
          <a:ea typeface="+mn-ea"/>
          <a:cs typeface="+mn-cs"/>
        </a:defRPr>
      </a:lvl3pPr>
      <a:lvl4pPr marL="529844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228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612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96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800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7005" indent="-756920" algn="l" defTabSz="3027680" rtl="0" eaLnBrk="1" latinLnBrk="0" hangingPunct="1">
        <a:lnSpc>
          <a:spcPct val="90000"/>
        </a:lnSpc>
        <a:spcBef>
          <a:spcPts val="1660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8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6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52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536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920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304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880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10085" algn="l" defTabSz="3027680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.bin"/><Relationship Id="rId8" Type="http://schemas.openxmlformats.org/officeDocument/2006/relationships/image" Target="../media/image7.emf"/><Relationship Id="rId7" Type="http://schemas.openxmlformats.org/officeDocument/2006/relationships/oleObject" Target="../embeddings/oleObject1.bin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3" Type="http://schemas.openxmlformats.org/officeDocument/2006/relationships/vmlDrawing" Target="../drawings/vmlDrawing1.vml"/><Relationship Id="rId22" Type="http://schemas.openxmlformats.org/officeDocument/2006/relationships/slideLayout" Target="../slideLayouts/slideLayout1.xml"/><Relationship Id="rId21" Type="http://schemas.openxmlformats.org/officeDocument/2006/relationships/image" Target="../media/image14.png"/><Relationship Id="rId20" Type="http://schemas.openxmlformats.org/officeDocument/2006/relationships/image" Target="../media/image13.png"/><Relationship Id="rId2" Type="http://schemas.openxmlformats.org/officeDocument/2006/relationships/image" Target="../media/image2.png"/><Relationship Id="rId19" Type="http://schemas.openxmlformats.org/officeDocument/2006/relationships/tags" Target="../tags/tag5.xml"/><Relationship Id="rId18" Type="http://schemas.openxmlformats.org/officeDocument/2006/relationships/image" Target="../media/image12.png"/><Relationship Id="rId17" Type="http://schemas.openxmlformats.org/officeDocument/2006/relationships/tags" Target="../tags/tag4.xml"/><Relationship Id="rId16" Type="http://schemas.openxmlformats.org/officeDocument/2006/relationships/image" Target="../media/image11.png"/><Relationship Id="rId15" Type="http://schemas.openxmlformats.org/officeDocument/2006/relationships/tags" Target="../tags/tag3.xml"/><Relationship Id="rId14" Type="http://schemas.openxmlformats.org/officeDocument/2006/relationships/image" Target="../media/image10.png"/><Relationship Id="rId13" Type="http://schemas.openxmlformats.org/officeDocument/2006/relationships/tags" Target="../tags/tag2.xml"/><Relationship Id="rId12" Type="http://schemas.openxmlformats.org/officeDocument/2006/relationships/image" Target="../media/image9.png"/><Relationship Id="rId11" Type="http://schemas.openxmlformats.org/officeDocument/2006/relationships/tags" Target="../tags/tag1.xml"/><Relationship Id="rId10" Type="http://schemas.openxmlformats.org/officeDocument/2006/relationships/image" Target="../media/image8.emf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507365" y="431800"/>
            <a:ext cx="29286200" cy="525081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461000" y="789305"/>
            <a:ext cx="24153495" cy="2743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6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rPr>
              <a:t>Score calibration based on consistency measure factor for speaker verification</a:t>
            </a:r>
            <a:endParaRPr lang="en-US" altLang="zh-CN" sz="68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+mj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18565" y="431800"/>
            <a:ext cx="4225290" cy="5251450"/>
          </a:xfrm>
          <a:prstGeom prst="rect">
            <a:avLst/>
          </a:prstGeom>
          <a:solidFill>
            <a:srgbClr val="3D43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3" name="图片 12" descr="反白logo-竖版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2400" y="789305"/>
            <a:ext cx="3797300" cy="42678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5942965" y="3302000"/>
            <a:ext cx="218948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Yu Zheng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, 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Yajun Zhang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, 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Chuanying Niu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, </a:t>
            </a:r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Yibin Zhan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, </a:t>
            </a:r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Yanhua Long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en-US" altLang="zh-CN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2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, </a:t>
            </a:r>
            <a:r>
              <a:rPr lang="zh-CN" altLang="en-US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Dongxing Xu</a:t>
            </a:r>
            <a:r>
              <a:rPr lang="en-US" altLang="zh-CN" sz="4000" i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 </a:t>
            </a:r>
            <a:r>
              <a:rPr lang="zh-CN" altLang="en-US" sz="4000" baseline="30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charset="0"/>
              </a:rPr>
              <a:t>1</a:t>
            </a:r>
            <a:endParaRPr lang="zh-CN" altLang="en-US" sz="4000" baseline="300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767830" y="4258310"/>
            <a:ext cx="206502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Unisound AI Technology Co., Ltd., Beijing, China</a:t>
            </a:r>
            <a:endParaRPr lang="zh-CN" alt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en-US" altLang="zh-CN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. </a:t>
            </a:r>
            <a:r>
              <a:rPr lang="zh-CN" altLang="en-US" sz="320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SHNU-Unisound Joint Laboratory of Natural Human-Computer Interaction,Shanghai Normal University, Shanghai, China</a:t>
            </a:r>
            <a:endParaRPr lang="zh-CN" altLang="en-US" sz="320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269365" y="7239000"/>
            <a:ext cx="1297876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This paper proposes a new scoring calibration method named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“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Consistency-Aware Score Calibration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”,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which introduces a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Consistency Measure Factor (CMF) to measure the stability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of audio voiceprints in similarity scores for speaker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verification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218565" y="9453245"/>
            <a:ext cx="13029565" cy="2553335"/>
          </a:xfrm>
          <a:prstGeom prst="rect">
            <a:avLst/>
          </a:prstGeom>
          <a:solidFill>
            <a:srgbClr val="BADAD7"/>
          </a:solidFill>
        </p:spPr>
        <p:txBody>
          <a:bodyPr wrap="square" rtlCol="0" anchor="t">
            <a:spAutoFit/>
          </a:bodyPr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are inspired by segment score</a:t>
            </a:r>
            <a:r>
              <a:rPr lang="en-US" altLang="zh-CN" sz="3200" baseline="30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[1]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and derive the process of it and find the Consistency Measure Factor (CMF).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use CMF transform the segment scoring method into a score calibration method, which has a more brief form and achieves better performance.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1565" y="13635355"/>
            <a:ext cx="4989195" cy="383667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685" y="13634720"/>
            <a:ext cx="4963160" cy="383667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016635" y="12266295"/>
            <a:ext cx="13308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CMF and systems of this paper help us achieve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 the 1st place in Track1 of  VOXSRC2023</a:t>
            </a:r>
            <a:r>
              <a:rPr lang="en-US" altLang="zh-CN" sz="3600" b="1" baseline="30000">
                <a:latin typeface="Times New Roman" panose="02020603050405020304" charset="0"/>
                <a:cs typeface="Times New Roman" panose="02020603050405020304" charset="0"/>
              </a:rPr>
              <a:t>[2]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65" y="26948130"/>
            <a:ext cx="6582410" cy="314452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193165" y="18965545"/>
            <a:ext cx="1287843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latin typeface="Times New Roman" panose="02020603050405020304" charset="0"/>
                <a:cs typeface="Times New Roman" panose="02020603050405020304" charset="0"/>
              </a:rPr>
              <a:t>Definition of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CMF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Supposing y is an embedding of audio A, and (x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x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, ...,x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) are the embeddings of N segments from audio B which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cut into N crops. The segment score s</a:t>
            </a:r>
            <a:r>
              <a:rPr lang="zh-CN" altLang="en-US" sz="3200" baseline="-25000">
                <a:latin typeface="Times New Roman" panose="02020603050405020304" charset="0"/>
                <a:cs typeface="Times New Roman" panose="02020603050405020304" charset="0"/>
              </a:rPr>
              <a:t>AB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of audio A and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audio B is defined as: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218565" y="25742900"/>
            <a:ext cx="128524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As shown in Eq.(4), we define ||c||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/N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 ∈ (0, 1) as the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Consistency Measure Factor (CMF).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27035" y="7550785"/>
            <a:ext cx="7973060" cy="3496310"/>
          </a:xfrm>
          <a:prstGeom prst="rect">
            <a:avLst/>
          </a:prstGeom>
        </p:spPr>
      </p:pic>
      <p:sp>
        <p:nvSpPr>
          <p:cNvPr id="50" name="文本框 49"/>
          <p:cNvSpPr txBox="1"/>
          <p:nvPr/>
        </p:nvSpPr>
        <p:spPr>
          <a:xfrm>
            <a:off x="8152765" y="26974165"/>
            <a:ext cx="5994400" cy="30460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W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 provide a visual representation of the relationship between CMF and segment embeddings, clearly demonstrating that a larger CMF value indicates a more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concentrat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-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distribution of vectors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1192530" y="30454600"/>
            <a:ext cx="13133070" cy="1137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Calibration with CMF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: W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e propose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 solution in which CMF is employed as a scaling factor for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score calibration, as defined in Eq. (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).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4090" y="31679515"/>
            <a:ext cx="798195" cy="697865"/>
          </a:xfrm>
          <a:prstGeom prst="rect">
            <a:avLst/>
          </a:prstGeom>
        </p:spPr>
      </p:pic>
      <p:graphicFrame>
        <p:nvGraphicFramePr>
          <p:cNvPr id="74" name="对象 73"/>
          <p:cNvGraphicFramePr/>
          <p:nvPr/>
        </p:nvGraphicFramePr>
        <p:xfrm>
          <a:off x="1016001" y="33437513"/>
          <a:ext cx="13664565" cy="7906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" name="" r:id="rId7" imgW="5335905" imgH="3183255" progId="Visio.Drawing.15">
                  <p:embed/>
                </p:oleObj>
              </mc:Choice>
              <mc:Fallback>
                <p:oleObj name="" r:id="rId7" imgW="5335905" imgH="3183255" progId="Visio.Drawing.15">
                  <p:embed/>
                  <p:pic>
                    <p:nvPicPr>
                      <p:cNvPr id="0" name="图片 7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16001" y="33437513"/>
                        <a:ext cx="13664565" cy="7906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文本框 75"/>
          <p:cNvSpPr txBox="1"/>
          <p:nvPr/>
        </p:nvSpPr>
        <p:spPr>
          <a:xfrm>
            <a:off x="1345565" y="32502475"/>
            <a:ext cx="6197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>
                <a:latin typeface="Times New Roman" panose="02020603050405020304" charset="0"/>
                <a:cs typeface="Times New Roman" panose="02020603050405020304" charset="0"/>
              </a:rPr>
              <a:t>flow chart</a:t>
            </a:r>
            <a:endParaRPr lang="en-US" altLang="zh-CN" sz="36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graphicFrame>
        <p:nvGraphicFramePr>
          <p:cNvPr id="77" name="对象 76"/>
          <p:cNvGraphicFramePr/>
          <p:nvPr/>
        </p:nvGraphicFramePr>
        <p:xfrm>
          <a:off x="16269335" y="7617460"/>
          <a:ext cx="3851275" cy="825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" name="" r:id="rId9" imgW="1631950" imgH="3582670" progId="Visio.Drawing.15">
                  <p:embed/>
                </p:oleObj>
              </mc:Choice>
              <mc:Fallback>
                <p:oleObj name="" r:id="rId9" imgW="1631950" imgH="3582670" progId="Visio.Drawing.15">
                  <p:embed/>
                  <p:pic>
                    <p:nvPicPr>
                      <p:cNvPr id="0" name="图片 7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269335" y="7617460"/>
                        <a:ext cx="3851275" cy="825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文本框 83"/>
          <p:cNvSpPr txBox="1"/>
          <p:nvPr/>
        </p:nvSpPr>
        <p:spPr>
          <a:xfrm>
            <a:off x="20447635" y="11346815"/>
            <a:ext cx="888492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</a:rPr>
              <a:t>We used VoxCeleb2-dev as training data,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adopted a 3-fold speed augmentation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(with 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0.9 and 1.1 factor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) and we used </a:t>
            </a: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RIRs and MUSAN 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for data augmentation.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We extracted 80-dimensional log Mel filter bank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MQMHA, Inter-TopK</a:t>
            </a:r>
            <a:r>
              <a:rPr lang="en-US" altLang="zh-CN" sz="32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[3]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 were used.</a:t>
            </a:r>
            <a:endParaRPr lang="zh-CN" altLang="en-US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Our models were trained through two stages; The second stage was large-margin-based fine-tuning stage</a:t>
            </a:r>
            <a:r>
              <a:rPr lang="en-US" altLang="zh-CN" sz="3200" baseline="300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[4]</a:t>
            </a:r>
            <a:r>
              <a:rPr lang="en-US" altLang="zh-CN" sz="32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.</a:t>
            </a:r>
            <a:endParaRPr lang="en-US" altLang="zh-CN" sz="3200" dirty="0"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16116935" y="29534485"/>
            <a:ext cx="12954000" cy="4030980"/>
          </a:xfrm>
          <a:prstGeom prst="rect">
            <a:avLst/>
          </a:prstGeom>
          <a:solidFill>
            <a:srgbClr val="BADAD7"/>
          </a:solidFill>
        </p:spPr>
        <p:txBody>
          <a:bodyPr wrap="square" rtlCol="0" anchor="t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CMF consistently enhances performance across various network structures with different parameter sizes, even within state-of-the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art systems.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CMF is compatible with other backend methods, such as AS-Norm and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QMF, and thus resulting in further complementary performance gains.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Compared with segment score, CMF got better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performance especially in the case of short audio. 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By transforming the segment scoring into a score calibration method,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CMF not only simplifies the process but also achieves better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performance.</a:t>
            </a:r>
            <a:endParaRPr lang="zh-CN" alt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16040100" y="35086290"/>
            <a:ext cx="13426440" cy="51695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[1]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Joon Son Chung and Jaesung Huh et al., “In defence of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metric learning for speaker recognition,” in Interspeech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2020. oct 2020, ISCA.</a:t>
            </a:r>
            <a:endParaRPr lang="zh-CN" altLang="en-US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[2]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Yu Zheng, Yajun Zhang, Chuanying Niu, Yibin Zhan,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Yanhua Long, and Dongxing Xu, “Unisound system for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3000">
                <a:latin typeface="Times New Roman" panose="02020603050405020304" charset="0"/>
                <a:cs typeface="Times New Roman" panose="02020603050405020304" charset="0"/>
              </a:rPr>
              <a:t>voxceleb speaker recognition challenge 2023,”arXiv:2110.05042</a:t>
            </a:r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, 2023.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[3] Miao Zhao, Yufeng Ma, Yiwei Ding, Yu Zheng, MinLiu, and Minqiang Xu,“Multi-query multi-head attention pooling and inter-topk penalty for speaker verification,” in ICASSP 2022. IEEE, 2022, pp. 6737–6741.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000">
                <a:latin typeface="Times New Roman" panose="02020603050405020304" charset="0"/>
                <a:cs typeface="Times New Roman" panose="02020603050405020304" charset="0"/>
              </a:rPr>
              <a:t>[4] Jenthe Thienpondt, Brecht Desplanques, and Kris De_x0002_muynck, “The idlab voxsrc-20 submission: Large mar_x0002_gin fine-tuning and quality-aware score calibration indnn based speaker verification,” in ICASSP 2021. IEEE,2021, pp. 5814–5818.</a:t>
            </a:r>
            <a:endParaRPr lang="en-US" altLang="zh-CN" sz="3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6612235" y="17425670"/>
            <a:ext cx="1245870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We evaluated our model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’</a:t>
            </a:r>
            <a:r>
              <a:rPr lang="zh-CN" altLang="en-US" sz="3200">
                <a:latin typeface="Times New Roman" panose="02020603050405020304" charset="0"/>
                <a:cs typeface="Times New Roman" panose="02020603050405020304" charset="0"/>
              </a:rPr>
              <a:t>s performance using VoxSRC23-</a:t>
            </a:r>
            <a:r>
              <a:rPr lang="en-US" altLang="zh-CN" sz="3200">
                <a:latin typeface="Times New Roman" panose="02020603050405020304" charset="0"/>
                <a:cs typeface="Times New Roman" panose="02020603050405020304" charset="0"/>
              </a:rPr>
              <a:t>val, VoxSRC23-test, VoxCeleb1-O, VoxCeleb1-E, VoxCeleb1-H.</a:t>
            </a:r>
            <a:endParaRPr lang="en-US" altLang="zh-CN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3500755" y="20721955"/>
            <a:ext cx="8192135" cy="48602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3523615" y="31628715"/>
            <a:ext cx="7610475" cy="9169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16798925" y="18762345"/>
            <a:ext cx="11758930" cy="53143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508220" y="24331930"/>
            <a:ext cx="4206240" cy="364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2646005" y="24192230"/>
            <a:ext cx="5192395" cy="3940175"/>
          </a:xfrm>
          <a:prstGeom prst="rect">
            <a:avLst/>
          </a:prstGeom>
        </p:spPr>
      </p:pic>
      <p:sp>
        <p:nvSpPr>
          <p:cNvPr id="11" name="五边形 10"/>
          <p:cNvSpPr/>
          <p:nvPr/>
        </p:nvSpPr>
        <p:spPr>
          <a:xfrm>
            <a:off x="1904365" y="17880330"/>
            <a:ext cx="1242123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16" name="椭圆 15"/>
          <p:cNvSpPr/>
          <p:nvPr/>
        </p:nvSpPr>
        <p:spPr>
          <a:xfrm>
            <a:off x="897890" y="17700625"/>
            <a:ext cx="1188000" cy="11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2562225" y="17832070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Methods</a:t>
            </a:r>
            <a:endParaRPr lang="en-US" altLang="zh-CN" sz="480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25550" y="17821910"/>
            <a:ext cx="93980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2" name="五边形 21"/>
          <p:cNvSpPr/>
          <p:nvPr/>
        </p:nvSpPr>
        <p:spPr>
          <a:xfrm>
            <a:off x="1826895" y="6155055"/>
            <a:ext cx="1242123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23" name="椭圆 22"/>
          <p:cNvSpPr/>
          <p:nvPr/>
        </p:nvSpPr>
        <p:spPr>
          <a:xfrm>
            <a:off x="820420" y="5975350"/>
            <a:ext cx="1188000" cy="11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2484755" y="6106795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Introduction</a:t>
            </a:r>
            <a:endParaRPr lang="en-US" altLang="zh-CN" sz="480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148080" y="6096635"/>
            <a:ext cx="93980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6" name="五边形 25"/>
          <p:cNvSpPr/>
          <p:nvPr/>
        </p:nvSpPr>
        <p:spPr>
          <a:xfrm>
            <a:off x="16911320" y="6155055"/>
            <a:ext cx="1242123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27" name="椭圆 26"/>
          <p:cNvSpPr/>
          <p:nvPr/>
        </p:nvSpPr>
        <p:spPr>
          <a:xfrm>
            <a:off x="15904845" y="5975350"/>
            <a:ext cx="1188000" cy="11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17569180" y="6106795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Systems</a:t>
            </a:r>
            <a:endParaRPr lang="en-US" altLang="zh-CN" sz="480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6232505" y="6096635"/>
            <a:ext cx="93980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0" name="五边形 29"/>
          <p:cNvSpPr/>
          <p:nvPr/>
        </p:nvSpPr>
        <p:spPr>
          <a:xfrm>
            <a:off x="16911320" y="16340455"/>
            <a:ext cx="1242123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33" name="椭圆 32"/>
          <p:cNvSpPr/>
          <p:nvPr/>
        </p:nvSpPr>
        <p:spPr>
          <a:xfrm>
            <a:off x="15904845" y="16160750"/>
            <a:ext cx="1188000" cy="11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17569180" y="16292195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Results</a:t>
            </a:r>
            <a:endParaRPr lang="en-US" altLang="zh-CN" sz="4800">
              <a:solidFill>
                <a:schemeClr val="bg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6232505" y="16282035"/>
            <a:ext cx="93980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4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9" name="五边形 38"/>
          <p:cNvSpPr/>
          <p:nvPr/>
        </p:nvSpPr>
        <p:spPr>
          <a:xfrm>
            <a:off x="16911320" y="28354655"/>
            <a:ext cx="1242123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40" name="椭圆 39"/>
          <p:cNvSpPr/>
          <p:nvPr/>
        </p:nvSpPr>
        <p:spPr>
          <a:xfrm>
            <a:off x="15904845" y="28174950"/>
            <a:ext cx="1188000" cy="1188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7569180" y="28306395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Co</a:t>
            </a:r>
            <a:r>
              <a:rPr lang="en-US" altLang="zh-CN" sz="4800">
                <a:solidFill>
                  <a:schemeClr val="bg1"/>
                </a:solidFill>
              </a:rPr>
              <a:t>nclusions</a:t>
            </a:r>
            <a:endParaRPr lang="en-US" altLang="zh-CN" sz="4800">
              <a:solidFill>
                <a:schemeClr val="bg1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6232505" y="28296235"/>
            <a:ext cx="939800" cy="9410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5400" b="1">
                <a:latin typeface="Times New Roman" panose="02020603050405020304" charset="0"/>
                <a:cs typeface="Times New Roman" panose="02020603050405020304" charset="0"/>
              </a:rPr>
              <a:t>5</a:t>
            </a:r>
            <a:endParaRPr lang="en-US" altLang="zh-CN" sz="54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6" name="五边形 45"/>
          <p:cNvSpPr/>
          <p:nvPr/>
        </p:nvSpPr>
        <p:spPr>
          <a:xfrm>
            <a:off x="16055975" y="34044255"/>
            <a:ext cx="13277215" cy="785495"/>
          </a:xfrm>
          <a:prstGeom prst="homePlate">
            <a:avLst/>
          </a:prstGeom>
          <a:solidFill>
            <a:srgbClr val="597A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endParaRPr lang="en-US" altLang="zh-CN" sz="4800"/>
          </a:p>
        </p:txBody>
      </p:sp>
      <p:sp>
        <p:nvSpPr>
          <p:cNvPr id="47" name="文本框 46"/>
          <p:cNvSpPr txBox="1"/>
          <p:nvPr/>
        </p:nvSpPr>
        <p:spPr>
          <a:xfrm>
            <a:off x="16713835" y="33995995"/>
            <a:ext cx="58039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>
                <a:solidFill>
                  <a:schemeClr val="bg1"/>
                </a:solidFill>
              </a:rPr>
              <a:t>References</a:t>
            </a:r>
            <a:endParaRPr lang="en-US" altLang="zh-CN" sz="480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1"/>
          <a:srcRect l="5838" t="19625" r="3300" b="13086"/>
          <a:stretch>
            <a:fillRect/>
          </a:stretch>
        </p:blipFill>
        <p:spPr>
          <a:xfrm>
            <a:off x="27556460" y="40514270"/>
            <a:ext cx="1769110" cy="172910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9755485" y="41149905"/>
            <a:ext cx="75330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Mail of author Yu Zheng: 1092557924@qq.com</a:t>
            </a:r>
            <a:endParaRPr lang="en-US" altLang="zh-CN" sz="2800">
              <a:latin typeface="Times New Roman" panose="02020603050405020304" charset="0"/>
              <a:cs typeface="Times New Roman" panose="02020603050405020304" charset="0"/>
            </a:endParaRPr>
          </a:p>
          <a:p>
            <a:pPr algn="r"/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&amp; WeChat of Yu Zheng: </a:t>
            </a:r>
            <a:r>
              <a:rPr lang="en-US" altLang="zh-CN" sz="2800">
                <a:latin typeface="Times New Roman" panose="02020603050405020304" charset="0"/>
                <a:cs typeface="Times New Roman" panose="02020603050405020304" charset="0"/>
              </a:rPr>
              <a:t>→       </a:t>
            </a:r>
            <a:endParaRPr lang="zh-CN" alt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jljZTMzMzY2NzMyYzU4ZGMzYjFjMTIzOTkyZTJkODUifQ=="/>
  <p:tag name="commondata" val="eyJoZGlkIjoiNDIzNjU0OWFiNmFkYjIwZmNjOWYyYjFhOWM4NzMwMmIifQ=="/>
  <p:tag name="KSO_WPP_MARK_KEY" val="57693ac2-4cf9-45d4-87bf-d80df23abf7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3398</Words>
  <Application>WPS 演示</Application>
  <PresentationFormat>宽屏</PresentationFormat>
  <Paragraphs>67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Times New Roman</vt:lpstr>
      <vt:lpstr>Calibri</vt:lpstr>
      <vt:lpstr>Arial Unicode MS</vt:lpstr>
      <vt:lpstr>Office 主题</vt:lpstr>
      <vt:lpstr>Visio.Drawing.15</vt:lpstr>
      <vt:lpstr>Visio.Drawing.15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郑渝</dc:creator>
  <cp:lastModifiedBy>小沙弥问师父</cp:lastModifiedBy>
  <cp:revision>51</cp:revision>
  <dcterms:created xsi:type="dcterms:W3CDTF">2024-03-25T05:32:00Z</dcterms:created>
  <dcterms:modified xsi:type="dcterms:W3CDTF">2024-04-07T02:30:07Z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F16DE01AE1E148F99AF667D361073D7E</vt:lpwstr>
  </property>
  <property fmtid="{D5CDD505-2E9C-101B-9397-08002B2CF9AE}" pid="3" name="KSOProductBuildVer">
    <vt:lpwstr>2052-11.1.0.12598</vt:lpwstr>
  </property>
</Properties>
</file>