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theme/themeOverride6.xml" ContentType="application/vnd.openxmlformats-officedocument.themeOverride+xml"/>
  <Override PartName="/ppt/notesSlides/notesSlide5.xml" ContentType="application/vnd.openxmlformats-officedocument.presentationml.notesSlide+xml"/>
  <Override PartName="/ppt/theme/themeOverride7.xml" ContentType="application/vnd.openxmlformats-officedocument.themeOverride+xml"/>
  <Override PartName="/ppt/notesSlides/notesSlide6.xml" ContentType="application/vnd.openxmlformats-officedocument.presentationml.notesSlide+xml"/>
  <Override PartName="/ppt/theme/themeOverride8.xml" ContentType="application/vnd.openxmlformats-officedocument.themeOverride+xml"/>
  <Override PartName="/ppt/notesSlides/notesSlide7.xml" ContentType="application/vnd.openxmlformats-officedocument.presentationml.notesSlide+xml"/>
  <Override PartName="/ppt/theme/themeOverride9.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10.xml" ContentType="application/vnd.openxmlformats-officedocument.themeOverride+xml"/>
  <Override PartName="/ppt/theme/themeOverride1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Override12.xml" ContentType="application/vnd.openxmlformats-officedocument.themeOverride+xml"/>
  <Override PartName="/ppt/notesSlides/notesSlide14.xml" ContentType="application/vnd.openxmlformats-officedocument.presentationml.notesSlide+xml"/>
  <Override PartName="/ppt/theme/themeOverride13.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heme/themeOverride14.xml" ContentType="application/vnd.openxmlformats-officedocument.themeOverride+xml"/>
  <Override PartName="/ppt/notesSlides/notesSlide17.xml" ContentType="application/vnd.openxmlformats-officedocument.presentationml.notesSlide+xml"/>
  <Override PartName="/ppt/theme/themeOverride15.xml" ContentType="application/vnd.openxmlformats-officedocument.themeOverride+xml"/>
  <Override PartName="/ppt/theme/themeOverride1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7" r:id="rId1"/>
    <p:sldMasterId id="2147484191" r:id="rId2"/>
  </p:sldMasterIdLst>
  <p:notesMasterIdLst>
    <p:notesMasterId r:id="rId28"/>
  </p:notesMasterIdLst>
  <p:sldIdLst>
    <p:sldId id="256" r:id="rId3"/>
    <p:sldId id="257" r:id="rId4"/>
    <p:sldId id="258" r:id="rId5"/>
    <p:sldId id="281" r:id="rId6"/>
    <p:sldId id="259" r:id="rId7"/>
    <p:sldId id="274" r:id="rId8"/>
    <p:sldId id="260" r:id="rId9"/>
    <p:sldId id="261" r:id="rId10"/>
    <p:sldId id="262" r:id="rId11"/>
    <p:sldId id="263" r:id="rId12"/>
    <p:sldId id="282" r:id="rId13"/>
    <p:sldId id="283" r:id="rId14"/>
    <p:sldId id="284" r:id="rId15"/>
    <p:sldId id="276" r:id="rId16"/>
    <p:sldId id="264" r:id="rId17"/>
    <p:sldId id="285" r:id="rId18"/>
    <p:sldId id="277" r:id="rId19"/>
    <p:sldId id="286" r:id="rId20"/>
    <p:sldId id="267" r:id="rId21"/>
    <p:sldId id="288" r:id="rId22"/>
    <p:sldId id="278" r:id="rId23"/>
    <p:sldId id="289" r:id="rId24"/>
    <p:sldId id="290" r:id="rId25"/>
    <p:sldId id="291" r:id="rId26"/>
    <p:sldId id="27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深色样式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深色样式 1 - 强调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深色样式 1 - 强调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344D84-9AFB-497E-A393-DC336BA19D2E}" styleName="中度样式 3 - 强调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83150" autoAdjust="0"/>
  </p:normalViewPr>
  <p:slideViewPr>
    <p:cSldViewPr snapToGrid="0">
      <p:cViewPr varScale="1">
        <p:scale>
          <a:sx n="61" d="100"/>
          <a:sy n="61" d="100"/>
        </p:scale>
        <p:origin x="16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F6CE7-9CA2-41C3-91EA-C560D6475FD1}" type="datetimeFigureOut">
              <a:rPr lang="zh-CN" altLang="en-US" smtClean="0"/>
              <a:t>2017/11/5</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827EA-4030-46D5-8E9B-281A29F6A73B}" type="slidenum">
              <a:rPr lang="zh-CN" altLang="en-US" smtClean="0"/>
              <a:t>‹#›</a:t>
            </a:fld>
            <a:endParaRPr lang="zh-CN" altLang="en-US"/>
          </a:p>
        </p:txBody>
      </p:sp>
    </p:spTree>
    <p:extLst>
      <p:ext uri="{BB962C8B-B14F-4D97-AF65-F5344CB8AC3E}">
        <p14:creationId xmlns:p14="http://schemas.microsoft.com/office/powerpoint/2010/main" val="2190575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The outline is structured as follows. In the first part, I want to introduce intra PU mode decision in HEVC.</a:t>
            </a:r>
          </a:p>
          <a:p>
            <a:r>
              <a:rPr lang="en-US" altLang="zh-CN" sz="1200" kern="1200" dirty="0" smtClean="0">
                <a:solidFill>
                  <a:schemeClr val="tx1"/>
                </a:solidFill>
                <a:effectLst/>
                <a:latin typeface="+mn-lt"/>
                <a:ea typeface="+mn-ea"/>
                <a:cs typeface="+mn-cs"/>
              </a:rPr>
              <a:t>The second part presents the design of our proposed work. Third, Comparison of different methods; </a:t>
            </a:r>
          </a:p>
          <a:p>
            <a:r>
              <a:rPr lang="en-US" altLang="zh-CN" sz="1200" kern="1200" dirty="0" smtClean="0">
                <a:solidFill>
                  <a:schemeClr val="tx1"/>
                </a:solidFill>
                <a:effectLst/>
                <a:latin typeface="+mn-lt"/>
                <a:ea typeface="+mn-ea"/>
                <a:cs typeface="+mn-cs"/>
              </a:rPr>
              <a:t>then experiments and finally conclusion</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2</a:t>
            </a:fld>
            <a:endParaRPr lang="zh-CN" altLang="en-US"/>
          </a:p>
        </p:txBody>
      </p:sp>
    </p:spTree>
    <p:extLst>
      <p:ext uri="{BB962C8B-B14F-4D97-AF65-F5344CB8AC3E}">
        <p14:creationId xmlns:p14="http://schemas.microsoft.com/office/powerpoint/2010/main" val="608145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About corner detection based RDO process, we think a PU without corners have simplex texture, it could be well predicted by a small candidate list. We first using Sobel operator to get horizontal and vertical components of gradient by the follow formulas(</a:t>
            </a:r>
            <a:r>
              <a:rPr lang="zh-CN" altLang="en-US" sz="1200" kern="1200" dirty="0" smtClean="0">
                <a:solidFill>
                  <a:schemeClr val="tx1"/>
                </a:solidFill>
                <a:effectLst/>
                <a:latin typeface="+mn-lt"/>
                <a:ea typeface="+mn-ea"/>
                <a:cs typeface="+mn-cs"/>
              </a:rPr>
              <a:t>指向公式，停几秒瞅瞅观众再继续</a:t>
            </a:r>
            <a:r>
              <a:rPr lang="en-US" altLang="zh-CN" sz="1200" kern="1200" dirty="0" smtClean="0">
                <a:solidFill>
                  <a:schemeClr val="tx1"/>
                </a:solidFill>
                <a:effectLst/>
                <a:latin typeface="+mn-lt"/>
                <a:ea typeface="+mn-ea"/>
                <a:cs typeface="+mn-cs"/>
              </a:rPr>
              <a:t>). Then we Calculate three parameters A, B, C by those formulas in order to get the matrix M which borrowed from Harris</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12</a:t>
            </a:fld>
            <a:endParaRPr lang="zh-CN" altLang="en-US"/>
          </a:p>
        </p:txBody>
      </p:sp>
    </p:spTree>
    <p:extLst>
      <p:ext uri="{BB962C8B-B14F-4D97-AF65-F5344CB8AC3E}">
        <p14:creationId xmlns:p14="http://schemas.microsoft.com/office/powerpoint/2010/main" val="1003701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r>
                  <a:rPr lang="en-US" altLang="zh-CN" dirty="0" smtClean="0"/>
                  <a:t>The</a:t>
                </a:r>
                <a:r>
                  <a:rPr lang="en-US" altLang="zh-CN" baseline="0" dirty="0" smtClean="0"/>
                  <a:t> matrix M is(</a:t>
                </a:r>
                <a:r>
                  <a:rPr lang="zh-CN" altLang="en-US" baseline="0" dirty="0" smtClean="0"/>
                  <a:t>指向那个矩阵</a:t>
                </a:r>
                <a:r>
                  <a:rPr lang="en-US" altLang="zh-CN" baseline="0" dirty="0" smtClean="0"/>
                  <a:t>) </a:t>
                </a:r>
                <a:r>
                  <a:rPr lang="en-US" altLang="zh-CN" sz="1200" kern="1200" dirty="0" smtClean="0">
                    <a:solidFill>
                      <a:schemeClr val="tx1"/>
                    </a:solidFill>
                    <a:effectLst/>
                    <a:latin typeface="+mn-lt"/>
                    <a:ea typeface="+mn-ea"/>
                    <a:cs typeface="+mn-cs"/>
                  </a:rPr>
                  <a:t>Finally, we calculate the response R by the next equations.</a:t>
                </a:r>
                <a14:m>
                  <m:oMath xmlns:m="http://schemas.openxmlformats.org/officeDocument/2006/math">
                    <m:r>
                      <a:rPr lang="en-US" altLang="zh-CN" sz="1200" i="1" kern="1200">
                        <a:solidFill>
                          <a:schemeClr val="tx1"/>
                        </a:solidFill>
                        <a:effectLst/>
                        <a:latin typeface="Cambria Math" panose="02040503050406030204" pitchFamily="18" charset="0"/>
                        <a:ea typeface="+mn-ea"/>
                        <a:cs typeface="+mn-cs"/>
                      </a:rPr>
                      <m:t> </m:t>
                    </m:r>
                    <m:r>
                      <a:rPr lang="en-US" altLang="zh-CN" sz="1200" i="1" kern="1200">
                        <a:solidFill>
                          <a:schemeClr val="tx1"/>
                        </a:solidFill>
                        <a:effectLst/>
                        <a:latin typeface="Cambria Math" panose="02040503050406030204" pitchFamily="18" charset="0"/>
                        <a:ea typeface="+mn-ea"/>
                        <a:cs typeface="+mn-cs"/>
                      </a:rPr>
                      <m:t>𝛼</m:t>
                    </m:r>
                    <m:r>
                      <a:rPr lang="en-US" altLang="zh-CN" sz="1200" i="1" kern="1200">
                        <a:solidFill>
                          <a:schemeClr val="tx1"/>
                        </a:solidFill>
                        <a:effectLst/>
                        <a:latin typeface="Cambria Math" panose="02040503050406030204" pitchFamily="18" charset="0"/>
                        <a:ea typeface="+mn-ea"/>
                        <a:cs typeface="+mn-cs"/>
                      </a:rPr>
                      <m:t>,</m:t>
                    </m:r>
                    <m:r>
                      <a:rPr lang="en-US" altLang="zh-CN" sz="1200" i="1" kern="1200">
                        <a:solidFill>
                          <a:schemeClr val="tx1"/>
                        </a:solidFill>
                        <a:effectLst/>
                        <a:latin typeface="Cambria Math" panose="02040503050406030204" pitchFamily="18" charset="0"/>
                        <a:ea typeface="+mn-ea"/>
                        <a:cs typeface="+mn-cs"/>
                      </a:rPr>
                      <m:t>𝛽</m:t>
                    </m:r>
                  </m:oMath>
                </a14:m>
                <a:r>
                  <a:rPr lang="en-US" altLang="zh-CN" sz="1200" kern="1200" dirty="0">
                    <a:solidFill>
                      <a:schemeClr val="tx1"/>
                    </a:solidFill>
                    <a:effectLst/>
                    <a:latin typeface="+mn-lt"/>
                    <a:ea typeface="+mn-ea"/>
                    <a:cs typeface="+mn-cs"/>
                  </a:rPr>
                  <a:t> stand for the two eigenvalues of </a:t>
                </a:r>
                <a:r>
                  <a:rPr lang="en-US" altLang="zh-CN" sz="1200" kern="1200" dirty="0" smtClean="0">
                    <a:solidFill>
                      <a:schemeClr val="tx1"/>
                    </a:solidFill>
                    <a:effectLst/>
                    <a:latin typeface="+mn-lt"/>
                    <a:ea typeface="+mn-ea"/>
                    <a:cs typeface="+mn-cs"/>
                  </a:rPr>
                  <a:t>M.</a:t>
                </a:r>
                <a:r>
                  <a:rPr lang="en-US" altLang="zh-CN" sz="1200" kern="1200" baseline="0" dirty="0" smtClean="0">
                    <a:solidFill>
                      <a:schemeClr val="tx1"/>
                    </a:solidFill>
                    <a:effectLst/>
                    <a:latin typeface="+mn-lt"/>
                    <a:ea typeface="+mn-ea"/>
                    <a:cs typeface="+mn-cs"/>
                  </a:rPr>
                  <a:t> </a:t>
                </a:r>
                <a:r>
                  <a:rPr lang="en-US" altLang="zh-CN" sz="1200" kern="1200" dirty="0" smtClean="0">
                    <a:solidFill>
                      <a:schemeClr val="tx1"/>
                    </a:solidFill>
                    <a:effectLst/>
                    <a:latin typeface="+mn-lt"/>
                    <a:ea typeface="+mn-ea"/>
                    <a:cs typeface="+mn-cs"/>
                  </a:rPr>
                  <a:t>From </a:t>
                </a:r>
                <a:r>
                  <a:rPr lang="en-US" altLang="zh-CN" sz="1200" kern="1200" dirty="0">
                    <a:solidFill>
                      <a:schemeClr val="tx1"/>
                    </a:solidFill>
                    <a:effectLst/>
                    <a:latin typeface="+mn-lt"/>
                    <a:ea typeface="+mn-ea"/>
                    <a:cs typeface="+mn-cs"/>
                  </a:rPr>
                  <a:t>Harris work, we </a:t>
                </a:r>
                <a:r>
                  <a:rPr lang="en-US" altLang="zh-CN" sz="1200" kern="1200" dirty="0" smtClean="0">
                    <a:solidFill>
                      <a:schemeClr val="tx1"/>
                    </a:solidFill>
                    <a:effectLst/>
                    <a:latin typeface="+mn-lt"/>
                    <a:ea typeface="+mn-ea"/>
                    <a:cs typeface="+mn-cs"/>
                  </a:rPr>
                  <a:t>know </a:t>
                </a:r>
                <a:r>
                  <a:rPr lang="en-US" altLang="zh-CN" sz="1200" kern="1200" dirty="0">
                    <a:solidFill>
                      <a:schemeClr val="tx1"/>
                    </a:solidFill>
                    <a:effectLst/>
                    <a:latin typeface="+mn-lt"/>
                    <a:ea typeface="+mn-ea"/>
                    <a:cs typeface="+mn-cs"/>
                  </a:rPr>
                  <a:t>the R in inverse proportion to the probability that the block owning corner. In our experiments, if R &gt; 10, we think there is no corner in the block. Thus, if current PU has no corner, we will choose the 5 modes mapped the largest out of CNN as PU candidate list</a:t>
                </a:r>
                <a:endParaRPr lang="zh-CN" altLang="en-US" dirty="0"/>
              </a:p>
            </p:txBody>
          </p:sp>
        </mc:Choice>
        <mc:Fallback xmlns="">
          <p:sp>
            <p:nvSpPr>
              <p:cNvPr id="3" name="备注占位符 2"/>
              <p:cNvSpPr>
                <a:spLocks noGrp="1"/>
              </p:cNvSpPr>
              <p:nvPr>
                <p:ph type="body" idx="1"/>
              </p:nvPr>
            </p:nvSpPr>
            <p:spPr/>
            <p:txBody>
              <a:bodyPr/>
              <a:lstStyle/>
              <a:p>
                <a:r>
                  <a:rPr lang="en-US" altLang="zh-CN" dirty="0" smtClean="0"/>
                  <a:t>The</a:t>
                </a:r>
                <a:r>
                  <a:rPr lang="en-US" altLang="zh-CN" baseline="0" dirty="0" smtClean="0"/>
                  <a:t> matrix M is(</a:t>
                </a:r>
                <a:r>
                  <a:rPr lang="zh-CN" altLang="en-US" baseline="0" dirty="0" smtClean="0"/>
                  <a:t>指向那个矩阵</a:t>
                </a:r>
                <a:r>
                  <a:rPr lang="en-US" altLang="zh-CN" baseline="0" dirty="0" smtClean="0"/>
                  <a:t>) </a:t>
                </a:r>
                <a:r>
                  <a:rPr lang="en-US" altLang="zh-CN" sz="1200" kern="1200" dirty="0" smtClean="0">
                    <a:solidFill>
                      <a:schemeClr val="tx1"/>
                    </a:solidFill>
                    <a:effectLst/>
                    <a:latin typeface="+mn-lt"/>
                    <a:ea typeface="+mn-ea"/>
                    <a:cs typeface="+mn-cs"/>
                  </a:rPr>
                  <a:t>Finally, we calculate the response R by the next equations.</a:t>
                </a:r>
                <a:r>
                  <a:rPr lang="en-US" altLang="zh-CN" sz="1200" i="0" kern="1200">
                    <a:solidFill>
                      <a:schemeClr val="tx1"/>
                    </a:solidFill>
                    <a:effectLst/>
                    <a:latin typeface="+mn-lt"/>
                    <a:ea typeface="+mn-ea"/>
                    <a:cs typeface="+mn-cs"/>
                  </a:rPr>
                  <a:t> 𝛼,𝛽</a:t>
                </a:r>
                <a:r>
                  <a:rPr lang="en-US" altLang="zh-CN" sz="1200" kern="1200" dirty="0">
                    <a:solidFill>
                      <a:schemeClr val="tx1"/>
                    </a:solidFill>
                    <a:effectLst/>
                    <a:latin typeface="+mn-lt"/>
                    <a:ea typeface="+mn-ea"/>
                    <a:cs typeface="+mn-cs"/>
                  </a:rPr>
                  <a:t> stand for the two eigenvalues of </a:t>
                </a:r>
                <a:r>
                  <a:rPr lang="en-US" altLang="zh-CN" sz="1200" kern="1200" dirty="0" smtClean="0">
                    <a:solidFill>
                      <a:schemeClr val="tx1"/>
                    </a:solidFill>
                    <a:effectLst/>
                    <a:latin typeface="+mn-lt"/>
                    <a:ea typeface="+mn-ea"/>
                    <a:cs typeface="+mn-cs"/>
                  </a:rPr>
                  <a:t>M.</a:t>
                </a:r>
                <a:r>
                  <a:rPr lang="en-US" altLang="zh-CN" sz="1200" kern="1200" baseline="0" dirty="0" smtClean="0">
                    <a:solidFill>
                      <a:schemeClr val="tx1"/>
                    </a:solidFill>
                    <a:effectLst/>
                    <a:latin typeface="+mn-lt"/>
                    <a:ea typeface="+mn-ea"/>
                    <a:cs typeface="+mn-cs"/>
                  </a:rPr>
                  <a:t> </a:t>
                </a:r>
                <a:r>
                  <a:rPr lang="en-US" altLang="zh-CN" sz="1200" kern="1200" dirty="0" smtClean="0">
                    <a:solidFill>
                      <a:schemeClr val="tx1"/>
                    </a:solidFill>
                    <a:effectLst/>
                    <a:latin typeface="+mn-lt"/>
                    <a:ea typeface="+mn-ea"/>
                    <a:cs typeface="+mn-cs"/>
                  </a:rPr>
                  <a:t>From </a:t>
                </a:r>
                <a:r>
                  <a:rPr lang="en-US" altLang="zh-CN" sz="1200" kern="1200" dirty="0">
                    <a:solidFill>
                      <a:schemeClr val="tx1"/>
                    </a:solidFill>
                    <a:effectLst/>
                    <a:latin typeface="+mn-lt"/>
                    <a:ea typeface="+mn-ea"/>
                    <a:cs typeface="+mn-cs"/>
                  </a:rPr>
                  <a:t>Harris work, we </a:t>
                </a:r>
                <a:r>
                  <a:rPr lang="en-US" altLang="zh-CN" sz="1200" kern="1200" dirty="0" smtClean="0">
                    <a:solidFill>
                      <a:schemeClr val="tx1"/>
                    </a:solidFill>
                    <a:effectLst/>
                    <a:latin typeface="+mn-lt"/>
                    <a:ea typeface="+mn-ea"/>
                    <a:cs typeface="+mn-cs"/>
                  </a:rPr>
                  <a:t>know </a:t>
                </a:r>
                <a:r>
                  <a:rPr lang="en-US" altLang="zh-CN" sz="1200" kern="1200" dirty="0">
                    <a:solidFill>
                      <a:schemeClr val="tx1"/>
                    </a:solidFill>
                    <a:effectLst/>
                    <a:latin typeface="+mn-lt"/>
                    <a:ea typeface="+mn-ea"/>
                    <a:cs typeface="+mn-cs"/>
                  </a:rPr>
                  <a:t>the R in inverse proportion to the probability that the block owning corner. In our experiments, if R &gt; 10, we think there is no corner in the block. Thus, if current PU has no corner, we will choose the 5 modes mapped the largest out of CNN as PU candidate list</a:t>
                </a:r>
                <a:endParaRPr lang="zh-CN" altLang="en-US" dirty="0"/>
              </a:p>
            </p:txBody>
          </p:sp>
        </mc:Fallback>
      </mc:AlternateContent>
      <p:sp>
        <p:nvSpPr>
          <p:cNvPr id="4" name="灯片编号占位符 3"/>
          <p:cNvSpPr>
            <a:spLocks noGrp="1"/>
          </p:cNvSpPr>
          <p:nvPr>
            <p:ph type="sldNum" sz="quarter" idx="10"/>
          </p:nvPr>
        </p:nvSpPr>
        <p:spPr/>
        <p:txBody>
          <a:bodyPr/>
          <a:lstStyle/>
          <a:p>
            <a:fld id="{C08827EA-4030-46D5-8E9B-281A29F6A73B}" type="slidenum">
              <a:rPr lang="zh-CN" altLang="en-US" smtClean="0"/>
              <a:t>13</a:t>
            </a:fld>
            <a:endParaRPr lang="zh-CN" altLang="en-US"/>
          </a:p>
        </p:txBody>
      </p:sp>
    </p:spTree>
    <p:extLst>
      <p:ext uri="{BB962C8B-B14F-4D97-AF65-F5344CB8AC3E}">
        <p14:creationId xmlns:p14="http://schemas.microsoft.com/office/powerpoint/2010/main" val="560674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OK, the previous works on intra PU mode decision main</a:t>
            </a:r>
            <a:r>
              <a:rPr lang="en-US" altLang="zh-CN" sz="1200" kern="1200" baseline="0" dirty="0" smtClean="0">
                <a:solidFill>
                  <a:schemeClr val="tx1"/>
                </a:solidFill>
                <a:effectLst/>
                <a:latin typeface="+mn-lt"/>
                <a:ea typeface="+mn-ea"/>
                <a:cs typeface="+mn-cs"/>
              </a:rPr>
              <a:t> adopted follow technologies</a:t>
            </a:r>
            <a:r>
              <a:rPr lang="en-US" altLang="zh-CN" sz="1200" kern="1200" dirty="0" smtClean="0">
                <a:solidFill>
                  <a:schemeClr val="tx1"/>
                </a:solidFill>
                <a:effectLst/>
                <a:latin typeface="+mn-lt"/>
                <a:ea typeface="+mn-ea"/>
                <a:cs typeface="+mn-cs"/>
              </a:rPr>
              <a:t>, in RMD process, the first method is Adopting the edge strength extractor to get PU candidate list, the other</a:t>
            </a:r>
            <a:r>
              <a:rPr lang="en-US" altLang="zh-CN" sz="1200" kern="1200" baseline="0" dirty="0" smtClean="0">
                <a:solidFill>
                  <a:schemeClr val="tx1"/>
                </a:solidFill>
                <a:effectLst/>
                <a:latin typeface="+mn-lt"/>
                <a:ea typeface="+mn-ea"/>
                <a:cs typeface="+mn-cs"/>
              </a:rPr>
              <a:t> one</a:t>
            </a:r>
            <a:r>
              <a:rPr lang="en-US" altLang="zh-CN" sz="1200" kern="1200" dirty="0" smtClean="0">
                <a:solidFill>
                  <a:schemeClr val="tx1"/>
                </a:solidFill>
                <a:effectLst/>
                <a:latin typeface="+mn-lt"/>
                <a:ea typeface="+mn-ea"/>
                <a:cs typeface="+mn-cs"/>
              </a:rPr>
              <a:t> is applying the rough to fine search strategy to reduce the overall complexity; in RDO process, there are also many strategies. Like Using texture information to reduce the candidate list of current PU. Bringing in network as the technique to decrease the candidate modes.</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15</a:t>
            </a:fld>
            <a:endParaRPr lang="zh-CN" altLang="en-US"/>
          </a:p>
        </p:txBody>
      </p:sp>
    </p:spTree>
    <p:extLst>
      <p:ext uri="{BB962C8B-B14F-4D97-AF65-F5344CB8AC3E}">
        <p14:creationId xmlns:p14="http://schemas.microsoft.com/office/powerpoint/2010/main" val="4643346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Compared with previous works, our algorithm bringing in CNN as the technology to get PU candidate list. The inputs of our CNN are merely composed of the source image pixels and QP. This feature prompts the proposed method efficient to the high parallel hardwired encoder design. Corner detection algorithm can also reduce redundant modes in PU candidate list. </a:t>
            </a:r>
            <a:r>
              <a:rPr lang="en-US" altLang="zh-CN" sz="1200" b="0" i="0" u="none" strike="noStrike" kern="1200" baseline="0" dirty="0" smtClean="0">
                <a:solidFill>
                  <a:schemeClr val="tx1"/>
                </a:solidFill>
                <a:latin typeface="+mn-lt"/>
                <a:ea typeface="+mn-ea"/>
                <a:cs typeface="+mn-cs"/>
              </a:rPr>
              <a:t>It should be further emphasized that our PU mode decision method is orthogonal to the previous algorithms belonging to the next part.</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16</a:t>
            </a:fld>
            <a:endParaRPr lang="zh-CN" altLang="en-US"/>
          </a:p>
        </p:txBody>
      </p:sp>
    </p:spTree>
    <p:extLst>
      <p:ext uri="{BB962C8B-B14F-4D97-AF65-F5344CB8AC3E}">
        <p14:creationId xmlns:p14="http://schemas.microsoft.com/office/powerpoint/2010/main" val="2228568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In HEVC,</a:t>
            </a:r>
            <a:r>
              <a:rPr lang="zh-CN" altLang="zh-CN" sz="1200" kern="1200" dirty="0" smtClean="0">
                <a:solidFill>
                  <a:schemeClr val="tx1"/>
                </a:solidFill>
                <a:effectLst/>
                <a:latin typeface="+mn-lt"/>
                <a:ea typeface="+mn-ea"/>
                <a:cs typeface="+mn-cs"/>
              </a:rPr>
              <a:t>（照着</a:t>
            </a:r>
            <a:r>
              <a:rPr lang="en-US" altLang="zh-CN" sz="1200" kern="1200" dirty="0" smtClean="0">
                <a:solidFill>
                  <a:schemeClr val="tx1"/>
                </a:solidFill>
                <a:effectLst/>
                <a:latin typeface="+mn-lt"/>
                <a:ea typeface="+mn-ea"/>
                <a:cs typeface="+mn-cs"/>
              </a:rPr>
              <a:t>PPT</a:t>
            </a:r>
            <a:r>
              <a:rPr lang="zh-CN" altLang="zh-CN" sz="1200" kern="1200" dirty="0" smtClean="0">
                <a:solidFill>
                  <a:schemeClr val="tx1"/>
                </a:solidFill>
                <a:effectLst/>
                <a:latin typeface="+mn-lt"/>
                <a:ea typeface="+mn-ea"/>
                <a:cs typeface="+mn-cs"/>
              </a:rPr>
              <a:t>上念）</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18</a:t>
            </a:fld>
            <a:endParaRPr lang="zh-CN" altLang="en-US"/>
          </a:p>
        </p:txBody>
      </p:sp>
    </p:spTree>
    <p:extLst>
      <p:ext uri="{BB962C8B-B14F-4D97-AF65-F5344CB8AC3E}">
        <p14:creationId xmlns:p14="http://schemas.microsoft.com/office/powerpoint/2010/main" val="2818055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This is the part of coding performance of Proposed algorithm. </a:t>
            </a:r>
          </a:p>
          <a:p>
            <a:r>
              <a:rPr lang="en-US" altLang="zh-CN" sz="1200" kern="1200" dirty="0" smtClean="0">
                <a:solidFill>
                  <a:schemeClr val="tx1"/>
                </a:solidFill>
                <a:effectLst/>
                <a:latin typeface="+mn-lt"/>
                <a:ea typeface="+mn-ea"/>
                <a:cs typeface="+mn-cs"/>
              </a:rPr>
              <a:t>It should be note that in Class F, the most sensitive sequence, our coding performance is still optimistic.</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19</a:t>
            </a:fld>
            <a:endParaRPr lang="zh-CN" altLang="en-US"/>
          </a:p>
        </p:txBody>
      </p:sp>
    </p:spTree>
    <p:extLst>
      <p:ext uri="{BB962C8B-B14F-4D97-AF65-F5344CB8AC3E}">
        <p14:creationId xmlns:p14="http://schemas.microsoft.com/office/powerpoint/2010/main" val="2455188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This is the Comparison Between Our Proposed Algorithm and Previous works. Algorithm [4][6] are based on the edge strength extractor to get PU candidate list, Algorithm [5] adopt network as the technique to decrease the candidate modes.</a:t>
            </a:r>
            <a:r>
              <a:rPr lang="en-US" altLang="zh-CN" sz="1200" kern="1200" baseline="0" dirty="0" smtClean="0">
                <a:solidFill>
                  <a:schemeClr val="tx1"/>
                </a:solidFill>
                <a:effectLst/>
                <a:latin typeface="+mn-lt"/>
                <a:ea typeface="+mn-ea"/>
                <a:cs typeface="+mn-cs"/>
              </a:rPr>
              <a:t> </a:t>
            </a:r>
            <a:r>
              <a:rPr lang="en-US" altLang="zh-CN" sz="1200" kern="1200" dirty="0" smtClean="0">
                <a:solidFill>
                  <a:schemeClr val="tx1"/>
                </a:solidFill>
                <a:effectLst/>
                <a:latin typeface="+mn-lt"/>
                <a:ea typeface="+mn-ea"/>
                <a:cs typeface="+mn-cs"/>
              </a:rPr>
              <a:t>We can get our algorithm are more precise than algorithm [4][6], and save more coding time. Because algorithm [5] Apply the rough to fine search strategy to reduce the overall complexity. So our work is less precise than their work. But because corner detection algorithm, our work save more time too.</a:t>
            </a:r>
            <a:endParaRPr lang="zh-CN" altLang="zh-CN" sz="1200" kern="1200" dirty="0" smtClean="0">
              <a:solidFill>
                <a:schemeClr val="tx1"/>
              </a:solidFill>
              <a:effectLst/>
              <a:latin typeface="+mn-lt"/>
              <a:ea typeface="+mn-ea"/>
              <a:cs typeface="+mn-cs"/>
            </a:endParaRPr>
          </a:p>
          <a:p>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20</a:t>
            </a:fld>
            <a:endParaRPr lang="zh-CN" altLang="en-US"/>
          </a:p>
        </p:txBody>
      </p:sp>
    </p:spTree>
    <p:extLst>
      <p:ext uri="{BB962C8B-B14F-4D97-AF65-F5344CB8AC3E}">
        <p14:creationId xmlns:p14="http://schemas.microsoft.com/office/powerpoint/2010/main" val="18021769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In this paper, our goal is alleviating the computation complexity of intra coding in HEVC. By introducing CNN and corner detection</a:t>
            </a:r>
            <a:r>
              <a:rPr lang="en-US" altLang="zh-CN" sz="1200" kern="1200" baseline="0" dirty="0" smtClean="0">
                <a:solidFill>
                  <a:schemeClr val="tx1"/>
                </a:solidFill>
                <a:effectLst/>
                <a:latin typeface="+mn-lt"/>
                <a:ea typeface="+mn-ea"/>
                <a:cs typeface="+mn-cs"/>
              </a:rPr>
              <a:t> algorithm,</a:t>
            </a:r>
            <a:endParaRPr lang="zh-CN" altLang="zh-CN" sz="1200"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the</a:t>
            </a:r>
            <a:r>
              <a:rPr lang="en-US" altLang="zh-CN" sz="1200" kern="1200" baseline="0" dirty="0" smtClean="0">
                <a:solidFill>
                  <a:schemeClr val="tx1"/>
                </a:solidFill>
                <a:effectLst/>
                <a:latin typeface="+mn-lt"/>
                <a:ea typeface="+mn-ea"/>
                <a:cs typeface="+mn-cs"/>
              </a:rPr>
              <a:t> i</a:t>
            </a:r>
            <a:r>
              <a:rPr lang="en-US" altLang="zh-CN" sz="1200" kern="1200" dirty="0" smtClean="0">
                <a:solidFill>
                  <a:schemeClr val="tx1"/>
                </a:solidFill>
                <a:effectLst/>
                <a:latin typeface="+mn-lt"/>
                <a:ea typeface="+mn-ea"/>
                <a:cs typeface="+mn-cs"/>
              </a:rPr>
              <a:t>ntra coding time saving 27.92%, BDDR just increase 1.15%. And our method provides the advanced performance in the most sensitive sequence. </a:t>
            </a:r>
          </a:p>
          <a:p>
            <a:r>
              <a:rPr lang="en-US" altLang="zh-CN" sz="1200" kern="1200" dirty="0" smtClean="0">
                <a:solidFill>
                  <a:schemeClr val="tx1"/>
                </a:solidFill>
                <a:effectLst/>
                <a:latin typeface="+mn-lt"/>
                <a:ea typeface="+mn-ea"/>
                <a:cs typeface="+mn-cs"/>
              </a:rPr>
              <a:t>What’s more, </a:t>
            </a:r>
            <a:r>
              <a:rPr lang="en-US" altLang="zh-CN" sz="1200" b="0" i="0" u="none" strike="noStrike" kern="1200" baseline="0" dirty="0" smtClean="0">
                <a:solidFill>
                  <a:schemeClr val="tx1"/>
                </a:solidFill>
                <a:effectLst/>
                <a:latin typeface="+mn-lt"/>
                <a:ea typeface="+mn-ea"/>
                <a:cs typeface="+mn-cs"/>
              </a:rPr>
              <a:t>t</a:t>
            </a:r>
            <a:r>
              <a:rPr lang="en-US" altLang="zh-CN" sz="1200" b="0" i="0" u="none" strike="noStrike" kern="1200" baseline="0" dirty="0" smtClean="0">
                <a:solidFill>
                  <a:schemeClr val="tx1"/>
                </a:solidFill>
                <a:latin typeface="+mn-lt"/>
                <a:ea typeface="+mn-ea"/>
                <a:cs typeface="+mn-cs"/>
              </a:rPr>
              <a:t>he inputs of our CNN are merely composed of the source image pixels and QP, this feature prompts the proposed method</a:t>
            </a:r>
            <a:r>
              <a:rPr lang="en-US" altLang="zh-CN" sz="1200" kern="1200" dirty="0" smtClean="0">
                <a:solidFill>
                  <a:schemeClr val="tx1"/>
                </a:solidFill>
                <a:effectLst/>
                <a:latin typeface="+mn-lt"/>
                <a:ea typeface="+mn-ea"/>
                <a:cs typeface="+mn-cs"/>
              </a:rPr>
              <a:t> efficient to the high parallel hardwired encoder design.</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22</a:t>
            </a:fld>
            <a:endParaRPr lang="zh-CN" altLang="en-US"/>
          </a:p>
        </p:txBody>
      </p:sp>
    </p:spTree>
    <p:extLst>
      <p:ext uri="{BB962C8B-B14F-4D97-AF65-F5344CB8AC3E}">
        <p14:creationId xmlns:p14="http://schemas.microsoft.com/office/powerpoint/2010/main" val="113800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 In intra coding mode of HEVC, the PU mode decision, which is including RMD process and Full RDO process, plays a vital role. </a:t>
            </a:r>
          </a:p>
          <a:p>
            <a:r>
              <a:rPr lang="en-US" altLang="zh-CN" sz="1200" kern="1200" dirty="0" smtClean="0">
                <a:solidFill>
                  <a:schemeClr val="tx1"/>
                </a:solidFill>
                <a:effectLst/>
                <a:latin typeface="+mn-lt"/>
                <a:ea typeface="+mn-ea"/>
                <a:cs typeface="+mn-cs"/>
              </a:rPr>
              <a:t>Naturally, our goal is to optimize those two processes. when implementation in hardwired, we know that the parallel could influence coding efficiency. </a:t>
            </a:r>
          </a:p>
          <a:p>
            <a:r>
              <a:rPr lang="en-US" altLang="zh-CN" sz="1200" kern="1200" dirty="0" smtClean="0">
                <a:solidFill>
                  <a:schemeClr val="tx1"/>
                </a:solidFill>
                <a:effectLst/>
                <a:latin typeface="+mn-lt"/>
                <a:ea typeface="+mn-ea"/>
                <a:cs typeface="+mn-cs"/>
              </a:rPr>
              <a:t>And the complexity and power consumption also should be considered.</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3</a:t>
            </a:fld>
            <a:endParaRPr lang="zh-CN" altLang="en-US"/>
          </a:p>
        </p:txBody>
      </p:sp>
    </p:spTree>
    <p:extLst>
      <p:ext uri="{BB962C8B-B14F-4D97-AF65-F5344CB8AC3E}">
        <p14:creationId xmlns:p14="http://schemas.microsoft.com/office/powerpoint/2010/main" val="1704718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In RMD process, there are 35 prediction modes, including DC, Planar and 33 direction modes.</a:t>
            </a:r>
          </a:p>
          <a:p>
            <a:r>
              <a:rPr lang="en-US" altLang="zh-CN" sz="1200" kern="1200" dirty="0" smtClean="0">
                <a:solidFill>
                  <a:schemeClr val="tx1"/>
                </a:solidFill>
                <a:effectLst/>
                <a:latin typeface="+mn-lt"/>
                <a:ea typeface="+mn-ea"/>
                <a:cs typeface="+mn-cs"/>
              </a:rPr>
              <a:t>Compared with H.264, the number of prediction modes has increased by about three times. </a:t>
            </a:r>
          </a:p>
          <a:p>
            <a:r>
              <a:rPr lang="en-US" altLang="zh-CN" sz="1200" kern="1200" dirty="0" smtClean="0">
                <a:solidFill>
                  <a:schemeClr val="tx1"/>
                </a:solidFill>
                <a:effectLst/>
                <a:latin typeface="+mn-lt"/>
                <a:ea typeface="+mn-ea"/>
                <a:cs typeface="+mn-cs"/>
              </a:rPr>
              <a:t>That is to say, HEVC is more precise on PU prediction. But the cost is high computational complexity</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4</a:t>
            </a:fld>
            <a:endParaRPr lang="zh-CN" altLang="en-US"/>
          </a:p>
        </p:txBody>
      </p:sp>
    </p:spTree>
    <p:extLst>
      <p:ext uri="{BB962C8B-B14F-4D97-AF65-F5344CB8AC3E}">
        <p14:creationId xmlns:p14="http://schemas.microsoft.com/office/powerpoint/2010/main" val="3730557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let me introduce the intra PU mode decision process in original HEVC simply. Firstly, preparing the reference pixels. </a:t>
            </a:r>
          </a:p>
          <a:p>
            <a:r>
              <a:rPr lang="en-US" altLang="zh-CN" sz="1200" kern="1200" dirty="0" smtClean="0">
                <a:solidFill>
                  <a:schemeClr val="tx1"/>
                </a:solidFill>
                <a:effectLst/>
                <a:latin typeface="+mn-lt"/>
                <a:ea typeface="+mn-ea"/>
                <a:cs typeface="+mn-cs"/>
              </a:rPr>
              <a:t>Secondly, traversing 35 prediction modes to calculate the rough cost of each mode. Thirdly, Get N modes mapped the smallest rough cost as PU candidate list. </a:t>
            </a:r>
          </a:p>
          <a:p>
            <a:r>
              <a:rPr lang="en-US" altLang="zh-CN" sz="1200" kern="1200" dirty="0" smtClean="0">
                <a:solidFill>
                  <a:schemeClr val="tx1"/>
                </a:solidFill>
                <a:effectLst/>
                <a:latin typeface="+mn-lt"/>
                <a:ea typeface="+mn-ea"/>
                <a:cs typeface="+mn-cs"/>
              </a:rPr>
              <a:t>Fourthly, adding above and left Pus’ predicted modes to its candidate list. Finally, doing Full RDO process under the PU candidate list. </a:t>
            </a:r>
          </a:p>
          <a:p>
            <a:r>
              <a:rPr lang="en-US" altLang="zh-CN" sz="1200" kern="1200" dirty="0" smtClean="0">
                <a:solidFill>
                  <a:schemeClr val="tx1"/>
                </a:solidFill>
                <a:effectLst/>
                <a:latin typeface="+mn-lt"/>
                <a:ea typeface="+mn-ea"/>
                <a:cs typeface="+mn-cs"/>
              </a:rPr>
              <a:t>In RMD process, computational complexity comes from traversing 35 modes, the use of neighbor PU modes is not good for high parallel and the candidate list maybe a little large for simple texture PU</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5</a:t>
            </a:fld>
            <a:endParaRPr lang="zh-CN" altLang="en-US"/>
          </a:p>
        </p:txBody>
      </p:sp>
    </p:spTree>
    <p:extLst>
      <p:ext uri="{BB962C8B-B14F-4D97-AF65-F5344CB8AC3E}">
        <p14:creationId xmlns:p14="http://schemas.microsoft.com/office/powerpoint/2010/main" val="2865548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OK, now, let me introduce our proposed work. In this chart, we can see, Our work is aiming at 4x4 and 8x8 PU. Firstly, we get the PU pixel matrix P and QP, the matrix P comprises current PU and its top row and left column pixels. Then we send them to a function named </a:t>
            </a:r>
            <a:r>
              <a:rPr lang="en-US" altLang="zh-CN" sz="1200" kern="1200" dirty="0" err="1" smtClean="0">
                <a:solidFill>
                  <a:schemeClr val="tx1"/>
                </a:solidFill>
                <a:effectLst/>
                <a:latin typeface="+mn-lt"/>
                <a:ea typeface="+mn-ea"/>
                <a:cs typeface="+mn-cs"/>
              </a:rPr>
              <a:t>FastPUMode</a:t>
            </a:r>
            <a:r>
              <a:rPr lang="en-US" altLang="zh-CN" sz="1200" kern="1200" dirty="0" smtClean="0">
                <a:solidFill>
                  <a:schemeClr val="tx1"/>
                </a:solidFill>
                <a:effectLst/>
                <a:latin typeface="+mn-lt"/>
                <a:ea typeface="+mn-ea"/>
                <a:cs typeface="+mn-cs"/>
              </a:rPr>
              <a:t>. This function integrated with CNN and corner detection will give the candidate list of current PU.</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7</a:t>
            </a:fld>
            <a:endParaRPr lang="zh-CN" altLang="en-US"/>
          </a:p>
        </p:txBody>
      </p:sp>
    </p:spTree>
    <p:extLst>
      <p:ext uri="{BB962C8B-B14F-4D97-AF65-F5344CB8AC3E}">
        <p14:creationId xmlns:p14="http://schemas.microsoft.com/office/powerpoint/2010/main" val="4171609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OK, let’s see our CNN based RMD process. Firstly, we should sub-sample 8x8 PU matrix</a:t>
            </a:r>
            <a:r>
              <a:rPr lang="en-US" altLang="zh-CN" sz="1200" kern="1200" baseline="0" dirty="0" smtClean="0">
                <a:solidFill>
                  <a:schemeClr val="tx1"/>
                </a:solidFill>
                <a:effectLst/>
                <a:latin typeface="+mn-lt"/>
                <a:ea typeface="+mn-ea"/>
                <a:cs typeface="+mn-cs"/>
              </a:rPr>
              <a:t> P to 5x5</a:t>
            </a:r>
            <a:r>
              <a:rPr lang="en-US" altLang="zh-CN" sz="1200" kern="1200" dirty="0" smtClean="0">
                <a:solidFill>
                  <a:schemeClr val="tx1"/>
                </a:solidFill>
                <a:effectLst/>
                <a:latin typeface="+mn-lt"/>
                <a:ea typeface="+mn-ea"/>
                <a:cs typeface="+mn-cs"/>
              </a:rPr>
              <a:t>, in order to alleviate the complexity of hardwired. We </a:t>
            </a:r>
            <a:r>
              <a:rPr lang="en-US" altLang="zh-CN" sz="1200" kern="1200" dirty="0">
                <a:solidFill>
                  <a:schemeClr val="tx1"/>
                </a:solidFill>
                <a:effectLst/>
                <a:latin typeface="+mn-lt"/>
                <a:ea typeface="+mn-ea"/>
                <a:cs typeface="+mn-cs"/>
              </a:rPr>
              <a:t>next carry out the coarse edge strength by this formula(</a:t>
            </a:r>
            <a:r>
              <a:rPr lang="zh-CN" altLang="zh-CN" sz="1200" kern="1200" dirty="0">
                <a:solidFill>
                  <a:schemeClr val="tx1"/>
                </a:solidFill>
                <a:effectLst/>
                <a:latin typeface="+mn-lt"/>
                <a:ea typeface="+mn-ea"/>
                <a:cs typeface="+mn-cs"/>
              </a:rPr>
              <a:t>指向</a:t>
            </a:r>
            <a:r>
              <a:rPr lang="en-US" altLang="zh-CN" sz="1200" kern="1200" dirty="0">
                <a:solidFill>
                  <a:schemeClr val="tx1"/>
                </a:solidFill>
                <a:effectLst/>
                <a:latin typeface="+mn-lt"/>
                <a:ea typeface="+mn-ea"/>
                <a:cs typeface="+mn-cs"/>
              </a:rPr>
              <a:t>PPT</a:t>
            </a:r>
            <a:r>
              <a:rPr lang="zh-CN" altLang="zh-CN" sz="1200" kern="1200" dirty="0">
                <a:solidFill>
                  <a:schemeClr val="tx1"/>
                </a:solidFill>
                <a:effectLst/>
                <a:latin typeface="+mn-lt"/>
                <a:ea typeface="+mn-ea"/>
                <a:cs typeface="+mn-cs"/>
              </a:rPr>
              <a:t>上的</a:t>
            </a:r>
            <a:r>
              <a:rPr lang="zh-CN" altLang="zh-CN" sz="1200" kern="1200" dirty="0" smtClean="0">
                <a:solidFill>
                  <a:schemeClr val="tx1"/>
                </a:solidFill>
                <a:effectLst/>
                <a:latin typeface="+mn-lt"/>
                <a:ea typeface="+mn-ea"/>
                <a:cs typeface="+mn-cs"/>
              </a:rPr>
              <a:t>式子</a:t>
            </a:r>
            <a:r>
              <a:rPr lang="en-US" altLang="zh-CN" sz="1200" kern="1200" dirty="0" smtClean="0">
                <a:solidFill>
                  <a:schemeClr val="tx1"/>
                </a:solidFill>
                <a:effectLst/>
                <a:latin typeface="+mn-lt"/>
                <a:ea typeface="+mn-ea"/>
                <a:cs typeface="+mn-cs"/>
              </a:rPr>
              <a:t>,</a:t>
            </a:r>
            <a:r>
              <a:rPr lang="en-US" altLang="zh-CN" sz="1200" kern="1200" baseline="0" dirty="0" smtClean="0">
                <a:solidFill>
                  <a:schemeClr val="tx1"/>
                </a:solidFill>
                <a:effectLst/>
                <a:latin typeface="+mn-lt"/>
                <a:ea typeface="+mn-ea"/>
                <a:cs typeface="+mn-cs"/>
              </a:rPr>
              <a:t> </a:t>
            </a:r>
            <a:r>
              <a:rPr lang="zh-CN" altLang="en-US" sz="1200" kern="1200" baseline="0" dirty="0" smtClean="0">
                <a:solidFill>
                  <a:schemeClr val="tx1"/>
                </a:solidFill>
                <a:effectLst/>
                <a:latin typeface="+mn-lt"/>
                <a:ea typeface="+mn-ea"/>
                <a:cs typeface="+mn-cs"/>
              </a:rPr>
              <a:t>可以简单的读一下</a:t>
            </a:r>
            <a:r>
              <a:rPr lang="en-US" altLang="zh-CN" sz="1200" kern="1200" dirty="0" smtClean="0">
                <a:solidFill>
                  <a:schemeClr val="tx1"/>
                </a:solidFill>
                <a:effectLst/>
                <a:latin typeface="+mn-lt"/>
                <a:ea typeface="+mn-ea"/>
                <a:cs typeface="+mn-cs"/>
              </a:rPr>
              <a:t>). </a:t>
            </a:r>
            <a:r>
              <a:rPr lang="en-US" altLang="zh-CN" sz="1200" kern="1200" dirty="0">
                <a:solidFill>
                  <a:schemeClr val="tx1"/>
                </a:solidFill>
                <a:effectLst/>
                <a:latin typeface="+mn-lt"/>
                <a:ea typeface="+mn-ea"/>
                <a:cs typeface="+mn-cs"/>
              </a:rPr>
              <a:t>Then we divide the PUs into three types: flat PU, weak edge PU and strength edge </a:t>
            </a:r>
            <a:r>
              <a:rPr lang="en-US" altLang="zh-CN" sz="1200" kern="1200" dirty="0" smtClean="0">
                <a:solidFill>
                  <a:schemeClr val="tx1"/>
                </a:solidFill>
                <a:effectLst/>
                <a:latin typeface="+mn-lt"/>
                <a:ea typeface="+mn-ea"/>
                <a:cs typeface="+mn-cs"/>
              </a:rPr>
              <a:t>PU by this rule(</a:t>
            </a:r>
            <a:r>
              <a:rPr lang="zh-CN" altLang="en-US" sz="1200" kern="1200" dirty="0" smtClean="0">
                <a:solidFill>
                  <a:schemeClr val="tx1"/>
                </a:solidFill>
                <a:effectLst/>
                <a:latin typeface="+mn-lt"/>
                <a:ea typeface="+mn-ea"/>
                <a:cs typeface="+mn-cs"/>
              </a:rPr>
              <a:t>指向下面的公式</a:t>
            </a:r>
            <a:r>
              <a:rPr lang="en-US" altLang="zh-CN" sz="1200" kern="1200" dirty="0" smtClean="0">
                <a:solidFill>
                  <a:schemeClr val="tx1"/>
                </a:solidFill>
                <a:effectLst/>
                <a:latin typeface="+mn-lt"/>
                <a:ea typeface="+mn-ea"/>
                <a:cs typeface="+mn-cs"/>
              </a:rPr>
              <a:t>). if </a:t>
            </a:r>
            <a:r>
              <a:rPr lang="en-US" altLang="zh-CN" sz="1200" kern="1200" dirty="0">
                <a:solidFill>
                  <a:schemeClr val="tx1"/>
                </a:solidFill>
                <a:effectLst/>
                <a:latin typeface="+mn-lt"/>
                <a:ea typeface="+mn-ea"/>
                <a:cs typeface="+mn-cs"/>
              </a:rPr>
              <a:t>the PU is flat, DC and Planar modes are appropriate to be chosen as its candidate list. If the PU </a:t>
            </a:r>
            <a:r>
              <a:rPr lang="en-US" altLang="zh-CN" sz="1200" kern="1200" dirty="0" smtClean="0">
                <a:solidFill>
                  <a:schemeClr val="tx1"/>
                </a:solidFill>
                <a:effectLst/>
                <a:latin typeface="+mn-lt"/>
                <a:ea typeface="+mn-ea"/>
                <a:cs typeface="+mn-cs"/>
              </a:rPr>
              <a:t>is not flat we will send it to CNN. </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8</a:t>
            </a:fld>
            <a:endParaRPr lang="zh-CN" altLang="en-US"/>
          </a:p>
        </p:txBody>
      </p:sp>
    </p:spTree>
    <p:extLst>
      <p:ext uri="{BB962C8B-B14F-4D97-AF65-F5344CB8AC3E}">
        <p14:creationId xmlns:p14="http://schemas.microsoft.com/office/powerpoint/2010/main" val="3151139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There are four CNN units in our algorithm. To alleviate the computational complexity of hardwired, the CNN units in our algorithm are shared the same architecture. The input of CNN is a 5</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5 pixels block, if PU size is 4x4, the input is matrix P, if PU size is 8x8, the input is the sub-sampled matrix. The first convolution layer has 8 feature maps. Each neuron is connected to a 3</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3 field in the input layer receptively. The size of those feature maps is 3</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3.The kernels in this layer are regarded as feature extractors. The second convolution holds seventeen 1</a:t>
            </a:r>
            <a:r>
              <a:rPr lang="zh-CN"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1 neurons including 16 outputs of the convolution kernels and one for QP. The last two hidden layers are fully connected MLP. They possess 71 and 35 neurons respectively. </a:t>
            </a:r>
            <a:endParaRPr lang="zh-CN" altLang="en-US" dirty="0"/>
          </a:p>
        </p:txBody>
      </p:sp>
      <p:sp>
        <p:nvSpPr>
          <p:cNvPr id="4" name="灯片编号占位符 3"/>
          <p:cNvSpPr>
            <a:spLocks noGrp="1"/>
          </p:cNvSpPr>
          <p:nvPr>
            <p:ph type="sldNum" sz="quarter" idx="10"/>
          </p:nvPr>
        </p:nvSpPr>
        <p:spPr/>
        <p:txBody>
          <a:bodyPr/>
          <a:lstStyle/>
          <a:p>
            <a:fld id="{C08827EA-4030-46D5-8E9B-281A29F6A73B}" type="slidenum">
              <a:rPr lang="zh-CN" altLang="en-US" smtClean="0"/>
              <a:t>9</a:t>
            </a:fld>
            <a:endParaRPr lang="zh-CN" altLang="en-US"/>
          </a:p>
        </p:txBody>
      </p:sp>
    </p:spTree>
    <p:extLst>
      <p:ext uri="{BB962C8B-B14F-4D97-AF65-F5344CB8AC3E}">
        <p14:creationId xmlns:p14="http://schemas.microsoft.com/office/powerpoint/2010/main" val="20920594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OK, about the training sample extraction, we adopt following techniques. Firstly, eliminating such PU whose RD-costs difference are too small. If PU whose </a:t>
                </a:r>
                <a14:m>
                  <m:oMath xmlns:m="http://schemas.openxmlformats.org/officeDocument/2006/math">
                    <m:r>
                      <a:rPr lang="en-US" altLang="zh-CN" sz="1200" kern="1200">
                        <a:solidFill>
                          <a:schemeClr val="tx1"/>
                        </a:solidFill>
                        <a:effectLst/>
                        <a:latin typeface="Cambria Math" panose="02040503050406030204" pitchFamily="18" charset="0"/>
                        <a:ea typeface="+mn-ea"/>
                        <a:cs typeface="+mn-cs"/>
                      </a:rPr>
                      <m:t>∆</m:t>
                    </m:r>
                    <m:r>
                      <m:rPr>
                        <m:sty m:val="p"/>
                      </m:rPr>
                      <a:rPr lang="en-US" altLang="zh-CN" sz="1200" kern="1200">
                        <a:solidFill>
                          <a:schemeClr val="tx1"/>
                        </a:solidFill>
                        <a:effectLst/>
                        <a:latin typeface="Cambria Math" panose="02040503050406030204" pitchFamily="18" charset="0"/>
                        <a:ea typeface="+mn-ea"/>
                        <a:cs typeface="+mn-cs"/>
                      </a:rPr>
                      <m:t>RD</m:t>
                    </m:r>
                    <m:r>
                      <a:rPr lang="en-US" altLang="zh-CN" sz="1200" kern="1200">
                        <a:solidFill>
                          <a:schemeClr val="tx1"/>
                        </a:solidFill>
                        <a:effectLst/>
                        <a:latin typeface="Cambria Math" panose="02040503050406030204" pitchFamily="18" charset="0"/>
                        <a:ea typeface="+mn-ea"/>
                        <a:cs typeface="+mn-cs"/>
                      </a:rPr>
                      <m:t>&lt;0.01</m:t>
                    </m:r>
                  </m:oMath>
                </a14:m>
                <a:r>
                  <a:rPr lang="en-US" altLang="zh-CN" sz="1200" kern="1200" dirty="0">
                    <a:solidFill>
                      <a:schemeClr val="tx1"/>
                    </a:solidFill>
                    <a:effectLst/>
                    <a:latin typeface="+mn-lt"/>
                    <a:ea typeface="+mn-ea"/>
                    <a:cs typeface="+mn-cs"/>
                  </a:rPr>
                  <a:t> will be picked out. Secondly, pick out flat PUs, from previous work, we studied that the flat PUs were burdens to the CNN because their simplex textures would dull the CNN training process. </a:t>
                </a:r>
                <a:r>
                  <a:rPr lang="en-US" altLang="zh-CN" sz="1200" kern="1200" dirty="0" smtClean="0">
                    <a:solidFill>
                      <a:schemeClr val="tx1"/>
                    </a:solidFill>
                    <a:effectLst/>
                    <a:latin typeface="+mn-lt"/>
                    <a:ea typeface="+mn-ea"/>
                    <a:cs typeface="+mn-cs"/>
                  </a:rPr>
                  <a:t>Thirdly, Dividing </a:t>
                </a:r>
                <a:r>
                  <a:rPr lang="en-US" altLang="zh-CN" sz="1200" kern="1200" dirty="0">
                    <a:solidFill>
                      <a:schemeClr val="tx1"/>
                    </a:solidFill>
                    <a:effectLst/>
                    <a:latin typeface="+mn-lt"/>
                    <a:ea typeface="+mn-ea"/>
                    <a:cs typeface="+mn-cs"/>
                  </a:rPr>
                  <a:t>training data set into four groups. In our experiments, we find a single CNN, can hardly get a precise result, </a:t>
                </a:r>
                <a:r>
                  <a:rPr lang="en-US" altLang="zh-CN" sz="1200" kern="1200" dirty="0" smtClean="0">
                    <a:solidFill>
                      <a:schemeClr val="tx1"/>
                    </a:solidFill>
                    <a:effectLst/>
                    <a:latin typeface="+mn-lt"/>
                    <a:ea typeface="+mn-ea"/>
                    <a:cs typeface="+mn-cs"/>
                  </a:rPr>
                  <a:t>while </a:t>
                </a:r>
                <a:r>
                  <a:rPr lang="en-US" altLang="zh-CN" sz="1200" kern="1200" dirty="0">
                    <a:solidFill>
                      <a:schemeClr val="tx1"/>
                    </a:solidFill>
                    <a:effectLst/>
                    <a:latin typeface="+mn-lt"/>
                    <a:ea typeface="+mn-ea"/>
                    <a:cs typeface="+mn-cs"/>
                  </a:rPr>
                  <a:t>we divide the PU into four groups, the accuracy is </a:t>
                </a:r>
                <a:r>
                  <a:rPr lang="en-US" altLang="zh-CN" sz="1200" kern="1200" dirty="0" smtClean="0">
                    <a:solidFill>
                      <a:schemeClr val="tx1"/>
                    </a:solidFill>
                    <a:effectLst/>
                    <a:latin typeface="+mn-lt"/>
                    <a:ea typeface="+mn-ea"/>
                    <a:cs typeface="+mn-cs"/>
                  </a:rPr>
                  <a:t>much higher </a:t>
                </a:r>
                <a:r>
                  <a:rPr lang="en-US" altLang="zh-CN" sz="1200" kern="1200" dirty="0">
                    <a:solidFill>
                      <a:schemeClr val="tx1"/>
                    </a:solidFill>
                    <a:effectLst/>
                    <a:latin typeface="+mn-lt"/>
                    <a:ea typeface="+mn-ea"/>
                    <a:cs typeface="+mn-cs"/>
                  </a:rPr>
                  <a:t>than single one. Because we unity the CNN architecture, we just load different parameters for different groups. So the complexity in hardwired just increase a little.</a:t>
                </a:r>
                <a:endParaRPr lang="zh-CN" altLang="en-US" dirty="0"/>
              </a:p>
            </p:txBody>
          </p:sp>
        </mc:Choice>
        <mc:Fallback xmlns="">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OK, about the training sample extraction, we adopt following techniques. Firstly, eliminating such PU whose RD-costs difference are too small. If PU whose </a:t>
                </a:r>
                <a:r>
                  <a:rPr lang="en-US" altLang="zh-CN" sz="1200" i="0" kern="1200">
                    <a:solidFill>
                      <a:schemeClr val="tx1"/>
                    </a:solidFill>
                    <a:effectLst/>
                    <a:latin typeface="+mn-lt"/>
                    <a:ea typeface="+mn-ea"/>
                    <a:cs typeface="+mn-cs"/>
                  </a:rPr>
                  <a:t>∆RD&lt;0.01</a:t>
                </a:r>
                <a:r>
                  <a:rPr lang="en-US" altLang="zh-CN" sz="1200" kern="1200" dirty="0">
                    <a:solidFill>
                      <a:schemeClr val="tx1"/>
                    </a:solidFill>
                    <a:effectLst/>
                    <a:latin typeface="+mn-lt"/>
                    <a:ea typeface="+mn-ea"/>
                    <a:cs typeface="+mn-cs"/>
                  </a:rPr>
                  <a:t> will be picked out. Secondly, pick out flat PUs, from previous work, we studied that the flat PUs were burdens to the CNN because their simplex textures would dull the CNN training process. </a:t>
                </a:r>
                <a:r>
                  <a:rPr lang="en-US" altLang="zh-CN" sz="1200" kern="1200" dirty="0" smtClean="0">
                    <a:solidFill>
                      <a:schemeClr val="tx1"/>
                    </a:solidFill>
                    <a:effectLst/>
                    <a:latin typeface="+mn-lt"/>
                    <a:ea typeface="+mn-ea"/>
                    <a:cs typeface="+mn-cs"/>
                  </a:rPr>
                  <a:t>Thirdly, Dividing </a:t>
                </a:r>
                <a:r>
                  <a:rPr lang="en-US" altLang="zh-CN" sz="1200" kern="1200" dirty="0">
                    <a:solidFill>
                      <a:schemeClr val="tx1"/>
                    </a:solidFill>
                    <a:effectLst/>
                    <a:latin typeface="+mn-lt"/>
                    <a:ea typeface="+mn-ea"/>
                    <a:cs typeface="+mn-cs"/>
                  </a:rPr>
                  <a:t>training data set into four groups. In our experiments, we find a single CNN, can hardly get a precise result, </a:t>
                </a:r>
                <a:r>
                  <a:rPr lang="en-US" altLang="zh-CN" sz="1200" kern="1200" dirty="0" smtClean="0">
                    <a:solidFill>
                      <a:schemeClr val="tx1"/>
                    </a:solidFill>
                    <a:effectLst/>
                    <a:latin typeface="+mn-lt"/>
                    <a:ea typeface="+mn-ea"/>
                    <a:cs typeface="+mn-cs"/>
                  </a:rPr>
                  <a:t>while </a:t>
                </a:r>
                <a:r>
                  <a:rPr lang="en-US" altLang="zh-CN" sz="1200" kern="1200" dirty="0">
                    <a:solidFill>
                      <a:schemeClr val="tx1"/>
                    </a:solidFill>
                    <a:effectLst/>
                    <a:latin typeface="+mn-lt"/>
                    <a:ea typeface="+mn-ea"/>
                    <a:cs typeface="+mn-cs"/>
                  </a:rPr>
                  <a:t>we divide the PU into four groups, the accuracy is </a:t>
                </a:r>
                <a:r>
                  <a:rPr lang="en-US" altLang="zh-CN" sz="1200" kern="1200" dirty="0" smtClean="0">
                    <a:solidFill>
                      <a:schemeClr val="tx1"/>
                    </a:solidFill>
                    <a:effectLst/>
                    <a:latin typeface="+mn-lt"/>
                    <a:ea typeface="+mn-ea"/>
                    <a:cs typeface="+mn-cs"/>
                  </a:rPr>
                  <a:t>much higher </a:t>
                </a:r>
                <a:r>
                  <a:rPr lang="en-US" altLang="zh-CN" sz="1200" kern="1200" dirty="0">
                    <a:solidFill>
                      <a:schemeClr val="tx1"/>
                    </a:solidFill>
                    <a:effectLst/>
                    <a:latin typeface="+mn-lt"/>
                    <a:ea typeface="+mn-ea"/>
                    <a:cs typeface="+mn-cs"/>
                  </a:rPr>
                  <a:t>than single one. Because we unity the CNN architecture, we just load different parameters for different groups. So the complexity in hardwired just increase a little.</a:t>
                </a:r>
                <a:endParaRPr lang="zh-CN" altLang="en-US" dirty="0"/>
              </a:p>
            </p:txBody>
          </p:sp>
        </mc:Fallback>
      </mc:AlternateContent>
      <p:sp>
        <p:nvSpPr>
          <p:cNvPr id="4" name="灯片编号占位符 3"/>
          <p:cNvSpPr>
            <a:spLocks noGrp="1"/>
          </p:cNvSpPr>
          <p:nvPr>
            <p:ph type="sldNum" sz="quarter" idx="10"/>
          </p:nvPr>
        </p:nvSpPr>
        <p:spPr/>
        <p:txBody>
          <a:bodyPr/>
          <a:lstStyle/>
          <a:p>
            <a:fld id="{C08827EA-4030-46D5-8E9B-281A29F6A73B}" type="slidenum">
              <a:rPr lang="zh-CN" altLang="en-US" smtClean="0"/>
              <a:t>10</a:t>
            </a:fld>
            <a:endParaRPr lang="zh-CN" altLang="en-US"/>
          </a:p>
        </p:txBody>
      </p:sp>
    </p:spTree>
    <p:extLst>
      <p:ext uri="{BB962C8B-B14F-4D97-AF65-F5344CB8AC3E}">
        <p14:creationId xmlns:p14="http://schemas.microsoft.com/office/powerpoint/2010/main" val="968990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About the selection of target values, instead of the traditional methods which choose modes as their classification, we take the target values based on rate distortion cost (RDC). The reason lies that the sample integer can hardly get the meaning of the PU modes, but the RDCs are the determining criterion of PU modes. Firstly, Calculating the average value of RDC, then Deriving the target value </a:t>
                </a:r>
                <a14:m>
                  <m:oMath xmlns:m="http://schemas.openxmlformats.org/officeDocument/2006/math">
                    <m:sSub>
                      <m:sSubPr>
                        <m:ctrlPr>
                          <a:rPr lang="zh-CN" altLang="zh-CN" sz="1200" i="1" kern="1200">
                            <a:solidFill>
                              <a:schemeClr val="tx1"/>
                            </a:solidFill>
                            <a:effectLst/>
                            <a:latin typeface="Cambria Math" panose="02040503050406030204" pitchFamily="18" charset="0"/>
                            <a:ea typeface="+mn-ea"/>
                            <a:cs typeface="+mn-cs"/>
                          </a:rPr>
                        </m:ctrlPr>
                      </m:sSubPr>
                      <m:e>
                        <m:r>
                          <a:rPr lang="en-US" altLang="zh-CN" sz="1200" i="1" kern="1200">
                            <a:solidFill>
                              <a:schemeClr val="tx1"/>
                            </a:solidFill>
                            <a:effectLst/>
                            <a:latin typeface="Cambria Math" panose="02040503050406030204" pitchFamily="18" charset="0"/>
                            <a:ea typeface="+mn-ea"/>
                            <a:cs typeface="+mn-cs"/>
                          </a:rPr>
                          <m:t>𝑇</m:t>
                        </m:r>
                      </m:e>
                      <m:sub>
                        <m:r>
                          <a:rPr lang="en-US" altLang="zh-CN" sz="1200" i="1" kern="1200">
                            <a:solidFill>
                              <a:schemeClr val="tx1"/>
                            </a:solidFill>
                            <a:effectLst/>
                            <a:latin typeface="Cambria Math" panose="02040503050406030204" pitchFamily="18" charset="0"/>
                            <a:ea typeface="+mn-ea"/>
                            <a:cs typeface="+mn-cs"/>
                          </a:rPr>
                          <m:t>𝑚</m:t>
                        </m:r>
                      </m:sub>
                    </m:sSub>
                  </m:oMath>
                </a14:m>
                <a:r>
                  <a:rPr lang="en-US" altLang="zh-CN" sz="1200" kern="1200" dirty="0">
                    <a:solidFill>
                      <a:schemeClr val="tx1"/>
                    </a:solidFill>
                    <a:effectLst/>
                    <a:latin typeface="+mn-lt"/>
                    <a:ea typeface="+mn-ea"/>
                    <a:cs typeface="+mn-cs"/>
                  </a:rPr>
                  <a:t> of CNN as </a:t>
                </a:r>
                <a:r>
                  <a:rPr lang="en-US" altLang="zh-CN" sz="1200" kern="1200" dirty="0" smtClean="0">
                    <a:solidFill>
                      <a:schemeClr val="tx1"/>
                    </a:solidFill>
                    <a:effectLst/>
                    <a:latin typeface="+mn-lt"/>
                    <a:ea typeface="+mn-ea"/>
                    <a:cs typeface="+mn-cs"/>
                  </a:rPr>
                  <a:t>follow </a:t>
                </a:r>
                <a:r>
                  <a:rPr lang="en-US" altLang="zh-CN" sz="1200" kern="1200" dirty="0" err="1" smtClean="0">
                    <a:solidFill>
                      <a:schemeClr val="tx1"/>
                    </a:solidFill>
                    <a:effectLst/>
                    <a:latin typeface="+mn-lt"/>
                    <a:ea typeface="+mn-ea"/>
                    <a:cs typeface="+mn-cs"/>
                  </a:rPr>
                  <a:t>formalu</a:t>
                </a:r>
                <a:r>
                  <a:rPr lang="en-US" altLang="zh-CN" sz="1200" kern="1200" dirty="0" smtClean="0">
                    <a:solidFill>
                      <a:schemeClr val="tx1"/>
                    </a:solidFill>
                    <a:effectLst/>
                    <a:latin typeface="+mn-lt"/>
                    <a:ea typeface="+mn-ea"/>
                    <a:cs typeface="+mn-cs"/>
                  </a:rPr>
                  <a:t>(</a:t>
                </a:r>
                <a:r>
                  <a:rPr lang="zh-CN" altLang="zh-CN" sz="1200" kern="1200" dirty="0">
                    <a:solidFill>
                      <a:schemeClr val="tx1"/>
                    </a:solidFill>
                    <a:effectLst/>
                    <a:latin typeface="+mn-lt"/>
                    <a:ea typeface="+mn-ea"/>
                    <a:cs typeface="+mn-cs"/>
                  </a:rPr>
                  <a:t>指着公式</a:t>
                </a:r>
                <a:r>
                  <a:rPr lang="en-US" altLang="zh-CN" sz="1200" kern="1200" dirty="0">
                    <a:solidFill>
                      <a:schemeClr val="tx1"/>
                    </a:solidFill>
                    <a:effectLst/>
                    <a:latin typeface="+mn-lt"/>
                    <a:ea typeface="+mn-ea"/>
                    <a:cs typeface="+mn-cs"/>
                  </a:rPr>
                  <a:t>). In these equation, we can acknowledge that the </a:t>
                </a:r>
                <a:r>
                  <a:rPr lang="en-US" altLang="zh-CN" sz="1200" kern="1200" dirty="0" err="1">
                    <a:solidFill>
                      <a:schemeClr val="tx1"/>
                    </a:solidFill>
                    <a:effectLst/>
                    <a:latin typeface="+mn-lt"/>
                    <a:ea typeface="+mn-ea"/>
                    <a:cs typeface="+mn-cs"/>
                  </a:rPr>
                  <a:t>RDCm</a:t>
                </a:r>
                <a:r>
                  <a:rPr lang="en-US" altLang="zh-CN" sz="1200" kern="1200" dirty="0">
                    <a:solidFill>
                      <a:schemeClr val="tx1"/>
                    </a:solidFill>
                    <a:effectLst/>
                    <a:latin typeface="+mn-lt"/>
                    <a:ea typeface="+mn-ea"/>
                    <a:cs typeface="+mn-cs"/>
                  </a:rPr>
                  <a:t> is in inverse proportion to the Tm</a:t>
                </a:r>
                <a:r>
                  <a:rPr lang="en-US" altLang="zh-CN" sz="1200" kern="1200" dirty="0" smtClean="0">
                    <a:solidFill>
                      <a:schemeClr val="tx1"/>
                    </a:solidFill>
                    <a:effectLst/>
                    <a:latin typeface="+mn-lt"/>
                    <a:ea typeface="+mn-ea"/>
                    <a:cs typeface="+mn-cs"/>
                  </a:rPr>
                  <a:t>. So we choose 8 modes which map the maximum outputs of CNN as the PU candidate list.</a:t>
                </a:r>
                <a:endParaRPr lang="zh-CN" altLang="en-US" dirty="0"/>
              </a:p>
            </p:txBody>
          </p:sp>
        </mc:Choice>
        <mc:Fallback xmlns="">
          <p:sp>
            <p:nvSpPr>
              <p:cNvPr id="3" name="备注占位符 2"/>
              <p:cNvSpPr>
                <a:spLocks noGrp="1"/>
              </p:cNvSpPr>
              <p:nvPr>
                <p:ph type="body" idx="1"/>
              </p:nvPr>
            </p:nvSpPr>
            <p:spPr/>
            <p:txBody>
              <a:bodyPr/>
              <a:lstStyle/>
              <a:p>
                <a:r>
                  <a:rPr lang="en-US" altLang="zh-CN" sz="1200" kern="1200" dirty="0" smtClean="0">
                    <a:solidFill>
                      <a:schemeClr val="tx1"/>
                    </a:solidFill>
                    <a:effectLst/>
                    <a:latin typeface="+mn-lt"/>
                    <a:ea typeface="+mn-ea"/>
                    <a:cs typeface="+mn-cs"/>
                  </a:rPr>
                  <a:t>About the selection of target values, instead of the traditional methods which choose modes as their classification, we take the target values based on rate distortion cost (RDC). The reason lies that the sample integer can hardly get the meaning of the PU modes, but the RDCs are the determining criterion of PU modes. Firstly, Calculating the average value of RDC, then Deriving the target value </a:t>
                </a:r>
                <a:r>
                  <a:rPr lang="en-US" altLang="zh-CN" sz="1200" i="0" kern="1200">
                    <a:solidFill>
                      <a:schemeClr val="tx1"/>
                    </a:solidFill>
                    <a:effectLst/>
                    <a:latin typeface="+mn-lt"/>
                    <a:ea typeface="+mn-ea"/>
                    <a:cs typeface="+mn-cs"/>
                  </a:rPr>
                  <a:t>𝑇</a:t>
                </a:r>
                <a:r>
                  <a:rPr lang="zh-CN" altLang="zh-CN" sz="1200" i="0" kern="1200">
                    <a:solidFill>
                      <a:schemeClr val="tx1"/>
                    </a:solidFill>
                    <a:effectLst/>
                    <a:latin typeface="+mn-lt"/>
                    <a:ea typeface="+mn-ea"/>
                    <a:cs typeface="+mn-cs"/>
                  </a:rPr>
                  <a:t>_</a:t>
                </a:r>
                <a:r>
                  <a:rPr lang="en-US" altLang="zh-CN" sz="1200" i="0" kern="1200">
                    <a:solidFill>
                      <a:schemeClr val="tx1"/>
                    </a:solidFill>
                    <a:effectLst/>
                    <a:latin typeface="+mn-lt"/>
                    <a:ea typeface="+mn-ea"/>
                    <a:cs typeface="+mn-cs"/>
                  </a:rPr>
                  <a:t>𝑚</a:t>
                </a:r>
                <a:r>
                  <a:rPr lang="en-US" altLang="zh-CN" sz="1200" kern="1200" dirty="0">
                    <a:solidFill>
                      <a:schemeClr val="tx1"/>
                    </a:solidFill>
                    <a:effectLst/>
                    <a:latin typeface="+mn-lt"/>
                    <a:ea typeface="+mn-ea"/>
                    <a:cs typeface="+mn-cs"/>
                  </a:rPr>
                  <a:t> of CNN as </a:t>
                </a:r>
                <a:r>
                  <a:rPr lang="en-US" altLang="zh-CN" sz="1200" kern="1200" dirty="0" smtClean="0">
                    <a:solidFill>
                      <a:schemeClr val="tx1"/>
                    </a:solidFill>
                    <a:effectLst/>
                    <a:latin typeface="+mn-lt"/>
                    <a:ea typeface="+mn-ea"/>
                    <a:cs typeface="+mn-cs"/>
                  </a:rPr>
                  <a:t>follow </a:t>
                </a:r>
                <a:r>
                  <a:rPr lang="en-US" altLang="zh-CN" sz="1200" kern="1200" dirty="0" err="1" smtClean="0">
                    <a:solidFill>
                      <a:schemeClr val="tx1"/>
                    </a:solidFill>
                    <a:effectLst/>
                    <a:latin typeface="+mn-lt"/>
                    <a:ea typeface="+mn-ea"/>
                    <a:cs typeface="+mn-cs"/>
                  </a:rPr>
                  <a:t>formalu</a:t>
                </a:r>
                <a:r>
                  <a:rPr lang="en-US" altLang="zh-CN" sz="1200" kern="1200" dirty="0" smtClean="0">
                    <a:solidFill>
                      <a:schemeClr val="tx1"/>
                    </a:solidFill>
                    <a:effectLst/>
                    <a:latin typeface="+mn-lt"/>
                    <a:ea typeface="+mn-ea"/>
                    <a:cs typeface="+mn-cs"/>
                  </a:rPr>
                  <a:t>(</a:t>
                </a:r>
                <a:r>
                  <a:rPr lang="zh-CN" altLang="zh-CN" sz="1200" kern="1200" dirty="0">
                    <a:solidFill>
                      <a:schemeClr val="tx1"/>
                    </a:solidFill>
                    <a:effectLst/>
                    <a:latin typeface="+mn-lt"/>
                    <a:ea typeface="+mn-ea"/>
                    <a:cs typeface="+mn-cs"/>
                  </a:rPr>
                  <a:t>指着公式</a:t>
                </a:r>
                <a:r>
                  <a:rPr lang="en-US" altLang="zh-CN" sz="1200" kern="1200" dirty="0">
                    <a:solidFill>
                      <a:schemeClr val="tx1"/>
                    </a:solidFill>
                    <a:effectLst/>
                    <a:latin typeface="+mn-lt"/>
                    <a:ea typeface="+mn-ea"/>
                    <a:cs typeface="+mn-cs"/>
                  </a:rPr>
                  <a:t>). In these equation, we can acknowledge that the </a:t>
                </a:r>
                <a:r>
                  <a:rPr lang="en-US" altLang="zh-CN" sz="1200" kern="1200" dirty="0" err="1">
                    <a:solidFill>
                      <a:schemeClr val="tx1"/>
                    </a:solidFill>
                    <a:effectLst/>
                    <a:latin typeface="+mn-lt"/>
                    <a:ea typeface="+mn-ea"/>
                    <a:cs typeface="+mn-cs"/>
                  </a:rPr>
                  <a:t>RDCm</a:t>
                </a:r>
                <a:r>
                  <a:rPr lang="en-US" altLang="zh-CN" sz="1200" kern="1200" dirty="0">
                    <a:solidFill>
                      <a:schemeClr val="tx1"/>
                    </a:solidFill>
                    <a:effectLst/>
                    <a:latin typeface="+mn-lt"/>
                    <a:ea typeface="+mn-ea"/>
                    <a:cs typeface="+mn-cs"/>
                  </a:rPr>
                  <a:t> is in inverse proportion to the Tm</a:t>
                </a:r>
                <a:r>
                  <a:rPr lang="en-US" altLang="zh-CN" sz="1200" kern="1200" dirty="0" smtClean="0">
                    <a:solidFill>
                      <a:schemeClr val="tx1"/>
                    </a:solidFill>
                    <a:effectLst/>
                    <a:latin typeface="+mn-lt"/>
                    <a:ea typeface="+mn-ea"/>
                    <a:cs typeface="+mn-cs"/>
                  </a:rPr>
                  <a:t>. So we choose 8 modes which map the maximum outputs of CNN as the PU candidate list.</a:t>
                </a:r>
                <a:endParaRPr lang="zh-CN" altLang="en-US" dirty="0"/>
              </a:p>
            </p:txBody>
          </p:sp>
        </mc:Fallback>
      </mc:AlternateContent>
      <p:sp>
        <p:nvSpPr>
          <p:cNvPr id="4" name="灯片编号占位符 3"/>
          <p:cNvSpPr>
            <a:spLocks noGrp="1"/>
          </p:cNvSpPr>
          <p:nvPr>
            <p:ph type="sldNum" sz="quarter" idx="10"/>
          </p:nvPr>
        </p:nvSpPr>
        <p:spPr/>
        <p:txBody>
          <a:bodyPr/>
          <a:lstStyle/>
          <a:p>
            <a:fld id="{C08827EA-4030-46D5-8E9B-281A29F6A73B}" type="slidenum">
              <a:rPr lang="zh-CN" altLang="en-US" smtClean="0"/>
              <a:t>11</a:t>
            </a:fld>
            <a:endParaRPr lang="zh-CN" altLang="en-US"/>
          </a:p>
        </p:txBody>
      </p:sp>
    </p:spTree>
    <p:extLst>
      <p:ext uri="{BB962C8B-B14F-4D97-AF65-F5344CB8AC3E}">
        <p14:creationId xmlns:p14="http://schemas.microsoft.com/office/powerpoint/2010/main" val="893868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7"/>
            <a:ext cx="7772400" cy="1470025"/>
          </a:xfrm>
        </p:spPr>
        <p:txBody>
          <a:bodyPr/>
          <a:lstStyle>
            <a:lvl1pPr>
              <a:defRPr b="0" i="0" baseline="0"/>
            </a:lvl1pPr>
          </a:lstStyle>
          <a:p>
            <a:r>
              <a:rPr lang="zh-CN" altLang="en-US" smtClean="0"/>
              <a:t>单击此处编辑母版标题样式</a:t>
            </a:r>
            <a:endParaRPr lang="zh-CN" altLang="en-US" dirty="0"/>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3102706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7" name="矩形 6"/>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2867859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40"/>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40"/>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1967680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7"/>
            <a:ext cx="7772400" cy="1470025"/>
          </a:xfrm>
        </p:spPr>
        <p:txBody>
          <a:bodyPr/>
          <a:lstStyle>
            <a:lvl1pPr>
              <a:defRPr b="0" i="0" baseline="0"/>
            </a:lvl1pPr>
          </a:lstStyle>
          <a:p>
            <a:r>
              <a:rPr lang="zh-CN" altLang="en-US" smtClean="0"/>
              <a:t>单击此处编辑母版标题样式</a:t>
            </a:r>
            <a:endParaRPr lang="zh-CN" altLang="en-US" dirty="0"/>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1580939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内容占位符 2"/>
          <p:cNvSpPr>
            <a:spLocks noGrp="1"/>
          </p:cNvSpPr>
          <p:nvPr>
            <p:ph idx="1"/>
          </p:nvPr>
        </p:nvSpPr>
        <p:spPr>
          <a:noFill/>
        </p:spPr>
        <p:txBody>
          <a:bodyPr/>
          <a:lstStyle>
            <a:lvl1pPr>
              <a:buSzPct val="75000"/>
              <a:buFont typeface="Wingdings" pitchFamily="2" charset="2"/>
              <a:buChar char="n"/>
              <a:defRPr/>
            </a:lvl1pPr>
            <a:lvl2pPr>
              <a:buSzPct val="75000"/>
              <a:buFont typeface="Wingdings" pitchFamily="2" charset="2"/>
              <a:buChar char="Ø"/>
              <a:defRPr/>
            </a:lvl2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dirty="0"/>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7" name="矩形 6"/>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26914137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2"/>
            <a:ext cx="7772400" cy="1362075"/>
          </a:xfrm>
        </p:spPr>
        <p:txBody>
          <a:bodyPr anchor="t"/>
          <a:lstStyle>
            <a:lvl1pPr algn="l">
              <a:defRPr sz="3000" b="1" cap="all"/>
            </a:lvl1pPr>
          </a:lstStyle>
          <a:p>
            <a:r>
              <a:rPr lang="zh-CN" altLang="en-US" smtClean="0"/>
              <a:t>单击此处编辑母版标题样式</a:t>
            </a:r>
            <a:endParaRPr lang="zh-CN" altLang="en-US" dirty="0"/>
          </a:p>
        </p:txBody>
      </p:sp>
      <p:sp>
        <p:nvSpPr>
          <p:cNvPr id="3" name="文本占位符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2379863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内容占位符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8" name="矩形 7"/>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3481176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文本占位符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10" name="矩形 9"/>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23758044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日期占位符 2"/>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6" name="矩形 5"/>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2549675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4095326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73050"/>
            <a:ext cx="3008313" cy="1162050"/>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1266474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内容占位符 2"/>
          <p:cNvSpPr>
            <a:spLocks noGrp="1"/>
          </p:cNvSpPr>
          <p:nvPr>
            <p:ph idx="1"/>
          </p:nvPr>
        </p:nvSpPr>
        <p:spPr>
          <a:noFill/>
        </p:spPr>
        <p:txBody>
          <a:bodyPr/>
          <a:lstStyle>
            <a:lvl1pPr>
              <a:buSzPct val="75000"/>
              <a:buFont typeface="Wingdings" pitchFamily="2" charset="2"/>
              <a:buChar char="n"/>
              <a:defRPr/>
            </a:lvl1pPr>
            <a:lvl2pPr>
              <a:buSzPct val="75000"/>
              <a:buFont typeface="Wingdings" pitchFamily="2" charset="2"/>
              <a:buChar char="Ø"/>
              <a:defRPr/>
            </a:lvl2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dirty="0"/>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7" name="矩形 6"/>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28875100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1914877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7" name="矩形 6"/>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23326431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40"/>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40"/>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316977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2"/>
            <a:ext cx="7772400" cy="1362075"/>
          </a:xfrm>
        </p:spPr>
        <p:txBody>
          <a:bodyPr anchor="t"/>
          <a:lstStyle>
            <a:lvl1pPr algn="l">
              <a:defRPr sz="3000" b="1" cap="all"/>
            </a:lvl1pPr>
          </a:lstStyle>
          <a:p>
            <a:r>
              <a:rPr lang="zh-CN" altLang="en-US" smtClean="0"/>
              <a:t>单击此处编辑母版标题样式</a:t>
            </a:r>
            <a:endParaRPr lang="zh-CN" altLang="en-US" dirty="0"/>
          </a:p>
        </p:txBody>
      </p:sp>
      <p:sp>
        <p:nvSpPr>
          <p:cNvPr id="3" name="文本占位符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3589655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内容占位符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8" name="矩形 7"/>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674424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文本占位符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10" name="矩形 9"/>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181355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0" i="0" baseline="0">
                <a:latin typeface="+mj-lt"/>
              </a:defRPr>
            </a:lvl1pPr>
          </a:lstStyle>
          <a:p>
            <a:r>
              <a:rPr lang="zh-CN" altLang="en-US" smtClean="0"/>
              <a:t>单击此处编辑母版标题样式</a:t>
            </a:r>
            <a:endParaRPr lang="zh-CN" altLang="en-US" dirty="0"/>
          </a:p>
        </p:txBody>
      </p:sp>
      <p:sp>
        <p:nvSpPr>
          <p:cNvPr id="3" name="日期占位符 2"/>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353D80F-C5E1-4FE1-BDCA-E17C78C920D6}" type="slidenum">
              <a:rPr lang="zh-CN" altLang="en-US" smtClean="0"/>
              <a:t>‹#›</a:t>
            </a:fld>
            <a:endParaRPr lang="zh-CN" altLang="en-US"/>
          </a:p>
        </p:txBody>
      </p:sp>
      <p:sp>
        <p:nvSpPr>
          <p:cNvPr id="6" name="矩形 5"/>
          <p:cNvSpPr/>
          <p:nvPr/>
        </p:nvSpPr>
        <p:spPr>
          <a:xfrm>
            <a:off x="152400" y="1371600"/>
            <a:ext cx="8763000" cy="76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extLst>
      <p:ext uri="{BB962C8B-B14F-4D97-AF65-F5344CB8AC3E}">
        <p14:creationId xmlns:p14="http://schemas.microsoft.com/office/powerpoint/2010/main" val="1538921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3575969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73050"/>
            <a:ext cx="3008313" cy="1162050"/>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4251307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B9088-D44F-45C1-B190-FC95AA26D443}" type="datetimeFigureOut">
              <a:rPr lang="zh-CN" altLang="en-US" smtClean="0"/>
              <a:t>2017/11/5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181669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2172865607"/>
      </p:ext>
    </p:extLst>
  </p:cSld>
  <p:clrMap bg1="dk1" tx1="lt1" bg2="dk2" tx2="lt2" accent1="accent1" accent2="accent2" accent3="accent3" accent4="accent4" accent5="accent5" accent6="accent6" hlink="hlink" folHlink="folHlink"/>
  <p:sldLayoutIdLst>
    <p:sldLayoutId id="2147484168" r:id="rId1"/>
    <p:sldLayoutId id="2147484169" r:id="rId2"/>
    <p:sldLayoutId id="2147484170" r:id="rId3"/>
    <p:sldLayoutId id="2147484171" r:id="rId4"/>
    <p:sldLayoutId id="2147484172" r:id="rId5"/>
    <p:sldLayoutId id="2147484173" r:id="rId6"/>
    <p:sldLayoutId id="2147484174" r:id="rId7"/>
    <p:sldLayoutId id="2147484175" r:id="rId8"/>
    <p:sldLayoutId id="2147484176" r:id="rId9"/>
    <p:sldLayoutId id="2147484177" r:id="rId10"/>
    <p:sldLayoutId id="2147484178"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9AB9088-D44F-45C1-B190-FC95AA26D443}" type="datetimeFigureOut">
              <a:rPr lang="zh-CN" altLang="en-US" smtClean="0"/>
              <a:t>2017/11/5</a:t>
            </a:fld>
            <a:endParaRPr lang="zh-CN" altLang="en-US"/>
          </a:p>
        </p:txBody>
      </p:sp>
      <p:sp>
        <p:nvSpPr>
          <p:cNvPr id="5" name="页脚占位符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353D80F-C5E1-4FE1-BDCA-E17C78C920D6}" type="slidenum">
              <a:rPr lang="zh-CN" altLang="en-US" smtClean="0"/>
              <a:t>‹#›</a:t>
            </a:fld>
            <a:endParaRPr lang="zh-CN" altLang="en-US"/>
          </a:p>
        </p:txBody>
      </p:sp>
    </p:spTree>
    <p:extLst>
      <p:ext uri="{BB962C8B-B14F-4D97-AF65-F5344CB8AC3E}">
        <p14:creationId xmlns:p14="http://schemas.microsoft.com/office/powerpoint/2010/main" val="3535602988"/>
      </p:ext>
    </p:extLst>
  </p:cSld>
  <p:clrMap bg1="dk1" tx1="lt1" bg2="dk2" tx2="lt2" accent1="accent1" accent2="accent2" accent3="accent3" accent4="accent4" accent5="accent5" accent6="accent6" hlink="hlink" folHlink="folHlink"/>
  <p:sldLayoutIdLst>
    <p:sldLayoutId id="2147484192" r:id="rId1"/>
    <p:sldLayoutId id="2147484193" r:id="rId2"/>
    <p:sldLayoutId id="2147484194" r:id="rId3"/>
    <p:sldLayoutId id="2147484195" r:id="rId4"/>
    <p:sldLayoutId id="2147484196" r:id="rId5"/>
    <p:sldLayoutId id="2147484197" r:id="rId6"/>
    <p:sldLayoutId id="2147484198" r:id="rId7"/>
    <p:sldLayoutId id="2147484199" r:id="rId8"/>
    <p:sldLayoutId id="2147484200" r:id="rId9"/>
    <p:sldLayoutId id="2147484201" r:id="rId10"/>
    <p:sldLayoutId id="2147484202"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hemeOverride" Target="../theme/themeOverride9.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3.xml"/><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7.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7" name="标题 6"/>
          <p:cNvSpPr>
            <a:spLocks noGrp="1"/>
          </p:cNvSpPr>
          <p:nvPr>
            <p:ph type="title"/>
          </p:nvPr>
        </p:nvSpPr>
        <p:spPr>
          <a:xfrm>
            <a:off x="221673" y="1162050"/>
            <a:ext cx="8620410" cy="1901537"/>
          </a:xfrm>
        </p:spPr>
        <p:txBody>
          <a:bodyPr>
            <a:normAutofit fontScale="90000"/>
          </a:bodyPr>
          <a:lstStyle/>
          <a:p>
            <a:r>
              <a:rPr lang="en-US" altLang="zh-CN" sz="4900" b="1" dirty="0" smtClean="0">
                <a:ea typeface="黑体" panose="02010609060101010101" pitchFamily="49" charset="-122"/>
                <a:cs typeface="Times New Roman" panose="02020603050405020304" pitchFamily="18" charset="0"/>
              </a:rPr>
              <a:t>CNN ORIENTED FAST PU MODE DECISION FOR HEVC HARDWIRED INTRA ENCODER</a:t>
            </a:r>
            <a:endParaRPr lang="zh-CN" altLang="en-US" sz="4900" b="1" dirty="0">
              <a:ea typeface="黑体" panose="02010609060101010101" pitchFamily="49" charset="-122"/>
              <a:cs typeface="Times New Roman" panose="02020603050405020304" pitchFamily="18" charset="0"/>
            </a:endParaRPr>
          </a:p>
        </p:txBody>
      </p:sp>
      <p:sp>
        <p:nvSpPr>
          <p:cNvPr id="8" name="内容占位符 7"/>
          <p:cNvSpPr>
            <a:spLocks noGrp="1"/>
          </p:cNvSpPr>
          <p:nvPr>
            <p:ph idx="1"/>
          </p:nvPr>
        </p:nvSpPr>
        <p:spPr>
          <a:xfrm>
            <a:off x="796953" y="3548496"/>
            <a:ext cx="6447501" cy="1787822"/>
          </a:xfrm>
        </p:spPr>
        <p:txBody>
          <a:bodyPr>
            <a:normAutofit/>
          </a:bodyPr>
          <a:lstStyle/>
          <a:p>
            <a:pPr marL="0" indent="0">
              <a:buNone/>
            </a:pPr>
            <a:r>
              <a:rPr lang="en-US" altLang="zh-CN" dirty="0">
                <a:latin typeface="+mj-lt"/>
                <a:cs typeface="Times New Roman" panose="02020603050405020304" pitchFamily="18" charset="0"/>
              </a:rPr>
              <a:t>                                           </a:t>
            </a:r>
            <a:r>
              <a:rPr lang="en-US" altLang="zh-CN" dirty="0" smtClean="0">
                <a:latin typeface="+mj-lt"/>
                <a:cs typeface="Times New Roman" panose="02020603050405020304" pitchFamily="18" charset="0"/>
              </a:rPr>
              <a:t>Nan Song</a:t>
            </a:r>
            <a:endParaRPr lang="en-US" altLang="zh-CN" dirty="0">
              <a:latin typeface="+mj-lt"/>
              <a:cs typeface="Times New Roman" panose="02020603050405020304" pitchFamily="18" charset="0"/>
            </a:endParaRPr>
          </a:p>
          <a:p>
            <a:pPr marL="0" indent="0">
              <a:buNone/>
            </a:pPr>
            <a:r>
              <a:rPr lang="en-US" altLang="zh-CN" sz="2000" dirty="0" smtClean="0">
                <a:latin typeface="+mj-lt"/>
                <a:cs typeface="Times New Roman" panose="02020603050405020304" pitchFamily="18" charset="0"/>
              </a:rPr>
              <a:t>                                         </a:t>
            </a:r>
            <a:r>
              <a:rPr lang="en-US" altLang="zh-CN" dirty="0" smtClean="0">
                <a:latin typeface="+mj-lt"/>
                <a:cs typeface="Times New Roman" panose="02020603050405020304" pitchFamily="18" charset="0"/>
              </a:rPr>
              <a:t>Tsinghua University</a:t>
            </a:r>
          </a:p>
          <a:p>
            <a:pPr marL="0" indent="0">
              <a:buNone/>
            </a:pPr>
            <a:r>
              <a:rPr lang="en-US" altLang="zh-CN" sz="2000" dirty="0">
                <a:latin typeface="+mj-lt"/>
                <a:cs typeface="Times New Roman" panose="02020603050405020304" pitchFamily="18" charset="0"/>
              </a:rPr>
              <a:t>                     </a:t>
            </a:r>
            <a:r>
              <a:rPr lang="en-US" altLang="zh-CN" dirty="0" smtClean="0">
                <a:latin typeface="+mj-lt"/>
                <a:cs typeface="Times New Roman" panose="02020603050405020304" pitchFamily="18" charset="0"/>
              </a:rPr>
              <a:t>Email: songn15@mails.tsinghua.edu.cn</a:t>
            </a:r>
            <a:endParaRPr lang="en-US" altLang="zh-CN" dirty="0">
              <a:latin typeface="+mj-lt"/>
              <a:cs typeface="Times New Roman" panose="02020603050405020304" pitchFamily="18" charset="0"/>
            </a:endParaRPr>
          </a:p>
          <a:p>
            <a:pPr marL="0" indent="0">
              <a:buNone/>
            </a:pPr>
            <a:endParaRPr lang="zh-CN" altLang="en-US" sz="2000" dirty="0">
              <a:latin typeface="+mj-lt"/>
              <a:cs typeface="Times New Roman" panose="02020603050405020304" pitchFamily="18" charset="0"/>
            </a:endParaRPr>
          </a:p>
        </p:txBody>
      </p:sp>
    </p:spTree>
    <p:extLst>
      <p:ext uri="{BB962C8B-B14F-4D97-AF65-F5344CB8AC3E}">
        <p14:creationId xmlns:p14="http://schemas.microsoft.com/office/powerpoint/2010/main" val="246538202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42" name="标题 17"/>
          <p:cNvSpPr>
            <a:spLocks noGrp="1"/>
          </p:cNvSpPr>
          <p:nvPr>
            <p:ph type="title"/>
          </p:nvPr>
        </p:nvSpPr>
        <p:spPr>
          <a:xfrm>
            <a:off x="457200" y="274638"/>
            <a:ext cx="8229600" cy="1143000"/>
          </a:xfrm>
        </p:spPr>
        <p:txBody>
          <a:bodyPr>
            <a:normAutofit fontScale="90000"/>
          </a:bodyPr>
          <a:lstStyle/>
          <a:p>
            <a:r>
              <a:rPr lang="en-US" altLang="zh-CN" sz="4400" b="1" dirty="0">
                <a:cs typeface="Times New Roman" panose="02020603050405020304" pitchFamily="18" charset="0"/>
              </a:rPr>
              <a:t>CNN oriented fast PU mode decision</a:t>
            </a:r>
          </a:p>
        </p:txBody>
      </p:sp>
      <p:sp>
        <p:nvSpPr>
          <p:cNvPr id="43" name="文本框 42"/>
          <p:cNvSpPr txBox="1"/>
          <p:nvPr/>
        </p:nvSpPr>
        <p:spPr>
          <a:xfrm>
            <a:off x="457200" y="1417638"/>
            <a:ext cx="4536831" cy="523220"/>
          </a:xfrm>
          <a:prstGeom prst="rect">
            <a:avLst/>
          </a:prstGeom>
          <a:noFill/>
        </p:spPr>
        <p:txBody>
          <a:bodyPr wrap="square" rtlCol="0">
            <a:spAutoFit/>
          </a:bodyPr>
          <a:lstStyle/>
          <a:p>
            <a:r>
              <a:rPr lang="en-US" altLang="zh-CN" sz="2800" b="1" dirty="0">
                <a:solidFill>
                  <a:srgbClr val="FF0000"/>
                </a:solidFill>
                <a:cs typeface="Times New Roman" panose="02020603050405020304" pitchFamily="18" charset="0"/>
              </a:rPr>
              <a:t>CNN based RMD process</a:t>
            </a:r>
            <a:endParaRPr lang="zh-CN" altLang="en-US" sz="2800" b="1" dirty="0">
              <a:solidFill>
                <a:srgbClr val="FF0000"/>
              </a:solidFill>
            </a:endParaRPr>
          </a:p>
        </p:txBody>
      </p:sp>
      <p:sp>
        <p:nvSpPr>
          <p:cNvPr id="6" name="文本框 5"/>
          <p:cNvSpPr txBox="1"/>
          <p:nvPr/>
        </p:nvSpPr>
        <p:spPr>
          <a:xfrm>
            <a:off x="457200" y="2098973"/>
            <a:ext cx="3854548" cy="461665"/>
          </a:xfrm>
          <a:prstGeom prst="rect">
            <a:avLst/>
          </a:prstGeom>
          <a:noFill/>
        </p:spPr>
        <p:txBody>
          <a:bodyPr wrap="square" rtlCol="0">
            <a:spAutoFit/>
          </a:bodyPr>
          <a:lstStyle/>
          <a:p>
            <a:r>
              <a:rPr lang="en-US" altLang="zh-CN" sz="2400" dirty="0" smtClean="0"/>
              <a:t>Training Sample Extraction:</a:t>
            </a:r>
            <a:endParaRPr lang="zh-CN" altLang="en-US" sz="2400" dirty="0"/>
          </a:p>
        </p:txBody>
      </p:sp>
      <p:sp>
        <p:nvSpPr>
          <p:cNvPr id="7" name="文本框 6"/>
          <p:cNvSpPr txBox="1"/>
          <p:nvPr/>
        </p:nvSpPr>
        <p:spPr>
          <a:xfrm>
            <a:off x="457199" y="4187432"/>
            <a:ext cx="5753686" cy="400110"/>
          </a:xfrm>
          <a:prstGeom prst="rect">
            <a:avLst/>
          </a:prstGeom>
          <a:noFill/>
        </p:spPr>
        <p:txBody>
          <a:bodyPr wrap="square" rtlCol="0">
            <a:spAutoFit/>
          </a:bodyPr>
          <a:lstStyle/>
          <a:p>
            <a:pPr marL="285750" indent="-285750">
              <a:buFont typeface="Wingdings" panose="05000000000000000000" pitchFamily="2" charset="2"/>
              <a:buChar char="n"/>
            </a:pPr>
            <a:r>
              <a:rPr lang="en-US" altLang="zh-CN" sz="2000" dirty="0" smtClean="0"/>
              <a:t>The </a:t>
            </a:r>
            <a:r>
              <a:rPr lang="en-US" altLang="zh-CN" sz="2000" dirty="0"/>
              <a:t>samples must not belong to the </a:t>
            </a:r>
            <a:r>
              <a:rPr lang="en-US" altLang="zh-CN" sz="2000" dirty="0" smtClean="0"/>
              <a:t>flat type PU:</a:t>
            </a:r>
          </a:p>
        </p:txBody>
      </p:sp>
      <mc:AlternateContent xmlns:mc="http://schemas.openxmlformats.org/markup-compatibility/2006" xmlns:a14="http://schemas.microsoft.com/office/drawing/2010/main">
        <mc:Choice Requires="a14">
          <p:sp>
            <p:nvSpPr>
              <p:cNvPr id="9" name="文本框 8"/>
              <p:cNvSpPr txBox="1"/>
              <p:nvPr/>
            </p:nvSpPr>
            <p:spPr>
              <a:xfrm>
                <a:off x="2553286" y="4584116"/>
                <a:ext cx="3516923" cy="375552"/>
              </a:xfrm>
              <a:prstGeom prst="rect">
                <a:avLst/>
              </a:prstGeom>
              <a:noFill/>
            </p:spPr>
            <p:txBody>
              <a:bodyPr wrap="square" rtlCol="0">
                <a:spAutoFit/>
              </a:bodyPr>
              <a:lstStyle/>
              <a:p>
                <a14:m>
                  <m:oMath xmlns:m="http://schemas.openxmlformats.org/officeDocument/2006/math">
                    <m:r>
                      <a:rPr lang="en-US" altLang="zh-CN" b="1" i="1">
                        <a:latin typeface="Cambria Math" panose="02040503050406030204" pitchFamily="18" charset="0"/>
                        <a:ea typeface="等线" panose="02010600030101010101" pitchFamily="2" charset="-122"/>
                        <a:cs typeface="Times New Roman" panose="02020603050405020304" pitchFamily="18" charset="0"/>
                      </a:rPr>
                      <m:t>𝒊𝑬𝒅𝒈𝒆𝑷𝒘𝒓</m:t>
                    </m:r>
                  </m:oMath>
                </a14:m>
                <a:r>
                  <a:rPr lang="en-US" altLang="zh-CN" b="1" dirty="0"/>
                  <a:t> </a:t>
                </a:r>
                <a:r>
                  <a:rPr lang="en-US" altLang="zh-CN" b="1" dirty="0" smtClean="0"/>
                  <a:t>&gt; </a:t>
                </a:r>
                <a14:m>
                  <m:oMath xmlns:m="http://schemas.openxmlformats.org/officeDocument/2006/math">
                    <m:r>
                      <a:rPr lang="en-US" altLang="zh-CN" b="1" i="1" dirty="0">
                        <a:latin typeface="Cambria Math" panose="02040503050406030204" pitchFamily="18" charset="0"/>
                      </a:rPr>
                      <m:t>𝟒</m:t>
                    </m:r>
                    <m:r>
                      <a:rPr lang="en-US" altLang="zh-CN" b="1" i="1">
                        <a:latin typeface="Cambria Math" panose="02040503050406030204" pitchFamily="18" charset="0"/>
                      </a:rPr>
                      <m:t>∗</m:t>
                    </m:r>
                    <m:sSup>
                      <m:sSupPr>
                        <m:ctrlPr>
                          <a:rPr lang="zh-CN" altLang="zh-CN" b="1" i="1">
                            <a:latin typeface="Cambria Math" panose="02040503050406030204" pitchFamily="18" charset="0"/>
                          </a:rPr>
                        </m:ctrlPr>
                      </m:sSupPr>
                      <m:e>
                        <m:r>
                          <a:rPr lang="en-US" altLang="zh-CN" b="1" i="1">
                            <a:latin typeface="Cambria Math" panose="02040503050406030204" pitchFamily="18" charset="0"/>
                          </a:rPr>
                          <m:t>𝑸𝑷</m:t>
                        </m:r>
                      </m:e>
                      <m:sup>
                        <m:r>
                          <a:rPr lang="en-US" altLang="zh-CN" b="1" i="1">
                            <a:latin typeface="Cambria Math" panose="02040503050406030204" pitchFamily="18" charset="0"/>
                          </a:rPr>
                          <m:t>𝟐</m:t>
                        </m:r>
                      </m:sup>
                    </m:sSup>
                  </m:oMath>
                </a14:m>
                <a:endParaRPr lang="zh-CN" altLang="en-US" b="1" dirty="0"/>
              </a:p>
            </p:txBody>
          </p:sp>
        </mc:Choice>
        <mc:Fallback xmlns="">
          <p:sp>
            <p:nvSpPr>
              <p:cNvPr id="9" name="文本框 8"/>
              <p:cNvSpPr txBox="1">
                <a:spLocks noRot="1" noChangeAspect="1" noMove="1" noResize="1" noEditPoints="1" noAdjustHandles="1" noChangeArrowheads="1" noChangeShapeType="1" noTextEdit="1"/>
              </p:cNvSpPr>
              <p:nvPr/>
            </p:nvSpPr>
            <p:spPr>
              <a:xfrm>
                <a:off x="2553286" y="4584116"/>
                <a:ext cx="3516923" cy="375552"/>
              </a:xfrm>
              <a:prstGeom prst="rect">
                <a:avLst/>
              </a:prstGeom>
              <a:blipFill>
                <a:blip r:embed="rId4"/>
                <a:stretch>
                  <a:fillRect l="-693" t="-8065" b="-2419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7" name="文本框 46"/>
              <p:cNvSpPr txBox="1"/>
              <p:nvPr/>
            </p:nvSpPr>
            <p:spPr>
              <a:xfrm>
                <a:off x="457199" y="2646934"/>
                <a:ext cx="6421901" cy="707886"/>
              </a:xfrm>
              <a:prstGeom prst="rect">
                <a:avLst/>
              </a:prstGeom>
              <a:noFill/>
            </p:spPr>
            <p:txBody>
              <a:bodyPr wrap="square" rtlCol="0">
                <a:spAutoFit/>
              </a:bodyPr>
              <a:lstStyle/>
              <a:p>
                <a:pPr marL="342900" indent="-342900">
                  <a:buFont typeface="Wingdings" panose="05000000000000000000" pitchFamily="2" charset="2"/>
                  <a:buChar char="n"/>
                </a:pPr>
                <a:r>
                  <a:rPr lang="en-US" altLang="zh-CN" sz="2000" dirty="0" smtClean="0"/>
                  <a:t>Eliminating such PU whose RD-costs difference are too small, </a:t>
                </a:r>
                <a:r>
                  <a:rPr lang="en-US" altLang="zh-CN" sz="2000" dirty="0"/>
                  <a:t>The parameter </a:t>
                </a:r>
                <a14:m>
                  <m:oMath xmlns:m="http://schemas.openxmlformats.org/officeDocument/2006/math">
                    <m:r>
                      <a:rPr lang="en-US" altLang="zh-CN" sz="2000" i="1" smtClean="0">
                        <a:latin typeface="Cambria Math" panose="02040503050406030204" pitchFamily="18" charset="0"/>
                        <a:ea typeface="Cambria Math" panose="02040503050406030204" pitchFamily="18" charset="0"/>
                      </a:rPr>
                      <m:t>∆</m:t>
                    </m:r>
                    <m:r>
                      <a:rPr lang="en-US" altLang="zh-CN" sz="2000" b="0" i="1" smtClean="0">
                        <a:latin typeface="Cambria Math" panose="02040503050406030204" pitchFamily="18" charset="0"/>
                        <a:ea typeface="Cambria Math" panose="02040503050406030204" pitchFamily="18" charset="0"/>
                      </a:rPr>
                      <m:t>𝑅𝐷</m:t>
                    </m:r>
                  </m:oMath>
                </a14:m>
                <a:r>
                  <a:rPr lang="en-US" altLang="zh-CN" sz="2000" dirty="0" smtClean="0"/>
                  <a:t> </a:t>
                </a:r>
                <a:r>
                  <a:rPr lang="en-US" altLang="zh-CN" sz="2000" dirty="0"/>
                  <a:t>is defined as</a:t>
                </a:r>
                <a:endParaRPr lang="en-US" altLang="zh-CN" sz="2000" dirty="0" smtClean="0"/>
              </a:p>
            </p:txBody>
          </p:sp>
        </mc:Choice>
        <mc:Fallback xmlns="">
          <p:sp>
            <p:nvSpPr>
              <p:cNvPr id="47" name="文本框 46"/>
              <p:cNvSpPr txBox="1">
                <a:spLocks noRot="1" noChangeAspect="1" noMove="1" noResize="1" noEditPoints="1" noAdjustHandles="1" noChangeArrowheads="1" noChangeShapeType="1" noTextEdit="1"/>
              </p:cNvSpPr>
              <p:nvPr/>
            </p:nvSpPr>
            <p:spPr>
              <a:xfrm>
                <a:off x="457199" y="2646934"/>
                <a:ext cx="6421901" cy="707886"/>
              </a:xfrm>
              <a:prstGeom prst="rect">
                <a:avLst/>
              </a:prstGeom>
              <a:blipFill>
                <a:blip r:embed="rId5"/>
                <a:stretch>
                  <a:fillRect l="-855" t="-4310" b="-1465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 name="文本框 9"/>
              <p:cNvSpPr txBox="1"/>
              <p:nvPr/>
            </p:nvSpPr>
            <p:spPr>
              <a:xfrm>
                <a:off x="1885071" y="3354820"/>
                <a:ext cx="3291840" cy="65960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zh-CN" altLang="en-US" b="1" i="1" smtClean="0">
                          <a:latin typeface="Cambria Math" panose="02040503050406030204" pitchFamily="18" charset="0"/>
                        </a:rPr>
                        <m:t>∆</m:t>
                      </m:r>
                      <m:r>
                        <a:rPr lang="en-US" altLang="zh-CN" b="1" i="1" smtClean="0">
                          <a:latin typeface="Cambria Math" panose="02040503050406030204" pitchFamily="18" charset="0"/>
                        </a:rPr>
                        <m:t>𝑹𝑫</m:t>
                      </m:r>
                      <m:r>
                        <a:rPr lang="en-US" altLang="zh-CN" b="1" i="1" smtClean="0">
                          <a:latin typeface="Cambria Math" panose="02040503050406030204" pitchFamily="18" charset="0"/>
                        </a:rPr>
                        <m:t>= </m:t>
                      </m:r>
                      <m:f>
                        <m:fPr>
                          <m:ctrlPr>
                            <a:rPr lang="en-US" altLang="zh-CN" b="1" i="1" smtClean="0">
                              <a:latin typeface="Cambria Math" panose="02040503050406030204" pitchFamily="18" charset="0"/>
                            </a:rPr>
                          </m:ctrlPr>
                        </m:fPr>
                        <m:num>
                          <m:sSub>
                            <m:sSubPr>
                              <m:ctrlPr>
                                <a:rPr lang="en-US" altLang="zh-CN" b="1" i="1" smtClean="0">
                                  <a:latin typeface="Cambria Math" panose="02040503050406030204" pitchFamily="18" charset="0"/>
                                </a:rPr>
                              </m:ctrlPr>
                            </m:sSubPr>
                            <m:e>
                              <m:r>
                                <a:rPr lang="en-US" altLang="zh-CN" b="1" i="1" smtClean="0">
                                  <a:latin typeface="Cambria Math" panose="02040503050406030204" pitchFamily="18" charset="0"/>
                                </a:rPr>
                                <m:t>𝑹𝑫𝑪</m:t>
                              </m:r>
                            </m:e>
                            <m:sub>
                              <m:r>
                                <a:rPr lang="en-US" altLang="zh-CN" b="1" i="1" smtClean="0">
                                  <a:latin typeface="Cambria Math" panose="02040503050406030204" pitchFamily="18" charset="0"/>
                                </a:rPr>
                                <m:t>𝒎𝒂𝒙</m:t>
                              </m:r>
                            </m:sub>
                          </m:sSub>
                          <m:r>
                            <a:rPr lang="en-US" altLang="zh-CN" b="1" i="1" smtClean="0">
                              <a:latin typeface="Cambria Math" panose="02040503050406030204" pitchFamily="18" charset="0"/>
                            </a:rPr>
                            <m:t>− </m:t>
                          </m:r>
                          <m:sSub>
                            <m:sSubPr>
                              <m:ctrlPr>
                                <a:rPr lang="en-US" altLang="zh-CN" b="1" i="1" smtClean="0">
                                  <a:latin typeface="Cambria Math" panose="02040503050406030204" pitchFamily="18" charset="0"/>
                                </a:rPr>
                              </m:ctrlPr>
                            </m:sSubPr>
                            <m:e>
                              <m:r>
                                <a:rPr lang="en-US" altLang="zh-CN" b="1" i="1" smtClean="0">
                                  <a:latin typeface="Cambria Math" panose="02040503050406030204" pitchFamily="18" charset="0"/>
                                </a:rPr>
                                <m:t>𝑹𝑫𝑪</m:t>
                              </m:r>
                            </m:e>
                            <m:sub>
                              <m:r>
                                <a:rPr lang="en-US" altLang="zh-CN" b="1" i="1" smtClean="0">
                                  <a:latin typeface="Cambria Math" panose="02040503050406030204" pitchFamily="18" charset="0"/>
                                </a:rPr>
                                <m:t>𝒎𝒊𝒏</m:t>
                              </m:r>
                            </m:sub>
                          </m:sSub>
                        </m:num>
                        <m:den>
                          <m:sSub>
                            <m:sSubPr>
                              <m:ctrlPr>
                                <a:rPr lang="en-US" altLang="zh-CN" b="1" i="1" smtClean="0">
                                  <a:latin typeface="Cambria Math" panose="02040503050406030204" pitchFamily="18" charset="0"/>
                                </a:rPr>
                              </m:ctrlPr>
                            </m:sSubPr>
                            <m:e>
                              <m:r>
                                <a:rPr lang="en-US" altLang="zh-CN" b="1" i="1" smtClean="0">
                                  <a:latin typeface="Cambria Math" panose="02040503050406030204" pitchFamily="18" charset="0"/>
                                </a:rPr>
                                <m:t>𝑹𝑫𝑪</m:t>
                              </m:r>
                            </m:e>
                            <m:sub>
                              <m:r>
                                <a:rPr lang="en-US" altLang="zh-CN" b="1" i="1" smtClean="0">
                                  <a:latin typeface="Cambria Math" panose="02040503050406030204" pitchFamily="18" charset="0"/>
                                </a:rPr>
                                <m:t>𝒎𝒂𝒙</m:t>
                              </m:r>
                            </m:sub>
                          </m:sSub>
                          <m:r>
                            <a:rPr lang="en-US" altLang="zh-CN" b="1" i="1" smtClean="0">
                              <a:latin typeface="Cambria Math" panose="02040503050406030204" pitchFamily="18" charset="0"/>
                            </a:rPr>
                            <m:t>+ </m:t>
                          </m:r>
                          <m:sSub>
                            <m:sSubPr>
                              <m:ctrlPr>
                                <a:rPr lang="en-US" altLang="zh-CN" b="1" i="1" smtClean="0">
                                  <a:latin typeface="Cambria Math" panose="02040503050406030204" pitchFamily="18" charset="0"/>
                                </a:rPr>
                              </m:ctrlPr>
                            </m:sSubPr>
                            <m:e>
                              <m:r>
                                <a:rPr lang="en-US" altLang="zh-CN" b="1" i="1" smtClean="0">
                                  <a:latin typeface="Cambria Math" panose="02040503050406030204" pitchFamily="18" charset="0"/>
                                </a:rPr>
                                <m:t>𝑹𝑫𝑪</m:t>
                              </m:r>
                            </m:e>
                            <m:sub>
                              <m:r>
                                <a:rPr lang="en-US" altLang="zh-CN" b="1" i="1" smtClean="0">
                                  <a:latin typeface="Cambria Math" panose="02040503050406030204" pitchFamily="18" charset="0"/>
                                </a:rPr>
                                <m:t>𝒎𝒊𝒏</m:t>
                              </m:r>
                            </m:sub>
                          </m:sSub>
                        </m:den>
                      </m:f>
                    </m:oMath>
                  </m:oMathPara>
                </a14:m>
                <a:endParaRPr lang="zh-CN" altLang="en-US" b="1" dirty="0"/>
              </a:p>
            </p:txBody>
          </p:sp>
        </mc:Choice>
        <mc:Fallback xmlns="">
          <p:sp>
            <p:nvSpPr>
              <p:cNvPr id="10" name="文本框 9"/>
              <p:cNvSpPr txBox="1">
                <a:spLocks noRot="1" noChangeAspect="1" noMove="1" noResize="1" noEditPoints="1" noAdjustHandles="1" noChangeArrowheads="1" noChangeShapeType="1" noTextEdit="1"/>
              </p:cNvSpPr>
              <p:nvPr/>
            </p:nvSpPr>
            <p:spPr>
              <a:xfrm>
                <a:off x="1885071" y="3354820"/>
                <a:ext cx="3291840" cy="659604"/>
              </a:xfrm>
              <a:prstGeom prst="rect">
                <a:avLst/>
              </a:prstGeom>
              <a:blipFill>
                <a:blip r:embed="rId6"/>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9" name="文本框 48"/>
              <p:cNvSpPr txBox="1"/>
              <p:nvPr/>
            </p:nvSpPr>
            <p:spPr>
              <a:xfrm>
                <a:off x="457198" y="4949856"/>
                <a:ext cx="7392573" cy="707886"/>
              </a:xfrm>
              <a:prstGeom prst="rect">
                <a:avLst/>
              </a:prstGeom>
              <a:noFill/>
            </p:spPr>
            <p:txBody>
              <a:bodyPr wrap="square" rtlCol="0">
                <a:spAutoFit/>
              </a:bodyPr>
              <a:lstStyle/>
              <a:p>
                <a:pPr marL="285750" indent="-285750">
                  <a:buFont typeface="Wingdings" panose="05000000000000000000" pitchFamily="2" charset="2"/>
                  <a:buChar char="n"/>
                </a:pPr>
                <a:r>
                  <a:rPr lang="en-US" altLang="zh-CN" sz="2000" dirty="0" smtClean="0"/>
                  <a:t>Dividing training data set into four groups: </a:t>
                </a:r>
                <a14:m>
                  <m:oMath xmlns:m="http://schemas.openxmlformats.org/officeDocument/2006/math">
                    <m:sSub>
                      <m:sSubPr>
                        <m:ctrlPr>
                          <a:rPr lang="en-US" altLang="zh-CN" sz="2000" i="1" smtClean="0">
                            <a:latin typeface="Cambria Math" panose="02040503050406030204" pitchFamily="18" charset="0"/>
                          </a:rPr>
                        </m:ctrlPr>
                      </m:sSubPr>
                      <m:e>
                        <m:r>
                          <a:rPr lang="en-US" altLang="zh-CN" sz="2000" b="0" i="1" smtClean="0">
                            <a:latin typeface="Cambria Math" panose="02040503050406030204" pitchFamily="18" charset="0"/>
                          </a:rPr>
                          <m:t>𝑠𝑡𝑟𝑜𝑛𝑔</m:t>
                        </m:r>
                      </m:e>
                      <m:sub>
                        <m:r>
                          <a:rPr lang="en-US" altLang="zh-CN" sz="2000" b="0" i="1" smtClean="0">
                            <a:latin typeface="Cambria Math" panose="02040503050406030204" pitchFamily="18" charset="0"/>
                          </a:rPr>
                          <m:t>4</m:t>
                        </m:r>
                        <m:r>
                          <a:rPr lang="en-US" altLang="zh-CN" sz="2000" b="0" i="1" smtClean="0">
                            <a:latin typeface="Cambria Math" panose="02040503050406030204" pitchFamily="18" charset="0"/>
                          </a:rPr>
                          <m:t>𝑥</m:t>
                        </m:r>
                        <m:r>
                          <a:rPr lang="en-US" altLang="zh-CN" sz="2000" b="0" i="1" smtClean="0">
                            <a:latin typeface="Cambria Math" panose="02040503050406030204" pitchFamily="18" charset="0"/>
                          </a:rPr>
                          <m:t>4</m:t>
                        </m:r>
                      </m:sub>
                    </m:sSub>
                  </m:oMath>
                </a14:m>
                <a:r>
                  <a:rPr lang="en-US" altLang="zh-CN" sz="2000" dirty="0" smtClean="0"/>
                  <a:t>, </a:t>
                </a:r>
                <a14:m>
                  <m:oMath xmlns:m="http://schemas.openxmlformats.org/officeDocument/2006/math">
                    <m:sSub>
                      <m:sSubPr>
                        <m:ctrlPr>
                          <a:rPr lang="en-US" altLang="zh-CN" sz="2000" i="1">
                            <a:latin typeface="Cambria Math" panose="02040503050406030204" pitchFamily="18" charset="0"/>
                          </a:rPr>
                        </m:ctrlPr>
                      </m:sSubPr>
                      <m:e>
                        <m:r>
                          <a:rPr lang="en-US" altLang="zh-CN" sz="2000" i="1">
                            <a:latin typeface="Cambria Math" panose="02040503050406030204" pitchFamily="18" charset="0"/>
                          </a:rPr>
                          <m:t>𝑠𝑡𝑟𝑜𝑛𝑔</m:t>
                        </m:r>
                      </m:e>
                      <m:sub>
                        <m:r>
                          <a:rPr lang="en-US" altLang="zh-CN" sz="2000" b="0" i="1" smtClean="0">
                            <a:latin typeface="Cambria Math" panose="02040503050406030204" pitchFamily="18" charset="0"/>
                          </a:rPr>
                          <m:t>8</m:t>
                        </m:r>
                        <m:r>
                          <a:rPr lang="en-US" altLang="zh-CN" sz="2000" i="1">
                            <a:latin typeface="Cambria Math" panose="02040503050406030204" pitchFamily="18" charset="0"/>
                          </a:rPr>
                          <m:t>𝑥</m:t>
                        </m:r>
                        <m:r>
                          <a:rPr lang="en-US" altLang="zh-CN" sz="2000" b="0" i="1" smtClean="0">
                            <a:latin typeface="Cambria Math" panose="02040503050406030204" pitchFamily="18" charset="0"/>
                          </a:rPr>
                          <m:t>8</m:t>
                        </m:r>
                      </m:sub>
                    </m:sSub>
                  </m:oMath>
                </a14:m>
                <a:r>
                  <a:rPr lang="en-US" altLang="zh-CN" sz="2000" dirty="0" smtClean="0"/>
                  <a:t>,</a:t>
                </a:r>
              </a:p>
              <a:p>
                <a:r>
                  <a:rPr lang="en-US" altLang="zh-CN" sz="2000" dirty="0" smtClean="0"/>
                  <a:t>	</a:t>
                </a:r>
                <a14:m>
                  <m:oMath xmlns:m="http://schemas.openxmlformats.org/officeDocument/2006/math">
                    <m:sSub>
                      <m:sSubPr>
                        <m:ctrlPr>
                          <a:rPr lang="en-US" altLang="zh-CN" sz="2000" i="1">
                            <a:latin typeface="Cambria Math" panose="02040503050406030204" pitchFamily="18" charset="0"/>
                          </a:rPr>
                        </m:ctrlPr>
                      </m:sSubPr>
                      <m:e>
                        <m:r>
                          <a:rPr lang="en-US" altLang="zh-CN" sz="2000" b="0" i="1" smtClean="0">
                            <a:latin typeface="Cambria Math" panose="02040503050406030204" pitchFamily="18" charset="0"/>
                          </a:rPr>
                          <m:t>𝑤𝑒𝑎𝑘</m:t>
                        </m:r>
                      </m:e>
                      <m:sub>
                        <m:r>
                          <a:rPr lang="en-US" altLang="zh-CN" sz="2000" i="1">
                            <a:latin typeface="Cambria Math" panose="02040503050406030204" pitchFamily="18" charset="0"/>
                          </a:rPr>
                          <m:t>4</m:t>
                        </m:r>
                        <m:r>
                          <a:rPr lang="en-US" altLang="zh-CN" sz="2000" i="1">
                            <a:latin typeface="Cambria Math" panose="02040503050406030204" pitchFamily="18" charset="0"/>
                          </a:rPr>
                          <m:t>𝑥</m:t>
                        </m:r>
                        <m:r>
                          <a:rPr lang="en-US" altLang="zh-CN" sz="2000" i="1">
                            <a:latin typeface="Cambria Math" panose="02040503050406030204" pitchFamily="18" charset="0"/>
                          </a:rPr>
                          <m:t>4</m:t>
                        </m:r>
                      </m:sub>
                    </m:sSub>
                  </m:oMath>
                </a14:m>
                <a:r>
                  <a:rPr lang="en-US" altLang="zh-CN" sz="2000" dirty="0" smtClean="0"/>
                  <a:t>, </a:t>
                </a:r>
                <a14:m>
                  <m:oMath xmlns:m="http://schemas.openxmlformats.org/officeDocument/2006/math">
                    <m:sSub>
                      <m:sSubPr>
                        <m:ctrlPr>
                          <a:rPr lang="en-US" altLang="zh-CN" sz="2000" i="1">
                            <a:latin typeface="Cambria Math" panose="02040503050406030204" pitchFamily="18" charset="0"/>
                          </a:rPr>
                        </m:ctrlPr>
                      </m:sSubPr>
                      <m:e>
                        <m:r>
                          <a:rPr lang="en-US" altLang="zh-CN" sz="2000" b="0" i="1" smtClean="0">
                            <a:latin typeface="Cambria Math" panose="02040503050406030204" pitchFamily="18" charset="0"/>
                          </a:rPr>
                          <m:t>𝑤𝑒𝑎𝑘</m:t>
                        </m:r>
                      </m:e>
                      <m:sub>
                        <m:r>
                          <a:rPr lang="en-US" altLang="zh-CN" sz="2000" b="0" i="1" smtClean="0">
                            <a:latin typeface="Cambria Math" panose="02040503050406030204" pitchFamily="18" charset="0"/>
                          </a:rPr>
                          <m:t>8</m:t>
                        </m:r>
                        <m:r>
                          <a:rPr lang="en-US" altLang="zh-CN" sz="2000" i="1">
                            <a:latin typeface="Cambria Math" panose="02040503050406030204" pitchFamily="18" charset="0"/>
                          </a:rPr>
                          <m:t>𝑥</m:t>
                        </m:r>
                        <m:r>
                          <a:rPr lang="en-US" altLang="zh-CN" sz="2000" b="0" i="1" smtClean="0">
                            <a:latin typeface="Cambria Math" panose="02040503050406030204" pitchFamily="18" charset="0"/>
                          </a:rPr>
                          <m:t>8</m:t>
                        </m:r>
                      </m:sub>
                    </m:sSub>
                  </m:oMath>
                </a14:m>
                <a:endParaRPr lang="en-US" altLang="zh-CN" sz="2000" dirty="0" smtClean="0"/>
              </a:p>
            </p:txBody>
          </p:sp>
        </mc:Choice>
        <mc:Fallback xmlns="">
          <p:sp>
            <p:nvSpPr>
              <p:cNvPr id="49" name="文本框 48"/>
              <p:cNvSpPr txBox="1">
                <a:spLocks noRot="1" noChangeAspect="1" noMove="1" noResize="1" noEditPoints="1" noAdjustHandles="1" noChangeArrowheads="1" noChangeShapeType="1" noTextEdit="1"/>
              </p:cNvSpPr>
              <p:nvPr/>
            </p:nvSpPr>
            <p:spPr>
              <a:xfrm>
                <a:off x="457198" y="4949856"/>
                <a:ext cx="7392573" cy="707886"/>
              </a:xfrm>
              <a:prstGeom prst="rect">
                <a:avLst/>
              </a:prstGeom>
              <a:blipFill>
                <a:blip r:embed="rId7"/>
                <a:stretch>
                  <a:fillRect l="-742" t="-5172" b="-14655"/>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19233306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00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400" b="1" dirty="0" smtClean="0">
                <a:cs typeface="Times New Roman" panose="02020603050405020304" pitchFamily="18" charset="0"/>
              </a:rPr>
              <a:t>CNN oriented fast PU mode decision</a:t>
            </a:r>
            <a:endParaRPr lang="en-US" altLang="zh-CN" sz="4400" b="1" dirty="0">
              <a:cs typeface="Times New Roman" panose="02020603050405020304" pitchFamily="18" charset="0"/>
            </a:endParaRPr>
          </a:p>
        </p:txBody>
      </p:sp>
      <p:sp>
        <p:nvSpPr>
          <p:cNvPr id="5" name="文本框 4"/>
          <p:cNvSpPr txBox="1"/>
          <p:nvPr/>
        </p:nvSpPr>
        <p:spPr>
          <a:xfrm>
            <a:off x="457200" y="1417638"/>
            <a:ext cx="4536831" cy="523220"/>
          </a:xfrm>
          <a:prstGeom prst="rect">
            <a:avLst/>
          </a:prstGeom>
          <a:noFill/>
        </p:spPr>
        <p:txBody>
          <a:bodyPr wrap="square" rtlCol="0">
            <a:spAutoFit/>
          </a:bodyPr>
          <a:lstStyle/>
          <a:p>
            <a:r>
              <a:rPr lang="en-US" altLang="zh-CN" sz="2800" b="1" dirty="0">
                <a:solidFill>
                  <a:srgbClr val="FF0000"/>
                </a:solidFill>
                <a:cs typeface="Times New Roman" panose="02020603050405020304" pitchFamily="18" charset="0"/>
              </a:rPr>
              <a:t>CNN based RMD process</a:t>
            </a:r>
            <a:endParaRPr lang="zh-CN" altLang="en-US" sz="2800" b="1" dirty="0">
              <a:solidFill>
                <a:srgbClr val="FF0000"/>
              </a:solidFill>
            </a:endParaRPr>
          </a:p>
        </p:txBody>
      </p:sp>
      <p:sp>
        <p:nvSpPr>
          <p:cNvPr id="6" name="文本框 5"/>
          <p:cNvSpPr txBox="1"/>
          <p:nvPr/>
        </p:nvSpPr>
        <p:spPr>
          <a:xfrm>
            <a:off x="457200" y="2098973"/>
            <a:ext cx="3854548" cy="461665"/>
          </a:xfrm>
          <a:prstGeom prst="rect">
            <a:avLst/>
          </a:prstGeom>
          <a:noFill/>
        </p:spPr>
        <p:txBody>
          <a:bodyPr wrap="square" rtlCol="0">
            <a:spAutoFit/>
          </a:bodyPr>
          <a:lstStyle/>
          <a:p>
            <a:r>
              <a:rPr lang="en-US" altLang="zh-CN" sz="2400" dirty="0" smtClean="0"/>
              <a:t>Target Value Extraction:</a:t>
            </a:r>
            <a:endParaRPr lang="zh-CN" altLang="en-US" sz="2400" dirty="0"/>
          </a:p>
        </p:txBody>
      </p:sp>
      <p:sp>
        <p:nvSpPr>
          <p:cNvPr id="7" name="文本框 6"/>
          <p:cNvSpPr txBox="1"/>
          <p:nvPr/>
        </p:nvSpPr>
        <p:spPr>
          <a:xfrm>
            <a:off x="457198" y="3335839"/>
            <a:ext cx="5753686" cy="400110"/>
          </a:xfrm>
          <a:prstGeom prst="rect">
            <a:avLst/>
          </a:prstGeom>
          <a:noFill/>
        </p:spPr>
        <p:txBody>
          <a:bodyPr wrap="square" rtlCol="0">
            <a:spAutoFit/>
          </a:bodyPr>
          <a:lstStyle/>
          <a:p>
            <a:pPr marL="285750" indent="-285750">
              <a:buFont typeface="Wingdings" panose="05000000000000000000" pitchFamily="2" charset="2"/>
              <a:buChar char="n"/>
            </a:pPr>
            <a:r>
              <a:rPr lang="en-US" altLang="zh-CN" sz="2000" dirty="0"/>
              <a:t>T</a:t>
            </a:r>
            <a:r>
              <a:rPr lang="en-US" altLang="zh-CN" sz="2000" dirty="0" smtClean="0"/>
              <a:t>he </a:t>
            </a:r>
            <a:r>
              <a:rPr lang="en-US" altLang="zh-CN" sz="2000" dirty="0"/>
              <a:t>target values based on rate </a:t>
            </a:r>
            <a:r>
              <a:rPr lang="en-US" altLang="zh-CN" sz="2000" dirty="0" smtClean="0"/>
              <a:t>RDC</a:t>
            </a:r>
          </a:p>
        </p:txBody>
      </p:sp>
      <p:sp>
        <p:nvSpPr>
          <p:cNvPr id="9" name="文本框 8"/>
          <p:cNvSpPr txBox="1"/>
          <p:nvPr/>
        </p:nvSpPr>
        <p:spPr>
          <a:xfrm>
            <a:off x="457199" y="2646934"/>
            <a:ext cx="7223761" cy="707886"/>
          </a:xfrm>
          <a:prstGeom prst="rect">
            <a:avLst/>
          </a:prstGeom>
          <a:noFill/>
        </p:spPr>
        <p:txBody>
          <a:bodyPr wrap="square" rtlCol="0">
            <a:spAutoFit/>
          </a:bodyPr>
          <a:lstStyle/>
          <a:p>
            <a:pPr marL="285750" indent="-285750">
              <a:buFont typeface="Wingdings" panose="05000000000000000000" pitchFamily="2" charset="2"/>
              <a:buChar char="n"/>
            </a:pPr>
            <a:r>
              <a:rPr lang="en-US" altLang="zh-CN" sz="2000" dirty="0" smtClean="0"/>
              <a:t>Traditional methods </a:t>
            </a:r>
            <a:r>
              <a:rPr lang="en-US" altLang="zh-CN" sz="2000" dirty="0"/>
              <a:t>which choose modes as their </a:t>
            </a:r>
            <a:r>
              <a:rPr lang="en-US" altLang="zh-CN" sz="2000" dirty="0" smtClean="0"/>
              <a:t>classification are not suitable</a:t>
            </a:r>
          </a:p>
        </p:txBody>
      </p:sp>
      <mc:AlternateContent xmlns:mc="http://schemas.openxmlformats.org/markup-compatibility/2006" xmlns:a14="http://schemas.microsoft.com/office/drawing/2010/main">
        <mc:Choice Requires="a14">
          <p:sp>
            <p:nvSpPr>
              <p:cNvPr id="12" name="文本框 11"/>
              <p:cNvSpPr txBox="1"/>
              <p:nvPr/>
            </p:nvSpPr>
            <p:spPr>
              <a:xfrm>
                <a:off x="787791" y="3735949"/>
                <a:ext cx="4332849" cy="369909"/>
              </a:xfrm>
              <a:prstGeom prst="rect">
                <a:avLst/>
              </a:prstGeom>
              <a:noFill/>
            </p:spPr>
            <p:txBody>
              <a:bodyPr wrap="square" rtlCol="0">
                <a:spAutoFit/>
              </a:bodyPr>
              <a:lstStyle/>
              <a:p>
                <a:pPr marL="285750" indent="-285750">
                  <a:buFont typeface="Wingdings" panose="05000000000000000000" pitchFamily="2" charset="2"/>
                  <a:buChar char="u"/>
                </a:pPr>
                <a:r>
                  <a:rPr lang="en-US" altLang="zh-CN" dirty="0" smtClean="0"/>
                  <a:t>Calculating the average value </a:t>
                </a:r>
                <a14:m>
                  <m:oMath xmlns:m="http://schemas.openxmlformats.org/officeDocument/2006/math">
                    <m:acc>
                      <m:accPr>
                        <m:chr m:val="̅"/>
                        <m:ctrlPr>
                          <a:rPr lang="en-US" altLang="zh-CN" i="1" smtClean="0">
                            <a:latin typeface="Cambria Math" panose="02040503050406030204" pitchFamily="18" charset="0"/>
                          </a:rPr>
                        </m:ctrlPr>
                      </m:accPr>
                      <m:e>
                        <m:r>
                          <a:rPr lang="en-US" altLang="zh-CN" b="0" i="1" smtClean="0">
                            <a:latin typeface="Cambria Math" panose="02040503050406030204" pitchFamily="18" charset="0"/>
                          </a:rPr>
                          <m:t>𝐶</m:t>
                        </m:r>
                      </m:e>
                    </m:acc>
                  </m:oMath>
                </a14:m>
                <a:r>
                  <a:rPr lang="zh-CN" altLang="en-US" dirty="0" smtClean="0"/>
                  <a:t> </a:t>
                </a:r>
                <a:r>
                  <a:rPr lang="en-US" altLang="zh-CN" dirty="0" smtClean="0"/>
                  <a:t>of RDCs,</a:t>
                </a:r>
                <a:endParaRPr lang="zh-CN" altLang="en-US" dirty="0"/>
              </a:p>
            </p:txBody>
          </p:sp>
        </mc:Choice>
        <mc:Fallback xmlns="">
          <p:sp>
            <p:nvSpPr>
              <p:cNvPr id="12" name="文本框 11"/>
              <p:cNvSpPr txBox="1">
                <a:spLocks noRot="1" noChangeAspect="1" noMove="1" noResize="1" noEditPoints="1" noAdjustHandles="1" noChangeArrowheads="1" noChangeShapeType="1" noTextEdit="1"/>
              </p:cNvSpPr>
              <p:nvPr/>
            </p:nvSpPr>
            <p:spPr>
              <a:xfrm>
                <a:off x="787791" y="3735949"/>
                <a:ext cx="4332849" cy="369909"/>
              </a:xfrm>
              <a:prstGeom prst="rect">
                <a:avLst/>
              </a:prstGeom>
              <a:blipFill>
                <a:blip r:embed="rId3"/>
                <a:stretch>
                  <a:fillRect l="-844" t="-8197" b="-2623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 name="矩形 12"/>
              <p:cNvSpPr/>
              <p:nvPr/>
            </p:nvSpPr>
            <p:spPr>
              <a:xfrm>
                <a:off x="2384474" y="4032255"/>
                <a:ext cx="2056909" cy="87799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zh-CN" altLang="en-US" b="1" i="1" smtClean="0">
                              <a:latin typeface="Cambria Math" panose="02040503050406030204" pitchFamily="18" charset="0"/>
                            </a:rPr>
                          </m:ctrlPr>
                        </m:accPr>
                        <m:e>
                          <m:r>
                            <a:rPr lang="zh-CN" altLang="en-US" b="1" i="1">
                              <a:latin typeface="Cambria Math" panose="02040503050406030204" pitchFamily="18" charset="0"/>
                            </a:rPr>
                            <m:t>𝑪</m:t>
                          </m:r>
                        </m:e>
                      </m:acc>
                      <m:r>
                        <a:rPr lang="zh-CN" altLang="en-US" b="1" i="0">
                          <a:latin typeface="Cambria Math" panose="02040503050406030204" pitchFamily="18" charset="0"/>
                        </a:rPr>
                        <m:t>=</m:t>
                      </m:r>
                      <m:f>
                        <m:fPr>
                          <m:ctrlPr>
                            <a:rPr lang="zh-CN" altLang="en-US" b="1" i="1">
                              <a:latin typeface="Cambria Math" panose="02040503050406030204" pitchFamily="18" charset="0"/>
                            </a:rPr>
                          </m:ctrlPr>
                        </m:fPr>
                        <m:num>
                          <m:r>
                            <a:rPr lang="zh-CN" altLang="en-US" b="1" i="0">
                              <a:latin typeface="Cambria Math" panose="02040503050406030204" pitchFamily="18" charset="0"/>
                            </a:rPr>
                            <m:t>𝟏</m:t>
                          </m:r>
                        </m:num>
                        <m:den>
                          <m:r>
                            <a:rPr lang="zh-CN" altLang="en-US" b="1" i="0">
                              <a:latin typeface="Cambria Math" panose="02040503050406030204" pitchFamily="18" charset="0"/>
                            </a:rPr>
                            <m:t>𝟑𝟓</m:t>
                          </m:r>
                        </m:den>
                      </m:f>
                      <m:nary>
                        <m:naryPr>
                          <m:chr m:val="∑"/>
                          <m:limLoc m:val="undOvr"/>
                          <m:ctrlPr>
                            <a:rPr lang="zh-CN" altLang="en-US" b="1" i="1">
                              <a:latin typeface="Cambria Math" panose="02040503050406030204" pitchFamily="18" charset="0"/>
                            </a:rPr>
                          </m:ctrlPr>
                        </m:naryPr>
                        <m:sub>
                          <m:r>
                            <a:rPr lang="zh-CN" altLang="en-US" b="1" i="1">
                              <a:latin typeface="Cambria Math" panose="02040503050406030204" pitchFamily="18" charset="0"/>
                            </a:rPr>
                            <m:t>𝒎</m:t>
                          </m:r>
                          <m:r>
                            <a:rPr lang="zh-CN" altLang="en-US" b="1" i="0">
                              <a:latin typeface="Cambria Math" panose="02040503050406030204" pitchFamily="18" charset="0"/>
                            </a:rPr>
                            <m:t>=</m:t>
                          </m:r>
                          <m:r>
                            <a:rPr lang="zh-CN" altLang="en-US" b="1" i="0">
                              <a:latin typeface="Cambria Math" panose="02040503050406030204" pitchFamily="18" charset="0"/>
                            </a:rPr>
                            <m:t>𝟎</m:t>
                          </m:r>
                        </m:sub>
                        <m:sup>
                          <m:r>
                            <a:rPr lang="zh-CN" altLang="en-US" b="1" i="0">
                              <a:latin typeface="Cambria Math" panose="02040503050406030204" pitchFamily="18" charset="0"/>
                            </a:rPr>
                            <m:t>𝟑𝟒</m:t>
                          </m:r>
                        </m:sup>
                        <m:e>
                          <m:sSub>
                            <m:sSubPr>
                              <m:ctrlPr>
                                <a:rPr lang="zh-CN" altLang="en-US" b="1" i="1">
                                  <a:latin typeface="Cambria Math" panose="02040503050406030204" pitchFamily="18" charset="0"/>
                                </a:rPr>
                              </m:ctrlPr>
                            </m:sSubPr>
                            <m:e>
                              <m:r>
                                <a:rPr lang="en-US" altLang="zh-CN" b="1" i="1" smtClean="0">
                                  <a:latin typeface="Cambria Math" panose="02040503050406030204" pitchFamily="18" charset="0"/>
                                </a:rPr>
                                <m:t>𝑹𝑫</m:t>
                              </m:r>
                              <m:r>
                                <a:rPr lang="zh-CN" altLang="en-US" b="1" i="1">
                                  <a:latin typeface="Cambria Math" panose="02040503050406030204" pitchFamily="18" charset="0"/>
                                </a:rPr>
                                <m:t>𝑪</m:t>
                              </m:r>
                            </m:e>
                            <m:sub>
                              <m:r>
                                <a:rPr lang="zh-CN" altLang="en-US" b="1" i="1">
                                  <a:latin typeface="Cambria Math" panose="02040503050406030204" pitchFamily="18" charset="0"/>
                                </a:rPr>
                                <m:t>𝒎</m:t>
                              </m:r>
                            </m:sub>
                          </m:sSub>
                        </m:e>
                      </m:nary>
                    </m:oMath>
                  </m:oMathPara>
                </a14:m>
                <a:endParaRPr lang="zh-CN" altLang="en-US" b="1" dirty="0"/>
              </a:p>
            </p:txBody>
          </p:sp>
        </mc:Choice>
        <mc:Fallback xmlns="">
          <p:sp>
            <p:nvSpPr>
              <p:cNvPr id="13" name="矩形 12"/>
              <p:cNvSpPr>
                <a:spLocks noRot="1" noChangeAspect="1" noMove="1" noResize="1" noEditPoints="1" noAdjustHandles="1" noChangeArrowheads="1" noChangeShapeType="1" noTextEdit="1"/>
              </p:cNvSpPr>
              <p:nvPr/>
            </p:nvSpPr>
            <p:spPr>
              <a:xfrm>
                <a:off x="2384474" y="4032255"/>
                <a:ext cx="2056909" cy="877997"/>
              </a:xfrm>
              <a:prstGeom prst="rect">
                <a:avLst/>
              </a:prstGeom>
              <a:blipFill>
                <a:blip r:embed="rId4"/>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4" name="文本框 13"/>
              <p:cNvSpPr txBox="1"/>
              <p:nvPr/>
            </p:nvSpPr>
            <p:spPr>
              <a:xfrm>
                <a:off x="787790" y="4903584"/>
                <a:ext cx="4670475" cy="369332"/>
              </a:xfrm>
              <a:prstGeom prst="rect">
                <a:avLst/>
              </a:prstGeom>
              <a:noFill/>
            </p:spPr>
            <p:txBody>
              <a:bodyPr wrap="square" rtlCol="0">
                <a:spAutoFit/>
              </a:bodyPr>
              <a:lstStyle/>
              <a:p>
                <a:pPr marL="285750" indent="-285750">
                  <a:buFont typeface="Wingdings" panose="05000000000000000000" pitchFamily="2" charset="2"/>
                  <a:buChar char="u"/>
                </a:pPr>
                <a:r>
                  <a:rPr lang="en-US" altLang="zh-CN" dirty="0"/>
                  <a:t>Deriving the target value </a:t>
                </a:r>
                <a14:m>
                  <m:oMath xmlns:m="http://schemas.openxmlformats.org/officeDocument/2006/math">
                    <m:sSub>
                      <m:sSubPr>
                        <m:ctrlPr>
                          <a:rPr lang="zh-CN" altLang="zh-CN" i="1">
                            <a:latin typeface="Cambria Math" panose="02040503050406030204" pitchFamily="18" charset="0"/>
                          </a:rPr>
                        </m:ctrlPr>
                      </m:sSubPr>
                      <m:e>
                        <m:r>
                          <a:rPr lang="en-US" altLang="zh-CN" i="1">
                            <a:latin typeface="Cambria Math" panose="02040503050406030204" pitchFamily="18" charset="0"/>
                          </a:rPr>
                          <m:t>𝑇</m:t>
                        </m:r>
                      </m:e>
                      <m:sub>
                        <m:r>
                          <a:rPr lang="en-US" altLang="zh-CN" i="1">
                            <a:latin typeface="Cambria Math" panose="02040503050406030204" pitchFamily="18" charset="0"/>
                          </a:rPr>
                          <m:t>𝑚</m:t>
                        </m:r>
                      </m:sub>
                    </m:sSub>
                  </m:oMath>
                </a14:m>
                <a:r>
                  <a:rPr lang="en-US" altLang="zh-CN" dirty="0"/>
                  <a:t> of CNN as </a:t>
                </a:r>
                <a:r>
                  <a:rPr lang="en-US" altLang="zh-CN" dirty="0" smtClean="0"/>
                  <a:t>follow,</a:t>
                </a:r>
                <a:endParaRPr lang="zh-CN" altLang="en-US" dirty="0"/>
              </a:p>
            </p:txBody>
          </p:sp>
        </mc:Choice>
        <mc:Fallback xmlns="">
          <p:sp>
            <p:nvSpPr>
              <p:cNvPr id="14" name="文本框 13"/>
              <p:cNvSpPr txBox="1">
                <a:spLocks noRot="1" noChangeAspect="1" noMove="1" noResize="1" noEditPoints="1" noAdjustHandles="1" noChangeArrowheads="1" noChangeShapeType="1" noTextEdit="1"/>
              </p:cNvSpPr>
              <p:nvPr/>
            </p:nvSpPr>
            <p:spPr>
              <a:xfrm>
                <a:off x="787790" y="4903584"/>
                <a:ext cx="4670475" cy="369332"/>
              </a:xfrm>
              <a:prstGeom prst="rect">
                <a:avLst/>
              </a:prstGeom>
              <a:blipFill>
                <a:blip r:embed="rId5"/>
                <a:stretch>
                  <a:fillRect l="-783" t="-8197" r="-2350" b="-2459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5" name="文本框 14"/>
              <p:cNvSpPr txBox="1"/>
              <p:nvPr/>
            </p:nvSpPr>
            <p:spPr>
              <a:xfrm>
                <a:off x="2194560" y="5295429"/>
                <a:ext cx="5852160" cy="976614"/>
              </a:xfrm>
              <a:prstGeom prst="rect">
                <a:avLst/>
              </a:prstGeom>
              <a:noFill/>
            </p:spPr>
            <p:txBody>
              <a:bodyPr wrap="square" rtlCol="0">
                <a:spAutoFit/>
              </a:bodyPr>
              <a:lstStyle/>
              <a:p>
                <a14:m>
                  <m:oMath xmlns:m="http://schemas.openxmlformats.org/officeDocument/2006/math">
                    <m:sSub>
                      <m:sSubPr>
                        <m:ctrlPr>
                          <a:rPr lang="en-US" altLang="zh-CN" b="1" i="1" smtClean="0">
                            <a:latin typeface="Cambria Math" panose="02040503050406030204" pitchFamily="18" charset="0"/>
                          </a:rPr>
                        </m:ctrlPr>
                      </m:sSubPr>
                      <m:e>
                        <m:r>
                          <a:rPr lang="en-US" altLang="zh-CN" b="1" i="1" smtClean="0">
                            <a:latin typeface="Cambria Math" panose="02040503050406030204" pitchFamily="18" charset="0"/>
                          </a:rPr>
                          <m:t>𝑻</m:t>
                        </m:r>
                      </m:e>
                      <m:sub>
                        <m:r>
                          <a:rPr lang="en-US" altLang="zh-CN" b="1" i="1" smtClean="0">
                            <a:latin typeface="Cambria Math" panose="02040503050406030204" pitchFamily="18" charset="0"/>
                          </a:rPr>
                          <m:t>𝒎</m:t>
                        </m:r>
                      </m:sub>
                    </m:sSub>
                    <m:r>
                      <a:rPr lang="en-US" altLang="zh-CN" b="1" i="1" smtClean="0">
                        <a:latin typeface="Cambria Math" panose="02040503050406030204" pitchFamily="18" charset="0"/>
                      </a:rPr>
                      <m:t> =</m:t>
                    </m:r>
                  </m:oMath>
                </a14:m>
                <a:r>
                  <a:rPr lang="zh-CN" altLang="en-US" b="1" dirty="0" smtClean="0"/>
                  <a:t> </a:t>
                </a:r>
                <a14:m>
                  <m:oMath xmlns:m="http://schemas.openxmlformats.org/officeDocument/2006/math">
                    <m:d>
                      <m:dPr>
                        <m:begChr m:val="{"/>
                        <m:endChr m:val=""/>
                        <m:ctrlPr>
                          <a:rPr lang="en-US" altLang="zh-CN" b="1" i="1">
                            <a:latin typeface="Cambria Math" panose="02040503050406030204" pitchFamily="18" charset="0"/>
                          </a:rPr>
                        </m:ctrlPr>
                      </m:dPr>
                      <m:e>
                        <m:eqArr>
                          <m:eqArrPr>
                            <m:ctrlPr>
                              <a:rPr lang="en-US" altLang="zh-CN" b="1" i="1">
                                <a:latin typeface="Cambria Math" panose="02040503050406030204" pitchFamily="18" charset="0"/>
                              </a:rPr>
                            </m:ctrlPr>
                          </m:eqArrPr>
                          <m:e>
                            <m:func>
                              <m:funcPr>
                                <m:ctrlPr>
                                  <a:rPr lang="en-US" altLang="zh-CN" b="1" i="1">
                                    <a:latin typeface="Cambria Math" panose="02040503050406030204" pitchFamily="18" charset="0"/>
                                  </a:rPr>
                                </m:ctrlPr>
                              </m:funcPr>
                              <m:fName>
                                <m:r>
                                  <a:rPr lang="en-US" altLang="zh-CN" b="1" i="1">
                                    <a:latin typeface="Cambria Math" panose="02040503050406030204" pitchFamily="18" charset="0"/>
                                  </a:rPr>
                                  <m:t>𝒍𝒏</m:t>
                                </m:r>
                              </m:fName>
                              <m:e>
                                <m:d>
                                  <m:dPr>
                                    <m:ctrlPr>
                                      <a:rPr lang="en-US" altLang="zh-CN" b="1" i="1">
                                        <a:latin typeface="Cambria Math" panose="02040503050406030204" pitchFamily="18" charset="0"/>
                                      </a:rPr>
                                    </m:ctrlPr>
                                  </m:dPr>
                                  <m:e>
                                    <m:r>
                                      <a:rPr lang="en-US" altLang="zh-CN" b="1" i="1">
                                        <a:latin typeface="Cambria Math" panose="02040503050406030204" pitchFamily="18" charset="0"/>
                                      </a:rPr>
                                      <m:t>−</m:t>
                                    </m:r>
                                    <m:sSub>
                                      <m:sSubPr>
                                        <m:ctrlPr>
                                          <a:rPr lang="en-US" altLang="zh-CN" b="1" i="1">
                                            <a:latin typeface="Cambria Math" panose="02040503050406030204" pitchFamily="18" charset="0"/>
                                          </a:rPr>
                                        </m:ctrlPr>
                                      </m:sSubPr>
                                      <m:e>
                                        <m:r>
                                          <a:rPr lang="en-US" altLang="zh-CN" b="1" i="1">
                                            <a:latin typeface="Cambria Math" panose="02040503050406030204" pitchFamily="18" charset="0"/>
                                          </a:rPr>
                                          <m:t>𝑹𝑫𝑪</m:t>
                                        </m:r>
                                      </m:e>
                                      <m:sub>
                                        <m:r>
                                          <a:rPr lang="en-US" altLang="zh-CN" b="1" i="1">
                                            <a:latin typeface="Cambria Math" panose="02040503050406030204" pitchFamily="18" charset="0"/>
                                          </a:rPr>
                                          <m:t>𝒎</m:t>
                                        </m:r>
                                      </m:sub>
                                    </m:sSub>
                                    <m:r>
                                      <a:rPr lang="en-US" altLang="zh-CN" b="1" i="1">
                                        <a:latin typeface="Cambria Math" panose="02040503050406030204" pitchFamily="18" charset="0"/>
                                      </a:rPr>
                                      <m:t>+ </m:t>
                                    </m:r>
                                    <m:acc>
                                      <m:accPr>
                                        <m:chr m:val="̅"/>
                                        <m:ctrlPr>
                                          <a:rPr lang="en-US" altLang="zh-CN" b="1" i="1">
                                            <a:latin typeface="Cambria Math" panose="02040503050406030204" pitchFamily="18" charset="0"/>
                                          </a:rPr>
                                        </m:ctrlPr>
                                      </m:accPr>
                                      <m:e>
                                        <m:r>
                                          <a:rPr lang="en-US" altLang="zh-CN" b="1" i="1">
                                            <a:latin typeface="Cambria Math" panose="02040503050406030204" pitchFamily="18" charset="0"/>
                                          </a:rPr>
                                          <m:t>𝑪</m:t>
                                        </m:r>
                                      </m:e>
                                    </m:acc>
                                    <m:r>
                                      <a:rPr lang="en-US" altLang="zh-CN" b="1" i="1">
                                        <a:latin typeface="Cambria Math" panose="02040503050406030204" pitchFamily="18" charset="0"/>
                                      </a:rPr>
                                      <m:t>+ </m:t>
                                    </m:r>
                                    <m:rad>
                                      <m:radPr>
                                        <m:degHide m:val="on"/>
                                        <m:ctrlPr>
                                          <a:rPr lang="en-US" altLang="zh-CN" b="1" i="1">
                                            <a:latin typeface="Cambria Math" panose="02040503050406030204" pitchFamily="18" charset="0"/>
                                          </a:rPr>
                                        </m:ctrlPr>
                                      </m:radPr>
                                      <m:deg/>
                                      <m:e>
                                        <m:r>
                                          <a:rPr lang="en-US" altLang="zh-CN" b="1" i="1">
                                            <a:latin typeface="Cambria Math" panose="02040503050406030204" pitchFamily="18" charset="0"/>
                                          </a:rPr>
                                          <m:t>𝒆</m:t>
                                        </m:r>
                                      </m:e>
                                    </m:rad>
                                  </m:e>
                                </m:d>
                                <m:r>
                                  <a:rPr lang="en-US" altLang="zh-CN" b="1" i="1">
                                    <a:latin typeface="Cambria Math" panose="02040503050406030204" pitchFamily="18" charset="0"/>
                                  </a:rPr>
                                  <m:t>,</m:t>
                                </m:r>
                              </m:e>
                            </m:func>
                            <m:r>
                              <a:rPr lang="en-US" altLang="zh-CN" b="1" i="1">
                                <a:latin typeface="Cambria Math" panose="02040503050406030204" pitchFamily="18" charset="0"/>
                              </a:rPr>
                              <m:t>   </m:t>
                            </m:r>
                            <m:sSub>
                              <m:sSubPr>
                                <m:ctrlPr>
                                  <a:rPr lang="en-US" altLang="zh-CN" b="1" i="1">
                                    <a:latin typeface="Cambria Math" panose="02040503050406030204" pitchFamily="18" charset="0"/>
                                  </a:rPr>
                                </m:ctrlPr>
                              </m:sSubPr>
                              <m:e>
                                <m:r>
                                  <a:rPr lang="en-US" altLang="zh-CN" b="1" i="1">
                                    <a:latin typeface="Cambria Math" panose="02040503050406030204" pitchFamily="18" charset="0"/>
                                  </a:rPr>
                                  <m:t>𝑹𝑫𝑪</m:t>
                                </m:r>
                              </m:e>
                              <m:sub>
                                <m:r>
                                  <a:rPr lang="en-US" altLang="zh-CN" b="1" i="1">
                                    <a:latin typeface="Cambria Math" panose="02040503050406030204" pitchFamily="18" charset="0"/>
                                  </a:rPr>
                                  <m:t>𝒎</m:t>
                                </m:r>
                              </m:sub>
                            </m:sSub>
                            <m:r>
                              <a:rPr lang="en-US" altLang="zh-CN" b="1" i="1">
                                <a:latin typeface="Cambria Math" panose="02040503050406030204" pitchFamily="18" charset="0"/>
                              </a:rPr>
                              <m:t> &lt; </m:t>
                            </m:r>
                            <m:acc>
                              <m:accPr>
                                <m:chr m:val="̅"/>
                                <m:ctrlPr>
                                  <a:rPr lang="en-US" altLang="zh-CN" b="1" i="1">
                                    <a:latin typeface="Cambria Math" panose="02040503050406030204" pitchFamily="18" charset="0"/>
                                  </a:rPr>
                                </m:ctrlPr>
                              </m:accPr>
                              <m:e>
                                <m:r>
                                  <a:rPr lang="en-US" altLang="zh-CN" b="1" i="1">
                                    <a:latin typeface="Cambria Math" panose="02040503050406030204" pitchFamily="18" charset="0"/>
                                  </a:rPr>
                                  <m:t>𝑪</m:t>
                                </m:r>
                              </m:e>
                            </m:acc>
                          </m:e>
                          <m:e>
                            <m:func>
                              <m:funcPr>
                                <m:ctrlPr>
                                  <a:rPr lang="en-US" altLang="zh-CN" b="1" i="1">
                                    <a:latin typeface="Cambria Math" panose="02040503050406030204" pitchFamily="18" charset="0"/>
                                  </a:rPr>
                                </m:ctrlPr>
                              </m:funcPr>
                              <m:fName>
                                <m:r>
                                  <a:rPr lang="en-US" altLang="zh-CN" b="1">
                                    <a:latin typeface="Cambria Math" panose="02040503050406030204" pitchFamily="18" charset="0"/>
                                  </a:rPr>
                                  <m:t>−</m:t>
                                </m:r>
                                <m:r>
                                  <a:rPr lang="en-US" altLang="zh-CN" b="1" i="1">
                                    <a:latin typeface="Cambria Math" panose="02040503050406030204" pitchFamily="18" charset="0"/>
                                  </a:rPr>
                                  <m:t>𝒍𝒏</m:t>
                                </m:r>
                              </m:fName>
                              <m:e>
                                <m:d>
                                  <m:dPr>
                                    <m:ctrlPr>
                                      <a:rPr lang="en-US" altLang="zh-CN" b="1" i="1">
                                        <a:latin typeface="Cambria Math" panose="02040503050406030204" pitchFamily="18" charset="0"/>
                                      </a:rPr>
                                    </m:ctrlPr>
                                  </m:dPr>
                                  <m:e>
                                    <m:sSub>
                                      <m:sSubPr>
                                        <m:ctrlPr>
                                          <a:rPr lang="en-US" altLang="zh-CN" b="1" i="1">
                                            <a:latin typeface="Cambria Math" panose="02040503050406030204" pitchFamily="18" charset="0"/>
                                          </a:rPr>
                                        </m:ctrlPr>
                                      </m:sSubPr>
                                      <m:e>
                                        <m:r>
                                          <a:rPr lang="en-US" altLang="zh-CN" b="1" i="1">
                                            <a:latin typeface="Cambria Math" panose="02040503050406030204" pitchFamily="18" charset="0"/>
                                          </a:rPr>
                                          <m:t>𝑹𝑫𝑪</m:t>
                                        </m:r>
                                      </m:e>
                                      <m:sub>
                                        <m:r>
                                          <a:rPr lang="en-US" altLang="zh-CN" b="1" i="1">
                                            <a:latin typeface="Cambria Math" panose="02040503050406030204" pitchFamily="18" charset="0"/>
                                          </a:rPr>
                                          <m:t>𝒎</m:t>
                                        </m:r>
                                      </m:sub>
                                    </m:sSub>
                                    <m:r>
                                      <a:rPr lang="en-US" altLang="zh-CN" b="1" i="1">
                                        <a:latin typeface="Cambria Math" panose="02040503050406030204" pitchFamily="18" charset="0"/>
                                      </a:rPr>
                                      <m:t>− </m:t>
                                    </m:r>
                                    <m:acc>
                                      <m:accPr>
                                        <m:chr m:val="̅"/>
                                        <m:ctrlPr>
                                          <a:rPr lang="en-US" altLang="zh-CN" b="1" i="1">
                                            <a:latin typeface="Cambria Math" panose="02040503050406030204" pitchFamily="18" charset="0"/>
                                          </a:rPr>
                                        </m:ctrlPr>
                                      </m:accPr>
                                      <m:e>
                                        <m:r>
                                          <a:rPr lang="en-US" altLang="zh-CN" b="1" i="1">
                                            <a:latin typeface="Cambria Math" panose="02040503050406030204" pitchFamily="18" charset="0"/>
                                          </a:rPr>
                                          <m:t>𝑪</m:t>
                                        </m:r>
                                      </m:e>
                                    </m:acc>
                                    <m:r>
                                      <a:rPr lang="en-US" altLang="zh-CN" b="1" i="1">
                                        <a:latin typeface="Cambria Math" panose="02040503050406030204" pitchFamily="18" charset="0"/>
                                      </a:rPr>
                                      <m:t>+ </m:t>
                                    </m:r>
                                    <m:rad>
                                      <m:radPr>
                                        <m:degHide m:val="on"/>
                                        <m:ctrlPr>
                                          <a:rPr lang="en-US" altLang="zh-CN" b="1" i="1">
                                            <a:latin typeface="Cambria Math" panose="02040503050406030204" pitchFamily="18" charset="0"/>
                                          </a:rPr>
                                        </m:ctrlPr>
                                      </m:radPr>
                                      <m:deg/>
                                      <m:e>
                                        <m:r>
                                          <a:rPr lang="en-US" altLang="zh-CN" b="1" i="1">
                                            <a:latin typeface="Cambria Math" panose="02040503050406030204" pitchFamily="18" charset="0"/>
                                          </a:rPr>
                                          <m:t>𝒆</m:t>
                                        </m:r>
                                      </m:e>
                                    </m:rad>
                                  </m:e>
                                </m:d>
                                <m:r>
                                  <a:rPr lang="en-US" altLang="zh-CN" b="1" i="1">
                                    <a:latin typeface="Cambria Math" panose="02040503050406030204" pitchFamily="18" charset="0"/>
                                  </a:rPr>
                                  <m:t>,</m:t>
                                </m:r>
                              </m:e>
                            </m:func>
                            <m:r>
                              <a:rPr lang="en-US" altLang="zh-CN" b="1" i="1">
                                <a:latin typeface="Cambria Math" panose="02040503050406030204" pitchFamily="18" charset="0"/>
                              </a:rPr>
                              <m:t>   </m:t>
                            </m:r>
                            <m:sSub>
                              <m:sSubPr>
                                <m:ctrlPr>
                                  <a:rPr lang="en-US" altLang="zh-CN" b="1" i="1">
                                    <a:latin typeface="Cambria Math" panose="02040503050406030204" pitchFamily="18" charset="0"/>
                                  </a:rPr>
                                </m:ctrlPr>
                              </m:sSubPr>
                              <m:e>
                                <m:r>
                                  <a:rPr lang="en-US" altLang="zh-CN" b="1" i="1">
                                    <a:latin typeface="Cambria Math" panose="02040503050406030204" pitchFamily="18" charset="0"/>
                                  </a:rPr>
                                  <m:t>𝑹𝑫𝑪</m:t>
                                </m:r>
                              </m:e>
                              <m:sub>
                                <m:r>
                                  <a:rPr lang="en-US" altLang="zh-CN" b="1" i="1">
                                    <a:latin typeface="Cambria Math" panose="02040503050406030204" pitchFamily="18" charset="0"/>
                                  </a:rPr>
                                  <m:t>𝒎</m:t>
                                </m:r>
                              </m:sub>
                            </m:sSub>
                            <m:r>
                              <a:rPr lang="en-US" altLang="zh-CN" b="1" i="1">
                                <a:latin typeface="Cambria Math" panose="02040503050406030204" pitchFamily="18" charset="0"/>
                              </a:rPr>
                              <m:t> </m:t>
                            </m:r>
                            <m:r>
                              <a:rPr lang="en-US" altLang="zh-CN" b="1" i="1">
                                <a:latin typeface="Cambria Math" panose="02040503050406030204" pitchFamily="18" charset="0"/>
                                <a:ea typeface="Cambria Math" panose="02040503050406030204" pitchFamily="18" charset="0"/>
                              </a:rPr>
                              <m:t>≥</m:t>
                            </m:r>
                            <m:r>
                              <a:rPr lang="en-US" altLang="zh-CN" b="1" i="1">
                                <a:latin typeface="Cambria Math" panose="02040503050406030204" pitchFamily="18" charset="0"/>
                              </a:rPr>
                              <m:t> </m:t>
                            </m:r>
                            <m:acc>
                              <m:accPr>
                                <m:chr m:val="̅"/>
                                <m:ctrlPr>
                                  <a:rPr lang="en-US" altLang="zh-CN" b="1" i="1">
                                    <a:latin typeface="Cambria Math" panose="02040503050406030204" pitchFamily="18" charset="0"/>
                                  </a:rPr>
                                </m:ctrlPr>
                              </m:accPr>
                              <m:e>
                                <m:r>
                                  <a:rPr lang="en-US" altLang="zh-CN" b="1" i="1">
                                    <a:latin typeface="Cambria Math" panose="02040503050406030204" pitchFamily="18" charset="0"/>
                                  </a:rPr>
                                  <m:t>𝑪</m:t>
                                </m:r>
                              </m:e>
                            </m:acc>
                          </m:e>
                        </m:eqArr>
                      </m:e>
                    </m:d>
                  </m:oMath>
                </a14:m>
                <a:endParaRPr lang="zh-CN" altLang="en-US" b="1" dirty="0"/>
              </a:p>
            </p:txBody>
          </p:sp>
        </mc:Choice>
        <mc:Fallback xmlns="">
          <p:sp>
            <p:nvSpPr>
              <p:cNvPr id="15" name="文本框 14"/>
              <p:cNvSpPr txBox="1">
                <a:spLocks noRot="1" noChangeAspect="1" noMove="1" noResize="1" noEditPoints="1" noAdjustHandles="1" noChangeArrowheads="1" noChangeShapeType="1" noTextEdit="1"/>
              </p:cNvSpPr>
              <p:nvPr/>
            </p:nvSpPr>
            <p:spPr>
              <a:xfrm>
                <a:off x="2194560" y="5295429"/>
                <a:ext cx="5852160" cy="976614"/>
              </a:xfrm>
              <a:prstGeom prst="rect">
                <a:avLst/>
              </a:prstGeom>
              <a:blipFill>
                <a:blip r:embed="rId6"/>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7867487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00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400" b="1" dirty="0" smtClean="0">
                <a:cs typeface="Times New Roman" panose="02020603050405020304" pitchFamily="18" charset="0"/>
              </a:rPr>
              <a:t>CNN oriented fast PU mode decision</a:t>
            </a:r>
            <a:endParaRPr lang="en-US" altLang="zh-CN" sz="4400" b="1" dirty="0">
              <a:cs typeface="Times New Roman" panose="02020603050405020304" pitchFamily="18" charset="0"/>
            </a:endParaRPr>
          </a:p>
        </p:txBody>
      </p:sp>
      <p:sp>
        <p:nvSpPr>
          <p:cNvPr id="5" name="文本框 4"/>
          <p:cNvSpPr txBox="1"/>
          <p:nvPr/>
        </p:nvSpPr>
        <p:spPr>
          <a:xfrm>
            <a:off x="457200" y="1417638"/>
            <a:ext cx="6439007" cy="523220"/>
          </a:xfrm>
          <a:prstGeom prst="rect">
            <a:avLst/>
          </a:prstGeom>
          <a:noFill/>
        </p:spPr>
        <p:txBody>
          <a:bodyPr wrap="square" rtlCol="0">
            <a:spAutoFit/>
          </a:bodyPr>
          <a:lstStyle/>
          <a:p>
            <a:r>
              <a:rPr lang="en-US" altLang="zh-CN" sz="2800" b="1" dirty="0">
                <a:solidFill>
                  <a:srgbClr val="FF0000"/>
                </a:solidFill>
                <a:cs typeface="Times New Roman" panose="02020603050405020304" pitchFamily="18" charset="0"/>
              </a:rPr>
              <a:t>Corner detection based RDO process</a:t>
            </a:r>
            <a:endParaRPr lang="zh-CN" altLang="en-US" sz="2800" b="1" dirty="0">
              <a:solidFill>
                <a:srgbClr val="FF0000"/>
              </a:solidFill>
            </a:endParaRPr>
          </a:p>
        </p:txBody>
      </p:sp>
      <p:sp>
        <p:nvSpPr>
          <p:cNvPr id="13" name="文本框 12"/>
          <p:cNvSpPr txBox="1"/>
          <p:nvPr/>
        </p:nvSpPr>
        <p:spPr>
          <a:xfrm>
            <a:off x="457200" y="1940858"/>
            <a:ext cx="6822831" cy="830997"/>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Corner detection in order to reduce the modes of candidate list</a:t>
            </a:r>
            <a:endParaRPr lang="zh-CN" altLang="en-US" sz="2400" dirty="0"/>
          </a:p>
        </p:txBody>
      </p:sp>
      <p:sp>
        <p:nvSpPr>
          <p:cNvPr id="14" name="文本框 13"/>
          <p:cNvSpPr txBox="1"/>
          <p:nvPr/>
        </p:nvSpPr>
        <p:spPr>
          <a:xfrm>
            <a:off x="457199" y="2771855"/>
            <a:ext cx="6822831" cy="830997"/>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Adopt </a:t>
            </a:r>
            <a:r>
              <a:rPr lang="en-US" altLang="zh-CN" sz="2400" dirty="0"/>
              <a:t>S</a:t>
            </a:r>
            <a:r>
              <a:rPr lang="en-US" altLang="zh-CN" sz="2400" dirty="0" smtClean="0"/>
              <a:t>obel operator to get Hor and Ver components of gradient,</a:t>
            </a:r>
            <a:endParaRPr lang="zh-CN" altLang="en-US" sz="2400" dirty="0"/>
          </a:p>
        </p:txBody>
      </p:sp>
      <mc:AlternateContent xmlns:mc="http://schemas.openxmlformats.org/markup-compatibility/2006" xmlns:a14="http://schemas.microsoft.com/office/drawing/2010/main">
        <mc:Choice Requires="a14">
          <p:sp>
            <p:nvSpPr>
              <p:cNvPr id="15" name="文本框 14"/>
              <p:cNvSpPr txBox="1"/>
              <p:nvPr/>
            </p:nvSpPr>
            <p:spPr>
              <a:xfrm>
                <a:off x="225083" y="3602852"/>
                <a:ext cx="8693833" cy="81176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altLang="zh-CN" b="1" i="1" smtClean="0">
                              <a:latin typeface="Cambria Math" panose="02040503050406030204" pitchFamily="18" charset="0"/>
                            </a:rPr>
                          </m:ctrlPr>
                        </m:dPr>
                        <m:e>
                          <m:eqArr>
                            <m:eqArrPr>
                              <m:ctrlPr>
                                <a:rPr lang="en-US" altLang="zh-CN" b="1" i="1" smtClean="0">
                                  <a:latin typeface="Cambria Math" panose="02040503050406030204" pitchFamily="18" charset="0"/>
                                </a:rPr>
                              </m:ctrlPr>
                            </m:eqArrPr>
                            <m:e>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𝑮𝒙</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sub>
                              </m:sSub>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a:rPr lang="en-US" altLang="zh-CN" b="1" i="1">
                                  <a:latin typeface="Cambria Math" panose="02040503050406030204" pitchFamily="18" charset="0"/>
                                </a:rPr>
                                <m:t>+</m:t>
                              </m:r>
                              <m:r>
                                <a:rPr lang="en-US" altLang="zh-CN" b="1" i="1">
                                  <a:latin typeface="Cambria Math" panose="02040503050406030204" pitchFamily="18" charset="0"/>
                                </a:rPr>
                                <m:t>𝟐</m:t>
                              </m:r>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sub>
                              </m:sSub>
                              <m:sSub>
                                <m:sSubPr>
                                  <m:ctrlPr>
                                    <a:rPr lang="zh-CN" altLang="en-US" b="1" i="1">
                                      <a:latin typeface="Cambria Math" panose="02040503050406030204" pitchFamily="18" charset="0"/>
                                    </a:rPr>
                                  </m:ctrlPr>
                                </m:sSubPr>
                                <m:e>
                                  <m:r>
                                    <a:rPr lang="en-US" altLang="zh-CN" b="1" i="1">
                                      <a:latin typeface="Cambria Math" panose="02040503050406030204" pitchFamily="18" charset="0"/>
                                    </a:rPr>
                                    <m:t>+</m:t>
                                  </m:r>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a:rPr lang="en-US" altLang="zh-CN" b="1" i="1">
                                  <a:latin typeface="Cambria Math" panose="02040503050406030204" pitchFamily="18" charset="0"/>
                                </a:rPr>
                                <m:t>−</m:t>
                              </m:r>
                              <m:r>
                                <a:rPr lang="en-US" altLang="zh-CN" b="1" i="1">
                                  <a:latin typeface="Cambria Math" panose="02040503050406030204" pitchFamily="18" charset="0"/>
                                </a:rPr>
                                <m:t>𝟐</m:t>
                              </m:r>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sub>
                              </m:sSub>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m:rPr>
                                  <m:nor/>
                                </m:rPr>
                                <a:rPr lang="zh-CN" altLang="en-US" b="1"/>
                                <m:t> </m:t>
                              </m:r>
                            </m:e>
                            <m:e>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𝑮𝒚</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sub>
                              </m:sSub>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a:rPr lang="en-US" altLang="zh-CN" b="1" i="1">
                                  <a:latin typeface="Cambria Math" panose="02040503050406030204" pitchFamily="18" charset="0"/>
                                </a:rPr>
                                <m:t>+</m:t>
                              </m:r>
                              <m:r>
                                <a:rPr lang="en-US" altLang="zh-CN" b="1" i="1">
                                  <a:latin typeface="Cambria Math" panose="02040503050406030204" pitchFamily="18" charset="0"/>
                                </a:rPr>
                                <m:t>𝟐</m:t>
                              </m:r>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sSub>
                                <m:sSubPr>
                                  <m:ctrlPr>
                                    <a:rPr lang="zh-CN" altLang="en-US" b="1" i="1">
                                      <a:latin typeface="Cambria Math" panose="02040503050406030204" pitchFamily="18" charset="0"/>
                                    </a:rPr>
                                  </m:ctrlPr>
                                </m:sSubPr>
                                <m:e>
                                  <m:r>
                                    <a:rPr lang="en-US" altLang="zh-CN" b="1" i="1">
                                      <a:latin typeface="Cambria Math" panose="02040503050406030204" pitchFamily="18" charset="0"/>
                                    </a:rPr>
                                    <m:t>+</m:t>
                                  </m:r>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a:rPr lang="en-US" altLang="zh-CN" b="1" i="1">
                                  <a:latin typeface="Cambria Math" panose="02040503050406030204" pitchFamily="18" charset="0"/>
                                </a:rPr>
                                <m:t>−</m:t>
                              </m:r>
                              <m:r>
                                <a:rPr lang="en-US" altLang="zh-CN" b="1" i="1">
                                  <a:latin typeface="Cambria Math" panose="02040503050406030204" pitchFamily="18" charset="0"/>
                                </a:rPr>
                                <m:t>𝟐</m:t>
                              </m:r>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a:rPr lang="en-US" altLang="zh-CN" b="1" i="1">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𝑰</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𝟏</m:t>
                                  </m:r>
                                  <m:r>
                                    <a:rPr lang="en-US" altLang="zh-CN" b="1" i="1">
                                      <a:latin typeface="Cambria Math" panose="02040503050406030204" pitchFamily="18" charset="0"/>
                                    </a:rPr>
                                    <m:t>,</m:t>
                                  </m:r>
                                  <m:r>
                                    <a:rPr lang="en-US" altLang="zh-CN" b="1" i="1">
                                      <a:latin typeface="Cambria Math" panose="02040503050406030204" pitchFamily="18" charset="0"/>
                                    </a:rPr>
                                    <m:t>𝒋</m:t>
                                  </m:r>
                                  <m:r>
                                    <a:rPr lang="en-US" altLang="zh-CN" b="1" i="1">
                                      <a:latin typeface="Cambria Math" panose="02040503050406030204" pitchFamily="18" charset="0"/>
                                    </a:rPr>
                                    <m:t>−</m:t>
                                  </m:r>
                                  <m:r>
                                    <a:rPr lang="en-US" altLang="zh-CN" b="1" i="1">
                                      <a:latin typeface="Cambria Math" panose="02040503050406030204" pitchFamily="18" charset="0"/>
                                    </a:rPr>
                                    <m:t>𝟏</m:t>
                                  </m:r>
                                </m:sub>
                              </m:sSub>
                              <m:r>
                                <m:rPr>
                                  <m:nor/>
                                </m:rPr>
                                <a:rPr lang="zh-CN" altLang="en-US" b="1"/>
                                <m:t> </m:t>
                              </m:r>
                            </m:e>
                          </m:eqArr>
                        </m:e>
                      </m:d>
                    </m:oMath>
                  </m:oMathPara>
                </a14:m>
                <a:endParaRPr lang="zh-CN" altLang="en-US" b="1" dirty="0"/>
              </a:p>
            </p:txBody>
          </p:sp>
        </mc:Choice>
        <mc:Fallback xmlns="">
          <p:sp>
            <p:nvSpPr>
              <p:cNvPr id="15" name="文本框 14"/>
              <p:cNvSpPr txBox="1">
                <a:spLocks noRot="1" noChangeAspect="1" noMove="1" noResize="1" noEditPoints="1" noAdjustHandles="1" noChangeArrowheads="1" noChangeShapeType="1" noTextEdit="1"/>
              </p:cNvSpPr>
              <p:nvPr/>
            </p:nvSpPr>
            <p:spPr>
              <a:xfrm>
                <a:off x="225083" y="3602852"/>
                <a:ext cx="8693833" cy="811761"/>
              </a:xfrm>
              <a:prstGeom prst="rect">
                <a:avLst/>
              </a:prstGeom>
              <a:blipFill>
                <a:blip r:embed="rId3"/>
                <a:stretch>
                  <a:fillRect/>
                </a:stretch>
              </a:blipFill>
            </p:spPr>
            <p:txBody>
              <a:bodyPr/>
              <a:lstStyle/>
              <a:p>
                <a:r>
                  <a:rPr lang="zh-CN" altLang="en-US">
                    <a:noFill/>
                  </a:rPr>
                  <a:t> </a:t>
                </a:r>
              </a:p>
            </p:txBody>
          </p:sp>
        </mc:Fallback>
      </mc:AlternateContent>
      <p:sp>
        <p:nvSpPr>
          <p:cNvPr id="16" name="文本框 15"/>
          <p:cNvSpPr txBox="1"/>
          <p:nvPr/>
        </p:nvSpPr>
        <p:spPr>
          <a:xfrm>
            <a:off x="457198" y="4433849"/>
            <a:ext cx="6822831" cy="461665"/>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Calculate three parameters A, B, C as,</a:t>
            </a:r>
            <a:endParaRPr lang="zh-CN" altLang="en-US" sz="2400" dirty="0"/>
          </a:p>
        </p:txBody>
      </p:sp>
      <mc:AlternateContent xmlns:mc="http://schemas.openxmlformats.org/markup-compatibility/2006" xmlns:a14="http://schemas.microsoft.com/office/drawing/2010/main">
        <mc:Choice Requires="a14">
          <p:sp>
            <p:nvSpPr>
              <p:cNvPr id="17" name="矩形 16"/>
              <p:cNvSpPr/>
              <p:nvPr/>
            </p:nvSpPr>
            <p:spPr>
              <a:xfrm>
                <a:off x="1505436" y="4914750"/>
                <a:ext cx="5390771" cy="421206"/>
              </a:xfrm>
              <a:prstGeom prst="rect">
                <a:avLst/>
              </a:prstGeom>
            </p:spPr>
            <p:txBody>
              <a:bodyPr wrap="none">
                <a:spAutoFit/>
              </a:bodyPr>
              <a:lstStyle/>
              <a:p>
                <a14:m>
                  <m:oMath xmlns:m="http://schemas.openxmlformats.org/officeDocument/2006/math">
                    <m:r>
                      <a:rPr lang="zh-CN" altLang="en-US" b="1" i="1" smtClean="0">
                        <a:latin typeface="Cambria Math" panose="02040503050406030204" pitchFamily="18" charset="0"/>
                      </a:rPr>
                      <m:t>𝐀</m:t>
                    </m:r>
                    <m:r>
                      <a:rPr lang="zh-CN" altLang="en-US" b="1" i="0">
                        <a:latin typeface="Cambria Math" panose="02040503050406030204" pitchFamily="18" charset="0"/>
                      </a:rPr>
                      <m:t>= </m:t>
                    </m:r>
                    <m:nary>
                      <m:naryPr>
                        <m:chr m:val="∑"/>
                        <m:limLoc m:val="undOvr"/>
                        <m:supHide m:val="on"/>
                        <m:ctrlPr>
                          <a:rPr lang="zh-CN" altLang="en-US" b="1" i="1">
                            <a:latin typeface="Cambria Math" panose="02040503050406030204" pitchFamily="18" charset="0"/>
                          </a:rPr>
                        </m:ctrlPr>
                      </m:naryPr>
                      <m:sub>
                        <m:r>
                          <m:rPr>
                            <m:brk/>
                          </m:rPr>
                          <a:rPr lang="en-US" altLang="zh-CN" b="1" i="1" smtClean="0">
                            <a:latin typeface="Cambria Math" panose="02040503050406030204" pitchFamily="18" charset="0"/>
                          </a:rPr>
                          <m:t>𝒊</m:t>
                        </m:r>
                        <m:r>
                          <a:rPr lang="en-US" altLang="zh-CN" b="1" i="1" smtClean="0">
                            <a:latin typeface="Cambria Math" panose="02040503050406030204" pitchFamily="18" charset="0"/>
                          </a:rPr>
                          <m:t>,</m:t>
                        </m:r>
                        <m:r>
                          <a:rPr lang="zh-CN" altLang="en-US" b="1" i="1" smtClean="0">
                            <a:latin typeface="Cambria Math" panose="02040503050406030204" pitchFamily="18" charset="0"/>
                          </a:rPr>
                          <m:t>𝒋</m:t>
                        </m:r>
                      </m:sub>
                      <m:sup/>
                      <m:e>
                        <m:sSubSup>
                          <m:sSubSupPr>
                            <m:ctrlPr>
                              <a:rPr lang="zh-CN" altLang="en-US" b="1" i="1">
                                <a:latin typeface="Cambria Math" panose="02040503050406030204" pitchFamily="18" charset="0"/>
                              </a:rPr>
                            </m:ctrlPr>
                          </m:sSubSupPr>
                          <m:e>
                            <m:r>
                              <a:rPr lang="en-US" altLang="zh-CN" b="1" i="1">
                                <a:latin typeface="Cambria Math" panose="02040503050406030204" pitchFamily="18" charset="0"/>
                              </a:rPr>
                              <m:t>𝑮𝒙</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sub>
                          <m:sup>
                            <m:r>
                              <a:rPr lang="en-US" altLang="zh-CN" b="1" i="1">
                                <a:latin typeface="Cambria Math" panose="02040503050406030204" pitchFamily="18" charset="0"/>
                              </a:rPr>
                              <m:t>𝟐</m:t>
                            </m:r>
                          </m:sup>
                        </m:sSubSup>
                      </m:e>
                    </m:nary>
                  </m:oMath>
                </a14:m>
                <a:r>
                  <a:rPr lang="en-US" altLang="zh-CN" b="1" dirty="0" smtClean="0"/>
                  <a:t>,    </a:t>
                </a:r>
                <a14:m>
                  <m:oMath xmlns:m="http://schemas.openxmlformats.org/officeDocument/2006/math">
                    <m:r>
                      <a:rPr lang="en-US" altLang="zh-CN" b="1" i="1" dirty="0" smtClean="0">
                        <a:latin typeface="Cambria Math" panose="02040503050406030204" pitchFamily="18" charset="0"/>
                      </a:rPr>
                      <m:t>𝐁</m:t>
                    </m:r>
                    <m:r>
                      <a:rPr lang="zh-CN" altLang="en-US" b="1">
                        <a:latin typeface="Cambria Math" panose="02040503050406030204" pitchFamily="18" charset="0"/>
                      </a:rPr>
                      <m:t>= </m:t>
                    </m:r>
                    <m:nary>
                      <m:naryPr>
                        <m:chr m:val="∑"/>
                        <m:limLoc m:val="undOvr"/>
                        <m:supHide m:val="on"/>
                        <m:ctrlPr>
                          <a:rPr lang="zh-CN" altLang="en-US" b="1" i="1">
                            <a:latin typeface="Cambria Math" panose="02040503050406030204" pitchFamily="18" charset="0"/>
                          </a:rPr>
                        </m:ctrlPr>
                      </m:naryPr>
                      <m:sub>
                        <m:r>
                          <m:rPr>
                            <m:brk/>
                          </m:rPr>
                          <a:rPr lang="en-US" altLang="zh-CN" b="1" i="1">
                            <a:latin typeface="Cambria Math" panose="02040503050406030204" pitchFamily="18" charset="0"/>
                          </a:rPr>
                          <m:t>𝒊</m:t>
                        </m:r>
                        <m:r>
                          <a:rPr lang="en-US" altLang="zh-CN" b="1" i="1">
                            <a:latin typeface="Cambria Math" panose="02040503050406030204" pitchFamily="18" charset="0"/>
                          </a:rPr>
                          <m:t>,</m:t>
                        </m:r>
                        <m:r>
                          <a:rPr lang="zh-CN" altLang="en-US" b="1" i="1">
                            <a:latin typeface="Cambria Math" panose="02040503050406030204" pitchFamily="18" charset="0"/>
                          </a:rPr>
                          <m:t>𝒋</m:t>
                        </m:r>
                      </m:sub>
                      <m:sup/>
                      <m:e>
                        <m:sSubSup>
                          <m:sSubSupPr>
                            <m:ctrlPr>
                              <a:rPr lang="zh-CN" altLang="en-US" b="1" i="1">
                                <a:latin typeface="Cambria Math" panose="02040503050406030204" pitchFamily="18" charset="0"/>
                              </a:rPr>
                            </m:ctrlPr>
                          </m:sSubSupPr>
                          <m:e>
                            <m:r>
                              <a:rPr lang="en-US" altLang="zh-CN" b="1" i="1">
                                <a:latin typeface="Cambria Math" panose="02040503050406030204" pitchFamily="18" charset="0"/>
                              </a:rPr>
                              <m:t>𝑮</m:t>
                            </m:r>
                            <m:r>
                              <a:rPr lang="en-US" altLang="zh-CN" b="1" i="1" smtClean="0">
                                <a:latin typeface="Cambria Math" panose="02040503050406030204" pitchFamily="18" charset="0"/>
                              </a:rPr>
                              <m:t>𝒚</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sub>
                          <m:sup>
                            <m:r>
                              <a:rPr lang="en-US" altLang="zh-CN" b="1" i="1">
                                <a:latin typeface="Cambria Math" panose="02040503050406030204" pitchFamily="18" charset="0"/>
                              </a:rPr>
                              <m:t>𝟐</m:t>
                            </m:r>
                          </m:sup>
                        </m:sSubSup>
                      </m:e>
                    </m:nary>
                  </m:oMath>
                </a14:m>
                <a:r>
                  <a:rPr lang="en-US" altLang="zh-CN" b="1" dirty="0" smtClean="0"/>
                  <a:t>,</a:t>
                </a:r>
                <a:r>
                  <a:rPr lang="zh-CN" altLang="en-US" b="1" dirty="0" smtClean="0"/>
                  <a:t>    </a:t>
                </a:r>
                <a14:m>
                  <m:oMath xmlns:m="http://schemas.openxmlformats.org/officeDocument/2006/math">
                    <m:r>
                      <a:rPr lang="en-US" altLang="zh-CN" b="1" i="1" dirty="0" smtClean="0">
                        <a:latin typeface="Cambria Math" panose="02040503050406030204" pitchFamily="18" charset="0"/>
                      </a:rPr>
                      <m:t>𝐂</m:t>
                    </m:r>
                    <m:r>
                      <a:rPr lang="zh-CN" altLang="en-US" b="1">
                        <a:latin typeface="Cambria Math" panose="02040503050406030204" pitchFamily="18" charset="0"/>
                      </a:rPr>
                      <m:t>= </m:t>
                    </m:r>
                    <m:nary>
                      <m:naryPr>
                        <m:chr m:val="∑"/>
                        <m:limLoc m:val="undOvr"/>
                        <m:supHide m:val="on"/>
                        <m:ctrlPr>
                          <a:rPr lang="zh-CN" altLang="en-US" b="1" i="1">
                            <a:latin typeface="Cambria Math" panose="02040503050406030204" pitchFamily="18" charset="0"/>
                          </a:rPr>
                        </m:ctrlPr>
                      </m:naryPr>
                      <m:sub>
                        <m:r>
                          <m:rPr>
                            <m:brk/>
                          </m:rPr>
                          <a:rPr lang="en-US" altLang="zh-CN" b="1" i="1">
                            <a:latin typeface="Cambria Math" panose="02040503050406030204" pitchFamily="18" charset="0"/>
                          </a:rPr>
                          <m:t>𝒊</m:t>
                        </m:r>
                        <m:r>
                          <a:rPr lang="en-US" altLang="zh-CN" b="1" i="1">
                            <a:latin typeface="Cambria Math" panose="02040503050406030204" pitchFamily="18" charset="0"/>
                          </a:rPr>
                          <m:t>,</m:t>
                        </m:r>
                        <m:r>
                          <a:rPr lang="zh-CN" altLang="en-US" b="1" i="1">
                            <a:latin typeface="Cambria Math" panose="02040503050406030204" pitchFamily="18" charset="0"/>
                          </a:rPr>
                          <m:t>𝒋</m:t>
                        </m:r>
                      </m:sub>
                      <m:sup/>
                      <m:e>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𝑮𝒙</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sub>
                        </m:sSub>
                        <m:r>
                          <a:rPr lang="en-US" altLang="zh-CN" b="1" i="1" smtClean="0">
                            <a:latin typeface="Cambria Math" panose="02040503050406030204" pitchFamily="18" charset="0"/>
                          </a:rPr>
                          <m:t>∗</m:t>
                        </m:r>
                        <m:sSub>
                          <m:sSubPr>
                            <m:ctrlPr>
                              <a:rPr lang="zh-CN" altLang="en-US" b="1" i="1">
                                <a:latin typeface="Cambria Math" panose="02040503050406030204" pitchFamily="18" charset="0"/>
                              </a:rPr>
                            </m:ctrlPr>
                          </m:sSubPr>
                          <m:e>
                            <m:r>
                              <a:rPr lang="en-US" altLang="zh-CN" b="1" i="1">
                                <a:latin typeface="Cambria Math" panose="02040503050406030204" pitchFamily="18" charset="0"/>
                              </a:rPr>
                              <m:t>𝑮</m:t>
                            </m:r>
                            <m:r>
                              <a:rPr lang="en-US" altLang="zh-CN" b="1" i="1" smtClean="0">
                                <a:latin typeface="Cambria Math" panose="02040503050406030204" pitchFamily="18" charset="0"/>
                              </a:rPr>
                              <m:t>𝒚</m:t>
                            </m:r>
                          </m:e>
                          <m:sub>
                            <m:r>
                              <a:rPr lang="en-US" altLang="zh-CN" b="1" i="1">
                                <a:latin typeface="Cambria Math" panose="02040503050406030204" pitchFamily="18" charset="0"/>
                              </a:rPr>
                              <m:t>𝒊</m:t>
                            </m:r>
                            <m:r>
                              <a:rPr lang="en-US" altLang="zh-CN" b="1" i="1">
                                <a:latin typeface="Cambria Math" panose="02040503050406030204" pitchFamily="18" charset="0"/>
                              </a:rPr>
                              <m:t>,</m:t>
                            </m:r>
                            <m:r>
                              <a:rPr lang="en-US" altLang="zh-CN" b="1" i="1">
                                <a:latin typeface="Cambria Math" panose="02040503050406030204" pitchFamily="18" charset="0"/>
                              </a:rPr>
                              <m:t>𝒋</m:t>
                            </m:r>
                          </m:sub>
                        </m:sSub>
                      </m:e>
                    </m:nary>
                  </m:oMath>
                </a14:m>
                <a:endParaRPr lang="zh-CN" altLang="en-US" b="1" dirty="0"/>
              </a:p>
            </p:txBody>
          </p:sp>
        </mc:Choice>
        <mc:Fallback xmlns="">
          <p:sp>
            <p:nvSpPr>
              <p:cNvPr id="17" name="矩形 16"/>
              <p:cNvSpPr>
                <a:spLocks noRot="1" noChangeAspect="1" noMove="1" noResize="1" noEditPoints="1" noAdjustHandles="1" noChangeArrowheads="1" noChangeShapeType="1" noTextEdit="1"/>
              </p:cNvSpPr>
              <p:nvPr/>
            </p:nvSpPr>
            <p:spPr>
              <a:xfrm>
                <a:off x="1505436" y="4914750"/>
                <a:ext cx="5390771" cy="421206"/>
              </a:xfrm>
              <a:prstGeom prst="rect">
                <a:avLst/>
              </a:prstGeom>
              <a:blipFill>
                <a:blip r:embed="rId4"/>
                <a:stretch>
                  <a:fillRect t="-100000" b="-156522"/>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299447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00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400" b="1" dirty="0" smtClean="0">
                <a:cs typeface="Times New Roman" panose="02020603050405020304" pitchFamily="18" charset="0"/>
              </a:rPr>
              <a:t>CNN oriented fast PU mode decision</a:t>
            </a:r>
            <a:endParaRPr lang="en-US" altLang="zh-CN" sz="4400" b="1" dirty="0">
              <a:cs typeface="Times New Roman" panose="02020603050405020304" pitchFamily="18" charset="0"/>
            </a:endParaRPr>
          </a:p>
        </p:txBody>
      </p:sp>
      <p:sp>
        <p:nvSpPr>
          <p:cNvPr id="5" name="文本框 4"/>
          <p:cNvSpPr txBox="1"/>
          <p:nvPr/>
        </p:nvSpPr>
        <p:spPr>
          <a:xfrm>
            <a:off x="457200" y="1417638"/>
            <a:ext cx="6013938" cy="523220"/>
          </a:xfrm>
          <a:prstGeom prst="rect">
            <a:avLst/>
          </a:prstGeom>
          <a:noFill/>
        </p:spPr>
        <p:txBody>
          <a:bodyPr wrap="square" rtlCol="0">
            <a:spAutoFit/>
          </a:bodyPr>
          <a:lstStyle/>
          <a:p>
            <a:r>
              <a:rPr lang="en-US" altLang="zh-CN" sz="2800" b="1" dirty="0">
                <a:solidFill>
                  <a:srgbClr val="FF0000"/>
                </a:solidFill>
                <a:cs typeface="Times New Roman" panose="02020603050405020304" pitchFamily="18" charset="0"/>
              </a:rPr>
              <a:t>Corner detection based RDO process</a:t>
            </a:r>
            <a:endParaRPr lang="zh-CN" altLang="en-US" sz="2800" b="1" dirty="0">
              <a:solidFill>
                <a:srgbClr val="FF0000"/>
              </a:solidFill>
            </a:endParaRPr>
          </a:p>
        </p:txBody>
      </p:sp>
      <p:sp>
        <p:nvSpPr>
          <p:cNvPr id="6" name="文本框 5"/>
          <p:cNvSpPr txBox="1"/>
          <p:nvPr/>
        </p:nvSpPr>
        <p:spPr>
          <a:xfrm>
            <a:off x="457200" y="1940858"/>
            <a:ext cx="6822831" cy="461665"/>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Get the matrix M as,</a:t>
            </a:r>
            <a:endParaRPr lang="zh-CN" altLang="en-US" sz="2400" dirty="0"/>
          </a:p>
        </p:txBody>
      </p:sp>
      <mc:AlternateContent xmlns:mc="http://schemas.openxmlformats.org/markup-compatibility/2006" xmlns:a14="http://schemas.microsoft.com/office/drawing/2010/main">
        <mc:Choice Requires="a14">
          <p:sp>
            <p:nvSpPr>
              <p:cNvPr id="7" name="矩形 6"/>
              <p:cNvSpPr/>
              <p:nvPr/>
            </p:nvSpPr>
            <p:spPr>
              <a:xfrm>
                <a:off x="2716231" y="2464078"/>
                <a:ext cx="1456168" cy="5542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CN" altLang="en-US" b="1" i="1">
                          <a:latin typeface="Cambria Math" panose="02040503050406030204" pitchFamily="18" charset="0"/>
                        </a:rPr>
                        <m:t>𝐌</m:t>
                      </m:r>
                      <m:r>
                        <a:rPr lang="zh-CN" altLang="en-US" b="1" i="0">
                          <a:latin typeface="Cambria Math" panose="02040503050406030204" pitchFamily="18" charset="0"/>
                        </a:rPr>
                        <m:t>=</m:t>
                      </m:r>
                      <m:d>
                        <m:dPr>
                          <m:begChr m:val="["/>
                          <m:endChr m:val="]"/>
                          <m:ctrlPr>
                            <a:rPr lang="zh-CN" altLang="en-US" b="1" i="1">
                              <a:latin typeface="Cambria Math" panose="02040503050406030204" pitchFamily="18" charset="0"/>
                            </a:rPr>
                          </m:ctrlPr>
                        </m:dPr>
                        <m:e>
                          <m:m>
                            <m:mPr>
                              <m:mcs>
                                <m:mc>
                                  <m:mcPr>
                                    <m:count m:val="2"/>
                                    <m:mcJc m:val="center"/>
                                  </m:mcPr>
                                </m:mc>
                              </m:mcs>
                              <m:ctrlPr>
                                <a:rPr lang="zh-CN" altLang="en-US" b="1" i="1">
                                  <a:latin typeface="Cambria Math" panose="02040503050406030204" pitchFamily="18" charset="0"/>
                                </a:rPr>
                              </m:ctrlPr>
                            </m:mPr>
                            <m:mr>
                              <m:e>
                                <m:r>
                                  <a:rPr lang="zh-CN" altLang="en-US" b="1" i="1">
                                    <a:latin typeface="Cambria Math" panose="02040503050406030204" pitchFamily="18" charset="0"/>
                                  </a:rPr>
                                  <m:t>𝑨</m:t>
                                </m:r>
                              </m:e>
                              <m:e>
                                <m:r>
                                  <a:rPr lang="zh-CN" altLang="en-US" b="1" i="1">
                                    <a:latin typeface="Cambria Math" panose="02040503050406030204" pitchFamily="18" charset="0"/>
                                  </a:rPr>
                                  <m:t>𝑪</m:t>
                                </m:r>
                              </m:e>
                            </m:mr>
                            <m:mr>
                              <m:e>
                                <m:r>
                                  <a:rPr lang="zh-CN" altLang="en-US" b="1" i="1">
                                    <a:latin typeface="Cambria Math" panose="02040503050406030204" pitchFamily="18" charset="0"/>
                                  </a:rPr>
                                  <m:t>𝑪</m:t>
                                </m:r>
                              </m:e>
                              <m:e>
                                <m:r>
                                  <a:rPr lang="zh-CN" altLang="en-US" b="1" i="1">
                                    <a:latin typeface="Cambria Math" panose="02040503050406030204" pitchFamily="18" charset="0"/>
                                  </a:rPr>
                                  <m:t>𝑩</m:t>
                                </m:r>
                              </m:e>
                            </m:mr>
                          </m:m>
                        </m:e>
                      </m:d>
                    </m:oMath>
                  </m:oMathPara>
                </a14:m>
                <a:endParaRPr lang="zh-CN" altLang="en-US" b="1" dirty="0"/>
              </a:p>
            </p:txBody>
          </p:sp>
        </mc:Choice>
        <mc:Fallback xmlns="">
          <p:sp>
            <p:nvSpPr>
              <p:cNvPr id="7" name="矩形 6"/>
              <p:cNvSpPr>
                <a:spLocks noRot="1" noChangeAspect="1" noMove="1" noResize="1" noEditPoints="1" noAdjustHandles="1" noChangeArrowheads="1" noChangeShapeType="1" noTextEdit="1"/>
              </p:cNvSpPr>
              <p:nvPr/>
            </p:nvSpPr>
            <p:spPr>
              <a:xfrm>
                <a:off x="2716231" y="2464078"/>
                <a:ext cx="1456168" cy="554254"/>
              </a:xfrm>
              <a:prstGeom prst="rect">
                <a:avLst/>
              </a:prstGeom>
              <a:blipFill>
                <a:blip r:embed="rId3"/>
                <a:stretch>
                  <a:fillRect/>
                </a:stretch>
              </a:blipFill>
            </p:spPr>
            <p:txBody>
              <a:bodyPr/>
              <a:lstStyle/>
              <a:p>
                <a:r>
                  <a:rPr lang="zh-CN" altLang="en-US">
                    <a:noFill/>
                  </a:rPr>
                  <a:t> </a:t>
                </a:r>
              </a:p>
            </p:txBody>
          </p:sp>
        </mc:Fallback>
      </mc:AlternateContent>
      <p:sp>
        <p:nvSpPr>
          <p:cNvPr id="8" name="文本框 7"/>
          <p:cNvSpPr txBox="1"/>
          <p:nvPr/>
        </p:nvSpPr>
        <p:spPr>
          <a:xfrm>
            <a:off x="457200" y="3218674"/>
            <a:ext cx="6822831" cy="461665"/>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Calculate the corner response R,</a:t>
            </a:r>
            <a:endParaRPr lang="zh-CN" altLang="en-US" sz="2400" dirty="0"/>
          </a:p>
        </p:txBody>
      </p:sp>
      <mc:AlternateContent xmlns:mc="http://schemas.openxmlformats.org/markup-compatibility/2006" xmlns:a14="http://schemas.microsoft.com/office/drawing/2010/main">
        <mc:Choice Requires="a14">
          <p:sp>
            <p:nvSpPr>
              <p:cNvPr id="9" name="矩形 8"/>
              <p:cNvSpPr/>
              <p:nvPr/>
            </p:nvSpPr>
            <p:spPr>
              <a:xfrm>
                <a:off x="2162714" y="3832481"/>
                <a:ext cx="2549929"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zh-CN" altLang="en-US" smtClean="0">
                          <a:latin typeface="Cambria Math" panose="02040503050406030204" pitchFamily="18" charset="0"/>
                        </a:rPr>
                        <m:t>T</m:t>
                      </m:r>
                      <m:r>
                        <m:rPr>
                          <m:sty m:val="p"/>
                        </m:rPr>
                        <a:rPr lang="zh-CN" altLang="en-US" i="0">
                          <a:latin typeface="Cambria Math" panose="02040503050406030204" pitchFamily="18" charset="0"/>
                        </a:rPr>
                        <m:t>r</m:t>
                      </m:r>
                      <m:d>
                        <m:dPr>
                          <m:ctrlPr>
                            <a:rPr lang="zh-CN" altLang="en-US" i="1">
                              <a:latin typeface="Cambria Math" panose="02040503050406030204" pitchFamily="18" charset="0"/>
                            </a:rPr>
                          </m:ctrlPr>
                        </m:dPr>
                        <m:e>
                          <m:r>
                            <m:rPr>
                              <m:sty m:val="p"/>
                            </m:rPr>
                            <a:rPr lang="zh-CN" altLang="en-US" i="0">
                              <a:latin typeface="Cambria Math" panose="02040503050406030204" pitchFamily="18" charset="0"/>
                            </a:rPr>
                            <m:t>M</m:t>
                          </m:r>
                        </m:e>
                      </m:d>
                      <m:r>
                        <a:rPr lang="zh-CN" altLang="en-US" i="0">
                          <a:latin typeface="Cambria Math" panose="02040503050406030204" pitchFamily="18" charset="0"/>
                        </a:rPr>
                        <m:t>=</m:t>
                      </m:r>
                      <m:r>
                        <m:rPr>
                          <m:sty m:val="p"/>
                        </m:rPr>
                        <a:rPr lang="zh-CN" altLang="en-US" i="0">
                          <a:latin typeface="Cambria Math" panose="02040503050406030204" pitchFamily="18" charset="0"/>
                        </a:rPr>
                        <m:t>α</m:t>
                      </m:r>
                      <m:r>
                        <a:rPr lang="zh-CN" altLang="en-US" i="0">
                          <a:latin typeface="Cambria Math" panose="02040503050406030204" pitchFamily="18" charset="0"/>
                        </a:rPr>
                        <m:t>+</m:t>
                      </m:r>
                      <m:r>
                        <m:rPr>
                          <m:sty m:val="p"/>
                        </m:rPr>
                        <a:rPr lang="zh-CN" altLang="en-US" i="0">
                          <a:latin typeface="Cambria Math" panose="02040503050406030204" pitchFamily="18" charset="0"/>
                        </a:rPr>
                        <m:t>β</m:t>
                      </m:r>
                      <m:r>
                        <a:rPr lang="en-US" altLang="zh-CN" b="0" i="0" smtClean="0">
                          <a:latin typeface="Cambria Math" panose="02040503050406030204" pitchFamily="18" charset="0"/>
                        </a:rPr>
                        <m:t>=</m:t>
                      </m:r>
                      <m:r>
                        <m:rPr>
                          <m:sty m:val="p"/>
                        </m:rPr>
                        <a:rPr lang="en-US" altLang="zh-CN" b="0" i="0" smtClean="0">
                          <a:latin typeface="Cambria Math" panose="02040503050406030204" pitchFamily="18" charset="0"/>
                        </a:rPr>
                        <m:t>A</m:t>
                      </m:r>
                      <m:r>
                        <a:rPr lang="en-US" altLang="zh-CN" b="0" i="0" smtClean="0">
                          <a:latin typeface="Cambria Math" panose="02040503050406030204" pitchFamily="18" charset="0"/>
                        </a:rPr>
                        <m:t>+</m:t>
                      </m:r>
                      <m:r>
                        <m:rPr>
                          <m:sty m:val="p"/>
                        </m:rPr>
                        <a:rPr lang="en-US" altLang="zh-CN" b="0" i="0" smtClean="0">
                          <a:latin typeface="Cambria Math" panose="02040503050406030204" pitchFamily="18" charset="0"/>
                        </a:rPr>
                        <m:t>B</m:t>
                      </m:r>
                    </m:oMath>
                  </m:oMathPara>
                </a14:m>
                <a:endParaRPr lang="zh-CN" altLang="en-US" dirty="0"/>
              </a:p>
            </p:txBody>
          </p:sp>
        </mc:Choice>
        <mc:Fallback xmlns="">
          <p:sp>
            <p:nvSpPr>
              <p:cNvPr id="9" name="矩形 8"/>
              <p:cNvSpPr>
                <a:spLocks noRot="1" noChangeAspect="1" noMove="1" noResize="1" noEditPoints="1" noAdjustHandles="1" noChangeArrowheads="1" noChangeShapeType="1" noTextEdit="1"/>
              </p:cNvSpPr>
              <p:nvPr/>
            </p:nvSpPr>
            <p:spPr>
              <a:xfrm>
                <a:off x="2162714" y="3832481"/>
                <a:ext cx="2549929" cy="369332"/>
              </a:xfrm>
              <a:prstGeom prst="rect">
                <a:avLst/>
              </a:prstGeom>
              <a:blipFill>
                <a:blip r:embed="rId4"/>
                <a:stretch>
                  <a:fillRect b="-13333"/>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 name="矩形 9"/>
              <p:cNvSpPr/>
              <p:nvPr/>
            </p:nvSpPr>
            <p:spPr>
              <a:xfrm>
                <a:off x="2162714" y="4353955"/>
                <a:ext cx="2955553"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zh-CN" altLang="en-US" smtClean="0">
                          <a:latin typeface="Cambria Math" panose="02040503050406030204" pitchFamily="18" charset="0"/>
                        </a:rPr>
                        <m:t>D</m:t>
                      </m:r>
                      <m:r>
                        <m:rPr>
                          <m:sty m:val="p"/>
                        </m:rPr>
                        <a:rPr lang="zh-CN" altLang="en-US" i="0">
                          <a:latin typeface="Cambria Math" panose="02040503050406030204" pitchFamily="18" charset="0"/>
                        </a:rPr>
                        <m:t>et</m:t>
                      </m:r>
                      <m:d>
                        <m:dPr>
                          <m:ctrlPr>
                            <a:rPr lang="zh-CN" altLang="en-US" i="1">
                              <a:latin typeface="Cambria Math" panose="02040503050406030204" pitchFamily="18" charset="0"/>
                            </a:rPr>
                          </m:ctrlPr>
                        </m:dPr>
                        <m:e>
                          <m:r>
                            <m:rPr>
                              <m:sty m:val="p"/>
                            </m:rPr>
                            <a:rPr lang="zh-CN" altLang="en-US" i="0">
                              <a:latin typeface="Cambria Math" panose="02040503050406030204" pitchFamily="18" charset="0"/>
                            </a:rPr>
                            <m:t>M</m:t>
                          </m:r>
                        </m:e>
                      </m:d>
                      <m:r>
                        <a:rPr lang="zh-CN" altLang="en-US" i="0">
                          <a:latin typeface="Cambria Math" panose="02040503050406030204" pitchFamily="18" charset="0"/>
                        </a:rPr>
                        <m:t>=</m:t>
                      </m:r>
                      <m:r>
                        <a:rPr lang="zh-CN" altLang="en-US" i="1">
                          <a:latin typeface="Cambria Math" panose="02040503050406030204" pitchFamily="18" charset="0"/>
                        </a:rPr>
                        <m:t>𝛼𝛽</m:t>
                      </m:r>
                      <m:r>
                        <a:rPr lang="en-US" altLang="zh-CN" b="0" i="1" smtClean="0">
                          <a:latin typeface="Cambria Math" panose="02040503050406030204" pitchFamily="18" charset="0"/>
                        </a:rPr>
                        <m:t>=</m:t>
                      </m:r>
                      <m:r>
                        <a:rPr lang="zh-CN" altLang="en-US" i="1">
                          <a:latin typeface="Cambria Math" panose="02040503050406030204" pitchFamily="18" charset="0"/>
                        </a:rPr>
                        <m:t>𝐴</m:t>
                      </m:r>
                      <m:r>
                        <a:rPr lang="zh-CN" altLang="en-US" i="0">
                          <a:latin typeface="Cambria Math" panose="02040503050406030204" pitchFamily="18" charset="0"/>
                        </a:rPr>
                        <m:t>×</m:t>
                      </m:r>
                      <m:r>
                        <a:rPr lang="zh-CN" altLang="en-US" i="1">
                          <a:latin typeface="Cambria Math" panose="02040503050406030204" pitchFamily="18" charset="0"/>
                        </a:rPr>
                        <m:t>𝐵</m:t>
                      </m:r>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1">
                              <a:latin typeface="Cambria Math" panose="02040503050406030204" pitchFamily="18" charset="0"/>
                            </a:rPr>
                            <m:t>𝐶</m:t>
                          </m:r>
                        </m:e>
                        <m:sup>
                          <m:r>
                            <a:rPr lang="zh-CN" altLang="en-US" i="0">
                              <a:latin typeface="Cambria Math" panose="02040503050406030204" pitchFamily="18" charset="0"/>
                            </a:rPr>
                            <m:t>2</m:t>
                          </m:r>
                        </m:sup>
                      </m:sSup>
                    </m:oMath>
                  </m:oMathPara>
                </a14:m>
                <a:endParaRPr lang="zh-CN" altLang="en-US" dirty="0"/>
              </a:p>
            </p:txBody>
          </p:sp>
        </mc:Choice>
        <mc:Fallback xmlns="">
          <p:sp>
            <p:nvSpPr>
              <p:cNvPr id="10" name="矩形 9"/>
              <p:cNvSpPr>
                <a:spLocks noRot="1" noChangeAspect="1" noMove="1" noResize="1" noEditPoints="1" noAdjustHandles="1" noChangeArrowheads="1" noChangeShapeType="1" noTextEdit="1"/>
              </p:cNvSpPr>
              <p:nvPr/>
            </p:nvSpPr>
            <p:spPr>
              <a:xfrm>
                <a:off x="2162714" y="4353955"/>
                <a:ext cx="2955553" cy="369332"/>
              </a:xfrm>
              <a:prstGeom prst="rect">
                <a:avLst/>
              </a:prstGeom>
              <a:blipFill>
                <a:blip r:embed="rId5"/>
                <a:stretch>
                  <a:fillRect b="-131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1" name="矩形 10"/>
              <p:cNvSpPr/>
              <p:nvPr/>
            </p:nvSpPr>
            <p:spPr>
              <a:xfrm>
                <a:off x="2141329" y="4875429"/>
                <a:ext cx="2592697" cy="71308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zh-CN" altLang="en-US" smtClean="0">
                          <a:latin typeface="Cambria Math" panose="02040503050406030204" pitchFamily="18" charset="0"/>
                        </a:rPr>
                        <m:t>R</m:t>
                      </m:r>
                      <m:r>
                        <a:rPr lang="zh-CN" altLang="en-US" i="0">
                          <a:latin typeface="Cambria Math" panose="02040503050406030204" pitchFamily="18" charset="0"/>
                        </a:rPr>
                        <m:t>=</m:t>
                      </m:r>
                      <m:f>
                        <m:fPr>
                          <m:ctrlPr>
                            <a:rPr lang="zh-CN" altLang="en-US" i="1">
                              <a:latin typeface="Cambria Math" panose="02040503050406030204" pitchFamily="18" charset="0"/>
                            </a:rPr>
                          </m:ctrlPr>
                        </m:fPr>
                        <m:num>
                          <m:d>
                            <m:dPr>
                              <m:endChr m:val=""/>
                              <m:ctrlPr>
                                <a:rPr lang="zh-CN" altLang="en-US" i="1">
                                  <a:latin typeface="Cambria Math" panose="02040503050406030204" pitchFamily="18" charset="0"/>
                                </a:rPr>
                              </m:ctrlPr>
                            </m:dPr>
                            <m:e>
                              <m:sSup>
                                <m:sSupPr>
                                  <m:ctrlPr>
                                    <a:rPr lang="zh-CN" altLang="en-US" i="1">
                                      <a:latin typeface="Cambria Math" panose="02040503050406030204" pitchFamily="18" charset="0"/>
                                    </a:rPr>
                                  </m:ctrlPr>
                                </m:sSupPr>
                                <m:e>
                                  <m:d>
                                    <m:dPr>
                                      <m:begChr m:val=""/>
                                      <m:ctrlPr>
                                        <a:rPr lang="zh-CN" altLang="en-US" i="1">
                                          <a:latin typeface="Cambria Math" panose="02040503050406030204" pitchFamily="18" charset="0"/>
                                        </a:rPr>
                                      </m:ctrlPr>
                                    </m:dPr>
                                    <m:e>
                                      <m:r>
                                        <m:rPr>
                                          <m:sty m:val="p"/>
                                        </m:rPr>
                                        <a:rPr lang="zh-CN" altLang="en-US">
                                          <a:latin typeface="Cambria Math" panose="02040503050406030204" pitchFamily="18" charset="0"/>
                                        </a:rPr>
                                        <m:t>α</m:t>
                                      </m:r>
                                      <m:r>
                                        <a:rPr lang="zh-CN" altLang="en-US">
                                          <a:latin typeface="Cambria Math" panose="02040503050406030204" pitchFamily="18" charset="0"/>
                                        </a:rPr>
                                        <m:t>+</m:t>
                                      </m:r>
                                      <m:r>
                                        <m:rPr>
                                          <m:sty m:val="p"/>
                                        </m:rPr>
                                        <a:rPr lang="zh-CN" altLang="en-US">
                                          <a:latin typeface="Cambria Math" panose="02040503050406030204" pitchFamily="18" charset="0"/>
                                        </a:rPr>
                                        <m:t>β</m:t>
                                      </m:r>
                                    </m:e>
                                  </m:d>
                                </m:e>
                                <m:sup>
                                  <m:r>
                                    <a:rPr lang="zh-CN" altLang="en-US">
                                      <a:latin typeface="Cambria Math" panose="02040503050406030204" pitchFamily="18" charset="0"/>
                                    </a:rPr>
                                    <m:t>2</m:t>
                                  </m:r>
                                </m:sup>
                              </m:sSup>
                            </m:e>
                          </m:d>
                        </m:num>
                        <m:den>
                          <m:r>
                            <a:rPr lang="zh-CN" altLang="en-US" i="1">
                              <a:latin typeface="Cambria Math" panose="02040503050406030204" pitchFamily="18" charset="0"/>
                            </a:rPr>
                            <m:t>𝛼𝛽</m:t>
                          </m:r>
                        </m:den>
                      </m:f>
                      <m:r>
                        <a:rPr lang="en-US" altLang="zh-CN" i="1">
                          <a:latin typeface="Cambria Math" panose="02040503050406030204" pitchFamily="18" charset="0"/>
                        </a:rPr>
                        <m:t>=</m:t>
                      </m:r>
                      <m:f>
                        <m:fPr>
                          <m:ctrlPr>
                            <a:rPr lang="zh-CN" altLang="en-US" i="1">
                              <a:latin typeface="Cambria Math" panose="02040503050406030204" pitchFamily="18" charset="0"/>
                            </a:rPr>
                          </m:ctrlPr>
                        </m:fPr>
                        <m:num>
                          <m:sSup>
                            <m:sSupPr>
                              <m:ctrlPr>
                                <a:rPr lang="zh-CN" altLang="en-US" i="1">
                                  <a:latin typeface="Cambria Math" panose="02040503050406030204" pitchFamily="18" charset="0"/>
                                </a:rPr>
                              </m:ctrlPr>
                            </m:sSupPr>
                            <m:e>
                              <m:d>
                                <m:dPr>
                                  <m:begChr m:val=""/>
                                  <m:ctrlPr>
                                    <a:rPr lang="zh-CN" altLang="en-US" i="1">
                                      <a:latin typeface="Cambria Math" panose="02040503050406030204" pitchFamily="18" charset="0"/>
                                    </a:rPr>
                                  </m:ctrlPr>
                                </m:dPr>
                                <m:e>
                                  <m:r>
                                    <a:rPr lang="zh-CN" altLang="en-US" i="1">
                                      <a:latin typeface="Cambria Math" panose="02040503050406030204" pitchFamily="18" charset="0"/>
                                    </a:rPr>
                                    <m:t>𝑇𝑟</m:t>
                                  </m:r>
                                  <m:r>
                                    <a:rPr lang="zh-CN" altLang="en-US" i="0">
                                      <a:latin typeface="Cambria Math" panose="02040503050406030204" pitchFamily="18" charset="0"/>
                                    </a:rPr>
                                    <m:t>(</m:t>
                                  </m:r>
                                  <m:r>
                                    <a:rPr lang="zh-CN" altLang="en-US" i="1">
                                      <a:latin typeface="Cambria Math" panose="02040503050406030204" pitchFamily="18" charset="0"/>
                                    </a:rPr>
                                    <m:t>𝑀</m:t>
                                  </m:r>
                                </m:e>
                              </m:d>
                            </m:e>
                            <m:sup>
                              <m:r>
                                <a:rPr lang="zh-CN" altLang="en-US" i="0">
                                  <a:latin typeface="Cambria Math" panose="02040503050406030204" pitchFamily="18" charset="0"/>
                                </a:rPr>
                                <m:t>2</m:t>
                              </m:r>
                            </m:sup>
                          </m:sSup>
                        </m:num>
                        <m:den>
                          <m:d>
                            <m:dPr>
                              <m:begChr m:val=""/>
                              <m:ctrlPr>
                                <a:rPr lang="zh-CN" altLang="en-US" i="1">
                                  <a:latin typeface="Cambria Math" panose="02040503050406030204" pitchFamily="18" charset="0"/>
                                </a:rPr>
                              </m:ctrlPr>
                            </m:dPr>
                            <m:e>
                              <m:r>
                                <a:rPr lang="zh-CN" altLang="en-US" i="1">
                                  <a:latin typeface="Cambria Math" panose="02040503050406030204" pitchFamily="18" charset="0"/>
                                </a:rPr>
                                <m:t>𝐷𝑒𝑡</m:t>
                              </m:r>
                              <m:r>
                                <a:rPr lang="zh-CN" altLang="en-US" i="0">
                                  <a:latin typeface="Cambria Math" panose="02040503050406030204" pitchFamily="18" charset="0"/>
                                </a:rPr>
                                <m:t>(</m:t>
                              </m:r>
                              <m:r>
                                <a:rPr lang="zh-CN" altLang="en-US" i="1">
                                  <a:latin typeface="Cambria Math" panose="02040503050406030204" pitchFamily="18" charset="0"/>
                                </a:rPr>
                                <m:t>𝑀</m:t>
                              </m:r>
                            </m:e>
                          </m:d>
                        </m:den>
                      </m:f>
                    </m:oMath>
                  </m:oMathPara>
                </a14:m>
                <a:endParaRPr lang="zh-CN" altLang="en-US" dirty="0"/>
              </a:p>
            </p:txBody>
          </p:sp>
        </mc:Choice>
        <mc:Fallback xmlns="">
          <p:sp>
            <p:nvSpPr>
              <p:cNvPr id="11" name="矩形 10"/>
              <p:cNvSpPr>
                <a:spLocks noRot="1" noChangeAspect="1" noMove="1" noResize="1" noEditPoints="1" noAdjustHandles="1" noChangeArrowheads="1" noChangeShapeType="1" noTextEdit="1"/>
              </p:cNvSpPr>
              <p:nvPr/>
            </p:nvSpPr>
            <p:spPr>
              <a:xfrm>
                <a:off x="2141329" y="4875429"/>
                <a:ext cx="2592697" cy="713080"/>
              </a:xfrm>
              <a:prstGeom prst="rect">
                <a:avLst/>
              </a:prstGeom>
              <a:blipFill>
                <a:blip r:embed="rId6"/>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779051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7" name="标题 1"/>
          <p:cNvSpPr>
            <a:spLocks noGrp="1"/>
          </p:cNvSpPr>
          <p:nvPr>
            <p:ph type="title"/>
          </p:nvPr>
        </p:nvSpPr>
        <p:spPr>
          <a:xfrm>
            <a:off x="457200" y="274638"/>
            <a:ext cx="8229600" cy="1143000"/>
          </a:xfrm>
        </p:spPr>
        <p:txBody>
          <a:bodyPr>
            <a:normAutofit/>
          </a:bodyPr>
          <a:lstStyle/>
          <a:p>
            <a:r>
              <a:rPr lang="en-US" altLang="zh-CN" sz="4400" dirty="0" smtClean="0"/>
              <a:t> </a:t>
            </a:r>
            <a:r>
              <a:rPr lang="en-US" altLang="zh-CN" sz="4400" b="1" dirty="0" smtClean="0">
                <a:cs typeface="Times New Roman" panose="02020603050405020304" pitchFamily="18" charset="0"/>
              </a:rPr>
              <a:t>Outline</a:t>
            </a:r>
            <a:endParaRPr lang="zh-CN" altLang="en-US" sz="4400" b="1" dirty="0">
              <a:cs typeface="Times New Roman" panose="02020603050405020304" pitchFamily="18" charset="0"/>
            </a:endParaRPr>
          </a:p>
        </p:txBody>
      </p:sp>
      <p:sp>
        <p:nvSpPr>
          <p:cNvPr id="8" name="内容占位符 2"/>
          <p:cNvSpPr>
            <a:spLocks noGrp="1"/>
          </p:cNvSpPr>
          <p:nvPr>
            <p:ph idx="1"/>
          </p:nvPr>
        </p:nvSpPr>
        <p:spPr>
          <a:xfrm>
            <a:off x="1054416" y="1592499"/>
            <a:ext cx="7035167" cy="4287795"/>
          </a:xfrm>
        </p:spPr>
        <p:txBody>
          <a:bodyPr>
            <a:normAutofit fontScale="77500" lnSpcReduction="20000"/>
          </a:bodyPr>
          <a:lstStyle/>
          <a:p>
            <a:r>
              <a:rPr lang="en-US" altLang="zh-CN" sz="3800" dirty="0" smtClean="0">
                <a:latin typeface="+mj-lt"/>
                <a:cs typeface="Times New Roman" panose="02020603050405020304" pitchFamily="18" charset="0"/>
              </a:rPr>
              <a:t>Introduction</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What are we concerned about?</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PU mode decision in intra coding mode</a:t>
            </a:r>
            <a:endParaRPr lang="en-US" altLang="zh-CN" sz="2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CNN oriented fast PU mode decision</a:t>
            </a:r>
          </a:p>
          <a:p>
            <a:pPr marL="0" indent="0">
              <a:buNone/>
            </a:pPr>
            <a:r>
              <a:rPr lang="en-US" altLang="zh-CN" sz="3200" dirty="0" smtClean="0">
                <a:latin typeface="+mj-lt"/>
                <a:cs typeface="Times New Roman" panose="02020603050405020304" pitchFamily="18" charset="0"/>
              </a:rPr>
              <a:t>	</a:t>
            </a:r>
            <a:r>
              <a:rPr lang="en-US" altLang="zh-CN" sz="2800" dirty="0" smtClean="0">
                <a:latin typeface="+mj-lt"/>
                <a:cs typeface="Times New Roman" panose="02020603050405020304" pitchFamily="18" charset="0"/>
              </a:rPr>
              <a:t>CNN based RMD process</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Corner detection based RDO process</a:t>
            </a:r>
          </a:p>
          <a:p>
            <a:r>
              <a:rPr lang="en-US" altLang="zh-CN" sz="3800" dirty="0">
                <a:solidFill>
                  <a:schemeClr val="accent2"/>
                </a:solidFill>
                <a:cs typeface="Times New Roman" panose="02020603050405020304" pitchFamily="18" charset="0"/>
              </a:rPr>
              <a:t>Comparison with previous methods</a:t>
            </a:r>
          </a:p>
          <a:p>
            <a:r>
              <a:rPr lang="en-US" altLang="zh-CN" sz="3800" dirty="0" smtClean="0">
                <a:latin typeface="+mj-lt"/>
                <a:cs typeface="Times New Roman" panose="02020603050405020304" pitchFamily="18" charset="0"/>
              </a:rPr>
              <a:t>Experiments</a:t>
            </a:r>
            <a:endParaRPr lang="en-US" altLang="zh-CN" sz="3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Conclusion</a:t>
            </a:r>
          </a:p>
          <a:p>
            <a:r>
              <a:rPr lang="en-US" altLang="zh-CN" sz="3800" dirty="0" smtClean="0">
                <a:cs typeface="Times New Roman" panose="02020603050405020304" pitchFamily="18" charset="0"/>
              </a:rPr>
              <a:t>References</a:t>
            </a:r>
            <a:endParaRPr lang="en-US" altLang="zh-CN" sz="3800" dirty="0">
              <a:latin typeface="+mj-lt"/>
              <a:cs typeface="Times New Roman" panose="02020603050405020304" pitchFamily="18" charset="0"/>
            </a:endParaRPr>
          </a:p>
          <a:p>
            <a:pPr marL="0" indent="0">
              <a:buNone/>
            </a:pPr>
            <a:endParaRPr lang="zh-CN"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176697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8" name="标题 17"/>
          <p:cNvSpPr txBox="1">
            <a:spLocks/>
          </p:cNvSpPr>
          <p:nvPr/>
        </p:nvSpPr>
        <p:spPr>
          <a:xfrm>
            <a:off x="457200" y="274638"/>
            <a:ext cx="8229600" cy="1143000"/>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000" b="1" dirty="0">
                <a:cs typeface="Times New Roman" panose="02020603050405020304" pitchFamily="18" charset="0"/>
              </a:rPr>
              <a:t>Comparison with previous methods</a:t>
            </a:r>
          </a:p>
        </p:txBody>
      </p:sp>
      <p:sp>
        <p:nvSpPr>
          <p:cNvPr id="16" name="文本框 15"/>
          <p:cNvSpPr txBox="1"/>
          <p:nvPr/>
        </p:nvSpPr>
        <p:spPr>
          <a:xfrm>
            <a:off x="457200" y="1417638"/>
            <a:ext cx="7582486" cy="523220"/>
          </a:xfrm>
          <a:prstGeom prst="rect">
            <a:avLst/>
          </a:prstGeom>
          <a:noFill/>
        </p:spPr>
        <p:txBody>
          <a:bodyPr wrap="square" rtlCol="0">
            <a:spAutoFit/>
          </a:bodyPr>
          <a:lstStyle/>
          <a:p>
            <a:r>
              <a:rPr lang="en-US" altLang="zh-CN" sz="2800" b="1" dirty="0" smtClean="0"/>
              <a:t>Optimization of RMD Process</a:t>
            </a:r>
            <a:endParaRPr lang="zh-CN" altLang="en-US" sz="2800" b="1" dirty="0"/>
          </a:p>
        </p:txBody>
      </p:sp>
      <p:sp>
        <p:nvSpPr>
          <p:cNvPr id="17" name="文本框 16"/>
          <p:cNvSpPr txBox="1"/>
          <p:nvPr/>
        </p:nvSpPr>
        <p:spPr>
          <a:xfrm>
            <a:off x="457199" y="1940858"/>
            <a:ext cx="6829865" cy="1569660"/>
          </a:xfrm>
          <a:prstGeom prst="rect">
            <a:avLst/>
          </a:prstGeom>
          <a:noFill/>
        </p:spPr>
        <p:txBody>
          <a:bodyPr wrap="square" rtlCol="0">
            <a:spAutoFit/>
          </a:bodyPr>
          <a:lstStyle/>
          <a:p>
            <a:pPr marL="285750" indent="-285750">
              <a:buFont typeface="Wingdings" panose="05000000000000000000" pitchFamily="2" charset="2"/>
              <a:buChar char="n"/>
            </a:pPr>
            <a:r>
              <a:rPr lang="en-US" altLang="zh-CN" sz="2400" dirty="0"/>
              <a:t>A</a:t>
            </a:r>
            <a:r>
              <a:rPr lang="en-US" altLang="zh-CN" sz="2400" dirty="0" smtClean="0"/>
              <a:t>dopting </a:t>
            </a:r>
            <a:r>
              <a:rPr lang="en-US" altLang="zh-CN" sz="2400" dirty="0"/>
              <a:t>the edge strength extractor to get PU </a:t>
            </a:r>
            <a:r>
              <a:rPr lang="en-US" altLang="zh-CN" sz="2400" dirty="0" smtClean="0"/>
              <a:t>candidate list</a:t>
            </a:r>
          </a:p>
          <a:p>
            <a:pPr marL="285750" indent="-285750">
              <a:buFont typeface="Wingdings" panose="05000000000000000000" pitchFamily="2" charset="2"/>
              <a:buChar char="n"/>
            </a:pPr>
            <a:r>
              <a:rPr lang="en-US" altLang="zh-CN" sz="2400" dirty="0" smtClean="0"/>
              <a:t>Applying </a:t>
            </a:r>
            <a:r>
              <a:rPr lang="en-US" altLang="zh-CN" sz="2400" dirty="0"/>
              <a:t>the rough to fine search strategy to reduce the </a:t>
            </a:r>
            <a:r>
              <a:rPr lang="en-US" altLang="zh-CN" sz="2400" dirty="0" smtClean="0"/>
              <a:t>overall complexity</a:t>
            </a:r>
            <a:endParaRPr lang="zh-CN" altLang="en-US" sz="2400" dirty="0"/>
          </a:p>
        </p:txBody>
      </p:sp>
      <p:sp>
        <p:nvSpPr>
          <p:cNvPr id="20" name="文本框 19"/>
          <p:cNvSpPr txBox="1"/>
          <p:nvPr/>
        </p:nvSpPr>
        <p:spPr>
          <a:xfrm>
            <a:off x="457199" y="3772128"/>
            <a:ext cx="7582486" cy="523220"/>
          </a:xfrm>
          <a:prstGeom prst="rect">
            <a:avLst/>
          </a:prstGeom>
          <a:noFill/>
        </p:spPr>
        <p:txBody>
          <a:bodyPr wrap="square" rtlCol="0">
            <a:spAutoFit/>
          </a:bodyPr>
          <a:lstStyle/>
          <a:p>
            <a:r>
              <a:rPr lang="en-US" altLang="zh-CN" sz="2800" b="1" dirty="0" smtClean="0"/>
              <a:t>Optimization of Full RDO Process</a:t>
            </a:r>
            <a:endParaRPr lang="zh-CN" altLang="en-US" sz="2800" b="1" dirty="0"/>
          </a:p>
        </p:txBody>
      </p:sp>
      <p:sp>
        <p:nvSpPr>
          <p:cNvPr id="21" name="文本框 20"/>
          <p:cNvSpPr txBox="1"/>
          <p:nvPr/>
        </p:nvSpPr>
        <p:spPr>
          <a:xfrm>
            <a:off x="457199" y="4313128"/>
            <a:ext cx="6829865" cy="1569660"/>
          </a:xfrm>
          <a:prstGeom prst="rect">
            <a:avLst/>
          </a:prstGeom>
          <a:noFill/>
        </p:spPr>
        <p:txBody>
          <a:bodyPr wrap="square" rtlCol="0">
            <a:spAutoFit/>
          </a:bodyPr>
          <a:lstStyle/>
          <a:p>
            <a:pPr marL="285750" indent="-285750">
              <a:buFont typeface="Wingdings" panose="05000000000000000000" pitchFamily="2" charset="2"/>
              <a:buChar char="n"/>
            </a:pPr>
            <a:r>
              <a:rPr lang="en-US" altLang="zh-CN" sz="2400" dirty="0" smtClean="0"/>
              <a:t>Using texture information to reduce the candidate list of current PU</a:t>
            </a:r>
          </a:p>
          <a:p>
            <a:pPr marL="285750" indent="-285750">
              <a:buFont typeface="Wingdings" panose="05000000000000000000" pitchFamily="2" charset="2"/>
              <a:buChar char="n"/>
            </a:pPr>
            <a:r>
              <a:rPr lang="en-US" altLang="zh-CN" sz="2400" dirty="0" smtClean="0"/>
              <a:t>Bringing </a:t>
            </a:r>
            <a:r>
              <a:rPr lang="en-US" altLang="zh-CN" sz="2400" dirty="0"/>
              <a:t>in </a:t>
            </a:r>
            <a:r>
              <a:rPr lang="en-US" altLang="zh-CN" sz="2400" dirty="0" smtClean="0"/>
              <a:t>network </a:t>
            </a:r>
            <a:r>
              <a:rPr lang="en-US" altLang="zh-CN" sz="2400" dirty="0"/>
              <a:t>as the technique </a:t>
            </a:r>
            <a:r>
              <a:rPr lang="en-US" altLang="zh-CN" sz="2400" dirty="0" smtClean="0"/>
              <a:t>to decrease </a:t>
            </a:r>
            <a:r>
              <a:rPr lang="en-US" altLang="zh-CN" sz="2400" dirty="0"/>
              <a:t>the candidate modes</a:t>
            </a:r>
            <a:endParaRPr lang="zh-CN" altLang="en-US" sz="2400" dirty="0"/>
          </a:p>
        </p:txBody>
      </p:sp>
    </p:spTree>
    <p:extLst>
      <p:ext uri="{BB962C8B-B14F-4D97-AF65-F5344CB8AC3E}">
        <p14:creationId xmlns:p14="http://schemas.microsoft.com/office/powerpoint/2010/main" val="177298032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000" b="1" dirty="0">
                <a:cs typeface="Times New Roman" panose="02020603050405020304" pitchFamily="18" charset="0"/>
              </a:rPr>
              <a:t>Comparison with previous methods</a:t>
            </a:r>
          </a:p>
        </p:txBody>
      </p:sp>
      <p:sp>
        <p:nvSpPr>
          <p:cNvPr id="9" name="文本框 8"/>
          <p:cNvSpPr txBox="1"/>
          <p:nvPr/>
        </p:nvSpPr>
        <p:spPr>
          <a:xfrm>
            <a:off x="457199" y="1632774"/>
            <a:ext cx="7772401" cy="523220"/>
          </a:xfrm>
          <a:prstGeom prst="rect">
            <a:avLst/>
          </a:prstGeom>
          <a:noFill/>
        </p:spPr>
        <p:txBody>
          <a:bodyPr wrap="square" rtlCol="0">
            <a:spAutoFit/>
          </a:bodyPr>
          <a:lstStyle/>
          <a:p>
            <a:r>
              <a:rPr lang="en-US" altLang="zh-CN" sz="2800" b="1" dirty="0" smtClean="0"/>
              <a:t>Proposed method  </a:t>
            </a:r>
            <a:r>
              <a:rPr lang="en-US" altLang="zh-CN" sz="2800" b="1" dirty="0" smtClean="0">
                <a:solidFill>
                  <a:srgbClr val="FF0000"/>
                </a:solidFill>
              </a:rPr>
              <a:t>VS</a:t>
            </a:r>
            <a:r>
              <a:rPr lang="en-US" altLang="zh-CN" sz="2800" b="1" dirty="0" smtClean="0"/>
              <a:t>  </a:t>
            </a:r>
            <a:r>
              <a:rPr lang="en-US" altLang="zh-CN" sz="2800" b="1" dirty="0"/>
              <a:t>E</a:t>
            </a:r>
            <a:r>
              <a:rPr lang="en-US" altLang="zh-CN" sz="2800" b="1" dirty="0" smtClean="0"/>
              <a:t>mpirical feature extractors  </a:t>
            </a:r>
            <a:endParaRPr lang="zh-CN" altLang="en-US" sz="2800" b="1" dirty="0"/>
          </a:p>
        </p:txBody>
      </p:sp>
      <p:sp>
        <p:nvSpPr>
          <p:cNvPr id="10" name="文本框 9"/>
          <p:cNvSpPr txBox="1"/>
          <p:nvPr/>
        </p:nvSpPr>
        <p:spPr>
          <a:xfrm>
            <a:off x="457199" y="2476231"/>
            <a:ext cx="6865034" cy="830997"/>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CNN can </a:t>
            </a:r>
            <a:r>
              <a:rPr lang="en-US" altLang="zh-CN" sz="2400" dirty="0"/>
              <a:t>understand the texture strength and the edge topology from the training </a:t>
            </a:r>
            <a:r>
              <a:rPr lang="en-US" altLang="zh-CN" sz="2400" dirty="0" smtClean="0"/>
              <a:t>data</a:t>
            </a:r>
          </a:p>
        </p:txBody>
      </p:sp>
      <p:sp>
        <p:nvSpPr>
          <p:cNvPr id="12" name="文本框 11"/>
          <p:cNvSpPr txBox="1"/>
          <p:nvPr/>
        </p:nvSpPr>
        <p:spPr>
          <a:xfrm>
            <a:off x="457199" y="3627465"/>
            <a:ext cx="6604783" cy="738664"/>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a:t>Friendly to high parallel hardwired encoder</a:t>
            </a:r>
          </a:p>
          <a:p>
            <a:endParaRPr lang="zh-CN" altLang="en-US" dirty="0"/>
          </a:p>
        </p:txBody>
      </p:sp>
      <p:sp>
        <p:nvSpPr>
          <p:cNvPr id="13" name="文本框 12"/>
          <p:cNvSpPr txBox="1"/>
          <p:nvPr/>
        </p:nvSpPr>
        <p:spPr>
          <a:xfrm>
            <a:off x="457199" y="4539857"/>
            <a:ext cx="6865034" cy="1107996"/>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a:t>Corner detection algorithm can reduce redundant</a:t>
            </a:r>
          </a:p>
          <a:p>
            <a:r>
              <a:rPr lang="en-US" altLang="zh-CN" sz="2400" dirty="0"/>
              <a:t>	modes in PU candidate list</a:t>
            </a:r>
            <a:endParaRPr lang="zh-CN" altLang="en-US" sz="2400" dirty="0"/>
          </a:p>
          <a:p>
            <a:endParaRPr lang="zh-CN" altLang="en-US" dirty="0"/>
          </a:p>
        </p:txBody>
      </p:sp>
    </p:spTree>
    <p:extLst>
      <p:ext uri="{BB962C8B-B14F-4D97-AF65-F5344CB8AC3E}">
        <p14:creationId xmlns:p14="http://schemas.microsoft.com/office/powerpoint/2010/main" val="13181190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6" name="标题 1"/>
          <p:cNvSpPr>
            <a:spLocks noGrp="1"/>
          </p:cNvSpPr>
          <p:nvPr>
            <p:ph type="title"/>
          </p:nvPr>
        </p:nvSpPr>
        <p:spPr>
          <a:xfrm>
            <a:off x="457200" y="274638"/>
            <a:ext cx="8229600" cy="1143000"/>
          </a:xfrm>
        </p:spPr>
        <p:txBody>
          <a:bodyPr>
            <a:normAutofit/>
          </a:bodyPr>
          <a:lstStyle/>
          <a:p>
            <a:r>
              <a:rPr lang="en-US" altLang="zh-CN" sz="4400" dirty="0" smtClean="0"/>
              <a:t> </a:t>
            </a:r>
            <a:r>
              <a:rPr lang="en-US" altLang="zh-CN" sz="4400" b="1" dirty="0" smtClean="0">
                <a:cs typeface="Times New Roman" panose="02020603050405020304" pitchFamily="18" charset="0"/>
              </a:rPr>
              <a:t>Outline</a:t>
            </a:r>
            <a:endParaRPr lang="zh-CN" altLang="en-US" sz="4400" b="1" dirty="0">
              <a:cs typeface="Times New Roman" panose="02020603050405020304" pitchFamily="18" charset="0"/>
            </a:endParaRPr>
          </a:p>
        </p:txBody>
      </p:sp>
      <p:sp>
        <p:nvSpPr>
          <p:cNvPr id="7" name="内容占位符 2"/>
          <p:cNvSpPr>
            <a:spLocks noGrp="1"/>
          </p:cNvSpPr>
          <p:nvPr>
            <p:ph idx="1"/>
          </p:nvPr>
        </p:nvSpPr>
        <p:spPr>
          <a:xfrm>
            <a:off x="1054416" y="1592499"/>
            <a:ext cx="7035167" cy="4287795"/>
          </a:xfrm>
        </p:spPr>
        <p:txBody>
          <a:bodyPr>
            <a:normAutofit fontScale="77500" lnSpcReduction="20000"/>
          </a:bodyPr>
          <a:lstStyle/>
          <a:p>
            <a:r>
              <a:rPr lang="en-US" altLang="zh-CN" sz="3800" dirty="0" smtClean="0">
                <a:latin typeface="+mj-lt"/>
                <a:cs typeface="Times New Roman" panose="02020603050405020304" pitchFamily="18" charset="0"/>
              </a:rPr>
              <a:t>Introduction</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What are we concerned about?</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PU mode decision in intra coding mode</a:t>
            </a:r>
            <a:endParaRPr lang="en-US" altLang="zh-CN" sz="2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CNN oriented fast PU mode decision</a:t>
            </a:r>
          </a:p>
          <a:p>
            <a:pPr marL="0" indent="0">
              <a:buNone/>
            </a:pPr>
            <a:r>
              <a:rPr lang="en-US" altLang="zh-CN" sz="3200" dirty="0" smtClean="0">
                <a:latin typeface="+mj-lt"/>
                <a:cs typeface="Times New Roman" panose="02020603050405020304" pitchFamily="18" charset="0"/>
              </a:rPr>
              <a:t>	</a:t>
            </a:r>
            <a:r>
              <a:rPr lang="en-US" altLang="zh-CN" sz="2800" dirty="0" smtClean="0">
                <a:latin typeface="+mj-lt"/>
                <a:cs typeface="Times New Roman" panose="02020603050405020304" pitchFamily="18" charset="0"/>
              </a:rPr>
              <a:t>CNN based RMD process</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Corner detection based RDO process</a:t>
            </a:r>
          </a:p>
          <a:p>
            <a:r>
              <a:rPr lang="en-US" altLang="zh-CN" sz="3800" dirty="0">
                <a:cs typeface="Times New Roman" panose="02020603050405020304" pitchFamily="18" charset="0"/>
              </a:rPr>
              <a:t>Comparison with previous methods</a:t>
            </a:r>
          </a:p>
          <a:p>
            <a:r>
              <a:rPr lang="en-US" altLang="zh-CN" sz="3800" dirty="0" smtClean="0">
                <a:solidFill>
                  <a:schemeClr val="accent2"/>
                </a:solidFill>
                <a:latin typeface="+mj-lt"/>
                <a:cs typeface="Times New Roman" panose="02020603050405020304" pitchFamily="18" charset="0"/>
              </a:rPr>
              <a:t>Experiments</a:t>
            </a:r>
            <a:endParaRPr lang="en-US" altLang="zh-CN" sz="3800" dirty="0">
              <a:solidFill>
                <a:schemeClr val="accent2"/>
              </a:solidFill>
              <a:latin typeface="+mj-lt"/>
              <a:cs typeface="Times New Roman" panose="02020603050405020304" pitchFamily="18" charset="0"/>
            </a:endParaRPr>
          </a:p>
          <a:p>
            <a:r>
              <a:rPr lang="en-US" altLang="zh-CN" sz="3800" dirty="0" smtClean="0">
                <a:latin typeface="+mj-lt"/>
                <a:cs typeface="Times New Roman" panose="02020603050405020304" pitchFamily="18" charset="0"/>
              </a:rPr>
              <a:t>Conclusion</a:t>
            </a:r>
          </a:p>
          <a:p>
            <a:r>
              <a:rPr lang="en-US" altLang="zh-CN" sz="3800" dirty="0" smtClean="0">
                <a:cs typeface="Times New Roman" panose="02020603050405020304" pitchFamily="18" charset="0"/>
              </a:rPr>
              <a:t>References</a:t>
            </a:r>
            <a:endParaRPr lang="en-US" altLang="zh-CN" sz="3800" dirty="0">
              <a:latin typeface="+mj-lt"/>
              <a:cs typeface="Times New Roman" panose="02020603050405020304" pitchFamily="18" charset="0"/>
            </a:endParaRPr>
          </a:p>
          <a:p>
            <a:pPr marL="0" indent="0">
              <a:buNone/>
            </a:pPr>
            <a:endParaRPr lang="zh-CN"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630945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000" b="1" dirty="0">
                <a:cs typeface="Times New Roman" panose="02020603050405020304" pitchFamily="18" charset="0"/>
              </a:rPr>
              <a:t>Experiments</a:t>
            </a:r>
          </a:p>
        </p:txBody>
      </p:sp>
      <mc:AlternateContent xmlns:mc="http://schemas.openxmlformats.org/markup-compatibility/2006" xmlns:a14="http://schemas.microsoft.com/office/drawing/2010/main">
        <mc:Choice Requires="a14">
          <p:sp>
            <p:nvSpPr>
              <p:cNvPr id="9" name="文本框 8"/>
              <p:cNvSpPr txBox="1"/>
              <p:nvPr/>
            </p:nvSpPr>
            <p:spPr>
              <a:xfrm>
                <a:off x="457200" y="1589650"/>
                <a:ext cx="7645791" cy="830997"/>
              </a:xfrm>
              <a:prstGeom prst="rect">
                <a:avLst/>
              </a:prstGeom>
              <a:noFill/>
            </p:spPr>
            <p:txBody>
              <a:bodyPr wrap="square" rtlCol="0">
                <a:spAutoFit/>
              </a:bodyPr>
              <a:lstStyle/>
              <a:p>
                <a:pPr marL="342900" indent="-342900">
                  <a:buFont typeface="Wingdings" panose="05000000000000000000" pitchFamily="2" charset="2"/>
                  <a:buChar char="n"/>
                </a:pPr>
                <a14:m>
                  <m:oMath xmlns:m="http://schemas.openxmlformats.org/officeDocument/2006/math">
                    <m:r>
                      <a:rPr lang="en-US" altLang="zh-CN" sz="2400" i="1" smtClean="0">
                        <a:latin typeface="Cambria Math" panose="02040503050406030204" pitchFamily="18" charset="0"/>
                        <a:ea typeface="Cambria Math" panose="02040503050406030204" pitchFamily="18" charset="0"/>
                      </a:rPr>
                      <m:t>∆</m:t>
                    </m:r>
                    <m:r>
                      <a:rPr lang="en-US" altLang="zh-CN" sz="2400" b="0" i="1" smtClean="0">
                        <a:latin typeface="Cambria Math" panose="02040503050406030204" pitchFamily="18" charset="0"/>
                        <a:ea typeface="Cambria Math" panose="02040503050406030204" pitchFamily="18" charset="0"/>
                      </a:rPr>
                      <m:t>𝑃𝑆𝑁𝑅</m:t>
                    </m:r>
                  </m:oMath>
                </a14:m>
                <a:r>
                  <a:rPr lang="en-US" altLang="zh-CN" sz="2400" dirty="0" smtClean="0"/>
                  <a:t> and </a:t>
                </a:r>
                <a14:m>
                  <m:oMath xmlns:m="http://schemas.openxmlformats.org/officeDocument/2006/math">
                    <m:r>
                      <a:rPr lang="en-US" altLang="zh-CN" sz="2400" i="1">
                        <a:latin typeface="Cambria Math" panose="02040503050406030204" pitchFamily="18" charset="0"/>
                        <a:ea typeface="Cambria Math" panose="02040503050406030204" pitchFamily="18" charset="0"/>
                      </a:rPr>
                      <m:t>∆</m:t>
                    </m:r>
                    <m:r>
                      <a:rPr lang="en-US" altLang="zh-CN" sz="2400" b="0" i="1" smtClean="0">
                        <a:latin typeface="Cambria Math" panose="02040503050406030204" pitchFamily="18" charset="0"/>
                        <a:ea typeface="Cambria Math" panose="02040503050406030204" pitchFamily="18" charset="0"/>
                      </a:rPr>
                      <m:t>𝐵𝑅</m:t>
                    </m:r>
                  </m:oMath>
                </a14:m>
                <a:r>
                  <a:rPr lang="en-US" altLang="zh-CN" sz="2400" dirty="0"/>
                  <a:t> are used to </a:t>
                </a:r>
                <a:r>
                  <a:rPr lang="en-US" altLang="zh-CN" sz="2400" dirty="0" smtClean="0"/>
                  <a:t>represent </a:t>
                </a:r>
                <a:r>
                  <a:rPr lang="en-US" altLang="zh-CN" sz="2400" dirty="0"/>
                  <a:t>the evaluations of coding </a:t>
                </a:r>
                <a:r>
                  <a:rPr lang="en-US" altLang="zh-CN" sz="2400" dirty="0" smtClean="0"/>
                  <a:t>quality</a:t>
                </a:r>
                <a:endParaRPr lang="zh-CN" altLang="en-US" sz="2400" dirty="0"/>
              </a:p>
            </p:txBody>
          </p:sp>
        </mc:Choice>
        <mc:Fallback xmlns="">
          <p:sp>
            <p:nvSpPr>
              <p:cNvPr id="9" name="文本框 8"/>
              <p:cNvSpPr txBox="1">
                <a:spLocks noRot="1" noChangeAspect="1" noMove="1" noResize="1" noEditPoints="1" noAdjustHandles="1" noChangeArrowheads="1" noChangeShapeType="1" noTextEdit="1"/>
              </p:cNvSpPr>
              <p:nvPr/>
            </p:nvSpPr>
            <p:spPr>
              <a:xfrm>
                <a:off x="457200" y="1589650"/>
                <a:ext cx="7645791" cy="830997"/>
              </a:xfrm>
              <a:prstGeom prst="rect">
                <a:avLst/>
              </a:prstGeom>
              <a:blipFill>
                <a:blip r:embed="rId3"/>
                <a:stretch>
                  <a:fillRect l="-1037" t="-5882" b="-16176"/>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 name="矩形 9"/>
              <p:cNvSpPr/>
              <p:nvPr/>
            </p:nvSpPr>
            <p:spPr>
              <a:xfrm>
                <a:off x="2765720" y="2592659"/>
                <a:ext cx="2872197" cy="39074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CN" altLang="en-US" smtClean="0">
                          <a:latin typeface="Cambria Math" panose="02040503050406030204" pitchFamily="18" charset="0"/>
                        </a:rPr>
                        <m:t>∆</m:t>
                      </m:r>
                      <m:r>
                        <m:rPr>
                          <m:sty m:val="p"/>
                        </m:rPr>
                        <a:rPr lang="en-US" altLang="zh-CN" b="0" i="0" smtClean="0">
                          <a:latin typeface="Cambria Math" panose="02040503050406030204" pitchFamily="18" charset="0"/>
                        </a:rPr>
                        <m:t>PSNR</m:t>
                      </m:r>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𝑃𝑆𝑁𝑅</m:t>
                          </m:r>
                        </m:e>
                        <m:sub>
                          <m:r>
                            <a:rPr lang="zh-CN" altLang="en-US" i="1">
                              <a:latin typeface="Cambria Math" panose="02040503050406030204" pitchFamily="18" charset="0"/>
                            </a:rPr>
                            <m:t>𝑝</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𝑃𝑆𝑁𝑅</m:t>
                          </m:r>
                        </m:e>
                        <m:sub>
                          <m:r>
                            <a:rPr lang="zh-CN" altLang="en-US" i="1">
                              <a:latin typeface="Cambria Math" panose="02040503050406030204" pitchFamily="18" charset="0"/>
                            </a:rPr>
                            <m:t>𝑟</m:t>
                          </m:r>
                        </m:sub>
                      </m:sSub>
                    </m:oMath>
                  </m:oMathPara>
                </a14:m>
                <a:endParaRPr lang="zh-CN" altLang="en-US" dirty="0"/>
              </a:p>
            </p:txBody>
          </p:sp>
        </mc:Choice>
        <mc:Fallback xmlns="">
          <p:sp>
            <p:nvSpPr>
              <p:cNvPr id="10" name="矩形 9"/>
              <p:cNvSpPr>
                <a:spLocks noRot="1" noChangeAspect="1" noMove="1" noResize="1" noEditPoints="1" noAdjustHandles="1" noChangeArrowheads="1" noChangeShapeType="1" noTextEdit="1"/>
              </p:cNvSpPr>
              <p:nvPr/>
            </p:nvSpPr>
            <p:spPr>
              <a:xfrm>
                <a:off x="2765720" y="2592659"/>
                <a:ext cx="2872197" cy="390748"/>
              </a:xfrm>
              <a:prstGeom prst="rect">
                <a:avLst/>
              </a:prstGeom>
              <a:blipFill>
                <a:blip r:embed="rId4"/>
                <a:stretch>
                  <a:fillRect b="-4688"/>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1" name="矩形 10"/>
              <p:cNvSpPr/>
              <p:nvPr/>
            </p:nvSpPr>
            <p:spPr>
              <a:xfrm>
                <a:off x="2765720" y="3173743"/>
                <a:ext cx="2909963" cy="67063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CN" altLang="en-US">
                          <a:latin typeface="Cambria Math" panose="02040503050406030204" pitchFamily="18" charset="0"/>
                        </a:rPr>
                        <m:t>∆</m:t>
                      </m:r>
                      <m:r>
                        <m:rPr>
                          <m:sty m:val="p"/>
                        </m:rPr>
                        <a:rPr lang="zh-CN" altLang="en-US" i="0">
                          <a:latin typeface="Cambria Math" panose="02040503050406030204" pitchFamily="18" charset="0"/>
                        </a:rPr>
                        <m:t>BR</m:t>
                      </m:r>
                      <m:r>
                        <a:rPr lang="zh-CN" altLang="en-US" i="0">
                          <a:latin typeface="Cambria Math" panose="02040503050406030204" pitchFamily="18" charset="0"/>
                        </a:rPr>
                        <m:t>=</m:t>
                      </m:r>
                      <m:f>
                        <m:fPr>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𝑏𝑖𝑡𝑟𝑎𝑡𝑒</m:t>
                              </m:r>
                            </m:e>
                            <m:sub>
                              <m:r>
                                <a:rPr lang="zh-CN" altLang="en-US" i="1">
                                  <a:latin typeface="Cambria Math" panose="02040503050406030204" pitchFamily="18" charset="0"/>
                                </a:rPr>
                                <m:t>𝑝</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𝑏𝑖𝑡𝑟𝑎𝑡𝑒</m:t>
                              </m:r>
                            </m:e>
                            <m:sub>
                              <m:r>
                                <a:rPr lang="zh-CN" altLang="en-US" i="1">
                                  <a:latin typeface="Cambria Math" panose="02040503050406030204" pitchFamily="18" charset="0"/>
                                </a:rPr>
                                <m:t>𝑟</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𝑏𝑖𝑡𝑟𝑎𝑡𝑒</m:t>
                              </m:r>
                            </m:e>
                            <m:sub>
                              <m:r>
                                <a:rPr lang="zh-CN" altLang="en-US" i="1">
                                  <a:latin typeface="Cambria Math" panose="02040503050406030204" pitchFamily="18" charset="0"/>
                                </a:rPr>
                                <m:t>𝑟</m:t>
                              </m:r>
                            </m:sub>
                          </m:sSub>
                        </m:den>
                      </m:f>
                    </m:oMath>
                  </m:oMathPara>
                </a14:m>
                <a:endParaRPr lang="zh-CN" altLang="en-US" dirty="0"/>
              </a:p>
            </p:txBody>
          </p:sp>
        </mc:Choice>
        <mc:Fallback xmlns="">
          <p:sp>
            <p:nvSpPr>
              <p:cNvPr id="11" name="矩形 10"/>
              <p:cNvSpPr>
                <a:spLocks noRot="1" noChangeAspect="1" noMove="1" noResize="1" noEditPoints="1" noAdjustHandles="1" noChangeArrowheads="1" noChangeShapeType="1" noTextEdit="1"/>
              </p:cNvSpPr>
              <p:nvPr/>
            </p:nvSpPr>
            <p:spPr>
              <a:xfrm>
                <a:off x="2765720" y="3173743"/>
                <a:ext cx="2909963" cy="670633"/>
              </a:xfrm>
              <a:prstGeom prst="rect">
                <a:avLst/>
              </a:prstGeom>
              <a:blipFill>
                <a:blip r:embed="rId5"/>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 name="文本框 11"/>
              <p:cNvSpPr txBox="1"/>
              <p:nvPr/>
            </p:nvSpPr>
            <p:spPr>
              <a:xfrm>
                <a:off x="457199" y="4034712"/>
                <a:ext cx="7547317" cy="830997"/>
              </a:xfrm>
              <a:prstGeom prst="rect">
                <a:avLst/>
              </a:prstGeom>
              <a:noFill/>
            </p:spPr>
            <p:txBody>
              <a:bodyPr wrap="square" rtlCol="0">
                <a:spAutoFit/>
              </a:bodyPr>
              <a:lstStyle/>
              <a:p>
                <a:pPr marL="342900" indent="-342900">
                  <a:buFont typeface="Wingdings" panose="05000000000000000000" pitchFamily="2" charset="2"/>
                  <a:buChar char="n"/>
                </a:pPr>
                <a14:m>
                  <m:oMath xmlns:m="http://schemas.openxmlformats.org/officeDocument/2006/math">
                    <m:r>
                      <a:rPr lang="en-US" altLang="zh-CN" sz="2400" i="1" smtClean="0">
                        <a:latin typeface="Cambria Math" panose="02040503050406030204" pitchFamily="18" charset="0"/>
                        <a:ea typeface="Cambria Math" panose="02040503050406030204" pitchFamily="18" charset="0"/>
                      </a:rPr>
                      <m:t>∆</m:t>
                    </m:r>
                    <m:r>
                      <a:rPr lang="en-US" altLang="zh-CN" sz="2400" b="0" i="1" smtClean="0">
                        <a:latin typeface="Cambria Math" panose="02040503050406030204" pitchFamily="18" charset="0"/>
                        <a:ea typeface="Cambria Math" panose="02040503050406030204" pitchFamily="18" charset="0"/>
                      </a:rPr>
                      <m:t>𝑇</m:t>
                    </m:r>
                  </m:oMath>
                </a14:m>
                <a:r>
                  <a:rPr lang="en-US" altLang="zh-CN" sz="2400" dirty="0" smtClean="0"/>
                  <a:t> </a:t>
                </a:r>
                <a:r>
                  <a:rPr lang="en-US" altLang="zh-CN" sz="2400" dirty="0"/>
                  <a:t>is regarded as the reference to </a:t>
                </a:r>
                <a:r>
                  <a:rPr lang="en-US" altLang="zh-CN" sz="2400" dirty="0" smtClean="0"/>
                  <a:t>the computational </a:t>
                </a:r>
                <a:r>
                  <a:rPr lang="en-US" altLang="zh-CN" sz="2400" dirty="0"/>
                  <a:t>complexity reduction</a:t>
                </a:r>
                <a:endParaRPr lang="zh-CN" altLang="en-US" sz="2400" dirty="0"/>
              </a:p>
            </p:txBody>
          </p:sp>
        </mc:Choice>
        <mc:Fallback xmlns="">
          <p:sp>
            <p:nvSpPr>
              <p:cNvPr id="12" name="文本框 11"/>
              <p:cNvSpPr txBox="1">
                <a:spLocks noRot="1" noChangeAspect="1" noMove="1" noResize="1" noEditPoints="1" noAdjustHandles="1" noChangeArrowheads="1" noChangeShapeType="1" noTextEdit="1"/>
              </p:cNvSpPr>
              <p:nvPr/>
            </p:nvSpPr>
            <p:spPr>
              <a:xfrm>
                <a:off x="457199" y="4034712"/>
                <a:ext cx="7547317" cy="830997"/>
              </a:xfrm>
              <a:prstGeom prst="rect">
                <a:avLst/>
              </a:prstGeom>
              <a:blipFill>
                <a:blip r:embed="rId6"/>
                <a:stretch>
                  <a:fillRect l="-1050" t="-5882" b="-16176"/>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 name="矩形 12"/>
              <p:cNvSpPr/>
              <p:nvPr/>
            </p:nvSpPr>
            <p:spPr>
              <a:xfrm>
                <a:off x="3089577" y="5037721"/>
                <a:ext cx="2381036" cy="66325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CN" altLang="en-US">
                          <a:latin typeface="Cambria Math" panose="02040503050406030204" pitchFamily="18" charset="0"/>
                        </a:rPr>
                        <m:t>∆</m:t>
                      </m:r>
                      <m:r>
                        <m:rPr>
                          <m:sty m:val="p"/>
                        </m:rPr>
                        <a:rPr lang="zh-CN" altLang="en-US" i="0">
                          <a:latin typeface="Cambria Math" panose="02040503050406030204" pitchFamily="18" charset="0"/>
                        </a:rPr>
                        <m:t>T</m:t>
                      </m:r>
                      <m:r>
                        <a:rPr lang="zh-CN" altLang="en-US" i="0">
                          <a:latin typeface="Cambria Math" panose="02040503050406030204" pitchFamily="18" charset="0"/>
                        </a:rPr>
                        <m:t>=</m:t>
                      </m:r>
                      <m:f>
                        <m:fPr>
                          <m:ctrlPr>
                            <a:rPr lang="zh-CN" altLang="en-US" i="1">
                              <a:latin typeface="Cambria Math" panose="02040503050406030204" pitchFamily="18" charset="0"/>
                            </a:rPr>
                          </m:ctrlPr>
                        </m:fPr>
                        <m:num>
                          <m:sSub>
                            <m:sSubPr>
                              <m:ctrlPr>
                                <a:rPr lang="zh-CN" altLang="en-US" i="1">
                                  <a:latin typeface="Cambria Math" panose="02040503050406030204" pitchFamily="18" charset="0"/>
                                </a:rPr>
                              </m:ctrlPr>
                            </m:sSubPr>
                            <m:e>
                              <m:r>
                                <a:rPr lang="zh-CN" altLang="en-US" i="1">
                                  <a:latin typeface="Cambria Math" panose="02040503050406030204" pitchFamily="18" charset="0"/>
                                </a:rPr>
                                <m:t>𝑇</m:t>
                              </m:r>
                            </m:e>
                            <m:sub>
                              <m:r>
                                <a:rPr lang="zh-CN" altLang="en-US" i="1">
                                  <a:latin typeface="Cambria Math" panose="02040503050406030204" pitchFamily="18" charset="0"/>
                                </a:rPr>
                                <m:t>𝑟</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𝑇</m:t>
                              </m:r>
                            </m:e>
                            <m:sub>
                              <m:r>
                                <a:rPr lang="zh-CN" altLang="en-US" i="1">
                                  <a:latin typeface="Cambria Math" panose="02040503050406030204" pitchFamily="18" charset="0"/>
                                </a:rPr>
                                <m:t>𝑝</m:t>
                              </m:r>
                            </m:sub>
                          </m:sSub>
                        </m:num>
                        <m:den>
                          <m:sSub>
                            <m:sSubPr>
                              <m:ctrlPr>
                                <a:rPr lang="zh-CN" altLang="en-US" i="1">
                                  <a:latin typeface="Cambria Math" panose="02040503050406030204" pitchFamily="18" charset="0"/>
                                </a:rPr>
                              </m:ctrlPr>
                            </m:sSubPr>
                            <m:e>
                              <m:r>
                                <a:rPr lang="zh-CN" altLang="en-US" i="1">
                                  <a:latin typeface="Cambria Math" panose="02040503050406030204" pitchFamily="18" charset="0"/>
                                </a:rPr>
                                <m:t>𝑇</m:t>
                              </m:r>
                            </m:e>
                            <m:sub>
                              <m:r>
                                <a:rPr lang="zh-CN" altLang="en-US" i="1">
                                  <a:latin typeface="Cambria Math" panose="02040503050406030204" pitchFamily="18" charset="0"/>
                                </a:rPr>
                                <m:t>𝑟</m:t>
                              </m:r>
                            </m:sub>
                          </m:sSub>
                        </m:den>
                      </m:f>
                      <m:r>
                        <a:rPr lang="zh-CN" altLang="en-US" i="0">
                          <a:latin typeface="Cambria Math" panose="02040503050406030204" pitchFamily="18" charset="0"/>
                        </a:rPr>
                        <m:t>×100%</m:t>
                      </m:r>
                    </m:oMath>
                  </m:oMathPara>
                </a14:m>
                <a:endParaRPr lang="zh-CN" altLang="en-US" dirty="0"/>
              </a:p>
            </p:txBody>
          </p:sp>
        </mc:Choice>
        <mc:Fallback xmlns="">
          <p:sp>
            <p:nvSpPr>
              <p:cNvPr id="13" name="矩形 12"/>
              <p:cNvSpPr>
                <a:spLocks noRot="1" noChangeAspect="1" noMove="1" noResize="1" noEditPoints="1" noAdjustHandles="1" noChangeArrowheads="1" noChangeShapeType="1" noTextEdit="1"/>
              </p:cNvSpPr>
              <p:nvPr/>
            </p:nvSpPr>
            <p:spPr>
              <a:xfrm>
                <a:off x="3089577" y="5037721"/>
                <a:ext cx="2381036" cy="663258"/>
              </a:xfrm>
              <a:prstGeom prst="rect">
                <a:avLst/>
              </a:prstGeom>
              <a:blipFill>
                <a:blip r:embed="rId7"/>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1045627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9" name="标题 17"/>
          <p:cNvSpPr txBox="1">
            <a:spLocks/>
          </p:cNvSpPr>
          <p:nvPr/>
        </p:nvSpPr>
        <p:spPr>
          <a:xfrm>
            <a:off x="457200" y="274638"/>
            <a:ext cx="8229600" cy="1143000"/>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000" b="1" dirty="0">
                <a:cs typeface="Times New Roman" panose="02020603050405020304" pitchFamily="18" charset="0"/>
              </a:rPr>
              <a:t>Experiments</a:t>
            </a:r>
          </a:p>
        </p:txBody>
      </p:sp>
      <p:sp>
        <p:nvSpPr>
          <p:cNvPr id="15" name="文本框 14"/>
          <p:cNvSpPr txBox="1"/>
          <p:nvPr/>
        </p:nvSpPr>
        <p:spPr>
          <a:xfrm>
            <a:off x="787791" y="1417638"/>
            <a:ext cx="7174523" cy="800219"/>
          </a:xfrm>
          <a:prstGeom prst="rect">
            <a:avLst/>
          </a:prstGeom>
          <a:noFill/>
        </p:spPr>
        <p:txBody>
          <a:bodyPr wrap="square" rtlCol="0">
            <a:spAutoFit/>
          </a:bodyPr>
          <a:lstStyle/>
          <a:p>
            <a:r>
              <a:rPr lang="en-US" altLang="zh-CN" sz="2800" dirty="0"/>
              <a:t>C</a:t>
            </a:r>
            <a:r>
              <a:rPr lang="en-US" altLang="zh-CN" sz="2800" dirty="0" smtClean="0"/>
              <a:t>oding </a:t>
            </a:r>
            <a:r>
              <a:rPr lang="en-US" altLang="zh-CN" sz="2800" dirty="0"/>
              <a:t>performance of </a:t>
            </a:r>
            <a:r>
              <a:rPr lang="en-US" altLang="zh-CN" sz="2800" dirty="0" smtClean="0"/>
              <a:t>Proposed algorithm</a:t>
            </a:r>
            <a:endParaRPr lang="zh-CN" altLang="en-US" sz="2800" dirty="0"/>
          </a:p>
          <a:p>
            <a:endParaRPr lang="zh-CN" altLang="en-US" dirty="0"/>
          </a:p>
        </p:txBody>
      </p:sp>
      <mc:AlternateContent xmlns:mc="http://schemas.openxmlformats.org/markup-compatibility/2006" xmlns:a14="http://schemas.microsoft.com/office/drawing/2010/main">
        <mc:Choice Requires="a14">
          <p:graphicFrame>
            <p:nvGraphicFramePr>
              <p:cNvPr id="21" name="表格 20"/>
              <p:cNvGraphicFramePr>
                <a:graphicFrameLocks noGrp="1"/>
              </p:cNvGraphicFramePr>
              <p:nvPr>
                <p:extLst>
                  <p:ext uri="{D42A27DB-BD31-4B8C-83A1-F6EECF244321}">
                    <p14:modId xmlns:p14="http://schemas.microsoft.com/office/powerpoint/2010/main" val="1686494138"/>
                  </p:ext>
                </p:extLst>
              </p:nvPr>
            </p:nvGraphicFramePr>
            <p:xfrm>
              <a:off x="984740" y="2264898"/>
              <a:ext cx="7174520" cy="3796608"/>
            </p:xfrm>
            <a:graphic>
              <a:graphicData uri="http://schemas.openxmlformats.org/drawingml/2006/table">
                <a:tbl>
                  <a:tblPr firstRow="1" bandRow="1">
                    <a:tableStyleId>{EB344D84-9AFB-497E-A393-DC336BA19D2E}</a:tableStyleId>
                  </a:tblPr>
                  <a:tblGrid>
                    <a:gridCol w="1434904">
                      <a:extLst>
                        <a:ext uri="{9D8B030D-6E8A-4147-A177-3AD203B41FA5}">
                          <a16:colId xmlns:a16="http://schemas.microsoft.com/office/drawing/2014/main" val="3623946497"/>
                        </a:ext>
                      </a:extLst>
                    </a:gridCol>
                    <a:gridCol w="1434904">
                      <a:extLst>
                        <a:ext uri="{9D8B030D-6E8A-4147-A177-3AD203B41FA5}">
                          <a16:colId xmlns:a16="http://schemas.microsoft.com/office/drawing/2014/main" val="462768508"/>
                        </a:ext>
                      </a:extLst>
                    </a:gridCol>
                    <a:gridCol w="1434904">
                      <a:extLst>
                        <a:ext uri="{9D8B030D-6E8A-4147-A177-3AD203B41FA5}">
                          <a16:colId xmlns:a16="http://schemas.microsoft.com/office/drawing/2014/main" val="2851051774"/>
                        </a:ext>
                      </a:extLst>
                    </a:gridCol>
                    <a:gridCol w="1434904">
                      <a:extLst>
                        <a:ext uri="{9D8B030D-6E8A-4147-A177-3AD203B41FA5}">
                          <a16:colId xmlns:a16="http://schemas.microsoft.com/office/drawing/2014/main" val="1460775785"/>
                        </a:ext>
                      </a:extLst>
                    </a:gridCol>
                    <a:gridCol w="1434904">
                      <a:extLst>
                        <a:ext uri="{9D8B030D-6E8A-4147-A177-3AD203B41FA5}">
                          <a16:colId xmlns:a16="http://schemas.microsoft.com/office/drawing/2014/main" val="801955521"/>
                        </a:ext>
                      </a:extLst>
                    </a:gridCol>
                  </a:tblGrid>
                  <a:tr h="782427">
                    <a:tc>
                      <a:txBody>
                        <a:bodyPr/>
                        <a:lstStyle/>
                        <a:p>
                          <a:r>
                            <a:rPr lang="en-US" altLang="zh-CN" sz="2000" dirty="0" smtClean="0"/>
                            <a:t>Class</a:t>
                          </a: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t>Sequence</a:t>
                          </a: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14:m>
                            <m:oMathPara xmlns:m="http://schemas.openxmlformats.org/officeDocument/2006/math">
                              <m:oMathParaPr>
                                <m:jc m:val="centerGroup"/>
                              </m:oMathParaPr>
                              <m:oMath xmlns:m="http://schemas.openxmlformats.org/officeDocument/2006/math">
                                <m:r>
                                  <a:rPr lang="zh-CN" altLang="en-US" sz="2000" i="1" smtClean="0">
                                    <a:latin typeface="Cambria Math" panose="02040503050406030204" pitchFamily="18" charset="0"/>
                                  </a:rPr>
                                  <m:t>∆</m:t>
                                </m:r>
                                <m:r>
                                  <a:rPr lang="en-US" altLang="zh-CN" sz="2000" b="1" i="1" smtClean="0">
                                    <a:latin typeface="Cambria Math" panose="02040503050406030204" pitchFamily="18" charset="0"/>
                                  </a:rPr>
                                  <m:t>𝑷𝑺𝑵𝑹</m:t>
                                </m:r>
                              </m:oMath>
                            </m:oMathPara>
                          </a14:m>
                          <a:endParaRPr lang="en-US" altLang="zh-CN" sz="2000" dirty="0" smtClean="0"/>
                        </a:p>
                        <a:p>
                          <a:pPr algn="ctr"/>
                          <a:r>
                            <a:rPr lang="en-US" altLang="zh-CN" sz="2000" dirty="0" smtClean="0"/>
                            <a:t>[dB]</a:t>
                          </a:r>
                          <a:endParaRPr lang="zh-CN" altLang="en-US" sz="2000" dirty="0"/>
                        </a:p>
                        <a:p>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14:m>
                            <m:oMathPara xmlns:m="http://schemas.openxmlformats.org/officeDocument/2006/math">
                              <m:oMathParaPr>
                                <m:jc m:val="centerGroup"/>
                              </m:oMathParaPr>
                              <m:oMath xmlns:m="http://schemas.openxmlformats.org/officeDocument/2006/math">
                                <m:r>
                                  <a:rPr lang="zh-CN" altLang="en-US" sz="2000" i="1" smtClean="0">
                                    <a:latin typeface="Cambria Math" panose="02040503050406030204" pitchFamily="18" charset="0"/>
                                  </a:rPr>
                                  <m:t>∆</m:t>
                                </m:r>
                                <m:r>
                                  <a:rPr lang="en-US" altLang="zh-CN" sz="2000" b="1" i="1" smtClean="0">
                                    <a:latin typeface="Cambria Math" panose="02040503050406030204" pitchFamily="18" charset="0"/>
                                  </a:rPr>
                                  <m:t>𝑩𝑹</m:t>
                                </m:r>
                              </m:oMath>
                            </m:oMathPara>
                          </a14:m>
                          <a:endParaRPr lang="en-US" altLang="zh-CN" sz="2000" dirty="0" smtClean="0"/>
                        </a:p>
                        <a:p>
                          <a:pPr algn="ctr"/>
                          <a:r>
                            <a:rPr lang="en-US" altLang="zh-CN" sz="2000" dirty="0" smtClean="0"/>
                            <a:t>[%]</a:t>
                          </a:r>
                          <a:endParaRPr lang="zh-CN" altLang="en-US" sz="2000" dirty="0"/>
                        </a:p>
                        <a:p>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14:m>
                            <m:oMathPara xmlns:m="http://schemas.openxmlformats.org/officeDocument/2006/math">
                              <m:oMathParaPr>
                                <m:jc m:val="centerGroup"/>
                              </m:oMathParaPr>
                              <m:oMath xmlns:m="http://schemas.openxmlformats.org/officeDocument/2006/math">
                                <m:r>
                                  <a:rPr lang="zh-CN" altLang="en-US" sz="2000" i="1" smtClean="0">
                                    <a:latin typeface="Cambria Math" panose="02040503050406030204" pitchFamily="18" charset="0"/>
                                  </a:rPr>
                                  <m:t>∆</m:t>
                                </m:r>
                                <m:r>
                                  <a:rPr lang="en-US" altLang="zh-CN" sz="2000" b="1" i="1" smtClean="0">
                                    <a:latin typeface="Cambria Math" panose="02040503050406030204" pitchFamily="18" charset="0"/>
                                  </a:rPr>
                                  <m:t>𝑻</m:t>
                                </m:r>
                              </m:oMath>
                            </m:oMathPara>
                          </a14:m>
                          <a:endParaRPr lang="en-US" altLang="zh-CN" sz="2000" dirty="0" smtClean="0"/>
                        </a:p>
                        <a:p>
                          <a:pPr algn="ctr"/>
                          <a:r>
                            <a:rPr lang="en-US" altLang="zh-CN" sz="2000" dirty="0" smtClean="0"/>
                            <a:t>[%]</a:t>
                          </a:r>
                          <a:endParaRPr lang="zh-CN" altLang="en-US" sz="2000" dirty="0"/>
                        </a:p>
                        <a:p>
                          <a:pPr algn="ct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79569362"/>
                      </a:ext>
                    </a:extLst>
                  </a:tr>
                  <a:tr h="399088">
                    <a:tc>
                      <a:txBody>
                        <a:bodyPr/>
                        <a:lstStyle/>
                        <a:p>
                          <a:r>
                            <a:rPr lang="en-US" altLang="zh-CN" sz="2000" dirty="0" smtClean="0">
                              <a:solidFill>
                                <a:schemeClr val="tx1"/>
                              </a:solidFill>
                            </a:rPr>
                            <a:t>A</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Traffic</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-0.028</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0.74</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28.85</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extLst>
                      <a:ext uri="{0D108BD9-81ED-4DB2-BD59-A6C34878D82A}">
                        <a16:rowId xmlns:a16="http://schemas.microsoft.com/office/drawing/2014/main" val="1043433602"/>
                      </a:ext>
                    </a:extLst>
                  </a:tr>
                  <a:tr h="399088">
                    <a:tc>
                      <a:txBody>
                        <a:bodyPr/>
                        <a:lstStyle/>
                        <a:p>
                          <a:r>
                            <a:rPr lang="en-US" altLang="zh-CN" sz="2000" dirty="0" smtClean="0">
                              <a:solidFill>
                                <a:schemeClr val="tx1"/>
                              </a:solidFill>
                            </a:rPr>
                            <a:t>B</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Kimono</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-0.006</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0.20</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27.76</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2291614090"/>
                      </a:ext>
                    </a:extLst>
                  </a:tr>
                  <a:tr h="399088">
                    <a:tc>
                      <a:txBody>
                        <a:bodyPr/>
                        <a:lstStyle/>
                        <a:p>
                          <a:r>
                            <a:rPr lang="en-US" altLang="zh-CN" sz="2000" dirty="0" smtClean="0">
                              <a:solidFill>
                                <a:schemeClr val="tx1"/>
                              </a:solidFill>
                            </a:rPr>
                            <a:t>C</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BQMall</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-0.059</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1.09</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28.56</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3939250520"/>
                      </a:ext>
                    </a:extLst>
                  </a:tr>
                  <a:tr h="399088">
                    <a:tc>
                      <a:txBody>
                        <a:bodyPr/>
                        <a:lstStyle/>
                        <a:p>
                          <a:r>
                            <a:rPr lang="en-US" altLang="zh-CN" sz="2000" dirty="0" smtClean="0">
                              <a:solidFill>
                                <a:schemeClr val="tx1"/>
                              </a:solidFill>
                            </a:rPr>
                            <a:t>D</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Keiba</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-0.032</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0.53</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25.39</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4150778818"/>
                      </a:ext>
                    </a:extLst>
                  </a:tr>
                  <a:tr h="399088">
                    <a:tc>
                      <a:txBody>
                        <a:bodyPr/>
                        <a:lstStyle/>
                        <a:p>
                          <a:r>
                            <a:rPr lang="en-US" altLang="zh-CN" sz="2000" dirty="0" smtClean="0">
                              <a:solidFill>
                                <a:schemeClr val="tx1"/>
                              </a:solidFill>
                            </a:rPr>
                            <a:t>E</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Vidyo4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-0.028</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0.77</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25.88</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692698505"/>
                      </a:ext>
                    </a:extLst>
                  </a:tr>
                  <a:tr h="399088">
                    <a:tc>
                      <a:txBody>
                        <a:bodyPr/>
                        <a:lstStyle/>
                        <a:p>
                          <a:r>
                            <a:rPr lang="en-US" altLang="zh-CN" sz="2000" dirty="0" smtClean="0">
                              <a:solidFill>
                                <a:srgbClr val="FF0000"/>
                              </a:solidFill>
                            </a:rPr>
                            <a:t>F</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SlideEditing</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-0.219</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1.64</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26.93</a:t>
                          </a:r>
                          <a:endParaRPr lang="zh-CN" altLang="en-US" sz="2000" dirty="0">
                            <a:solidFill>
                              <a:srgbClr val="FF0000"/>
                            </a:solidFill>
                          </a:endParaRPr>
                        </a:p>
                      </a:txBody>
                      <a:tcPr anchor="ctr" anchorCtr="1">
                        <a:solidFill>
                          <a:schemeClr val="bg2">
                            <a:lumMod val="75000"/>
                          </a:schemeClr>
                        </a:solidFill>
                      </a:tcPr>
                    </a:tc>
                    <a:extLst>
                      <a:ext uri="{0D108BD9-81ED-4DB2-BD59-A6C34878D82A}">
                        <a16:rowId xmlns:a16="http://schemas.microsoft.com/office/drawing/2014/main" val="1546288835"/>
                      </a:ext>
                    </a:extLst>
                  </a:tr>
                  <a:tr h="219867">
                    <a:tc>
                      <a:txBody>
                        <a:bodyPr/>
                        <a:lstStyle/>
                        <a:p>
                          <a:r>
                            <a:rPr lang="en-US" altLang="zh-CN" sz="2000" dirty="0" smtClean="0">
                              <a:solidFill>
                                <a:srgbClr val="FF0000"/>
                              </a:solidFill>
                            </a:rPr>
                            <a:t>F</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ChinaSpeed</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-0.187</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2.38</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27.26</a:t>
                          </a:r>
                          <a:endParaRPr lang="zh-CN" altLang="en-US" sz="2000" dirty="0">
                            <a:solidFill>
                              <a:srgbClr val="FF0000"/>
                            </a:solidFill>
                          </a:endParaRPr>
                        </a:p>
                      </a:txBody>
                      <a:tcPr anchor="ctr" anchorCtr="1">
                        <a:solidFill>
                          <a:schemeClr val="bg2">
                            <a:lumMod val="75000"/>
                          </a:schemeClr>
                        </a:solidFill>
                      </a:tcPr>
                    </a:tc>
                    <a:extLst>
                      <a:ext uri="{0D108BD9-81ED-4DB2-BD59-A6C34878D82A}">
                        <a16:rowId xmlns:a16="http://schemas.microsoft.com/office/drawing/2014/main" val="384783874"/>
                      </a:ext>
                    </a:extLst>
                  </a:tr>
                </a:tbl>
              </a:graphicData>
            </a:graphic>
          </p:graphicFrame>
        </mc:Choice>
        <mc:Fallback xmlns="">
          <p:graphicFrame>
            <p:nvGraphicFramePr>
              <p:cNvPr id="21" name="表格 20"/>
              <p:cNvGraphicFramePr>
                <a:graphicFrameLocks noGrp="1"/>
              </p:cNvGraphicFramePr>
              <p:nvPr>
                <p:extLst>
                  <p:ext uri="{D42A27DB-BD31-4B8C-83A1-F6EECF244321}">
                    <p14:modId xmlns:p14="http://schemas.microsoft.com/office/powerpoint/2010/main" val="1686494138"/>
                  </p:ext>
                </p:extLst>
              </p:nvPr>
            </p:nvGraphicFramePr>
            <p:xfrm>
              <a:off x="984740" y="2264898"/>
              <a:ext cx="7174520" cy="3796608"/>
            </p:xfrm>
            <a:graphic>
              <a:graphicData uri="http://schemas.openxmlformats.org/drawingml/2006/table">
                <a:tbl>
                  <a:tblPr firstRow="1" bandRow="1">
                    <a:tableStyleId>{EB344D84-9AFB-497E-A393-DC336BA19D2E}</a:tableStyleId>
                  </a:tblPr>
                  <a:tblGrid>
                    <a:gridCol w="1434904">
                      <a:extLst>
                        <a:ext uri="{9D8B030D-6E8A-4147-A177-3AD203B41FA5}">
                          <a16:colId xmlns:a16="http://schemas.microsoft.com/office/drawing/2014/main" val="3623946497"/>
                        </a:ext>
                      </a:extLst>
                    </a:gridCol>
                    <a:gridCol w="1434904">
                      <a:extLst>
                        <a:ext uri="{9D8B030D-6E8A-4147-A177-3AD203B41FA5}">
                          <a16:colId xmlns:a16="http://schemas.microsoft.com/office/drawing/2014/main" val="462768508"/>
                        </a:ext>
                      </a:extLst>
                    </a:gridCol>
                    <a:gridCol w="1434904">
                      <a:extLst>
                        <a:ext uri="{9D8B030D-6E8A-4147-A177-3AD203B41FA5}">
                          <a16:colId xmlns:a16="http://schemas.microsoft.com/office/drawing/2014/main" val="2851051774"/>
                        </a:ext>
                      </a:extLst>
                    </a:gridCol>
                    <a:gridCol w="1434904">
                      <a:extLst>
                        <a:ext uri="{9D8B030D-6E8A-4147-A177-3AD203B41FA5}">
                          <a16:colId xmlns:a16="http://schemas.microsoft.com/office/drawing/2014/main" val="1460775785"/>
                        </a:ext>
                      </a:extLst>
                    </a:gridCol>
                    <a:gridCol w="1434904">
                      <a:extLst>
                        <a:ext uri="{9D8B030D-6E8A-4147-A177-3AD203B41FA5}">
                          <a16:colId xmlns:a16="http://schemas.microsoft.com/office/drawing/2014/main" val="801955521"/>
                        </a:ext>
                      </a:extLst>
                    </a:gridCol>
                  </a:tblGrid>
                  <a:tr h="1005840">
                    <a:tc>
                      <a:txBody>
                        <a:bodyPr/>
                        <a:lstStyle/>
                        <a:p>
                          <a:r>
                            <a:rPr lang="en-US" altLang="zh-CN" sz="2000" dirty="0" smtClean="0"/>
                            <a:t>Class</a:t>
                          </a: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t>Sequence</a:t>
                          </a: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zh-CN"/>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99576" t="-606" r="-200424" b="-288485"/>
                          </a:stretch>
                        </a:blipFill>
                      </a:tcPr>
                    </a:tc>
                    <a:tc>
                      <a:txBody>
                        <a:bodyPr/>
                        <a:lstStyle/>
                        <a:p>
                          <a:endParaRPr lang="zh-CN"/>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300851" t="-606" r="-101277" b="-288485"/>
                          </a:stretch>
                        </a:blipFill>
                      </a:tcPr>
                    </a:tc>
                    <a:tc>
                      <a:txBody>
                        <a:bodyPr/>
                        <a:lstStyle/>
                        <a:p>
                          <a:endParaRPr lang="zh-CN"/>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399153" t="-606" r="-847" b="-288485"/>
                          </a:stretch>
                        </a:blipFill>
                      </a:tcPr>
                    </a:tc>
                    <a:extLst>
                      <a:ext uri="{0D108BD9-81ED-4DB2-BD59-A6C34878D82A}">
                        <a16:rowId xmlns:a16="http://schemas.microsoft.com/office/drawing/2014/main" val="1779569362"/>
                      </a:ext>
                    </a:extLst>
                  </a:tr>
                  <a:tr h="399088">
                    <a:tc>
                      <a:txBody>
                        <a:bodyPr/>
                        <a:lstStyle/>
                        <a:p>
                          <a:r>
                            <a:rPr lang="en-US" altLang="zh-CN" sz="2000" dirty="0" smtClean="0">
                              <a:solidFill>
                                <a:schemeClr val="tx1"/>
                              </a:solidFill>
                            </a:rPr>
                            <a:t>A</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Traffic</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-0.028</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0.74</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28.85</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extLst>
                      <a:ext uri="{0D108BD9-81ED-4DB2-BD59-A6C34878D82A}">
                        <a16:rowId xmlns:a16="http://schemas.microsoft.com/office/drawing/2014/main" val="1043433602"/>
                      </a:ext>
                    </a:extLst>
                  </a:tr>
                  <a:tr h="399088">
                    <a:tc>
                      <a:txBody>
                        <a:bodyPr/>
                        <a:lstStyle/>
                        <a:p>
                          <a:r>
                            <a:rPr lang="en-US" altLang="zh-CN" sz="2000" dirty="0" smtClean="0">
                              <a:solidFill>
                                <a:schemeClr val="tx1"/>
                              </a:solidFill>
                            </a:rPr>
                            <a:t>B</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Kimono</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-0.006</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0.20</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27.76</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2291614090"/>
                      </a:ext>
                    </a:extLst>
                  </a:tr>
                  <a:tr h="399088">
                    <a:tc>
                      <a:txBody>
                        <a:bodyPr/>
                        <a:lstStyle/>
                        <a:p>
                          <a:r>
                            <a:rPr lang="en-US" altLang="zh-CN" sz="2000" dirty="0" smtClean="0">
                              <a:solidFill>
                                <a:schemeClr val="tx1"/>
                              </a:solidFill>
                            </a:rPr>
                            <a:t>C</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BQMall</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-0.059</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1.09</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28.56</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3939250520"/>
                      </a:ext>
                    </a:extLst>
                  </a:tr>
                  <a:tr h="399088">
                    <a:tc>
                      <a:txBody>
                        <a:bodyPr/>
                        <a:lstStyle/>
                        <a:p>
                          <a:r>
                            <a:rPr lang="en-US" altLang="zh-CN" sz="2000" dirty="0" smtClean="0">
                              <a:solidFill>
                                <a:schemeClr val="tx1"/>
                              </a:solidFill>
                            </a:rPr>
                            <a:t>D</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Keiba</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-0.032</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0.53</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25.39</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4150778818"/>
                      </a:ext>
                    </a:extLst>
                  </a:tr>
                  <a:tr h="399088">
                    <a:tc>
                      <a:txBody>
                        <a:bodyPr/>
                        <a:lstStyle/>
                        <a:p>
                          <a:r>
                            <a:rPr lang="en-US" altLang="zh-CN" sz="2000" dirty="0" smtClean="0">
                              <a:solidFill>
                                <a:schemeClr val="tx1"/>
                              </a:solidFill>
                            </a:rPr>
                            <a:t>E</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Vidyo4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-0.028</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0.77</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25.88</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692698505"/>
                      </a:ext>
                    </a:extLst>
                  </a:tr>
                  <a:tr h="399088">
                    <a:tc>
                      <a:txBody>
                        <a:bodyPr/>
                        <a:lstStyle/>
                        <a:p>
                          <a:r>
                            <a:rPr lang="en-US" altLang="zh-CN" sz="2000" dirty="0" smtClean="0">
                              <a:solidFill>
                                <a:srgbClr val="FF0000"/>
                              </a:solidFill>
                            </a:rPr>
                            <a:t>F</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SlideEditing</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-0.219</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1.64</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26.93</a:t>
                          </a:r>
                          <a:endParaRPr lang="zh-CN" altLang="en-US" sz="2000" dirty="0">
                            <a:solidFill>
                              <a:srgbClr val="FF0000"/>
                            </a:solidFill>
                          </a:endParaRPr>
                        </a:p>
                      </a:txBody>
                      <a:tcPr anchor="ctr" anchorCtr="1">
                        <a:solidFill>
                          <a:schemeClr val="bg2">
                            <a:lumMod val="75000"/>
                          </a:schemeClr>
                        </a:solidFill>
                      </a:tcPr>
                    </a:tc>
                    <a:extLst>
                      <a:ext uri="{0D108BD9-81ED-4DB2-BD59-A6C34878D82A}">
                        <a16:rowId xmlns:a16="http://schemas.microsoft.com/office/drawing/2014/main" val="1546288835"/>
                      </a:ext>
                    </a:extLst>
                  </a:tr>
                  <a:tr h="396240">
                    <a:tc>
                      <a:txBody>
                        <a:bodyPr/>
                        <a:lstStyle/>
                        <a:p>
                          <a:r>
                            <a:rPr lang="en-US" altLang="zh-CN" sz="2000" dirty="0" smtClean="0">
                              <a:solidFill>
                                <a:srgbClr val="FF0000"/>
                              </a:solidFill>
                            </a:rPr>
                            <a:t>F</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ChinaSpeed</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-0.187</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2.38</a:t>
                          </a:r>
                          <a:endParaRPr lang="zh-CN" altLang="en-US" sz="2000" dirty="0">
                            <a:solidFill>
                              <a:srgbClr val="FF0000"/>
                            </a:solidFill>
                          </a:endParaRPr>
                        </a:p>
                      </a:txBody>
                      <a:tcPr anchor="ctr" anchorCtr="1">
                        <a:solidFill>
                          <a:schemeClr val="bg2">
                            <a:lumMod val="75000"/>
                          </a:schemeClr>
                        </a:solidFill>
                      </a:tcPr>
                    </a:tc>
                    <a:tc>
                      <a:txBody>
                        <a:bodyPr/>
                        <a:lstStyle/>
                        <a:p>
                          <a:r>
                            <a:rPr lang="en-US" altLang="zh-CN" sz="2000" dirty="0" smtClean="0">
                              <a:solidFill>
                                <a:srgbClr val="FF0000"/>
                              </a:solidFill>
                            </a:rPr>
                            <a:t>27.26</a:t>
                          </a:r>
                          <a:endParaRPr lang="zh-CN" altLang="en-US" sz="2000" dirty="0">
                            <a:solidFill>
                              <a:srgbClr val="FF0000"/>
                            </a:solidFill>
                          </a:endParaRPr>
                        </a:p>
                      </a:txBody>
                      <a:tcPr anchor="ctr" anchorCtr="1">
                        <a:solidFill>
                          <a:schemeClr val="bg2">
                            <a:lumMod val="75000"/>
                          </a:schemeClr>
                        </a:solidFill>
                      </a:tcPr>
                    </a:tc>
                    <a:extLst>
                      <a:ext uri="{0D108BD9-81ED-4DB2-BD59-A6C34878D82A}">
                        <a16:rowId xmlns:a16="http://schemas.microsoft.com/office/drawing/2014/main" val="384783874"/>
                      </a:ext>
                    </a:extLst>
                  </a:tr>
                </a:tbl>
              </a:graphicData>
            </a:graphic>
          </p:graphicFrame>
        </mc:Fallback>
      </mc:AlternateContent>
    </p:spTree>
    <p:extLst>
      <p:ext uri="{BB962C8B-B14F-4D97-AF65-F5344CB8AC3E}">
        <p14:creationId xmlns:p14="http://schemas.microsoft.com/office/powerpoint/2010/main" val="241430686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400" dirty="0" smtClean="0"/>
              <a:t> </a:t>
            </a:r>
            <a:r>
              <a:rPr lang="en-US" altLang="zh-CN" sz="4400" b="1" dirty="0" smtClean="0">
                <a:cs typeface="Times New Roman" panose="02020603050405020304" pitchFamily="18" charset="0"/>
              </a:rPr>
              <a:t>Outline</a:t>
            </a:r>
            <a:endParaRPr lang="zh-CN" altLang="en-US" sz="4400" b="1" dirty="0">
              <a:cs typeface="Times New Roman" panose="02020603050405020304" pitchFamily="18" charset="0"/>
            </a:endParaRPr>
          </a:p>
        </p:txBody>
      </p:sp>
      <p:sp>
        <p:nvSpPr>
          <p:cNvPr id="3" name="内容占位符 2"/>
          <p:cNvSpPr>
            <a:spLocks noGrp="1"/>
          </p:cNvSpPr>
          <p:nvPr>
            <p:ph idx="1"/>
          </p:nvPr>
        </p:nvSpPr>
        <p:spPr>
          <a:xfrm>
            <a:off x="1054416" y="1592499"/>
            <a:ext cx="7035167" cy="4287795"/>
          </a:xfrm>
        </p:spPr>
        <p:txBody>
          <a:bodyPr>
            <a:normAutofit fontScale="77500" lnSpcReduction="20000"/>
          </a:bodyPr>
          <a:lstStyle/>
          <a:p>
            <a:r>
              <a:rPr lang="en-US" altLang="zh-CN" sz="3800" dirty="0" smtClean="0">
                <a:solidFill>
                  <a:srgbClr val="FFC000"/>
                </a:solidFill>
                <a:latin typeface="+mj-lt"/>
                <a:cs typeface="Times New Roman" panose="02020603050405020304" pitchFamily="18" charset="0"/>
              </a:rPr>
              <a:t>Introduction</a:t>
            </a:r>
          </a:p>
          <a:p>
            <a:pPr marL="0" indent="0">
              <a:buNone/>
            </a:pPr>
            <a:r>
              <a:rPr lang="en-US" altLang="zh-CN" sz="3200" dirty="0">
                <a:solidFill>
                  <a:srgbClr val="FFC000"/>
                </a:solidFill>
                <a:latin typeface="+mj-lt"/>
                <a:cs typeface="Times New Roman" panose="02020603050405020304" pitchFamily="18" charset="0"/>
              </a:rPr>
              <a:t>	</a:t>
            </a:r>
            <a:r>
              <a:rPr lang="en-US" altLang="zh-CN" sz="2800" dirty="0" smtClean="0">
                <a:solidFill>
                  <a:srgbClr val="FFC000"/>
                </a:solidFill>
                <a:latin typeface="+mj-lt"/>
                <a:cs typeface="Times New Roman" panose="02020603050405020304" pitchFamily="18" charset="0"/>
              </a:rPr>
              <a:t>What are we concerned about?</a:t>
            </a:r>
          </a:p>
          <a:p>
            <a:pPr marL="0" indent="0">
              <a:buNone/>
            </a:pPr>
            <a:r>
              <a:rPr lang="en-US" altLang="zh-CN" sz="3200" dirty="0">
                <a:solidFill>
                  <a:srgbClr val="FFC000"/>
                </a:solidFill>
                <a:latin typeface="+mj-lt"/>
                <a:cs typeface="Times New Roman" panose="02020603050405020304" pitchFamily="18" charset="0"/>
              </a:rPr>
              <a:t>	</a:t>
            </a:r>
            <a:r>
              <a:rPr lang="en-US" altLang="zh-CN" sz="2800" dirty="0" smtClean="0">
                <a:solidFill>
                  <a:srgbClr val="FFC000"/>
                </a:solidFill>
                <a:latin typeface="+mj-lt"/>
                <a:cs typeface="Times New Roman" panose="02020603050405020304" pitchFamily="18" charset="0"/>
              </a:rPr>
              <a:t>PU mode decision in intra coding mode</a:t>
            </a:r>
            <a:endParaRPr lang="en-US" altLang="zh-CN" sz="2800" dirty="0">
              <a:solidFill>
                <a:srgbClr val="FFC000"/>
              </a:solidFill>
              <a:latin typeface="+mj-lt"/>
              <a:cs typeface="Times New Roman" panose="02020603050405020304" pitchFamily="18" charset="0"/>
            </a:endParaRPr>
          </a:p>
          <a:p>
            <a:r>
              <a:rPr lang="en-US" altLang="zh-CN" sz="3800" dirty="0" smtClean="0">
                <a:latin typeface="+mj-lt"/>
                <a:cs typeface="Times New Roman" panose="02020603050405020304" pitchFamily="18" charset="0"/>
              </a:rPr>
              <a:t>CNN oriented fast PU mode decision</a:t>
            </a:r>
          </a:p>
          <a:p>
            <a:pPr marL="0" indent="0">
              <a:buNone/>
            </a:pPr>
            <a:r>
              <a:rPr lang="en-US" altLang="zh-CN" sz="3200" dirty="0" smtClean="0">
                <a:latin typeface="+mj-lt"/>
                <a:cs typeface="Times New Roman" panose="02020603050405020304" pitchFamily="18" charset="0"/>
              </a:rPr>
              <a:t>	</a:t>
            </a:r>
            <a:r>
              <a:rPr lang="en-US" altLang="zh-CN" sz="2800" dirty="0" smtClean="0">
                <a:latin typeface="+mj-lt"/>
                <a:cs typeface="Times New Roman" panose="02020603050405020304" pitchFamily="18" charset="0"/>
              </a:rPr>
              <a:t>CNN based RMD process</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Corner detection based RDO process</a:t>
            </a:r>
          </a:p>
          <a:p>
            <a:r>
              <a:rPr lang="en-US" altLang="zh-CN" sz="3800" dirty="0">
                <a:cs typeface="Times New Roman" panose="02020603050405020304" pitchFamily="18" charset="0"/>
              </a:rPr>
              <a:t>Comparison with previous methods</a:t>
            </a:r>
          </a:p>
          <a:p>
            <a:r>
              <a:rPr lang="en-US" altLang="zh-CN" sz="3800" dirty="0" smtClean="0">
                <a:latin typeface="+mj-lt"/>
                <a:cs typeface="Times New Roman" panose="02020603050405020304" pitchFamily="18" charset="0"/>
              </a:rPr>
              <a:t>Experiments</a:t>
            </a:r>
            <a:endParaRPr lang="en-US" altLang="zh-CN" sz="3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Conclusion</a:t>
            </a:r>
          </a:p>
          <a:p>
            <a:r>
              <a:rPr lang="en-US" altLang="zh-CN" sz="3800" smtClean="0">
                <a:cs typeface="Times New Roman" panose="02020603050405020304" pitchFamily="18" charset="0"/>
              </a:rPr>
              <a:t>References</a:t>
            </a:r>
            <a:endParaRPr lang="en-US" altLang="zh-CN" sz="3800" dirty="0">
              <a:latin typeface="+mj-lt"/>
              <a:cs typeface="Times New Roman" panose="02020603050405020304" pitchFamily="18" charset="0"/>
            </a:endParaRPr>
          </a:p>
          <a:p>
            <a:pPr marL="0" indent="0">
              <a:buNone/>
            </a:pPr>
            <a:endParaRPr lang="zh-CN"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59753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000" b="1" dirty="0">
                <a:cs typeface="Times New Roman" panose="02020603050405020304" pitchFamily="18" charset="0"/>
              </a:rPr>
              <a:t>Experiments</a:t>
            </a:r>
          </a:p>
        </p:txBody>
      </p:sp>
      <p:sp>
        <p:nvSpPr>
          <p:cNvPr id="5" name="文本框 4"/>
          <p:cNvSpPr txBox="1"/>
          <p:nvPr/>
        </p:nvSpPr>
        <p:spPr>
          <a:xfrm>
            <a:off x="851096" y="1386304"/>
            <a:ext cx="7835704" cy="461665"/>
          </a:xfrm>
          <a:prstGeom prst="rect">
            <a:avLst/>
          </a:prstGeom>
          <a:noFill/>
        </p:spPr>
        <p:txBody>
          <a:bodyPr wrap="square" rtlCol="0">
            <a:spAutoFit/>
          </a:bodyPr>
          <a:lstStyle/>
          <a:p>
            <a:r>
              <a:rPr lang="en-US" altLang="zh-CN" sz="2400" dirty="0"/>
              <a:t>Coding performance of different </a:t>
            </a:r>
            <a:r>
              <a:rPr lang="en-US" altLang="zh-CN" sz="2400" dirty="0" smtClean="0"/>
              <a:t>Algorithm</a:t>
            </a:r>
            <a:endParaRPr lang="zh-CN" altLang="en-US" sz="2400" dirty="0"/>
          </a:p>
        </p:txBody>
      </p:sp>
      <mc:AlternateContent xmlns:mc="http://schemas.openxmlformats.org/markup-compatibility/2006" xmlns:a14="http://schemas.microsoft.com/office/drawing/2010/main">
        <mc:Choice Requires="a14">
          <p:graphicFrame>
            <p:nvGraphicFramePr>
              <p:cNvPr id="9" name="表格 8"/>
              <p:cNvGraphicFramePr>
                <a:graphicFrameLocks noGrp="1"/>
              </p:cNvGraphicFramePr>
              <p:nvPr>
                <p:extLst>
                  <p:ext uri="{D42A27DB-BD31-4B8C-83A1-F6EECF244321}">
                    <p14:modId xmlns:p14="http://schemas.microsoft.com/office/powerpoint/2010/main" val="1941291546"/>
                  </p:ext>
                </p:extLst>
              </p:nvPr>
            </p:nvGraphicFramePr>
            <p:xfrm>
              <a:off x="1100430" y="2141660"/>
              <a:ext cx="6943140" cy="3316608"/>
            </p:xfrm>
            <a:graphic>
              <a:graphicData uri="http://schemas.openxmlformats.org/drawingml/2006/table">
                <a:tbl>
                  <a:tblPr firstRow="1" bandRow="1">
                    <a:tableStyleId>{EB344D84-9AFB-497E-A393-DC336BA19D2E}</a:tableStyleId>
                  </a:tblPr>
                  <a:tblGrid>
                    <a:gridCol w="1388628">
                      <a:extLst>
                        <a:ext uri="{9D8B030D-6E8A-4147-A177-3AD203B41FA5}">
                          <a16:colId xmlns:a16="http://schemas.microsoft.com/office/drawing/2014/main" val="3623946497"/>
                        </a:ext>
                      </a:extLst>
                    </a:gridCol>
                    <a:gridCol w="1388628">
                      <a:extLst>
                        <a:ext uri="{9D8B030D-6E8A-4147-A177-3AD203B41FA5}">
                          <a16:colId xmlns:a16="http://schemas.microsoft.com/office/drawing/2014/main" val="462768508"/>
                        </a:ext>
                      </a:extLst>
                    </a:gridCol>
                    <a:gridCol w="1388628">
                      <a:extLst>
                        <a:ext uri="{9D8B030D-6E8A-4147-A177-3AD203B41FA5}">
                          <a16:colId xmlns:a16="http://schemas.microsoft.com/office/drawing/2014/main" val="2851051774"/>
                        </a:ext>
                      </a:extLst>
                    </a:gridCol>
                    <a:gridCol w="1388628">
                      <a:extLst>
                        <a:ext uri="{9D8B030D-6E8A-4147-A177-3AD203B41FA5}">
                          <a16:colId xmlns:a16="http://schemas.microsoft.com/office/drawing/2014/main" val="1460775785"/>
                        </a:ext>
                      </a:extLst>
                    </a:gridCol>
                    <a:gridCol w="1388628">
                      <a:extLst>
                        <a:ext uri="{9D8B030D-6E8A-4147-A177-3AD203B41FA5}">
                          <a16:colId xmlns:a16="http://schemas.microsoft.com/office/drawing/2014/main" val="757126128"/>
                        </a:ext>
                      </a:extLst>
                    </a:gridCol>
                  </a:tblGrid>
                  <a:tr h="552768">
                    <a:tc rowSpan="2">
                      <a:txBody>
                        <a:bodyPr/>
                        <a:lstStyle/>
                        <a:p>
                          <a:r>
                            <a:rPr lang="en-US" altLang="zh-CN" sz="2000" dirty="0" smtClean="0"/>
                            <a:t>Algorithm</a:t>
                          </a:r>
                          <a:endParaRPr lang="zh-CN" altLang="en-US" sz="2000" dirty="0"/>
                        </a:p>
                      </a:txBody>
                      <a:tcPr anchor="ctr" anchorCtr="1">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rowSpan="2">
                      <a:txBody>
                        <a:bodyPr/>
                        <a:lstStyle/>
                        <a:p>
                          <a14:m>
                            <m:oMath xmlns:m="http://schemas.openxmlformats.org/officeDocument/2006/math">
                              <m:r>
                                <a:rPr lang="zh-CN" altLang="en-US" sz="2000" i="1" smtClean="0">
                                  <a:latin typeface="Cambria Math" panose="02040503050406030204" pitchFamily="18" charset="0"/>
                                </a:rPr>
                                <m:t>∆</m:t>
                              </m:r>
                              <m:r>
                                <a:rPr lang="en-US" altLang="zh-CN" sz="2000" b="1" i="1" smtClean="0">
                                  <a:latin typeface="Cambria Math" panose="02040503050406030204" pitchFamily="18" charset="0"/>
                                </a:rPr>
                                <m:t>𝑩𝑹</m:t>
                              </m:r>
                            </m:oMath>
                          </a14:m>
                          <a:r>
                            <a:rPr lang="en-US" altLang="zh-CN" sz="2000" dirty="0" smtClean="0"/>
                            <a:t>[%]</a:t>
                          </a: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row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zh-CN" altLang="en-US" sz="2000" i="1" smtClean="0">
                                  <a:latin typeface="Cambria Math" panose="02040503050406030204" pitchFamily="18" charset="0"/>
                                </a:rPr>
                                <m:t>∆</m:t>
                              </m:r>
                              <m:r>
                                <a:rPr lang="en-US" altLang="zh-CN" sz="2000" b="1" i="1" smtClean="0">
                                  <a:latin typeface="Cambria Math" panose="02040503050406030204" pitchFamily="18" charset="0"/>
                                </a:rPr>
                                <m:t>𝑻</m:t>
                              </m:r>
                            </m:oMath>
                          </a14:m>
                          <a:r>
                            <a:rPr lang="en-US" altLang="zh-CN" sz="2000" dirty="0" smtClean="0"/>
                            <a:t>[%]</a:t>
                          </a:r>
                          <a:endParaRPr lang="zh-CN" altLang="en-US" sz="2000" dirty="0" smtClean="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gridSpan="2">
                      <a:txBody>
                        <a:bodyPr/>
                        <a:lstStyle/>
                        <a:p>
                          <a:r>
                            <a:rPr lang="en-US" altLang="zh-CN" sz="2000" dirty="0" smtClean="0"/>
                            <a:t>Class F</a:t>
                          </a: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hMerge="1">
                      <a:txBody>
                        <a:bodyPr/>
                        <a:lstStyle/>
                        <a:p>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79569362"/>
                      </a:ext>
                    </a:extLst>
                  </a:tr>
                  <a:tr h="552768">
                    <a:tc vMerge="1">
                      <a:txBody>
                        <a:bodyPr/>
                        <a:lstStyle/>
                        <a:p>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vMerge="1">
                      <a:txBody>
                        <a:bodyPr/>
                        <a:lstStyle/>
                        <a:p>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vMerge="1">
                      <a:txBody>
                        <a:bodyPr/>
                        <a:lstStyle/>
                        <a:p>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zh-CN" altLang="en-US" sz="2000" i="1" smtClean="0">
                                  <a:solidFill>
                                    <a:schemeClr val="tx1"/>
                                  </a:solidFill>
                                  <a:latin typeface="Cambria Math" panose="02040503050406030204" pitchFamily="18" charset="0"/>
                                </a:rPr>
                                <m:t>∆</m:t>
                              </m:r>
                              <m:r>
                                <a:rPr lang="en-US" altLang="zh-CN" sz="2000" b="1" i="1" smtClean="0">
                                  <a:solidFill>
                                    <a:schemeClr val="tx1"/>
                                  </a:solidFill>
                                  <a:latin typeface="Cambria Math" panose="02040503050406030204" pitchFamily="18" charset="0"/>
                                </a:rPr>
                                <m:t>𝑩𝑹</m:t>
                              </m:r>
                            </m:oMath>
                          </a14:m>
                          <a:r>
                            <a:rPr lang="en-US" altLang="zh-CN" sz="2000" dirty="0" smtClean="0">
                              <a:solidFill>
                                <a:schemeClr val="tx1"/>
                              </a:solidFill>
                            </a:rPr>
                            <a:t>[%]</a:t>
                          </a:r>
                          <a:endParaRPr lang="zh-CN" altLang="en-US" sz="2000" dirty="0">
                            <a:solidFill>
                              <a:schemeClr val="tx1"/>
                            </a:solidFill>
                          </a:endParaRPr>
                        </a:p>
                      </a:txBody>
                      <a:tcPr anchor="ctr" anchorCtr="1">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zh-CN" altLang="en-US" sz="2000" i="1" smtClean="0">
                                  <a:solidFill>
                                    <a:schemeClr val="tx1"/>
                                  </a:solidFill>
                                  <a:latin typeface="Cambria Math" panose="02040503050406030204" pitchFamily="18" charset="0"/>
                                </a:rPr>
                                <m:t>∆</m:t>
                              </m:r>
                              <m:r>
                                <a:rPr lang="en-US" altLang="zh-CN" sz="2000" b="1" i="1" smtClean="0">
                                  <a:solidFill>
                                    <a:schemeClr val="tx1"/>
                                  </a:solidFill>
                                  <a:latin typeface="Cambria Math" panose="02040503050406030204" pitchFamily="18" charset="0"/>
                                </a:rPr>
                                <m:t>𝑻</m:t>
                              </m:r>
                            </m:oMath>
                          </a14:m>
                          <a:r>
                            <a:rPr lang="en-US" altLang="zh-CN" sz="2000" dirty="0" smtClean="0">
                              <a:solidFill>
                                <a:schemeClr val="tx1"/>
                              </a:solidFill>
                            </a:rPr>
                            <a:t>[%]</a:t>
                          </a:r>
                          <a:endParaRPr lang="zh-CN" altLang="en-US" sz="2000" dirty="0" smtClean="0">
                            <a:solidFill>
                              <a:schemeClr val="tx1"/>
                            </a:solidFill>
                          </a:endParaRPr>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043433602"/>
                      </a:ext>
                    </a:extLst>
                  </a:tr>
                  <a:tr h="552768">
                    <a:tc>
                      <a:txBody>
                        <a:bodyPr/>
                        <a:lstStyle/>
                        <a:p>
                          <a:r>
                            <a:rPr lang="en-US" altLang="zh-CN" sz="2000" dirty="0" smtClean="0">
                              <a:solidFill>
                                <a:schemeClr val="tx1"/>
                              </a:solidFill>
                            </a:rPr>
                            <a:t>Proposed</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1.15</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27.92</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2.01</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27.10</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extLst>
                      <a:ext uri="{0D108BD9-81ED-4DB2-BD59-A6C34878D82A}">
                        <a16:rowId xmlns:a16="http://schemas.microsoft.com/office/drawing/2014/main" val="2291614090"/>
                      </a:ext>
                    </a:extLst>
                  </a:tr>
                  <a:tr h="552768">
                    <a:tc>
                      <a:txBody>
                        <a:bodyPr/>
                        <a:lstStyle/>
                        <a:p>
                          <a:r>
                            <a:rPr lang="en-US" altLang="zh-CN" sz="2000" dirty="0" smtClean="0">
                              <a:solidFill>
                                <a:schemeClr val="tx1"/>
                              </a:solidFill>
                            </a:rPr>
                            <a:t>[4]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1.46</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25.74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3.47</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23.84</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3939250520"/>
                      </a:ext>
                    </a:extLst>
                  </a:tr>
                  <a:tr h="552768">
                    <a:tc>
                      <a:txBody>
                        <a:bodyPr/>
                        <a:lstStyle/>
                        <a:p>
                          <a:r>
                            <a:rPr lang="en-US" altLang="zh-CN" sz="2000" dirty="0" smtClean="0">
                              <a:solidFill>
                                <a:schemeClr val="tx1"/>
                              </a:solidFill>
                            </a:rPr>
                            <a:t>[5]</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0.34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13.83</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1.23</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13.27</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1750627066"/>
                      </a:ext>
                    </a:extLst>
                  </a:tr>
                  <a:tr h="552768">
                    <a:tc>
                      <a:txBody>
                        <a:bodyPr/>
                        <a:lstStyle/>
                        <a:p>
                          <a:r>
                            <a:rPr lang="en-US" altLang="zh-CN" sz="2000" dirty="0" smtClean="0">
                              <a:solidFill>
                                <a:schemeClr val="tx1"/>
                              </a:solidFill>
                            </a:rPr>
                            <a:t>[6]</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1.37</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18.89</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3.34</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18.66</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3381986"/>
                      </a:ext>
                    </a:extLst>
                  </a:tr>
                </a:tbl>
              </a:graphicData>
            </a:graphic>
          </p:graphicFrame>
        </mc:Choice>
        <mc:Fallback xmlns="">
          <p:graphicFrame>
            <p:nvGraphicFramePr>
              <p:cNvPr id="9" name="表格 8"/>
              <p:cNvGraphicFramePr>
                <a:graphicFrameLocks noGrp="1"/>
              </p:cNvGraphicFramePr>
              <p:nvPr>
                <p:extLst>
                  <p:ext uri="{D42A27DB-BD31-4B8C-83A1-F6EECF244321}">
                    <p14:modId xmlns:p14="http://schemas.microsoft.com/office/powerpoint/2010/main" val="1941291546"/>
                  </p:ext>
                </p:extLst>
              </p:nvPr>
            </p:nvGraphicFramePr>
            <p:xfrm>
              <a:off x="1100430" y="2141660"/>
              <a:ext cx="6943140" cy="3316608"/>
            </p:xfrm>
            <a:graphic>
              <a:graphicData uri="http://schemas.openxmlformats.org/drawingml/2006/table">
                <a:tbl>
                  <a:tblPr firstRow="1" bandRow="1">
                    <a:tableStyleId>{EB344D84-9AFB-497E-A393-DC336BA19D2E}</a:tableStyleId>
                  </a:tblPr>
                  <a:tblGrid>
                    <a:gridCol w="1388628">
                      <a:extLst>
                        <a:ext uri="{9D8B030D-6E8A-4147-A177-3AD203B41FA5}">
                          <a16:colId xmlns:a16="http://schemas.microsoft.com/office/drawing/2014/main" val="3623946497"/>
                        </a:ext>
                      </a:extLst>
                    </a:gridCol>
                    <a:gridCol w="1388628">
                      <a:extLst>
                        <a:ext uri="{9D8B030D-6E8A-4147-A177-3AD203B41FA5}">
                          <a16:colId xmlns:a16="http://schemas.microsoft.com/office/drawing/2014/main" val="462768508"/>
                        </a:ext>
                      </a:extLst>
                    </a:gridCol>
                    <a:gridCol w="1388628">
                      <a:extLst>
                        <a:ext uri="{9D8B030D-6E8A-4147-A177-3AD203B41FA5}">
                          <a16:colId xmlns:a16="http://schemas.microsoft.com/office/drawing/2014/main" val="2851051774"/>
                        </a:ext>
                      </a:extLst>
                    </a:gridCol>
                    <a:gridCol w="1388628">
                      <a:extLst>
                        <a:ext uri="{9D8B030D-6E8A-4147-A177-3AD203B41FA5}">
                          <a16:colId xmlns:a16="http://schemas.microsoft.com/office/drawing/2014/main" val="1460775785"/>
                        </a:ext>
                      </a:extLst>
                    </a:gridCol>
                    <a:gridCol w="1388628">
                      <a:extLst>
                        <a:ext uri="{9D8B030D-6E8A-4147-A177-3AD203B41FA5}">
                          <a16:colId xmlns:a16="http://schemas.microsoft.com/office/drawing/2014/main" val="757126128"/>
                        </a:ext>
                      </a:extLst>
                    </a:gridCol>
                  </a:tblGrid>
                  <a:tr h="552768">
                    <a:tc rowSpan="2">
                      <a:txBody>
                        <a:bodyPr/>
                        <a:lstStyle/>
                        <a:p>
                          <a:r>
                            <a:rPr lang="en-US" altLang="zh-CN" sz="2000" dirty="0" smtClean="0"/>
                            <a:t>Algorithm</a:t>
                          </a:r>
                          <a:endParaRPr lang="zh-CN" altLang="en-US" sz="2000" dirty="0"/>
                        </a:p>
                      </a:txBody>
                      <a:tcPr anchor="ctr" anchorCtr="1">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rowSpan="2">
                      <a:txBody>
                        <a:bodyPr/>
                        <a:lstStyle/>
                        <a:p>
                          <a:endParaRPr lang="zh-CN"/>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100000" t="-549" r="-300439" b="-202198"/>
                          </a:stretch>
                        </a:blipFill>
                      </a:tcPr>
                    </a:tc>
                    <a:tc rowSpan="2">
                      <a:txBody>
                        <a:bodyPr/>
                        <a:lstStyle/>
                        <a:p>
                          <a:endParaRPr lang="zh-CN"/>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200000" t="-549" r="-200439" b="-202198"/>
                          </a:stretch>
                        </a:blipFill>
                      </a:tcPr>
                    </a:tc>
                    <a:tc gridSpan="2">
                      <a:txBody>
                        <a:bodyPr/>
                        <a:lstStyle/>
                        <a:p>
                          <a:r>
                            <a:rPr lang="en-US" altLang="zh-CN" sz="2000" dirty="0" smtClean="0"/>
                            <a:t>Class F</a:t>
                          </a:r>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hMerge="1">
                      <a:txBody>
                        <a:bodyPr/>
                        <a:lstStyle/>
                        <a:p>
                          <a:endParaRPr lang="zh-CN" altLang="en-US" sz="2000" dirty="0"/>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779569362"/>
                      </a:ext>
                    </a:extLst>
                  </a:tr>
                  <a:tr h="552768">
                    <a:tc vMerge="1">
                      <a:txBody>
                        <a:bodyPr/>
                        <a:lstStyle/>
                        <a:p>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vMerge="1">
                      <a:txBody>
                        <a:bodyPr/>
                        <a:lstStyle/>
                        <a:p>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vMerge="1">
                      <a:txBody>
                        <a:bodyPr/>
                        <a:lstStyle/>
                        <a:p>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endParaRPr lang="zh-CN"/>
                        </a:p>
                      </a:txBody>
                      <a:tcPr anchor="ctr" anchorCtr="1">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300000" t="-101099" r="-100439" b="-404396"/>
                          </a:stretch>
                        </a:blipFill>
                      </a:tcPr>
                    </a:tc>
                    <a:tc>
                      <a:txBody>
                        <a:bodyPr/>
                        <a:lstStyle/>
                        <a:p>
                          <a:endParaRPr lang="zh-CN"/>
                        </a:p>
                      </a:txBody>
                      <a:tcPr anchor="ctr" anchorCtr="1">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400000" t="-101099" r="-439" b="-404396"/>
                          </a:stretch>
                        </a:blipFill>
                      </a:tcPr>
                    </a:tc>
                    <a:extLst>
                      <a:ext uri="{0D108BD9-81ED-4DB2-BD59-A6C34878D82A}">
                        <a16:rowId xmlns:a16="http://schemas.microsoft.com/office/drawing/2014/main" val="1043433602"/>
                      </a:ext>
                    </a:extLst>
                  </a:tr>
                  <a:tr h="552768">
                    <a:tc>
                      <a:txBody>
                        <a:bodyPr/>
                        <a:lstStyle/>
                        <a:p>
                          <a:r>
                            <a:rPr lang="en-US" altLang="zh-CN" sz="2000" dirty="0" smtClean="0">
                              <a:solidFill>
                                <a:schemeClr val="tx1"/>
                              </a:solidFill>
                            </a:rPr>
                            <a:t>Proposed</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1.15</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27.92</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2.01</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tc>
                      <a:txBody>
                        <a:bodyPr/>
                        <a:lstStyle/>
                        <a:p>
                          <a:r>
                            <a:rPr lang="en-US" altLang="zh-CN" sz="2000" dirty="0" smtClean="0">
                              <a:solidFill>
                                <a:schemeClr val="tx1"/>
                              </a:solidFill>
                            </a:rPr>
                            <a:t>27.10</a:t>
                          </a:r>
                          <a:endParaRPr lang="zh-CN" altLang="en-US" sz="2000" dirty="0">
                            <a:solidFill>
                              <a:schemeClr val="tx1"/>
                            </a:solidFill>
                          </a:endParaRPr>
                        </a:p>
                      </a:txBody>
                      <a:tcPr anchor="ctr" anchorCtr="1">
                        <a:lnT w="12700" cap="flat" cmpd="sng" algn="ctr">
                          <a:solidFill>
                            <a:schemeClr val="tx1"/>
                          </a:solidFill>
                          <a:prstDash val="solid"/>
                          <a:round/>
                          <a:headEnd type="none" w="med" len="med"/>
                          <a:tailEnd type="none" w="med" len="med"/>
                        </a:lnT>
                        <a:solidFill>
                          <a:schemeClr val="bg2">
                            <a:lumMod val="75000"/>
                          </a:schemeClr>
                        </a:solidFill>
                      </a:tcPr>
                    </a:tc>
                    <a:extLst>
                      <a:ext uri="{0D108BD9-81ED-4DB2-BD59-A6C34878D82A}">
                        <a16:rowId xmlns:a16="http://schemas.microsoft.com/office/drawing/2014/main" val="2291614090"/>
                      </a:ext>
                    </a:extLst>
                  </a:tr>
                  <a:tr h="552768">
                    <a:tc>
                      <a:txBody>
                        <a:bodyPr/>
                        <a:lstStyle/>
                        <a:p>
                          <a:r>
                            <a:rPr lang="en-US" altLang="zh-CN" sz="2000" dirty="0" smtClean="0">
                              <a:solidFill>
                                <a:schemeClr val="tx1"/>
                              </a:solidFill>
                            </a:rPr>
                            <a:t>[4]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1.46</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25.74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3.47</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23.84</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3939250520"/>
                      </a:ext>
                    </a:extLst>
                  </a:tr>
                  <a:tr h="552768">
                    <a:tc>
                      <a:txBody>
                        <a:bodyPr/>
                        <a:lstStyle/>
                        <a:p>
                          <a:r>
                            <a:rPr lang="en-US" altLang="zh-CN" sz="2000" dirty="0" smtClean="0">
                              <a:solidFill>
                                <a:schemeClr val="tx1"/>
                              </a:solidFill>
                            </a:rPr>
                            <a:t>[5]</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0.34</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13.83</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1.23</a:t>
                          </a:r>
                          <a:endParaRPr lang="zh-CN" altLang="en-US" sz="2000" dirty="0">
                            <a:solidFill>
                              <a:schemeClr val="tx1"/>
                            </a:solidFill>
                          </a:endParaRPr>
                        </a:p>
                      </a:txBody>
                      <a:tcPr anchor="ctr" anchorCtr="1">
                        <a:solidFill>
                          <a:schemeClr val="bg2">
                            <a:lumMod val="75000"/>
                          </a:schemeClr>
                        </a:solidFill>
                      </a:tcPr>
                    </a:tc>
                    <a:tc>
                      <a:txBody>
                        <a:bodyPr/>
                        <a:lstStyle/>
                        <a:p>
                          <a:r>
                            <a:rPr lang="en-US" altLang="zh-CN" sz="2000" dirty="0" smtClean="0">
                              <a:solidFill>
                                <a:schemeClr val="tx1"/>
                              </a:solidFill>
                            </a:rPr>
                            <a:t>13.27</a:t>
                          </a:r>
                          <a:endParaRPr lang="zh-CN" altLang="en-US" sz="2000" dirty="0">
                            <a:solidFill>
                              <a:schemeClr val="tx1"/>
                            </a:solidFill>
                          </a:endParaRPr>
                        </a:p>
                      </a:txBody>
                      <a:tcPr anchor="ctr" anchorCtr="1">
                        <a:solidFill>
                          <a:schemeClr val="bg2">
                            <a:lumMod val="75000"/>
                          </a:schemeClr>
                        </a:solidFill>
                      </a:tcPr>
                    </a:tc>
                    <a:extLst>
                      <a:ext uri="{0D108BD9-81ED-4DB2-BD59-A6C34878D82A}">
                        <a16:rowId xmlns:a16="http://schemas.microsoft.com/office/drawing/2014/main" val="1750627066"/>
                      </a:ext>
                    </a:extLst>
                  </a:tr>
                  <a:tr h="552768">
                    <a:tc>
                      <a:txBody>
                        <a:bodyPr/>
                        <a:lstStyle/>
                        <a:p>
                          <a:r>
                            <a:rPr lang="en-US" altLang="zh-CN" sz="2000" dirty="0" smtClean="0">
                              <a:solidFill>
                                <a:schemeClr val="tx1"/>
                              </a:solidFill>
                            </a:rPr>
                            <a:t>[6]</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1.37</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18.89</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3.34</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r>
                            <a:rPr lang="en-US" altLang="zh-CN" sz="2000" dirty="0" smtClean="0">
                              <a:solidFill>
                                <a:schemeClr val="tx1"/>
                              </a:solidFill>
                            </a:rPr>
                            <a:t>18.66</a:t>
                          </a:r>
                          <a:endParaRPr lang="zh-CN" altLang="en-US" sz="2000" dirty="0">
                            <a:solidFill>
                              <a:schemeClr val="tx1"/>
                            </a:solidFill>
                          </a:endParaRPr>
                        </a:p>
                      </a:txBody>
                      <a:tcPr anchor="ctr" anchorCtr="1">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3381986"/>
                      </a:ext>
                    </a:extLst>
                  </a:tr>
                </a:tbl>
              </a:graphicData>
            </a:graphic>
          </p:graphicFrame>
        </mc:Fallback>
      </mc:AlternateContent>
      <p:sp>
        <p:nvSpPr>
          <p:cNvPr id="2" name="文本框 1"/>
          <p:cNvSpPr txBox="1"/>
          <p:nvPr/>
        </p:nvSpPr>
        <p:spPr>
          <a:xfrm>
            <a:off x="2235549" y="5751959"/>
            <a:ext cx="5016590" cy="369332"/>
          </a:xfrm>
          <a:prstGeom prst="rect">
            <a:avLst/>
          </a:prstGeom>
          <a:noFill/>
        </p:spPr>
        <p:txBody>
          <a:bodyPr wrap="square" rtlCol="0">
            <a:spAutoFit/>
          </a:bodyPr>
          <a:lstStyle/>
          <a:p>
            <a:r>
              <a:rPr lang="en-US" altLang="zh-CN" dirty="0" smtClean="0"/>
              <a:t>[4]: Chen’s work    [5]: </a:t>
            </a:r>
            <a:r>
              <a:rPr lang="en-US" altLang="zh-CN" dirty="0" err="1" smtClean="0"/>
              <a:t>Fini’s</a:t>
            </a:r>
            <a:r>
              <a:rPr lang="en-US" altLang="zh-CN" dirty="0" smtClean="0"/>
              <a:t> work    [6]: Silva’s work</a:t>
            </a:r>
          </a:p>
        </p:txBody>
      </p:sp>
    </p:spTree>
    <p:extLst>
      <p:ext uri="{BB962C8B-B14F-4D97-AF65-F5344CB8AC3E}">
        <p14:creationId xmlns:p14="http://schemas.microsoft.com/office/powerpoint/2010/main" val="20502904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6" name="标题 1"/>
          <p:cNvSpPr>
            <a:spLocks noGrp="1"/>
          </p:cNvSpPr>
          <p:nvPr>
            <p:ph type="title"/>
          </p:nvPr>
        </p:nvSpPr>
        <p:spPr>
          <a:xfrm>
            <a:off x="457200" y="274638"/>
            <a:ext cx="8229600" cy="1143000"/>
          </a:xfrm>
        </p:spPr>
        <p:txBody>
          <a:bodyPr>
            <a:normAutofit/>
          </a:bodyPr>
          <a:lstStyle/>
          <a:p>
            <a:r>
              <a:rPr lang="en-US" altLang="zh-CN" sz="4400" dirty="0" smtClean="0"/>
              <a:t> </a:t>
            </a:r>
            <a:r>
              <a:rPr lang="en-US" altLang="zh-CN" sz="4400" b="1" dirty="0" smtClean="0">
                <a:cs typeface="Times New Roman" panose="02020603050405020304" pitchFamily="18" charset="0"/>
              </a:rPr>
              <a:t>Outline</a:t>
            </a:r>
            <a:endParaRPr lang="zh-CN" altLang="en-US" sz="4400" b="1" dirty="0">
              <a:cs typeface="Times New Roman" panose="02020603050405020304" pitchFamily="18" charset="0"/>
            </a:endParaRPr>
          </a:p>
        </p:txBody>
      </p:sp>
      <p:sp>
        <p:nvSpPr>
          <p:cNvPr id="7" name="内容占位符 2"/>
          <p:cNvSpPr>
            <a:spLocks noGrp="1"/>
          </p:cNvSpPr>
          <p:nvPr>
            <p:ph idx="1"/>
          </p:nvPr>
        </p:nvSpPr>
        <p:spPr>
          <a:xfrm>
            <a:off x="1054416" y="1592499"/>
            <a:ext cx="7035167" cy="4287795"/>
          </a:xfrm>
        </p:spPr>
        <p:txBody>
          <a:bodyPr>
            <a:normAutofit fontScale="77500" lnSpcReduction="20000"/>
          </a:bodyPr>
          <a:lstStyle/>
          <a:p>
            <a:r>
              <a:rPr lang="en-US" altLang="zh-CN" sz="3800" dirty="0" smtClean="0">
                <a:latin typeface="+mj-lt"/>
                <a:cs typeface="Times New Roman" panose="02020603050405020304" pitchFamily="18" charset="0"/>
              </a:rPr>
              <a:t>Introduction</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What are we concerned about?</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PU mode decision in intra coding mode</a:t>
            </a:r>
            <a:endParaRPr lang="en-US" altLang="zh-CN" sz="2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CNN oriented fast PU mode decision</a:t>
            </a:r>
          </a:p>
          <a:p>
            <a:pPr marL="0" indent="0">
              <a:buNone/>
            </a:pPr>
            <a:r>
              <a:rPr lang="en-US" altLang="zh-CN" sz="3200" dirty="0" smtClean="0">
                <a:latin typeface="+mj-lt"/>
                <a:cs typeface="Times New Roman" panose="02020603050405020304" pitchFamily="18" charset="0"/>
              </a:rPr>
              <a:t>	</a:t>
            </a:r>
            <a:r>
              <a:rPr lang="en-US" altLang="zh-CN" sz="2800" dirty="0" smtClean="0">
                <a:latin typeface="+mj-lt"/>
                <a:cs typeface="Times New Roman" panose="02020603050405020304" pitchFamily="18" charset="0"/>
              </a:rPr>
              <a:t>CNN based RMD process</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Corner detection based RDO process</a:t>
            </a:r>
          </a:p>
          <a:p>
            <a:r>
              <a:rPr lang="en-US" altLang="zh-CN" sz="3800" dirty="0">
                <a:cs typeface="Times New Roman" panose="02020603050405020304" pitchFamily="18" charset="0"/>
              </a:rPr>
              <a:t>Comparison with previous methods</a:t>
            </a:r>
          </a:p>
          <a:p>
            <a:r>
              <a:rPr lang="en-US" altLang="zh-CN" sz="3800" dirty="0" smtClean="0">
                <a:latin typeface="+mj-lt"/>
                <a:cs typeface="Times New Roman" panose="02020603050405020304" pitchFamily="18" charset="0"/>
              </a:rPr>
              <a:t>Experiments</a:t>
            </a:r>
            <a:endParaRPr lang="en-US" altLang="zh-CN" sz="3800" dirty="0">
              <a:latin typeface="+mj-lt"/>
              <a:cs typeface="Times New Roman" panose="02020603050405020304" pitchFamily="18" charset="0"/>
            </a:endParaRPr>
          </a:p>
          <a:p>
            <a:r>
              <a:rPr lang="en-US" altLang="zh-CN" sz="3800" dirty="0" smtClean="0">
                <a:solidFill>
                  <a:schemeClr val="accent2"/>
                </a:solidFill>
                <a:latin typeface="+mj-lt"/>
                <a:cs typeface="Times New Roman" panose="02020603050405020304" pitchFamily="18" charset="0"/>
              </a:rPr>
              <a:t>Conclusion</a:t>
            </a:r>
          </a:p>
          <a:p>
            <a:r>
              <a:rPr lang="en-US" altLang="zh-CN" sz="3800" dirty="0" smtClean="0">
                <a:latin typeface="+mj-lt"/>
                <a:cs typeface="Times New Roman" panose="02020603050405020304" pitchFamily="18" charset="0"/>
              </a:rPr>
              <a:t>References</a:t>
            </a:r>
            <a:endParaRPr lang="en-US" altLang="zh-CN" sz="3800" dirty="0">
              <a:latin typeface="+mj-lt"/>
              <a:cs typeface="Times New Roman" panose="02020603050405020304" pitchFamily="18" charset="0"/>
            </a:endParaRPr>
          </a:p>
          <a:p>
            <a:pPr marL="0" indent="0">
              <a:buNone/>
            </a:pPr>
            <a:endParaRPr lang="zh-CN"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36982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000" b="1" dirty="0" smtClean="0">
                <a:cs typeface="Times New Roman" panose="02020603050405020304" pitchFamily="18" charset="0"/>
              </a:rPr>
              <a:t>Conclusion</a:t>
            </a:r>
            <a:endParaRPr lang="en-US" altLang="zh-CN" sz="4000" b="1" dirty="0">
              <a:cs typeface="Times New Roman" panose="02020603050405020304" pitchFamily="18" charset="0"/>
            </a:endParaRPr>
          </a:p>
        </p:txBody>
      </p:sp>
      <p:sp>
        <p:nvSpPr>
          <p:cNvPr id="7" name="矩形 6"/>
          <p:cNvSpPr/>
          <p:nvPr/>
        </p:nvSpPr>
        <p:spPr>
          <a:xfrm>
            <a:off x="457200" y="1417638"/>
            <a:ext cx="7305013" cy="523220"/>
          </a:xfrm>
          <a:prstGeom prst="rect">
            <a:avLst/>
          </a:prstGeom>
        </p:spPr>
        <p:txBody>
          <a:bodyPr wrap="none">
            <a:spAutoFit/>
          </a:bodyPr>
          <a:lstStyle/>
          <a:p>
            <a:r>
              <a:rPr lang="en-US" altLang="zh-CN" sz="2800" b="1" dirty="0">
                <a:ea typeface="黑体" panose="02010609060101010101" pitchFamily="49" charset="-122"/>
                <a:cs typeface="Times New Roman" panose="02020603050405020304" pitchFamily="18" charset="0"/>
              </a:rPr>
              <a:t>CNN </a:t>
            </a:r>
            <a:r>
              <a:rPr lang="en-US" altLang="zh-CN" sz="2800" b="1" dirty="0" smtClean="0">
                <a:ea typeface="黑体" panose="02010609060101010101" pitchFamily="49" charset="-122"/>
                <a:cs typeface="Times New Roman" panose="02020603050405020304" pitchFamily="18" charset="0"/>
              </a:rPr>
              <a:t>oriented fast PU mode decision algorithm:</a:t>
            </a:r>
            <a:endParaRPr lang="zh-CN" altLang="en-US" sz="2800" dirty="0"/>
          </a:p>
        </p:txBody>
      </p:sp>
      <p:sp>
        <p:nvSpPr>
          <p:cNvPr id="8" name="文本框 7"/>
          <p:cNvSpPr txBox="1"/>
          <p:nvPr/>
        </p:nvSpPr>
        <p:spPr>
          <a:xfrm>
            <a:off x="590843" y="2110154"/>
            <a:ext cx="7061982" cy="830997"/>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Alleviating the computation complexity of intra coding in HEVC</a:t>
            </a:r>
            <a:endParaRPr lang="zh-CN" altLang="en-US" sz="2400" dirty="0"/>
          </a:p>
        </p:txBody>
      </p:sp>
      <p:sp>
        <p:nvSpPr>
          <p:cNvPr id="9" name="文本框 8"/>
          <p:cNvSpPr txBox="1"/>
          <p:nvPr/>
        </p:nvSpPr>
        <p:spPr>
          <a:xfrm>
            <a:off x="590843" y="3508647"/>
            <a:ext cx="6288258" cy="830997"/>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Providing </a:t>
            </a:r>
            <a:r>
              <a:rPr lang="en-US" altLang="zh-CN" sz="2400" dirty="0"/>
              <a:t>the </a:t>
            </a:r>
            <a:r>
              <a:rPr lang="en-US" altLang="zh-CN" sz="2400" dirty="0" smtClean="0"/>
              <a:t>advanced performance </a:t>
            </a:r>
            <a:r>
              <a:rPr lang="en-US" altLang="zh-CN" sz="2400" dirty="0"/>
              <a:t>in </a:t>
            </a:r>
            <a:r>
              <a:rPr lang="en-US" altLang="zh-CN" sz="2400" dirty="0" smtClean="0"/>
              <a:t>the most </a:t>
            </a:r>
            <a:r>
              <a:rPr lang="en-US" altLang="zh-CN" sz="2400" dirty="0"/>
              <a:t>sensitive sequence</a:t>
            </a:r>
            <a:endParaRPr lang="zh-CN" altLang="en-US" sz="2400" dirty="0"/>
          </a:p>
        </p:txBody>
      </p:sp>
      <p:sp>
        <p:nvSpPr>
          <p:cNvPr id="10" name="文本框 9"/>
          <p:cNvSpPr txBox="1"/>
          <p:nvPr/>
        </p:nvSpPr>
        <p:spPr>
          <a:xfrm>
            <a:off x="590843" y="5067154"/>
            <a:ext cx="6527410" cy="830997"/>
          </a:xfrm>
          <a:prstGeom prst="rect">
            <a:avLst/>
          </a:prstGeom>
          <a:noFill/>
        </p:spPr>
        <p:txBody>
          <a:bodyPr wrap="square" rtlCol="0">
            <a:spAutoFit/>
          </a:bodyPr>
          <a:lstStyle/>
          <a:p>
            <a:pPr marL="285750" indent="-285750">
              <a:buFont typeface="Wingdings" panose="05000000000000000000" pitchFamily="2" charset="2"/>
              <a:buChar char="n"/>
            </a:pPr>
            <a:r>
              <a:rPr lang="en-US" altLang="zh-CN" sz="2400" dirty="0" smtClean="0"/>
              <a:t>Efficient to </a:t>
            </a:r>
            <a:r>
              <a:rPr lang="en-US" altLang="zh-CN" sz="2400" dirty="0"/>
              <a:t>the high parallel hardwired encoder design</a:t>
            </a:r>
            <a:endParaRPr lang="zh-CN" altLang="en-US" sz="2400" dirty="0"/>
          </a:p>
        </p:txBody>
      </p:sp>
      <p:sp>
        <p:nvSpPr>
          <p:cNvPr id="11" name="文本框 10"/>
          <p:cNvSpPr txBox="1"/>
          <p:nvPr/>
        </p:nvSpPr>
        <p:spPr>
          <a:xfrm>
            <a:off x="872197" y="2957004"/>
            <a:ext cx="4867422" cy="400110"/>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000" dirty="0" smtClean="0">
                <a:cs typeface="Times New Roman" panose="02020603050405020304" pitchFamily="18" charset="0"/>
              </a:rPr>
              <a:t>Time </a:t>
            </a:r>
            <a:r>
              <a:rPr lang="en-US" altLang="zh-CN" sz="2000" dirty="0">
                <a:cs typeface="Times New Roman" panose="02020603050405020304" pitchFamily="18" charset="0"/>
              </a:rPr>
              <a:t>saving </a:t>
            </a:r>
            <a:r>
              <a:rPr lang="en-US" altLang="zh-CN" sz="2000" dirty="0" smtClean="0">
                <a:cs typeface="Times New Roman" panose="02020603050405020304" pitchFamily="18" charset="0"/>
              </a:rPr>
              <a:t>27.92% </a:t>
            </a:r>
            <a:r>
              <a:rPr lang="en-US" altLang="zh-CN" sz="2000" dirty="0">
                <a:cs typeface="Times New Roman" panose="02020603050405020304" pitchFamily="18" charset="0"/>
              </a:rPr>
              <a:t>, BDBR</a:t>
            </a:r>
            <a:r>
              <a:rPr lang="en-US" altLang="zh-CN" sz="2000" dirty="0" smtClean="0">
                <a:cs typeface="Times New Roman" panose="02020603050405020304" pitchFamily="18" charset="0"/>
              </a:rPr>
              <a:t>=+1.15%</a:t>
            </a:r>
            <a:endParaRPr lang="zh-CN" altLang="en-US" sz="2000" dirty="0"/>
          </a:p>
        </p:txBody>
      </p:sp>
      <p:sp>
        <p:nvSpPr>
          <p:cNvPr id="12" name="文本框 11"/>
          <p:cNvSpPr txBox="1"/>
          <p:nvPr/>
        </p:nvSpPr>
        <p:spPr>
          <a:xfrm>
            <a:off x="872197" y="4503344"/>
            <a:ext cx="5739618" cy="400110"/>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000" dirty="0" smtClean="0">
                <a:cs typeface="Times New Roman" panose="02020603050405020304" pitchFamily="18" charset="0"/>
              </a:rPr>
              <a:t>In Class F, time </a:t>
            </a:r>
            <a:r>
              <a:rPr lang="en-US" altLang="zh-CN" sz="2000" dirty="0">
                <a:cs typeface="Times New Roman" panose="02020603050405020304" pitchFamily="18" charset="0"/>
              </a:rPr>
              <a:t>saving </a:t>
            </a:r>
            <a:r>
              <a:rPr lang="en-US" altLang="zh-CN" sz="2000" dirty="0" smtClean="0">
                <a:cs typeface="Times New Roman" panose="02020603050405020304" pitchFamily="18" charset="0"/>
              </a:rPr>
              <a:t>27.10% </a:t>
            </a:r>
            <a:r>
              <a:rPr lang="en-US" altLang="zh-CN" sz="2000" dirty="0">
                <a:cs typeface="Times New Roman" panose="02020603050405020304" pitchFamily="18" charset="0"/>
              </a:rPr>
              <a:t>, BDBR</a:t>
            </a:r>
            <a:r>
              <a:rPr lang="en-US" altLang="zh-CN" sz="2000" dirty="0" smtClean="0">
                <a:cs typeface="Times New Roman" panose="02020603050405020304" pitchFamily="18" charset="0"/>
              </a:rPr>
              <a:t>=+2.01%</a:t>
            </a:r>
            <a:endParaRPr lang="zh-CN" altLang="en-US" sz="2000" dirty="0"/>
          </a:p>
        </p:txBody>
      </p:sp>
    </p:spTree>
    <p:extLst>
      <p:ext uri="{BB962C8B-B14F-4D97-AF65-F5344CB8AC3E}">
        <p14:creationId xmlns:p14="http://schemas.microsoft.com/office/powerpoint/2010/main" val="30327919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6" name="标题 1"/>
          <p:cNvSpPr>
            <a:spLocks noGrp="1"/>
          </p:cNvSpPr>
          <p:nvPr>
            <p:ph type="title"/>
          </p:nvPr>
        </p:nvSpPr>
        <p:spPr>
          <a:xfrm>
            <a:off x="457200" y="274638"/>
            <a:ext cx="8229600" cy="1143000"/>
          </a:xfrm>
        </p:spPr>
        <p:txBody>
          <a:bodyPr>
            <a:normAutofit/>
          </a:bodyPr>
          <a:lstStyle/>
          <a:p>
            <a:r>
              <a:rPr lang="en-US" altLang="zh-CN" sz="4400" dirty="0" smtClean="0"/>
              <a:t> </a:t>
            </a:r>
            <a:r>
              <a:rPr lang="en-US" altLang="zh-CN" sz="4400" b="1" dirty="0" smtClean="0">
                <a:cs typeface="Times New Roman" panose="02020603050405020304" pitchFamily="18" charset="0"/>
              </a:rPr>
              <a:t>Outline</a:t>
            </a:r>
            <a:endParaRPr lang="zh-CN" altLang="en-US" sz="4400" b="1" dirty="0">
              <a:cs typeface="Times New Roman" panose="02020603050405020304" pitchFamily="18" charset="0"/>
            </a:endParaRPr>
          </a:p>
        </p:txBody>
      </p:sp>
      <p:sp>
        <p:nvSpPr>
          <p:cNvPr id="7" name="内容占位符 2"/>
          <p:cNvSpPr>
            <a:spLocks noGrp="1"/>
          </p:cNvSpPr>
          <p:nvPr>
            <p:ph idx="1"/>
          </p:nvPr>
        </p:nvSpPr>
        <p:spPr>
          <a:xfrm>
            <a:off x="1054416" y="1592499"/>
            <a:ext cx="7035167" cy="4287795"/>
          </a:xfrm>
        </p:spPr>
        <p:txBody>
          <a:bodyPr>
            <a:normAutofit fontScale="77500" lnSpcReduction="20000"/>
          </a:bodyPr>
          <a:lstStyle/>
          <a:p>
            <a:r>
              <a:rPr lang="en-US" altLang="zh-CN" sz="3800" dirty="0" smtClean="0">
                <a:latin typeface="+mj-lt"/>
                <a:cs typeface="Times New Roman" panose="02020603050405020304" pitchFamily="18" charset="0"/>
              </a:rPr>
              <a:t>Introduction</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What are we concerned about?</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PU mode decision in intra coding mode</a:t>
            </a:r>
            <a:endParaRPr lang="en-US" altLang="zh-CN" sz="2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CNN oriented fast PU mode decision</a:t>
            </a:r>
          </a:p>
          <a:p>
            <a:pPr marL="0" indent="0">
              <a:buNone/>
            </a:pPr>
            <a:r>
              <a:rPr lang="en-US" altLang="zh-CN" sz="3200" dirty="0" smtClean="0">
                <a:latin typeface="+mj-lt"/>
                <a:cs typeface="Times New Roman" panose="02020603050405020304" pitchFamily="18" charset="0"/>
              </a:rPr>
              <a:t>	</a:t>
            </a:r>
            <a:r>
              <a:rPr lang="en-US" altLang="zh-CN" sz="2800" dirty="0" smtClean="0">
                <a:latin typeface="+mj-lt"/>
                <a:cs typeface="Times New Roman" panose="02020603050405020304" pitchFamily="18" charset="0"/>
              </a:rPr>
              <a:t>CNN based RMD process</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Corner detection based RDO process</a:t>
            </a:r>
          </a:p>
          <a:p>
            <a:r>
              <a:rPr lang="en-US" altLang="zh-CN" sz="3800" dirty="0">
                <a:cs typeface="Times New Roman" panose="02020603050405020304" pitchFamily="18" charset="0"/>
              </a:rPr>
              <a:t>Comparison with previous methods</a:t>
            </a:r>
          </a:p>
          <a:p>
            <a:r>
              <a:rPr lang="en-US" altLang="zh-CN" sz="3800" dirty="0" smtClean="0">
                <a:latin typeface="+mj-lt"/>
                <a:cs typeface="Times New Roman" panose="02020603050405020304" pitchFamily="18" charset="0"/>
              </a:rPr>
              <a:t>Experiments</a:t>
            </a:r>
            <a:endParaRPr lang="en-US" altLang="zh-CN" sz="3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Conclusion</a:t>
            </a:r>
          </a:p>
          <a:p>
            <a:r>
              <a:rPr lang="en-US" altLang="zh-CN" sz="3800" dirty="0" smtClean="0">
                <a:solidFill>
                  <a:srgbClr val="FFC000"/>
                </a:solidFill>
                <a:latin typeface="+mj-lt"/>
                <a:cs typeface="Times New Roman" panose="02020603050405020304" pitchFamily="18" charset="0"/>
              </a:rPr>
              <a:t>References</a:t>
            </a:r>
            <a:endParaRPr lang="en-US" altLang="zh-CN" sz="3800" dirty="0">
              <a:solidFill>
                <a:srgbClr val="FFC000"/>
              </a:solidFill>
              <a:latin typeface="+mj-lt"/>
              <a:cs typeface="Times New Roman" panose="02020603050405020304" pitchFamily="18" charset="0"/>
            </a:endParaRPr>
          </a:p>
          <a:p>
            <a:pPr marL="0" indent="0">
              <a:buNone/>
            </a:pPr>
            <a:endParaRPr lang="zh-CN"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23869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7"/>
          <p:cNvSpPr txBox="1">
            <a:spLocks/>
          </p:cNvSpPr>
          <p:nvPr/>
        </p:nvSpPr>
        <p:spPr>
          <a:xfrm>
            <a:off x="457200" y="274638"/>
            <a:ext cx="8229600" cy="1143000"/>
          </a:xfrm>
          <a:prstGeom prst="rect">
            <a:avLst/>
          </a:prstGeom>
        </p:spPr>
        <p:txBody>
          <a:bodyPr vert="horz" lIns="91440" tIns="45720" rIns="91440" bIns="45720" rtlCol="0" anchor="ctr">
            <a:normAutofit fontScale="97500"/>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000" b="1" dirty="0" smtClean="0">
                <a:cs typeface="Times New Roman" panose="02020603050405020304" pitchFamily="18" charset="0"/>
              </a:rPr>
              <a:t>References</a:t>
            </a:r>
            <a:endParaRPr lang="en-US" altLang="zh-CN" sz="4000" b="1" dirty="0">
              <a:cs typeface="Times New Roman" panose="02020603050405020304" pitchFamily="18" charset="0"/>
            </a:endParaRPr>
          </a:p>
        </p:txBody>
      </p:sp>
      <p:sp>
        <p:nvSpPr>
          <p:cNvPr id="11" name="文本框 10"/>
          <p:cNvSpPr txBox="1"/>
          <p:nvPr/>
        </p:nvSpPr>
        <p:spPr>
          <a:xfrm>
            <a:off x="583809" y="1189356"/>
            <a:ext cx="7976381" cy="5355312"/>
          </a:xfrm>
          <a:prstGeom prst="rect">
            <a:avLst/>
          </a:prstGeom>
          <a:noFill/>
        </p:spPr>
        <p:txBody>
          <a:bodyPr wrap="square" rtlCol="0">
            <a:spAutoFit/>
          </a:bodyPr>
          <a:lstStyle/>
          <a:p>
            <a:pPr marL="285750" indent="-285750">
              <a:buFont typeface="Wingdings" panose="05000000000000000000" pitchFamily="2" charset="2"/>
              <a:buChar char="n"/>
            </a:pPr>
            <a:r>
              <a:rPr lang="en-US" altLang="zh-CN" dirty="0"/>
              <a:t>Wu Liu, Tao Mei, Yongdong Zhang, Cherry Che, </a:t>
            </a:r>
            <a:r>
              <a:rPr lang="en-US" altLang="zh-CN" dirty="0" smtClean="0"/>
              <a:t>and Jiebo </a:t>
            </a:r>
            <a:r>
              <a:rPr lang="en-US" altLang="zh-CN" dirty="0"/>
              <a:t>Luo, “Multi-task deep visual-semantic </a:t>
            </a:r>
            <a:r>
              <a:rPr lang="en-US" altLang="zh-CN" dirty="0" smtClean="0"/>
              <a:t>embedding for </a:t>
            </a:r>
            <a:r>
              <a:rPr lang="en-US" altLang="zh-CN" dirty="0"/>
              <a:t>video thumbnail selection,” in </a:t>
            </a:r>
            <a:r>
              <a:rPr lang="en-US" altLang="zh-CN" i="1" dirty="0"/>
              <a:t>Computer Vision </a:t>
            </a:r>
            <a:r>
              <a:rPr lang="en-US" altLang="zh-CN" i="1" dirty="0" smtClean="0"/>
              <a:t>and Pattern </a:t>
            </a:r>
            <a:r>
              <a:rPr lang="en-US" altLang="zh-CN" i="1" dirty="0"/>
              <a:t>Recognition</a:t>
            </a:r>
            <a:r>
              <a:rPr lang="en-US" altLang="zh-CN" dirty="0"/>
              <a:t>, 2015, pp. </a:t>
            </a:r>
            <a:r>
              <a:rPr lang="en-US" altLang="zh-CN" dirty="0" smtClean="0"/>
              <a:t>3707–3715</a:t>
            </a:r>
          </a:p>
          <a:p>
            <a:pPr marL="285750" indent="-285750">
              <a:buFont typeface="Wingdings" panose="05000000000000000000" pitchFamily="2" charset="2"/>
              <a:buChar char="n"/>
            </a:pPr>
            <a:r>
              <a:rPr lang="en-US" altLang="zh-CN" dirty="0" smtClean="0"/>
              <a:t>C </a:t>
            </a:r>
            <a:r>
              <a:rPr lang="en-US" altLang="zh-CN" dirty="0"/>
              <a:t>Harris, “A combined corner and edge detector,” </a:t>
            </a:r>
            <a:r>
              <a:rPr lang="en-US" altLang="zh-CN" i="1" dirty="0" smtClean="0"/>
              <a:t>Proc</a:t>
            </a:r>
            <a:r>
              <a:rPr lang="en-US" altLang="zh-CN" i="1" dirty="0"/>
              <a:t> </a:t>
            </a:r>
            <a:r>
              <a:rPr lang="en-US" altLang="zh-CN" i="1" dirty="0" smtClean="0"/>
              <a:t>Alvey </a:t>
            </a:r>
            <a:r>
              <a:rPr lang="en-US" altLang="zh-CN" i="1" dirty="0"/>
              <a:t>Vision Conf</a:t>
            </a:r>
            <a:r>
              <a:rPr lang="en-US" altLang="zh-CN" dirty="0"/>
              <a:t>, vol. 1988, no. 3, pp. 147–151, </a:t>
            </a:r>
            <a:r>
              <a:rPr lang="en-US" altLang="zh-CN" dirty="0" smtClean="0"/>
              <a:t>1988</a:t>
            </a:r>
          </a:p>
          <a:p>
            <a:pPr marL="285750" indent="-285750">
              <a:buFont typeface="Wingdings" panose="05000000000000000000" pitchFamily="2" charset="2"/>
              <a:buChar char="n"/>
            </a:pPr>
            <a:r>
              <a:rPr lang="en-US" altLang="zh-CN" dirty="0" smtClean="0"/>
              <a:t>Z</a:t>
            </a:r>
            <a:r>
              <a:rPr lang="en-US" altLang="zh-CN" dirty="0"/>
              <a:t>. Liu, X. Yu, Y. Gao, S. Chen, X. Ji, and D. Wang</a:t>
            </a:r>
            <a:r>
              <a:rPr lang="en-US" altLang="zh-CN" dirty="0" smtClean="0"/>
              <a:t>, “</a:t>
            </a:r>
            <a:r>
              <a:rPr lang="en-US" altLang="zh-CN" dirty="0"/>
              <a:t>Cu </a:t>
            </a:r>
            <a:r>
              <a:rPr lang="en-US" altLang="zh-CN" dirty="0" smtClean="0"/>
              <a:t>partition mode </a:t>
            </a:r>
            <a:r>
              <a:rPr lang="en-US" altLang="zh-CN" dirty="0"/>
              <a:t>decision for hevc hardwired intra </a:t>
            </a:r>
            <a:r>
              <a:rPr lang="en-US" altLang="zh-CN" dirty="0" smtClean="0"/>
              <a:t>encoder using </a:t>
            </a:r>
            <a:r>
              <a:rPr lang="en-US" altLang="zh-CN" dirty="0"/>
              <a:t>convolution neural network.,” </a:t>
            </a:r>
            <a:r>
              <a:rPr lang="en-US" altLang="zh-CN" i="1" dirty="0"/>
              <a:t>IEEE </a:t>
            </a:r>
            <a:r>
              <a:rPr lang="en-US" altLang="zh-CN" i="1" dirty="0" smtClean="0"/>
              <a:t>Transactions on </a:t>
            </a:r>
            <a:r>
              <a:rPr lang="en-US" altLang="zh-CN" i="1" dirty="0"/>
              <a:t>Image Processing A Publication of the </a:t>
            </a:r>
            <a:r>
              <a:rPr lang="en-US" altLang="zh-CN" i="1" dirty="0" smtClean="0"/>
              <a:t>IEEE Signal </a:t>
            </a:r>
            <a:r>
              <a:rPr lang="en-US" altLang="zh-CN" i="1" dirty="0"/>
              <a:t>Processing Society</a:t>
            </a:r>
            <a:r>
              <a:rPr lang="en-US" altLang="zh-CN" dirty="0"/>
              <a:t>, vol. 25, no. 11, pp. </a:t>
            </a:r>
            <a:r>
              <a:rPr lang="en-US" altLang="zh-CN" dirty="0" smtClean="0"/>
              <a:t>5088–5103</a:t>
            </a:r>
            <a:r>
              <a:rPr lang="en-US" altLang="zh-CN" dirty="0"/>
              <a:t>, </a:t>
            </a:r>
            <a:r>
              <a:rPr lang="en-US" altLang="zh-CN" dirty="0" smtClean="0"/>
              <a:t>2016</a:t>
            </a:r>
          </a:p>
          <a:p>
            <a:pPr marL="285750" indent="-285750">
              <a:buFont typeface="Wingdings" panose="05000000000000000000" pitchFamily="2" charset="2"/>
              <a:buChar char="n"/>
            </a:pPr>
            <a:r>
              <a:rPr lang="en-US" altLang="zh-CN" dirty="0" smtClean="0"/>
              <a:t>Guang </a:t>
            </a:r>
            <a:r>
              <a:rPr lang="en-US" altLang="zh-CN" dirty="0"/>
              <a:t>Chen, Zhenyu Liu, T Ikenaga, and </a:t>
            </a:r>
            <a:r>
              <a:rPr lang="en-US" altLang="zh-CN" dirty="0" err="1" smtClean="0"/>
              <a:t>Dongsheng</a:t>
            </a:r>
            <a:r>
              <a:rPr lang="en-US" altLang="zh-CN" dirty="0" smtClean="0"/>
              <a:t> Wang</a:t>
            </a:r>
            <a:r>
              <a:rPr lang="en-US" altLang="zh-CN" dirty="0"/>
              <a:t>, “Fast hevc intra mode decision using </a:t>
            </a:r>
            <a:r>
              <a:rPr lang="en-US" altLang="zh-CN" dirty="0" smtClean="0"/>
              <a:t>matching edge </a:t>
            </a:r>
            <a:r>
              <a:rPr lang="en-US" altLang="zh-CN" dirty="0"/>
              <a:t>detector and kernel density estimation alike </a:t>
            </a:r>
            <a:r>
              <a:rPr lang="en-US" altLang="zh-CN" dirty="0" smtClean="0"/>
              <a:t>histogram generation</a:t>
            </a:r>
            <a:r>
              <a:rPr lang="en-US" altLang="zh-CN" dirty="0"/>
              <a:t>,” in </a:t>
            </a:r>
            <a:r>
              <a:rPr lang="en-US" altLang="zh-CN" i="1" dirty="0"/>
              <a:t>IEEE International </a:t>
            </a:r>
            <a:r>
              <a:rPr lang="en-US" altLang="zh-CN" i="1" dirty="0" smtClean="0"/>
              <a:t>Symposium on </a:t>
            </a:r>
            <a:r>
              <a:rPr lang="en-US" altLang="zh-CN" i="1" dirty="0"/>
              <a:t>Circuits and Systems</a:t>
            </a:r>
            <a:r>
              <a:rPr lang="en-US" altLang="zh-CN" dirty="0"/>
              <a:t>, 2013, pp. </a:t>
            </a:r>
            <a:r>
              <a:rPr lang="en-US" altLang="zh-CN" dirty="0" smtClean="0"/>
              <a:t>53–56</a:t>
            </a:r>
          </a:p>
          <a:p>
            <a:pPr marL="285750" indent="-285750">
              <a:buFont typeface="Wingdings" panose="05000000000000000000" pitchFamily="2" charset="2"/>
              <a:buChar char="n"/>
            </a:pPr>
            <a:r>
              <a:rPr lang="en-US" altLang="zh-CN" dirty="0" smtClean="0"/>
              <a:t>Mohammadreza </a:t>
            </a:r>
            <a:r>
              <a:rPr lang="en-US" altLang="zh-CN" dirty="0"/>
              <a:t>Ramezanpour Fini and Farzad Zargari</a:t>
            </a:r>
            <a:r>
              <a:rPr lang="en-US" altLang="zh-CN" dirty="0" smtClean="0"/>
              <a:t>, “</a:t>
            </a:r>
            <a:r>
              <a:rPr lang="en-US" altLang="zh-CN" dirty="0"/>
              <a:t>Two stage fast mode decision algorithm for intra </a:t>
            </a:r>
            <a:r>
              <a:rPr lang="en-US" altLang="zh-CN" dirty="0" smtClean="0"/>
              <a:t>prediction in </a:t>
            </a:r>
            <a:r>
              <a:rPr lang="en-US" altLang="zh-CN" dirty="0"/>
              <a:t>hevc,” </a:t>
            </a:r>
            <a:r>
              <a:rPr lang="en-US" altLang="zh-CN" i="1" dirty="0"/>
              <a:t>Multimedia Tools and </a:t>
            </a:r>
            <a:r>
              <a:rPr lang="en-US" altLang="zh-CN" i="1" dirty="0" smtClean="0"/>
              <a:t>Applications</a:t>
            </a:r>
            <a:r>
              <a:rPr lang="en-US" altLang="zh-CN" dirty="0" smtClean="0"/>
              <a:t>, vol</a:t>
            </a:r>
            <a:r>
              <a:rPr lang="en-US" altLang="zh-CN" dirty="0"/>
              <a:t>. 75, no. 13, pp. 7541–7558, </a:t>
            </a:r>
            <a:r>
              <a:rPr lang="en-US" altLang="zh-CN" dirty="0" smtClean="0"/>
              <a:t>2016</a:t>
            </a:r>
          </a:p>
          <a:p>
            <a:pPr marL="285750" indent="-285750">
              <a:buFont typeface="Wingdings" panose="05000000000000000000" pitchFamily="2" charset="2"/>
              <a:buChar char="n"/>
            </a:pPr>
            <a:r>
              <a:rPr lang="en-US" altLang="zh-CN" dirty="0" smtClean="0"/>
              <a:t>Thałsa </a:t>
            </a:r>
            <a:r>
              <a:rPr lang="en-US" altLang="zh-CN" dirty="0"/>
              <a:t>L. Da Silva, Luciano V. Agostini, and Luis </a:t>
            </a:r>
            <a:r>
              <a:rPr lang="en-US" altLang="zh-CN" dirty="0" smtClean="0"/>
              <a:t>A. </a:t>
            </a:r>
            <a:r>
              <a:rPr lang="pt-BR" altLang="zh-CN" dirty="0" smtClean="0"/>
              <a:t>Da </a:t>
            </a:r>
            <a:r>
              <a:rPr lang="pt-BR" altLang="zh-CN" dirty="0"/>
              <a:t>Silva Cruz, “Fast hevc intra prediction mode </a:t>
            </a:r>
            <a:r>
              <a:rPr lang="pt-BR" altLang="zh-CN" dirty="0" smtClean="0"/>
              <a:t>decision </a:t>
            </a:r>
            <a:r>
              <a:rPr lang="en-US" altLang="zh-CN" dirty="0" smtClean="0"/>
              <a:t>based </a:t>
            </a:r>
            <a:r>
              <a:rPr lang="en-US" altLang="zh-CN" dirty="0"/>
              <a:t>on edge direction information,” in </a:t>
            </a:r>
            <a:r>
              <a:rPr lang="en-US" altLang="zh-CN" i="1" dirty="0" smtClean="0"/>
              <a:t>Signal</a:t>
            </a:r>
          </a:p>
          <a:p>
            <a:r>
              <a:rPr lang="en-US" altLang="zh-CN" i="1" dirty="0" smtClean="0"/>
              <a:t>      Processing </a:t>
            </a:r>
            <a:r>
              <a:rPr lang="en-US" altLang="zh-CN" i="1" dirty="0"/>
              <a:t>Conference</a:t>
            </a:r>
            <a:r>
              <a:rPr lang="en-US" altLang="zh-CN" dirty="0"/>
              <a:t>, 2012, pp. 1214–1218</a:t>
            </a:r>
            <a:endParaRPr lang="zh-CN" altLang="en-US" dirty="0"/>
          </a:p>
        </p:txBody>
      </p:sp>
    </p:spTree>
    <p:extLst>
      <p:ext uri="{BB962C8B-B14F-4D97-AF65-F5344CB8AC3E}">
        <p14:creationId xmlns:p14="http://schemas.microsoft.com/office/powerpoint/2010/main" val="39868131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4" name="标题 3"/>
          <p:cNvSpPr>
            <a:spLocks noGrp="1"/>
          </p:cNvSpPr>
          <p:nvPr>
            <p:ph type="ctrTitle"/>
          </p:nvPr>
        </p:nvSpPr>
        <p:spPr/>
        <p:txBody>
          <a:bodyPr>
            <a:normAutofit/>
          </a:bodyPr>
          <a:lstStyle/>
          <a:p>
            <a:r>
              <a:rPr lang="en-US" altLang="zh-CN" sz="7200" b="1">
                <a:latin typeface="Times New Roman" panose="02020603050405020304" pitchFamily="18" charset="0"/>
                <a:cs typeface="Times New Roman" panose="02020603050405020304" pitchFamily="18" charset="0"/>
              </a:rPr>
              <a:t>Thank you!</a:t>
            </a:r>
            <a:endParaRPr lang="zh-CN" altLang="en-US"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52147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10" name="文本框 9"/>
          <p:cNvSpPr txBox="1"/>
          <p:nvPr/>
        </p:nvSpPr>
        <p:spPr>
          <a:xfrm>
            <a:off x="3492573" y="4990976"/>
            <a:ext cx="5761718" cy="646331"/>
          </a:xfrm>
          <a:prstGeom prst="rect">
            <a:avLst/>
          </a:prstGeom>
          <a:noFill/>
        </p:spPr>
        <p:txBody>
          <a:bodyPr wrap="square" rtlCol="0">
            <a:spAutoFit/>
          </a:bodyPr>
          <a:lstStyle/>
          <a:p>
            <a:pPr algn="ctr"/>
            <a:r>
              <a:rPr lang="en-US" altLang="zh-CN" dirty="0">
                <a:cs typeface="Times New Roman" panose="02020603050405020304" pitchFamily="18" charset="0"/>
              </a:rPr>
              <a:t>Run-time percentages of intra encoding </a:t>
            </a:r>
            <a:r>
              <a:rPr lang="en-US" altLang="zh-CN" dirty="0" smtClean="0">
                <a:cs typeface="Times New Roman" panose="02020603050405020304" pitchFamily="18" charset="0"/>
              </a:rPr>
              <a:t>mode for </a:t>
            </a:r>
            <a:r>
              <a:rPr lang="en-US" altLang="zh-CN" dirty="0">
                <a:cs typeface="Times New Roman" panose="02020603050405020304" pitchFamily="18" charset="0"/>
              </a:rPr>
              <a:t>encoder_intra_main configurations</a:t>
            </a:r>
            <a:endParaRPr lang="zh-CN" altLang="en-US" dirty="0">
              <a:cs typeface="Times New Roman" panose="02020603050405020304" pitchFamily="18" charset="0"/>
            </a:endParaRPr>
          </a:p>
        </p:txBody>
      </p:sp>
      <p:pic>
        <p:nvPicPr>
          <p:cNvPr id="7" name="图片 6"/>
          <p:cNvPicPr>
            <a:picLocks noChangeAspect="1"/>
          </p:cNvPicPr>
          <p:nvPr/>
        </p:nvPicPr>
        <p:blipFill>
          <a:blip r:embed="rId4"/>
          <a:stretch>
            <a:fillRect/>
          </a:stretch>
        </p:blipFill>
        <p:spPr>
          <a:xfrm>
            <a:off x="4090450" y="2044226"/>
            <a:ext cx="4816257" cy="2889754"/>
          </a:xfrm>
          <a:prstGeom prst="rect">
            <a:avLst/>
          </a:prstGeom>
        </p:spPr>
      </p:pic>
      <p:sp>
        <p:nvSpPr>
          <p:cNvPr id="11" name="文本框 10"/>
          <p:cNvSpPr txBox="1"/>
          <p:nvPr/>
        </p:nvSpPr>
        <p:spPr>
          <a:xfrm>
            <a:off x="4679030" y="2520877"/>
            <a:ext cx="1195753" cy="646331"/>
          </a:xfrm>
          <a:prstGeom prst="rect">
            <a:avLst/>
          </a:prstGeom>
          <a:noFill/>
        </p:spPr>
        <p:txBody>
          <a:bodyPr wrap="square" rtlCol="0">
            <a:spAutoFit/>
          </a:bodyPr>
          <a:lstStyle/>
          <a:p>
            <a:pPr algn="ctr"/>
            <a:r>
              <a:rPr lang="en-US" altLang="zh-CN" b="1" dirty="0" smtClean="0">
                <a:solidFill>
                  <a:schemeClr val="bg1"/>
                </a:solidFill>
              </a:rPr>
              <a:t>Others  </a:t>
            </a:r>
          </a:p>
          <a:p>
            <a:pPr algn="ctr"/>
            <a:r>
              <a:rPr lang="en-US" altLang="zh-CN" b="1" dirty="0" smtClean="0">
                <a:solidFill>
                  <a:schemeClr val="bg1"/>
                </a:solidFill>
              </a:rPr>
              <a:t>33.35%</a:t>
            </a:r>
            <a:endParaRPr lang="zh-CN" altLang="en-US" b="1" dirty="0">
              <a:solidFill>
                <a:schemeClr val="bg1"/>
              </a:solidFill>
            </a:endParaRPr>
          </a:p>
        </p:txBody>
      </p:sp>
      <p:sp>
        <p:nvSpPr>
          <p:cNvPr id="12" name="文本框 11"/>
          <p:cNvSpPr txBox="1"/>
          <p:nvPr/>
        </p:nvSpPr>
        <p:spPr>
          <a:xfrm>
            <a:off x="6316363" y="2215111"/>
            <a:ext cx="997053" cy="646331"/>
          </a:xfrm>
          <a:prstGeom prst="rect">
            <a:avLst/>
          </a:prstGeom>
          <a:noFill/>
        </p:spPr>
        <p:txBody>
          <a:bodyPr wrap="square" rtlCol="0">
            <a:spAutoFit/>
          </a:bodyPr>
          <a:lstStyle/>
          <a:p>
            <a:pPr algn="ctr"/>
            <a:r>
              <a:rPr lang="en-US" altLang="zh-CN" b="1" dirty="0" smtClean="0">
                <a:solidFill>
                  <a:schemeClr val="bg1"/>
                </a:solidFill>
              </a:rPr>
              <a:t>RMD </a:t>
            </a:r>
          </a:p>
          <a:p>
            <a:pPr algn="ctr"/>
            <a:r>
              <a:rPr lang="en-US" altLang="zh-CN" b="1" dirty="0" smtClean="0">
                <a:solidFill>
                  <a:schemeClr val="bg1"/>
                </a:solidFill>
              </a:rPr>
              <a:t>14.34%</a:t>
            </a:r>
            <a:endParaRPr lang="zh-CN" altLang="en-US" b="1" dirty="0">
              <a:solidFill>
                <a:schemeClr val="bg1"/>
              </a:solidFill>
            </a:endParaRPr>
          </a:p>
        </p:txBody>
      </p:sp>
      <p:sp>
        <p:nvSpPr>
          <p:cNvPr id="13" name="文本框 12"/>
          <p:cNvSpPr txBox="1"/>
          <p:nvPr/>
        </p:nvSpPr>
        <p:spPr>
          <a:xfrm>
            <a:off x="6027785" y="3278938"/>
            <a:ext cx="1181687" cy="923330"/>
          </a:xfrm>
          <a:prstGeom prst="rect">
            <a:avLst/>
          </a:prstGeom>
          <a:noFill/>
        </p:spPr>
        <p:txBody>
          <a:bodyPr wrap="square" rtlCol="0">
            <a:spAutoFit/>
          </a:bodyPr>
          <a:lstStyle/>
          <a:p>
            <a:pPr algn="ctr"/>
            <a:r>
              <a:rPr lang="en-US" altLang="zh-CN" b="1" dirty="0" smtClean="0">
                <a:solidFill>
                  <a:schemeClr val="bg1"/>
                </a:solidFill>
              </a:rPr>
              <a:t>Full RDO</a:t>
            </a:r>
          </a:p>
          <a:p>
            <a:pPr algn="ctr"/>
            <a:r>
              <a:rPr lang="en-US" altLang="zh-CN" b="1" dirty="0" smtClean="0">
                <a:solidFill>
                  <a:schemeClr val="bg1"/>
                </a:solidFill>
              </a:rPr>
              <a:t>52.31%</a:t>
            </a:r>
          </a:p>
          <a:p>
            <a:endParaRPr lang="zh-CN" altLang="en-US" dirty="0"/>
          </a:p>
        </p:txBody>
      </p:sp>
      <p:sp>
        <p:nvSpPr>
          <p:cNvPr id="14" name="文本框 13"/>
          <p:cNvSpPr txBox="1"/>
          <p:nvPr/>
        </p:nvSpPr>
        <p:spPr>
          <a:xfrm>
            <a:off x="313275" y="1177173"/>
            <a:ext cx="4797083" cy="523220"/>
          </a:xfrm>
          <a:prstGeom prst="rect">
            <a:avLst/>
          </a:prstGeom>
          <a:noFill/>
        </p:spPr>
        <p:txBody>
          <a:bodyPr wrap="square" rtlCol="0">
            <a:spAutoFit/>
          </a:bodyPr>
          <a:lstStyle/>
          <a:p>
            <a:r>
              <a:rPr lang="en-US" altLang="zh-CN" sz="2800" b="1" dirty="0" smtClean="0">
                <a:solidFill>
                  <a:srgbClr val="FF0000"/>
                </a:solidFill>
              </a:rPr>
              <a:t>What are we concerned about?</a:t>
            </a:r>
            <a:endParaRPr lang="zh-CN" altLang="en-US" sz="2800" b="1" dirty="0">
              <a:solidFill>
                <a:srgbClr val="FF0000"/>
              </a:solidFill>
            </a:endParaRPr>
          </a:p>
        </p:txBody>
      </p:sp>
      <p:sp>
        <p:nvSpPr>
          <p:cNvPr id="16" name="文本框 15"/>
          <p:cNvSpPr txBox="1"/>
          <p:nvPr/>
        </p:nvSpPr>
        <p:spPr>
          <a:xfrm>
            <a:off x="313275" y="2044226"/>
            <a:ext cx="3742006" cy="3046988"/>
          </a:xfrm>
          <a:prstGeom prst="rect">
            <a:avLst/>
          </a:prstGeom>
          <a:noFill/>
        </p:spPr>
        <p:txBody>
          <a:bodyPr wrap="square" rtlCol="0">
            <a:spAutoFit/>
          </a:bodyPr>
          <a:lstStyle/>
          <a:p>
            <a:pPr marL="285750" indent="-285750">
              <a:buFont typeface="Wingdings" panose="05000000000000000000" pitchFamily="2" charset="2"/>
              <a:buChar char="n"/>
            </a:pPr>
            <a:r>
              <a:rPr lang="en-US" altLang="zh-CN" sz="2400" dirty="0" smtClean="0"/>
              <a:t>PU mode decision </a:t>
            </a:r>
            <a:r>
              <a:rPr lang="en-US" altLang="zh-CN" sz="2400" dirty="0" smtClean="0"/>
              <a:t>cost </a:t>
            </a:r>
            <a:r>
              <a:rPr lang="en-US" altLang="zh-CN" sz="2400" dirty="0" smtClean="0"/>
              <a:t>a lot of time in intra coding mode.</a:t>
            </a:r>
          </a:p>
          <a:p>
            <a:pPr marL="285750" indent="-285750">
              <a:buFont typeface="Wingdings" panose="05000000000000000000" pitchFamily="2" charset="2"/>
              <a:buChar char="n"/>
            </a:pPr>
            <a:r>
              <a:rPr lang="en-US" altLang="zh-CN" sz="2400" dirty="0" smtClean="0"/>
              <a:t>The parallel of </a:t>
            </a:r>
            <a:r>
              <a:rPr lang="en-US" altLang="zh-CN" sz="2400" dirty="0"/>
              <a:t>the </a:t>
            </a:r>
            <a:r>
              <a:rPr lang="en-US" altLang="zh-CN" sz="2400" dirty="0" smtClean="0"/>
              <a:t>encoder in </a:t>
            </a:r>
            <a:r>
              <a:rPr lang="en-US" altLang="zh-CN" sz="2400" dirty="0"/>
              <a:t>hardware </a:t>
            </a:r>
            <a:r>
              <a:rPr lang="en-US" altLang="zh-CN" sz="2400" dirty="0" smtClean="0"/>
              <a:t>implementation</a:t>
            </a:r>
          </a:p>
          <a:p>
            <a:pPr marL="285750" indent="-285750">
              <a:buFont typeface="Wingdings" panose="05000000000000000000" pitchFamily="2" charset="2"/>
              <a:buChar char="n"/>
            </a:pPr>
            <a:r>
              <a:rPr lang="en-US" altLang="zh-CN" sz="2400" dirty="0" smtClean="0"/>
              <a:t>Lower complexity and power of </a:t>
            </a:r>
            <a:r>
              <a:rPr lang="zh-CN" altLang="en-US" sz="2400" dirty="0" smtClean="0"/>
              <a:t> </a:t>
            </a:r>
            <a:r>
              <a:rPr lang="en-US" altLang="zh-CN" sz="2400" dirty="0" smtClean="0"/>
              <a:t>hardwired</a:t>
            </a:r>
          </a:p>
        </p:txBody>
      </p:sp>
      <p:sp>
        <p:nvSpPr>
          <p:cNvPr id="18" name="标题 17"/>
          <p:cNvSpPr>
            <a:spLocks noGrp="1"/>
          </p:cNvSpPr>
          <p:nvPr>
            <p:ph type="title"/>
          </p:nvPr>
        </p:nvSpPr>
        <p:spPr/>
        <p:txBody>
          <a:bodyPr>
            <a:normAutofit/>
          </a:bodyPr>
          <a:lstStyle/>
          <a:p>
            <a:r>
              <a:rPr lang="en-US" altLang="zh-CN" sz="4400" b="1" dirty="0">
                <a:cs typeface="Times New Roman" panose="02020603050405020304" pitchFamily="18" charset="0"/>
              </a:rPr>
              <a:t>Introduction</a:t>
            </a:r>
            <a:endParaRPr lang="zh-CN" altLang="en-US" sz="4400" dirty="0"/>
          </a:p>
        </p:txBody>
      </p:sp>
    </p:spTree>
    <p:extLst>
      <p:ext uri="{BB962C8B-B14F-4D97-AF65-F5344CB8AC3E}">
        <p14:creationId xmlns:p14="http://schemas.microsoft.com/office/powerpoint/2010/main" val="68730716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13275" y="1177173"/>
            <a:ext cx="6003088" cy="523220"/>
          </a:xfrm>
          <a:prstGeom prst="rect">
            <a:avLst/>
          </a:prstGeom>
          <a:noFill/>
        </p:spPr>
        <p:txBody>
          <a:bodyPr wrap="square" rtlCol="0">
            <a:spAutoFit/>
          </a:bodyPr>
          <a:lstStyle/>
          <a:p>
            <a:r>
              <a:rPr lang="en-US" altLang="zh-CN" sz="2800" b="1" dirty="0" smtClean="0">
                <a:solidFill>
                  <a:srgbClr val="FF0000"/>
                </a:solidFill>
              </a:rPr>
              <a:t>PU mode decision in intra coding mode</a:t>
            </a:r>
            <a:endParaRPr lang="zh-CN" altLang="en-US" sz="2800" b="1" dirty="0">
              <a:solidFill>
                <a:srgbClr val="FF0000"/>
              </a:solidFill>
            </a:endParaRPr>
          </a:p>
        </p:txBody>
      </p:sp>
      <p:sp>
        <p:nvSpPr>
          <p:cNvPr id="5" name="标题 17"/>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3300" b="0" i="0" kern="1200" baseline="0">
                <a:solidFill>
                  <a:schemeClr val="tx1"/>
                </a:solidFill>
                <a:latin typeface="+mj-lt"/>
                <a:ea typeface="+mj-ea"/>
                <a:cs typeface="+mj-cs"/>
              </a:defRPr>
            </a:lvl1pPr>
          </a:lstStyle>
          <a:p>
            <a:r>
              <a:rPr lang="en-US" altLang="zh-CN" sz="4400" b="1" dirty="0" smtClean="0">
                <a:cs typeface="Times New Roman" panose="02020603050405020304" pitchFamily="18" charset="0"/>
              </a:rPr>
              <a:t>Introduction</a:t>
            </a:r>
            <a:endParaRPr lang="zh-CN" altLang="en-US" sz="4400" dirty="0"/>
          </a:p>
        </p:txBody>
      </p:sp>
      <p:sp>
        <p:nvSpPr>
          <p:cNvPr id="9" name="文本框 8"/>
          <p:cNvSpPr txBox="1"/>
          <p:nvPr/>
        </p:nvSpPr>
        <p:spPr>
          <a:xfrm>
            <a:off x="313275" y="1720008"/>
            <a:ext cx="7568418" cy="830997"/>
          </a:xfrm>
          <a:prstGeom prst="rect">
            <a:avLst/>
          </a:prstGeom>
          <a:noFill/>
        </p:spPr>
        <p:txBody>
          <a:bodyPr wrap="square" rtlCol="0">
            <a:spAutoFit/>
          </a:bodyPr>
          <a:lstStyle/>
          <a:p>
            <a:r>
              <a:rPr lang="en-US" altLang="zh-CN" sz="2400" dirty="0"/>
              <a:t>The number of intra prediction modes in </a:t>
            </a:r>
            <a:r>
              <a:rPr lang="en-US" altLang="zh-CN" sz="2400" dirty="0" smtClean="0"/>
              <a:t>HEVC </a:t>
            </a:r>
            <a:r>
              <a:rPr lang="en-US" altLang="zh-CN" sz="2400" dirty="0"/>
              <a:t>has been increased up to </a:t>
            </a:r>
            <a:r>
              <a:rPr lang="en-US" altLang="zh-CN" sz="2400" dirty="0" smtClean="0"/>
              <a:t>35.</a:t>
            </a:r>
            <a:endParaRPr lang="zh-CN" altLang="en-US" sz="2400" dirty="0"/>
          </a:p>
        </p:txBody>
      </p:sp>
      <p:pic>
        <p:nvPicPr>
          <p:cNvPr id="10" name="图片 9"/>
          <p:cNvPicPr>
            <a:picLocks noChangeAspect="1"/>
          </p:cNvPicPr>
          <p:nvPr/>
        </p:nvPicPr>
        <p:blipFill>
          <a:blip r:embed="rId3"/>
          <a:stretch>
            <a:fillRect/>
          </a:stretch>
        </p:blipFill>
        <p:spPr>
          <a:xfrm>
            <a:off x="1674053" y="2656512"/>
            <a:ext cx="5205047" cy="3364460"/>
          </a:xfrm>
          <a:prstGeom prst="rect">
            <a:avLst/>
          </a:prstGeom>
        </p:spPr>
      </p:pic>
      <p:sp>
        <p:nvSpPr>
          <p:cNvPr id="12" name="文本框 11"/>
          <p:cNvSpPr txBox="1"/>
          <p:nvPr/>
        </p:nvSpPr>
        <p:spPr>
          <a:xfrm>
            <a:off x="2264867" y="6133514"/>
            <a:ext cx="4051496" cy="369332"/>
          </a:xfrm>
          <a:prstGeom prst="rect">
            <a:avLst/>
          </a:prstGeom>
          <a:noFill/>
        </p:spPr>
        <p:txBody>
          <a:bodyPr wrap="square" rtlCol="0">
            <a:spAutoFit/>
          </a:bodyPr>
          <a:lstStyle/>
          <a:p>
            <a:r>
              <a:rPr lang="en-US" altLang="zh-CN" dirty="0" smtClean="0"/>
              <a:t>The prediction mode of PU in HEVC</a:t>
            </a:r>
            <a:endParaRPr lang="zh-CN" altLang="en-US" dirty="0"/>
          </a:p>
        </p:txBody>
      </p:sp>
    </p:spTree>
    <p:extLst>
      <p:ext uri="{BB962C8B-B14F-4D97-AF65-F5344CB8AC3E}">
        <p14:creationId xmlns:p14="http://schemas.microsoft.com/office/powerpoint/2010/main" val="2808294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49" name="文本框 48"/>
          <p:cNvSpPr txBox="1"/>
          <p:nvPr/>
        </p:nvSpPr>
        <p:spPr>
          <a:xfrm>
            <a:off x="313275" y="1177173"/>
            <a:ext cx="6003088" cy="523220"/>
          </a:xfrm>
          <a:prstGeom prst="rect">
            <a:avLst/>
          </a:prstGeom>
          <a:noFill/>
        </p:spPr>
        <p:txBody>
          <a:bodyPr wrap="square" rtlCol="0">
            <a:spAutoFit/>
          </a:bodyPr>
          <a:lstStyle/>
          <a:p>
            <a:r>
              <a:rPr lang="en-US" altLang="zh-CN" sz="2800" b="1" dirty="0" smtClean="0">
                <a:solidFill>
                  <a:srgbClr val="FF0000"/>
                </a:solidFill>
              </a:rPr>
              <a:t>PU mode decision in intra coding mode</a:t>
            </a:r>
            <a:endParaRPr lang="zh-CN" altLang="en-US" sz="2800" b="1" dirty="0">
              <a:solidFill>
                <a:srgbClr val="FF0000"/>
              </a:solidFill>
            </a:endParaRPr>
          </a:p>
        </p:txBody>
      </p:sp>
      <p:sp>
        <p:nvSpPr>
          <p:cNvPr id="51" name="标题 17"/>
          <p:cNvSpPr>
            <a:spLocks noGrp="1"/>
          </p:cNvSpPr>
          <p:nvPr>
            <p:ph type="title"/>
          </p:nvPr>
        </p:nvSpPr>
        <p:spPr>
          <a:xfrm>
            <a:off x="457200" y="274638"/>
            <a:ext cx="8229600" cy="1143000"/>
          </a:xfrm>
        </p:spPr>
        <p:txBody>
          <a:bodyPr>
            <a:normAutofit/>
          </a:bodyPr>
          <a:lstStyle/>
          <a:p>
            <a:r>
              <a:rPr lang="en-US" altLang="zh-CN" sz="4400" b="1" dirty="0">
                <a:cs typeface="Times New Roman" panose="02020603050405020304" pitchFamily="18" charset="0"/>
              </a:rPr>
              <a:t>Introduction</a:t>
            </a:r>
            <a:endParaRPr lang="zh-CN" altLang="en-US" sz="4400" dirty="0"/>
          </a:p>
        </p:txBody>
      </p:sp>
      <p:pic>
        <p:nvPicPr>
          <p:cNvPr id="52" name="图片 51"/>
          <p:cNvPicPr>
            <a:picLocks noChangeAspect="1"/>
          </p:cNvPicPr>
          <p:nvPr/>
        </p:nvPicPr>
        <p:blipFill>
          <a:blip r:embed="rId4"/>
          <a:stretch>
            <a:fillRect/>
          </a:stretch>
        </p:blipFill>
        <p:spPr>
          <a:xfrm>
            <a:off x="5843336" y="1700393"/>
            <a:ext cx="3000000" cy="4066667"/>
          </a:xfrm>
          <a:prstGeom prst="rect">
            <a:avLst/>
          </a:prstGeom>
        </p:spPr>
      </p:pic>
      <p:sp>
        <p:nvSpPr>
          <p:cNvPr id="53" name="文本框 52"/>
          <p:cNvSpPr txBox="1"/>
          <p:nvPr/>
        </p:nvSpPr>
        <p:spPr>
          <a:xfrm>
            <a:off x="5843336" y="5936566"/>
            <a:ext cx="3000000" cy="646331"/>
          </a:xfrm>
          <a:prstGeom prst="rect">
            <a:avLst/>
          </a:prstGeom>
          <a:noFill/>
        </p:spPr>
        <p:txBody>
          <a:bodyPr wrap="square" rtlCol="0">
            <a:spAutoFit/>
          </a:bodyPr>
          <a:lstStyle/>
          <a:p>
            <a:pPr algn="ctr"/>
            <a:r>
              <a:rPr lang="en-US" altLang="zh-CN" dirty="0" smtClean="0"/>
              <a:t>The flowchart of intra PU mode decision in HEVC</a:t>
            </a:r>
            <a:endParaRPr lang="zh-CN" altLang="en-US" dirty="0"/>
          </a:p>
        </p:txBody>
      </p:sp>
      <p:sp>
        <p:nvSpPr>
          <p:cNvPr id="54" name="文本框 53"/>
          <p:cNvSpPr txBox="1"/>
          <p:nvPr/>
        </p:nvSpPr>
        <p:spPr>
          <a:xfrm>
            <a:off x="457200" y="1933233"/>
            <a:ext cx="5043268" cy="3600986"/>
          </a:xfrm>
          <a:prstGeom prst="rect">
            <a:avLst/>
          </a:prstGeom>
          <a:noFill/>
        </p:spPr>
        <p:txBody>
          <a:bodyPr wrap="square" rtlCol="0">
            <a:spAutoFit/>
          </a:bodyPr>
          <a:lstStyle/>
          <a:p>
            <a:pPr marL="285750" indent="-285750">
              <a:buFont typeface="Wingdings" panose="05000000000000000000" pitchFamily="2" charset="2"/>
              <a:buChar char="n"/>
            </a:pPr>
            <a:r>
              <a:rPr lang="fr-FR" altLang="zh-CN" sz="2400" dirty="0"/>
              <a:t>In RMD process, </a:t>
            </a:r>
            <a:r>
              <a:rPr lang="en-US" altLang="zh-CN" sz="2400" dirty="0"/>
              <a:t>the computations come </a:t>
            </a:r>
            <a:r>
              <a:rPr lang="en-US" altLang="zh-CN" sz="2400" dirty="0" smtClean="0"/>
              <a:t>from the traversing of 35 prediction modes</a:t>
            </a:r>
          </a:p>
          <a:p>
            <a:pPr marL="285750" indent="-285750">
              <a:buFont typeface="Wingdings" panose="05000000000000000000" pitchFamily="2" charset="2"/>
              <a:buChar char="n"/>
            </a:pPr>
            <a:r>
              <a:rPr lang="en-US" altLang="zh-CN" sz="2400" dirty="0" smtClean="0"/>
              <a:t>The use of neighbor PU modes  </a:t>
            </a:r>
            <a:r>
              <a:rPr lang="en-US" altLang="zh-CN" sz="2400" dirty="0"/>
              <a:t>impedes the </a:t>
            </a:r>
            <a:r>
              <a:rPr lang="en-US" altLang="zh-CN" sz="2400" dirty="0" smtClean="0"/>
              <a:t>parallel processing</a:t>
            </a:r>
          </a:p>
          <a:p>
            <a:pPr marL="285750" indent="-285750">
              <a:buFont typeface="Wingdings" panose="05000000000000000000" pitchFamily="2" charset="2"/>
              <a:buChar char="n"/>
            </a:pPr>
            <a:r>
              <a:rPr lang="en-US" altLang="zh-CN" sz="2400" dirty="0" smtClean="0"/>
              <a:t>In Full RDO Process, the candidate list maybe too large for some PU whose textures are simple</a:t>
            </a:r>
          </a:p>
          <a:p>
            <a:pPr marL="285750" indent="-285750">
              <a:buFont typeface="Wingdings" panose="05000000000000000000" pitchFamily="2" charset="2"/>
              <a:buChar char="n"/>
            </a:pPr>
            <a:endParaRPr lang="en-US" altLang="zh-CN" dirty="0" smtClean="0"/>
          </a:p>
          <a:p>
            <a:pPr marL="285750" indent="-285750">
              <a:buFont typeface="Wingdings" panose="05000000000000000000" pitchFamily="2" charset="2"/>
              <a:buChar char="n"/>
            </a:pPr>
            <a:endParaRPr lang="zh-CN" altLang="en-US" dirty="0"/>
          </a:p>
        </p:txBody>
      </p:sp>
    </p:spTree>
    <p:extLst>
      <p:ext uri="{BB962C8B-B14F-4D97-AF65-F5344CB8AC3E}">
        <p14:creationId xmlns:p14="http://schemas.microsoft.com/office/powerpoint/2010/main" val="18104598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6" name="标题 1"/>
          <p:cNvSpPr>
            <a:spLocks noGrp="1"/>
          </p:cNvSpPr>
          <p:nvPr>
            <p:ph type="title"/>
          </p:nvPr>
        </p:nvSpPr>
        <p:spPr>
          <a:xfrm>
            <a:off x="457200" y="274638"/>
            <a:ext cx="8229600" cy="1143000"/>
          </a:xfrm>
        </p:spPr>
        <p:txBody>
          <a:bodyPr>
            <a:normAutofit/>
          </a:bodyPr>
          <a:lstStyle/>
          <a:p>
            <a:r>
              <a:rPr lang="en-US" altLang="zh-CN" sz="4400" dirty="0" smtClean="0"/>
              <a:t> </a:t>
            </a:r>
            <a:r>
              <a:rPr lang="en-US" altLang="zh-CN" sz="4400" b="1" dirty="0" smtClean="0">
                <a:cs typeface="Times New Roman" panose="02020603050405020304" pitchFamily="18" charset="0"/>
              </a:rPr>
              <a:t>Outline</a:t>
            </a:r>
            <a:endParaRPr lang="zh-CN" altLang="en-US" sz="4400" b="1" dirty="0">
              <a:cs typeface="Times New Roman" panose="02020603050405020304" pitchFamily="18" charset="0"/>
            </a:endParaRPr>
          </a:p>
        </p:txBody>
      </p:sp>
      <p:sp>
        <p:nvSpPr>
          <p:cNvPr id="7" name="内容占位符 2"/>
          <p:cNvSpPr>
            <a:spLocks noGrp="1"/>
          </p:cNvSpPr>
          <p:nvPr>
            <p:ph idx="1"/>
          </p:nvPr>
        </p:nvSpPr>
        <p:spPr>
          <a:xfrm>
            <a:off x="1054416" y="1592499"/>
            <a:ext cx="7035167" cy="4287795"/>
          </a:xfrm>
        </p:spPr>
        <p:txBody>
          <a:bodyPr>
            <a:normAutofit fontScale="77500" lnSpcReduction="20000"/>
          </a:bodyPr>
          <a:lstStyle/>
          <a:p>
            <a:r>
              <a:rPr lang="en-US" altLang="zh-CN" sz="3800" dirty="0" smtClean="0">
                <a:latin typeface="+mj-lt"/>
                <a:cs typeface="Times New Roman" panose="02020603050405020304" pitchFamily="18" charset="0"/>
              </a:rPr>
              <a:t>Introduction</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What are we concerned about?</a:t>
            </a:r>
          </a:p>
          <a:p>
            <a:pPr marL="0" indent="0">
              <a:buNone/>
            </a:pPr>
            <a:r>
              <a:rPr lang="en-US" altLang="zh-CN" sz="3200" dirty="0">
                <a:latin typeface="+mj-lt"/>
                <a:cs typeface="Times New Roman" panose="02020603050405020304" pitchFamily="18" charset="0"/>
              </a:rPr>
              <a:t>	</a:t>
            </a:r>
            <a:r>
              <a:rPr lang="en-US" altLang="zh-CN" sz="2800" dirty="0" smtClean="0">
                <a:latin typeface="+mj-lt"/>
                <a:cs typeface="Times New Roman" panose="02020603050405020304" pitchFamily="18" charset="0"/>
              </a:rPr>
              <a:t>PU mode decision in intra coding mode</a:t>
            </a:r>
            <a:endParaRPr lang="en-US" altLang="zh-CN" sz="2800" dirty="0">
              <a:latin typeface="+mj-lt"/>
              <a:cs typeface="Times New Roman" panose="02020603050405020304" pitchFamily="18" charset="0"/>
            </a:endParaRPr>
          </a:p>
          <a:p>
            <a:r>
              <a:rPr lang="en-US" altLang="zh-CN" sz="3800" dirty="0" smtClean="0">
                <a:solidFill>
                  <a:schemeClr val="accent2"/>
                </a:solidFill>
                <a:latin typeface="+mj-lt"/>
                <a:cs typeface="Times New Roman" panose="02020603050405020304" pitchFamily="18" charset="0"/>
              </a:rPr>
              <a:t>CNN oriented fast PU mode decision</a:t>
            </a:r>
          </a:p>
          <a:p>
            <a:pPr marL="0" indent="0">
              <a:buNone/>
            </a:pPr>
            <a:r>
              <a:rPr lang="en-US" altLang="zh-CN" sz="3200" dirty="0" smtClean="0">
                <a:solidFill>
                  <a:schemeClr val="accent2"/>
                </a:solidFill>
                <a:latin typeface="+mj-lt"/>
                <a:cs typeface="Times New Roman" panose="02020603050405020304" pitchFamily="18" charset="0"/>
              </a:rPr>
              <a:t>	</a:t>
            </a:r>
            <a:r>
              <a:rPr lang="en-US" altLang="zh-CN" sz="2800" dirty="0" smtClean="0">
                <a:solidFill>
                  <a:schemeClr val="accent2"/>
                </a:solidFill>
                <a:latin typeface="+mj-lt"/>
                <a:cs typeface="Times New Roman" panose="02020603050405020304" pitchFamily="18" charset="0"/>
              </a:rPr>
              <a:t>CNN based RMD process</a:t>
            </a:r>
          </a:p>
          <a:p>
            <a:pPr marL="0" indent="0">
              <a:buNone/>
            </a:pPr>
            <a:r>
              <a:rPr lang="en-US" altLang="zh-CN" sz="3200" dirty="0">
                <a:solidFill>
                  <a:schemeClr val="accent2"/>
                </a:solidFill>
                <a:latin typeface="+mj-lt"/>
                <a:cs typeface="Times New Roman" panose="02020603050405020304" pitchFamily="18" charset="0"/>
              </a:rPr>
              <a:t>	</a:t>
            </a:r>
            <a:r>
              <a:rPr lang="en-US" altLang="zh-CN" sz="2800" dirty="0" smtClean="0">
                <a:solidFill>
                  <a:schemeClr val="accent2"/>
                </a:solidFill>
                <a:latin typeface="+mj-lt"/>
                <a:cs typeface="Times New Roman" panose="02020603050405020304" pitchFamily="18" charset="0"/>
              </a:rPr>
              <a:t>Corner detection based RDO process</a:t>
            </a:r>
          </a:p>
          <a:p>
            <a:r>
              <a:rPr lang="en-US" altLang="zh-CN" sz="3800" dirty="0">
                <a:cs typeface="Times New Roman" panose="02020603050405020304" pitchFamily="18" charset="0"/>
              </a:rPr>
              <a:t>Comparison with previous methods</a:t>
            </a:r>
          </a:p>
          <a:p>
            <a:r>
              <a:rPr lang="en-US" altLang="zh-CN" sz="3800" dirty="0" smtClean="0">
                <a:latin typeface="+mj-lt"/>
                <a:cs typeface="Times New Roman" panose="02020603050405020304" pitchFamily="18" charset="0"/>
              </a:rPr>
              <a:t>Experiments</a:t>
            </a:r>
            <a:endParaRPr lang="en-US" altLang="zh-CN" sz="3800" dirty="0">
              <a:latin typeface="+mj-lt"/>
              <a:cs typeface="Times New Roman" panose="02020603050405020304" pitchFamily="18" charset="0"/>
            </a:endParaRPr>
          </a:p>
          <a:p>
            <a:r>
              <a:rPr lang="en-US" altLang="zh-CN" sz="3800" dirty="0" smtClean="0">
                <a:latin typeface="+mj-lt"/>
                <a:cs typeface="Times New Roman" panose="02020603050405020304" pitchFamily="18" charset="0"/>
              </a:rPr>
              <a:t>Conclusion</a:t>
            </a:r>
          </a:p>
          <a:p>
            <a:r>
              <a:rPr lang="en-US" altLang="zh-CN" sz="3800" dirty="0" smtClean="0">
                <a:cs typeface="Times New Roman" panose="02020603050405020304" pitchFamily="18" charset="0"/>
              </a:rPr>
              <a:t>References</a:t>
            </a:r>
            <a:endParaRPr lang="en-US" altLang="zh-CN" sz="3800" dirty="0">
              <a:latin typeface="+mj-lt"/>
              <a:cs typeface="Times New Roman" panose="02020603050405020304" pitchFamily="18" charset="0"/>
            </a:endParaRPr>
          </a:p>
          <a:p>
            <a:pPr marL="0" indent="0">
              <a:buNone/>
            </a:pPr>
            <a:endParaRPr lang="zh-CN" alt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74189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7" name="标题 17"/>
          <p:cNvSpPr>
            <a:spLocks noGrp="1"/>
          </p:cNvSpPr>
          <p:nvPr>
            <p:ph type="title"/>
          </p:nvPr>
        </p:nvSpPr>
        <p:spPr>
          <a:xfrm>
            <a:off x="457200" y="274638"/>
            <a:ext cx="8229600" cy="1143000"/>
          </a:xfrm>
        </p:spPr>
        <p:txBody>
          <a:bodyPr>
            <a:normAutofit fontScale="90000"/>
          </a:bodyPr>
          <a:lstStyle/>
          <a:p>
            <a:r>
              <a:rPr lang="en-US" altLang="zh-CN" sz="4400" b="1" dirty="0">
                <a:cs typeface="Times New Roman" panose="02020603050405020304" pitchFamily="18" charset="0"/>
              </a:rPr>
              <a:t>CNN oriented fast PU mode decision</a:t>
            </a:r>
          </a:p>
        </p:txBody>
      </p:sp>
      <p:pic>
        <p:nvPicPr>
          <p:cNvPr id="12" name="图片 11"/>
          <p:cNvPicPr>
            <a:picLocks noChangeAspect="1"/>
          </p:cNvPicPr>
          <p:nvPr/>
        </p:nvPicPr>
        <p:blipFill>
          <a:blip r:embed="rId4"/>
          <a:stretch>
            <a:fillRect/>
          </a:stretch>
        </p:blipFill>
        <p:spPr>
          <a:xfrm>
            <a:off x="5630140" y="1588942"/>
            <a:ext cx="3285714" cy="3933333"/>
          </a:xfrm>
          <a:prstGeom prst="rect">
            <a:avLst/>
          </a:prstGeom>
        </p:spPr>
      </p:pic>
      <p:sp>
        <p:nvSpPr>
          <p:cNvPr id="13" name="文本框 12"/>
          <p:cNvSpPr txBox="1"/>
          <p:nvPr/>
        </p:nvSpPr>
        <p:spPr>
          <a:xfrm>
            <a:off x="5326153" y="5693579"/>
            <a:ext cx="3893688" cy="369332"/>
          </a:xfrm>
          <a:prstGeom prst="rect">
            <a:avLst/>
          </a:prstGeom>
          <a:noFill/>
        </p:spPr>
        <p:txBody>
          <a:bodyPr wrap="square" rtlCol="0">
            <a:spAutoFit/>
          </a:bodyPr>
          <a:lstStyle/>
          <a:p>
            <a:r>
              <a:rPr lang="en-US" altLang="zh-CN" dirty="0" smtClean="0"/>
              <a:t>Intra PU mode decision in our method </a:t>
            </a:r>
            <a:endParaRPr lang="zh-CN" altLang="en-US" dirty="0"/>
          </a:p>
        </p:txBody>
      </p:sp>
      <p:sp>
        <p:nvSpPr>
          <p:cNvPr id="14" name="文本框 13"/>
          <p:cNvSpPr txBox="1"/>
          <p:nvPr/>
        </p:nvSpPr>
        <p:spPr>
          <a:xfrm>
            <a:off x="457200" y="1417638"/>
            <a:ext cx="4536831" cy="523220"/>
          </a:xfrm>
          <a:prstGeom prst="rect">
            <a:avLst/>
          </a:prstGeom>
          <a:noFill/>
        </p:spPr>
        <p:txBody>
          <a:bodyPr wrap="square" rtlCol="0">
            <a:spAutoFit/>
          </a:bodyPr>
          <a:lstStyle/>
          <a:p>
            <a:r>
              <a:rPr lang="en-US" altLang="zh-CN" sz="2800" dirty="0" smtClean="0"/>
              <a:t>Proposed  work</a:t>
            </a:r>
            <a:endParaRPr lang="zh-CN" altLang="en-US" sz="2800" dirty="0"/>
          </a:p>
        </p:txBody>
      </p:sp>
      <p:sp>
        <p:nvSpPr>
          <p:cNvPr id="15" name="文本框 14"/>
          <p:cNvSpPr txBox="1"/>
          <p:nvPr/>
        </p:nvSpPr>
        <p:spPr>
          <a:xfrm>
            <a:off x="457199" y="2011680"/>
            <a:ext cx="4171071" cy="3416320"/>
          </a:xfrm>
          <a:prstGeom prst="rect">
            <a:avLst/>
          </a:prstGeom>
          <a:noFill/>
        </p:spPr>
        <p:txBody>
          <a:bodyPr wrap="square" rtlCol="0">
            <a:spAutoFit/>
          </a:bodyPr>
          <a:lstStyle/>
          <a:p>
            <a:pPr marL="285750" indent="-285750">
              <a:buFont typeface="Wingdings" panose="05000000000000000000" pitchFamily="2" charset="2"/>
              <a:buChar char="n"/>
            </a:pPr>
            <a:r>
              <a:rPr lang="en-US" altLang="zh-CN" sz="2400" dirty="0" smtClean="0"/>
              <a:t>Aiming at 4x4/8x8 PU</a:t>
            </a:r>
          </a:p>
          <a:p>
            <a:pPr marL="285750" indent="-285750">
              <a:buFont typeface="Wingdings" panose="05000000000000000000" pitchFamily="2" charset="2"/>
              <a:buChar char="n"/>
            </a:pPr>
            <a:r>
              <a:rPr lang="en-US" altLang="zh-CN" sz="2400" dirty="0" smtClean="0"/>
              <a:t>The essential procedure FastPUMode function </a:t>
            </a:r>
            <a:r>
              <a:rPr lang="en-US" altLang="zh-CN" sz="2400" dirty="0"/>
              <a:t>will give the candidate list of current PU</a:t>
            </a:r>
          </a:p>
          <a:p>
            <a:pPr marL="285750" indent="-285750">
              <a:buFont typeface="Wingdings" panose="05000000000000000000" pitchFamily="2" charset="2"/>
              <a:buChar char="n"/>
            </a:pPr>
            <a:r>
              <a:rPr lang="en-US" altLang="zh-CN" sz="2400" dirty="0" smtClean="0"/>
              <a:t>FastPUMode function </a:t>
            </a:r>
            <a:r>
              <a:rPr lang="en-US" altLang="zh-CN" sz="2400" dirty="0"/>
              <a:t>consists of CNN based RMD Process and Corner detection based Full RDO </a:t>
            </a:r>
            <a:r>
              <a:rPr lang="en-US" altLang="zh-CN" sz="2400" dirty="0" smtClean="0"/>
              <a:t>Process</a:t>
            </a:r>
            <a:endParaRPr lang="en-US" altLang="zh-CN" sz="2400" dirty="0"/>
          </a:p>
        </p:txBody>
      </p:sp>
    </p:spTree>
    <p:extLst>
      <p:ext uri="{BB962C8B-B14F-4D97-AF65-F5344CB8AC3E}">
        <p14:creationId xmlns:p14="http://schemas.microsoft.com/office/powerpoint/2010/main" val="191238845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15" name="标题 17"/>
          <p:cNvSpPr>
            <a:spLocks noGrp="1"/>
          </p:cNvSpPr>
          <p:nvPr>
            <p:ph type="title"/>
          </p:nvPr>
        </p:nvSpPr>
        <p:spPr>
          <a:xfrm>
            <a:off x="457200" y="274638"/>
            <a:ext cx="8229600" cy="1143000"/>
          </a:xfrm>
        </p:spPr>
        <p:txBody>
          <a:bodyPr>
            <a:normAutofit fontScale="90000"/>
          </a:bodyPr>
          <a:lstStyle/>
          <a:p>
            <a:r>
              <a:rPr lang="en-US" altLang="zh-CN" sz="4400" b="1" dirty="0">
                <a:cs typeface="Times New Roman" panose="02020603050405020304" pitchFamily="18" charset="0"/>
              </a:rPr>
              <a:t>CNN oriented fast PU mode decision</a:t>
            </a:r>
          </a:p>
        </p:txBody>
      </p:sp>
      <p:sp>
        <p:nvSpPr>
          <p:cNvPr id="21" name="文本框 20"/>
          <p:cNvSpPr txBox="1"/>
          <p:nvPr/>
        </p:nvSpPr>
        <p:spPr>
          <a:xfrm>
            <a:off x="457200" y="1417638"/>
            <a:ext cx="4536831" cy="523220"/>
          </a:xfrm>
          <a:prstGeom prst="rect">
            <a:avLst/>
          </a:prstGeom>
          <a:noFill/>
        </p:spPr>
        <p:txBody>
          <a:bodyPr wrap="square" rtlCol="0">
            <a:spAutoFit/>
          </a:bodyPr>
          <a:lstStyle/>
          <a:p>
            <a:r>
              <a:rPr lang="en-US" altLang="zh-CN" sz="2800" b="1" dirty="0">
                <a:solidFill>
                  <a:srgbClr val="FF0000"/>
                </a:solidFill>
                <a:cs typeface="Times New Roman" panose="02020603050405020304" pitchFamily="18" charset="0"/>
              </a:rPr>
              <a:t>CNN based RMD process</a:t>
            </a:r>
            <a:endParaRPr lang="zh-CN" altLang="en-US" sz="2800" b="1" dirty="0">
              <a:solidFill>
                <a:srgbClr val="FF0000"/>
              </a:solidFill>
            </a:endParaRPr>
          </a:p>
        </p:txBody>
      </p:sp>
      <p:sp>
        <p:nvSpPr>
          <p:cNvPr id="8" name="文本框 7"/>
          <p:cNvSpPr txBox="1"/>
          <p:nvPr/>
        </p:nvSpPr>
        <p:spPr>
          <a:xfrm>
            <a:off x="457200" y="2046665"/>
            <a:ext cx="7955280" cy="1200329"/>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Sub-sampling 8x8 PU</a:t>
            </a:r>
          </a:p>
          <a:p>
            <a:pPr marL="342900" indent="-342900">
              <a:buFont typeface="Wingdings" panose="05000000000000000000" pitchFamily="2" charset="2"/>
              <a:buChar char="n"/>
            </a:pPr>
            <a:r>
              <a:rPr lang="en-US" altLang="zh-CN" sz="2400" dirty="0" smtClean="0"/>
              <a:t>Calculating the coarse edge strength of PU:</a:t>
            </a:r>
            <a:endParaRPr lang="zh-CN" altLang="zh-CN" sz="2400" dirty="0"/>
          </a:p>
          <a:p>
            <a:endParaRPr lang="en-US" altLang="zh-CN" sz="2400" dirty="0" smtClean="0"/>
          </a:p>
        </p:txBody>
      </p:sp>
      <mc:AlternateContent xmlns:mc="http://schemas.openxmlformats.org/markup-compatibility/2006" xmlns:a14="http://schemas.microsoft.com/office/drawing/2010/main">
        <mc:Choice Requires="a14">
          <p:sp>
            <p:nvSpPr>
              <p:cNvPr id="24" name="矩形 23"/>
              <p:cNvSpPr/>
              <p:nvPr/>
            </p:nvSpPr>
            <p:spPr>
              <a:xfrm>
                <a:off x="1849902" y="2984976"/>
                <a:ext cx="4572000" cy="1406411"/>
              </a:xfrm>
              <a:prstGeom prst="rect">
                <a:avLst/>
              </a:prstGeom>
            </p:spPr>
            <p:txBody>
              <a:bodyPr>
                <a:spAutoFit/>
              </a:bodyPr>
              <a:lstStyle/>
              <a:p>
                <a:pPr algn="ctr">
                  <a:spcAft>
                    <a:spcPts val="0"/>
                  </a:spcAft>
                </a:pPr>
                <a14:m>
                  <m:oMathPara xmlns:m="http://schemas.openxmlformats.org/officeDocument/2006/math">
                    <m:oMathParaPr>
                      <m:jc m:val="centerGroup"/>
                    </m:oMathParaPr>
                    <m:oMath xmlns:m="http://schemas.openxmlformats.org/officeDocument/2006/math">
                      <m:r>
                        <a:rPr lang="en-US" altLang="zh-CN" b="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𝒙</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sub>
                      </m:sSub>
                    </m:oMath>
                  </m:oMathPara>
                </a14:m>
                <a:endParaRPr lang="zh-CN" altLang="zh-CN" b="1" kern="100" dirty="0">
                  <a:latin typeface="等线" panose="02010600030101010101" pitchFamily="2" charset="-122"/>
                  <a:ea typeface="等线" panose="02010600030101010101" pitchFamily="2" charset="-122"/>
                  <a:cs typeface="Times New Roman" panose="02020603050405020304" pitchFamily="18" charset="0"/>
                </a:endParaRPr>
              </a:p>
              <a:p>
                <a:pPr algn="ctr">
                  <a:spcAft>
                    <a:spcPts val="0"/>
                  </a:spcAft>
                </a:pPr>
                <a14:m>
                  <m:oMathPara xmlns:m="http://schemas.openxmlformats.org/officeDocument/2006/math">
                    <m:oMathParaPr>
                      <m:jc m:val="centerGroup"/>
                    </m:oMathParaPr>
                    <m:oMath xmlns:m="http://schemas.openxmlformats.org/officeDocument/2006/math">
                      <m:r>
                        <a:rPr lang="en-US" altLang="zh-CN" b="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𝒚</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sub>
                      </m:s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kern="10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𝑰</m:t>
                          </m:r>
                        </m:e>
                        <m:sub>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𝒋</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kern="100" smtClean="0">
                              <a:latin typeface="Cambria Math" panose="02040503050406030204" pitchFamily="18" charset="0"/>
                              <a:ea typeface="等线" panose="02010600030101010101" pitchFamily="2" charset="-122"/>
                              <a:cs typeface="Times New Roman" panose="02020603050405020304" pitchFamily="18" charset="0"/>
                            </a:rPr>
                            <m:t>𝟏</m:t>
                          </m:r>
                        </m:sub>
                      </m:sSub>
                    </m:oMath>
                  </m:oMathPara>
                </a14:m>
                <a:endParaRPr lang="zh-CN" altLang="zh-CN" b="1" kern="100" dirty="0">
                  <a:latin typeface="等线" panose="02010600030101010101" pitchFamily="2" charset="-122"/>
                  <a:ea typeface="等线" panose="02010600030101010101" pitchFamily="2" charset="-122"/>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𝐢𝐄𝐝𝐠𝐞𝐏𝐰𝐫</m:t>
                      </m:r>
                      <m:r>
                        <a:rPr lang="en-US" altLang="zh-CN" b="1" i="1" smtClean="0">
                          <a:latin typeface="Cambria Math" panose="02040503050406030204" pitchFamily="18" charset="0"/>
                          <a:ea typeface="等线" panose="02010600030101010101" pitchFamily="2" charset="-122"/>
                          <a:cs typeface="Times New Roman" panose="02020603050405020304" pitchFamily="18" charset="0"/>
                        </a:rPr>
                        <m:t>=</m:t>
                      </m:r>
                      <m:nary>
                        <m:naryPr>
                          <m:chr m:val="∑"/>
                          <m:limLoc m:val="undOvr"/>
                          <m:supHide m:val="on"/>
                          <m:ctrlPr>
                            <a:rPr lang="zh-CN" altLang="zh-CN" b="1" i="1">
                              <a:effectLst/>
                              <a:latin typeface="Cambria Math" panose="02040503050406030204" pitchFamily="18" charset="0"/>
                              <a:ea typeface="Cambria Math" panose="02040503050406030204" pitchFamily="18" charset="0"/>
                            </a:rPr>
                          </m:ctrlPr>
                        </m:naryPr>
                        <m:sub>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𝒋</m:t>
                          </m:r>
                        </m:sub>
                        <m:sup/>
                        <m:e>
                          <m:r>
                            <a:rPr lang="en-US" altLang="zh-CN" b="1" i="1" smtClean="0">
                              <a:latin typeface="Cambria Math" panose="02040503050406030204" pitchFamily="18" charset="0"/>
                              <a:ea typeface="等线" panose="02010600030101010101" pitchFamily="2" charset="-122"/>
                              <a:cs typeface="Times New Roman" panose="02020603050405020304" pitchFamily="18" charset="0"/>
                            </a:rPr>
                            <m:t>(</m:t>
                          </m:r>
                          <m:sSup>
                            <m:sSupPr>
                              <m:ctrlPr>
                                <a:rPr lang="zh-CN" altLang="zh-CN" b="1" i="1">
                                  <a:effectLst/>
                                  <a:latin typeface="Cambria Math" panose="02040503050406030204" pitchFamily="18" charset="0"/>
                                  <a:ea typeface="Cambria Math" panose="02040503050406030204" pitchFamily="18" charset="0"/>
                                </a:rPr>
                              </m:ctrlPr>
                            </m:sSupPr>
                            <m:e>
                              <m:r>
                                <a:rPr lang="en-US" altLang="zh-CN" b="1"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a:effectLst/>
                                      <a:latin typeface="Cambria Math" panose="02040503050406030204" pitchFamily="18" charset="0"/>
                                      <a:ea typeface="Cambria Math" panose="02040503050406030204" pitchFamily="18" charset="0"/>
                                    </a:rPr>
                                  </m:ctrlPr>
                                </m:sSubPr>
                                <m:e>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𝒙</m:t>
                                  </m:r>
                                </m:e>
                                <m:sub>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𝒋</m:t>
                                  </m:r>
                                </m:sub>
                              </m:sSub>
                            </m:e>
                            <m:sup>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𝟐</m:t>
                              </m:r>
                            </m:sup>
                          </m:sSup>
                          <m:r>
                            <a:rPr lang="en-US" altLang="zh-CN" b="1" i="1" smtClean="0">
                              <a:latin typeface="Cambria Math" panose="02040503050406030204" pitchFamily="18" charset="0"/>
                              <a:ea typeface="等线" panose="02010600030101010101" pitchFamily="2" charset="-122"/>
                              <a:cs typeface="Times New Roman" panose="02020603050405020304" pitchFamily="18" charset="0"/>
                            </a:rPr>
                            <m:t>+</m:t>
                          </m:r>
                          <m:sSup>
                            <m:sSupPr>
                              <m:ctrlPr>
                                <a:rPr lang="zh-CN" altLang="zh-CN" b="1" i="1">
                                  <a:effectLst/>
                                  <a:latin typeface="Cambria Math" panose="02040503050406030204" pitchFamily="18" charset="0"/>
                                  <a:ea typeface="Cambria Math" panose="02040503050406030204" pitchFamily="18" charset="0"/>
                                </a:rPr>
                              </m:ctrlPr>
                            </m:sSupPr>
                            <m:e>
                              <m:r>
                                <a:rPr lang="en-US" altLang="zh-CN" b="1" smtClean="0">
                                  <a:latin typeface="Cambria Math" panose="02040503050406030204" pitchFamily="18" charset="0"/>
                                  <a:ea typeface="等线" panose="02010600030101010101" pitchFamily="2" charset="-122"/>
                                  <a:cs typeface="Times New Roman" panose="02020603050405020304" pitchFamily="18" charset="0"/>
                                </a:rPr>
                                <m:t>∆</m:t>
                              </m:r>
                              <m:sSub>
                                <m:sSubPr>
                                  <m:ctrlPr>
                                    <a:rPr lang="zh-CN" altLang="zh-CN" b="1" i="1">
                                      <a:effectLst/>
                                      <a:latin typeface="Cambria Math" panose="02040503050406030204" pitchFamily="18" charset="0"/>
                                      <a:ea typeface="Cambria Math" panose="02040503050406030204" pitchFamily="18" charset="0"/>
                                    </a:rPr>
                                  </m:ctrlPr>
                                </m:sSubPr>
                                <m:e>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𝒚</m:t>
                                  </m:r>
                                </m:e>
                                <m:sub>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𝒊</m:t>
                                  </m:r>
                                  <m:r>
                                    <a:rPr lang="en-US" altLang="zh-CN" b="1" i="1" smtClean="0">
                                      <a:latin typeface="Cambria Math" panose="02040503050406030204" pitchFamily="18" charset="0"/>
                                      <a:ea typeface="等线" panose="02010600030101010101" pitchFamily="2" charset="-122"/>
                                      <a:cs typeface="Times New Roman" panose="02020603050405020304" pitchFamily="18" charset="0"/>
                                    </a:rPr>
                                    <m:t>,</m:t>
                                  </m:r>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𝒋</m:t>
                                  </m:r>
                                </m:sub>
                              </m:sSub>
                            </m:e>
                            <m:sup>
                              <m:r>
                                <a:rPr lang="en-US" altLang="zh-CN" b="1" i="1" smtClean="0">
                                  <a:latin typeface="Cambria Math" panose="02040503050406030204" pitchFamily="18" charset="0"/>
                                  <a:ea typeface="等线" panose="02010600030101010101" pitchFamily="2" charset="-122"/>
                                  <a:cs typeface="Times New Roman" panose="02020603050405020304" pitchFamily="18" charset="0"/>
                                </a:rPr>
                                <m:t>𝟐</m:t>
                              </m:r>
                            </m:sup>
                          </m:sSup>
                          <m:r>
                            <a:rPr lang="en-US" altLang="zh-CN" b="1" i="1" smtClean="0">
                              <a:latin typeface="Cambria Math" panose="02040503050406030204" pitchFamily="18" charset="0"/>
                              <a:ea typeface="等线" panose="02010600030101010101" pitchFamily="2" charset="-122"/>
                              <a:cs typeface="Times New Roman" panose="02020603050405020304" pitchFamily="18" charset="0"/>
                            </a:rPr>
                            <m:t>)</m:t>
                          </m:r>
                        </m:e>
                      </m:nary>
                    </m:oMath>
                  </m:oMathPara>
                </a14:m>
                <a:endParaRPr lang="zh-CN" altLang="en-US" b="1" dirty="0"/>
              </a:p>
            </p:txBody>
          </p:sp>
        </mc:Choice>
        <mc:Fallback xmlns="">
          <p:sp>
            <p:nvSpPr>
              <p:cNvPr id="24" name="矩形 23"/>
              <p:cNvSpPr>
                <a:spLocks noRot="1" noChangeAspect="1" noMove="1" noResize="1" noEditPoints="1" noAdjustHandles="1" noChangeArrowheads="1" noChangeShapeType="1" noTextEdit="1"/>
              </p:cNvSpPr>
              <p:nvPr/>
            </p:nvSpPr>
            <p:spPr>
              <a:xfrm>
                <a:off x="1849902" y="2984976"/>
                <a:ext cx="4572000" cy="1406411"/>
              </a:xfrm>
              <a:prstGeom prst="rect">
                <a:avLst/>
              </a:prstGeom>
              <a:blipFill>
                <a:blip r:embed="rId4"/>
                <a:stretch>
                  <a:fillRect/>
                </a:stretch>
              </a:blipFill>
            </p:spPr>
            <p:txBody>
              <a:bodyPr/>
              <a:lstStyle/>
              <a:p>
                <a:r>
                  <a:rPr lang="zh-CN" altLang="en-US">
                    <a:noFill/>
                  </a:rPr>
                  <a:t> </a:t>
                </a:r>
              </a:p>
            </p:txBody>
          </p:sp>
        </mc:Fallback>
      </mc:AlternateContent>
      <p:sp>
        <p:nvSpPr>
          <p:cNvPr id="27" name="文本框 26"/>
          <p:cNvSpPr txBox="1"/>
          <p:nvPr/>
        </p:nvSpPr>
        <p:spPr>
          <a:xfrm>
            <a:off x="457200" y="4391387"/>
            <a:ext cx="7955280" cy="1200329"/>
          </a:xfrm>
          <a:prstGeom prst="rect">
            <a:avLst/>
          </a:prstGeom>
          <a:noFill/>
        </p:spPr>
        <p:txBody>
          <a:bodyPr wrap="square" rtlCol="0">
            <a:spAutoFit/>
          </a:bodyPr>
          <a:lstStyle/>
          <a:p>
            <a:pPr marL="342900" indent="-342900">
              <a:buFont typeface="Wingdings" panose="05000000000000000000" pitchFamily="2" charset="2"/>
              <a:buChar char="n"/>
            </a:pPr>
            <a:r>
              <a:rPr lang="en-US" altLang="zh-CN" sz="2400" dirty="0" smtClean="0"/>
              <a:t>Three types of PU:</a:t>
            </a:r>
          </a:p>
          <a:p>
            <a:r>
              <a:rPr lang="en-US" altLang="zh-CN" sz="2400" dirty="0"/>
              <a:t>	</a:t>
            </a:r>
            <a:endParaRPr lang="zh-CN" altLang="zh-CN" sz="2400" dirty="0"/>
          </a:p>
          <a:p>
            <a:endParaRPr lang="en-US" altLang="zh-CN" sz="2400" dirty="0" smtClean="0"/>
          </a:p>
        </p:txBody>
      </p:sp>
      <mc:AlternateContent xmlns:mc="http://schemas.openxmlformats.org/markup-compatibility/2006" xmlns:a14="http://schemas.microsoft.com/office/drawing/2010/main">
        <mc:Choice Requires="a14">
          <p:sp>
            <p:nvSpPr>
              <p:cNvPr id="28" name="文本框 27"/>
              <p:cNvSpPr txBox="1"/>
              <p:nvPr/>
            </p:nvSpPr>
            <p:spPr>
              <a:xfrm>
                <a:off x="914399" y="4821866"/>
                <a:ext cx="6724357" cy="1015663"/>
              </a:xfrm>
              <a:prstGeom prst="rect">
                <a:avLst/>
              </a:prstGeom>
              <a:noFill/>
            </p:spPr>
            <p:txBody>
              <a:bodyPr wrap="square" rtlCol="0">
                <a:spAutoFit/>
              </a:bodyPr>
              <a:lstStyle/>
              <a:p>
                <a:pPr marL="285750" indent="-285750">
                  <a:buFont typeface="Wingdings" panose="05000000000000000000" pitchFamily="2" charset="2"/>
                  <a:buChar char="u"/>
                </a:pPr>
                <a:r>
                  <a:rPr lang="en-US" altLang="zh-CN" sz="2000" dirty="0" smtClean="0"/>
                  <a:t>Flat PU : </a:t>
                </a:r>
                <a14:m>
                  <m:oMath xmlns:m="http://schemas.openxmlformats.org/officeDocument/2006/math">
                    <m:r>
                      <a:rPr lang="en-US" altLang="zh-CN" sz="2000" b="1" i="1">
                        <a:latin typeface="Cambria Math" panose="02040503050406030204" pitchFamily="18" charset="0"/>
                        <a:ea typeface="等线" panose="02010600030101010101" pitchFamily="2" charset="-122"/>
                        <a:cs typeface="Times New Roman" panose="02020603050405020304" pitchFamily="18" charset="0"/>
                      </a:rPr>
                      <m:t>𝐢𝐄𝐝𝐠𝐞𝐏𝐰𝐫</m:t>
                    </m:r>
                  </m:oMath>
                </a14:m>
                <a:r>
                  <a:rPr lang="en-US" altLang="zh-CN" sz="2000" dirty="0" smtClean="0"/>
                  <a:t> &lt; </a:t>
                </a:r>
                <a14:m>
                  <m:oMath xmlns:m="http://schemas.openxmlformats.org/officeDocument/2006/math">
                    <m:r>
                      <a:rPr lang="en-US" altLang="zh-CN" dirty="0">
                        <a:latin typeface="Cambria Math" panose="02040503050406030204" pitchFamily="18" charset="0"/>
                      </a:rPr>
                      <m:t>4</m:t>
                    </m:r>
                    <m:r>
                      <a:rPr lang="en-US" altLang="zh-CN" i="1">
                        <a:latin typeface="Cambria Math" panose="02040503050406030204" pitchFamily="18" charset="0"/>
                      </a:rPr>
                      <m:t>∗</m:t>
                    </m:r>
                    <m:sSup>
                      <m:sSupPr>
                        <m:ctrlPr>
                          <a:rPr lang="zh-CN" altLang="zh-CN" i="1">
                            <a:latin typeface="Cambria Math" panose="02040503050406030204" pitchFamily="18" charset="0"/>
                          </a:rPr>
                        </m:ctrlPr>
                      </m:sSupPr>
                      <m:e>
                        <m:r>
                          <a:rPr lang="en-US" altLang="zh-CN" i="1">
                            <a:latin typeface="Cambria Math" panose="02040503050406030204" pitchFamily="18" charset="0"/>
                          </a:rPr>
                          <m:t>𝑄𝑃</m:t>
                        </m:r>
                      </m:e>
                      <m:sup>
                        <m:r>
                          <a:rPr lang="en-US" altLang="zh-CN" i="1">
                            <a:latin typeface="Cambria Math" panose="02040503050406030204" pitchFamily="18" charset="0"/>
                          </a:rPr>
                          <m:t>2</m:t>
                        </m:r>
                      </m:sup>
                    </m:sSup>
                  </m:oMath>
                </a14:m>
                <a:endParaRPr lang="en-US" altLang="zh-CN" sz="2000" dirty="0" smtClean="0"/>
              </a:p>
              <a:p>
                <a:pPr marL="285750" indent="-285750">
                  <a:buFont typeface="Wingdings" panose="05000000000000000000" pitchFamily="2" charset="2"/>
                  <a:buChar char="u"/>
                </a:pPr>
                <a:r>
                  <a:rPr lang="en-US" altLang="zh-CN" sz="2000" dirty="0" smtClean="0"/>
                  <a:t>Weak edge </a:t>
                </a:r>
                <a:r>
                  <a:rPr lang="en-US" altLang="zh-CN" sz="2000" dirty="0"/>
                  <a:t>PU </a:t>
                </a:r>
                <a:r>
                  <a:rPr lang="en-US" altLang="zh-CN" sz="2000" dirty="0" smtClean="0"/>
                  <a:t>: </a:t>
                </a:r>
                <a14:m>
                  <m:oMath xmlns:m="http://schemas.openxmlformats.org/officeDocument/2006/math">
                    <m:r>
                      <a:rPr lang="en-US" altLang="zh-CN" dirty="0">
                        <a:latin typeface="Cambria Math" panose="02040503050406030204" pitchFamily="18" charset="0"/>
                      </a:rPr>
                      <m:t>4</m:t>
                    </m:r>
                    <m:r>
                      <a:rPr lang="en-US" altLang="zh-CN" i="1">
                        <a:latin typeface="Cambria Math" panose="02040503050406030204" pitchFamily="18" charset="0"/>
                      </a:rPr>
                      <m:t>∗</m:t>
                    </m:r>
                    <m:sSup>
                      <m:sSupPr>
                        <m:ctrlPr>
                          <a:rPr lang="zh-CN" altLang="zh-CN" i="1">
                            <a:latin typeface="Cambria Math" panose="02040503050406030204" pitchFamily="18" charset="0"/>
                          </a:rPr>
                        </m:ctrlPr>
                      </m:sSupPr>
                      <m:e>
                        <m:r>
                          <a:rPr lang="en-US" altLang="zh-CN" i="1">
                            <a:latin typeface="Cambria Math" panose="02040503050406030204" pitchFamily="18" charset="0"/>
                          </a:rPr>
                          <m:t>𝑄𝑃</m:t>
                        </m:r>
                      </m:e>
                      <m:sup>
                        <m:r>
                          <a:rPr lang="en-US" altLang="zh-CN" i="1">
                            <a:latin typeface="Cambria Math" panose="02040503050406030204" pitchFamily="18" charset="0"/>
                          </a:rPr>
                          <m:t>2</m:t>
                        </m:r>
                      </m:sup>
                    </m:sSup>
                  </m:oMath>
                </a14:m>
                <a:r>
                  <a:rPr lang="en-US" altLang="zh-CN" sz="2000" dirty="0" smtClean="0"/>
                  <a:t> &lt; </a:t>
                </a:r>
                <a14:m>
                  <m:oMath xmlns:m="http://schemas.openxmlformats.org/officeDocument/2006/math">
                    <m:r>
                      <a:rPr lang="en-US" altLang="zh-CN" sz="2000" b="1" i="1">
                        <a:latin typeface="Cambria Math" panose="02040503050406030204" pitchFamily="18" charset="0"/>
                        <a:ea typeface="等线" panose="02010600030101010101" pitchFamily="2" charset="-122"/>
                        <a:cs typeface="Times New Roman" panose="02020603050405020304" pitchFamily="18" charset="0"/>
                      </a:rPr>
                      <m:t>𝐢𝐄𝐝𝐠𝐞𝐏𝐰𝐫</m:t>
                    </m:r>
                  </m:oMath>
                </a14:m>
                <a:r>
                  <a:rPr lang="en-US" altLang="zh-CN" sz="2000" dirty="0"/>
                  <a:t> </a:t>
                </a:r>
                <a:r>
                  <a:rPr lang="en-US" altLang="zh-CN" sz="2000" dirty="0" smtClean="0"/>
                  <a:t>&lt; </a:t>
                </a:r>
                <a14:m>
                  <m:oMath xmlns:m="http://schemas.openxmlformats.org/officeDocument/2006/math">
                    <m:r>
                      <a:rPr lang="en-US" altLang="zh-CN">
                        <a:latin typeface="Cambria Math" panose="02040503050406030204" pitchFamily="18" charset="0"/>
                      </a:rPr>
                      <m:t>2</m:t>
                    </m:r>
                    <m:r>
                      <a:rPr lang="en-US" altLang="zh-CN" b="0" i="1" smtClean="0">
                        <a:latin typeface="Cambria Math" panose="02040503050406030204" pitchFamily="18" charset="0"/>
                      </a:rPr>
                      <m:t>5</m:t>
                    </m:r>
                    <m:r>
                      <a:rPr lang="en-US" altLang="zh-CN" i="1">
                        <a:latin typeface="Cambria Math" panose="02040503050406030204" pitchFamily="18" charset="0"/>
                      </a:rPr>
                      <m:t>∗</m:t>
                    </m:r>
                    <m:sSup>
                      <m:sSupPr>
                        <m:ctrlPr>
                          <a:rPr lang="zh-CN" altLang="zh-CN" i="1">
                            <a:latin typeface="Cambria Math" panose="02040503050406030204" pitchFamily="18" charset="0"/>
                          </a:rPr>
                        </m:ctrlPr>
                      </m:sSupPr>
                      <m:e>
                        <m:r>
                          <a:rPr lang="en-US" altLang="zh-CN" i="1">
                            <a:latin typeface="Cambria Math" panose="02040503050406030204" pitchFamily="18" charset="0"/>
                          </a:rPr>
                          <m:t>𝑄𝑃</m:t>
                        </m:r>
                      </m:e>
                      <m:sup>
                        <m:r>
                          <a:rPr lang="en-US" altLang="zh-CN" i="1">
                            <a:latin typeface="Cambria Math" panose="02040503050406030204" pitchFamily="18" charset="0"/>
                          </a:rPr>
                          <m:t>2</m:t>
                        </m:r>
                      </m:sup>
                    </m:sSup>
                  </m:oMath>
                </a14:m>
                <a:endParaRPr lang="en-US" altLang="zh-CN" sz="2000" dirty="0" smtClean="0"/>
              </a:p>
              <a:p>
                <a:pPr marL="285750" indent="-285750">
                  <a:buFont typeface="Wingdings" panose="05000000000000000000" pitchFamily="2" charset="2"/>
                  <a:buChar char="u"/>
                </a:pPr>
                <a:r>
                  <a:rPr lang="en-US" altLang="zh-CN" sz="2000" dirty="0" smtClean="0"/>
                  <a:t>Strong edge PU : </a:t>
                </a:r>
                <a14:m>
                  <m:oMath xmlns:m="http://schemas.openxmlformats.org/officeDocument/2006/math">
                    <m:r>
                      <a:rPr lang="en-US" altLang="zh-CN" sz="2000" b="1" i="1">
                        <a:latin typeface="Cambria Math" panose="02040503050406030204" pitchFamily="18" charset="0"/>
                        <a:ea typeface="等线" panose="02010600030101010101" pitchFamily="2" charset="-122"/>
                        <a:cs typeface="Times New Roman" panose="02020603050405020304" pitchFamily="18" charset="0"/>
                      </a:rPr>
                      <m:t>𝐢𝐄𝐝𝐠𝐞𝐏𝐰𝐫</m:t>
                    </m:r>
                  </m:oMath>
                </a14:m>
                <a:r>
                  <a:rPr lang="en-US" altLang="zh-CN" sz="2000" dirty="0"/>
                  <a:t> </a:t>
                </a:r>
                <a:r>
                  <a:rPr lang="en-US" altLang="zh-CN" sz="2000" dirty="0" smtClean="0"/>
                  <a:t>&gt; </a:t>
                </a:r>
                <a14:m>
                  <m:oMath xmlns:m="http://schemas.openxmlformats.org/officeDocument/2006/math">
                    <m:r>
                      <a:rPr lang="en-US" altLang="zh-CN">
                        <a:latin typeface="Cambria Math" panose="02040503050406030204" pitchFamily="18" charset="0"/>
                      </a:rPr>
                      <m:t>2</m:t>
                    </m:r>
                    <m:r>
                      <a:rPr lang="en-US" altLang="zh-CN" b="0" i="1" smtClean="0">
                        <a:latin typeface="Cambria Math" panose="02040503050406030204" pitchFamily="18" charset="0"/>
                      </a:rPr>
                      <m:t>5</m:t>
                    </m:r>
                    <m:r>
                      <a:rPr lang="en-US" altLang="zh-CN" i="1">
                        <a:latin typeface="Cambria Math" panose="02040503050406030204" pitchFamily="18" charset="0"/>
                      </a:rPr>
                      <m:t>∗</m:t>
                    </m:r>
                    <m:sSup>
                      <m:sSupPr>
                        <m:ctrlPr>
                          <a:rPr lang="zh-CN" altLang="zh-CN" i="1">
                            <a:latin typeface="Cambria Math" panose="02040503050406030204" pitchFamily="18" charset="0"/>
                          </a:rPr>
                        </m:ctrlPr>
                      </m:sSupPr>
                      <m:e>
                        <m:r>
                          <a:rPr lang="en-US" altLang="zh-CN" i="1">
                            <a:latin typeface="Cambria Math" panose="02040503050406030204" pitchFamily="18" charset="0"/>
                          </a:rPr>
                          <m:t>𝑄𝑃</m:t>
                        </m:r>
                      </m:e>
                      <m:sup>
                        <m:r>
                          <a:rPr lang="en-US" altLang="zh-CN" i="1">
                            <a:latin typeface="Cambria Math" panose="02040503050406030204" pitchFamily="18" charset="0"/>
                          </a:rPr>
                          <m:t>2</m:t>
                        </m:r>
                      </m:sup>
                    </m:sSup>
                  </m:oMath>
                </a14:m>
                <a:endParaRPr lang="zh-CN" altLang="en-US" sz="2000" dirty="0"/>
              </a:p>
            </p:txBody>
          </p:sp>
        </mc:Choice>
        <mc:Fallback xmlns="">
          <p:sp>
            <p:nvSpPr>
              <p:cNvPr id="28" name="文本框 27"/>
              <p:cNvSpPr txBox="1">
                <a:spLocks noRot="1" noChangeAspect="1" noMove="1" noResize="1" noEditPoints="1" noAdjustHandles="1" noChangeArrowheads="1" noChangeShapeType="1" noTextEdit="1"/>
              </p:cNvSpPr>
              <p:nvPr/>
            </p:nvSpPr>
            <p:spPr>
              <a:xfrm>
                <a:off x="914399" y="4821866"/>
                <a:ext cx="6724357" cy="1015663"/>
              </a:xfrm>
              <a:prstGeom prst="rect">
                <a:avLst/>
              </a:prstGeom>
              <a:blipFill>
                <a:blip r:embed="rId5"/>
                <a:stretch>
                  <a:fillRect l="-816" t="-3593" b="-9581"/>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4264056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6" name="标题 17"/>
          <p:cNvSpPr>
            <a:spLocks noGrp="1"/>
          </p:cNvSpPr>
          <p:nvPr>
            <p:ph type="title"/>
          </p:nvPr>
        </p:nvSpPr>
        <p:spPr>
          <a:xfrm>
            <a:off x="457200" y="274638"/>
            <a:ext cx="8229600" cy="1143000"/>
          </a:xfrm>
        </p:spPr>
        <p:txBody>
          <a:bodyPr>
            <a:normAutofit fontScale="90000"/>
          </a:bodyPr>
          <a:lstStyle/>
          <a:p>
            <a:r>
              <a:rPr lang="en-US" altLang="zh-CN" sz="4400" b="1" dirty="0">
                <a:cs typeface="Times New Roman" panose="02020603050405020304" pitchFamily="18" charset="0"/>
              </a:rPr>
              <a:t>CNN oriented fast PU mode decision</a:t>
            </a:r>
          </a:p>
        </p:txBody>
      </p:sp>
      <p:sp>
        <p:nvSpPr>
          <p:cNvPr id="7" name="文本框 6"/>
          <p:cNvSpPr txBox="1"/>
          <p:nvPr/>
        </p:nvSpPr>
        <p:spPr>
          <a:xfrm>
            <a:off x="457200" y="1417638"/>
            <a:ext cx="4536831" cy="523220"/>
          </a:xfrm>
          <a:prstGeom prst="rect">
            <a:avLst/>
          </a:prstGeom>
          <a:noFill/>
        </p:spPr>
        <p:txBody>
          <a:bodyPr wrap="square" rtlCol="0">
            <a:spAutoFit/>
          </a:bodyPr>
          <a:lstStyle/>
          <a:p>
            <a:r>
              <a:rPr lang="en-US" altLang="zh-CN" sz="2800" b="1" dirty="0">
                <a:solidFill>
                  <a:srgbClr val="FF0000"/>
                </a:solidFill>
                <a:cs typeface="Times New Roman" panose="02020603050405020304" pitchFamily="18" charset="0"/>
              </a:rPr>
              <a:t>CNN based RMD process</a:t>
            </a:r>
            <a:endParaRPr lang="zh-CN" altLang="en-US" sz="2800" b="1" dirty="0">
              <a:solidFill>
                <a:srgbClr val="FF0000"/>
              </a:solidFill>
            </a:endParaRPr>
          </a:p>
        </p:txBody>
      </p:sp>
      <p:pic>
        <p:nvPicPr>
          <p:cNvPr id="3" name="图片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87011" y="2715064"/>
            <a:ext cx="5969977" cy="2785017"/>
          </a:xfrm>
          <a:prstGeom prst="rect">
            <a:avLst/>
          </a:prstGeom>
        </p:spPr>
      </p:pic>
      <p:sp>
        <p:nvSpPr>
          <p:cNvPr id="4" name="文本框 3"/>
          <p:cNvSpPr txBox="1"/>
          <p:nvPr/>
        </p:nvSpPr>
        <p:spPr>
          <a:xfrm>
            <a:off x="457200" y="1982578"/>
            <a:ext cx="8229600" cy="461665"/>
          </a:xfrm>
          <a:prstGeom prst="rect">
            <a:avLst/>
          </a:prstGeom>
          <a:noFill/>
        </p:spPr>
        <p:txBody>
          <a:bodyPr wrap="square" rtlCol="0">
            <a:spAutoFit/>
          </a:bodyPr>
          <a:lstStyle/>
          <a:p>
            <a:r>
              <a:rPr lang="en-US" altLang="zh-CN" sz="2400" dirty="0" smtClean="0"/>
              <a:t>The CNN </a:t>
            </a:r>
            <a:r>
              <a:rPr lang="en-US" altLang="zh-CN" sz="2400" dirty="0"/>
              <a:t>units in our algorithm are shared the same </a:t>
            </a:r>
            <a:r>
              <a:rPr lang="en-US" altLang="zh-CN" sz="2400" dirty="0" smtClean="0"/>
              <a:t>architecture</a:t>
            </a:r>
            <a:endParaRPr lang="zh-CN" altLang="en-US" sz="2400" dirty="0"/>
          </a:p>
        </p:txBody>
      </p:sp>
      <p:sp>
        <p:nvSpPr>
          <p:cNvPr id="5" name="文本框 4"/>
          <p:cNvSpPr txBox="1"/>
          <p:nvPr/>
        </p:nvSpPr>
        <p:spPr>
          <a:xfrm>
            <a:off x="2725615" y="5770902"/>
            <a:ext cx="3868616" cy="369332"/>
          </a:xfrm>
          <a:prstGeom prst="rect">
            <a:avLst/>
          </a:prstGeom>
          <a:noFill/>
        </p:spPr>
        <p:txBody>
          <a:bodyPr wrap="square" rtlCol="0">
            <a:spAutoFit/>
          </a:bodyPr>
          <a:lstStyle/>
          <a:p>
            <a:r>
              <a:rPr lang="en-US" altLang="zh-CN" dirty="0" smtClean="0"/>
              <a:t>The Proposed Architecture of CNN</a:t>
            </a:r>
            <a:endParaRPr lang="zh-CN" altLang="en-US" dirty="0"/>
          </a:p>
        </p:txBody>
      </p:sp>
    </p:spTree>
    <p:extLst>
      <p:ext uri="{BB962C8B-B14F-4D97-AF65-F5344CB8AC3E}">
        <p14:creationId xmlns:p14="http://schemas.microsoft.com/office/powerpoint/2010/main" val="63741773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tsinghua">
  <a:themeElements>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rgbClr val="C00000"/>
          </a:solidFill>
          <a:prstDash val="dash"/>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1_tsinghua">
  <a:themeElements>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rgbClr val="C00000"/>
          </a:solidFill>
          <a:prstDash val="dash"/>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10.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11.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12.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13.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14.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15.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16.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2.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3.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4.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5.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6.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7.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8.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ppt/theme/themeOverride9.xml><?xml version="1.0" encoding="utf-8"?>
<a:themeOverride xmlns:a="http://schemas.openxmlformats.org/drawingml/2006/main">
  <a:clrScheme name="技巧">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themeOverride>
</file>

<file path=docProps/app.xml><?xml version="1.0" encoding="utf-8"?>
<Properties xmlns="http://schemas.openxmlformats.org/officeDocument/2006/extended-properties" xmlns:vt="http://schemas.openxmlformats.org/officeDocument/2006/docPropsVTypes">
  <Template/>
  <TotalTime>6825</TotalTime>
  <Words>2596</Words>
  <Application>Microsoft Office PowerPoint</Application>
  <PresentationFormat>全屏显示(4:3)</PresentationFormat>
  <Paragraphs>302</Paragraphs>
  <Slides>25</Slides>
  <Notes>17</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25</vt:i4>
      </vt:variant>
    </vt:vector>
  </HeadingPairs>
  <TitlesOfParts>
    <vt:vector size="35" baseType="lpstr">
      <vt:lpstr>等线</vt:lpstr>
      <vt:lpstr>黑体</vt:lpstr>
      <vt:lpstr>宋体</vt:lpstr>
      <vt:lpstr>Arial</vt:lpstr>
      <vt:lpstr>Calibri</vt:lpstr>
      <vt:lpstr>Cambria Math</vt:lpstr>
      <vt:lpstr>Times New Roman</vt:lpstr>
      <vt:lpstr>Wingdings</vt:lpstr>
      <vt:lpstr>tsinghua</vt:lpstr>
      <vt:lpstr>1_tsinghua</vt:lpstr>
      <vt:lpstr>CNN ORIENTED FAST PU MODE DECISION FOR HEVC HARDWIRED INTRA ENCODER</vt:lpstr>
      <vt:lpstr> Outline</vt:lpstr>
      <vt:lpstr>Introduction</vt:lpstr>
      <vt:lpstr>PowerPoint 演示文稿</vt:lpstr>
      <vt:lpstr>Introduction</vt:lpstr>
      <vt:lpstr> Outline</vt:lpstr>
      <vt:lpstr>CNN oriented fast PU mode decision</vt:lpstr>
      <vt:lpstr>CNN oriented fast PU mode decision</vt:lpstr>
      <vt:lpstr>CNN oriented fast PU mode decision</vt:lpstr>
      <vt:lpstr>CNN oriented fast PU mode decision</vt:lpstr>
      <vt:lpstr>PowerPoint 演示文稿</vt:lpstr>
      <vt:lpstr>PowerPoint 演示文稿</vt:lpstr>
      <vt:lpstr>PowerPoint 演示文稿</vt:lpstr>
      <vt:lpstr> Outline</vt:lpstr>
      <vt:lpstr>PowerPoint 演示文稿</vt:lpstr>
      <vt:lpstr>PowerPoint 演示文稿</vt:lpstr>
      <vt:lpstr> Outline</vt:lpstr>
      <vt:lpstr>PowerPoint 演示文稿</vt:lpstr>
      <vt:lpstr>PowerPoint 演示文稿</vt:lpstr>
      <vt:lpstr>PowerPoint 演示文稿</vt:lpstr>
      <vt:lpstr> Outline</vt:lpstr>
      <vt:lpstr>PowerPoint 演示文稿</vt:lpstr>
      <vt:lpstr> Outline</vt:lpstr>
      <vt:lpstr>PowerPoint 演示文稿</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yunpeng</dc:creator>
  <cp:lastModifiedBy>Fit</cp:lastModifiedBy>
  <cp:revision>207</cp:revision>
  <dcterms:created xsi:type="dcterms:W3CDTF">2016-11-21T11:36:36Z</dcterms:created>
  <dcterms:modified xsi:type="dcterms:W3CDTF">2017-11-05T02:43:11Z</dcterms:modified>
</cp:coreProperties>
</file>