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8" r:id="rId3"/>
    <p:sldId id="261" r:id="rId4"/>
    <p:sldId id="260" r:id="rId5"/>
    <p:sldId id="262" r:id="rId6"/>
    <p:sldId id="259" r:id="rId7"/>
    <p:sldId id="264" r:id="rId8"/>
    <p:sldId id="266" r:id="rId9"/>
    <p:sldId id="267" r:id="rId10"/>
    <p:sldId id="268" r:id="rId11"/>
    <p:sldId id="269" r:id="rId12"/>
    <p:sldId id="270" r:id="rId13"/>
    <p:sldId id="271" r:id="rId1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345"/>
    <p:restoredTop sz="77970"/>
  </p:normalViewPr>
  <p:slideViewPr>
    <p:cSldViewPr snapToGrid="0">
      <p:cViewPr varScale="1">
        <p:scale>
          <a:sx n="117" d="100"/>
          <a:sy n="117" d="100"/>
        </p:scale>
        <p:origin x="1936" y="184"/>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302440-6106-1F4C-86D9-860DEA0DBE01}" type="datetimeFigureOut">
              <a:rPr lang="de-DE" smtClean="0"/>
              <a:t>28.02.23</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169F72-2702-3341-8107-6D9E61E8C176}" type="slidenum">
              <a:rPr lang="de-DE" smtClean="0"/>
              <a:t>‹Nr.›</a:t>
            </a:fld>
            <a:endParaRPr lang="de-DE"/>
          </a:p>
        </p:txBody>
      </p:sp>
    </p:spTree>
    <p:extLst>
      <p:ext uri="{BB962C8B-B14F-4D97-AF65-F5344CB8AC3E}">
        <p14:creationId xmlns:p14="http://schemas.microsoft.com/office/powerpoint/2010/main" val="1692557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Measuring the Similarity of Files by Data Compression</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 </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My name is Hubert Schölnast. I am a staff member of the Institute for IT Security Research at the University of Applied Sciences St. Pölten in Austria, and this is my presentation for the Data Compression Conference 2023 in Snowbird, Utah, United States.</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This work is an early part of my dissertation, which I am writing at the University of Vienna under the supervision of Prof. Edgar Weippl. My dissertation project is funded by the </a:t>
            </a:r>
            <a:r>
              <a:rPr lang="de-AT" sz="1800" noProof="0" dirty="0">
                <a:effectLst/>
                <a:latin typeface="Calibri" panose="020F0502020204030204" pitchFamily="34" charset="0"/>
                <a:ea typeface="Calibri" panose="020F0502020204030204" pitchFamily="34" charset="0"/>
                <a:cs typeface="Times New Roman" panose="02020603050405020304" pitchFamily="18" charset="0"/>
              </a:rPr>
              <a:t>Gesellschaft für Forschungsförderung des Landes Niederösterreich </a:t>
            </a:r>
            <a:r>
              <a:rPr lang="en-US" sz="1800" dirty="0">
                <a:effectLst/>
                <a:latin typeface="Calibri" panose="020F0502020204030204" pitchFamily="34" charset="0"/>
                <a:ea typeface="Calibri" panose="020F0502020204030204" pitchFamily="34" charset="0"/>
                <a:cs typeface="Times New Roman" panose="02020603050405020304" pitchFamily="18" charset="0"/>
              </a:rPr>
              <a:t>under the Dissertation Grant Research, Technology, and Innovation.</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Foliennummernplatzhalter 3"/>
          <p:cNvSpPr>
            <a:spLocks noGrp="1"/>
          </p:cNvSpPr>
          <p:nvPr>
            <p:ph type="sldNum" sz="quarter" idx="5"/>
          </p:nvPr>
        </p:nvSpPr>
        <p:spPr/>
        <p:txBody>
          <a:bodyPr/>
          <a:lstStyle/>
          <a:p>
            <a:fld id="{30169F72-2702-3341-8107-6D9E61E8C176}" type="slidenum">
              <a:rPr lang="de-DE" smtClean="0"/>
              <a:t>1</a:t>
            </a:fld>
            <a:endParaRPr lang="de-DE"/>
          </a:p>
        </p:txBody>
      </p:sp>
    </p:spTree>
    <p:extLst>
      <p:ext uri="{BB962C8B-B14F-4D97-AF65-F5344CB8AC3E}">
        <p14:creationId xmlns:p14="http://schemas.microsoft.com/office/powerpoint/2010/main" val="24957787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Experiments</a:t>
            </a:r>
          </a:p>
          <a:p>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The two meta-algorithms were subjected to an extensive practical test together with the compression algorithms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gzip</a:t>
            </a:r>
            <a:r>
              <a:rPr lang="en-US" sz="1800" dirty="0">
                <a:effectLst/>
                <a:latin typeface="Calibri" panose="020F0502020204030204" pitchFamily="34" charset="0"/>
                <a:ea typeface="Calibri" panose="020F0502020204030204" pitchFamily="34" charset="0"/>
                <a:cs typeface="Times New Roman" panose="02020603050405020304" pitchFamily="18" charset="0"/>
              </a:rPr>
              <a:t>, bzip2 and Re-Pair. </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Five labeled datasets containing about 6500 files were subjected to a classification process using these algorithms. A full confusion matrix was created for each combination of dataset, meta-algorithm, and compression algorithm. From each matrix, the accuracy was calculated, which was used as an indicator of the quality of the classification.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Calibri" panose="020F0502020204030204" pitchFamily="34" charset="0"/>
                <a:ea typeface="Calibri" panose="020F0502020204030204" pitchFamily="34" charset="0"/>
                <a:cs typeface="Times New Roman" panose="02020603050405020304" pitchFamily="18" charset="0"/>
              </a:rPr>
              <a:t>Two normalized metrics were also compared on one data set.</a:t>
            </a:r>
          </a:p>
        </p:txBody>
      </p:sp>
      <p:sp>
        <p:nvSpPr>
          <p:cNvPr id="4" name="Foliennummernplatzhalter 3"/>
          <p:cNvSpPr>
            <a:spLocks noGrp="1"/>
          </p:cNvSpPr>
          <p:nvPr>
            <p:ph type="sldNum" sz="quarter" idx="5"/>
          </p:nvPr>
        </p:nvSpPr>
        <p:spPr/>
        <p:txBody>
          <a:bodyPr/>
          <a:lstStyle/>
          <a:p>
            <a:fld id="{30169F72-2702-3341-8107-6D9E61E8C176}" type="slidenum">
              <a:rPr lang="de-DE" smtClean="0"/>
              <a:t>10</a:t>
            </a:fld>
            <a:endParaRPr lang="de-DE"/>
          </a:p>
        </p:txBody>
      </p:sp>
    </p:spTree>
    <p:extLst>
      <p:ext uri="{BB962C8B-B14F-4D97-AF65-F5344CB8AC3E}">
        <p14:creationId xmlns:p14="http://schemas.microsoft.com/office/powerpoint/2010/main" val="9815734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Results</a:t>
            </a:r>
          </a:p>
          <a:p>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When Re-Pair was used,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Concat</a:t>
            </a:r>
            <a:r>
              <a:rPr lang="en-US" sz="1800" dirty="0">
                <a:effectLst/>
                <a:latin typeface="Calibri" panose="020F0502020204030204" pitchFamily="34" charset="0"/>
                <a:ea typeface="Calibri" panose="020F0502020204030204" pitchFamily="34" charset="0"/>
                <a:cs typeface="Times New Roman" panose="02020603050405020304" pitchFamily="18" charset="0"/>
              </a:rPr>
              <a:t> Compress achieved the better results in about 2/3 of all cases, but this finding is not conclusive. </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err="1">
                <a:effectLst/>
                <a:latin typeface="Calibri" panose="020F0502020204030204" pitchFamily="34" charset="0"/>
                <a:ea typeface="Calibri" panose="020F0502020204030204" pitchFamily="34" charset="0"/>
                <a:cs typeface="Times New Roman" panose="02020603050405020304" pitchFamily="18" charset="0"/>
              </a:rPr>
              <a:t>Concat</a:t>
            </a:r>
            <a:r>
              <a:rPr lang="en-US" sz="1800" dirty="0">
                <a:effectLst/>
                <a:latin typeface="Calibri" panose="020F0502020204030204" pitchFamily="34" charset="0"/>
                <a:ea typeface="Calibri" panose="020F0502020204030204" pitchFamily="34" charset="0"/>
                <a:cs typeface="Times New Roman" panose="02020603050405020304" pitchFamily="18" charset="0"/>
              </a:rPr>
              <a:t> Compress was combined with three different compression algorithms in this study. This showed that in the experiments performed, the average accuracy of Re-Pair was slightly better than that of the two other algorithms which, on the other hand, achieved 100% accuracy in some cases, while in some cases they gave much weaker results than Re-Pair.</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Re-Pair, on the other hand, was never better than 94.1%, but was also never noticeably bad.</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Foliennummernplatzhalter 3"/>
          <p:cNvSpPr>
            <a:spLocks noGrp="1"/>
          </p:cNvSpPr>
          <p:nvPr>
            <p:ph type="sldNum" sz="quarter" idx="5"/>
          </p:nvPr>
        </p:nvSpPr>
        <p:spPr/>
        <p:txBody>
          <a:bodyPr/>
          <a:lstStyle/>
          <a:p>
            <a:fld id="{30169F72-2702-3341-8107-6D9E61E8C176}" type="slidenum">
              <a:rPr lang="de-DE" smtClean="0"/>
              <a:t>11</a:t>
            </a:fld>
            <a:endParaRPr lang="de-DE"/>
          </a:p>
        </p:txBody>
      </p:sp>
    </p:spTree>
    <p:extLst>
      <p:ext uri="{BB962C8B-B14F-4D97-AF65-F5344CB8AC3E}">
        <p14:creationId xmlns:p14="http://schemas.microsoft.com/office/powerpoint/2010/main" val="9350975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Conclusion and Future Work</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 </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err="1">
                <a:effectLst/>
                <a:latin typeface="Calibri" panose="020F0502020204030204" pitchFamily="34" charset="0"/>
                <a:ea typeface="Calibri" panose="020F0502020204030204" pitchFamily="34" charset="0"/>
                <a:cs typeface="Times New Roman" panose="02020603050405020304" pitchFamily="18" charset="0"/>
              </a:rPr>
              <a:t>Concat</a:t>
            </a:r>
            <a:r>
              <a:rPr lang="en-US" sz="1800" dirty="0">
                <a:effectLst/>
                <a:latin typeface="Calibri" panose="020F0502020204030204" pitchFamily="34" charset="0"/>
                <a:ea typeface="Calibri" panose="020F0502020204030204" pitchFamily="34" charset="0"/>
                <a:cs typeface="Times New Roman" panose="02020603050405020304" pitchFamily="18" charset="0"/>
              </a:rPr>
              <a:t> Compress needs to be tested with additional compression algorithms.</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Cross Compress requires modified compression programs to be written to be able to test this meta-algorithm more extensively as well.</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Sometimes Cross Compress showed better results than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Concat</a:t>
            </a:r>
            <a:r>
              <a:rPr lang="en-US" sz="1800" dirty="0">
                <a:effectLst/>
                <a:latin typeface="Calibri" panose="020F0502020204030204" pitchFamily="34" charset="0"/>
                <a:ea typeface="Calibri" panose="020F0502020204030204" pitchFamily="34" charset="0"/>
                <a:cs typeface="Times New Roman" panose="02020603050405020304" pitchFamily="18" charset="0"/>
              </a:rPr>
              <a:t> Compress, then again it was the other way around. It is unclear why this is so. Future studies will have to clarify this.</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Normalization metrics were only tested with one data set, but the results showed that the impact of the metrics is larger than expected. Therefore, further experiments are needed.</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Foliennummernplatzhalter 3"/>
          <p:cNvSpPr>
            <a:spLocks noGrp="1"/>
          </p:cNvSpPr>
          <p:nvPr>
            <p:ph type="sldNum" sz="quarter" idx="5"/>
          </p:nvPr>
        </p:nvSpPr>
        <p:spPr/>
        <p:txBody>
          <a:bodyPr/>
          <a:lstStyle/>
          <a:p>
            <a:fld id="{30169F72-2702-3341-8107-6D9E61E8C176}" type="slidenum">
              <a:rPr lang="de-DE" smtClean="0"/>
              <a:t>12</a:t>
            </a:fld>
            <a:endParaRPr lang="de-DE"/>
          </a:p>
        </p:txBody>
      </p:sp>
    </p:spTree>
    <p:extLst>
      <p:ext uri="{BB962C8B-B14F-4D97-AF65-F5344CB8AC3E}">
        <p14:creationId xmlns:p14="http://schemas.microsoft.com/office/powerpoint/2010/main" val="17530394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sz="1800" dirty="0" err="1">
                <a:effectLst/>
                <a:latin typeface="Calibri" panose="020F0502020204030204" pitchFamily="34" charset="0"/>
                <a:ea typeface="Calibri" panose="020F0502020204030204" pitchFamily="34" charset="0"/>
                <a:cs typeface="Times New Roman" panose="02020603050405020304" pitchFamily="18" charset="0"/>
              </a:rPr>
              <a:t>Thank</a:t>
            </a:r>
            <a:r>
              <a:rPr lang="de-AT" sz="1800" dirty="0">
                <a:effectLst/>
                <a:latin typeface="Calibri" panose="020F0502020204030204" pitchFamily="34" charset="0"/>
                <a:ea typeface="Calibri" panose="020F0502020204030204" pitchFamily="34" charset="0"/>
                <a:cs typeface="Times New Roman" panose="02020603050405020304" pitchFamily="18" charset="0"/>
              </a:rPr>
              <a:t> </a:t>
            </a:r>
            <a:r>
              <a:rPr lang="de-AT" sz="1800" dirty="0" err="1">
                <a:effectLst/>
                <a:latin typeface="Calibri" panose="020F0502020204030204" pitchFamily="34" charset="0"/>
                <a:ea typeface="Calibri" panose="020F0502020204030204" pitchFamily="34" charset="0"/>
                <a:cs typeface="Times New Roman" panose="02020603050405020304" pitchFamily="18" charset="0"/>
              </a:rPr>
              <a:t>you</a:t>
            </a:r>
            <a:r>
              <a:rPr lang="de-AT" sz="1800" dirty="0">
                <a:effectLst/>
                <a:latin typeface="Calibri" panose="020F0502020204030204" pitchFamily="34" charset="0"/>
                <a:ea typeface="Calibri" panose="020F0502020204030204" pitchFamily="34" charset="0"/>
                <a:cs typeface="Times New Roman" panose="02020603050405020304" pitchFamily="18" charset="0"/>
              </a:rPr>
              <a:t> and goodbye</a:t>
            </a:r>
          </a:p>
        </p:txBody>
      </p:sp>
      <p:sp>
        <p:nvSpPr>
          <p:cNvPr id="4" name="Foliennummernplatzhalter 3"/>
          <p:cNvSpPr>
            <a:spLocks noGrp="1"/>
          </p:cNvSpPr>
          <p:nvPr>
            <p:ph type="sldNum" sz="quarter" idx="5"/>
          </p:nvPr>
        </p:nvSpPr>
        <p:spPr/>
        <p:txBody>
          <a:bodyPr/>
          <a:lstStyle/>
          <a:p>
            <a:fld id="{30169F72-2702-3341-8107-6D9E61E8C176}" type="slidenum">
              <a:rPr lang="de-DE" smtClean="0"/>
              <a:t>13</a:t>
            </a:fld>
            <a:endParaRPr lang="de-DE"/>
          </a:p>
        </p:txBody>
      </p:sp>
    </p:spTree>
    <p:extLst>
      <p:ext uri="{BB962C8B-B14F-4D97-AF65-F5344CB8AC3E}">
        <p14:creationId xmlns:p14="http://schemas.microsoft.com/office/powerpoint/2010/main" val="8096754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sz="6000" dirty="0"/>
              <a:t>Theoretical Background</a:t>
            </a:r>
          </a:p>
          <a:p>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Already Gregory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Chaitin</a:t>
            </a:r>
            <a:r>
              <a:rPr lang="en-US" sz="1800" dirty="0">
                <a:effectLst/>
                <a:latin typeface="Calibri" panose="020F0502020204030204" pitchFamily="34" charset="0"/>
                <a:ea typeface="Calibri" panose="020F0502020204030204" pitchFamily="34" charset="0"/>
                <a:cs typeface="Times New Roman" panose="02020603050405020304" pitchFamily="18" charset="0"/>
              </a:rPr>
              <a:t> described in 1977 some values that measure the information that two files have in common.</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Foliennummernplatzhalter 3"/>
          <p:cNvSpPr>
            <a:spLocks noGrp="1"/>
          </p:cNvSpPr>
          <p:nvPr>
            <p:ph type="sldNum" sz="quarter" idx="5"/>
          </p:nvPr>
        </p:nvSpPr>
        <p:spPr/>
        <p:txBody>
          <a:bodyPr/>
          <a:lstStyle/>
          <a:p>
            <a:fld id="{30169F72-2702-3341-8107-6D9E61E8C176}" type="slidenum">
              <a:rPr lang="de-DE" smtClean="0"/>
              <a:t>2</a:t>
            </a:fld>
            <a:endParaRPr lang="de-DE"/>
          </a:p>
        </p:txBody>
      </p:sp>
    </p:spTree>
    <p:extLst>
      <p:ext uri="{BB962C8B-B14F-4D97-AF65-F5344CB8AC3E}">
        <p14:creationId xmlns:p14="http://schemas.microsoft.com/office/powerpoint/2010/main" val="2408175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Similar measures were also derived from Shannon Entropy decades earlier, such as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Kullback-Leibler</a:t>
            </a:r>
            <a:r>
              <a:rPr lang="en-US" sz="1800" dirty="0">
                <a:effectLst/>
                <a:latin typeface="Calibri" panose="020F0502020204030204" pitchFamily="34" charset="0"/>
                <a:ea typeface="Calibri" panose="020F0502020204030204" pitchFamily="34" charset="0"/>
                <a:cs typeface="Times New Roman" panose="02020603050405020304" pitchFamily="18" charset="0"/>
              </a:rPr>
              <a:t> divergence.</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Foliennummernplatzhalter 3"/>
          <p:cNvSpPr>
            <a:spLocks noGrp="1"/>
          </p:cNvSpPr>
          <p:nvPr>
            <p:ph type="sldNum" sz="quarter" idx="5"/>
          </p:nvPr>
        </p:nvSpPr>
        <p:spPr/>
        <p:txBody>
          <a:bodyPr/>
          <a:lstStyle/>
          <a:p>
            <a:fld id="{30169F72-2702-3341-8107-6D9E61E8C176}" type="slidenum">
              <a:rPr lang="de-DE" smtClean="0"/>
              <a:t>3</a:t>
            </a:fld>
            <a:endParaRPr lang="de-DE"/>
          </a:p>
        </p:txBody>
      </p:sp>
    </p:spTree>
    <p:extLst>
      <p:ext uri="{BB962C8B-B14F-4D97-AF65-F5344CB8AC3E}">
        <p14:creationId xmlns:p14="http://schemas.microsoft.com/office/powerpoint/2010/main" val="27008382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But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Kullback-Leibler</a:t>
            </a:r>
            <a:r>
              <a:rPr lang="en-US" sz="1800" dirty="0">
                <a:effectLst/>
                <a:latin typeface="Calibri" panose="020F0502020204030204" pitchFamily="34" charset="0"/>
                <a:ea typeface="Calibri" panose="020F0502020204030204" pitchFamily="34" charset="0"/>
                <a:cs typeface="Times New Roman" panose="02020603050405020304" pitchFamily="18" charset="0"/>
              </a:rPr>
              <a:t> divergence does not see that "post," "stop," "spot," and even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poststopspot</a:t>
            </a:r>
            <a:r>
              <a:rPr lang="en-US" sz="1800" dirty="0">
                <a:effectLst/>
                <a:latin typeface="Calibri" panose="020F0502020204030204" pitchFamily="34" charset="0"/>
                <a:ea typeface="Calibri" panose="020F0502020204030204" pitchFamily="34" charset="0"/>
                <a:cs typeface="Times New Roman" panose="02020603050405020304" pitchFamily="18" charset="0"/>
              </a:rPr>
              <a:t>" are four distinct strings, and the Kolmogorov complexity is incomputable for theoretical reasons, and so are all measures derived from it. </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Foliennummernplatzhalter 3"/>
          <p:cNvSpPr>
            <a:spLocks noGrp="1"/>
          </p:cNvSpPr>
          <p:nvPr>
            <p:ph type="sldNum" sz="quarter" idx="5"/>
          </p:nvPr>
        </p:nvSpPr>
        <p:spPr/>
        <p:txBody>
          <a:bodyPr/>
          <a:lstStyle/>
          <a:p>
            <a:fld id="{30169F72-2702-3341-8107-6D9E61E8C176}" type="slidenum">
              <a:rPr lang="de-DE" smtClean="0"/>
              <a:t>4</a:t>
            </a:fld>
            <a:endParaRPr lang="de-DE"/>
          </a:p>
        </p:txBody>
      </p:sp>
    </p:spTree>
    <p:extLst>
      <p:ext uri="{BB962C8B-B14F-4D97-AF65-F5344CB8AC3E}">
        <p14:creationId xmlns:p14="http://schemas.microsoft.com/office/powerpoint/2010/main" val="33851563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The Solution is to replace impractical theoretical measures by practical approximations to these values.</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Here, Algorithmic Joint Complexity and </a:t>
            </a:r>
            <a:r>
              <a:rPr lang="en-US" sz="4000" dirty="0" err="1"/>
              <a:t>Kullback-Leibler</a:t>
            </a:r>
            <a:r>
              <a:rPr lang="en-US" sz="4000" dirty="0"/>
              <a:t> Divergence</a:t>
            </a:r>
            <a:r>
              <a:rPr lang="en-US" sz="1800" dirty="0">
                <a:effectLst/>
                <a:latin typeface="Calibri" panose="020F0502020204030204" pitchFamily="34" charset="0"/>
                <a:ea typeface="Calibri" panose="020F0502020204030204" pitchFamily="34" charset="0"/>
                <a:cs typeface="Times New Roman" panose="02020603050405020304" pitchFamily="18" charset="0"/>
              </a:rPr>
              <a:t> are replaced by Compression Joint Complexity and Compression Divergence.</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The two meta-algorithms that can be used to determine these values are explained in the following slides.</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In this paper, both algorithms are compared in a practical test.</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Foliennummernplatzhalter 3"/>
          <p:cNvSpPr>
            <a:spLocks noGrp="1"/>
          </p:cNvSpPr>
          <p:nvPr>
            <p:ph type="sldNum" sz="quarter" idx="5"/>
          </p:nvPr>
        </p:nvSpPr>
        <p:spPr/>
        <p:txBody>
          <a:bodyPr/>
          <a:lstStyle/>
          <a:p>
            <a:fld id="{30169F72-2702-3341-8107-6D9E61E8C176}" type="slidenum">
              <a:rPr lang="de-DE" smtClean="0"/>
              <a:t>5</a:t>
            </a:fld>
            <a:endParaRPr lang="de-DE"/>
          </a:p>
        </p:txBody>
      </p:sp>
    </p:spTree>
    <p:extLst>
      <p:ext uri="{BB962C8B-B14F-4D97-AF65-F5344CB8AC3E}">
        <p14:creationId xmlns:p14="http://schemas.microsoft.com/office/powerpoint/2010/main" val="32335252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The 1st meta-algorithm is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Concat</a:t>
            </a:r>
            <a:r>
              <a:rPr lang="en-US" sz="1800" dirty="0">
                <a:effectLst/>
                <a:latin typeface="Calibri" panose="020F0502020204030204" pitchFamily="34" charset="0"/>
                <a:ea typeface="Calibri" panose="020F0502020204030204" pitchFamily="34" charset="0"/>
                <a:cs typeface="Times New Roman" panose="02020603050405020304" pitchFamily="18" charset="0"/>
              </a:rPr>
              <a:t> Compress.</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It works as follows:</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Concatenate the two files x and y so that you get the concatenated file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xy</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Use any compression algorithm to compress the file x. The result is the compressed file x*, and the compressed size of x* is C(x). Then do the same with file y. You get the compressed file y* with size C(y). Then compress the concatenated file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xy</a:t>
            </a:r>
            <a:r>
              <a:rPr lang="en-US" sz="1800" dirty="0">
                <a:effectLst/>
                <a:latin typeface="Calibri" panose="020F0502020204030204" pitchFamily="34" charset="0"/>
                <a:ea typeface="Calibri" panose="020F0502020204030204" pitchFamily="34" charset="0"/>
                <a:cs typeface="Times New Roman" panose="02020603050405020304" pitchFamily="18" charset="0"/>
              </a:rPr>
              <a:t> and you get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xy</a:t>
            </a:r>
            <a:r>
              <a:rPr lang="en-US" sz="1800" dirty="0">
                <a:effectLst/>
                <a:latin typeface="Calibri" panose="020F0502020204030204" pitchFamily="34" charset="0"/>
                <a:ea typeface="Calibri" panose="020F0502020204030204" pitchFamily="34" charset="0"/>
                <a:cs typeface="Times New Roman" panose="02020603050405020304" pitchFamily="18" charset="0"/>
              </a:rPr>
              <a:t>)* whose size is C(</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x,y</a:t>
            </a:r>
            <a:r>
              <a:rPr lang="en-US" sz="1800" dirty="0">
                <a:effectLst/>
                <a:latin typeface="Calibri" panose="020F0502020204030204" pitchFamily="34" charset="0"/>
                <a:ea typeface="Calibri" panose="020F0502020204030204" pitchFamily="34" charset="0"/>
                <a:cs typeface="Times New Roman" panose="02020603050405020304" pitchFamily="18" charset="0"/>
              </a:rPr>
              <a:t>).</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The Compression Joint Complexity C(</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x:y</a:t>
            </a:r>
            <a:r>
              <a:rPr lang="en-US" sz="1800" dirty="0">
                <a:effectLst/>
                <a:latin typeface="Calibri" panose="020F0502020204030204" pitchFamily="34" charset="0"/>
                <a:ea typeface="Calibri" panose="020F0502020204030204" pitchFamily="34" charset="0"/>
                <a:cs typeface="Times New Roman" panose="02020603050405020304" pitchFamily="18" charset="0"/>
              </a:rPr>
              <a:t>) is now C(x)+C(y)-C(</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x,y</a:t>
            </a:r>
            <a:r>
              <a:rPr lang="en-US" sz="1800" dirty="0">
                <a:effectLst/>
                <a:latin typeface="Calibri" panose="020F0502020204030204" pitchFamily="34" charset="0"/>
                <a:ea typeface="Calibri" panose="020F0502020204030204" pitchFamily="34" charset="0"/>
                <a:cs typeface="Times New Roman" panose="02020603050405020304" pitchFamily="18" charset="0"/>
              </a:rPr>
              <a:t>).</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Foliennummernplatzhalter 3"/>
          <p:cNvSpPr>
            <a:spLocks noGrp="1"/>
          </p:cNvSpPr>
          <p:nvPr>
            <p:ph type="sldNum" sz="quarter" idx="5"/>
          </p:nvPr>
        </p:nvSpPr>
        <p:spPr/>
        <p:txBody>
          <a:bodyPr/>
          <a:lstStyle/>
          <a:p>
            <a:fld id="{30169F72-2702-3341-8107-6D9E61E8C176}" type="slidenum">
              <a:rPr lang="de-DE" smtClean="0"/>
              <a:t>6</a:t>
            </a:fld>
            <a:endParaRPr lang="de-DE"/>
          </a:p>
        </p:txBody>
      </p:sp>
    </p:spTree>
    <p:extLst>
      <p:ext uri="{BB962C8B-B14F-4D97-AF65-F5344CB8AC3E}">
        <p14:creationId xmlns:p14="http://schemas.microsoft.com/office/powerpoint/2010/main" val="4839730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izenplatzhalter 2"/>
              <p:cNvSpPr>
                <a:spLocks noGrp="1"/>
              </p:cNvSpPr>
              <p:nvPr>
                <p:ph type="body" idx="1"/>
              </p:nvPr>
            </p:nvSpPr>
            <p:spPr/>
            <p:txBody>
              <a:bodyPr/>
              <a:lstStyle/>
              <a:p>
                <a:r>
                  <a:rPr lang="en-US" sz="1800" noProof="0" dirty="0">
                    <a:effectLst/>
                    <a:latin typeface="Calibri" panose="020F0502020204030204" pitchFamily="34" charset="0"/>
                    <a:ea typeface="Calibri" panose="020F0502020204030204" pitchFamily="34" charset="0"/>
                    <a:cs typeface="Times New Roman" panose="02020603050405020304" pitchFamily="18" charset="0"/>
                  </a:rPr>
                  <a:t>For a compression program to be used with Cross Compress, we need two new versions of it:</a:t>
                </a:r>
              </a:p>
              <a:p>
                <a:r>
                  <a:rPr lang="en-US" sz="1800" noProof="0" dirty="0">
                    <a:effectLst/>
                    <a:latin typeface="Calibri" panose="020F0502020204030204" pitchFamily="34" charset="0"/>
                    <a:ea typeface="Calibri" panose="020F0502020204030204" pitchFamily="34" charset="0"/>
                    <a:cs typeface="Times New Roman" panose="02020603050405020304" pitchFamily="18" charset="0"/>
                  </a:rPr>
                  <a:t>The first one is the "Conventional Compressor".</a:t>
                </a:r>
              </a:p>
              <a:p>
                <a:r>
                  <a:rPr lang="en-US" sz="1800" noProof="0" dirty="0">
                    <a:effectLst/>
                    <a:latin typeface="Calibri" panose="020F0502020204030204" pitchFamily="34" charset="0"/>
                    <a:ea typeface="Calibri" panose="020F0502020204030204" pitchFamily="34" charset="0"/>
                    <a:cs typeface="Times New Roman" panose="02020603050405020304" pitchFamily="18" charset="0"/>
                  </a:rPr>
                  <a:t>It works like a "normal" compression program, but instead of writing only one file to the output, it writes x</a:t>
                </a:r>
                <a:r>
                  <a:rPr lang="en-US" sz="1800" baseline="-25000" noProof="0" dirty="0">
                    <a:effectLst/>
                    <a:latin typeface="Calibri" panose="020F0502020204030204" pitchFamily="34" charset="0"/>
                    <a:ea typeface="Calibri" panose="020F0502020204030204" pitchFamily="34" charset="0"/>
                    <a:cs typeface="Times New Roman" panose="02020603050405020304" pitchFamily="18" charset="0"/>
                  </a:rPr>
                  <a:t>c</a:t>
                </a:r>
                <a:r>
                  <a:rPr lang="en-US" sz="1800" noProof="0" dirty="0">
                    <a:effectLst/>
                    <a:latin typeface="Calibri" panose="020F0502020204030204" pitchFamily="34" charset="0"/>
                    <a:ea typeface="Calibri" panose="020F0502020204030204" pitchFamily="34" charset="0"/>
                    <a:cs typeface="Times New Roman" panose="02020603050405020304" pitchFamily="18" charset="0"/>
                  </a:rPr>
                  <a:t> and </a:t>
                </a:r>
                <a:r>
                  <a:rPr lang="en-US" sz="1800" noProof="0" dirty="0" err="1">
                    <a:effectLst/>
                    <a:latin typeface="Calibri" panose="020F0502020204030204" pitchFamily="34" charset="0"/>
                    <a:ea typeface="Calibri" panose="020F0502020204030204" pitchFamily="34" charset="0"/>
                    <a:cs typeface="Times New Roman" panose="02020603050405020304" pitchFamily="18" charset="0"/>
                  </a:rPr>
                  <a:t>x</a:t>
                </a:r>
                <a:r>
                  <a:rPr lang="en-US" sz="1800" baseline="-25000" noProof="0" dirty="0" err="1">
                    <a:effectLst/>
                    <a:latin typeface="Calibri" panose="020F0502020204030204" pitchFamily="34" charset="0"/>
                    <a:ea typeface="Calibri" panose="020F0502020204030204" pitchFamily="34" charset="0"/>
                    <a:cs typeface="Times New Roman" panose="02020603050405020304" pitchFamily="18" charset="0"/>
                  </a:rPr>
                  <a:t>r</a:t>
                </a:r>
                <a:r>
                  <a:rPr lang="en-US" sz="1800" noProof="0" dirty="0">
                    <a:effectLst/>
                    <a:latin typeface="Calibri" panose="020F0502020204030204" pitchFamily="34" charset="0"/>
                    <a:ea typeface="Calibri" panose="020F0502020204030204" pitchFamily="34" charset="0"/>
                    <a:cs typeface="Times New Roman" panose="02020603050405020304" pitchFamily="18" charset="0"/>
                  </a:rPr>
                  <a:t> as two separate files.</a:t>
                </a:r>
              </a:p>
              <a:p>
                <a:r>
                  <a:rPr lang="en-US" sz="1800" noProof="0" dirty="0">
                    <a:effectLst/>
                    <a:latin typeface="Calibri" panose="020F0502020204030204" pitchFamily="34" charset="0"/>
                    <a:ea typeface="Calibri" panose="020F0502020204030204" pitchFamily="34" charset="0"/>
                    <a:cs typeface="Times New Roman" panose="02020603050405020304" pitchFamily="18" charset="0"/>
                  </a:rPr>
                  <a:t>The second modified version of the compression program is the "Advanced Compressor" which reads two input files: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noProof="0" dirty="0">
                    <a:effectLst/>
                    <a:latin typeface="Calibri" panose="020F0502020204030204" pitchFamily="34" charset="0"/>
                    <a:ea typeface="Calibri" panose="020F0502020204030204" pitchFamily="34" charset="0"/>
                    <a:cs typeface="Times New Roman" panose="02020603050405020304" pitchFamily="18" charset="0"/>
                  </a:rPr>
                  <a:t>Of course, it reads file x, which is the file to be compressed, but it also reads the rule file </a:t>
                </a:r>
                <a:r>
                  <a:rPr lang="en-US" sz="1800" noProof="0" dirty="0" err="1">
                    <a:effectLst/>
                    <a:latin typeface="Calibri" panose="020F0502020204030204" pitchFamily="34" charset="0"/>
                    <a:ea typeface="Calibri" panose="020F0502020204030204" pitchFamily="34" charset="0"/>
                    <a:cs typeface="Times New Roman" panose="02020603050405020304" pitchFamily="18" charset="0"/>
                  </a:rPr>
                  <a:t>y</a:t>
                </a:r>
                <a:r>
                  <a:rPr lang="en-US" sz="1800" baseline="-25000" noProof="0" dirty="0" err="1">
                    <a:effectLst/>
                    <a:latin typeface="Calibri" panose="020F0502020204030204" pitchFamily="34" charset="0"/>
                    <a:ea typeface="Calibri" panose="020F0502020204030204" pitchFamily="34" charset="0"/>
                    <a:cs typeface="Times New Roman" panose="02020603050405020304" pitchFamily="18" charset="0"/>
                  </a:rPr>
                  <a:t>r</a:t>
                </a:r>
                <a:r>
                  <a:rPr lang="en-US" sz="1800" noProof="0" dirty="0">
                    <a:effectLst/>
                    <a:latin typeface="Calibri" panose="020F0502020204030204" pitchFamily="34" charset="0"/>
                    <a:ea typeface="Calibri" panose="020F0502020204030204" pitchFamily="34" charset="0"/>
                    <a:cs typeface="Times New Roman" panose="02020603050405020304" pitchFamily="18" charset="0"/>
                  </a:rPr>
                  <a:t>, which was previously created by the conventional compressor from another file 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noProof="0" dirty="0">
                    <a:effectLst/>
                    <a:latin typeface="Calibri" panose="020F0502020204030204" pitchFamily="34" charset="0"/>
                    <a:ea typeface="Calibri" panose="020F0502020204030204" pitchFamily="34" charset="0"/>
                    <a:cs typeface="Times New Roman" panose="02020603050405020304" pitchFamily="18" charset="0"/>
                  </a:rPr>
                  <a:t>Let's see the next slide to better understand how this works.</a:t>
                </a:r>
              </a:p>
            </p:txBody>
          </p:sp>
        </mc:Choice>
        <mc:Fallback xmlns="">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4000" noProof="0" dirty="0"/>
                  <a:t>We need two new versions of a compression program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noProof="0" dirty="0">
                    <a:effectLst/>
                    <a:latin typeface="Calibri" panose="020F0502020204030204" pitchFamily="34" charset="0"/>
                    <a:ea typeface="Calibri" panose="020F0502020204030204" pitchFamily="34" charset="0"/>
                    <a:cs typeface="Times New Roman" panose="02020603050405020304" pitchFamily="18" charset="0"/>
                  </a:rPr>
                  <a:t>The first is the </a:t>
                </a:r>
                <a:r>
                  <a:rPr lang="en-US" sz="4000" noProof="0" dirty="0"/>
                  <a:t>Conventional compressor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noProof="0" dirty="0"/>
                  <a:t>This is a program that works like a “normal” compression program, but instead of writing one file </a:t>
                </a:r>
                <a:r>
                  <a:rPr lang="en-US" sz="3600" b="0" i="0" noProof="0">
                    <a:latin typeface="Cambria Math" panose="02040503050406030204" pitchFamily="18" charset="0"/>
                  </a:rPr>
                  <a:t>𝑥^∗</a:t>
                </a:r>
                <a:r>
                  <a:rPr lang="en-US" sz="3600" noProof="0" dirty="0"/>
                  <a:t> to the output when it compresses file </a:t>
                </a:r>
                <a:r>
                  <a:rPr lang="en-US" sz="3600" i="0" noProof="0">
                    <a:latin typeface="Cambria Math" panose="02040503050406030204" pitchFamily="18" charset="0"/>
                  </a:rPr>
                  <a:t>𝑥</a:t>
                </a:r>
                <a:r>
                  <a:rPr lang="en-US" sz="3600" noProof="0" dirty="0"/>
                  <a:t>, it writes </a:t>
                </a:r>
                <a:r>
                  <a:rPr lang="en-US" sz="3600" i="0" noProof="0">
                    <a:latin typeface="Cambria Math" panose="02040503050406030204" pitchFamily="18" charset="0"/>
                  </a:rPr>
                  <a:t>𝑥_𝑐</a:t>
                </a:r>
                <a:r>
                  <a:rPr lang="en-US" sz="3600" noProof="0" dirty="0"/>
                  <a:t> and </a:t>
                </a:r>
                <a:r>
                  <a:rPr lang="en-US" sz="3600" i="0" noProof="0">
                    <a:latin typeface="Cambria Math" panose="02040503050406030204" pitchFamily="18" charset="0"/>
                  </a:rPr>
                  <a:t>𝑥_𝑟</a:t>
                </a:r>
                <a:r>
                  <a:rPr lang="en-US" sz="3600" noProof="0" dirty="0"/>
                  <a:t> as two separate files.</a:t>
                </a:r>
              </a:p>
              <a:p>
                <a:r>
                  <a:rPr lang="en-US" sz="1800" noProof="0" dirty="0">
                    <a:effectLst/>
                    <a:latin typeface="Calibri" panose="020F0502020204030204" pitchFamily="34" charset="0"/>
                    <a:ea typeface="Calibri" panose="020F0502020204030204" pitchFamily="34" charset="0"/>
                    <a:cs typeface="Times New Roman" panose="02020603050405020304" pitchFamily="18" charset="0"/>
                  </a:rPr>
                  <a:t>The second modified version of the compression program reads two input files:</a:t>
                </a:r>
              </a:p>
            </p:txBody>
          </p:sp>
        </mc:Fallback>
      </mc:AlternateContent>
      <p:sp>
        <p:nvSpPr>
          <p:cNvPr id="4" name="Foliennummernplatzhalter 3"/>
          <p:cNvSpPr>
            <a:spLocks noGrp="1"/>
          </p:cNvSpPr>
          <p:nvPr>
            <p:ph type="sldNum" sz="quarter" idx="5"/>
          </p:nvPr>
        </p:nvSpPr>
        <p:spPr/>
        <p:txBody>
          <a:bodyPr/>
          <a:lstStyle/>
          <a:p>
            <a:fld id="{30169F72-2702-3341-8107-6D9E61E8C176}" type="slidenum">
              <a:rPr lang="de-DE" smtClean="0"/>
              <a:t>7</a:t>
            </a:fld>
            <a:endParaRPr lang="de-DE"/>
          </a:p>
        </p:txBody>
      </p:sp>
    </p:spTree>
    <p:extLst>
      <p:ext uri="{BB962C8B-B14F-4D97-AF65-F5344CB8AC3E}">
        <p14:creationId xmlns:p14="http://schemas.microsoft.com/office/powerpoint/2010/main" val="1386824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Here you can see the whole process of Cross Compress</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In the upper left quarter of the image, you can see how the conventional compressor compresses file x and creates x*, which contains x</a:t>
            </a:r>
            <a:r>
              <a:rPr lang="en-US" sz="1800" baseline="-25000" dirty="0">
                <a:effectLst/>
                <a:latin typeface="Calibri" panose="020F0502020204030204" pitchFamily="34" charset="0"/>
                <a:ea typeface="Calibri" panose="020F0502020204030204" pitchFamily="34" charset="0"/>
                <a:cs typeface="Times New Roman" panose="02020603050405020304" pitchFamily="18" charset="0"/>
              </a:rPr>
              <a:t>c</a:t>
            </a:r>
            <a:r>
              <a:rPr lang="en-US" sz="1800" dirty="0">
                <a:effectLst/>
                <a:latin typeface="Calibri" panose="020F0502020204030204" pitchFamily="34" charset="0"/>
                <a:ea typeface="Calibri" panose="020F0502020204030204" pitchFamily="34" charset="0"/>
                <a:cs typeface="Times New Roman" panose="02020603050405020304" pitchFamily="18" charset="0"/>
              </a:rPr>
              <a:t> and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x</a:t>
            </a:r>
            <a:r>
              <a:rPr lang="en-US" sz="1800" baseline="-25000" dirty="0" err="1">
                <a:effectLst/>
                <a:latin typeface="Calibri" panose="020F0502020204030204" pitchFamily="34" charset="0"/>
                <a:ea typeface="Calibri" panose="020F0502020204030204" pitchFamily="34" charset="0"/>
                <a:cs typeface="Times New Roman" panose="02020603050405020304" pitchFamily="18" charset="0"/>
              </a:rPr>
              <a:t>r</a:t>
            </a:r>
            <a:r>
              <a:rPr lang="en-US" sz="1800" dirty="0">
                <a:effectLst/>
                <a:latin typeface="Calibri" panose="020F0502020204030204" pitchFamily="34" charset="0"/>
                <a:ea typeface="Calibri" panose="020F0502020204030204" pitchFamily="34" charset="0"/>
                <a:cs typeface="Times New Roman" panose="02020603050405020304" pitchFamily="18" charset="0"/>
              </a:rPr>
              <a:t>. To the right you can see the same for file y.</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In the lower left quarter, you can see the advanced compressor. It reads the uncompressed file x and the rule set y</a:t>
            </a:r>
            <a:r>
              <a:rPr lang="en-US" sz="1800" baseline="-25000" dirty="0">
                <a:effectLst/>
                <a:latin typeface="Calibri" panose="020F0502020204030204" pitchFamily="34" charset="0"/>
                <a:ea typeface="Calibri" panose="020F0502020204030204" pitchFamily="34" charset="0"/>
                <a:cs typeface="Times New Roman" panose="02020603050405020304" pitchFamily="18" charset="0"/>
              </a:rPr>
              <a:t>r</a:t>
            </a:r>
            <a:r>
              <a:rPr lang="en-US" sz="1800" dirty="0">
                <a:effectLst/>
                <a:latin typeface="Calibri" panose="020F0502020204030204" pitchFamily="34" charset="0"/>
                <a:ea typeface="Calibri" panose="020F0502020204030204" pitchFamily="34" charset="0"/>
                <a:cs typeface="Times New Roman" panose="02020603050405020304" pitchFamily="18" charset="0"/>
              </a:rPr>
              <a:t>. Its output </a:t>
            </a:r>
            <a:r>
              <a:rPr lang="en-US" sz="1800" baseline="-25000" dirty="0" err="1">
                <a:effectLst/>
                <a:latin typeface="Calibri" panose="020F0502020204030204" pitchFamily="34" charset="0"/>
                <a:ea typeface="Calibri" panose="020F0502020204030204" pitchFamily="34" charset="0"/>
                <a:cs typeface="Times New Roman" panose="02020603050405020304" pitchFamily="18" charset="0"/>
              </a:rPr>
              <a:t>y</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x</a:t>
            </a:r>
            <a:r>
              <a:rPr lang="en-US" sz="1800" baseline="-25000" dirty="0" err="1">
                <a:effectLst/>
                <a:latin typeface="Calibri" panose="020F0502020204030204" pitchFamily="34" charset="0"/>
                <a:ea typeface="Calibri" panose="020F0502020204030204" pitchFamily="34" charset="0"/>
                <a:cs typeface="Times New Roman" panose="02020603050405020304" pitchFamily="18" charset="0"/>
              </a:rPr>
              <a:t>c</a:t>
            </a:r>
            <a:r>
              <a:rPr lang="en-US" sz="1800" dirty="0">
                <a:effectLst/>
                <a:latin typeface="Calibri" panose="020F0502020204030204" pitchFamily="34" charset="0"/>
                <a:ea typeface="Calibri" panose="020F0502020204030204" pitchFamily="34" charset="0"/>
                <a:cs typeface="Times New Roman" panose="02020603050405020304" pitchFamily="18" charset="0"/>
              </a:rPr>
              <a:t> is a version of x</a:t>
            </a:r>
            <a:r>
              <a:rPr lang="en-US" sz="1800" baseline="-25000" dirty="0">
                <a:effectLst/>
                <a:latin typeface="Calibri" panose="020F0502020204030204" pitchFamily="34" charset="0"/>
                <a:ea typeface="Calibri" panose="020F0502020204030204" pitchFamily="34" charset="0"/>
                <a:cs typeface="Times New Roman" panose="02020603050405020304" pitchFamily="18" charset="0"/>
              </a:rPr>
              <a:t>c</a:t>
            </a:r>
            <a:r>
              <a:rPr lang="en-US" sz="1800" dirty="0">
                <a:effectLst/>
                <a:latin typeface="Calibri" panose="020F0502020204030204" pitchFamily="34" charset="0"/>
                <a:ea typeface="Calibri" panose="020F0502020204030204" pitchFamily="34" charset="0"/>
                <a:cs typeface="Times New Roman" panose="02020603050405020304" pitchFamily="18" charset="0"/>
              </a:rPr>
              <a:t> that needs the rules file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y</a:t>
            </a:r>
            <a:r>
              <a:rPr lang="en-US" sz="1800" baseline="-25000" dirty="0" err="1">
                <a:effectLst/>
                <a:latin typeface="Calibri" panose="020F0502020204030204" pitchFamily="34" charset="0"/>
                <a:ea typeface="Calibri" panose="020F0502020204030204" pitchFamily="34" charset="0"/>
                <a:cs typeface="Times New Roman" panose="02020603050405020304" pitchFamily="18" charset="0"/>
              </a:rPr>
              <a:t>r</a:t>
            </a:r>
            <a:r>
              <a:rPr lang="en-US" sz="1800" dirty="0">
                <a:effectLst/>
                <a:latin typeface="Calibri" panose="020F0502020204030204" pitchFamily="34" charset="0"/>
                <a:ea typeface="Calibri" panose="020F0502020204030204" pitchFamily="34" charset="0"/>
                <a:cs typeface="Times New Roman" panose="02020603050405020304" pitchFamily="18" charset="0"/>
              </a:rPr>
              <a:t> to be interpreted correctly. </a:t>
            </a:r>
            <a:r>
              <a:rPr lang="en-US" sz="1800" baseline="-25000" dirty="0" err="1">
                <a:effectLst/>
                <a:latin typeface="Calibri" panose="020F0502020204030204" pitchFamily="34" charset="0"/>
                <a:ea typeface="Calibri" panose="020F0502020204030204" pitchFamily="34" charset="0"/>
                <a:cs typeface="Times New Roman" panose="02020603050405020304" pitchFamily="18" charset="0"/>
              </a:rPr>
              <a:t>y</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x</a:t>
            </a:r>
            <a:r>
              <a:rPr lang="en-US" sz="1800" baseline="-25000" dirty="0" err="1">
                <a:effectLst/>
                <a:latin typeface="Calibri" panose="020F0502020204030204" pitchFamily="34" charset="0"/>
                <a:ea typeface="Calibri" panose="020F0502020204030204" pitchFamily="34" charset="0"/>
                <a:cs typeface="Times New Roman" panose="02020603050405020304" pitchFamily="18" charset="0"/>
              </a:rPr>
              <a:t>c</a:t>
            </a:r>
            <a:r>
              <a:rPr lang="en-US" sz="1800" dirty="0">
                <a:effectLst/>
                <a:latin typeface="Calibri" panose="020F0502020204030204" pitchFamily="34" charset="0"/>
                <a:ea typeface="Calibri" panose="020F0502020204030204" pitchFamily="34" charset="0"/>
                <a:cs typeface="Times New Roman" panose="02020603050405020304" pitchFamily="18" charset="0"/>
              </a:rPr>
              <a:t> and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yr</a:t>
            </a:r>
            <a:r>
              <a:rPr lang="en-US" sz="1800" dirty="0">
                <a:effectLst/>
                <a:latin typeface="Calibri" panose="020F0502020204030204" pitchFamily="34" charset="0"/>
                <a:ea typeface="Calibri" panose="020F0502020204030204" pitchFamily="34" charset="0"/>
                <a:cs typeface="Times New Roman" panose="02020603050405020304" pitchFamily="18" charset="0"/>
              </a:rPr>
              <a:t> together make the compressed file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x</a:t>
            </a:r>
            <a:r>
              <a:rPr lang="en-US" sz="1800" baseline="-25000" dirty="0" err="1">
                <a:effectLst/>
                <a:latin typeface="Calibri" panose="020F0502020204030204" pitchFamily="34" charset="0"/>
                <a:ea typeface="Calibri" panose="020F0502020204030204" pitchFamily="34" charset="0"/>
                <a:cs typeface="Times New Roman" panose="02020603050405020304" pitchFamily="18" charset="0"/>
              </a:rPr>
              <a:t>y</a:t>
            </a:r>
            <a:r>
              <a:rPr lang="en-US" sz="1800" dirty="0">
                <a:effectLst/>
                <a:latin typeface="Calibri" panose="020F0502020204030204" pitchFamily="34" charset="0"/>
                <a:ea typeface="Calibri" panose="020F0502020204030204" pitchFamily="34" charset="0"/>
                <a:cs typeface="Times New Roman" panose="02020603050405020304" pitchFamily="18" charset="0"/>
              </a:rPr>
              <a:t>*. In the lower right quarter of the image, you can see how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y</a:t>
            </a:r>
            <a:r>
              <a:rPr lang="en-US" sz="1800" baseline="-25000" dirty="0" err="1">
                <a:effectLst/>
                <a:latin typeface="Calibri" panose="020F0502020204030204" pitchFamily="34" charset="0"/>
                <a:ea typeface="Calibri" panose="020F0502020204030204" pitchFamily="34" charset="0"/>
                <a:cs typeface="Times New Roman" panose="02020603050405020304" pitchFamily="18" charset="0"/>
              </a:rPr>
              <a:t>x</a:t>
            </a:r>
            <a:r>
              <a:rPr lang="en-US" sz="1800" dirty="0">
                <a:effectLst/>
                <a:latin typeface="Calibri" panose="020F0502020204030204" pitchFamily="34" charset="0"/>
                <a:ea typeface="Calibri" panose="020F0502020204030204" pitchFamily="34" charset="0"/>
                <a:cs typeface="Times New Roman" panose="02020603050405020304" pitchFamily="18" charset="0"/>
              </a:rPr>
              <a:t>* is generated.</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Notice that both decompressing x* and decompressing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x</a:t>
            </a:r>
            <a:r>
              <a:rPr lang="en-US" sz="1800" baseline="-25000" dirty="0" err="1">
                <a:effectLst/>
                <a:latin typeface="Calibri" panose="020F0502020204030204" pitchFamily="34" charset="0"/>
                <a:ea typeface="Calibri" panose="020F0502020204030204" pitchFamily="34" charset="0"/>
                <a:cs typeface="Times New Roman" panose="02020603050405020304" pitchFamily="18" charset="0"/>
              </a:rPr>
              <a:t>y</a:t>
            </a:r>
            <a:r>
              <a:rPr lang="en-US" sz="1800" dirty="0">
                <a:effectLst/>
                <a:latin typeface="Calibri" panose="020F0502020204030204" pitchFamily="34" charset="0"/>
                <a:ea typeface="Calibri" panose="020F0502020204030204" pitchFamily="34" charset="0"/>
                <a:cs typeface="Times New Roman" panose="02020603050405020304" pitchFamily="18" charset="0"/>
              </a:rPr>
              <a:t>* result in the same decompressed file, x. The same is true for y* and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y</a:t>
            </a:r>
            <a:r>
              <a:rPr lang="en-US" sz="1800" baseline="-25000" dirty="0" err="1">
                <a:effectLst/>
                <a:latin typeface="Calibri" panose="020F0502020204030204" pitchFamily="34" charset="0"/>
                <a:ea typeface="Calibri" panose="020F0502020204030204" pitchFamily="34" charset="0"/>
                <a:cs typeface="Times New Roman" panose="02020603050405020304" pitchFamily="18" charset="0"/>
              </a:rPr>
              <a:t>x</a:t>
            </a:r>
            <a:r>
              <a:rPr lang="en-US" sz="1800" dirty="0">
                <a:effectLst/>
                <a:latin typeface="Calibri" panose="020F0502020204030204" pitchFamily="34" charset="0"/>
                <a:ea typeface="Calibri" panose="020F0502020204030204" pitchFamily="34" charset="0"/>
                <a:cs typeface="Times New Roman" panose="02020603050405020304" pitchFamily="18" charset="0"/>
              </a:rPr>
              <a:t>*, which both result in the file y when decompressed.</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Foliennummernplatzhalter 3"/>
          <p:cNvSpPr>
            <a:spLocks noGrp="1"/>
          </p:cNvSpPr>
          <p:nvPr>
            <p:ph type="sldNum" sz="quarter" idx="5"/>
          </p:nvPr>
        </p:nvSpPr>
        <p:spPr/>
        <p:txBody>
          <a:bodyPr/>
          <a:lstStyle/>
          <a:p>
            <a:fld id="{30169F72-2702-3341-8107-6D9E61E8C176}" type="slidenum">
              <a:rPr lang="de-DE" smtClean="0"/>
              <a:t>8</a:t>
            </a:fld>
            <a:endParaRPr lang="de-DE"/>
          </a:p>
        </p:txBody>
      </p:sp>
    </p:spTree>
    <p:extLst>
      <p:ext uri="{BB962C8B-B14F-4D97-AF65-F5344CB8AC3E}">
        <p14:creationId xmlns:p14="http://schemas.microsoft.com/office/powerpoint/2010/main" val="36660328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The point is now, that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x</a:t>
            </a:r>
            <a:r>
              <a:rPr lang="en-US" sz="1800" baseline="-25000" dirty="0" err="1">
                <a:effectLst/>
                <a:latin typeface="Calibri" panose="020F0502020204030204" pitchFamily="34" charset="0"/>
                <a:ea typeface="Calibri" panose="020F0502020204030204" pitchFamily="34" charset="0"/>
                <a:cs typeface="Times New Roman" panose="02020603050405020304" pitchFamily="18" charset="0"/>
              </a:rPr>
              <a:t>y</a:t>
            </a:r>
            <a:r>
              <a:rPr lang="en-US" sz="1800" dirty="0">
                <a:effectLst/>
                <a:latin typeface="Calibri" panose="020F0502020204030204" pitchFamily="34" charset="0"/>
                <a:ea typeface="Calibri" panose="020F0502020204030204" pitchFamily="34" charset="0"/>
                <a:cs typeface="Times New Roman" panose="02020603050405020304" pitchFamily="18" charset="0"/>
              </a:rPr>
              <a:t>* is larger than x*. The difference of these sizes is the Compression Divergence.</a:t>
            </a:r>
            <a:endParaRPr lang="de-AT"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Foliennummernplatzhalter 3"/>
          <p:cNvSpPr>
            <a:spLocks noGrp="1"/>
          </p:cNvSpPr>
          <p:nvPr>
            <p:ph type="sldNum" sz="quarter" idx="5"/>
          </p:nvPr>
        </p:nvSpPr>
        <p:spPr/>
        <p:txBody>
          <a:bodyPr/>
          <a:lstStyle/>
          <a:p>
            <a:fld id="{30169F72-2702-3341-8107-6D9E61E8C176}" type="slidenum">
              <a:rPr lang="de-DE" smtClean="0"/>
              <a:t>9</a:t>
            </a:fld>
            <a:endParaRPr lang="de-DE"/>
          </a:p>
        </p:txBody>
      </p:sp>
    </p:spTree>
    <p:extLst>
      <p:ext uri="{BB962C8B-B14F-4D97-AF65-F5344CB8AC3E}">
        <p14:creationId xmlns:p14="http://schemas.microsoft.com/office/powerpoint/2010/main" val="2434102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743495-FD16-34EB-718A-C6FAAD21A0A3}"/>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A9A5C80A-8A54-7383-7117-56EA77F528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C39D4A9A-674C-35D6-6B3B-87702BB4E76C}"/>
              </a:ext>
            </a:extLst>
          </p:cNvPr>
          <p:cNvSpPr>
            <a:spLocks noGrp="1"/>
          </p:cNvSpPr>
          <p:nvPr>
            <p:ph type="dt" sz="half" idx="10"/>
          </p:nvPr>
        </p:nvSpPr>
        <p:spPr/>
        <p:txBody>
          <a:bodyPr/>
          <a:lstStyle/>
          <a:p>
            <a:fld id="{4542F3E2-8ADC-1647-AE06-0C6C1E6C8D6C}" type="datetimeFigureOut">
              <a:rPr lang="de-DE" smtClean="0"/>
              <a:t>28.02.23</a:t>
            </a:fld>
            <a:endParaRPr lang="de-DE"/>
          </a:p>
        </p:txBody>
      </p:sp>
      <p:sp>
        <p:nvSpPr>
          <p:cNvPr id="5" name="Fußzeilenplatzhalter 4">
            <a:extLst>
              <a:ext uri="{FF2B5EF4-FFF2-40B4-BE49-F238E27FC236}">
                <a16:creationId xmlns:a16="http://schemas.microsoft.com/office/drawing/2014/main" id="{DA09D005-D80F-85AB-E000-AF35808A750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C24B740-1C92-CC84-473B-86AF10B8D029}"/>
              </a:ext>
            </a:extLst>
          </p:cNvPr>
          <p:cNvSpPr>
            <a:spLocks noGrp="1"/>
          </p:cNvSpPr>
          <p:nvPr>
            <p:ph type="sldNum" sz="quarter" idx="12"/>
          </p:nvPr>
        </p:nvSpPr>
        <p:spPr/>
        <p:txBody>
          <a:bodyPr/>
          <a:lstStyle/>
          <a:p>
            <a:fld id="{BE36E16D-CA6D-E246-8997-640A6F0A47F7}" type="slidenum">
              <a:rPr lang="de-DE" smtClean="0"/>
              <a:t>‹Nr.›</a:t>
            </a:fld>
            <a:endParaRPr lang="de-DE"/>
          </a:p>
        </p:txBody>
      </p:sp>
    </p:spTree>
    <p:extLst>
      <p:ext uri="{BB962C8B-B14F-4D97-AF65-F5344CB8AC3E}">
        <p14:creationId xmlns:p14="http://schemas.microsoft.com/office/powerpoint/2010/main" val="1819818381"/>
      </p:ext>
    </p:extLst>
  </p:cSld>
  <p:clrMapOvr>
    <a:masterClrMapping/>
  </p:clrMapOvr>
  <mc:AlternateContent xmlns:mc="http://schemas.openxmlformats.org/markup-compatibility/2006" xmlns:p14="http://schemas.microsoft.com/office/powerpoint/2010/main">
    <mc:Choice Requires="p14">
      <p:transition p14:dur="10" advTm="0"/>
    </mc:Choice>
    <mc:Fallback xmlns="">
      <p:transition advTm="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1FC54D-1CFC-186F-5F1F-496C7A23097E}"/>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7EDA2F97-85A6-6076-154A-D0935519A0E1}"/>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71D4B3F-3883-2CCC-DEE2-D8D77CE6E3A7}"/>
              </a:ext>
            </a:extLst>
          </p:cNvPr>
          <p:cNvSpPr>
            <a:spLocks noGrp="1"/>
          </p:cNvSpPr>
          <p:nvPr>
            <p:ph type="dt" sz="half" idx="10"/>
          </p:nvPr>
        </p:nvSpPr>
        <p:spPr/>
        <p:txBody>
          <a:bodyPr/>
          <a:lstStyle/>
          <a:p>
            <a:fld id="{4542F3E2-8ADC-1647-AE06-0C6C1E6C8D6C}" type="datetimeFigureOut">
              <a:rPr lang="de-DE" smtClean="0"/>
              <a:t>28.02.23</a:t>
            </a:fld>
            <a:endParaRPr lang="de-DE"/>
          </a:p>
        </p:txBody>
      </p:sp>
      <p:sp>
        <p:nvSpPr>
          <p:cNvPr id="5" name="Fußzeilenplatzhalter 4">
            <a:extLst>
              <a:ext uri="{FF2B5EF4-FFF2-40B4-BE49-F238E27FC236}">
                <a16:creationId xmlns:a16="http://schemas.microsoft.com/office/drawing/2014/main" id="{015858CB-226C-1A4B-0247-8B83BF24D1E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CDDED15-7DA6-7B6C-11FD-ED8CA51812DE}"/>
              </a:ext>
            </a:extLst>
          </p:cNvPr>
          <p:cNvSpPr>
            <a:spLocks noGrp="1"/>
          </p:cNvSpPr>
          <p:nvPr>
            <p:ph type="sldNum" sz="quarter" idx="12"/>
          </p:nvPr>
        </p:nvSpPr>
        <p:spPr/>
        <p:txBody>
          <a:bodyPr/>
          <a:lstStyle/>
          <a:p>
            <a:fld id="{BE36E16D-CA6D-E246-8997-640A6F0A47F7}" type="slidenum">
              <a:rPr lang="de-DE" smtClean="0"/>
              <a:t>‹Nr.›</a:t>
            </a:fld>
            <a:endParaRPr lang="de-DE"/>
          </a:p>
        </p:txBody>
      </p:sp>
    </p:spTree>
    <p:extLst>
      <p:ext uri="{BB962C8B-B14F-4D97-AF65-F5344CB8AC3E}">
        <p14:creationId xmlns:p14="http://schemas.microsoft.com/office/powerpoint/2010/main" val="3177112249"/>
      </p:ext>
    </p:extLst>
  </p:cSld>
  <p:clrMapOvr>
    <a:masterClrMapping/>
  </p:clrMapOvr>
  <mc:AlternateContent xmlns:mc="http://schemas.openxmlformats.org/markup-compatibility/2006" xmlns:p14="http://schemas.microsoft.com/office/powerpoint/2010/main">
    <mc:Choice Requires="p14">
      <p:transition p14:dur="10" advTm="0"/>
    </mc:Choice>
    <mc:Fallback xmlns="">
      <p:transition advTm="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CF63FBB8-2ED8-FCCD-559C-EF3038BA50A8}"/>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BC80AAE1-B8C3-FCDE-4DF7-CAB8777A4170}"/>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2CF602C-B163-2CBE-F59D-EF655BC275A7}"/>
              </a:ext>
            </a:extLst>
          </p:cNvPr>
          <p:cNvSpPr>
            <a:spLocks noGrp="1"/>
          </p:cNvSpPr>
          <p:nvPr>
            <p:ph type="dt" sz="half" idx="10"/>
          </p:nvPr>
        </p:nvSpPr>
        <p:spPr/>
        <p:txBody>
          <a:bodyPr/>
          <a:lstStyle/>
          <a:p>
            <a:fld id="{4542F3E2-8ADC-1647-AE06-0C6C1E6C8D6C}" type="datetimeFigureOut">
              <a:rPr lang="de-DE" smtClean="0"/>
              <a:t>28.02.23</a:t>
            </a:fld>
            <a:endParaRPr lang="de-DE"/>
          </a:p>
        </p:txBody>
      </p:sp>
      <p:sp>
        <p:nvSpPr>
          <p:cNvPr id="5" name="Fußzeilenplatzhalter 4">
            <a:extLst>
              <a:ext uri="{FF2B5EF4-FFF2-40B4-BE49-F238E27FC236}">
                <a16:creationId xmlns:a16="http://schemas.microsoft.com/office/drawing/2014/main" id="{3A7C8217-B083-69D0-1E62-6185A0E7C16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646835F-AF07-82D6-4FD9-8BE83D3A207A}"/>
              </a:ext>
            </a:extLst>
          </p:cNvPr>
          <p:cNvSpPr>
            <a:spLocks noGrp="1"/>
          </p:cNvSpPr>
          <p:nvPr>
            <p:ph type="sldNum" sz="quarter" idx="12"/>
          </p:nvPr>
        </p:nvSpPr>
        <p:spPr/>
        <p:txBody>
          <a:bodyPr/>
          <a:lstStyle/>
          <a:p>
            <a:fld id="{BE36E16D-CA6D-E246-8997-640A6F0A47F7}" type="slidenum">
              <a:rPr lang="de-DE" smtClean="0"/>
              <a:t>‹Nr.›</a:t>
            </a:fld>
            <a:endParaRPr lang="de-DE"/>
          </a:p>
        </p:txBody>
      </p:sp>
    </p:spTree>
    <p:extLst>
      <p:ext uri="{BB962C8B-B14F-4D97-AF65-F5344CB8AC3E}">
        <p14:creationId xmlns:p14="http://schemas.microsoft.com/office/powerpoint/2010/main" val="2988047875"/>
      </p:ext>
    </p:extLst>
  </p:cSld>
  <p:clrMapOvr>
    <a:masterClrMapping/>
  </p:clrMapOvr>
  <mc:AlternateContent xmlns:mc="http://schemas.openxmlformats.org/markup-compatibility/2006" xmlns:p14="http://schemas.microsoft.com/office/powerpoint/2010/main">
    <mc:Choice Requires="p14">
      <p:transition p14:dur="10" advTm="0"/>
    </mc:Choice>
    <mc:Fallback xmlns="">
      <p:transition advTm="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A5CB71-26D0-635D-65AF-95B7FF7FE2F3}"/>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7CDBDB96-C78F-54F5-4E47-6B24B119657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E2234E9-868A-5551-594C-1A7326899EE7}"/>
              </a:ext>
            </a:extLst>
          </p:cNvPr>
          <p:cNvSpPr>
            <a:spLocks noGrp="1"/>
          </p:cNvSpPr>
          <p:nvPr>
            <p:ph type="dt" sz="half" idx="10"/>
          </p:nvPr>
        </p:nvSpPr>
        <p:spPr/>
        <p:txBody>
          <a:bodyPr/>
          <a:lstStyle/>
          <a:p>
            <a:fld id="{4542F3E2-8ADC-1647-AE06-0C6C1E6C8D6C}" type="datetimeFigureOut">
              <a:rPr lang="de-DE" smtClean="0"/>
              <a:t>28.02.23</a:t>
            </a:fld>
            <a:endParaRPr lang="de-DE"/>
          </a:p>
        </p:txBody>
      </p:sp>
      <p:sp>
        <p:nvSpPr>
          <p:cNvPr id="5" name="Fußzeilenplatzhalter 4">
            <a:extLst>
              <a:ext uri="{FF2B5EF4-FFF2-40B4-BE49-F238E27FC236}">
                <a16:creationId xmlns:a16="http://schemas.microsoft.com/office/drawing/2014/main" id="{A95BFB34-2AA1-7016-F231-89D2DADB920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3405663-4115-C9A5-EA3E-2F535A2877A1}"/>
              </a:ext>
            </a:extLst>
          </p:cNvPr>
          <p:cNvSpPr>
            <a:spLocks noGrp="1"/>
          </p:cNvSpPr>
          <p:nvPr>
            <p:ph type="sldNum" sz="quarter" idx="12"/>
          </p:nvPr>
        </p:nvSpPr>
        <p:spPr/>
        <p:txBody>
          <a:bodyPr/>
          <a:lstStyle/>
          <a:p>
            <a:fld id="{BE36E16D-CA6D-E246-8997-640A6F0A47F7}" type="slidenum">
              <a:rPr lang="de-DE" smtClean="0"/>
              <a:t>‹Nr.›</a:t>
            </a:fld>
            <a:endParaRPr lang="de-DE"/>
          </a:p>
        </p:txBody>
      </p:sp>
    </p:spTree>
    <p:extLst>
      <p:ext uri="{BB962C8B-B14F-4D97-AF65-F5344CB8AC3E}">
        <p14:creationId xmlns:p14="http://schemas.microsoft.com/office/powerpoint/2010/main" val="3085918647"/>
      </p:ext>
    </p:extLst>
  </p:cSld>
  <p:clrMapOvr>
    <a:masterClrMapping/>
  </p:clrMapOvr>
  <mc:AlternateContent xmlns:mc="http://schemas.openxmlformats.org/markup-compatibility/2006" xmlns:p14="http://schemas.microsoft.com/office/powerpoint/2010/main">
    <mc:Choice Requires="p14">
      <p:transition p14:dur="10" advTm="0"/>
    </mc:Choice>
    <mc:Fallback xmlns="">
      <p:transition advTm="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CE6338-753B-9B39-F9B1-2BAD66222780}"/>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E96247E5-2567-17BA-A8CD-D7795A2C1A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CF76BD0B-FFBF-C155-95E8-E35890AE0FC4}"/>
              </a:ext>
            </a:extLst>
          </p:cNvPr>
          <p:cNvSpPr>
            <a:spLocks noGrp="1"/>
          </p:cNvSpPr>
          <p:nvPr>
            <p:ph type="dt" sz="half" idx="10"/>
          </p:nvPr>
        </p:nvSpPr>
        <p:spPr/>
        <p:txBody>
          <a:bodyPr/>
          <a:lstStyle/>
          <a:p>
            <a:fld id="{4542F3E2-8ADC-1647-AE06-0C6C1E6C8D6C}" type="datetimeFigureOut">
              <a:rPr lang="de-DE" smtClean="0"/>
              <a:t>28.02.23</a:t>
            </a:fld>
            <a:endParaRPr lang="de-DE"/>
          </a:p>
        </p:txBody>
      </p:sp>
      <p:sp>
        <p:nvSpPr>
          <p:cNvPr id="5" name="Fußzeilenplatzhalter 4">
            <a:extLst>
              <a:ext uri="{FF2B5EF4-FFF2-40B4-BE49-F238E27FC236}">
                <a16:creationId xmlns:a16="http://schemas.microsoft.com/office/drawing/2014/main" id="{70DFD03C-ACE8-4087-EA6E-FF9AFB6E75E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AF80FBC9-912E-B0E4-7BE0-B39C51583E7B}"/>
              </a:ext>
            </a:extLst>
          </p:cNvPr>
          <p:cNvSpPr>
            <a:spLocks noGrp="1"/>
          </p:cNvSpPr>
          <p:nvPr>
            <p:ph type="sldNum" sz="quarter" idx="12"/>
          </p:nvPr>
        </p:nvSpPr>
        <p:spPr/>
        <p:txBody>
          <a:bodyPr/>
          <a:lstStyle/>
          <a:p>
            <a:fld id="{BE36E16D-CA6D-E246-8997-640A6F0A47F7}" type="slidenum">
              <a:rPr lang="de-DE" smtClean="0"/>
              <a:t>‹Nr.›</a:t>
            </a:fld>
            <a:endParaRPr lang="de-DE"/>
          </a:p>
        </p:txBody>
      </p:sp>
    </p:spTree>
    <p:extLst>
      <p:ext uri="{BB962C8B-B14F-4D97-AF65-F5344CB8AC3E}">
        <p14:creationId xmlns:p14="http://schemas.microsoft.com/office/powerpoint/2010/main" val="2329253198"/>
      </p:ext>
    </p:extLst>
  </p:cSld>
  <p:clrMapOvr>
    <a:masterClrMapping/>
  </p:clrMapOvr>
  <mc:AlternateContent xmlns:mc="http://schemas.openxmlformats.org/markup-compatibility/2006" xmlns:p14="http://schemas.microsoft.com/office/powerpoint/2010/main">
    <mc:Choice Requires="p14">
      <p:transition p14:dur="10" advTm="0"/>
    </mc:Choice>
    <mc:Fallback xmlns="">
      <p:transition advTm="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AF7A99-AC1B-03EF-D624-187162368741}"/>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C0D82530-8428-0F41-9A06-CE8362470221}"/>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D478C72F-51AC-71F3-D256-B84F41BB1C90}"/>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C3EAD53F-F79C-EB87-C335-10AF48712506}"/>
              </a:ext>
            </a:extLst>
          </p:cNvPr>
          <p:cNvSpPr>
            <a:spLocks noGrp="1"/>
          </p:cNvSpPr>
          <p:nvPr>
            <p:ph type="dt" sz="half" idx="10"/>
          </p:nvPr>
        </p:nvSpPr>
        <p:spPr/>
        <p:txBody>
          <a:bodyPr/>
          <a:lstStyle/>
          <a:p>
            <a:fld id="{4542F3E2-8ADC-1647-AE06-0C6C1E6C8D6C}" type="datetimeFigureOut">
              <a:rPr lang="de-DE" smtClean="0"/>
              <a:t>28.02.23</a:t>
            </a:fld>
            <a:endParaRPr lang="de-DE"/>
          </a:p>
        </p:txBody>
      </p:sp>
      <p:sp>
        <p:nvSpPr>
          <p:cNvPr id="6" name="Fußzeilenplatzhalter 5">
            <a:extLst>
              <a:ext uri="{FF2B5EF4-FFF2-40B4-BE49-F238E27FC236}">
                <a16:creationId xmlns:a16="http://schemas.microsoft.com/office/drawing/2014/main" id="{B2D71FEE-C01B-B17A-75C9-858AD8C8D06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32622F6-9FD3-52C3-8287-37A7B60B9605}"/>
              </a:ext>
            </a:extLst>
          </p:cNvPr>
          <p:cNvSpPr>
            <a:spLocks noGrp="1"/>
          </p:cNvSpPr>
          <p:nvPr>
            <p:ph type="sldNum" sz="quarter" idx="12"/>
          </p:nvPr>
        </p:nvSpPr>
        <p:spPr/>
        <p:txBody>
          <a:bodyPr/>
          <a:lstStyle/>
          <a:p>
            <a:fld id="{BE36E16D-CA6D-E246-8997-640A6F0A47F7}" type="slidenum">
              <a:rPr lang="de-DE" smtClean="0"/>
              <a:t>‹Nr.›</a:t>
            </a:fld>
            <a:endParaRPr lang="de-DE"/>
          </a:p>
        </p:txBody>
      </p:sp>
    </p:spTree>
    <p:extLst>
      <p:ext uri="{BB962C8B-B14F-4D97-AF65-F5344CB8AC3E}">
        <p14:creationId xmlns:p14="http://schemas.microsoft.com/office/powerpoint/2010/main" val="1321938481"/>
      </p:ext>
    </p:extLst>
  </p:cSld>
  <p:clrMapOvr>
    <a:masterClrMapping/>
  </p:clrMapOvr>
  <mc:AlternateContent xmlns:mc="http://schemas.openxmlformats.org/markup-compatibility/2006" xmlns:p14="http://schemas.microsoft.com/office/powerpoint/2010/main">
    <mc:Choice Requires="p14">
      <p:transition p14:dur="10" advTm="0"/>
    </mc:Choice>
    <mc:Fallback xmlns="">
      <p:transition advTm="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D85AAB-2E48-A209-6AD0-070F870BD2F4}"/>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85D5489C-5BE9-1686-2E8A-7D0A0B0588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EA7615D0-C2D8-1573-22E7-B0E5AB263A23}"/>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29ACAEDA-CAD4-343A-E052-D441283D8A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BFA8B26-9692-8C02-71BA-E8D71176B544}"/>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B4978A0-E5C6-D3D1-87F6-C10802890C63}"/>
              </a:ext>
            </a:extLst>
          </p:cNvPr>
          <p:cNvSpPr>
            <a:spLocks noGrp="1"/>
          </p:cNvSpPr>
          <p:nvPr>
            <p:ph type="dt" sz="half" idx="10"/>
          </p:nvPr>
        </p:nvSpPr>
        <p:spPr/>
        <p:txBody>
          <a:bodyPr/>
          <a:lstStyle/>
          <a:p>
            <a:fld id="{4542F3E2-8ADC-1647-AE06-0C6C1E6C8D6C}" type="datetimeFigureOut">
              <a:rPr lang="de-DE" smtClean="0"/>
              <a:t>28.02.23</a:t>
            </a:fld>
            <a:endParaRPr lang="de-DE"/>
          </a:p>
        </p:txBody>
      </p:sp>
      <p:sp>
        <p:nvSpPr>
          <p:cNvPr id="8" name="Fußzeilenplatzhalter 7">
            <a:extLst>
              <a:ext uri="{FF2B5EF4-FFF2-40B4-BE49-F238E27FC236}">
                <a16:creationId xmlns:a16="http://schemas.microsoft.com/office/drawing/2014/main" id="{2B96F5F3-47FB-9015-65D6-B9902111187F}"/>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59A13DCD-B097-EF66-A0F6-836B8CFBC717}"/>
              </a:ext>
            </a:extLst>
          </p:cNvPr>
          <p:cNvSpPr>
            <a:spLocks noGrp="1"/>
          </p:cNvSpPr>
          <p:nvPr>
            <p:ph type="sldNum" sz="quarter" idx="12"/>
          </p:nvPr>
        </p:nvSpPr>
        <p:spPr/>
        <p:txBody>
          <a:bodyPr/>
          <a:lstStyle/>
          <a:p>
            <a:fld id="{BE36E16D-CA6D-E246-8997-640A6F0A47F7}" type="slidenum">
              <a:rPr lang="de-DE" smtClean="0"/>
              <a:t>‹Nr.›</a:t>
            </a:fld>
            <a:endParaRPr lang="de-DE"/>
          </a:p>
        </p:txBody>
      </p:sp>
    </p:spTree>
    <p:extLst>
      <p:ext uri="{BB962C8B-B14F-4D97-AF65-F5344CB8AC3E}">
        <p14:creationId xmlns:p14="http://schemas.microsoft.com/office/powerpoint/2010/main" val="2843250091"/>
      </p:ext>
    </p:extLst>
  </p:cSld>
  <p:clrMapOvr>
    <a:masterClrMapping/>
  </p:clrMapOvr>
  <mc:AlternateContent xmlns:mc="http://schemas.openxmlformats.org/markup-compatibility/2006" xmlns:p14="http://schemas.microsoft.com/office/powerpoint/2010/main">
    <mc:Choice Requires="p14">
      <p:transition p14:dur="10" advTm="0"/>
    </mc:Choice>
    <mc:Fallback xmlns="">
      <p:transition advTm="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FF5903-042B-3FDB-2312-90271B517AFE}"/>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E855B93-EB5A-872B-614F-9BF751171019}"/>
              </a:ext>
            </a:extLst>
          </p:cNvPr>
          <p:cNvSpPr>
            <a:spLocks noGrp="1"/>
          </p:cNvSpPr>
          <p:nvPr>
            <p:ph type="dt" sz="half" idx="10"/>
          </p:nvPr>
        </p:nvSpPr>
        <p:spPr/>
        <p:txBody>
          <a:bodyPr/>
          <a:lstStyle/>
          <a:p>
            <a:fld id="{4542F3E2-8ADC-1647-AE06-0C6C1E6C8D6C}" type="datetimeFigureOut">
              <a:rPr lang="de-DE" smtClean="0"/>
              <a:t>28.02.23</a:t>
            </a:fld>
            <a:endParaRPr lang="de-DE"/>
          </a:p>
        </p:txBody>
      </p:sp>
      <p:sp>
        <p:nvSpPr>
          <p:cNvPr id="4" name="Fußzeilenplatzhalter 3">
            <a:extLst>
              <a:ext uri="{FF2B5EF4-FFF2-40B4-BE49-F238E27FC236}">
                <a16:creationId xmlns:a16="http://schemas.microsoft.com/office/drawing/2014/main" id="{423A68F6-C8E0-C2D2-BF72-CAB76E49F4A6}"/>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D8193A96-2C65-167F-D0BE-C82DE4F578B8}"/>
              </a:ext>
            </a:extLst>
          </p:cNvPr>
          <p:cNvSpPr>
            <a:spLocks noGrp="1"/>
          </p:cNvSpPr>
          <p:nvPr>
            <p:ph type="sldNum" sz="quarter" idx="12"/>
          </p:nvPr>
        </p:nvSpPr>
        <p:spPr/>
        <p:txBody>
          <a:bodyPr/>
          <a:lstStyle/>
          <a:p>
            <a:fld id="{BE36E16D-CA6D-E246-8997-640A6F0A47F7}" type="slidenum">
              <a:rPr lang="de-DE" smtClean="0"/>
              <a:t>‹Nr.›</a:t>
            </a:fld>
            <a:endParaRPr lang="de-DE"/>
          </a:p>
        </p:txBody>
      </p:sp>
    </p:spTree>
    <p:extLst>
      <p:ext uri="{BB962C8B-B14F-4D97-AF65-F5344CB8AC3E}">
        <p14:creationId xmlns:p14="http://schemas.microsoft.com/office/powerpoint/2010/main" val="421803825"/>
      </p:ext>
    </p:extLst>
  </p:cSld>
  <p:clrMapOvr>
    <a:masterClrMapping/>
  </p:clrMapOvr>
  <mc:AlternateContent xmlns:mc="http://schemas.openxmlformats.org/markup-compatibility/2006" xmlns:p14="http://schemas.microsoft.com/office/powerpoint/2010/main">
    <mc:Choice Requires="p14">
      <p:transition p14:dur="10" advTm="0"/>
    </mc:Choice>
    <mc:Fallback xmlns="">
      <p:transition advTm="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A4899D10-9F01-D4BE-875D-98A52FF13904}"/>
              </a:ext>
            </a:extLst>
          </p:cNvPr>
          <p:cNvSpPr>
            <a:spLocks noGrp="1"/>
          </p:cNvSpPr>
          <p:nvPr>
            <p:ph type="dt" sz="half" idx="10"/>
          </p:nvPr>
        </p:nvSpPr>
        <p:spPr/>
        <p:txBody>
          <a:bodyPr/>
          <a:lstStyle/>
          <a:p>
            <a:fld id="{4542F3E2-8ADC-1647-AE06-0C6C1E6C8D6C}" type="datetimeFigureOut">
              <a:rPr lang="de-DE" smtClean="0"/>
              <a:t>28.02.23</a:t>
            </a:fld>
            <a:endParaRPr lang="de-DE"/>
          </a:p>
        </p:txBody>
      </p:sp>
      <p:sp>
        <p:nvSpPr>
          <p:cNvPr id="3" name="Fußzeilenplatzhalter 2">
            <a:extLst>
              <a:ext uri="{FF2B5EF4-FFF2-40B4-BE49-F238E27FC236}">
                <a16:creationId xmlns:a16="http://schemas.microsoft.com/office/drawing/2014/main" id="{BEAC2545-E780-5F14-0A1B-589B3E7CD027}"/>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7EB197F7-C9A9-B56E-EA18-251ABD4B40A9}"/>
              </a:ext>
            </a:extLst>
          </p:cNvPr>
          <p:cNvSpPr>
            <a:spLocks noGrp="1"/>
          </p:cNvSpPr>
          <p:nvPr>
            <p:ph type="sldNum" sz="quarter" idx="12"/>
          </p:nvPr>
        </p:nvSpPr>
        <p:spPr/>
        <p:txBody>
          <a:bodyPr/>
          <a:lstStyle/>
          <a:p>
            <a:fld id="{BE36E16D-CA6D-E246-8997-640A6F0A47F7}" type="slidenum">
              <a:rPr lang="de-DE" smtClean="0"/>
              <a:t>‹Nr.›</a:t>
            </a:fld>
            <a:endParaRPr lang="de-DE"/>
          </a:p>
        </p:txBody>
      </p:sp>
    </p:spTree>
    <p:extLst>
      <p:ext uri="{BB962C8B-B14F-4D97-AF65-F5344CB8AC3E}">
        <p14:creationId xmlns:p14="http://schemas.microsoft.com/office/powerpoint/2010/main" val="3331592485"/>
      </p:ext>
    </p:extLst>
  </p:cSld>
  <p:clrMapOvr>
    <a:masterClrMapping/>
  </p:clrMapOvr>
  <mc:AlternateContent xmlns:mc="http://schemas.openxmlformats.org/markup-compatibility/2006" xmlns:p14="http://schemas.microsoft.com/office/powerpoint/2010/main">
    <mc:Choice Requires="p14">
      <p:transition p14:dur="10" advTm="0"/>
    </mc:Choice>
    <mc:Fallback xmlns="">
      <p:transition advTm="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973F6E-BFB7-BCF6-736D-0A72D9845EF0}"/>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0CC312C1-473E-16B7-40C3-A0C45639C31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B00BE4EA-F502-E5AF-375D-B0A8296FDC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987B18B-306D-9256-4BDD-498DF220584C}"/>
              </a:ext>
            </a:extLst>
          </p:cNvPr>
          <p:cNvSpPr>
            <a:spLocks noGrp="1"/>
          </p:cNvSpPr>
          <p:nvPr>
            <p:ph type="dt" sz="half" idx="10"/>
          </p:nvPr>
        </p:nvSpPr>
        <p:spPr/>
        <p:txBody>
          <a:bodyPr/>
          <a:lstStyle/>
          <a:p>
            <a:fld id="{4542F3E2-8ADC-1647-AE06-0C6C1E6C8D6C}" type="datetimeFigureOut">
              <a:rPr lang="de-DE" smtClean="0"/>
              <a:t>28.02.23</a:t>
            </a:fld>
            <a:endParaRPr lang="de-DE"/>
          </a:p>
        </p:txBody>
      </p:sp>
      <p:sp>
        <p:nvSpPr>
          <p:cNvPr id="6" name="Fußzeilenplatzhalter 5">
            <a:extLst>
              <a:ext uri="{FF2B5EF4-FFF2-40B4-BE49-F238E27FC236}">
                <a16:creationId xmlns:a16="http://schemas.microsoft.com/office/drawing/2014/main" id="{45653983-2CD5-F7A8-987E-ECAE189DB68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7ED7F919-4B84-88DC-6EC0-28622C744B9B}"/>
              </a:ext>
            </a:extLst>
          </p:cNvPr>
          <p:cNvSpPr>
            <a:spLocks noGrp="1"/>
          </p:cNvSpPr>
          <p:nvPr>
            <p:ph type="sldNum" sz="quarter" idx="12"/>
          </p:nvPr>
        </p:nvSpPr>
        <p:spPr/>
        <p:txBody>
          <a:bodyPr/>
          <a:lstStyle/>
          <a:p>
            <a:fld id="{BE36E16D-CA6D-E246-8997-640A6F0A47F7}" type="slidenum">
              <a:rPr lang="de-DE" smtClean="0"/>
              <a:t>‹Nr.›</a:t>
            </a:fld>
            <a:endParaRPr lang="de-DE"/>
          </a:p>
        </p:txBody>
      </p:sp>
    </p:spTree>
    <p:extLst>
      <p:ext uri="{BB962C8B-B14F-4D97-AF65-F5344CB8AC3E}">
        <p14:creationId xmlns:p14="http://schemas.microsoft.com/office/powerpoint/2010/main" val="366144673"/>
      </p:ext>
    </p:extLst>
  </p:cSld>
  <p:clrMapOvr>
    <a:masterClrMapping/>
  </p:clrMapOvr>
  <mc:AlternateContent xmlns:mc="http://schemas.openxmlformats.org/markup-compatibility/2006" xmlns:p14="http://schemas.microsoft.com/office/powerpoint/2010/main">
    <mc:Choice Requires="p14">
      <p:transition p14:dur="10" advTm="0"/>
    </mc:Choice>
    <mc:Fallback xmlns="">
      <p:transition advTm="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40EDA6-80D4-943F-5574-9C3A5043DB20}"/>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19577E99-F179-F516-3379-F560044707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F25D9580-2143-DC2C-040A-A89CDC4F72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7E306F97-F260-BB45-CE61-658DCE56B643}"/>
              </a:ext>
            </a:extLst>
          </p:cNvPr>
          <p:cNvSpPr>
            <a:spLocks noGrp="1"/>
          </p:cNvSpPr>
          <p:nvPr>
            <p:ph type="dt" sz="half" idx="10"/>
          </p:nvPr>
        </p:nvSpPr>
        <p:spPr/>
        <p:txBody>
          <a:bodyPr/>
          <a:lstStyle/>
          <a:p>
            <a:fld id="{4542F3E2-8ADC-1647-AE06-0C6C1E6C8D6C}" type="datetimeFigureOut">
              <a:rPr lang="de-DE" smtClean="0"/>
              <a:t>28.02.23</a:t>
            </a:fld>
            <a:endParaRPr lang="de-DE"/>
          </a:p>
        </p:txBody>
      </p:sp>
      <p:sp>
        <p:nvSpPr>
          <p:cNvPr id="6" name="Fußzeilenplatzhalter 5">
            <a:extLst>
              <a:ext uri="{FF2B5EF4-FFF2-40B4-BE49-F238E27FC236}">
                <a16:creationId xmlns:a16="http://schemas.microsoft.com/office/drawing/2014/main" id="{1647BA3B-709F-AEFC-3B58-6FD0249BB43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C3DEF7F2-BEF2-C8E6-6960-B11A05852DE7}"/>
              </a:ext>
            </a:extLst>
          </p:cNvPr>
          <p:cNvSpPr>
            <a:spLocks noGrp="1"/>
          </p:cNvSpPr>
          <p:nvPr>
            <p:ph type="sldNum" sz="quarter" idx="12"/>
          </p:nvPr>
        </p:nvSpPr>
        <p:spPr/>
        <p:txBody>
          <a:bodyPr/>
          <a:lstStyle/>
          <a:p>
            <a:fld id="{BE36E16D-CA6D-E246-8997-640A6F0A47F7}" type="slidenum">
              <a:rPr lang="de-DE" smtClean="0"/>
              <a:t>‹Nr.›</a:t>
            </a:fld>
            <a:endParaRPr lang="de-DE"/>
          </a:p>
        </p:txBody>
      </p:sp>
    </p:spTree>
    <p:extLst>
      <p:ext uri="{BB962C8B-B14F-4D97-AF65-F5344CB8AC3E}">
        <p14:creationId xmlns:p14="http://schemas.microsoft.com/office/powerpoint/2010/main" val="3723085025"/>
      </p:ext>
    </p:extLst>
  </p:cSld>
  <p:clrMapOvr>
    <a:masterClrMapping/>
  </p:clrMapOvr>
  <mc:AlternateContent xmlns:mc="http://schemas.openxmlformats.org/markup-compatibility/2006" xmlns:p14="http://schemas.microsoft.com/office/powerpoint/2010/main">
    <mc:Choice Requires="p14">
      <p:transition p14:dur="10" advTm="0"/>
    </mc:Choice>
    <mc:Fallback xmlns="">
      <p:transition advTm="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2F1B155C-FAA3-1182-DF3B-9642FCBB3C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8E5DF1F2-F78A-CB90-3669-9AB1DD0307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756C52E-5FEF-5787-B137-D1F22BFC23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42F3E2-8ADC-1647-AE06-0C6C1E6C8D6C}" type="datetimeFigureOut">
              <a:rPr lang="de-DE" smtClean="0"/>
              <a:t>28.02.23</a:t>
            </a:fld>
            <a:endParaRPr lang="de-DE"/>
          </a:p>
        </p:txBody>
      </p:sp>
      <p:sp>
        <p:nvSpPr>
          <p:cNvPr id="5" name="Fußzeilenplatzhalter 4">
            <a:extLst>
              <a:ext uri="{FF2B5EF4-FFF2-40B4-BE49-F238E27FC236}">
                <a16:creationId xmlns:a16="http://schemas.microsoft.com/office/drawing/2014/main" id="{C7D801A0-2C3F-E132-658B-F26957BFB0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39B19EDE-F11A-398C-80FE-13D87379F4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36E16D-CA6D-E246-8997-640A6F0A47F7}" type="slidenum">
              <a:rPr lang="de-DE" smtClean="0"/>
              <a:t>‹Nr.›</a:t>
            </a:fld>
            <a:endParaRPr lang="de-DE"/>
          </a:p>
        </p:txBody>
      </p:sp>
    </p:spTree>
    <p:extLst>
      <p:ext uri="{BB962C8B-B14F-4D97-AF65-F5344CB8AC3E}">
        <p14:creationId xmlns:p14="http://schemas.microsoft.com/office/powerpoint/2010/main" val="1454411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p14:dur="10" advTm="0"/>
    </mc:Choice>
    <mc:Fallback xmlns="">
      <p:transition advTm="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0.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0.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60.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80.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0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7C1154-D0EC-211F-82A8-3E1C7FDF8716}"/>
              </a:ext>
            </a:extLst>
          </p:cNvPr>
          <p:cNvSpPr>
            <a:spLocks noGrp="1"/>
          </p:cNvSpPr>
          <p:nvPr>
            <p:ph type="ctrTitle"/>
          </p:nvPr>
        </p:nvSpPr>
        <p:spPr>
          <a:xfrm>
            <a:off x="1524000" y="1122363"/>
            <a:ext cx="9144000" cy="2133600"/>
          </a:xfrm>
        </p:spPr>
        <p:txBody>
          <a:bodyPr/>
          <a:lstStyle/>
          <a:p>
            <a:r>
              <a:rPr lang="en-US" dirty="0"/>
              <a:t>Measuring the Similarity of Files by Data Compression</a:t>
            </a:r>
          </a:p>
        </p:txBody>
      </p:sp>
      <p:sp>
        <p:nvSpPr>
          <p:cNvPr id="3" name="Untertitel 2">
            <a:extLst>
              <a:ext uri="{FF2B5EF4-FFF2-40B4-BE49-F238E27FC236}">
                <a16:creationId xmlns:a16="http://schemas.microsoft.com/office/drawing/2014/main" id="{89641860-A2B6-9B4A-9715-24C4D3E00F16}"/>
              </a:ext>
            </a:extLst>
          </p:cNvPr>
          <p:cNvSpPr>
            <a:spLocks noGrp="1"/>
          </p:cNvSpPr>
          <p:nvPr>
            <p:ph type="subTitle" idx="1"/>
          </p:nvPr>
        </p:nvSpPr>
        <p:spPr>
          <a:xfrm>
            <a:off x="1524000" y="3163615"/>
            <a:ext cx="8528304" cy="2381151"/>
          </a:xfrm>
        </p:spPr>
        <p:txBody>
          <a:bodyPr>
            <a:normAutofit/>
          </a:bodyPr>
          <a:lstStyle/>
          <a:p>
            <a:endParaRPr lang="de-DE" dirty="0"/>
          </a:p>
          <a:p>
            <a:r>
              <a:rPr lang="en-US" dirty="0"/>
              <a:t>Hubert Schölnast</a:t>
            </a:r>
          </a:p>
          <a:p>
            <a:pPr>
              <a:lnSpc>
                <a:spcPct val="100000"/>
              </a:lnSpc>
              <a:spcBef>
                <a:spcPts val="0"/>
              </a:spcBef>
            </a:pPr>
            <a:r>
              <a:rPr lang="en-US" sz="1600" dirty="0"/>
              <a:t>Institute of IT Security Research, St. Pölten University of Applied Sciences, Austria</a:t>
            </a:r>
          </a:p>
          <a:p>
            <a:pPr>
              <a:lnSpc>
                <a:spcPct val="100000"/>
              </a:lnSpc>
              <a:spcBef>
                <a:spcPts val="0"/>
              </a:spcBef>
            </a:pPr>
            <a:r>
              <a:rPr lang="en-US" sz="1600" dirty="0" err="1"/>
              <a:t>hubert.schoelnast@fhstp.ac.at</a:t>
            </a:r>
            <a:endParaRPr lang="en-US" sz="1600" dirty="0"/>
          </a:p>
          <a:p>
            <a:pPr>
              <a:lnSpc>
                <a:spcPct val="100000"/>
              </a:lnSpc>
              <a:spcBef>
                <a:spcPts val="0"/>
              </a:spcBef>
            </a:pPr>
            <a:endParaRPr lang="en-US" sz="1600" dirty="0"/>
          </a:p>
          <a:p>
            <a:pPr>
              <a:lnSpc>
                <a:spcPct val="100000"/>
              </a:lnSpc>
              <a:spcBef>
                <a:spcPts val="0"/>
              </a:spcBef>
            </a:pPr>
            <a:endParaRPr lang="en-US" sz="1600" dirty="0"/>
          </a:p>
          <a:p>
            <a:pPr>
              <a:lnSpc>
                <a:spcPct val="100000"/>
              </a:lnSpc>
              <a:spcBef>
                <a:spcPts val="0"/>
              </a:spcBef>
            </a:pPr>
            <a:r>
              <a:rPr lang="en-US" sz="1600" dirty="0"/>
              <a:t>Data Compression Conference 2023</a:t>
            </a:r>
          </a:p>
          <a:p>
            <a:pPr>
              <a:lnSpc>
                <a:spcPct val="100000"/>
              </a:lnSpc>
              <a:spcBef>
                <a:spcPts val="0"/>
              </a:spcBef>
            </a:pPr>
            <a:endParaRPr lang="en-US" sz="1600" dirty="0"/>
          </a:p>
          <a:p>
            <a:pPr>
              <a:lnSpc>
                <a:spcPct val="100000"/>
              </a:lnSpc>
              <a:spcBef>
                <a:spcPts val="0"/>
              </a:spcBef>
            </a:pPr>
            <a:endParaRPr lang="en-US" sz="1600" dirty="0"/>
          </a:p>
          <a:p>
            <a:pPr>
              <a:lnSpc>
                <a:spcPct val="100000"/>
              </a:lnSpc>
              <a:spcBef>
                <a:spcPts val="0"/>
              </a:spcBef>
            </a:pPr>
            <a:endParaRPr lang="en-US" sz="1600" dirty="0"/>
          </a:p>
          <a:p>
            <a:endParaRPr lang="de-DE" sz="2000" dirty="0"/>
          </a:p>
        </p:txBody>
      </p:sp>
      <p:sp>
        <p:nvSpPr>
          <p:cNvPr id="5" name="Textfeld 4">
            <a:extLst>
              <a:ext uri="{FF2B5EF4-FFF2-40B4-BE49-F238E27FC236}">
                <a16:creationId xmlns:a16="http://schemas.microsoft.com/office/drawing/2014/main" id="{D1B3D8CF-264A-DDF9-FB1A-DE9659AE29AA}"/>
              </a:ext>
            </a:extLst>
          </p:cNvPr>
          <p:cNvSpPr txBox="1"/>
          <p:nvPr/>
        </p:nvSpPr>
        <p:spPr>
          <a:xfrm>
            <a:off x="2052536" y="6175540"/>
            <a:ext cx="7999768" cy="600164"/>
          </a:xfrm>
          <a:prstGeom prst="rect">
            <a:avLst/>
          </a:prstGeom>
          <a:noFill/>
        </p:spPr>
        <p:txBody>
          <a:bodyPr wrap="square" rtlCol="0">
            <a:spAutoFit/>
          </a:bodyPr>
          <a:lstStyle/>
          <a:p>
            <a:pPr algn="ctr"/>
            <a:r>
              <a:rPr lang="de-AT" sz="1100" dirty="0" err="1"/>
              <a:t>Funded</a:t>
            </a:r>
            <a:r>
              <a:rPr lang="de-AT" sz="1100" dirty="0"/>
              <a:t> </a:t>
            </a:r>
            <a:r>
              <a:rPr lang="de-AT" sz="1100" dirty="0" err="1"/>
              <a:t>by</a:t>
            </a:r>
            <a:r>
              <a:rPr lang="de-AT" sz="1100" dirty="0"/>
              <a:t> </a:t>
            </a:r>
            <a:r>
              <a:rPr lang="de-AT" sz="1100" i="1" dirty="0"/>
              <a:t>Gesellschaft für Forschungsförderung des Landes Niederösterreich</a:t>
            </a:r>
          </a:p>
          <a:p>
            <a:pPr algn="ctr"/>
            <a:r>
              <a:rPr lang="en-US" sz="1100" dirty="0"/>
              <a:t>under the Dissertation Grant Research, Technology, and Innovation.</a:t>
            </a:r>
            <a:endParaRPr lang="de-DE" sz="1100" dirty="0"/>
          </a:p>
          <a:p>
            <a:pPr algn="ctr"/>
            <a:endParaRPr lang="de-DE" sz="1100" dirty="0"/>
          </a:p>
        </p:txBody>
      </p:sp>
    </p:spTree>
    <p:extLst>
      <p:ext uri="{BB962C8B-B14F-4D97-AF65-F5344CB8AC3E}">
        <p14:creationId xmlns:p14="http://schemas.microsoft.com/office/powerpoint/2010/main" val="4071501936"/>
      </p:ext>
    </p:extLst>
  </p:cSld>
  <p:clrMapOvr>
    <a:masterClrMapping/>
  </p:clrMapOvr>
  <mc:AlternateContent xmlns:mc="http://schemas.openxmlformats.org/markup-compatibility/2006" xmlns:p14="http://schemas.microsoft.com/office/powerpoint/2010/main">
    <mc:Choice Requires="p14">
      <p:transition p14:dur="10" advTm="4389"/>
    </mc:Choice>
    <mc:Fallback xmlns="">
      <p:transition advTm="438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09ABE2-E7D2-40A0-8C5A-FACF47B9AA7F}"/>
              </a:ext>
            </a:extLst>
          </p:cNvPr>
          <p:cNvSpPr>
            <a:spLocks noGrp="1"/>
          </p:cNvSpPr>
          <p:nvPr>
            <p:ph type="title"/>
          </p:nvPr>
        </p:nvSpPr>
        <p:spPr/>
        <p:txBody>
          <a:bodyPr/>
          <a:lstStyle/>
          <a:p>
            <a:r>
              <a:rPr lang="en-US" dirty="0"/>
              <a:t>Experiments</a:t>
            </a:r>
          </a:p>
        </p:txBody>
      </p:sp>
      <p:sp>
        <p:nvSpPr>
          <p:cNvPr id="3" name="Inhaltsplatzhalter 2">
            <a:extLst>
              <a:ext uri="{FF2B5EF4-FFF2-40B4-BE49-F238E27FC236}">
                <a16:creationId xmlns:a16="http://schemas.microsoft.com/office/drawing/2014/main" id="{C419ACEB-2F24-5344-2BA0-685A192DB1B4}"/>
              </a:ext>
            </a:extLst>
          </p:cNvPr>
          <p:cNvSpPr>
            <a:spLocks noGrp="1"/>
          </p:cNvSpPr>
          <p:nvPr>
            <p:ph idx="1"/>
          </p:nvPr>
        </p:nvSpPr>
        <p:spPr>
          <a:xfrm>
            <a:off x="838200" y="1825625"/>
            <a:ext cx="10515600" cy="4216707"/>
          </a:xfrm>
        </p:spPr>
        <p:txBody>
          <a:bodyPr>
            <a:normAutofit lnSpcReduction="10000"/>
          </a:bodyPr>
          <a:lstStyle/>
          <a:p>
            <a:r>
              <a:rPr lang="en-US" sz="2200" dirty="0">
                <a:effectLst/>
                <a:latin typeface="Calibri" panose="020F0502020204030204" pitchFamily="34" charset="0"/>
                <a:ea typeface="Calibri" panose="020F0502020204030204" pitchFamily="34" charset="0"/>
                <a:cs typeface="Times New Roman" panose="02020603050405020304" pitchFamily="18" charset="0"/>
              </a:rPr>
              <a:t>Comparison between </a:t>
            </a:r>
            <a:r>
              <a:rPr lang="en-US" sz="2200" dirty="0" err="1">
                <a:effectLst/>
                <a:latin typeface="Calibri" panose="020F0502020204030204" pitchFamily="34" charset="0"/>
                <a:ea typeface="Calibri" panose="020F0502020204030204" pitchFamily="34" charset="0"/>
                <a:cs typeface="Times New Roman" panose="02020603050405020304" pitchFamily="18" charset="0"/>
              </a:rPr>
              <a:t>Concat</a:t>
            </a:r>
            <a:r>
              <a:rPr lang="en-US" sz="2200" dirty="0">
                <a:effectLst/>
                <a:latin typeface="Calibri" panose="020F0502020204030204" pitchFamily="34" charset="0"/>
                <a:ea typeface="Calibri" panose="020F0502020204030204" pitchFamily="34" charset="0"/>
                <a:cs typeface="Times New Roman" panose="02020603050405020304" pitchFamily="18" charset="0"/>
              </a:rPr>
              <a:t> Compress and Cross Compress </a:t>
            </a:r>
          </a:p>
          <a:p>
            <a:r>
              <a:rPr lang="en-US" sz="2200" dirty="0">
                <a:latin typeface="Calibri" panose="020F0502020204030204" pitchFamily="34" charset="0"/>
                <a:ea typeface="Calibri" panose="020F0502020204030204" pitchFamily="34" charset="0"/>
                <a:cs typeface="Times New Roman" panose="02020603050405020304" pitchFamily="18" charset="0"/>
              </a:rPr>
              <a:t>Three Compression Algorithms</a:t>
            </a:r>
          </a:p>
          <a:p>
            <a:pPr lvl="1"/>
            <a:r>
              <a:rPr lang="en-US" sz="1800" dirty="0" err="1">
                <a:latin typeface="Calibri" panose="020F0502020204030204" pitchFamily="34" charset="0"/>
                <a:ea typeface="Calibri" panose="020F0502020204030204" pitchFamily="34" charset="0"/>
                <a:cs typeface="Times New Roman" panose="02020603050405020304" pitchFamily="18" charset="0"/>
              </a:rPr>
              <a:t>gzip</a:t>
            </a:r>
            <a:r>
              <a:rPr lang="en-US" sz="1800" dirty="0">
                <a:latin typeface="Calibri" panose="020F0502020204030204" pitchFamily="34" charset="0"/>
                <a:ea typeface="Calibri" panose="020F0502020204030204" pitchFamily="34" charset="0"/>
                <a:cs typeface="Times New Roman" panose="02020603050405020304" pitchFamily="18" charset="0"/>
              </a:rPr>
              <a:t> (combination of LZ77 and Huffman coding) (only used with </a:t>
            </a:r>
            <a:r>
              <a:rPr lang="en-US" sz="1800" dirty="0" err="1">
                <a:latin typeface="Calibri" panose="020F0502020204030204" pitchFamily="34" charset="0"/>
                <a:ea typeface="Calibri" panose="020F0502020204030204" pitchFamily="34" charset="0"/>
                <a:cs typeface="Times New Roman" panose="02020603050405020304" pitchFamily="18" charset="0"/>
              </a:rPr>
              <a:t>Concat</a:t>
            </a:r>
            <a:r>
              <a:rPr lang="en-US" sz="1800" dirty="0">
                <a:latin typeface="Calibri" panose="020F0502020204030204" pitchFamily="34" charset="0"/>
                <a:ea typeface="Calibri" panose="020F0502020204030204" pitchFamily="34" charset="0"/>
                <a:cs typeface="Times New Roman" panose="02020603050405020304" pitchFamily="18" charset="0"/>
              </a:rPr>
              <a:t> Compress)</a:t>
            </a:r>
          </a:p>
          <a:p>
            <a:pPr lvl="1"/>
            <a:r>
              <a:rPr lang="en-US" sz="1800" dirty="0">
                <a:latin typeface="Calibri" panose="020F0502020204030204" pitchFamily="34" charset="0"/>
                <a:ea typeface="Calibri" panose="020F0502020204030204" pitchFamily="34" charset="0"/>
                <a:cs typeface="Times New Roman" panose="02020603050405020304" pitchFamily="18" charset="0"/>
              </a:rPr>
              <a:t>bzip2 (Burrows-Wheeler) (only used with </a:t>
            </a:r>
            <a:r>
              <a:rPr lang="en-US" sz="1800" dirty="0" err="1">
                <a:latin typeface="Calibri" panose="020F0502020204030204" pitchFamily="34" charset="0"/>
                <a:ea typeface="Calibri" panose="020F0502020204030204" pitchFamily="34" charset="0"/>
                <a:cs typeface="Times New Roman" panose="02020603050405020304" pitchFamily="18" charset="0"/>
              </a:rPr>
              <a:t>Concat</a:t>
            </a:r>
            <a:r>
              <a:rPr lang="en-US" sz="1800" dirty="0">
                <a:latin typeface="Calibri" panose="020F0502020204030204" pitchFamily="34" charset="0"/>
                <a:ea typeface="Calibri" panose="020F0502020204030204" pitchFamily="34" charset="0"/>
                <a:cs typeface="Times New Roman" panose="02020603050405020304" pitchFamily="18" charset="0"/>
              </a:rPr>
              <a:t> Compress)</a:t>
            </a:r>
          </a:p>
          <a:p>
            <a:pPr lvl="1"/>
            <a:r>
              <a:rPr lang="en-US" sz="1800" dirty="0">
                <a:latin typeface="Calibri" panose="020F0502020204030204" pitchFamily="34" charset="0"/>
                <a:ea typeface="Calibri" panose="020F0502020204030204" pitchFamily="34" charset="0"/>
                <a:cs typeface="Times New Roman" panose="02020603050405020304" pitchFamily="18" charset="0"/>
              </a:rPr>
              <a:t>Re-Pair (Grammar based) used in two different versions and in combination with </a:t>
            </a:r>
            <a:br>
              <a:rPr lang="en-US" sz="1800" dirty="0">
                <a:latin typeface="Calibri" panose="020F0502020204030204" pitchFamily="34" charset="0"/>
                <a:ea typeface="Calibri" panose="020F0502020204030204" pitchFamily="34" charset="0"/>
                <a:cs typeface="Times New Roman" panose="02020603050405020304" pitchFamily="18" charset="0"/>
              </a:rPr>
            </a:br>
            <a:r>
              <a:rPr lang="en-US" sz="1800" dirty="0">
                <a:latin typeface="Calibri" panose="020F0502020204030204" pitchFamily="34" charset="0"/>
                <a:ea typeface="Calibri" panose="020F0502020204030204" pitchFamily="34" charset="0"/>
                <a:cs typeface="Times New Roman" panose="02020603050405020304" pitchFamily="18" charset="0"/>
              </a:rPr>
              <a:t>both meta-algorithms</a:t>
            </a:r>
          </a:p>
          <a:p>
            <a:r>
              <a:rPr lang="en-US" sz="2200" dirty="0">
                <a:latin typeface="Calibri" panose="020F0502020204030204" pitchFamily="34" charset="0"/>
                <a:ea typeface="Calibri" panose="020F0502020204030204" pitchFamily="34" charset="0"/>
                <a:cs typeface="Times New Roman" panose="02020603050405020304" pitchFamily="18" charset="0"/>
              </a:rPr>
              <a:t>Five labeled dataset</a:t>
            </a:r>
          </a:p>
          <a:p>
            <a:pPr lvl="1"/>
            <a:r>
              <a:rPr lang="en-US" sz="1800" dirty="0">
                <a:effectLst/>
                <a:latin typeface="Calibri" panose="020F0502020204030204" pitchFamily="34" charset="0"/>
                <a:ea typeface="Calibri" panose="020F0502020204030204" pitchFamily="34" charset="0"/>
                <a:cs typeface="Times New Roman" panose="02020603050405020304" pitchFamily="18" charset="0"/>
              </a:rPr>
              <a:t>6533 files</a:t>
            </a:r>
          </a:p>
          <a:p>
            <a:pPr lvl="1"/>
            <a:r>
              <a:rPr lang="en-US" sz="1800" dirty="0">
                <a:effectLst/>
                <a:latin typeface="Calibri" panose="020F0502020204030204" pitchFamily="34" charset="0"/>
                <a:ea typeface="Calibri" panose="020F0502020204030204" pitchFamily="34" charset="0"/>
                <a:cs typeface="Times New Roman" panose="02020603050405020304" pitchFamily="18" charset="0"/>
              </a:rPr>
              <a:t>approximately 10 MB</a:t>
            </a:r>
          </a:p>
          <a:p>
            <a:r>
              <a:rPr lang="en-US" sz="2200" dirty="0">
                <a:latin typeface="Calibri" panose="020F0502020204030204" pitchFamily="34" charset="0"/>
                <a:ea typeface="Calibri" panose="020F0502020204030204" pitchFamily="34" charset="0"/>
                <a:cs typeface="Times New Roman" panose="02020603050405020304" pitchFamily="18" charset="0"/>
              </a:rPr>
              <a:t>Full classification was performed on each dataset</a:t>
            </a:r>
          </a:p>
          <a:p>
            <a:pPr lvl="1"/>
            <a:r>
              <a:rPr lang="en-US" sz="1800" dirty="0">
                <a:effectLst/>
                <a:latin typeface="Calibri" panose="020F0502020204030204" pitchFamily="34" charset="0"/>
                <a:ea typeface="Calibri" panose="020F0502020204030204" pitchFamily="34" charset="0"/>
                <a:cs typeface="Times New Roman" panose="02020603050405020304" pitchFamily="18" charset="0"/>
              </a:rPr>
              <a:t>Accuracy was used to meas</a:t>
            </a:r>
            <a:r>
              <a:rPr lang="en-US" sz="1800" dirty="0">
                <a:latin typeface="Calibri" panose="020F0502020204030204" pitchFamily="34" charset="0"/>
                <a:ea typeface="Calibri" panose="020F0502020204030204" pitchFamily="34" charset="0"/>
                <a:cs typeface="Times New Roman" panose="02020603050405020304" pitchFamily="18" charset="0"/>
              </a:rPr>
              <a:t>ure the quality</a:t>
            </a:r>
          </a:p>
          <a:p>
            <a:r>
              <a:rPr lang="en-US" sz="2200" dirty="0">
                <a:latin typeface="Calibri" panose="020F0502020204030204" pitchFamily="34" charset="0"/>
                <a:ea typeface="Calibri" panose="020F0502020204030204" pitchFamily="34" charset="0"/>
                <a:cs typeface="Times New Roman" panose="02020603050405020304" pitchFamily="18" charset="0"/>
              </a:rPr>
              <a:t>Two normalized metrics were also compared on one data set.</a:t>
            </a:r>
          </a:p>
        </p:txBody>
      </p:sp>
    </p:spTree>
    <p:extLst>
      <p:ext uri="{BB962C8B-B14F-4D97-AF65-F5344CB8AC3E}">
        <p14:creationId xmlns:p14="http://schemas.microsoft.com/office/powerpoint/2010/main" val="3312311004"/>
      </p:ext>
    </p:extLst>
  </p:cSld>
  <p:clrMapOvr>
    <a:masterClrMapping/>
  </p:clrMapOvr>
  <mc:AlternateContent xmlns:mc="http://schemas.openxmlformats.org/markup-compatibility/2006" xmlns:p14="http://schemas.microsoft.com/office/powerpoint/2010/main">
    <mc:Choice Requires="p14">
      <p:transition p14:dur="10" advTm="39033"/>
    </mc:Choice>
    <mc:Fallback xmlns="">
      <p:transition advTm="39033"/>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09ABE2-E7D2-40A0-8C5A-FACF47B9AA7F}"/>
              </a:ext>
            </a:extLst>
          </p:cNvPr>
          <p:cNvSpPr>
            <a:spLocks noGrp="1"/>
          </p:cNvSpPr>
          <p:nvPr>
            <p:ph type="title"/>
          </p:nvPr>
        </p:nvSpPr>
        <p:spPr/>
        <p:txBody>
          <a:bodyPr/>
          <a:lstStyle/>
          <a:p>
            <a:r>
              <a:rPr lang="en-US" dirty="0"/>
              <a:t>Results</a:t>
            </a:r>
          </a:p>
        </p:txBody>
      </p:sp>
      <p:sp>
        <p:nvSpPr>
          <p:cNvPr id="3" name="Inhaltsplatzhalter 2">
            <a:extLst>
              <a:ext uri="{FF2B5EF4-FFF2-40B4-BE49-F238E27FC236}">
                <a16:creationId xmlns:a16="http://schemas.microsoft.com/office/drawing/2014/main" id="{C419ACEB-2F24-5344-2BA0-685A192DB1B4}"/>
              </a:ext>
            </a:extLst>
          </p:cNvPr>
          <p:cNvSpPr>
            <a:spLocks noGrp="1"/>
          </p:cNvSpPr>
          <p:nvPr>
            <p:ph idx="1"/>
          </p:nvPr>
        </p:nvSpPr>
        <p:spPr>
          <a:xfrm>
            <a:off x="838200" y="1825625"/>
            <a:ext cx="10515600" cy="4447954"/>
          </a:xfrm>
        </p:spPr>
        <p:txBody>
          <a:bodyPr>
            <a:normAutofit/>
          </a:bodyPr>
          <a:lstStyle/>
          <a:p>
            <a:r>
              <a:rPr lang="en-US" sz="2200" dirty="0">
                <a:effectLst/>
                <a:latin typeface="Calibri" panose="020F0502020204030204" pitchFamily="34" charset="0"/>
                <a:ea typeface="Calibri" panose="020F0502020204030204" pitchFamily="34" charset="0"/>
                <a:cs typeface="Times New Roman" panose="02020603050405020304" pitchFamily="18" charset="0"/>
              </a:rPr>
              <a:t>Re-Pair in combination with both meta-algorithms</a:t>
            </a:r>
          </a:p>
          <a:p>
            <a:pPr lvl="1"/>
            <a:r>
              <a:rPr lang="en-US" sz="1800" dirty="0" err="1">
                <a:latin typeface="Calibri" panose="020F0502020204030204" pitchFamily="34" charset="0"/>
                <a:ea typeface="Calibri" panose="020F0502020204030204" pitchFamily="34" charset="0"/>
                <a:cs typeface="Times New Roman" panose="02020603050405020304" pitchFamily="18" charset="0"/>
              </a:rPr>
              <a:t>Concat</a:t>
            </a:r>
            <a:r>
              <a:rPr lang="en-US" sz="1800" dirty="0">
                <a:latin typeface="Calibri" panose="020F0502020204030204" pitchFamily="34" charset="0"/>
                <a:ea typeface="Calibri" panose="020F0502020204030204" pitchFamily="34" charset="0"/>
                <a:cs typeface="Times New Roman" panose="02020603050405020304" pitchFamily="18" charset="0"/>
              </a:rPr>
              <a:t> Compress showed a higher accuracy in about 2/3 of all experiments</a:t>
            </a:r>
          </a:p>
          <a:p>
            <a:pPr lvl="1"/>
            <a:r>
              <a:rPr lang="en-US" sz="1800" dirty="0">
                <a:latin typeface="Calibri" panose="020F0502020204030204" pitchFamily="34" charset="0"/>
                <a:ea typeface="Calibri" panose="020F0502020204030204" pitchFamily="34" charset="0"/>
                <a:cs typeface="Times New Roman" panose="02020603050405020304" pitchFamily="18" charset="0"/>
              </a:rPr>
              <a:t>Needs further investigation</a:t>
            </a:r>
          </a:p>
          <a:p>
            <a:r>
              <a:rPr lang="en-US" sz="2200" dirty="0">
                <a:latin typeface="Calibri" panose="020F0502020204030204" pitchFamily="34" charset="0"/>
                <a:ea typeface="Calibri" panose="020F0502020204030204" pitchFamily="34" charset="0"/>
                <a:cs typeface="Times New Roman" panose="02020603050405020304" pitchFamily="18" charset="0"/>
              </a:rPr>
              <a:t>Average accuracy of </a:t>
            </a:r>
            <a:r>
              <a:rPr lang="en-US" sz="2200" dirty="0" err="1">
                <a:latin typeface="Calibri" panose="020F0502020204030204" pitchFamily="34" charset="0"/>
                <a:ea typeface="Calibri" panose="020F0502020204030204" pitchFamily="34" charset="0"/>
                <a:cs typeface="Times New Roman" panose="02020603050405020304" pitchFamily="18" charset="0"/>
              </a:rPr>
              <a:t>Concat</a:t>
            </a:r>
            <a:r>
              <a:rPr lang="en-US" sz="2200" dirty="0">
                <a:latin typeface="Calibri" panose="020F0502020204030204" pitchFamily="34" charset="0"/>
                <a:ea typeface="Calibri" panose="020F0502020204030204" pitchFamily="34" charset="0"/>
                <a:cs typeface="Times New Roman" panose="02020603050405020304" pitchFamily="18" charset="0"/>
              </a:rPr>
              <a:t> Compress in combination with </a:t>
            </a:r>
            <a:r>
              <a:rPr lang="en-US" sz="2200" dirty="0" err="1">
                <a:latin typeface="Calibri" panose="020F0502020204030204" pitchFamily="34" charset="0"/>
                <a:ea typeface="Calibri" panose="020F0502020204030204" pitchFamily="34" charset="0"/>
                <a:cs typeface="Times New Roman" panose="02020603050405020304" pitchFamily="18" charset="0"/>
              </a:rPr>
              <a:t>gzip</a:t>
            </a:r>
            <a:r>
              <a:rPr lang="en-US" sz="2200" dirty="0">
                <a:latin typeface="Calibri" panose="020F0502020204030204" pitchFamily="34" charset="0"/>
                <a:ea typeface="Calibri" panose="020F0502020204030204" pitchFamily="34" charset="0"/>
                <a:cs typeface="Times New Roman" panose="02020603050405020304" pitchFamily="18" charset="0"/>
              </a:rPr>
              <a:t>, bzip2 and Re-Pair</a:t>
            </a:r>
          </a:p>
          <a:p>
            <a:pPr lvl="1"/>
            <a:r>
              <a:rPr lang="en-US" sz="1800" dirty="0" err="1">
                <a:latin typeface="Calibri" panose="020F0502020204030204" pitchFamily="34" charset="0"/>
                <a:ea typeface="Calibri" panose="020F0502020204030204" pitchFamily="34" charset="0"/>
                <a:cs typeface="Times New Roman" panose="02020603050405020304" pitchFamily="18" charset="0"/>
              </a:rPr>
              <a:t>gzip</a:t>
            </a:r>
            <a:r>
              <a:rPr lang="en-US" sz="1800" dirty="0">
                <a:latin typeface="Calibri" panose="020F0502020204030204" pitchFamily="34" charset="0"/>
                <a:ea typeface="Calibri" panose="020F0502020204030204" pitchFamily="34" charset="0"/>
                <a:cs typeface="Times New Roman" panose="02020603050405020304" pitchFamily="18" charset="0"/>
              </a:rPr>
              <a:t>: 70.73%</a:t>
            </a:r>
          </a:p>
          <a:p>
            <a:pPr lvl="1"/>
            <a:r>
              <a:rPr lang="en-US" sz="1800" dirty="0">
                <a:latin typeface="Calibri" panose="020F0502020204030204" pitchFamily="34" charset="0"/>
                <a:ea typeface="Calibri" panose="020F0502020204030204" pitchFamily="34" charset="0"/>
                <a:cs typeface="Times New Roman" panose="02020603050405020304" pitchFamily="18" charset="0"/>
              </a:rPr>
              <a:t>bzip2: 72.62%</a:t>
            </a:r>
          </a:p>
          <a:p>
            <a:pPr lvl="1"/>
            <a:r>
              <a:rPr lang="en-US" sz="1800" dirty="0">
                <a:latin typeface="Calibri" panose="020F0502020204030204" pitchFamily="34" charset="0"/>
                <a:ea typeface="Calibri" panose="020F0502020204030204" pitchFamily="34" charset="0"/>
                <a:cs typeface="Times New Roman" panose="02020603050405020304" pitchFamily="18" charset="0"/>
              </a:rPr>
              <a:t>Re-Pair: 74.56%</a:t>
            </a:r>
          </a:p>
          <a:p>
            <a:r>
              <a:rPr lang="en-US" sz="2200" dirty="0">
                <a:latin typeface="Calibri" panose="020F0502020204030204" pitchFamily="34" charset="0"/>
                <a:ea typeface="Calibri" panose="020F0502020204030204" pitchFamily="34" charset="0"/>
                <a:cs typeface="Times New Roman" panose="02020603050405020304" pitchFamily="18" charset="0"/>
              </a:rPr>
              <a:t>Maximum accuracy</a:t>
            </a:r>
          </a:p>
          <a:p>
            <a:pPr lvl="1"/>
            <a:r>
              <a:rPr lang="en-US" sz="1800" dirty="0" err="1">
                <a:latin typeface="Calibri" panose="020F0502020204030204" pitchFamily="34" charset="0"/>
                <a:ea typeface="Calibri" panose="020F0502020204030204" pitchFamily="34" charset="0"/>
                <a:cs typeface="Times New Roman" panose="02020603050405020304" pitchFamily="18" charset="0"/>
              </a:rPr>
              <a:t>gzip</a:t>
            </a:r>
            <a:r>
              <a:rPr lang="en-US" sz="1800" dirty="0">
                <a:latin typeface="Calibri" panose="020F0502020204030204" pitchFamily="34" charset="0"/>
                <a:ea typeface="Calibri" panose="020F0502020204030204" pitchFamily="34" charset="0"/>
                <a:cs typeface="Times New Roman" panose="02020603050405020304" pitchFamily="18" charset="0"/>
              </a:rPr>
              <a:t>: 100.0%</a:t>
            </a:r>
          </a:p>
          <a:p>
            <a:pPr lvl="1"/>
            <a:r>
              <a:rPr lang="en-US" sz="1800" dirty="0">
                <a:latin typeface="Calibri" panose="020F0502020204030204" pitchFamily="34" charset="0"/>
                <a:ea typeface="Calibri" panose="020F0502020204030204" pitchFamily="34" charset="0"/>
                <a:cs typeface="Times New Roman" panose="02020603050405020304" pitchFamily="18" charset="0"/>
              </a:rPr>
              <a:t>bzip2: 100.0%</a:t>
            </a:r>
          </a:p>
          <a:p>
            <a:pPr lvl="1"/>
            <a:r>
              <a:rPr lang="en-US" sz="1800" dirty="0">
                <a:latin typeface="Calibri" panose="020F0502020204030204" pitchFamily="34" charset="0"/>
                <a:ea typeface="Calibri" panose="020F0502020204030204" pitchFamily="34" charset="0"/>
                <a:cs typeface="Times New Roman" panose="02020603050405020304" pitchFamily="18" charset="0"/>
              </a:rPr>
              <a:t>Re-Pair: 94.10%</a:t>
            </a:r>
          </a:p>
          <a:p>
            <a:pPr lvl="1"/>
            <a:endParaRPr lang="en-US" sz="1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40346722"/>
      </p:ext>
    </p:extLst>
  </p:cSld>
  <p:clrMapOvr>
    <a:masterClrMapping/>
  </p:clrMapOvr>
  <mc:AlternateContent xmlns:mc="http://schemas.openxmlformats.org/markup-compatibility/2006" xmlns:p14="http://schemas.microsoft.com/office/powerpoint/2010/main">
    <mc:Choice Requires="p14">
      <p:transition p14:dur="10" advTm="39266"/>
    </mc:Choice>
    <mc:Fallback xmlns="">
      <p:transition advTm="39266"/>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09ABE2-E7D2-40A0-8C5A-FACF47B9AA7F}"/>
              </a:ext>
            </a:extLst>
          </p:cNvPr>
          <p:cNvSpPr>
            <a:spLocks noGrp="1"/>
          </p:cNvSpPr>
          <p:nvPr>
            <p:ph type="title"/>
          </p:nvPr>
        </p:nvSpPr>
        <p:spPr/>
        <p:txBody>
          <a:bodyPr/>
          <a:lstStyle/>
          <a:p>
            <a:r>
              <a:rPr lang="en-US" dirty="0"/>
              <a:t>Conclusion and Future Work</a:t>
            </a:r>
          </a:p>
        </p:txBody>
      </p:sp>
      <p:sp>
        <p:nvSpPr>
          <p:cNvPr id="3" name="Inhaltsplatzhalter 2">
            <a:extLst>
              <a:ext uri="{FF2B5EF4-FFF2-40B4-BE49-F238E27FC236}">
                <a16:creationId xmlns:a16="http://schemas.microsoft.com/office/drawing/2014/main" id="{C419ACEB-2F24-5344-2BA0-685A192DB1B4}"/>
              </a:ext>
            </a:extLst>
          </p:cNvPr>
          <p:cNvSpPr>
            <a:spLocks noGrp="1"/>
          </p:cNvSpPr>
          <p:nvPr>
            <p:ph idx="1"/>
          </p:nvPr>
        </p:nvSpPr>
        <p:spPr>
          <a:xfrm>
            <a:off x="838200" y="1825625"/>
            <a:ext cx="10515600" cy="4447954"/>
          </a:xfrm>
        </p:spPr>
        <p:txBody>
          <a:bodyPr>
            <a:normAutofit/>
          </a:bodyPr>
          <a:lstStyle/>
          <a:p>
            <a:r>
              <a:rPr lang="en-US" sz="2200" dirty="0" err="1">
                <a:effectLst/>
                <a:latin typeface="Calibri" panose="020F0502020204030204" pitchFamily="34" charset="0"/>
                <a:ea typeface="Calibri" panose="020F0502020204030204" pitchFamily="34" charset="0"/>
                <a:cs typeface="Times New Roman" panose="02020603050405020304" pitchFamily="18" charset="0"/>
              </a:rPr>
              <a:t>Concat</a:t>
            </a:r>
            <a:r>
              <a:rPr lang="en-US" sz="2200" dirty="0">
                <a:effectLst/>
                <a:latin typeface="Calibri" panose="020F0502020204030204" pitchFamily="34" charset="0"/>
                <a:ea typeface="Calibri" panose="020F0502020204030204" pitchFamily="34" charset="0"/>
                <a:cs typeface="Times New Roman" panose="02020603050405020304" pitchFamily="18" charset="0"/>
              </a:rPr>
              <a:t> Compress is easy to implement</a:t>
            </a:r>
          </a:p>
          <a:p>
            <a:pPr lvl="1"/>
            <a:r>
              <a:rPr lang="en-US" sz="1800" dirty="0">
                <a:latin typeface="Calibri" panose="020F0502020204030204" pitchFamily="34" charset="0"/>
                <a:ea typeface="Calibri" panose="020F0502020204030204" pitchFamily="34" charset="0"/>
                <a:cs typeface="Times New Roman" panose="02020603050405020304" pitchFamily="18" charset="0"/>
              </a:rPr>
              <a:t>no modifications of existing compression programs are necessary</a:t>
            </a:r>
          </a:p>
          <a:p>
            <a:r>
              <a:rPr lang="en-US" sz="2200" dirty="0">
                <a:latin typeface="Calibri" panose="020F0502020204030204" pitchFamily="34" charset="0"/>
                <a:ea typeface="Calibri" panose="020F0502020204030204" pitchFamily="34" charset="0"/>
                <a:cs typeface="Times New Roman" panose="02020603050405020304" pitchFamily="18" charset="0"/>
              </a:rPr>
              <a:t>Cross Compress needs modified compression programs</a:t>
            </a:r>
          </a:p>
          <a:p>
            <a:pPr lvl="1"/>
            <a:r>
              <a:rPr lang="en-US" sz="1800" dirty="0">
                <a:latin typeface="Calibri" panose="020F0502020204030204" pitchFamily="34" charset="0"/>
                <a:ea typeface="Calibri" panose="020F0502020204030204" pitchFamily="34" charset="0"/>
                <a:cs typeface="Times New Roman" panose="02020603050405020304" pitchFamily="18" charset="0"/>
              </a:rPr>
              <a:t>More programs that work together with Cross Compress Other must be written and tested in the future. (Now only Re-Pair was tested with Cross Compress.) </a:t>
            </a:r>
          </a:p>
          <a:p>
            <a:r>
              <a:rPr lang="en-US" sz="2200" dirty="0">
                <a:latin typeface="Calibri" panose="020F0502020204030204" pitchFamily="34" charset="0"/>
                <a:ea typeface="Calibri" panose="020F0502020204030204" pitchFamily="34" charset="0"/>
                <a:cs typeface="Times New Roman" panose="02020603050405020304" pitchFamily="18" charset="0"/>
              </a:rPr>
              <a:t>Cross Compress shows a higher accuracy on some datasets while on other datasets </a:t>
            </a:r>
            <a:r>
              <a:rPr lang="en-US" sz="2200" dirty="0" err="1">
                <a:latin typeface="Calibri" panose="020F0502020204030204" pitchFamily="34" charset="0"/>
                <a:ea typeface="Calibri" panose="020F0502020204030204" pitchFamily="34" charset="0"/>
                <a:cs typeface="Times New Roman" panose="02020603050405020304" pitchFamily="18" charset="0"/>
              </a:rPr>
              <a:t>Concat</a:t>
            </a:r>
            <a:r>
              <a:rPr lang="en-US" sz="2200" dirty="0">
                <a:latin typeface="Calibri" panose="020F0502020204030204" pitchFamily="34" charset="0"/>
                <a:ea typeface="Calibri" panose="020F0502020204030204" pitchFamily="34" charset="0"/>
                <a:cs typeface="Times New Roman" panose="02020603050405020304" pitchFamily="18" charset="0"/>
              </a:rPr>
              <a:t> Compress performs better.</a:t>
            </a:r>
          </a:p>
          <a:p>
            <a:pPr lvl="1"/>
            <a:r>
              <a:rPr lang="en-US" sz="1800" dirty="0">
                <a:latin typeface="Calibri" panose="020F0502020204030204" pitchFamily="34" charset="0"/>
                <a:ea typeface="Calibri" panose="020F0502020204030204" pitchFamily="34" charset="0"/>
                <a:cs typeface="Times New Roman" panose="02020603050405020304" pitchFamily="18" charset="0"/>
              </a:rPr>
              <a:t>The reasons for this are unclear and need to be investigated in the future.</a:t>
            </a:r>
          </a:p>
          <a:p>
            <a:r>
              <a:rPr lang="en-US" sz="2200" dirty="0">
                <a:latin typeface="Calibri" panose="020F0502020204030204" pitchFamily="34" charset="0"/>
                <a:ea typeface="Calibri" panose="020F0502020204030204" pitchFamily="34" charset="0"/>
                <a:cs typeface="Times New Roman" panose="02020603050405020304" pitchFamily="18" charset="0"/>
              </a:rPr>
              <a:t>A short test with different normalizing metrices showed, that they also </a:t>
            </a:r>
            <a:br>
              <a:rPr lang="en-US" sz="2200" dirty="0">
                <a:latin typeface="Calibri" panose="020F0502020204030204" pitchFamily="34" charset="0"/>
                <a:ea typeface="Calibri" panose="020F0502020204030204" pitchFamily="34" charset="0"/>
                <a:cs typeface="Times New Roman" panose="02020603050405020304" pitchFamily="18" charset="0"/>
              </a:rPr>
            </a:br>
            <a:r>
              <a:rPr lang="en-US" sz="2200" dirty="0">
                <a:latin typeface="Calibri" panose="020F0502020204030204" pitchFamily="34" charset="0"/>
                <a:ea typeface="Calibri" panose="020F0502020204030204" pitchFamily="34" charset="0"/>
                <a:cs typeface="Times New Roman" panose="02020603050405020304" pitchFamily="18" charset="0"/>
              </a:rPr>
              <a:t>can have a big impact to the quality of the results.</a:t>
            </a:r>
          </a:p>
          <a:p>
            <a:pPr lvl="1"/>
            <a:r>
              <a:rPr lang="en-US" sz="1800" dirty="0">
                <a:latin typeface="Calibri" panose="020F0502020204030204" pitchFamily="34" charset="0"/>
                <a:ea typeface="Calibri" panose="020F0502020204030204" pitchFamily="34" charset="0"/>
                <a:cs typeface="Times New Roman" panose="02020603050405020304" pitchFamily="18" charset="0"/>
              </a:rPr>
              <a:t>Needs also to be investigated in the future</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lvl="1"/>
            <a:endParaRPr lang="en-US" sz="1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87179890"/>
      </p:ext>
    </p:extLst>
  </p:cSld>
  <p:clrMapOvr>
    <a:masterClrMapping/>
  </p:clrMapOvr>
  <mc:AlternateContent xmlns:mc="http://schemas.openxmlformats.org/markup-compatibility/2006" xmlns:p14="http://schemas.microsoft.com/office/powerpoint/2010/main">
    <mc:Choice Requires="p14">
      <p:transition p14:dur="10" advTm="36833"/>
    </mc:Choice>
    <mc:Fallback xmlns="">
      <p:transition advTm="36833"/>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09ABE2-E7D2-40A0-8C5A-FACF47B9AA7F}"/>
              </a:ext>
            </a:extLst>
          </p:cNvPr>
          <p:cNvSpPr>
            <a:spLocks noGrp="1"/>
          </p:cNvSpPr>
          <p:nvPr>
            <p:ph type="title"/>
          </p:nvPr>
        </p:nvSpPr>
        <p:spPr/>
        <p:txBody>
          <a:bodyPr/>
          <a:lstStyle/>
          <a:p>
            <a:r>
              <a:rPr lang="en-US" dirty="0"/>
              <a:t>Thank you and goodbye</a:t>
            </a:r>
          </a:p>
        </p:txBody>
      </p:sp>
    </p:spTree>
    <p:extLst>
      <p:ext uri="{BB962C8B-B14F-4D97-AF65-F5344CB8AC3E}">
        <p14:creationId xmlns:p14="http://schemas.microsoft.com/office/powerpoint/2010/main" val="1969696641"/>
      </p:ext>
    </p:extLst>
  </p:cSld>
  <p:clrMapOvr>
    <a:masterClrMapping/>
  </p:clrMapOvr>
  <mc:AlternateContent xmlns:mc="http://schemas.openxmlformats.org/markup-compatibility/2006" xmlns:p14="http://schemas.microsoft.com/office/powerpoint/2010/main">
    <mc:Choice Requires="p14">
      <p:transition p14:dur="10" advTm="1813"/>
    </mc:Choice>
    <mc:Fallback xmlns="">
      <p:transition advTm="1813"/>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09ABE2-E7D2-40A0-8C5A-FACF47B9AA7F}"/>
              </a:ext>
            </a:extLst>
          </p:cNvPr>
          <p:cNvSpPr>
            <a:spLocks noGrp="1"/>
          </p:cNvSpPr>
          <p:nvPr>
            <p:ph type="title"/>
          </p:nvPr>
        </p:nvSpPr>
        <p:spPr/>
        <p:txBody>
          <a:bodyPr/>
          <a:lstStyle/>
          <a:p>
            <a:r>
              <a:rPr lang="en-US" dirty="0"/>
              <a:t>Theoretical Background, State of the Art</a:t>
            </a:r>
          </a:p>
        </p:txBody>
      </p:sp>
      <mc:AlternateContent xmlns:mc="http://schemas.openxmlformats.org/markup-compatibility/2006" xmlns:a14="http://schemas.microsoft.com/office/drawing/2010/main">
        <mc:Choice Requires="a14">
          <p:sp>
            <p:nvSpPr>
              <p:cNvPr id="3" name="Inhaltsplatzhalter 2">
                <a:extLst>
                  <a:ext uri="{FF2B5EF4-FFF2-40B4-BE49-F238E27FC236}">
                    <a16:creationId xmlns:a16="http://schemas.microsoft.com/office/drawing/2014/main" id="{C419ACEB-2F24-5344-2BA0-685A192DB1B4}"/>
                  </a:ext>
                </a:extLst>
              </p:cNvPr>
              <p:cNvSpPr>
                <a:spLocks noGrp="1"/>
              </p:cNvSpPr>
              <p:nvPr>
                <p:ph idx="1"/>
              </p:nvPr>
            </p:nvSpPr>
            <p:spPr>
              <a:xfrm>
                <a:off x="838200" y="1945532"/>
                <a:ext cx="10515600" cy="3882792"/>
              </a:xfrm>
            </p:spPr>
            <p:txBody>
              <a:bodyPr>
                <a:normAutofit/>
              </a:bodyPr>
              <a:lstStyle/>
              <a:p>
                <a:r>
                  <a:rPr lang="en-US" sz="3200" dirty="0"/>
                  <a:t>Based on Kolmogorov Complexity</a:t>
                </a:r>
              </a:p>
              <a:p>
                <a:pPr lvl="1"/>
                <a:r>
                  <a:rPr lang="en-US" sz="2800" dirty="0"/>
                  <a:t>Algorithmic Joint Complexity (AJC) [1]</a:t>
                </a:r>
              </a:p>
              <a:p>
                <a:pPr lvl="2"/>
                <a:r>
                  <a:rPr lang="en-US" sz="2400" dirty="0"/>
                  <a:t>AJC of the files </a:t>
                </a:r>
                <a14:m>
                  <m:oMath xmlns:m="http://schemas.openxmlformats.org/officeDocument/2006/math">
                    <m:r>
                      <a:rPr lang="en-US" sz="2400" i="1" dirty="0">
                        <a:latin typeface="Cambria Math" panose="02040503050406030204" pitchFamily="18" charset="0"/>
                      </a:rPr>
                      <m:t>𝑥</m:t>
                    </m:r>
                  </m:oMath>
                </a14:m>
                <a:r>
                  <a:rPr lang="en-US" sz="2400" dirty="0"/>
                  <a:t> and </a:t>
                </a:r>
                <a14:m>
                  <m:oMath xmlns:m="http://schemas.openxmlformats.org/officeDocument/2006/math">
                    <m:r>
                      <a:rPr lang="de-AT" sz="2400" i="1" dirty="0">
                        <a:latin typeface="Cambria Math" panose="02040503050406030204" pitchFamily="18" charset="0"/>
                      </a:rPr>
                      <m:t>𝑦</m:t>
                    </m:r>
                  </m:oMath>
                </a14:m>
                <a:r>
                  <a:rPr lang="en-US" sz="2400" dirty="0"/>
                  <a:t>: Length of the shortest input given to a certain type of Turing machine, which outputs </a:t>
                </a:r>
                <a14:m>
                  <m:oMath xmlns:m="http://schemas.openxmlformats.org/officeDocument/2006/math">
                    <m:r>
                      <a:rPr lang="en-US" sz="2400" i="1" dirty="0" smtClean="0">
                        <a:latin typeface="Cambria Math" panose="02040503050406030204" pitchFamily="18" charset="0"/>
                      </a:rPr>
                      <m:t>𝑥</m:t>
                    </m:r>
                  </m:oMath>
                </a14:m>
                <a:r>
                  <a:rPr lang="en-US" sz="2400" dirty="0"/>
                  <a:t>, immediately followed by </a:t>
                </a:r>
                <a14:m>
                  <m:oMath xmlns:m="http://schemas.openxmlformats.org/officeDocument/2006/math">
                    <m:r>
                      <a:rPr lang="de-AT" sz="2400" i="1" dirty="0">
                        <a:latin typeface="Cambria Math" panose="02040503050406030204" pitchFamily="18" charset="0"/>
                      </a:rPr>
                      <m:t>𝑦</m:t>
                    </m:r>
                  </m:oMath>
                </a14:m>
                <a:r>
                  <a:rPr lang="en-US" sz="2400" dirty="0"/>
                  <a:t>, and then halts.</a:t>
                </a:r>
              </a:p>
              <a:p>
                <a:pPr lvl="1"/>
                <a:r>
                  <a:rPr lang="en-US" sz="2800" dirty="0"/>
                  <a:t>Algorithmic Mutual Information (AMI) [1]</a:t>
                </a:r>
              </a:p>
              <a:p>
                <a:pPr lvl="2"/>
                <a:r>
                  <a:rPr lang="en-US" sz="2400" dirty="0"/>
                  <a:t>AMI between the files </a:t>
                </a:r>
                <a14:m>
                  <m:oMath xmlns:m="http://schemas.openxmlformats.org/officeDocument/2006/math">
                    <m:r>
                      <a:rPr lang="en-US" sz="2400" i="1" dirty="0">
                        <a:latin typeface="Cambria Math" panose="02040503050406030204" pitchFamily="18" charset="0"/>
                      </a:rPr>
                      <m:t>𝑥</m:t>
                    </m:r>
                  </m:oMath>
                </a14:m>
                <a:r>
                  <a:rPr lang="en-US" sz="2400" dirty="0"/>
                  <a:t> and </a:t>
                </a:r>
                <a14:m>
                  <m:oMath xmlns:m="http://schemas.openxmlformats.org/officeDocument/2006/math">
                    <m:r>
                      <a:rPr lang="de-AT" sz="2400" i="1" dirty="0">
                        <a:latin typeface="Cambria Math" panose="02040503050406030204" pitchFamily="18" charset="0"/>
                      </a:rPr>
                      <m:t>𝑦</m:t>
                    </m:r>
                  </m:oMath>
                </a14:m>
                <a:r>
                  <a:rPr lang="en-US" sz="2400" dirty="0"/>
                  <a:t>: Sum of the algorithmic </a:t>
                </a:r>
                <a:br>
                  <a:rPr lang="en-US" sz="2400" dirty="0"/>
                </a:br>
                <a:r>
                  <a:rPr lang="en-US" sz="2400" dirty="0"/>
                  <a:t>complexities of </a:t>
                </a:r>
                <a14:m>
                  <m:oMath xmlns:m="http://schemas.openxmlformats.org/officeDocument/2006/math">
                    <m:r>
                      <a:rPr lang="en-US" sz="2400" i="1" dirty="0" smtClean="0">
                        <a:latin typeface="Cambria Math" panose="02040503050406030204" pitchFamily="18" charset="0"/>
                      </a:rPr>
                      <m:t>𝑥</m:t>
                    </m:r>
                  </m:oMath>
                </a14:m>
                <a:r>
                  <a:rPr lang="en-US" sz="2400" dirty="0"/>
                  <a:t> and </a:t>
                </a:r>
                <a14:m>
                  <m:oMath xmlns:m="http://schemas.openxmlformats.org/officeDocument/2006/math">
                    <m:r>
                      <a:rPr lang="de-AT" sz="2400" i="1" dirty="0">
                        <a:latin typeface="Cambria Math" panose="02040503050406030204" pitchFamily="18" charset="0"/>
                      </a:rPr>
                      <m:t>𝑦</m:t>
                    </m:r>
                  </m:oMath>
                </a14:m>
                <a:r>
                  <a:rPr lang="en-US" sz="2400" dirty="0"/>
                  <a:t> minus the algorithmic joint </a:t>
                </a:r>
                <a:br>
                  <a:rPr lang="en-US" sz="2400" dirty="0"/>
                </a:br>
                <a:r>
                  <a:rPr lang="en-US" sz="2400" dirty="0"/>
                  <a:t>complexity </a:t>
                </a:r>
                <a14:m>
                  <m:oMath xmlns:m="http://schemas.openxmlformats.org/officeDocument/2006/math">
                    <m:r>
                      <a:rPr lang="de-AT" sz="2400" b="0" i="1" smtClean="0">
                        <a:latin typeface="Cambria Math" panose="02040503050406030204" pitchFamily="18" charset="0"/>
                      </a:rPr>
                      <m:t>𝐴𝐿𝐶</m:t>
                    </m:r>
                    <m:d>
                      <m:dPr>
                        <m:ctrlPr>
                          <a:rPr lang="de-AT" sz="2400" b="0" i="1" smtClean="0">
                            <a:latin typeface="Cambria Math" panose="02040503050406030204" pitchFamily="18" charset="0"/>
                          </a:rPr>
                        </m:ctrlPr>
                      </m:dPr>
                      <m:e>
                        <m:r>
                          <a:rPr lang="de-AT" sz="2400" b="0" i="1" smtClean="0">
                            <a:latin typeface="Cambria Math" panose="02040503050406030204" pitchFamily="18" charset="0"/>
                          </a:rPr>
                          <m:t>𝑥</m:t>
                        </m:r>
                        <m:r>
                          <a:rPr lang="de-AT" sz="2400" b="0" i="1" smtClean="0">
                            <a:latin typeface="Cambria Math" panose="02040503050406030204" pitchFamily="18" charset="0"/>
                          </a:rPr>
                          <m:t>,</m:t>
                        </m:r>
                        <m:r>
                          <a:rPr lang="de-AT" sz="2400" b="0" i="1" smtClean="0">
                            <a:latin typeface="Cambria Math" panose="02040503050406030204" pitchFamily="18" charset="0"/>
                          </a:rPr>
                          <m:t>𝑦</m:t>
                        </m:r>
                      </m:e>
                    </m:d>
                  </m:oMath>
                </a14:m>
                <a:r>
                  <a:rPr lang="en-US" sz="2400" dirty="0"/>
                  <a:t> of the two.</a:t>
                </a:r>
              </a:p>
            </p:txBody>
          </p:sp>
        </mc:Choice>
        <mc:Fallback xmlns="">
          <p:sp>
            <p:nvSpPr>
              <p:cNvPr id="3" name="Inhaltsplatzhalter 2">
                <a:extLst>
                  <a:ext uri="{FF2B5EF4-FFF2-40B4-BE49-F238E27FC236}">
                    <a16:creationId xmlns:a16="http://schemas.microsoft.com/office/drawing/2014/main" id="{C419ACEB-2F24-5344-2BA0-685A192DB1B4}"/>
                  </a:ext>
                </a:extLst>
              </p:cNvPr>
              <p:cNvSpPr>
                <a:spLocks noGrp="1" noRot="1" noChangeAspect="1" noMove="1" noResize="1" noEditPoints="1" noAdjustHandles="1" noChangeArrowheads="1" noChangeShapeType="1" noTextEdit="1"/>
              </p:cNvSpPr>
              <p:nvPr>
                <p:ph idx="1"/>
              </p:nvPr>
            </p:nvSpPr>
            <p:spPr>
              <a:xfrm>
                <a:off x="838200" y="1945532"/>
                <a:ext cx="10515600" cy="3882792"/>
              </a:xfrm>
              <a:blipFill>
                <a:blip r:embed="rId5"/>
                <a:stretch>
                  <a:fillRect l="-1327" t="-3268" r="-121"/>
                </a:stretch>
              </a:blipFill>
            </p:spPr>
            <p:txBody>
              <a:bodyPr/>
              <a:lstStyle/>
              <a:p>
                <a:r>
                  <a:rPr lang="de-DE">
                    <a:noFill/>
                  </a:rPr>
                  <a:t> </a:t>
                </a:r>
              </a:p>
            </p:txBody>
          </p:sp>
        </mc:Fallback>
      </mc:AlternateContent>
      <p:sp>
        <p:nvSpPr>
          <p:cNvPr id="6" name="Textfeld 5">
            <a:extLst>
              <a:ext uri="{FF2B5EF4-FFF2-40B4-BE49-F238E27FC236}">
                <a16:creationId xmlns:a16="http://schemas.microsoft.com/office/drawing/2014/main" id="{E483777B-5B3A-FD23-7D0E-36EE7C8ACAA7}"/>
              </a:ext>
            </a:extLst>
          </p:cNvPr>
          <p:cNvSpPr txBox="1"/>
          <p:nvPr/>
        </p:nvSpPr>
        <p:spPr>
          <a:xfrm>
            <a:off x="838200" y="6042332"/>
            <a:ext cx="9214104" cy="261610"/>
          </a:xfrm>
          <a:prstGeom prst="rect">
            <a:avLst/>
          </a:prstGeom>
          <a:noFill/>
        </p:spPr>
        <p:txBody>
          <a:bodyPr wrap="square" rtlCol="0">
            <a:spAutoFit/>
          </a:bodyPr>
          <a:lstStyle/>
          <a:p>
            <a:r>
              <a:rPr lang="de-AT" sz="1100" dirty="0"/>
              <a:t>[1] G. </a:t>
            </a:r>
            <a:r>
              <a:rPr lang="de-AT" sz="1100" dirty="0" err="1"/>
              <a:t>Chaitin</a:t>
            </a:r>
            <a:r>
              <a:rPr lang="de-AT" sz="1100" dirty="0"/>
              <a:t>, “</a:t>
            </a:r>
            <a:r>
              <a:rPr lang="de-AT" sz="1100" dirty="0" err="1"/>
              <a:t>Algorithmic</a:t>
            </a:r>
            <a:r>
              <a:rPr lang="de-AT" sz="1100" dirty="0"/>
              <a:t> Information Theory,” IBM Journal </a:t>
            </a:r>
            <a:r>
              <a:rPr lang="de-AT" sz="1100" dirty="0" err="1"/>
              <a:t>of</a:t>
            </a:r>
            <a:r>
              <a:rPr lang="de-AT" sz="1100" dirty="0"/>
              <a:t> Research and Development, vol. 21, </a:t>
            </a:r>
            <a:r>
              <a:rPr lang="de-AT" sz="1100" dirty="0" err="1"/>
              <a:t>no</a:t>
            </a:r>
            <a:r>
              <a:rPr lang="de-AT" sz="1100" dirty="0"/>
              <a:t>. 4, pp. 350–359, 1977.</a:t>
            </a:r>
          </a:p>
        </p:txBody>
      </p:sp>
    </p:spTree>
    <p:extLst>
      <p:ext uri="{BB962C8B-B14F-4D97-AF65-F5344CB8AC3E}">
        <p14:creationId xmlns:p14="http://schemas.microsoft.com/office/powerpoint/2010/main" val="1249491492"/>
      </p:ext>
    </p:extLst>
  </p:cSld>
  <p:clrMapOvr>
    <a:masterClrMapping/>
  </p:clrMapOvr>
  <mc:AlternateContent xmlns:mc="http://schemas.openxmlformats.org/markup-compatibility/2006" xmlns:p14="http://schemas.microsoft.com/office/powerpoint/2010/main">
    <mc:Choice Requires="p14">
      <p:transition p14:dur="10" advTm="9000"/>
    </mc:Choice>
    <mc:Fallback xmlns="">
      <p:transition advTm="9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09ABE2-E7D2-40A0-8C5A-FACF47B9AA7F}"/>
              </a:ext>
            </a:extLst>
          </p:cNvPr>
          <p:cNvSpPr>
            <a:spLocks noGrp="1"/>
          </p:cNvSpPr>
          <p:nvPr>
            <p:ph type="title"/>
          </p:nvPr>
        </p:nvSpPr>
        <p:spPr/>
        <p:txBody>
          <a:bodyPr/>
          <a:lstStyle/>
          <a:p>
            <a:r>
              <a:rPr lang="en-US" dirty="0"/>
              <a:t>Theoretical Background, State of the Art</a:t>
            </a:r>
          </a:p>
        </p:txBody>
      </p:sp>
      <mc:AlternateContent xmlns:mc="http://schemas.openxmlformats.org/markup-compatibility/2006" xmlns:a14="http://schemas.microsoft.com/office/drawing/2010/main">
        <mc:Choice Requires="a14">
          <p:sp>
            <p:nvSpPr>
              <p:cNvPr id="3" name="Inhaltsplatzhalter 2">
                <a:extLst>
                  <a:ext uri="{FF2B5EF4-FFF2-40B4-BE49-F238E27FC236}">
                    <a16:creationId xmlns:a16="http://schemas.microsoft.com/office/drawing/2014/main" id="{C419ACEB-2F24-5344-2BA0-685A192DB1B4}"/>
                  </a:ext>
                </a:extLst>
              </p:cNvPr>
              <p:cNvSpPr>
                <a:spLocks noGrp="1"/>
              </p:cNvSpPr>
              <p:nvPr>
                <p:ph idx="1"/>
              </p:nvPr>
            </p:nvSpPr>
            <p:spPr>
              <a:xfrm>
                <a:off x="838200" y="2062264"/>
                <a:ext cx="10515600" cy="3766060"/>
              </a:xfrm>
            </p:spPr>
            <p:txBody>
              <a:bodyPr>
                <a:normAutofit/>
              </a:bodyPr>
              <a:lstStyle/>
              <a:p>
                <a:r>
                  <a:rPr lang="en-US" sz="3200" dirty="0"/>
                  <a:t>Based on Shannon Entropy</a:t>
                </a:r>
              </a:p>
              <a:p>
                <a:pPr lvl="1"/>
                <a:r>
                  <a:rPr lang="en-US" sz="2800" dirty="0" err="1"/>
                  <a:t>Kullback-Leiber</a:t>
                </a:r>
                <a:r>
                  <a:rPr lang="en-US" sz="2800" dirty="0"/>
                  <a:t> Divergence (KLD) [2]</a:t>
                </a:r>
              </a:p>
              <a:p>
                <a:pPr lvl="2"/>
                <a:r>
                  <a:rPr lang="en-US" sz="2400" dirty="0"/>
                  <a:t>The KLD between the probability distributions </a:t>
                </a:r>
                <a14:m>
                  <m:oMath xmlns:m="http://schemas.openxmlformats.org/officeDocument/2006/math">
                    <m:r>
                      <a:rPr lang="en-US" sz="2400" i="1" dirty="0" smtClean="0">
                        <a:latin typeface="Cambria Math" panose="02040503050406030204" pitchFamily="18" charset="0"/>
                      </a:rPr>
                      <m:t>𝑥</m:t>
                    </m:r>
                  </m:oMath>
                </a14:m>
                <a:r>
                  <a:rPr lang="en-US" sz="2400" dirty="0"/>
                  <a:t> and </a:t>
                </a:r>
                <a14:m>
                  <m:oMath xmlns:m="http://schemas.openxmlformats.org/officeDocument/2006/math">
                    <m:r>
                      <a:rPr lang="de-AT" sz="2400" b="0" i="1" dirty="0" smtClean="0">
                        <a:latin typeface="Cambria Math" panose="02040503050406030204" pitchFamily="18" charset="0"/>
                      </a:rPr>
                      <m:t>𝑦</m:t>
                    </m:r>
                  </m:oMath>
                </a14:m>
                <a:r>
                  <a:rPr lang="en-US" sz="2400" dirty="0"/>
                  <a:t> is the </a:t>
                </a:r>
                <a:br>
                  <a:rPr lang="en-US" sz="2400" dirty="0"/>
                </a:br>
                <a:r>
                  <a:rPr lang="en-US" sz="2400" dirty="0"/>
                  <a:t>information that is lost when approximating the distribution </a:t>
                </a:r>
                <a14:m>
                  <m:oMath xmlns:m="http://schemas.openxmlformats.org/officeDocument/2006/math">
                    <m:r>
                      <a:rPr lang="en-US" sz="2400" i="1" dirty="0">
                        <a:latin typeface="Cambria Math" panose="02040503050406030204" pitchFamily="18" charset="0"/>
                      </a:rPr>
                      <m:t>𝑥</m:t>
                    </m:r>
                  </m:oMath>
                </a14:m>
                <a:r>
                  <a:rPr lang="en-US" sz="2400" dirty="0"/>
                  <a:t> </a:t>
                </a:r>
                <a:br>
                  <a:rPr lang="en-US" sz="2400" dirty="0"/>
                </a:br>
                <a:r>
                  <a:rPr lang="en-US" sz="2400" dirty="0"/>
                  <a:t>with the distribution </a:t>
                </a:r>
                <a14:m>
                  <m:oMath xmlns:m="http://schemas.openxmlformats.org/officeDocument/2006/math">
                    <m:r>
                      <a:rPr lang="de-AT" sz="2400" b="0" i="1" dirty="0" smtClean="0">
                        <a:latin typeface="Cambria Math" panose="02040503050406030204" pitchFamily="18" charset="0"/>
                      </a:rPr>
                      <m:t>𝑦</m:t>
                    </m:r>
                  </m:oMath>
                </a14:m>
                <a:r>
                  <a:rPr lang="en-US" sz="2400" dirty="0"/>
                  <a:t>.</a:t>
                </a:r>
              </a:p>
            </p:txBody>
          </p:sp>
        </mc:Choice>
        <mc:Fallback xmlns="">
          <p:sp>
            <p:nvSpPr>
              <p:cNvPr id="3" name="Inhaltsplatzhalter 2">
                <a:extLst>
                  <a:ext uri="{FF2B5EF4-FFF2-40B4-BE49-F238E27FC236}">
                    <a16:creationId xmlns:a16="http://schemas.microsoft.com/office/drawing/2014/main" id="{C419ACEB-2F24-5344-2BA0-685A192DB1B4}"/>
                  </a:ext>
                </a:extLst>
              </p:cNvPr>
              <p:cNvSpPr>
                <a:spLocks noGrp="1" noRot="1" noChangeAspect="1" noMove="1" noResize="1" noEditPoints="1" noAdjustHandles="1" noChangeArrowheads="1" noChangeShapeType="1" noTextEdit="1"/>
              </p:cNvSpPr>
              <p:nvPr>
                <p:ph idx="1"/>
              </p:nvPr>
            </p:nvSpPr>
            <p:spPr>
              <a:xfrm>
                <a:off x="838200" y="2062264"/>
                <a:ext cx="10515600" cy="3766060"/>
              </a:xfrm>
              <a:blipFill>
                <a:blip r:embed="rId5"/>
                <a:stretch>
                  <a:fillRect l="-1327" t="-3367"/>
                </a:stretch>
              </a:blipFill>
            </p:spPr>
            <p:txBody>
              <a:bodyPr/>
              <a:lstStyle/>
              <a:p>
                <a:r>
                  <a:rPr lang="de-DE">
                    <a:noFill/>
                  </a:rPr>
                  <a:t> </a:t>
                </a:r>
              </a:p>
            </p:txBody>
          </p:sp>
        </mc:Fallback>
      </mc:AlternateContent>
      <p:sp>
        <p:nvSpPr>
          <p:cNvPr id="6" name="Textfeld 5">
            <a:extLst>
              <a:ext uri="{FF2B5EF4-FFF2-40B4-BE49-F238E27FC236}">
                <a16:creationId xmlns:a16="http://schemas.microsoft.com/office/drawing/2014/main" id="{E483777B-5B3A-FD23-7D0E-36EE7C8ACAA7}"/>
              </a:ext>
            </a:extLst>
          </p:cNvPr>
          <p:cNvSpPr txBox="1"/>
          <p:nvPr/>
        </p:nvSpPr>
        <p:spPr>
          <a:xfrm>
            <a:off x="838200" y="6042332"/>
            <a:ext cx="9214104" cy="261610"/>
          </a:xfrm>
          <a:prstGeom prst="rect">
            <a:avLst/>
          </a:prstGeom>
          <a:noFill/>
        </p:spPr>
        <p:txBody>
          <a:bodyPr wrap="square" rtlCol="0">
            <a:spAutoFit/>
          </a:bodyPr>
          <a:lstStyle/>
          <a:p>
            <a:r>
              <a:rPr lang="de-AT" sz="1100" dirty="0"/>
              <a:t>[2] S. </a:t>
            </a:r>
            <a:r>
              <a:rPr lang="de-AT" sz="1100" dirty="0" err="1"/>
              <a:t>Kullback</a:t>
            </a:r>
            <a:r>
              <a:rPr lang="de-AT" sz="1100" dirty="0"/>
              <a:t>, R. </a:t>
            </a:r>
            <a:r>
              <a:rPr lang="de-AT" sz="1100" dirty="0" err="1"/>
              <a:t>Leibler</a:t>
            </a:r>
            <a:r>
              <a:rPr lang="de-AT" sz="1100" dirty="0"/>
              <a:t>, “On Information and </a:t>
            </a:r>
            <a:r>
              <a:rPr lang="de-AT" sz="1100" dirty="0" err="1"/>
              <a:t>Sufficiency</a:t>
            </a:r>
            <a:r>
              <a:rPr lang="de-AT" sz="1100" dirty="0"/>
              <a:t>,” </a:t>
            </a:r>
            <a:r>
              <a:rPr lang="de-AT" sz="1100" dirty="0" err="1"/>
              <a:t>Annals</a:t>
            </a:r>
            <a:r>
              <a:rPr lang="de-AT" sz="1100" dirty="0"/>
              <a:t> </a:t>
            </a:r>
            <a:r>
              <a:rPr lang="de-AT" sz="1100" dirty="0" err="1"/>
              <a:t>of</a:t>
            </a:r>
            <a:r>
              <a:rPr lang="de-AT" sz="1100" dirty="0"/>
              <a:t> </a:t>
            </a:r>
            <a:r>
              <a:rPr lang="de-AT" sz="1100" dirty="0" err="1"/>
              <a:t>Mathematical</a:t>
            </a:r>
            <a:r>
              <a:rPr lang="de-AT" sz="1100" dirty="0"/>
              <a:t> </a:t>
            </a:r>
            <a:r>
              <a:rPr lang="de-AT" sz="1100" dirty="0" err="1"/>
              <a:t>Statistics</a:t>
            </a:r>
            <a:r>
              <a:rPr lang="de-AT" sz="1100" dirty="0"/>
              <a:t>, vol. 22, </a:t>
            </a:r>
            <a:r>
              <a:rPr lang="de-AT" sz="1100" dirty="0" err="1"/>
              <a:t>no</a:t>
            </a:r>
            <a:r>
              <a:rPr lang="de-AT" sz="1100" dirty="0"/>
              <a:t>. 1, pp. 79-86, 1955.</a:t>
            </a:r>
          </a:p>
        </p:txBody>
      </p:sp>
    </p:spTree>
    <p:extLst>
      <p:ext uri="{BB962C8B-B14F-4D97-AF65-F5344CB8AC3E}">
        <p14:creationId xmlns:p14="http://schemas.microsoft.com/office/powerpoint/2010/main" val="771922834"/>
      </p:ext>
    </p:extLst>
  </p:cSld>
  <p:clrMapOvr>
    <a:masterClrMapping/>
  </p:clrMapOvr>
  <mc:AlternateContent xmlns:mc="http://schemas.openxmlformats.org/markup-compatibility/2006" xmlns:p14="http://schemas.microsoft.com/office/powerpoint/2010/main">
    <mc:Choice Requires="p14">
      <p:transition p14:dur="10" advTm="6870"/>
    </mc:Choice>
    <mc:Fallback xmlns="">
      <p:transition advTm="687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09ABE2-E7D2-40A0-8C5A-FACF47B9AA7F}"/>
              </a:ext>
            </a:extLst>
          </p:cNvPr>
          <p:cNvSpPr>
            <a:spLocks noGrp="1"/>
          </p:cNvSpPr>
          <p:nvPr>
            <p:ph type="title"/>
          </p:nvPr>
        </p:nvSpPr>
        <p:spPr/>
        <p:txBody>
          <a:bodyPr/>
          <a:lstStyle/>
          <a:p>
            <a:r>
              <a:rPr lang="en-US" dirty="0"/>
              <a:t>Drawbacks</a:t>
            </a:r>
          </a:p>
        </p:txBody>
      </p:sp>
      <mc:AlternateContent xmlns:mc="http://schemas.openxmlformats.org/markup-compatibility/2006" xmlns:a14="http://schemas.microsoft.com/office/drawing/2010/main">
        <mc:Choice Requires="a14">
          <p:sp>
            <p:nvSpPr>
              <p:cNvPr id="3" name="Inhaltsplatzhalter 2">
                <a:extLst>
                  <a:ext uri="{FF2B5EF4-FFF2-40B4-BE49-F238E27FC236}">
                    <a16:creationId xmlns:a16="http://schemas.microsoft.com/office/drawing/2014/main" id="{C419ACEB-2F24-5344-2BA0-685A192DB1B4}"/>
                  </a:ext>
                </a:extLst>
              </p:cNvPr>
              <p:cNvSpPr>
                <a:spLocks noGrp="1"/>
              </p:cNvSpPr>
              <p:nvPr>
                <p:ph idx="1"/>
              </p:nvPr>
            </p:nvSpPr>
            <p:spPr>
              <a:xfrm>
                <a:off x="838200" y="1575881"/>
                <a:ext cx="10515600" cy="4466451"/>
              </a:xfrm>
            </p:spPr>
            <p:txBody>
              <a:bodyPr>
                <a:normAutofit lnSpcReduction="10000"/>
              </a:bodyPr>
              <a:lstStyle/>
              <a:p>
                <a:r>
                  <a:rPr lang="en-US" dirty="0" err="1"/>
                  <a:t>Kullback-Leibler</a:t>
                </a:r>
                <a:r>
                  <a:rPr lang="en-US" dirty="0"/>
                  <a:t> Divergence </a:t>
                </a:r>
              </a:p>
              <a:p>
                <a:pPr lvl="1"/>
                <a:r>
                  <a:rPr lang="en-US" dirty="0"/>
                  <a:t>“post” and “spot” are two examples of the same probability distribution. Therefore:</a:t>
                </a:r>
              </a:p>
              <a:p>
                <a:pPr lvl="1"/>
                <a14:m>
                  <m:oMath xmlns:m="http://schemas.openxmlformats.org/officeDocument/2006/math">
                    <m:r>
                      <a:rPr lang="en-US" i="1" dirty="0" smtClean="0">
                        <a:latin typeface="Cambria Math" panose="02040503050406030204" pitchFamily="18" charset="0"/>
                      </a:rPr>
                      <m:t>𝐾𝐿𝐷</m:t>
                    </m:r>
                    <m:d>
                      <m:dPr>
                        <m:ctrlPr>
                          <a:rPr lang="en-US" i="1" dirty="0" smtClean="0">
                            <a:latin typeface="Cambria Math" panose="02040503050406030204" pitchFamily="18" charset="0"/>
                          </a:rPr>
                        </m:ctrlPr>
                      </m:dPr>
                      <m:e>
                        <m:r>
                          <a:rPr lang="en-US" i="0" dirty="0" smtClean="0">
                            <a:latin typeface="Cambria Math" panose="02040503050406030204" pitchFamily="18" charset="0"/>
                          </a:rPr>
                          <m:t>“</m:t>
                        </m:r>
                        <m:r>
                          <m:rPr>
                            <m:sty m:val="p"/>
                          </m:rPr>
                          <a:rPr lang="en-US" i="0" dirty="0" err="1" smtClean="0">
                            <a:latin typeface="Cambria Math" panose="02040503050406030204" pitchFamily="18" charset="0"/>
                          </a:rPr>
                          <m:t>post</m:t>
                        </m:r>
                        <m:r>
                          <a:rPr lang="en-US" i="0" dirty="0" err="1" smtClean="0">
                            <a:latin typeface="Cambria Math" panose="02040503050406030204" pitchFamily="18" charset="0"/>
                          </a:rPr>
                          <m:t>”,”</m:t>
                        </m:r>
                        <m:r>
                          <m:rPr>
                            <m:sty m:val="p"/>
                          </m:rPr>
                          <a:rPr lang="en-US" i="0" dirty="0" err="1" smtClean="0">
                            <a:latin typeface="Cambria Math" panose="02040503050406030204" pitchFamily="18" charset="0"/>
                          </a:rPr>
                          <m:t>spot</m:t>
                        </m:r>
                        <m:r>
                          <a:rPr lang="en-US" i="0" dirty="0" smtClean="0">
                            <a:latin typeface="Cambria Math" panose="02040503050406030204" pitchFamily="18" charset="0"/>
                          </a:rPr>
                          <m:t>”</m:t>
                        </m:r>
                      </m:e>
                    </m:d>
                    <m:r>
                      <a:rPr lang="en-US" i="1" dirty="0" smtClean="0">
                        <a:latin typeface="Cambria Math" panose="02040503050406030204" pitchFamily="18" charset="0"/>
                      </a:rPr>
                      <m:t>=0</m:t>
                    </m:r>
                  </m:oMath>
                </a14:m>
                <a:r>
                  <a:rPr lang="en-US" dirty="0"/>
                  <a:t> (meaning: “no difference between the two strings”)</a:t>
                </a:r>
              </a:p>
              <a:p>
                <a:pPr lvl="1"/>
                <a:r>
                  <a:rPr lang="en-US" dirty="0"/>
                  <a:t>Also “spot” and even “</a:t>
                </a:r>
                <a:r>
                  <a:rPr lang="en-US" dirty="0" err="1"/>
                  <a:t>poststopspot</a:t>
                </a:r>
                <a:r>
                  <a:rPr lang="en-US" dirty="0"/>
                  <a:t>” look equal.</a:t>
                </a:r>
              </a:p>
              <a:p>
                <a:r>
                  <a:rPr lang="en-US" dirty="0"/>
                  <a:t>Kolmogorov Complexity</a:t>
                </a:r>
              </a:p>
              <a:p>
                <a:pPr lvl="1"/>
                <a:r>
                  <a:rPr lang="en-US" dirty="0"/>
                  <a:t>Simplified: “The smallest possible size of a program that outputs a given string and then halts.”</a:t>
                </a:r>
              </a:p>
              <a:p>
                <a:pPr lvl="1"/>
                <a:r>
                  <a:rPr lang="en-US" dirty="0"/>
                  <a:t>You never can know if the smallest size you found is really the</a:t>
                </a:r>
                <a:br>
                  <a:rPr lang="en-US" dirty="0"/>
                </a:br>
                <a:r>
                  <a:rPr lang="en-US" dirty="0"/>
                  <a:t>smallest possible size.</a:t>
                </a:r>
              </a:p>
              <a:p>
                <a:pPr lvl="1"/>
                <a:r>
                  <a:rPr lang="en-US" dirty="0"/>
                  <a:t>When a program runs for a long time, you can never know for </a:t>
                </a:r>
                <a:br>
                  <a:rPr lang="en-US" dirty="0"/>
                </a:br>
                <a:r>
                  <a:rPr lang="en-US" dirty="0"/>
                  <a:t>sure, if it will halt. </a:t>
                </a:r>
              </a:p>
              <a:p>
                <a:pPr lvl="1"/>
                <a:endParaRPr lang="en-US" dirty="0"/>
              </a:p>
              <a:p>
                <a:pPr lvl="1"/>
                <a:endParaRPr lang="en-US" dirty="0"/>
              </a:p>
            </p:txBody>
          </p:sp>
        </mc:Choice>
        <mc:Fallback xmlns="">
          <p:sp>
            <p:nvSpPr>
              <p:cNvPr id="3" name="Inhaltsplatzhalter 2">
                <a:extLst>
                  <a:ext uri="{FF2B5EF4-FFF2-40B4-BE49-F238E27FC236}">
                    <a16:creationId xmlns:a16="http://schemas.microsoft.com/office/drawing/2014/main" id="{C419ACEB-2F24-5344-2BA0-685A192DB1B4}"/>
                  </a:ext>
                </a:extLst>
              </p:cNvPr>
              <p:cNvSpPr>
                <a:spLocks noGrp="1" noRot="1" noChangeAspect="1" noMove="1" noResize="1" noEditPoints="1" noAdjustHandles="1" noChangeArrowheads="1" noChangeShapeType="1" noTextEdit="1"/>
              </p:cNvSpPr>
              <p:nvPr>
                <p:ph idx="1"/>
              </p:nvPr>
            </p:nvSpPr>
            <p:spPr>
              <a:xfrm>
                <a:off x="838200" y="1575881"/>
                <a:ext cx="10515600" cy="4466451"/>
              </a:xfrm>
              <a:blipFill>
                <a:blip r:embed="rId5"/>
                <a:stretch>
                  <a:fillRect l="-1086" t="-3409" r="-1448"/>
                </a:stretch>
              </a:blipFill>
            </p:spPr>
            <p:txBody>
              <a:bodyPr/>
              <a:lstStyle/>
              <a:p>
                <a:r>
                  <a:rPr lang="de-DE">
                    <a:noFill/>
                  </a:rPr>
                  <a:t> </a:t>
                </a:r>
              </a:p>
            </p:txBody>
          </p:sp>
        </mc:Fallback>
      </mc:AlternateContent>
    </p:spTree>
    <p:extLst>
      <p:ext uri="{BB962C8B-B14F-4D97-AF65-F5344CB8AC3E}">
        <p14:creationId xmlns:p14="http://schemas.microsoft.com/office/powerpoint/2010/main" val="3061542222"/>
      </p:ext>
    </p:extLst>
  </p:cSld>
  <p:clrMapOvr>
    <a:masterClrMapping/>
  </p:clrMapOvr>
  <mc:AlternateContent xmlns:mc="http://schemas.openxmlformats.org/markup-compatibility/2006" xmlns:p14="http://schemas.microsoft.com/office/powerpoint/2010/main">
    <mc:Choice Requires="p14">
      <p:transition p14:dur="10" advTm="14221"/>
    </mc:Choice>
    <mc:Fallback xmlns="">
      <p:transition advTm="14221"/>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09ABE2-E7D2-40A0-8C5A-FACF47B9AA7F}"/>
              </a:ext>
            </a:extLst>
          </p:cNvPr>
          <p:cNvSpPr>
            <a:spLocks noGrp="1"/>
          </p:cNvSpPr>
          <p:nvPr>
            <p:ph type="title"/>
          </p:nvPr>
        </p:nvSpPr>
        <p:spPr/>
        <p:txBody>
          <a:bodyPr/>
          <a:lstStyle/>
          <a:p>
            <a:r>
              <a:rPr lang="en-US" dirty="0"/>
              <a:t>The Solution</a:t>
            </a:r>
          </a:p>
        </p:txBody>
      </p:sp>
      <p:sp>
        <p:nvSpPr>
          <p:cNvPr id="3" name="Inhaltsplatzhalter 2">
            <a:extLst>
              <a:ext uri="{FF2B5EF4-FFF2-40B4-BE49-F238E27FC236}">
                <a16:creationId xmlns:a16="http://schemas.microsoft.com/office/drawing/2014/main" id="{C419ACEB-2F24-5344-2BA0-685A192DB1B4}"/>
              </a:ext>
            </a:extLst>
          </p:cNvPr>
          <p:cNvSpPr>
            <a:spLocks noGrp="1"/>
          </p:cNvSpPr>
          <p:nvPr>
            <p:ph idx="1"/>
          </p:nvPr>
        </p:nvSpPr>
        <p:spPr>
          <a:xfrm>
            <a:off x="838200" y="1575881"/>
            <a:ext cx="10515600" cy="4466451"/>
          </a:xfrm>
        </p:spPr>
        <p:txBody>
          <a:bodyPr>
            <a:normAutofit/>
          </a:bodyPr>
          <a:lstStyle/>
          <a:p>
            <a:r>
              <a:rPr lang="en-US" dirty="0"/>
              <a:t>Derive new measures as “practical” approximations of “theoretical” </a:t>
            </a:r>
            <a:r>
              <a:rPr lang="en-US" dirty="0" err="1"/>
              <a:t>meassures</a:t>
            </a:r>
            <a:r>
              <a:rPr lang="en-US" dirty="0"/>
              <a:t>: [3]</a:t>
            </a:r>
          </a:p>
          <a:p>
            <a:pPr lvl="1"/>
            <a:r>
              <a:rPr lang="en-US" dirty="0"/>
              <a:t>Algorithmic Joint Complexity → Compression Joint Complexity</a:t>
            </a:r>
          </a:p>
          <a:p>
            <a:pPr lvl="1"/>
            <a:r>
              <a:rPr lang="en-US" dirty="0" err="1"/>
              <a:t>Kullback-Leibler</a:t>
            </a:r>
            <a:r>
              <a:rPr lang="en-US" dirty="0"/>
              <a:t> Divergence → Compression Divergence</a:t>
            </a:r>
          </a:p>
          <a:p>
            <a:r>
              <a:rPr lang="en-US" dirty="0"/>
              <a:t>Both values can be found by applying two meta-algorithms</a:t>
            </a:r>
            <a:r>
              <a:rPr lang="en-US" baseline="30000" dirty="0"/>
              <a:t>1</a:t>
            </a:r>
          </a:p>
          <a:p>
            <a:pPr lvl="1"/>
            <a:r>
              <a:rPr lang="en-US" dirty="0"/>
              <a:t>“</a:t>
            </a:r>
            <a:r>
              <a:rPr lang="en-US" dirty="0" err="1"/>
              <a:t>Concat</a:t>
            </a:r>
            <a:r>
              <a:rPr lang="en-US" dirty="0"/>
              <a:t> Compress” finds Compression Joint Complexity</a:t>
            </a:r>
            <a:endParaRPr lang="en-US" baseline="30000" dirty="0"/>
          </a:p>
          <a:p>
            <a:pPr lvl="1"/>
            <a:r>
              <a:rPr lang="en-US" dirty="0"/>
              <a:t>“Cross Compress” finds Compression Divergence</a:t>
            </a:r>
            <a:endParaRPr lang="en-US" baseline="30000" dirty="0"/>
          </a:p>
          <a:p>
            <a:r>
              <a:rPr lang="en-US" dirty="0"/>
              <a:t>In this paper both meta-algorithms are practically tested.</a:t>
            </a:r>
          </a:p>
          <a:p>
            <a:pPr marL="457200" lvl="1" indent="0">
              <a:buNone/>
            </a:pPr>
            <a:endParaRPr lang="en-US" sz="2000" baseline="30000" dirty="0"/>
          </a:p>
          <a:p>
            <a:pPr marL="457200" lvl="1" indent="0">
              <a:buNone/>
            </a:pPr>
            <a:endParaRPr lang="en-US" sz="2000" baseline="30000" dirty="0"/>
          </a:p>
          <a:p>
            <a:pPr marL="457200" lvl="1" indent="0">
              <a:buNone/>
            </a:pPr>
            <a:r>
              <a:rPr lang="en-US" sz="2000" baseline="30000" dirty="0"/>
              <a:t>1</a:t>
            </a:r>
            <a:r>
              <a:rPr lang="en-US" sz="1400" dirty="0"/>
              <a:t>Concat Compress was already described in theory and practice in [3], but not named as such. </a:t>
            </a:r>
            <a:br>
              <a:rPr lang="en-US" sz="1400" dirty="0"/>
            </a:br>
            <a:r>
              <a:rPr lang="en-US" sz="1400" dirty="0"/>
              <a:t>Cross Compress was described in the same document only as a theoretical concept (and also not named so).</a:t>
            </a:r>
            <a:endParaRPr lang="en-US" sz="2000" dirty="0"/>
          </a:p>
        </p:txBody>
      </p:sp>
      <p:sp>
        <p:nvSpPr>
          <p:cNvPr id="5" name="Textfeld 4">
            <a:extLst>
              <a:ext uri="{FF2B5EF4-FFF2-40B4-BE49-F238E27FC236}">
                <a16:creationId xmlns:a16="http://schemas.microsoft.com/office/drawing/2014/main" id="{2DC7B8E7-75DC-AC8C-DF3A-0AEA933FEF50}"/>
              </a:ext>
            </a:extLst>
          </p:cNvPr>
          <p:cNvSpPr txBox="1"/>
          <p:nvPr/>
        </p:nvSpPr>
        <p:spPr>
          <a:xfrm>
            <a:off x="838200" y="6042332"/>
            <a:ext cx="9214104" cy="261610"/>
          </a:xfrm>
          <a:prstGeom prst="rect">
            <a:avLst/>
          </a:prstGeom>
          <a:noFill/>
        </p:spPr>
        <p:txBody>
          <a:bodyPr wrap="square" rtlCol="0">
            <a:spAutoFit/>
          </a:bodyPr>
          <a:lstStyle/>
          <a:p>
            <a:r>
              <a:rPr lang="de-AT" sz="1100" dirty="0"/>
              <a:t>[3] D. </a:t>
            </a:r>
            <a:r>
              <a:rPr lang="de-AT" sz="1100" dirty="0" err="1"/>
              <a:t>Cerra</a:t>
            </a:r>
            <a:r>
              <a:rPr lang="de-AT" sz="1100" dirty="0"/>
              <a:t> and M. </a:t>
            </a:r>
            <a:r>
              <a:rPr lang="de-AT" sz="1100" dirty="0" err="1"/>
              <a:t>Datcu</a:t>
            </a:r>
            <a:r>
              <a:rPr lang="de-AT" sz="1100" dirty="0"/>
              <a:t>. “</a:t>
            </a:r>
            <a:r>
              <a:rPr lang="de-AT" sz="1100" dirty="0" err="1"/>
              <a:t>Algorithmic</a:t>
            </a:r>
            <a:r>
              <a:rPr lang="de-AT" sz="1100" dirty="0"/>
              <a:t> </a:t>
            </a:r>
            <a:r>
              <a:rPr lang="de-AT" sz="1100" dirty="0" err="1"/>
              <a:t>cross-complexity</a:t>
            </a:r>
            <a:r>
              <a:rPr lang="de-AT" sz="1100" dirty="0"/>
              <a:t> and relative </a:t>
            </a:r>
            <a:r>
              <a:rPr lang="de-AT" sz="1100" dirty="0" err="1"/>
              <a:t>complexity</a:t>
            </a:r>
            <a:r>
              <a:rPr lang="de-AT" sz="1100" dirty="0"/>
              <a:t>,” Data </a:t>
            </a:r>
            <a:r>
              <a:rPr lang="de-AT" sz="1100" dirty="0" err="1"/>
              <a:t>Compression</a:t>
            </a:r>
            <a:r>
              <a:rPr lang="de-AT" sz="1100" dirty="0"/>
              <a:t> Conference. IEEE, pp. 342-351, 2009</a:t>
            </a:r>
          </a:p>
        </p:txBody>
      </p:sp>
    </p:spTree>
    <p:extLst>
      <p:ext uri="{BB962C8B-B14F-4D97-AF65-F5344CB8AC3E}">
        <p14:creationId xmlns:p14="http://schemas.microsoft.com/office/powerpoint/2010/main" val="697612108"/>
      </p:ext>
    </p:extLst>
  </p:cSld>
  <p:clrMapOvr>
    <a:masterClrMapping/>
  </p:clrMapOvr>
  <mc:AlternateContent xmlns:mc="http://schemas.openxmlformats.org/markup-compatibility/2006" xmlns:p14="http://schemas.microsoft.com/office/powerpoint/2010/main">
    <mc:Choice Requires="p14">
      <p:transition p14:dur="10" advTm="26300"/>
    </mc:Choice>
    <mc:Fallback xmlns="">
      <p:transition advTm="263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09ABE2-E7D2-40A0-8C5A-FACF47B9AA7F}"/>
              </a:ext>
            </a:extLst>
          </p:cNvPr>
          <p:cNvSpPr>
            <a:spLocks noGrp="1"/>
          </p:cNvSpPr>
          <p:nvPr>
            <p:ph type="title"/>
          </p:nvPr>
        </p:nvSpPr>
        <p:spPr/>
        <p:txBody>
          <a:bodyPr/>
          <a:lstStyle/>
          <a:p>
            <a:r>
              <a:rPr lang="en-US" dirty="0"/>
              <a:t>Meta-Algorithm ”</a:t>
            </a:r>
            <a:r>
              <a:rPr lang="en-US" dirty="0" err="1"/>
              <a:t>Concat</a:t>
            </a:r>
            <a:r>
              <a:rPr lang="en-US" dirty="0"/>
              <a:t> Compress”</a:t>
            </a:r>
          </a:p>
        </p:txBody>
      </p:sp>
      <mc:AlternateContent xmlns:mc="http://schemas.openxmlformats.org/markup-compatibility/2006" xmlns:a14="http://schemas.microsoft.com/office/drawing/2010/main">
        <mc:Choice Requires="a14">
          <p:sp>
            <p:nvSpPr>
              <p:cNvPr id="3" name="Inhaltsplatzhalter 2">
                <a:extLst>
                  <a:ext uri="{FF2B5EF4-FFF2-40B4-BE49-F238E27FC236}">
                    <a16:creationId xmlns:a16="http://schemas.microsoft.com/office/drawing/2014/main" id="{C419ACEB-2F24-5344-2BA0-685A192DB1B4}"/>
                  </a:ext>
                </a:extLst>
              </p:cNvPr>
              <p:cNvSpPr>
                <a:spLocks noGrp="1"/>
              </p:cNvSpPr>
              <p:nvPr>
                <p:ph idx="1"/>
              </p:nvPr>
            </p:nvSpPr>
            <p:spPr>
              <a:xfrm>
                <a:off x="838200" y="1825625"/>
                <a:ext cx="10515600" cy="4216707"/>
              </a:xfrm>
            </p:spPr>
            <p:txBody>
              <a:bodyPr>
                <a:normAutofit/>
              </a:bodyPr>
              <a:lstStyle/>
              <a:p>
                <a:r>
                  <a:rPr lang="en-US" dirty="0"/>
                  <a:t>Finds Compression Joint Complexity [3]</a:t>
                </a:r>
              </a:p>
              <a:p>
                <a:pPr lvl="1"/>
                <a:r>
                  <a:rPr lang="en-US" dirty="0"/>
                  <a:t>This is a practical approximation to Algorithmic Joint Complexity.</a:t>
                </a:r>
              </a:p>
              <a:p>
                <a:r>
                  <a:rPr lang="en-US" dirty="0"/>
                  <a:t>Concatenate the files </a:t>
                </a:r>
                <a14:m>
                  <m:oMath xmlns:m="http://schemas.openxmlformats.org/officeDocument/2006/math">
                    <m:r>
                      <a:rPr lang="en-US" i="1" dirty="0" smtClean="0">
                        <a:latin typeface="Cambria Math" panose="02040503050406030204" pitchFamily="18" charset="0"/>
                      </a:rPr>
                      <m:t>𝑥</m:t>
                    </m:r>
                  </m:oMath>
                </a14:m>
                <a:r>
                  <a:rPr lang="en-US" dirty="0"/>
                  <a:t> and </a:t>
                </a:r>
                <a14:m>
                  <m:oMath xmlns:m="http://schemas.openxmlformats.org/officeDocument/2006/math">
                    <m:r>
                      <a:rPr lang="de-AT" i="1" dirty="0">
                        <a:latin typeface="Cambria Math" panose="02040503050406030204" pitchFamily="18" charset="0"/>
                      </a:rPr>
                      <m:t>𝑦</m:t>
                    </m:r>
                  </m:oMath>
                </a14:m>
                <a:r>
                  <a:rPr lang="en-US" dirty="0"/>
                  <a:t> to obtain the file </a:t>
                </a:r>
                <a14:m>
                  <m:oMath xmlns:m="http://schemas.openxmlformats.org/officeDocument/2006/math">
                    <m:r>
                      <a:rPr lang="en-US" i="1" dirty="0">
                        <a:latin typeface="Cambria Math" panose="02040503050406030204" pitchFamily="18" charset="0"/>
                      </a:rPr>
                      <m:t>𝑥</m:t>
                    </m:r>
                    <m:r>
                      <a:rPr lang="de-AT" b="0" i="1" dirty="0" smtClean="0">
                        <a:latin typeface="Cambria Math" panose="02040503050406030204" pitchFamily="18" charset="0"/>
                      </a:rPr>
                      <m:t>𝑦</m:t>
                    </m:r>
                  </m:oMath>
                </a14:m>
                <a:r>
                  <a:rPr lang="en-US" dirty="0"/>
                  <a:t>.</a:t>
                </a:r>
              </a:p>
              <a:p>
                <a:r>
                  <a:rPr lang="en-US" dirty="0"/>
                  <a:t>Compress the file </a:t>
                </a:r>
                <a14:m>
                  <m:oMath xmlns:m="http://schemas.openxmlformats.org/officeDocument/2006/math">
                    <m:r>
                      <a:rPr lang="en-US" i="1" dirty="0" smtClean="0">
                        <a:latin typeface="Cambria Math" panose="02040503050406030204" pitchFamily="18" charset="0"/>
                      </a:rPr>
                      <m:t>𝑥</m:t>
                    </m:r>
                  </m:oMath>
                </a14:m>
                <a:r>
                  <a:rPr lang="en-US" dirty="0"/>
                  <a:t> and get the compressed file </a:t>
                </a:r>
                <a14:m>
                  <m:oMath xmlns:m="http://schemas.openxmlformats.org/officeDocument/2006/math">
                    <m:sSup>
                      <m:sSupPr>
                        <m:ctrlPr>
                          <a:rPr lang="en-US" i="1" dirty="0" smtClean="0">
                            <a:latin typeface="Cambria Math" panose="02040503050406030204" pitchFamily="18" charset="0"/>
                          </a:rPr>
                        </m:ctrlPr>
                      </m:sSupPr>
                      <m:e>
                        <m:r>
                          <a:rPr lang="de-AT" b="0" i="1" dirty="0" smtClean="0">
                            <a:latin typeface="Cambria Math" panose="02040503050406030204" pitchFamily="18" charset="0"/>
                          </a:rPr>
                          <m:t>𝑥</m:t>
                        </m:r>
                      </m:e>
                      <m:sup>
                        <m:r>
                          <a:rPr lang="de-AT" b="0" i="1" dirty="0" smtClean="0">
                            <a:latin typeface="Cambria Math" panose="02040503050406030204" pitchFamily="18" charset="0"/>
                          </a:rPr>
                          <m:t>∗</m:t>
                        </m:r>
                      </m:sup>
                    </m:sSup>
                  </m:oMath>
                </a14:m>
                <a:r>
                  <a:rPr lang="en-US" dirty="0"/>
                  <a:t>. Size of </a:t>
                </a:r>
                <a14:m>
                  <m:oMath xmlns:m="http://schemas.openxmlformats.org/officeDocument/2006/math">
                    <m:sSup>
                      <m:sSupPr>
                        <m:ctrlPr>
                          <a:rPr lang="en-US" i="1" dirty="0" smtClean="0">
                            <a:latin typeface="Cambria Math" panose="02040503050406030204" pitchFamily="18" charset="0"/>
                          </a:rPr>
                        </m:ctrlPr>
                      </m:sSupPr>
                      <m:e>
                        <m:r>
                          <a:rPr lang="de-AT" b="0" i="1" dirty="0" smtClean="0">
                            <a:latin typeface="Cambria Math" panose="02040503050406030204" pitchFamily="18" charset="0"/>
                          </a:rPr>
                          <m:t>𝑥</m:t>
                        </m:r>
                      </m:e>
                      <m:sup>
                        <m:r>
                          <a:rPr lang="de-AT" b="0" i="1" dirty="0" smtClean="0">
                            <a:latin typeface="Cambria Math" panose="02040503050406030204" pitchFamily="18" charset="0"/>
                          </a:rPr>
                          <m:t>∗</m:t>
                        </m:r>
                      </m:sup>
                    </m:sSup>
                  </m:oMath>
                </a14:m>
                <a:r>
                  <a:rPr lang="en-US" dirty="0"/>
                  <a:t> is </a:t>
                </a:r>
                <a14:m>
                  <m:oMath xmlns:m="http://schemas.openxmlformats.org/officeDocument/2006/math">
                    <m:r>
                      <a:rPr lang="de-AT" b="0" i="1" dirty="0" smtClean="0">
                        <a:latin typeface="Cambria Math" panose="02040503050406030204" pitchFamily="18" charset="0"/>
                      </a:rPr>
                      <m:t>𝐶</m:t>
                    </m:r>
                    <m:d>
                      <m:dPr>
                        <m:ctrlPr>
                          <a:rPr lang="en-US" i="1" dirty="0" smtClean="0">
                            <a:latin typeface="Cambria Math" panose="02040503050406030204" pitchFamily="18" charset="0"/>
                          </a:rPr>
                        </m:ctrlPr>
                      </m:dPr>
                      <m:e>
                        <m:r>
                          <a:rPr lang="de-AT" b="0" i="1" dirty="0" smtClean="0">
                            <a:latin typeface="Cambria Math" panose="02040503050406030204" pitchFamily="18" charset="0"/>
                          </a:rPr>
                          <m:t>𝑥</m:t>
                        </m:r>
                      </m:e>
                    </m:d>
                  </m:oMath>
                </a14:m>
                <a:endParaRPr lang="en-US" i="1" dirty="0"/>
              </a:p>
              <a:p>
                <a:r>
                  <a:rPr lang="en-US" dirty="0"/>
                  <a:t>Do the same for file </a:t>
                </a:r>
                <a14:m>
                  <m:oMath xmlns:m="http://schemas.openxmlformats.org/officeDocument/2006/math">
                    <m:r>
                      <a:rPr lang="de-AT" b="0" i="1" dirty="0" smtClean="0">
                        <a:latin typeface="Cambria Math" panose="02040503050406030204" pitchFamily="18" charset="0"/>
                      </a:rPr>
                      <m:t>𝑦</m:t>
                    </m:r>
                  </m:oMath>
                </a14:m>
                <a:r>
                  <a:rPr lang="en-US" dirty="0"/>
                  <a:t>: get </a:t>
                </a:r>
                <a14:m>
                  <m:oMath xmlns:m="http://schemas.openxmlformats.org/officeDocument/2006/math">
                    <m:sSup>
                      <m:sSupPr>
                        <m:ctrlPr>
                          <a:rPr lang="en-US" i="1" dirty="0">
                            <a:latin typeface="Cambria Math" panose="02040503050406030204" pitchFamily="18" charset="0"/>
                          </a:rPr>
                        </m:ctrlPr>
                      </m:sSupPr>
                      <m:e>
                        <m:r>
                          <a:rPr lang="de-AT" b="0" i="1" dirty="0" smtClean="0">
                            <a:latin typeface="Cambria Math" panose="02040503050406030204" pitchFamily="18" charset="0"/>
                          </a:rPr>
                          <m:t>𝑦</m:t>
                        </m:r>
                      </m:e>
                      <m:sup>
                        <m:r>
                          <a:rPr lang="de-AT" i="1" dirty="0">
                            <a:latin typeface="Cambria Math" panose="02040503050406030204" pitchFamily="18" charset="0"/>
                          </a:rPr>
                          <m:t>∗</m:t>
                        </m:r>
                      </m:sup>
                    </m:sSup>
                  </m:oMath>
                </a14:m>
                <a:r>
                  <a:rPr lang="en-US" dirty="0"/>
                  <a:t> with size </a:t>
                </a:r>
                <a14:m>
                  <m:oMath xmlns:m="http://schemas.openxmlformats.org/officeDocument/2006/math">
                    <m:r>
                      <a:rPr lang="de-AT" i="1" dirty="0">
                        <a:latin typeface="Cambria Math" panose="02040503050406030204" pitchFamily="18" charset="0"/>
                      </a:rPr>
                      <m:t>𝐶</m:t>
                    </m:r>
                    <m:d>
                      <m:dPr>
                        <m:ctrlPr>
                          <a:rPr lang="en-US" i="1" dirty="0">
                            <a:latin typeface="Cambria Math" panose="02040503050406030204" pitchFamily="18" charset="0"/>
                          </a:rPr>
                        </m:ctrlPr>
                      </m:dPr>
                      <m:e>
                        <m:r>
                          <a:rPr lang="de-AT" b="0" i="1" dirty="0" smtClean="0">
                            <a:latin typeface="Cambria Math" panose="02040503050406030204" pitchFamily="18" charset="0"/>
                          </a:rPr>
                          <m:t>𝑦</m:t>
                        </m:r>
                      </m:e>
                    </m:d>
                  </m:oMath>
                </a14:m>
                <a:endParaRPr lang="en-US" dirty="0"/>
              </a:p>
              <a:p>
                <a:r>
                  <a:rPr lang="en-US" dirty="0"/>
                  <a:t>And again, for file </a:t>
                </a:r>
                <a14:m>
                  <m:oMath xmlns:m="http://schemas.openxmlformats.org/officeDocument/2006/math">
                    <m:r>
                      <a:rPr lang="en-US" i="1" dirty="0">
                        <a:latin typeface="Cambria Math" panose="02040503050406030204" pitchFamily="18" charset="0"/>
                      </a:rPr>
                      <m:t>𝑥</m:t>
                    </m:r>
                    <m:r>
                      <a:rPr lang="de-AT" i="1" dirty="0">
                        <a:latin typeface="Cambria Math" panose="02040503050406030204" pitchFamily="18" charset="0"/>
                      </a:rPr>
                      <m:t>𝑦</m:t>
                    </m:r>
                  </m:oMath>
                </a14:m>
                <a:r>
                  <a:rPr lang="en-US" dirty="0"/>
                  <a:t>: get </a:t>
                </a:r>
                <a14:m>
                  <m:oMath xmlns:m="http://schemas.openxmlformats.org/officeDocument/2006/math">
                    <m:sSup>
                      <m:sSupPr>
                        <m:ctrlPr>
                          <a:rPr lang="en-US" i="1" dirty="0">
                            <a:latin typeface="Cambria Math" panose="02040503050406030204" pitchFamily="18" charset="0"/>
                          </a:rPr>
                        </m:ctrlPr>
                      </m:sSupPr>
                      <m:e>
                        <m:d>
                          <m:dPr>
                            <m:ctrlPr>
                              <a:rPr lang="en-US" i="1" dirty="0" smtClean="0">
                                <a:latin typeface="Cambria Math" panose="02040503050406030204" pitchFamily="18" charset="0"/>
                              </a:rPr>
                            </m:ctrlPr>
                          </m:dPr>
                          <m:e>
                            <m:r>
                              <a:rPr lang="en-US" i="1" dirty="0">
                                <a:latin typeface="Cambria Math" panose="02040503050406030204" pitchFamily="18" charset="0"/>
                              </a:rPr>
                              <m:t>𝑥</m:t>
                            </m:r>
                            <m:r>
                              <a:rPr lang="de-AT" i="1" dirty="0">
                                <a:latin typeface="Cambria Math" panose="02040503050406030204" pitchFamily="18" charset="0"/>
                              </a:rPr>
                              <m:t>𝑦</m:t>
                            </m:r>
                          </m:e>
                        </m:d>
                      </m:e>
                      <m:sup>
                        <m:r>
                          <a:rPr lang="de-AT" i="1" dirty="0">
                            <a:latin typeface="Cambria Math" panose="02040503050406030204" pitchFamily="18" charset="0"/>
                          </a:rPr>
                          <m:t>∗</m:t>
                        </m:r>
                      </m:sup>
                    </m:sSup>
                  </m:oMath>
                </a14:m>
                <a:r>
                  <a:rPr lang="en-US" dirty="0"/>
                  <a:t> with size </a:t>
                </a:r>
                <a14:m>
                  <m:oMath xmlns:m="http://schemas.openxmlformats.org/officeDocument/2006/math">
                    <m:r>
                      <a:rPr lang="de-AT" i="1" dirty="0">
                        <a:latin typeface="Cambria Math" panose="02040503050406030204" pitchFamily="18" charset="0"/>
                      </a:rPr>
                      <m:t>𝐶</m:t>
                    </m:r>
                    <m:d>
                      <m:dPr>
                        <m:ctrlPr>
                          <a:rPr lang="en-US" i="1" dirty="0">
                            <a:latin typeface="Cambria Math" panose="02040503050406030204" pitchFamily="18" charset="0"/>
                          </a:rPr>
                        </m:ctrlPr>
                      </m:dPr>
                      <m:e>
                        <m:r>
                          <a:rPr lang="en-US" i="1" dirty="0">
                            <a:latin typeface="Cambria Math" panose="02040503050406030204" pitchFamily="18" charset="0"/>
                          </a:rPr>
                          <m:t>𝑥</m:t>
                        </m:r>
                        <m:r>
                          <a:rPr lang="de-AT" b="0" i="1" dirty="0" smtClean="0">
                            <a:latin typeface="Cambria Math" panose="02040503050406030204" pitchFamily="18" charset="0"/>
                          </a:rPr>
                          <m:t>,</m:t>
                        </m:r>
                        <m:r>
                          <a:rPr lang="de-AT" i="1" dirty="0">
                            <a:latin typeface="Cambria Math" panose="02040503050406030204" pitchFamily="18" charset="0"/>
                          </a:rPr>
                          <m:t>𝑦</m:t>
                        </m:r>
                      </m:e>
                    </m:d>
                  </m:oMath>
                </a14:m>
                <a:r>
                  <a:rPr lang="en-US" dirty="0">
                    <a:latin typeface="Calibri" panose="020F0502020204030204" pitchFamily="34" charset="0"/>
                    <a:ea typeface="Calibri" panose="020F0502020204030204" pitchFamily="34" charset="0"/>
                    <a:cs typeface="Times New Roman" panose="02020603050405020304" pitchFamily="18" charset="0"/>
                  </a:rPr>
                  <a:t> </a:t>
                </a:r>
                <a:r>
                  <a:rPr lang="en-US"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(note the comma)</a:t>
                </a:r>
                <a:endParaRPr lang="en-US" sz="1600" dirty="0">
                  <a:solidFill>
                    <a:schemeClr val="bg1">
                      <a:lumMod val="50000"/>
                    </a:schemeClr>
                  </a:solidFill>
                </a:endParaRPr>
              </a:p>
              <a:p>
                <a:r>
                  <a:rPr lang="en-US" dirty="0"/>
                  <a:t>Compression Joint Complexity: </a:t>
                </a:r>
                <a:r>
                  <a:rPr lang="en-US"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(note the colon)</a:t>
                </a:r>
                <a:br>
                  <a:rPr lang="de-AT" i="1" dirty="0">
                    <a:latin typeface="Cambria Math" panose="02040503050406030204" pitchFamily="18" charset="0"/>
                  </a:rPr>
                </a:br>
                <a14:m>
                  <m:oMath xmlns:m="http://schemas.openxmlformats.org/officeDocument/2006/math">
                    <m:r>
                      <a:rPr lang="de-AT" i="1" dirty="0" smtClean="0">
                        <a:latin typeface="Cambria Math" panose="02040503050406030204" pitchFamily="18" charset="0"/>
                      </a:rPr>
                      <m:t>𝐶</m:t>
                    </m:r>
                    <m:d>
                      <m:dPr>
                        <m:ctrlPr>
                          <a:rPr lang="en-US" i="1" dirty="0">
                            <a:latin typeface="Cambria Math" panose="02040503050406030204" pitchFamily="18" charset="0"/>
                          </a:rPr>
                        </m:ctrlPr>
                      </m:dPr>
                      <m:e>
                        <m:r>
                          <a:rPr lang="en-US" i="1" dirty="0">
                            <a:latin typeface="Cambria Math" panose="02040503050406030204" pitchFamily="18" charset="0"/>
                          </a:rPr>
                          <m:t>𝑥</m:t>
                        </m:r>
                        <m:r>
                          <a:rPr lang="de-AT" b="0" i="1" dirty="0" smtClean="0">
                            <a:latin typeface="Cambria Math" panose="02040503050406030204" pitchFamily="18" charset="0"/>
                          </a:rPr>
                          <m:t>:</m:t>
                        </m:r>
                        <m:r>
                          <a:rPr lang="de-AT" i="1" dirty="0">
                            <a:latin typeface="Cambria Math" panose="02040503050406030204" pitchFamily="18" charset="0"/>
                          </a:rPr>
                          <m:t>𝑦</m:t>
                        </m:r>
                      </m:e>
                    </m:d>
                    <m:r>
                      <a:rPr lang="de-AT" i="1" dirty="0">
                        <a:latin typeface="Cambria Math" panose="02040503050406030204" pitchFamily="18" charset="0"/>
                      </a:rPr>
                      <m:t>=</m:t>
                    </m:r>
                    <m:r>
                      <a:rPr lang="de-AT" i="1" dirty="0">
                        <a:latin typeface="Cambria Math" panose="02040503050406030204" pitchFamily="18" charset="0"/>
                      </a:rPr>
                      <m:t>𝐶</m:t>
                    </m:r>
                    <m:d>
                      <m:dPr>
                        <m:ctrlPr>
                          <a:rPr lang="en-US" i="1" dirty="0">
                            <a:latin typeface="Cambria Math" panose="02040503050406030204" pitchFamily="18" charset="0"/>
                          </a:rPr>
                        </m:ctrlPr>
                      </m:dPr>
                      <m:e>
                        <m:r>
                          <a:rPr lang="de-AT" i="1" dirty="0">
                            <a:latin typeface="Cambria Math" panose="02040503050406030204" pitchFamily="18" charset="0"/>
                          </a:rPr>
                          <m:t>𝑥</m:t>
                        </m:r>
                      </m:e>
                    </m:d>
                    <m:r>
                      <a:rPr lang="de-AT" b="0" i="0" dirty="0" smtClean="0">
                        <a:latin typeface="Cambria Math" panose="02040503050406030204" pitchFamily="18" charset="0"/>
                      </a:rPr>
                      <m:t>+</m:t>
                    </m:r>
                    <m:r>
                      <a:rPr lang="de-AT" i="1" dirty="0">
                        <a:latin typeface="Cambria Math" panose="02040503050406030204" pitchFamily="18" charset="0"/>
                      </a:rPr>
                      <m:t>𝐶</m:t>
                    </m:r>
                    <m:d>
                      <m:dPr>
                        <m:ctrlPr>
                          <a:rPr lang="en-US" i="1" dirty="0">
                            <a:latin typeface="Cambria Math" panose="02040503050406030204" pitchFamily="18" charset="0"/>
                          </a:rPr>
                        </m:ctrlPr>
                      </m:dPr>
                      <m:e>
                        <m:r>
                          <a:rPr lang="de-AT" b="0" i="1" dirty="0" smtClean="0">
                            <a:latin typeface="Cambria Math" panose="02040503050406030204" pitchFamily="18" charset="0"/>
                          </a:rPr>
                          <m:t>𝑦</m:t>
                        </m:r>
                      </m:e>
                    </m:d>
                    <m:r>
                      <a:rPr lang="de-AT" b="0" i="1" dirty="0" smtClean="0">
                        <a:latin typeface="Cambria Math" panose="02040503050406030204" pitchFamily="18" charset="0"/>
                      </a:rPr>
                      <m:t>−</m:t>
                    </m:r>
                    <m:r>
                      <a:rPr lang="de-AT" i="1" dirty="0">
                        <a:latin typeface="Cambria Math" panose="02040503050406030204" pitchFamily="18" charset="0"/>
                      </a:rPr>
                      <m:t>𝐶</m:t>
                    </m:r>
                    <m:d>
                      <m:dPr>
                        <m:ctrlPr>
                          <a:rPr lang="en-US" i="1" dirty="0">
                            <a:latin typeface="Cambria Math" panose="02040503050406030204" pitchFamily="18" charset="0"/>
                          </a:rPr>
                        </m:ctrlPr>
                      </m:dPr>
                      <m:e>
                        <m:r>
                          <a:rPr lang="en-US" i="1" dirty="0">
                            <a:latin typeface="Cambria Math" panose="02040503050406030204" pitchFamily="18" charset="0"/>
                          </a:rPr>
                          <m:t>𝑥</m:t>
                        </m:r>
                        <m:r>
                          <a:rPr lang="de-AT" i="1" dirty="0">
                            <a:latin typeface="Cambria Math" panose="02040503050406030204" pitchFamily="18" charset="0"/>
                          </a:rPr>
                          <m:t>,</m:t>
                        </m:r>
                        <m:r>
                          <a:rPr lang="de-AT" i="1" dirty="0">
                            <a:latin typeface="Cambria Math" panose="02040503050406030204" pitchFamily="18" charset="0"/>
                          </a:rPr>
                          <m:t>𝑦</m:t>
                        </m:r>
                      </m:e>
                    </m:d>
                  </m:oMath>
                </a14:m>
                <a:endParaRPr lang="en-US" dirty="0"/>
              </a:p>
            </p:txBody>
          </p:sp>
        </mc:Choice>
        <mc:Fallback xmlns="">
          <p:sp>
            <p:nvSpPr>
              <p:cNvPr id="3" name="Inhaltsplatzhalter 2">
                <a:extLst>
                  <a:ext uri="{FF2B5EF4-FFF2-40B4-BE49-F238E27FC236}">
                    <a16:creationId xmlns:a16="http://schemas.microsoft.com/office/drawing/2014/main" id="{C419ACEB-2F24-5344-2BA0-685A192DB1B4}"/>
                  </a:ext>
                </a:extLst>
              </p:cNvPr>
              <p:cNvSpPr>
                <a:spLocks noGrp="1" noRot="1" noChangeAspect="1" noMove="1" noResize="1" noEditPoints="1" noAdjustHandles="1" noChangeArrowheads="1" noChangeShapeType="1" noTextEdit="1"/>
              </p:cNvSpPr>
              <p:nvPr>
                <p:ph idx="1"/>
              </p:nvPr>
            </p:nvSpPr>
            <p:spPr>
              <a:xfrm>
                <a:off x="838200" y="1825625"/>
                <a:ext cx="10515600" cy="4216707"/>
              </a:xfrm>
              <a:blipFill>
                <a:blip r:embed="rId5"/>
                <a:stretch>
                  <a:fillRect l="-1086" t="-2402"/>
                </a:stretch>
              </a:blipFill>
            </p:spPr>
            <p:txBody>
              <a:bodyPr/>
              <a:lstStyle/>
              <a:p>
                <a:r>
                  <a:rPr lang="de-DE">
                    <a:noFill/>
                  </a:rPr>
                  <a:t> </a:t>
                </a:r>
              </a:p>
            </p:txBody>
          </p:sp>
        </mc:Fallback>
      </mc:AlternateContent>
      <p:sp>
        <p:nvSpPr>
          <p:cNvPr id="6" name="Textfeld 5">
            <a:extLst>
              <a:ext uri="{FF2B5EF4-FFF2-40B4-BE49-F238E27FC236}">
                <a16:creationId xmlns:a16="http://schemas.microsoft.com/office/drawing/2014/main" id="{E483777B-5B3A-FD23-7D0E-36EE7C8ACAA7}"/>
              </a:ext>
            </a:extLst>
          </p:cNvPr>
          <p:cNvSpPr txBox="1"/>
          <p:nvPr/>
        </p:nvSpPr>
        <p:spPr>
          <a:xfrm>
            <a:off x="838200" y="6042332"/>
            <a:ext cx="9214104" cy="261610"/>
          </a:xfrm>
          <a:prstGeom prst="rect">
            <a:avLst/>
          </a:prstGeom>
          <a:noFill/>
        </p:spPr>
        <p:txBody>
          <a:bodyPr wrap="square" rtlCol="0">
            <a:spAutoFit/>
          </a:bodyPr>
          <a:lstStyle/>
          <a:p>
            <a:r>
              <a:rPr lang="de-AT" sz="1100" dirty="0"/>
              <a:t>[3] D. </a:t>
            </a:r>
            <a:r>
              <a:rPr lang="de-AT" sz="1100" dirty="0" err="1"/>
              <a:t>Cerra</a:t>
            </a:r>
            <a:r>
              <a:rPr lang="de-AT" sz="1100" dirty="0"/>
              <a:t> and M. </a:t>
            </a:r>
            <a:r>
              <a:rPr lang="de-AT" sz="1100" dirty="0" err="1"/>
              <a:t>Datcu</a:t>
            </a:r>
            <a:r>
              <a:rPr lang="de-AT" sz="1100" dirty="0"/>
              <a:t>. “</a:t>
            </a:r>
            <a:r>
              <a:rPr lang="de-AT" sz="1100" dirty="0" err="1"/>
              <a:t>Algorithmic</a:t>
            </a:r>
            <a:r>
              <a:rPr lang="de-AT" sz="1100" dirty="0"/>
              <a:t> </a:t>
            </a:r>
            <a:r>
              <a:rPr lang="de-AT" sz="1100" dirty="0" err="1"/>
              <a:t>cross-complexity</a:t>
            </a:r>
            <a:r>
              <a:rPr lang="de-AT" sz="1100" dirty="0"/>
              <a:t> and relative </a:t>
            </a:r>
            <a:r>
              <a:rPr lang="de-AT" sz="1100" dirty="0" err="1"/>
              <a:t>complexity</a:t>
            </a:r>
            <a:r>
              <a:rPr lang="de-AT" sz="1100" dirty="0"/>
              <a:t>,” Data </a:t>
            </a:r>
            <a:r>
              <a:rPr lang="de-AT" sz="1100" dirty="0" err="1"/>
              <a:t>Compression</a:t>
            </a:r>
            <a:r>
              <a:rPr lang="de-AT" sz="1100" dirty="0"/>
              <a:t> Conference. IEEE, pp. 342-351, 2009</a:t>
            </a:r>
          </a:p>
        </p:txBody>
      </p:sp>
    </p:spTree>
    <p:extLst>
      <p:ext uri="{BB962C8B-B14F-4D97-AF65-F5344CB8AC3E}">
        <p14:creationId xmlns:p14="http://schemas.microsoft.com/office/powerpoint/2010/main" val="2243538095"/>
      </p:ext>
    </p:extLst>
  </p:cSld>
  <p:clrMapOvr>
    <a:masterClrMapping/>
  </p:clrMapOvr>
  <mc:AlternateContent xmlns:mc="http://schemas.openxmlformats.org/markup-compatibility/2006" xmlns:p14="http://schemas.microsoft.com/office/powerpoint/2010/main">
    <mc:Choice Requires="p14">
      <p:transition p14:dur="10" advTm="31858"/>
    </mc:Choice>
    <mc:Fallback xmlns="">
      <p:transition advTm="31858"/>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09ABE2-E7D2-40A0-8C5A-FACF47B9AA7F}"/>
              </a:ext>
            </a:extLst>
          </p:cNvPr>
          <p:cNvSpPr>
            <a:spLocks noGrp="1"/>
          </p:cNvSpPr>
          <p:nvPr>
            <p:ph type="title"/>
          </p:nvPr>
        </p:nvSpPr>
        <p:spPr/>
        <p:txBody>
          <a:bodyPr/>
          <a:lstStyle/>
          <a:p>
            <a:r>
              <a:rPr lang="en-US" dirty="0"/>
              <a:t>Meta-Algorithm ”Cross Compress”</a:t>
            </a:r>
          </a:p>
        </p:txBody>
      </p:sp>
      <mc:AlternateContent xmlns:mc="http://schemas.openxmlformats.org/markup-compatibility/2006" xmlns:a14="http://schemas.microsoft.com/office/drawing/2010/main">
        <mc:Choice Requires="a14">
          <p:sp>
            <p:nvSpPr>
              <p:cNvPr id="3" name="Inhaltsplatzhalter 2">
                <a:extLst>
                  <a:ext uri="{FF2B5EF4-FFF2-40B4-BE49-F238E27FC236}">
                    <a16:creationId xmlns:a16="http://schemas.microsoft.com/office/drawing/2014/main" id="{C419ACEB-2F24-5344-2BA0-685A192DB1B4}"/>
                  </a:ext>
                </a:extLst>
              </p:cNvPr>
              <p:cNvSpPr>
                <a:spLocks noGrp="1"/>
              </p:cNvSpPr>
              <p:nvPr>
                <p:ph idx="1"/>
              </p:nvPr>
            </p:nvSpPr>
            <p:spPr>
              <a:xfrm>
                <a:off x="838200" y="1825625"/>
                <a:ext cx="10515600" cy="4507081"/>
              </a:xfrm>
            </p:spPr>
            <p:txBody>
              <a:bodyPr>
                <a:normAutofit/>
              </a:bodyPr>
              <a:lstStyle/>
              <a:p>
                <a:pPr marL="0" indent="0">
                  <a:buNone/>
                </a:pPr>
                <a:r>
                  <a:rPr lang="en-US" dirty="0"/>
                  <a:t>We need two new versions of a compression program:</a:t>
                </a:r>
              </a:p>
              <a:p>
                <a:pPr marL="514350" indent="-514350">
                  <a:buFont typeface="+mj-lt"/>
                  <a:buAutoNum type="arabicPeriod"/>
                </a:pPr>
                <a:r>
                  <a:rPr lang="en-US" dirty="0"/>
                  <a:t>“Conventional Compressor” with modified output</a:t>
                </a:r>
              </a:p>
              <a:p>
                <a:pPr lvl="1"/>
                <a:r>
                  <a:rPr lang="en-US" dirty="0"/>
                  <a:t>outputs </a:t>
                </a:r>
                <a14:m>
                  <m:oMath xmlns:m="http://schemas.openxmlformats.org/officeDocument/2006/math">
                    <m:sSub>
                      <m:sSubPr>
                        <m:ctrlPr>
                          <a:rPr lang="en-US" i="1" dirty="0">
                            <a:latin typeface="Cambria Math" panose="02040503050406030204" pitchFamily="18" charset="0"/>
                          </a:rPr>
                        </m:ctrlPr>
                      </m:sSubPr>
                      <m:e>
                        <m:r>
                          <a:rPr lang="en-US" i="1" dirty="0">
                            <a:latin typeface="Cambria Math" panose="02040503050406030204" pitchFamily="18" charset="0"/>
                          </a:rPr>
                          <m:t>𝑥</m:t>
                        </m:r>
                      </m:e>
                      <m:sub>
                        <m:r>
                          <a:rPr lang="en-US" i="1" dirty="0" err="1">
                            <a:latin typeface="Cambria Math" panose="02040503050406030204" pitchFamily="18" charset="0"/>
                          </a:rPr>
                          <m:t>𝑐</m:t>
                        </m:r>
                      </m:sub>
                    </m:sSub>
                  </m:oMath>
                </a14:m>
                <a:r>
                  <a:rPr lang="en-US" dirty="0"/>
                  <a:t> and </a:t>
                </a:r>
                <a14:m>
                  <m:oMath xmlns:m="http://schemas.openxmlformats.org/officeDocument/2006/math">
                    <m:sSub>
                      <m:sSubPr>
                        <m:ctrlPr>
                          <a:rPr lang="en-US" i="1" dirty="0">
                            <a:latin typeface="Cambria Math" panose="02040503050406030204" pitchFamily="18" charset="0"/>
                          </a:rPr>
                        </m:ctrlPr>
                      </m:sSubPr>
                      <m:e>
                        <m:r>
                          <a:rPr lang="en-US" i="1" dirty="0">
                            <a:latin typeface="Cambria Math" panose="02040503050406030204" pitchFamily="18" charset="0"/>
                          </a:rPr>
                          <m:t>𝑥</m:t>
                        </m:r>
                      </m:e>
                      <m:sub>
                        <m:r>
                          <a:rPr lang="de-AT" i="1" dirty="0">
                            <a:latin typeface="Cambria Math" panose="02040503050406030204" pitchFamily="18" charset="0"/>
                          </a:rPr>
                          <m:t>𝑟</m:t>
                        </m:r>
                      </m:sub>
                    </m:sSub>
                  </m:oMath>
                </a14:m>
                <a:r>
                  <a:rPr lang="en-US" dirty="0"/>
                  <a:t> as two separate files.</a:t>
                </a:r>
              </a:p>
              <a:p>
                <a:pPr marL="514350" indent="-514350">
                  <a:buFont typeface="+mj-lt"/>
                  <a:buAutoNum type="arabicPeriod"/>
                </a:pPr>
                <a:r>
                  <a:rPr lang="en-US" dirty="0"/>
                  <a:t>“Advanced Compressor” with additional input</a:t>
                </a:r>
              </a:p>
              <a:p>
                <a:pPr lvl="1"/>
                <a:r>
                  <a:rPr lang="en-US" dirty="0"/>
                  <a:t>Input 1: the file </a:t>
                </a:r>
                <a14:m>
                  <m:oMath xmlns:m="http://schemas.openxmlformats.org/officeDocument/2006/math">
                    <m:r>
                      <a:rPr lang="en-US" i="1" dirty="0" smtClean="0">
                        <a:latin typeface="Cambria Math" panose="02040503050406030204" pitchFamily="18" charset="0"/>
                      </a:rPr>
                      <m:t>𝑥</m:t>
                    </m:r>
                  </m:oMath>
                </a14:m>
                <a:r>
                  <a:rPr lang="en-US" dirty="0"/>
                  <a:t> to be compressed</a:t>
                </a:r>
              </a:p>
              <a:p>
                <a:pPr lvl="1"/>
                <a:r>
                  <a:rPr lang="en-US" dirty="0"/>
                  <a:t>Input 2: a rules-set </a:t>
                </a:r>
                <a14:m>
                  <m:oMath xmlns:m="http://schemas.openxmlformats.org/officeDocument/2006/math">
                    <m:sSub>
                      <m:sSubPr>
                        <m:ctrlPr>
                          <a:rPr lang="en-US" i="1" dirty="0" smtClean="0">
                            <a:latin typeface="Cambria Math" panose="02040503050406030204" pitchFamily="18" charset="0"/>
                          </a:rPr>
                        </m:ctrlPr>
                      </m:sSubPr>
                      <m:e>
                        <m:r>
                          <a:rPr lang="de-AT" b="0" i="1" dirty="0" smtClean="0">
                            <a:latin typeface="Cambria Math" panose="02040503050406030204" pitchFamily="18" charset="0"/>
                          </a:rPr>
                          <m:t>𝑦</m:t>
                        </m:r>
                      </m:e>
                      <m:sub>
                        <m:r>
                          <a:rPr lang="de-AT" i="1" dirty="0">
                            <a:latin typeface="Cambria Math" panose="02040503050406030204" pitchFamily="18" charset="0"/>
                          </a:rPr>
                          <m:t>𝑟</m:t>
                        </m:r>
                      </m:sub>
                    </m:sSub>
                  </m:oMath>
                </a14:m>
                <a:r>
                  <a:rPr lang="en-US" dirty="0"/>
                  <a:t> that must be produced before by the conventional compressor (in this example when it compressed the file </a:t>
                </a:r>
                <a14:m>
                  <m:oMath xmlns:m="http://schemas.openxmlformats.org/officeDocument/2006/math">
                    <m:r>
                      <a:rPr lang="de-AT" b="0" i="1" dirty="0" smtClean="0">
                        <a:latin typeface="Cambria Math" panose="02040503050406030204" pitchFamily="18" charset="0"/>
                      </a:rPr>
                      <m:t>𝑦</m:t>
                    </m:r>
                  </m:oMath>
                </a14:m>
                <a:r>
                  <a:rPr lang="en-US" dirty="0"/>
                  <a:t>)</a:t>
                </a:r>
              </a:p>
              <a:p>
                <a:pPr lvl="1"/>
                <a:r>
                  <a:rPr lang="en-US" dirty="0"/>
                  <a:t>Output </a:t>
                </a:r>
                <a14:m>
                  <m:oMath xmlns:m="http://schemas.openxmlformats.org/officeDocument/2006/math">
                    <m:sSubSup>
                      <m:sSubSupPr>
                        <m:ctrlPr>
                          <a:rPr lang="en-US" i="1" smtClean="0">
                            <a:latin typeface="Cambria Math" panose="02040503050406030204" pitchFamily="18" charset="0"/>
                          </a:rPr>
                        </m:ctrlPr>
                      </m:sSubSupPr>
                      <m:e>
                        <m:r>
                          <a:rPr lang="de-AT" b="0" i="1" smtClean="0">
                            <a:latin typeface="Cambria Math" panose="02040503050406030204" pitchFamily="18" charset="0"/>
                          </a:rPr>
                          <m:t>𝑥</m:t>
                        </m:r>
                      </m:e>
                      <m:sub>
                        <m:r>
                          <a:rPr lang="de-AT" b="0" i="1" smtClean="0">
                            <a:latin typeface="Cambria Math" panose="02040503050406030204" pitchFamily="18" charset="0"/>
                          </a:rPr>
                          <m:t>𝑦</m:t>
                        </m:r>
                      </m:sub>
                      <m:sup>
                        <m:r>
                          <a:rPr lang="de-AT" b="0" i="1" smtClean="0">
                            <a:latin typeface="Cambria Math" panose="02040503050406030204" pitchFamily="18" charset="0"/>
                          </a:rPr>
                          <m:t>∗</m:t>
                        </m:r>
                      </m:sup>
                    </m:sSubSup>
                    <m:r>
                      <a:rPr lang="de-AT" b="0" i="1" smtClean="0">
                        <a:latin typeface="Cambria Math" panose="02040503050406030204" pitchFamily="18" charset="0"/>
                      </a:rPr>
                      <m:t>=</m:t>
                    </m:r>
                    <m:d>
                      <m:dPr>
                        <m:begChr m:val="{"/>
                        <m:endChr m:val="}"/>
                        <m:ctrlPr>
                          <a:rPr lang="de-AT" b="0" i="1" smtClean="0">
                            <a:latin typeface="Cambria Math" panose="02040503050406030204" pitchFamily="18" charset="0"/>
                          </a:rPr>
                        </m:ctrlPr>
                      </m:dPr>
                      <m:e>
                        <m:sSubSup>
                          <m:sSubSupPr>
                            <m:ctrlPr>
                              <a:rPr lang="de-AT" b="0" i="1" smtClean="0">
                                <a:latin typeface="Cambria Math" panose="02040503050406030204" pitchFamily="18" charset="0"/>
                              </a:rPr>
                            </m:ctrlPr>
                          </m:sSubSupPr>
                          <m:e>
                            <m:sPre>
                              <m:sPrePr>
                                <m:ctrlPr>
                                  <a:rPr lang="de-AT" b="0" i="1" smtClean="0">
                                    <a:latin typeface="Cambria Math" panose="02040503050406030204" pitchFamily="18" charset="0"/>
                                  </a:rPr>
                                </m:ctrlPr>
                              </m:sPrePr>
                              <m:sub>
                                <m:r>
                                  <a:rPr lang="de-AT" b="0" i="1" smtClean="0">
                                    <a:latin typeface="Cambria Math" panose="02040503050406030204" pitchFamily="18" charset="0"/>
                                  </a:rPr>
                                  <m:t>𝑦</m:t>
                                </m:r>
                              </m:sub>
                              <m:sup>
                                <m:r>
                                  <a:rPr lang="de-AT" b="0" i="1" smtClean="0">
                                    <a:latin typeface="Cambria Math" panose="02040503050406030204" pitchFamily="18" charset="0"/>
                                  </a:rPr>
                                  <m:t> </m:t>
                                </m:r>
                              </m:sup>
                              <m:e>
                                <m:r>
                                  <a:rPr lang="de-AT" b="0" i="1" smtClean="0">
                                    <a:latin typeface="Cambria Math" panose="02040503050406030204" pitchFamily="18" charset="0"/>
                                  </a:rPr>
                                  <m:t>𝑥</m:t>
                                </m:r>
                              </m:e>
                            </m:sPre>
                          </m:e>
                          <m:sub>
                            <m:r>
                              <a:rPr lang="de-AT" b="0" i="1" smtClean="0">
                                <a:latin typeface="Cambria Math" panose="02040503050406030204" pitchFamily="18" charset="0"/>
                              </a:rPr>
                              <m:t>𝑐</m:t>
                            </m:r>
                          </m:sub>
                          <m:sup>
                            <m:r>
                              <a:rPr lang="de-AT" b="0" i="1" smtClean="0">
                                <a:latin typeface="Cambria Math" panose="02040503050406030204" pitchFamily="18" charset="0"/>
                              </a:rPr>
                              <m:t> </m:t>
                            </m:r>
                          </m:sup>
                        </m:sSubSup>
                        <m:r>
                          <a:rPr lang="de-AT" b="0" i="1" smtClean="0">
                            <a:latin typeface="Cambria Math" panose="02040503050406030204" pitchFamily="18" charset="0"/>
                          </a:rPr>
                          <m:t>,</m:t>
                        </m:r>
                        <m:sSub>
                          <m:sSubPr>
                            <m:ctrlPr>
                              <a:rPr lang="en-US" i="1" dirty="0">
                                <a:latin typeface="Cambria Math" panose="02040503050406030204" pitchFamily="18" charset="0"/>
                              </a:rPr>
                            </m:ctrlPr>
                          </m:sSubPr>
                          <m:e>
                            <m:r>
                              <a:rPr lang="de-AT" i="1" dirty="0">
                                <a:latin typeface="Cambria Math" panose="02040503050406030204" pitchFamily="18" charset="0"/>
                              </a:rPr>
                              <m:t>𝑦</m:t>
                            </m:r>
                          </m:e>
                          <m:sub>
                            <m:r>
                              <a:rPr lang="de-AT" i="1" dirty="0">
                                <a:latin typeface="Cambria Math" panose="02040503050406030204" pitchFamily="18" charset="0"/>
                              </a:rPr>
                              <m:t>𝑟</m:t>
                            </m:r>
                          </m:sub>
                        </m:sSub>
                      </m:e>
                    </m:d>
                  </m:oMath>
                </a14:m>
                <a:endParaRPr lang="en-US" dirty="0"/>
              </a:p>
              <a:p>
                <a:pPr lvl="2"/>
                <a14:m>
                  <m:oMath xmlns:m="http://schemas.openxmlformats.org/officeDocument/2006/math">
                    <m:sSubSup>
                      <m:sSubSupPr>
                        <m:ctrlPr>
                          <a:rPr lang="de-AT" b="0" i="1" smtClean="0">
                            <a:latin typeface="Cambria Math" panose="02040503050406030204" pitchFamily="18" charset="0"/>
                          </a:rPr>
                        </m:ctrlPr>
                      </m:sSubSupPr>
                      <m:e>
                        <m:sPre>
                          <m:sPrePr>
                            <m:ctrlPr>
                              <a:rPr lang="de-AT" b="0" i="1" smtClean="0">
                                <a:latin typeface="Cambria Math" panose="02040503050406030204" pitchFamily="18" charset="0"/>
                              </a:rPr>
                            </m:ctrlPr>
                          </m:sPrePr>
                          <m:sub>
                            <m:r>
                              <a:rPr lang="de-AT" b="0" i="1" smtClean="0">
                                <a:latin typeface="Cambria Math" panose="02040503050406030204" pitchFamily="18" charset="0"/>
                              </a:rPr>
                              <m:t>𝑦</m:t>
                            </m:r>
                          </m:sub>
                          <m:sup>
                            <m:r>
                              <a:rPr lang="de-AT" b="0" i="1" smtClean="0">
                                <a:latin typeface="Cambria Math" panose="02040503050406030204" pitchFamily="18" charset="0"/>
                              </a:rPr>
                              <m:t> </m:t>
                            </m:r>
                          </m:sup>
                          <m:e>
                            <m:r>
                              <a:rPr lang="de-AT" b="0" i="1" smtClean="0">
                                <a:latin typeface="Cambria Math" panose="02040503050406030204" pitchFamily="18" charset="0"/>
                              </a:rPr>
                              <m:t>𝑥</m:t>
                            </m:r>
                          </m:e>
                        </m:sPre>
                      </m:e>
                      <m:sub>
                        <m:r>
                          <a:rPr lang="de-AT" b="0" i="1" smtClean="0">
                            <a:latin typeface="Cambria Math" panose="02040503050406030204" pitchFamily="18" charset="0"/>
                          </a:rPr>
                          <m:t>𝑐</m:t>
                        </m:r>
                      </m:sub>
                      <m:sup>
                        <m:r>
                          <a:rPr lang="de-AT" b="0" i="1" smtClean="0">
                            <a:latin typeface="Cambria Math" panose="02040503050406030204" pitchFamily="18" charset="0"/>
                          </a:rPr>
                          <m:t> </m:t>
                        </m:r>
                      </m:sup>
                    </m:sSubSup>
                  </m:oMath>
                </a14:m>
                <a:r>
                  <a:rPr lang="en-US" dirty="0"/>
                  <a:t> is that version of </a:t>
                </a:r>
                <a14:m>
                  <m:oMath xmlns:m="http://schemas.openxmlformats.org/officeDocument/2006/math">
                    <m:sSub>
                      <m:sSubPr>
                        <m:ctrlPr>
                          <a:rPr lang="en-US" i="1" dirty="0">
                            <a:latin typeface="Cambria Math" panose="02040503050406030204" pitchFamily="18" charset="0"/>
                          </a:rPr>
                        </m:ctrlPr>
                      </m:sSubPr>
                      <m:e>
                        <m:r>
                          <a:rPr lang="en-US" i="1" dirty="0">
                            <a:latin typeface="Cambria Math" panose="02040503050406030204" pitchFamily="18" charset="0"/>
                          </a:rPr>
                          <m:t>𝑥</m:t>
                        </m:r>
                      </m:e>
                      <m:sub>
                        <m:r>
                          <a:rPr lang="en-US" i="1" dirty="0" err="1">
                            <a:latin typeface="Cambria Math" panose="02040503050406030204" pitchFamily="18" charset="0"/>
                          </a:rPr>
                          <m:t>𝑐</m:t>
                        </m:r>
                      </m:sub>
                    </m:sSub>
                  </m:oMath>
                </a14:m>
                <a:r>
                  <a:rPr lang="en-US" dirty="0"/>
                  <a:t> that needs </a:t>
                </a:r>
                <a14:m>
                  <m:oMath xmlns:m="http://schemas.openxmlformats.org/officeDocument/2006/math">
                    <m:sSub>
                      <m:sSubPr>
                        <m:ctrlPr>
                          <a:rPr lang="en-US" i="1" dirty="0">
                            <a:latin typeface="Cambria Math" panose="02040503050406030204" pitchFamily="18" charset="0"/>
                          </a:rPr>
                        </m:ctrlPr>
                      </m:sSubPr>
                      <m:e>
                        <m:r>
                          <a:rPr lang="de-AT" i="1" dirty="0">
                            <a:latin typeface="Cambria Math" panose="02040503050406030204" pitchFamily="18" charset="0"/>
                          </a:rPr>
                          <m:t>𝑦</m:t>
                        </m:r>
                      </m:e>
                      <m:sub>
                        <m:r>
                          <a:rPr lang="de-AT" i="1" dirty="0">
                            <a:latin typeface="Cambria Math" panose="02040503050406030204" pitchFamily="18" charset="0"/>
                          </a:rPr>
                          <m:t>𝑟</m:t>
                        </m:r>
                      </m:sub>
                    </m:sSub>
                  </m:oMath>
                </a14:m>
                <a:r>
                  <a:rPr lang="en-US" dirty="0"/>
                  <a:t> to be interpreted correctly</a:t>
                </a:r>
              </a:p>
              <a:p>
                <a:pPr lvl="2"/>
                <a14:m>
                  <m:oMath xmlns:m="http://schemas.openxmlformats.org/officeDocument/2006/math">
                    <m:sSubSup>
                      <m:sSubSupPr>
                        <m:ctrlPr>
                          <a:rPr lang="en-US" i="1" smtClean="0">
                            <a:latin typeface="Cambria Math" panose="02040503050406030204" pitchFamily="18" charset="0"/>
                          </a:rPr>
                        </m:ctrlPr>
                      </m:sSubSupPr>
                      <m:e>
                        <m:r>
                          <a:rPr lang="de-AT" b="0" i="1" smtClean="0">
                            <a:latin typeface="Cambria Math" panose="02040503050406030204" pitchFamily="18" charset="0"/>
                          </a:rPr>
                          <m:t>𝑥</m:t>
                        </m:r>
                      </m:e>
                      <m:sub>
                        <m:r>
                          <a:rPr lang="de-AT" b="0" i="1" smtClean="0">
                            <a:latin typeface="Cambria Math" panose="02040503050406030204" pitchFamily="18" charset="0"/>
                          </a:rPr>
                          <m:t>𝑦</m:t>
                        </m:r>
                      </m:sub>
                      <m:sup>
                        <m:r>
                          <a:rPr lang="de-AT" b="0" i="1" smtClean="0">
                            <a:latin typeface="Cambria Math" panose="02040503050406030204" pitchFamily="18" charset="0"/>
                          </a:rPr>
                          <m:t>∗</m:t>
                        </m:r>
                      </m:sup>
                    </m:sSubSup>
                  </m:oMath>
                </a14:m>
                <a:r>
                  <a:rPr lang="en-US" dirty="0"/>
                  <a:t> is a compressed version of file </a:t>
                </a:r>
                <a14:m>
                  <m:oMath xmlns:m="http://schemas.openxmlformats.org/officeDocument/2006/math">
                    <m:r>
                      <a:rPr lang="en-US" i="1" dirty="0">
                        <a:latin typeface="Cambria Math" panose="02040503050406030204" pitchFamily="18" charset="0"/>
                      </a:rPr>
                      <m:t>𝑥</m:t>
                    </m:r>
                  </m:oMath>
                </a14:m>
                <a:r>
                  <a:rPr lang="en-US" dirty="0"/>
                  <a:t>, but compressed with the rules that </a:t>
                </a:r>
                <a:br>
                  <a:rPr lang="en-US" dirty="0"/>
                </a:br>
                <a:r>
                  <a:rPr lang="en-US" dirty="0"/>
                  <a:t>are optimized for file </a:t>
                </a:r>
                <a14:m>
                  <m:oMath xmlns:m="http://schemas.openxmlformats.org/officeDocument/2006/math">
                    <m:r>
                      <a:rPr lang="de-AT" b="0" i="1" dirty="0" smtClean="0">
                        <a:latin typeface="Cambria Math" panose="02040503050406030204" pitchFamily="18" charset="0"/>
                      </a:rPr>
                      <m:t>𝑦</m:t>
                    </m:r>
                  </m:oMath>
                </a14:m>
                <a:r>
                  <a:rPr lang="en-US" dirty="0"/>
                  <a:t>.</a:t>
                </a:r>
              </a:p>
              <a:p>
                <a:pPr marL="0" indent="0">
                  <a:buNone/>
                </a:pPr>
                <a:endParaRPr lang="en-US" dirty="0"/>
              </a:p>
            </p:txBody>
          </p:sp>
        </mc:Choice>
        <mc:Fallback xmlns="">
          <p:sp>
            <p:nvSpPr>
              <p:cNvPr id="3" name="Inhaltsplatzhalter 2">
                <a:extLst>
                  <a:ext uri="{FF2B5EF4-FFF2-40B4-BE49-F238E27FC236}">
                    <a16:creationId xmlns:a16="http://schemas.microsoft.com/office/drawing/2014/main" id="{C419ACEB-2F24-5344-2BA0-685A192DB1B4}"/>
                  </a:ext>
                </a:extLst>
              </p:cNvPr>
              <p:cNvSpPr>
                <a:spLocks noGrp="1" noRot="1" noChangeAspect="1" noMove="1" noResize="1" noEditPoints="1" noAdjustHandles="1" noChangeArrowheads="1" noChangeShapeType="1" noTextEdit="1"/>
              </p:cNvSpPr>
              <p:nvPr>
                <p:ph idx="1"/>
              </p:nvPr>
            </p:nvSpPr>
            <p:spPr>
              <a:xfrm>
                <a:off x="838200" y="1825625"/>
                <a:ext cx="10515600" cy="4507081"/>
              </a:xfrm>
              <a:blipFill>
                <a:blip r:embed="rId5"/>
                <a:stretch>
                  <a:fillRect l="-1206" t="-2247" b="-843"/>
                </a:stretch>
              </a:blipFill>
            </p:spPr>
            <p:txBody>
              <a:bodyPr/>
              <a:lstStyle/>
              <a:p>
                <a:r>
                  <a:rPr lang="de-DE">
                    <a:noFill/>
                  </a:rPr>
                  <a:t> </a:t>
                </a:r>
              </a:p>
            </p:txBody>
          </p:sp>
        </mc:Fallback>
      </mc:AlternateContent>
    </p:spTree>
    <p:extLst>
      <p:ext uri="{BB962C8B-B14F-4D97-AF65-F5344CB8AC3E}">
        <p14:creationId xmlns:p14="http://schemas.microsoft.com/office/powerpoint/2010/main" val="431972115"/>
      </p:ext>
    </p:extLst>
  </p:cSld>
  <p:clrMapOvr>
    <a:masterClrMapping/>
  </p:clrMapOvr>
  <mc:AlternateContent xmlns:mc="http://schemas.openxmlformats.org/markup-compatibility/2006" xmlns:p14="http://schemas.microsoft.com/office/powerpoint/2010/main">
    <mc:Choice Requires="p14">
      <p:transition p14:dur="10" advTm="38866"/>
    </mc:Choice>
    <mc:Fallback xmlns="">
      <p:transition advTm="38866"/>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09ABE2-E7D2-40A0-8C5A-FACF47B9AA7F}"/>
              </a:ext>
            </a:extLst>
          </p:cNvPr>
          <p:cNvSpPr>
            <a:spLocks noGrp="1"/>
          </p:cNvSpPr>
          <p:nvPr>
            <p:ph type="title"/>
          </p:nvPr>
        </p:nvSpPr>
        <p:spPr/>
        <p:txBody>
          <a:bodyPr/>
          <a:lstStyle/>
          <a:p>
            <a:r>
              <a:rPr lang="en-US" dirty="0"/>
              <a:t>Meta-Algorithm ”Cross Compress”</a:t>
            </a:r>
          </a:p>
        </p:txBody>
      </p:sp>
      <p:pic>
        <p:nvPicPr>
          <p:cNvPr id="7" name="Grafik 6">
            <a:extLst>
              <a:ext uri="{FF2B5EF4-FFF2-40B4-BE49-F238E27FC236}">
                <a16:creationId xmlns:a16="http://schemas.microsoft.com/office/drawing/2014/main" id="{826D5E6F-0CD7-8904-BCB7-73B5DBA437E6}"/>
              </a:ext>
            </a:extLst>
          </p:cNvPr>
          <p:cNvPicPr>
            <a:picLocks noChangeAspect="1"/>
          </p:cNvPicPr>
          <p:nvPr/>
        </p:nvPicPr>
        <p:blipFill>
          <a:blip r:embed="rId3"/>
          <a:stretch>
            <a:fillRect/>
          </a:stretch>
        </p:blipFill>
        <p:spPr>
          <a:xfrm>
            <a:off x="2417476" y="1314242"/>
            <a:ext cx="6002955" cy="5461462"/>
          </a:xfrm>
          <a:prstGeom prst="rect">
            <a:avLst/>
          </a:prstGeom>
        </p:spPr>
      </p:pic>
    </p:spTree>
    <p:extLst>
      <p:ext uri="{BB962C8B-B14F-4D97-AF65-F5344CB8AC3E}">
        <p14:creationId xmlns:p14="http://schemas.microsoft.com/office/powerpoint/2010/main" val="25776395"/>
      </p:ext>
    </p:extLst>
  </p:cSld>
  <p:clrMapOvr>
    <a:masterClrMapping/>
  </p:clrMapOvr>
  <mc:AlternateContent xmlns:mc="http://schemas.openxmlformats.org/markup-compatibility/2006" xmlns:p14="http://schemas.microsoft.com/office/powerpoint/2010/main">
    <mc:Choice Requires="p14">
      <p:transition p14:dur="10" advTm="40144"/>
    </mc:Choice>
    <mc:Fallback xmlns="">
      <p:transition advTm="40144"/>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09ABE2-E7D2-40A0-8C5A-FACF47B9AA7F}"/>
              </a:ext>
            </a:extLst>
          </p:cNvPr>
          <p:cNvSpPr>
            <a:spLocks noGrp="1"/>
          </p:cNvSpPr>
          <p:nvPr>
            <p:ph type="title"/>
          </p:nvPr>
        </p:nvSpPr>
        <p:spPr/>
        <p:txBody>
          <a:bodyPr/>
          <a:lstStyle/>
          <a:p>
            <a:r>
              <a:rPr lang="en-US" dirty="0"/>
              <a:t>Meta-Algorithm ”Cross Compress”</a:t>
            </a:r>
          </a:p>
        </p:txBody>
      </p:sp>
      <mc:AlternateContent xmlns:mc="http://schemas.openxmlformats.org/markup-compatibility/2006" xmlns:a14="http://schemas.microsoft.com/office/drawing/2010/main">
        <mc:Choice Requires="a14">
          <p:sp>
            <p:nvSpPr>
              <p:cNvPr id="3" name="Inhaltsplatzhalter 2">
                <a:extLst>
                  <a:ext uri="{FF2B5EF4-FFF2-40B4-BE49-F238E27FC236}">
                    <a16:creationId xmlns:a16="http://schemas.microsoft.com/office/drawing/2014/main" id="{C419ACEB-2F24-5344-2BA0-685A192DB1B4}"/>
                  </a:ext>
                </a:extLst>
              </p:cNvPr>
              <p:cNvSpPr>
                <a:spLocks noGrp="1"/>
              </p:cNvSpPr>
              <p:nvPr>
                <p:ph idx="1"/>
              </p:nvPr>
            </p:nvSpPr>
            <p:spPr>
              <a:xfrm>
                <a:off x="838200" y="1825625"/>
                <a:ext cx="10515600" cy="4216707"/>
              </a:xfrm>
            </p:spPr>
            <p:txBody>
              <a:bodyPr>
                <a:normAutofit/>
              </a:bodyPr>
              <a:lstStyle/>
              <a:p>
                <a:r>
                  <a:rPr lang="en-US" dirty="0"/>
                  <a:t>The file </a:t>
                </a:r>
                <a14:m>
                  <m:oMath xmlns:m="http://schemas.openxmlformats.org/officeDocument/2006/math">
                    <m:sSubSup>
                      <m:sSubSupPr>
                        <m:ctrlPr>
                          <a:rPr lang="en-US" i="1" dirty="0" smtClean="0">
                            <a:latin typeface="Cambria Math" panose="02040503050406030204" pitchFamily="18" charset="0"/>
                          </a:rPr>
                        </m:ctrlPr>
                      </m:sSubSupPr>
                      <m:e>
                        <m:r>
                          <a:rPr lang="de-AT" b="0" i="1" dirty="0" smtClean="0">
                            <a:latin typeface="Cambria Math" panose="02040503050406030204" pitchFamily="18" charset="0"/>
                          </a:rPr>
                          <m:t>𝑥</m:t>
                        </m:r>
                      </m:e>
                      <m:sub>
                        <m:r>
                          <a:rPr lang="de-AT" b="0" i="1" dirty="0" smtClean="0">
                            <a:latin typeface="Cambria Math" panose="02040503050406030204" pitchFamily="18" charset="0"/>
                          </a:rPr>
                          <m:t>𝑦</m:t>
                        </m:r>
                      </m:sub>
                      <m:sup>
                        <m:r>
                          <a:rPr lang="de-AT" b="0" i="1" dirty="0" smtClean="0">
                            <a:latin typeface="Cambria Math" panose="02040503050406030204" pitchFamily="18" charset="0"/>
                          </a:rPr>
                          <m:t>∗</m:t>
                        </m:r>
                      </m:sup>
                    </m:sSubSup>
                  </m:oMath>
                </a14:m>
                <a:r>
                  <a:rPr lang="en-US" dirty="0"/>
                  <a:t> is larger than the file </a:t>
                </a:r>
                <a14:m>
                  <m:oMath xmlns:m="http://schemas.openxmlformats.org/officeDocument/2006/math">
                    <m:sSup>
                      <m:sSupPr>
                        <m:ctrlPr>
                          <a:rPr lang="en-US" i="1" dirty="0" smtClean="0">
                            <a:latin typeface="Cambria Math" panose="02040503050406030204" pitchFamily="18" charset="0"/>
                          </a:rPr>
                        </m:ctrlPr>
                      </m:sSupPr>
                      <m:e>
                        <m:r>
                          <a:rPr lang="de-AT" b="0" i="1" dirty="0" smtClean="0">
                            <a:latin typeface="Cambria Math" panose="02040503050406030204" pitchFamily="18" charset="0"/>
                          </a:rPr>
                          <m:t>𝑥</m:t>
                        </m:r>
                      </m:e>
                      <m:sup>
                        <m:r>
                          <a:rPr lang="de-AT" b="0" i="1" dirty="0" smtClean="0">
                            <a:latin typeface="Cambria Math" panose="02040503050406030204" pitchFamily="18" charset="0"/>
                          </a:rPr>
                          <m:t>∗</m:t>
                        </m:r>
                      </m:sup>
                    </m:sSup>
                  </m:oMath>
                </a14:m>
                <a:r>
                  <a:rPr lang="en-US" dirty="0"/>
                  <a:t> if </a:t>
                </a:r>
                <a14:m>
                  <m:oMath xmlns:m="http://schemas.openxmlformats.org/officeDocument/2006/math">
                    <m:r>
                      <a:rPr lang="de-AT" b="0" i="1" smtClean="0">
                        <a:latin typeface="Cambria Math" panose="02040503050406030204" pitchFamily="18" charset="0"/>
                      </a:rPr>
                      <m:t>𝑥</m:t>
                    </m:r>
                    <m:r>
                      <a:rPr lang="de-AT" b="0" i="1" smtClean="0">
                        <a:latin typeface="Cambria Math" panose="02040503050406030204" pitchFamily="18" charset="0"/>
                        <a:ea typeface="Cambria Math" panose="02040503050406030204" pitchFamily="18" charset="0"/>
                      </a:rPr>
                      <m:t>≠</m:t>
                    </m:r>
                    <m:r>
                      <a:rPr lang="de-AT" b="0" i="1" smtClean="0">
                        <a:latin typeface="Cambria Math" panose="02040503050406030204" pitchFamily="18" charset="0"/>
                      </a:rPr>
                      <m:t>𝑦</m:t>
                    </m:r>
                  </m:oMath>
                </a14:m>
                <a:r>
                  <a:rPr lang="en-US" dirty="0"/>
                  <a:t> and vice versa</a:t>
                </a:r>
              </a:p>
              <a:p>
                <a:pPr lvl="1"/>
                <a14:m>
                  <m:oMath xmlns:m="http://schemas.openxmlformats.org/officeDocument/2006/math">
                    <m:d>
                      <m:dPr>
                        <m:begChr m:val="|"/>
                        <m:endChr m:val="|"/>
                        <m:ctrlPr>
                          <a:rPr lang="en-US" i="1" smtClean="0">
                            <a:latin typeface="Cambria Math" panose="02040503050406030204" pitchFamily="18" charset="0"/>
                          </a:rPr>
                        </m:ctrlPr>
                      </m:dPr>
                      <m:e>
                        <m:sSubSup>
                          <m:sSubSupPr>
                            <m:ctrlPr>
                              <a:rPr lang="en-US" i="1" dirty="0">
                                <a:latin typeface="Cambria Math" panose="02040503050406030204" pitchFamily="18" charset="0"/>
                              </a:rPr>
                            </m:ctrlPr>
                          </m:sSubSupPr>
                          <m:e>
                            <m:r>
                              <a:rPr lang="de-AT" i="1" dirty="0">
                                <a:latin typeface="Cambria Math" panose="02040503050406030204" pitchFamily="18" charset="0"/>
                              </a:rPr>
                              <m:t>𝑥</m:t>
                            </m:r>
                          </m:e>
                          <m:sub>
                            <m:r>
                              <a:rPr lang="de-AT" i="1" dirty="0">
                                <a:latin typeface="Cambria Math" panose="02040503050406030204" pitchFamily="18" charset="0"/>
                              </a:rPr>
                              <m:t>𝑦</m:t>
                            </m:r>
                          </m:sub>
                          <m:sup>
                            <m:r>
                              <a:rPr lang="de-AT" i="1" dirty="0">
                                <a:latin typeface="Cambria Math" panose="02040503050406030204" pitchFamily="18" charset="0"/>
                              </a:rPr>
                              <m:t>∗</m:t>
                            </m:r>
                          </m:sup>
                        </m:sSubSup>
                      </m:e>
                    </m:d>
                    <m:r>
                      <a:rPr lang="de-AT" b="0" i="1" smtClean="0">
                        <a:latin typeface="Cambria Math" panose="02040503050406030204" pitchFamily="18" charset="0"/>
                      </a:rPr>
                      <m:t>&gt;</m:t>
                    </m:r>
                    <m:d>
                      <m:dPr>
                        <m:begChr m:val="|"/>
                        <m:endChr m:val="|"/>
                        <m:ctrlPr>
                          <a:rPr lang="en-US" i="1">
                            <a:latin typeface="Cambria Math" panose="02040503050406030204" pitchFamily="18" charset="0"/>
                          </a:rPr>
                        </m:ctrlPr>
                      </m:dPr>
                      <m:e>
                        <m:sSup>
                          <m:sSupPr>
                            <m:ctrlPr>
                              <a:rPr lang="en-US" i="1" dirty="0">
                                <a:latin typeface="Cambria Math" panose="02040503050406030204" pitchFamily="18" charset="0"/>
                              </a:rPr>
                            </m:ctrlPr>
                          </m:sSupPr>
                          <m:e>
                            <m:r>
                              <a:rPr lang="de-AT" i="1" dirty="0">
                                <a:latin typeface="Cambria Math" panose="02040503050406030204" pitchFamily="18" charset="0"/>
                              </a:rPr>
                              <m:t>𝑥</m:t>
                            </m:r>
                          </m:e>
                          <m:sup>
                            <m:r>
                              <a:rPr lang="de-AT" i="1" dirty="0">
                                <a:latin typeface="Cambria Math" panose="02040503050406030204" pitchFamily="18" charset="0"/>
                              </a:rPr>
                              <m:t>∗</m:t>
                            </m:r>
                          </m:sup>
                        </m:sSup>
                      </m:e>
                    </m:d>
                  </m:oMath>
                </a14:m>
                <a:endParaRPr lang="de-AT" i="1" dirty="0">
                  <a:latin typeface="Cambria Math" panose="02040503050406030204" pitchFamily="18" charset="0"/>
                </a:endParaRPr>
              </a:p>
              <a:p>
                <a:pPr lvl="1"/>
                <a14:m>
                  <m:oMath xmlns:m="http://schemas.openxmlformats.org/officeDocument/2006/math">
                    <m:d>
                      <m:dPr>
                        <m:begChr m:val="|"/>
                        <m:endChr m:val="|"/>
                        <m:ctrlPr>
                          <a:rPr lang="en-US" i="1" smtClean="0">
                            <a:latin typeface="Cambria Math" panose="02040503050406030204" pitchFamily="18" charset="0"/>
                          </a:rPr>
                        </m:ctrlPr>
                      </m:dPr>
                      <m:e>
                        <m:sSubSup>
                          <m:sSubSupPr>
                            <m:ctrlPr>
                              <a:rPr lang="en-US" i="1" dirty="0">
                                <a:latin typeface="Cambria Math" panose="02040503050406030204" pitchFamily="18" charset="0"/>
                              </a:rPr>
                            </m:ctrlPr>
                          </m:sSubSupPr>
                          <m:e>
                            <m:r>
                              <a:rPr lang="de-AT" b="0" i="1" dirty="0" smtClean="0">
                                <a:latin typeface="Cambria Math" panose="02040503050406030204" pitchFamily="18" charset="0"/>
                              </a:rPr>
                              <m:t>𝑦</m:t>
                            </m:r>
                          </m:e>
                          <m:sub>
                            <m:r>
                              <a:rPr lang="de-AT" b="0" i="1" dirty="0" smtClean="0">
                                <a:latin typeface="Cambria Math" panose="02040503050406030204" pitchFamily="18" charset="0"/>
                              </a:rPr>
                              <m:t>𝑥</m:t>
                            </m:r>
                          </m:sub>
                          <m:sup>
                            <m:r>
                              <a:rPr lang="de-AT" i="1" dirty="0">
                                <a:latin typeface="Cambria Math" panose="02040503050406030204" pitchFamily="18" charset="0"/>
                              </a:rPr>
                              <m:t>∗</m:t>
                            </m:r>
                          </m:sup>
                        </m:sSubSup>
                      </m:e>
                    </m:d>
                    <m:r>
                      <a:rPr lang="de-AT" b="0" i="1" smtClean="0">
                        <a:latin typeface="Cambria Math" panose="02040503050406030204" pitchFamily="18" charset="0"/>
                      </a:rPr>
                      <m:t>&gt;</m:t>
                    </m:r>
                    <m:d>
                      <m:dPr>
                        <m:begChr m:val="|"/>
                        <m:endChr m:val="|"/>
                        <m:ctrlPr>
                          <a:rPr lang="en-US" i="1">
                            <a:latin typeface="Cambria Math" panose="02040503050406030204" pitchFamily="18" charset="0"/>
                          </a:rPr>
                        </m:ctrlPr>
                      </m:dPr>
                      <m:e>
                        <m:sSup>
                          <m:sSupPr>
                            <m:ctrlPr>
                              <a:rPr lang="en-US" i="1" dirty="0">
                                <a:latin typeface="Cambria Math" panose="02040503050406030204" pitchFamily="18" charset="0"/>
                              </a:rPr>
                            </m:ctrlPr>
                          </m:sSupPr>
                          <m:e>
                            <m:r>
                              <a:rPr lang="de-AT" b="0" i="1" dirty="0" smtClean="0">
                                <a:latin typeface="Cambria Math" panose="02040503050406030204" pitchFamily="18" charset="0"/>
                              </a:rPr>
                              <m:t>𝑦</m:t>
                            </m:r>
                          </m:e>
                          <m:sup>
                            <m:r>
                              <a:rPr lang="de-AT" i="1" dirty="0">
                                <a:latin typeface="Cambria Math" panose="02040503050406030204" pitchFamily="18" charset="0"/>
                              </a:rPr>
                              <m:t>∗</m:t>
                            </m:r>
                          </m:sup>
                        </m:sSup>
                      </m:e>
                    </m:d>
                  </m:oMath>
                </a14:m>
                <a:endParaRPr lang="en-US" dirty="0"/>
              </a:p>
              <a:p>
                <a:r>
                  <a:rPr lang="en-US" dirty="0"/>
                  <a:t>The difference is the Compression Divergence</a:t>
                </a:r>
              </a:p>
              <a:p>
                <a:pPr lvl="1"/>
                <a14:m>
                  <m:oMath xmlns:m="http://schemas.openxmlformats.org/officeDocument/2006/math">
                    <m:r>
                      <a:rPr lang="de-AT" b="0" i="1" smtClean="0">
                        <a:latin typeface="Cambria Math" panose="02040503050406030204" pitchFamily="18" charset="0"/>
                      </a:rPr>
                      <m:t>𝐶</m:t>
                    </m:r>
                    <m:d>
                      <m:dPr>
                        <m:ctrlPr>
                          <a:rPr lang="de-AT" b="0" i="1" smtClean="0">
                            <a:latin typeface="Cambria Math" panose="02040503050406030204" pitchFamily="18" charset="0"/>
                          </a:rPr>
                        </m:ctrlPr>
                      </m:dPr>
                      <m:e>
                        <m:r>
                          <a:rPr lang="de-AT" b="0" i="1" smtClean="0">
                            <a:latin typeface="Cambria Math" panose="02040503050406030204" pitchFamily="18" charset="0"/>
                          </a:rPr>
                          <m:t>𝑥</m:t>
                        </m:r>
                        <m:r>
                          <a:rPr lang="de-AT" b="0" i="1" smtClean="0">
                            <a:latin typeface="Cambria Math" panose="02040503050406030204" pitchFamily="18" charset="0"/>
                            <a:ea typeface="Cambria Math" panose="02040503050406030204" pitchFamily="18" charset="0"/>
                          </a:rPr>
                          <m:t>⊕</m:t>
                        </m:r>
                        <m:r>
                          <a:rPr lang="de-AT" b="0" i="1" smtClean="0">
                            <a:latin typeface="Cambria Math" panose="02040503050406030204" pitchFamily="18" charset="0"/>
                          </a:rPr>
                          <m:t>𝑦</m:t>
                        </m:r>
                      </m:e>
                    </m:d>
                    <m:r>
                      <a:rPr lang="de-AT" b="0" i="1" smtClean="0">
                        <a:latin typeface="Cambria Math" panose="02040503050406030204" pitchFamily="18" charset="0"/>
                      </a:rPr>
                      <m:t>=</m:t>
                    </m:r>
                    <m:d>
                      <m:dPr>
                        <m:begChr m:val="|"/>
                        <m:endChr m:val="|"/>
                        <m:ctrlPr>
                          <a:rPr lang="en-US" i="1" smtClean="0">
                            <a:latin typeface="Cambria Math" panose="02040503050406030204" pitchFamily="18" charset="0"/>
                          </a:rPr>
                        </m:ctrlPr>
                      </m:dPr>
                      <m:e>
                        <m:sSubSup>
                          <m:sSubSupPr>
                            <m:ctrlPr>
                              <a:rPr lang="en-US" i="1" dirty="0">
                                <a:latin typeface="Cambria Math" panose="02040503050406030204" pitchFamily="18" charset="0"/>
                              </a:rPr>
                            </m:ctrlPr>
                          </m:sSubSupPr>
                          <m:e>
                            <m:r>
                              <a:rPr lang="de-AT" i="1" dirty="0">
                                <a:latin typeface="Cambria Math" panose="02040503050406030204" pitchFamily="18" charset="0"/>
                              </a:rPr>
                              <m:t>𝑥</m:t>
                            </m:r>
                          </m:e>
                          <m:sub>
                            <m:r>
                              <a:rPr lang="de-AT" i="1" dirty="0">
                                <a:latin typeface="Cambria Math" panose="02040503050406030204" pitchFamily="18" charset="0"/>
                              </a:rPr>
                              <m:t>𝑦</m:t>
                            </m:r>
                          </m:sub>
                          <m:sup>
                            <m:r>
                              <a:rPr lang="de-AT" i="1" dirty="0">
                                <a:latin typeface="Cambria Math" panose="02040503050406030204" pitchFamily="18" charset="0"/>
                              </a:rPr>
                              <m:t>∗</m:t>
                            </m:r>
                          </m:sup>
                        </m:sSubSup>
                      </m:e>
                    </m:d>
                    <m:r>
                      <a:rPr lang="de-AT" b="0" i="1" dirty="0" smtClean="0">
                        <a:latin typeface="Cambria Math" panose="02040503050406030204" pitchFamily="18" charset="0"/>
                      </a:rPr>
                      <m:t>−</m:t>
                    </m:r>
                    <m:d>
                      <m:dPr>
                        <m:begChr m:val="|"/>
                        <m:endChr m:val="|"/>
                        <m:ctrlPr>
                          <a:rPr lang="en-US" i="1">
                            <a:latin typeface="Cambria Math" panose="02040503050406030204" pitchFamily="18" charset="0"/>
                          </a:rPr>
                        </m:ctrlPr>
                      </m:dPr>
                      <m:e>
                        <m:sSup>
                          <m:sSupPr>
                            <m:ctrlPr>
                              <a:rPr lang="en-US" i="1" dirty="0">
                                <a:latin typeface="Cambria Math" panose="02040503050406030204" pitchFamily="18" charset="0"/>
                              </a:rPr>
                            </m:ctrlPr>
                          </m:sSupPr>
                          <m:e>
                            <m:r>
                              <a:rPr lang="de-AT" i="1" dirty="0">
                                <a:latin typeface="Cambria Math" panose="02040503050406030204" pitchFamily="18" charset="0"/>
                              </a:rPr>
                              <m:t>𝑥</m:t>
                            </m:r>
                          </m:e>
                          <m:sup>
                            <m:r>
                              <a:rPr lang="de-AT" i="1" dirty="0">
                                <a:latin typeface="Cambria Math" panose="02040503050406030204" pitchFamily="18" charset="0"/>
                              </a:rPr>
                              <m:t>∗</m:t>
                            </m:r>
                          </m:sup>
                        </m:sSup>
                      </m:e>
                    </m:d>
                  </m:oMath>
                </a14:m>
                <a:endParaRPr lang="en-US" dirty="0"/>
              </a:p>
              <a:p>
                <a:pPr lvl="1"/>
                <a14:m>
                  <m:oMath xmlns:m="http://schemas.openxmlformats.org/officeDocument/2006/math">
                    <m:r>
                      <a:rPr lang="de-AT" b="0" i="1" smtClean="0">
                        <a:latin typeface="Cambria Math" panose="02040503050406030204" pitchFamily="18" charset="0"/>
                      </a:rPr>
                      <m:t>𝐶</m:t>
                    </m:r>
                    <m:d>
                      <m:dPr>
                        <m:ctrlPr>
                          <a:rPr lang="de-AT" b="0" i="1" smtClean="0">
                            <a:latin typeface="Cambria Math" panose="02040503050406030204" pitchFamily="18" charset="0"/>
                          </a:rPr>
                        </m:ctrlPr>
                      </m:dPr>
                      <m:e>
                        <m:r>
                          <a:rPr lang="de-AT" b="0" i="1" smtClean="0">
                            <a:latin typeface="Cambria Math" panose="02040503050406030204" pitchFamily="18" charset="0"/>
                          </a:rPr>
                          <m:t>𝑦</m:t>
                        </m:r>
                        <m:r>
                          <a:rPr lang="de-AT" b="0" i="1" smtClean="0">
                            <a:latin typeface="Cambria Math" panose="02040503050406030204" pitchFamily="18" charset="0"/>
                            <a:ea typeface="Cambria Math" panose="02040503050406030204" pitchFamily="18" charset="0"/>
                          </a:rPr>
                          <m:t>⊕</m:t>
                        </m:r>
                        <m:r>
                          <a:rPr lang="de-AT" b="0" i="1" smtClean="0">
                            <a:latin typeface="Cambria Math" panose="02040503050406030204" pitchFamily="18" charset="0"/>
                          </a:rPr>
                          <m:t>𝑥</m:t>
                        </m:r>
                      </m:e>
                    </m:d>
                    <m:r>
                      <a:rPr lang="de-AT" b="0" i="1" smtClean="0">
                        <a:latin typeface="Cambria Math" panose="02040503050406030204" pitchFamily="18" charset="0"/>
                      </a:rPr>
                      <m:t>=</m:t>
                    </m:r>
                    <m:d>
                      <m:dPr>
                        <m:begChr m:val="|"/>
                        <m:endChr m:val="|"/>
                        <m:ctrlPr>
                          <a:rPr lang="en-US" i="1" smtClean="0">
                            <a:latin typeface="Cambria Math" panose="02040503050406030204" pitchFamily="18" charset="0"/>
                          </a:rPr>
                        </m:ctrlPr>
                      </m:dPr>
                      <m:e>
                        <m:sSubSup>
                          <m:sSubSupPr>
                            <m:ctrlPr>
                              <a:rPr lang="en-US" i="1" dirty="0">
                                <a:latin typeface="Cambria Math" panose="02040503050406030204" pitchFamily="18" charset="0"/>
                              </a:rPr>
                            </m:ctrlPr>
                          </m:sSubSupPr>
                          <m:e>
                            <m:r>
                              <a:rPr lang="de-AT" b="0" i="1" dirty="0" smtClean="0">
                                <a:latin typeface="Cambria Math" panose="02040503050406030204" pitchFamily="18" charset="0"/>
                              </a:rPr>
                              <m:t>𝑦</m:t>
                            </m:r>
                          </m:e>
                          <m:sub>
                            <m:r>
                              <a:rPr lang="de-AT" b="0" i="1" dirty="0" smtClean="0">
                                <a:latin typeface="Cambria Math" panose="02040503050406030204" pitchFamily="18" charset="0"/>
                              </a:rPr>
                              <m:t>𝑥</m:t>
                            </m:r>
                          </m:sub>
                          <m:sup>
                            <m:r>
                              <a:rPr lang="de-AT" i="1" dirty="0">
                                <a:latin typeface="Cambria Math" panose="02040503050406030204" pitchFamily="18" charset="0"/>
                              </a:rPr>
                              <m:t>∗</m:t>
                            </m:r>
                          </m:sup>
                        </m:sSubSup>
                      </m:e>
                    </m:d>
                    <m:r>
                      <a:rPr lang="de-AT" b="0" i="1" dirty="0" smtClean="0">
                        <a:latin typeface="Cambria Math" panose="02040503050406030204" pitchFamily="18" charset="0"/>
                      </a:rPr>
                      <m:t>−</m:t>
                    </m:r>
                    <m:d>
                      <m:dPr>
                        <m:begChr m:val="|"/>
                        <m:endChr m:val="|"/>
                        <m:ctrlPr>
                          <a:rPr lang="en-US" i="1">
                            <a:latin typeface="Cambria Math" panose="02040503050406030204" pitchFamily="18" charset="0"/>
                          </a:rPr>
                        </m:ctrlPr>
                      </m:dPr>
                      <m:e>
                        <m:sSup>
                          <m:sSupPr>
                            <m:ctrlPr>
                              <a:rPr lang="en-US" i="1" dirty="0">
                                <a:latin typeface="Cambria Math" panose="02040503050406030204" pitchFamily="18" charset="0"/>
                              </a:rPr>
                            </m:ctrlPr>
                          </m:sSupPr>
                          <m:e>
                            <m:r>
                              <a:rPr lang="de-AT" b="0" i="1" dirty="0" smtClean="0">
                                <a:latin typeface="Cambria Math" panose="02040503050406030204" pitchFamily="18" charset="0"/>
                              </a:rPr>
                              <m:t>𝑦</m:t>
                            </m:r>
                          </m:e>
                          <m:sup>
                            <m:r>
                              <a:rPr lang="de-AT" i="1" dirty="0">
                                <a:latin typeface="Cambria Math" panose="02040503050406030204" pitchFamily="18" charset="0"/>
                              </a:rPr>
                              <m:t>∗</m:t>
                            </m:r>
                          </m:sup>
                        </m:sSup>
                      </m:e>
                    </m:d>
                  </m:oMath>
                </a14:m>
                <a:endParaRPr lang="en-US" dirty="0"/>
              </a:p>
              <a:p>
                <a:r>
                  <a:rPr lang="en-US" dirty="0"/>
                  <a:t>Compression Divergence measures how different two files</a:t>
                </a:r>
                <a:br>
                  <a:rPr lang="en-US" dirty="0"/>
                </a:br>
                <a:r>
                  <a:rPr lang="en-US" dirty="0"/>
                  <a:t>are</a:t>
                </a:r>
              </a:p>
              <a:p>
                <a:pPr lvl="1"/>
                <a:endParaRPr lang="en-US" dirty="0"/>
              </a:p>
            </p:txBody>
          </p:sp>
        </mc:Choice>
        <mc:Fallback xmlns="">
          <p:sp>
            <p:nvSpPr>
              <p:cNvPr id="3" name="Inhaltsplatzhalter 2">
                <a:extLst>
                  <a:ext uri="{FF2B5EF4-FFF2-40B4-BE49-F238E27FC236}">
                    <a16:creationId xmlns:a16="http://schemas.microsoft.com/office/drawing/2014/main" id="{C419ACEB-2F24-5344-2BA0-685A192DB1B4}"/>
                  </a:ext>
                </a:extLst>
              </p:cNvPr>
              <p:cNvSpPr>
                <a:spLocks noGrp="1" noRot="1" noChangeAspect="1" noMove="1" noResize="1" noEditPoints="1" noAdjustHandles="1" noChangeArrowheads="1" noChangeShapeType="1" noTextEdit="1"/>
              </p:cNvSpPr>
              <p:nvPr>
                <p:ph idx="1"/>
              </p:nvPr>
            </p:nvSpPr>
            <p:spPr>
              <a:xfrm>
                <a:off x="838200" y="1825625"/>
                <a:ext cx="10515600" cy="4216707"/>
              </a:xfrm>
              <a:blipFill>
                <a:blip r:embed="rId5"/>
                <a:stretch>
                  <a:fillRect l="-1086" t="-2102"/>
                </a:stretch>
              </a:blipFill>
            </p:spPr>
            <p:txBody>
              <a:bodyPr/>
              <a:lstStyle/>
              <a:p>
                <a:r>
                  <a:rPr lang="de-DE">
                    <a:noFill/>
                  </a:rPr>
                  <a:t> </a:t>
                </a:r>
              </a:p>
            </p:txBody>
          </p:sp>
        </mc:Fallback>
      </mc:AlternateContent>
    </p:spTree>
    <p:extLst>
      <p:ext uri="{BB962C8B-B14F-4D97-AF65-F5344CB8AC3E}">
        <p14:creationId xmlns:p14="http://schemas.microsoft.com/office/powerpoint/2010/main" val="3515496364"/>
      </p:ext>
    </p:extLst>
  </p:cSld>
  <p:clrMapOvr>
    <a:masterClrMapping/>
  </p:clrMapOvr>
  <mc:AlternateContent xmlns:mc="http://schemas.openxmlformats.org/markup-compatibility/2006" xmlns:p14="http://schemas.microsoft.com/office/powerpoint/2010/main">
    <mc:Choice Requires="p14">
      <p:transition p14:dur="10" advTm="8766"/>
    </mc:Choice>
    <mc:Fallback xmlns="">
      <p:transition advTm="8766"/>
    </mc:Fallback>
  </mc:AlternateContent>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2100</Words>
  <Application>Microsoft Macintosh PowerPoint</Application>
  <PresentationFormat>Breitbild</PresentationFormat>
  <Paragraphs>166</Paragraphs>
  <Slides>13</Slides>
  <Notes>13</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13</vt:i4>
      </vt:variant>
    </vt:vector>
  </HeadingPairs>
  <TitlesOfParts>
    <vt:vector size="18" baseType="lpstr">
      <vt:lpstr>Arial</vt:lpstr>
      <vt:lpstr>Calibri</vt:lpstr>
      <vt:lpstr>Calibri Light</vt:lpstr>
      <vt:lpstr>Cambria Math</vt:lpstr>
      <vt:lpstr>Office</vt:lpstr>
      <vt:lpstr>Measuring the Similarity of Files by Data Compression</vt:lpstr>
      <vt:lpstr>Theoretical Background, State of the Art</vt:lpstr>
      <vt:lpstr>Theoretical Background, State of the Art</vt:lpstr>
      <vt:lpstr>Drawbacks</vt:lpstr>
      <vt:lpstr>The Solution</vt:lpstr>
      <vt:lpstr>Meta-Algorithm ”Concat Compress”</vt:lpstr>
      <vt:lpstr>Meta-Algorithm ”Cross Compress”</vt:lpstr>
      <vt:lpstr>Meta-Algorithm ”Cross Compress”</vt:lpstr>
      <vt:lpstr>Meta-Algorithm ”Cross Compress”</vt:lpstr>
      <vt:lpstr>Experiments</vt:lpstr>
      <vt:lpstr>Results</vt:lpstr>
      <vt:lpstr>Conclusion and Future Work</vt:lpstr>
      <vt:lpstr>Thank you and goodbye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Measuring the Similarity of Files by Data Compression</dc:title>
  <dc:creator>Schölnast Hubert</dc:creator>
  <cp:lastModifiedBy>Schölnast Hubert</cp:lastModifiedBy>
  <cp:revision>20</cp:revision>
  <dcterms:created xsi:type="dcterms:W3CDTF">2023-02-22T14:16:20Z</dcterms:created>
  <dcterms:modified xsi:type="dcterms:W3CDTF">2023-02-28T22:03:11Z</dcterms:modified>
</cp:coreProperties>
</file>