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7"/>
  </p:notesMasterIdLst>
  <p:sldIdLst>
    <p:sldId id="337" r:id="rId2"/>
    <p:sldId id="342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5" r:id="rId15"/>
    <p:sldId id="356" r:id="rId16"/>
  </p:sldIdLst>
  <p:sldSz cx="10160000" cy="5715000"/>
  <p:notesSz cx="6858000" cy="9144000"/>
  <p:defaultTextStyle>
    <a:defPPr>
      <a:defRPr lang="zh-CN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5F4"/>
    <a:srgbClr val="57A020"/>
    <a:srgbClr val="000100"/>
    <a:srgbClr val="DCEC46"/>
    <a:srgbClr val="BA06A0"/>
    <a:srgbClr val="56823E"/>
    <a:srgbClr val="556B6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95256" autoAdjust="0"/>
  </p:normalViewPr>
  <p:slideViewPr>
    <p:cSldViewPr snapToGrid="0">
      <p:cViewPr varScale="1">
        <p:scale>
          <a:sx n="103" d="100"/>
          <a:sy n="103" d="100"/>
        </p:scale>
        <p:origin x="614" y="7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CEDE1-A925-F046-8234-D5525FABBC1D}" type="datetimeFigureOut">
              <a:rPr kumimoji="1" lang="zh-CN" altLang="en-US" smtClean="0"/>
              <a:t>2021/2/28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6CF17-2754-9D4A-859A-21740902938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9470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D6CF17-2754-9D4A-859A-21740902938C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80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0241" y="3397250"/>
            <a:ext cx="8618361" cy="13335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25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cxnSp>
        <p:nvCxnSpPr>
          <p:cNvPr id="14" name="Straight Connector 8"/>
          <p:cNvCxnSpPr/>
          <p:nvPr/>
        </p:nvCxnSpPr>
        <p:spPr>
          <a:xfrm>
            <a:off x="1006383" y="2963693"/>
            <a:ext cx="8229600" cy="0"/>
          </a:xfrm>
          <a:prstGeom prst="line">
            <a:avLst/>
          </a:prstGeom>
          <a:ln w="7302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175500" y="5296965"/>
            <a:ext cx="2286000" cy="304271"/>
          </a:xfrm>
          <a:prstGeom prst="rect">
            <a:avLst/>
          </a:prstGeom>
        </p:spPr>
        <p:txBody>
          <a:bodyPr/>
          <a:lstStyle/>
          <a:p>
            <a:fld id="{92C149C1-30E8-4416-895A-D3E4758E3ED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676183" y="2115710"/>
            <a:ext cx="8890000" cy="563563"/>
          </a:xfrm>
        </p:spPr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82235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75"/>
              </a:spcBef>
              <a:defRPr sz="2200"/>
            </a:lvl1pPr>
            <a:lvl2pPr>
              <a:spcBef>
                <a:spcPts val="375"/>
              </a:spcBef>
              <a:defRPr sz="1800"/>
            </a:lvl2pPr>
            <a:lvl3pPr>
              <a:spcBef>
                <a:spcPts val="375"/>
              </a:spcBef>
              <a:defRPr sz="1800"/>
            </a:lvl3pPr>
            <a:lvl4pPr marL="1058595" indent="-242079">
              <a:spcBef>
                <a:spcPts val="375"/>
              </a:spcBef>
              <a:buFont typeface="Wingdings" panose="05000000000000000000" pitchFamily="2" charset="2"/>
              <a:buChar char="Ø"/>
              <a:defRPr sz="1250"/>
            </a:lvl4pPr>
            <a:lvl5pPr>
              <a:spcBef>
                <a:spcPts val="375"/>
              </a:spcBef>
              <a:defRPr sz="125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7990419" y="5318127"/>
            <a:ext cx="2169584" cy="3968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>
          <a:xfrm>
            <a:off x="7175500" y="5296965"/>
            <a:ext cx="2286000" cy="304271"/>
          </a:xfrm>
          <a:prstGeom prst="rect">
            <a:avLst/>
          </a:prstGeom>
        </p:spPr>
        <p:txBody>
          <a:bodyPr/>
          <a:lstStyle/>
          <a:p>
            <a:fld id="{92C149C1-30E8-4416-895A-D3E4758E3ED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38528" y="254006"/>
            <a:ext cx="8890000" cy="563563"/>
          </a:xfrm>
        </p:spPr>
        <p:txBody>
          <a:bodyPr/>
          <a:lstStyle>
            <a:lvl1pPr>
              <a:defRPr sz="2800" b="1">
                <a:latin typeface="+mn-lt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0048731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8528" y="254006"/>
            <a:ext cx="88900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9709" y="1117870"/>
            <a:ext cx="8890000" cy="413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14436" name="AutoShape 4"/>
          <p:cNvSpPr>
            <a:spLocks noChangeArrowheads="1"/>
          </p:cNvSpPr>
          <p:nvPr/>
        </p:nvSpPr>
        <p:spPr bwMode="auto">
          <a:xfrm>
            <a:off x="679102" y="937955"/>
            <a:ext cx="8842375" cy="91281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zh-CN" sz="1500">
              <a:solidFill>
                <a:srgbClr val="000000"/>
              </a:solidFill>
            </a:endParaRPr>
          </a:p>
        </p:txBody>
      </p:sp>
      <p:pic>
        <p:nvPicPr>
          <p:cNvPr id="11" name="图像" descr="图像">
            <a:extLst>
              <a:ext uri="{FF2B5EF4-FFF2-40B4-BE49-F238E27FC236}">
                <a16:creationId xmlns:a16="http://schemas.microsoft.com/office/drawing/2014/main" id="{AC3AA90C-50C0-4195-85DD-F325A3A4E9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44194" y="5387360"/>
            <a:ext cx="614516" cy="257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logo-彩色.png" descr="logo-彩色.png">
            <a:extLst>
              <a:ext uri="{FF2B5EF4-FFF2-40B4-BE49-F238E27FC236}">
                <a16:creationId xmlns:a16="http://schemas.microsoft.com/office/drawing/2014/main" id="{E5F6099D-B0CE-4043-A12F-5DC701839A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75877" y="5340314"/>
            <a:ext cx="967737" cy="3493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660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262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25">
          <a:solidFill>
            <a:schemeClr val="tx2"/>
          </a:solidFill>
          <a:latin typeface="Book Antiqua" pitchFamily="18" charset="0"/>
          <a:ea typeface="黑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25">
          <a:solidFill>
            <a:schemeClr val="tx2"/>
          </a:solidFill>
          <a:latin typeface="Book Antiqua" pitchFamily="18" charset="0"/>
          <a:ea typeface="黑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25">
          <a:solidFill>
            <a:schemeClr val="tx2"/>
          </a:solidFill>
          <a:latin typeface="Book Antiqua" pitchFamily="18" charset="0"/>
          <a:ea typeface="黑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25">
          <a:solidFill>
            <a:schemeClr val="tx2"/>
          </a:solidFill>
          <a:latin typeface="Book Antiqua" pitchFamily="18" charset="0"/>
          <a:ea typeface="黑体" pitchFamily="2" charset="-122"/>
        </a:defRPr>
      </a:lvl5pPr>
      <a:lvl6pPr marL="285732" algn="l" rtl="0" eaLnBrk="1" fontAlgn="base" hangingPunct="1">
        <a:spcBef>
          <a:spcPct val="0"/>
        </a:spcBef>
        <a:spcAft>
          <a:spcPct val="0"/>
        </a:spcAft>
        <a:defRPr sz="2625">
          <a:solidFill>
            <a:schemeClr val="tx2"/>
          </a:solidFill>
          <a:latin typeface="Book Antiqua" pitchFamily="18" charset="0"/>
          <a:ea typeface="黑体" pitchFamily="2" charset="-122"/>
        </a:defRPr>
      </a:lvl6pPr>
      <a:lvl7pPr marL="571463" algn="l" rtl="0" eaLnBrk="1" fontAlgn="base" hangingPunct="1">
        <a:spcBef>
          <a:spcPct val="0"/>
        </a:spcBef>
        <a:spcAft>
          <a:spcPct val="0"/>
        </a:spcAft>
        <a:defRPr sz="2625">
          <a:solidFill>
            <a:schemeClr val="tx2"/>
          </a:solidFill>
          <a:latin typeface="Book Antiqua" pitchFamily="18" charset="0"/>
          <a:ea typeface="黑体" pitchFamily="2" charset="-122"/>
        </a:defRPr>
      </a:lvl7pPr>
      <a:lvl8pPr marL="857195" algn="l" rtl="0" eaLnBrk="1" fontAlgn="base" hangingPunct="1">
        <a:spcBef>
          <a:spcPct val="0"/>
        </a:spcBef>
        <a:spcAft>
          <a:spcPct val="0"/>
        </a:spcAft>
        <a:defRPr sz="2625">
          <a:solidFill>
            <a:schemeClr val="tx2"/>
          </a:solidFill>
          <a:latin typeface="Book Antiqua" pitchFamily="18" charset="0"/>
          <a:ea typeface="黑体" pitchFamily="2" charset="-122"/>
        </a:defRPr>
      </a:lvl8pPr>
      <a:lvl9pPr marL="1142926" algn="l" rtl="0" eaLnBrk="1" fontAlgn="base" hangingPunct="1">
        <a:spcBef>
          <a:spcPct val="0"/>
        </a:spcBef>
        <a:spcAft>
          <a:spcPct val="0"/>
        </a:spcAft>
        <a:defRPr sz="2625">
          <a:solidFill>
            <a:schemeClr val="tx2"/>
          </a:solidFill>
          <a:latin typeface="Book Antiqua" pitchFamily="18" charset="0"/>
          <a:ea typeface="黑体" pitchFamily="2" charset="-122"/>
        </a:defRPr>
      </a:lvl9pPr>
    </p:titleStyle>
    <p:bodyStyle>
      <a:lvl1pPr marL="293668" indent="-293668" algn="l" rtl="0" eaLnBrk="1" fontAlgn="base" hangingPunct="1">
        <a:spcBef>
          <a:spcPct val="1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1750">
          <a:solidFill>
            <a:schemeClr val="tx1"/>
          </a:solidFill>
          <a:latin typeface="+mn-lt"/>
          <a:ea typeface="+mn-ea"/>
          <a:cs typeface="+mn-cs"/>
        </a:defRPr>
      </a:lvl1pPr>
      <a:lvl2pPr marL="567495" indent="-272834" algn="l" rtl="0" eaLnBrk="1" fontAlgn="base" hangingPunct="1">
        <a:spcBef>
          <a:spcPct val="1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1500">
          <a:solidFill>
            <a:srgbClr val="0033CC"/>
          </a:solidFill>
          <a:latin typeface="+mn-lt"/>
          <a:ea typeface="+mn-ea"/>
        </a:defRPr>
      </a:lvl2pPr>
      <a:lvl3pPr marL="815526" indent="-247039" algn="l" rtl="0" eaLnBrk="1" fontAlgn="base" hangingPunct="1">
        <a:spcBef>
          <a:spcPct val="10000"/>
        </a:spcBef>
        <a:spcAft>
          <a:spcPct val="0"/>
        </a:spcAft>
        <a:buClr>
          <a:schemeClr val="accent2"/>
        </a:buClr>
        <a:buFont typeface="Wingdings" pitchFamily="2" charset="2"/>
        <a:buChar char="p"/>
        <a:defRPr sz="1250">
          <a:solidFill>
            <a:srgbClr val="009900"/>
          </a:solidFill>
          <a:latin typeface="+mn-lt"/>
          <a:ea typeface="+mn-ea"/>
        </a:defRPr>
      </a:lvl3pPr>
      <a:lvl4pPr marL="1058595" indent="-242079" algn="l" rtl="0" eaLnBrk="1" fontAlgn="base" hangingPunct="1">
        <a:spcBef>
          <a:spcPct val="1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1250">
          <a:solidFill>
            <a:schemeClr val="tx1"/>
          </a:solidFill>
          <a:latin typeface="+mn-lt"/>
          <a:ea typeface="+mn-ea"/>
        </a:defRPr>
      </a:lvl4pPr>
      <a:lvl5pPr marL="1308611" indent="-249023" algn="l" rtl="0" eaLnBrk="1" fontAlgn="base" hangingPunct="1">
        <a:spcBef>
          <a:spcPct val="1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250">
          <a:solidFill>
            <a:schemeClr val="tx1"/>
          </a:solidFill>
          <a:latin typeface="+mn-lt"/>
          <a:ea typeface="+mn-ea"/>
        </a:defRPr>
      </a:lvl5pPr>
      <a:lvl6pPr marL="1594343" indent="-249023" algn="l" rtl="0" eaLnBrk="1" fontAlgn="base" hangingPunct="1">
        <a:spcBef>
          <a:spcPct val="1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1880074" indent="-249023" algn="l" rtl="0" eaLnBrk="1" fontAlgn="base" hangingPunct="1">
        <a:spcBef>
          <a:spcPct val="1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2165805" indent="-249023" algn="l" rtl="0" eaLnBrk="1" fontAlgn="base" hangingPunct="1">
        <a:spcBef>
          <a:spcPct val="1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2451536" indent="-249023" algn="l" rtl="0" eaLnBrk="1" fontAlgn="base" hangingPunct="1">
        <a:spcBef>
          <a:spcPct val="1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57146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32" algn="l" defTabSz="57146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463" algn="l" defTabSz="57146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195" algn="l" defTabSz="57146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2926" algn="l" defTabSz="57146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657" algn="l" defTabSz="57146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388" algn="l" defTabSz="57146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120" algn="l" defTabSz="57146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5852" algn="l" defTabSz="57146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40D57DF-F6BC-4E31-8EC7-8990D4EFC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97" y="1769327"/>
            <a:ext cx="9172173" cy="939683"/>
          </a:xfrm>
        </p:spPr>
        <p:txBody>
          <a:bodyPr/>
          <a:lstStyle/>
          <a:p>
            <a:pPr algn="ctr"/>
            <a:br>
              <a:rPr lang="zh-CN" altLang="en-US" dirty="0"/>
            </a:br>
            <a:r>
              <a:rPr lang="en-US" altLang="zh-CN" dirty="0"/>
              <a:t> </a:t>
            </a:r>
            <a:r>
              <a:rPr lang="en-US" altLang="zh-CN" b="1" dirty="0"/>
              <a:t>Multi-Density Convolutional Neural Network for In-Loop Filter in Video Coding </a:t>
            </a:r>
            <a:endParaRPr lang="zh-CN" altLang="en-US" sz="2400" b="1" dirty="0"/>
          </a:p>
        </p:txBody>
      </p:sp>
      <p:sp>
        <p:nvSpPr>
          <p:cNvPr id="4" name="标题 2">
            <a:extLst>
              <a:ext uri="{FF2B5EF4-FFF2-40B4-BE49-F238E27FC236}">
                <a16:creationId xmlns:a16="http://schemas.microsoft.com/office/drawing/2014/main" id="{44914C4E-2AC2-42D3-B29B-906562D90447}"/>
              </a:ext>
            </a:extLst>
          </p:cNvPr>
          <p:cNvSpPr txBox="1">
            <a:spLocks/>
          </p:cNvSpPr>
          <p:nvPr/>
        </p:nvSpPr>
        <p:spPr bwMode="auto">
          <a:xfrm>
            <a:off x="1405053" y="3568390"/>
            <a:ext cx="7217787" cy="71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25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25">
                <a:solidFill>
                  <a:schemeClr val="tx2"/>
                </a:solidFill>
                <a:latin typeface="Book Antiqua" pitchFamily="18" charset="0"/>
                <a:ea typeface="黑体" pitchFamily="2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25">
                <a:solidFill>
                  <a:schemeClr val="tx2"/>
                </a:solidFill>
                <a:latin typeface="Book Antiqua" pitchFamily="18" charset="0"/>
                <a:ea typeface="黑体" pitchFamily="2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25">
                <a:solidFill>
                  <a:schemeClr val="tx2"/>
                </a:solidFill>
                <a:latin typeface="Book Antiqua" pitchFamily="18" charset="0"/>
                <a:ea typeface="黑体" pitchFamily="2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25">
                <a:solidFill>
                  <a:schemeClr val="tx2"/>
                </a:solidFill>
                <a:latin typeface="Book Antiqua" pitchFamily="18" charset="0"/>
                <a:ea typeface="黑体" pitchFamily="2" charset="-122"/>
              </a:defRPr>
            </a:lvl5pPr>
            <a:lvl6pPr marL="285732" algn="l" rtl="0" eaLnBrk="1" fontAlgn="base" hangingPunct="1">
              <a:spcBef>
                <a:spcPct val="0"/>
              </a:spcBef>
              <a:spcAft>
                <a:spcPct val="0"/>
              </a:spcAft>
              <a:defRPr sz="2625">
                <a:solidFill>
                  <a:schemeClr val="tx2"/>
                </a:solidFill>
                <a:latin typeface="Book Antiqua" pitchFamily="18" charset="0"/>
                <a:ea typeface="黑体" pitchFamily="2" charset="-122"/>
              </a:defRPr>
            </a:lvl6pPr>
            <a:lvl7pPr marL="571463" algn="l" rtl="0" eaLnBrk="1" fontAlgn="base" hangingPunct="1">
              <a:spcBef>
                <a:spcPct val="0"/>
              </a:spcBef>
              <a:spcAft>
                <a:spcPct val="0"/>
              </a:spcAft>
              <a:defRPr sz="2625">
                <a:solidFill>
                  <a:schemeClr val="tx2"/>
                </a:solidFill>
                <a:latin typeface="Book Antiqua" pitchFamily="18" charset="0"/>
                <a:ea typeface="黑体" pitchFamily="2" charset="-122"/>
              </a:defRPr>
            </a:lvl7pPr>
            <a:lvl8pPr marL="857195" algn="l" rtl="0" eaLnBrk="1" fontAlgn="base" hangingPunct="1">
              <a:spcBef>
                <a:spcPct val="0"/>
              </a:spcBef>
              <a:spcAft>
                <a:spcPct val="0"/>
              </a:spcAft>
              <a:defRPr sz="2625">
                <a:solidFill>
                  <a:schemeClr val="tx2"/>
                </a:solidFill>
                <a:latin typeface="Book Antiqua" pitchFamily="18" charset="0"/>
                <a:ea typeface="黑体" pitchFamily="2" charset="-122"/>
              </a:defRPr>
            </a:lvl8pPr>
            <a:lvl9pPr marL="1142926" algn="l" rtl="0" eaLnBrk="1" fontAlgn="base" hangingPunct="1">
              <a:spcBef>
                <a:spcPct val="0"/>
              </a:spcBef>
              <a:spcAft>
                <a:spcPct val="0"/>
              </a:spcAft>
              <a:defRPr sz="2625">
                <a:solidFill>
                  <a:schemeClr val="tx2"/>
                </a:solidFill>
                <a:latin typeface="Book Antiqua" pitchFamily="18" charset="0"/>
                <a:ea typeface="黑体" pitchFamily="2" charset="-122"/>
              </a:defRPr>
            </a:lvl9pPr>
          </a:lstStyle>
          <a:p>
            <a:pPr algn="ctr" defTabSz="914400"/>
            <a:r>
              <a:rPr lang="en-US" altLang="zh-CN" sz="2000" kern="0" dirty="0"/>
              <a:t>Zhao Wang, </a:t>
            </a:r>
            <a:r>
              <a:rPr lang="en-US" altLang="zh-CN" sz="2000" kern="0" dirty="0" err="1"/>
              <a:t>Changyue</a:t>
            </a:r>
            <a:r>
              <a:rPr lang="en-US" altLang="zh-CN" sz="2000" kern="0" dirty="0"/>
              <a:t> Ma, Ru-Ling Liao, Yan Ye (Alibaba)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C2E4B8C-FCBE-4994-BED5-29B33CFDC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6738" y="5011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11083"/>
      </p:ext>
    </p:extLst>
  </p:cSld>
  <p:clrMapOvr>
    <a:masterClrMapping/>
  </p:clrMapOvr>
  <p:transition advTm="156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5749911-A2C7-48BA-9FB6-AC07425D5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Design of the density branch</a:t>
            </a:r>
          </a:p>
          <a:p>
            <a:pPr lvl="1"/>
            <a:r>
              <a:rPr lang="en-US" altLang="zh-CN" dirty="0"/>
              <a:t>Down-sample: </a:t>
            </a:r>
            <a:r>
              <a:rPr lang="en-CA" altLang="zh-CN" dirty="0"/>
              <a:t>3x3 convolution with stride of 2 is used to realize half down-sampling process</a:t>
            </a:r>
          </a:p>
          <a:p>
            <a:pPr lvl="1"/>
            <a:r>
              <a:rPr lang="en-CA" altLang="zh-CN" dirty="0"/>
              <a:t>Up-sample: the pixel-shuffle is adopted to expand the spatial resolution and the sigmoid function is adopted finally to generate the density map between the value of 0 and 1</a:t>
            </a:r>
          </a:p>
          <a:p>
            <a:pPr lvl="1"/>
            <a:r>
              <a:rPr lang="en-CA" altLang="zh-CN" dirty="0"/>
              <a:t>Resblock: contains two convolutional layers and the by-pass identity mapping.</a:t>
            </a:r>
            <a:endParaRPr lang="zh-CN" altLang="zh-CN" dirty="0"/>
          </a:p>
          <a:p>
            <a:pPr lvl="1"/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0AD23EE-5555-45FE-AC8E-369BE5BE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Proposed Multi-Density Network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ABE8D7-A323-4136-978F-C20BC7B44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761" y="3102323"/>
            <a:ext cx="7114478" cy="2455254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01211FA1-706D-4B72-B484-E23ABD297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6738" y="5011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90585"/>
      </p:ext>
    </p:extLst>
  </p:cSld>
  <p:clrMapOvr>
    <a:masterClrMapping/>
  </p:clrMapOvr>
  <p:transition advTm="723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AE33A67A-F4D0-4C50-8708-45F85F55EB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Loss function</a:t>
                </a:r>
              </a:p>
              <a:p>
                <a:pPr lvl="1"/>
                <a:r>
                  <a:rPr lang="en-CA" altLang="zh-CN" dirty="0"/>
                  <a:t>The weighted Mean Squared Error (MSE) of Y, U and V components is adopted as:</a:t>
                </a:r>
              </a:p>
              <a:p>
                <a:pPr lvl="1"/>
                <a:endParaRPr lang="en-CA" altLang="zh-CN" dirty="0"/>
              </a:p>
              <a:p>
                <a:pPr marL="294661" lvl="1" indent="0">
                  <a:buNone/>
                </a:pPr>
                <a:endParaRPr lang="en-CA" altLang="zh-CN" dirty="0"/>
              </a:p>
              <a:p>
                <a:pPr marL="294661" lvl="1" indent="0">
                  <a:buNone/>
                </a:pPr>
                <a:r>
                  <a:rPr lang="en-CA" altLang="zh-CN" dirty="0"/>
                  <a:t>where </a:t>
                </a:r>
                <a14:m>
                  <m:oMath xmlns:m="http://schemas.openxmlformats.org/officeDocument/2006/math">
                    <m:r>
                      <a:rPr lang="x-none" altLang="zh-CN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x-none" altLang="zh-CN" dirty="0"/>
                  <a:t>, </a:t>
                </a:r>
                <a14:m>
                  <m:oMath xmlns:m="http://schemas.openxmlformats.org/officeDocument/2006/math">
                    <m:r>
                      <a:rPr lang="x-none" altLang="zh-CN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x-none" altLang="zh-CN" dirty="0"/>
                  <a:t>, and </a:t>
                </a:r>
                <a14:m>
                  <m:oMath xmlns:m="http://schemas.openxmlformats.org/officeDocument/2006/math">
                    <m:r>
                      <a:rPr lang="x-none" altLang="zh-CN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x-none" altLang="zh-CN" dirty="0"/>
                  <a:t> are set to 8, 1 and 1</a:t>
                </a:r>
                <a:r>
                  <a:rPr lang="en-US" altLang="zh-CN" dirty="0"/>
                  <a:t> in our implementation</a:t>
                </a:r>
                <a:r>
                  <a:rPr lang="x-none" altLang="zh-CN" dirty="0"/>
                  <a:t>, respectively.</a:t>
                </a:r>
                <a:endParaRPr lang="zh-CN" altLang="zh-CN" dirty="0"/>
              </a:p>
              <a:p>
                <a:pPr lvl="1"/>
                <a:endParaRPr lang="zh-CN" altLang="zh-CN" dirty="0"/>
              </a:p>
              <a:p>
                <a:r>
                  <a:rPr lang="en-US" altLang="zh-CN" dirty="0"/>
                  <a:t>Training details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AE33A67A-F4D0-4C50-8708-45F85F55EB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754" t="-8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>
            <a:extLst>
              <a:ext uri="{FF2B5EF4-FFF2-40B4-BE49-F238E27FC236}">
                <a16:creationId xmlns:a16="http://schemas.microsoft.com/office/drawing/2014/main" id="{ADA28AEF-A8F9-4DB5-B5A9-68C52FBA0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Proposed Multi-Density Network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62F5749-347D-488B-B9C4-41282E060ADD}"/>
                  </a:ext>
                </a:extLst>
              </p:cNvPr>
              <p:cNvSpPr/>
              <p:nvPr/>
            </p:nvSpPr>
            <p:spPr>
              <a:xfrm>
                <a:off x="2359744" y="2011915"/>
                <a:ext cx="57783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zh-CN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𝐿𝑜𝑠𝑠</m:t>
                          </m:r>
                          <m:r>
                            <a:rPr lang="zh-CN" altLang="en-US" sz="1800" i="0">
                              <a:latin typeface="Cambria Math" panose="02040503050406030204" pitchFamily="18" charset="0"/>
                            </a:rPr>
                            <m:t>=(</m:t>
                          </m:r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zh-CN" altLang="en-US" sz="1800" i="0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zh-CN" alt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800" i="1">
                                  <a:latin typeface="Cambria Math" panose="02040503050406030204" pitchFamily="18" charset="0"/>
                                </a:rPr>
                                <m:t>𝑀𝑆𝐸</m:t>
                              </m:r>
                            </m:e>
                            <m:sub>
                              <m:r>
                                <a:rPr lang="zh-CN" altLang="en-US" sz="18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r>
                            <a:rPr lang="zh-CN" altLang="en-US" sz="18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zh-CN" altLang="en-US" sz="1800" i="0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zh-CN" alt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800" i="1">
                                  <a:latin typeface="Cambria Math" panose="02040503050406030204" pitchFamily="18" charset="0"/>
                                </a:rPr>
                                <m:t>𝑀𝑆𝐸</m:t>
                              </m:r>
                            </m:e>
                            <m:sub>
                              <m:r>
                                <a:rPr lang="zh-CN" altLang="en-US" sz="18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zh-CN" altLang="en-US" sz="18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zh-CN" altLang="en-US" sz="1800" i="0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zh-CN" alt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800" i="1">
                                  <a:latin typeface="Cambria Math" panose="02040503050406030204" pitchFamily="18" charset="0"/>
                                </a:rPr>
                                <m:t>𝑀𝑆𝐸</m:t>
                              </m:r>
                            </m:e>
                            <m:sub>
                              <m:r>
                                <a:rPr lang="zh-CN" altLang="en-US" sz="18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f>
                            <m:fPr>
                              <m:type m:val="lin"/>
                              <m:ctrlPr>
                                <a:rPr lang="zh-CN" altLang="en-US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800" i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zh-CN" altLang="en-US" sz="18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den>
                          </m:f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zh-CN" altLang="en-US" sz="18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zh-CN" altLang="en-US" sz="18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62F5749-347D-488B-B9C4-41282E060A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744" y="2011915"/>
                <a:ext cx="5778377" cy="369332"/>
              </a:xfrm>
              <a:prstGeom prst="rect">
                <a:avLst/>
              </a:prstGeom>
              <a:blipFill>
                <a:blip r:embed="rId5"/>
                <a:stretch>
                  <a:fillRect t="-118033" r="-8333" b="-1852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91A25030-75FF-47E5-B5CD-C5A3A572B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0306" y="3607462"/>
            <a:ext cx="7357251" cy="1950115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95A55FC9-CF5A-4DF0-B6D7-D6AC9CF93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6738" y="5011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2371"/>
      </p:ext>
    </p:extLst>
  </p:cSld>
  <p:clrMapOvr>
    <a:masterClrMapping/>
  </p:clrMapOvr>
  <p:transition advTm="807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5656283-4713-4EE8-8D78-91A395654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Proposed method in loop filter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CTU-level control</a:t>
            </a:r>
          </a:p>
          <a:p>
            <a:pPr lvl="1"/>
            <a:r>
              <a:rPr lang="en-CA" altLang="zh-CN" dirty="0"/>
              <a:t>For each CTU, if the filtered CTU achieves better quality, the corresponding CTU control flag is enabled, otherwise the flag is disabled</a:t>
            </a:r>
          </a:p>
          <a:p>
            <a:pPr lvl="1"/>
            <a:r>
              <a:rPr lang="en-CA" altLang="zh-CN" dirty="0"/>
              <a:t>At the decoder side, only the CTUs with the CNN loop filter flag turned on will be filtered.</a:t>
            </a:r>
            <a:endParaRPr lang="en-US" altLang="zh-CN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C0C042B-BB7D-4F3B-95AF-B5E2EA6BA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Inference as loop filtering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B7FDF69-A620-4F9C-9C85-FF00807AA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41" y="1861391"/>
            <a:ext cx="9020718" cy="511174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612583D4-6607-4CE9-9B5C-1A96132DD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6738" y="5011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91521"/>
      </p:ext>
    </p:extLst>
  </p:cSld>
  <p:clrMapOvr>
    <a:masterClrMapping/>
  </p:clrMapOvr>
  <p:transition advTm="114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7A7152BE-C0BA-412F-8C94-57399B344A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Training data</a:t>
                </a:r>
              </a:p>
              <a:p>
                <a:pPr lvl="1"/>
                <a:r>
                  <a:rPr lang="en-CA" altLang="zh-CN" dirty="0"/>
                  <a:t>Vimeo90K dataset (135 videos with 1080P resolution are randomly selected)</a:t>
                </a:r>
              </a:p>
              <a:p>
                <a:pPr lvl="1"/>
                <a:r>
                  <a:rPr lang="en-CA" altLang="zh-CN" dirty="0"/>
                  <a:t>33 frames are taken of each video</a:t>
                </a:r>
              </a:p>
              <a:p>
                <a:pPr lvl="1"/>
                <a:r>
                  <a:rPr lang="en-CA" altLang="zh-CN" dirty="0"/>
                  <a:t>These 135 videos are compressed by VTM-9.3 under QP 22/27/32/37/42</a:t>
                </a:r>
              </a:p>
              <a:p>
                <a:pPr lvl="1"/>
                <a:endParaRPr lang="en-US" altLang="zh-CN" dirty="0"/>
              </a:p>
              <a:p>
                <a:r>
                  <a:rPr lang="en-US" altLang="zh-CN" dirty="0"/>
                  <a:t>Model number</a:t>
                </a:r>
              </a:p>
              <a:p>
                <a:pPr lvl="1"/>
                <a:r>
                  <a:rPr lang="en-CA" altLang="zh-CN" dirty="0"/>
                  <a:t>Collect the reconstructed frames into four subsets according to frame-level QP {</a:t>
                </a:r>
                <a:r>
                  <a:rPr lang="en-US" altLang="zh-CN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𝑄𝑃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altLang="zh-CN" dirty="0"/>
                  <a:t>, 30), (31, 38), (39, 46), (46,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𝑄𝑃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altLang="zh-CN" dirty="0"/>
                  <a:t>)</a:t>
                </a:r>
                <a:r>
                  <a:rPr lang="en-CA" altLang="zh-CN" dirty="0"/>
                  <a:t>}</a:t>
                </a:r>
              </a:p>
              <a:p>
                <a:pPr lvl="1"/>
                <a:r>
                  <a:rPr lang="en-US" altLang="zh-CN" dirty="0"/>
                  <a:t>Each model is trained for each subset</a:t>
                </a:r>
              </a:p>
              <a:p>
                <a:pPr lvl="1"/>
                <a:r>
                  <a:rPr lang="en-US" altLang="zh-CN" dirty="0"/>
                  <a:t>During inference, the model is selected based on its frame-level QP</a:t>
                </a:r>
                <a:endParaRPr lang="zh-CN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zh-CN" altLang="en-US" dirty="0"/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7A7152BE-C0BA-412F-8C94-57399B344A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754" t="-884" r="-3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>
            <a:extLst>
              <a:ext uri="{FF2B5EF4-FFF2-40B4-BE49-F238E27FC236}">
                <a16:creationId xmlns:a16="http://schemas.microsoft.com/office/drawing/2014/main" id="{8A1D2568-BB52-4E8C-B5BB-8BF0A52B4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Experimental results</a:t>
            </a:r>
            <a:endParaRPr lang="zh-CN" altLang="en-US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2C398621-2AD0-4A9B-8009-9BCD0DABD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6738" y="5011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48556"/>
      </p:ext>
    </p:extLst>
  </p:cSld>
  <p:clrMapOvr>
    <a:masterClrMapping/>
  </p:clrMapOvr>
  <p:transition advTm="86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5481D10-F3B0-4A39-A1D1-1E4F21C3B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Tested on VTM-9.3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15E146E-2BC0-4959-8C44-46F75D4EB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Experimental results</a:t>
            </a:r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2523879-75C3-4373-B8C2-5B0BEBB4AF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508715"/>
              </p:ext>
            </p:extLst>
          </p:nvPr>
        </p:nvGraphicFramePr>
        <p:xfrm>
          <a:off x="3274769" y="853440"/>
          <a:ext cx="5683376" cy="4861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7210">
                  <a:extLst>
                    <a:ext uri="{9D8B030D-6E8A-4147-A177-3AD203B41FA5}">
                      <a16:colId xmlns:a16="http://schemas.microsoft.com/office/drawing/2014/main" val="1845377244"/>
                    </a:ext>
                  </a:extLst>
                </a:gridCol>
                <a:gridCol w="1037210">
                  <a:extLst>
                    <a:ext uri="{9D8B030D-6E8A-4147-A177-3AD203B41FA5}">
                      <a16:colId xmlns:a16="http://schemas.microsoft.com/office/drawing/2014/main" val="893364295"/>
                    </a:ext>
                  </a:extLst>
                </a:gridCol>
                <a:gridCol w="597642">
                  <a:extLst>
                    <a:ext uri="{9D8B030D-6E8A-4147-A177-3AD203B41FA5}">
                      <a16:colId xmlns:a16="http://schemas.microsoft.com/office/drawing/2014/main" val="619197759"/>
                    </a:ext>
                  </a:extLst>
                </a:gridCol>
                <a:gridCol w="609194">
                  <a:extLst>
                    <a:ext uri="{9D8B030D-6E8A-4147-A177-3AD203B41FA5}">
                      <a16:colId xmlns:a16="http://schemas.microsoft.com/office/drawing/2014/main" val="1322548248"/>
                    </a:ext>
                  </a:extLst>
                </a:gridCol>
                <a:gridCol w="609194">
                  <a:extLst>
                    <a:ext uri="{9D8B030D-6E8A-4147-A177-3AD203B41FA5}">
                      <a16:colId xmlns:a16="http://schemas.microsoft.com/office/drawing/2014/main" val="2332466183"/>
                    </a:ext>
                  </a:extLst>
                </a:gridCol>
                <a:gridCol w="597642">
                  <a:extLst>
                    <a:ext uri="{9D8B030D-6E8A-4147-A177-3AD203B41FA5}">
                      <a16:colId xmlns:a16="http://schemas.microsoft.com/office/drawing/2014/main" val="2671734835"/>
                    </a:ext>
                  </a:extLst>
                </a:gridCol>
                <a:gridCol w="597642">
                  <a:extLst>
                    <a:ext uri="{9D8B030D-6E8A-4147-A177-3AD203B41FA5}">
                      <a16:colId xmlns:a16="http://schemas.microsoft.com/office/drawing/2014/main" val="2855096602"/>
                    </a:ext>
                  </a:extLst>
                </a:gridCol>
                <a:gridCol w="597642">
                  <a:extLst>
                    <a:ext uri="{9D8B030D-6E8A-4147-A177-3AD203B41FA5}">
                      <a16:colId xmlns:a16="http://schemas.microsoft.com/office/drawing/2014/main" val="1758422500"/>
                    </a:ext>
                  </a:extLst>
                </a:gridCol>
              </a:tblGrid>
              <a:tr h="15449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Class</a:t>
                      </a:r>
                      <a:endParaRPr lang="zh-CN" sz="1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Sequence</a:t>
                      </a:r>
                      <a:endParaRPr lang="zh-CN" sz="1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Random Access(RA)</a:t>
                      </a:r>
                      <a:endParaRPr lang="zh-CN" sz="1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All Intra (AI)</a:t>
                      </a:r>
                      <a:endParaRPr lang="zh-CN" sz="1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103023"/>
                  </a:ext>
                </a:extLst>
              </a:tr>
              <a:tr h="1544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92031306"/>
                  </a:ext>
                </a:extLst>
              </a:tr>
              <a:tr h="15449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</a:t>
                      </a:r>
                      <a:endParaRPr lang="zh-CN" sz="1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Tango2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-5.47%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-21.47%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-13.16%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-5.20%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-11.47%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-11.34%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55434966"/>
                  </a:ext>
                </a:extLst>
              </a:tr>
              <a:tr h="1544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FoodMarket4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-6.18%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-14.59%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-11.31%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-6.22%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-14.51%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-16.46%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48456867"/>
                  </a:ext>
                </a:extLst>
              </a:tr>
              <a:tr h="1544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Campfire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-5.35%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-3.25%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-12.45%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-4.57%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-11.16%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-10.22%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40989595"/>
                  </a:ext>
                </a:extLst>
              </a:tr>
              <a:tr h="154494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MarketPlace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-4.26%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-15.98%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-25.53%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-4.64%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-12.09%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-20.15%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49227743"/>
                  </a:ext>
                </a:extLst>
              </a:tr>
              <a:tr h="1544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RitualDance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-7.46%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-19.39%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-14.97%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-7.61%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-18.27%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-13.80%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61884049"/>
                  </a:ext>
                </a:extLst>
              </a:tr>
              <a:tr h="1544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Cactus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-5.60%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-16.24%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-13.94%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-5.20%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-11.63%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-11.41%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29940623"/>
                  </a:ext>
                </a:extLst>
              </a:tr>
              <a:tr h="1544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BasketballDrive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-5.92%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-17.21%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-18.97%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-6.24%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-14.58%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-16.54%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89728336"/>
                  </a:ext>
                </a:extLst>
              </a:tr>
              <a:tr h="1544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BQTerrace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-6.36%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-14.21%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-14.31%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-4.62%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-11.00%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-10.04%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59112888"/>
                  </a:ext>
                </a:extLst>
              </a:tr>
              <a:tr h="154494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BasketballDrill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-4.84%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-8.43%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-10.97%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-3.81%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-6.07%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-5.52%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01825612"/>
                  </a:ext>
                </a:extLst>
              </a:tr>
              <a:tr h="1544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BQMall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-4.94%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-19.52%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-15.61%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-4.50%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-16.20%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-12.91%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709437"/>
                  </a:ext>
                </a:extLst>
              </a:tr>
              <a:tr h="1544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PartyScene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-3.23%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-11.51%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-8.66%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-3.22%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-7.73%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-5.61%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35960693"/>
                  </a:ext>
                </a:extLst>
              </a:tr>
              <a:tr h="1544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RaceHorsesC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-3.93%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-14.66%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-17.58%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-3.60%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-11.60%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-11.91%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21533040"/>
                  </a:ext>
                </a:extLst>
              </a:tr>
              <a:tr h="154494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BasketballPass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-5.57%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-9.21%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-9.11%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-4.21%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-5.30%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-3.82%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39581467"/>
                  </a:ext>
                </a:extLst>
              </a:tr>
              <a:tr h="1544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BQSquare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-3.24%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-7.75%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-12.00%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-3.15%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-3.49%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-6.80%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85600124"/>
                  </a:ext>
                </a:extLst>
              </a:tr>
              <a:tr h="1544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BlowingBubbles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-3.72%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-15.63%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-8.05%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-2.69%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-12.42%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-4.03%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80537635"/>
                  </a:ext>
                </a:extLst>
              </a:tr>
              <a:tr h="1544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RaceHorses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-4.87%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-12.64%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-13.60%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-3.98%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-8.46%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-8.05%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90623043"/>
                  </a:ext>
                </a:extLst>
              </a:tr>
              <a:tr h="15449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FourPeople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-6.31%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-10.19%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-13.80%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7545049"/>
                  </a:ext>
                </a:extLst>
              </a:tr>
              <a:tr h="1544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Johnny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-5.83%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-11.70%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-15.86%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71398692"/>
                  </a:ext>
                </a:extLst>
              </a:tr>
              <a:tr h="1544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KristenAndSara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-3.95%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-12.94%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-14.31%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20006615"/>
                  </a:ext>
                </a:extLst>
              </a:tr>
              <a:tr h="15449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Class A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-5.67%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-13.10%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-12.31%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-5.33%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-12.38%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-12.67%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7992475"/>
                  </a:ext>
                </a:extLst>
              </a:tr>
              <a:tr h="15449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Class B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-5.92%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-16.61%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-17.54%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-5.66%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-13.51%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-14.39%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49338443"/>
                  </a:ext>
                </a:extLst>
              </a:tr>
              <a:tr h="15449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Class C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-4.23%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-13.53%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-13.21%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-3.78%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-10.40%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-8.99%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150571"/>
                  </a:ext>
                </a:extLst>
              </a:tr>
              <a:tr h="15449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Class D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-4.35%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-11.31%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-10.69%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-3.51%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-7.42%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-5.68%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8424653"/>
                  </a:ext>
                </a:extLst>
              </a:tr>
              <a:tr h="15449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Class E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-5.36%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-11.61%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-14.66%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1429137"/>
                  </a:ext>
                </a:extLst>
              </a:tr>
              <a:tr h="15449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Overall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-5.06%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-13.86%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-13.76%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-4.71%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-11.10%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-11.19%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3729448"/>
                  </a:ext>
                </a:extLst>
              </a:tr>
              <a:tr h="15449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Enc. Time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134%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128%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44918"/>
                  </a:ext>
                </a:extLst>
              </a:tr>
              <a:tr h="15449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Dec. Time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407%</a:t>
                      </a:r>
                      <a:endParaRPr lang="zh-CN" sz="1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293%</a:t>
                      </a:r>
                      <a:endParaRPr lang="zh-CN" sz="1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276825"/>
                  </a:ext>
                </a:extLst>
              </a:tr>
            </a:tbl>
          </a:graphicData>
        </a:graphic>
      </p:graphicFrame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C208FE2E-7D3F-420E-ADA5-D3F7995C2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6738" y="5011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95011"/>
      </p:ext>
    </p:extLst>
  </p:cSld>
  <p:clrMapOvr>
    <a:masterClrMapping/>
  </p:clrMapOvr>
  <p:transition advTm="827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5481D10-F3B0-4A39-A1D1-1E4F21C3B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Compared with SOTA methods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15E146E-2BC0-4959-8C44-46F75D4EB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Experimental results</a:t>
            </a:r>
            <a:endParaRPr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15566F8-7221-4A16-9B3C-FA4C187E14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996909"/>
              </p:ext>
            </p:extLst>
          </p:nvPr>
        </p:nvGraphicFramePr>
        <p:xfrm>
          <a:off x="2368650" y="1461980"/>
          <a:ext cx="5667664" cy="4200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8660">
                  <a:extLst>
                    <a:ext uri="{9D8B030D-6E8A-4147-A177-3AD203B41FA5}">
                      <a16:colId xmlns:a16="http://schemas.microsoft.com/office/drawing/2014/main" val="2155588426"/>
                    </a:ext>
                  </a:extLst>
                </a:gridCol>
                <a:gridCol w="578292">
                  <a:extLst>
                    <a:ext uri="{9D8B030D-6E8A-4147-A177-3AD203B41FA5}">
                      <a16:colId xmlns:a16="http://schemas.microsoft.com/office/drawing/2014/main" val="3330866512"/>
                    </a:ext>
                  </a:extLst>
                </a:gridCol>
                <a:gridCol w="578292">
                  <a:extLst>
                    <a:ext uri="{9D8B030D-6E8A-4147-A177-3AD203B41FA5}">
                      <a16:colId xmlns:a16="http://schemas.microsoft.com/office/drawing/2014/main" val="2850886449"/>
                    </a:ext>
                  </a:extLst>
                </a:gridCol>
                <a:gridCol w="578959">
                  <a:extLst>
                    <a:ext uri="{9D8B030D-6E8A-4147-A177-3AD203B41FA5}">
                      <a16:colId xmlns:a16="http://schemas.microsoft.com/office/drawing/2014/main" val="3340794790"/>
                    </a:ext>
                  </a:extLst>
                </a:gridCol>
                <a:gridCol w="578959">
                  <a:extLst>
                    <a:ext uri="{9D8B030D-6E8A-4147-A177-3AD203B41FA5}">
                      <a16:colId xmlns:a16="http://schemas.microsoft.com/office/drawing/2014/main" val="1911422513"/>
                    </a:ext>
                  </a:extLst>
                </a:gridCol>
                <a:gridCol w="578292">
                  <a:extLst>
                    <a:ext uri="{9D8B030D-6E8A-4147-A177-3AD203B41FA5}">
                      <a16:colId xmlns:a16="http://schemas.microsoft.com/office/drawing/2014/main" val="3135991994"/>
                    </a:ext>
                  </a:extLst>
                </a:gridCol>
                <a:gridCol w="578292">
                  <a:extLst>
                    <a:ext uri="{9D8B030D-6E8A-4147-A177-3AD203B41FA5}">
                      <a16:colId xmlns:a16="http://schemas.microsoft.com/office/drawing/2014/main" val="438036797"/>
                    </a:ext>
                  </a:extLst>
                </a:gridCol>
                <a:gridCol w="578959">
                  <a:extLst>
                    <a:ext uri="{9D8B030D-6E8A-4147-A177-3AD203B41FA5}">
                      <a16:colId xmlns:a16="http://schemas.microsoft.com/office/drawing/2014/main" val="1279074514"/>
                    </a:ext>
                  </a:extLst>
                </a:gridCol>
                <a:gridCol w="578959">
                  <a:extLst>
                    <a:ext uri="{9D8B030D-6E8A-4147-A177-3AD203B41FA5}">
                      <a16:colId xmlns:a16="http://schemas.microsoft.com/office/drawing/2014/main" val="3152993411"/>
                    </a:ext>
                  </a:extLst>
                </a:gridCol>
              </a:tblGrid>
              <a:tr h="18400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Sequence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JVET-T0079 [13]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JVET-T0088 [14]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JVET-T0128 [15]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MDCNN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855182"/>
                  </a:ext>
                </a:extLst>
              </a:tr>
              <a:tr h="9200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U&amp;V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U&amp;V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U&amp;V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U&amp;V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66762865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Tango2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-3.44%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-14.20%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-3.31%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-11.81%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-4.43%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-15.15%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-5.47%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-17.32%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26735825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FoodMarket4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-2.64%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-6.02%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-3.31%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-7.69%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-3.16%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-19.03%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-6.18%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-12.95%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6838217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Campfire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-3.29%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-9.24%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-0.91%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-3.28%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-4.32%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-12.32%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-5.35%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-7.85%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37290292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MarketPlace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-2.60%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-15.36%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-3.45%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-16.79%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-4.65%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-16.37%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-4.26%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-20.76%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62100869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RitualDance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-2.47%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-8.65%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-2.74%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-9.64%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-7.45%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-14.28%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-7.46%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-17.18%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70002759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Cactus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-3.72%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-10.60%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-4.19%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-12.31%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-5.47%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-13.49%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-5.60%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-15.09%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60676054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BasketballDrive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-3.00%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-11.96%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-2.67%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-10.68%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-5.96%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-12.71%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-5.92%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-18.09%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63862791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BQTerrace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-4.47%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-15.51%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-4.14%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-21.43%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-4.31%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-8.58%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-6.36%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-14.26%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6631345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BasketballDrill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-2.84%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-11.19%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-4.94%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-10.84%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-3.11%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-6.27%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-4.84%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-9.70%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18584709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BQMall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-3.56%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-14.19%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-4.53%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-16.09%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-3.18%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-11.13%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-4.94%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-17.57%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7719759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PartyScene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-2.20%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-8.77%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-2.55%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-11.54%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-2.00%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-4.61%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-3.23%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-10.09%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79781083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RaceHorsesC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-2.82%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-11.91%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-1.49%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-10.17%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-3.08%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-10.12%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-3.93%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-16.12%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98583282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BasketballPass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-3.06%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-11.53%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-2.35%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-9.68%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-3.95%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-5.79%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-5.57%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-9.16%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67976100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BQSquare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-3.84%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-16.09%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-5.73%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-21.92%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-1.27%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-4.60%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-3.24%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-9.88%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02641323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BlowingBubbles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-2.32%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-8.73%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-3.54%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-12.33%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-2.20%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-6.73%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-3.72%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-11.84%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33353574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RaceHorses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-3.29%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-13.12%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-2.29%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-12.22%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-3.28%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-6.82%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-4.87%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-13.12%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25868830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Class A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-3.12%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-9.82%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-2.51%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-7.59%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-3.97%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-15.50%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-5.67%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-12.71%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45791406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Class B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-3.25%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-12.42%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-3.44%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-14.17%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-5.57%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-13.09%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-5.92%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-17.08%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89432925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Class C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-2.86%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-11.52%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-3.38%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-12.16%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-2.84%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-8.03%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-4.24%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-13.37%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76978689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Class D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-3.13%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-12.37%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-3.48%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-14.04%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-2.68%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-5.99%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-4.35%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-11.00%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47810508"/>
                  </a:ext>
                </a:extLst>
              </a:tr>
              <a:tr h="184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Overall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-3.10%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-11.20%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-3.26%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-12.40%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-3.86%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-10.50%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-5.06%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-13.81%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33883616"/>
                  </a:ext>
                </a:extLst>
              </a:tr>
            </a:tbl>
          </a:graphicData>
        </a:graphic>
      </p:graphicFrame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5EDF1957-AD87-4D96-A333-3252E63F2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6738" y="5011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55782"/>
      </p:ext>
    </p:extLst>
  </p:cSld>
  <p:clrMapOvr>
    <a:masterClrMapping/>
  </p:clrMapOvr>
  <p:transition advTm="798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177FF24-95D4-4CB3-B1CA-7CB036F49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</a:p>
          <a:p>
            <a:r>
              <a:rPr lang="en-US" altLang="zh-CN" dirty="0"/>
              <a:t>Problem analysis</a:t>
            </a:r>
          </a:p>
          <a:p>
            <a:r>
              <a:rPr lang="en-US" altLang="zh-CN" dirty="0"/>
              <a:t>Model architecture</a:t>
            </a:r>
          </a:p>
          <a:p>
            <a:r>
              <a:rPr lang="en-US" altLang="zh-CN" dirty="0"/>
              <a:t>Inference</a:t>
            </a:r>
          </a:p>
          <a:p>
            <a:r>
              <a:rPr lang="en-US" altLang="zh-CN" dirty="0"/>
              <a:t>Experimental results</a:t>
            </a:r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1E19851-0B60-437F-8A4D-F8BFBF4B1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02AFCDB1-6E94-44B2-8D78-34060850A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6738" y="5011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28281"/>
      </p:ext>
    </p:extLst>
  </p:cSld>
  <p:clrMapOvr>
    <a:masterClrMapping/>
  </p:clrMapOvr>
  <p:transition advTm="166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E73E3E9-8EBB-4738-B1DA-957BC4BD9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Loop filter</a:t>
            </a:r>
          </a:p>
          <a:p>
            <a:pPr lvl="1"/>
            <a:r>
              <a:rPr lang="en-US" altLang="zh-CN" dirty="0"/>
              <a:t>Input the reconstructed frame and reduce the coding artifacts</a:t>
            </a:r>
          </a:p>
          <a:p>
            <a:pPr lvl="1"/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4A626D0-B04C-4180-A4F5-1728793BD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C391B3A-0701-4D3B-8BF5-60A3C81A9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591" y="2039351"/>
            <a:ext cx="6427141" cy="3421643"/>
          </a:xfrm>
          <a:prstGeom prst="rect">
            <a:avLst/>
          </a:prstGeom>
        </p:spPr>
      </p:pic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691E9050-7C06-4FCA-8F64-BD9B111E7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6738" y="5011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65257"/>
      </p:ext>
    </p:extLst>
  </p:cSld>
  <p:clrMapOvr>
    <a:masterClrMapping/>
  </p:clrMapOvr>
  <p:transition advTm="37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CFBEFE0-A1BF-496A-AA69-738E3F84C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VVC loop filters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Neural Network based</a:t>
            </a:r>
          </a:p>
          <a:p>
            <a:pPr lvl="1"/>
            <a:r>
              <a:rPr lang="en-US" altLang="zh-CN" dirty="0"/>
              <a:t>Convolutional neural network</a:t>
            </a:r>
          </a:p>
          <a:p>
            <a:pPr lvl="1"/>
            <a:r>
              <a:rPr lang="en-US" altLang="zh-CN" dirty="0"/>
              <a:t>Deep Residual Learning Network </a:t>
            </a:r>
          </a:p>
          <a:p>
            <a:pPr lvl="1"/>
            <a:r>
              <a:rPr lang="en-US" altLang="zh-CN" dirty="0"/>
              <a:t>Densely Connected Convolutional Networks</a:t>
            </a:r>
          </a:p>
          <a:p>
            <a:pPr lvl="1"/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D6506ED-24EC-4E7F-A4FA-B546D605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20BAE20-1943-4C3F-AAA7-0B0BC25B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063" y="1921736"/>
            <a:ext cx="7577873" cy="519451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A5887D54-3441-47C7-8197-E995A4B87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6738" y="5011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59633"/>
      </p:ext>
    </p:extLst>
  </p:cSld>
  <p:clrMapOvr>
    <a:masterClrMapping/>
  </p:clrMapOvr>
  <p:transition advTm="107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15FFF6A-69CE-433F-ACDF-DE04D9474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09" y="1117870"/>
            <a:ext cx="8890000" cy="4139406"/>
          </a:xfrm>
        </p:spPr>
        <p:txBody>
          <a:bodyPr/>
          <a:lstStyle/>
          <a:p>
            <a:r>
              <a:rPr lang="en-US" altLang="zh-CN" dirty="0"/>
              <a:t>Two common model architecture</a:t>
            </a:r>
          </a:p>
          <a:p>
            <a:pPr lvl="1"/>
            <a:r>
              <a:rPr lang="en-US" altLang="zh-CN" dirty="0"/>
              <a:t>Taking 3x3 kernel size as an example (hide the activation layer )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1F9461B-8A99-4B35-92DE-3B1EA89B6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 analysis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8D55DC-F7AF-4CAB-87FD-AEF99A329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259" y="1984941"/>
            <a:ext cx="6365298" cy="15913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CDAB3B-2AF3-449F-B318-517C651EA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259" y="3869669"/>
            <a:ext cx="6365298" cy="159132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876995D-66FD-45BC-8844-D582077AC275}"/>
              </a:ext>
            </a:extLst>
          </p:cNvPr>
          <p:cNvSpPr txBox="1"/>
          <p:nvPr/>
        </p:nvSpPr>
        <p:spPr>
          <a:xfrm>
            <a:off x="611384" y="2549912"/>
            <a:ext cx="475786" cy="30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(a)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F07AFF3-57F5-4E28-9632-7AA79EDDA7AD}"/>
              </a:ext>
            </a:extLst>
          </p:cNvPr>
          <p:cNvSpPr txBox="1"/>
          <p:nvPr/>
        </p:nvSpPr>
        <p:spPr>
          <a:xfrm>
            <a:off x="635473" y="4443336"/>
            <a:ext cx="475786" cy="30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(b)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848EBA1-3EC4-4DAD-9AA5-B2E011CB5FD3}"/>
              </a:ext>
            </a:extLst>
          </p:cNvPr>
          <p:cNvSpPr txBox="1"/>
          <p:nvPr/>
        </p:nvSpPr>
        <p:spPr>
          <a:xfrm>
            <a:off x="7638862" y="2322349"/>
            <a:ext cx="2362397" cy="52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Precise spatial representations;</a:t>
            </a:r>
          </a:p>
          <a:p>
            <a:r>
              <a:rPr lang="en-US" altLang="zh-CN" dirty="0"/>
              <a:t>Small receptive field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1C860C3-FAE9-41F7-97DD-A3320650E375}"/>
              </a:ext>
            </a:extLst>
          </p:cNvPr>
          <p:cNvSpPr txBox="1"/>
          <p:nvPr/>
        </p:nvSpPr>
        <p:spPr>
          <a:xfrm>
            <a:off x="7638862" y="4140828"/>
            <a:ext cx="2362397" cy="52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Large receptive field;</a:t>
            </a:r>
          </a:p>
          <a:p>
            <a:r>
              <a:rPr lang="en-US" altLang="zh-CN" dirty="0"/>
              <a:t>Unwanted loss of details</a:t>
            </a:r>
            <a:endParaRPr lang="zh-CN" altLang="en-US" dirty="0"/>
          </a:p>
        </p:txBody>
      </p:sp>
      <p:pic>
        <p:nvPicPr>
          <p:cNvPr id="11" name="音频 10">
            <a:hlinkClick r:id="" action="ppaction://media"/>
            <a:extLst>
              <a:ext uri="{FF2B5EF4-FFF2-40B4-BE49-F238E27FC236}">
                <a16:creationId xmlns:a16="http://schemas.microsoft.com/office/drawing/2014/main" id="{714A70D0-CDEE-4B11-B7B1-5401FC996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6738" y="5011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25109"/>
      </p:ext>
    </p:extLst>
  </p:cSld>
  <p:clrMapOvr>
    <a:masterClrMapping/>
  </p:clrMapOvr>
  <p:transition advTm="102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15FFF6A-69CE-433F-ACDF-DE04D9474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09" y="1117870"/>
            <a:ext cx="8890000" cy="4139406"/>
          </a:xfrm>
        </p:spPr>
        <p:txBody>
          <a:bodyPr/>
          <a:lstStyle/>
          <a:p>
            <a:r>
              <a:rPr lang="en-US" altLang="zh-CN" dirty="0"/>
              <a:t>Problem 1: the trade-off between spatially-precise representations and larger receptive field. </a:t>
            </a:r>
          </a:p>
          <a:p>
            <a:pPr lvl="1"/>
            <a:r>
              <a:rPr lang="en-US" altLang="zh-CN" sz="2000" dirty="0"/>
              <a:t>It is hard to be addressed by larger kernel size because of huge parameters.</a:t>
            </a:r>
          </a:p>
          <a:p>
            <a:pPr lvl="1"/>
            <a:r>
              <a:rPr lang="en-US" altLang="zh-CN" sz="2000" dirty="0"/>
              <a:t>For example, 5x5 kernel requires 27 parameter while 3x3 kernel size only needs 9 parameters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Problem 2: resolution adaptability</a:t>
            </a:r>
          </a:p>
          <a:p>
            <a:pPr lvl="1"/>
            <a:r>
              <a:rPr lang="en-US" altLang="zh-CN" dirty="0"/>
              <a:t>Videos in various resolutions usually have different degrees of sample-correlation within a given neighborhood</a:t>
            </a:r>
          </a:p>
          <a:p>
            <a:pPr lvl="1"/>
            <a:r>
              <a:rPr lang="en-US" altLang="zh-CN" dirty="0"/>
              <a:t>An off-line network trained on a specified resolution may not be suitable for videos in other resolutions. </a:t>
            </a:r>
            <a:endParaRPr lang="en-US" altLang="zh-CN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1F9461B-8A99-4B35-92DE-3B1EA89B6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 analysis</a:t>
            </a:r>
            <a:endParaRPr lang="zh-CN" altLang="en-US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1DAD493E-04FF-4786-ACE2-472ABAF8A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6738" y="5011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10832"/>
      </p:ext>
    </p:extLst>
  </p:cSld>
  <p:clrMapOvr>
    <a:masterClrMapping/>
  </p:clrMapOvr>
  <p:transition advTm="821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62B3512-0E88-40F9-AC0B-DE2E9CFF6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Model architecture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8E96746-783D-4B08-8C19-5AE932841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Proposed Multi-Density Network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F1B516-7A5B-45E2-BA56-31407ADF3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713" y="1559153"/>
            <a:ext cx="6687020" cy="3998424"/>
          </a:xfrm>
          <a:prstGeom prst="rect">
            <a:avLst/>
          </a:prstGeom>
        </p:spPr>
      </p:pic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282B6CDE-255E-444E-9C39-90C32E376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6738" y="5011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6529"/>
      </p:ext>
    </p:extLst>
  </p:cSld>
  <p:clrMapOvr>
    <a:masterClrMapping/>
  </p:clrMapOvr>
  <p:transition advTm="844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62B3512-0E88-40F9-AC0B-DE2E9CFF6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Input/output: YUV444</a:t>
            </a:r>
          </a:p>
          <a:p>
            <a:pPr lvl="1"/>
            <a:r>
              <a:rPr lang="en-US" altLang="zh-CN" dirty="0"/>
              <a:t>For the YUV420, before being fed into the network, </a:t>
            </a:r>
          </a:p>
          <a:p>
            <a:pPr marL="294661" lvl="1" indent="0">
              <a:buNone/>
            </a:pPr>
            <a:r>
              <a:rPr lang="en-US" altLang="zh-CN" dirty="0"/>
              <a:t>the video frame will first be converted into YUV444 </a:t>
            </a:r>
          </a:p>
          <a:p>
            <a:pPr marL="294661" lvl="1" indent="0">
              <a:buNone/>
            </a:pPr>
            <a:r>
              <a:rPr lang="en-US" altLang="zh-CN" dirty="0"/>
              <a:t>by duplication up-sampling the chroma components.</a:t>
            </a:r>
          </a:p>
          <a:p>
            <a:endParaRPr lang="en-US" altLang="zh-CN" dirty="0"/>
          </a:p>
          <a:p>
            <a:r>
              <a:rPr lang="en-US" altLang="zh-CN" dirty="0"/>
              <a:t>Mean-shift</a:t>
            </a:r>
          </a:p>
          <a:p>
            <a:pPr lvl="1"/>
            <a:r>
              <a:rPr lang="en-US" altLang="zh-CN" dirty="0"/>
              <a:t>Shift the (pre-fixed) mean values of Y/U/V channels </a:t>
            </a:r>
          </a:p>
          <a:p>
            <a:pPr lvl="2"/>
            <a:r>
              <a:rPr lang="en-US" altLang="zh-CN" dirty="0"/>
              <a:t>Mean-shift subtract for input and mean-shift add for output</a:t>
            </a:r>
          </a:p>
          <a:p>
            <a:pPr lvl="2"/>
            <a:r>
              <a:rPr lang="en-US" altLang="zh-CN" dirty="0"/>
              <a:t>Y/U/V mean-shift factor are (0.4488, 0.4371, 0.4040)</a:t>
            </a:r>
          </a:p>
          <a:p>
            <a:pPr lvl="1"/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8E96746-783D-4B08-8C19-5AE932841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Proposed Multi-Density Network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DCBEC28-5F4A-4814-8786-E4F3B30CE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724" y="1319082"/>
            <a:ext cx="2799389" cy="18684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D06AE61-AC9A-4B36-AC8C-D113FCC50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459" y="4304561"/>
            <a:ext cx="1215927" cy="1046055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CAF5BA6D-6A3C-4CAB-A6E9-E04FD2B30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6738" y="5011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26339"/>
      </p:ext>
    </p:extLst>
  </p:cSld>
  <p:clrMapOvr>
    <a:masterClrMapping/>
  </p:clrMapOvr>
  <p:transition advTm="1074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6DBA881-9005-437E-8A53-529C35465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Design of Multi-Density Block</a:t>
            </a:r>
          </a:p>
          <a:p>
            <a:pPr lvl="1"/>
            <a:r>
              <a:rPr lang="en-US" altLang="zh-CN" sz="1900" dirty="0"/>
              <a:t>Two branches: basic branch + density branch</a:t>
            </a:r>
          </a:p>
          <a:p>
            <a:pPr lvl="1"/>
            <a:r>
              <a:rPr lang="en-US" altLang="zh-CN" sz="1900" dirty="0"/>
              <a:t>Basic branch: multiple </a:t>
            </a:r>
            <a:r>
              <a:rPr lang="en-US" altLang="zh-CN" sz="1900" dirty="0" err="1"/>
              <a:t>resblocks</a:t>
            </a:r>
            <a:endParaRPr lang="en-US" altLang="zh-CN" sz="1900" dirty="0"/>
          </a:p>
          <a:p>
            <a:pPr lvl="1"/>
            <a:r>
              <a:rPr lang="en-US" altLang="zh-CN" sz="1900" dirty="0"/>
              <a:t>Density branch: down-sample + </a:t>
            </a:r>
            <a:r>
              <a:rPr lang="en-US" altLang="zh-CN" sz="1900" dirty="0" err="1"/>
              <a:t>resblock</a:t>
            </a:r>
            <a:r>
              <a:rPr lang="en-US" altLang="zh-CN" sz="1900" dirty="0"/>
              <a:t> + up-sample</a:t>
            </a:r>
          </a:p>
          <a:p>
            <a:pPr lvl="1"/>
            <a:r>
              <a:rPr lang="en-US" altLang="zh-CN" sz="1900" dirty="0"/>
              <a:t>The output of two branches are fused by element-wise product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Benefits</a:t>
            </a:r>
          </a:p>
          <a:p>
            <a:pPr lvl="1"/>
            <a:r>
              <a:rPr lang="en-CA" altLang="zh-CN" sz="1900" dirty="0"/>
              <a:t>Combine spatially-precise representation (basic branch)</a:t>
            </a:r>
          </a:p>
          <a:p>
            <a:pPr marL="294661" lvl="1" indent="0">
              <a:buNone/>
            </a:pPr>
            <a:r>
              <a:rPr lang="en-CA" altLang="zh-CN" sz="1900" dirty="0"/>
              <a:t>together with larger receptive field (density branch)</a:t>
            </a:r>
          </a:p>
          <a:p>
            <a:pPr lvl="1"/>
            <a:r>
              <a:rPr lang="en-CA" altLang="zh-CN" sz="2000" dirty="0"/>
              <a:t>Learn the feature map in different resolutions and </a:t>
            </a:r>
          </a:p>
          <a:p>
            <a:pPr marL="294661" lvl="1" indent="0">
              <a:buNone/>
            </a:pPr>
            <a:r>
              <a:rPr lang="en-CA" altLang="zh-CN" sz="2000" dirty="0"/>
              <a:t>enhance the </a:t>
            </a:r>
            <a:r>
              <a:rPr lang="en-CA" altLang="zh-CN" dirty="0"/>
              <a:t>resolution adaptation</a:t>
            </a:r>
            <a:endParaRPr lang="en-US" altLang="zh-CN" sz="2000" dirty="0"/>
          </a:p>
          <a:p>
            <a:pPr lvl="1"/>
            <a:endParaRPr lang="zh-CN" altLang="zh-CN" dirty="0"/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486E46F-05F7-436C-AE1C-098F39FDF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Proposed Multi-Density Network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C94E56A-2B2F-44E1-9DE3-4ECEFE6EB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752" y="2729611"/>
            <a:ext cx="3687833" cy="2985389"/>
          </a:xfrm>
          <a:prstGeom prst="rect">
            <a:avLst/>
          </a:prstGeom>
        </p:spPr>
      </p:pic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3A2031B1-C8BB-40F0-89D1-AE94E4995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6738" y="5011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02978"/>
      </p:ext>
    </p:extLst>
  </p:cSld>
  <p:clrMapOvr>
    <a:masterClrMapping/>
  </p:clrMapOvr>
  <p:transition advTm="105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主题1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自定义 2">
      <a:majorFont>
        <a:latin typeface="Book Antiqua"/>
        <a:ea typeface="楷体"/>
        <a:cs typeface=""/>
      </a:majorFont>
      <a:minorFont>
        <a:latin typeface="Times New Roman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主题1" id="{A7D14E6F-C3CB-4E4A-971C-62CB0D9DF67E}" vid="{0279E4C0-7516-4DB9-AC75-2E1AAA0E96D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10167</TotalTime>
  <Words>1655</Words>
  <Application>Microsoft Office PowerPoint</Application>
  <PresentationFormat>自定义</PresentationFormat>
  <Paragraphs>499</Paragraphs>
  <Slides>15</Slides>
  <Notes>1</Notes>
  <HiddenSlides>0</HiddenSlides>
  <MMClips>15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DengXian</vt:lpstr>
      <vt:lpstr>黑体</vt:lpstr>
      <vt:lpstr>楷体</vt:lpstr>
      <vt:lpstr>宋体</vt:lpstr>
      <vt:lpstr>Book Antiqua</vt:lpstr>
      <vt:lpstr>Cambria Math</vt:lpstr>
      <vt:lpstr>Times New Roman</vt:lpstr>
      <vt:lpstr>Wingdings</vt:lpstr>
      <vt:lpstr>主题1</vt:lpstr>
      <vt:lpstr>  Multi-Density Convolutional Neural Network for In-Loop Filter in Video Coding </vt:lpstr>
      <vt:lpstr>Outline</vt:lpstr>
      <vt:lpstr>Introduction</vt:lpstr>
      <vt:lpstr>Introduction</vt:lpstr>
      <vt:lpstr>Problem analysis</vt:lpstr>
      <vt:lpstr>Problem analysis</vt:lpstr>
      <vt:lpstr>Proposed Multi-Density Network</vt:lpstr>
      <vt:lpstr>Proposed Multi-Density Network</vt:lpstr>
      <vt:lpstr>Proposed Multi-Density Network</vt:lpstr>
      <vt:lpstr>Proposed Multi-Density Network</vt:lpstr>
      <vt:lpstr>Proposed Multi-Density Network</vt:lpstr>
      <vt:lpstr>Inference as loop filtering</vt:lpstr>
      <vt:lpstr>Experimental results</vt:lpstr>
      <vt:lpstr>Experimental results</vt:lpstr>
      <vt:lpstr>Experimental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Zhao Wang</dc:creator>
  <cp:lastModifiedBy>景黎</cp:lastModifiedBy>
  <cp:revision>1134</cp:revision>
  <dcterms:created xsi:type="dcterms:W3CDTF">2017-05-09T01:17:27Z</dcterms:created>
  <dcterms:modified xsi:type="dcterms:W3CDTF">2021-02-28T08:07:19Z</dcterms:modified>
</cp:coreProperties>
</file>