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74" r:id="rId4"/>
    <p:sldId id="261" r:id="rId5"/>
    <p:sldId id="264" r:id="rId6"/>
    <p:sldId id="262" r:id="rId7"/>
    <p:sldId id="259" r:id="rId8"/>
    <p:sldId id="265" r:id="rId9"/>
    <p:sldId id="267" r:id="rId10"/>
    <p:sldId id="268" r:id="rId11"/>
    <p:sldId id="266" r:id="rId12"/>
    <p:sldId id="270" r:id="rId13"/>
    <p:sldId id="27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150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E4AD6-9189-4137-BB0A-208C4926546E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5C076-4257-47C1-8B19-2C5670FE6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5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C076-4257-47C1-8B19-2C5670FE68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1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C076-4257-47C1-8B19-2C5670FE68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12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C076-4257-47C1-8B19-2C5670FE68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93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Here is the result from our experiment</a:t>
                </a:r>
              </a:p>
              <a:p>
                <a:r>
                  <a:rPr lang="en-US" dirty="0"/>
                  <a:t>From table 1 and table 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We found that our full model </a:t>
                </a:r>
                <a:r>
                  <a:rPr lang="en-US" altLang="zh-CN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𝑀𝐸𝑉𝑖𝑇_12</a:t>
                </a:r>
                <a:r>
                  <a:rPr lang="en-US" dirty="0"/>
                  <a:t> has 0.6% accuracy </a:t>
                </a: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increase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compared with</a:t>
                </a:r>
                <a:r>
                  <a:rPr lang="en-US" altLang="zh-CN" b="0" baseline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the base model</a:t>
                </a: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ViT</a:t>
                </a: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-B in Stanford Car dataset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1.1% accuracy increase in FGVC Aircraft dataset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almost the same latency as the base model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Our sparse model </a:t>
                </a:r>
                <a:r>
                  <a:rPr lang="en-US" altLang="zh-CN" b="0" i="0">
                    <a:latin typeface="Cambria Math" panose="02040503050406030204" pitchFamily="18" charset="0"/>
                    <a:cs typeface="Calibri" panose="020F0502020204030204" pitchFamily="34" charset="0"/>
                  </a:rPr>
                  <a:t>𝑀𝐸𝑉𝑖𝑇_6</a:t>
                </a:r>
                <a:r>
                  <a:rPr lang="en-US" dirty="0"/>
                  <a:t> </a:t>
                </a:r>
                <a:r>
                  <a:rPr lang="en-US" dirty="0" err="1"/>
                  <a:t>halfs</a:t>
                </a:r>
                <a:r>
                  <a:rPr lang="en-US" dirty="0"/>
                  <a:t> the inferencing latency</a:t>
                </a:r>
                <a:r>
                  <a:rPr lang="en-US" baseline="0" dirty="0"/>
                  <a:t> with </a:t>
                </a:r>
                <a:r>
                  <a:rPr lang="en-US" dirty="0"/>
                  <a:t>the price of only 0.6% accuracy </a:t>
                </a: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reduction in Stanford Car dataset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And 0.8 % accuracy reduction in FGVC Aircraft dataset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That result shows the fact that our layer-wise knowledge distillation technique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not only successfully preserve the performance of the full model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But make the model more powerful with repeated fine-grained learning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C076-4257-47C1-8B19-2C5670FE68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45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C076-4257-47C1-8B19-2C5670FE68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6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C076-4257-47C1-8B19-2C5670FE68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3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C076-4257-47C1-8B19-2C5670FE68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0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C076-4257-47C1-8B19-2C5670FE68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5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C076-4257-47C1-8B19-2C5670FE68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8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However, the trade off for its great performance </a:t>
                </a:r>
              </a:p>
              <a:p>
                <a:r>
                  <a:rPr lang="en-US" dirty="0"/>
                  <a:t>is the expensive computational cost during the inferencing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 Vision transformer will take </a:t>
                </a:r>
                <a:r>
                  <a:rPr lang="en-US" b="0" i="0">
                    <a:latin typeface="Cambria Math" panose="02040503050406030204" pitchFamily="18" charset="0"/>
                  </a:rPr>
                  <a:t>O(𝑛^</a:t>
                </a:r>
                <a:r>
                  <a:rPr lang="en-US" i="0">
                    <a:latin typeface="Cambria Math" panose="02040503050406030204" pitchFamily="18" charset="0"/>
                  </a:rPr>
                  <a:t>2</a:t>
                </a:r>
                <a:r>
                  <a:rPr lang="en-US" b="0" i="0">
                    <a:latin typeface="Cambria Math" panose="02040503050406030204" pitchFamily="18" charset="0"/>
                  </a:rPr>
                  <a:t>)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time complexity for self-attention calculation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during the forward pass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Which makes it unrealistic to be implemented on edge devices or real-time application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C076-4257-47C1-8B19-2C5670FE68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23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C076-4257-47C1-8B19-2C5670FE68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90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C076-4257-47C1-8B19-2C5670FE68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C076-4257-47C1-8B19-2C5670FE68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7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5C076-4257-47C1-8B19-2C5670FE68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4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B9A9C6-B8E3-2A41-AF1C-B44611D7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14300"/>
            <a:ext cx="5676900" cy="674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E5EF8-3F55-CC40-8877-5D48D7C06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709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93324"/>
            <a:ext cx="9144000" cy="64839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BE2BC4-9C8D-384B-8201-214796D37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2" t="13428" r="5705" b="18819"/>
          <a:stretch/>
        </p:blipFill>
        <p:spPr>
          <a:xfrm>
            <a:off x="1440872" y="5378335"/>
            <a:ext cx="2872549" cy="10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8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04FCAC-D9D3-9E4F-B7F2-077EAFFC4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445" y="3993267"/>
            <a:ext cx="2411555" cy="2864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728744-A790-8648-9D59-4DCBBF529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2" t="13428" r="5705" b="18819"/>
          <a:stretch/>
        </p:blipFill>
        <p:spPr>
          <a:xfrm>
            <a:off x="8032866" y="6148022"/>
            <a:ext cx="1784465" cy="6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3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43659CE-AB87-2E42-9B51-E4338EB7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445" y="3993267"/>
            <a:ext cx="2411555" cy="286473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C763D1-54E7-1F4C-9A40-8033FD87C9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9963" y="1250950"/>
            <a:ext cx="5303837" cy="481911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951"/>
            <a:ext cx="5085945" cy="48191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728744-A790-8648-9D59-4DCBBF529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2" t="13428" r="5705" b="18819"/>
          <a:stretch/>
        </p:blipFill>
        <p:spPr>
          <a:xfrm>
            <a:off x="8032866" y="6148022"/>
            <a:ext cx="1784465" cy="6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2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D1FE8A-B770-A54B-BB1F-BB647AC8A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445" y="3993267"/>
            <a:ext cx="2411555" cy="2864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15303-0D88-FC4F-A64A-0DABCD2F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8021D-5040-E443-B438-B5DF5DB1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0951"/>
            <a:ext cx="10515600" cy="4284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728744-A790-8648-9D59-4DCBBF5298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2" t="13428" r="5705" b="18819"/>
          <a:stretch/>
        </p:blipFill>
        <p:spPr>
          <a:xfrm>
            <a:off x="8032866" y="6148022"/>
            <a:ext cx="1784465" cy="62154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62243-C1CF-714B-A683-D890075FB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592763"/>
            <a:ext cx="6516688" cy="83661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3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9896-24B9-D543-BC49-89300DAB7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7928237" cy="167548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84264-DB8D-274D-83EB-C183729E5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7048" y="2800199"/>
            <a:ext cx="7928237" cy="135351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98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3A049B-E848-0344-AD81-982DC96C7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14300"/>
            <a:ext cx="5676900" cy="6743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4E5EF8-3F55-CC40-8877-5D48D7C0631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5709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648D3-80FB-6246-9942-F676252E6F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7665"/>
            <a:ext cx="5139447" cy="1279903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BE2BC4-9C8D-384B-8201-214796D37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2" t="13428" r="5705" b="18819"/>
          <a:stretch/>
        </p:blipFill>
        <p:spPr>
          <a:xfrm>
            <a:off x="1440872" y="5378335"/>
            <a:ext cx="2872549" cy="100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5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0656E-DA2F-C14C-BF10-2FC3587B4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1284"/>
            <a:ext cx="10515600" cy="492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3011-D639-B54B-9228-EB3085D04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Paper #2852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E7B941-CE32-1D43-B287-BCB25BBF8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4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85B7-95A4-0194-1023-64DB47DED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7316"/>
            <a:ext cx="9144000" cy="109720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MULTI-</a:t>
            </a:r>
            <a:r>
              <a:rPr lang="en-US" altLang="zh-CN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EXIT VISION TRANSFORMER WITH CUSTUM-FINE-TUNING FOR FINE-GRAINED IMAGE RECOGNITION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7FCAF-D222-BA1D-7F58-C965F7132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66462"/>
            <a:ext cx="9144000" cy="3415322"/>
          </a:xfrm>
        </p:spPr>
        <p:txBody>
          <a:bodyPr>
            <a:normAutofit lnSpcReduction="10000"/>
          </a:bodyPr>
          <a:lstStyle/>
          <a:p>
            <a:r>
              <a:rPr lang="en-US" sz="1800" b="1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Tianyi Shen, Chonghan Lee, and Vijaykrishnan Narayanan</a:t>
            </a:r>
          </a:p>
          <a:p>
            <a:r>
              <a:rPr lang="en-US" sz="18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The Pennsylvania State University</a:t>
            </a:r>
          </a:p>
          <a:p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Dept. of Electrical Engineering and Computer Science</a:t>
            </a:r>
          </a:p>
          <a:p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State </a:t>
            </a:r>
            <a:r>
              <a:rPr lang="en-US" sz="18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Colege</a:t>
            </a:r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, USA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Presenter: Tianyi Shen (tqs5537@psu.edu)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Paper #2852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IEEE International Conference on Image Processing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38EC1-874C-BBCD-3AEC-C3466DDADB8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Paper #2852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4D68F-D791-CCD4-955C-3B6BBFEAC57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ICIP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51324-1ECC-19C2-6C75-C7C31443B7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D6D527B8-658B-459B-8CD0-E6BE5653B94C}" type="slidenum">
              <a:rPr lang="en-US" smtClean="0">
                <a:latin typeface="Calibri Light" panose="020F0302020204030204" pitchFamily="34" charset="0"/>
                <a:cs typeface="Calibri Light" panose="020F0302020204030204" pitchFamily="34" charset="0"/>
              </a:rPr>
              <a:pPr algn="r"/>
              <a:t>1</a:t>
            </a:fld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14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F2FA-362D-58C7-9D76-E0D3E9EF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Experiment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A7BD1-BC31-200E-0CE4-A136588F7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Datasets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FGVC-Aircraft</a:t>
            </a:r>
          </a:p>
          <a:p>
            <a:pPr lvl="2"/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10,200 images with 100 images for each of 102 different aircraft model variants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Stanford Cars</a:t>
            </a:r>
          </a:p>
          <a:p>
            <a:pPr lvl="2"/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16,185 images of 196 classes of cars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FEE3F-21E7-6DC1-5168-4CA364EC074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Paper #2852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62713-9220-C662-ED84-B866512FE63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ICIP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9B0A-4CF4-D483-02B5-280C426247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D6D527B8-658B-459B-8CD0-E6BE5653B94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10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7A388-6F75-2263-2E46-73401859DC70}"/>
              </a:ext>
            </a:extLst>
          </p:cNvPr>
          <p:cNvSpPr txBox="1"/>
          <p:nvPr/>
        </p:nvSpPr>
        <p:spPr>
          <a:xfrm>
            <a:off x="838200" y="5843789"/>
            <a:ext cx="7416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0" i="0" dirty="0">
                <a:solidFill>
                  <a:srgbClr val="212529"/>
                </a:solidFill>
                <a:effectLst/>
                <a:latin typeface="system-ui"/>
              </a:rPr>
              <a:t>[1]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S. Maji, J. </a:t>
            </a:r>
            <a:r>
              <a:rPr lang="en-US" sz="9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Kannala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E. </a:t>
            </a:r>
            <a:r>
              <a:rPr lang="en-US" sz="9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Rahtu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en-US" sz="9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Blaschko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A. </a:t>
            </a:r>
            <a:r>
              <a:rPr lang="en-US" sz="9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Vedaldi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2013. Fine-Grained Visual Classification of Aircraft.</a:t>
            </a:r>
          </a:p>
          <a:p>
            <a:pPr algn="l"/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[2]</a:t>
            </a:r>
            <a:r>
              <a:rPr lang="en-US" sz="9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Jonathan Krause, Michael Stark, Jia Deng, and Li Fei-Fei, “3d object representations for fine-grained categorization,” in 4th International IEEE Workshop on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3D Representation and Recognition (3dRR-13), Sydney, Australia, 2013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17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F2FA-362D-58C7-9D76-E0D3E9EF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Experiment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A7BD1-BC31-200E-0CE4-A136588F79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use…</a:t>
                </a:r>
              </a:p>
              <a:p>
                <a:pPr lvl="1"/>
                <a:r>
                  <a:rPr lang="en-US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ViT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-B/16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Image 21K pre-trained</a:t>
                </a:r>
              </a:p>
              <a:p>
                <a:pPr lvl="2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12 layers in total with 6 corresponding classification heads starting from 6</a:t>
                </a:r>
                <a:r>
                  <a:rPr lang="en-US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encoder layer</a:t>
                </a:r>
              </a:p>
              <a:p>
                <a:pPr lvl="1"/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TransFG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data augmentation with random cropping size 448*448</a:t>
                </a:r>
              </a:p>
              <a:p>
                <a:pPr lvl="1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Minibatch training with 32 batch size</a:t>
                </a:r>
              </a:p>
              <a:p>
                <a:pPr lvl="1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Stochastic gradient descend (SGD) optimizer with cosine annealing scheduler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:0.9</m:t>
                    </m:r>
                  </m:oMath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:0.001, 0.003</m:t>
                    </m:r>
                  </m:oMath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Training on Tesla V100 GPU</a:t>
                </a:r>
              </a:p>
              <a:p>
                <a:r>
                  <a:rPr lang="en-US" b="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Inferencing on </a:t>
                </a:r>
                <a:r>
                  <a:rPr lang="en-US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Nvidia Jetson Nano</a:t>
                </a:r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2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A7BD1-BC31-200E-0CE4-A136588F79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FEE3F-21E7-6DC1-5168-4CA364EC074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Paper #2852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62713-9220-C662-ED84-B866512FE63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ICIP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9B0A-4CF4-D483-02B5-280C426247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D6D527B8-658B-459B-8CD0-E6BE5653B94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11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82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F2FA-362D-58C7-9D76-E0D3E9EF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A7BD1-BC31-200E-0CE4-A136588F79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48554" y="1251284"/>
                <a:ext cx="6805246" cy="49256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𝑀𝐸𝑉𝑖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altLang="zh-CN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0.6% accuracy increase from </a:t>
                </a:r>
                <a:r>
                  <a:rPr lang="en-US" altLang="zh-CN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ViT</a:t>
                </a: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-B in Stanford Car dataset </a:t>
                </a:r>
              </a:p>
              <a:p>
                <a:pPr lvl="1"/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1.1% accuracy increase from </a:t>
                </a:r>
                <a:r>
                  <a:rPr lang="en-US" altLang="zh-CN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ViT</a:t>
                </a: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-B in FGVC Aircraft dataset </a:t>
                </a: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lmost same latency with </a:t>
                </a:r>
                <a:r>
                  <a:rPr lang="en-US" altLang="zh-CN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ViT</a:t>
                </a: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-B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𝑀𝐸𝑉𝑖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sub>
                    </m:sSub>
                  </m:oMath>
                </a14:m>
                <a:endParaRPr lang="en-US" altLang="zh-CN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0.7 % accuracy reduction from </a:t>
                </a:r>
                <a:r>
                  <a:rPr lang="en-US" altLang="zh-CN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ViT</a:t>
                </a: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-B in Stanford Car dataset </a:t>
                </a:r>
              </a:p>
              <a:p>
                <a:pPr lvl="1"/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0.8 % accuracy reduction from </a:t>
                </a:r>
                <a:r>
                  <a:rPr lang="en-US" altLang="zh-CN" b="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ViT</a:t>
                </a:r>
                <a:r>
                  <a:rPr lang="en-US" altLang="zh-CN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-B in FGVC Aircraft dataset </a:t>
                </a:r>
              </a:p>
              <a:p>
                <a:pPr lvl="1"/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Half the latency of </a:t>
                </a:r>
                <a:r>
                  <a:rPr lang="en-US" altLang="zh-CN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ViT</a:t>
                </a:r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-B</a:t>
                </a:r>
                <a:endParaRPr lang="en-US" altLang="zh-CN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altLang="zh-CN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altLang="zh-CN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EA7BD1-BC31-200E-0CE4-A136588F79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48554" y="1251284"/>
                <a:ext cx="6805246" cy="4925679"/>
              </a:xfrm>
              <a:blipFill>
                <a:blip r:embed="rId3"/>
                <a:stretch>
                  <a:fillRect r="-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FEE3F-21E7-6DC1-5168-4CA364EC074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Paper #2852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62713-9220-C662-ED84-B866512FE63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ICIP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9B0A-4CF4-D483-02B5-280C426247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D6D527B8-658B-459B-8CD0-E6BE5653B94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C251BA-881C-5884-D0D3-1587FC04A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208" y="1758841"/>
            <a:ext cx="2981983" cy="9224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D61A88-EECC-0024-7130-C28A03EBBC31}"/>
              </a:ext>
            </a:extLst>
          </p:cNvPr>
          <p:cNvSpPr txBox="1"/>
          <p:nvPr/>
        </p:nvSpPr>
        <p:spPr>
          <a:xfrm>
            <a:off x="1179411" y="2798170"/>
            <a:ext cx="31275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Table 1. </a:t>
            </a:r>
            <a:r>
              <a:rPr lang="en-US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Model comparison on Stanford Car dataset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2087D8-EBD2-B8FE-19A4-8CBC5D56D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72" y="3727938"/>
            <a:ext cx="3197442" cy="8043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0E3FE2-F02A-5097-32EF-431415798614}"/>
              </a:ext>
            </a:extLst>
          </p:cNvPr>
          <p:cNvSpPr txBox="1"/>
          <p:nvPr/>
        </p:nvSpPr>
        <p:spPr>
          <a:xfrm>
            <a:off x="1192972" y="4649162"/>
            <a:ext cx="3163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Table 2. </a:t>
            </a:r>
            <a:r>
              <a:rPr lang="en-US" sz="11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Model comparison on FGVC Aircraft dataset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727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F2FA-362D-58C7-9D76-E0D3E9EF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A7BD1-BC31-200E-0CE4-A136588F7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2883877"/>
            <a:ext cx="5562600" cy="329308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After 6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encoder, Layer-wise knowledge distillation helps all the encoders learn fine-grained features.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Our sparse model half the size, latency, power and Memory usage while maintaining a good performance.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FEE3F-21E7-6DC1-5168-4CA364EC074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Paper #2852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62713-9220-C662-ED84-B866512FE63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ICIP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9B0A-4CF4-D483-02B5-280C426247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D6D527B8-658B-459B-8CD0-E6BE5653B94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0FCF19-238A-A54C-C760-27DDC4C23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489" y="1430671"/>
            <a:ext cx="3642732" cy="800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4AEEB-3B92-6C67-ED13-922D03E400CC}"/>
              </a:ext>
            </a:extLst>
          </p:cNvPr>
          <p:cNvSpPr txBox="1"/>
          <p:nvPr/>
        </p:nvSpPr>
        <p:spPr>
          <a:xfrm>
            <a:off x="6787077" y="2474977"/>
            <a:ext cx="33295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Table 3. </a:t>
            </a:r>
            <a:r>
              <a:rPr lang="en-US" sz="1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Efficiency evaluation on Stanford Car dataset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140B0A-EDAC-FF3C-17F1-04F102945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674" y="1329438"/>
            <a:ext cx="4460839" cy="342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852587-650B-DD43-B124-8B4D9F6DD8A3}"/>
              </a:ext>
            </a:extLst>
          </p:cNvPr>
          <p:cNvSpPr txBox="1"/>
          <p:nvPr/>
        </p:nvSpPr>
        <p:spPr>
          <a:xfrm>
            <a:off x="1793147" y="4737770"/>
            <a:ext cx="3419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000" dirty="0">
                <a:latin typeface="Calibri" panose="020F0502020204030204" pitchFamily="34" charset="0"/>
                <a:cs typeface="Calibri" panose="020F0502020204030204" pitchFamily="34" charset="0"/>
              </a:rPr>
              <a:t>Fig.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3. </a:t>
            </a:r>
            <a:r>
              <a:rPr lang="en-US" sz="1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Layer-wise trade-off curves of accuracy to the average</a:t>
            </a:r>
          </a:p>
          <a:p>
            <a:pPr algn="l"/>
            <a:r>
              <a:rPr lang="en-US" sz="10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number of exit layers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4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F2FA-362D-58C7-9D76-E0D3E9EF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A7BD1-BC31-200E-0CE4-A136588F7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propose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MEViT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for efficient inference on FGVC tasks. </a:t>
            </a:r>
          </a:p>
          <a:p>
            <a:pPr lvl="1"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uncertainty score predictor module enables the early-exit functionality </a:t>
            </a:r>
          </a:p>
          <a:p>
            <a:pPr lvl="1"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Extensive experiments are conducted, and the results show the superior accuracy-efficiency trade-offs</a:t>
            </a:r>
          </a:p>
          <a:p>
            <a:pPr lvl="1" algn="just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MEViT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drastically reduces the overall compute cost and memory usage on various systems with different computational budgets.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FEE3F-21E7-6DC1-5168-4CA364EC074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Paper #2852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62713-9220-C662-ED84-B866512FE63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ICIP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9B0A-4CF4-D483-02B5-280C426247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D6D527B8-658B-459B-8CD0-E6BE5653B94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8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ECEB-6C67-73FA-34BC-F844BEFD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Outline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20D67-4999-BFF8-C21E-2C1A85531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Problem Statement &amp; Related Works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Experiment Setup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9A597-04D7-E2C7-38C8-C462B7D60E2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Paper #2852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FE51-18FF-F93C-E825-D19C3E0754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ICIP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03081-FB60-5A9E-133F-EE1C0F5CE9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D6D527B8-658B-459B-8CD0-E6BE5653B94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0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ECEB-6C67-73FA-34BC-F844BEFD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Problem Statement &amp; Related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20D67-4999-BFF8-C21E-2C1A85531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Fine-grained Visual Classification (FGVC)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Popular area in computer vision domain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Accurately identify discriminative local parts and features from visually similar subcategories (bird species, car models)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Harder than category-level classification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9A597-04D7-E2C7-38C8-C462B7D60E2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Paper #2852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FE51-18FF-F93C-E825-D19C3E0754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ICIP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03081-FB60-5A9E-133F-EE1C0F5CE9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D6D527B8-658B-459B-8CD0-E6BE5653B94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6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ECEB-6C67-73FA-34BC-F844BEFD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Problem Statement &amp; Related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20D67-4999-BFF8-C21E-2C1A85531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Vision Transformers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ViT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) dominate the FGVC tasks</a:t>
            </a:r>
          </a:p>
          <a:p>
            <a:pPr lvl="1" algn="just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-based model achieve better performance than CNN</a:t>
            </a:r>
          </a:p>
          <a:p>
            <a:pPr lvl="2" algn="just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TransFG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[1]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Generates overlapping image patches with a sliding window to avoid any information loss among hard-split patches</a:t>
            </a:r>
          </a:p>
          <a:p>
            <a:pPr lvl="2" algn="just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FFVT [2]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Aggregates features of important patches from early layers to extract low-level and middle-level information effectively</a:t>
            </a:r>
          </a:p>
          <a:p>
            <a:pPr lvl="2" algn="just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9A597-04D7-E2C7-38C8-C462B7D60E2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Paper #2852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FE51-18FF-F93C-E825-D19C3E0754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ICIP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03081-FB60-5A9E-133F-EE1C0F5CE9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D6D527B8-658B-459B-8CD0-E6BE5653B94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4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5B21E0-AC78-757C-477E-CF7415C356DA}"/>
              </a:ext>
            </a:extLst>
          </p:cNvPr>
          <p:cNvSpPr txBox="1"/>
          <p:nvPr/>
        </p:nvSpPr>
        <p:spPr>
          <a:xfrm>
            <a:off x="838200" y="5294521"/>
            <a:ext cx="7416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[1] </a:t>
            </a:r>
            <a:r>
              <a:rPr lang="en-US" sz="9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 He et al., “</a:t>
            </a:r>
            <a:r>
              <a:rPr lang="en-US" sz="900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Transfg</a:t>
            </a:r>
            <a:r>
              <a:rPr lang="en-US" sz="9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transformer architecture for fine-grained recognition,” in Proceedings of the AAAI Conference on Artificial Intelligence, 2022, vol. 36, pp. 852–860.</a:t>
            </a:r>
          </a:p>
          <a:p>
            <a:pPr algn="l"/>
            <a:r>
              <a:rPr lang="en-US" sz="9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2] </a:t>
            </a:r>
            <a:r>
              <a:rPr lang="en-US" sz="9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 Wang, </a:t>
            </a:r>
            <a:r>
              <a:rPr lang="en-US" sz="900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Xiaohan</a:t>
            </a:r>
            <a:r>
              <a:rPr lang="en-US" sz="9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Yu, and </a:t>
            </a:r>
            <a:r>
              <a:rPr lang="en-US" sz="900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Yongsheng</a:t>
            </a:r>
            <a:r>
              <a:rPr lang="en-US" sz="9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Gao, “Feature fusion vision transformer for fine-grained visual categorization,” in BMVC, 2021.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4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ECEB-6C67-73FA-34BC-F844BEFD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Problem Statement &amp; Related 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220D67-4999-BFF8-C21E-2C1A855312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Vision Transformers (</a:t>
                </a:r>
                <a:r>
                  <a:rPr lang="en-US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ViT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dominate the FGVC tasks</a:t>
                </a:r>
              </a:p>
              <a:p>
                <a:pPr lvl="1" algn="just"/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ViT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-based model achieve better performance than CNN</a:t>
                </a:r>
              </a:p>
              <a:p>
                <a:pPr lvl="2" algn="just"/>
                <a:r>
                  <a:rPr lang="en-US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TransFG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[1]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Generates overlapping image patches with a sliding window to avoid any information loss among hard-split patches</a:t>
                </a:r>
              </a:p>
              <a:p>
                <a:pPr lvl="2" algn="just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FFVT [2]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Aggregates features of important patches from early layers to extract low-level and middle-level information effectively</a:t>
                </a:r>
              </a:p>
              <a:p>
                <a:pPr lvl="2" algn="just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/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Vision Transformers (</a:t>
                </a:r>
                <a:r>
                  <a:rPr lang="en-US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ViT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are expensive during inferencing	</a:t>
                </a:r>
              </a:p>
              <a:p>
                <a:pPr lvl="1"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time complexity for self-attention calculation</a:t>
                </a:r>
              </a:p>
              <a:p>
                <a:pPr lvl="1" algn="just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Unrealistic to be implemented on edge devices or real-time application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220D67-4999-BFF8-C21E-2C1A855312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980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9A597-04D7-E2C7-38C8-C462B7D60E2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Paper #2852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FE51-18FF-F93C-E825-D19C3E0754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ICIP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03081-FB60-5A9E-133F-EE1C0F5CE9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D6D527B8-658B-459B-8CD0-E6BE5653B94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4683F-159C-B0C6-2C4E-CBC9EAF2384B}"/>
              </a:ext>
            </a:extLst>
          </p:cNvPr>
          <p:cNvSpPr txBox="1"/>
          <p:nvPr/>
        </p:nvSpPr>
        <p:spPr>
          <a:xfrm>
            <a:off x="838200" y="5294521"/>
            <a:ext cx="7416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[1] </a:t>
            </a:r>
            <a:r>
              <a:rPr lang="en-US" sz="9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 He et al., “</a:t>
            </a:r>
            <a:r>
              <a:rPr lang="en-US" sz="900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Transfg</a:t>
            </a:r>
            <a:r>
              <a:rPr lang="en-US" sz="9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transformer architecture for fine-grained recognition,” in Proceedings of the AAAI Conference on Artificial Intelligence, 2022, vol. 36, pp. 852–860.</a:t>
            </a:r>
          </a:p>
          <a:p>
            <a:pPr algn="l"/>
            <a:r>
              <a:rPr lang="en-US" sz="9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2] </a:t>
            </a:r>
            <a:r>
              <a:rPr lang="en-US" sz="9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 Wang, </a:t>
            </a:r>
            <a:r>
              <a:rPr lang="en-US" sz="900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Xiaohan</a:t>
            </a:r>
            <a:r>
              <a:rPr lang="en-US" sz="9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Yu, and </a:t>
            </a:r>
            <a:r>
              <a:rPr lang="en-US" sz="900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Yongsheng</a:t>
            </a:r>
            <a:r>
              <a:rPr lang="en-US" sz="9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Gao, “Feature fusion vision transformer for fine-grained visual categorization,” in BMVC, 2021.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37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2ECEB-6C67-73FA-34BC-F844BEFD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Problem Statement &amp; Related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20D67-4999-BFF8-C21E-2C1A85531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Early-Exit: model-level tradeoffs between accuracy and efficiency</a:t>
            </a:r>
          </a:p>
          <a:p>
            <a:pPr lvl="1"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Fewer layers in CNN can still precisely identify a large number of classes in classification tasks [1]</a:t>
            </a:r>
          </a:p>
          <a:p>
            <a:pPr lvl="1" algn="just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BranchyNet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augmented the existing early CNN model architectures with additional side branch classifiers [2]</a:t>
            </a:r>
          </a:p>
          <a:p>
            <a:pPr lvl="1" algn="just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BERxiT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proposed an advanced finetuning strategy to make the early-exit structure take full advantage of BERT [3]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9A597-04D7-E2C7-38C8-C462B7D60E2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Paper #2852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FE51-18FF-F93C-E825-D19C3E0754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ICIP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03081-FB60-5A9E-133F-EE1C0F5CE9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D6D527B8-658B-459B-8CD0-E6BE5653B94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8D778-213C-A0D8-4378-D19745AB9B57}"/>
              </a:ext>
            </a:extLst>
          </p:cNvPr>
          <p:cNvSpPr txBox="1"/>
          <p:nvPr/>
        </p:nvSpPr>
        <p:spPr>
          <a:xfrm>
            <a:off x="838200" y="5294521"/>
            <a:ext cx="7416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[1] Priyadarshini Panda, </a:t>
            </a:r>
            <a:r>
              <a:rPr lang="en-US" sz="9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Abhronil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Sengupta, and Kaushik Roy, “Conditional deep learning for energy-efficient and enhanced pattern recognition,” in 2016 Design, Automation &amp; Test in Europe Conference &amp; Exhibition (DATE). IEEE, 2016, pp. 475–480.</a:t>
            </a:r>
          </a:p>
          <a:p>
            <a:pPr algn="just"/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[2] Surat </a:t>
            </a:r>
            <a:r>
              <a:rPr lang="en-US" sz="9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Teerapittayanon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Bradley </a:t>
            </a:r>
            <a:r>
              <a:rPr lang="en-US" sz="9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McDanel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and Hsiang- Tsung Kung, “</a:t>
            </a:r>
            <a:r>
              <a:rPr lang="en-US" sz="9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Branchynet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Fast inference via early exiting from deep neural networks,” in 2016 23rd International Conference on Pattern Recognition (ICPR). IEEE, 2016, pp. 2464–2469.</a:t>
            </a:r>
          </a:p>
          <a:p>
            <a:pPr algn="just"/>
            <a:r>
              <a:rPr lang="en-US" sz="9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[3] 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 Xin, Raphael Tang, </a:t>
            </a:r>
            <a:r>
              <a:rPr lang="en-US" sz="9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Yaoliang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Yu, and Jimmy Lin, “</a:t>
            </a:r>
            <a:r>
              <a:rPr lang="en-US" sz="900" b="0" i="0" dirty="0" err="1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BERxiT</a:t>
            </a:r>
            <a:r>
              <a:rPr lang="en-US" sz="900" b="0" i="0" dirty="0">
                <a:solidFill>
                  <a:srgbClr val="2125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Early exiting for BERT with better finetuning and extension to regression,” in Proceedings of the 16th Conference of the European Chapter of the Association for Computational Linguistics: Main Volume, Online, Apr. 2021, pp. 91–104, Association for Computational Linguistics.</a:t>
            </a:r>
            <a:endParaRPr lang="en-US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75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F2FA-362D-58C7-9D76-E0D3E9EF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A7BD1-BC31-200E-0CE4-A136588F7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 this paper…</a:t>
            </a:r>
          </a:p>
          <a:p>
            <a:pPr lvl="1"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introduce a Multi-exit Vision Transformer architecture (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MEViT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with an uncertainty score predictor module</a:t>
            </a:r>
          </a:p>
          <a:p>
            <a:pPr lvl="1"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apply layer-wise in-place distillation and sandwich rule technique during training to address the knowledge degradation problem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FEE3F-21E7-6DC1-5168-4CA364EC074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Paper #2852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62713-9220-C662-ED84-B866512FE63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ICIP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9B0A-4CF4-D483-02B5-280C426247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D6D527B8-658B-459B-8CD0-E6BE5653B94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7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0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F2FA-362D-58C7-9D76-E0D3E9EF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FEE3F-21E7-6DC1-5168-4CA364EC074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Paper #2852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62713-9220-C662-ED84-B866512FE63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ICIP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9B0A-4CF4-D483-02B5-280C426247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D6D527B8-658B-459B-8CD0-E6BE5653B94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8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33B0AA-E4F4-712D-9001-943AC6403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694" y="1870075"/>
            <a:ext cx="9102611" cy="3312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F85858-7F36-272B-8D58-F8ECF9F683FF}"/>
              </a:ext>
            </a:extLst>
          </p:cNvPr>
          <p:cNvSpPr txBox="1"/>
          <p:nvPr/>
        </p:nvSpPr>
        <p:spPr>
          <a:xfrm>
            <a:off x="2524368" y="5681785"/>
            <a:ext cx="636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Fig. 1. O</a:t>
            </a:r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verview of our proposed Multi-exit Vision Transformer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7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3F2FA-362D-58C7-9D76-E0D3E9EF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FEE3F-21E7-6DC1-5168-4CA364EC074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Paper #2852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62713-9220-C662-ED84-B866512FE63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ICIP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9B0A-4CF4-D483-02B5-280C4262472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D6D527B8-658B-459B-8CD0-E6BE5653B94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9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85858-7F36-272B-8D58-F8ECF9F683FF}"/>
              </a:ext>
            </a:extLst>
          </p:cNvPr>
          <p:cNvSpPr txBox="1"/>
          <p:nvPr/>
        </p:nvSpPr>
        <p:spPr>
          <a:xfrm>
            <a:off x="2797909" y="5109107"/>
            <a:ext cx="665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Fig. 2. </a:t>
            </a:r>
            <a:r>
              <a:rPr lang="en-US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Visualization of attention probability distribution on each layer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34772-20EF-D0FC-83F2-4D9521648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45" y="1806431"/>
            <a:ext cx="9448800" cy="297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53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 Palette">
      <a:dk1>
        <a:srgbClr val="000000"/>
      </a:dk1>
      <a:lt1>
        <a:srgbClr val="FFFFFF"/>
      </a:lt1>
      <a:dk2>
        <a:srgbClr val="041E41"/>
      </a:dk2>
      <a:lt2>
        <a:srgbClr val="B8D6E6"/>
      </a:lt2>
      <a:accent1>
        <a:srgbClr val="009CDE"/>
      </a:accent1>
      <a:accent2>
        <a:srgbClr val="1E407C"/>
      </a:accent2>
      <a:accent3>
        <a:srgbClr val="A3AAAD"/>
      </a:accent3>
      <a:accent4>
        <a:srgbClr val="83B1D4"/>
      </a:accent4>
      <a:accent5>
        <a:srgbClr val="3EA39E"/>
      </a:accent5>
      <a:accent6>
        <a:srgbClr val="305470"/>
      </a:accent6>
      <a:hlink>
        <a:srgbClr val="64B8B6"/>
      </a:hlink>
      <a:folHlink>
        <a:srgbClr val="7D4C7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IEEE_ESL</Template>
  <TotalTime>566</TotalTime>
  <Words>1125</Words>
  <Application>Microsoft Office PowerPoint</Application>
  <PresentationFormat>Widescreen</PresentationFormat>
  <Paragraphs>153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system-ui</vt:lpstr>
      <vt:lpstr>Arial</vt:lpstr>
      <vt:lpstr>Calibri</vt:lpstr>
      <vt:lpstr>Calibri Light</vt:lpstr>
      <vt:lpstr>Cambria Math</vt:lpstr>
      <vt:lpstr>Franklin Gothic Book</vt:lpstr>
      <vt:lpstr>Franklin Gothic Medium</vt:lpstr>
      <vt:lpstr>Office Theme</vt:lpstr>
      <vt:lpstr>MULTI-EXIT VISION TRANSFORMER WITH CUSTUM-FINE-TUNING FOR FINE-GRAINED IMAGE RECOGNITION</vt:lpstr>
      <vt:lpstr>Outline</vt:lpstr>
      <vt:lpstr>Problem Statement &amp; Related Works</vt:lpstr>
      <vt:lpstr>Problem Statement &amp; Related Works</vt:lpstr>
      <vt:lpstr>Problem Statement &amp; Related Works</vt:lpstr>
      <vt:lpstr>Problem Statement &amp; Related Works</vt:lpstr>
      <vt:lpstr>Approach</vt:lpstr>
      <vt:lpstr>Approach</vt:lpstr>
      <vt:lpstr>Approach</vt:lpstr>
      <vt:lpstr>Experiment Setup</vt:lpstr>
      <vt:lpstr>Experiment Setup</vt:lpstr>
      <vt:lpstr>Results</vt:lpstr>
      <vt:lpstr>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MULTI-EXIT VISION TRANSFORMER WITH CUSTUM-FINE-TUNING FOR FINE-GRAINED IMAGE RECOGNITION</dc:title>
  <dc:creator>Shen, Tianyi</dc:creator>
  <cp:lastModifiedBy>Shen, Tianyi</cp:lastModifiedBy>
  <cp:revision>5</cp:revision>
  <dcterms:created xsi:type="dcterms:W3CDTF">2023-09-28T07:35:50Z</dcterms:created>
  <dcterms:modified xsi:type="dcterms:W3CDTF">2023-09-30T09:22:46Z</dcterms:modified>
</cp:coreProperties>
</file>