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4" r:id="rId10"/>
    <p:sldId id="266" r:id="rId11"/>
    <p:sldId id="267" r:id="rId12"/>
    <p:sldId id="268" r:id="rId13"/>
    <p:sldId id="269" r:id="rId14"/>
    <p:sldId id="273" r:id="rId15"/>
    <p:sldId id="270" r:id="rId16"/>
    <p:sldId id="271" r:id="rId17"/>
    <p:sldId id="272" r:id="rId18"/>
  </p:sldIdLst>
  <p:sldSz cx="9144000" cy="6858000" type="screen4x3"/>
  <p:notesSz cx="10234613" cy="70993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9" autoAdjust="0"/>
    <p:restoredTop sz="72634" autoAdjust="0"/>
  </p:normalViewPr>
  <p:slideViewPr>
    <p:cSldViewPr>
      <p:cViewPr varScale="1">
        <p:scale>
          <a:sx n="85" d="100"/>
          <a:sy n="85" d="100"/>
        </p:scale>
        <p:origin x="162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93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114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797248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F7D15A1-236E-4167-A741-F12751F7CF62}" type="datetimeFigureOut">
              <a:rPr lang="zh-CN" altLang="en-US" smtClean="0"/>
              <a:t>2016/3/21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2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797248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8E7D920-87FE-4955-99BD-00C17F7ECC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5701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434998" cy="35496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8" y="1"/>
            <a:ext cx="4434998" cy="35496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8F963CD-A836-4D30-9F0E-C4928966F52E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1813"/>
            <a:ext cx="35512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372169"/>
            <a:ext cx="8187690" cy="319468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3104"/>
            <a:ext cx="4434998" cy="35496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8" y="6743104"/>
            <a:ext cx="4434998" cy="35496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4B53BD1-227F-4918-9ADD-59617925F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28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503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proposed recursive convolutional </a:t>
            </a:r>
            <a:r>
              <a:rPr lang="en-US" dirty="0" err="1" smtClean="0"/>
              <a:t>precoder</a:t>
            </a:r>
            <a:r>
              <a:rPr lang="en-US" dirty="0" smtClean="0"/>
              <a:t> can be summarized</a:t>
            </a:r>
            <a:r>
              <a:rPr lang="en-US" baseline="0" dirty="0" smtClean="0"/>
              <a:t> as two major parts:</a:t>
            </a:r>
          </a:p>
          <a:p>
            <a:endParaRPr lang="en-US" baseline="0" dirty="0" smtClean="0"/>
          </a:p>
          <a:p>
            <a:r>
              <a:rPr lang="en-US" dirty="0" smtClean="0"/>
              <a:t>A discrete-time</a:t>
            </a:r>
            <a:r>
              <a:rPr lang="en-US" baseline="0" dirty="0" smtClean="0"/>
              <a:t> vector </a:t>
            </a:r>
            <a:r>
              <a:rPr lang="en-US" baseline="0" dirty="0" err="1" smtClean="0"/>
              <a:t>prefilter</a:t>
            </a:r>
            <a:r>
              <a:rPr lang="en-US" baseline="0" dirty="0" smtClean="0"/>
              <a:t> for each user, and an algorithmic module for filter updating and channel variation tracking.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860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major</a:t>
            </a:r>
            <a:r>
              <a:rPr lang="en-US" baseline="0" dirty="0" smtClean="0"/>
              <a:t> benefit of replacing per subcarrier MIMO </a:t>
            </a:r>
            <a:r>
              <a:rPr lang="en-US" baseline="0" dirty="0" err="1" smtClean="0"/>
              <a:t>precoder</a:t>
            </a:r>
            <a:r>
              <a:rPr lang="en-US" baseline="0" dirty="0" smtClean="0"/>
              <a:t> by per user vector </a:t>
            </a:r>
            <a:r>
              <a:rPr lang="en-US" baseline="0" dirty="0" err="1" smtClean="0"/>
              <a:t>prefilter</a:t>
            </a:r>
            <a:r>
              <a:rPr lang="en-US" baseline="0" dirty="0" smtClean="0"/>
              <a:t> is that only P &lt;&lt; M IFFT modules in total are required.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vector </a:t>
            </a:r>
            <a:r>
              <a:rPr lang="en-US" baseline="0" dirty="0" err="1" smtClean="0"/>
              <a:t>prefilters</a:t>
            </a:r>
            <a:r>
              <a:rPr lang="en-US" baseline="0" dirty="0" smtClean="0"/>
              <a:t> consist of P</a:t>
            </a:r>
            <a:r>
              <a:rPr lang="en-US" altLang="zh-CN" baseline="0" dirty="0" smtClean="0"/>
              <a:t>2</a:t>
            </a:r>
            <a:r>
              <a:rPr lang="en-US" baseline="0" dirty="0" smtClean="0"/>
              <a:t>ML taps, which is far less than the complexity of M IFFT modules.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51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614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941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438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409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8706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84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04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66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Massive-MIMO</a:t>
            </a:r>
            <a:r>
              <a:rPr lang="en-US" baseline="0" dirty="0" smtClean="0"/>
              <a:t> is the key enabling technology for the future 5G wireless communication systems.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a Massive-MIMO system, the base-station is equipped with a large antenna array.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large amount of array elements will provide significant spectral and energy efficiency gains for the wireless network.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03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</a:t>
            </a:r>
            <a:r>
              <a:rPr lang="en-US" baseline="0" dirty="0" smtClean="0"/>
              <a:t> the system model, we consider the scenario of downlink multiuser precoding in a cell. 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The </a:t>
            </a:r>
            <a:r>
              <a:rPr lang="en-US" baseline="0" dirty="0" smtClean="0"/>
              <a:t>BS has M antennas to serve P users with single antenna for each user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received signal at the k-</a:t>
            </a:r>
            <a:r>
              <a:rPr lang="en-US" baseline="0" dirty="0" err="1" smtClean="0"/>
              <a:t>th</a:t>
            </a:r>
            <a:r>
              <a:rPr lang="en-US" baseline="0" dirty="0" smtClean="0"/>
              <a:t> subcarrier of the n-</a:t>
            </a:r>
            <a:r>
              <a:rPr lang="en-US" baseline="0" dirty="0" err="1" smtClean="0"/>
              <a:t>th</a:t>
            </a:r>
            <a:r>
              <a:rPr lang="en-US" baseline="0" dirty="0" smtClean="0"/>
              <a:t> OFDM block can be represented by the following </a:t>
            </a:r>
            <a:r>
              <a:rPr lang="en-US" baseline="0" dirty="0" smtClean="0"/>
              <a:t>model.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34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evolution from MIMO-OFDM to Massive-MIMO-OFDM is straightforward, however the traditional MIMO-OFDM architect suffers from a few significant drawbacks in the Massive-MIMO scenario.</a:t>
            </a:r>
            <a:endParaRPr lang="en-US" dirty="0" smtClean="0"/>
          </a:p>
          <a:p>
            <a:endParaRPr lang="en-US" dirty="0" smtClean="0"/>
          </a:p>
          <a:p>
            <a:r>
              <a:rPr lang="en-US" baseline="0" dirty="0" smtClean="0"/>
              <a:t>First, </a:t>
            </a:r>
            <a:r>
              <a:rPr lang="en-US" altLang="zh-CN" baseline="0" dirty="0" smtClean="0"/>
              <a:t>the MIMO-OFDM architect accomplishes </a:t>
            </a:r>
            <a:r>
              <a:rPr lang="en-US" baseline="0" dirty="0" smtClean="0"/>
              <a:t>the mapping from user-domain (P) to spatial-domain (M) in a per sub-carrier (K) manner. The </a:t>
            </a:r>
            <a:r>
              <a:rPr lang="en-US" baseline="0" dirty="0" err="1" smtClean="0"/>
              <a:t>precoded</a:t>
            </a:r>
            <a:r>
              <a:rPr lang="en-US" baseline="0" dirty="0" smtClean="0"/>
              <a:t> signals are then transformed back into time-domain waveform via IFFT operations for each one of the M spatial sub-streams.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While it is not a problem when M &lt;&lt; K due to limited (M) IFFT operations, </a:t>
            </a:r>
            <a:r>
              <a:rPr lang="en-US" altLang="zh-CN" baseline="0" dirty="0" smtClean="0"/>
              <a:t>it consumes significant computational efforts and power resources, </a:t>
            </a:r>
            <a:r>
              <a:rPr lang="en-US" baseline="0" dirty="0" smtClean="0"/>
              <a:t>when M &gt;&gt; K, as in Massive-MIMO-OFDM case.</a:t>
            </a:r>
            <a:endParaRPr lang="en-US" sz="1300" dirty="0"/>
          </a:p>
          <a:p>
            <a:endParaRPr lang="en-US" sz="1300" dirty="0" smtClean="0"/>
          </a:p>
          <a:p>
            <a:r>
              <a:rPr lang="en-US" sz="1300" dirty="0" smtClean="0"/>
              <a:t>Second</a:t>
            </a:r>
            <a:r>
              <a:rPr lang="en-US" sz="1300" dirty="0"/>
              <a:t>, </a:t>
            </a:r>
            <a:r>
              <a:rPr lang="en-US" sz="1300" dirty="0" smtClean="0"/>
              <a:t>the ZF/MMSE </a:t>
            </a:r>
            <a:r>
              <a:rPr lang="en-US" sz="1300" dirty="0" err="1" smtClean="0"/>
              <a:t>precoding</a:t>
            </a:r>
            <a:r>
              <a:rPr lang="en-US" sz="1300" dirty="0" smtClean="0"/>
              <a:t> requires channel inversion. While it is not a problem when both M and P are small, it consumes significant</a:t>
            </a:r>
            <a:r>
              <a:rPr lang="en-US" sz="1300" baseline="0" dirty="0" smtClean="0"/>
              <a:t> computational efforts and power resources as in Massive-MIMO-OFDM case. </a:t>
            </a: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74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In</a:t>
            </a:r>
            <a:r>
              <a:rPr lang="en-US" altLang="zh-CN" sz="1200" baseline="0" dirty="0" smtClean="0"/>
              <a:t> this talk, </a:t>
            </a:r>
            <a:r>
              <a:rPr lang="en-US" altLang="zh-CN" sz="1200" dirty="0" smtClean="0"/>
              <a:t>the authors proposed a low complexity recursive convolutional </a:t>
            </a:r>
            <a:r>
              <a:rPr lang="en-US" altLang="zh-CN" sz="1200" dirty="0" err="1" smtClean="0"/>
              <a:t>precoding</a:t>
            </a:r>
            <a:r>
              <a:rPr lang="en-US" altLang="zh-CN" sz="1200" dirty="0" smtClean="0"/>
              <a:t> scheme for Massive</a:t>
            </a:r>
            <a:r>
              <a:rPr lang="en-US" altLang="zh-CN" sz="1200" baseline="0" dirty="0" smtClean="0"/>
              <a:t> MIMO</a:t>
            </a:r>
            <a:r>
              <a:rPr lang="en-US" altLang="zh-CN" sz="1200" dirty="0" smtClean="0"/>
              <a:t>,</a:t>
            </a:r>
            <a:r>
              <a:rPr lang="en-US" altLang="zh-CN" sz="1200" baseline="0" dirty="0" smtClean="0"/>
              <a:t> where two major steps are followed: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smtClean="0"/>
              <a:t>First, to replace the MIMO </a:t>
            </a:r>
            <a:r>
              <a:rPr lang="en-US" altLang="zh-CN" baseline="0" dirty="0" err="1" smtClean="0"/>
              <a:t>precoder</a:t>
            </a:r>
            <a:r>
              <a:rPr lang="en-US" altLang="zh-CN" baseline="0" dirty="0" smtClean="0"/>
              <a:t> with a recursive MIMO </a:t>
            </a:r>
            <a:r>
              <a:rPr lang="en-US" altLang="zh-CN" baseline="0" dirty="0" err="1" smtClean="0"/>
              <a:t>precoder</a:t>
            </a:r>
            <a:r>
              <a:rPr lang="en-US" altLang="zh-CN" baseline="0" dirty="0" smtClean="0"/>
              <a:t> without matrix inversion, and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aseline="0" dirty="0" smtClean="0"/>
              <a:t>Second, to replace the frequency-domain </a:t>
            </a:r>
            <a:r>
              <a:rPr lang="en-US" altLang="zh-CN" baseline="0" dirty="0" err="1" smtClean="0"/>
              <a:t>precoder</a:t>
            </a:r>
            <a:r>
              <a:rPr lang="en-US" altLang="zh-CN" baseline="0" dirty="0" smtClean="0"/>
              <a:t> with a time domain pre-filter.</a:t>
            </a:r>
            <a:endParaRPr lang="en-US" altLang="zh-C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4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Step</a:t>
            </a:r>
            <a:r>
              <a:rPr lang="en-US" baseline="0" dirty="0" smtClean="0"/>
              <a:t> I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smtClean="0"/>
              <a:t>By using </a:t>
            </a:r>
            <a:r>
              <a:rPr lang="en-US" baseline="0" dirty="0" smtClean="0"/>
              <a:t>Taylor expansion, we can obtain </a:t>
            </a:r>
            <a:r>
              <a:rPr lang="en-US" baseline="0" dirty="0" smtClean="0"/>
              <a:t>an order-recursive </a:t>
            </a:r>
            <a:r>
              <a:rPr lang="en-US" baseline="0" dirty="0" smtClean="0"/>
              <a:t>version of the ZF precoding.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Then</a:t>
            </a:r>
            <a:r>
              <a:rPr lang="en-US" baseline="0" dirty="0" smtClean="0"/>
              <a:t>, we can rewrite the matrix form Taylor expansion </a:t>
            </a:r>
            <a:r>
              <a:rPr lang="en-US" baseline="0" dirty="0" smtClean="0"/>
              <a:t>into </a:t>
            </a:r>
            <a:r>
              <a:rPr lang="en-US" baseline="0" dirty="0" smtClean="0"/>
              <a:t>a vector form. </a:t>
            </a:r>
            <a:r>
              <a:rPr lang="en-US" baseline="0" dirty="0" smtClean="0"/>
              <a:t>Here, </a:t>
            </a:r>
            <a:r>
              <a:rPr lang="en-US" baseline="0" dirty="0" smtClean="0"/>
              <a:t>we note that the recursion is actually driven by the expansion order Q, </a:t>
            </a:r>
            <a:endParaRPr lang="en-US" baseline="0" dirty="0" smtClean="0"/>
          </a:p>
          <a:p>
            <a:endParaRPr lang="en-US" sz="1300" dirty="0" smtClean="0"/>
          </a:p>
          <a:p>
            <a:r>
              <a:rPr lang="en-US" sz="1300" dirty="0" smtClean="0"/>
              <a:t>There is also an analogy</a:t>
            </a:r>
            <a:r>
              <a:rPr lang="en-US" sz="1300" baseline="0" dirty="0" smtClean="0"/>
              <a:t> between </a:t>
            </a:r>
            <a:r>
              <a:rPr lang="en-US" sz="1300" dirty="0" smtClean="0"/>
              <a:t>the </a:t>
            </a:r>
            <a:r>
              <a:rPr lang="en-US" sz="1300" dirty="0"/>
              <a:t>OFDM </a:t>
            </a:r>
            <a:r>
              <a:rPr lang="en-US" sz="1300" dirty="0" smtClean="0"/>
              <a:t>symbol index n and the expansion order Q. </a:t>
            </a:r>
          </a:p>
          <a:p>
            <a:endParaRPr lang="en-US" sz="1300" dirty="0" smtClean="0"/>
          </a:p>
          <a:p>
            <a:r>
              <a:rPr lang="en-US" sz="1300" dirty="0" smtClean="0"/>
              <a:t>In </a:t>
            </a:r>
            <a:r>
              <a:rPr lang="en-US" sz="1300" dirty="0"/>
              <a:t>other words, we can obtain recursive </a:t>
            </a:r>
            <a:r>
              <a:rPr lang="en-US" sz="1300" dirty="0" err="1" smtClean="0"/>
              <a:t>precoder</a:t>
            </a:r>
            <a:r>
              <a:rPr lang="en-US" sz="1300" dirty="0" smtClean="0"/>
              <a:t> indexed </a:t>
            </a:r>
            <a:r>
              <a:rPr lang="en-US" sz="1300" dirty="0"/>
              <a:t>by </a:t>
            </a:r>
            <a:r>
              <a:rPr lang="en-US" sz="1300" dirty="0" smtClean="0"/>
              <a:t>n, </a:t>
            </a:r>
            <a:r>
              <a:rPr lang="en-US" sz="1300" dirty="0"/>
              <a:t>if replacing </a:t>
            </a:r>
            <a:r>
              <a:rPr lang="en-US" sz="1300" i="1" dirty="0" smtClean="0"/>
              <a:t>Q</a:t>
            </a:r>
            <a:r>
              <a:rPr lang="en-US" sz="1300" dirty="0" smtClean="0"/>
              <a:t> with </a:t>
            </a:r>
            <a:r>
              <a:rPr lang="en-US" sz="1300" i="1" dirty="0"/>
              <a:t>n</a:t>
            </a:r>
            <a:r>
              <a:rPr lang="en-US" sz="130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12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step II, </a:t>
            </a:r>
            <a:r>
              <a:rPr lang="en-US" baseline="0" dirty="0" smtClean="0"/>
              <a:t>we manipulate the per-subcarrier MIMO </a:t>
            </a:r>
            <a:r>
              <a:rPr lang="en-US" baseline="0" dirty="0" err="1" smtClean="0"/>
              <a:t>precoders</a:t>
            </a:r>
            <a:r>
              <a:rPr lang="en-US" baseline="0" dirty="0" smtClean="0"/>
              <a:t> into per-user vector </a:t>
            </a:r>
            <a:r>
              <a:rPr lang="en-US" baseline="0" dirty="0" err="1" smtClean="0"/>
              <a:t>prefilters</a:t>
            </a:r>
            <a:r>
              <a:rPr lang="en-US" baseline="0" dirty="0" smtClean="0"/>
              <a:t>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</a:t>
            </a:r>
            <a:r>
              <a:rPr lang="en-US" baseline="0" dirty="0" smtClean="0"/>
              <a:t>this purpose, </a:t>
            </a:r>
            <a:r>
              <a:rPr lang="en-US" baseline="0" dirty="0" smtClean="0"/>
              <a:t>we re-arrange </a:t>
            </a:r>
            <a:r>
              <a:rPr lang="en-US" baseline="0" dirty="0" smtClean="0"/>
              <a:t>the </a:t>
            </a:r>
            <a:r>
              <a:rPr lang="en-US" baseline="0" dirty="0" err="1" smtClean="0"/>
              <a:t>precoder</a:t>
            </a:r>
            <a:r>
              <a:rPr lang="en-US" baseline="0" dirty="0" smtClean="0"/>
              <a:t> to </a:t>
            </a:r>
            <a:r>
              <a:rPr lang="en-US" baseline="0" dirty="0" smtClean="0"/>
              <a:t>let u_{</a:t>
            </a:r>
            <a:r>
              <a:rPr lang="en-US" baseline="0" dirty="0" err="1" smtClean="0"/>
              <a:t>m,p</a:t>
            </a:r>
            <a:r>
              <a:rPr lang="en-US" baseline="0" dirty="0" smtClean="0"/>
              <a:t>}[n] </a:t>
            </a:r>
            <a:r>
              <a:rPr lang="en-US" baseline="0" dirty="0" smtClean="0"/>
              <a:t>containing </a:t>
            </a:r>
            <a:r>
              <a:rPr lang="en-US" baseline="0" dirty="0" smtClean="0"/>
              <a:t>the </a:t>
            </a:r>
            <a:r>
              <a:rPr lang="en-US" baseline="0" dirty="0" err="1" smtClean="0"/>
              <a:t>precoding</a:t>
            </a:r>
            <a:r>
              <a:rPr lang="en-US" baseline="0" dirty="0" smtClean="0"/>
              <a:t> </a:t>
            </a:r>
            <a:r>
              <a:rPr lang="en-US" baseline="0" dirty="0" smtClean="0"/>
              <a:t>coefficients for user p over all </a:t>
            </a:r>
            <a:r>
              <a:rPr lang="en-US" baseline="0" dirty="0" smtClean="0"/>
              <a:t>subcarriers.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Then</a:t>
            </a:r>
            <a:r>
              <a:rPr lang="en-US" baseline="0" dirty="0" smtClean="0"/>
              <a:t>, </a:t>
            </a:r>
            <a:r>
              <a:rPr lang="en-US" baseline="0" dirty="0" smtClean="0"/>
              <a:t>a time domain </a:t>
            </a:r>
            <a:r>
              <a:rPr lang="en-US" baseline="0" dirty="0" err="1" smtClean="0"/>
              <a:t>prefilter</a:t>
            </a:r>
            <a:r>
              <a:rPr lang="en-US" baseline="0" dirty="0" smtClean="0"/>
              <a:t> can be obtained by IDFT, </a:t>
            </a:r>
            <a:r>
              <a:rPr lang="en-US" baseline="0" dirty="0" smtClean="0"/>
              <a:t>leading to the adaptive updating of the coefficients of the </a:t>
            </a:r>
            <a:r>
              <a:rPr lang="en-US" baseline="0" dirty="0" err="1" smtClean="0"/>
              <a:t>prefilter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53BD1-227F-4918-9ADD-59617925F8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4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2016/3/21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liye@ece.gatech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10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0.png"/><Relationship Id="rId5" Type="http://schemas.openxmlformats.org/officeDocument/2006/relationships/image" Target="../media/image8.png"/><Relationship Id="rId10" Type="http://schemas.openxmlformats.org/officeDocument/2006/relationships/image" Target="../media/image9.png"/><Relationship Id="rId4" Type="http://schemas.openxmlformats.org/officeDocument/2006/relationships/image" Target="../media/image7.png"/><Relationship Id="rId9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1700808"/>
            <a:ext cx="8064896" cy="1470025"/>
          </a:xfrm>
        </p:spPr>
        <p:txBody>
          <a:bodyPr>
            <a:normAutofit fontScale="90000"/>
          </a:bodyPr>
          <a:lstStyle/>
          <a:p>
            <a:r>
              <a:rPr lang="en-US" altLang="zh-CN" sz="3200" b="1" dirty="0" smtClean="0">
                <a:solidFill>
                  <a:srgbClr val="C00000"/>
                </a:solidFill>
              </a:rPr>
              <a:t>Low-Complexity Recursive Convolutional Precoding</a:t>
            </a:r>
            <a:br>
              <a:rPr lang="en-US" altLang="zh-CN" sz="3200" b="1" dirty="0" smtClean="0">
                <a:solidFill>
                  <a:srgbClr val="C00000"/>
                </a:solidFill>
              </a:rPr>
            </a:br>
            <a:r>
              <a:rPr lang="en-US" altLang="zh-CN" sz="3200" b="1" dirty="0" smtClean="0">
                <a:solidFill>
                  <a:srgbClr val="C00000"/>
                </a:solidFill>
              </a:rPr>
              <a:t>for OFDM-based Large-Scale Antenna Systems</a:t>
            </a:r>
            <a:endParaRPr lang="zh-CN" altLang="en-US" sz="3200" b="1" dirty="0">
              <a:solidFill>
                <a:srgbClr val="C00000"/>
              </a:solidFill>
            </a:endParaRPr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1187624" y="3573016"/>
            <a:ext cx="6624736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z="2400" dirty="0"/>
              <a:t>Yinsheng </a:t>
            </a:r>
            <a:r>
              <a:rPr lang="en-US" altLang="zh-CN" sz="2400" dirty="0" smtClean="0"/>
              <a:t>Liu, </a:t>
            </a:r>
            <a:r>
              <a:rPr lang="en-US" altLang="zh-CN" sz="2400" dirty="0"/>
              <a:t>Beijing </a:t>
            </a:r>
            <a:r>
              <a:rPr lang="en-US" altLang="zh-CN" sz="2400" dirty="0" err="1"/>
              <a:t>Jiaotong</a:t>
            </a:r>
            <a:r>
              <a:rPr lang="en-US" altLang="zh-CN" sz="2400" dirty="0"/>
              <a:t> University, </a:t>
            </a:r>
            <a:r>
              <a:rPr lang="en-US" altLang="zh-CN" sz="2400" dirty="0" smtClean="0"/>
              <a:t>China</a:t>
            </a:r>
          </a:p>
          <a:p>
            <a:r>
              <a:rPr lang="en-US" altLang="zh-CN" sz="2400" dirty="0"/>
              <a:t>Geoffrey Ye </a:t>
            </a:r>
            <a:r>
              <a:rPr lang="en-US" altLang="zh-CN" sz="2400" dirty="0" smtClean="0"/>
              <a:t>Li, </a:t>
            </a:r>
            <a:r>
              <a:rPr lang="en-US" altLang="zh-CN" sz="2400" dirty="0"/>
              <a:t>Georgia Institute of Technology, USA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 descr="D:\Data\Paper\massive mimo\RTD precoding\ICASSP 2016\RC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996952"/>
            <a:ext cx="4248472" cy="3232226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Structure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Recursive convolutional precoding includes</a:t>
            </a:r>
          </a:p>
          <a:p>
            <a:pPr lvl="1"/>
            <a:r>
              <a:rPr lang="en-US" altLang="zh-CN" sz="2400" dirty="0" smtClean="0"/>
              <a:t>convolutional precoding</a:t>
            </a:r>
          </a:p>
          <a:p>
            <a:pPr lvl="1"/>
            <a:r>
              <a:rPr lang="en-US" altLang="zh-CN" sz="2400" dirty="0" smtClean="0"/>
              <a:t>recursive updating</a:t>
            </a:r>
          </a:p>
          <a:p>
            <a:pPr lvl="1"/>
            <a:r>
              <a:rPr lang="en-US" altLang="zh-CN" sz="2400" dirty="0" smtClean="0"/>
              <a:t>error calculation</a:t>
            </a:r>
          </a:p>
          <a:p>
            <a:pPr lvl="1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Convolutional precoding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196752"/>
            <a:ext cx="803937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Recursive updating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340768"/>
            <a:ext cx="7895464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Error Calculation</a:t>
            </a:r>
            <a:endParaRPr lang="zh-CN" altLang="en-US" sz="36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556792"/>
            <a:ext cx="739920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altLang="zh-CN" b="1" dirty="0">
                <a:solidFill>
                  <a:srgbClr val="C00000"/>
                </a:solidFill>
              </a:rPr>
              <a:t>Performances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Complexity comparison among</a:t>
            </a:r>
          </a:p>
          <a:p>
            <a:pPr lvl="1"/>
            <a:r>
              <a:rPr lang="en-US" sz="2400" dirty="0" smtClean="0"/>
              <a:t>Proposed approach</a:t>
            </a:r>
          </a:p>
          <a:p>
            <a:pPr lvl="1"/>
            <a:r>
              <a:rPr lang="en-US" sz="2400" dirty="0" smtClean="0"/>
              <a:t>Truncated polynomial expansion (TPE) (Q iterations)</a:t>
            </a:r>
          </a:p>
          <a:p>
            <a:pPr lvl="1"/>
            <a:r>
              <a:rPr lang="en-US" sz="2400" dirty="0" smtClean="0"/>
              <a:t>Traditional FD ZF </a:t>
            </a:r>
          </a:p>
          <a:p>
            <a:pPr marL="457200" lvl="1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(B subcarriers share same precoding matrix)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Symbol-error-rate (SER) simulation</a:t>
            </a:r>
          </a:p>
          <a:p>
            <a:pPr lvl="1"/>
            <a:r>
              <a:rPr lang="en-US" sz="2400" dirty="0" smtClean="0"/>
              <a:t>ETU channel with equal large gains for different users</a:t>
            </a:r>
          </a:p>
          <a:p>
            <a:pPr lvl="1"/>
            <a:r>
              <a:rPr lang="en-US" sz="2400" dirty="0" smtClean="0"/>
              <a:t>QPSK modulation</a:t>
            </a:r>
          </a:p>
          <a:p>
            <a:pPr lvl="1"/>
            <a:r>
              <a:rPr lang="en-US" sz="2400" dirty="0" smtClean="0"/>
              <a:t>5MHz LTE bandwidth</a:t>
            </a:r>
          </a:p>
          <a:p>
            <a:pPr marL="457200" lvl="1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(512 FFT size and 300 data subcarriers)</a:t>
            </a:r>
          </a:p>
          <a:p>
            <a:pPr lvl="1"/>
            <a:r>
              <a:rPr lang="en-US" sz="2400" dirty="0" smtClean="0"/>
              <a:t>100 antennas and 10 users</a:t>
            </a:r>
          </a:p>
        </p:txBody>
      </p:sp>
    </p:spTree>
    <p:extLst>
      <p:ext uri="{BB962C8B-B14F-4D97-AF65-F5344CB8AC3E}">
        <p14:creationId xmlns:p14="http://schemas.microsoft.com/office/powerpoint/2010/main" val="388318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Complexity comparison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80720" y="3501008"/>
            <a:ext cx="3863280" cy="2376264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Significant complexity reduction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67570"/>
            <a:ext cx="4940216" cy="4390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16082" y="908720"/>
            <a:ext cx="7027918" cy="18736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SER Simulation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5456981"/>
            <a:ext cx="8229600" cy="1401019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Significant improvement than MF</a:t>
            </a:r>
          </a:p>
          <a:p>
            <a:r>
              <a:rPr lang="en-US" altLang="zh-CN" sz="2400" dirty="0" smtClean="0"/>
              <a:t>Better performance than ZF with similar complexity</a:t>
            </a:r>
          </a:p>
          <a:p>
            <a:endParaRPr lang="zh-CN" altLang="en-US" sz="28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052736"/>
            <a:ext cx="5040560" cy="428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Conclusions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Recursive convolutional precoding can achieve lower complexity than traditional LSA-OFDM while maintaining satisfied performance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51720" y="548680"/>
            <a:ext cx="4690864" cy="724942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Authors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683568" y="1412776"/>
            <a:ext cx="8003232" cy="4968552"/>
          </a:xfrm>
        </p:spPr>
        <p:txBody>
          <a:bodyPr>
            <a:normAutofit/>
          </a:bodyPr>
          <a:lstStyle/>
          <a:p>
            <a:r>
              <a:rPr lang="en-US" altLang="zh-CN" sz="2800" dirty="0" err="1" smtClean="0"/>
              <a:t>Yinsheng</a:t>
            </a:r>
            <a:r>
              <a:rPr lang="en-US" altLang="zh-CN" sz="2800" dirty="0" smtClean="0"/>
              <a:t> Liu</a:t>
            </a:r>
          </a:p>
          <a:p>
            <a:pPr>
              <a:buNone/>
            </a:pPr>
            <a:r>
              <a:rPr lang="en-US" altLang="zh-CN" sz="2800" dirty="0" smtClean="0"/>
              <a:t>	Beijing </a:t>
            </a:r>
            <a:r>
              <a:rPr lang="en-US" altLang="zh-CN" sz="2800" dirty="0" err="1" smtClean="0"/>
              <a:t>Jiaotong</a:t>
            </a:r>
            <a:r>
              <a:rPr lang="en-US" altLang="zh-CN" sz="2800" dirty="0" smtClean="0"/>
              <a:t> University, China</a:t>
            </a:r>
          </a:p>
          <a:p>
            <a:pPr>
              <a:buNone/>
            </a:pPr>
            <a:r>
              <a:rPr lang="en-US" altLang="zh-CN" sz="2800" dirty="0" smtClean="0"/>
              <a:t>	Email: </a:t>
            </a:r>
            <a:r>
              <a:rPr lang="en-US" altLang="zh-CN" sz="2800" dirty="0" smtClean="0">
                <a:hlinkClick r:id="rId3"/>
              </a:rPr>
              <a:t>ys.liu@bjtu.edu.cn.</a:t>
            </a:r>
          </a:p>
          <a:p>
            <a:r>
              <a:rPr lang="en-US" altLang="zh-CN" sz="2800" dirty="0" smtClean="0"/>
              <a:t>Geoffrey Ye Li</a:t>
            </a:r>
          </a:p>
          <a:p>
            <a:pPr>
              <a:buNone/>
            </a:pPr>
            <a:r>
              <a:rPr lang="en-US" altLang="zh-CN" sz="2800" dirty="0" smtClean="0"/>
              <a:t>	Georgia Institute of Technology, USA</a:t>
            </a:r>
          </a:p>
          <a:p>
            <a:pPr>
              <a:buNone/>
            </a:pPr>
            <a:r>
              <a:rPr lang="en-US" altLang="zh-CN" sz="2800" dirty="0" smtClean="0"/>
              <a:t>     Email: </a:t>
            </a:r>
            <a:r>
              <a:rPr lang="en-US" altLang="zh-CN" sz="2800" dirty="0" smtClean="0">
                <a:hlinkClick r:id="rId3"/>
              </a:rPr>
              <a:t>liye@ece.gatech.edu</a:t>
            </a:r>
            <a:r>
              <a:rPr lang="en-US" altLang="zh-CN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445624" cy="724942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Outlines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525963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Introduction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System Model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Recursive Convolutional Precoding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Performances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Introduction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Large-Scale Antenna (LSA) system</a:t>
            </a:r>
          </a:p>
          <a:p>
            <a:pPr lvl="1"/>
            <a:r>
              <a:rPr lang="en-US" altLang="zh-CN" sz="2400" dirty="0" smtClean="0"/>
              <a:t>Key technology for 5G</a:t>
            </a:r>
          </a:p>
          <a:p>
            <a:pPr lvl="1"/>
            <a:r>
              <a:rPr lang="en-US" altLang="zh-CN" sz="2400" dirty="0" smtClean="0"/>
              <a:t>Large amount of antennas at the base-station</a:t>
            </a:r>
          </a:p>
          <a:p>
            <a:pPr lvl="1"/>
            <a:r>
              <a:rPr lang="en-US" altLang="zh-CN" sz="2400" dirty="0" smtClean="0"/>
              <a:t>Improved spectrum- and energy-efficiencies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LSA-OFDM: combination of LSA and OFDM</a:t>
            </a:r>
          </a:p>
          <a:p>
            <a:pPr lvl="1"/>
            <a:r>
              <a:rPr lang="en-US" altLang="zh-CN" sz="2400" dirty="0" smtClean="0"/>
              <a:t>Straightforward evolution from MIMO-OFDM</a:t>
            </a:r>
          </a:p>
          <a:p>
            <a:pPr lvl="1"/>
            <a:r>
              <a:rPr lang="en-US" altLang="zh-CN" sz="2400" dirty="0" smtClean="0"/>
              <a:t>Provide frequency-selective channels for LSA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System Model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400600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Scenario: Downlink multiuser precoding</a:t>
            </a:r>
          </a:p>
          <a:p>
            <a:pPr lvl="1"/>
            <a:r>
              <a:rPr lang="en-US" altLang="zh-CN" sz="2400" dirty="0" smtClean="0"/>
              <a:t>M antennas at the BS</a:t>
            </a:r>
          </a:p>
          <a:p>
            <a:pPr lvl="1"/>
            <a:r>
              <a:rPr lang="en-US" altLang="zh-CN" sz="2400" dirty="0" smtClean="0"/>
              <a:t>P users with single antenna for each user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Received signal at n-</a:t>
            </a:r>
            <a:r>
              <a:rPr lang="en-US" altLang="zh-CN" sz="2800" dirty="0" err="1" smtClean="0">
                <a:solidFill>
                  <a:srgbClr val="C00000"/>
                </a:solidFill>
              </a:rPr>
              <a:t>th</a:t>
            </a:r>
            <a:r>
              <a:rPr lang="en-US" altLang="zh-CN" sz="2800" dirty="0" smtClean="0">
                <a:solidFill>
                  <a:srgbClr val="C00000"/>
                </a:solidFill>
              </a:rPr>
              <a:t> OFDM block and k-</a:t>
            </a:r>
            <a:r>
              <a:rPr lang="en-US" altLang="zh-CN" sz="2800" dirty="0" err="1" smtClean="0">
                <a:solidFill>
                  <a:srgbClr val="C00000"/>
                </a:solidFill>
              </a:rPr>
              <a:t>th</a:t>
            </a:r>
            <a:r>
              <a:rPr lang="en-US" altLang="zh-CN" sz="2800" dirty="0" smtClean="0">
                <a:solidFill>
                  <a:srgbClr val="C00000"/>
                </a:solidFill>
              </a:rPr>
              <a:t> subcarrier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Channel statistics with different large-scale gain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115616" y="3021340"/>
            <a:ext cx="6408712" cy="2279868"/>
            <a:chOff x="1115616" y="3021340"/>
            <a:chExt cx="6408712" cy="2279868"/>
          </a:xfrm>
        </p:grpSpPr>
        <p:graphicFrame>
          <p:nvGraphicFramePr>
            <p:cNvPr id="6" name="对象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0979296"/>
                </p:ext>
              </p:extLst>
            </p:nvPr>
          </p:nvGraphicFramePr>
          <p:xfrm>
            <a:off x="1835696" y="3021340"/>
            <a:ext cx="4956175" cy="349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5" name="Formula" r:id="rId4" imgW="2500920" imgH="176760" progId="Equation.Ribbit">
                    <p:embed/>
                  </p:oleObj>
                </mc:Choice>
                <mc:Fallback>
                  <p:oleObj name="Formula" r:id="rId4" imgW="2500920" imgH="176760" progId="Equation.Ribbit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5696" y="3021340"/>
                          <a:ext cx="4956175" cy="349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8" name="直接连接符 7"/>
            <p:cNvCxnSpPr/>
            <p:nvPr/>
          </p:nvCxnSpPr>
          <p:spPr>
            <a:xfrm>
              <a:off x="1835696" y="3453388"/>
              <a:ext cx="792088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>
              <a:off x="3059832" y="3453388"/>
              <a:ext cx="864096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995936" y="3453388"/>
              <a:ext cx="792088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4860032" y="3453388"/>
              <a:ext cx="792088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>
              <a:off x="6084168" y="3453388"/>
              <a:ext cx="720080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箭头连接符 16"/>
            <p:cNvCxnSpPr/>
            <p:nvPr/>
          </p:nvCxnSpPr>
          <p:spPr>
            <a:xfrm>
              <a:off x="2195736" y="3453388"/>
              <a:ext cx="0" cy="34784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115616" y="372922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P-by-1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receive vector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cxnSp>
          <p:nvCxnSpPr>
            <p:cNvPr id="20" name="直接箭头连接符 19"/>
            <p:cNvCxnSpPr/>
            <p:nvPr/>
          </p:nvCxnSpPr>
          <p:spPr>
            <a:xfrm>
              <a:off x="3491880" y="3453388"/>
              <a:ext cx="0" cy="1211942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627784" y="4593322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P-by-M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channel matrix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347864" y="372922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M-by-P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precoding matrix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cxnSp>
          <p:nvCxnSpPr>
            <p:cNvPr id="26" name="直接箭头连接符 25"/>
            <p:cNvCxnSpPr/>
            <p:nvPr/>
          </p:nvCxnSpPr>
          <p:spPr>
            <a:xfrm>
              <a:off x="5364088" y="3453388"/>
              <a:ext cx="0" cy="1211942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4499992" y="4593322"/>
              <a:ext cx="1872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P-by-1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transmit vector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cxnSp>
          <p:nvCxnSpPr>
            <p:cNvPr id="30" name="直接箭头连接符 29"/>
            <p:cNvCxnSpPr/>
            <p:nvPr/>
          </p:nvCxnSpPr>
          <p:spPr>
            <a:xfrm>
              <a:off x="6516216" y="3453388"/>
              <a:ext cx="0" cy="34784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5652120" y="3729226"/>
              <a:ext cx="1872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P-by-1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noise vector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cxnSp>
          <p:nvCxnSpPr>
            <p:cNvPr id="40" name="直接箭头连接符 39"/>
            <p:cNvCxnSpPr/>
            <p:nvPr/>
          </p:nvCxnSpPr>
          <p:spPr>
            <a:xfrm>
              <a:off x="4427984" y="3441194"/>
              <a:ext cx="0" cy="34784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6" name="对象 45"/>
          <p:cNvGraphicFramePr>
            <a:graphicFrameLocks noChangeAspect="1"/>
          </p:cNvGraphicFramePr>
          <p:nvPr/>
        </p:nvGraphicFramePr>
        <p:xfrm>
          <a:off x="611560" y="6021288"/>
          <a:ext cx="5616624" cy="351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Formula" r:id="rId6" imgW="3072240" imgH="191880" progId="Equation.Ribbit">
                  <p:embed/>
                </p:oleObj>
              </mc:Choice>
              <mc:Fallback>
                <p:oleObj name="Formula" r:id="rId6" imgW="3072240" imgH="191880" progId="Equation.Ribbit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6021288"/>
                        <a:ext cx="5616624" cy="3514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44208" y="6021288"/>
            <a:ext cx="2305053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" name="对象 50"/>
          <p:cNvGraphicFramePr>
            <a:graphicFrameLocks noChangeAspect="1"/>
          </p:cNvGraphicFramePr>
          <p:nvPr/>
        </p:nvGraphicFramePr>
        <p:xfrm>
          <a:off x="7812360" y="5589240"/>
          <a:ext cx="295612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Formula" r:id="rId9" imgW="134640" imgH="132120" progId="Equation.Ribbit">
                  <p:embed/>
                </p:oleObj>
              </mc:Choice>
              <mc:Fallback>
                <p:oleObj name="Formula" r:id="rId9" imgW="134640" imgH="13212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5589240"/>
                        <a:ext cx="295612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LSA-OFDM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1144" y="1417638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Drawback: large complexity of LSA-OFDM due to</a:t>
            </a:r>
          </a:p>
          <a:p>
            <a:pPr lvl="1"/>
            <a:r>
              <a:rPr lang="en-US" altLang="zh-CN" sz="2400" dirty="0" smtClean="0"/>
              <a:t>Huge number of IFFT/FFT modules</a:t>
            </a:r>
          </a:p>
          <a:p>
            <a:pPr lvl="1"/>
            <a:r>
              <a:rPr lang="en-US" altLang="zh-CN" sz="2400" dirty="0" smtClean="0"/>
              <a:t>Matrix inverse for ZF/MMSE </a:t>
            </a:r>
            <a:r>
              <a:rPr lang="en-US" altLang="zh-CN" sz="2400" dirty="0" err="1" smtClean="0"/>
              <a:t>precodings</a:t>
            </a:r>
            <a:endParaRPr lang="en-US" altLang="zh-CN" sz="2400" dirty="0" smtClean="0"/>
          </a:p>
          <a:p>
            <a:pPr marL="457200" lvl="1" indent="0">
              <a:buNone/>
            </a:pPr>
            <a:endParaRPr lang="en-US" altLang="zh-CN" sz="2400" dirty="0" smtClean="0"/>
          </a:p>
          <a:p>
            <a:pPr marL="457200" lvl="1" indent="0">
              <a:buNone/>
            </a:pPr>
            <a:endParaRPr lang="en-US" altLang="zh-CN" sz="2400" dirty="0" smtClean="0"/>
          </a:p>
          <a:p>
            <a:pPr marL="457200" lvl="1" indent="0">
              <a:buNone/>
            </a:pPr>
            <a:endParaRPr lang="en-US" altLang="zh-CN" sz="2400" dirty="0"/>
          </a:p>
          <a:p>
            <a:pPr marL="457200" lvl="1" indent="0">
              <a:buNone/>
            </a:pPr>
            <a:endParaRPr lang="en-US" altLang="zh-CN" sz="2400" dirty="0" smtClean="0"/>
          </a:p>
          <a:p>
            <a:pPr marL="457200" lvl="1" indent="0">
              <a:buNone/>
            </a:pPr>
            <a:endParaRPr lang="en-US" altLang="zh-CN" sz="2400" dirty="0" smtClean="0"/>
          </a:p>
          <a:p>
            <a:pPr marL="457200" lvl="1" indent="0">
              <a:buNone/>
            </a:pPr>
            <a:endParaRPr lang="en-US" altLang="zh-CN" sz="2400" dirty="0" smtClean="0"/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Our Solution: recursive convolutional precoding</a:t>
            </a:r>
          </a:p>
          <a:p>
            <a:pPr lvl="1"/>
            <a:r>
              <a:rPr lang="en-US" altLang="zh-CN" sz="2400" dirty="0" smtClean="0"/>
              <a:t>Recursive: no need of matrix inverse</a:t>
            </a:r>
          </a:p>
          <a:p>
            <a:pPr lvl="1"/>
            <a:r>
              <a:rPr lang="en-US" altLang="zh-CN" sz="2400" dirty="0" smtClean="0"/>
              <a:t>Convolutional: reduce the number of IFFT/FFTs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  <p:grpSp>
        <p:nvGrpSpPr>
          <p:cNvPr id="4" name="组合 3"/>
          <p:cNvGrpSpPr/>
          <p:nvPr/>
        </p:nvGrpSpPr>
        <p:grpSpPr>
          <a:xfrm>
            <a:off x="1367644" y="2780928"/>
            <a:ext cx="6408712" cy="2279868"/>
            <a:chOff x="1115616" y="3021340"/>
            <a:chExt cx="6408712" cy="2279868"/>
          </a:xfrm>
        </p:grpSpPr>
        <p:graphicFrame>
          <p:nvGraphicFramePr>
            <p:cNvPr id="5" name="对象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68403057"/>
                </p:ext>
              </p:extLst>
            </p:nvPr>
          </p:nvGraphicFramePr>
          <p:xfrm>
            <a:off x="1835696" y="3021340"/>
            <a:ext cx="4956175" cy="349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3" name="Formula" r:id="rId4" imgW="2500920" imgH="176760" progId="Equation.Ribbit">
                    <p:embed/>
                  </p:oleObj>
                </mc:Choice>
                <mc:Fallback>
                  <p:oleObj name="Formula" r:id="rId4" imgW="2500920" imgH="176760" progId="Equation.Ribbit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5696" y="3021340"/>
                          <a:ext cx="4956175" cy="349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6" name="直接连接符 5"/>
            <p:cNvCxnSpPr/>
            <p:nvPr/>
          </p:nvCxnSpPr>
          <p:spPr>
            <a:xfrm>
              <a:off x="1835696" y="3453388"/>
              <a:ext cx="792088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>
              <a:off x="3059832" y="3453388"/>
              <a:ext cx="864096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3995936" y="3453388"/>
              <a:ext cx="792088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>
              <a:off x="4860032" y="3453388"/>
              <a:ext cx="792088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6084168" y="3453388"/>
              <a:ext cx="720080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箭头连接符 10"/>
            <p:cNvCxnSpPr/>
            <p:nvPr/>
          </p:nvCxnSpPr>
          <p:spPr>
            <a:xfrm>
              <a:off x="2195736" y="3453388"/>
              <a:ext cx="0" cy="34784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8"/>
            <p:cNvSpPr txBox="1"/>
            <p:nvPr/>
          </p:nvSpPr>
          <p:spPr>
            <a:xfrm>
              <a:off x="1115616" y="372922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P-by-1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receive vector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cxnSp>
          <p:nvCxnSpPr>
            <p:cNvPr id="13" name="直接箭头连接符 12"/>
            <p:cNvCxnSpPr/>
            <p:nvPr/>
          </p:nvCxnSpPr>
          <p:spPr>
            <a:xfrm>
              <a:off x="3491880" y="3453388"/>
              <a:ext cx="0" cy="1211942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21"/>
            <p:cNvSpPr txBox="1"/>
            <p:nvPr/>
          </p:nvSpPr>
          <p:spPr>
            <a:xfrm>
              <a:off x="2627784" y="4593322"/>
              <a:ext cx="17281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P-by-M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channel matrix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15" name="TextBox 24"/>
            <p:cNvSpPr txBox="1"/>
            <p:nvPr/>
          </p:nvSpPr>
          <p:spPr>
            <a:xfrm>
              <a:off x="3347864" y="3729226"/>
              <a:ext cx="216024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M-by-P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precoding matrix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cxnSp>
          <p:nvCxnSpPr>
            <p:cNvPr id="16" name="直接箭头连接符 15"/>
            <p:cNvCxnSpPr/>
            <p:nvPr/>
          </p:nvCxnSpPr>
          <p:spPr>
            <a:xfrm>
              <a:off x="5364088" y="3453388"/>
              <a:ext cx="0" cy="1211942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28"/>
            <p:cNvSpPr txBox="1"/>
            <p:nvPr/>
          </p:nvSpPr>
          <p:spPr>
            <a:xfrm>
              <a:off x="4499992" y="4593322"/>
              <a:ext cx="1872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P-by-1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transmit vector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cxnSp>
          <p:nvCxnSpPr>
            <p:cNvPr id="18" name="直接箭头连接符 17"/>
            <p:cNvCxnSpPr/>
            <p:nvPr/>
          </p:nvCxnSpPr>
          <p:spPr>
            <a:xfrm>
              <a:off x="6516216" y="3453388"/>
              <a:ext cx="0" cy="34784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30"/>
            <p:cNvSpPr txBox="1"/>
            <p:nvPr/>
          </p:nvSpPr>
          <p:spPr>
            <a:xfrm>
              <a:off x="5652120" y="3729226"/>
              <a:ext cx="1872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P-by-1</a:t>
              </a:r>
            </a:p>
            <a:p>
              <a:pPr algn="ctr"/>
              <a:r>
                <a:rPr lang="en-US" altLang="zh-CN" sz="2000" dirty="0" smtClean="0">
                  <a:solidFill>
                    <a:srgbClr val="002060"/>
                  </a:solidFill>
                </a:rPr>
                <a:t>noise vector</a:t>
              </a:r>
              <a:endParaRPr lang="zh-CN" altLang="en-US" sz="2000" dirty="0">
                <a:solidFill>
                  <a:srgbClr val="002060"/>
                </a:solidFill>
              </a:endParaRPr>
            </a:p>
          </p:txBody>
        </p:sp>
        <p:cxnSp>
          <p:nvCxnSpPr>
            <p:cNvPr id="20" name="直接箭头连接符 19"/>
            <p:cNvCxnSpPr/>
            <p:nvPr/>
          </p:nvCxnSpPr>
          <p:spPr>
            <a:xfrm>
              <a:off x="4427984" y="3441194"/>
              <a:ext cx="0" cy="347846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Recursive Convolutional Precoding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353347"/>
          </a:xfrm>
        </p:spPr>
        <p:txBody>
          <a:bodyPr/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Low-complexity of recursive convolutional precoding</a:t>
            </a:r>
          </a:p>
          <a:p>
            <a:pPr lvl="1"/>
            <a:r>
              <a:rPr lang="en-US" altLang="zh-CN" sz="2400" dirty="0" smtClean="0"/>
              <a:t>Recursive: no need of matrix inverse</a:t>
            </a:r>
          </a:p>
          <a:p>
            <a:pPr lvl="1"/>
            <a:r>
              <a:rPr lang="en-US" altLang="zh-CN" sz="2400" dirty="0" smtClean="0"/>
              <a:t>Convolutional: reduce the number of IFFT/FFTs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From traditional to recursive convolutional precoding</a:t>
            </a:r>
          </a:p>
          <a:p>
            <a:pPr lvl="1"/>
            <a:r>
              <a:rPr lang="en-US" altLang="zh-CN" sz="2400" dirty="0" smtClean="0"/>
              <a:t>Step I: conversion from traditional frequency-domain (FD)</a:t>
            </a:r>
          </a:p>
          <a:p>
            <a:pPr lvl="1">
              <a:buNone/>
            </a:pPr>
            <a:r>
              <a:rPr lang="en-US" altLang="zh-CN" sz="2400" dirty="0" smtClean="0"/>
              <a:t>                precoding to recursive FD precoding</a:t>
            </a:r>
          </a:p>
          <a:p>
            <a:pPr lvl="1"/>
            <a:r>
              <a:rPr lang="en-US" altLang="zh-CN" sz="2400" dirty="0" smtClean="0"/>
              <a:t>Step II: conversion from recursive FD precoding to </a:t>
            </a:r>
          </a:p>
          <a:p>
            <a:pPr lvl="1">
              <a:buNone/>
            </a:pPr>
            <a:r>
              <a:rPr lang="en-US" altLang="zh-CN" sz="2400" dirty="0" smtClean="0"/>
              <a:t>                  convolutional precoding in time domain (TD)</a:t>
            </a:r>
          </a:p>
          <a:p>
            <a:pPr lvl="1"/>
            <a:endParaRPr lang="en-US" altLang="zh-CN" sz="2400" dirty="0" smtClean="0">
              <a:solidFill>
                <a:srgbClr val="C00000"/>
              </a:solidFill>
            </a:endParaRPr>
          </a:p>
          <a:p>
            <a:pPr lvl="1"/>
            <a:endParaRPr lang="en-US" altLang="zh-CN" sz="2400" dirty="0" smtClean="0">
              <a:solidFill>
                <a:srgbClr val="C00000"/>
              </a:solidFill>
            </a:endParaRPr>
          </a:p>
          <a:p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5517232"/>
            <a:ext cx="77343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3945250"/>
            <a:ext cx="7755260" cy="782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Step I  </a:t>
            </a:r>
            <a:endParaRPr lang="zh-CN" altLang="en-US" sz="3600" b="1" dirty="0"/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251520" y="980728"/>
            <a:ext cx="8496300" cy="4857403"/>
          </a:xfrm>
        </p:spPr>
        <p:txBody>
          <a:bodyPr/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Traditional FD precoding (e.g. ZF)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Taylor expansion (matrix form)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Taylor expansion (vector form)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Recursive FD precoding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pPr lvl="1"/>
            <a:endParaRPr lang="en-US" altLang="zh-CN" dirty="0" smtClean="0"/>
          </a:p>
        </p:txBody>
      </p:sp>
      <p:sp>
        <p:nvSpPr>
          <p:cNvPr id="9" name="下箭头 8"/>
          <p:cNvSpPr/>
          <p:nvPr/>
        </p:nvSpPr>
        <p:spPr>
          <a:xfrm>
            <a:off x="5796136" y="2060848"/>
            <a:ext cx="503238" cy="4322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899592" y="4725144"/>
            <a:ext cx="15744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kern="0" dirty="0">
                <a:solidFill>
                  <a:srgbClr val="0070C0"/>
                </a:solidFill>
              </a:rPr>
              <a:t>p-</a:t>
            </a:r>
            <a:r>
              <a:rPr lang="en-US" altLang="zh-CN" kern="0" dirty="0" err="1">
                <a:solidFill>
                  <a:srgbClr val="0070C0"/>
                </a:solidFill>
              </a:rPr>
              <a:t>th</a:t>
            </a:r>
            <a:r>
              <a:rPr lang="en-US" altLang="zh-CN" kern="0" dirty="0">
                <a:solidFill>
                  <a:srgbClr val="0070C0"/>
                </a:solidFill>
              </a:rPr>
              <a:t> </a:t>
            </a:r>
            <a:r>
              <a:rPr lang="en-US" altLang="zh-CN" kern="0" dirty="0" smtClean="0">
                <a:solidFill>
                  <a:srgbClr val="0070C0"/>
                </a:solidFill>
              </a:rPr>
              <a:t>column</a:t>
            </a:r>
            <a:r>
              <a:rPr lang="en-US" altLang="zh-CN" kern="0" dirty="0">
                <a:solidFill>
                  <a:srgbClr val="0070C0"/>
                </a:solidFill>
              </a:rPr>
              <a:t> of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12217" y="3212976"/>
            <a:ext cx="3355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Q+1-th </a:t>
            </a:r>
            <a:r>
              <a:rPr lang="en-US" altLang="zh-CN" kern="0" dirty="0">
                <a:solidFill>
                  <a:srgbClr val="0070C0"/>
                </a:solidFill>
              </a:rPr>
              <a:t>order </a:t>
            </a:r>
            <a:r>
              <a:rPr lang="en-US" altLang="zh-CN" kern="0" dirty="0" smtClean="0">
                <a:solidFill>
                  <a:srgbClr val="0070C0"/>
                </a:solidFill>
              </a:rPr>
              <a:t>Taylor expression </a:t>
            </a:r>
            <a:r>
              <a:rPr lang="en-US" altLang="zh-CN" kern="0" dirty="0">
                <a:solidFill>
                  <a:srgbClr val="0070C0"/>
                </a:solidFill>
              </a:rPr>
              <a:t>of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3995936" y="3284984"/>
          <a:ext cx="82073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Formula" r:id="rId6" imgW="501840" imgH="176760" progId="Equation.Ribbit">
                  <p:embed/>
                </p:oleObj>
              </mc:Choice>
              <mc:Fallback>
                <p:oleObj name="Formula" r:id="rId6" imgW="501840" imgH="17676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284984"/>
                        <a:ext cx="820737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2411760" y="4751809"/>
          <a:ext cx="12319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Formula" r:id="rId8" imgW="753120" imgH="203400" progId="Equation.Ribbit">
                  <p:embed/>
                </p:oleObj>
              </mc:Choice>
              <mc:Fallback>
                <p:oleObj name="Formula" r:id="rId8" imgW="753120" imgH="20340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751809"/>
                        <a:ext cx="12319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矩形 20"/>
          <p:cNvSpPr/>
          <p:nvPr/>
        </p:nvSpPr>
        <p:spPr>
          <a:xfrm>
            <a:off x="6372200" y="2060848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>
                <a:solidFill>
                  <a:srgbClr val="0070C0"/>
                </a:solidFill>
              </a:rPr>
              <a:t>Taylor expression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444208" y="4869160"/>
            <a:ext cx="24479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From order recursion to time recursion</a:t>
            </a:r>
            <a:endParaRPr lang="zh-CN" altLang="en-US" kern="0" dirty="0">
              <a:solidFill>
                <a:srgbClr val="0070C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55776" y="1484784"/>
            <a:ext cx="44481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331640" y="2564904"/>
            <a:ext cx="7128792" cy="548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直接连接符 26"/>
          <p:cNvCxnSpPr/>
          <p:nvPr/>
        </p:nvCxnSpPr>
        <p:spPr>
          <a:xfrm>
            <a:off x="1403648" y="2996952"/>
            <a:ext cx="1224136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下箭头 33"/>
          <p:cNvSpPr/>
          <p:nvPr/>
        </p:nvSpPr>
        <p:spPr>
          <a:xfrm>
            <a:off x="5796136" y="3068960"/>
            <a:ext cx="50323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6372200" y="3284984"/>
            <a:ext cx="2699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Matrix form to vector form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7" name="下箭头 36"/>
          <p:cNvSpPr/>
          <p:nvPr/>
        </p:nvSpPr>
        <p:spPr>
          <a:xfrm>
            <a:off x="5796136" y="4581128"/>
            <a:ext cx="503238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42" name="直接箭头连接符 41"/>
          <p:cNvCxnSpPr/>
          <p:nvPr/>
        </p:nvCxnSpPr>
        <p:spPr>
          <a:xfrm>
            <a:off x="1979712" y="2996952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1187624" y="4521314"/>
            <a:ext cx="1224136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>
            <a:off x="1763688" y="4521314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Step II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Recursive FD precoding</a:t>
            </a:r>
          </a:p>
          <a:p>
            <a:endParaRPr lang="en-US" altLang="zh-CN" dirty="0" smtClean="0"/>
          </a:p>
          <a:p>
            <a:endParaRPr lang="en-US" altLang="zh-CN" sz="2800" dirty="0" smtClean="0"/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Re-</a:t>
            </a:r>
            <a:r>
              <a:rPr lang="en-US" altLang="zh-CN" sz="2800" dirty="0" err="1" smtClean="0">
                <a:solidFill>
                  <a:srgbClr val="C00000"/>
                </a:solidFill>
              </a:rPr>
              <a:t>arrang</a:t>
            </a:r>
            <a:r>
              <a:rPr lang="en-US" altLang="zh-CN" sz="2800" dirty="0" smtClean="0">
                <a:solidFill>
                  <a:srgbClr val="C00000"/>
                </a:solidFill>
              </a:rPr>
              <a:t> vector representation</a:t>
            </a:r>
          </a:p>
          <a:p>
            <a:endParaRPr lang="en-US" altLang="zh-CN" sz="2800" dirty="0" smtClean="0"/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Converted to convolutional precoding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1340768"/>
            <a:ext cx="7488832" cy="811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2996952"/>
            <a:ext cx="6179591" cy="7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5085184"/>
            <a:ext cx="6480720" cy="759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直接连接符 8"/>
          <p:cNvCxnSpPr/>
          <p:nvPr/>
        </p:nvCxnSpPr>
        <p:spPr>
          <a:xfrm>
            <a:off x="1187624" y="1916832"/>
            <a:ext cx="1224136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1763688" y="1916832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683568" y="2204864"/>
            <a:ext cx="54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vector includes precoding coefficients on al l antennas</a:t>
            </a:r>
            <a:endParaRPr lang="zh-CN" altLang="en-US" dirty="0">
              <a:solidFill>
                <a:srgbClr val="0070C0"/>
              </a:solidFill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1043608" y="3573016"/>
            <a:ext cx="1224136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1691680" y="3573016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611560" y="3789040"/>
            <a:ext cx="54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vector includes precoding coefficients on al l subcarriers</a:t>
            </a:r>
            <a:endParaRPr lang="zh-CN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15" name="对象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631925"/>
              </p:ext>
            </p:extLst>
          </p:nvPr>
        </p:nvGraphicFramePr>
        <p:xfrm>
          <a:off x="1331640" y="4740864"/>
          <a:ext cx="3113534" cy="339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Formula" r:id="rId7" imgW="1642320" imgH="179280" progId="Equation.Ribbit">
                  <p:embed/>
                </p:oleObj>
              </mc:Choice>
              <mc:Fallback>
                <p:oleObj name="Formula" r:id="rId7" imgW="1642320" imgH="179280" progId="Equation.Ribbit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740864"/>
                        <a:ext cx="3113534" cy="3398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下箭头 15"/>
          <p:cNvSpPr/>
          <p:nvPr/>
        </p:nvSpPr>
        <p:spPr>
          <a:xfrm>
            <a:off x="6516216" y="2060848"/>
            <a:ext cx="50323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7092280" y="2276872"/>
            <a:ext cx="1872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vector re-arrange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8" name="下箭头 17"/>
          <p:cNvSpPr/>
          <p:nvPr/>
        </p:nvSpPr>
        <p:spPr>
          <a:xfrm>
            <a:off x="6516216" y="3717032"/>
            <a:ext cx="503238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7092280" y="4149080"/>
            <a:ext cx="1872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IDFT</a:t>
            </a:r>
            <a:endParaRPr lang="zh-CN" altLang="en-US" dirty="0">
              <a:solidFill>
                <a:srgbClr val="0070C0"/>
              </a:solidFill>
            </a:endParaRPr>
          </a:p>
        </p:txBody>
      </p:sp>
      <p:cxnSp>
        <p:nvCxnSpPr>
          <p:cNvPr id="20" name="直接连接符 19"/>
          <p:cNvCxnSpPr/>
          <p:nvPr/>
        </p:nvCxnSpPr>
        <p:spPr>
          <a:xfrm>
            <a:off x="6732240" y="5661248"/>
            <a:ext cx="792088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7164288" y="5661248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5364088" y="6021288"/>
            <a:ext cx="36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Estimation error for adaptive control</a:t>
            </a:r>
            <a:endParaRPr lang="zh-CN" altLang="en-US" dirty="0">
              <a:solidFill>
                <a:srgbClr val="0070C0"/>
              </a:solidFill>
            </a:endParaRPr>
          </a:p>
        </p:txBody>
      </p:sp>
      <p:cxnSp>
        <p:nvCxnSpPr>
          <p:cNvPr id="24" name="直接箭头连接符 21"/>
          <p:cNvCxnSpPr/>
          <p:nvPr/>
        </p:nvCxnSpPr>
        <p:spPr>
          <a:xfrm flipH="1">
            <a:off x="4133403" y="5661248"/>
            <a:ext cx="1705793" cy="54470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19"/>
          <p:cNvCxnSpPr/>
          <p:nvPr/>
        </p:nvCxnSpPr>
        <p:spPr>
          <a:xfrm>
            <a:off x="5443151" y="5661248"/>
            <a:ext cx="792088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2"/>
          <p:cNvSpPr/>
          <p:nvPr/>
        </p:nvSpPr>
        <p:spPr>
          <a:xfrm>
            <a:off x="3563888" y="6100727"/>
            <a:ext cx="5695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CIR</a:t>
            </a:r>
            <a:endParaRPr lang="zh-CN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</TotalTime>
  <Words>988</Words>
  <Application>Microsoft Office PowerPoint</Application>
  <PresentationFormat>全屏显示(4:3)</PresentationFormat>
  <Paragraphs>191</Paragraphs>
  <Slides>17</Slides>
  <Notes>17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宋体</vt:lpstr>
      <vt:lpstr>Arial</vt:lpstr>
      <vt:lpstr>Calibri</vt:lpstr>
      <vt:lpstr>Office 主题</vt:lpstr>
      <vt:lpstr>Formula</vt:lpstr>
      <vt:lpstr>Low-Complexity Recursive Convolutional Precoding for OFDM-based Large-Scale Antenna Systems</vt:lpstr>
      <vt:lpstr>Authors</vt:lpstr>
      <vt:lpstr>Outlines</vt:lpstr>
      <vt:lpstr>Introduction</vt:lpstr>
      <vt:lpstr>System Model</vt:lpstr>
      <vt:lpstr>LSA-OFDM</vt:lpstr>
      <vt:lpstr>Recursive Convolutional Precoding</vt:lpstr>
      <vt:lpstr>Step I  </vt:lpstr>
      <vt:lpstr>Step II</vt:lpstr>
      <vt:lpstr>Structure</vt:lpstr>
      <vt:lpstr>Convolutional precoding</vt:lpstr>
      <vt:lpstr>Recursive updating</vt:lpstr>
      <vt:lpstr>Error Calculation</vt:lpstr>
      <vt:lpstr>Performances</vt:lpstr>
      <vt:lpstr>Complexity comparison</vt:lpstr>
      <vt:lpstr>SER Simulation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Low-Complexity Recursive Convolutional Precoding for OFDM-based Large-Scale Antenna Systems</dc:title>
  <dc:creator>Yinsheng.Liu</dc:creator>
  <cp:lastModifiedBy>hanwei (I)</cp:lastModifiedBy>
  <cp:revision>119</cp:revision>
  <cp:lastPrinted>2016-03-21T02:20:37Z</cp:lastPrinted>
  <dcterms:created xsi:type="dcterms:W3CDTF">2016-03-15T14:47:43Z</dcterms:created>
  <dcterms:modified xsi:type="dcterms:W3CDTF">2016-03-21T12:11:52Z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1458530746</vt:lpwstr>
  </property>
</Properties>
</file>