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</p:sldIdLst>
  <p:sldSz cx="9144000" cy="6858000" type="screen4x3"/>
  <p:notesSz cx="10234613" cy="70993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72634" autoAdjust="0"/>
  </p:normalViewPr>
  <p:slideViewPr>
    <p:cSldViewPr>
      <p:cViewPr varScale="1">
        <p:scale>
          <a:sx n="85" d="100"/>
          <a:sy n="85" d="100"/>
        </p:scale>
        <p:origin x="16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114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797248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7D15A1-236E-4167-A741-F12751F7CF62}" type="datetimeFigureOut">
              <a:rPr lang="zh-CN" altLang="en-US" smtClean="0"/>
              <a:t>2016/3/21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797248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8E7D920-87FE-4955-99BD-00C17F7ECC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70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8" y="1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8F963CD-A836-4D30-9F0E-C4928966F52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9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3104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8" y="6743104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4B53BD1-227F-4918-9ADD-59617925F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50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proposed recursive convolutional </a:t>
            </a:r>
            <a:r>
              <a:rPr lang="en-US" dirty="0" err="1" smtClean="0"/>
              <a:t>precoder</a:t>
            </a:r>
            <a:r>
              <a:rPr lang="en-US" dirty="0" smtClean="0"/>
              <a:t> can be summarized</a:t>
            </a:r>
            <a:r>
              <a:rPr lang="en-US" baseline="0" dirty="0" smtClean="0"/>
              <a:t> as two major parts:</a:t>
            </a:r>
          </a:p>
          <a:p>
            <a:endParaRPr lang="en-US" baseline="0" dirty="0" smtClean="0"/>
          </a:p>
          <a:p>
            <a:r>
              <a:rPr lang="en-US" dirty="0" smtClean="0"/>
              <a:t>A discrete-time</a:t>
            </a:r>
            <a:r>
              <a:rPr lang="en-US" baseline="0" dirty="0" smtClean="0"/>
              <a:t> vector </a:t>
            </a:r>
            <a:r>
              <a:rPr lang="en-US" baseline="0" dirty="0" err="1" smtClean="0"/>
              <a:t>prefilter</a:t>
            </a:r>
            <a:r>
              <a:rPr lang="en-US" baseline="0" dirty="0" smtClean="0"/>
              <a:t> for each user, and an algorithmic module for filter updating and channel variation tracking.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6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major</a:t>
            </a:r>
            <a:r>
              <a:rPr lang="en-US" baseline="0" dirty="0" smtClean="0"/>
              <a:t> benefit of replacing per subcarrier MIMO </a:t>
            </a:r>
            <a:r>
              <a:rPr lang="en-US" baseline="0" dirty="0" err="1" smtClean="0"/>
              <a:t>precoder</a:t>
            </a:r>
            <a:r>
              <a:rPr lang="en-US" baseline="0" dirty="0" smtClean="0"/>
              <a:t> by per user vector </a:t>
            </a:r>
            <a:r>
              <a:rPr lang="en-US" baseline="0" dirty="0" err="1" smtClean="0"/>
              <a:t>prefilter</a:t>
            </a:r>
            <a:r>
              <a:rPr lang="en-US" baseline="0" dirty="0" smtClean="0"/>
              <a:t> is that only P &lt;&lt; M IFFT modules in total are required.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vector </a:t>
            </a:r>
            <a:r>
              <a:rPr lang="en-US" baseline="0" dirty="0" err="1" smtClean="0"/>
              <a:t>prefilters</a:t>
            </a:r>
            <a:r>
              <a:rPr lang="en-US" baseline="0" dirty="0" smtClean="0"/>
              <a:t> consist of P</a:t>
            </a:r>
            <a:r>
              <a:rPr lang="en-US" altLang="zh-CN" baseline="0" dirty="0" smtClean="0"/>
              <a:t>2</a:t>
            </a:r>
            <a:r>
              <a:rPr lang="en-US" baseline="0" dirty="0" smtClean="0"/>
              <a:t>ML taps, which is far less than the complexity of M IFFT modules.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1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1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43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0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70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8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0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6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Massive-MIMO</a:t>
            </a:r>
            <a:r>
              <a:rPr lang="en-US" baseline="0" dirty="0" smtClean="0"/>
              <a:t> is the key enabling technology for the future 5G wireless communication systems.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Massive-MIMO system, the base-station is equipped with a large antenna array.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large amount of array elements will provide significant spectral and energy efficiency gains for the wireless network.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the system model, we consider the scenario of downlink multiuser precoding in a cell. 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baseline="0" dirty="0" smtClean="0"/>
              <a:t>BS has M antennas to serve P users with single antenna for each user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received signal at the k-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subcarrier of the n-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OFDM block can be represented by the following </a:t>
            </a:r>
            <a:r>
              <a:rPr lang="en-US" baseline="0" dirty="0" smtClean="0"/>
              <a:t>model.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evolution from MIMO-OFDM to Massive-MIMO-OFDM is straightforward, however the traditional MIMO-OFDM architect suffers from a few significant drawbacks in the Massive-MIMO scenario.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First, </a:t>
            </a:r>
            <a:r>
              <a:rPr lang="en-US" altLang="zh-CN" baseline="0" dirty="0" smtClean="0"/>
              <a:t>the MIMO-OFDM architect accomplishes </a:t>
            </a:r>
            <a:r>
              <a:rPr lang="en-US" baseline="0" dirty="0" smtClean="0"/>
              <a:t>the mapping from user-domain (P) to spatial-domain (M) in a per sub-carrier (K) manner. The </a:t>
            </a:r>
            <a:r>
              <a:rPr lang="en-US" baseline="0" dirty="0" err="1" smtClean="0"/>
              <a:t>precoded</a:t>
            </a:r>
            <a:r>
              <a:rPr lang="en-US" baseline="0" dirty="0" smtClean="0"/>
              <a:t> signals are then transformed back into time-domain waveform via IFFT operations for each one of the M spatial sub-streams.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it is not a problem when M &lt;&lt; K due to limited (M) IFFT operations, </a:t>
            </a:r>
            <a:r>
              <a:rPr lang="en-US" altLang="zh-CN" baseline="0" dirty="0" smtClean="0"/>
              <a:t>it consumes significant computational efforts and power resources, </a:t>
            </a:r>
            <a:r>
              <a:rPr lang="en-US" baseline="0" dirty="0" smtClean="0"/>
              <a:t>when M &gt;&gt; K, as in Massive-MIMO-OFDM case.</a:t>
            </a:r>
            <a:endParaRPr lang="en-US" sz="1300" dirty="0"/>
          </a:p>
          <a:p>
            <a:endParaRPr lang="en-US" sz="1300" dirty="0" smtClean="0"/>
          </a:p>
          <a:p>
            <a:r>
              <a:rPr lang="en-US" sz="1300" dirty="0" smtClean="0"/>
              <a:t>Second</a:t>
            </a:r>
            <a:r>
              <a:rPr lang="en-US" sz="1300" dirty="0"/>
              <a:t>, </a:t>
            </a:r>
            <a:r>
              <a:rPr lang="en-US" sz="1300" dirty="0" smtClean="0"/>
              <a:t>the ZF/MMSE </a:t>
            </a:r>
            <a:r>
              <a:rPr lang="en-US" sz="1300" dirty="0" err="1" smtClean="0"/>
              <a:t>precoding</a:t>
            </a:r>
            <a:r>
              <a:rPr lang="en-US" sz="1300" dirty="0" smtClean="0"/>
              <a:t> requires channel inversion. While it is not a problem when both M and P are small, it consumes significant</a:t>
            </a:r>
            <a:r>
              <a:rPr lang="en-US" sz="1300" baseline="0" dirty="0" smtClean="0"/>
              <a:t> computational efforts and power resources as in Massive-MIMO-OFDM case. </a:t>
            </a: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4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In</a:t>
            </a:r>
            <a:r>
              <a:rPr lang="en-US" altLang="zh-CN" sz="1200" baseline="0" dirty="0" smtClean="0"/>
              <a:t> this talk, </a:t>
            </a:r>
            <a:r>
              <a:rPr lang="en-US" altLang="zh-CN" sz="1200" dirty="0" smtClean="0"/>
              <a:t>the authors proposed a low complexity recursive convolutional </a:t>
            </a:r>
            <a:r>
              <a:rPr lang="en-US" altLang="zh-CN" sz="1200" dirty="0" err="1" smtClean="0"/>
              <a:t>precoding</a:t>
            </a:r>
            <a:r>
              <a:rPr lang="en-US" altLang="zh-CN" sz="1200" dirty="0" smtClean="0"/>
              <a:t> scheme for Massive</a:t>
            </a:r>
            <a:r>
              <a:rPr lang="en-US" altLang="zh-CN" sz="1200" baseline="0" dirty="0" smtClean="0"/>
              <a:t> MIMO</a:t>
            </a:r>
            <a:r>
              <a:rPr lang="en-US" altLang="zh-CN" sz="1200" dirty="0" smtClean="0"/>
              <a:t>,</a:t>
            </a:r>
            <a:r>
              <a:rPr lang="en-US" altLang="zh-CN" sz="1200" baseline="0" dirty="0" smtClean="0"/>
              <a:t> where two major steps are followed: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First, to replace the MIMO </a:t>
            </a:r>
            <a:r>
              <a:rPr lang="en-US" altLang="zh-CN" baseline="0" dirty="0" err="1" smtClean="0"/>
              <a:t>precoder</a:t>
            </a:r>
            <a:r>
              <a:rPr lang="en-US" altLang="zh-CN" baseline="0" dirty="0" smtClean="0"/>
              <a:t> with a recursive MIMO </a:t>
            </a:r>
            <a:r>
              <a:rPr lang="en-US" altLang="zh-CN" baseline="0" dirty="0" err="1" smtClean="0"/>
              <a:t>precoder</a:t>
            </a:r>
            <a:r>
              <a:rPr lang="en-US" altLang="zh-CN" baseline="0" dirty="0" smtClean="0"/>
              <a:t> without matrix inversion, and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Second, to replace the frequency-domain </a:t>
            </a:r>
            <a:r>
              <a:rPr lang="en-US" altLang="zh-CN" baseline="0" dirty="0" err="1" smtClean="0"/>
              <a:t>precoder</a:t>
            </a:r>
            <a:r>
              <a:rPr lang="en-US" altLang="zh-CN" baseline="0" dirty="0" smtClean="0"/>
              <a:t> with a time domain pre-filter.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4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I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smtClean="0"/>
              <a:t>By using </a:t>
            </a:r>
            <a:r>
              <a:rPr lang="en-US" baseline="0" dirty="0" smtClean="0"/>
              <a:t>Taylor expansion, we can obtain </a:t>
            </a:r>
            <a:r>
              <a:rPr lang="en-US" baseline="0" dirty="0" smtClean="0"/>
              <a:t>an order-recursive </a:t>
            </a:r>
            <a:r>
              <a:rPr lang="en-US" baseline="0" dirty="0" smtClean="0"/>
              <a:t>version of the ZF precoding.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Then</a:t>
            </a:r>
            <a:r>
              <a:rPr lang="en-US" baseline="0" dirty="0" smtClean="0"/>
              <a:t>, we can rewrite the matrix form Taylor expansion </a:t>
            </a:r>
            <a:r>
              <a:rPr lang="en-US" baseline="0" dirty="0" smtClean="0"/>
              <a:t>into </a:t>
            </a:r>
            <a:r>
              <a:rPr lang="en-US" baseline="0" dirty="0" smtClean="0"/>
              <a:t>a vector form. </a:t>
            </a:r>
            <a:r>
              <a:rPr lang="en-US" baseline="0" dirty="0" smtClean="0"/>
              <a:t>Here, </a:t>
            </a:r>
            <a:r>
              <a:rPr lang="en-US" baseline="0" dirty="0" smtClean="0"/>
              <a:t>we note that the recursion is actually driven by the expansion order Q, </a:t>
            </a:r>
            <a:endParaRPr lang="en-US" baseline="0" dirty="0" smtClean="0"/>
          </a:p>
          <a:p>
            <a:endParaRPr lang="en-US" sz="1300" dirty="0" smtClean="0"/>
          </a:p>
          <a:p>
            <a:r>
              <a:rPr lang="en-US" sz="1300" dirty="0" smtClean="0"/>
              <a:t>There is also an analogy</a:t>
            </a:r>
            <a:r>
              <a:rPr lang="en-US" sz="1300" baseline="0" dirty="0" smtClean="0"/>
              <a:t> between </a:t>
            </a:r>
            <a:r>
              <a:rPr lang="en-US" sz="1300" dirty="0" smtClean="0"/>
              <a:t>the </a:t>
            </a:r>
            <a:r>
              <a:rPr lang="en-US" sz="1300" dirty="0"/>
              <a:t>OFDM </a:t>
            </a:r>
            <a:r>
              <a:rPr lang="en-US" sz="1300" dirty="0" smtClean="0"/>
              <a:t>symbol index n and the expansion order Q. </a:t>
            </a:r>
          </a:p>
          <a:p>
            <a:endParaRPr lang="en-US" sz="1300" dirty="0" smtClean="0"/>
          </a:p>
          <a:p>
            <a:r>
              <a:rPr lang="en-US" sz="1300" dirty="0" smtClean="0"/>
              <a:t>In </a:t>
            </a:r>
            <a:r>
              <a:rPr lang="en-US" sz="1300" dirty="0"/>
              <a:t>other words, we can obtain recursive </a:t>
            </a:r>
            <a:r>
              <a:rPr lang="en-US" sz="1300" dirty="0" err="1" smtClean="0"/>
              <a:t>precoder</a:t>
            </a:r>
            <a:r>
              <a:rPr lang="en-US" sz="1300" dirty="0" smtClean="0"/>
              <a:t> indexed </a:t>
            </a:r>
            <a:r>
              <a:rPr lang="en-US" sz="1300" dirty="0"/>
              <a:t>by </a:t>
            </a:r>
            <a:r>
              <a:rPr lang="en-US" sz="1300" dirty="0" smtClean="0"/>
              <a:t>n, </a:t>
            </a:r>
            <a:r>
              <a:rPr lang="en-US" sz="1300" dirty="0"/>
              <a:t>if replacing </a:t>
            </a:r>
            <a:r>
              <a:rPr lang="en-US" sz="1300" i="1" dirty="0" smtClean="0"/>
              <a:t>Q</a:t>
            </a:r>
            <a:r>
              <a:rPr lang="en-US" sz="1300" dirty="0" smtClean="0"/>
              <a:t> with </a:t>
            </a:r>
            <a:r>
              <a:rPr lang="en-US" sz="1300" i="1" dirty="0"/>
              <a:t>n</a:t>
            </a:r>
            <a:r>
              <a:rPr lang="en-US" sz="130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12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 II, </a:t>
            </a:r>
            <a:r>
              <a:rPr lang="en-US" baseline="0" dirty="0" smtClean="0"/>
              <a:t>we manipulate the per-subcarrier MIMO </a:t>
            </a:r>
            <a:r>
              <a:rPr lang="en-US" baseline="0" dirty="0" err="1" smtClean="0"/>
              <a:t>precoders</a:t>
            </a:r>
            <a:r>
              <a:rPr lang="en-US" baseline="0" dirty="0" smtClean="0"/>
              <a:t> into per-user vector </a:t>
            </a:r>
            <a:r>
              <a:rPr lang="en-US" baseline="0" dirty="0" err="1" smtClean="0"/>
              <a:t>prefilters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</a:t>
            </a:r>
            <a:r>
              <a:rPr lang="en-US" baseline="0" dirty="0" smtClean="0"/>
              <a:t>this purpose, </a:t>
            </a:r>
            <a:r>
              <a:rPr lang="en-US" baseline="0" dirty="0" smtClean="0"/>
              <a:t>we re-arrange </a:t>
            </a:r>
            <a:r>
              <a:rPr lang="en-US" baseline="0" dirty="0" smtClean="0"/>
              <a:t>the </a:t>
            </a:r>
            <a:r>
              <a:rPr lang="en-US" baseline="0" dirty="0" err="1" smtClean="0"/>
              <a:t>precoder</a:t>
            </a:r>
            <a:r>
              <a:rPr lang="en-US" baseline="0" dirty="0" smtClean="0"/>
              <a:t> to </a:t>
            </a:r>
            <a:r>
              <a:rPr lang="en-US" baseline="0" dirty="0" smtClean="0"/>
              <a:t>let u_{</a:t>
            </a:r>
            <a:r>
              <a:rPr lang="en-US" baseline="0" dirty="0" err="1" smtClean="0"/>
              <a:t>m,p</a:t>
            </a:r>
            <a:r>
              <a:rPr lang="en-US" baseline="0" dirty="0" smtClean="0"/>
              <a:t>}[n] </a:t>
            </a:r>
            <a:r>
              <a:rPr lang="en-US" baseline="0" dirty="0" smtClean="0"/>
              <a:t>containing </a:t>
            </a:r>
            <a:r>
              <a:rPr lang="en-US" baseline="0" dirty="0" smtClean="0"/>
              <a:t>the </a:t>
            </a:r>
            <a:r>
              <a:rPr lang="en-US" baseline="0" dirty="0" err="1" smtClean="0"/>
              <a:t>precoding</a:t>
            </a:r>
            <a:r>
              <a:rPr lang="en-US" baseline="0" dirty="0" smtClean="0"/>
              <a:t> </a:t>
            </a:r>
            <a:r>
              <a:rPr lang="en-US" baseline="0" dirty="0" smtClean="0"/>
              <a:t>coefficients for user p over all </a:t>
            </a:r>
            <a:r>
              <a:rPr lang="en-US" baseline="0" dirty="0" smtClean="0"/>
              <a:t>subcarriers.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Then</a:t>
            </a:r>
            <a:r>
              <a:rPr lang="en-US" baseline="0" dirty="0" smtClean="0"/>
              <a:t>, </a:t>
            </a:r>
            <a:r>
              <a:rPr lang="en-US" baseline="0" dirty="0" smtClean="0"/>
              <a:t>a time domain </a:t>
            </a:r>
            <a:r>
              <a:rPr lang="en-US" baseline="0" dirty="0" err="1" smtClean="0"/>
              <a:t>prefilter</a:t>
            </a:r>
            <a:r>
              <a:rPr lang="en-US" baseline="0" dirty="0" smtClean="0"/>
              <a:t> can be obtained by IDFT, </a:t>
            </a:r>
            <a:r>
              <a:rPr lang="en-US" baseline="0" dirty="0" smtClean="0"/>
              <a:t>leading to the adaptive updating of the coefficients of the </a:t>
            </a:r>
            <a:r>
              <a:rPr lang="en-US" baseline="0" dirty="0" err="1" smtClean="0"/>
              <a:t>prefilter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53BD1-227F-4918-9ADD-59617925F8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ye@ece.gatech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Low-Complexity Recursive Convolutional Precoding</a:t>
            </a:r>
            <a:br>
              <a:rPr lang="en-US" altLang="zh-CN" sz="3200" b="1" dirty="0" smtClean="0">
                <a:solidFill>
                  <a:srgbClr val="C00000"/>
                </a:solidFill>
              </a:rPr>
            </a:br>
            <a:r>
              <a:rPr lang="en-US" altLang="zh-CN" sz="3200" b="1" dirty="0" smtClean="0">
                <a:solidFill>
                  <a:srgbClr val="C00000"/>
                </a:solidFill>
              </a:rPr>
              <a:t>for OFDM-based Large-Scale Antenna Systems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1187624" y="3573016"/>
            <a:ext cx="66247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2400" dirty="0"/>
              <a:t>Yinsheng </a:t>
            </a:r>
            <a:r>
              <a:rPr lang="en-US" altLang="zh-CN" sz="2400" dirty="0" smtClean="0"/>
              <a:t>Liu, </a:t>
            </a:r>
            <a:r>
              <a:rPr lang="en-US" altLang="zh-CN" sz="2400" dirty="0"/>
              <a:t>Beijing </a:t>
            </a:r>
            <a:r>
              <a:rPr lang="en-US" altLang="zh-CN" sz="2400" dirty="0" err="1"/>
              <a:t>Jiaotong</a:t>
            </a:r>
            <a:r>
              <a:rPr lang="en-US" altLang="zh-CN" sz="2400" dirty="0"/>
              <a:t> University, </a:t>
            </a:r>
            <a:r>
              <a:rPr lang="en-US" altLang="zh-CN" sz="2400" dirty="0" smtClean="0"/>
              <a:t>China</a:t>
            </a:r>
          </a:p>
          <a:p>
            <a:r>
              <a:rPr lang="en-US" altLang="zh-CN" sz="2400" dirty="0"/>
              <a:t>Geoffrey Ye </a:t>
            </a:r>
            <a:r>
              <a:rPr lang="en-US" altLang="zh-CN" sz="2400" dirty="0" smtClean="0"/>
              <a:t>Li, </a:t>
            </a:r>
            <a:r>
              <a:rPr lang="en-US" altLang="zh-CN" sz="2400" dirty="0"/>
              <a:t>Georgia Institute of Technology,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D:\Data\Paper\massive mimo\RTD precoding\ICASSP 2016\RC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996952"/>
            <a:ext cx="4248472" cy="323222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Structure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 includes</a:t>
            </a:r>
          </a:p>
          <a:p>
            <a:pPr lvl="1"/>
            <a:r>
              <a:rPr lang="en-US" altLang="zh-CN" sz="2400" dirty="0" smtClean="0"/>
              <a:t>convolutional precoding</a:t>
            </a:r>
          </a:p>
          <a:p>
            <a:pPr lvl="1"/>
            <a:r>
              <a:rPr lang="en-US" altLang="zh-CN" sz="2400" dirty="0" smtClean="0"/>
              <a:t>recursive updating</a:t>
            </a:r>
          </a:p>
          <a:p>
            <a:pPr lvl="1"/>
            <a:r>
              <a:rPr lang="en-US" altLang="zh-CN" sz="2400" dirty="0" smtClean="0"/>
              <a:t>error calculation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Convolutional precoding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3937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Recursive updating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895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Error Calculation</a:t>
            </a:r>
            <a:endParaRPr lang="zh-CN" alt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3992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</a:rPr>
              <a:t>Performances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Complexity comparison among</a:t>
            </a:r>
          </a:p>
          <a:p>
            <a:pPr lvl="1"/>
            <a:r>
              <a:rPr lang="en-US" sz="2400" dirty="0" smtClean="0"/>
              <a:t>Proposed approach</a:t>
            </a:r>
          </a:p>
          <a:p>
            <a:pPr lvl="1"/>
            <a:r>
              <a:rPr lang="en-US" sz="2400" dirty="0" smtClean="0"/>
              <a:t>Truncated polynomial expansion (TPE) (Q iterations)</a:t>
            </a:r>
          </a:p>
          <a:p>
            <a:pPr lvl="1"/>
            <a:r>
              <a:rPr lang="en-US" sz="2400" dirty="0" smtClean="0"/>
              <a:t>Traditional FD ZF 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(B subcarriers share same precoding matrix)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Symbol-error-rate (SER) simulation</a:t>
            </a:r>
          </a:p>
          <a:p>
            <a:pPr lvl="1"/>
            <a:r>
              <a:rPr lang="en-US" sz="2400" dirty="0" smtClean="0"/>
              <a:t>ETU channel with equal large gains for different users</a:t>
            </a:r>
          </a:p>
          <a:p>
            <a:pPr lvl="1"/>
            <a:r>
              <a:rPr lang="en-US" sz="2400" dirty="0" smtClean="0"/>
              <a:t>QPSK modulation</a:t>
            </a:r>
          </a:p>
          <a:p>
            <a:pPr lvl="1"/>
            <a:r>
              <a:rPr lang="en-US" sz="2400" dirty="0" smtClean="0"/>
              <a:t>5MHz LTE bandwidth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(512 FFT size and 300 data subcarriers)</a:t>
            </a:r>
          </a:p>
          <a:p>
            <a:pPr lvl="1"/>
            <a:r>
              <a:rPr lang="en-US" sz="2400" dirty="0" smtClean="0"/>
              <a:t>100 antennas and 10 users</a:t>
            </a:r>
          </a:p>
        </p:txBody>
      </p:sp>
    </p:spTree>
    <p:extLst>
      <p:ext uri="{BB962C8B-B14F-4D97-AF65-F5344CB8AC3E}">
        <p14:creationId xmlns:p14="http://schemas.microsoft.com/office/powerpoint/2010/main" val="3883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Complexity comparison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80720" y="3501008"/>
            <a:ext cx="3863280" cy="237626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Significant complexity reduction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67570"/>
            <a:ext cx="4940216" cy="439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6082" y="908720"/>
            <a:ext cx="7027918" cy="1873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SER Simulation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5456981"/>
            <a:ext cx="8229600" cy="1401019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Significant improvement than MF</a:t>
            </a:r>
          </a:p>
          <a:p>
            <a:r>
              <a:rPr lang="en-US" altLang="zh-CN" sz="2400" dirty="0" smtClean="0"/>
              <a:t>Better performance than ZF with similar complexity</a:t>
            </a:r>
          </a:p>
          <a:p>
            <a:endParaRPr lang="zh-CN" altLang="en-US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052736"/>
            <a:ext cx="5040560" cy="428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Conclusions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 can achieve lower complexity than traditional LSA-OFDM while maintaining satisfied performance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4690864" cy="72494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Authors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968552"/>
          </a:xfrm>
        </p:spPr>
        <p:txBody>
          <a:bodyPr>
            <a:normAutofit/>
          </a:bodyPr>
          <a:lstStyle/>
          <a:p>
            <a:r>
              <a:rPr lang="en-US" altLang="zh-CN" sz="2800" dirty="0" err="1" smtClean="0"/>
              <a:t>Yinsheng</a:t>
            </a:r>
            <a:r>
              <a:rPr lang="en-US" altLang="zh-CN" sz="2800" dirty="0" smtClean="0"/>
              <a:t> Liu</a:t>
            </a:r>
          </a:p>
          <a:p>
            <a:pPr>
              <a:buNone/>
            </a:pPr>
            <a:r>
              <a:rPr lang="en-US" altLang="zh-CN" sz="2800" dirty="0" smtClean="0"/>
              <a:t>	Beijing </a:t>
            </a:r>
            <a:r>
              <a:rPr lang="en-US" altLang="zh-CN" sz="2800" dirty="0" err="1" smtClean="0"/>
              <a:t>Jiaotong</a:t>
            </a:r>
            <a:r>
              <a:rPr lang="en-US" altLang="zh-CN" sz="2800" dirty="0" smtClean="0"/>
              <a:t> University, China</a:t>
            </a:r>
          </a:p>
          <a:p>
            <a:pPr>
              <a:buNone/>
            </a:pPr>
            <a:r>
              <a:rPr lang="en-US" altLang="zh-CN" sz="2800" dirty="0" smtClean="0"/>
              <a:t>	Email: </a:t>
            </a:r>
            <a:r>
              <a:rPr lang="en-US" altLang="zh-CN" sz="2800" dirty="0" smtClean="0">
                <a:hlinkClick r:id="rId3"/>
              </a:rPr>
              <a:t>ys.liu@bjtu.edu.cn.</a:t>
            </a:r>
          </a:p>
          <a:p>
            <a:r>
              <a:rPr lang="en-US" altLang="zh-CN" sz="2800" dirty="0" smtClean="0"/>
              <a:t>Geoffrey Ye Li</a:t>
            </a:r>
          </a:p>
          <a:p>
            <a:pPr>
              <a:buNone/>
            </a:pPr>
            <a:r>
              <a:rPr lang="en-US" altLang="zh-CN" sz="2800" dirty="0" smtClean="0"/>
              <a:t>	Georgia Institute of Technology, USA</a:t>
            </a:r>
          </a:p>
          <a:p>
            <a:pPr>
              <a:buNone/>
            </a:pPr>
            <a:r>
              <a:rPr lang="en-US" altLang="zh-CN" sz="2800" dirty="0" smtClean="0"/>
              <a:t>     Email: </a:t>
            </a:r>
            <a:r>
              <a:rPr lang="en-US" altLang="zh-CN" sz="2800" dirty="0" smtClean="0">
                <a:hlinkClick r:id="rId3"/>
              </a:rPr>
              <a:t>liye@ece.gatech.edu</a:t>
            </a:r>
            <a:r>
              <a:rPr lang="en-US" altLang="zh-CN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45624" cy="72494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Outlines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525963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System Model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Performances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Introduction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Large-Scale Antenna (LSA) system</a:t>
            </a:r>
          </a:p>
          <a:p>
            <a:pPr lvl="1"/>
            <a:r>
              <a:rPr lang="en-US" altLang="zh-CN" sz="2400" dirty="0" smtClean="0"/>
              <a:t>Key technology for 5G</a:t>
            </a:r>
          </a:p>
          <a:p>
            <a:pPr lvl="1"/>
            <a:r>
              <a:rPr lang="en-US" altLang="zh-CN" sz="2400" dirty="0" smtClean="0"/>
              <a:t>Large amount of antennas at the base-station</a:t>
            </a:r>
          </a:p>
          <a:p>
            <a:pPr lvl="1"/>
            <a:r>
              <a:rPr lang="en-US" altLang="zh-CN" sz="2400" dirty="0" smtClean="0"/>
              <a:t>Improved spectrum- and energy-efficiencies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LSA-OFDM: combination of LSA and OFDM</a:t>
            </a:r>
          </a:p>
          <a:p>
            <a:pPr lvl="1"/>
            <a:r>
              <a:rPr lang="en-US" altLang="zh-CN" sz="2400" dirty="0" smtClean="0"/>
              <a:t>Straightforward evolution from MIMO-OFDM</a:t>
            </a:r>
          </a:p>
          <a:p>
            <a:pPr lvl="1"/>
            <a:r>
              <a:rPr lang="en-US" altLang="zh-CN" sz="2400" dirty="0" smtClean="0"/>
              <a:t>Provide frequency-selective channels for LSA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System Model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006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Scenario: Downlink multiuser precoding</a:t>
            </a:r>
          </a:p>
          <a:p>
            <a:pPr lvl="1"/>
            <a:r>
              <a:rPr lang="en-US" altLang="zh-CN" sz="2400" dirty="0" smtClean="0"/>
              <a:t>M antennas at the BS</a:t>
            </a:r>
          </a:p>
          <a:p>
            <a:pPr lvl="1"/>
            <a:r>
              <a:rPr lang="en-US" altLang="zh-CN" sz="2400" dirty="0" smtClean="0"/>
              <a:t>P users with single antenna for each user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Received signal at n-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th</a:t>
            </a:r>
            <a:r>
              <a:rPr lang="en-US" altLang="zh-CN" sz="2800" dirty="0" smtClean="0">
                <a:solidFill>
                  <a:srgbClr val="C00000"/>
                </a:solidFill>
              </a:rPr>
              <a:t> OFDM block and k-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th</a:t>
            </a:r>
            <a:r>
              <a:rPr lang="en-US" altLang="zh-CN" sz="2800" dirty="0" smtClean="0">
                <a:solidFill>
                  <a:srgbClr val="C00000"/>
                </a:solidFill>
              </a:rPr>
              <a:t> subcarrier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Channel statistics with different large-scale gain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115616" y="3021340"/>
            <a:ext cx="6408712" cy="2279868"/>
            <a:chOff x="1115616" y="3021340"/>
            <a:chExt cx="6408712" cy="2279868"/>
          </a:xfrm>
        </p:grpSpPr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979296"/>
                </p:ext>
              </p:extLst>
            </p:nvPr>
          </p:nvGraphicFramePr>
          <p:xfrm>
            <a:off x="1835696" y="3021340"/>
            <a:ext cx="495617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5" name="Formula" r:id="rId4" imgW="2500920" imgH="176760" progId="Equation.Ribbit">
                    <p:embed/>
                  </p:oleObj>
                </mc:Choice>
                <mc:Fallback>
                  <p:oleObj name="Formula" r:id="rId4" imgW="2500920" imgH="176760" progId="Equation.Ribbit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3021340"/>
                          <a:ext cx="495617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直接连接符 7"/>
            <p:cNvCxnSpPr/>
            <p:nvPr/>
          </p:nvCxnSpPr>
          <p:spPr>
            <a:xfrm>
              <a:off x="1835696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059832" y="3453388"/>
              <a:ext cx="86409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95936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860032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084168" y="3453388"/>
              <a:ext cx="72008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2195736" y="3453388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115616" y="372922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receive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3491880" y="3453388"/>
              <a:ext cx="0" cy="12119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27784" y="4593322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P-by-M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channel matrix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47864" y="372922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M-by-P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precoding matrix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26" name="直接箭头连接符 25"/>
            <p:cNvCxnSpPr/>
            <p:nvPr/>
          </p:nvCxnSpPr>
          <p:spPr>
            <a:xfrm>
              <a:off x="5364088" y="3453388"/>
              <a:ext cx="0" cy="12119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499992" y="4593322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transmit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6516216" y="3453388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652120" y="3729226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noise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40" name="直接箭头连接符 39"/>
            <p:cNvCxnSpPr/>
            <p:nvPr/>
          </p:nvCxnSpPr>
          <p:spPr>
            <a:xfrm>
              <a:off x="4427984" y="3441194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" name="对象 45"/>
          <p:cNvGraphicFramePr>
            <a:graphicFrameLocks noChangeAspect="1"/>
          </p:cNvGraphicFramePr>
          <p:nvPr/>
        </p:nvGraphicFramePr>
        <p:xfrm>
          <a:off x="611560" y="6021288"/>
          <a:ext cx="5616624" cy="351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Formula" r:id="rId6" imgW="3072240" imgH="191880" progId="Equation.Ribbit">
                  <p:embed/>
                </p:oleObj>
              </mc:Choice>
              <mc:Fallback>
                <p:oleObj name="Formula" r:id="rId6" imgW="3072240" imgH="191880" progId="Equation.Ribbi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021288"/>
                        <a:ext cx="5616624" cy="351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6021288"/>
            <a:ext cx="230505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7812360" y="5589240"/>
          <a:ext cx="29561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Formula" r:id="rId9" imgW="134640" imgH="132120" progId="Equation.Ribbit">
                  <p:embed/>
                </p:oleObj>
              </mc:Choice>
              <mc:Fallback>
                <p:oleObj name="Formula" r:id="rId9" imgW="134640" imgH="13212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5589240"/>
                        <a:ext cx="29561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LSA-OFDM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144" y="141763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Drawback: large complexity of LSA-OFDM due to</a:t>
            </a:r>
          </a:p>
          <a:p>
            <a:pPr lvl="1"/>
            <a:r>
              <a:rPr lang="en-US" altLang="zh-CN" sz="2400" dirty="0" smtClean="0"/>
              <a:t>Huge number of IFFT/FFT modules</a:t>
            </a:r>
          </a:p>
          <a:p>
            <a:pPr lvl="1"/>
            <a:r>
              <a:rPr lang="en-US" altLang="zh-CN" sz="2400" dirty="0" smtClean="0"/>
              <a:t>Matrix inverse for ZF/MMSE </a:t>
            </a:r>
            <a:r>
              <a:rPr lang="en-US" altLang="zh-CN" sz="2400" dirty="0" err="1" smtClean="0"/>
              <a:t>precodings</a:t>
            </a: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sz="2400" dirty="0" smtClean="0"/>
          </a:p>
          <a:p>
            <a:pPr marL="457200" lvl="1" indent="0">
              <a:buNone/>
            </a:pPr>
            <a:endParaRPr lang="en-US" altLang="zh-CN" sz="2400" dirty="0" smtClean="0"/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Our Solution: recursive convolutional precoding</a:t>
            </a:r>
          </a:p>
          <a:p>
            <a:pPr lvl="1"/>
            <a:r>
              <a:rPr lang="en-US" altLang="zh-CN" sz="2400" dirty="0" smtClean="0"/>
              <a:t>Recursive: no need of matrix inverse</a:t>
            </a:r>
          </a:p>
          <a:p>
            <a:pPr lvl="1"/>
            <a:r>
              <a:rPr lang="en-US" altLang="zh-CN" sz="2400" dirty="0" smtClean="0"/>
              <a:t>Convolutional: reduce the number of IFFT/FFTs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1367644" y="2780928"/>
            <a:ext cx="6408712" cy="2279868"/>
            <a:chOff x="1115616" y="3021340"/>
            <a:chExt cx="6408712" cy="2279868"/>
          </a:xfrm>
        </p:grpSpPr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8403057"/>
                </p:ext>
              </p:extLst>
            </p:nvPr>
          </p:nvGraphicFramePr>
          <p:xfrm>
            <a:off x="1835696" y="3021340"/>
            <a:ext cx="495617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Formula" r:id="rId4" imgW="2500920" imgH="176760" progId="Equation.Ribbit">
                    <p:embed/>
                  </p:oleObj>
                </mc:Choice>
                <mc:Fallback>
                  <p:oleObj name="Formula" r:id="rId4" imgW="2500920" imgH="176760" progId="Equation.Ribbi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3021340"/>
                          <a:ext cx="495617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直接连接符 5"/>
            <p:cNvCxnSpPr/>
            <p:nvPr/>
          </p:nvCxnSpPr>
          <p:spPr>
            <a:xfrm>
              <a:off x="1835696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3059832" y="3453388"/>
              <a:ext cx="86409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3995936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860032" y="3453388"/>
              <a:ext cx="792088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084168" y="3453388"/>
              <a:ext cx="72008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2195736" y="3453388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8"/>
            <p:cNvSpPr txBox="1"/>
            <p:nvPr/>
          </p:nvSpPr>
          <p:spPr>
            <a:xfrm>
              <a:off x="1115616" y="372922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receive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3491880" y="3453388"/>
              <a:ext cx="0" cy="12119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1"/>
            <p:cNvSpPr txBox="1"/>
            <p:nvPr/>
          </p:nvSpPr>
          <p:spPr>
            <a:xfrm>
              <a:off x="2627784" y="4593322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P-by-M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channel matrix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24"/>
            <p:cNvSpPr txBox="1"/>
            <p:nvPr/>
          </p:nvSpPr>
          <p:spPr>
            <a:xfrm>
              <a:off x="3347864" y="372922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M-by-P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precoding matrix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16" name="直接箭头连接符 15"/>
            <p:cNvCxnSpPr/>
            <p:nvPr/>
          </p:nvCxnSpPr>
          <p:spPr>
            <a:xfrm>
              <a:off x="5364088" y="3453388"/>
              <a:ext cx="0" cy="12119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28"/>
            <p:cNvSpPr txBox="1"/>
            <p:nvPr/>
          </p:nvSpPr>
          <p:spPr>
            <a:xfrm>
              <a:off x="4499992" y="4593322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transmit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6516216" y="3453388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30"/>
            <p:cNvSpPr txBox="1"/>
            <p:nvPr/>
          </p:nvSpPr>
          <p:spPr>
            <a:xfrm>
              <a:off x="5652120" y="3729226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P-by-1</a:t>
              </a:r>
            </a:p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</a:rPr>
                <a:t>noise vector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4427984" y="3441194"/>
              <a:ext cx="0" cy="3478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Recursive Convolutional Precoding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53347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Low-complexity of recursive convolutional precoding</a:t>
            </a:r>
          </a:p>
          <a:p>
            <a:pPr lvl="1"/>
            <a:r>
              <a:rPr lang="en-US" altLang="zh-CN" sz="2400" dirty="0" smtClean="0"/>
              <a:t>Recursive: no need of matrix inverse</a:t>
            </a:r>
          </a:p>
          <a:p>
            <a:pPr lvl="1"/>
            <a:r>
              <a:rPr lang="en-US" altLang="zh-CN" sz="2400" dirty="0" smtClean="0"/>
              <a:t>Convolutional: reduce the number of IFFT/FFTs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From traditional to recursive convolutional precoding</a:t>
            </a:r>
          </a:p>
          <a:p>
            <a:pPr lvl="1"/>
            <a:r>
              <a:rPr lang="en-US" altLang="zh-CN" sz="2400" dirty="0" smtClean="0"/>
              <a:t>Step I: conversion from traditional frequency-domain (FD)</a:t>
            </a:r>
          </a:p>
          <a:p>
            <a:pPr lvl="1">
              <a:buNone/>
            </a:pPr>
            <a:r>
              <a:rPr lang="en-US" altLang="zh-CN" sz="2400" dirty="0" smtClean="0"/>
              <a:t>                precoding to recursive FD precoding</a:t>
            </a:r>
          </a:p>
          <a:p>
            <a:pPr lvl="1"/>
            <a:r>
              <a:rPr lang="en-US" altLang="zh-CN" sz="2400" dirty="0" smtClean="0"/>
              <a:t>Step II: conversion from recursive FD precoding to </a:t>
            </a:r>
          </a:p>
          <a:p>
            <a:pPr lvl="1">
              <a:buNone/>
            </a:pPr>
            <a:r>
              <a:rPr lang="en-US" altLang="zh-CN" sz="2400" dirty="0" smtClean="0"/>
              <a:t>                  convolutional precoding in time domain (TD)</a:t>
            </a:r>
          </a:p>
          <a:p>
            <a:pPr lvl="1"/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endParaRPr lang="en-US" altLang="zh-CN" sz="2400" dirty="0" smtClean="0">
              <a:solidFill>
                <a:srgbClr val="C00000"/>
              </a:solidFill>
            </a:endParaRP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517232"/>
            <a:ext cx="7734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945250"/>
            <a:ext cx="7755260" cy="78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Step I  </a:t>
            </a:r>
            <a:endParaRPr lang="zh-CN" altLang="en-US" sz="3600" b="1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96300" cy="485740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Traditional FD precoding (e.g. ZF)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Taylor expansion (matrix form)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Taylor expansion (vector form)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Recursive FD precoding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pPr lvl="1"/>
            <a:endParaRPr lang="en-US" altLang="zh-CN" dirty="0" smtClean="0"/>
          </a:p>
        </p:txBody>
      </p:sp>
      <p:sp>
        <p:nvSpPr>
          <p:cNvPr id="9" name="下箭头 8"/>
          <p:cNvSpPr/>
          <p:nvPr/>
        </p:nvSpPr>
        <p:spPr>
          <a:xfrm>
            <a:off x="5796136" y="2060848"/>
            <a:ext cx="503238" cy="432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99592" y="4725144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0" dirty="0">
                <a:solidFill>
                  <a:srgbClr val="0070C0"/>
                </a:solidFill>
              </a:rPr>
              <a:t>p-</a:t>
            </a:r>
            <a:r>
              <a:rPr lang="en-US" altLang="zh-CN" kern="0" dirty="0" err="1">
                <a:solidFill>
                  <a:srgbClr val="0070C0"/>
                </a:solidFill>
              </a:rPr>
              <a:t>th</a:t>
            </a:r>
            <a:r>
              <a:rPr lang="en-US" altLang="zh-CN" kern="0" dirty="0">
                <a:solidFill>
                  <a:srgbClr val="0070C0"/>
                </a:solidFill>
              </a:rPr>
              <a:t> </a:t>
            </a:r>
            <a:r>
              <a:rPr lang="en-US" altLang="zh-CN" kern="0" dirty="0" smtClean="0">
                <a:solidFill>
                  <a:srgbClr val="0070C0"/>
                </a:solidFill>
              </a:rPr>
              <a:t>column</a:t>
            </a:r>
            <a:r>
              <a:rPr lang="en-US" altLang="zh-CN" kern="0" dirty="0">
                <a:solidFill>
                  <a:srgbClr val="0070C0"/>
                </a:solidFill>
              </a:rPr>
              <a:t> of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2217" y="3212976"/>
            <a:ext cx="3355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Q+1-th </a:t>
            </a:r>
            <a:r>
              <a:rPr lang="en-US" altLang="zh-CN" kern="0" dirty="0">
                <a:solidFill>
                  <a:srgbClr val="0070C0"/>
                </a:solidFill>
              </a:rPr>
              <a:t>order </a:t>
            </a:r>
            <a:r>
              <a:rPr lang="en-US" altLang="zh-CN" kern="0" dirty="0" smtClean="0">
                <a:solidFill>
                  <a:srgbClr val="0070C0"/>
                </a:solidFill>
              </a:rPr>
              <a:t>Taylor expression </a:t>
            </a:r>
            <a:r>
              <a:rPr lang="en-US" altLang="zh-CN" kern="0" dirty="0">
                <a:solidFill>
                  <a:srgbClr val="0070C0"/>
                </a:solidFill>
              </a:rPr>
              <a:t>of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995936" y="3284984"/>
          <a:ext cx="82073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Formula" r:id="rId6" imgW="501840" imgH="176760" progId="Equation.Ribbit">
                  <p:embed/>
                </p:oleObj>
              </mc:Choice>
              <mc:Fallback>
                <p:oleObj name="Formula" r:id="rId6" imgW="501840" imgH="17676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284984"/>
                        <a:ext cx="82073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411760" y="4751809"/>
          <a:ext cx="12319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Formula" r:id="rId8" imgW="753120" imgH="203400" progId="Equation.Ribbit">
                  <p:embed/>
                </p:oleObj>
              </mc:Choice>
              <mc:Fallback>
                <p:oleObj name="Formula" r:id="rId8" imgW="753120" imgH="20340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51809"/>
                        <a:ext cx="12319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/>
          <p:cNvSpPr/>
          <p:nvPr/>
        </p:nvSpPr>
        <p:spPr>
          <a:xfrm>
            <a:off x="6372200" y="2060848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>
                <a:solidFill>
                  <a:srgbClr val="0070C0"/>
                </a:solidFill>
              </a:rPr>
              <a:t>Taylor expression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44208" y="4869160"/>
            <a:ext cx="2447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From order recursion to time recursion</a:t>
            </a:r>
            <a:endParaRPr lang="zh-CN" altLang="en-US" kern="0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1484784"/>
            <a:ext cx="4448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31640" y="2564904"/>
            <a:ext cx="7128792" cy="54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直接连接符 26"/>
          <p:cNvCxnSpPr/>
          <p:nvPr/>
        </p:nvCxnSpPr>
        <p:spPr>
          <a:xfrm>
            <a:off x="1403648" y="2996952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下箭头 33"/>
          <p:cNvSpPr/>
          <p:nvPr/>
        </p:nvSpPr>
        <p:spPr>
          <a:xfrm>
            <a:off x="5796136" y="3068960"/>
            <a:ext cx="50323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372200" y="3284984"/>
            <a:ext cx="2699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Matrix form to vector form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下箭头 36"/>
          <p:cNvSpPr/>
          <p:nvPr/>
        </p:nvSpPr>
        <p:spPr>
          <a:xfrm>
            <a:off x="5796136" y="4581128"/>
            <a:ext cx="50323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2" name="直接箭头连接符 41"/>
          <p:cNvCxnSpPr/>
          <p:nvPr/>
        </p:nvCxnSpPr>
        <p:spPr>
          <a:xfrm>
            <a:off x="1979712" y="2996952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1187624" y="4521314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1763688" y="4521314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Step II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FD precoding</a:t>
            </a:r>
          </a:p>
          <a:p>
            <a:endParaRPr lang="en-US" altLang="zh-CN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arrang</a:t>
            </a:r>
            <a:r>
              <a:rPr lang="en-US" altLang="zh-CN" sz="2800" dirty="0" smtClean="0">
                <a:solidFill>
                  <a:srgbClr val="C00000"/>
                </a:solidFill>
              </a:rPr>
              <a:t> vector representation</a:t>
            </a:r>
          </a:p>
          <a:p>
            <a:endParaRPr lang="en-US" altLang="zh-CN" sz="2800" dirty="0" smtClean="0"/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Converted to convolutional precoding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340768"/>
            <a:ext cx="7488832" cy="81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996952"/>
            <a:ext cx="6179591" cy="7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085184"/>
            <a:ext cx="6480720" cy="75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/>
          <p:cNvCxnSpPr/>
          <p:nvPr/>
        </p:nvCxnSpPr>
        <p:spPr>
          <a:xfrm>
            <a:off x="1187624" y="1916832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763688" y="1916832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3568" y="2204864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includes precoding coefficients on al l antennas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043608" y="3573016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1691680" y="3573016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11560" y="3789040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includes precoding coefficients on al l subcarriers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31925"/>
              </p:ext>
            </p:extLst>
          </p:nvPr>
        </p:nvGraphicFramePr>
        <p:xfrm>
          <a:off x="1331640" y="4740864"/>
          <a:ext cx="3113534" cy="339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Formula" r:id="rId7" imgW="1642320" imgH="179280" progId="Equation.Ribbit">
                  <p:embed/>
                </p:oleObj>
              </mc:Choice>
              <mc:Fallback>
                <p:oleObj name="Formula" r:id="rId7" imgW="1642320" imgH="179280" progId="Equation.Ribbi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40864"/>
                        <a:ext cx="3113534" cy="339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下箭头 15"/>
          <p:cNvSpPr/>
          <p:nvPr/>
        </p:nvSpPr>
        <p:spPr>
          <a:xfrm>
            <a:off x="6516216" y="2060848"/>
            <a:ext cx="50323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092280" y="2276872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re-arrange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6516216" y="3717032"/>
            <a:ext cx="50323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092280" y="4149080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IDFT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6732240" y="5661248"/>
            <a:ext cx="792088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7164288" y="5661248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364088" y="6021288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Estimation error for adaptive control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4" name="直接箭头连接符 21"/>
          <p:cNvCxnSpPr/>
          <p:nvPr/>
        </p:nvCxnSpPr>
        <p:spPr>
          <a:xfrm flipH="1">
            <a:off x="4133403" y="5661248"/>
            <a:ext cx="1705793" cy="54470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19"/>
          <p:cNvCxnSpPr/>
          <p:nvPr/>
        </p:nvCxnSpPr>
        <p:spPr>
          <a:xfrm>
            <a:off x="5443151" y="5661248"/>
            <a:ext cx="792088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2"/>
          <p:cNvSpPr/>
          <p:nvPr/>
        </p:nvSpPr>
        <p:spPr>
          <a:xfrm>
            <a:off x="3563888" y="6100727"/>
            <a:ext cx="569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CIR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988</Words>
  <Application>Microsoft Office PowerPoint</Application>
  <PresentationFormat>全屏显示(4:3)</PresentationFormat>
  <Paragraphs>191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Office 主题</vt:lpstr>
      <vt:lpstr>Formula</vt:lpstr>
      <vt:lpstr>Low-Complexity Recursive Convolutional Precoding for OFDM-based Large-Scale Antenna Systems</vt:lpstr>
      <vt:lpstr>Authors</vt:lpstr>
      <vt:lpstr>Outlines</vt:lpstr>
      <vt:lpstr>Introduction</vt:lpstr>
      <vt:lpstr>System Model</vt:lpstr>
      <vt:lpstr>LSA-OFDM</vt:lpstr>
      <vt:lpstr>Recursive Convolutional Precoding</vt:lpstr>
      <vt:lpstr>Step I  </vt:lpstr>
      <vt:lpstr>Step II</vt:lpstr>
      <vt:lpstr>Structure</vt:lpstr>
      <vt:lpstr>Convolutional precoding</vt:lpstr>
      <vt:lpstr>Recursive updating</vt:lpstr>
      <vt:lpstr>Error Calculation</vt:lpstr>
      <vt:lpstr>Performances</vt:lpstr>
      <vt:lpstr>Complexity comparison</vt:lpstr>
      <vt:lpstr>SER Simulation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Low-Complexity Recursive Convolutional Precoding for OFDM-based Large-Scale Antenna Systems</dc:title>
  <dc:creator>Yinsheng.Liu</dc:creator>
  <cp:lastModifiedBy>hanwei (I)</cp:lastModifiedBy>
  <cp:revision>119</cp:revision>
  <cp:lastPrinted>2016-03-21T02:20:37Z</cp:lastPrinted>
  <dcterms:created xsi:type="dcterms:W3CDTF">2016-03-15T14:47:43Z</dcterms:created>
  <dcterms:modified xsi:type="dcterms:W3CDTF">2016-03-21T12:11:52Z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1458530746</vt:lpwstr>
  </property>
</Properties>
</file>