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200638" cy="28800425"/>
  <p:notesSz cx="6858000" cy="9947275"/>
  <p:defaultTextStyle>
    <a:defPPr>
      <a:defRPr lang="zh-CN"/>
    </a:defPPr>
    <a:lvl1pPr marL="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8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5838" autoAdjust="0"/>
  </p:normalViewPr>
  <p:slideViewPr>
    <p:cSldViewPr>
      <p:cViewPr varScale="1">
        <p:scale>
          <a:sx n="28" d="100"/>
          <a:sy n="28" d="100"/>
        </p:scale>
        <p:origin x="1560" y="150"/>
      </p:cViewPr>
      <p:guideLst>
        <p:guide orient="horz" pos="9071"/>
        <p:guide pos="1360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E61F-2EDB-4F5E-B433-D8E263992205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1243013"/>
            <a:ext cx="50355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D066-4C4C-49B5-99ED-502D17A57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1pPr>
    <a:lvl2pPr marL="20571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2pPr>
    <a:lvl3pPr marL="4114343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3pPr>
    <a:lvl4pPr marL="6171514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4pPr>
    <a:lvl5pPr marL="8228686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5pPr>
    <a:lvl6pPr marL="10285857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6pPr>
    <a:lvl7pPr marL="12343028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7pPr>
    <a:lvl8pPr marL="14400200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8pPr>
    <a:lvl9pPr marL="16457371" algn="l" defTabSz="4114343" rtl="0" eaLnBrk="1" latinLnBrk="0" hangingPunct="1">
      <a:defRPr sz="5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CD066-4C4C-49B5-99ED-502D17A573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6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0080" y="4713405"/>
            <a:ext cx="32400479" cy="10026815"/>
          </a:xfrm>
        </p:spPr>
        <p:txBody>
          <a:bodyPr anchor="b"/>
          <a:lstStyle>
            <a:lvl1pPr algn="ctr">
              <a:defRPr sz="251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080" y="15126892"/>
            <a:ext cx="32400479" cy="6953434"/>
          </a:xfrm>
        </p:spPr>
        <p:txBody>
          <a:bodyPr/>
          <a:lstStyle>
            <a:lvl1pPr marL="0" indent="0" algn="ctr">
              <a:buNone/>
              <a:defRPr sz="10079"/>
            </a:lvl1pPr>
            <a:lvl2pPr marL="1920011" indent="0" algn="ctr">
              <a:buNone/>
              <a:defRPr sz="8399"/>
            </a:lvl2pPr>
            <a:lvl3pPr marL="3840023" indent="0" algn="ctr">
              <a:buNone/>
              <a:defRPr sz="7559"/>
            </a:lvl3pPr>
            <a:lvl4pPr marL="5760034" indent="0" algn="ctr">
              <a:buNone/>
              <a:defRPr sz="6719"/>
            </a:lvl4pPr>
            <a:lvl5pPr marL="7680046" indent="0" algn="ctr">
              <a:buNone/>
              <a:defRPr sz="6719"/>
            </a:lvl5pPr>
            <a:lvl6pPr marL="9600057" indent="0" algn="ctr">
              <a:buNone/>
              <a:defRPr sz="6719"/>
            </a:lvl6pPr>
            <a:lvl7pPr marL="11520068" indent="0" algn="ctr">
              <a:buNone/>
              <a:defRPr sz="6719"/>
            </a:lvl7pPr>
            <a:lvl8pPr marL="13440080" indent="0" algn="ctr">
              <a:buNone/>
              <a:defRPr sz="6719"/>
            </a:lvl8pPr>
            <a:lvl9pPr marL="15360091" indent="0" algn="ctr">
              <a:buNone/>
              <a:defRPr sz="6719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9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8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596" y="1533356"/>
            <a:ext cx="6986352" cy="2440702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37" y="1533356"/>
            <a:ext cx="20419053" cy="244070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98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0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7546" y="7180114"/>
            <a:ext cx="37260550" cy="11980175"/>
          </a:xfrm>
        </p:spPr>
        <p:txBody>
          <a:bodyPr anchor="b"/>
          <a:lstStyle>
            <a:lvl1pPr>
              <a:defRPr sz="251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47546" y="19273626"/>
            <a:ext cx="37260550" cy="6300091"/>
          </a:xfrm>
        </p:spPr>
        <p:txBody>
          <a:bodyPr/>
          <a:lstStyle>
            <a:lvl1pPr marL="0" indent="0">
              <a:buNone/>
              <a:defRPr sz="10079">
                <a:solidFill>
                  <a:schemeClr val="tx1">
                    <a:tint val="75000"/>
                  </a:schemeClr>
                </a:solidFill>
              </a:defRPr>
            </a:lvl1pPr>
            <a:lvl2pPr marL="1920011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2pPr>
            <a:lvl3pPr marL="3840023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3pPr>
            <a:lvl4pPr marL="5760034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4pPr>
            <a:lvl5pPr marL="7680046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5pPr>
            <a:lvl6pPr marL="9600057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6pPr>
            <a:lvl7pPr marL="11520068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7pPr>
            <a:lvl8pPr marL="13440080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8pPr>
            <a:lvl9pPr marL="15360091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6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33" y="7666780"/>
            <a:ext cx="13702705" cy="182736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70245" y="7666780"/>
            <a:ext cx="13702705" cy="182736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5671" y="1533362"/>
            <a:ext cx="37260550" cy="55667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75675" y="7060106"/>
            <a:ext cx="18275892" cy="3460049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75675" y="10520155"/>
            <a:ext cx="18275892" cy="154735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1870325" y="7060106"/>
            <a:ext cx="18365898" cy="3460049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1870325" y="10520155"/>
            <a:ext cx="18365898" cy="154735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2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76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5671" y="1920028"/>
            <a:ext cx="13933330" cy="6720099"/>
          </a:xfrm>
        </p:spPr>
        <p:txBody>
          <a:bodyPr anchor="b"/>
          <a:lstStyle>
            <a:lvl1pPr>
              <a:defRPr sz="13438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65898" y="4146734"/>
            <a:ext cx="21870323" cy="20466969"/>
          </a:xfrm>
        </p:spPr>
        <p:txBody>
          <a:bodyPr/>
          <a:lstStyle>
            <a:lvl1pPr>
              <a:defRPr sz="13438"/>
            </a:lvl1pPr>
            <a:lvl2pPr>
              <a:defRPr sz="11759"/>
            </a:lvl2pPr>
            <a:lvl3pPr>
              <a:defRPr sz="10079"/>
            </a:lvl3pPr>
            <a:lvl4pPr>
              <a:defRPr sz="8399"/>
            </a:lvl4pPr>
            <a:lvl5pPr>
              <a:defRPr sz="8399"/>
            </a:lvl5pPr>
            <a:lvl6pPr>
              <a:defRPr sz="8399"/>
            </a:lvl6pPr>
            <a:lvl7pPr>
              <a:defRPr sz="8399"/>
            </a:lvl7pPr>
            <a:lvl8pPr>
              <a:defRPr sz="8399"/>
            </a:lvl8pPr>
            <a:lvl9pPr>
              <a:defRPr sz="83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75671" y="8640127"/>
            <a:ext cx="13933330" cy="16006905"/>
          </a:xfrm>
        </p:spPr>
        <p:txBody>
          <a:bodyPr/>
          <a:lstStyle>
            <a:lvl1pPr marL="0" indent="0">
              <a:buNone/>
              <a:defRPr sz="6719"/>
            </a:lvl1pPr>
            <a:lvl2pPr marL="1920011" indent="0">
              <a:buNone/>
              <a:defRPr sz="5879"/>
            </a:lvl2pPr>
            <a:lvl3pPr marL="3840023" indent="0">
              <a:buNone/>
              <a:defRPr sz="5039"/>
            </a:lvl3pPr>
            <a:lvl4pPr marL="5760034" indent="0">
              <a:buNone/>
              <a:defRPr sz="4200"/>
            </a:lvl4pPr>
            <a:lvl5pPr marL="7680046" indent="0">
              <a:buNone/>
              <a:defRPr sz="4200"/>
            </a:lvl5pPr>
            <a:lvl6pPr marL="9600057" indent="0">
              <a:buNone/>
              <a:defRPr sz="4200"/>
            </a:lvl6pPr>
            <a:lvl7pPr marL="11520068" indent="0">
              <a:buNone/>
              <a:defRPr sz="4200"/>
            </a:lvl7pPr>
            <a:lvl8pPr marL="13440080" indent="0">
              <a:buNone/>
              <a:defRPr sz="4200"/>
            </a:lvl8pPr>
            <a:lvl9pPr marL="15360091" indent="0">
              <a:buNone/>
              <a:defRPr sz="4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5671" y="1920028"/>
            <a:ext cx="13933330" cy="6720099"/>
          </a:xfrm>
        </p:spPr>
        <p:txBody>
          <a:bodyPr anchor="b"/>
          <a:lstStyle>
            <a:lvl1pPr>
              <a:defRPr sz="13438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365898" y="4146734"/>
            <a:ext cx="21870323" cy="20466969"/>
          </a:xfrm>
        </p:spPr>
        <p:txBody>
          <a:bodyPr/>
          <a:lstStyle>
            <a:lvl1pPr marL="0" indent="0">
              <a:buNone/>
              <a:defRPr sz="13438"/>
            </a:lvl1pPr>
            <a:lvl2pPr marL="1920011" indent="0">
              <a:buNone/>
              <a:defRPr sz="11759"/>
            </a:lvl2pPr>
            <a:lvl3pPr marL="3840023" indent="0">
              <a:buNone/>
              <a:defRPr sz="10079"/>
            </a:lvl3pPr>
            <a:lvl4pPr marL="5760034" indent="0">
              <a:buNone/>
              <a:defRPr sz="8399"/>
            </a:lvl4pPr>
            <a:lvl5pPr marL="7680046" indent="0">
              <a:buNone/>
              <a:defRPr sz="8399"/>
            </a:lvl5pPr>
            <a:lvl6pPr marL="9600057" indent="0">
              <a:buNone/>
              <a:defRPr sz="8399"/>
            </a:lvl6pPr>
            <a:lvl7pPr marL="11520068" indent="0">
              <a:buNone/>
              <a:defRPr sz="8399"/>
            </a:lvl7pPr>
            <a:lvl8pPr marL="13440080" indent="0">
              <a:buNone/>
              <a:defRPr sz="8399"/>
            </a:lvl8pPr>
            <a:lvl9pPr marL="15360091" indent="0">
              <a:buNone/>
              <a:defRPr sz="8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75671" y="8640127"/>
            <a:ext cx="13933330" cy="16006905"/>
          </a:xfrm>
        </p:spPr>
        <p:txBody>
          <a:bodyPr/>
          <a:lstStyle>
            <a:lvl1pPr marL="0" indent="0">
              <a:buNone/>
              <a:defRPr sz="6719"/>
            </a:lvl1pPr>
            <a:lvl2pPr marL="1920011" indent="0">
              <a:buNone/>
              <a:defRPr sz="5879"/>
            </a:lvl2pPr>
            <a:lvl3pPr marL="3840023" indent="0">
              <a:buNone/>
              <a:defRPr sz="5039"/>
            </a:lvl3pPr>
            <a:lvl4pPr marL="5760034" indent="0">
              <a:buNone/>
              <a:defRPr sz="4200"/>
            </a:lvl4pPr>
            <a:lvl5pPr marL="7680046" indent="0">
              <a:buNone/>
              <a:defRPr sz="4200"/>
            </a:lvl5pPr>
            <a:lvl6pPr marL="9600057" indent="0">
              <a:buNone/>
              <a:defRPr sz="4200"/>
            </a:lvl6pPr>
            <a:lvl7pPr marL="11520068" indent="0">
              <a:buNone/>
              <a:defRPr sz="4200"/>
            </a:lvl7pPr>
            <a:lvl8pPr marL="13440080" indent="0">
              <a:buNone/>
              <a:defRPr sz="4200"/>
            </a:lvl8pPr>
            <a:lvl9pPr marL="15360091" indent="0">
              <a:buNone/>
              <a:defRPr sz="4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3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970044" y="1533362"/>
            <a:ext cx="3726055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70044" y="7666780"/>
            <a:ext cx="3726055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970044" y="26693734"/>
            <a:ext cx="97201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2D32-2A99-4C40-AFF0-BE9118D8944F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310212" y="26693734"/>
            <a:ext cx="14580215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0510450" y="26693734"/>
            <a:ext cx="97201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7115-77B0-4A05-B4CF-72FAD6BA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3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840023" rtl="0" eaLnBrk="1" latinLnBrk="0" hangingPunct="1">
        <a:lnSpc>
          <a:spcPct val="90000"/>
        </a:lnSpc>
        <a:spcBef>
          <a:spcPct val="0"/>
        </a:spcBef>
        <a:buNone/>
        <a:defRPr sz="18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006" indent="-960006" algn="l" defTabSz="3840023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59" kern="1200">
          <a:solidFill>
            <a:schemeClr val="tx1"/>
          </a:solidFill>
          <a:latin typeface="+mn-lt"/>
          <a:ea typeface="+mn-ea"/>
          <a:cs typeface="+mn-cs"/>
        </a:defRPr>
      </a:lvl1pPr>
      <a:lvl2pPr marL="2880017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79" kern="1200">
          <a:solidFill>
            <a:schemeClr val="tx1"/>
          </a:solidFill>
          <a:latin typeface="+mn-lt"/>
          <a:ea typeface="+mn-ea"/>
          <a:cs typeface="+mn-cs"/>
        </a:defRPr>
      </a:lvl2pPr>
      <a:lvl3pPr marL="4800029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3pPr>
      <a:lvl4pPr marL="6720040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4pPr>
      <a:lvl5pPr marL="8640051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5pPr>
      <a:lvl6pPr marL="10560063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2480074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86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6320097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92001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840023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3pPr>
      <a:lvl4pPr marL="5760034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4pPr>
      <a:lvl5pPr marL="7680046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5pPr>
      <a:lvl6pPr marL="9600057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1520068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344008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536009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lt.riit.tsinghua.edu.cn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776" y="15696356"/>
            <a:ext cx="10594833" cy="82094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475" y="11107140"/>
            <a:ext cx="12847683" cy="8333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2" y="19967346"/>
            <a:ext cx="11748409" cy="78300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6527" y="1006724"/>
            <a:ext cx="24410711" cy="1653529"/>
          </a:xfrm>
        </p:spPr>
        <p:txBody>
          <a:bodyPr>
            <a:noAutofit/>
          </a:bodyPr>
          <a:lstStyle/>
          <a:p>
            <a:r>
              <a:rPr lang="en-US" altLang="zh-CN" sz="10000" b="1" dirty="0">
                <a:solidFill>
                  <a:srgbClr val="0070C0"/>
                </a:solidFill>
              </a:rPr>
              <a:t>Deep Factorization for Speech Signal</a:t>
            </a:r>
            <a:endParaRPr lang="zh-CN" altLang="en-US" sz="10000" b="1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1522" y="7451730"/>
            <a:ext cx="1175036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Speech signal</a:t>
            </a:r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5400" dirty="0"/>
              <a:t>M</a:t>
            </a:r>
            <a:r>
              <a:rPr lang="en-US" altLang="zh-CN" sz="5400" dirty="0" smtClean="0"/>
              <a:t>ultiple informative </a:t>
            </a:r>
            <a:r>
              <a:rPr lang="en-US" altLang="zh-CN" sz="5400" u="sng" dirty="0" smtClean="0"/>
              <a:t>factors</a:t>
            </a:r>
            <a:r>
              <a:rPr lang="en-US" altLang="zh-CN" sz="5400" dirty="0" smtClean="0"/>
              <a:t>.</a:t>
            </a:r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5400" dirty="0" smtClean="0"/>
              <a:t>Various speech </a:t>
            </a:r>
            <a:r>
              <a:rPr lang="en-US" altLang="zh-CN" sz="5400" dirty="0"/>
              <a:t>processing </a:t>
            </a:r>
            <a:r>
              <a:rPr lang="en-US" altLang="zh-CN" sz="5400" u="sng" dirty="0"/>
              <a:t>tasks</a:t>
            </a:r>
            <a:r>
              <a:rPr lang="en-US" altLang="zh-CN" sz="54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>
                <a:solidFill>
                  <a:srgbClr val="FF0000"/>
                </a:solidFill>
              </a:rPr>
              <a:t>Difficulty</a:t>
            </a:r>
            <a:r>
              <a:rPr lang="en-US" altLang="zh-CN" sz="6000" dirty="0" smtClean="0"/>
              <a:t> </a:t>
            </a:r>
            <a:r>
              <a:rPr lang="en-US" altLang="zh-CN" sz="6000" dirty="0"/>
              <a:t>of </a:t>
            </a:r>
            <a:r>
              <a:rPr lang="en-US" altLang="zh-CN" sz="6000" dirty="0" smtClean="0"/>
              <a:t>these tasks</a:t>
            </a:r>
            <a:endParaRPr lang="en-US" altLang="zh-CN" sz="6000" dirty="0"/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5400" dirty="0" smtClean="0"/>
              <a:t>Factor blending</a:t>
            </a:r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5400" u="sng" dirty="0" smtClean="0"/>
              <a:t>Uncertainties</a:t>
            </a:r>
            <a:endParaRPr lang="en-US" altLang="zh-CN" sz="6000" u="sng" dirty="0" smtClean="0"/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>
                <a:solidFill>
                  <a:prstClr val="black"/>
                </a:solidFill>
              </a:rPr>
              <a:t>An intuitive idea</a:t>
            </a:r>
          </a:p>
          <a:p>
            <a:pPr marL="720000" lvl="0" indent="685800">
              <a:buFont typeface="Arial" panose="020B0604020202020204" pitchFamily="34" charset="0"/>
              <a:buChar char="•"/>
            </a:pPr>
            <a:r>
              <a:rPr lang="en-US" altLang="zh-CN" sz="5400" dirty="0" smtClean="0">
                <a:solidFill>
                  <a:srgbClr val="FF0000"/>
                </a:solidFill>
              </a:rPr>
              <a:t>Speech factorization</a:t>
            </a:r>
          </a:p>
          <a:p>
            <a:pPr marL="720000" lvl="0" indent="685800">
              <a:buFont typeface="Arial" panose="020B0604020202020204" pitchFamily="34" charset="0"/>
              <a:buChar char="•"/>
            </a:pPr>
            <a:r>
              <a:rPr lang="en-US" altLang="zh-CN" sz="5400" dirty="0"/>
              <a:t>s</a:t>
            </a:r>
            <a:r>
              <a:rPr lang="en-US" altLang="zh-CN" sz="5400" dirty="0" smtClean="0"/>
              <a:t>uch as JFA </a:t>
            </a:r>
            <a:endParaRPr lang="en-US" altLang="zh-CN" sz="54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10081439" y="5696521"/>
            <a:ext cx="2160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006032" y="6047284"/>
            <a:ext cx="66251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8000" b="1" dirty="0">
                <a:solidFill>
                  <a:srgbClr val="0070C0"/>
                </a:solidFill>
              </a:rPr>
              <a:t>Introduction</a:t>
            </a:r>
            <a:endParaRPr lang="zh-CN" altLang="en-US" sz="8000" dirty="0">
              <a:solidFill>
                <a:srgbClr val="007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935" y="0"/>
            <a:ext cx="97266" cy="2146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20291" y="-694"/>
            <a:ext cx="104465" cy="566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85950" y="-694"/>
            <a:ext cx="87591" cy="359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006032" y="15574858"/>
            <a:ext cx="12062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70C0"/>
                </a:solidFill>
              </a:rPr>
              <a:t>Cascaded deep factorization</a:t>
            </a:r>
            <a:endParaRPr lang="en-US" altLang="zh-CN" sz="8000" b="1" dirty="0">
              <a:solidFill>
                <a:srgbClr val="0070C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761847" y="6113030"/>
            <a:ext cx="11520635" cy="133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0070C0"/>
                </a:solidFill>
              </a:rPr>
              <a:t>Spectrum reconstruction </a:t>
            </a:r>
          </a:p>
        </p:txBody>
      </p:sp>
      <p:sp>
        <p:nvSpPr>
          <p:cNvPr id="48" name="矩形 47"/>
          <p:cNvSpPr/>
          <p:nvPr/>
        </p:nvSpPr>
        <p:spPr>
          <a:xfrm>
            <a:off x="29967307" y="24032491"/>
            <a:ext cx="7114731" cy="133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70C0"/>
                </a:solidFill>
              </a:rPr>
              <a:t>Conclusions</a:t>
            </a:r>
            <a:endParaRPr lang="zh-CN" altLang="en-US" sz="8000" b="1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6565" y="3213218"/>
            <a:ext cx="2478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zh-CN" sz="5400" dirty="0"/>
              <a:t>Lantian Li, </a:t>
            </a:r>
            <a:r>
              <a:rPr lang="nl-NL" altLang="zh-CN" sz="5400" dirty="0" smtClean="0"/>
              <a:t>Dong Wang</a:t>
            </a:r>
            <a:r>
              <a:rPr lang="en-US" altLang="zh-CN" sz="5400" dirty="0" smtClean="0"/>
              <a:t>,</a:t>
            </a:r>
            <a:r>
              <a:rPr lang="nl-NL" altLang="zh-CN" sz="5400" dirty="0" smtClean="0"/>
              <a:t> Yixiang Chen, Ying </a:t>
            </a:r>
            <a:r>
              <a:rPr lang="nl-NL" altLang="zh-CN" sz="5400" dirty="0"/>
              <a:t>Shi, Zhiyuan Tang, </a:t>
            </a:r>
            <a:r>
              <a:rPr lang="nl-NL" altLang="zh-CN" sz="5400" dirty="0" smtClean="0"/>
              <a:t>Thomas Fang Zheng</a:t>
            </a:r>
            <a:endParaRPr lang="zh-CN" altLang="en-US" sz="5400" dirty="0"/>
          </a:p>
        </p:txBody>
      </p:sp>
      <p:sp>
        <p:nvSpPr>
          <p:cNvPr id="33" name="矩形 32"/>
          <p:cNvSpPr/>
          <p:nvPr/>
        </p:nvSpPr>
        <p:spPr>
          <a:xfrm>
            <a:off x="10797803" y="4139435"/>
            <a:ext cx="21888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/>
              <a:t>Center for Speech and Language Technologies (CSLT), RIIT, Tsinghua University, China</a:t>
            </a:r>
          </a:p>
          <a:p>
            <a:pPr algn="ctr"/>
            <a:r>
              <a:rPr lang="en-US" altLang="zh-CN" sz="44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http://cslt.riit.tsinghua.edu.cn</a:t>
            </a:r>
            <a:endParaRPr lang="en-US" altLang="zh-CN" sz="4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2" descr="http://upload.wikimedia.org/wikipedia/zh/thumb/e/ec/Tsinghua_University_Logo.svg/387px-Tsinghua_University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3" y="812410"/>
            <a:ext cx="3182126" cy="31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45" y="813419"/>
            <a:ext cx="3509420" cy="35094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011522" y="16943010"/>
            <a:ext cx="11750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/>
              <a:t>From significant to </a:t>
            </a:r>
            <a:r>
              <a:rPr lang="en-US" altLang="zh-CN" sz="6000" dirty="0" smtClean="0"/>
              <a:t>less </a:t>
            </a:r>
            <a:r>
              <a:rPr lang="en-US" altLang="zh-CN" sz="6000" dirty="0"/>
              <a:t>significant</a:t>
            </a:r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/>
              <a:t>Frame-level conditional </a:t>
            </a:r>
            <a:r>
              <a:rPr lang="en-US" altLang="zh-CN" sz="6000" dirty="0" smtClean="0"/>
              <a:t>training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From </a:t>
            </a:r>
            <a:r>
              <a:rPr lang="en-US" altLang="zh-CN" sz="6000" i="1" dirty="0" smtClean="0">
                <a:solidFill>
                  <a:srgbClr val="FF0000"/>
                </a:solidFill>
              </a:rPr>
              <a:t>IDF</a:t>
            </a:r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/>
              <a:t>to </a:t>
            </a:r>
            <a:r>
              <a:rPr lang="en-US" altLang="zh-CN" sz="6000" i="1" dirty="0" smtClean="0">
                <a:solidFill>
                  <a:srgbClr val="FF0000"/>
                </a:solidFill>
              </a:rPr>
              <a:t>CDF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804475" y="7451730"/>
            <a:ext cx="11750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Convolutional view</a:t>
            </a:r>
          </a:p>
          <a:p>
            <a:endParaRPr lang="en-US" altLang="zh-CN" sz="3600" dirty="0" smtClean="0"/>
          </a:p>
          <a:p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Architecture of spectrum recovery</a:t>
            </a:r>
            <a:endParaRPr lang="en-US" altLang="zh-CN" sz="5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4734" y="8662090"/>
            <a:ext cx="13023174" cy="85973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4804475" y="19944828"/>
            <a:ext cx="1152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70C0"/>
                </a:solidFill>
              </a:rPr>
              <a:t>Experiments (1)</a:t>
            </a:r>
            <a:endParaRPr lang="en-US" altLang="zh-CN" sz="8000" b="1" dirty="0">
              <a:solidFill>
                <a:srgbClr val="0070C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834734" y="21325169"/>
            <a:ext cx="11750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ASR by IDF on </a:t>
            </a:r>
            <a:r>
              <a:rPr lang="en-US" altLang="zh-CN" sz="6000" i="1" dirty="0" smtClean="0"/>
              <a:t>WSJ</a:t>
            </a:r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5400" dirty="0" smtClean="0"/>
              <a:t>WER: 9.16%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SRE by IDF and CDF on </a:t>
            </a:r>
            <a:r>
              <a:rPr lang="en-US" altLang="zh-CN" sz="6000" i="1" dirty="0" smtClean="0"/>
              <a:t>Fisher</a:t>
            </a:r>
          </a:p>
          <a:p>
            <a:pPr marL="720000" lvl="1" indent="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1</a:t>
            </a:r>
            <a:r>
              <a:rPr lang="en-US" altLang="zh-CN" sz="6000" i="1" dirty="0" smtClean="0"/>
              <a:t>k</a:t>
            </a:r>
            <a:r>
              <a:rPr lang="en-US" altLang="zh-CN" sz="6000" dirty="0" smtClean="0"/>
              <a:t> </a:t>
            </a:r>
            <a:r>
              <a:rPr lang="en-US" altLang="zh-CN" sz="6000" dirty="0" err="1" smtClean="0"/>
              <a:t>spks</a:t>
            </a:r>
            <a:r>
              <a:rPr lang="en-US" altLang="zh-CN" sz="6000" dirty="0" smtClean="0"/>
              <a:t> </a:t>
            </a:r>
            <a:r>
              <a:rPr lang="en-US" altLang="zh-CN" sz="6000" i="1" dirty="0" smtClean="0"/>
              <a:t>top-1</a:t>
            </a:r>
            <a:r>
              <a:rPr lang="en-US" altLang="zh-CN" sz="6000" dirty="0" smtClean="0"/>
              <a:t> IDR(%)</a:t>
            </a:r>
            <a:endParaRPr lang="en-US" altLang="zh-CN" sz="60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54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0415" y="25129404"/>
            <a:ext cx="13395666" cy="2773045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29809876" y="6128291"/>
            <a:ext cx="1152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 smtClean="0">
                <a:solidFill>
                  <a:srgbClr val="0070C0"/>
                </a:solidFill>
              </a:rPr>
              <a:t>Experiments (2)</a:t>
            </a:r>
            <a:endParaRPr lang="en-US" altLang="zh-CN" sz="8000" b="1" dirty="0">
              <a:solidFill>
                <a:srgbClr val="0070C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809876" y="7451730"/>
            <a:ext cx="1175036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AER by IDF and CDF on </a:t>
            </a:r>
            <a:r>
              <a:rPr lang="en-US" altLang="zh-CN" sz="6000" i="1" dirty="0" smtClean="0"/>
              <a:t>CHEAVD</a:t>
            </a:r>
            <a:r>
              <a:rPr lang="en-US" altLang="zh-CN" sz="6000" dirty="0" smtClean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6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Spectrum reconstruction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05616" y="8567564"/>
            <a:ext cx="13502609" cy="5925158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29967307" y="25273420"/>
            <a:ext cx="12361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Frame-level CDF for speech signal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6000" dirty="0" smtClean="0"/>
              <a:t>Valuable for learning less significant factor</a:t>
            </a:r>
          </a:p>
        </p:txBody>
      </p:sp>
    </p:spTree>
    <p:extLst>
      <p:ext uri="{BB962C8B-B14F-4D97-AF65-F5344CB8AC3E}">
        <p14:creationId xmlns:p14="http://schemas.microsoft.com/office/powerpoint/2010/main" val="29640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142</Words>
  <Application>Microsoft Office PowerPoint</Application>
  <PresentationFormat>自定义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Deep Factorization for Speech Signal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cslt</dc:creator>
  <cp:lastModifiedBy>Lantian</cp:lastModifiedBy>
  <cp:revision>299</cp:revision>
  <cp:lastPrinted>2016-03-13T13:56:46Z</cp:lastPrinted>
  <dcterms:created xsi:type="dcterms:W3CDTF">2016-03-11T04:08:43Z</dcterms:created>
  <dcterms:modified xsi:type="dcterms:W3CDTF">2018-04-17T08:18:55Z</dcterms:modified>
</cp:coreProperties>
</file>