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17"/>
  </p:notesMasterIdLst>
  <p:sldIdLst>
    <p:sldId id="256" r:id="rId2"/>
    <p:sldId id="257" r:id="rId3"/>
    <p:sldId id="278" r:id="rId4"/>
    <p:sldId id="279" r:id="rId5"/>
    <p:sldId id="280" r:id="rId6"/>
    <p:sldId id="285" r:id="rId7"/>
    <p:sldId id="286" r:id="rId8"/>
    <p:sldId id="289" r:id="rId9"/>
    <p:sldId id="287" r:id="rId10"/>
    <p:sldId id="288" r:id="rId11"/>
    <p:sldId id="281" r:id="rId12"/>
    <p:sldId id="282" r:id="rId13"/>
    <p:sldId id="283" r:id="rId14"/>
    <p:sldId id="284" r:id="rId15"/>
    <p:sldId id="277" r:id="rId16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CDC"/>
    <a:srgbClr val="FF66FF"/>
    <a:srgbClr val="00B0F0"/>
    <a:srgbClr val="789440"/>
    <a:srgbClr val="333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39" autoAdjust="0"/>
  </p:normalViewPr>
  <p:slideViewPr>
    <p:cSldViewPr>
      <p:cViewPr varScale="1">
        <p:scale>
          <a:sx n="71" d="100"/>
          <a:sy n="71" d="100"/>
        </p:scale>
        <p:origin x="40" y="732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A2015-3986-40B3-81F0-E4EC3C5377BE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D079-6615-4622-BD9D-2FF61C613A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7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9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8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9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83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7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7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5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do not explicitly consider the interaction annotation here because it is very sparse(</a:t>
            </a:r>
            <a:r>
              <a:rPr lang="en-US" altLang="zh-CN" dirty="0" err="1"/>
              <a:t>spar:s</a:t>
            </a:r>
            <a:r>
              <a:rPr lang="en-US" altLang="zh-CN" dirty="0"/>
              <a:t>), about ninety-nine point nine </a:t>
            </a:r>
            <a:r>
              <a:rPr lang="en-US" altLang="zh-CN" dirty="0" err="1"/>
              <a:t>nine</a:t>
            </a:r>
            <a:r>
              <a:rPr lang="en-US" altLang="zh-CN" dirty="0"/>
              <a:t> percent (99.99%)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4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8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8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57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5D079-6615-4622-BD9D-2FF61C613A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2FE00-7964-41AF-BF32-EB2B379C2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15FA0F-6292-46E3-B013-74DAAC8C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9830B-16FF-444B-9CBC-BE824A7D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6F0F16-8196-4498-9647-FC946B07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FE687E-3407-42BF-8B5F-E99968DE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8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83D39-D26D-4687-AFD2-635DA9FF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D4DF3F-BBA9-441E-BE70-CFE15AE76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245A0-5D28-4A5C-9AEE-880C87B0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ACE21-CF37-46AC-91E4-E6717680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97730E-FB8B-4050-84C9-25806D98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977C3F-B6FB-411E-865D-C38E3BCF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D72F00-E8B4-48E6-8638-27EECC339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671CDF-4281-408A-8EAE-C5B3CDD8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72DEE-4D97-4B7F-B09D-3FE22232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8FC31E-DEC6-4FE3-9AA0-7D24C300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2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25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1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14AEB-5648-4591-9A01-22626C84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30E7F9-6CA4-42F2-BBCA-735AB1AC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1837B0-22CB-49FF-BA83-047DEB70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45B0E-F494-42B2-92DE-D7B82B69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9DC7A-C856-4A10-A8E5-D6F55971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155F3-6C40-4BCE-BB2F-DF5F182E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EACB1-F0E7-4D3C-927C-81533AF35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E64DD-B239-4A42-BDFD-2CF114FA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F30377-45A2-434C-8696-2AF3D808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244CE5-3EBD-4584-B0C7-E636CD25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9D882-4D9F-4C86-9C8D-14FF0619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EB6A5E-3667-4CC1-AE5C-62545CF65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6298CF-D3ED-41BD-9646-49CCA778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21C724-6743-49B8-9573-0B9535DC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E1387E-CEE9-4D9C-864F-35FF5A41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7B9FDC-5CD4-44EF-A7AD-493D2117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C9D458-101C-46A6-A0EF-DDAA0977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DF4AF5-9E01-43EE-939D-74B51E8F9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9E5E8E-7728-4E09-ABC6-DEFFEA39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931C54-9D13-4E13-B86A-83F29A547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B76486-2C91-4F23-98AE-36B410F75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1CA01E-953C-484D-8DF0-5EFCFCE9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9DB18-8823-45ED-A956-46A14AD9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82B678-22EA-4610-B6DB-7CB2DD26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D6137-315E-4076-975B-E1815D08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51E56F-F552-4A57-A49A-0FF4001C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4D8F02-883A-4252-9A08-0090DC1D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7EAA29-A7EA-4495-A19D-8B6AD9EF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92D3FF-7C5E-4482-BFFA-D6108C25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AF92D6-BD20-41A5-BDB4-8D3D2712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E6CE8-8715-4A66-BF81-842D8490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7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690451-4C73-4D3C-A590-3006098F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02AE20-B42B-4CC0-98F1-CB6506A7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FB5BAC-B878-45CF-9223-702C532E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8FA7A-3872-484A-BFB8-BDE4055A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F214A-5F43-4FB5-BEC1-BB16F4FB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5CBB4-7CB0-4BAD-9465-9CE8121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8DDA6-E95F-4914-ABE8-FBBB8D32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1D88E8-7848-4B74-8A11-34FECFAD8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39D853-622D-4F57-9810-F4BA54C3B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4BEC-F48D-43F8-ACA1-2CC2F98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4823E1-DE60-4E71-8493-29A29096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CFF312-4D14-4FB8-AE61-DBF87E9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4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rgbClr val="BDD0E6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4BB6E2-EEE8-456F-80B3-71CEFDCC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46274B-2803-4AF9-A8FE-193CB2C0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D0AC-53C2-4CD0-82FB-AEDE54B7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351F7-C493-49B7-B704-FE24B52DA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6FB97-B022-47A8-87FF-A4CB8607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2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qihan@ruc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971550"/>
            <a:ext cx="7673340" cy="18216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675"/>
              </a:lnSpc>
              <a:spcBef>
                <a:spcPts val="105"/>
              </a:spcBef>
            </a:pPr>
            <a:r>
              <a:rPr lang="en-US" sz="3600" b="1" spc="10" dirty="0">
                <a:solidFill>
                  <a:schemeClr val="tx1"/>
                </a:solidFill>
                <a:latin typeface="Arial"/>
                <a:cs typeface="Arial"/>
              </a:rPr>
              <a:t>Denoising-Guided Deep Reinforcement Learning For </a:t>
            </a:r>
            <a:br>
              <a:rPr lang="en-US" sz="3600" b="1" spc="1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3600" b="1" spc="10" dirty="0">
                <a:solidFill>
                  <a:schemeClr val="tx1"/>
                </a:solidFill>
                <a:latin typeface="Arial"/>
                <a:cs typeface="Arial"/>
              </a:rPr>
              <a:t>Social Recommendation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8170" y="3265577"/>
            <a:ext cx="8305800" cy="113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spc="-20" dirty="0" err="1">
                <a:latin typeface="Arial"/>
                <a:cs typeface="Arial"/>
              </a:rPr>
              <a:t>Qihan</a:t>
            </a:r>
            <a:r>
              <a:rPr lang="en-US" b="1" spc="-20" dirty="0">
                <a:latin typeface="Arial"/>
                <a:cs typeface="Arial"/>
              </a:rPr>
              <a:t> Du, Li Yu*, </a:t>
            </a:r>
            <a:r>
              <a:rPr lang="en-US" b="1" spc="-20" dirty="0" err="1">
                <a:latin typeface="Arial"/>
                <a:cs typeface="Arial"/>
              </a:rPr>
              <a:t>Huiyuan</a:t>
            </a:r>
            <a:r>
              <a:rPr lang="en-US" b="1" spc="-20" dirty="0">
                <a:latin typeface="Arial"/>
                <a:cs typeface="Arial"/>
              </a:rPr>
              <a:t> Li, </a:t>
            </a:r>
            <a:r>
              <a:rPr lang="en-US" b="1" spc="-20" dirty="0" err="1">
                <a:latin typeface="Arial"/>
                <a:cs typeface="Arial"/>
              </a:rPr>
              <a:t>Youfang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20" dirty="0" err="1">
                <a:latin typeface="Arial"/>
                <a:cs typeface="Arial"/>
              </a:rPr>
              <a:t>Leng</a:t>
            </a:r>
            <a:r>
              <a:rPr lang="en-US" b="1" spc="-20" dirty="0">
                <a:latin typeface="Arial"/>
                <a:cs typeface="Arial"/>
              </a:rPr>
              <a:t>, </a:t>
            </a:r>
            <a:r>
              <a:rPr lang="en-US" b="1" spc="-20" dirty="0" err="1">
                <a:latin typeface="Arial"/>
                <a:cs typeface="Arial"/>
              </a:rPr>
              <a:t>Ningrui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20" dirty="0" err="1">
                <a:latin typeface="Arial"/>
                <a:cs typeface="Arial"/>
              </a:rPr>
              <a:t>Ou</a:t>
            </a:r>
            <a:r>
              <a:rPr lang="en-US" b="1" spc="-20" dirty="0">
                <a:latin typeface="Arial"/>
                <a:cs typeface="Arial"/>
              </a:rPr>
              <a:t> and </a:t>
            </a:r>
            <a:r>
              <a:rPr lang="en-US" b="1" spc="-20" dirty="0" err="1">
                <a:latin typeface="Arial"/>
                <a:cs typeface="Arial"/>
              </a:rPr>
              <a:t>Junyao</a:t>
            </a:r>
            <a:r>
              <a:rPr lang="en-US" b="1" spc="-20" dirty="0">
                <a:latin typeface="Arial"/>
                <a:cs typeface="Arial"/>
              </a:rPr>
              <a:t> Xiang</a:t>
            </a:r>
          </a:p>
          <a:p>
            <a:pPr marL="12065" marR="5080" algn="ctr">
              <a:lnSpc>
                <a:spcPct val="134500"/>
              </a:lnSpc>
              <a:spcBef>
                <a:spcPts val="695"/>
              </a:spcBef>
            </a:pPr>
            <a:r>
              <a:rPr lang="en-US" sz="1400" b="1" spc="-20" dirty="0">
                <a:latin typeface="Arial"/>
                <a:cs typeface="Arial"/>
              </a:rPr>
              <a:t>Renmin University of China, School of Information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Arial"/>
              <a:cs typeface="Arial"/>
            </a:endParaRPr>
          </a:p>
          <a:p>
            <a:pPr marL="52705" algn="ctr">
              <a:lnSpc>
                <a:spcPct val="100000"/>
              </a:lnSpc>
            </a:pPr>
            <a:r>
              <a:rPr lang="en-US" sz="1400" spc="5" dirty="0"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duqihan</a:t>
            </a:r>
            <a:r>
              <a:rPr sz="1400" spc="5" dirty="0">
                <a:latin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@ruc.edu.cn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B43F22-0230-4F93-AE27-77D205532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50"/>
            <a:ext cx="1429185" cy="9880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4CB5ED-3AAA-46C8-8264-C4FBA9173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" y="-14878"/>
            <a:ext cx="1079802" cy="1132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9/13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874879" cy="3514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Environment (Recommender).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Recommendation module. Generate the product with highest score as the target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Reward function. The positive utility on recommended probability before and after denoising.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𝑎𝑓𝑡𝑒𝑟</m:t>
                          </m:r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𝑏𝑒𝑓𝑜𝑟𝑒</m:t>
                          </m:r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̃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means the target user’s fusion preference.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1600" b="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𝑎𝑡𝑡𝑒𝑛𝑡𝑖𝑜𝑛</m:t>
                    </m:r>
                    <m:d>
                      <m:d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𝑑𝑒𝑛𝑜𝑖𝑠𝑒𝑑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𝑠𝑜𝑐𝑖𝑎𝑙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𝑓𝑟𝑖𝑒𝑛𝑑𝑠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1600" b="0" i="0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𝑎𝑡𝑡𝑒𝑛𝑡𝑖𝑜𝑛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𝑠𝑜𝑐𝑖𝑎𝑙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𝑓𝑟𝑖𝑒𝑛𝑑𝑠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874879" cy="3514680"/>
              </a:xfrm>
              <a:prstGeom prst="rect">
                <a:avLst/>
              </a:prstGeom>
              <a:blipFill>
                <a:blip r:embed="rId5"/>
                <a:stretch>
                  <a:fillRect l="-275" b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DRL4So</a:t>
            </a:r>
          </a:p>
        </p:txBody>
      </p:sp>
    </p:spTree>
    <p:extLst>
      <p:ext uri="{BB962C8B-B14F-4D97-AF65-F5344CB8AC3E}">
        <p14:creationId xmlns:p14="http://schemas.microsoft.com/office/powerpoint/2010/main" val="177215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212083" cy="441142"/>
            <a:chOff x="0" y="4748540"/>
            <a:chExt cx="9212083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10/13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220274" y="577183"/>
                <a:ext cx="6472633" cy="395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Dataset. </a:t>
                </a:r>
                <a:r>
                  <a:rPr lang="en-US" altLang="zh-CN" sz="1600" dirty="0" err="1"/>
                  <a:t>LastFM</a:t>
                </a:r>
                <a:r>
                  <a:rPr lang="en-US" altLang="zh-CN" sz="1600" dirty="0"/>
                  <a:t>, Ciao and </a:t>
                </a:r>
                <a:r>
                  <a:rPr lang="en-US" altLang="zh-CN" sz="1600" dirty="0" err="1"/>
                  <a:t>Epinions</a:t>
                </a:r>
                <a:r>
                  <a:rPr lang="en-US" altLang="zh-CN" sz="1600" dirty="0"/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Evaluation Metrics. </a:t>
                </a:r>
                <a:r>
                  <a:rPr lang="en-US" altLang="zh-CN" sz="1600" dirty="0"/>
                  <a:t>HR@K , NDCG@K. 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Experimental Design.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Overall Comparison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RQ1: Does social denoiser really helpful ?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RQ2: What is the effect of the size of candidate set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? 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RQ3: What is the effect of hyper-parameter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?</a:t>
                </a:r>
              </a:p>
              <a:p>
                <a:pPr>
                  <a:lnSpc>
                    <a:spcPct val="200000"/>
                  </a:lnSpc>
                </a:pPr>
                <a:endParaRPr lang="en-US" altLang="zh-CN" sz="1600" dirty="0">
                  <a:solidFill>
                    <a:srgbClr val="3333B1"/>
                  </a:solidFill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4" y="577183"/>
                <a:ext cx="6472633" cy="3956852"/>
              </a:xfrm>
              <a:prstGeom prst="rect">
                <a:avLst/>
              </a:prstGeom>
              <a:blipFill>
                <a:blip r:embed="rId5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41CF6F7-22EB-485D-A2A3-4F7D37990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153" y="1269939"/>
            <a:ext cx="4127254" cy="127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757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206376" cy="441142"/>
            <a:chOff x="0" y="4748540"/>
            <a:chExt cx="9206376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5300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11/13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CAD6E4D-0261-48A0-BE78-06FF3EA254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" t="1800" r="2181" b="2136"/>
          <a:stretch/>
        </p:blipFill>
        <p:spPr>
          <a:xfrm>
            <a:off x="6459989" y="809109"/>
            <a:ext cx="2590799" cy="383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71A02A7-E603-45D2-9C5B-C9EA759E895C}"/>
              </a:ext>
            </a:extLst>
          </p:cNvPr>
          <p:cNvCxnSpPr>
            <a:cxnSpLocks/>
          </p:cNvCxnSpPr>
          <p:nvPr/>
        </p:nvCxnSpPr>
        <p:spPr>
          <a:xfrm>
            <a:off x="4267200" y="3475302"/>
            <a:ext cx="2866878" cy="9213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F6CAA17-51B8-4834-A083-87706DFEE5F0}"/>
              </a:ext>
            </a:extLst>
          </p:cNvPr>
          <p:cNvCxnSpPr>
            <a:cxnSpLocks/>
          </p:cNvCxnSpPr>
          <p:nvPr/>
        </p:nvCxnSpPr>
        <p:spPr>
          <a:xfrm flipV="1">
            <a:off x="4267200" y="2257854"/>
            <a:ext cx="2866878" cy="12282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3D14BD5-C762-4046-93CD-F69818AD0505}"/>
              </a:ext>
            </a:extLst>
          </p:cNvPr>
          <p:cNvCxnSpPr>
            <a:cxnSpLocks/>
          </p:cNvCxnSpPr>
          <p:nvPr/>
        </p:nvCxnSpPr>
        <p:spPr>
          <a:xfrm flipV="1">
            <a:off x="4267200" y="3333750"/>
            <a:ext cx="2866878" cy="1415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0013" y="559979"/>
            <a:ext cx="6057253" cy="500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Overall Comparison.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Baselines. Regularization Matrix Factorization &amp; Attention mechanism &amp; Graph Neural Network &amp; RL-based method</a:t>
            </a:r>
            <a:endParaRPr lang="en-US" altLang="zh-CN" sz="1400" dirty="0">
              <a:solidFill>
                <a:srgbClr val="3333B1"/>
              </a:solidFill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From Table 2, DRL4So outperforms the baselines on all datasets and metrics.</a:t>
            </a:r>
            <a:endParaRPr lang="en-US" altLang="zh-CN" sz="1600" dirty="0">
              <a:solidFill>
                <a:srgbClr val="3333B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RQ1: Does social denoiser really helpful ?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A variant without social denoiser: DRL4So-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From Table 2, we find the performance of DRL4So- decrease sharply.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The ablation study supports the effectiveness of social denoiser.</a:t>
            </a:r>
            <a:endParaRPr lang="en-US" altLang="zh-CN" sz="1600" dirty="0"/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rgbClr val="3333B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rgbClr val="3333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5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532768" y="5902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Experimental Results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212083" cy="441142"/>
            <a:chOff x="0" y="4748540"/>
            <a:chExt cx="9212083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12/13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7" y="803169"/>
                <a:ext cx="5295253" cy="445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RQ2: What is the effect of the size of candidate set </a:t>
                </a:r>
                <a:r>
                  <a:rPr lang="zh-CN" altLang="en-US" sz="1600" dirty="0">
                    <a:solidFill>
                      <a:srgbClr val="3333B1"/>
                    </a:solidFill>
                  </a:rPr>
                  <a:t>𝐶</a:t>
                </a:r>
                <a:r>
                  <a:rPr lang="en-US" altLang="zh-CN" sz="1600" dirty="0">
                    <a:solidFill>
                      <a:srgbClr val="3333B1"/>
                    </a:solidFill>
                  </a:rPr>
                  <a:t>(</a:t>
                </a:r>
                <a:r>
                  <a:rPr lang="zh-CN" altLang="en-US" sz="1600" dirty="0">
                    <a:solidFill>
                      <a:srgbClr val="3333B1"/>
                    </a:solidFill>
                  </a:rPr>
                  <a:t>𝑢</a:t>
                </a:r>
                <a:r>
                  <a:rPr lang="en-US" altLang="zh-CN" sz="1600" dirty="0">
                    <a:solidFill>
                      <a:srgbClr val="3333B1"/>
                    </a:solidFill>
                  </a:rPr>
                  <a:t>) ?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Target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dirty="0"/>
                  <a:t> are picked up from the </a:t>
                </a:r>
                <a:r>
                  <a:rPr lang="zh-CN" altLang="en-US" sz="1400" dirty="0"/>
                  <a:t>𝐶</a:t>
                </a:r>
                <a:r>
                  <a:rPr lang="en-US" altLang="zh-CN" sz="1400" dirty="0"/>
                  <a:t>(</a:t>
                </a:r>
                <a:r>
                  <a:rPr lang="zh-CN" altLang="en-US" sz="1400" dirty="0"/>
                  <a:t>𝑢</a:t>
                </a:r>
                <a:r>
                  <a:rPr lang="en-US" altLang="zh-CN" sz="1400" dirty="0"/>
                  <a:t>) 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We test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={100,200,500,1000}</m:t>
                    </m:r>
                  </m:oMath>
                </a14:m>
                <a:r>
                  <a:rPr lang="en-US" altLang="zh-CN" sz="1400" dirty="0"/>
                  <a:t>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The optimal size of the </a:t>
                </a:r>
                <a:r>
                  <a:rPr lang="zh-CN" altLang="en-US" sz="1400" dirty="0"/>
                  <a:t>𝐶</a:t>
                </a:r>
                <a:r>
                  <a:rPr lang="en-US" altLang="zh-CN" sz="1400" dirty="0"/>
                  <a:t>(</a:t>
                </a:r>
                <a:r>
                  <a:rPr lang="zh-CN" altLang="en-US" sz="1400" dirty="0"/>
                  <a:t>𝑢</a:t>
                </a:r>
                <a:r>
                  <a:rPr lang="en-US" altLang="zh-CN" sz="1400" dirty="0"/>
                  <a:t>) increases as the larger datasets.</a:t>
                </a:r>
                <a:endParaRPr lang="en-US" altLang="zh-CN" sz="1600" dirty="0">
                  <a:solidFill>
                    <a:srgbClr val="3333B1"/>
                  </a:solidFill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RQ3: What is the effect of hyper-parameter </a:t>
                </a:r>
                <a:r>
                  <a:rPr lang="zh-CN" altLang="en-US" sz="1600" dirty="0">
                    <a:solidFill>
                      <a:srgbClr val="3333B1"/>
                    </a:solidFill>
                  </a:rPr>
                  <a:t>𝜆 </a:t>
                </a:r>
                <a:r>
                  <a:rPr lang="en-US" altLang="zh-CN" sz="1600" dirty="0">
                    <a:solidFill>
                      <a:srgbClr val="3333B1"/>
                    </a:solidFill>
                  </a:rPr>
                  <a:t>?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The lower λ -&gt; the user’s personalized preferences.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the higher λ -&gt; the influence of social networks.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altLang="zh-CN" sz="1400" dirty="0"/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the range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∈[0.2,0.6]</m:t>
                    </m:r>
                  </m:oMath>
                </a14:m>
                <a:r>
                  <a:rPr lang="en-US" altLang="zh-CN" sz="1400" dirty="0"/>
                  <a:t> tends to do relatively well</a:t>
                </a:r>
                <a:r>
                  <a:rPr lang="en-US" altLang="zh-CN" sz="1100" dirty="0"/>
                  <a:t> .</a:t>
                </a:r>
                <a:br>
                  <a:rPr lang="en-US" altLang="zh-CN" sz="1400" dirty="0"/>
                </a:br>
                <a:endParaRPr lang="en-US" altLang="zh-CN" sz="14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" y="803169"/>
                <a:ext cx="5295253" cy="4458721"/>
              </a:xfrm>
              <a:prstGeom prst="rect">
                <a:avLst/>
              </a:prstGeom>
              <a:blipFill>
                <a:blip r:embed="rId5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B3A5A24-F36C-4B8B-8325-A62FA7C76A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0" r="3242"/>
          <a:stretch/>
        </p:blipFill>
        <p:spPr>
          <a:xfrm>
            <a:off x="5638800" y="1441569"/>
            <a:ext cx="3359508" cy="2900032"/>
          </a:xfrm>
          <a:prstGeom prst="round2DiagRect">
            <a:avLst>
              <a:gd name="adj1" fmla="val 173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A5B9600-4CEB-4D0E-BFDC-14408543601E}"/>
                  </a:ext>
                </a:extLst>
              </p:cNvPr>
              <p:cNvSpPr/>
              <p:nvPr/>
            </p:nvSpPr>
            <p:spPr>
              <a:xfrm>
                <a:off x="1775883" y="4059385"/>
                <a:ext cx="1789080" cy="319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̃"/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A5B9600-4CEB-4D0E-BFDC-144085436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83" y="4059385"/>
                <a:ext cx="1789080" cy="319383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70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661522" y="51609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212083" cy="441142"/>
            <a:chOff x="0" y="4748540"/>
            <a:chExt cx="9212083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5357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13/13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D791D1E-E60A-4EBD-BC1A-7979D288489D}"/>
              </a:ext>
            </a:extLst>
          </p:cNvPr>
          <p:cNvSpPr/>
          <p:nvPr/>
        </p:nvSpPr>
        <p:spPr>
          <a:xfrm>
            <a:off x="191147" y="803169"/>
            <a:ext cx="8724253" cy="297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 Challenge: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 challenge about social denoising for social recommendation systems.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An Object: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Maximize the incremental recommendation probability before and after social denoising.</a:t>
            </a:r>
            <a:endParaRPr lang="en-US" altLang="zh-CN" sz="1600" dirty="0">
              <a:solidFill>
                <a:srgbClr val="3333B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A Framework: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 reinforcement learning-based social denoising framework for better recommendation.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13449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1809750"/>
            <a:ext cx="7886700" cy="1946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</a:t>
            </a:r>
            <a:r>
              <a:rPr spc="640" dirty="0"/>
              <a:t>H</a:t>
            </a:r>
            <a:r>
              <a:rPr spc="550" dirty="0"/>
              <a:t>A</a:t>
            </a:r>
            <a:r>
              <a:rPr spc="795" dirty="0"/>
              <a:t>N</a:t>
            </a:r>
            <a:r>
              <a:rPr spc="875" dirty="0"/>
              <a:t>K</a:t>
            </a:r>
            <a:r>
              <a:rPr spc="1600" dirty="0"/>
              <a:t>S</a:t>
            </a: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lang="en-US" altLang="zh-CN" sz="1800" dirty="0"/>
              <a:t>2022.05.11</a:t>
            </a:r>
            <a:endParaRPr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471205-687A-42D0-9A88-7BFF59DE3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9550"/>
            <a:ext cx="1981200" cy="1369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291E0FE7-C8D7-4437-A028-E08DDD18D67B}"/>
              </a:ext>
            </a:extLst>
          </p:cNvPr>
          <p:cNvSpPr/>
          <p:nvPr/>
        </p:nvSpPr>
        <p:spPr>
          <a:xfrm>
            <a:off x="1583062" y="1185533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Introduction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2E9FAF3-4F16-4AD8-9BBD-A78AB75ABD30}"/>
              </a:ext>
            </a:extLst>
          </p:cNvPr>
          <p:cNvSpPr/>
          <p:nvPr/>
        </p:nvSpPr>
        <p:spPr>
          <a:xfrm>
            <a:off x="1588142" y="1845096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Method: DRL4So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148E6B4-9364-4128-A7F6-2C56FAEA411E}"/>
              </a:ext>
            </a:extLst>
          </p:cNvPr>
          <p:cNvSpPr/>
          <p:nvPr/>
        </p:nvSpPr>
        <p:spPr>
          <a:xfrm>
            <a:off x="1594344" y="2494835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Experimental Results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2221A9D-7E60-4C0B-B91A-8D4314DBF574}"/>
              </a:ext>
            </a:extLst>
          </p:cNvPr>
          <p:cNvGrpSpPr/>
          <p:nvPr/>
        </p:nvGrpSpPr>
        <p:grpSpPr>
          <a:xfrm>
            <a:off x="1293628" y="3195548"/>
            <a:ext cx="274434" cy="307777"/>
            <a:chOff x="1263262" y="3595818"/>
            <a:chExt cx="274434" cy="307777"/>
          </a:xfrm>
        </p:grpSpPr>
        <p:sp>
          <p:nvSpPr>
            <p:cNvPr id="45" name="object 4">
              <a:extLst>
                <a:ext uri="{FF2B5EF4-FFF2-40B4-BE49-F238E27FC236}">
                  <a16:creationId xmlns:a16="http://schemas.microsoft.com/office/drawing/2014/main" id="{45BF9164-CD5E-468E-B35B-589644A54CDE}"/>
                </a:ext>
              </a:extLst>
            </p:cNvPr>
            <p:cNvSpPr/>
            <p:nvPr/>
          </p:nvSpPr>
          <p:spPr>
            <a:xfrm>
              <a:off x="1298143" y="36601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C92BA3D-EEEC-4159-9113-C73792DA5DB9}"/>
                </a:ext>
              </a:extLst>
            </p:cNvPr>
            <p:cNvSpPr/>
            <p:nvPr/>
          </p:nvSpPr>
          <p:spPr>
            <a:xfrm>
              <a:off x="1263262" y="35958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4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A162C0D-9720-4DD8-8807-EB1438F1899D}"/>
              </a:ext>
            </a:extLst>
          </p:cNvPr>
          <p:cNvGrpSpPr/>
          <p:nvPr/>
        </p:nvGrpSpPr>
        <p:grpSpPr>
          <a:xfrm>
            <a:off x="1293628" y="2528191"/>
            <a:ext cx="274434" cy="307777"/>
            <a:chOff x="1415662" y="3748218"/>
            <a:chExt cx="274434" cy="307777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E0553991-D7FB-480B-A4D5-1D9E710F776A}"/>
                </a:ext>
              </a:extLst>
            </p:cNvPr>
            <p:cNvSpPr/>
            <p:nvPr/>
          </p:nvSpPr>
          <p:spPr>
            <a:xfrm>
              <a:off x="1450543" y="38125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A6EF8A4-029B-4B69-A0C6-D70178F99301}"/>
                </a:ext>
              </a:extLst>
            </p:cNvPr>
            <p:cNvSpPr/>
            <p:nvPr/>
          </p:nvSpPr>
          <p:spPr>
            <a:xfrm>
              <a:off x="1415662" y="37482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3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34784FC-A865-4886-AB17-94224DBE6659}"/>
              </a:ext>
            </a:extLst>
          </p:cNvPr>
          <p:cNvGrpSpPr/>
          <p:nvPr/>
        </p:nvGrpSpPr>
        <p:grpSpPr>
          <a:xfrm>
            <a:off x="1296759" y="1891263"/>
            <a:ext cx="274434" cy="307777"/>
            <a:chOff x="1568062" y="3900618"/>
            <a:chExt cx="274434" cy="307777"/>
          </a:xfrm>
        </p:grpSpPr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1F677428-9A9A-4EC4-ABB3-5C6C2FAEE6A4}"/>
                </a:ext>
              </a:extLst>
            </p:cNvPr>
            <p:cNvSpPr/>
            <p:nvPr/>
          </p:nvSpPr>
          <p:spPr>
            <a:xfrm>
              <a:off x="1602943" y="39649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000C376-A261-4455-9E39-342CFF188CE1}"/>
                </a:ext>
              </a:extLst>
            </p:cNvPr>
            <p:cNvSpPr/>
            <p:nvPr/>
          </p:nvSpPr>
          <p:spPr>
            <a:xfrm>
              <a:off x="1568062" y="39006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2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BAB596E-6F77-4F8A-BB49-2069A6B54F60}"/>
              </a:ext>
            </a:extLst>
          </p:cNvPr>
          <p:cNvGrpSpPr/>
          <p:nvPr/>
        </p:nvGrpSpPr>
        <p:grpSpPr>
          <a:xfrm>
            <a:off x="1288548" y="1232785"/>
            <a:ext cx="274434" cy="307777"/>
            <a:chOff x="1720462" y="4053018"/>
            <a:chExt cx="274434" cy="307777"/>
          </a:xfrm>
        </p:grpSpPr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4A73F7F2-8D7E-454C-90C9-9FE1EA737650}"/>
                </a:ext>
              </a:extLst>
            </p:cNvPr>
            <p:cNvSpPr/>
            <p:nvPr/>
          </p:nvSpPr>
          <p:spPr>
            <a:xfrm>
              <a:off x="1755343" y="4117381"/>
              <a:ext cx="204673" cy="204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8EFD82D-CB35-4EEE-B4D7-16A039A3F3B3}"/>
                </a:ext>
              </a:extLst>
            </p:cNvPr>
            <p:cNvSpPr/>
            <p:nvPr/>
          </p:nvSpPr>
          <p:spPr>
            <a:xfrm>
              <a:off x="1720462" y="405301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1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78811FD9-298F-48D9-9D9D-CAEB1A86A96E}"/>
              </a:ext>
            </a:extLst>
          </p:cNvPr>
          <p:cNvSpPr/>
          <p:nvPr/>
        </p:nvSpPr>
        <p:spPr>
          <a:xfrm>
            <a:off x="1583062" y="3149381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3333B1"/>
                </a:solidFill>
              </a:rPr>
              <a:t>Conclusion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7CBFCD1-3807-4F90-B978-DEE4ABC2D675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E1533FD-7B38-40BA-9711-1AE8F8E9B579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68" name="object 5">
                <a:extLst>
                  <a:ext uri="{FF2B5EF4-FFF2-40B4-BE49-F238E27FC236}">
                    <a16:creationId xmlns:a16="http://schemas.microsoft.com/office/drawing/2014/main" id="{423A8B6D-3AC5-42DC-9BF4-395C5F62D74D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72" name="object 6">
                  <a:extLst>
                    <a:ext uri="{FF2B5EF4-FFF2-40B4-BE49-F238E27FC236}">
                      <a16:creationId xmlns:a16="http://schemas.microsoft.com/office/drawing/2014/main" id="{3EA134C8-5A12-4976-AAA5-FDE78348D7F7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3" name="object 7">
                  <a:extLst>
                    <a:ext uri="{FF2B5EF4-FFF2-40B4-BE49-F238E27FC236}">
                      <a16:creationId xmlns:a16="http://schemas.microsoft.com/office/drawing/2014/main" id="{0E2755A4-14D1-4AF9-91A0-66459C52FDD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4" name="object 8">
                  <a:extLst>
                    <a:ext uri="{FF2B5EF4-FFF2-40B4-BE49-F238E27FC236}">
                      <a16:creationId xmlns:a16="http://schemas.microsoft.com/office/drawing/2014/main" id="{3759D162-9DBD-420A-B8D9-4BF36A221027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60A27A9D-F3D5-4134-856C-0928855D69AC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FA42BC5E-FF94-4C99-B5B9-0BF25536ABED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710A14D-0190-48FB-A7EB-9E5E97003180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5004898C-BC89-47DB-9CEE-753760A30C11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3C93252-5816-4D1B-807F-0D002207E3DE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39DA051E-33FC-49F1-8AF3-C396AD3CD79E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1/13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C3D4BF5E-E09A-45ED-8563-30E485ED142A}"/>
              </a:ext>
            </a:extLst>
          </p:cNvPr>
          <p:cNvSpPr/>
          <p:nvPr/>
        </p:nvSpPr>
        <p:spPr>
          <a:xfrm>
            <a:off x="191148" y="803169"/>
            <a:ext cx="5070491" cy="3772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What is social recommendation ? </a:t>
            </a: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3333B1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sz="1600" dirty="0">
              <a:solidFill>
                <a:srgbClr val="3333B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Example: How to recommend Item 5 to User 1 ?</a:t>
            </a:r>
          </a:p>
          <a:p>
            <a:pPr marL="800100" lvl="1" indent="-3429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400" dirty="0"/>
              <a:t> </a:t>
            </a:r>
            <a:r>
              <a:rPr lang="en-US" altLang="zh-CN" sz="1400" b="1" dirty="0">
                <a:solidFill>
                  <a:srgbClr val="789440"/>
                </a:solidFill>
              </a:rPr>
              <a:t>User 4</a:t>
            </a:r>
            <a:r>
              <a:rPr lang="en-US" altLang="zh-CN" sz="1400" b="1" dirty="0"/>
              <a:t> </a:t>
            </a:r>
            <a:r>
              <a:rPr lang="en-US" altLang="zh-CN" sz="1400" dirty="0"/>
              <a:t>is a social friend of </a:t>
            </a:r>
            <a:r>
              <a:rPr lang="en-US" altLang="zh-CN" sz="1400" b="1" dirty="0">
                <a:solidFill>
                  <a:srgbClr val="00B0F0"/>
                </a:solidFill>
              </a:rPr>
              <a:t>User 1</a:t>
            </a:r>
            <a:r>
              <a:rPr lang="en-US" altLang="zh-CN" sz="1400" dirty="0"/>
              <a:t>.</a:t>
            </a:r>
          </a:p>
          <a:p>
            <a:pPr marL="800100" lvl="1" indent="-3429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400" dirty="0"/>
              <a:t> </a:t>
            </a:r>
            <a:r>
              <a:rPr lang="en-US" altLang="zh-CN" sz="1400" b="1" dirty="0">
                <a:solidFill>
                  <a:srgbClr val="789440"/>
                </a:solidFill>
              </a:rPr>
              <a:t>User 4</a:t>
            </a:r>
            <a:r>
              <a:rPr lang="en-US" altLang="zh-CN" sz="1400" dirty="0"/>
              <a:t> has interacted with </a:t>
            </a:r>
            <a:r>
              <a:rPr lang="en-US" altLang="zh-CN" sz="1400" u="sng" dirty="0"/>
              <a:t>Item 5</a:t>
            </a:r>
            <a:r>
              <a:rPr lang="en-US" altLang="zh-CN" sz="1400" dirty="0"/>
              <a:t>, while </a:t>
            </a:r>
            <a:r>
              <a:rPr lang="en-US" altLang="zh-CN" sz="1400" b="1" dirty="0">
                <a:solidFill>
                  <a:srgbClr val="00B0F0"/>
                </a:solidFill>
              </a:rPr>
              <a:t>User 1</a:t>
            </a:r>
            <a:r>
              <a:rPr lang="en-US" altLang="zh-CN" sz="1400" dirty="0"/>
              <a:t> has not.</a:t>
            </a:r>
          </a:p>
          <a:p>
            <a:pPr marL="800100" lvl="1" indent="-3429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400" dirty="0"/>
              <a:t> Recommend </a:t>
            </a:r>
            <a:r>
              <a:rPr lang="en-US" altLang="zh-CN" sz="1400" u="sng" dirty="0"/>
              <a:t>Item 5</a:t>
            </a:r>
            <a:r>
              <a:rPr lang="en-US" altLang="zh-CN" sz="1400" dirty="0"/>
              <a:t> to </a:t>
            </a:r>
            <a:r>
              <a:rPr lang="en-US" altLang="zh-CN" sz="1400" b="1" dirty="0">
                <a:solidFill>
                  <a:srgbClr val="00B0F0"/>
                </a:solidFill>
              </a:rPr>
              <a:t>User 1</a:t>
            </a:r>
            <a:r>
              <a:rPr lang="en-US" altLang="zh-CN" sz="1400" dirty="0"/>
              <a:t>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Think: Is User 4 always reliable ?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A84340F-F80D-4678-AA98-E79DBF486920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43238E36-8F69-4128-BD8E-58D969D8393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80" name="object 5">
                <a:extLst>
                  <a:ext uri="{FF2B5EF4-FFF2-40B4-BE49-F238E27FC236}">
                    <a16:creationId xmlns:a16="http://schemas.microsoft.com/office/drawing/2014/main" id="{2423A119-94CC-4997-BC50-4CFC8C90B749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84" name="object 6">
                  <a:extLst>
                    <a:ext uri="{FF2B5EF4-FFF2-40B4-BE49-F238E27FC236}">
                      <a16:creationId xmlns:a16="http://schemas.microsoft.com/office/drawing/2014/main" id="{0B1353E9-0F61-4CCB-AD20-7A1042006E3F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object 7">
                  <a:extLst>
                    <a:ext uri="{FF2B5EF4-FFF2-40B4-BE49-F238E27FC236}">
                      <a16:creationId xmlns:a16="http://schemas.microsoft.com/office/drawing/2014/main" id="{94E2C730-C897-45D0-AAA3-53A6A759DE96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6" name="object 8">
                  <a:extLst>
                    <a:ext uri="{FF2B5EF4-FFF2-40B4-BE49-F238E27FC236}">
                      <a16:creationId xmlns:a16="http://schemas.microsoft.com/office/drawing/2014/main" id="{68F7F11E-0751-4F0E-B224-889B2A723172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D502F873-FF1E-4570-B352-E4A05F453150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CFAA6F0-F87C-48AE-B70E-4C9FDB67C9E3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AFC3CBA8-82BC-47B0-8F61-D423551D7830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77" name="object 15">
              <a:extLst>
                <a:ext uri="{FF2B5EF4-FFF2-40B4-BE49-F238E27FC236}">
                  <a16:creationId xmlns:a16="http://schemas.microsoft.com/office/drawing/2014/main" id="{41EE9B24-1F3C-4316-A63D-4E8EEE13827E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1082B82C-EEDB-4AB1-B1E8-0DD524B6EFBA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50351ED7-0A1B-4E17-864B-75B915EB99DA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21B5C917-90B7-47D5-A8BE-B28F3E01B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09" y="1227962"/>
            <a:ext cx="3927797" cy="2812000"/>
          </a:xfrm>
          <a:prstGeom prst="rect">
            <a:avLst/>
          </a:prstGeom>
        </p:spPr>
      </p:pic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489DA447-FA85-4050-834A-101A55DE2E33}"/>
              </a:ext>
            </a:extLst>
          </p:cNvPr>
          <p:cNvGrpSpPr/>
          <p:nvPr/>
        </p:nvGrpSpPr>
        <p:grpSpPr>
          <a:xfrm>
            <a:off x="743533" y="1409900"/>
            <a:ext cx="3344103" cy="933675"/>
            <a:chOff x="767165" y="1528536"/>
            <a:chExt cx="3344103" cy="933675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8EC3A94-E870-411B-B02A-16454424642E}"/>
                </a:ext>
              </a:extLst>
            </p:cNvPr>
            <p:cNvSpPr/>
            <p:nvPr/>
          </p:nvSpPr>
          <p:spPr>
            <a:xfrm>
              <a:off x="767165" y="1528536"/>
              <a:ext cx="1208119" cy="3048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Social network</a:t>
              </a:r>
              <a:endParaRPr lang="zh-CN" altLang="en-US" sz="1200" dirty="0"/>
            </a:p>
          </p:txBody>
        </p:sp>
        <p:sp>
          <p:nvSpPr>
            <p:cNvPr id="125" name="矩形: 圆角 124">
              <a:extLst>
                <a:ext uri="{FF2B5EF4-FFF2-40B4-BE49-F238E27FC236}">
                  <a16:creationId xmlns:a16="http://schemas.microsoft.com/office/drawing/2014/main" id="{EE441194-C475-4033-B54C-337A2D50F6FC}"/>
                </a:ext>
              </a:extLst>
            </p:cNvPr>
            <p:cNvSpPr/>
            <p:nvPr/>
          </p:nvSpPr>
          <p:spPr>
            <a:xfrm>
              <a:off x="767165" y="2157411"/>
              <a:ext cx="1208119" cy="3048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Social media</a:t>
              </a:r>
              <a:endParaRPr lang="zh-CN" altLang="en-US" sz="12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2152D4D-17C1-43A8-AF72-D81525DDF8DE}"/>
                </a:ext>
              </a:extLst>
            </p:cNvPr>
            <p:cNvSpPr/>
            <p:nvPr/>
          </p:nvSpPr>
          <p:spPr>
            <a:xfrm>
              <a:off x="1125003" y="1872401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……</a:t>
              </a:r>
            </a:p>
          </p:txBody>
        </p:sp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A2F2C662-BADC-4B80-ABA9-61208941CDF4}"/>
                </a:ext>
              </a:extLst>
            </p:cNvPr>
            <p:cNvSpPr/>
            <p:nvPr/>
          </p:nvSpPr>
          <p:spPr>
            <a:xfrm>
              <a:off x="2903149" y="1826076"/>
              <a:ext cx="1208119" cy="374067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Recommender</a:t>
              </a:r>
            </a:p>
            <a:p>
              <a:pPr algn="ctr"/>
              <a:r>
                <a:rPr lang="en-US" altLang="zh-CN" sz="1200" dirty="0"/>
                <a:t>System</a:t>
              </a:r>
              <a:endParaRPr lang="zh-CN" altLang="en-US" sz="1200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398DB79-CE9E-4B0B-A72D-3B6E912E5B71}"/>
                </a:ext>
              </a:extLst>
            </p:cNvPr>
            <p:cNvSpPr/>
            <p:nvPr/>
          </p:nvSpPr>
          <p:spPr>
            <a:xfrm>
              <a:off x="1878790" y="1595402"/>
              <a:ext cx="10847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FF0000"/>
                  </a:solidFill>
                </a:rPr>
                <a:t>getUserInfo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29" name="箭头: 右 128">
              <a:extLst>
                <a:ext uri="{FF2B5EF4-FFF2-40B4-BE49-F238E27FC236}">
                  <a16:creationId xmlns:a16="http://schemas.microsoft.com/office/drawing/2014/main" id="{D5165BE8-E99E-4366-9058-DE0E7DF9BD84}"/>
                </a:ext>
              </a:extLst>
            </p:cNvPr>
            <p:cNvSpPr/>
            <p:nvPr/>
          </p:nvSpPr>
          <p:spPr>
            <a:xfrm>
              <a:off x="2075292" y="1847029"/>
              <a:ext cx="691716" cy="327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右大括号 129">
              <a:extLst>
                <a:ext uri="{FF2B5EF4-FFF2-40B4-BE49-F238E27FC236}">
                  <a16:creationId xmlns:a16="http://schemas.microsoft.com/office/drawing/2014/main" id="{B910FF55-5F52-476A-8465-5769D9B66C68}"/>
                </a:ext>
              </a:extLst>
            </p:cNvPr>
            <p:cNvSpPr/>
            <p:nvPr/>
          </p:nvSpPr>
          <p:spPr>
            <a:xfrm>
              <a:off x="1975284" y="1720707"/>
              <a:ext cx="45719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9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3FE181C-B358-48CC-9617-3192E1A429F7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22C32C1-ED54-421E-8A57-132DBC8AA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8" y="1376890"/>
            <a:ext cx="3518154" cy="218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3/13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1148" y="803169"/>
            <a:ext cx="5065883" cy="346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Main problem.</a:t>
            </a: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     </a:t>
            </a:r>
            <a:r>
              <a:rPr lang="en-US" altLang="zh-CN" sz="1600" dirty="0"/>
              <a:t>Social friends are </a:t>
            </a:r>
            <a:r>
              <a:rPr lang="en-US" altLang="zh-CN" sz="1600" b="1" dirty="0">
                <a:solidFill>
                  <a:srgbClr val="FF0000"/>
                </a:solidFill>
              </a:rPr>
              <a:t>NOT</a:t>
            </a:r>
            <a:r>
              <a:rPr lang="en-US" altLang="zh-CN" sz="1600" dirty="0"/>
              <a:t> always reliable, e.g., For </a:t>
            </a:r>
            <a:r>
              <a:rPr lang="en-US" altLang="zh-CN" sz="1600" u="sng" dirty="0"/>
              <a:t>the target product</a:t>
            </a:r>
            <a:r>
              <a:rPr lang="en-US" altLang="zh-CN" sz="1600" dirty="0"/>
              <a:t>, consider </a:t>
            </a:r>
            <a:r>
              <a:rPr lang="en-US" altLang="zh-CN" sz="1600" b="1" dirty="0">
                <a:solidFill>
                  <a:srgbClr val="FF66FF"/>
                </a:solidFill>
              </a:rPr>
              <a:t>3 social friends </a:t>
            </a:r>
            <a:r>
              <a:rPr lang="en-US" altLang="zh-CN" sz="1600" dirty="0"/>
              <a:t>rather than all.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Our idea.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rgbClr val="3333B1"/>
                </a:solidFill>
              </a:rPr>
              <a:t>     </a:t>
            </a:r>
            <a:r>
              <a:rPr lang="en-US" altLang="zh-CN" sz="1600" dirty="0"/>
              <a:t>Intuitively, it is necessary to automatically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mask</a:t>
            </a:r>
            <a:r>
              <a:rPr lang="en-US" altLang="zh-CN" sz="1600" dirty="0"/>
              <a:t> friends (i.e., noise) who are 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irrelevant</a:t>
            </a:r>
            <a:r>
              <a:rPr lang="en-US" altLang="zh-CN" sz="1600" dirty="0"/>
              <a:t> to the target product before modeling the social relationships.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1F6029-D9A7-414C-88A8-6693E08D1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441" y="2800350"/>
            <a:ext cx="228600" cy="2282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14543D-BADB-4978-872B-31E65FD2E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41260">
            <a:off x="2433719" y="3189205"/>
            <a:ext cx="187862" cy="361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4F5BFA-ABAC-4647-B36B-45BC8B2E2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88605">
            <a:off x="2829432" y="1698689"/>
            <a:ext cx="191053" cy="3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6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4/13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DE834F0-4EBC-4FF0-8E7F-3ECF8DA9544F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3FF245-0FED-4047-9B39-94D7FA466379}"/>
              </a:ext>
            </a:extLst>
          </p:cNvPr>
          <p:cNvSpPr/>
          <p:nvPr/>
        </p:nvSpPr>
        <p:spPr>
          <a:xfrm>
            <a:off x="191148" y="803169"/>
            <a:ext cx="9143932" cy="100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New challenge of social recommendation.</a:t>
            </a:r>
          </a:p>
          <a:p>
            <a:pPr>
              <a:lnSpc>
                <a:spcPct val="200000"/>
              </a:lnSpc>
            </a:pPr>
            <a:r>
              <a:rPr lang="en-US" altLang="zh-CN" sz="1600" dirty="0"/>
              <a:t>   How to denoise social friends </a:t>
            </a:r>
            <a:r>
              <a:rPr lang="en-US" altLang="zh-CN" sz="1600" b="1" dirty="0">
                <a:solidFill>
                  <a:srgbClr val="FF0000"/>
                </a:solidFill>
              </a:rPr>
              <a:t>without</a:t>
            </a:r>
            <a:r>
              <a:rPr lang="en-US" altLang="zh-CN" sz="1600" dirty="0"/>
              <a:t> the relevance annotation between </a:t>
            </a:r>
            <a:r>
              <a:rPr lang="en-US" altLang="zh-CN" sz="1600" u="sng" dirty="0"/>
              <a:t>social friends </a:t>
            </a:r>
            <a:r>
              <a:rPr lang="en-US" altLang="zh-CN" sz="1600" dirty="0"/>
              <a:t>&amp; </a:t>
            </a:r>
            <a:r>
              <a:rPr lang="en-US" altLang="zh-CN" sz="1600" u="sng" dirty="0"/>
              <a:t>target products</a:t>
            </a:r>
            <a:r>
              <a:rPr lang="en-US" altLang="zh-CN" sz="1600" dirty="0"/>
              <a:t> ? 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914A1D0-BE79-41B4-887B-D05F58614975}"/>
              </a:ext>
            </a:extLst>
          </p:cNvPr>
          <p:cNvGrpSpPr/>
          <p:nvPr/>
        </p:nvGrpSpPr>
        <p:grpSpPr>
          <a:xfrm>
            <a:off x="2743200" y="2230214"/>
            <a:ext cx="3448342" cy="2095076"/>
            <a:chOff x="2498013" y="2381674"/>
            <a:chExt cx="2616583" cy="15897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4FAB9E6-AD13-40D5-80B9-9A7A53B15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9404" y="2387092"/>
              <a:ext cx="1085192" cy="141100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9221F42-18EA-489D-B486-5DD1CFFA6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0389" y="2680501"/>
              <a:ext cx="296438" cy="5698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8B077DA-CDE7-47E3-81B1-D94A736AB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2218" y="3401606"/>
              <a:ext cx="392780" cy="5698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A8CD4F-C29E-4A5B-A3C8-0F20629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3169" y="2658401"/>
              <a:ext cx="607697" cy="273800"/>
            </a:xfrm>
            <a:prstGeom prst="rect">
              <a:avLst/>
            </a:prstGeom>
          </p:spPr>
        </p:pic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90DC6994-300E-4EF1-A57F-87ABCE075897}"/>
                </a:ext>
              </a:extLst>
            </p:cNvPr>
            <p:cNvSpPr/>
            <p:nvPr/>
          </p:nvSpPr>
          <p:spPr>
            <a:xfrm rot="10800000">
              <a:off x="3317018" y="2981248"/>
              <a:ext cx="771689" cy="6898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4829782-03DA-41C9-9851-38005BF8CEA8}"/>
                </a:ext>
              </a:extLst>
            </p:cNvPr>
            <p:cNvSpPr/>
            <p:nvPr/>
          </p:nvSpPr>
          <p:spPr>
            <a:xfrm>
              <a:off x="3439202" y="3155169"/>
              <a:ext cx="698429" cy="350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How?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C13A763-1C46-4438-AE5B-375219883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8013" y="2381674"/>
              <a:ext cx="941189" cy="27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84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5/13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847247" y="5902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8D61FE9-5851-4136-BC56-5B122696AB58}"/>
              </a:ext>
            </a:extLst>
          </p:cNvPr>
          <p:cNvSpPr/>
          <p:nvPr/>
        </p:nvSpPr>
        <p:spPr>
          <a:xfrm>
            <a:off x="191148" y="803169"/>
            <a:ext cx="8943991" cy="346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Main contribution.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We propose a Denoising-guided deep Reinforcement Learning framework for Social recommendation (called DRL4So).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DRL4So can automatically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mask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noise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social friends </a:t>
            </a:r>
            <a:r>
              <a:rPr lang="en-US" altLang="zh-CN" sz="1600" dirty="0"/>
              <a:t>to improve the performance of social recommendation.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Our optimization object is: </a:t>
            </a:r>
            <a:r>
              <a:rPr lang="en-US" altLang="zh-CN" sz="1600" u="sng" dirty="0"/>
              <a:t>the maximum positive utility of social denoising</a:t>
            </a:r>
            <a:r>
              <a:rPr lang="en-US" altLang="zh-CN" sz="1600" dirty="0"/>
              <a:t>, and we carefully design </a:t>
            </a:r>
            <a:r>
              <a:rPr lang="en-US" altLang="zh-CN" sz="1600" u="sng" dirty="0"/>
              <a:t>the reward function </a:t>
            </a:r>
            <a:r>
              <a:rPr lang="en-US" altLang="zh-CN" sz="1600" dirty="0"/>
              <a:t>to satisfy this object.</a:t>
            </a:r>
            <a:endParaRPr lang="en-US" altLang="zh-CN" sz="1600" dirty="0">
              <a:solidFill>
                <a:srgbClr val="3333B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ECB60E2-8F9C-4A9E-83F9-A5F044E5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266212"/>
            <a:ext cx="228600" cy="22826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C1EE2E6-FA47-4C62-BA8F-7C8245E37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41260">
            <a:off x="4372773" y="2199793"/>
            <a:ext cx="187862" cy="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6/13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9029052" cy="3557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Problem Formulation.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User set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, Item set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. 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Interaction matrix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1600" dirty="0"/>
                  <a:t>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Social relation matrix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zh-CN" sz="1600" dirty="0"/>
                  <a:t>.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Sequential recommendation task:</a:t>
                </a:r>
              </a:p>
              <a:p>
                <a:pPr marL="1200150" lvl="2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Input:      A sequence of items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,,…,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/>
                  <a:t> that the target user has interacted before time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600" b="0" dirty="0"/>
                  <a:t>.</a:t>
                </a:r>
              </a:p>
              <a:p>
                <a:pPr marL="1200150" lvl="2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Output:   the recommended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1600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9029052" cy="3557769"/>
              </a:xfrm>
              <a:prstGeom prst="rect">
                <a:avLst/>
              </a:prstGeom>
              <a:blipFill>
                <a:blip r:embed="rId5"/>
                <a:stretch>
                  <a:fillRect l="-270" b="-1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DRL4So</a:t>
            </a:r>
          </a:p>
        </p:txBody>
      </p:sp>
    </p:spTree>
    <p:extLst>
      <p:ext uri="{BB962C8B-B14F-4D97-AF65-F5344CB8AC3E}">
        <p14:creationId xmlns:p14="http://schemas.microsoft.com/office/powerpoint/2010/main" val="15227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7/13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1944997-180F-42EF-AF04-27E10CF20030}"/>
              </a:ext>
            </a:extLst>
          </p:cNvPr>
          <p:cNvSpPr/>
          <p:nvPr/>
        </p:nvSpPr>
        <p:spPr>
          <a:xfrm>
            <a:off x="191148" y="803169"/>
            <a:ext cx="8874879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33B1"/>
                </a:solidFill>
              </a:rPr>
              <a:t>Model Summary.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      The </a:t>
            </a:r>
            <a:r>
              <a:rPr lang="en-US" altLang="zh-CN" sz="1600" b="1" dirty="0"/>
              <a:t>social denoiser</a:t>
            </a:r>
            <a:r>
              <a:rPr lang="en-US" altLang="zh-CN" sz="1600" dirty="0"/>
              <a:t> (Agent) observes the target user's </a:t>
            </a:r>
            <a:r>
              <a:rPr lang="en-US" altLang="zh-CN" sz="1600" b="1" dirty="0"/>
              <a:t>preferences on the target product </a:t>
            </a:r>
            <a:r>
              <a:rPr lang="en-US" altLang="zh-CN" sz="1600" dirty="0"/>
              <a:t>(state) and decides to </a:t>
            </a:r>
            <a:r>
              <a:rPr lang="en-US" altLang="zh-CN" sz="1600" b="1" dirty="0"/>
              <a:t>mask or retain </a:t>
            </a:r>
            <a:r>
              <a:rPr lang="en-US" altLang="zh-CN" sz="1600" dirty="0"/>
              <a:t>a social friend (action); </a:t>
            </a:r>
            <a:r>
              <a:rPr lang="en-US" altLang="zh-CN" sz="1600" b="1" dirty="0"/>
              <a:t>the recommender </a:t>
            </a:r>
            <a:r>
              <a:rPr lang="en-US" altLang="zh-CN" sz="1600" dirty="0"/>
              <a:t>(Environment) generates products and calculates the </a:t>
            </a:r>
            <a:r>
              <a:rPr lang="en-US" altLang="zh-CN" sz="1600" b="1" dirty="0"/>
              <a:t>recommendation probability </a:t>
            </a:r>
            <a:r>
              <a:rPr lang="en-US" altLang="zh-CN" sz="1600" dirty="0"/>
              <a:t>(reward) of the target product before and after denoising.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DRL4So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95BE6F-42AC-47E7-958A-CBF43317E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83098"/>
            <a:ext cx="5581594" cy="21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5">
            <a:extLst>
              <a:ext uri="{FF2B5EF4-FFF2-40B4-BE49-F238E27FC236}">
                <a16:creationId xmlns:a16="http://schemas.microsoft.com/office/drawing/2014/main" id="{D09E6FEC-0628-458A-A7A1-BA7A86F5C36E}"/>
              </a:ext>
            </a:extLst>
          </p:cNvPr>
          <p:cNvSpPr/>
          <p:nvPr/>
        </p:nvSpPr>
        <p:spPr>
          <a:xfrm>
            <a:off x="849282" y="0"/>
            <a:ext cx="7075518" cy="518159"/>
          </a:xfrm>
          <a:custGeom>
            <a:avLst/>
            <a:gdLst/>
            <a:ahLst/>
            <a:cxnLst/>
            <a:rect l="l" t="t" r="r" b="b"/>
            <a:pathLst>
              <a:path w="6858634" h="518159">
                <a:moveTo>
                  <a:pt x="6858025" y="518058"/>
                </a:moveTo>
                <a:lnTo>
                  <a:pt x="0" y="518058"/>
                </a:lnTo>
                <a:lnTo>
                  <a:pt x="0" y="0"/>
                </a:lnTo>
                <a:lnTo>
                  <a:pt x="6858025" y="0"/>
                </a:lnTo>
                <a:lnTo>
                  <a:pt x="6858025" y="518058"/>
                </a:lnTo>
                <a:close/>
              </a:path>
            </a:pathLst>
          </a:custGeom>
          <a:solidFill>
            <a:srgbClr val="3333B1"/>
          </a:solidFill>
        </p:spPr>
        <p:txBody>
          <a:bodyPr wrap="square" lIns="0" tIns="0" rIns="0" bIns="0" rtlCol="0"/>
          <a:lstStyle/>
          <a:p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5AD9EFC-3833-4DB4-93D0-3B71C3CF2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57684"/>
            <a:ext cx="690965" cy="7244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728C69-E35A-42E0-898A-2C272178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0" y="0"/>
            <a:ext cx="1009048" cy="69759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ACB133C-F668-4C52-AAA5-47DD019F23FD}"/>
              </a:ext>
            </a:extLst>
          </p:cNvPr>
          <p:cNvGrpSpPr/>
          <p:nvPr/>
        </p:nvGrpSpPr>
        <p:grpSpPr>
          <a:xfrm>
            <a:off x="0" y="4748540"/>
            <a:ext cx="9144000" cy="441142"/>
            <a:chOff x="0" y="4748540"/>
            <a:chExt cx="9144000" cy="44114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66C4DE9-36A9-4B80-8232-F384BFC73A88}"/>
                </a:ext>
              </a:extLst>
            </p:cNvPr>
            <p:cNvGrpSpPr/>
            <p:nvPr/>
          </p:nvGrpSpPr>
          <p:grpSpPr>
            <a:xfrm>
              <a:off x="0" y="4915275"/>
              <a:ext cx="9144000" cy="274407"/>
              <a:chOff x="0" y="4915275"/>
              <a:chExt cx="9144000" cy="274407"/>
            </a:xfrm>
          </p:grpSpPr>
          <p:grpSp>
            <p:nvGrpSpPr>
              <p:cNvPr id="29" name="object 5">
                <a:extLst>
                  <a:ext uri="{FF2B5EF4-FFF2-40B4-BE49-F238E27FC236}">
                    <a16:creationId xmlns:a16="http://schemas.microsoft.com/office/drawing/2014/main" id="{DB8AE254-CCA2-435B-82B8-95DF467BA447}"/>
                  </a:ext>
                </a:extLst>
              </p:cNvPr>
              <p:cNvGrpSpPr/>
              <p:nvPr/>
            </p:nvGrpSpPr>
            <p:grpSpPr>
              <a:xfrm>
                <a:off x="0" y="4967765"/>
                <a:ext cx="9144000" cy="175736"/>
                <a:chOff x="1142606" y="4978285"/>
                <a:chExt cx="6858000" cy="165735"/>
              </a:xfrm>
            </p:grpSpPr>
            <p:sp>
              <p:nvSpPr>
                <p:cNvPr id="30" name="object 6">
                  <a:extLst>
                    <a:ext uri="{FF2B5EF4-FFF2-40B4-BE49-F238E27FC236}">
                      <a16:creationId xmlns:a16="http://schemas.microsoft.com/office/drawing/2014/main" id="{9EBFC862-B10A-42E9-94F4-AB5D420C5A89}"/>
                    </a:ext>
                  </a:extLst>
                </p:cNvPr>
                <p:cNvSpPr/>
                <p:nvPr/>
              </p:nvSpPr>
              <p:spPr>
                <a:xfrm>
                  <a:off x="1142606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1818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7">
                  <a:extLst>
                    <a:ext uri="{FF2B5EF4-FFF2-40B4-BE49-F238E27FC236}">
                      <a16:creationId xmlns:a16="http://schemas.microsoft.com/office/drawing/2014/main" id="{D0EC36B1-3DD7-4535-B1C8-566E22E526F1}"/>
                    </a:ext>
                  </a:extLst>
                </p:cNvPr>
                <p:cNvSpPr/>
                <p:nvPr/>
              </p:nvSpPr>
              <p:spPr>
                <a:xfrm>
                  <a:off x="3428580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2525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8">
                  <a:extLst>
                    <a:ext uri="{FF2B5EF4-FFF2-40B4-BE49-F238E27FC236}">
                      <a16:creationId xmlns:a16="http://schemas.microsoft.com/office/drawing/2014/main" id="{39422D09-B029-42A8-B71B-73CF9D760E05}"/>
                    </a:ext>
                  </a:extLst>
                </p:cNvPr>
                <p:cNvSpPr/>
                <p:nvPr/>
              </p:nvSpPr>
              <p:spPr>
                <a:xfrm>
                  <a:off x="5714555" y="4978285"/>
                  <a:ext cx="228600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165735">
                      <a:moveTo>
                        <a:pt x="2285974" y="165239"/>
                      </a:moveTo>
                      <a:lnTo>
                        <a:pt x="0" y="165239"/>
                      </a:lnTo>
                      <a:lnTo>
                        <a:pt x="0" y="0"/>
                      </a:lnTo>
                      <a:lnTo>
                        <a:pt x="2285974" y="0"/>
                      </a:lnTo>
                      <a:lnTo>
                        <a:pt x="2285974" y="165239"/>
                      </a:lnTo>
                      <a:close/>
                    </a:path>
                  </a:pathLst>
                </a:custGeom>
                <a:solidFill>
                  <a:srgbClr val="3333B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BE466B9-C138-497F-9F24-3FBAD2B5642F}"/>
                  </a:ext>
                </a:extLst>
              </p:cNvPr>
              <p:cNvSpPr/>
              <p:nvPr/>
            </p:nvSpPr>
            <p:spPr>
              <a:xfrm>
                <a:off x="1038181" y="4915275"/>
                <a:ext cx="73770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 err="1">
                    <a:solidFill>
                      <a:schemeClr val="bg1"/>
                    </a:solidFill>
                  </a:rPr>
                  <a:t>Qihan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Du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DE43383-21F2-4970-86BB-BB12763DC415}"/>
                  </a:ext>
                </a:extLst>
              </p:cNvPr>
              <p:cNvSpPr/>
              <p:nvPr/>
            </p:nvSpPr>
            <p:spPr>
              <a:xfrm>
                <a:off x="4087636" y="4928072"/>
                <a:ext cx="9813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ICASSP 2022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A799FB2-0A6F-4616-BAEC-59A6CAD8BC0F}"/>
                  </a:ext>
                </a:extLst>
              </p:cNvPr>
              <p:cNvSpPr/>
              <p:nvPr/>
            </p:nvSpPr>
            <p:spPr>
              <a:xfrm>
                <a:off x="7134078" y="4915275"/>
                <a:ext cx="9717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May 11, 2022</a:t>
                </a:r>
              </a:p>
            </p:txBody>
          </p:sp>
        </p:grpSp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4DFAC82B-0DE7-44F1-BC8F-1649DA0E71F2}"/>
                </a:ext>
              </a:extLst>
            </p:cNvPr>
            <p:cNvSpPr/>
            <p:nvPr/>
          </p:nvSpPr>
          <p:spPr>
            <a:xfrm>
              <a:off x="68" y="4816460"/>
              <a:ext cx="9143932" cy="157792"/>
            </a:xfrm>
            <a:custGeom>
              <a:avLst/>
              <a:gdLst/>
              <a:ahLst/>
              <a:cxnLst/>
              <a:rect l="l" t="t" r="r" b="b"/>
              <a:pathLst>
                <a:path w="6858634" h="518159">
                  <a:moveTo>
                    <a:pt x="6858025" y="518058"/>
                  </a:moveTo>
                  <a:lnTo>
                    <a:pt x="0" y="518058"/>
                  </a:lnTo>
                  <a:lnTo>
                    <a:pt x="0" y="0"/>
                  </a:lnTo>
                  <a:lnTo>
                    <a:pt x="6858025" y="0"/>
                  </a:lnTo>
                  <a:lnTo>
                    <a:pt x="6858025" y="518058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tx2">
                    <a:lumMod val="40000"/>
                    <a:lumOff val="60000"/>
                  </a:schemeClr>
                </a:gs>
                <a:gs pos="100000">
                  <a:srgbClr val="3333B1"/>
                </a:gs>
              </a:gsLst>
              <a:lin ang="5400000" scaled="1"/>
              <a:tileRect/>
            </a:gradFill>
          </p:spPr>
          <p:txBody>
            <a:bodyPr wrap="square" lIns="0" tIns="0" rIns="0" bIns="0" rtlCol="0"/>
            <a:lstStyle/>
            <a:p>
              <a:endParaRPr sz="3200" dirty="0"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A6DA759-E3D0-4FA6-AFB4-062009248231}"/>
                </a:ext>
              </a:extLst>
            </p:cNvPr>
            <p:cNvSpPr/>
            <p:nvPr/>
          </p:nvSpPr>
          <p:spPr>
            <a:xfrm>
              <a:off x="2451543" y="4748540"/>
              <a:ext cx="46964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Denoising-Guided Deep Reinforcement Learning For Social Recommendation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C50515A-1A05-4531-B3F5-7F956A574DAB}"/>
                </a:ext>
              </a:extLst>
            </p:cNvPr>
            <p:cNvSpPr/>
            <p:nvPr/>
          </p:nvSpPr>
          <p:spPr>
            <a:xfrm>
              <a:off x="8676359" y="47536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8/13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/>
              <p:nvPr/>
            </p:nvSpPr>
            <p:spPr>
              <a:xfrm>
                <a:off x="191148" y="803169"/>
                <a:ext cx="8874879" cy="405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3333B1"/>
                    </a:solidFill>
                  </a:rPr>
                  <a:t>Agent (Social Denoiser).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State encoder.  Get the state vector from </a:t>
                </a:r>
                <a:r>
                  <a:rPr lang="en-US" altLang="zh-CN" sz="1600" u="sng" dirty="0"/>
                  <a:t>the current preference </a:t>
                </a:r>
                <a:r>
                  <a:rPr lang="en-US" altLang="zh-CN" sz="1600" dirty="0"/>
                  <a:t>and </a:t>
                </a:r>
                <a:r>
                  <a:rPr lang="en-US" altLang="zh-CN" sz="1600" u="sng" dirty="0"/>
                  <a:t>the target product</a:t>
                </a:r>
                <a:r>
                  <a:rPr lang="en-US" altLang="zh-CN" sz="16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𝐺𝑅𝑈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,,…,</m:t>
                              </m:r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b="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𝑒𝑛𝑐𝑜𝑑𝑒𝑟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Actor.  Mask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/>
                  <a:t>) or retain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) social friends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,,…,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/>
                  <a:t> for the target user.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𝐴𝑐𝑡𝑜𝑟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={0,1}</m:t>
                      </m:r>
                    </m:oMath>
                  </m:oMathPara>
                </a14:m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𝑚𝑢𝑙𝑡𝑖h𝑜𝑡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Critic. Estimate the expected return of the state-action pair.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𝑛𝑒𝑢𝑟𝑎𝑙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solidFill>
                    <a:srgbClr val="3333B1"/>
                  </a:solidFill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1944997-180F-42EF-AF04-27E10CF20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8" y="803169"/>
                <a:ext cx="8874879" cy="4057970"/>
              </a:xfrm>
              <a:prstGeom prst="rect">
                <a:avLst/>
              </a:prstGeom>
              <a:blipFill>
                <a:blip r:embed="rId5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3E12194-63DE-4A47-A88D-0D00AEBE8005}"/>
              </a:ext>
            </a:extLst>
          </p:cNvPr>
          <p:cNvSpPr/>
          <p:nvPr/>
        </p:nvSpPr>
        <p:spPr>
          <a:xfrm>
            <a:off x="3557138" y="60499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Method: DRL4So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ECD159-9039-4CEC-8FAC-BE94B18BA0D5}"/>
                  </a:ext>
                </a:extLst>
              </p:cNvPr>
              <p:cNvSpPr/>
              <p:nvPr/>
            </p:nvSpPr>
            <p:spPr>
              <a:xfrm>
                <a:off x="4953000" y="984099"/>
                <a:ext cx="458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8ECD159-9039-4CEC-8FAC-BE94B18BA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84099"/>
                <a:ext cx="4583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6AE5540-D5B4-4EBF-9A41-E0B149A51576}"/>
                  </a:ext>
                </a:extLst>
              </p:cNvPr>
              <p:cNvSpPr/>
              <p:nvPr/>
            </p:nvSpPr>
            <p:spPr>
              <a:xfrm>
                <a:off x="7033563" y="972942"/>
                <a:ext cx="43851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6AE5540-D5B4-4EBF-9A41-E0B149A51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63" y="972942"/>
                <a:ext cx="438517" cy="391646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9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1121</Words>
  <Application>Microsoft Office PowerPoint</Application>
  <PresentationFormat>全屏显示(16:9)</PresentationFormat>
  <Paragraphs>190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Arial</vt:lpstr>
      <vt:lpstr>Cambria Math</vt:lpstr>
      <vt:lpstr>Times New Roman</vt:lpstr>
      <vt:lpstr>Trebuchet MS</vt:lpstr>
      <vt:lpstr>Wingdings</vt:lpstr>
      <vt:lpstr>Office 主题​​</vt:lpstr>
      <vt:lpstr>Denoising-Guided Deep Reinforcement Learning For  Social Recommendation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2022.05.11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Denoising-Guided Deep Reinforcement Learning For Social Recommendation</dc:title>
  <dc:creator>duqihan</dc:creator>
  <cp:lastModifiedBy>杜 启翰</cp:lastModifiedBy>
  <cp:revision>146</cp:revision>
  <dcterms:created xsi:type="dcterms:W3CDTF">2022-04-16T07:24:58Z</dcterms:created>
  <dcterms:modified xsi:type="dcterms:W3CDTF">2022-04-20T10:45:54Z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2022-04-16T00:00:00Z</vt:filetime>
  </property>
</Properties>
</file>