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256" r:id="rId2"/>
    <p:sldId id="257" r:id="rId3"/>
    <p:sldId id="264" r:id="rId4"/>
    <p:sldId id="259" r:id="rId5"/>
    <p:sldId id="260" r:id="rId6"/>
    <p:sldId id="269" r:id="rId7"/>
    <p:sldId id="261" r:id="rId8"/>
    <p:sldId id="262" r:id="rId9"/>
    <p:sldId id="263"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81" r:id="rId23"/>
    <p:sldId id="278" r:id="rId24"/>
    <p:sldId id="279" r:id="rId25"/>
    <p:sldId id="280" r:id="rId26"/>
    <p:sldId id="282" r:id="rId27"/>
    <p:sldId id="283" r:id="rId28"/>
    <p:sldId id="284" r:id="rId29"/>
    <p:sldId id="285" r:id="rId30"/>
    <p:sldId id="28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59" autoAdjust="0"/>
  </p:normalViewPr>
  <p:slideViewPr>
    <p:cSldViewPr snapToGrid="0" snapToObjects="1">
      <p:cViewPr varScale="1">
        <p:scale>
          <a:sx n="54" d="100"/>
          <a:sy n="54" d="100"/>
        </p:scale>
        <p:origin x="1260" y="78"/>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82A63-6703-4E9F-AA98-60F8853E6891}" type="datetimeFigureOut">
              <a:rPr lang="zh-CN" altLang="en-US" smtClean="0"/>
              <a:t>2018/4/13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34541-DB8A-475B-8BE4-115C8785CC73}" type="slidenum">
              <a:rPr lang="zh-CN" altLang="en-US" smtClean="0"/>
              <a:t>‹#›</a:t>
            </a:fld>
            <a:endParaRPr lang="zh-CN" altLang="en-US"/>
          </a:p>
        </p:txBody>
      </p:sp>
    </p:spTree>
    <p:extLst>
      <p:ext uri="{BB962C8B-B14F-4D97-AF65-F5344CB8AC3E}">
        <p14:creationId xmlns:p14="http://schemas.microsoft.com/office/powerpoint/2010/main" val="312304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a:t>
            </a:fld>
            <a:endParaRPr lang="zh-CN" altLang="en-US"/>
          </a:p>
        </p:txBody>
      </p:sp>
    </p:spTree>
    <p:extLst>
      <p:ext uri="{BB962C8B-B14F-4D97-AF65-F5344CB8AC3E}">
        <p14:creationId xmlns:p14="http://schemas.microsoft.com/office/powerpoint/2010/main" val="200262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10</a:t>
            </a:fld>
            <a:endParaRPr lang="zh-CN" altLang="en-US"/>
          </a:p>
        </p:txBody>
      </p:sp>
    </p:spTree>
    <p:extLst>
      <p:ext uri="{BB962C8B-B14F-4D97-AF65-F5344CB8AC3E}">
        <p14:creationId xmlns:p14="http://schemas.microsoft.com/office/powerpoint/2010/main" val="114314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principle of our method is simple: Pi is the incident point, </a:t>
            </a:r>
            <a:r>
              <a:rPr lang="en-US" altLang="zh-CN" sz="1200" kern="1200" dirty="0" err="1" smtClean="0">
                <a:solidFill>
                  <a:schemeClr val="tx1"/>
                </a:solidFill>
                <a:effectLst/>
                <a:latin typeface="+mn-lt"/>
                <a:ea typeface="+mn-ea"/>
                <a:cs typeface="+mn-cs"/>
              </a:rPr>
              <a:t>EtPi</a:t>
            </a:r>
            <a:r>
              <a:rPr lang="en-US" altLang="zh-CN" sz="1200" kern="1200" dirty="0" smtClean="0">
                <a:solidFill>
                  <a:schemeClr val="tx1"/>
                </a:solidFill>
                <a:effectLst/>
                <a:latin typeface="+mn-lt"/>
                <a:ea typeface="+mn-ea"/>
                <a:cs typeface="+mn-cs"/>
              </a:rPr>
              <a:t> is the incident vector and Pip is the refraction vector. For every point on line, the corresponding POI is Pi. Therefore, we don’t have to calculate it. we can acquire multiple POIs at the same time.</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11</a:t>
            </a:fld>
            <a:endParaRPr lang="zh-CN" altLang="en-US"/>
          </a:p>
        </p:txBody>
      </p:sp>
    </p:spTree>
    <p:extLst>
      <p:ext uri="{BB962C8B-B14F-4D97-AF65-F5344CB8AC3E}">
        <p14:creationId xmlns:p14="http://schemas.microsoft.com/office/powerpoint/2010/main" val="402234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How to acquire pixels on a given line segment? We can adapt the Bresenham line algorithm in computer graphics because it only involves simple multiplication and addition operation.</a:t>
            </a: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12</a:t>
            </a:fld>
            <a:endParaRPr lang="zh-CN" altLang="en-US"/>
          </a:p>
        </p:txBody>
      </p:sp>
    </p:spTree>
    <p:extLst>
      <p:ext uri="{BB962C8B-B14F-4D97-AF65-F5344CB8AC3E}">
        <p14:creationId xmlns:p14="http://schemas.microsoft.com/office/powerpoint/2010/main" val="346709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In ray-tracing method, the starting point and the end point is known condition, and the point of incidence is unknown condition. We consider the POI as known condition and the end point is unknown. The process is shown below:</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First, For every point at the interface, A, we calculate the incident vector. Then based on Snell’s law, we can obtain its refraction vector AB. Then adapt line drawing algorithm to acquire the coordinates of pixels on the refraction vector. For every point on refraction vector, the POI is A, therefore we can calculate the transmission time directly.</a:t>
            </a: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13</a:t>
            </a:fld>
            <a:endParaRPr lang="zh-CN" altLang="en-US"/>
          </a:p>
        </p:txBody>
      </p:sp>
    </p:spTree>
    <p:extLst>
      <p:ext uri="{BB962C8B-B14F-4D97-AF65-F5344CB8AC3E}">
        <p14:creationId xmlns:p14="http://schemas.microsoft.com/office/powerpoint/2010/main" val="186468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above method can’t cover every pixel in the result image. A1, A2 are adjacent pixels at the interface. A1B1 and A2B2 are the refraction vectors. Every point p in region A1A2B2B1 are not passed by refraction vectors. Therefore, their transmission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 to calculate the transmission time of 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14</a:t>
            </a:fld>
            <a:endParaRPr lang="zh-CN" altLang="en-US"/>
          </a:p>
        </p:txBody>
      </p:sp>
    </p:spTree>
    <p:extLst>
      <p:ext uri="{BB962C8B-B14F-4D97-AF65-F5344CB8AC3E}">
        <p14:creationId xmlns:p14="http://schemas.microsoft.com/office/powerpoint/2010/main" val="83374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 to calculate the transmission time of 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When the incident point change from A1 to A2, the refraction vector change from A1B1 to A2B2.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Therefore, for every point in region A1A2B2B1, the corresponding incident point is either A1 or A2.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Fermat’s principle, we select the one the minimum transmission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15</a:t>
            </a:fld>
            <a:endParaRPr lang="zh-CN" altLang="en-US"/>
          </a:p>
        </p:txBody>
      </p:sp>
    </p:spTree>
    <p:extLst>
      <p:ext uri="{BB962C8B-B14F-4D97-AF65-F5344CB8AC3E}">
        <p14:creationId xmlns:p14="http://schemas.microsoft.com/office/powerpoint/2010/main" val="338091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TFM with ray-tracing, the number of candidate point is XL. While in our method, the number is only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Therefore, the time complexity of TFM is reduced by one order of magnitude.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16</a:t>
            </a:fld>
            <a:endParaRPr lang="zh-CN" altLang="en-US"/>
          </a:p>
        </p:txBody>
      </p:sp>
    </p:spTree>
    <p:extLst>
      <p:ext uri="{BB962C8B-B14F-4D97-AF65-F5344CB8AC3E}">
        <p14:creationId xmlns:p14="http://schemas.microsoft.com/office/powerpoint/2010/main" val="228418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17</a:t>
            </a:fld>
            <a:endParaRPr lang="zh-CN" altLang="en-US"/>
          </a:p>
        </p:txBody>
      </p:sp>
    </p:spTree>
    <p:extLst>
      <p:ext uri="{BB962C8B-B14F-4D97-AF65-F5344CB8AC3E}">
        <p14:creationId xmlns:p14="http://schemas.microsoft.com/office/powerpoint/2010/main" val="392489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use the </a:t>
            </a:r>
            <a:r>
              <a:rPr lang="en-US" altLang="zh-CN" baseline="0" dirty="0" err="1" smtClean="0"/>
              <a:t>matlab</a:t>
            </a:r>
            <a:r>
              <a:rPr lang="en-US" altLang="zh-CN" baseline="0" dirty="0" smtClean="0"/>
              <a:t> software package k-wave to simulate ultrasonic testing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There are two different kinds of multilayered object. One with planar interface, the other with nonplanar 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18</a:t>
            </a:fld>
            <a:endParaRPr lang="zh-CN" altLang="en-US"/>
          </a:p>
        </p:txBody>
      </p:sp>
    </p:spTree>
    <p:extLst>
      <p:ext uri="{BB962C8B-B14F-4D97-AF65-F5344CB8AC3E}">
        <p14:creationId xmlns:p14="http://schemas.microsoft.com/office/powerpoint/2010/main" val="1708117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There are five side drilled holes inside the tested object and the interface is parallel to the phased array.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19</a:t>
            </a:fld>
            <a:endParaRPr lang="zh-CN" altLang="en-US"/>
          </a:p>
        </p:txBody>
      </p:sp>
    </p:spTree>
    <p:extLst>
      <p:ext uri="{BB962C8B-B14F-4D97-AF65-F5344CB8AC3E}">
        <p14:creationId xmlns:p14="http://schemas.microsoft.com/office/powerpoint/2010/main" val="117093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a:t>
            </a:fld>
            <a:endParaRPr lang="zh-CN" altLang="en-US"/>
          </a:p>
        </p:txBody>
      </p:sp>
    </p:spTree>
    <p:extLst>
      <p:ext uri="{BB962C8B-B14F-4D97-AF65-F5344CB8AC3E}">
        <p14:creationId xmlns:p14="http://schemas.microsoft.com/office/powerpoint/2010/main" val="3823734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result images of both algorithms are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20</a:t>
            </a:fld>
            <a:endParaRPr lang="zh-CN" altLang="en-US"/>
          </a:p>
        </p:txBody>
      </p:sp>
    </p:spTree>
    <p:extLst>
      <p:ext uri="{BB962C8B-B14F-4D97-AF65-F5344CB8AC3E}">
        <p14:creationId xmlns:p14="http://schemas.microsoft.com/office/powerpoint/2010/main" val="110711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maximum amplitudes of both result images along the depth direction is plotted. We can see both plots coincidence with each other. That proves RD-TFM shares the same result with TFM with ray-tracing.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21</a:t>
            </a:fld>
            <a:endParaRPr lang="zh-CN" altLang="en-US"/>
          </a:p>
        </p:txBody>
      </p:sp>
    </p:spTree>
    <p:extLst>
      <p:ext uri="{BB962C8B-B14F-4D97-AF65-F5344CB8AC3E}">
        <p14:creationId xmlns:p14="http://schemas.microsoft.com/office/powerpoint/2010/main" val="25357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the imaging speed of our algorithm is 24 times as TFM with ray-tracing.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22</a:t>
            </a:fld>
            <a:endParaRPr lang="zh-CN" altLang="en-US"/>
          </a:p>
        </p:txBody>
      </p:sp>
    </p:spTree>
    <p:extLst>
      <p:ext uri="{BB962C8B-B14F-4D97-AF65-F5344CB8AC3E}">
        <p14:creationId xmlns:p14="http://schemas.microsoft.com/office/powerpoint/2010/main" val="3375375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23</a:t>
            </a:fld>
            <a:endParaRPr lang="zh-CN" altLang="en-US"/>
          </a:p>
        </p:txBody>
      </p:sp>
    </p:spTree>
    <p:extLst>
      <p:ext uri="{BB962C8B-B14F-4D97-AF65-F5344CB8AC3E}">
        <p14:creationId xmlns:p14="http://schemas.microsoft.com/office/powerpoint/2010/main" val="2095589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result images of both algorithms are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24</a:t>
            </a:fld>
            <a:endParaRPr lang="zh-CN" altLang="en-US"/>
          </a:p>
        </p:txBody>
      </p:sp>
    </p:spTree>
    <p:extLst>
      <p:ext uri="{BB962C8B-B14F-4D97-AF65-F5344CB8AC3E}">
        <p14:creationId xmlns:p14="http://schemas.microsoft.com/office/powerpoint/2010/main" val="124996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compare the result images of both algorithms, the boundaries of tested object in both result images are extracted, both boundaries coincides with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25</a:t>
            </a:fld>
            <a:endParaRPr lang="zh-CN" altLang="en-US"/>
          </a:p>
        </p:txBody>
      </p:sp>
    </p:spTree>
    <p:extLst>
      <p:ext uri="{BB962C8B-B14F-4D97-AF65-F5344CB8AC3E}">
        <p14:creationId xmlns:p14="http://schemas.microsoft.com/office/powerpoint/2010/main" val="397620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maximum amplitudes of both result images along the depth direction is plotted. We can see both plots coincidence with each other. That proves RD-TFM shares the same result with TFM with ray-tracing.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26</a:t>
            </a:fld>
            <a:endParaRPr lang="zh-CN" altLang="en-US"/>
          </a:p>
        </p:txBody>
      </p:sp>
    </p:spTree>
    <p:extLst>
      <p:ext uri="{BB962C8B-B14F-4D97-AF65-F5344CB8AC3E}">
        <p14:creationId xmlns:p14="http://schemas.microsoft.com/office/powerpoint/2010/main" val="269460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maximum amplitudes of both result images along the depth direction is plotted. We can see both plots coincidence with each other. That proves RD-TFM shares the same result with TFM with ray-tracing.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27</a:t>
            </a:fld>
            <a:endParaRPr lang="zh-CN" altLang="en-US"/>
          </a:p>
        </p:txBody>
      </p:sp>
    </p:spTree>
    <p:extLst>
      <p:ext uri="{BB962C8B-B14F-4D97-AF65-F5344CB8AC3E}">
        <p14:creationId xmlns:p14="http://schemas.microsoft.com/office/powerpoint/2010/main" val="381159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28</a:t>
            </a:fld>
            <a:endParaRPr lang="zh-CN" altLang="en-US"/>
          </a:p>
        </p:txBody>
      </p:sp>
    </p:spTree>
    <p:extLst>
      <p:ext uri="{BB962C8B-B14F-4D97-AF65-F5344CB8AC3E}">
        <p14:creationId xmlns:p14="http://schemas.microsoft.com/office/powerpoint/2010/main" val="930411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advantage of RD-TFM is obvious, it can increase the imaging speed by one order of magnitude.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Besides, it can be combined with other </a:t>
            </a:r>
            <a:r>
              <a:rPr lang="en-US" altLang="zh-CN" sz="1200" dirty="0" smtClean="0">
                <a:solidFill>
                  <a:schemeClr val="tx1"/>
                </a:solidFill>
                <a:latin typeface="Times New Roman" panose="02020603050405020304" pitchFamily="18" charset="0"/>
                <a:cs typeface="Times New Roman" panose="02020603050405020304" pitchFamily="18" charset="0"/>
              </a:rPr>
              <a:t>optimization technique such as GPU.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latin typeface="Times New Roman" panose="02020603050405020304" pitchFamily="18" charset="0"/>
                <a:cs typeface="Times New Roman" panose="02020603050405020304" pitchFamily="18" charset="0"/>
              </a:rPr>
              <a:t>This strategy can be extended to 3D ultrasonic testing.</a:t>
            </a: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29</a:t>
            </a:fld>
            <a:endParaRPr lang="zh-CN" altLang="en-US"/>
          </a:p>
        </p:txBody>
      </p:sp>
    </p:spTree>
    <p:extLst>
      <p:ext uri="{BB962C8B-B14F-4D97-AF65-F5344CB8AC3E}">
        <p14:creationId xmlns:p14="http://schemas.microsoft.com/office/powerpoint/2010/main" val="175843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3</a:t>
            </a:fld>
            <a:endParaRPr lang="zh-CN" altLang="en-US"/>
          </a:p>
        </p:txBody>
      </p:sp>
    </p:spTree>
    <p:extLst>
      <p:ext uri="{BB962C8B-B14F-4D97-AF65-F5344CB8AC3E}">
        <p14:creationId xmlns:p14="http://schemas.microsoft.com/office/powerpoint/2010/main" val="109118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30</a:t>
            </a:fld>
            <a:endParaRPr lang="zh-CN" altLang="en-US"/>
          </a:p>
        </p:txBody>
      </p:sp>
    </p:spTree>
    <p:extLst>
      <p:ext uri="{BB962C8B-B14F-4D97-AF65-F5344CB8AC3E}">
        <p14:creationId xmlns:p14="http://schemas.microsoft.com/office/powerpoint/2010/main" val="410567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ultrasonic</a:t>
            </a:r>
            <a:r>
              <a:rPr lang="en-US" altLang="zh-CN" baseline="0" dirty="0" smtClean="0"/>
              <a:t> phased array imaging, full matrix capture is an advanced data acquisition technique. </a:t>
            </a:r>
          </a:p>
          <a:p>
            <a:r>
              <a:rPr lang="en-US" altLang="zh-CN" baseline="0" dirty="0" smtClean="0"/>
              <a:t>Every time one element is selected as the transmitter, all elements in the phased array receives the echo signal.</a:t>
            </a:r>
          </a:p>
          <a:p>
            <a:r>
              <a:rPr lang="en-US" altLang="zh-CN" baseline="0" dirty="0" smtClean="0"/>
              <a:t>Keep repeating the process until all elements have already acted as transmitter.</a:t>
            </a:r>
            <a:endParaRPr lang="zh-CN" altLang="en-US" dirty="0"/>
          </a:p>
        </p:txBody>
      </p:sp>
      <p:sp>
        <p:nvSpPr>
          <p:cNvPr id="4" name="灯片编号占位符 3"/>
          <p:cNvSpPr>
            <a:spLocks noGrp="1"/>
          </p:cNvSpPr>
          <p:nvPr>
            <p:ph type="sldNum" sz="quarter" idx="10"/>
          </p:nvPr>
        </p:nvSpPr>
        <p:spPr/>
        <p:txBody>
          <a:bodyPr/>
          <a:lstStyle/>
          <a:p>
            <a:fld id="{2CC34541-DB8A-475B-8BE4-115C8785CC73}" type="slidenum">
              <a:rPr lang="zh-CN" altLang="en-US" smtClean="0"/>
              <a:t>4</a:t>
            </a:fld>
            <a:endParaRPr lang="zh-CN" altLang="en-US"/>
          </a:p>
        </p:txBody>
      </p:sp>
    </p:spTree>
    <p:extLst>
      <p:ext uri="{BB962C8B-B14F-4D97-AF65-F5344CB8AC3E}">
        <p14:creationId xmlns:p14="http://schemas.microsoft.com/office/powerpoint/2010/main" val="134483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After the ultrasonic data are acquired, there are many algorithms to process the data to generate the result image. Among all the processing algorithms, the most common method is the total focusing method because it can provide high-quality result image.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TFM is based on delay and sum principle, in order to acquire the value of one pixel, we first calculate the distance along the propagation path, from transmitter to the pixel, then back to the receiver. Then distance divides the speed to get the transmission time. Finally accumulate the received signal corresponding to the transmission time.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CC34541-DB8A-475B-8BE4-115C8785CC73}" type="slidenum">
              <a:rPr lang="zh-CN" altLang="en-US" smtClean="0"/>
              <a:t>5</a:t>
            </a:fld>
            <a:endParaRPr lang="zh-CN" altLang="en-US"/>
          </a:p>
        </p:txBody>
      </p:sp>
    </p:spTree>
    <p:extLst>
      <p:ext uri="{BB962C8B-B14F-4D97-AF65-F5344CB8AC3E}">
        <p14:creationId xmlns:p14="http://schemas.microsoft.com/office/powerpoint/2010/main" val="4331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a:t>
            </a:r>
            <a:r>
              <a:rPr lang="en-US" altLang="zh-CN" baseline="0" dirty="0" smtClean="0"/>
              <a:t> to avoid repeated computation, we first calculate and save </a:t>
            </a:r>
            <a:r>
              <a:rPr lang="en-US" altLang="zh-CN" sz="1200" dirty="0" smtClean="0">
                <a:solidFill>
                  <a:schemeClr val="tx1"/>
                </a:solidFill>
                <a:latin typeface="Times New Roman" panose="02020603050405020304" pitchFamily="18" charset="0"/>
                <a:cs typeface="Times New Roman" panose="02020603050405020304" pitchFamily="18" charset="0"/>
              </a:rPr>
              <a:t>the transmission time between every (element, pixel) pair.</a:t>
            </a: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6</a:t>
            </a:fld>
            <a:endParaRPr lang="zh-CN" altLang="en-US"/>
          </a:p>
        </p:txBody>
      </p:sp>
    </p:spTree>
    <p:extLst>
      <p:ext uri="{BB962C8B-B14F-4D97-AF65-F5344CB8AC3E}">
        <p14:creationId xmlns:p14="http://schemas.microsoft.com/office/powerpoint/2010/main" val="382303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imaging of multilayered object, the sound is refracted at the interface between different media. Therefore, in order to apply TFM in imaging of multilayered object, the point of incidence at the interface need to be calculated first.</a:t>
            </a: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7</a:t>
            </a:fld>
            <a:endParaRPr lang="zh-CN" altLang="en-US"/>
          </a:p>
        </p:txBody>
      </p:sp>
    </p:spTree>
    <p:extLst>
      <p:ext uri="{BB962C8B-B14F-4D97-AF65-F5344CB8AC3E}">
        <p14:creationId xmlns:p14="http://schemas.microsoft.com/office/powerpoint/2010/main" val="126618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most common used method is the ray-tracing method: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Fermat’s principle, for every point at the interface, calculate the transmission time from the element to p(x, z) and select the one with the minimum time of flight as the incident point.</a:t>
            </a:r>
          </a:p>
        </p:txBody>
      </p:sp>
      <p:sp>
        <p:nvSpPr>
          <p:cNvPr id="4" name="灯片编号占位符 3"/>
          <p:cNvSpPr>
            <a:spLocks noGrp="1"/>
          </p:cNvSpPr>
          <p:nvPr>
            <p:ph type="sldNum" sz="quarter" idx="10"/>
          </p:nvPr>
        </p:nvSpPr>
        <p:spPr/>
        <p:txBody>
          <a:bodyPr/>
          <a:lstStyle/>
          <a:p>
            <a:fld id="{2CC34541-DB8A-475B-8BE4-115C8785CC73}" type="slidenum">
              <a:rPr lang="zh-CN" altLang="en-US" smtClean="0"/>
              <a:t>8</a:t>
            </a:fld>
            <a:endParaRPr lang="zh-CN" altLang="en-US"/>
          </a:p>
        </p:txBody>
      </p:sp>
    </p:spTree>
    <p:extLst>
      <p:ext uri="{BB962C8B-B14F-4D97-AF65-F5344CB8AC3E}">
        <p14:creationId xmlns:p14="http://schemas.microsoft.com/office/powerpoint/2010/main" val="239999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Ray-tracing method can be applied to irregular multilayered object. But the time complexity of ray-tracing method is high, and it involves lots of root mean square computation. It greatly increases the processing time of TFM.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aim of our paper is to propose a new method to calculate POI with low time complexity, </a:t>
            </a:r>
            <a:r>
              <a:rPr lang="en-US" altLang="zh-CN" sz="1200" kern="1200" dirty="0" smtClean="0">
                <a:solidFill>
                  <a:schemeClr val="tx1"/>
                </a:solidFill>
                <a:effectLst/>
                <a:latin typeface="+mn-lt"/>
                <a:ea typeface="+mn-ea"/>
                <a:cs typeface="+mn-cs"/>
              </a:rPr>
              <a:t>which will improve the imaging speed of TFM.</a:t>
            </a:r>
            <a:endParaRPr lang="en-US" altLang="zh-CN" baseline="0" dirty="0" smtClean="0"/>
          </a:p>
        </p:txBody>
      </p:sp>
      <p:sp>
        <p:nvSpPr>
          <p:cNvPr id="4" name="灯片编号占位符 3"/>
          <p:cNvSpPr>
            <a:spLocks noGrp="1"/>
          </p:cNvSpPr>
          <p:nvPr>
            <p:ph type="sldNum" sz="quarter" idx="10"/>
          </p:nvPr>
        </p:nvSpPr>
        <p:spPr/>
        <p:txBody>
          <a:bodyPr/>
          <a:lstStyle/>
          <a:p>
            <a:fld id="{2CC34541-DB8A-475B-8BE4-115C8785CC73}" type="slidenum">
              <a:rPr lang="zh-CN" altLang="en-US" smtClean="0"/>
              <a:t>9</a:t>
            </a:fld>
            <a:endParaRPr lang="zh-CN" altLang="en-US"/>
          </a:p>
        </p:txBody>
      </p:sp>
    </p:spTree>
    <p:extLst>
      <p:ext uri="{BB962C8B-B14F-4D97-AF65-F5344CB8AC3E}">
        <p14:creationId xmlns:p14="http://schemas.microsoft.com/office/powerpoint/2010/main" val="36753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AA949-7497-4789-AD6A-897DF47B0C55}"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5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84940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53081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60886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CAA949-7497-4789-AD6A-897DF47B0C55}"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264768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14876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307412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42674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9FA8C5-DBD5-444F-AB92-68164D52E115}" type="datetimeFigureOut">
              <a:rPr lang="zh-CN" altLang="en-US" smtClean="0"/>
              <a:t>2018/4/13</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92999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9FA8C5-DBD5-444F-AB92-68164D52E115}" type="datetimeFigureOut">
              <a:rPr lang="zh-CN" altLang="en-US" smtClean="0"/>
              <a:t>2018/4/13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CAA949-7497-4789-AD6A-897DF47B0C55}" type="slidenum">
              <a:rPr lang="zh-CN" altLang="en-US" smtClean="0"/>
              <a:t>‹#›</a:t>
            </a:fld>
            <a:endParaRPr lang="zh-CN" altLang="en-US"/>
          </a:p>
        </p:txBody>
      </p:sp>
    </p:spTree>
    <p:extLst>
      <p:ext uri="{BB962C8B-B14F-4D97-AF65-F5344CB8AC3E}">
        <p14:creationId xmlns:p14="http://schemas.microsoft.com/office/powerpoint/2010/main" val="6448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9FA8C5-DBD5-444F-AB92-68164D52E115}" type="datetimeFigureOut">
              <a:rPr lang="zh-CN" altLang="en-US" smtClean="0"/>
              <a:t>2018/4/13</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CAA949-7497-4789-AD6A-897DF47B0C55}"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255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3.xml"/><Relationship Id="rId7" Type="http://schemas.openxmlformats.org/officeDocument/2006/relationships/image" Target="../media/image13.wmf"/><Relationship Id="rId12"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4.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20.jpeg"/><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5.xml"/><Relationship Id="rId7" Type="http://schemas.openxmlformats.org/officeDocument/2006/relationships/oleObject" Target="../embeddings/oleObject13.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20.jpeg"/><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5480" y="1098238"/>
            <a:ext cx="11727542" cy="2019909"/>
          </a:xfrm>
        </p:spPr>
        <p:txBody>
          <a:bodyPr>
            <a:normAutofit/>
          </a:bodyPr>
          <a:lstStyle/>
          <a:p>
            <a:pPr algn="ctr"/>
            <a:r>
              <a:rPr lang="en-US" altLang="zh-CN" sz="4800" dirty="0" smtClean="0">
                <a:latin typeface="Times New Roman" panose="02020603050405020304" pitchFamily="18" charset="0"/>
                <a:cs typeface="Times New Roman" panose="02020603050405020304" pitchFamily="18" charset="0"/>
              </a:rPr>
              <a:t>Real-time Total Focusing Method for Ultrasonic Imaging of Multilayered Object</a:t>
            </a:r>
            <a:endParaRPr lang="zh-CN" altLang="en-US" sz="4800"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00051" y="4455619"/>
            <a:ext cx="10058400" cy="1582323"/>
          </a:xfrm>
        </p:spPr>
        <p:txBody>
          <a:bodyPr>
            <a:normAutofit fontScale="92500" lnSpcReduction="10000"/>
          </a:bodyPr>
          <a:lstStyle/>
          <a:p>
            <a:pPr>
              <a:tabLst>
                <a:tab pos="2424113" algn="l"/>
                <a:tab pos="4935538" algn="l"/>
              </a:tabLst>
            </a:pPr>
            <a:r>
              <a:rPr lang="en-US" altLang="zh-CN" cap="none" dirty="0" smtClean="0">
                <a:solidFill>
                  <a:schemeClr val="tx1"/>
                </a:solidFill>
                <a:latin typeface="Times New Roman" panose="02020603050405020304" pitchFamily="18" charset="0"/>
                <a:cs typeface="Times New Roman" panose="02020603050405020304" pitchFamily="18" charset="0"/>
              </a:rPr>
              <a:t>	</a:t>
            </a:r>
            <a:r>
              <a:rPr lang="en-US" altLang="zh-CN" sz="3200" b="1" cap="none" dirty="0" smtClean="0">
                <a:solidFill>
                  <a:schemeClr val="tx1"/>
                </a:solidFill>
                <a:latin typeface="Times New Roman" panose="02020603050405020304" pitchFamily="18" charset="0"/>
                <a:cs typeface="Times New Roman" panose="02020603050405020304" pitchFamily="18" charset="0"/>
              </a:rPr>
              <a:t>Reporter:</a:t>
            </a:r>
            <a:r>
              <a:rPr lang="en-US" altLang="zh-CN" sz="3200" cap="none" dirty="0" smtClean="0">
                <a:solidFill>
                  <a:schemeClr val="tx1"/>
                </a:solidFill>
                <a:latin typeface="Times New Roman" panose="02020603050405020304" pitchFamily="18" charset="0"/>
                <a:cs typeface="Times New Roman" panose="02020603050405020304" pitchFamily="18" charset="0"/>
              </a:rPr>
              <a:t> 	</a:t>
            </a:r>
            <a:r>
              <a:rPr lang="en-US" altLang="zh-CN" sz="3200" cap="none" dirty="0" err="1" smtClean="0">
                <a:solidFill>
                  <a:schemeClr val="tx1"/>
                </a:solidFill>
                <a:latin typeface="Times New Roman" panose="02020603050405020304" pitchFamily="18" charset="0"/>
                <a:cs typeface="Times New Roman" panose="02020603050405020304" pitchFamily="18" charset="0"/>
              </a:rPr>
              <a:t>Wenkai</a:t>
            </a:r>
            <a:r>
              <a:rPr lang="en-US" altLang="zh-CN" sz="3200" cap="none" dirty="0" smtClean="0">
                <a:solidFill>
                  <a:schemeClr val="tx1"/>
                </a:solidFill>
                <a:latin typeface="Times New Roman" panose="02020603050405020304" pitchFamily="18" charset="0"/>
                <a:cs typeface="Times New Roman" panose="02020603050405020304" pitchFamily="18" charset="0"/>
              </a:rPr>
              <a:t> Cui</a:t>
            </a:r>
          </a:p>
          <a:p>
            <a:pPr>
              <a:tabLst>
                <a:tab pos="2424113" algn="l"/>
                <a:tab pos="4935538" algn="l"/>
              </a:tabLst>
            </a:pPr>
            <a:r>
              <a:rPr lang="en-US" altLang="zh-CN" sz="3200" b="1" cap="none" dirty="0">
                <a:solidFill>
                  <a:schemeClr val="tx1"/>
                </a:solidFill>
                <a:latin typeface="Times New Roman" panose="02020603050405020304" pitchFamily="18" charset="0"/>
                <a:cs typeface="Times New Roman" panose="02020603050405020304" pitchFamily="18" charset="0"/>
              </a:rPr>
              <a:t>	</a:t>
            </a:r>
            <a:r>
              <a:rPr lang="en-US" altLang="zh-CN" sz="3200" b="1" cap="none" dirty="0" smtClean="0">
                <a:solidFill>
                  <a:schemeClr val="tx1"/>
                </a:solidFill>
                <a:latin typeface="Times New Roman" panose="02020603050405020304" pitchFamily="18" charset="0"/>
                <a:cs typeface="Times New Roman" panose="02020603050405020304" pitchFamily="18" charset="0"/>
              </a:rPr>
              <a:t>Institution:</a:t>
            </a:r>
            <a:r>
              <a:rPr lang="en-US" altLang="zh-CN" sz="3200" cap="none" dirty="0">
                <a:solidFill>
                  <a:schemeClr val="tx1"/>
                </a:solidFill>
                <a:latin typeface="Times New Roman" panose="02020603050405020304" pitchFamily="18" charset="0"/>
                <a:cs typeface="Times New Roman" panose="02020603050405020304" pitchFamily="18" charset="0"/>
              </a:rPr>
              <a:t>	</a:t>
            </a:r>
            <a:r>
              <a:rPr lang="en-US" altLang="zh-CN" sz="3200" cap="none" dirty="0" smtClean="0">
                <a:solidFill>
                  <a:schemeClr val="tx1"/>
                </a:solidFill>
                <a:latin typeface="Times New Roman" panose="02020603050405020304" pitchFamily="18" charset="0"/>
                <a:cs typeface="Times New Roman" panose="02020603050405020304" pitchFamily="18" charset="0"/>
              </a:rPr>
              <a:t>Tsinghua University</a:t>
            </a:r>
          </a:p>
          <a:p>
            <a:pPr>
              <a:tabLst>
                <a:tab pos="2424113" algn="l"/>
                <a:tab pos="4935538" algn="l"/>
              </a:tabLst>
            </a:pPr>
            <a:r>
              <a:rPr lang="en-US" altLang="zh-CN" sz="3200" b="1" cap="none" dirty="0">
                <a:solidFill>
                  <a:schemeClr val="tx1"/>
                </a:solidFill>
                <a:latin typeface="Times New Roman" panose="02020603050405020304" pitchFamily="18" charset="0"/>
                <a:cs typeface="Times New Roman" panose="02020603050405020304" pitchFamily="18" charset="0"/>
              </a:rPr>
              <a:t>	</a:t>
            </a:r>
            <a:r>
              <a:rPr lang="en-US" altLang="zh-CN" sz="3200" b="1" cap="none" dirty="0" smtClean="0">
                <a:solidFill>
                  <a:schemeClr val="tx1"/>
                </a:solidFill>
                <a:latin typeface="Times New Roman" panose="02020603050405020304" pitchFamily="18" charset="0"/>
                <a:cs typeface="Times New Roman" panose="02020603050405020304" pitchFamily="18" charset="0"/>
              </a:rPr>
              <a:t>Date:	</a:t>
            </a:r>
            <a:r>
              <a:rPr lang="en-US" altLang="zh-CN" sz="3200" cap="none" dirty="0" smtClean="0">
                <a:solidFill>
                  <a:schemeClr val="tx1"/>
                </a:solidFill>
                <a:latin typeface="Times New Roman" panose="02020603050405020304" pitchFamily="18" charset="0"/>
                <a:cs typeface="Times New Roman" panose="02020603050405020304" pitchFamily="18" charset="0"/>
              </a:rPr>
              <a:t>2018-04-20</a:t>
            </a:r>
          </a:p>
          <a:p>
            <a:pPr>
              <a:tabLst>
                <a:tab pos="3411538" algn="l"/>
              </a:tabLst>
            </a:pPr>
            <a:endParaRPr lang="zh-CN" altLang="en-US"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74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904032"/>
            <a:ext cx="10058400" cy="860879"/>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210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Principle of Region-Division TFM: p and q share the same POI.</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880000"/>
            <a:ext cx="4800000" cy="3600000"/>
          </a:xfrm>
          <a:prstGeom prst="rect">
            <a:avLst/>
          </a:prstGeom>
        </p:spPr>
      </p:pic>
    </p:spTree>
    <p:extLst>
      <p:ext uri="{BB962C8B-B14F-4D97-AF65-F5344CB8AC3E}">
        <p14:creationId xmlns:p14="http://schemas.microsoft.com/office/powerpoint/2010/main" val="428927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How to acquire pixels on a line? </a:t>
            </a:r>
          </a:p>
          <a:p>
            <a:pPr marL="0" indent="0">
              <a:buClrTx/>
              <a:buNone/>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Bresenham line algorithm in computer graphics</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315" y="3161847"/>
            <a:ext cx="5504329" cy="2963869"/>
          </a:xfrm>
          <a:prstGeom prst="rect">
            <a:avLst/>
          </a:prstGeom>
        </p:spPr>
      </p:pic>
    </p:spTree>
    <p:extLst>
      <p:ext uri="{BB962C8B-B14F-4D97-AF65-F5344CB8AC3E}">
        <p14:creationId xmlns:p14="http://schemas.microsoft.com/office/powerpoint/2010/main" val="269117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lgn="just">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Calculate the transmission time        between element Et and p(x, z).</a:t>
            </a:r>
          </a:p>
          <a:p>
            <a:pPr marL="742950" indent="-742950" algn="just">
              <a:buClrTx/>
              <a:buFont typeface="+mj-lt"/>
              <a:buAutoNum type="arabicPeriod"/>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For every point A at the interface</a:t>
            </a:r>
          </a:p>
          <a:p>
            <a:pPr marL="742950" indent="-742950" algn="just">
              <a:buClrTx/>
              <a:buFont typeface="+mj-lt"/>
              <a:buAutoNum type="arabicPeriod"/>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Incident vector </a:t>
            </a:r>
          </a:p>
          <a:p>
            <a:pPr marL="742950" indent="-742950" algn="just">
              <a:buClrTx/>
              <a:buFont typeface="+mj-lt"/>
              <a:buAutoNum type="arabicPeriod"/>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Refraction vector          : Snell’s law</a:t>
            </a:r>
          </a:p>
          <a:p>
            <a:pPr marL="742950" indent="-742950" algn="just">
              <a:buClrTx/>
              <a:buFont typeface="+mj-lt"/>
              <a:buAutoNum type="arabicPeriod"/>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Bresenham line algorithm</a:t>
            </a:r>
          </a:p>
          <a:p>
            <a:pPr marL="742950" indent="-742950" algn="just">
              <a:buClrTx/>
              <a:buFont typeface="+mj-lt"/>
              <a:buAutoNum type="arabicPeriod"/>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17659714"/>
              </p:ext>
            </p:extLst>
          </p:nvPr>
        </p:nvGraphicFramePr>
        <p:xfrm>
          <a:off x="8102225" y="1845734"/>
          <a:ext cx="983487" cy="610440"/>
        </p:xfrm>
        <a:graphic>
          <a:graphicData uri="http://schemas.openxmlformats.org/presentationml/2006/ole">
            <mc:AlternateContent xmlns:mc="http://schemas.openxmlformats.org/markup-compatibility/2006">
              <mc:Choice xmlns:v="urn:schemas-microsoft-com:vml" Requires="v">
                <p:oleObj spid="_x0000_s4142" name="Equation" r:id="rId4" imgW="368280" imgH="228600" progId="Equation.DSMT4">
                  <p:embed/>
                </p:oleObj>
              </mc:Choice>
              <mc:Fallback>
                <p:oleObj name="Equation" r:id="rId4" imgW="368280" imgH="228600" progId="Equation.DSMT4">
                  <p:embed/>
                  <p:pic>
                    <p:nvPicPr>
                      <p:cNvPr id="0" name=""/>
                      <p:cNvPicPr/>
                      <p:nvPr/>
                    </p:nvPicPr>
                    <p:blipFill>
                      <a:blip r:embed="rId5"/>
                      <a:stretch>
                        <a:fillRect/>
                      </a:stretch>
                    </p:blipFill>
                    <p:spPr>
                      <a:xfrm>
                        <a:off x="8102225" y="1845734"/>
                        <a:ext cx="983487" cy="61044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180704470"/>
              </p:ext>
            </p:extLst>
          </p:nvPr>
        </p:nvGraphicFramePr>
        <p:xfrm>
          <a:off x="4159345" y="3452813"/>
          <a:ext cx="746125" cy="679450"/>
        </p:xfrm>
        <a:graphic>
          <a:graphicData uri="http://schemas.openxmlformats.org/presentationml/2006/ole">
            <mc:AlternateContent xmlns:mc="http://schemas.openxmlformats.org/markup-compatibility/2006">
              <mc:Choice xmlns:v="urn:schemas-microsoft-com:vml" Requires="v">
                <p:oleObj spid="_x0000_s4143" name="Equation" r:id="rId6" imgW="279360" imgH="253800" progId="Equation.DSMT4">
                  <p:embed/>
                </p:oleObj>
              </mc:Choice>
              <mc:Fallback>
                <p:oleObj name="Equation" r:id="rId6" imgW="279360" imgH="253800" progId="Equation.DSMT4">
                  <p:embed/>
                  <p:pic>
                    <p:nvPicPr>
                      <p:cNvPr id="0" name=""/>
                      <p:cNvPicPr/>
                      <p:nvPr/>
                    </p:nvPicPr>
                    <p:blipFill>
                      <a:blip r:embed="rId7"/>
                      <a:stretch>
                        <a:fillRect/>
                      </a:stretch>
                    </p:blipFill>
                    <p:spPr>
                      <a:xfrm>
                        <a:off x="4159345" y="3452813"/>
                        <a:ext cx="746125" cy="6794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3769336"/>
              </p:ext>
            </p:extLst>
          </p:nvPr>
        </p:nvGraphicFramePr>
        <p:xfrm>
          <a:off x="4458821" y="4070350"/>
          <a:ext cx="677863" cy="542925"/>
        </p:xfrm>
        <a:graphic>
          <a:graphicData uri="http://schemas.openxmlformats.org/presentationml/2006/ole">
            <mc:AlternateContent xmlns:mc="http://schemas.openxmlformats.org/markup-compatibility/2006">
              <mc:Choice xmlns:v="urn:schemas-microsoft-com:vml" Requires="v">
                <p:oleObj spid="_x0000_s4144" name="Equation" r:id="rId8" imgW="253800" imgH="203040" progId="Equation.DSMT4">
                  <p:embed/>
                </p:oleObj>
              </mc:Choice>
              <mc:Fallback>
                <p:oleObj name="Equation" r:id="rId8" imgW="253800" imgH="203040" progId="Equation.DSMT4">
                  <p:embed/>
                  <p:pic>
                    <p:nvPicPr>
                      <p:cNvPr id="0" name=""/>
                      <p:cNvPicPr/>
                      <p:nvPr/>
                    </p:nvPicPr>
                    <p:blipFill>
                      <a:blip r:embed="rId9"/>
                      <a:stretch>
                        <a:fillRect/>
                      </a:stretch>
                    </p:blipFill>
                    <p:spPr>
                      <a:xfrm>
                        <a:off x="4458821" y="4070350"/>
                        <a:ext cx="677863" cy="5429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05851221"/>
              </p:ext>
            </p:extLst>
          </p:nvPr>
        </p:nvGraphicFramePr>
        <p:xfrm>
          <a:off x="2867342" y="5176246"/>
          <a:ext cx="3259138" cy="1222375"/>
        </p:xfrm>
        <a:graphic>
          <a:graphicData uri="http://schemas.openxmlformats.org/presentationml/2006/ole">
            <mc:AlternateContent xmlns:mc="http://schemas.openxmlformats.org/markup-compatibility/2006">
              <mc:Choice xmlns:v="urn:schemas-microsoft-com:vml" Requires="v">
                <p:oleObj spid="_x0000_s4145" name="Equation" r:id="rId10" imgW="1218960" imgH="457200" progId="Equation.DSMT4">
                  <p:embed/>
                </p:oleObj>
              </mc:Choice>
              <mc:Fallback>
                <p:oleObj name="Equation" r:id="rId10" imgW="1218960" imgH="457200" progId="Equation.DSMT4">
                  <p:embed/>
                  <p:pic>
                    <p:nvPicPr>
                      <p:cNvPr id="0" name=""/>
                      <p:cNvPicPr/>
                      <p:nvPr/>
                    </p:nvPicPr>
                    <p:blipFill>
                      <a:blip r:embed="rId11"/>
                      <a:stretch>
                        <a:fillRect/>
                      </a:stretch>
                    </p:blipFill>
                    <p:spPr>
                      <a:xfrm>
                        <a:off x="2867342" y="5176246"/>
                        <a:ext cx="3259138" cy="1222375"/>
                      </a:xfrm>
                      <a:prstGeom prst="rect">
                        <a:avLst/>
                      </a:prstGeom>
                    </p:spPr>
                  </p:pic>
                </p:oleObj>
              </mc:Fallback>
            </mc:AlternateContent>
          </a:graphicData>
        </a:graphic>
      </p:graphicFrame>
      <p:pic>
        <p:nvPicPr>
          <p:cNvPr id="10" name="图片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0000" y="2520000"/>
            <a:ext cx="4800000" cy="3600000"/>
          </a:xfrm>
          <a:prstGeom prst="rect">
            <a:avLst/>
          </a:prstGeom>
        </p:spPr>
      </p:pic>
    </p:spTree>
    <p:extLst>
      <p:ext uri="{BB962C8B-B14F-4D97-AF65-F5344CB8AC3E}">
        <p14:creationId xmlns:p14="http://schemas.microsoft.com/office/powerpoint/2010/main" val="25607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Points not passed by refraction vectors</a:t>
            </a:r>
          </a:p>
          <a:p>
            <a:pPr marL="0" indent="0">
              <a:buClrTx/>
              <a:buNone/>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            are adjacent points at the interface.</a:t>
            </a:r>
          </a:p>
          <a:p>
            <a:pPr marL="0" indent="0">
              <a:buClrTx/>
              <a:buNone/>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                      are refraction vectors.</a:t>
            </a:r>
          </a:p>
          <a:p>
            <a:pPr marL="0" indent="0">
              <a:buClrTx/>
              <a:buNone/>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Every point p in </a:t>
            </a: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0" y="2520000"/>
            <a:ext cx="4800000" cy="3600000"/>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716227066"/>
              </p:ext>
            </p:extLst>
          </p:nvPr>
        </p:nvGraphicFramePr>
        <p:xfrm>
          <a:off x="1097280" y="2455863"/>
          <a:ext cx="1019175" cy="611187"/>
        </p:xfrm>
        <a:graphic>
          <a:graphicData uri="http://schemas.openxmlformats.org/presentationml/2006/ole">
            <mc:AlternateContent xmlns:mc="http://schemas.openxmlformats.org/markup-compatibility/2006">
              <mc:Choice xmlns:v="urn:schemas-microsoft-com:vml" Requires="v">
                <p:oleObj spid="_x0000_s5153" name="Equation" r:id="rId5" imgW="380880" imgH="228600" progId="Equation.DSMT4">
                  <p:embed/>
                </p:oleObj>
              </mc:Choice>
              <mc:Fallback>
                <p:oleObj name="Equation" r:id="rId5" imgW="380880" imgH="228600" progId="Equation.DSMT4">
                  <p:embed/>
                  <p:pic>
                    <p:nvPicPr>
                      <p:cNvPr id="0" name=""/>
                      <p:cNvPicPr/>
                      <p:nvPr/>
                    </p:nvPicPr>
                    <p:blipFill>
                      <a:blip r:embed="rId6"/>
                      <a:stretch>
                        <a:fillRect/>
                      </a:stretch>
                    </p:blipFill>
                    <p:spPr>
                      <a:xfrm>
                        <a:off x="1097280" y="2455863"/>
                        <a:ext cx="1019175" cy="61118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57450886"/>
              </p:ext>
            </p:extLst>
          </p:nvPr>
        </p:nvGraphicFramePr>
        <p:xfrm>
          <a:off x="1097280" y="2999316"/>
          <a:ext cx="1766887" cy="677863"/>
        </p:xfrm>
        <a:graphic>
          <a:graphicData uri="http://schemas.openxmlformats.org/presentationml/2006/ole">
            <mc:AlternateContent xmlns:mc="http://schemas.openxmlformats.org/markup-compatibility/2006">
              <mc:Choice xmlns:v="urn:schemas-microsoft-com:vml" Requires="v">
                <p:oleObj spid="_x0000_s5154" name="Equation" r:id="rId7" imgW="660240" imgH="253800" progId="Equation.DSMT4">
                  <p:embed/>
                </p:oleObj>
              </mc:Choice>
              <mc:Fallback>
                <p:oleObj name="Equation" r:id="rId7" imgW="660240" imgH="253800" progId="Equation.DSMT4">
                  <p:embed/>
                  <p:pic>
                    <p:nvPicPr>
                      <p:cNvPr id="0" name=""/>
                      <p:cNvPicPr/>
                      <p:nvPr/>
                    </p:nvPicPr>
                    <p:blipFill>
                      <a:blip r:embed="rId8"/>
                      <a:stretch>
                        <a:fillRect/>
                      </a:stretch>
                    </p:blipFill>
                    <p:spPr>
                      <a:xfrm>
                        <a:off x="1097280" y="2999316"/>
                        <a:ext cx="1766887" cy="67786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81558986"/>
              </p:ext>
            </p:extLst>
          </p:nvPr>
        </p:nvGraphicFramePr>
        <p:xfrm>
          <a:off x="3612123" y="3589338"/>
          <a:ext cx="1562100" cy="609600"/>
        </p:xfrm>
        <a:graphic>
          <a:graphicData uri="http://schemas.openxmlformats.org/presentationml/2006/ole">
            <mc:AlternateContent xmlns:mc="http://schemas.openxmlformats.org/markup-compatibility/2006">
              <mc:Choice xmlns:v="urn:schemas-microsoft-com:vml" Requires="v">
                <p:oleObj spid="_x0000_s5155" name="Equation" r:id="rId9" imgW="583920" imgH="228600" progId="Equation.DSMT4">
                  <p:embed/>
                </p:oleObj>
              </mc:Choice>
              <mc:Fallback>
                <p:oleObj name="Equation" r:id="rId9" imgW="583920" imgH="228600" progId="Equation.DSMT4">
                  <p:embed/>
                  <p:pic>
                    <p:nvPicPr>
                      <p:cNvPr id="0" name=""/>
                      <p:cNvPicPr/>
                      <p:nvPr/>
                    </p:nvPicPr>
                    <p:blipFill>
                      <a:blip r:embed="rId10"/>
                      <a:stretch>
                        <a:fillRect/>
                      </a:stretch>
                    </p:blipFill>
                    <p:spPr>
                      <a:xfrm>
                        <a:off x="3612123" y="3589338"/>
                        <a:ext cx="1562100" cy="609600"/>
                      </a:xfrm>
                      <a:prstGeom prst="rect">
                        <a:avLst/>
                      </a:prstGeom>
                    </p:spPr>
                  </p:pic>
                </p:oleObj>
              </mc:Fallback>
            </mc:AlternateContent>
          </a:graphicData>
        </a:graphic>
      </p:graphicFrame>
    </p:spTree>
    <p:extLst>
      <p:ext uri="{BB962C8B-B14F-4D97-AF65-F5344CB8AC3E}">
        <p14:creationId xmlns:p14="http://schemas.microsoft.com/office/powerpoint/2010/main" val="301198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How to calculate the transmission time of p?</a:t>
            </a:r>
          </a:p>
          <a:p>
            <a:pPr>
              <a:buClrTx/>
              <a:buFont typeface="Wingdings" panose="05000000000000000000" pitchFamily="2" charset="2"/>
              <a:buChar char="p"/>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Incident point:</a:t>
            </a:r>
          </a:p>
          <a:p>
            <a:pPr>
              <a:buClrTx/>
              <a:buFont typeface="Wingdings" panose="05000000000000000000" pitchFamily="2" charset="2"/>
              <a:buChar char="p"/>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Refraction vector:</a:t>
            </a:r>
          </a:p>
          <a:p>
            <a:pPr>
              <a:buClrTx/>
              <a:buFont typeface="Wingdings" panose="05000000000000000000" pitchFamily="2" charset="2"/>
              <a:buChar char="p"/>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The corresponding POI of p is        or </a:t>
            </a:r>
          </a:p>
          <a:p>
            <a:pPr>
              <a:buClrTx/>
              <a:buFont typeface="Wingdings" panose="05000000000000000000" pitchFamily="2" charset="2"/>
              <a:buChar char="p"/>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Select the one with minimum time of </a:t>
            </a:r>
          </a:p>
          <a:p>
            <a:pPr marL="0" indent="0">
              <a:buClrTx/>
              <a:buNone/>
              <a:tabLst>
                <a:tab pos="1436688" algn="l"/>
                <a:tab pos="3584575" algn="l"/>
              </a:tabLst>
            </a:pPr>
            <a:r>
              <a:rPr lang="en-US" altLang="zh-CN" sz="2800" dirty="0" smtClean="0">
                <a:solidFill>
                  <a:schemeClr val="tx1"/>
                </a:solidFill>
                <a:latin typeface="Times New Roman" panose="02020603050405020304" pitchFamily="18" charset="0"/>
                <a:cs typeface="Times New Roman" panose="02020603050405020304" pitchFamily="18" charset="0"/>
              </a:rPr>
              <a:t>flight as p’s POI.</a:t>
            </a: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0" y="2520000"/>
            <a:ext cx="4800000" cy="3600000"/>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1822012099"/>
              </p:ext>
            </p:extLst>
          </p:nvPr>
        </p:nvGraphicFramePr>
        <p:xfrm>
          <a:off x="3679295" y="2430355"/>
          <a:ext cx="1427163" cy="609600"/>
        </p:xfrm>
        <a:graphic>
          <a:graphicData uri="http://schemas.openxmlformats.org/presentationml/2006/ole">
            <mc:AlternateContent xmlns:mc="http://schemas.openxmlformats.org/markup-compatibility/2006">
              <mc:Choice xmlns:v="urn:schemas-microsoft-com:vml" Requires="v">
                <p:oleObj spid="_x0000_s6189" name="Equation" r:id="rId5" imgW="533160" imgH="228600" progId="Equation.DSMT4">
                  <p:embed/>
                </p:oleObj>
              </mc:Choice>
              <mc:Fallback>
                <p:oleObj name="Equation" r:id="rId5" imgW="533160" imgH="228600" progId="Equation.DSMT4">
                  <p:embed/>
                  <p:pic>
                    <p:nvPicPr>
                      <p:cNvPr id="0" name=""/>
                      <p:cNvPicPr/>
                      <p:nvPr/>
                    </p:nvPicPr>
                    <p:blipFill>
                      <a:blip r:embed="rId6"/>
                      <a:stretch>
                        <a:fillRect/>
                      </a:stretch>
                    </p:blipFill>
                    <p:spPr>
                      <a:xfrm>
                        <a:off x="3679295" y="2430355"/>
                        <a:ext cx="1427163" cy="6096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473973756"/>
              </p:ext>
            </p:extLst>
          </p:nvPr>
        </p:nvGraphicFramePr>
        <p:xfrm>
          <a:off x="4181934" y="2976734"/>
          <a:ext cx="2208212" cy="677862"/>
        </p:xfrm>
        <a:graphic>
          <a:graphicData uri="http://schemas.openxmlformats.org/presentationml/2006/ole">
            <mc:AlternateContent xmlns:mc="http://schemas.openxmlformats.org/markup-compatibility/2006">
              <mc:Choice xmlns:v="urn:schemas-microsoft-com:vml" Requires="v">
                <p:oleObj spid="_x0000_s6190" name="Equation" r:id="rId7" imgW="825480" imgH="253800" progId="Equation.DSMT4">
                  <p:embed/>
                </p:oleObj>
              </mc:Choice>
              <mc:Fallback>
                <p:oleObj name="Equation" r:id="rId7" imgW="825480" imgH="253800" progId="Equation.DSMT4">
                  <p:embed/>
                  <p:pic>
                    <p:nvPicPr>
                      <p:cNvPr id="0" name=""/>
                      <p:cNvPicPr/>
                      <p:nvPr/>
                    </p:nvPicPr>
                    <p:blipFill>
                      <a:blip r:embed="rId8"/>
                      <a:stretch>
                        <a:fillRect/>
                      </a:stretch>
                    </p:blipFill>
                    <p:spPr>
                      <a:xfrm>
                        <a:off x="4181934" y="2976734"/>
                        <a:ext cx="2208212" cy="67786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979215"/>
              </p:ext>
            </p:extLst>
          </p:nvPr>
        </p:nvGraphicFramePr>
        <p:xfrm>
          <a:off x="5903702" y="3590925"/>
          <a:ext cx="441325" cy="609600"/>
        </p:xfrm>
        <a:graphic>
          <a:graphicData uri="http://schemas.openxmlformats.org/presentationml/2006/ole">
            <mc:AlternateContent xmlns:mc="http://schemas.openxmlformats.org/markup-compatibility/2006">
              <mc:Choice xmlns:v="urn:schemas-microsoft-com:vml" Requires="v">
                <p:oleObj spid="_x0000_s6191" name="Equation" r:id="rId9" imgW="164880" imgH="228600" progId="Equation.DSMT4">
                  <p:embed/>
                </p:oleObj>
              </mc:Choice>
              <mc:Fallback>
                <p:oleObj name="Equation" r:id="rId9" imgW="164880" imgH="228600" progId="Equation.DSMT4">
                  <p:embed/>
                  <p:pic>
                    <p:nvPicPr>
                      <p:cNvPr id="0" name=""/>
                      <p:cNvPicPr/>
                      <p:nvPr/>
                    </p:nvPicPr>
                    <p:blipFill>
                      <a:blip r:embed="rId10"/>
                      <a:stretch>
                        <a:fillRect/>
                      </a:stretch>
                    </p:blipFill>
                    <p:spPr>
                      <a:xfrm>
                        <a:off x="5903702" y="3590925"/>
                        <a:ext cx="441325" cy="6096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337056521"/>
              </p:ext>
            </p:extLst>
          </p:nvPr>
        </p:nvGraphicFramePr>
        <p:xfrm>
          <a:off x="6913935" y="3595688"/>
          <a:ext cx="509587" cy="609600"/>
        </p:xfrm>
        <a:graphic>
          <a:graphicData uri="http://schemas.openxmlformats.org/presentationml/2006/ole">
            <mc:AlternateContent xmlns:mc="http://schemas.openxmlformats.org/markup-compatibility/2006">
              <mc:Choice xmlns:v="urn:schemas-microsoft-com:vml" Requires="v">
                <p:oleObj spid="_x0000_s6192" name="Equation" r:id="rId11" imgW="190440" imgH="228600" progId="Equation.DSMT4">
                  <p:embed/>
                </p:oleObj>
              </mc:Choice>
              <mc:Fallback>
                <p:oleObj name="Equation" r:id="rId11" imgW="190440" imgH="228600" progId="Equation.DSMT4">
                  <p:embed/>
                  <p:pic>
                    <p:nvPicPr>
                      <p:cNvPr id="0" name=""/>
                      <p:cNvPicPr/>
                      <p:nvPr/>
                    </p:nvPicPr>
                    <p:blipFill>
                      <a:blip r:embed="rId12"/>
                      <a:stretch>
                        <a:fillRect/>
                      </a:stretch>
                    </p:blipFill>
                    <p:spPr>
                      <a:xfrm>
                        <a:off x="6913935" y="3595688"/>
                        <a:ext cx="509587" cy="609600"/>
                      </a:xfrm>
                      <a:prstGeom prst="rect">
                        <a:avLst/>
                      </a:prstGeom>
                    </p:spPr>
                  </p:pic>
                </p:oleObj>
              </mc:Fallback>
            </mc:AlternateContent>
          </a:graphicData>
        </a:graphic>
      </p:graphicFrame>
    </p:spTree>
    <p:extLst>
      <p:ext uri="{BB962C8B-B14F-4D97-AF65-F5344CB8AC3E}">
        <p14:creationId xmlns:p14="http://schemas.microsoft.com/office/powerpoint/2010/main" val="91808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2.Region-Division TFM</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Region-Division method to calculate POI</a:t>
            </a:r>
          </a:p>
          <a:p>
            <a:pPr>
              <a:buClrTx/>
              <a:buFont typeface="Wingdings" panose="05000000000000000000" pitchFamily="2" charset="2"/>
              <a:buChar char="p"/>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Number of candidate point: </a:t>
            </a:r>
          </a:p>
          <a:p>
            <a:pPr>
              <a:buClrTx/>
              <a:buFont typeface="Wingdings" panose="05000000000000000000" pitchFamily="2" charset="2"/>
              <a:buChar char="p"/>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Time complexity:</a:t>
            </a: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996879531"/>
              </p:ext>
            </p:extLst>
          </p:nvPr>
        </p:nvGraphicFramePr>
        <p:xfrm>
          <a:off x="4550241" y="3094038"/>
          <a:ext cx="2517775" cy="609600"/>
        </p:xfrm>
        <a:graphic>
          <a:graphicData uri="http://schemas.openxmlformats.org/presentationml/2006/ole">
            <mc:AlternateContent xmlns:mc="http://schemas.openxmlformats.org/markup-compatibility/2006">
              <mc:Choice xmlns:v="urn:schemas-microsoft-com:vml" Requires="v">
                <p:oleObj spid="_x0000_s7198" name="Equation" r:id="rId4" imgW="939600" imgH="228600" progId="Equation.DSMT4">
                  <p:embed/>
                </p:oleObj>
              </mc:Choice>
              <mc:Fallback>
                <p:oleObj name="Equation" r:id="rId4" imgW="939600" imgH="228600" progId="Equation.DSMT4">
                  <p:embed/>
                  <p:pic>
                    <p:nvPicPr>
                      <p:cNvPr id="0" name=""/>
                      <p:cNvPicPr/>
                      <p:nvPr/>
                    </p:nvPicPr>
                    <p:blipFill>
                      <a:blip r:embed="rId5"/>
                      <a:stretch>
                        <a:fillRect/>
                      </a:stretch>
                    </p:blipFill>
                    <p:spPr>
                      <a:xfrm>
                        <a:off x="4550241" y="3094038"/>
                        <a:ext cx="2517775" cy="6096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561813792"/>
              </p:ext>
            </p:extLst>
          </p:nvPr>
        </p:nvGraphicFramePr>
        <p:xfrm>
          <a:off x="6134663" y="2492375"/>
          <a:ext cx="1428750" cy="611188"/>
        </p:xfrm>
        <a:graphic>
          <a:graphicData uri="http://schemas.openxmlformats.org/presentationml/2006/ole">
            <mc:AlternateContent xmlns:mc="http://schemas.openxmlformats.org/markup-compatibility/2006">
              <mc:Choice xmlns:v="urn:schemas-microsoft-com:vml" Requires="v">
                <p:oleObj spid="_x0000_s7199" name="Equation" r:id="rId6" imgW="533160" imgH="228600" progId="Equation.DSMT4">
                  <p:embed/>
                </p:oleObj>
              </mc:Choice>
              <mc:Fallback>
                <p:oleObj name="Equation" r:id="rId6" imgW="533160" imgH="228600" progId="Equation.DSMT4">
                  <p:embed/>
                  <p:pic>
                    <p:nvPicPr>
                      <p:cNvPr id="0" name=""/>
                      <p:cNvPicPr/>
                      <p:nvPr/>
                    </p:nvPicPr>
                    <p:blipFill>
                      <a:blip r:embed="rId7"/>
                      <a:stretch>
                        <a:fillRect/>
                      </a:stretch>
                    </p:blipFill>
                    <p:spPr>
                      <a:xfrm>
                        <a:off x="6134663" y="2492375"/>
                        <a:ext cx="1428750" cy="611188"/>
                      </a:xfrm>
                      <a:prstGeom prst="rect">
                        <a:avLst/>
                      </a:prstGeom>
                    </p:spPr>
                  </p:pic>
                </p:oleObj>
              </mc:Fallback>
            </mc:AlternateContent>
          </a:graphicData>
        </a:graphic>
      </p:graphicFrame>
    </p:spTree>
    <p:extLst>
      <p:ext uri="{BB962C8B-B14F-4D97-AF65-F5344CB8AC3E}">
        <p14:creationId xmlns:p14="http://schemas.microsoft.com/office/powerpoint/2010/main" val="189024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904032"/>
            <a:ext cx="10058400" cy="860879"/>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14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Simulation experiment: k-wave</a:t>
            </a:r>
          </a:p>
          <a:p>
            <a:pPr>
              <a:buClrTx/>
              <a:buFont typeface="Wingdings" panose="05000000000000000000" pitchFamily="2" charset="2"/>
              <a:buChar char="p"/>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Multilayered object with planar interface</a:t>
            </a:r>
          </a:p>
          <a:p>
            <a:pPr>
              <a:buClrTx/>
              <a:buFont typeface="Wingdings" panose="05000000000000000000" pitchFamily="2" charset="2"/>
              <a:buChar char="p"/>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Multilayered object with </a:t>
            </a:r>
            <a:r>
              <a:rPr lang="en-US" altLang="zh-CN" sz="3600" dirty="0" smtClean="0">
                <a:solidFill>
                  <a:schemeClr val="tx1"/>
                </a:solidFill>
                <a:latin typeface="Times New Roman" panose="02020603050405020304" pitchFamily="18" charset="0"/>
                <a:cs typeface="Times New Roman" panose="02020603050405020304" pitchFamily="18" charset="0"/>
              </a:rPr>
              <a:t>non-planar interface</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17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Multilayered object with planar </a:t>
            </a:r>
            <a:r>
              <a:rPr lang="en-US" altLang="zh-CN" sz="3600" dirty="0" smtClean="0">
                <a:solidFill>
                  <a:schemeClr val="tx1"/>
                </a:solidFill>
                <a:latin typeface="Times New Roman" panose="02020603050405020304" pitchFamily="18" charset="0"/>
                <a:cs typeface="Times New Roman" panose="02020603050405020304" pitchFamily="18" charset="0"/>
              </a:rPr>
              <a:t>interface</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688372" cy="3600000"/>
          </a:xfrm>
          <a:prstGeom prst="rect">
            <a:avLst/>
          </a:prstGeom>
        </p:spPr>
      </p:pic>
    </p:spTree>
    <p:extLst>
      <p:ext uri="{BB962C8B-B14F-4D97-AF65-F5344CB8AC3E}">
        <p14:creationId xmlns:p14="http://schemas.microsoft.com/office/powerpoint/2010/main" val="3110654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Outline</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marL="0" indent="0">
              <a:buClrTx/>
              <a:buNone/>
              <a:tabLst>
                <a:tab pos="1436688" algn="l"/>
                <a:tab pos="3584575" algn="l"/>
              </a:tabLst>
            </a:pPr>
            <a:endParaRPr lang="en-US" altLang="zh-CN" sz="3600" dirty="0" smtClean="0">
              <a:solidFill>
                <a:schemeClr val="tx1"/>
              </a:solidFill>
              <a:latin typeface="Times New Roman" panose="02020603050405020304" pitchFamily="18" charset="0"/>
              <a:cs typeface="Times New Roman" panose="02020603050405020304" pitchFamily="18" charset="0"/>
            </a:endParaRPr>
          </a:p>
        </p:txBody>
      </p:sp>
      <p:sp>
        <p:nvSpPr>
          <p:cNvPr id="6" name="圆角矩形 5"/>
          <p:cNvSpPr/>
          <p:nvPr/>
        </p:nvSpPr>
        <p:spPr>
          <a:xfrm>
            <a:off x="2439383" y="1845734"/>
            <a:ext cx="7374194" cy="73741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11213" algn="l"/>
                <a:tab pos="1976438" algn="l"/>
              </a:tabLst>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smtClean="0">
                <a:solidFill>
                  <a:schemeClr val="tx1"/>
                </a:solidFill>
                <a:latin typeface="Times New Roman" panose="02020603050405020304" pitchFamily="18" charset="0"/>
                <a:cs typeface="Times New Roman" panose="02020603050405020304" pitchFamily="18" charset="0"/>
              </a:rPr>
              <a:t>1.	Introduction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圆角矩形 7"/>
          <p:cNvSpPr/>
          <p:nvPr/>
        </p:nvSpPr>
        <p:spPr>
          <a:xfrm>
            <a:off x="2439383" y="2927282"/>
            <a:ext cx="7374194" cy="73741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11213" algn="l"/>
                <a:tab pos="1976438" algn="l"/>
              </a:tabLst>
            </a:pPr>
            <a:r>
              <a:rPr lang="en-US" altLang="zh-CN" sz="3200" dirty="0" smtClean="0">
                <a:solidFill>
                  <a:schemeClr val="tx1"/>
                </a:solidFill>
                <a:latin typeface="Times New Roman" panose="02020603050405020304" pitchFamily="18" charset="0"/>
                <a:cs typeface="Times New Roman" panose="02020603050405020304" pitchFamily="18" charset="0"/>
              </a:rPr>
              <a:t>	2. 	Region-Division TFM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9" name="圆角矩形 8"/>
          <p:cNvSpPr/>
          <p:nvPr/>
        </p:nvSpPr>
        <p:spPr>
          <a:xfrm>
            <a:off x="2439383" y="4008830"/>
            <a:ext cx="7374194" cy="73741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11213" algn="l"/>
                <a:tab pos="1976438" algn="l"/>
              </a:tabLst>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smtClean="0">
                <a:solidFill>
                  <a:schemeClr val="tx1"/>
                </a:solidFill>
                <a:latin typeface="Times New Roman" panose="02020603050405020304" pitchFamily="18" charset="0"/>
                <a:cs typeface="Times New Roman" panose="02020603050405020304" pitchFamily="18" charset="0"/>
              </a:rPr>
              <a:t>3.	Experiment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2439383" y="5090378"/>
            <a:ext cx="7374194" cy="73741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811213" algn="l"/>
                <a:tab pos="1976438" algn="l"/>
              </a:tabLst>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smtClean="0">
                <a:solidFill>
                  <a:schemeClr val="tx1"/>
                </a:solidFill>
                <a:latin typeface="Times New Roman" panose="02020603050405020304" pitchFamily="18" charset="0"/>
                <a:cs typeface="Times New Roman" panose="02020603050405020304" pitchFamily="18" charset="0"/>
              </a:rPr>
              <a:t>4.	Conclusion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905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Result images. left: TFM with ray-tracing. Right: RD-TFM</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2520000"/>
            <a:ext cx="4800000" cy="3600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602" y="2520000"/>
            <a:ext cx="4800000" cy="3600000"/>
          </a:xfrm>
          <a:prstGeom prst="rect">
            <a:avLst/>
          </a:prstGeom>
        </p:spPr>
      </p:pic>
    </p:spTree>
    <p:extLst>
      <p:ext uri="{BB962C8B-B14F-4D97-AF65-F5344CB8AC3E}">
        <p14:creationId xmlns:p14="http://schemas.microsoft.com/office/powerpoint/2010/main" val="282958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Maximum amplitude along the depth direction.</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800000" cy="3600000"/>
          </a:xfrm>
          <a:prstGeom prst="rect">
            <a:avLst/>
          </a:prstGeom>
        </p:spPr>
      </p:pic>
    </p:spTree>
    <p:extLst>
      <p:ext uri="{BB962C8B-B14F-4D97-AF65-F5344CB8AC3E}">
        <p14:creationId xmlns:p14="http://schemas.microsoft.com/office/powerpoint/2010/main" val="262877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Processing time of both algorithm</a:t>
            </a:r>
          </a:p>
          <a:p>
            <a:pPr>
              <a:buClrTx/>
              <a:buFont typeface="Wingdings" panose="05000000000000000000" pitchFamily="2" charset="2"/>
              <a:buChar char="p"/>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TFM </a:t>
            </a:r>
            <a:r>
              <a:rPr lang="en-US" altLang="zh-CN" sz="3600" dirty="0">
                <a:solidFill>
                  <a:schemeClr val="tx1"/>
                </a:solidFill>
                <a:latin typeface="Times New Roman" panose="02020603050405020304" pitchFamily="18" charset="0"/>
                <a:cs typeface="Times New Roman" panose="02020603050405020304" pitchFamily="18" charset="0"/>
              </a:rPr>
              <a:t>with ray-tracing: </a:t>
            </a:r>
            <a:r>
              <a:rPr lang="en-US" altLang="zh-CN" sz="3600" b="1" dirty="0" smtClean="0">
                <a:solidFill>
                  <a:schemeClr val="tx1"/>
                </a:solidFill>
                <a:latin typeface="Times New Roman" panose="02020603050405020304" pitchFamily="18" charset="0"/>
                <a:cs typeface="Times New Roman" panose="02020603050405020304" pitchFamily="18" charset="0"/>
              </a:rPr>
              <a:t>2192.35s</a:t>
            </a:r>
          </a:p>
          <a:p>
            <a:pPr>
              <a:buClrTx/>
              <a:buFont typeface="Wingdings" panose="05000000000000000000" pitchFamily="2" charset="2"/>
              <a:buChar char="p"/>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RD-TFM: </a:t>
            </a:r>
            <a:r>
              <a:rPr lang="en-US" altLang="zh-CN" sz="3600" b="1" dirty="0" smtClean="0">
                <a:solidFill>
                  <a:schemeClr val="tx1"/>
                </a:solidFill>
                <a:latin typeface="Times New Roman" panose="02020603050405020304" pitchFamily="18" charset="0"/>
                <a:cs typeface="Times New Roman" panose="02020603050405020304" pitchFamily="18" charset="0"/>
              </a:rPr>
              <a:t>90.601s</a:t>
            </a:r>
          </a:p>
          <a:p>
            <a:pPr>
              <a:buClrTx/>
              <a:buFont typeface="Wingdings" panose="05000000000000000000" pitchFamily="2" charset="2"/>
              <a:buChar char="p"/>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Imaging speed improves </a:t>
            </a:r>
            <a:r>
              <a:rPr lang="en-US" altLang="zh-CN" sz="3600" b="1" dirty="0" smtClean="0">
                <a:solidFill>
                  <a:schemeClr val="tx1"/>
                </a:solidFill>
                <a:latin typeface="Times New Roman" panose="02020603050405020304" pitchFamily="18" charset="0"/>
                <a:cs typeface="Times New Roman" panose="02020603050405020304" pitchFamily="18" charset="0"/>
              </a:rPr>
              <a:t>24 times</a:t>
            </a:r>
            <a:r>
              <a:rPr lang="en-US" altLang="zh-CN" sz="3600" dirty="0" smtClean="0">
                <a:solidFill>
                  <a:schemeClr val="tx1"/>
                </a:solidFill>
                <a:latin typeface="Times New Roman" panose="02020603050405020304" pitchFamily="18" charset="0"/>
                <a:cs typeface="Times New Roman" panose="02020603050405020304" pitchFamily="18" charset="0"/>
              </a:rPr>
              <a:t>.</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096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Multilayered object with </a:t>
            </a:r>
            <a:r>
              <a:rPr lang="en-US" altLang="zh-CN" sz="3600" dirty="0" smtClean="0">
                <a:solidFill>
                  <a:schemeClr val="tx1"/>
                </a:solidFill>
                <a:latin typeface="Times New Roman" panose="02020603050405020304" pitchFamily="18" charset="0"/>
                <a:cs typeface="Times New Roman" panose="02020603050405020304" pitchFamily="18" charset="0"/>
              </a:rPr>
              <a:t>nonplanar interface</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774737" cy="3600000"/>
          </a:xfrm>
          <a:prstGeom prst="rect">
            <a:avLst/>
          </a:prstGeom>
        </p:spPr>
      </p:pic>
    </p:spTree>
    <p:extLst>
      <p:ext uri="{BB962C8B-B14F-4D97-AF65-F5344CB8AC3E}">
        <p14:creationId xmlns:p14="http://schemas.microsoft.com/office/powerpoint/2010/main" val="694261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Result images. left: TFM with ray-tracing. Right: RD-TFM</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2520000"/>
            <a:ext cx="4800000" cy="3600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400" y="2520000"/>
            <a:ext cx="4800000" cy="3600000"/>
          </a:xfrm>
          <a:prstGeom prst="rect">
            <a:avLst/>
          </a:prstGeom>
        </p:spPr>
      </p:pic>
    </p:spTree>
    <p:extLst>
      <p:ext uri="{BB962C8B-B14F-4D97-AF65-F5344CB8AC3E}">
        <p14:creationId xmlns:p14="http://schemas.microsoft.com/office/powerpoint/2010/main" val="2671142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The boundary of tested object</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800000" cy="3600000"/>
          </a:xfrm>
          <a:prstGeom prst="rect">
            <a:avLst/>
          </a:prstGeom>
        </p:spPr>
      </p:pic>
    </p:spTree>
    <p:extLst>
      <p:ext uri="{BB962C8B-B14F-4D97-AF65-F5344CB8AC3E}">
        <p14:creationId xmlns:p14="http://schemas.microsoft.com/office/powerpoint/2010/main" val="2967376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Processing time of both algorithm</a:t>
            </a:r>
          </a:p>
          <a:p>
            <a:pPr>
              <a:buClrTx/>
              <a:buFont typeface="Wingdings" panose="05000000000000000000" pitchFamily="2" charset="2"/>
              <a:buChar char="p"/>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TFM </a:t>
            </a:r>
            <a:r>
              <a:rPr lang="en-US" altLang="zh-CN" sz="3600" dirty="0">
                <a:solidFill>
                  <a:schemeClr val="tx1"/>
                </a:solidFill>
                <a:latin typeface="Times New Roman" panose="02020603050405020304" pitchFamily="18" charset="0"/>
                <a:cs typeface="Times New Roman" panose="02020603050405020304" pitchFamily="18" charset="0"/>
              </a:rPr>
              <a:t>with ray-tracing: </a:t>
            </a:r>
            <a:r>
              <a:rPr lang="en-US" altLang="zh-CN" sz="3600" b="1" dirty="0" smtClean="0">
                <a:solidFill>
                  <a:schemeClr val="tx1"/>
                </a:solidFill>
                <a:latin typeface="Times New Roman" panose="02020603050405020304" pitchFamily="18" charset="0"/>
                <a:cs typeface="Times New Roman" panose="02020603050405020304" pitchFamily="18" charset="0"/>
              </a:rPr>
              <a:t>2223.08s</a:t>
            </a:r>
          </a:p>
          <a:p>
            <a:pPr>
              <a:buClrTx/>
              <a:buFont typeface="Wingdings" panose="05000000000000000000" pitchFamily="2" charset="2"/>
              <a:buChar char="p"/>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RD-TFM: </a:t>
            </a:r>
            <a:r>
              <a:rPr lang="en-US" altLang="zh-CN" sz="3600" b="1" dirty="0" smtClean="0">
                <a:solidFill>
                  <a:schemeClr val="tx1"/>
                </a:solidFill>
                <a:latin typeface="Times New Roman" panose="02020603050405020304" pitchFamily="18" charset="0"/>
                <a:cs typeface="Times New Roman" panose="02020603050405020304" pitchFamily="18" charset="0"/>
              </a:rPr>
              <a:t>99.507s</a:t>
            </a:r>
          </a:p>
          <a:p>
            <a:pPr>
              <a:buClrTx/>
              <a:buFont typeface="Wingdings" panose="05000000000000000000" pitchFamily="2" charset="2"/>
              <a:buChar char="p"/>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Imaging speed improves </a:t>
            </a:r>
            <a:r>
              <a:rPr lang="en-US" altLang="zh-CN" sz="3600" b="1" dirty="0" smtClean="0">
                <a:solidFill>
                  <a:schemeClr val="tx1"/>
                </a:solidFill>
                <a:latin typeface="Times New Roman" panose="02020603050405020304" pitchFamily="18" charset="0"/>
                <a:cs typeface="Times New Roman" panose="02020603050405020304" pitchFamily="18" charset="0"/>
              </a:rPr>
              <a:t>22 times</a:t>
            </a:r>
            <a:r>
              <a:rPr lang="en-US" altLang="zh-CN" sz="3600" dirty="0" smtClean="0">
                <a:solidFill>
                  <a:schemeClr val="tx1"/>
                </a:solidFill>
                <a:latin typeface="Times New Roman" panose="02020603050405020304" pitchFamily="18" charset="0"/>
                <a:cs typeface="Times New Roman" panose="02020603050405020304" pitchFamily="18" charset="0"/>
              </a:rPr>
              <a:t>.</a:t>
            </a:r>
          </a:p>
          <a:p>
            <a:pPr marL="0" indent="0">
              <a:buClrTx/>
              <a:buNone/>
              <a:tabLst>
                <a:tab pos="1436688" algn="l"/>
                <a:tab pos="3584575" algn="l"/>
              </a:tabLst>
            </a:pP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817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3.Experiment</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a:solidFill>
                  <a:schemeClr val="tx1"/>
                </a:solidFill>
                <a:latin typeface="Times New Roman" panose="02020603050405020304" pitchFamily="18" charset="0"/>
                <a:cs typeface="Times New Roman" panose="02020603050405020304" pitchFamily="18" charset="0"/>
              </a:rPr>
              <a:t>The speedup ratio of RD-TFM under different image </a:t>
            </a:r>
            <a:r>
              <a:rPr lang="en-US" altLang="zh-CN" sz="3600" dirty="0" smtClean="0">
                <a:solidFill>
                  <a:schemeClr val="tx1"/>
                </a:solidFill>
                <a:latin typeface="Times New Roman" panose="02020603050405020304" pitchFamily="18" charset="0"/>
                <a:cs typeface="Times New Roman" panose="02020603050405020304" pitchFamily="18" charset="0"/>
              </a:rPr>
              <a:t>sizes.</a:t>
            </a:r>
            <a:endParaRPr lang="en-US" altLang="zh-CN" sz="3200" dirty="0" smtClean="0">
              <a:solidFill>
                <a:schemeClr val="tx1"/>
              </a:solidFill>
              <a:latin typeface="Times New Roman" panose="02020603050405020304" pitchFamily="18" charset="0"/>
              <a:cs typeface="Times New Roman" panose="02020603050405020304" pitchFamily="18" charset="0"/>
            </a:endParaRPr>
          </a:p>
          <a:p>
            <a:pPr marL="0" indent="0">
              <a:buClrTx/>
              <a:buNone/>
              <a:tabLst>
                <a:tab pos="1436688" algn="l"/>
                <a:tab pos="3584575" algn="l"/>
              </a:tabLst>
            </a:pP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800000" cy="3600000"/>
          </a:xfrm>
          <a:prstGeom prst="rect">
            <a:avLst/>
          </a:prstGeom>
        </p:spPr>
      </p:pic>
    </p:spTree>
    <p:extLst>
      <p:ext uri="{BB962C8B-B14F-4D97-AF65-F5344CB8AC3E}">
        <p14:creationId xmlns:p14="http://schemas.microsoft.com/office/powerpoint/2010/main" val="3173929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904032"/>
            <a:ext cx="10058400" cy="860879"/>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4.Conclusion</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168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4.Conclusion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RD-TFM</a:t>
            </a:r>
          </a:p>
          <a:p>
            <a:pPr marL="514350" indent="-5143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Low time </a:t>
            </a:r>
            <a:r>
              <a:rPr lang="en-US" altLang="zh-CN" sz="3200" dirty="0" smtClean="0">
                <a:solidFill>
                  <a:schemeClr val="tx1"/>
                </a:solidFill>
                <a:latin typeface="Times New Roman" panose="02020603050405020304" pitchFamily="18" charset="0"/>
                <a:cs typeface="Times New Roman" panose="02020603050405020304" pitchFamily="18" charset="0"/>
              </a:rPr>
              <a:t>complexity</a:t>
            </a:r>
          </a:p>
          <a:p>
            <a:pPr marL="514350" indent="-5143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Same result as TFM with ray-tracing</a:t>
            </a:r>
            <a:endParaRPr lang="en-US" altLang="zh-CN" sz="3200" dirty="0">
              <a:solidFill>
                <a:schemeClr val="tx1"/>
              </a:solidFill>
              <a:latin typeface="Times New Roman" panose="02020603050405020304" pitchFamily="18" charset="0"/>
              <a:cs typeface="Times New Roman" panose="02020603050405020304" pitchFamily="18" charset="0"/>
            </a:endParaRPr>
          </a:p>
          <a:p>
            <a:pPr marL="514350" indent="-5143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Combined with other optimization technique: GPU</a:t>
            </a:r>
          </a:p>
          <a:p>
            <a:pPr marL="514350" indent="-5143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Extended to 3D ultrasonic testing</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34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904032"/>
            <a:ext cx="10058400" cy="860879"/>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92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904032"/>
            <a:ext cx="10058400" cy="860879"/>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Thanks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71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Full Matrix Capture: one transmit, all receive</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769" y="2467386"/>
            <a:ext cx="7691571" cy="3549956"/>
          </a:xfrm>
          <a:prstGeom prst="rect">
            <a:avLst/>
          </a:prstGeom>
        </p:spPr>
      </p:pic>
    </p:spTree>
    <p:extLst>
      <p:ext uri="{BB962C8B-B14F-4D97-AF65-F5344CB8AC3E}">
        <p14:creationId xmlns:p14="http://schemas.microsoft.com/office/powerpoint/2010/main" val="396469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Total focusing method (TFM): Delay and Sum</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22" y="2456951"/>
            <a:ext cx="4552085" cy="3848055"/>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4242655170"/>
              </p:ext>
            </p:extLst>
          </p:nvPr>
        </p:nvGraphicFramePr>
        <p:xfrm>
          <a:off x="4308292" y="3540022"/>
          <a:ext cx="7802846" cy="1587789"/>
        </p:xfrm>
        <a:graphic>
          <a:graphicData uri="http://schemas.openxmlformats.org/presentationml/2006/ole">
            <mc:AlternateContent xmlns:mc="http://schemas.openxmlformats.org/markup-compatibility/2006">
              <mc:Choice xmlns:v="urn:schemas-microsoft-com:vml" Requires="v">
                <p:oleObj spid="_x0000_s1037" name="Equation" r:id="rId5" imgW="2184120" imgH="444240" progId="Equation.DSMT4">
                  <p:embed/>
                </p:oleObj>
              </mc:Choice>
              <mc:Fallback>
                <p:oleObj name="Equation" r:id="rId5" imgW="2184120" imgH="444240" progId="Equation.DSMT4">
                  <p:embed/>
                  <p:pic>
                    <p:nvPicPr>
                      <p:cNvPr id="0" name=""/>
                      <p:cNvPicPr/>
                      <p:nvPr/>
                    </p:nvPicPr>
                    <p:blipFill>
                      <a:blip r:embed="rId6"/>
                      <a:stretch>
                        <a:fillRect/>
                      </a:stretch>
                    </p:blipFill>
                    <p:spPr>
                      <a:xfrm>
                        <a:off x="4308292" y="3540022"/>
                        <a:ext cx="7802846" cy="1587789"/>
                      </a:xfrm>
                      <a:prstGeom prst="rect">
                        <a:avLst/>
                      </a:prstGeom>
                    </p:spPr>
                  </p:pic>
                </p:oleObj>
              </mc:Fallback>
            </mc:AlternateContent>
          </a:graphicData>
        </a:graphic>
      </p:graphicFrame>
      <p:sp>
        <p:nvSpPr>
          <p:cNvPr id="6" name="文本框 5"/>
          <p:cNvSpPr txBox="1"/>
          <p:nvPr/>
        </p:nvSpPr>
        <p:spPr>
          <a:xfrm>
            <a:off x="5809129" y="2608673"/>
            <a:ext cx="3083859"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element number</a:t>
            </a:r>
            <a:endParaRPr lang="zh-CN" altLang="en-US" sz="3200" dirty="0">
              <a:latin typeface="Times New Roman" panose="02020603050405020304" pitchFamily="18" charset="0"/>
              <a:cs typeface="Times New Roman" panose="02020603050405020304" pitchFamily="18" charset="0"/>
            </a:endParaRPr>
          </a:p>
        </p:txBody>
      </p:sp>
      <p:cxnSp>
        <p:nvCxnSpPr>
          <p:cNvPr id="8" name="直接箭头连接符 7"/>
          <p:cNvCxnSpPr>
            <a:stCxn id="6" idx="2"/>
          </p:cNvCxnSpPr>
          <p:nvPr/>
        </p:nvCxnSpPr>
        <p:spPr>
          <a:xfrm flipH="1">
            <a:off x="7135906" y="3193448"/>
            <a:ext cx="215153" cy="48208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08293" y="5360090"/>
            <a:ext cx="2397308"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transmitter</a:t>
            </a:r>
            <a:endParaRPr lang="zh-CN" altLang="en-US" sz="3200" dirty="0">
              <a:latin typeface="Times New Roman" panose="02020603050405020304" pitchFamily="18" charset="0"/>
              <a:cs typeface="Times New Roman" panose="02020603050405020304" pitchFamily="18" charset="0"/>
            </a:endParaRPr>
          </a:p>
        </p:txBody>
      </p:sp>
      <p:cxnSp>
        <p:nvCxnSpPr>
          <p:cNvPr id="10" name="直接箭头连接符 9"/>
          <p:cNvCxnSpPr>
            <a:stCxn id="9" idx="0"/>
          </p:cNvCxnSpPr>
          <p:nvPr/>
        </p:nvCxnSpPr>
        <p:spPr>
          <a:xfrm flipV="1">
            <a:off x="5506947" y="4966447"/>
            <a:ext cx="1503453" cy="39364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598025" y="5419000"/>
            <a:ext cx="1691858"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receiver</a:t>
            </a:r>
            <a:endParaRPr lang="zh-CN" altLang="en-US" sz="3200" dirty="0">
              <a:latin typeface="Times New Roman" panose="02020603050405020304" pitchFamily="18" charset="0"/>
              <a:cs typeface="Times New Roman" panose="02020603050405020304" pitchFamily="18" charset="0"/>
            </a:endParaRPr>
          </a:p>
        </p:txBody>
      </p:sp>
      <p:cxnSp>
        <p:nvCxnSpPr>
          <p:cNvPr id="15" name="直接箭头连接符 14"/>
          <p:cNvCxnSpPr>
            <a:stCxn id="14" idx="0"/>
          </p:cNvCxnSpPr>
          <p:nvPr/>
        </p:nvCxnSpPr>
        <p:spPr>
          <a:xfrm flipV="1">
            <a:off x="7443954" y="5045293"/>
            <a:ext cx="379486" cy="373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289883" y="5360090"/>
            <a:ext cx="3821255"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received signal (Et, </a:t>
            </a:r>
            <a:r>
              <a:rPr lang="en-US" altLang="zh-CN" sz="3200" dirty="0" err="1" smtClean="0">
                <a:latin typeface="Times New Roman" panose="02020603050405020304" pitchFamily="18" charset="0"/>
                <a:cs typeface="Times New Roman" panose="02020603050405020304" pitchFamily="18" charset="0"/>
              </a:rPr>
              <a:t>Er</a:t>
            </a:r>
            <a:r>
              <a:rPr lang="en-US" altLang="zh-CN" sz="3200" dirty="0" smtClean="0">
                <a:latin typeface="Times New Roman" panose="02020603050405020304" pitchFamily="18" charset="0"/>
                <a:cs typeface="Times New Roman" panose="02020603050405020304" pitchFamily="18" charset="0"/>
              </a:rPr>
              <a:t>)</a:t>
            </a:r>
            <a:endParaRPr lang="zh-CN" altLang="en-US" sz="3200" dirty="0">
              <a:latin typeface="Times New Roman" panose="02020603050405020304" pitchFamily="18" charset="0"/>
              <a:cs typeface="Times New Roman" panose="02020603050405020304" pitchFamily="18" charset="0"/>
            </a:endParaRPr>
          </a:p>
        </p:txBody>
      </p:sp>
      <p:cxnSp>
        <p:nvCxnSpPr>
          <p:cNvPr id="17" name="直接箭头连接符 16"/>
          <p:cNvCxnSpPr>
            <a:stCxn id="16" idx="0"/>
          </p:cNvCxnSpPr>
          <p:nvPr/>
        </p:nvCxnSpPr>
        <p:spPr>
          <a:xfrm flipH="1" flipV="1">
            <a:off x="8892753" y="4697506"/>
            <a:ext cx="1307758" cy="66258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2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Calculate and save the transmission time between every (element, pixel) to avoid repeated computation.</a:t>
            </a:r>
          </a:p>
        </p:txBody>
      </p:sp>
      <p:graphicFrame>
        <p:nvGraphicFramePr>
          <p:cNvPr id="12" name="对象 11"/>
          <p:cNvGraphicFramePr>
            <a:graphicFrameLocks noChangeAspect="1"/>
          </p:cNvGraphicFramePr>
          <p:nvPr>
            <p:extLst>
              <p:ext uri="{D42A27DB-BD31-4B8C-83A1-F6EECF244321}">
                <p14:modId xmlns:p14="http://schemas.microsoft.com/office/powerpoint/2010/main" val="2154366652"/>
              </p:ext>
            </p:extLst>
          </p:nvPr>
        </p:nvGraphicFramePr>
        <p:xfrm>
          <a:off x="3563938" y="2951721"/>
          <a:ext cx="5126037" cy="1498600"/>
        </p:xfrm>
        <a:graphic>
          <a:graphicData uri="http://schemas.openxmlformats.org/presentationml/2006/ole">
            <mc:AlternateContent xmlns:mc="http://schemas.openxmlformats.org/markup-compatibility/2006">
              <mc:Choice xmlns:v="urn:schemas-microsoft-com:vml" Requires="v">
                <p:oleObj spid="_x0000_s3098" name="Equation" r:id="rId4" imgW="1434960" imgH="419040" progId="Equation.DSMT4">
                  <p:embed/>
                </p:oleObj>
              </mc:Choice>
              <mc:Fallback>
                <p:oleObj name="Equation" r:id="rId4" imgW="1434960" imgH="419040" progId="Equation.DSMT4">
                  <p:embed/>
                  <p:pic>
                    <p:nvPicPr>
                      <p:cNvPr id="0" name=""/>
                      <p:cNvPicPr/>
                      <p:nvPr/>
                    </p:nvPicPr>
                    <p:blipFill>
                      <a:blip r:embed="rId5"/>
                      <a:stretch>
                        <a:fillRect/>
                      </a:stretch>
                    </p:blipFill>
                    <p:spPr>
                      <a:xfrm>
                        <a:off x="3563938" y="2951721"/>
                        <a:ext cx="5126037" cy="1498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895817075"/>
              </p:ext>
            </p:extLst>
          </p:nvPr>
        </p:nvGraphicFramePr>
        <p:xfrm>
          <a:off x="2156936" y="4450321"/>
          <a:ext cx="7939087" cy="1567021"/>
        </p:xfrm>
        <a:graphic>
          <a:graphicData uri="http://schemas.openxmlformats.org/presentationml/2006/ole">
            <mc:AlternateContent xmlns:mc="http://schemas.openxmlformats.org/markup-compatibility/2006">
              <mc:Choice xmlns:v="urn:schemas-microsoft-com:vml" Requires="v">
                <p:oleObj spid="_x0000_s3099" name="Equation" r:id="rId6" imgW="2222280" imgH="431640" progId="Equation.DSMT4">
                  <p:embed/>
                </p:oleObj>
              </mc:Choice>
              <mc:Fallback>
                <p:oleObj name="Equation" r:id="rId6" imgW="2222280" imgH="431640" progId="Equation.DSMT4">
                  <p:embed/>
                  <p:pic>
                    <p:nvPicPr>
                      <p:cNvPr id="0" name=""/>
                      <p:cNvPicPr/>
                      <p:nvPr/>
                    </p:nvPicPr>
                    <p:blipFill>
                      <a:blip r:embed="rId7"/>
                      <a:stretch>
                        <a:fillRect/>
                      </a:stretch>
                    </p:blipFill>
                    <p:spPr>
                      <a:xfrm>
                        <a:off x="2156936" y="4450321"/>
                        <a:ext cx="7939087" cy="1567021"/>
                      </a:xfrm>
                      <a:prstGeom prst="rect">
                        <a:avLst/>
                      </a:prstGeom>
                    </p:spPr>
                  </p:pic>
                </p:oleObj>
              </mc:Fallback>
            </mc:AlternateContent>
          </a:graphicData>
        </a:graphic>
      </p:graphicFrame>
    </p:spTree>
    <p:extLst>
      <p:ext uri="{BB962C8B-B14F-4D97-AF65-F5344CB8AC3E}">
        <p14:creationId xmlns:p14="http://schemas.microsoft.com/office/powerpoint/2010/main" val="12700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TFM for multi-layer object</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800000" cy="3600000"/>
          </a:xfrm>
          <a:prstGeom prst="rect">
            <a:avLst/>
          </a:prstGeom>
        </p:spPr>
      </p:pic>
    </p:spTree>
    <p:extLst>
      <p:ext uri="{BB962C8B-B14F-4D97-AF65-F5344CB8AC3E}">
        <p14:creationId xmlns:p14="http://schemas.microsoft.com/office/powerpoint/2010/main" val="1230223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Ray-tracing method: Fermat’s principle</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0" y="2520000"/>
            <a:ext cx="4800000" cy="3600000"/>
          </a:xfrm>
          <a:prstGeom prst="rect">
            <a:avLst/>
          </a:prstGeom>
        </p:spPr>
      </p:pic>
    </p:spTree>
    <p:extLst>
      <p:ext uri="{BB962C8B-B14F-4D97-AF65-F5344CB8AC3E}">
        <p14:creationId xmlns:p14="http://schemas.microsoft.com/office/powerpoint/2010/main" val="146925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1.Introduction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97280" y="1845734"/>
            <a:ext cx="10058400" cy="4171608"/>
          </a:xfrm>
          <a:noFill/>
        </p:spPr>
        <p:txBody>
          <a:bodyPr>
            <a:normAutofit/>
          </a:bodyPr>
          <a:lstStyle/>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Disadvantages of ray-tracing method</a:t>
            </a:r>
          </a:p>
          <a:p>
            <a:pPr marL="742950" indent="-7429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High time complexity: </a:t>
            </a:r>
          </a:p>
          <a:p>
            <a:pPr marL="742950" indent="-7429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Root Mean Square computation</a:t>
            </a:r>
          </a:p>
          <a:p>
            <a:pPr>
              <a:buClrTx/>
              <a:buFont typeface="Wingdings" panose="05000000000000000000" pitchFamily="2" charset="2"/>
              <a:buChar char="Ø"/>
              <a:tabLst>
                <a:tab pos="1436688" algn="l"/>
                <a:tab pos="3584575" algn="l"/>
              </a:tabLst>
            </a:pPr>
            <a:r>
              <a:rPr lang="en-US" altLang="zh-CN" sz="3600" dirty="0" smtClean="0">
                <a:solidFill>
                  <a:schemeClr val="tx1"/>
                </a:solidFill>
                <a:latin typeface="Times New Roman" panose="02020603050405020304" pitchFamily="18" charset="0"/>
                <a:cs typeface="Times New Roman" panose="02020603050405020304" pitchFamily="18" charset="0"/>
              </a:rPr>
              <a:t>Aim of this paper</a:t>
            </a:r>
            <a:endParaRPr lang="en-US" altLang="zh-CN" sz="3600" dirty="0">
              <a:solidFill>
                <a:schemeClr val="tx1"/>
              </a:solidFill>
              <a:latin typeface="Times New Roman" panose="02020603050405020304" pitchFamily="18" charset="0"/>
              <a:cs typeface="Times New Roman" panose="02020603050405020304" pitchFamily="18" charset="0"/>
            </a:endParaRPr>
          </a:p>
          <a:p>
            <a:pPr marL="742950" indent="-742950">
              <a:buClrTx/>
              <a:buFont typeface="+mj-lt"/>
              <a:buAutoNum type="arabicPeriod"/>
              <a:tabLst>
                <a:tab pos="1436688" algn="l"/>
                <a:tab pos="3584575" algn="l"/>
              </a:tabLst>
            </a:pPr>
            <a:r>
              <a:rPr lang="en-US" altLang="zh-CN" sz="3200" dirty="0" smtClean="0">
                <a:solidFill>
                  <a:schemeClr val="tx1"/>
                </a:solidFill>
                <a:latin typeface="Times New Roman" panose="02020603050405020304" pitchFamily="18" charset="0"/>
                <a:cs typeface="Times New Roman" panose="02020603050405020304" pitchFamily="18" charset="0"/>
              </a:rPr>
              <a:t>New method to calculate the point of incidence (POI) with low time complexity</a:t>
            </a:r>
          </a:p>
        </p:txBody>
      </p:sp>
      <p:graphicFrame>
        <p:nvGraphicFramePr>
          <p:cNvPr id="4" name="对象 3"/>
          <p:cNvGraphicFramePr>
            <a:graphicFrameLocks noChangeAspect="1"/>
          </p:cNvGraphicFramePr>
          <p:nvPr>
            <p:extLst>
              <p:ext uri="{D42A27DB-BD31-4B8C-83A1-F6EECF244321}">
                <p14:modId xmlns:p14="http://schemas.microsoft.com/office/powerpoint/2010/main" val="1081276374"/>
              </p:ext>
            </p:extLst>
          </p:nvPr>
        </p:nvGraphicFramePr>
        <p:xfrm>
          <a:off x="5637305" y="2473419"/>
          <a:ext cx="1337235" cy="668618"/>
        </p:xfrm>
        <a:graphic>
          <a:graphicData uri="http://schemas.openxmlformats.org/presentationml/2006/ole">
            <mc:AlternateContent xmlns:mc="http://schemas.openxmlformats.org/markup-compatibility/2006">
              <mc:Choice xmlns:v="urn:schemas-microsoft-com:vml" Requires="v">
                <p:oleObj spid="_x0000_s2060" name="Equation" r:id="rId4" imgW="457200" imgH="228600" progId="Equation.DSMT4">
                  <p:embed/>
                </p:oleObj>
              </mc:Choice>
              <mc:Fallback>
                <p:oleObj name="Equation" r:id="rId4" imgW="457200" imgH="228600" progId="Equation.DSMT4">
                  <p:embed/>
                  <p:pic>
                    <p:nvPicPr>
                      <p:cNvPr id="0" name=""/>
                      <p:cNvPicPr/>
                      <p:nvPr/>
                    </p:nvPicPr>
                    <p:blipFill>
                      <a:blip r:embed="rId5"/>
                      <a:stretch>
                        <a:fillRect/>
                      </a:stretch>
                    </p:blipFill>
                    <p:spPr>
                      <a:xfrm>
                        <a:off x="5637305" y="2473419"/>
                        <a:ext cx="1337235" cy="668618"/>
                      </a:xfrm>
                      <a:prstGeom prst="rect">
                        <a:avLst/>
                      </a:prstGeom>
                    </p:spPr>
                  </p:pic>
                </p:oleObj>
              </mc:Fallback>
            </mc:AlternateContent>
          </a:graphicData>
        </a:graphic>
      </p:graphicFrame>
    </p:spTree>
    <p:extLst>
      <p:ext uri="{BB962C8B-B14F-4D97-AF65-F5344CB8AC3E}">
        <p14:creationId xmlns:p14="http://schemas.microsoft.com/office/powerpoint/2010/main" val="21595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1318</TotalTime>
  <Words>1384</Words>
  <Application>Microsoft Office PowerPoint</Application>
  <PresentationFormat>宽屏</PresentationFormat>
  <Paragraphs>165</Paragraphs>
  <Slides>30</Slides>
  <Notes>30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30</vt:i4>
      </vt:variant>
    </vt:vector>
  </HeadingPairs>
  <TitlesOfParts>
    <vt:vector size="38" baseType="lpstr">
      <vt:lpstr>宋体</vt:lpstr>
      <vt:lpstr>Calibri</vt:lpstr>
      <vt:lpstr>Calibri Light</vt:lpstr>
      <vt:lpstr>Times New Roman</vt:lpstr>
      <vt:lpstr>Wingdings</vt:lpstr>
      <vt:lpstr>回顾</vt:lpstr>
      <vt:lpstr>Equation</vt:lpstr>
      <vt:lpstr>MathType 6.0 Equation</vt:lpstr>
      <vt:lpstr>Real-time Total Focusing Method for Ultrasonic Imaging of Multilayered Object</vt:lpstr>
      <vt:lpstr>Outline</vt:lpstr>
      <vt:lpstr>1.Introduction</vt:lpstr>
      <vt:lpstr>1.Introduction</vt:lpstr>
      <vt:lpstr>1.Introduction</vt:lpstr>
      <vt:lpstr>1.Introduction</vt:lpstr>
      <vt:lpstr>1.Introduction</vt:lpstr>
      <vt:lpstr>1.Introduction</vt:lpstr>
      <vt:lpstr>1.Introduction</vt:lpstr>
      <vt:lpstr>2.Region-Division TFM</vt:lpstr>
      <vt:lpstr>2.Region-Division TFM</vt:lpstr>
      <vt:lpstr>2.Region-Division TFM</vt:lpstr>
      <vt:lpstr>2.Region-Division TFM</vt:lpstr>
      <vt:lpstr>2.Region-Division TFM</vt:lpstr>
      <vt:lpstr>2.Region-Division TFM</vt:lpstr>
      <vt:lpstr>2.Region-Division TFM</vt:lpstr>
      <vt:lpstr>3.Experiment</vt:lpstr>
      <vt:lpstr>3.Experiment</vt:lpstr>
      <vt:lpstr>3.Experiment</vt:lpstr>
      <vt:lpstr>3.Experiment</vt:lpstr>
      <vt:lpstr>3.Experiment</vt:lpstr>
      <vt:lpstr>3.Experiment</vt:lpstr>
      <vt:lpstr>3.Experiment</vt:lpstr>
      <vt:lpstr>3.Experiment</vt:lpstr>
      <vt:lpstr>3.Experiment</vt:lpstr>
      <vt:lpstr>3.Experiment</vt:lpstr>
      <vt:lpstr>3.Experiment</vt:lpstr>
      <vt:lpstr>4.Conclusion</vt:lpstr>
      <vt:lpstr>4.Conclusion</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Total Focusing Method for Ultrasonic Imaging of Multilayered Object</dc:title>
  <dc:creator>cuiwenkai</dc:creator>
  <cp:lastModifiedBy>cuiwenkai</cp:lastModifiedBy>
  <cp:revision>58</cp:revision>
  <dcterms:created xsi:type="dcterms:W3CDTF">2018-04-09T12:13:23Z</dcterms:created>
  <dcterms:modified xsi:type="dcterms:W3CDTF">2018-04-13T04:06:13Z</dcterms:modified>
</cp:coreProperties>
</file>