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2"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Allura" pitchFamily="2" charset="77"/>
      <p:regular r:id="rId20"/>
    </p:embeddedFont>
    <p:embeddedFont>
      <p:font typeface="Montserrat Light" pitchFamily="2" charset="77"/>
      <p:regular r:id="rId21"/>
      <p:bold r:id="rId22"/>
      <p:italic r:id="rId23"/>
      <p:boldItalic r:id="rId24"/>
    </p:embeddedFont>
    <p:embeddedFont>
      <p:font typeface="Roboto" panose="02000000000000000000" pitchFamily="2" charset="0"/>
      <p:regular r:id="rId25"/>
      <p:bold r:id="rId26"/>
      <p:italic r:id="rId27"/>
      <p:boldItalic r:id="rId28"/>
    </p:embeddedFont>
    <p:embeddedFont>
      <p:font typeface="Roboto Light" panose="02000000000000000000" pitchFamily="2" charset="0"/>
      <p:regular r:id="rId29"/>
      <p:bold r:id="rId30"/>
      <p:italic r:id="rId31"/>
      <p:boldItalic r:id="rId32"/>
    </p:embeddedFont>
    <p:embeddedFont>
      <p:font typeface="Roboto Thin" panose="02000000000000000000" pitchFamily="2"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2"/>
    <p:restoredTop sz="74355"/>
  </p:normalViewPr>
  <p:slideViewPr>
    <p:cSldViewPr snapToGrid="0">
      <p:cViewPr varScale="1">
        <p:scale>
          <a:sx n="160" d="100"/>
          <a:sy n="160" d="100"/>
        </p:scale>
        <p:origin x="1552"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theme" Target="theme/theme1.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ca14a98c40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2ca14a98c40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we present results of the model trained with context and show two results: one when we do not feed it during evaluation and  we have a little degradation in WER compared to the third row, indicating that the model may not be fully robust to this regime.</a:t>
            </a:r>
            <a:endParaRPr/>
          </a:p>
          <a:p>
            <a:pPr marL="0" lvl="0" indent="0" algn="l" rtl="0">
              <a:spcBef>
                <a:spcPts val="0"/>
              </a:spcBef>
              <a:spcAft>
                <a:spcPts val="0"/>
              </a:spcAft>
              <a:buNone/>
            </a:pPr>
            <a:endParaRPr/>
          </a:p>
          <a:p>
            <a:pPr marL="0" lvl="0" indent="0" algn="l" rtl="0">
              <a:spcBef>
                <a:spcPts val="0"/>
              </a:spcBef>
              <a:spcAft>
                <a:spcPts val="0"/>
              </a:spcAft>
              <a:buNone/>
            </a:pPr>
            <a:r>
              <a:rPr lang="en"/>
              <a:t>At the same time if we decode the same model and feed the actual context we observe more than 12% reduction over speech llama trained completely without context on same data.</a:t>
            </a:r>
            <a:endParaRPr/>
          </a:p>
          <a:p>
            <a:pPr marL="0" lvl="0" indent="0" algn="l" rtl="0">
              <a:spcBef>
                <a:spcPts val="0"/>
              </a:spcBef>
              <a:spcAft>
                <a:spcPts val="0"/>
              </a:spcAft>
              <a:buNone/>
            </a:pPr>
            <a:endParaRPr/>
          </a:p>
          <a:p>
            <a:pPr marL="0" lvl="0" indent="0" algn="l" rtl="0">
              <a:spcBef>
                <a:spcPts val="0"/>
              </a:spcBef>
              <a:spcAft>
                <a:spcPts val="0"/>
              </a:spcAft>
              <a:buNone/>
            </a:pPr>
            <a:r>
              <a:rPr lang="en"/>
              <a:t>There results suggest that speech llama more effectively utilizes the contextual information compared to the baseline model considering relative gains.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ca14a98c40_0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2ca14a98c40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And further we wanted to investigate deeper how the model uses the contextual information.</a:t>
            </a:r>
            <a:endParaRPr/>
          </a:p>
          <a:p>
            <a:pPr marL="0" lvl="0" indent="0" algn="l" rtl="0">
              <a:spcBef>
                <a:spcPts val="0"/>
              </a:spcBef>
              <a:spcAft>
                <a:spcPts val="0"/>
              </a:spcAft>
              <a:buNone/>
            </a:pPr>
            <a:endParaRPr/>
          </a:p>
          <a:p>
            <a:pPr marL="0" lvl="0" indent="0" algn="l" rtl="0">
              <a:spcBef>
                <a:spcPts val="0"/>
              </a:spcBef>
              <a:spcAft>
                <a:spcPts val="0"/>
              </a:spcAft>
              <a:buNone/>
            </a:pPr>
            <a:r>
              <a:rPr lang="en"/>
              <a:t>To achieve that we perturbed the context in different ways during decoding to understand how our manually introduced perturbations translates in WER changes.</a:t>
            </a:r>
            <a:endParaRPr/>
          </a:p>
          <a:p>
            <a:pPr marL="0" lvl="0" indent="0" algn="l" rtl="0">
              <a:spcBef>
                <a:spcPts val="0"/>
              </a:spcBef>
              <a:spcAft>
                <a:spcPts val="0"/>
              </a:spcAft>
              <a:buNone/>
            </a:pPr>
            <a:endParaRPr/>
          </a:p>
          <a:p>
            <a:pPr marL="0" lvl="0" indent="0" algn="l" rtl="0">
              <a:spcBef>
                <a:spcPts val="0"/>
              </a:spcBef>
              <a:spcAft>
                <a:spcPts val="0"/>
              </a:spcAft>
              <a:buNone/>
            </a:pPr>
            <a:r>
              <a:rPr lang="en"/>
              <a:t>For example if we just remove all the context, we see a degradation from 23.8% to 28.6% on this data.</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ca14a98c40_0_1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2ca14a98c40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we replace all words in the context to just randomly chosen words from training data we get roughly same WER as for the decoding without any context,</a:t>
            </a:r>
            <a:endParaRPr/>
          </a:p>
          <a:p>
            <a:pPr marL="0" lvl="0" indent="0" algn="l" rtl="0">
              <a:spcBef>
                <a:spcPts val="0"/>
              </a:spcBef>
              <a:spcAft>
                <a:spcPts val="0"/>
              </a:spcAft>
              <a:buNone/>
            </a:pPr>
            <a:endParaRPr/>
          </a:p>
          <a:p>
            <a:pPr marL="0" lvl="0" indent="0" algn="l" rtl="0">
              <a:spcBef>
                <a:spcPts val="0"/>
              </a:spcBef>
              <a:spcAft>
                <a:spcPts val="0"/>
              </a:spcAft>
              <a:buNone/>
            </a:pPr>
            <a:r>
              <a:rPr lang="en"/>
              <a:t>This suggest that the model is quite robust towards completely non-relevant context.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ca14a98c40_0_1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2ca14a98c40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Further we introduced a more complex perturbation, where we replaced all the rare words from the context with their closely sounding variants or homophones using a grapheme-to-grapheme model. In this example the word sloth could be replaced with the similar sounds word slouth. And our results suggest that the model's performance drops almost to the same level as with the  random context.</a:t>
            </a:r>
            <a:endParaRPr/>
          </a:p>
          <a:p>
            <a:pPr marL="0" lvl="0" indent="0" algn="l" rtl="0">
              <a:spcBef>
                <a:spcPts val="0"/>
              </a:spcBef>
              <a:spcAft>
                <a:spcPts val="0"/>
              </a:spcAft>
              <a:buNone/>
            </a:pPr>
            <a:endParaRPr/>
          </a:p>
          <a:p>
            <a:pPr marL="0" lvl="0" indent="0" algn="l" rtl="0">
              <a:spcBef>
                <a:spcPts val="0"/>
              </a:spcBef>
              <a:spcAft>
                <a:spcPts val="0"/>
              </a:spcAft>
              <a:buNone/>
            </a:pPr>
            <a:r>
              <a:rPr lang="en"/>
              <a:t>While this perturbation affects  only 1 or few words  it has almost the same impact as removing all of the context.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cc40e0ab4d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2cc40e0ab4d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And if we instead of replacing the word  with a respelling variant rather append this distractor word to the context - I am showing here an example of a perturbed context. we give a model at least a chance to try to disambiguate  and pick the correct word during decoding. We observe that the model performance now became significantly better, though we could not fully achieve the original context performance. </a:t>
            </a:r>
            <a:endParaRPr/>
          </a:p>
          <a:p>
            <a:pPr marL="0" lvl="0" indent="0" algn="l" rtl="0">
              <a:spcBef>
                <a:spcPts val="0"/>
              </a:spcBef>
              <a:spcAft>
                <a:spcPts val="0"/>
              </a:spcAft>
              <a:buNone/>
            </a:pPr>
            <a:endParaRPr/>
          </a:p>
          <a:p>
            <a:pPr marL="0" lvl="0" indent="0" algn="l" rtl="0">
              <a:spcBef>
                <a:spcPts val="0"/>
              </a:spcBef>
              <a:spcAft>
                <a:spcPts val="0"/>
              </a:spcAft>
              <a:buNone/>
            </a:pPr>
            <a:r>
              <a:rPr lang="en"/>
              <a:t>As the same time this results suggest that the decoder is able to disambiguate and select the correct relevant words during decoding</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ca14a98c40_0_1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2ca14a98c40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And if we use ground truth as a prompt we get of course the best accuracy, but still showing evidence that the model not maximizing the usage of a context as it in principle could</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cc40e0ab4d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2cc40e0ab4d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few takeaways from these results:</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We showed a relatively simple way of conditioning speech recognition based on the external text without changing the artchitecture or introducing additional trainable parameters or hyperparameters</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We note that the method using prompting seems to be more efficiently utilizing the relevant contextual information compared to shallow fusion</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It is reasonably robust towards noise, but still there is room for improvement to make context usage more effective overall</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cc40e0ab4d_0_1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2cc40e0ab4d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Thank you very much for your attention and staying until the last talk!</a:t>
            </a:r>
            <a:endParaRPr/>
          </a:p>
          <a:p>
            <a:pPr marL="0" lvl="0" indent="0" algn="l" rtl="0">
              <a:spcBef>
                <a:spcPts val="0"/>
              </a:spcBef>
              <a:spcAft>
                <a:spcPts val="0"/>
              </a:spcAft>
              <a:buNone/>
            </a:pPr>
            <a:endParaRPr/>
          </a:p>
          <a:p>
            <a:pPr marL="0" lvl="0" indent="0" algn="l" rtl="0">
              <a:spcBef>
                <a:spcPts val="0"/>
              </a:spcBef>
              <a:spcAft>
                <a:spcPts val="0"/>
              </a:spcAft>
              <a:buNone/>
            </a:pPr>
            <a:r>
              <a:rPr lang="en"/>
              <a:t>I would be happy to answer any questions now or feel free to reach out anytime during the conference.</a:t>
            </a:r>
            <a:endParaRPr/>
          </a:p>
          <a:p>
            <a:pPr marL="0" lvl="0" indent="0" algn="l" rtl="0">
              <a:spcBef>
                <a:spcPts val="0"/>
              </a:spcBef>
              <a:spcAft>
                <a:spcPts val="0"/>
              </a:spcAft>
              <a:buNone/>
            </a:pPr>
            <a:endParaRPr/>
          </a:p>
          <a:p>
            <a:pPr marL="0" lvl="0" indent="0" algn="l" rtl="0">
              <a:spcBef>
                <a:spcPts val="0"/>
              </a:spcBef>
              <a:spcAft>
                <a:spcPts val="0"/>
              </a:spcAft>
              <a:buNone/>
            </a:pPr>
            <a:r>
              <a:rPr lang="en"/>
              <a:t>Thank you</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ca14a98c40_0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2ca14a98c40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would like to start this presentation by highlighting one of the key motivations behind this research - the importance of context in speech recognition.</a:t>
            </a:r>
            <a:endParaRPr/>
          </a:p>
          <a:p>
            <a:pPr marL="0" lvl="0" indent="0" algn="l" rtl="0">
              <a:spcBef>
                <a:spcPts val="0"/>
              </a:spcBef>
              <a:spcAft>
                <a:spcPts val="0"/>
              </a:spcAft>
              <a:buNone/>
            </a:pPr>
            <a:r>
              <a:rPr lang="en"/>
              <a:t>We as humans adopt many different cues like visual information from the scene to better understand the speech.</a:t>
            </a:r>
            <a:endParaRPr/>
          </a:p>
          <a:p>
            <a:pPr marL="0" lvl="0" indent="0" algn="l" rtl="0">
              <a:spcBef>
                <a:spcPts val="0"/>
              </a:spcBef>
              <a:spcAft>
                <a:spcPts val="0"/>
              </a:spcAft>
              <a:buNone/>
            </a:pPr>
            <a:endParaRPr/>
          </a:p>
          <a:p>
            <a:pPr marL="0" lvl="0" indent="0" algn="l" rtl="0">
              <a:spcBef>
                <a:spcPts val="0"/>
              </a:spcBef>
              <a:spcAft>
                <a:spcPts val="0"/>
              </a:spcAft>
              <a:buNone/>
            </a:pPr>
            <a:r>
              <a:rPr lang="en"/>
              <a:t>Lets say we want to provide accurate speech transcription of a video uploaded to a social network. Usually beyond speech signal there are additional cues that may contain very useful information: like visual frames and user-provided title and description in free text form. And in this work we conduct experiments based on incorporating additional text information like title and description into recognition process.</a:t>
            </a:r>
            <a:endParaRPr/>
          </a:p>
          <a:p>
            <a:pPr marL="0" lvl="0" indent="0" algn="l" rtl="0">
              <a:spcBef>
                <a:spcPts val="0"/>
              </a:spcBef>
              <a:spcAft>
                <a:spcPts val="0"/>
              </a:spcAft>
              <a:buNone/>
            </a:pPr>
            <a:endParaRPr/>
          </a:p>
          <a:p>
            <a:pPr marL="0" lvl="0" indent="0" algn="l" rtl="0">
              <a:spcBef>
                <a:spcPts val="0"/>
              </a:spcBef>
              <a:spcAft>
                <a:spcPts val="0"/>
              </a:spcAft>
              <a:buNone/>
            </a:pPr>
            <a:r>
              <a:rPr lang="en"/>
              <a:t>Like in this example we have a very relevant information provided right in the description - this is two-toed sloth strolling of a power lines and that it happens in costra rica. The word sloth is relatively rare and may be misrecognized and confused with another similar sounding word, but if we would condition our recognition on the provided text the model has a good chance to get it right if it can cross-corellate that sloths can be found in costa rica and they are likely to stroll.</a:t>
            </a:r>
            <a:endParaRPr/>
          </a:p>
          <a:p>
            <a:pPr marL="0" lvl="0" indent="0" algn="l" rtl="0">
              <a:spcBef>
                <a:spcPts val="0"/>
              </a:spcBef>
              <a:spcAft>
                <a:spcPts val="0"/>
              </a:spcAft>
              <a:buNone/>
            </a:pPr>
            <a:r>
              <a:rPr lang="en"/>
              <a:t>So in ideal situation we want the model to be able to pick up the whole context into account during recognition.</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d153ca0c38_0_2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d153ca0c38_0_2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And in this research we investigate contextualisation abilities of speech large language models. One of the reasons we chose the models based on LLMs is that LLMs have been shown to be particularly good in utilizing contextual information to perform text-based tasks. And our intuition was that capabilities and knowledge distilled in the LLMs may help in picking up key information from unstructured and potentially noisy context.</a:t>
            </a:r>
            <a:endParaRPr/>
          </a:p>
          <a:p>
            <a:pPr marL="0" lvl="0" indent="0" algn="l" rtl="0">
              <a:spcBef>
                <a:spcPts val="0"/>
              </a:spcBef>
              <a:spcAft>
                <a:spcPts val="0"/>
              </a:spcAft>
              <a:buNone/>
            </a:pPr>
            <a:endParaRPr/>
          </a:p>
          <a:p>
            <a:pPr marL="0" lvl="0" indent="0" algn="l" rtl="0">
              <a:spcBef>
                <a:spcPts val="0"/>
              </a:spcBef>
              <a:spcAft>
                <a:spcPts val="0"/>
              </a:spcAft>
              <a:buNone/>
            </a:pPr>
            <a:r>
              <a:rPr lang="en"/>
              <a:t>Just a brief recap as we have seen it already in this session and in some previous talks at this conference - the traditional large language models are text-only models that given some instruction predict the next token with a stack of transformer layers.</a:t>
            </a:r>
            <a:br>
              <a:rPr lang="en"/>
            </a:br>
            <a:endParaRPr/>
          </a:p>
          <a:p>
            <a:pPr marL="0" lvl="0" indent="0" algn="l" rtl="0">
              <a:spcBef>
                <a:spcPts val="0"/>
              </a:spcBef>
              <a:spcAft>
                <a:spcPts val="0"/>
              </a:spcAft>
              <a:buNone/>
            </a:pPr>
            <a:r>
              <a:rPr lang="en"/>
              <a:t>But we want to equip them with abilities to understand both spoken input and condition on some free form text to achieve contextual speech recognition.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cc40e0ab4d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cc40e0ab4d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And to get there that we embed audio signal with some pretrained encoder and get a sequence of audio tokens which can be used as a prompt. </a:t>
            </a:r>
            <a:endParaRPr/>
          </a:p>
          <a:p>
            <a:pPr marL="0" lvl="0" indent="0" algn="l" rtl="0">
              <a:spcBef>
                <a:spcPts val="0"/>
              </a:spcBef>
              <a:spcAft>
                <a:spcPts val="0"/>
              </a:spcAft>
              <a:buNone/>
            </a:pPr>
            <a:endParaRPr/>
          </a:p>
          <a:p>
            <a:pPr marL="0" lvl="0" indent="0" algn="l" rtl="0">
              <a:spcBef>
                <a:spcPts val="0"/>
              </a:spcBef>
              <a:spcAft>
                <a:spcPts val="0"/>
              </a:spcAft>
              <a:buNone/>
            </a:pPr>
            <a:r>
              <a:rPr lang="en"/>
              <a:t>I link here the paper from my colleagues where more details will be shared at the ICASSP conference about this approach and how audio encoder is aligned with text-only LLM decoder. It will be presented this Thursday, so check it out if you are interested.</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ca14a98c40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ca14a98c40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But as in this work we want to condition speech model output based not only on audio tokens but also on some free form text like video description - we essentially concatenate text and audio tokens into a mixed-modal prompt and use it as an instruction for further supervised fine-tuning for contextualised ASR task.</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cc40e0ab4d_0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2cc40e0ab4d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Few words about data. The models are trained on an in-house dataset that</a:t>
            </a:r>
            <a:endParaRPr/>
          </a:p>
          <a:p>
            <a:pPr marL="0" lvl="0" indent="0" algn="l" rtl="0">
              <a:spcBef>
                <a:spcPts val="0"/>
              </a:spcBef>
              <a:spcAft>
                <a:spcPts val="0"/>
              </a:spcAft>
              <a:buNone/>
            </a:pPr>
            <a:r>
              <a:rPr lang="en"/>
              <a:t>was de-identified and removed all personal information derived from public Facebook and Instagram videos.</a:t>
            </a:r>
            <a:endParaRPr/>
          </a:p>
          <a:p>
            <a:pPr marL="0" lvl="0" indent="0" algn="l" rtl="0">
              <a:spcBef>
                <a:spcPts val="0"/>
              </a:spcBef>
              <a:spcAft>
                <a:spcPts val="0"/>
              </a:spcAft>
              <a:buNone/>
            </a:pPr>
            <a:r>
              <a:rPr lang="en"/>
              <a:t>Only around 25% of videos contain either text title or description which is particularly interesting for us as a source of external context</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For evaluation, we have sampled around 3 tousand videos</a:t>
            </a:r>
            <a:endParaRPr/>
          </a:p>
          <a:p>
            <a:pPr marL="0" lvl="0" indent="0" algn="l" rtl="0">
              <a:spcBef>
                <a:spcPts val="0"/>
              </a:spcBef>
              <a:spcAft>
                <a:spcPts val="0"/>
              </a:spcAft>
              <a:buClr>
                <a:schemeClr val="dk1"/>
              </a:buClr>
              <a:buSzPts val="1100"/>
              <a:buFont typeface="Arial"/>
              <a:buNone/>
            </a:pPr>
            <a:r>
              <a:rPr lang="en"/>
              <a:t>comprising around 30 hours of speech that have context of</a:t>
            </a:r>
            <a:endParaRPr/>
          </a:p>
          <a:p>
            <a:pPr marL="0" lvl="0" indent="0" algn="l" rtl="0">
              <a:spcBef>
                <a:spcPts val="0"/>
              </a:spcBef>
              <a:spcAft>
                <a:spcPts val="0"/>
              </a:spcAft>
              <a:buClr>
                <a:schemeClr val="dk1"/>
              </a:buClr>
              <a:buSzPts val="1100"/>
              <a:buFont typeface="Arial"/>
              <a:buNone/>
            </a:pPr>
            <a:r>
              <a:rPr lang="en"/>
              <a:t>at least 100 characters long with at least one non-frequent</a:t>
            </a:r>
            <a:endParaRPr/>
          </a:p>
          <a:p>
            <a:pPr marL="0" lvl="0" indent="0" algn="l" rtl="0">
              <a:spcBef>
                <a:spcPts val="0"/>
              </a:spcBef>
              <a:spcAft>
                <a:spcPts val="0"/>
              </a:spcAft>
              <a:buClr>
                <a:schemeClr val="dk1"/>
              </a:buClr>
              <a:buSzPts val="1100"/>
              <a:buFont typeface="Arial"/>
              <a:buNone/>
            </a:pPr>
            <a:r>
              <a:rPr lang="en"/>
              <a:t>word from the context also occuring  in the transcription. This is particularly important as we would like to probe the abilities of ours systems to pick up relevant information from the context</a:t>
            </a: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cc40e0ab4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2cc40e0ab4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bit more details about our architecture for this work:</a:t>
            </a:r>
            <a:endParaRPr/>
          </a:p>
          <a:p>
            <a:pPr marL="457200" lvl="0" indent="-298450" algn="l" rtl="0">
              <a:spcBef>
                <a:spcPts val="0"/>
              </a:spcBef>
              <a:spcAft>
                <a:spcPts val="0"/>
              </a:spcAft>
              <a:buSzPts val="1100"/>
              <a:buChar char="-"/>
            </a:pPr>
            <a:r>
              <a:rPr lang="en"/>
              <a:t>We used 24 layer offline conformer audio encoder with roughly 100M parameters. It was  pretrained with CTC objective on the same training data prior to aligning it with the text decoder.</a:t>
            </a:r>
            <a:endParaRPr/>
          </a:p>
          <a:p>
            <a:pPr marL="457200" lvl="0" indent="-298450" algn="l" rtl="0">
              <a:spcBef>
                <a:spcPts val="0"/>
              </a:spcBef>
              <a:spcAft>
                <a:spcPts val="0"/>
              </a:spcAft>
              <a:buSzPts val="1100"/>
              <a:buChar char="-"/>
            </a:pPr>
            <a:r>
              <a:rPr lang="en"/>
              <a:t>The resulting stride is 320ms, so we downsample from 10ms stride 32 times, effectively representing a one second of audio with 4 tokens.</a:t>
            </a:r>
            <a:endParaRPr/>
          </a:p>
          <a:p>
            <a:pPr marL="0" lvl="0" indent="0" algn="l" rtl="0">
              <a:spcBef>
                <a:spcPts val="0"/>
              </a:spcBef>
              <a:spcAft>
                <a:spcPts val="0"/>
              </a:spcAft>
              <a:buNone/>
            </a:pPr>
            <a:endParaRPr/>
          </a:p>
          <a:p>
            <a:pPr marL="0" lvl="0" indent="0" algn="l" rtl="0">
              <a:spcBef>
                <a:spcPts val="0"/>
              </a:spcBef>
              <a:spcAft>
                <a:spcPts val="0"/>
              </a:spcAft>
              <a:buNone/>
            </a:pPr>
            <a:r>
              <a:rPr lang="en"/>
              <a:t>As for decoder we used a llama 7b variant publicly available as it is and added low rank adapters to all self-attention layers of Llama decoder to further laylor it towards ASR task.</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ca14a98c40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2ca14a98c40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And here are our results: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First of all we present decoding results of our 1 billion param RNN-T baseline which is </a:t>
            </a:r>
            <a:r>
              <a:rPr lang="en" dirty="0" err="1"/>
              <a:t>contextualised</a:t>
            </a:r>
            <a:r>
              <a:rPr lang="en" dirty="0"/>
              <a:t> by a shallow fusion approach, where the biasing word-piece based language model was constructed on-the-fly from video title and descriptions and the scores are combined during decoding.</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Here we report overall word-error rate and Rare WER and the latter is specifically focused on recognizing non-frequent words.</a:t>
            </a:r>
            <a:endParaRPr dirty="0"/>
          </a:p>
          <a:p>
            <a:pPr marL="0" lvl="0" indent="0" algn="l" rtl="0">
              <a:spcBef>
                <a:spcPts val="0"/>
              </a:spcBef>
              <a:spcAft>
                <a:spcPts val="0"/>
              </a:spcAft>
              <a:buNone/>
            </a:pPr>
            <a:r>
              <a:rPr lang="en" dirty="0"/>
              <a:t>As we see on this data the external context leads to 3% rare word error rate reduction</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ca14a98c40_0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ca14a98c40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speech llama baseline trained and decoded without any contextual information performed already competitive with the model trained on more data with more trainable params.</a:t>
            </a:r>
            <a:endParaRPr/>
          </a:p>
          <a:p>
            <a:pPr marL="0" lvl="0" indent="0" algn="l" rtl="0">
              <a:spcBef>
                <a:spcPts val="0"/>
              </a:spcBef>
              <a:spcAft>
                <a:spcPts val="0"/>
              </a:spcAft>
              <a:buNone/>
            </a:pPr>
            <a:endParaRPr/>
          </a:p>
          <a:p>
            <a:pPr marL="0" lvl="0" indent="0" algn="l" rtl="0">
              <a:spcBef>
                <a:spcPts val="0"/>
              </a:spcBef>
              <a:spcAft>
                <a:spcPts val="0"/>
              </a:spcAft>
              <a:buNone/>
            </a:pPr>
            <a:r>
              <a:rPr lang="en"/>
              <a:t>But at the same time the Speech Llama model has significantly more parameters overall due to a huge 7 billion decoder</a:t>
            </a:r>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2024.ieeeicassp.org/" TargetMode="External"/><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0" y="457200"/>
            <a:ext cx="8081400" cy="1005900"/>
          </a:xfrm>
          <a:prstGeom prst="rect">
            <a:avLst/>
          </a:prstGeom>
        </p:spPr>
        <p:txBody>
          <a:bodyPr spcFirstLastPara="1" wrap="square" lIns="91425" tIns="91425" rIns="91425" bIns="91425" anchor="b" anchorCtr="0">
            <a:normAutofit/>
          </a:bodyPr>
          <a:lstStyle>
            <a:lvl1pPr lvl="0">
              <a:spcBef>
                <a:spcPts val="0"/>
              </a:spcBef>
              <a:spcAft>
                <a:spcPts val="0"/>
              </a:spcAft>
              <a:buSzPts val="3200"/>
              <a:buFont typeface="Roboto"/>
              <a:buNone/>
              <a:defRPr sz="3200">
                <a:latin typeface="Roboto"/>
                <a:ea typeface="Roboto"/>
                <a:cs typeface="Roboto"/>
                <a:sym typeface="Roboto"/>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585216" y="1502375"/>
            <a:ext cx="7950600" cy="792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rgbClr val="999999"/>
              </a:buClr>
              <a:buSzPts val="2000"/>
              <a:buFont typeface="Roboto Light"/>
              <a:buNone/>
              <a:defRPr sz="2000" i="1">
                <a:solidFill>
                  <a:srgbClr val="999999"/>
                </a:solidFill>
                <a:latin typeface="Roboto Light"/>
                <a:ea typeface="Roboto Light"/>
                <a:cs typeface="Roboto Light"/>
                <a:sym typeface="Roboto Light"/>
              </a:defRPr>
            </a:lvl1pPr>
            <a:lvl2pPr lvl="1">
              <a:lnSpc>
                <a:spcPct val="100000"/>
              </a:lnSpc>
              <a:spcBef>
                <a:spcPts val="0"/>
              </a:spcBef>
              <a:spcAft>
                <a:spcPts val="0"/>
              </a:spcAft>
              <a:buSzPts val="2800"/>
              <a:buNone/>
              <a:defRPr sz="2800"/>
            </a:lvl2pPr>
            <a:lvl3pPr lvl="2">
              <a:lnSpc>
                <a:spcPct val="100000"/>
              </a:lnSpc>
              <a:spcBef>
                <a:spcPts val="0"/>
              </a:spcBef>
              <a:spcAft>
                <a:spcPts val="0"/>
              </a:spcAft>
              <a:buSzPts val="2800"/>
              <a:buNone/>
              <a:defRPr sz="2800"/>
            </a:lvl3pPr>
            <a:lvl4pPr lvl="3">
              <a:lnSpc>
                <a:spcPct val="100000"/>
              </a:lnSpc>
              <a:spcBef>
                <a:spcPts val="0"/>
              </a:spcBef>
              <a:spcAft>
                <a:spcPts val="0"/>
              </a:spcAft>
              <a:buSzPts val="2800"/>
              <a:buNone/>
              <a:defRPr sz="2800"/>
            </a:lvl4pPr>
            <a:lvl5pPr lvl="4">
              <a:lnSpc>
                <a:spcPct val="100000"/>
              </a:lnSpc>
              <a:spcBef>
                <a:spcPts val="0"/>
              </a:spcBef>
              <a:spcAft>
                <a:spcPts val="0"/>
              </a:spcAft>
              <a:buSzPts val="2800"/>
              <a:buNone/>
              <a:defRPr sz="2800"/>
            </a:lvl5pPr>
            <a:lvl6pPr lvl="5">
              <a:lnSpc>
                <a:spcPct val="100000"/>
              </a:lnSpc>
              <a:spcBef>
                <a:spcPts val="0"/>
              </a:spcBef>
              <a:spcAft>
                <a:spcPts val="0"/>
              </a:spcAft>
              <a:buSzPts val="2800"/>
              <a:buNone/>
              <a:defRPr sz="2800"/>
            </a:lvl6pPr>
            <a:lvl7pPr lvl="6">
              <a:lnSpc>
                <a:spcPct val="100000"/>
              </a:lnSpc>
              <a:spcBef>
                <a:spcPts val="0"/>
              </a:spcBef>
              <a:spcAft>
                <a:spcPts val="0"/>
              </a:spcAft>
              <a:buSzPts val="2800"/>
              <a:buNone/>
              <a:defRPr sz="2800"/>
            </a:lvl7pPr>
            <a:lvl8pPr lvl="7">
              <a:lnSpc>
                <a:spcPct val="100000"/>
              </a:lnSpc>
              <a:spcBef>
                <a:spcPts val="0"/>
              </a:spcBef>
              <a:spcAft>
                <a:spcPts val="0"/>
              </a:spcAft>
              <a:buSzPts val="2800"/>
              <a:buNone/>
              <a:defRPr sz="2800"/>
            </a:lvl8pPr>
            <a:lvl9pPr lvl="8">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846320"/>
            <a:ext cx="548700" cy="201300"/>
          </a:xfrm>
          <a:prstGeom prst="rect">
            <a:avLst/>
          </a:prstGeom>
        </p:spPr>
        <p:txBody>
          <a:bodyPr spcFirstLastPara="1" wrap="square" lIns="0" tIns="0" rIns="0" bIns="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3" name="Google Shape;13;p2"/>
          <p:cNvPicPr preferRelativeResize="0"/>
          <p:nvPr/>
        </p:nvPicPr>
        <p:blipFill>
          <a:blip r:embed="rId2">
            <a:alphaModFix amt="20000"/>
          </a:blip>
          <a:stretch>
            <a:fillRect/>
          </a:stretch>
        </p:blipFill>
        <p:spPr>
          <a:xfrm>
            <a:off x="4948775" y="3275625"/>
            <a:ext cx="3615923" cy="1692401"/>
          </a:xfrm>
          <a:prstGeom prst="rect">
            <a:avLst/>
          </a:prstGeom>
          <a:noFill/>
          <a:ln>
            <a:noFill/>
          </a:ln>
        </p:spPr>
      </p:pic>
      <p:pic>
        <p:nvPicPr>
          <p:cNvPr id="14" name="Google Shape;14;p2">
            <a:hlinkClick r:id="rId3"/>
          </p:cNvPr>
          <p:cNvPicPr preferRelativeResize="0"/>
          <p:nvPr/>
        </p:nvPicPr>
        <p:blipFill>
          <a:blip r:embed="rId4">
            <a:alphaModFix amt="66000"/>
          </a:blip>
          <a:stretch>
            <a:fillRect/>
          </a:stretch>
        </p:blipFill>
        <p:spPr>
          <a:xfrm>
            <a:off x="1143000" y="4053625"/>
            <a:ext cx="1082351" cy="914401"/>
          </a:xfrm>
          <a:prstGeom prst="rect">
            <a:avLst/>
          </a:prstGeom>
          <a:noFill/>
          <a:ln>
            <a:noFill/>
          </a:ln>
        </p:spPr>
      </p:pic>
      <p:pic>
        <p:nvPicPr>
          <p:cNvPr id="15" name="Google Shape;15;p2"/>
          <p:cNvPicPr preferRelativeResize="0"/>
          <p:nvPr/>
        </p:nvPicPr>
        <p:blipFill rotWithShape="1">
          <a:blip r:embed="rId5">
            <a:alphaModFix amt="75000"/>
          </a:blip>
          <a:srcRect l="14011" t="32958" r="13910" b="32502"/>
          <a:stretch/>
        </p:blipFill>
        <p:spPr>
          <a:xfrm>
            <a:off x="6568724" y="1851150"/>
            <a:ext cx="1995976" cy="415826"/>
          </a:xfrm>
          <a:prstGeom prst="rect">
            <a:avLst/>
          </a:prstGeom>
          <a:noFill/>
          <a:ln>
            <a:noFill/>
          </a:ln>
        </p:spPr>
      </p:pic>
      <p:pic>
        <p:nvPicPr>
          <p:cNvPr id="16" name="Google Shape;16;p2"/>
          <p:cNvPicPr preferRelativeResize="0"/>
          <p:nvPr/>
        </p:nvPicPr>
        <p:blipFill>
          <a:blip r:embed="rId6">
            <a:alphaModFix amt="66000"/>
          </a:blip>
          <a:stretch>
            <a:fillRect/>
          </a:stretch>
        </p:blipFill>
        <p:spPr>
          <a:xfrm>
            <a:off x="2987825" y="4053625"/>
            <a:ext cx="1457738" cy="914399"/>
          </a:xfrm>
          <a:prstGeom prst="rect">
            <a:avLst/>
          </a:prstGeom>
          <a:noFill/>
          <a:ln>
            <a:noFill/>
          </a:ln>
        </p:spPr>
      </p:pic>
      <p:pic>
        <p:nvPicPr>
          <p:cNvPr id="17" name="Google Shape;17;p2"/>
          <p:cNvPicPr preferRelativeResize="0"/>
          <p:nvPr/>
        </p:nvPicPr>
        <p:blipFill>
          <a:blip r:embed="rId7">
            <a:alphaModFix/>
          </a:blip>
          <a:stretch>
            <a:fillRect/>
          </a:stretch>
        </p:blipFill>
        <p:spPr>
          <a:xfrm>
            <a:off x="6176814" y="2830750"/>
            <a:ext cx="805816" cy="1371600"/>
          </a:xfrm>
          <a:prstGeom prst="rect">
            <a:avLst/>
          </a:prstGeom>
          <a:noFill/>
          <a:ln>
            <a:noFill/>
          </a:ln>
        </p:spPr>
      </p:pic>
      <p:pic>
        <p:nvPicPr>
          <p:cNvPr id="18" name="Google Shape;18;p2"/>
          <p:cNvPicPr preferRelativeResize="0"/>
          <p:nvPr/>
        </p:nvPicPr>
        <p:blipFill>
          <a:blip r:embed="rId8">
            <a:alphaModFix/>
          </a:blip>
          <a:stretch>
            <a:fillRect/>
          </a:stretch>
        </p:blipFill>
        <p:spPr>
          <a:xfrm>
            <a:off x="7742686" y="3410712"/>
            <a:ext cx="481889" cy="155448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5"/>
        <p:cNvGrpSpPr/>
        <p:nvPr/>
      </p:nvGrpSpPr>
      <p:grpSpPr>
        <a:xfrm>
          <a:off x="0" y="0"/>
          <a:ext cx="0" cy="0"/>
          <a:chOff x="0" y="0"/>
          <a:chExt cx="0" cy="0"/>
        </a:xfrm>
      </p:grpSpPr>
      <p:sp>
        <p:nvSpPr>
          <p:cNvPr id="56" name="Google Shape;56;p11"/>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57" name="Google Shape;57;p11"/>
          <p:cNvSpPr txBox="1">
            <a:spLocks noGrp="1"/>
          </p:cNvSpPr>
          <p:nvPr>
            <p:ph type="sldNum" idx="12"/>
          </p:nvPr>
        </p:nvSpPr>
        <p:spPr>
          <a:xfrm>
            <a:off x="8472458" y="4846320"/>
            <a:ext cx="548700" cy="201300"/>
          </a:xfrm>
          <a:prstGeom prst="rect">
            <a:avLst/>
          </a:prstGeom>
        </p:spPr>
        <p:txBody>
          <a:bodyPr spcFirstLastPara="1" wrap="square" lIns="0" tIns="0" rIns="0" bIns="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8"/>
        <p:cNvGrpSpPr/>
        <p:nvPr/>
      </p:nvGrpSpPr>
      <p:grpSpPr>
        <a:xfrm>
          <a:off x="0" y="0"/>
          <a:ext cx="0" cy="0"/>
          <a:chOff x="0" y="0"/>
          <a:chExt cx="0" cy="0"/>
        </a:xfrm>
      </p:grpSpPr>
      <p:sp>
        <p:nvSpPr>
          <p:cNvPr id="59" name="Google Shape;59;p1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2"/>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1" name="Google Shape;61;p12"/>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2" name="Google Shape;62;p12"/>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23850">
              <a:spcBef>
                <a:spcPts val="0"/>
              </a:spcBef>
              <a:spcAft>
                <a:spcPts val="0"/>
              </a:spcAft>
              <a:buSzPts val="1500"/>
              <a:buChar char="●"/>
              <a:defRPr/>
            </a:lvl1pPr>
            <a:lvl2pPr marL="914400" lvl="1" indent="-317500">
              <a:spcBef>
                <a:spcPts val="0"/>
              </a:spcBef>
              <a:spcAft>
                <a:spcPts val="0"/>
              </a:spcAft>
              <a:buSzPts val="1400"/>
              <a:buChar char="○"/>
              <a:defRPr sz="1400"/>
            </a:lvl2pPr>
            <a:lvl3pPr marL="1371600" lvl="2" indent="-311150">
              <a:spcBef>
                <a:spcPts val="0"/>
              </a:spcBef>
              <a:spcAft>
                <a:spcPts val="0"/>
              </a:spcAft>
              <a:buSzPts val="1300"/>
              <a:buChar char="■"/>
              <a:defRPr sz="1300"/>
            </a:lvl3pPr>
            <a:lvl4pPr marL="1828800" lvl="3" indent="-311150">
              <a:spcBef>
                <a:spcPts val="0"/>
              </a:spcBef>
              <a:spcAft>
                <a:spcPts val="0"/>
              </a:spcAft>
              <a:buSzPts val="1300"/>
              <a:buChar char="●"/>
              <a:defRPr sz="1300"/>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63" name="Google Shape;63;p12"/>
          <p:cNvSpPr txBox="1">
            <a:spLocks noGrp="1"/>
          </p:cNvSpPr>
          <p:nvPr>
            <p:ph type="sldNum" idx="12"/>
          </p:nvPr>
        </p:nvSpPr>
        <p:spPr>
          <a:xfrm>
            <a:off x="8472458" y="4846320"/>
            <a:ext cx="548700" cy="201300"/>
          </a:xfrm>
          <a:prstGeom prst="rect">
            <a:avLst/>
          </a:prstGeom>
        </p:spPr>
        <p:txBody>
          <a:bodyPr spcFirstLastPara="1" wrap="square" lIns="0" tIns="0" rIns="0" bIns="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64" name="Google Shape;64;p12"/>
          <p:cNvSpPr txBox="1"/>
          <p:nvPr/>
        </p:nvSpPr>
        <p:spPr>
          <a:xfrm>
            <a:off x="182874" y="4846325"/>
            <a:ext cx="8289600" cy="198900"/>
          </a:xfrm>
          <a:prstGeom prst="rect">
            <a:avLst/>
          </a:prstGeom>
          <a:noFill/>
          <a:ln>
            <a:noFill/>
          </a:ln>
        </p:spPr>
        <p:txBody>
          <a:bodyPr spcFirstLastPara="1" wrap="square" lIns="0" tIns="0" rIns="0" bIns="0" anchor="ctr" anchorCtr="0">
            <a:noAutofit/>
          </a:bodyPr>
          <a:lstStyle/>
          <a:p>
            <a:pPr marL="0" lvl="0" indent="0" algn="l" rtl="0">
              <a:lnSpc>
                <a:spcPct val="115000"/>
              </a:lnSpc>
              <a:spcBef>
                <a:spcPts val="0"/>
              </a:spcBef>
              <a:spcAft>
                <a:spcPts val="0"/>
              </a:spcAft>
              <a:buClr>
                <a:schemeClr val="dk1"/>
              </a:buClr>
              <a:buSzPts val="1100"/>
              <a:buFont typeface="Arial"/>
              <a:buNone/>
            </a:pPr>
            <a:endParaRPr sz="900">
              <a:solidFill>
                <a:srgbClr val="B7B7B7"/>
              </a:solidFill>
              <a:latin typeface="Roboto Thin"/>
              <a:ea typeface="Roboto Thin"/>
              <a:cs typeface="Roboto Thin"/>
              <a:sym typeface="Roboto Thin"/>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5"/>
        <p:cNvGrpSpPr/>
        <p:nvPr/>
      </p:nvGrpSpPr>
      <p:grpSpPr>
        <a:xfrm>
          <a:off x="0" y="0"/>
          <a:ext cx="0" cy="0"/>
          <a:chOff x="0" y="0"/>
          <a:chExt cx="0" cy="0"/>
        </a:xfrm>
      </p:grpSpPr>
      <p:sp>
        <p:nvSpPr>
          <p:cNvPr id="66" name="Google Shape;66;p13"/>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500"/>
              <a:buNone/>
              <a:defRPr/>
            </a:lvl1pPr>
          </a:lstStyle>
          <a:p>
            <a:endParaRPr/>
          </a:p>
        </p:txBody>
      </p:sp>
      <p:sp>
        <p:nvSpPr>
          <p:cNvPr id="67" name="Google Shape;67;p13"/>
          <p:cNvSpPr txBox="1">
            <a:spLocks noGrp="1"/>
          </p:cNvSpPr>
          <p:nvPr>
            <p:ph type="sldNum" idx="12"/>
          </p:nvPr>
        </p:nvSpPr>
        <p:spPr>
          <a:xfrm>
            <a:off x="8472458" y="4846320"/>
            <a:ext cx="548700" cy="201300"/>
          </a:xfrm>
          <a:prstGeom prst="rect">
            <a:avLst/>
          </a:prstGeom>
        </p:spPr>
        <p:txBody>
          <a:bodyPr spcFirstLastPara="1" wrap="square" lIns="0" tIns="0" rIns="0" bIns="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68" name="Google Shape;68;p13"/>
          <p:cNvSpPr txBox="1"/>
          <p:nvPr/>
        </p:nvSpPr>
        <p:spPr>
          <a:xfrm>
            <a:off x="182874" y="4846325"/>
            <a:ext cx="8289600" cy="198900"/>
          </a:xfrm>
          <a:prstGeom prst="rect">
            <a:avLst/>
          </a:prstGeom>
          <a:noFill/>
          <a:ln>
            <a:noFill/>
          </a:ln>
        </p:spPr>
        <p:txBody>
          <a:bodyPr spcFirstLastPara="1" wrap="square" lIns="0" tIns="0" rIns="0" bIns="0" anchor="ctr" anchorCtr="0">
            <a:noAutofit/>
          </a:bodyPr>
          <a:lstStyle/>
          <a:p>
            <a:pPr marL="0" lvl="0" indent="0" algn="l" rtl="0">
              <a:lnSpc>
                <a:spcPct val="115000"/>
              </a:lnSpc>
              <a:spcBef>
                <a:spcPts val="0"/>
              </a:spcBef>
              <a:spcAft>
                <a:spcPts val="0"/>
              </a:spcAft>
              <a:buClr>
                <a:schemeClr val="dk1"/>
              </a:buClr>
              <a:buSzPts val="1100"/>
              <a:buFont typeface="Arial"/>
              <a:buNone/>
            </a:pPr>
            <a:endParaRPr sz="900">
              <a:solidFill>
                <a:srgbClr val="B7B7B7"/>
              </a:solidFill>
              <a:latin typeface="Roboto Thin"/>
              <a:ea typeface="Roboto Thin"/>
              <a:cs typeface="Roboto Thin"/>
              <a:sym typeface="Roboto Thin"/>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9"/>
        <p:cNvGrpSpPr/>
        <p:nvPr/>
      </p:nvGrpSpPr>
      <p:grpSpPr>
        <a:xfrm>
          <a:off x="0" y="0"/>
          <a:ext cx="0" cy="0"/>
          <a:chOff x="0" y="0"/>
          <a:chExt cx="0" cy="0"/>
        </a:xfrm>
      </p:grpSpPr>
      <p:sp>
        <p:nvSpPr>
          <p:cNvPr id="70" name="Google Shape;70;p14"/>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71" name="Google Shape;71;p14"/>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23850" algn="ctr">
              <a:spcBef>
                <a:spcPts val="0"/>
              </a:spcBef>
              <a:spcAft>
                <a:spcPts val="0"/>
              </a:spcAft>
              <a:buSzPts val="1500"/>
              <a:buChar char="●"/>
              <a:defRPr/>
            </a:lvl1pPr>
            <a:lvl2pPr marL="914400" lvl="1" indent="-317500" algn="ctr">
              <a:spcBef>
                <a:spcPts val="0"/>
              </a:spcBef>
              <a:spcAft>
                <a:spcPts val="0"/>
              </a:spcAft>
              <a:buSzPts val="1400"/>
              <a:buChar char="○"/>
              <a:defRPr sz="1400"/>
            </a:lvl2pPr>
            <a:lvl3pPr marL="1371600" lvl="2" indent="-311150" algn="ctr">
              <a:spcBef>
                <a:spcPts val="0"/>
              </a:spcBef>
              <a:spcAft>
                <a:spcPts val="0"/>
              </a:spcAft>
              <a:buSzPts val="1300"/>
              <a:buChar char="■"/>
              <a:defRPr sz="1300"/>
            </a:lvl3pPr>
            <a:lvl4pPr marL="1828800" lvl="3" indent="-311150" algn="ctr">
              <a:spcBef>
                <a:spcPts val="0"/>
              </a:spcBef>
              <a:spcAft>
                <a:spcPts val="0"/>
              </a:spcAft>
              <a:buSzPts val="1300"/>
              <a:buChar char="●"/>
              <a:defRPr sz="1300"/>
            </a:lvl4pPr>
            <a:lvl5pPr marL="2286000" lvl="4" indent="-304800" algn="ctr">
              <a:spcBef>
                <a:spcPts val="0"/>
              </a:spcBef>
              <a:spcAft>
                <a:spcPts val="0"/>
              </a:spcAft>
              <a:buSzPts val="1200"/>
              <a:buChar char="○"/>
              <a:defRPr/>
            </a:lvl5pPr>
            <a:lvl6pPr marL="2743200" lvl="5" indent="-304800" algn="ctr">
              <a:spcBef>
                <a:spcPts val="0"/>
              </a:spcBef>
              <a:spcAft>
                <a:spcPts val="0"/>
              </a:spcAft>
              <a:buSzPts val="1200"/>
              <a:buChar char="■"/>
              <a:defRPr/>
            </a:lvl6pPr>
            <a:lvl7pPr marL="3200400" lvl="6" indent="-304800" algn="ctr">
              <a:spcBef>
                <a:spcPts val="0"/>
              </a:spcBef>
              <a:spcAft>
                <a:spcPts val="0"/>
              </a:spcAft>
              <a:buSzPts val="1200"/>
              <a:buChar char="●"/>
              <a:defRPr/>
            </a:lvl7pPr>
            <a:lvl8pPr marL="3657600" lvl="7" indent="-304800" algn="ctr">
              <a:spcBef>
                <a:spcPts val="0"/>
              </a:spcBef>
              <a:spcAft>
                <a:spcPts val="0"/>
              </a:spcAft>
              <a:buSzPts val="1200"/>
              <a:buChar char="○"/>
              <a:defRPr/>
            </a:lvl8pPr>
            <a:lvl9pPr marL="4114800" lvl="8" indent="-304800" algn="ctr">
              <a:spcBef>
                <a:spcPts val="0"/>
              </a:spcBef>
              <a:spcAft>
                <a:spcPts val="0"/>
              </a:spcAft>
              <a:buSzPts val="1200"/>
              <a:buChar char="■"/>
              <a:defRPr/>
            </a:lvl9pPr>
          </a:lstStyle>
          <a:p>
            <a:endParaRPr/>
          </a:p>
        </p:txBody>
      </p:sp>
      <p:sp>
        <p:nvSpPr>
          <p:cNvPr id="72" name="Google Shape;72;p14"/>
          <p:cNvSpPr txBox="1">
            <a:spLocks noGrp="1"/>
          </p:cNvSpPr>
          <p:nvPr>
            <p:ph type="sldNum" idx="12"/>
          </p:nvPr>
        </p:nvSpPr>
        <p:spPr>
          <a:xfrm>
            <a:off x="8472458" y="4846320"/>
            <a:ext cx="548700" cy="201300"/>
          </a:xfrm>
          <a:prstGeom prst="rect">
            <a:avLst/>
          </a:prstGeom>
        </p:spPr>
        <p:txBody>
          <a:bodyPr spcFirstLastPara="1" wrap="square" lIns="0" tIns="0" rIns="0" bIns="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73" name="Google Shape;73;p14"/>
          <p:cNvSpPr txBox="1"/>
          <p:nvPr/>
        </p:nvSpPr>
        <p:spPr>
          <a:xfrm>
            <a:off x="182874" y="4846325"/>
            <a:ext cx="8289600" cy="198900"/>
          </a:xfrm>
          <a:prstGeom prst="rect">
            <a:avLst/>
          </a:prstGeom>
          <a:noFill/>
          <a:ln>
            <a:noFill/>
          </a:ln>
        </p:spPr>
        <p:txBody>
          <a:bodyPr spcFirstLastPara="1" wrap="square" lIns="0" tIns="0" rIns="0" bIns="0" anchor="ctr" anchorCtr="0">
            <a:noAutofit/>
          </a:bodyPr>
          <a:lstStyle/>
          <a:p>
            <a:pPr marL="0" lvl="0" indent="0" algn="l" rtl="0">
              <a:lnSpc>
                <a:spcPct val="115000"/>
              </a:lnSpc>
              <a:spcBef>
                <a:spcPts val="0"/>
              </a:spcBef>
              <a:spcAft>
                <a:spcPts val="0"/>
              </a:spcAft>
              <a:buClr>
                <a:schemeClr val="dk1"/>
              </a:buClr>
              <a:buSzPts val="1100"/>
              <a:buFont typeface="Arial"/>
              <a:buNone/>
            </a:pPr>
            <a:endParaRPr sz="900">
              <a:solidFill>
                <a:srgbClr val="B7B7B7"/>
              </a:solidFill>
              <a:latin typeface="Roboto Thin"/>
              <a:ea typeface="Roboto Thin"/>
              <a:cs typeface="Roboto Thin"/>
              <a:sym typeface="Roboto Thin"/>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15"/>
          <p:cNvSpPr txBox="1">
            <a:spLocks noGrp="1"/>
          </p:cNvSpPr>
          <p:nvPr>
            <p:ph type="sldNum" idx="12"/>
          </p:nvPr>
        </p:nvSpPr>
        <p:spPr>
          <a:xfrm>
            <a:off x="8472458" y="4846320"/>
            <a:ext cx="548700" cy="201300"/>
          </a:xfrm>
          <a:prstGeom prst="rect">
            <a:avLst/>
          </a:prstGeom>
        </p:spPr>
        <p:txBody>
          <a:bodyPr spcFirstLastPara="1" wrap="square" lIns="0" tIns="0" rIns="0" bIns="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76" name="Google Shape;76;p15"/>
          <p:cNvSpPr txBox="1"/>
          <p:nvPr/>
        </p:nvSpPr>
        <p:spPr>
          <a:xfrm>
            <a:off x="182874" y="4846325"/>
            <a:ext cx="8289600" cy="198900"/>
          </a:xfrm>
          <a:prstGeom prst="rect">
            <a:avLst/>
          </a:prstGeom>
          <a:noFill/>
          <a:ln>
            <a:noFill/>
          </a:ln>
        </p:spPr>
        <p:txBody>
          <a:bodyPr spcFirstLastPara="1" wrap="square" lIns="0" tIns="0" rIns="0" bIns="0" anchor="ctr" anchorCtr="0">
            <a:noAutofit/>
          </a:bodyPr>
          <a:lstStyle/>
          <a:p>
            <a:pPr marL="0" lvl="0" indent="0" algn="l" rtl="0">
              <a:lnSpc>
                <a:spcPct val="115000"/>
              </a:lnSpc>
              <a:spcBef>
                <a:spcPts val="0"/>
              </a:spcBef>
              <a:spcAft>
                <a:spcPts val="0"/>
              </a:spcAft>
              <a:buClr>
                <a:schemeClr val="dk1"/>
              </a:buClr>
              <a:buSzPts val="1100"/>
              <a:buFont typeface="Arial"/>
              <a:buNone/>
            </a:pPr>
            <a:endParaRPr sz="900">
              <a:solidFill>
                <a:srgbClr val="B7B7B7"/>
              </a:solidFill>
              <a:latin typeface="Roboto Thin"/>
              <a:ea typeface="Roboto Thin"/>
              <a:cs typeface="Roboto Thin"/>
              <a:sym typeface="Roboto Thi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Font typeface="Roboto"/>
              <a:buNone/>
              <a:defRPr sz="3600">
                <a:latin typeface="Roboto"/>
                <a:ea typeface="Roboto"/>
                <a:cs typeface="Roboto"/>
                <a:sym typeface="Roboto"/>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Blue)">
  <p:cSld name="SECTION_HEADER_2">
    <p:bg>
      <p:bgPr>
        <a:solidFill>
          <a:srgbClr val="4285F4"/>
        </a:solidFill>
        <a:effectLst/>
      </p:bgPr>
    </p:bg>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311700" y="2150850"/>
            <a:ext cx="8520600" cy="8418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rmAutofit/>
          </a:bodyPr>
          <a:lstStyle>
            <a:lvl1pPr lvl="0" algn="ctr" rtl="0">
              <a:spcBef>
                <a:spcPts val="0"/>
              </a:spcBef>
              <a:spcAft>
                <a:spcPts val="0"/>
              </a:spcAft>
              <a:buClr>
                <a:srgbClr val="FFFFFF"/>
              </a:buClr>
              <a:buSzPts val="6000"/>
              <a:buFont typeface="Montserrat Light"/>
              <a:buNone/>
              <a:defRPr sz="6000">
                <a:solidFill>
                  <a:srgbClr val="FFFFFF"/>
                </a:solidFill>
                <a:latin typeface="Montserrat Light"/>
                <a:ea typeface="Montserrat Light"/>
                <a:cs typeface="Montserrat Light"/>
                <a:sym typeface="Montserrat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hankYou">
  <p:cSld name="SECTION_HEADER_1">
    <p:bg>
      <p:bgPr>
        <a:solidFill>
          <a:srgbClr val="4285F4"/>
        </a:solidFill>
        <a:effectLst/>
      </p:bgPr>
    </p:bg>
    <p:spTree>
      <p:nvGrpSpPr>
        <p:cNvPr id="1" name="Shape 23"/>
        <p:cNvGrpSpPr/>
        <p:nvPr/>
      </p:nvGrpSpPr>
      <p:grpSpPr>
        <a:xfrm>
          <a:off x="0" y="0"/>
          <a:ext cx="0" cy="0"/>
          <a:chOff x="0" y="0"/>
          <a:chExt cx="0" cy="0"/>
        </a:xfrm>
      </p:grpSpPr>
      <p:sp>
        <p:nvSpPr>
          <p:cNvPr id="24" name="Google Shape;24;p5"/>
          <p:cNvSpPr txBox="1"/>
          <p:nvPr/>
        </p:nvSpPr>
        <p:spPr>
          <a:xfrm>
            <a:off x="2128950" y="1763150"/>
            <a:ext cx="4886100" cy="1293000"/>
          </a:xfrm>
          <a:prstGeom prst="rect">
            <a:avLst/>
          </a:prstGeom>
          <a:noFill/>
          <a:ln>
            <a:noFill/>
          </a:ln>
          <a:effectLst>
            <a:outerShdw blurRad="57150" dist="28575" dir="5400000" algn="bl" rotWithShape="0">
              <a:srgbClr val="000000">
                <a:alpha val="24000"/>
              </a:srgbClr>
            </a:outerShdw>
          </a:effectLst>
        </p:spPr>
        <p:txBody>
          <a:bodyPr spcFirstLastPara="1" wrap="square" lIns="91425" tIns="91425" rIns="91425" bIns="91425" anchor="t" anchorCtr="0">
            <a:spAutoFit/>
          </a:bodyPr>
          <a:lstStyle/>
          <a:p>
            <a:pPr marL="0" lvl="0" indent="0" algn="ctr" rtl="0">
              <a:spcBef>
                <a:spcPts val="0"/>
              </a:spcBef>
              <a:spcAft>
                <a:spcPts val="0"/>
              </a:spcAft>
              <a:buNone/>
            </a:pPr>
            <a:r>
              <a:rPr lang="en" sz="7200">
                <a:solidFill>
                  <a:srgbClr val="FFFFFF"/>
                </a:solidFill>
                <a:latin typeface="Allura"/>
                <a:ea typeface="Allura"/>
                <a:cs typeface="Allura"/>
                <a:sym typeface="Allura"/>
              </a:rPr>
              <a:t>Thank You!</a:t>
            </a:r>
            <a:endParaRPr sz="7200">
              <a:solidFill>
                <a:srgbClr val="FFFFFF"/>
              </a:solidFill>
              <a:latin typeface="Allura"/>
              <a:ea typeface="Allura"/>
              <a:cs typeface="Allura"/>
              <a:sym typeface="Allur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ankYou 1">
  <p:cSld name="SECTION_HEADER_1_1">
    <p:bg>
      <p:bgPr>
        <a:solidFill>
          <a:srgbClr val="4285F4"/>
        </a:solidFill>
        <a:effectLst/>
      </p:bgPr>
    </p:bg>
    <p:spTree>
      <p:nvGrpSpPr>
        <p:cNvPr id="1" name="Shape 25"/>
        <p:cNvGrpSpPr/>
        <p:nvPr/>
      </p:nvGrpSpPr>
      <p:grpSpPr>
        <a:xfrm>
          <a:off x="0" y="0"/>
          <a:ext cx="0" cy="0"/>
          <a:chOff x="0" y="0"/>
          <a:chExt cx="0" cy="0"/>
        </a:xfrm>
      </p:grpSpPr>
      <p:sp>
        <p:nvSpPr>
          <p:cNvPr id="26" name="Google Shape;26;p6"/>
          <p:cNvSpPr txBox="1"/>
          <p:nvPr/>
        </p:nvSpPr>
        <p:spPr>
          <a:xfrm>
            <a:off x="2128950" y="1925250"/>
            <a:ext cx="4886100" cy="11697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ctr" rtl="0">
              <a:spcBef>
                <a:spcPts val="0"/>
              </a:spcBef>
              <a:spcAft>
                <a:spcPts val="0"/>
              </a:spcAft>
              <a:buNone/>
            </a:pPr>
            <a:r>
              <a:rPr lang="en" sz="6400">
                <a:solidFill>
                  <a:srgbClr val="FFFFFF"/>
                </a:solidFill>
                <a:latin typeface="Montserrat Light"/>
                <a:ea typeface="Montserrat Light"/>
                <a:cs typeface="Montserrat Light"/>
                <a:sym typeface="Montserrat Light"/>
              </a:rPr>
              <a:t>Appendix</a:t>
            </a:r>
            <a:endParaRPr sz="6400">
              <a:solidFill>
                <a:srgbClr val="FFFFFF"/>
              </a:solidFill>
              <a:latin typeface="Montserrat Light"/>
              <a:ea typeface="Montserrat Light"/>
              <a:cs typeface="Montserrat Light"/>
              <a:sym typeface="Montserrat Ligh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311700" y="274320"/>
            <a:ext cx="8522100" cy="603600"/>
          </a:xfrm>
          <a:prstGeom prst="rect">
            <a:avLst/>
          </a:prstGeom>
        </p:spPr>
        <p:txBody>
          <a:bodyPr spcFirstLastPara="1" wrap="square" lIns="91425" tIns="91425" rIns="91425" bIns="91425" anchor="t" anchorCtr="0">
            <a:normAutofit/>
          </a:bodyPr>
          <a:lstStyle>
            <a:lvl1pPr lvl="0">
              <a:spcBef>
                <a:spcPts val="0"/>
              </a:spcBef>
              <a:spcAft>
                <a:spcPts val="0"/>
              </a:spcAft>
              <a:buSzPts val="25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9" name="Google Shape;29;p7"/>
          <p:cNvSpPr txBox="1">
            <a:spLocks noGrp="1"/>
          </p:cNvSpPr>
          <p:nvPr>
            <p:ph type="body" idx="1"/>
          </p:nvPr>
        </p:nvSpPr>
        <p:spPr>
          <a:xfrm>
            <a:off x="311700" y="1005844"/>
            <a:ext cx="8520600" cy="14070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Clr>
                <a:srgbClr val="666666"/>
              </a:buClr>
              <a:buSzPts val="1200"/>
              <a:buChar char="●"/>
              <a:defRPr/>
            </a:lvl1pPr>
            <a:lvl2pPr marL="914400" lvl="1" indent="-317500">
              <a:spcBef>
                <a:spcPts val="0"/>
              </a:spcBef>
              <a:spcAft>
                <a:spcPts val="0"/>
              </a:spcAft>
              <a:buSzPts val="1400"/>
              <a:buChar char="○"/>
              <a:defRPr sz="1400"/>
            </a:lvl2pPr>
            <a:lvl3pPr marL="1371600" lvl="2" indent="-311150">
              <a:spcBef>
                <a:spcPts val="0"/>
              </a:spcBef>
              <a:spcAft>
                <a:spcPts val="0"/>
              </a:spcAft>
              <a:buSzPts val="1300"/>
              <a:buChar char="■"/>
              <a:defRPr sz="1300"/>
            </a:lvl3pPr>
            <a:lvl4pPr marL="1828800" lvl="3" indent="-311150">
              <a:spcBef>
                <a:spcPts val="0"/>
              </a:spcBef>
              <a:spcAft>
                <a:spcPts val="0"/>
              </a:spcAft>
              <a:buSzPts val="1300"/>
              <a:buChar char="●"/>
              <a:defRPr sz="1300"/>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30" name="Google Shape;30;p7"/>
          <p:cNvSpPr txBox="1"/>
          <p:nvPr/>
        </p:nvSpPr>
        <p:spPr>
          <a:xfrm>
            <a:off x="182875" y="4846325"/>
            <a:ext cx="8289600" cy="198900"/>
          </a:xfrm>
          <a:prstGeom prst="rect">
            <a:avLst/>
          </a:prstGeom>
          <a:noFill/>
          <a:ln>
            <a:noFill/>
          </a:ln>
        </p:spPr>
        <p:txBody>
          <a:bodyPr spcFirstLastPara="1" wrap="square" lIns="0" tIns="0" rIns="0" bIns="0" anchor="ctr" anchorCtr="0">
            <a:noAutofit/>
          </a:bodyPr>
          <a:lstStyle/>
          <a:p>
            <a:pPr marL="0" lvl="0" indent="0" algn="l" rtl="0">
              <a:lnSpc>
                <a:spcPct val="115000"/>
              </a:lnSpc>
              <a:spcBef>
                <a:spcPts val="0"/>
              </a:spcBef>
              <a:spcAft>
                <a:spcPts val="0"/>
              </a:spcAft>
              <a:buNone/>
            </a:pPr>
            <a:endParaRPr sz="900">
              <a:solidFill>
                <a:srgbClr val="B7B7B7"/>
              </a:solidFill>
              <a:latin typeface="Roboto Thin"/>
              <a:ea typeface="Roboto Thin"/>
              <a:cs typeface="Roboto Thin"/>
              <a:sym typeface="Roboto Thin"/>
            </a:endParaRPr>
          </a:p>
        </p:txBody>
      </p:sp>
      <p:sp>
        <p:nvSpPr>
          <p:cNvPr id="31" name="Google Shape;31;p7"/>
          <p:cNvSpPr txBox="1"/>
          <p:nvPr/>
        </p:nvSpPr>
        <p:spPr>
          <a:xfrm>
            <a:off x="182875" y="4690475"/>
            <a:ext cx="6410400" cy="354900"/>
          </a:xfrm>
          <a:prstGeom prst="rect">
            <a:avLst/>
          </a:prstGeom>
          <a:noFill/>
          <a:ln>
            <a:noFill/>
          </a:ln>
        </p:spPr>
        <p:txBody>
          <a:bodyPr spcFirstLastPara="1" wrap="square" lIns="0" tIns="0" rIns="0" bIns="0" anchor="ctr" anchorCtr="0">
            <a:noAutofit/>
          </a:bodyPr>
          <a:lstStyle/>
          <a:p>
            <a:pPr marL="0" lvl="0" indent="0" algn="l" rtl="0">
              <a:lnSpc>
                <a:spcPct val="115000"/>
              </a:lnSpc>
              <a:spcBef>
                <a:spcPts val="0"/>
              </a:spcBef>
              <a:spcAft>
                <a:spcPts val="0"/>
              </a:spcAft>
              <a:buClr>
                <a:schemeClr val="dk1"/>
              </a:buClr>
              <a:buSzPts val="1100"/>
              <a:buFont typeface="Arial"/>
              <a:buNone/>
            </a:pPr>
            <a:r>
              <a:rPr lang="en" sz="800">
                <a:solidFill>
                  <a:srgbClr val="666666"/>
                </a:solidFill>
              </a:rPr>
              <a:t>Lakomkin, Wu, Fathullah, Kalinli, Seltzer, Fuegen: End-to-End Speech Recognition Contextualization with Large Language Models</a:t>
            </a:r>
            <a:endParaRPr sz="800">
              <a:solidFill>
                <a:srgbClr val="666666"/>
              </a:solidFill>
            </a:endParaRPr>
          </a:p>
        </p:txBody>
      </p:sp>
      <p:sp>
        <p:nvSpPr>
          <p:cNvPr id="32" name="Google Shape;32;p7"/>
          <p:cNvSpPr txBox="1">
            <a:spLocks noGrp="1"/>
          </p:cNvSpPr>
          <p:nvPr>
            <p:ph type="sldNum" idx="12"/>
          </p:nvPr>
        </p:nvSpPr>
        <p:spPr>
          <a:xfrm>
            <a:off x="8744750" y="4846325"/>
            <a:ext cx="276300" cy="201300"/>
          </a:xfrm>
          <a:prstGeom prst="rect">
            <a:avLst/>
          </a:prstGeom>
        </p:spPr>
        <p:txBody>
          <a:bodyPr spcFirstLastPara="1" wrap="square" lIns="0" tIns="0" rIns="0" bIns="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3" name="Google Shape;33;p7"/>
          <p:cNvPicPr preferRelativeResize="0"/>
          <p:nvPr/>
        </p:nvPicPr>
        <p:blipFill>
          <a:blip r:embed="rId2">
            <a:alphaModFix amt="20000"/>
          </a:blip>
          <a:stretch>
            <a:fillRect/>
          </a:stretch>
        </p:blipFill>
        <p:spPr>
          <a:xfrm>
            <a:off x="6807425" y="4854335"/>
            <a:ext cx="1901558" cy="18288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311700" y="274320"/>
            <a:ext cx="8520600" cy="603600"/>
          </a:xfrm>
          <a:prstGeom prst="rect">
            <a:avLst/>
          </a:prstGeom>
        </p:spPr>
        <p:txBody>
          <a:bodyPr spcFirstLastPara="1" wrap="square" lIns="91425" tIns="91425" rIns="91425" bIns="91425" anchor="t" anchorCtr="0">
            <a:normAutofit/>
          </a:bodyPr>
          <a:lstStyle>
            <a:lvl1pPr lvl="0">
              <a:spcBef>
                <a:spcPts val="0"/>
              </a:spcBef>
              <a:spcAft>
                <a:spcPts val="0"/>
              </a:spcAft>
              <a:buSzPts val="25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6" name="Google Shape;36;p8"/>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7" name="Google Shape;37;p8"/>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8"/>
          <p:cNvSpPr txBox="1"/>
          <p:nvPr/>
        </p:nvSpPr>
        <p:spPr>
          <a:xfrm>
            <a:off x="182875" y="4846325"/>
            <a:ext cx="8289600" cy="198900"/>
          </a:xfrm>
          <a:prstGeom prst="rect">
            <a:avLst/>
          </a:prstGeom>
          <a:noFill/>
          <a:ln>
            <a:noFill/>
          </a:ln>
        </p:spPr>
        <p:txBody>
          <a:bodyPr spcFirstLastPara="1" wrap="square" lIns="0" tIns="0" rIns="0" bIns="0" anchor="ctr" anchorCtr="0">
            <a:noAutofit/>
          </a:bodyPr>
          <a:lstStyle/>
          <a:p>
            <a:pPr marL="0" lvl="0" indent="0" algn="l" rtl="0">
              <a:lnSpc>
                <a:spcPct val="115000"/>
              </a:lnSpc>
              <a:spcBef>
                <a:spcPts val="0"/>
              </a:spcBef>
              <a:spcAft>
                <a:spcPts val="0"/>
              </a:spcAft>
              <a:buClr>
                <a:schemeClr val="dk1"/>
              </a:buClr>
              <a:buSzPts val="1100"/>
              <a:buFont typeface="Arial"/>
              <a:buNone/>
            </a:pPr>
            <a:endParaRPr sz="900">
              <a:solidFill>
                <a:srgbClr val="B7B7B7"/>
              </a:solidFill>
              <a:latin typeface="Roboto Thin"/>
              <a:ea typeface="Roboto Thin"/>
              <a:cs typeface="Roboto Thin"/>
              <a:sym typeface="Roboto Thin"/>
            </a:endParaRPr>
          </a:p>
        </p:txBody>
      </p:sp>
      <p:sp>
        <p:nvSpPr>
          <p:cNvPr id="39" name="Google Shape;39;p8"/>
          <p:cNvSpPr txBox="1"/>
          <p:nvPr/>
        </p:nvSpPr>
        <p:spPr>
          <a:xfrm>
            <a:off x="182875" y="4846325"/>
            <a:ext cx="5486400" cy="198900"/>
          </a:xfrm>
          <a:prstGeom prst="rect">
            <a:avLst/>
          </a:prstGeom>
          <a:noFill/>
          <a:ln>
            <a:noFill/>
          </a:ln>
        </p:spPr>
        <p:txBody>
          <a:bodyPr spcFirstLastPara="1" wrap="square" lIns="0" tIns="0" rIns="0" bIns="0" anchor="ctr" anchorCtr="0">
            <a:noAutofit/>
          </a:bodyPr>
          <a:lstStyle/>
          <a:p>
            <a:pPr marL="0" lvl="0" indent="0" algn="l" rtl="0">
              <a:lnSpc>
                <a:spcPct val="115000"/>
              </a:lnSpc>
              <a:spcBef>
                <a:spcPts val="0"/>
              </a:spcBef>
              <a:spcAft>
                <a:spcPts val="0"/>
              </a:spcAft>
              <a:buClr>
                <a:schemeClr val="dk1"/>
              </a:buClr>
              <a:buSzPts val="1100"/>
              <a:buFont typeface="Arial"/>
              <a:buNone/>
            </a:pPr>
            <a:r>
              <a:rPr lang="en" sz="900">
                <a:solidFill>
                  <a:srgbClr val="B7B7B7"/>
                </a:solidFill>
                <a:latin typeface="Roboto Thin"/>
                <a:ea typeface="Roboto Thin"/>
                <a:cs typeface="Roboto Thin"/>
                <a:sym typeface="Roboto Thin"/>
              </a:rPr>
              <a:t>Lin, Moritz, Huang, Xie, Sun, Fuegen, Seide: Towards Array-Geometry Agnostic Directional Speech Recognition</a:t>
            </a:r>
            <a:endParaRPr sz="900">
              <a:solidFill>
                <a:srgbClr val="B7B7B7"/>
              </a:solidFill>
              <a:latin typeface="Roboto Thin"/>
              <a:ea typeface="Roboto Thin"/>
              <a:cs typeface="Roboto Thin"/>
              <a:sym typeface="Roboto Thin"/>
            </a:endParaRPr>
          </a:p>
        </p:txBody>
      </p:sp>
      <p:sp>
        <p:nvSpPr>
          <p:cNvPr id="40" name="Google Shape;40;p8"/>
          <p:cNvSpPr txBox="1">
            <a:spLocks noGrp="1"/>
          </p:cNvSpPr>
          <p:nvPr>
            <p:ph type="sldNum" idx="12"/>
          </p:nvPr>
        </p:nvSpPr>
        <p:spPr>
          <a:xfrm>
            <a:off x="8744750" y="4846325"/>
            <a:ext cx="276300" cy="201300"/>
          </a:xfrm>
          <a:prstGeom prst="rect">
            <a:avLst/>
          </a:prstGeom>
        </p:spPr>
        <p:txBody>
          <a:bodyPr spcFirstLastPara="1" wrap="square" lIns="0" tIns="0" rIns="0" bIns="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41" name="Google Shape;41;p8"/>
          <p:cNvPicPr preferRelativeResize="0"/>
          <p:nvPr/>
        </p:nvPicPr>
        <p:blipFill>
          <a:blip r:embed="rId2">
            <a:alphaModFix amt="20000"/>
          </a:blip>
          <a:stretch>
            <a:fillRect/>
          </a:stretch>
        </p:blipFill>
        <p:spPr>
          <a:xfrm>
            <a:off x="6807425" y="4854335"/>
            <a:ext cx="1901558" cy="18288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sp>
        <p:nvSpPr>
          <p:cNvPr id="43" name="Google Shape;43;p9"/>
          <p:cNvSpPr txBox="1">
            <a:spLocks noGrp="1"/>
          </p:cNvSpPr>
          <p:nvPr>
            <p:ph type="title"/>
          </p:nvPr>
        </p:nvSpPr>
        <p:spPr>
          <a:xfrm>
            <a:off x="311700" y="274320"/>
            <a:ext cx="8520600" cy="603600"/>
          </a:xfrm>
          <a:prstGeom prst="rect">
            <a:avLst/>
          </a:prstGeom>
        </p:spPr>
        <p:txBody>
          <a:bodyPr spcFirstLastPara="1" wrap="square" lIns="91425" tIns="91425" rIns="91425" bIns="91425" anchor="t" anchorCtr="0">
            <a:normAutofit/>
          </a:bodyPr>
          <a:lstStyle>
            <a:lvl1pPr lvl="0">
              <a:spcBef>
                <a:spcPts val="0"/>
              </a:spcBef>
              <a:spcAft>
                <a:spcPts val="0"/>
              </a:spcAft>
              <a:buSzPts val="2500"/>
              <a:buFont typeface="Roboto"/>
              <a:buNone/>
              <a:defRPr>
                <a:latin typeface="Roboto"/>
                <a:ea typeface="Roboto"/>
                <a:cs typeface="Roboto"/>
                <a:sym typeface="Roboto"/>
              </a:defRPr>
            </a:lvl1pPr>
            <a:lvl2pPr lvl="1">
              <a:spcBef>
                <a:spcPts val="0"/>
              </a:spcBef>
              <a:spcAft>
                <a:spcPts val="0"/>
              </a:spcAft>
              <a:buClr>
                <a:srgbClr val="434343"/>
              </a:buClr>
              <a:buSzPts val="2500"/>
              <a:buFont typeface="Roboto"/>
              <a:buNone/>
              <a:defRPr sz="2500">
                <a:solidFill>
                  <a:srgbClr val="434343"/>
                </a:solidFill>
                <a:latin typeface="Roboto"/>
                <a:ea typeface="Roboto"/>
                <a:cs typeface="Roboto"/>
                <a:sym typeface="Roboto"/>
              </a:defRPr>
            </a:lvl2pPr>
            <a:lvl3pPr lvl="2">
              <a:spcBef>
                <a:spcPts val="0"/>
              </a:spcBef>
              <a:spcAft>
                <a:spcPts val="0"/>
              </a:spcAft>
              <a:buClr>
                <a:srgbClr val="434343"/>
              </a:buClr>
              <a:buSzPts val="2500"/>
              <a:buFont typeface="Roboto"/>
              <a:buNone/>
              <a:defRPr sz="2500">
                <a:solidFill>
                  <a:srgbClr val="434343"/>
                </a:solidFill>
                <a:latin typeface="Roboto"/>
                <a:ea typeface="Roboto"/>
                <a:cs typeface="Roboto"/>
                <a:sym typeface="Roboto"/>
              </a:defRPr>
            </a:lvl3pPr>
            <a:lvl4pPr lvl="3">
              <a:spcBef>
                <a:spcPts val="0"/>
              </a:spcBef>
              <a:spcAft>
                <a:spcPts val="0"/>
              </a:spcAft>
              <a:buClr>
                <a:srgbClr val="434343"/>
              </a:buClr>
              <a:buSzPts val="2500"/>
              <a:buFont typeface="Roboto"/>
              <a:buNone/>
              <a:defRPr sz="2500">
                <a:solidFill>
                  <a:srgbClr val="434343"/>
                </a:solidFill>
                <a:latin typeface="Roboto"/>
                <a:ea typeface="Roboto"/>
                <a:cs typeface="Roboto"/>
                <a:sym typeface="Roboto"/>
              </a:defRPr>
            </a:lvl4pPr>
            <a:lvl5pPr lvl="4">
              <a:spcBef>
                <a:spcPts val="0"/>
              </a:spcBef>
              <a:spcAft>
                <a:spcPts val="0"/>
              </a:spcAft>
              <a:buClr>
                <a:srgbClr val="434343"/>
              </a:buClr>
              <a:buSzPts val="2500"/>
              <a:buFont typeface="Roboto"/>
              <a:buNone/>
              <a:defRPr sz="2500">
                <a:solidFill>
                  <a:srgbClr val="434343"/>
                </a:solidFill>
                <a:latin typeface="Roboto"/>
                <a:ea typeface="Roboto"/>
                <a:cs typeface="Roboto"/>
                <a:sym typeface="Roboto"/>
              </a:defRPr>
            </a:lvl5pPr>
            <a:lvl6pPr lvl="5">
              <a:spcBef>
                <a:spcPts val="0"/>
              </a:spcBef>
              <a:spcAft>
                <a:spcPts val="0"/>
              </a:spcAft>
              <a:buClr>
                <a:srgbClr val="434343"/>
              </a:buClr>
              <a:buSzPts val="2500"/>
              <a:buFont typeface="Roboto"/>
              <a:buNone/>
              <a:defRPr sz="2500">
                <a:solidFill>
                  <a:srgbClr val="434343"/>
                </a:solidFill>
                <a:latin typeface="Roboto"/>
                <a:ea typeface="Roboto"/>
                <a:cs typeface="Roboto"/>
                <a:sym typeface="Roboto"/>
              </a:defRPr>
            </a:lvl6pPr>
            <a:lvl7pPr lvl="6">
              <a:spcBef>
                <a:spcPts val="0"/>
              </a:spcBef>
              <a:spcAft>
                <a:spcPts val="0"/>
              </a:spcAft>
              <a:buClr>
                <a:srgbClr val="434343"/>
              </a:buClr>
              <a:buSzPts val="2500"/>
              <a:buFont typeface="Roboto"/>
              <a:buNone/>
              <a:defRPr sz="2500">
                <a:solidFill>
                  <a:srgbClr val="434343"/>
                </a:solidFill>
                <a:latin typeface="Roboto"/>
                <a:ea typeface="Roboto"/>
                <a:cs typeface="Roboto"/>
                <a:sym typeface="Roboto"/>
              </a:defRPr>
            </a:lvl7pPr>
            <a:lvl8pPr lvl="7">
              <a:spcBef>
                <a:spcPts val="0"/>
              </a:spcBef>
              <a:spcAft>
                <a:spcPts val="0"/>
              </a:spcAft>
              <a:buClr>
                <a:srgbClr val="434343"/>
              </a:buClr>
              <a:buSzPts val="2500"/>
              <a:buFont typeface="Roboto"/>
              <a:buNone/>
              <a:defRPr sz="2500">
                <a:solidFill>
                  <a:srgbClr val="434343"/>
                </a:solidFill>
                <a:latin typeface="Roboto"/>
                <a:ea typeface="Roboto"/>
                <a:cs typeface="Roboto"/>
                <a:sym typeface="Roboto"/>
              </a:defRPr>
            </a:lvl8pPr>
            <a:lvl9pPr lvl="8">
              <a:spcBef>
                <a:spcPts val="0"/>
              </a:spcBef>
              <a:spcAft>
                <a:spcPts val="0"/>
              </a:spcAft>
              <a:buClr>
                <a:srgbClr val="434343"/>
              </a:buClr>
              <a:buSzPts val="2500"/>
              <a:buFont typeface="Roboto"/>
              <a:buNone/>
              <a:defRPr sz="2500">
                <a:solidFill>
                  <a:srgbClr val="434343"/>
                </a:solidFill>
                <a:latin typeface="Roboto"/>
                <a:ea typeface="Roboto"/>
                <a:cs typeface="Roboto"/>
                <a:sym typeface="Roboto"/>
              </a:defRPr>
            </a:lvl9pPr>
          </a:lstStyle>
          <a:p>
            <a:endParaRPr/>
          </a:p>
        </p:txBody>
      </p:sp>
      <p:sp>
        <p:nvSpPr>
          <p:cNvPr id="44" name="Google Shape;44;p9"/>
          <p:cNvSpPr txBox="1"/>
          <p:nvPr/>
        </p:nvSpPr>
        <p:spPr>
          <a:xfrm>
            <a:off x="182875" y="4846325"/>
            <a:ext cx="5486400" cy="198900"/>
          </a:xfrm>
          <a:prstGeom prst="rect">
            <a:avLst/>
          </a:prstGeom>
          <a:noFill/>
          <a:ln>
            <a:noFill/>
          </a:ln>
        </p:spPr>
        <p:txBody>
          <a:bodyPr spcFirstLastPara="1" wrap="square" lIns="0" tIns="0" rIns="0" bIns="0" anchor="ctr" anchorCtr="0">
            <a:noAutofit/>
          </a:bodyPr>
          <a:lstStyle/>
          <a:p>
            <a:pPr marL="0" lvl="0" indent="0" algn="l" rtl="0">
              <a:lnSpc>
                <a:spcPct val="115000"/>
              </a:lnSpc>
              <a:spcBef>
                <a:spcPts val="0"/>
              </a:spcBef>
              <a:spcAft>
                <a:spcPts val="0"/>
              </a:spcAft>
              <a:buClr>
                <a:schemeClr val="dk1"/>
              </a:buClr>
              <a:buSzPts val="1100"/>
              <a:buFont typeface="Arial"/>
              <a:buNone/>
            </a:pPr>
            <a:endParaRPr sz="900">
              <a:solidFill>
                <a:srgbClr val="B7B7B7"/>
              </a:solidFill>
              <a:latin typeface="Roboto Thin"/>
              <a:ea typeface="Roboto Thin"/>
              <a:cs typeface="Roboto Thin"/>
              <a:sym typeface="Roboto Thin"/>
            </a:endParaRPr>
          </a:p>
        </p:txBody>
      </p:sp>
      <p:sp>
        <p:nvSpPr>
          <p:cNvPr id="45" name="Google Shape;45;p9"/>
          <p:cNvSpPr txBox="1"/>
          <p:nvPr/>
        </p:nvSpPr>
        <p:spPr>
          <a:xfrm>
            <a:off x="182875" y="4846325"/>
            <a:ext cx="5486400" cy="198900"/>
          </a:xfrm>
          <a:prstGeom prst="rect">
            <a:avLst/>
          </a:prstGeom>
          <a:noFill/>
          <a:ln>
            <a:noFill/>
          </a:ln>
        </p:spPr>
        <p:txBody>
          <a:bodyPr spcFirstLastPara="1" wrap="square" lIns="0" tIns="0" rIns="0" bIns="0" anchor="ctr" anchorCtr="0">
            <a:noAutofit/>
          </a:bodyPr>
          <a:lstStyle/>
          <a:p>
            <a:pPr marL="0" lvl="0" indent="0" algn="l" rtl="0">
              <a:lnSpc>
                <a:spcPct val="115000"/>
              </a:lnSpc>
              <a:spcBef>
                <a:spcPts val="0"/>
              </a:spcBef>
              <a:spcAft>
                <a:spcPts val="0"/>
              </a:spcAft>
              <a:buClr>
                <a:srgbClr val="000000"/>
              </a:buClr>
              <a:buSzPts val="1100"/>
              <a:buFont typeface="Arial"/>
              <a:buNone/>
            </a:pPr>
            <a:r>
              <a:rPr lang="en" sz="900">
                <a:solidFill>
                  <a:srgbClr val="B7B7B7"/>
                </a:solidFill>
                <a:latin typeface="Roboto Thin"/>
                <a:ea typeface="Roboto Thin"/>
                <a:cs typeface="Roboto Thin"/>
                <a:sym typeface="Roboto Thin"/>
              </a:rPr>
              <a:t>Lin, Moritz, Huang, Xie, Sun, Fuegen, Seide: Towards Array-Geometry Agnostic Directional Speech Recognition</a:t>
            </a:r>
            <a:endParaRPr sz="900">
              <a:solidFill>
                <a:srgbClr val="B7B7B7"/>
              </a:solidFill>
              <a:latin typeface="Roboto Thin"/>
              <a:ea typeface="Roboto Thin"/>
              <a:cs typeface="Roboto Thin"/>
              <a:sym typeface="Roboto Thin"/>
            </a:endParaRPr>
          </a:p>
        </p:txBody>
      </p:sp>
      <p:sp>
        <p:nvSpPr>
          <p:cNvPr id="46" name="Google Shape;46;p9"/>
          <p:cNvSpPr txBox="1">
            <a:spLocks noGrp="1"/>
          </p:cNvSpPr>
          <p:nvPr>
            <p:ph type="sldNum" idx="12"/>
          </p:nvPr>
        </p:nvSpPr>
        <p:spPr>
          <a:xfrm>
            <a:off x="8744750" y="4846325"/>
            <a:ext cx="276300" cy="201300"/>
          </a:xfrm>
          <a:prstGeom prst="rect">
            <a:avLst/>
          </a:prstGeom>
        </p:spPr>
        <p:txBody>
          <a:bodyPr spcFirstLastPara="1" wrap="square" lIns="0" tIns="0" rIns="0" bIns="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47" name="Google Shape;47;p9"/>
          <p:cNvPicPr preferRelativeResize="0"/>
          <p:nvPr/>
        </p:nvPicPr>
        <p:blipFill>
          <a:blip r:embed="rId2">
            <a:alphaModFix amt="20000"/>
          </a:blip>
          <a:stretch>
            <a:fillRect/>
          </a:stretch>
        </p:blipFill>
        <p:spPr>
          <a:xfrm>
            <a:off x="6807425" y="4854335"/>
            <a:ext cx="1901558" cy="18288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8"/>
        <p:cNvGrpSpPr/>
        <p:nvPr/>
      </p:nvGrpSpPr>
      <p:grpSpPr>
        <a:xfrm>
          <a:off x="0" y="0"/>
          <a:ext cx="0" cy="0"/>
          <a:chOff x="0" y="0"/>
          <a:chExt cx="0" cy="0"/>
        </a:xfrm>
      </p:grpSpPr>
      <p:sp>
        <p:nvSpPr>
          <p:cNvPr id="49" name="Google Shape;49;p10"/>
          <p:cNvSpPr txBox="1">
            <a:spLocks noGrp="1"/>
          </p:cNvSpPr>
          <p:nvPr>
            <p:ph type="title"/>
          </p:nvPr>
        </p:nvSpPr>
        <p:spPr>
          <a:xfrm>
            <a:off x="311700" y="27432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0" name="Google Shape;50;p10"/>
          <p:cNvSpPr txBox="1">
            <a:spLocks noGrp="1"/>
          </p:cNvSpPr>
          <p:nvPr>
            <p:ph type="body" idx="1"/>
          </p:nvPr>
        </p:nvSpPr>
        <p:spPr>
          <a:xfrm>
            <a:off x="311700" y="1097280"/>
            <a:ext cx="2808000" cy="3179400"/>
          </a:xfrm>
          <a:prstGeom prst="rect">
            <a:avLst/>
          </a:prstGeom>
        </p:spPr>
        <p:txBody>
          <a:bodyPr spcFirstLastPara="1" wrap="square" lIns="91425" tIns="91425" rIns="91425" bIns="91425" anchor="t" anchorCtr="0">
            <a:normAutofit/>
          </a:bodyPr>
          <a:lstStyle>
            <a:lvl1pPr marL="457200" lvl="0" indent="-323850">
              <a:spcBef>
                <a:spcPts val="0"/>
              </a:spcBef>
              <a:spcAft>
                <a:spcPts val="0"/>
              </a:spcAft>
              <a:buSzPts val="1500"/>
              <a:buChar char="●"/>
              <a:defRPr/>
            </a:lvl1pPr>
            <a:lvl2pPr marL="914400" lvl="1" indent="-317500">
              <a:spcBef>
                <a:spcPts val="0"/>
              </a:spcBef>
              <a:spcAft>
                <a:spcPts val="0"/>
              </a:spcAft>
              <a:buSzPts val="1400"/>
              <a:buChar char="○"/>
              <a:defRPr sz="1400"/>
            </a:lvl2pPr>
            <a:lvl3pPr marL="1371600" lvl="2" indent="-311150">
              <a:spcBef>
                <a:spcPts val="0"/>
              </a:spcBef>
              <a:spcAft>
                <a:spcPts val="0"/>
              </a:spcAft>
              <a:buSzPts val="1300"/>
              <a:buChar char="■"/>
              <a:defRPr sz="13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51" name="Google Shape;51;p10"/>
          <p:cNvSpPr txBox="1"/>
          <p:nvPr/>
        </p:nvSpPr>
        <p:spPr>
          <a:xfrm>
            <a:off x="182874" y="4846325"/>
            <a:ext cx="8289600" cy="198900"/>
          </a:xfrm>
          <a:prstGeom prst="rect">
            <a:avLst/>
          </a:prstGeom>
          <a:noFill/>
          <a:ln>
            <a:noFill/>
          </a:ln>
        </p:spPr>
        <p:txBody>
          <a:bodyPr spcFirstLastPara="1" wrap="square" lIns="0" tIns="0" rIns="0" bIns="0" anchor="ctr" anchorCtr="0">
            <a:noAutofit/>
          </a:bodyPr>
          <a:lstStyle/>
          <a:p>
            <a:pPr marL="0" lvl="0" indent="0" algn="l" rtl="0">
              <a:lnSpc>
                <a:spcPct val="115000"/>
              </a:lnSpc>
              <a:spcBef>
                <a:spcPts val="0"/>
              </a:spcBef>
              <a:spcAft>
                <a:spcPts val="0"/>
              </a:spcAft>
              <a:buClr>
                <a:schemeClr val="dk1"/>
              </a:buClr>
              <a:buSzPts val="1100"/>
              <a:buFont typeface="Arial"/>
              <a:buNone/>
            </a:pPr>
            <a:endParaRPr sz="900">
              <a:solidFill>
                <a:srgbClr val="B7B7B7"/>
              </a:solidFill>
              <a:latin typeface="Roboto Thin"/>
              <a:ea typeface="Roboto Thin"/>
              <a:cs typeface="Roboto Thin"/>
              <a:sym typeface="Roboto Thin"/>
            </a:endParaRPr>
          </a:p>
        </p:txBody>
      </p:sp>
      <p:sp>
        <p:nvSpPr>
          <p:cNvPr id="52" name="Google Shape;52;p10"/>
          <p:cNvSpPr txBox="1"/>
          <p:nvPr/>
        </p:nvSpPr>
        <p:spPr>
          <a:xfrm>
            <a:off x="182875" y="4846325"/>
            <a:ext cx="5486400" cy="198900"/>
          </a:xfrm>
          <a:prstGeom prst="rect">
            <a:avLst/>
          </a:prstGeom>
          <a:noFill/>
          <a:ln>
            <a:noFill/>
          </a:ln>
        </p:spPr>
        <p:txBody>
          <a:bodyPr spcFirstLastPara="1" wrap="square" lIns="0" tIns="0" rIns="0" bIns="0" anchor="ctr" anchorCtr="0">
            <a:noAutofit/>
          </a:bodyPr>
          <a:lstStyle/>
          <a:p>
            <a:pPr marL="0" lvl="0" indent="0" algn="l" rtl="0">
              <a:lnSpc>
                <a:spcPct val="115000"/>
              </a:lnSpc>
              <a:spcBef>
                <a:spcPts val="0"/>
              </a:spcBef>
              <a:spcAft>
                <a:spcPts val="0"/>
              </a:spcAft>
              <a:buClr>
                <a:schemeClr val="dk1"/>
              </a:buClr>
              <a:buSzPts val="1100"/>
              <a:buFont typeface="Arial"/>
              <a:buNone/>
            </a:pPr>
            <a:r>
              <a:rPr lang="en" sz="900">
                <a:solidFill>
                  <a:srgbClr val="B7B7B7"/>
                </a:solidFill>
                <a:latin typeface="Roboto Thin"/>
                <a:ea typeface="Roboto Thin"/>
                <a:cs typeface="Roboto Thin"/>
                <a:sym typeface="Roboto Thin"/>
              </a:rPr>
              <a:t>Lin, Moritz, Huang, Xie, Sun, Fuegen, Seide: Towards Array-Geometry Agnostic Directional Speech Recognition</a:t>
            </a:r>
            <a:endParaRPr sz="900">
              <a:solidFill>
                <a:srgbClr val="B7B7B7"/>
              </a:solidFill>
              <a:latin typeface="Roboto Thin"/>
              <a:ea typeface="Roboto Thin"/>
              <a:cs typeface="Roboto Thin"/>
              <a:sym typeface="Roboto Thin"/>
            </a:endParaRPr>
          </a:p>
        </p:txBody>
      </p:sp>
      <p:sp>
        <p:nvSpPr>
          <p:cNvPr id="53" name="Google Shape;53;p10"/>
          <p:cNvSpPr txBox="1">
            <a:spLocks noGrp="1"/>
          </p:cNvSpPr>
          <p:nvPr>
            <p:ph type="sldNum" idx="12"/>
          </p:nvPr>
        </p:nvSpPr>
        <p:spPr>
          <a:xfrm>
            <a:off x="8744750" y="4846325"/>
            <a:ext cx="276300" cy="201300"/>
          </a:xfrm>
          <a:prstGeom prst="rect">
            <a:avLst/>
          </a:prstGeom>
        </p:spPr>
        <p:txBody>
          <a:bodyPr spcFirstLastPara="1" wrap="square" lIns="0" tIns="0" rIns="0" bIns="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4" name="Google Shape;54;p10"/>
          <p:cNvPicPr preferRelativeResize="0"/>
          <p:nvPr/>
        </p:nvPicPr>
        <p:blipFill>
          <a:blip r:embed="rId2">
            <a:alphaModFix amt="20000"/>
          </a:blip>
          <a:stretch>
            <a:fillRect/>
          </a:stretch>
        </p:blipFill>
        <p:spPr>
          <a:xfrm>
            <a:off x="6807425" y="4854335"/>
            <a:ext cx="1901558" cy="18288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74320"/>
            <a:ext cx="8520600" cy="60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434343"/>
              </a:buClr>
              <a:buSzPts val="2500"/>
              <a:buFont typeface="Roboto"/>
              <a:buNone/>
              <a:defRPr sz="2500">
                <a:solidFill>
                  <a:srgbClr val="434343"/>
                </a:solidFill>
                <a:latin typeface="Roboto"/>
                <a:ea typeface="Roboto"/>
                <a:cs typeface="Roboto"/>
                <a:sym typeface="Robot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005840"/>
            <a:ext cx="8520600" cy="3657600"/>
          </a:xfrm>
          <a:prstGeom prst="rect">
            <a:avLst/>
          </a:prstGeom>
          <a:noFill/>
          <a:ln>
            <a:noFill/>
          </a:ln>
        </p:spPr>
        <p:txBody>
          <a:bodyPr spcFirstLastPara="1" wrap="square" lIns="91425" tIns="91425" rIns="91425" bIns="91425" anchor="t" anchorCtr="0">
            <a:normAutofit/>
          </a:bodyPr>
          <a:lstStyle>
            <a:lvl1pPr marL="457200" lvl="0" indent="-323850">
              <a:lnSpc>
                <a:spcPct val="115000"/>
              </a:lnSpc>
              <a:spcBef>
                <a:spcPts val="0"/>
              </a:spcBef>
              <a:spcAft>
                <a:spcPts val="0"/>
              </a:spcAft>
              <a:buClr>
                <a:srgbClr val="434343"/>
              </a:buClr>
              <a:buSzPts val="1500"/>
              <a:buFont typeface="Roboto Light"/>
              <a:buChar char="●"/>
              <a:defRPr sz="1500">
                <a:solidFill>
                  <a:srgbClr val="434343"/>
                </a:solidFill>
                <a:latin typeface="Roboto Light"/>
                <a:ea typeface="Roboto Light"/>
                <a:cs typeface="Roboto Light"/>
                <a:sym typeface="Roboto Light"/>
              </a:defRPr>
            </a:lvl1pPr>
            <a:lvl2pPr marL="914400" lvl="1" indent="-317500">
              <a:lnSpc>
                <a:spcPct val="115000"/>
              </a:lnSpc>
              <a:spcBef>
                <a:spcPts val="0"/>
              </a:spcBef>
              <a:spcAft>
                <a:spcPts val="0"/>
              </a:spcAft>
              <a:buClr>
                <a:srgbClr val="666666"/>
              </a:buClr>
              <a:buSzPts val="1400"/>
              <a:buFont typeface="Roboto Light"/>
              <a:buChar char="○"/>
              <a:defRPr>
                <a:solidFill>
                  <a:srgbClr val="666666"/>
                </a:solidFill>
                <a:latin typeface="Roboto Light"/>
                <a:ea typeface="Roboto Light"/>
                <a:cs typeface="Roboto Light"/>
                <a:sym typeface="Roboto Light"/>
              </a:defRPr>
            </a:lvl2pPr>
            <a:lvl3pPr marL="1371600" lvl="2" indent="-311150">
              <a:lnSpc>
                <a:spcPct val="115000"/>
              </a:lnSpc>
              <a:spcBef>
                <a:spcPts val="0"/>
              </a:spcBef>
              <a:spcAft>
                <a:spcPts val="0"/>
              </a:spcAft>
              <a:buClr>
                <a:srgbClr val="666666"/>
              </a:buClr>
              <a:buSzPts val="1300"/>
              <a:buFont typeface="Roboto Thin"/>
              <a:buChar char="■"/>
              <a:defRPr sz="1300">
                <a:solidFill>
                  <a:srgbClr val="666666"/>
                </a:solidFill>
                <a:latin typeface="Roboto Thin"/>
                <a:ea typeface="Roboto Thin"/>
                <a:cs typeface="Roboto Thin"/>
                <a:sym typeface="Roboto Thin"/>
              </a:defRPr>
            </a:lvl3pPr>
            <a:lvl4pPr marL="1828800" lvl="3" indent="-311150">
              <a:lnSpc>
                <a:spcPct val="115000"/>
              </a:lnSpc>
              <a:spcBef>
                <a:spcPts val="0"/>
              </a:spcBef>
              <a:spcAft>
                <a:spcPts val="0"/>
              </a:spcAft>
              <a:buClr>
                <a:srgbClr val="666666"/>
              </a:buClr>
              <a:buSzPts val="1300"/>
              <a:buFont typeface="Roboto Thin"/>
              <a:buChar char="●"/>
              <a:defRPr sz="1300">
                <a:solidFill>
                  <a:srgbClr val="666666"/>
                </a:solidFill>
                <a:latin typeface="Roboto Thin"/>
                <a:ea typeface="Roboto Thin"/>
                <a:cs typeface="Roboto Thin"/>
                <a:sym typeface="Roboto Thin"/>
              </a:defRPr>
            </a:lvl4pPr>
            <a:lvl5pPr marL="2286000" lvl="4" indent="-304800">
              <a:lnSpc>
                <a:spcPct val="115000"/>
              </a:lnSpc>
              <a:spcBef>
                <a:spcPts val="0"/>
              </a:spcBef>
              <a:spcAft>
                <a:spcPts val="0"/>
              </a:spcAft>
              <a:buClr>
                <a:srgbClr val="666666"/>
              </a:buClr>
              <a:buSzPts val="1200"/>
              <a:buFont typeface="Roboto Thin"/>
              <a:buChar char="○"/>
              <a:defRPr sz="1200">
                <a:solidFill>
                  <a:srgbClr val="666666"/>
                </a:solidFill>
                <a:latin typeface="Roboto Thin"/>
                <a:ea typeface="Roboto Thin"/>
                <a:cs typeface="Roboto Thin"/>
                <a:sym typeface="Roboto Thin"/>
              </a:defRPr>
            </a:lvl5pPr>
            <a:lvl6pPr marL="2743200" lvl="5" indent="-304800">
              <a:lnSpc>
                <a:spcPct val="115000"/>
              </a:lnSpc>
              <a:spcBef>
                <a:spcPts val="0"/>
              </a:spcBef>
              <a:spcAft>
                <a:spcPts val="0"/>
              </a:spcAft>
              <a:buClr>
                <a:srgbClr val="666666"/>
              </a:buClr>
              <a:buSzPts val="1200"/>
              <a:buFont typeface="Roboto Thin"/>
              <a:buChar char="■"/>
              <a:defRPr sz="1200">
                <a:solidFill>
                  <a:srgbClr val="666666"/>
                </a:solidFill>
                <a:latin typeface="Roboto Thin"/>
                <a:ea typeface="Roboto Thin"/>
                <a:cs typeface="Roboto Thin"/>
                <a:sym typeface="Roboto Thin"/>
              </a:defRPr>
            </a:lvl6pPr>
            <a:lvl7pPr marL="3200400" lvl="6" indent="-304800">
              <a:lnSpc>
                <a:spcPct val="115000"/>
              </a:lnSpc>
              <a:spcBef>
                <a:spcPts val="0"/>
              </a:spcBef>
              <a:spcAft>
                <a:spcPts val="0"/>
              </a:spcAft>
              <a:buClr>
                <a:srgbClr val="666666"/>
              </a:buClr>
              <a:buSzPts val="1200"/>
              <a:buFont typeface="Roboto Thin"/>
              <a:buChar char="●"/>
              <a:defRPr sz="1200">
                <a:solidFill>
                  <a:srgbClr val="666666"/>
                </a:solidFill>
                <a:latin typeface="Roboto Thin"/>
                <a:ea typeface="Roboto Thin"/>
                <a:cs typeface="Roboto Thin"/>
                <a:sym typeface="Roboto Thin"/>
              </a:defRPr>
            </a:lvl7pPr>
            <a:lvl8pPr marL="3657600" lvl="7" indent="-304800">
              <a:lnSpc>
                <a:spcPct val="115000"/>
              </a:lnSpc>
              <a:spcBef>
                <a:spcPts val="0"/>
              </a:spcBef>
              <a:spcAft>
                <a:spcPts val="0"/>
              </a:spcAft>
              <a:buClr>
                <a:srgbClr val="666666"/>
              </a:buClr>
              <a:buSzPts val="1200"/>
              <a:buFont typeface="Roboto Thin"/>
              <a:buChar char="○"/>
              <a:defRPr sz="1200">
                <a:solidFill>
                  <a:srgbClr val="666666"/>
                </a:solidFill>
                <a:latin typeface="Roboto Thin"/>
                <a:ea typeface="Roboto Thin"/>
                <a:cs typeface="Roboto Thin"/>
                <a:sym typeface="Roboto Thin"/>
              </a:defRPr>
            </a:lvl8pPr>
            <a:lvl9pPr marL="4114800" lvl="8" indent="-304800">
              <a:lnSpc>
                <a:spcPct val="115000"/>
              </a:lnSpc>
              <a:spcBef>
                <a:spcPts val="0"/>
              </a:spcBef>
              <a:spcAft>
                <a:spcPts val="0"/>
              </a:spcAft>
              <a:buClr>
                <a:srgbClr val="666666"/>
              </a:buClr>
              <a:buSzPts val="1200"/>
              <a:buFont typeface="Roboto Thin"/>
              <a:buChar char="■"/>
              <a:defRPr sz="1200">
                <a:solidFill>
                  <a:srgbClr val="666666"/>
                </a:solidFill>
                <a:latin typeface="Roboto Thin"/>
                <a:ea typeface="Roboto Thin"/>
                <a:cs typeface="Roboto Thin"/>
                <a:sym typeface="Roboto Thin"/>
              </a:defRPr>
            </a:lvl9pPr>
          </a:lstStyle>
          <a:p>
            <a:endParaRPr/>
          </a:p>
        </p:txBody>
      </p:sp>
      <p:sp>
        <p:nvSpPr>
          <p:cNvPr id="8" name="Google Shape;8;p1"/>
          <p:cNvSpPr txBox="1">
            <a:spLocks noGrp="1"/>
          </p:cNvSpPr>
          <p:nvPr>
            <p:ph type="sldNum" idx="12"/>
          </p:nvPr>
        </p:nvSpPr>
        <p:spPr>
          <a:xfrm>
            <a:off x="8472458" y="4846320"/>
            <a:ext cx="548700" cy="201300"/>
          </a:xfrm>
          <a:prstGeom prst="rect">
            <a:avLst/>
          </a:prstGeom>
          <a:noFill/>
          <a:ln>
            <a:noFill/>
          </a:ln>
        </p:spPr>
        <p:txBody>
          <a:bodyPr spcFirstLastPara="1" wrap="square" lIns="0" tIns="0" rIns="0" bIns="0" anchor="ctr" anchorCtr="0">
            <a:normAutofit/>
          </a:bodyPr>
          <a:lstStyle>
            <a:lvl1pPr lvl="0" algn="r">
              <a:buNone/>
              <a:defRPr sz="900">
                <a:solidFill>
                  <a:srgbClr val="B7B7B7"/>
                </a:solidFill>
                <a:latin typeface="Roboto Thin"/>
                <a:ea typeface="Roboto Thin"/>
                <a:cs typeface="Roboto Thin"/>
                <a:sym typeface="Roboto Thin"/>
              </a:defRPr>
            </a:lvl1pPr>
            <a:lvl2pPr lvl="1" algn="r">
              <a:buNone/>
              <a:defRPr sz="900">
                <a:solidFill>
                  <a:srgbClr val="B7B7B7"/>
                </a:solidFill>
                <a:latin typeface="Roboto Thin"/>
                <a:ea typeface="Roboto Thin"/>
                <a:cs typeface="Roboto Thin"/>
                <a:sym typeface="Roboto Thin"/>
              </a:defRPr>
            </a:lvl2pPr>
            <a:lvl3pPr lvl="2" algn="r">
              <a:buNone/>
              <a:defRPr sz="900">
                <a:solidFill>
                  <a:srgbClr val="B7B7B7"/>
                </a:solidFill>
                <a:latin typeface="Roboto Thin"/>
                <a:ea typeface="Roboto Thin"/>
                <a:cs typeface="Roboto Thin"/>
                <a:sym typeface="Roboto Thin"/>
              </a:defRPr>
            </a:lvl3pPr>
            <a:lvl4pPr lvl="3" algn="r">
              <a:buNone/>
              <a:defRPr sz="900">
                <a:solidFill>
                  <a:srgbClr val="B7B7B7"/>
                </a:solidFill>
                <a:latin typeface="Roboto Thin"/>
                <a:ea typeface="Roboto Thin"/>
                <a:cs typeface="Roboto Thin"/>
                <a:sym typeface="Roboto Thin"/>
              </a:defRPr>
            </a:lvl4pPr>
            <a:lvl5pPr lvl="4" algn="r">
              <a:buNone/>
              <a:defRPr sz="900">
                <a:solidFill>
                  <a:srgbClr val="B7B7B7"/>
                </a:solidFill>
                <a:latin typeface="Roboto Thin"/>
                <a:ea typeface="Roboto Thin"/>
                <a:cs typeface="Roboto Thin"/>
                <a:sym typeface="Roboto Thin"/>
              </a:defRPr>
            </a:lvl5pPr>
            <a:lvl6pPr lvl="5" algn="r">
              <a:buNone/>
              <a:defRPr sz="900">
                <a:solidFill>
                  <a:srgbClr val="B7B7B7"/>
                </a:solidFill>
                <a:latin typeface="Roboto Thin"/>
                <a:ea typeface="Roboto Thin"/>
                <a:cs typeface="Roboto Thin"/>
                <a:sym typeface="Roboto Thin"/>
              </a:defRPr>
            </a:lvl6pPr>
            <a:lvl7pPr lvl="6" algn="r">
              <a:buNone/>
              <a:defRPr sz="900">
                <a:solidFill>
                  <a:srgbClr val="B7B7B7"/>
                </a:solidFill>
                <a:latin typeface="Roboto Thin"/>
                <a:ea typeface="Roboto Thin"/>
                <a:cs typeface="Roboto Thin"/>
                <a:sym typeface="Roboto Thin"/>
              </a:defRPr>
            </a:lvl7pPr>
            <a:lvl8pPr lvl="7" algn="r">
              <a:buNone/>
              <a:defRPr sz="900">
                <a:solidFill>
                  <a:srgbClr val="B7B7B7"/>
                </a:solidFill>
                <a:latin typeface="Roboto Thin"/>
                <a:ea typeface="Roboto Thin"/>
                <a:cs typeface="Roboto Thin"/>
                <a:sym typeface="Roboto Thin"/>
              </a:defRPr>
            </a:lvl8pPr>
            <a:lvl9pPr lvl="8" algn="r">
              <a:buNone/>
              <a:defRPr sz="900">
                <a:solidFill>
                  <a:srgbClr val="B7B7B7"/>
                </a:solidFill>
                <a:latin typeface="Roboto Thin"/>
                <a:ea typeface="Roboto Thin"/>
                <a:cs typeface="Roboto Thin"/>
                <a:sym typeface="Roboto Thin"/>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ctrTitle"/>
          </p:nvPr>
        </p:nvSpPr>
        <p:spPr>
          <a:xfrm>
            <a:off x="311700" y="334450"/>
            <a:ext cx="8253000" cy="14631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 sz="2000">
                <a:latin typeface="Arial"/>
                <a:ea typeface="Arial"/>
                <a:cs typeface="Arial"/>
                <a:sym typeface="Arial"/>
              </a:rPr>
              <a:t>END-TO-END SPEECH RECOGNITION CONTEXTUALIZATION WITH LARGE LANGUAGE MODELS</a:t>
            </a:r>
            <a:endParaRPr sz="2000">
              <a:latin typeface="Arial"/>
              <a:ea typeface="Arial"/>
              <a:cs typeface="Arial"/>
              <a:sym typeface="Arial"/>
            </a:endParaRPr>
          </a:p>
          <a:p>
            <a:pPr marL="0" lvl="0" indent="0" algn="l" rtl="0">
              <a:lnSpc>
                <a:spcPct val="115000"/>
              </a:lnSpc>
              <a:spcBef>
                <a:spcPts val="0"/>
              </a:spcBef>
              <a:spcAft>
                <a:spcPts val="0"/>
              </a:spcAft>
              <a:buSzPts val="990"/>
              <a:buNone/>
            </a:pPr>
            <a:endParaRPr sz="2000">
              <a:latin typeface="Arial"/>
              <a:ea typeface="Arial"/>
              <a:cs typeface="Arial"/>
              <a:sym typeface="Arial"/>
            </a:endParaRPr>
          </a:p>
        </p:txBody>
      </p:sp>
      <p:sp>
        <p:nvSpPr>
          <p:cNvPr id="82" name="Google Shape;82;p16"/>
          <p:cNvSpPr txBox="1">
            <a:spLocks noGrp="1"/>
          </p:cNvSpPr>
          <p:nvPr>
            <p:ph type="body" idx="4294967295"/>
          </p:nvPr>
        </p:nvSpPr>
        <p:spPr>
          <a:xfrm>
            <a:off x="441000" y="1983913"/>
            <a:ext cx="5741400" cy="778200"/>
          </a:xfrm>
          <a:prstGeom prst="rect">
            <a:avLst/>
          </a:prstGeom>
        </p:spPr>
        <p:txBody>
          <a:bodyPr spcFirstLastPara="1" wrap="square" lIns="91425" tIns="0" rIns="91425" bIns="0" anchor="t" anchorCtr="0">
            <a:normAutofit/>
          </a:bodyPr>
          <a:lstStyle/>
          <a:p>
            <a:pPr marL="0" lvl="0" indent="0" algn="l" rtl="0">
              <a:lnSpc>
                <a:spcPct val="150000"/>
              </a:lnSpc>
              <a:spcBef>
                <a:spcPts val="0"/>
              </a:spcBef>
              <a:spcAft>
                <a:spcPts val="0"/>
              </a:spcAft>
              <a:buClr>
                <a:schemeClr val="dk1"/>
              </a:buClr>
              <a:buSzPts val="1100"/>
              <a:buFont typeface="Arial"/>
              <a:buNone/>
            </a:pPr>
            <a:r>
              <a:rPr lang="en" sz="1600" b="1">
                <a:latin typeface="Arial"/>
                <a:ea typeface="Arial"/>
                <a:cs typeface="Arial"/>
                <a:sym typeface="Arial"/>
              </a:rPr>
              <a:t>Egor Lakomkin</a:t>
            </a:r>
            <a:r>
              <a:rPr lang="en" sz="1600">
                <a:latin typeface="Arial"/>
                <a:ea typeface="Arial"/>
                <a:cs typeface="Arial"/>
                <a:sym typeface="Arial"/>
              </a:rPr>
              <a:t>*, Chunyang Wu, Yassir Fathullah , Ozlem Kalinli, Michael L. Seltzer, Christian Fuegen</a:t>
            </a:r>
            <a:endParaRPr sz="1200">
              <a:latin typeface="Arial"/>
              <a:ea typeface="Arial"/>
              <a:cs typeface="Arial"/>
              <a:sym typeface="Arial"/>
            </a:endParaRPr>
          </a:p>
        </p:txBody>
      </p:sp>
      <p:sp>
        <p:nvSpPr>
          <p:cNvPr id="83" name="Google Shape;83;p16"/>
          <p:cNvSpPr txBox="1">
            <a:spLocks noGrp="1"/>
          </p:cNvSpPr>
          <p:nvPr>
            <p:ph type="body" idx="4294967295"/>
          </p:nvPr>
        </p:nvSpPr>
        <p:spPr>
          <a:xfrm>
            <a:off x="441000" y="2877938"/>
            <a:ext cx="5147400" cy="526800"/>
          </a:xfrm>
          <a:prstGeom prst="rect">
            <a:avLst/>
          </a:prstGeom>
        </p:spPr>
        <p:txBody>
          <a:bodyPr spcFirstLastPara="1" wrap="square" lIns="91425" tIns="0" rIns="91425" bIns="0" anchor="t" anchorCtr="0">
            <a:normAutofit/>
          </a:bodyPr>
          <a:lstStyle/>
          <a:p>
            <a:pPr marL="0" lvl="0" indent="0" algn="l" rtl="0">
              <a:spcBef>
                <a:spcPts val="0"/>
              </a:spcBef>
              <a:spcAft>
                <a:spcPts val="0"/>
              </a:spcAft>
              <a:buNone/>
            </a:pPr>
            <a:r>
              <a:rPr lang="en" sz="1100">
                <a:solidFill>
                  <a:schemeClr val="accent2"/>
                </a:solidFill>
                <a:latin typeface="Arial"/>
                <a:ea typeface="Arial"/>
                <a:cs typeface="Arial"/>
                <a:sym typeface="Arial"/>
              </a:rPr>
              <a:t>SLP-L5.6</a:t>
            </a:r>
            <a:r>
              <a:rPr lang="en" sz="1400">
                <a:solidFill>
                  <a:srgbClr val="6D9EEB"/>
                </a:solidFill>
                <a:latin typeface="Arial"/>
                <a:ea typeface="Arial"/>
                <a:cs typeface="Arial"/>
                <a:sym typeface="Arial"/>
              </a:rPr>
              <a:t>:</a:t>
            </a:r>
            <a:r>
              <a:rPr lang="en" sz="1100">
                <a:solidFill>
                  <a:schemeClr val="accent2"/>
                </a:solidFill>
                <a:latin typeface="Arial"/>
                <a:ea typeface="Arial"/>
                <a:cs typeface="Arial"/>
                <a:sym typeface="Arial"/>
              </a:rPr>
              <a:t>: Context and LLM speech recognition</a:t>
            </a:r>
            <a:endParaRPr sz="1400">
              <a:solidFill>
                <a:srgbClr val="999999"/>
              </a:solidFill>
              <a:latin typeface="Arial"/>
              <a:ea typeface="Arial"/>
              <a:cs typeface="Arial"/>
              <a:sym typeface="Arial"/>
            </a:endParaRPr>
          </a:p>
          <a:p>
            <a:pPr marL="0" lvl="0" indent="0" algn="l" rtl="0">
              <a:spcBef>
                <a:spcPts val="0"/>
              </a:spcBef>
              <a:spcAft>
                <a:spcPts val="0"/>
              </a:spcAft>
              <a:buNone/>
            </a:pPr>
            <a:r>
              <a:rPr lang="en" sz="1100">
                <a:solidFill>
                  <a:schemeClr val="accent2"/>
                </a:solidFill>
                <a:latin typeface="Arial"/>
                <a:ea typeface="Arial"/>
                <a:cs typeface="Arial"/>
                <a:sym typeface="Arial"/>
              </a:rPr>
              <a:t>Tue, 16 Apr, 16:30 - 18:30</a:t>
            </a:r>
            <a:endParaRPr sz="1400">
              <a:solidFill>
                <a:srgbClr val="999999"/>
              </a:solidFill>
              <a:latin typeface="Arial"/>
              <a:ea typeface="Arial"/>
              <a:cs typeface="Arial"/>
              <a:sym typeface="Arial"/>
            </a:endParaRPr>
          </a:p>
        </p:txBody>
      </p:sp>
      <p:sp>
        <p:nvSpPr>
          <p:cNvPr id="84" name="Google Shape;84;p16"/>
          <p:cNvSpPr txBox="1"/>
          <p:nvPr/>
        </p:nvSpPr>
        <p:spPr>
          <a:xfrm>
            <a:off x="441000" y="3734750"/>
            <a:ext cx="1122300" cy="252300"/>
          </a:xfrm>
          <a:prstGeom prst="rect">
            <a:avLst/>
          </a:prstGeom>
          <a:noFill/>
          <a:ln>
            <a:noFill/>
          </a:ln>
        </p:spPr>
        <p:txBody>
          <a:bodyPr spcFirstLastPara="1" wrap="square" lIns="91425" tIns="0" rIns="91425" bIns="0" anchor="t" anchorCtr="0">
            <a:noAutofit/>
          </a:bodyPr>
          <a:lstStyle/>
          <a:p>
            <a:pPr marL="0" lvl="0" indent="0" algn="l" rtl="0">
              <a:lnSpc>
                <a:spcPct val="115000"/>
              </a:lnSpc>
              <a:spcBef>
                <a:spcPts val="0"/>
              </a:spcBef>
              <a:spcAft>
                <a:spcPts val="0"/>
              </a:spcAft>
              <a:buNone/>
            </a:pPr>
            <a:r>
              <a:rPr lang="en" sz="1100" baseline="30000">
                <a:solidFill>
                  <a:schemeClr val="dk1"/>
                </a:solidFill>
              </a:rPr>
              <a:t>✶</a:t>
            </a:r>
            <a:r>
              <a:rPr lang="en" sz="1100">
                <a:solidFill>
                  <a:schemeClr val="dk1"/>
                </a:solidFill>
              </a:rPr>
              <a:t> Presenter</a:t>
            </a:r>
            <a:endParaRPr sz="11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5"/>
          <p:cNvSpPr txBox="1">
            <a:spLocks noGrp="1"/>
          </p:cNvSpPr>
          <p:nvPr>
            <p:ph type="title"/>
          </p:nvPr>
        </p:nvSpPr>
        <p:spPr>
          <a:xfrm>
            <a:off x="311700" y="274320"/>
            <a:ext cx="8522100" cy="603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latin typeface="Arial"/>
                <a:ea typeface="Arial"/>
                <a:cs typeface="Arial"/>
                <a:sym typeface="Arial"/>
              </a:rPr>
              <a:t>Results</a:t>
            </a:r>
            <a:endParaRPr>
              <a:latin typeface="Arial"/>
              <a:ea typeface="Arial"/>
              <a:cs typeface="Arial"/>
              <a:sym typeface="Arial"/>
            </a:endParaRPr>
          </a:p>
        </p:txBody>
      </p:sp>
      <p:sp>
        <p:nvSpPr>
          <p:cNvPr id="234" name="Google Shape;234;p25"/>
          <p:cNvSpPr txBox="1">
            <a:spLocks noGrp="1"/>
          </p:cNvSpPr>
          <p:nvPr>
            <p:ph type="body" idx="1"/>
          </p:nvPr>
        </p:nvSpPr>
        <p:spPr>
          <a:xfrm>
            <a:off x="311700" y="1005844"/>
            <a:ext cx="8520600" cy="1407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235" name="Google Shape;235;p25"/>
          <p:cNvSpPr txBox="1">
            <a:spLocks noGrp="1"/>
          </p:cNvSpPr>
          <p:nvPr>
            <p:ph type="sldNum" idx="12"/>
          </p:nvPr>
        </p:nvSpPr>
        <p:spPr>
          <a:xfrm>
            <a:off x="8744750" y="4846325"/>
            <a:ext cx="276300" cy="201300"/>
          </a:xfrm>
          <a:prstGeom prst="rect">
            <a:avLst/>
          </a:prstGeom>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
              <a:t>10</a:t>
            </a:fld>
            <a:endParaRPr/>
          </a:p>
        </p:txBody>
      </p:sp>
      <p:pic>
        <p:nvPicPr>
          <p:cNvPr id="236" name="Google Shape;236;p25"/>
          <p:cNvPicPr preferRelativeResize="0"/>
          <p:nvPr/>
        </p:nvPicPr>
        <p:blipFill>
          <a:blip r:embed="rId3">
            <a:alphaModFix/>
          </a:blip>
          <a:stretch>
            <a:fillRect/>
          </a:stretch>
        </p:blipFill>
        <p:spPr>
          <a:xfrm>
            <a:off x="209325" y="1608931"/>
            <a:ext cx="8839199" cy="1925635"/>
          </a:xfrm>
          <a:prstGeom prst="rect">
            <a:avLst/>
          </a:prstGeom>
          <a:noFill/>
          <a:ln>
            <a:noFill/>
          </a:ln>
        </p:spPr>
      </p:pic>
      <p:sp>
        <p:nvSpPr>
          <p:cNvPr id="237" name="Google Shape;237;p25"/>
          <p:cNvSpPr/>
          <p:nvPr/>
        </p:nvSpPr>
        <p:spPr>
          <a:xfrm>
            <a:off x="1158975" y="2360825"/>
            <a:ext cx="334500" cy="434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Light"/>
              <a:ea typeface="Roboto Light"/>
              <a:cs typeface="Roboto Light"/>
              <a:sym typeface="Roboto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6"/>
          <p:cNvSpPr txBox="1">
            <a:spLocks noGrp="1"/>
          </p:cNvSpPr>
          <p:nvPr>
            <p:ph type="title"/>
          </p:nvPr>
        </p:nvSpPr>
        <p:spPr>
          <a:xfrm>
            <a:off x="311700" y="274320"/>
            <a:ext cx="8522100" cy="60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a:latin typeface="Arial"/>
                <a:ea typeface="Arial"/>
                <a:cs typeface="Arial"/>
                <a:sym typeface="Arial"/>
              </a:rPr>
              <a:t>Context perturbation analysis</a:t>
            </a:r>
            <a:endParaRPr>
              <a:latin typeface="Arial"/>
              <a:ea typeface="Arial"/>
              <a:cs typeface="Arial"/>
              <a:sym typeface="Arial"/>
            </a:endParaRPr>
          </a:p>
          <a:p>
            <a:pPr marL="0" lvl="0" indent="0" algn="l" rtl="0">
              <a:spcBef>
                <a:spcPts val="0"/>
              </a:spcBef>
              <a:spcAft>
                <a:spcPts val="0"/>
              </a:spcAft>
              <a:buClr>
                <a:schemeClr val="dk1"/>
              </a:buClr>
              <a:buSzPts val="990"/>
              <a:buFont typeface="Arial"/>
              <a:buNone/>
            </a:pPr>
            <a:endParaRPr sz="2250"/>
          </a:p>
        </p:txBody>
      </p:sp>
      <p:sp>
        <p:nvSpPr>
          <p:cNvPr id="243" name="Google Shape;243;p26"/>
          <p:cNvSpPr txBox="1">
            <a:spLocks noGrp="1"/>
          </p:cNvSpPr>
          <p:nvPr>
            <p:ph type="body" idx="1"/>
          </p:nvPr>
        </p:nvSpPr>
        <p:spPr>
          <a:xfrm>
            <a:off x="311700" y="1005844"/>
            <a:ext cx="8520600" cy="1407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244" name="Google Shape;244;p26"/>
          <p:cNvSpPr txBox="1">
            <a:spLocks noGrp="1"/>
          </p:cNvSpPr>
          <p:nvPr>
            <p:ph type="sldNum" idx="12"/>
          </p:nvPr>
        </p:nvSpPr>
        <p:spPr>
          <a:xfrm>
            <a:off x="8744750" y="4846325"/>
            <a:ext cx="276300" cy="201300"/>
          </a:xfrm>
          <a:prstGeom prst="rect">
            <a:avLst/>
          </a:prstGeom>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
              <a:t>11</a:t>
            </a:fld>
            <a:endParaRPr/>
          </a:p>
        </p:txBody>
      </p:sp>
      <p:pic>
        <p:nvPicPr>
          <p:cNvPr id="245" name="Google Shape;245;p26"/>
          <p:cNvPicPr preferRelativeResize="0"/>
          <p:nvPr/>
        </p:nvPicPr>
        <p:blipFill>
          <a:blip r:embed="rId3">
            <a:alphaModFix/>
          </a:blip>
          <a:stretch>
            <a:fillRect/>
          </a:stretch>
        </p:blipFill>
        <p:spPr>
          <a:xfrm>
            <a:off x="1937850" y="1569494"/>
            <a:ext cx="5055224" cy="2425856"/>
          </a:xfrm>
          <a:prstGeom prst="rect">
            <a:avLst/>
          </a:prstGeom>
          <a:noFill/>
          <a:ln>
            <a:noFill/>
          </a:ln>
        </p:spPr>
      </p:pic>
      <p:sp>
        <p:nvSpPr>
          <p:cNvPr id="246" name="Google Shape;246;p26"/>
          <p:cNvSpPr/>
          <p:nvPr/>
        </p:nvSpPr>
        <p:spPr>
          <a:xfrm>
            <a:off x="1840400" y="2678200"/>
            <a:ext cx="5940000" cy="1366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Light"/>
              <a:ea typeface="Roboto Light"/>
              <a:cs typeface="Roboto Light"/>
              <a:sym typeface="Roboto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7"/>
          <p:cNvSpPr txBox="1">
            <a:spLocks noGrp="1"/>
          </p:cNvSpPr>
          <p:nvPr>
            <p:ph type="title"/>
          </p:nvPr>
        </p:nvSpPr>
        <p:spPr>
          <a:xfrm>
            <a:off x="311700" y="274320"/>
            <a:ext cx="8522100" cy="603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latin typeface="Arial"/>
                <a:ea typeface="Arial"/>
                <a:cs typeface="Arial"/>
                <a:sym typeface="Arial"/>
              </a:rPr>
              <a:t>Context perturbation analysis</a:t>
            </a:r>
            <a:endParaRPr>
              <a:latin typeface="Arial"/>
              <a:ea typeface="Arial"/>
              <a:cs typeface="Arial"/>
              <a:sym typeface="Arial"/>
            </a:endParaRPr>
          </a:p>
        </p:txBody>
      </p:sp>
      <p:sp>
        <p:nvSpPr>
          <p:cNvPr id="252" name="Google Shape;252;p27"/>
          <p:cNvSpPr txBox="1">
            <a:spLocks noGrp="1"/>
          </p:cNvSpPr>
          <p:nvPr>
            <p:ph type="body" idx="1"/>
          </p:nvPr>
        </p:nvSpPr>
        <p:spPr>
          <a:xfrm>
            <a:off x="311700" y="1005844"/>
            <a:ext cx="8520600" cy="1407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253" name="Google Shape;253;p27"/>
          <p:cNvSpPr txBox="1">
            <a:spLocks noGrp="1"/>
          </p:cNvSpPr>
          <p:nvPr>
            <p:ph type="sldNum" idx="12"/>
          </p:nvPr>
        </p:nvSpPr>
        <p:spPr>
          <a:xfrm>
            <a:off x="8744750" y="4846325"/>
            <a:ext cx="276300" cy="201300"/>
          </a:xfrm>
          <a:prstGeom prst="rect">
            <a:avLst/>
          </a:prstGeom>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
              <a:t>12</a:t>
            </a:fld>
            <a:endParaRPr/>
          </a:p>
        </p:txBody>
      </p:sp>
      <p:pic>
        <p:nvPicPr>
          <p:cNvPr id="254" name="Google Shape;254;p27"/>
          <p:cNvPicPr preferRelativeResize="0"/>
          <p:nvPr/>
        </p:nvPicPr>
        <p:blipFill>
          <a:blip r:embed="rId3">
            <a:alphaModFix/>
          </a:blip>
          <a:stretch>
            <a:fillRect/>
          </a:stretch>
        </p:blipFill>
        <p:spPr>
          <a:xfrm>
            <a:off x="1937850" y="1569494"/>
            <a:ext cx="5055224" cy="2425856"/>
          </a:xfrm>
          <a:prstGeom prst="rect">
            <a:avLst/>
          </a:prstGeom>
          <a:noFill/>
          <a:ln>
            <a:noFill/>
          </a:ln>
        </p:spPr>
      </p:pic>
      <p:sp>
        <p:nvSpPr>
          <p:cNvPr id="255" name="Google Shape;255;p27"/>
          <p:cNvSpPr/>
          <p:nvPr/>
        </p:nvSpPr>
        <p:spPr>
          <a:xfrm>
            <a:off x="1840400" y="2918550"/>
            <a:ext cx="5940000" cy="1126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Light"/>
              <a:ea typeface="Roboto Light"/>
              <a:cs typeface="Roboto Light"/>
              <a:sym typeface="Roboto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8"/>
          <p:cNvSpPr txBox="1">
            <a:spLocks noGrp="1"/>
          </p:cNvSpPr>
          <p:nvPr>
            <p:ph type="title"/>
          </p:nvPr>
        </p:nvSpPr>
        <p:spPr>
          <a:xfrm>
            <a:off x="311700" y="274320"/>
            <a:ext cx="8522100" cy="603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a:latin typeface="Arial"/>
                <a:ea typeface="Arial"/>
                <a:cs typeface="Arial"/>
                <a:sym typeface="Arial"/>
              </a:rPr>
              <a:t>Context perturbation analysis</a:t>
            </a:r>
            <a:endParaRPr>
              <a:latin typeface="Arial"/>
              <a:ea typeface="Arial"/>
              <a:cs typeface="Arial"/>
              <a:sym typeface="Arial"/>
            </a:endParaRPr>
          </a:p>
        </p:txBody>
      </p:sp>
      <p:sp>
        <p:nvSpPr>
          <p:cNvPr id="261" name="Google Shape;261;p28"/>
          <p:cNvSpPr txBox="1">
            <a:spLocks noGrp="1"/>
          </p:cNvSpPr>
          <p:nvPr>
            <p:ph type="body" idx="1"/>
          </p:nvPr>
        </p:nvSpPr>
        <p:spPr>
          <a:xfrm>
            <a:off x="311700" y="1005844"/>
            <a:ext cx="8520600" cy="1407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262" name="Google Shape;262;p28"/>
          <p:cNvSpPr txBox="1">
            <a:spLocks noGrp="1"/>
          </p:cNvSpPr>
          <p:nvPr>
            <p:ph type="sldNum" idx="12"/>
          </p:nvPr>
        </p:nvSpPr>
        <p:spPr>
          <a:xfrm>
            <a:off x="8744750" y="4846325"/>
            <a:ext cx="276300" cy="201300"/>
          </a:xfrm>
          <a:prstGeom prst="rect">
            <a:avLst/>
          </a:prstGeom>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
              <a:t>13</a:t>
            </a:fld>
            <a:endParaRPr/>
          </a:p>
        </p:txBody>
      </p:sp>
      <p:pic>
        <p:nvPicPr>
          <p:cNvPr id="263" name="Google Shape;263;p28"/>
          <p:cNvPicPr preferRelativeResize="0"/>
          <p:nvPr/>
        </p:nvPicPr>
        <p:blipFill>
          <a:blip r:embed="rId3">
            <a:alphaModFix/>
          </a:blip>
          <a:stretch>
            <a:fillRect/>
          </a:stretch>
        </p:blipFill>
        <p:spPr>
          <a:xfrm>
            <a:off x="3689525" y="1296894"/>
            <a:ext cx="5055224" cy="2425856"/>
          </a:xfrm>
          <a:prstGeom prst="rect">
            <a:avLst/>
          </a:prstGeom>
          <a:noFill/>
          <a:ln>
            <a:noFill/>
          </a:ln>
        </p:spPr>
      </p:pic>
      <p:sp>
        <p:nvSpPr>
          <p:cNvPr id="264" name="Google Shape;264;p28"/>
          <p:cNvSpPr/>
          <p:nvPr/>
        </p:nvSpPr>
        <p:spPr>
          <a:xfrm>
            <a:off x="3558150" y="2915372"/>
            <a:ext cx="5940000" cy="603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Light"/>
              <a:ea typeface="Roboto Light"/>
              <a:cs typeface="Roboto Light"/>
              <a:sym typeface="Roboto Light"/>
            </a:endParaRPr>
          </a:p>
        </p:txBody>
      </p:sp>
      <p:pic>
        <p:nvPicPr>
          <p:cNvPr id="265" name="Google Shape;265;p28"/>
          <p:cNvPicPr preferRelativeResize="0"/>
          <p:nvPr/>
        </p:nvPicPr>
        <p:blipFill>
          <a:blip r:embed="rId4">
            <a:alphaModFix/>
          </a:blip>
          <a:stretch>
            <a:fillRect/>
          </a:stretch>
        </p:blipFill>
        <p:spPr>
          <a:xfrm>
            <a:off x="405356" y="877925"/>
            <a:ext cx="3152793" cy="3854425"/>
          </a:xfrm>
          <a:prstGeom prst="rect">
            <a:avLst/>
          </a:prstGeom>
          <a:noFill/>
          <a:ln>
            <a:noFill/>
          </a:ln>
        </p:spPr>
      </p:pic>
      <p:sp>
        <p:nvSpPr>
          <p:cNvPr id="266" name="Google Shape;266;p28"/>
          <p:cNvSpPr txBox="1"/>
          <p:nvPr/>
        </p:nvSpPr>
        <p:spPr>
          <a:xfrm>
            <a:off x="3995725" y="3314225"/>
            <a:ext cx="2891100" cy="60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rgbClr val="434343"/>
                </a:solidFill>
              </a:rPr>
              <a:t>Two-toed </a:t>
            </a:r>
            <a:r>
              <a:rPr lang="en" sz="1500" b="1">
                <a:solidFill>
                  <a:srgbClr val="434343"/>
                </a:solidFill>
              </a:rPr>
              <a:t>slough</a:t>
            </a:r>
            <a:r>
              <a:rPr lang="en" sz="1500">
                <a:solidFill>
                  <a:srgbClr val="434343"/>
                </a:solidFill>
              </a:rPr>
              <a:t> dude was casually strolling …</a:t>
            </a:r>
            <a:endParaRPr sz="1500">
              <a:solidFill>
                <a:srgbClr val="434343"/>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9"/>
          <p:cNvSpPr txBox="1">
            <a:spLocks noGrp="1"/>
          </p:cNvSpPr>
          <p:nvPr>
            <p:ph type="title"/>
          </p:nvPr>
        </p:nvSpPr>
        <p:spPr>
          <a:xfrm>
            <a:off x="311700" y="274320"/>
            <a:ext cx="8522100" cy="603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a:latin typeface="Arial"/>
                <a:ea typeface="Arial"/>
                <a:cs typeface="Arial"/>
                <a:sym typeface="Arial"/>
              </a:rPr>
              <a:t>Context perturbation analysis</a:t>
            </a:r>
            <a:endParaRPr>
              <a:latin typeface="Arial"/>
              <a:ea typeface="Arial"/>
              <a:cs typeface="Arial"/>
              <a:sym typeface="Arial"/>
            </a:endParaRPr>
          </a:p>
        </p:txBody>
      </p:sp>
      <p:sp>
        <p:nvSpPr>
          <p:cNvPr id="272" name="Google Shape;272;p29"/>
          <p:cNvSpPr txBox="1">
            <a:spLocks noGrp="1"/>
          </p:cNvSpPr>
          <p:nvPr>
            <p:ph type="body" idx="1"/>
          </p:nvPr>
        </p:nvSpPr>
        <p:spPr>
          <a:xfrm>
            <a:off x="311700" y="1005844"/>
            <a:ext cx="8520600" cy="1407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273" name="Google Shape;273;p29"/>
          <p:cNvSpPr txBox="1">
            <a:spLocks noGrp="1"/>
          </p:cNvSpPr>
          <p:nvPr>
            <p:ph type="sldNum" idx="12"/>
          </p:nvPr>
        </p:nvSpPr>
        <p:spPr>
          <a:xfrm>
            <a:off x="8744750" y="4846325"/>
            <a:ext cx="276300" cy="201300"/>
          </a:xfrm>
          <a:prstGeom prst="rect">
            <a:avLst/>
          </a:prstGeom>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
              <a:t>14</a:t>
            </a:fld>
            <a:endParaRPr/>
          </a:p>
        </p:txBody>
      </p:sp>
      <p:pic>
        <p:nvPicPr>
          <p:cNvPr id="274" name="Google Shape;274;p29"/>
          <p:cNvPicPr preferRelativeResize="0"/>
          <p:nvPr/>
        </p:nvPicPr>
        <p:blipFill>
          <a:blip r:embed="rId3">
            <a:alphaModFix/>
          </a:blip>
          <a:stretch>
            <a:fillRect/>
          </a:stretch>
        </p:blipFill>
        <p:spPr>
          <a:xfrm>
            <a:off x="3689525" y="1296894"/>
            <a:ext cx="5055224" cy="2425856"/>
          </a:xfrm>
          <a:prstGeom prst="rect">
            <a:avLst/>
          </a:prstGeom>
          <a:noFill/>
          <a:ln>
            <a:noFill/>
          </a:ln>
        </p:spPr>
      </p:pic>
      <p:sp>
        <p:nvSpPr>
          <p:cNvPr id="275" name="Google Shape;275;p29"/>
          <p:cNvSpPr/>
          <p:nvPr/>
        </p:nvSpPr>
        <p:spPr>
          <a:xfrm>
            <a:off x="3558150" y="3143972"/>
            <a:ext cx="5940000" cy="603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Light"/>
              <a:ea typeface="Roboto Light"/>
              <a:cs typeface="Roboto Light"/>
              <a:sym typeface="Roboto Light"/>
            </a:endParaRPr>
          </a:p>
        </p:txBody>
      </p:sp>
      <p:pic>
        <p:nvPicPr>
          <p:cNvPr id="276" name="Google Shape;276;p29"/>
          <p:cNvPicPr preferRelativeResize="0"/>
          <p:nvPr/>
        </p:nvPicPr>
        <p:blipFill>
          <a:blip r:embed="rId4">
            <a:alphaModFix/>
          </a:blip>
          <a:stretch>
            <a:fillRect/>
          </a:stretch>
        </p:blipFill>
        <p:spPr>
          <a:xfrm>
            <a:off x="405356" y="877925"/>
            <a:ext cx="3152793" cy="3854425"/>
          </a:xfrm>
          <a:prstGeom prst="rect">
            <a:avLst/>
          </a:prstGeom>
          <a:noFill/>
          <a:ln>
            <a:noFill/>
          </a:ln>
        </p:spPr>
      </p:pic>
      <p:sp>
        <p:nvSpPr>
          <p:cNvPr id="277" name="Google Shape;277;p29"/>
          <p:cNvSpPr txBox="1"/>
          <p:nvPr/>
        </p:nvSpPr>
        <p:spPr>
          <a:xfrm>
            <a:off x="3855700" y="3747575"/>
            <a:ext cx="4564200" cy="60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rgbClr val="434343"/>
                </a:solidFill>
              </a:rPr>
              <a:t>Two-toed </a:t>
            </a:r>
            <a:r>
              <a:rPr lang="en" sz="1500" b="1">
                <a:solidFill>
                  <a:srgbClr val="434343"/>
                </a:solidFill>
              </a:rPr>
              <a:t>sloth slough</a:t>
            </a:r>
            <a:r>
              <a:rPr lang="en" sz="1500">
                <a:solidFill>
                  <a:srgbClr val="434343"/>
                </a:solidFill>
              </a:rPr>
              <a:t> dude was casually strolling off of a power lines by a full moon.</a:t>
            </a:r>
            <a:endParaRPr sz="1500">
              <a:solidFill>
                <a:srgbClr val="434343"/>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0"/>
          <p:cNvSpPr txBox="1">
            <a:spLocks noGrp="1"/>
          </p:cNvSpPr>
          <p:nvPr>
            <p:ph type="title"/>
          </p:nvPr>
        </p:nvSpPr>
        <p:spPr>
          <a:xfrm>
            <a:off x="311700" y="274320"/>
            <a:ext cx="8522100" cy="603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a:latin typeface="Arial"/>
                <a:ea typeface="Arial"/>
                <a:cs typeface="Arial"/>
                <a:sym typeface="Arial"/>
              </a:rPr>
              <a:t>Context perturbation analysis</a:t>
            </a:r>
            <a:endParaRPr>
              <a:latin typeface="Arial"/>
              <a:ea typeface="Arial"/>
              <a:cs typeface="Arial"/>
              <a:sym typeface="Arial"/>
            </a:endParaRPr>
          </a:p>
        </p:txBody>
      </p:sp>
      <p:sp>
        <p:nvSpPr>
          <p:cNvPr id="283" name="Google Shape;283;p30"/>
          <p:cNvSpPr txBox="1">
            <a:spLocks noGrp="1"/>
          </p:cNvSpPr>
          <p:nvPr>
            <p:ph type="body" idx="1"/>
          </p:nvPr>
        </p:nvSpPr>
        <p:spPr>
          <a:xfrm>
            <a:off x="311700" y="1005844"/>
            <a:ext cx="8520600" cy="1407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284" name="Google Shape;284;p30"/>
          <p:cNvSpPr txBox="1">
            <a:spLocks noGrp="1"/>
          </p:cNvSpPr>
          <p:nvPr>
            <p:ph type="sldNum" idx="12"/>
          </p:nvPr>
        </p:nvSpPr>
        <p:spPr>
          <a:xfrm>
            <a:off x="8744750" y="4846325"/>
            <a:ext cx="276300" cy="201300"/>
          </a:xfrm>
          <a:prstGeom prst="rect">
            <a:avLst/>
          </a:prstGeom>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
              <a:t>15</a:t>
            </a:fld>
            <a:endParaRPr/>
          </a:p>
        </p:txBody>
      </p:sp>
      <p:pic>
        <p:nvPicPr>
          <p:cNvPr id="285" name="Google Shape;285;p30"/>
          <p:cNvPicPr preferRelativeResize="0"/>
          <p:nvPr/>
        </p:nvPicPr>
        <p:blipFill>
          <a:blip r:embed="rId3">
            <a:alphaModFix/>
          </a:blip>
          <a:stretch>
            <a:fillRect/>
          </a:stretch>
        </p:blipFill>
        <p:spPr>
          <a:xfrm>
            <a:off x="1937850" y="1569494"/>
            <a:ext cx="5055224" cy="242585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1"/>
          <p:cNvSpPr txBox="1">
            <a:spLocks noGrp="1"/>
          </p:cNvSpPr>
          <p:nvPr>
            <p:ph type="title"/>
          </p:nvPr>
        </p:nvSpPr>
        <p:spPr>
          <a:xfrm>
            <a:off x="311700" y="274320"/>
            <a:ext cx="8522100" cy="603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latin typeface="Arial"/>
                <a:ea typeface="Arial"/>
                <a:cs typeface="Arial"/>
                <a:sym typeface="Arial"/>
              </a:rPr>
              <a:t>Takeaways</a:t>
            </a:r>
            <a:endParaRPr>
              <a:latin typeface="Arial"/>
              <a:ea typeface="Arial"/>
              <a:cs typeface="Arial"/>
              <a:sym typeface="Arial"/>
            </a:endParaRPr>
          </a:p>
        </p:txBody>
      </p:sp>
      <p:sp>
        <p:nvSpPr>
          <p:cNvPr id="291" name="Google Shape;291;p31"/>
          <p:cNvSpPr txBox="1">
            <a:spLocks noGrp="1"/>
          </p:cNvSpPr>
          <p:nvPr>
            <p:ph type="body" idx="1"/>
          </p:nvPr>
        </p:nvSpPr>
        <p:spPr>
          <a:xfrm>
            <a:off x="311700" y="1005858"/>
            <a:ext cx="8520600" cy="3319800"/>
          </a:xfrm>
          <a:prstGeom prst="rect">
            <a:avLst/>
          </a:prstGeom>
        </p:spPr>
        <p:txBody>
          <a:bodyPr spcFirstLastPara="1" wrap="square" lIns="91425" tIns="91425" rIns="91425" bIns="91425" anchor="t" anchorCtr="0">
            <a:normAutofit/>
          </a:bodyPr>
          <a:lstStyle/>
          <a:p>
            <a:pPr marL="457200" lvl="0" indent="-304800" algn="l" rtl="0">
              <a:spcBef>
                <a:spcPts val="0"/>
              </a:spcBef>
              <a:spcAft>
                <a:spcPts val="0"/>
              </a:spcAft>
              <a:buSzPts val="1200"/>
              <a:buFont typeface="Arial"/>
              <a:buChar char="-"/>
            </a:pPr>
            <a:r>
              <a:rPr lang="en">
                <a:latin typeface="Arial"/>
                <a:ea typeface="Arial"/>
                <a:cs typeface="Arial"/>
                <a:sym typeface="Arial"/>
              </a:rPr>
              <a:t>Speech LLMs offer a natural way to bring-in external context</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457200" lvl="0" indent="-304800" algn="l" rtl="0">
              <a:spcBef>
                <a:spcPts val="0"/>
              </a:spcBef>
              <a:spcAft>
                <a:spcPts val="0"/>
              </a:spcAft>
              <a:buSzPts val="1200"/>
              <a:buFont typeface="Arial"/>
              <a:buChar char="-"/>
            </a:pPr>
            <a:r>
              <a:rPr lang="en">
                <a:latin typeface="Arial"/>
                <a:ea typeface="Arial"/>
                <a:cs typeface="Arial"/>
                <a:sym typeface="Arial"/>
              </a:rPr>
              <a:t>Significant gains when relevant context is provided and reasonable robustness towards the non-relevant context</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457200" lvl="0" indent="-304800" algn="l" rtl="0">
              <a:spcBef>
                <a:spcPts val="0"/>
              </a:spcBef>
              <a:spcAft>
                <a:spcPts val="0"/>
              </a:spcAft>
              <a:buSzPts val="1200"/>
              <a:buFont typeface="Arial"/>
              <a:buChar char="-"/>
            </a:pPr>
            <a:r>
              <a:rPr lang="en">
                <a:latin typeface="Arial"/>
                <a:ea typeface="Arial"/>
                <a:cs typeface="Arial"/>
                <a:sym typeface="Arial"/>
              </a:rPr>
              <a:t>More work on improving the context usage efficiency is necessary</a:t>
            </a:r>
            <a:endParaRPr>
              <a:latin typeface="Arial"/>
              <a:ea typeface="Arial"/>
              <a:cs typeface="Arial"/>
              <a:sym typeface="Arial"/>
            </a:endParaRPr>
          </a:p>
        </p:txBody>
      </p:sp>
      <p:sp>
        <p:nvSpPr>
          <p:cNvPr id="292" name="Google Shape;292;p31"/>
          <p:cNvSpPr txBox="1">
            <a:spLocks noGrp="1"/>
          </p:cNvSpPr>
          <p:nvPr>
            <p:ph type="sldNum" idx="12"/>
          </p:nvPr>
        </p:nvSpPr>
        <p:spPr>
          <a:xfrm>
            <a:off x="8744750" y="4846325"/>
            <a:ext cx="276300" cy="201300"/>
          </a:xfrm>
          <a:prstGeom prst="rect">
            <a:avLst/>
          </a:prstGeom>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311700" y="198120"/>
            <a:ext cx="8522100" cy="603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latin typeface="Arial"/>
                <a:ea typeface="Arial"/>
                <a:cs typeface="Arial"/>
                <a:sym typeface="Arial"/>
              </a:rPr>
              <a:t>Context in Speech Recognition</a:t>
            </a:r>
            <a:endParaRPr>
              <a:latin typeface="Arial"/>
              <a:ea typeface="Arial"/>
              <a:cs typeface="Arial"/>
              <a:sym typeface="Arial"/>
            </a:endParaRPr>
          </a:p>
        </p:txBody>
      </p:sp>
      <p:sp>
        <p:nvSpPr>
          <p:cNvPr id="90" name="Google Shape;90;p17"/>
          <p:cNvSpPr txBox="1">
            <a:spLocks noGrp="1"/>
          </p:cNvSpPr>
          <p:nvPr>
            <p:ph type="sldNum" idx="12"/>
          </p:nvPr>
        </p:nvSpPr>
        <p:spPr>
          <a:xfrm>
            <a:off x="8744750" y="4846325"/>
            <a:ext cx="276300" cy="201300"/>
          </a:xfrm>
          <a:prstGeom prst="rect">
            <a:avLst/>
          </a:prstGeom>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
              <a:t>2</a:t>
            </a:fld>
            <a:endParaRPr/>
          </a:p>
        </p:txBody>
      </p:sp>
      <p:pic>
        <p:nvPicPr>
          <p:cNvPr id="91" name="Google Shape;91;p17"/>
          <p:cNvPicPr preferRelativeResize="0"/>
          <p:nvPr/>
        </p:nvPicPr>
        <p:blipFill>
          <a:blip r:embed="rId3">
            <a:alphaModFix/>
          </a:blip>
          <a:stretch>
            <a:fillRect/>
          </a:stretch>
        </p:blipFill>
        <p:spPr>
          <a:xfrm>
            <a:off x="2663800" y="653700"/>
            <a:ext cx="3319025" cy="40576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311700" y="274320"/>
            <a:ext cx="8522100" cy="603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latin typeface="Arial"/>
                <a:ea typeface="Arial"/>
                <a:cs typeface="Arial"/>
                <a:sym typeface="Arial"/>
              </a:rPr>
              <a:t>Text-only Large Language Models</a:t>
            </a:r>
            <a:endParaRPr>
              <a:latin typeface="Arial"/>
              <a:ea typeface="Arial"/>
              <a:cs typeface="Arial"/>
              <a:sym typeface="Arial"/>
            </a:endParaRPr>
          </a:p>
        </p:txBody>
      </p:sp>
      <p:sp>
        <p:nvSpPr>
          <p:cNvPr id="97" name="Google Shape;97;p18"/>
          <p:cNvSpPr txBox="1">
            <a:spLocks noGrp="1"/>
          </p:cNvSpPr>
          <p:nvPr>
            <p:ph type="sldNum" idx="12"/>
          </p:nvPr>
        </p:nvSpPr>
        <p:spPr>
          <a:xfrm>
            <a:off x="8744750" y="4846325"/>
            <a:ext cx="276300" cy="201300"/>
          </a:xfrm>
          <a:prstGeom prst="rect">
            <a:avLst/>
          </a:prstGeom>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
              <a:t>3</a:t>
            </a:fld>
            <a:endParaRPr/>
          </a:p>
        </p:txBody>
      </p:sp>
      <p:sp>
        <p:nvSpPr>
          <p:cNvPr id="98" name="Google Shape;98;p18"/>
          <p:cNvSpPr/>
          <p:nvPr/>
        </p:nvSpPr>
        <p:spPr>
          <a:xfrm>
            <a:off x="3358691" y="1262225"/>
            <a:ext cx="4706400" cy="1085700"/>
          </a:xfrm>
          <a:prstGeom prst="roundRect">
            <a:avLst>
              <a:gd name="adj" fmla="val 16667"/>
            </a:avLst>
          </a:prstGeom>
          <a:solidFill>
            <a:srgbClr val="B6D7A8"/>
          </a:solidFill>
          <a:ln>
            <a:noFill/>
          </a:ln>
        </p:spPr>
        <p:txBody>
          <a:bodyPr spcFirstLastPara="1" wrap="square" lIns="192325" tIns="192325" rIns="192325" bIns="192325" anchor="ctr" anchorCtr="0">
            <a:noAutofit/>
          </a:bodyPr>
          <a:lstStyle/>
          <a:p>
            <a:pPr marL="0" lvl="0" indent="0" algn="l" rtl="0">
              <a:spcBef>
                <a:spcPts val="0"/>
              </a:spcBef>
              <a:spcAft>
                <a:spcPts val="0"/>
              </a:spcAft>
              <a:buNone/>
            </a:pPr>
            <a:r>
              <a:rPr lang="en" sz="1900"/>
              <a:t>          LLM decoder</a:t>
            </a:r>
            <a:endParaRPr sz="1900"/>
          </a:p>
        </p:txBody>
      </p:sp>
      <p:sp>
        <p:nvSpPr>
          <p:cNvPr id="99" name="Google Shape;99;p18"/>
          <p:cNvSpPr/>
          <p:nvPr/>
        </p:nvSpPr>
        <p:spPr>
          <a:xfrm>
            <a:off x="6560625" y="3636500"/>
            <a:ext cx="1738800" cy="639300"/>
          </a:xfrm>
          <a:prstGeom prst="roundRect">
            <a:avLst>
              <a:gd name="adj" fmla="val 16667"/>
            </a:avLst>
          </a:prstGeom>
          <a:noFill/>
          <a:ln w="9525" cap="flat" cmpd="sng">
            <a:solidFill>
              <a:srgbClr val="F9CB9C"/>
            </a:solidFill>
            <a:prstDash val="solid"/>
            <a:round/>
            <a:headEnd type="none" w="sm" len="sm"/>
            <a:tailEnd type="none" w="sm" len="sm"/>
          </a:ln>
        </p:spPr>
        <p:txBody>
          <a:bodyPr spcFirstLastPara="1" wrap="square" lIns="192325" tIns="192325" rIns="192325" bIns="192325" anchor="ctr" anchorCtr="0">
            <a:noAutofit/>
          </a:bodyPr>
          <a:lstStyle/>
          <a:p>
            <a:pPr marL="0" lvl="0" indent="0" algn="ctr" rtl="0">
              <a:spcBef>
                <a:spcPts val="0"/>
              </a:spcBef>
              <a:spcAft>
                <a:spcPts val="0"/>
              </a:spcAft>
              <a:buNone/>
            </a:pPr>
            <a:r>
              <a:rPr lang="en" sz="1900"/>
              <a:t>Target text</a:t>
            </a:r>
            <a:endParaRPr sz="1900"/>
          </a:p>
        </p:txBody>
      </p:sp>
      <p:cxnSp>
        <p:nvCxnSpPr>
          <p:cNvPr id="100" name="Google Shape;100;p18"/>
          <p:cNvCxnSpPr/>
          <p:nvPr/>
        </p:nvCxnSpPr>
        <p:spPr>
          <a:xfrm>
            <a:off x="4846546" y="2845692"/>
            <a:ext cx="236400" cy="0"/>
          </a:xfrm>
          <a:prstGeom prst="straightConnector1">
            <a:avLst/>
          </a:prstGeom>
          <a:noFill/>
          <a:ln w="9525" cap="flat" cmpd="sng">
            <a:solidFill>
              <a:srgbClr val="A4C2F4"/>
            </a:solidFill>
            <a:prstDash val="dot"/>
            <a:round/>
            <a:headEnd type="none" w="med" len="med"/>
            <a:tailEnd type="none" w="med" len="med"/>
          </a:ln>
        </p:spPr>
      </p:cxnSp>
      <p:sp>
        <p:nvSpPr>
          <p:cNvPr id="101" name="Google Shape;101;p18"/>
          <p:cNvSpPr/>
          <p:nvPr/>
        </p:nvSpPr>
        <p:spPr>
          <a:xfrm>
            <a:off x="5699177" y="2735994"/>
            <a:ext cx="694800" cy="229200"/>
          </a:xfrm>
          <a:prstGeom prst="roundRect">
            <a:avLst>
              <a:gd name="adj" fmla="val 16667"/>
            </a:avLst>
          </a:prstGeom>
          <a:solidFill>
            <a:srgbClr val="F9CB9C"/>
          </a:solidFill>
          <a:ln>
            <a:noFill/>
          </a:ln>
        </p:spPr>
        <p:txBody>
          <a:bodyPr spcFirstLastPara="1" wrap="square" lIns="192325" tIns="192325" rIns="192325" bIns="192325" anchor="ctr" anchorCtr="0">
            <a:noAutofit/>
          </a:bodyPr>
          <a:lstStyle/>
          <a:p>
            <a:pPr marL="0" lvl="0" indent="0" algn="l" rtl="0">
              <a:spcBef>
                <a:spcPts val="0"/>
              </a:spcBef>
              <a:spcAft>
                <a:spcPts val="0"/>
              </a:spcAft>
              <a:buNone/>
            </a:pPr>
            <a:endParaRPr sz="1200"/>
          </a:p>
        </p:txBody>
      </p:sp>
      <p:sp>
        <p:nvSpPr>
          <p:cNvPr id="102" name="Google Shape;102;p18"/>
          <p:cNvSpPr/>
          <p:nvPr/>
        </p:nvSpPr>
        <p:spPr>
          <a:xfrm>
            <a:off x="6563354" y="2741184"/>
            <a:ext cx="428100" cy="229200"/>
          </a:xfrm>
          <a:prstGeom prst="roundRect">
            <a:avLst>
              <a:gd name="adj" fmla="val 16667"/>
            </a:avLst>
          </a:prstGeom>
          <a:solidFill>
            <a:srgbClr val="F9CB9C"/>
          </a:solidFill>
          <a:ln>
            <a:noFill/>
          </a:ln>
        </p:spPr>
        <p:txBody>
          <a:bodyPr spcFirstLastPara="1" wrap="square" lIns="192325" tIns="192325" rIns="192325" bIns="192325" anchor="ctr" anchorCtr="0">
            <a:noAutofit/>
          </a:bodyPr>
          <a:lstStyle/>
          <a:p>
            <a:pPr marL="0" lvl="0" indent="0" algn="l" rtl="0">
              <a:spcBef>
                <a:spcPts val="0"/>
              </a:spcBef>
              <a:spcAft>
                <a:spcPts val="0"/>
              </a:spcAft>
              <a:buNone/>
            </a:pPr>
            <a:endParaRPr/>
          </a:p>
        </p:txBody>
      </p:sp>
      <p:cxnSp>
        <p:nvCxnSpPr>
          <p:cNvPr id="103" name="Google Shape;103;p18"/>
          <p:cNvCxnSpPr/>
          <p:nvPr/>
        </p:nvCxnSpPr>
        <p:spPr>
          <a:xfrm>
            <a:off x="6793785" y="3132086"/>
            <a:ext cx="0" cy="425100"/>
          </a:xfrm>
          <a:prstGeom prst="straightConnector1">
            <a:avLst/>
          </a:prstGeom>
          <a:noFill/>
          <a:ln w="19050" cap="flat" cmpd="sng">
            <a:solidFill>
              <a:srgbClr val="F9CB9C"/>
            </a:solidFill>
            <a:prstDash val="solid"/>
            <a:round/>
            <a:headEnd type="none" w="med" len="med"/>
            <a:tailEnd type="triangle" w="med" len="med"/>
          </a:ln>
        </p:spPr>
      </p:cxnSp>
      <p:sp>
        <p:nvSpPr>
          <p:cNvPr id="104" name="Google Shape;104;p18"/>
          <p:cNvSpPr/>
          <p:nvPr/>
        </p:nvSpPr>
        <p:spPr>
          <a:xfrm>
            <a:off x="7126277" y="2736001"/>
            <a:ext cx="428100" cy="229200"/>
          </a:xfrm>
          <a:prstGeom prst="roundRect">
            <a:avLst>
              <a:gd name="adj" fmla="val 16667"/>
            </a:avLst>
          </a:prstGeom>
          <a:solidFill>
            <a:srgbClr val="F9CB9C"/>
          </a:solidFill>
          <a:ln>
            <a:noFill/>
          </a:ln>
        </p:spPr>
        <p:txBody>
          <a:bodyPr spcFirstLastPara="1" wrap="square" lIns="192325" tIns="192325" rIns="192325" bIns="192325" anchor="ctr" anchorCtr="0">
            <a:noAutofit/>
          </a:bodyPr>
          <a:lstStyle/>
          <a:p>
            <a:pPr marL="0" lvl="0" indent="0" algn="l" rtl="0">
              <a:spcBef>
                <a:spcPts val="0"/>
              </a:spcBef>
              <a:spcAft>
                <a:spcPts val="0"/>
              </a:spcAft>
              <a:buNone/>
            </a:pPr>
            <a:endParaRPr/>
          </a:p>
        </p:txBody>
      </p:sp>
      <p:sp>
        <p:nvSpPr>
          <p:cNvPr id="105" name="Google Shape;105;p18"/>
          <p:cNvSpPr/>
          <p:nvPr/>
        </p:nvSpPr>
        <p:spPr>
          <a:xfrm>
            <a:off x="7647254" y="2749416"/>
            <a:ext cx="428100" cy="229200"/>
          </a:xfrm>
          <a:prstGeom prst="roundRect">
            <a:avLst>
              <a:gd name="adj" fmla="val 16667"/>
            </a:avLst>
          </a:prstGeom>
          <a:solidFill>
            <a:srgbClr val="F9CB9C"/>
          </a:solidFill>
          <a:ln>
            <a:noFill/>
          </a:ln>
        </p:spPr>
        <p:txBody>
          <a:bodyPr spcFirstLastPara="1" wrap="square" lIns="192325" tIns="192325" rIns="192325" bIns="192325" anchor="ctr" anchorCtr="0">
            <a:noAutofit/>
          </a:bodyPr>
          <a:lstStyle/>
          <a:p>
            <a:pPr marL="0" lvl="0" indent="0" algn="l" rtl="0">
              <a:spcBef>
                <a:spcPts val="0"/>
              </a:spcBef>
              <a:spcAft>
                <a:spcPts val="0"/>
              </a:spcAft>
              <a:buNone/>
            </a:pPr>
            <a:endParaRPr/>
          </a:p>
        </p:txBody>
      </p:sp>
      <p:cxnSp>
        <p:nvCxnSpPr>
          <p:cNvPr id="106" name="Google Shape;106;p18"/>
          <p:cNvCxnSpPr/>
          <p:nvPr/>
        </p:nvCxnSpPr>
        <p:spPr>
          <a:xfrm>
            <a:off x="7360923" y="3129498"/>
            <a:ext cx="0" cy="425100"/>
          </a:xfrm>
          <a:prstGeom prst="straightConnector1">
            <a:avLst/>
          </a:prstGeom>
          <a:noFill/>
          <a:ln w="19050" cap="flat" cmpd="sng">
            <a:solidFill>
              <a:srgbClr val="F9CB9C"/>
            </a:solidFill>
            <a:prstDash val="solid"/>
            <a:round/>
            <a:headEnd type="none" w="med" len="med"/>
            <a:tailEnd type="triangle" w="med" len="med"/>
          </a:ln>
        </p:spPr>
      </p:cxnSp>
      <p:cxnSp>
        <p:nvCxnSpPr>
          <p:cNvPr id="107" name="Google Shape;107;p18"/>
          <p:cNvCxnSpPr/>
          <p:nvPr/>
        </p:nvCxnSpPr>
        <p:spPr>
          <a:xfrm>
            <a:off x="7861308" y="3136211"/>
            <a:ext cx="0" cy="425100"/>
          </a:xfrm>
          <a:prstGeom prst="straightConnector1">
            <a:avLst/>
          </a:prstGeom>
          <a:noFill/>
          <a:ln w="19050" cap="flat" cmpd="sng">
            <a:solidFill>
              <a:srgbClr val="F9CB9C"/>
            </a:solidFill>
            <a:prstDash val="solid"/>
            <a:round/>
            <a:headEnd type="none" w="med" len="med"/>
            <a:tailEnd type="triangle" w="med" len="med"/>
          </a:ln>
        </p:spPr>
      </p:cxnSp>
      <p:sp>
        <p:nvSpPr>
          <p:cNvPr id="108" name="Google Shape;108;p18"/>
          <p:cNvSpPr/>
          <p:nvPr/>
        </p:nvSpPr>
        <p:spPr>
          <a:xfrm>
            <a:off x="1400600" y="2742557"/>
            <a:ext cx="428100" cy="229200"/>
          </a:xfrm>
          <a:prstGeom prst="roundRect">
            <a:avLst>
              <a:gd name="adj" fmla="val 16667"/>
            </a:avLst>
          </a:prstGeom>
          <a:solidFill>
            <a:srgbClr val="F9CB9C"/>
          </a:solidFill>
          <a:ln>
            <a:noFill/>
          </a:ln>
        </p:spPr>
        <p:txBody>
          <a:bodyPr spcFirstLastPara="1" wrap="square" lIns="192325" tIns="192325" rIns="192325" bIns="192325" anchor="ctr" anchorCtr="0">
            <a:noAutofit/>
          </a:bodyPr>
          <a:lstStyle/>
          <a:p>
            <a:pPr marL="0" lvl="0" indent="0" algn="l" rtl="0">
              <a:spcBef>
                <a:spcPts val="0"/>
              </a:spcBef>
              <a:spcAft>
                <a:spcPts val="0"/>
              </a:spcAft>
              <a:buNone/>
            </a:pPr>
            <a:endParaRPr/>
          </a:p>
        </p:txBody>
      </p:sp>
      <p:sp>
        <p:nvSpPr>
          <p:cNvPr id="109" name="Google Shape;109;p18"/>
          <p:cNvSpPr/>
          <p:nvPr/>
        </p:nvSpPr>
        <p:spPr>
          <a:xfrm>
            <a:off x="1992421" y="2742557"/>
            <a:ext cx="428100" cy="229200"/>
          </a:xfrm>
          <a:prstGeom prst="roundRect">
            <a:avLst>
              <a:gd name="adj" fmla="val 16667"/>
            </a:avLst>
          </a:prstGeom>
          <a:solidFill>
            <a:srgbClr val="F9CB9C"/>
          </a:solidFill>
          <a:ln>
            <a:noFill/>
          </a:ln>
        </p:spPr>
        <p:txBody>
          <a:bodyPr spcFirstLastPara="1" wrap="square" lIns="192325" tIns="192325" rIns="192325" bIns="192325" anchor="ctr" anchorCtr="0">
            <a:noAutofit/>
          </a:bodyPr>
          <a:lstStyle/>
          <a:p>
            <a:pPr marL="0" lvl="0" indent="0" algn="l" rtl="0">
              <a:spcBef>
                <a:spcPts val="0"/>
              </a:spcBef>
              <a:spcAft>
                <a:spcPts val="0"/>
              </a:spcAft>
              <a:buNone/>
            </a:pPr>
            <a:endParaRPr/>
          </a:p>
        </p:txBody>
      </p:sp>
      <p:sp>
        <p:nvSpPr>
          <p:cNvPr id="110" name="Google Shape;110;p18"/>
          <p:cNvSpPr/>
          <p:nvPr/>
        </p:nvSpPr>
        <p:spPr>
          <a:xfrm>
            <a:off x="2543412" y="2724989"/>
            <a:ext cx="428100" cy="229200"/>
          </a:xfrm>
          <a:prstGeom prst="roundRect">
            <a:avLst>
              <a:gd name="adj" fmla="val 16667"/>
            </a:avLst>
          </a:prstGeom>
          <a:solidFill>
            <a:srgbClr val="F9CB9C"/>
          </a:solidFill>
          <a:ln>
            <a:noFill/>
          </a:ln>
        </p:spPr>
        <p:txBody>
          <a:bodyPr spcFirstLastPara="1" wrap="square" lIns="192325" tIns="192325" rIns="192325" bIns="192325" anchor="ctr" anchorCtr="0">
            <a:noAutofit/>
          </a:bodyPr>
          <a:lstStyle/>
          <a:p>
            <a:pPr marL="0" lvl="0" indent="0" algn="l" rtl="0">
              <a:spcBef>
                <a:spcPts val="0"/>
              </a:spcBef>
              <a:spcAft>
                <a:spcPts val="0"/>
              </a:spcAft>
              <a:buNone/>
            </a:pPr>
            <a:endParaRPr/>
          </a:p>
        </p:txBody>
      </p:sp>
      <p:sp>
        <p:nvSpPr>
          <p:cNvPr id="111" name="Google Shape;111;p18"/>
          <p:cNvSpPr/>
          <p:nvPr/>
        </p:nvSpPr>
        <p:spPr>
          <a:xfrm>
            <a:off x="3135234" y="2724989"/>
            <a:ext cx="428100" cy="229200"/>
          </a:xfrm>
          <a:prstGeom prst="roundRect">
            <a:avLst>
              <a:gd name="adj" fmla="val 16667"/>
            </a:avLst>
          </a:prstGeom>
          <a:solidFill>
            <a:srgbClr val="F9CB9C"/>
          </a:solidFill>
          <a:ln>
            <a:noFill/>
          </a:ln>
        </p:spPr>
        <p:txBody>
          <a:bodyPr spcFirstLastPara="1" wrap="square" lIns="192325" tIns="192325" rIns="192325" bIns="192325" anchor="ctr" anchorCtr="0">
            <a:noAutofit/>
          </a:bodyPr>
          <a:lstStyle/>
          <a:p>
            <a:pPr marL="0" lvl="0" indent="0" algn="l" rtl="0">
              <a:spcBef>
                <a:spcPts val="0"/>
              </a:spcBef>
              <a:spcAft>
                <a:spcPts val="0"/>
              </a:spcAft>
              <a:buNone/>
            </a:pPr>
            <a:endParaRPr/>
          </a:p>
        </p:txBody>
      </p:sp>
      <p:sp>
        <p:nvSpPr>
          <p:cNvPr id="112" name="Google Shape;112;p18"/>
          <p:cNvSpPr/>
          <p:nvPr/>
        </p:nvSpPr>
        <p:spPr>
          <a:xfrm>
            <a:off x="3727055" y="2724989"/>
            <a:ext cx="428100" cy="229200"/>
          </a:xfrm>
          <a:prstGeom prst="roundRect">
            <a:avLst>
              <a:gd name="adj" fmla="val 16667"/>
            </a:avLst>
          </a:prstGeom>
          <a:solidFill>
            <a:srgbClr val="F9CB9C"/>
          </a:solidFill>
          <a:ln>
            <a:noFill/>
          </a:ln>
        </p:spPr>
        <p:txBody>
          <a:bodyPr spcFirstLastPara="1" wrap="square" lIns="192325" tIns="192325" rIns="192325" bIns="192325" anchor="ctr" anchorCtr="0">
            <a:noAutofit/>
          </a:bodyPr>
          <a:lstStyle/>
          <a:p>
            <a:pPr marL="0" lvl="0" indent="0" algn="l" rtl="0">
              <a:spcBef>
                <a:spcPts val="0"/>
              </a:spcBef>
              <a:spcAft>
                <a:spcPts val="0"/>
              </a:spcAft>
              <a:buNone/>
            </a:pPr>
            <a:endParaRPr/>
          </a:p>
        </p:txBody>
      </p:sp>
      <p:sp>
        <p:nvSpPr>
          <p:cNvPr id="113" name="Google Shape;113;p18"/>
          <p:cNvSpPr/>
          <p:nvPr/>
        </p:nvSpPr>
        <p:spPr>
          <a:xfrm>
            <a:off x="1363100" y="2648425"/>
            <a:ext cx="4259400" cy="875700"/>
          </a:xfrm>
          <a:prstGeom prst="roundRect">
            <a:avLst>
              <a:gd name="adj" fmla="val 16667"/>
            </a:avLst>
          </a:prstGeom>
          <a:noFill/>
          <a:ln w="9525" cap="flat" cmpd="sng">
            <a:solidFill>
              <a:srgbClr val="E69138"/>
            </a:solidFill>
            <a:prstDash val="solid"/>
            <a:round/>
            <a:headEnd type="none" w="sm" len="sm"/>
            <a:tailEnd type="none" w="sm" len="sm"/>
          </a:ln>
        </p:spPr>
        <p:txBody>
          <a:bodyPr spcFirstLastPara="1" wrap="square" lIns="192325" tIns="192325" rIns="192325" bIns="192325" anchor="ctr" anchorCtr="0">
            <a:noAutofit/>
          </a:bodyPr>
          <a:lstStyle/>
          <a:p>
            <a:pPr marL="0" lvl="0" indent="0" algn="l" rtl="0">
              <a:spcBef>
                <a:spcPts val="0"/>
              </a:spcBef>
              <a:spcAft>
                <a:spcPts val="0"/>
              </a:spcAft>
              <a:buNone/>
            </a:pPr>
            <a:endParaRPr/>
          </a:p>
        </p:txBody>
      </p:sp>
      <p:sp>
        <p:nvSpPr>
          <p:cNvPr id="114" name="Google Shape;114;p18"/>
          <p:cNvSpPr txBox="1"/>
          <p:nvPr/>
        </p:nvSpPr>
        <p:spPr>
          <a:xfrm>
            <a:off x="2623453" y="2845703"/>
            <a:ext cx="2872800" cy="681000"/>
          </a:xfrm>
          <a:prstGeom prst="rect">
            <a:avLst/>
          </a:prstGeom>
          <a:noFill/>
          <a:ln>
            <a:noFill/>
          </a:ln>
        </p:spPr>
        <p:txBody>
          <a:bodyPr spcFirstLastPara="1" wrap="square" lIns="192325" tIns="192325" rIns="192325" bIns="192325" anchor="t" anchorCtr="0">
            <a:spAutoFit/>
          </a:bodyPr>
          <a:lstStyle/>
          <a:p>
            <a:pPr marL="0" lvl="0" indent="0" algn="l" rtl="0">
              <a:spcBef>
                <a:spcPts val="0"/>
              </a:spcBef>
              <a:spcAft>
                <a:spcPts val="0"/>
              </a:spcAft>
              <a:buNone/>
            </a:pPr>
            <a:r>
              <a:rPr lang="en" sz="1900"/>
              <a:t>Text instruction</a:t>
            </a:r>
            <a:endParaRPr sz="1900"/>
          </a:p>
        </p:txBody>
      </p:sp>
      <p:sp>
        <p:nvSpPr>
          <p:cNvPr id="115" name="Google Shape;115;p18"/>
          <p:cNvSpPr/>
          <p:nvPr/>
        </p:nvSpPr>
        <p:spPr>
          <a:xfrm>
            <a:off x="5976009" y="1532076"/>
            <a:ext cx="1644000" cy="502500"/>
          </a:xfrm>
          <a:prstGeom prst="roundRect">
            <a:avLst>
              <a:gd name="adj" fmla="val 16667"/>
            </a:avLst>
          </a:prstGeom>
          <a:solidFill>
            <a:srgbClr val="F9CB9C"/>
          </a:solidFill>
          <a:ln w="9525" cap="flat" cmpd="sng">
            <a:solidFill>
              <a:srgbClr val="000000"/>
            </a:solidFill>
            <a:prstDash val="solid"/>
            <a:round/>
            <a:headEnd type="none" w="sm" len="sm"/>
            <a:tailEnd type="none" w="sm" len="sm"/>
          </a:ln>
        </p:spPr>
        <p:txBody>
          <a:bodyPr spcFirstLastPara="1" wrap="square" lIns="192325" tIns="192325" rIns="192325" bIns="192325" anchor="ctr" anchorCtr="0">
            <a:noAutofit/>
          </a:bodyPr>
          <a:lstStyle/>
          <a:p>
            <a:pPr marL="0" lvl="0" indent="0" algn="l" rtl="0">
              <a:spcBef>
                <a:spcPts val="0"/>
              </a:spcBef>
              <a:spcAft>
                <a:spcPts val="0"/>
              </a:spcAft>
              <a:buNone/>
            </a:pPr>
            <a:r>
              <a:rPr lang="en" sz="1600"/>
              <a:t>Self-attention</a:t>
            </a:r>
            <a:endParaRPr sz="1600"/>
          </a:p>
        </p:txBody>
      </p:sp>
      <p:cxnSp>
        <p:nvCxnSpPr>
          <p:cNvPr id="116" name="Google Shape;116;p18"/>
          <p:cNvCxnSpPr/>
          <p:nvPr/>
        </p:nvCxnSpPr>
        <p:spPr>
          <a:xfrm rot="10800000" flipH="1">
            <a:off x="5280868" y="2061204"/>
            <a:ext cx="1495800" cy="684000"/>
          </a:xfrm>
          <a:prstGeom prst="straightConnector1">
            <a:avLst/>
          </a:prstGeom>
          <a:noFill/>
          <a:ln w="9525" cap="flat" cmpd="sng">
            <a:solidFill>
              <a:srgbClr val="000000"/>
            </a:solidFill>
            <a:prstDash val="dashDot"/>
            <a:round/>
            <a:headEnd type="none" w="med" len="med"/>
            <a:tailEnd type="none" w="med" len="med"/>
          </a:ln>
        </p:spPr>
      </p:cxnSp>
      <p:cxnSp>
        <p:nvCxnSpPr>
          <p:cNvPr id="117" name="Google Shape;117;p18"/>
          <p:cNvCxnSpPr/>
          <p:nvPr/>
        </p:nvCxnSpPr>
        <p:spPr>
          <a:xfrm rot="10800000" flipH="1">
            <a:off x="5970377" y="2060994"/>
            <a:ext cx="807900" cy="675000"/>
          </a:xfrm>
          <a:prstGeom prst="straightConnector1">
            <a:avLst/>
          </a:prstGeom>
          <a:noFill/>
          <a:ln w="9525" cap="flat" cmpd="sng">
            <a:solidFill>
              <a:srgbClr val="000000"/>
            </a:solidFill>
            <a:prstDash val="dashDot"/>
            <a:round/>
            <a:headEnd type="none" w="med" len="med"/>
            <a:tailEnd type="none" w="med" len="med"/>
          </a:ln>
        </p:spPr>
      </p:cxnSp>
      <p:cxnSp>
        <p:nvCxnSpPr>
          <p:cNvPr id="118" name="Google Shape;118;p18"/>
          <p:cNvCxnSpPr/>
          <p:nvPr/>
        </p:nvCxnSpPr>
        <p:spPr>
          <a:xfrm rot="10800000" flipH="1">
            <a:off x="1572818" y="2035804"/>
            <a:ext cx="5276700" cy="709500"/>
          </a:xfrm>
          <a:prstGeom prst="straightConnector1">
            <a:avLst/>
          </a:prstGeom>
          <a:noFill/>
          <a:ln w="9525" cap="flat" cmpd="sng">
            <a:solidFill>
              <a:srgbClr val="000000"/>
            </a:solidFill>
            <a:prstDash val="dashDot"/>
            <a:round/>
            <a:headEnd type="none" w="med" len="med"/>
            <a:tailEnd type="none" w="med" len="med"/>
          </a:ln>
        </p:spPr>
      </p:cxnSp>
      <p:cxnSp>
        <p:nvCxnSpPr>
          <p:cNvPr id="119" name="Google Shape;119;p18"/>
          <p:cNvCxnSpPr/>
          <p:nvPr/>
        </p:nvCxnSpPr>
        <p:spPr>
          <a:xfrm rot="10800000" flipH="1">
            <a:off x="3919218" y="2035879"/>
            <a:ext cx="2930400" cy="675900"/>
          </a:xfrm>
          <a:prstGeom prst="straightConnector1">
            <a:avLst/>
          </a:prstGeom>
          <a:noFill/>
          <a:ln w="9525" cap="flat" cmpd="sng">
            <a:solidFill>
              <a:srgbClr val="000000"/>
            </a:solidFill>
            <a:prstDash val="dashDot"/>
            <a:round/>
            <a:headEnd type="none" w="med" len="med"/>
            <a:tailEnd type="none" w="med" len="med"/>
          </a:ln>
        </p:spPr>
      </p:cxnSp>
      <p:cxnSp>
        <p:nvCxnSpPr>
          <p:cNvPr id="120" name="Google Shape;120;p18"/>
          <p:cNvCxnSpPr/>
          <p:nvPr/>
        </p:nvCxnSpPr>
        <p:spPr>
          <a:xfrm rot="10800000" flipH="1">
            <a:off x="3337250" y="2035700"/>
            <a:ext cx="3512400" cy="702900"/>
          </a:xfrm>
          <a:prstGeom prst="straightConnector1">
            <a:avLst/>
          </a:prstGeom>
          <a:noFill/>
          <a:ln w="9525" cap="flat" cmpd="sng">
            <a:solidFill>
              <a:srgbClr val="000000"/>
            </a:solidFill>
            <a:prstDash val="dashDot"/>
            <a:round/>
            <a:headEnd type="none" w="med" len="med"/>
            <a:tailEnd type="none" w="med" len="med"/>
          </a:ln>
        </p:spPr>
      </p:cxnSp>
      <p:cxnSp>
        <p:nvCxnSpPr>
          <p:cNvPr id="121" name="Google Shape;121;p18"/>
          <p:cNvCxnSpPr/>
          <p:nvPr/>
        </p:nvCxnSpPr>
        <p:spPr>
          <a:xfrm rot="10800000" flipH="1">
            <a:off x="4630218" y="2035929"/>
            <a:ext cx="2219100" cy="716100"/>
          </a:xfrm>
          <a:prstGeom prst="straightConnector1">
            <a:avLst/>
          </a:prstGeom>
          <a:noFill/>
          <a:ln w="9525" cap="flat" cmpd="sng">
            <a:solidFill>
              <a:srgbClr val="000000"/>
            </a:solidFill>
            <a:prstDash val="dashDot"/>
            <a:round/>
            <a:headEnd type="none" w="med" len="med"/>
            <a:tailEnd type="none" w="med" len="med"/>
          </a:ln>
        </p:spPr>
      </p:cxnSp>
      <p:cxnSp>
        <p:nvCxnSpPr>
          <p:cNvPr id="122" name="Google Shape;122;p18"/>
          <p:cNvCxnSpPr/>
          <p:nvPr/>
        </p:nvCxnSpPr>
        <p:spPr>
          <a:xfrm rot="10800000" flipH="1">
            <a:off x="2686418" y="2035804"/>
            <a:ext cx="4163100" cy="696000"/>
          </a:xfrm>
          <a:prstGeom prst="straightConnector1">
            <a:avLst/>
          </a:prstGeom>
          <a:noFill/>
          <a:ln w="9525" cap="flat" cmpd="sng">
            <a:solidFill>
              <a:srgbClr val="000000"/>
            </a:solidFill>
            <a:prstDash val="dashDot"/>
            <a:round/>
            <a:headEnd type="none" w="med" len="med"/>
            <a:tailEnd type="none" w="med" len="med"/>
          </a:ln>
        </p:spPr>
      </p:cxnSp>
      <p:cxnSp>
        <p:nvCxnSpPr>
          <p:cNvPr id="123" name="Google Shape;123;p18"/>
          <p:cNvCxnSpPr/>
          <p:nvPr/>
        </p:nvCxnSpPr>
        <p:spPr>
          <a:xfrm rot="10800000" flipH="1">
            <a:off x="2143118" y="2035804"/>
            <a:ext cx="4706400" cy="709500"/>
          </a:xfrm>
          <a:prstGeom prst="straightConnector1">
            <a:avLst/>
          </a:prstGeom>
          <a:noFill/>
          <a:ln w="9525" cap="flat" cmpd="sng">
            <a:solidFill>
              <a:srgbClr val="000000"/>
            </a:solidFill>
            <a:prstDash val="dashDot"/>
            <a:round/>
            <a:headEnd type="none" w="med" len="med"/>
            <a:tailEnd type="none" w="med" len="med"/>
          </a:ln>
        </p:spPr>
      </p:cxnSp>
      <p:sp>
        <p:nvSpPr>
          <p:cNvPr id="124" name="Google Shape;124;p18"/>
          <p:cNvSpPr txBox="1"/>
          <p:nvPr/>
        </p:nvSpPr>
        <p:spPr>
          <a:xfrm>
            <a:off x="5662681" y="2637989"/>
            <a:ext cx="860400" cy="18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[/INST]</a:t>
            </a:r>
            <a:endParaRPr/>
          </a:p>
        </p:txBody>
      </p:sp>
      <p:cxnSp>
        <p:nvCxnSpPr>
          <p:cNvPr id="125" name="Google Shape;125;p18"/>
          <p:cNvCxnSpPr>
            <a:stCxn id="102" idx="0"/>
            <a:endCxn id="115" idx="2"/>
          </p:cNvCxnSpPr>
          <p:nvPr/>
        </p:nvCxnSpPr>
        <p:spPr>
          <a:xfrm rot="10800000" flipH="1">
            <a:off x="6777404" y="2034684"/>
            <a:ext cx="20700" cy="706500"/>
          </a:xfrm>
          <a:prstGeom prst="straightConnector1">
            <a:avLst/>
          </a:prstGeom>
          <a:noFill/>
          <a:ln w="9525" cap="flat" cmpd="sng">
            <a:solidFill>
              <a:srgbClr val="000000"/>
            </a:solidFill>
            <a:prstDash val="dashDot"/>
            <a:round/>
            <a:headEnd type="none" w="med" len="med"/>
            <a:tailEnd type="none" w="med" len="med"/>
          </a:ln>
        </p:spPr>
      </p:cxnSp>
      <p:sp>
        <p:nvSpPr>
          <p:cNvPr id="126" name="Google Shape;126;p18"/>
          <p:cNvSpPr/>
          <p:nvPr/>
        </p:nvSpPr>
        <p:spPr>
          <a:xfrm>
            <a:off x="4358702" y="2732226"/>
            <a:ext cx="428100" cy="229200"/>
          </a:xfrm>
          <a:prstGeom prst="roundRect">
            <a:avLst>
              <a:gd name="adj" fmla="val 16667"/>
            </a:avLst>
          </a:prstGeom>
          <a:solidFill>
            <a:srgbClr val="F9CB9C"/>
          </a:solidFill>
          <a:ln>
            <a:noFill/>
          </a:ln>
        </p:spPr>
        <p:txBody>
          <a:bodyPr spcFirstLastPara="1" wrap="square" lIns="192325" tIns="192325" rIns="192325" bIns="192325" anchor="ctr" anchorCtr="0">
            <a:noAutofit/>
          </a:bodyPr>
          <a:lstStyle/>
          <a:p>
            <a:pPr marL="0" lvl="0" indent="0" algn="l" rtl="0">
              <a:spcBef>
                <a:spcPts val="0"/>
              </a:spcBef>
              <a:spcAft>
                <a:spcPts val="0"/>
              </a:spcAft>
              <a:buNone/>
            </a:pPr>
            <a:endParaRPr/>
          </a:p>
        </p:txBody>
      </p:sp>
      <p:sp>
        <p:nvSpPr>
          <p:cNvPr id="127" name="Google Shape;127;p18"/>
          <p:cNvSpPr/>
          <p:nvPr/>
        </p:nvSpPr>
        <p:spPr>
          <a:xfrm>
            <a:off x="5092052" y="2732226"/>
            <a:ext cx="428100" cy="229200"/>
          </a:xfrm>
          <a:prstGeom prst="roundRect">
            <a:avLst>
              <a:gd name="adj" fmla="val 16667"/>
            </a:avLst>
          </a:prstGeom>
          <a:solidFill>
            <a:srgbClr val="F9CB9C"/>
          </a:solidFill>
          <a:ln>
            <a:noFill/>
          </a:ln>
        </p:spPr>
        <p:txBody>
          <a:bodyPr spcFirstLastPara="1" wrap="square" lIns="192325" tIns="192325" rIns="192325" bIns="1923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9"/>
          <p:cNvSpPr txBox="1">
            <a:spLocks noGrp="1"/>
          </p:cNvSpPr>
          <p:nvPr>
            <p:ph type="title"/>
          </p:nvPr>
        </p:nvSpPr>
        <p:spPr>
          <a:xfrm>
            <a:off x="311700" y="274320"/>
            <a:ext cx="8522100" cy="603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latin typeface="Arial"/>
                <a:ea typeface="Arial"/>
                <a:cs typeface="Arial"/>
                <a:sym typeface="Arial"/>
              </a:rPr>
              <a:t>Speech Large Language Models</a:t>
            </a:r>
            <a:endParaRPr>
              <a:latin typeface="Arial"/>
              <a:ea typeface="Arial"/>
              <a:cs typeface="Arial"/>
              <a:sym typeface="Arial"/>
            </a:endParaRPr>
          </a:p>
        </p:txBody>
      </p:sp>
      <p:sp>
        <p:nvSpPr>
          <p:cNvPr id="133" name="Google Shape;133;p19"/>
          <p:cNvSpPr txBox="1">
            <a:spLocks noGrp="1"/>
          </p:cNvSpPr>
          <p:nvPr>
            <p:ph type="sldNum" idx="12"/>
          </p:nvPr>
        </p:nvSpPr>
        <p:spPr>
          <a:xfrm>
            <a:off x="8744750" y="4846325"/>
            <a:ext cx="276300" cy="201300"/>
          </a:xfrm>
          <a:prstGeom prst="rect">
            <a:avLst/>
          </a:prstGeom>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
              <a:t>4</a:t>
            </a:fld>
            <a:endParaRPr/>
          </a:p>
        </p:txBody>
      </p:sp>
      <p:sp>
        <p:nvSpPr>
          <p:cNvPr id="134" name="Google Shape;134;p19"/>
          <p:cNvSpPr/>
          <p:nvPr/>
        </p:nvSpPr>
        <p:spPr>
          <a:xfrm>
            <a:off x="4311066" y="2358888"/>
            <a:ext cx="428100" cy="229200"/>
          </a:xfrm>
          <a:prstGeom prst="roundRect">
            <a:avLst>
              <a:gd name="adj" fmla="val 16667"/>
            </a:avLst>
          </a:prstGeom>
          <a:solidFill>
            <a:srgbClr val="A4C2F4"/>
          </a:solidFill>
          <a:ln>
            <a:noFill/>
          </a:ln>
        </p:spPr>
        <p:txBody>
          <a:bodyPr spcFirstLastPara="1" wrap="square" lIns="192325" tIns="192325" rIns="192325" bIns="192325" anchor="ctr" anchorCtr="0">
            <a:noAutofit/>
          </a:bodyPr>
          <a:lstStyle/>
          <a:p>
            <a:pPr marL="0" lvl="0" indent="0" algn="l" rtl="0">
              <a:spcBef>
                <a:spcPts val="0"/>
              </a:spcBef>
              <a:spcAft>
                <a:spcPts val="0"/>
              </a:spcAft>
              <a:buNone/>
            </a:pPr>
            <a:endParaRPr/>
          </a:p>
        </p:txBody>
      </p:sp>
      <p:sp>
        <p:nvSpPr>
          <p:cNvPr id="135" name="Google Shape;135;p19"/>
          <p:cNvSpPr/>
          <p:nvPr/>
        </p:nvSpPr>
        <p:spPr>
          <a:xfrm>
            <a:off x="5016502" y="2358888"/>
            <a:ext cx="428100" cy="229200"/>
          </a:xfrm>
          <a:prstGeom prst="roundRect">
            <a:avLst>
              <a:gd name="adj" fmla="val 16667"/>
            </a:avLst>
          </a:prstGeom>
          <a:solidFill>
            <a:srgbClr val="A4C2F4"/>
          </a:solidFill>
          <a:ln>
            <a:noFill/>
          </a:ln>
        </p:spPr>
        <p:txBody>
          <a:bodyPr spcFirstLastPara="1" wrap="square" lIns="192325" tIns="192325" rIns="192325" bIns="192325" anchor="ctr" anchorCtr="0">
            <a:noAutofit/>
          </a:bodyPr>
          <a:lstStyle/>
          <a:p>
            <a:pPr marL="0" lvl="0" indent="0" algn="l" rtl="0">
              <a:spcBef>
                <a:spcPts val="0"/>
              </a:spcBef>
              <a:spcAft>
                <a:spcPts val="0"/>
              </a:spcAft>
              <a:buNone/>
            </a:pPr>
            <a:endParaRPr/>
          </a:p>
        </p:txBody>
      </p:sp>
      <p:sp>
        <p:nvSpPr>
          <p:cNvPr id="136" name="Google Shape;136;p19"/>
          <p:cNvSpPr/>
          <p:nvPr/>
        </p:nvSpPr>
        <p:spPr>
          <a:xfrm>
            <a:off x="3959842" y="3273338"/>
            <a:ext cx="1225800" cy="603600"/>
          </a:xfrm>
          <a:prstGeom prst="roundRect">
            <a:avLst>
              <a:gd name="adj" fmla="val 16667"/>
            </a:avLst>
          </a:prstGeom>
          <a:solidFill>
            <a:srgbClr val="A4C2F4"/>
          </a:solidFill>
          <a:ln>
            <a:noFill/>
          </a:ln>
        </p:spPr>
        <p:txBody>
          <a:bodyPr spcFirstLastPara="1" wrap="square" lIns="192325" tIns="192325" rIns="192325" bIns="192325" anchor="ctr" anchorCtr="0">
            <a:noAutofit/>
          </a:bodyPr>
          <a:lstStyle/>
          <a:p>
            <a:pPr marL="0" lvl="0" indent="0" algn="ctr" rtl="0">
              <a:spcBef>
                <a:spcPts val="0"/>
              </a:spcBef>
              <a:spcAft>
                <a:spcPts val="0"/>
              </a:spcAft>
              <a:buNone/>
            </a:pPr>
            <a:r>
              <a:rPr lang="en" sz="1600"/>
              <a:t>Audio encoder</a:t>
            </a:r>
            <a:endParaRPr sz="1600"/>
          </a:p>
        </p:txBody>
      </p:sp>
      <p:sp>
        <p:nvSpPr>
          <p:cNvPr id="137" name="Google Shape;137;p19"/>
          <p:cNvSpPr/>
          <p:nvPr/>
        </p:nvSpPr>
        <p:spPr>
          <a:xfrm>
            <a:off x="3358691" y="881225"/>
            <a:ext cx="4706400" cy="1085700"/>
          </a:xfrm>
          <a:prstGeom prst="roundRect">
            <a:avLst>
              <a:gd name="adj" fmla="val 16667"/>
            </a:avLst>
          </a:prstGeom>
          <a:solidFill>
            <a:srgbClr val="B6D7A8"/>
          </a:solidFill>
          <a:ln>
            <a:noFill/>
          </a:ln>
        </p:spPr>
        <p:txBody>
          <a:bodyPr spcFirstLastPara="1" wrap="square" lIns="192325" tIns="192325" rIns="192325" bIns="192325" anchor="ctr" anchorCtr="0">
            <a:noAutofit/>
          </a:bodyPr>
          <a:lstStyle/>
          <a:p>
            <a:pPr marL="0" lvl="0" indent="0" algn="l" rtl="0">
              <a:spcBef>
                <a:spcPts val="0"/>
              </a:spcBef>
              <a:spcAft>
                <a:spcPts val="0"/>
              </a:spcAft>
              <a:buNone/>
            </a:pPr>
            <a:r>
              <a:rPr lang="en" sz="1900"/>
              <a:t>          LLM decoder</a:t>
            </a:r>
            <a:endParaRPr sz="1900"/>
          </a:p>
        </p:txBody>
      </p:sp>
      <p:sp>
        <p:nvSpPr>
          <p:cNvPr id="138" name="Google Shape;138;p19"/>
          <p:cNvSpPr/>
          <p:nvPr/>
        </p:nvSpPr>
        <p:spPr>
          <a:xfrm>
            <a:off x="6560625" y="3255500"/>
            <a:ext cx="1738800" cy="639300"/>
          </a:xfrm>
          <a:prstGeom prst="roundRect">
            <a:avLst>
              <a:gd name="adj" fmla="val 16667"/>
            </a:avLst>
          </a:prstGeom>
          <a:noFill/>
          <a:ln w="9525" cap="flat" cmpd="sng">
            <a:solidFill>
              <a:srgbClr val="F9CB9C"/>
            </a:solidFill>
            <a:prstDash val="solid"/>
            <a:round/>
            <a:headEnd type="none" w="sm" len="sm"/>
            <a:tailEnd type="none" w="sm" len="sm"/>
          </a:ln>
        </p:spPr>
        <p:txBody>
          <a:bodyPr spcFirstLastPara="1" wrap="square" lIns="192325" tIns="192325" rIns="192325" bIns="192325" anchor="ctr" anchorCtr="0">
            <a:noAutofit/>
          </a:bodyPr>
          <a:lstStyle/>
          <a:p>
            <a:pPr marL="0" lvl="0" indent="0" algn="ctr" rtl="0">
              <a:spcBef>
                <a:spcPts val="0"/>
              </a:spcBef>
              <a:spcAft>
                <a:spcPts val="0"/>
              </a:spcAft>
              <a:buNone/>
            </a:pPr>
            <a:r>
              <a:rPr lang="en" sz="1900"/>
              <a:t>Target text</a:t>
            </a:r>
            <a:endParaRPr sz="1900"/>
          </a:p>
        </p:txBody>
      </p:sp>
      <p:sp>
        <p:nvSpPr>
          <p:cNvPr id="139" name="Google Shape;139;p19"/>
          <p:cNvSpPr/>
          <p:nvPr/>
        </p:nvSpPr>
        <p:spPr>
          <a:xfrm>
            <a:off x="3392450" y="2286300"/>
            <a:ext cx="2197500" cy="785700"/>
          </a:xfrm>
          <a:prstGeom prst="roundRect">
            <a:avLst>
              <a:gd name="adj" fmla="val 16667"/>
            </a:avLst>
          </a:prstGeom>
          <a:noFill/>
          <a:ln w="9525" cap="flat" cmpd="sng">
            <a:solidFill>
              <a:srgbClr val="A4C2F4"/>
            </a:solidFill>
            <a:prstDash val="solid"/>
            <a:round/>
            <a:headEnd type="none" w="sm" len="sm"/>
            <a:tailEnd type="none" w="sm" len="sm"/>
          </a:ln>
        </p:spPr>
        <p:txBody>
          <a:bodyPr spcFirstLastPara="1" wrap="square" lIns="192325" tIns="192325" rIns="192325" bIns="192325" anchor="ctr" anchorCtr="0">
            <a:noAutofit/>
          </a:bodyPr>
          <a:lstStyle/>
          <a:p>
            <a:pPr marL="0" lvl="0" indent="0" algn="ctr" rtl="0">
              <a:spcBef>
                <a:spcPts val="0"/>
              </a:spcBef>
              <a:spcAft>
                <a:spcPts val="0"/>
              </a:spcAft>
              <a:buNone/>
            </a:pPr>
            <a:endParaRPr sz="1700"/>
          </a:p>
          <a:p>
            <a:pPr marL="0" lvl="0" indent="0" algn="ctr" rtl="0">
              <a:spcBef>
                <a:spcPts val="0"/>
              </a:spcBef>
              <a:spcAft>
                <a:spcPts val="0"/>
              </a:spcAft>
              <a:buNone/>
            </a:pPr>
            <a:r>
              <a:rPr lang="en" sz="1700"/>
              <a:t>Audio tokens</a:t>
            </a:r>
            <a:endParaRPr sz="1700"/>
          </a:p>
        </p:txBody>
      </p:sp>
      <p:cxnSp>
        <p:nvCxnSpPr>
          <p:cNvPr id="140" name="Google Shape;140;p19"/>
          <p:cNvCxnSpPr/>
          <p:nvPr/>
        </p:nvCxnSpPr>
        <p:spPr>
          <a:xfrm>
            <a:off x="4796330" y="2464692"/>
            <a:ext cx="236400" cy="0"/>
          </a:xfrm>
          <a:prstGeom prst="straightConnector1">
            <a:avLst/>
          </a:prstGeom>
          <a:noFill/>
          <a:ln w="9525" cap="flat" cmpd="sng">
            <a:solidFill>
              <a:srgbClr val="A4C2F4"/>
            </a:solidFill>
            <a:prstDash val="dot"/>
            <a:round/>
            <a:headEnd type="none" w="med" len="med"/>
            <a:tailEnd type="none" w="med" len="med"/>
          </a:ln>
        </p:spPr>
      </p:cxnSp>
      <p:sp>
        <p:nvSpPr>
          <p:cNvPr id="141" name="Google Shape;141;p19"/>
          <p:cNvSpPr/>
          <p:nvPr/>
        </p:nvSpPr>
        <p:spPr>
          <a:xfrm>
            <a:off x="5699177" y="2354994"/>
            <a:ext cx="694800" cy="229200"/>
          </a:xfrm>
          <a:prstGeom prst="roundRect">
            <a:avLst>
              <a:gd name="adj" fmla="val 16667"/>
            </a:avLst>
          </a:prstGeom>
          <a:solidFill>
            <a:srgbClr val="F9CB9C"/>
          </a:solidFill>
          <a:ln>
            <a:noFill/>
          </a:ln>
        </p:spPr>
        <p:txBody>
          <a:bodyPr spcFirstLastPara="1" wrap="square" lIns="192325" tIns="192325" rIns="192325" bIns="192325" anchor="ctr" anchorCtr="0">
            <a:noAutofit/>
          </a:bodyPr>
          <a:lstStyle/>
          <a:p>
            <a:pPr marL="0" lvl="0" indent="0" algn="l" rtl="0">
              <a:spcBef>
                <a:spcPts val="0"/>
              </a:spcBef>
              <a:spcAft>
                <a:spcPts val="0"/>
              </a:spcAft>
              <a:buNone/>
            </a:pPr>
            <a:endParaRPr sz="1200"/>
          </a:p>
        </p:txBody>
      </p:sp>
      <p:sp>
        <p:nvSpPr>
          <p:cNvPr id="142" name="Google Shape;142;p19"/>
          <p:cNvSpPr/>
          <p:nvPr/>
        </p:nvSpPr>
        <p:spPr>
          <a:xfrm>
            <a:off x="6563354" y="2360184"/>
            <a:ext cx="428100" cy="229200"/>
          </a:xfrm>
          <a:prstGeom prst="roundRect">
            <a:avLst>
              <a:gd name="adj" fmla="val 16667"/>
            </a:avLst>
          </a:prstGeom>
          <a:solidFill>
            <a:srgbClr val="F9CB9C"/>
          </a:solidFill>
          <a:ln>
            <a:noFill/>
          </a:ln>
        </p:spPr>
        <p:txBody>
          <a:bodyPr spcFirstLastPara="1" wrap="square" lIns="192325" tIns="192325" rIns="192325" bIns="192325" anchor="ctr" anchorCtr="0">
            <a:noAutofit/>
          </a:bodyPr>
          <a:lstStyle/>
          <a:p>
            <a:pPr marL="0" lvl="0" indent="0" algn="l" rtl="0">
              <a:spcBef>
                <a:spcPts val="0"/>
              </a:spcBef>
              <a:spcAft>
                <a:spcPts val="0"/>
              </a:spcAft>
              <a:buNone/>
            </a:pPr>
            <a:endParaRPr/>
          </a:p>
        </p:txBody>
      </p:sp>
      <p:cxnSp>
        <p:nvCxnSpPr>
          <p:cNvPr id="143" name="Google Shape;143;p19"/>
          <p:cNvCxnSpPr/>
          <p:nvPr/>
        </p:nvCxnSpPr>
        <p:spPr>
          <a:xfrm>
            <a:off x="6793785" y="2751086"/>
            <a:ext cx="0" cy="425100"/>
          </a:xfrm>
          <a:prstGeom prst="straightConnector1">
            <a:avLst/>
          </a:prstGeom>
          <a:noFill/>
          <a:ln w="19050" cap="flat" cmpd="sng">
            <a:solidFill>
              <a:srgbClr val="F9CB9C"/>
            </a:solidFill>
            <a:prstDash val="solid"/>
            <a:round/>
            <a:headEnd type="none" w="med" len="med"/>
            <a:tailEnd type="triangle" w="med" len="med"/>
          </a:ln>
        </p:spPr>
      </p:cxnSp>
      <p:sp>
        <p:nvSpPr>
          <p:cNvPr id="144" name="Google Shape;144;p19"/>
          <p:cNvSpPr/>
          <p:nvPr/>
        </p:nvSpPr>
        <p:spPr>
          <a:xfrm>
            <a:off x="7126277" y="2355001"/>
            <a:ext cx="428100" cy="229200"/>
          </a:xfrm>
          <a:prstGeom prst="roundRect">
            <a:avLst>
              <a:gd name="adj" fmla="val 16667"/>
            </a:avLst>
          </a:prstGeom>
          <a:solidFill>
            <a:srgbClr val="F9CB9C"/>
          </a:solidFill>
          <a:ln>
            <a:noFill/>
          </a:ln>
        </p:spPr>
        <p:txBody>
          <a:bodyPr spcFirstLastPara="1" wrap="square" lIns="192325" tIns="192325" rIns="192325" bIns="192325" anchor="ctr" anchorCtr="0">
            <a:noAutofit/>
          </a:bodyPr>
          <a:lstStyle/>
          <a:p>
            <a:pPr marL="0" lvl="0" indent="0" algn="l" rtl="0">
              <a:spcBef>
                <a:spcPts val="0"/>
              </a:spcBef>
              <a:spcAft>
                <a:spcPts val="0"/>
              </a:spcAft>
              <a:buNone/>
            </a:pPr>
            <a:endParaRPr/>
          </a:p>
        </p:txBody>
      </p:sp>
      <p:sp>
        <p:nvSpPr>
          <p:cNvPr id="145" name="Google Shape;145;p19"/>
          <p:cNvSpPr/>
          <p:nvPr/>
        </p:nvSpPr>
        <p:spPr>
          <a:xfrm>
            <a:off x="7647254" y="2368416"/>
            <a:ext cx="428100" cy="229200"/>
          </a:xfrm>
          <a:prstGeom prst="roundRect">
            <a:avLst>
              <a:gd name="adj" fmla="val 16667"/>
            </a:avLst>
          </a:prstGeom>
          <a:solidFill>
            <a:srgbClr val="F9CB9C"/>
          </a:solidFill>
          <a:ln>
            <a:noFill/>
          </a:ln>
        </p:spPr>
        <p:txBody>
          <a:bodyPr spcFirstLastPara="1" wrap="square" lIns="192325" tIns="192325" rIns="192325" bIns="192325" anchor="ctr" anchorCtr="0">
            <a:noAutofit/>
          </a:bodyPr>
          <a:lstStyle/>
          <a:p>
            <a:pPr marL="0" lvl="0" indent="0" algn="l" rtl="0">
              <a:spcBef>
                <a:spcPts val="0"/>
              </a:spcBef>
              <a:spcAft>
                <a:spcPts val="0"/>
              </a:spcAft>
              <a:buNone/>
            </a:pPr>
            <a:endParaRPr/>
          </a:p>
        </p:txBody>
      </p:sp>
      <p:cxnSp>
        <p:nvCxnSpPr>
          <p:cNvPr id="146" name="Google Shape;146;p19"/>
          <p:cNvCxnSpPr/>
          <p:nvPr/>
        </p:nvCxnSpPr>
        <p:spPr>
          <a:xfrm>
            <a:off x="7360923" y="2748498"/>
            <a:ext cx="0" cy="425100"/>
          </a:xfrm>
          <a:prstGeom prst="straightConnector1">
            <a:avLst/>
          </a:prstGeom>
          <a:noFill/>
          <a:ln w="19050" cap="flat" cmpd="sng">
            <a:solidFill>
              <a:srgbClr val="F9CB9C"/>
            </a:solidFill>
            <a:prstDash val="solid"/>
            <a:round/>
            <a:headEnd type="none" w="med" len="med"/>
            <a:tailEnd type="triangle" w="med" len="med"/>
          </a:ln>
        </p:spPr>
      </p:cxnSp>
      <p:cxnSp>
        <p:nvCxnSpPr>
          <p:cNvPr id="147" name="Google Shape;147;p19"/>
          <p:cNvCxnSpPr/>
          <p:nvPr/>
        </p:nvCxnSpPr>
        <p:spPr>
          <a:xfrm>
            <a:off x="7861308" y="2755211"/>
            <a:ext cx="0" cy="425100"/>
          </a:xfrm>
          <a:prstGeom prst="straightConnector1">
            <a:avLst/>
          </a:prstGeom>
          <a:noFill/>
          <a:ln w="19050" cap="flat" cmpd="sng">
            <a:solidFill>
              <a:srgbClr val="F9CB9C"/>
            </a:solidFill>
            <a:prstDash val="solid"/>
            <a:round/>
            <a:headEnd type="none" w="med" len="med"/>
            <a:tailEnd type="triangle" w="med" len="med"/>
          </a:ln>
        </p:spPr>
      </p:cxnSp>
      <p:sp>
        <p:nvSpPr>
          <p:cNvPr id="148" name="Google Shape;148;p19"/>
          <p:cNvSpPr/>
          <p:nvPr/>
        </p:nvSpPr>
        <p:spPr>
          <a:xfrm>
            <a:off x="5976009" y="1151076"/>
            <a:ext cx="1644000" cy="502500"/>
          </a:xfrm>
          <a:prstGeom prst="roundRect">
            <a:avLst>
              <a:gd name="adj" fmla="val 16667"/>
            </a:avLst>
          </a:prstGeom>
          <a:solidFill>
            <a:srgbClr val="F9CB9C"/>
          </a:solidFill>
          <a:ln w="9525" cap="flat" cmpd="sng">
            <a:solidFill>
              <a:srgbClr val="000000"/>
            </a:solidFill>
            <a:prstDash val="solid"/>
            <a:round/>
            <a:headEnd type="none" w="sm" len="sm"/>
            <a:tailEnd type="none" w="sm" len="sm"/>
          </a:ln>
        </p:spPr>
        <p:txBody>
          <a:bodyPr spcFirstLastPara="1" wrap="square" lIns="192325" tIns="192325" rIns="192325" bIns="192325" anchor="ctr" anchorCtr="0">
            <a:noAutofit/>
          </a:bodyPr>
          <a:lstStyle/>
          <a:p>
            <a:pPr marL="0" lvl="0" indent="0" algn="l" rtl="0">
              <a:spcBef>
                <a:spcPts val="0"/>
              </a:spcBef>
              <a:spcAft>
                <a:spcPts val="0"/>
              </a:spcAft>
              <a:buNone/>
            </a:pPr>
            <a:r>
              <a:rPr lang="en" sz="1600"/>
              <a:t>Self-attention</a:t>
            </a:r>
            <a:endParaRPr sz="1600"/>
          </a:p>
        </p:txBody>
      </p:sp>
      <p:cxnSp>
        <p:nvCxnSpPr>
          <p:cNvPr id="149" name="Google Shape;149;p19"/>
          <p:cNvCxnSpPr/>
          <p:nvPr/>
        </p:nvCxnSpPr>
        <p:spPr>
          <a:xfrm rot="10800000" flipH="1">
            <a:off x="5230653" y="1680204"/>
            <a:ext cx="1495800" cy="684000"/>
          </a:xfrm>
          <a:prstGeom prst="straightConnector1">
            <a:avLst/>
          </a:prstGeom>
          <a:noFill/>
          <a:ln w="9525" cap="flat" cmpd="sng">
            <a:solidFill>
              <a:srgbClr val="000000"/>
            </a:solidFill>
            <a:prstDash val="dashDot"/>
            <a:round/>
            <a:headEnd type="none" w="med" len="med"/>
            <a:tailEnd type="none" w="med" len="med"/>
          </a:ln>
        </p:spPr>
      </p:cxnSp>
      <p:cxnSp>
        <p:nvCxnSpPr>
          <p:cNvPr id="150" name="Google Shape;150;p19"/>
          <p:cNvCxnSpPr/>
          <p:nvPr/>
        </p:nvCxnSpPr>
        <p:spPr>
          <a:xfrm rot="10800000" flipH="1">
            <a:off x="5970377" y="1679994"/>
            <a:ext cx="807900" cy="675000"/>
          </a:xfrm>
          <a:prstGeom prst="straightConnector1">
            <a:avLst/>
          </a:prstGeom>
          <a:noFill/>
          <a:ln w="9525" cap="flat" cmpd="sng">
            <a:solidFill>
              <a:srgbClr val="000000"/>
            </a:solidFill>
            <a:prstDash val="dashDot"/>
            <a:round/>
            <a:headEnd type="none" w="med" len="med"/>
            <a:tailEnd type="none" w="med" len="med"/>
          </a:ln>
        </p:spPr>
      </p:cxnSp>
      <p:cxnSp>
        <p:nvCxnSpPr>
          <p:cNvPr id="151" name="Google Shape;151;p19"/>
          <p:cNvCxnSpPr/>
          <p:nvPr/>
        </p:nvCxnSpPr>
        <p:spPr>
          <a:xfrm rot="10800000" flipH="1">
            <a:off x="4580003" y="1654929"/>
            <a:ext cx="2219100" cy="716100"/>
          </a:xfrm>
          <a:prstGeom prst="straightConnector1">
            <a:avLst/>
          </a:prstGeom>
          <a:noFill/>
          <a:ln w="9525" cap="flat" cmpd="sng">
            <a:solidFill>
              <a:srgbClr val="000000"/>
            </a:solidFill>
            <a:prstDash val="dashDot"/>
            <a:round/>
            <a:headEnd type="none" w="med" len="med"/>
            <a:tailEnd type="none" w="med" len="med"/>
          </a:ln>
        </p:spPr>
      </p:cxnSp>
      <p:sp>
        <p:nvSpPr>
          <p:cNvPr id="152" name="Google Shape;152;p19"/>
          <p:cNvSpPr txBox="1"/>
          <p:nvPr/>
        </p:nvSpPr>
        <p:spPr>
          <a:xfrm>
            <a:off x="5662681" y="2256989"/>
            <a:ext cx="860400" cy="18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[/INST]</a:t>
            </a:r>
            <a:endParaRPr/>
          </a:p>
        </p:txBody>
      </p:sp>
      <p:cxnSp>
        <p:nvCxnSpPr>
          <p:cNvPr id="153" name="Google Shape;153;p19"/>
          <p:cNvCxnSpPr>
            <a:stCxn id="142" idx="0"/>
            <a:endCxn id="148" idx="2"/>
          </p:cNvCxnSpPr>
          <p:nvPr/>
        </p:nvCxnSpPr>
        <p:spPr>
          <a:xfrm rot="10800000" flipH="1">
            <a:off x="6777404" y="1653684"/>
            <a:ext cx="20700" cy="706500"/>
          </a:xfrm>
          <a:prstGeom prst="straightConnector1">
            <a:avLst/>
          </a:prstGeom>
          <a:noFill/>
          <a:ln w="9525" cap="flat" cmpd="sng">
            <a:solidFill>
              <a:srgbClr val="000000"/>
            </a:solidFill>
            <a:prstDash val="dashDot"/>
            <a:round/>
            <a:headEnd type="none" w="med" len="med"/>
            <a:tailEnd type="none" w="med" len="med"/>
          </a:ln>
        </p:spPr>
      </p:cxnSp>
      <p:sp>
        <p:nvSpPr>
          <p:cNvPr id="154" name="Google Shape;154;p19"/>
          <p:cNvSpPr txBox="1"/>
          <p:nvPr/>
        </p:nvSpPr>
        <p:spPr>
          <a:xfrm>
            <a:off x="1770775" y="3970000"/>
            <a:ext cx="8644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t>Thu, SS-L11.4, Fathullah et. al, "Prompting Large Language Models with Speech Recognition Abilities"</a:t>
            </a:r>
            <a:endParaRPr sz="1200"/>
          </a:p>
        </p:txBody>
      </p:sp>
      <p:sp>
        <p:nvSpPr>
          <p:cNvPr id="155" name="Google Shape;155;p19"/>
          <p:cNvSpPr/>
          <p:nvPr/>
        </p:nvSpPr>
        <p:spPr>
          <a:xfrm>
            <a:off x="3701466" y="2358888"/>
            <a:ext cx="428100" cy="229200"/>
          </a:xfrm>
          <a:prstGeom prst="roundRect">
            <a:avLst>
              <a:gd name="adj" fmla="val 16667"/>
            </a:avLst>
          </a:prstGeom>
          <a:solidFill>
            <a:srgbClr val="A4C2F4"/>
          </a:solidFill>
          <a:ln>
            <a:noFill/>
          </a:ln>
        </p:spPr>
        <p:txBody>
          <a:bodyPr spcFirstLastPara="1" wrap="square" lIns="192325" tIns="192325" rIns="192325" bIns="1923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0"/>
          <p:cNvSpPr txBox="1">
            <a:spLocks noGrp="1"/>
          </p:cNvSpPr>
          <p:nvPr>
            <p:ph type="title"/>
          </p:nvPr>
        </p:nvSpPr>
        <p:spPr>
          <a:xfrm>
            <a:off x="311700" y="274320"/>
            <a:ext cx="8522100" cy="603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latin typeface="Arial"/>
                <a:ea typeface="Arial"/>
                <a:cs typeface="Arial"/>
                <a:sym typeface="Arial"/>
              </a:rPr>
              <a:t>Contextualising Speech Large Language Models</a:t>
            </a:r>
            <a:endParaRPr>
              <a:latin typeface="Arial"/>
              <a:ea typeface="Arial"/>
              <a:cs typeface="Arial"/>
              <a:sym typeface="Arial"/>
            </a:endParaRPr>
          </a:p>
        </p:txBody>
      </p:sp>
      <p:sp>
        <p:nvSpPr>
          <p:cNvPr id="161" name="Google Shape;161;p20"/>
          <p:cNvSpPr txBox="1">
            <a:spLocks noGrp="1"/>
          </p:cNvSpPr>
          <p:nvPr>
            <p:ph type="sldNum" idx="12"/>
          </p:nvPr>
        </p:nvSpPr>
        <p:spPr>
          <a:xfrm>
            <a:off x="8744750" y="4846325"/>
            <a:ext cx="276300" cy="201300"/>
          </a:xfrm>
          <a:prstGeom prst="rect">
            <a:avLst/>
          </a:prstGeom>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
              <a:t>5</a:t>
            </a:fld>
            <a:endParaRPr/>
          </a:p>
        </p:txBody>
      </p:sp>
      <p:sp>
        <p:nvSpPr>
          <p:cNvPr id="162" name="Google Shape;162;p20"/>
          <p:cNvSpPr/>
          <p:nvPr/>
        </p:nvSpPr>
        <p:spPr>
          <a:xfrm>
            <a:off x="4437481" y="2739888"/>
            <a:ext cx="428100" cy="229200"/>
          </a:xfrm>
          <a:prstGeom prst="roundRect">
            <a:avLst>
              <a:gd name="adj" fmla="val 16667"/>
            </a:avLst>
          </a:prstGeom>
          <a:solidFill>
            <a:srgbClr val="A4C2F4"/>
          </a:solidFill>
          <a:ln>
            <a:noFill/>
          </a:ln>
        </p:spPr>
        <p:txBody>
          <a:bodyPr spcFirstLastPara="1" wrap="square" lIns="192325" tIns="192325" rIns="192325" bIns="192325" anchor="ctr" anchorCtr="0">
            <a:noAutofit/>
          </a:bodyPr>
          <a:lstStyle/>
          <a:p>
            <a:pPr marL="0" lvl="0" indent="0" algn="l" rtl="0">
              <a:spcBef>
                <a:spcPts val="0"/>
              </a:spcBef>
              <a:spcAft>
                <a:spcPts val="0"/>
              </a:spcAft>
              <a:buNone/>
            </a:pPr>
            <a:endParaRPr/>
          </a:p>
        </p:txBody>
      </p:sp>
      <p:sp>
        <p:nvSpPr>
          <p:cNvPr id="163" name="Google Shape;163;p20"/>
          <p:cNvSpPr/>
          <p:nvPr/>
        </p:nvSpPr>
        <p:spPr>
          <a:xfrm>
            <a:off x="5066717" y="2739888"/>
            <a:ext cx="428100" cy="229200"/>
          </a:xfrm>
          <a:prstGeom prst="roundRect">
            <a:avLst>
              <a:gd name="adj" fmla="val 16667"/>
            </a:avLst>
          </a:prstGeom>
          <a:solidFill>
            <a:srgbClr val="A4C2F4"/>
          </a:solidFill>
          <a:ln>
            <a:noFill/>
          </a:ln>
        </p:spPr>
        <p:txBody>
          <a:bodyPr spcFirstLastPara="1" wrap="square" lIns="192325" tIns="192325" rIns="192325" bIns="192325" anchor="ctr" anchorCtr="0">
            <a:noAutofit/>
          </a:bodyPr>
          <a:lstStyle/>
          <a:p>
            <a:pPr marL="0" lvl="0" indent="0" algn="l" rtl="0">
              <a:spcBef>
                <a:spcPts val="0"/>
              </a:spcBef>
              <a:spcAft>
                <a:spcPts val="0"/>
              </a:spcAft>
              <a:buNone/>
            </a:pPr>
            <a:endParaRPr/>
          </a:p>
        </p:txBody>
      </p:sp>
      <p:sp>
        <p:nvSpPr>
          <p:cNvPr id="164" name="Google Shape;164;p20"/>
          <p:cNvSpPr/>
          <p:nvPr/>
        </p:nvSpPr>
        <p:spPr>
          <a:xfrm>
            <a:off x="4373833" y="3672188"/>
            <a:ext cx="1225800" cy="603600"/>
          </a:xfrm>
          <a:prstGeom prst="roundRect">
            <a:avLst>
              <a:gd name="adj" fmla="val 16667"/>
            </a:avLst>
          </a:prstGeom>
          <a:solidFill>
            <a:srgbClr val="A4C2F4"/>
          </a:solidFill>
          <a:ln>
            <a:noFill/>
          </a:ln>
        </p:spPr>
        <p:txBody>
          <a:bodyPr spcFirstLastPara="1" wrap="square" lIns="192325" tIns="192325" rIns="192325" bIns="192325" anchor="ctr" anchorCtr="0">
            <a:noAutofit/>
          </a:bodyPr>
          <a:lstStyle/>
          <a:p>
            <a:pPr marL="0" lvl="0" indent="0" algn="ctr" rtl="0">
              <a:spcBef>
                <a:spcPts val="0"/>
              </a:spcBef>
              <a:spcAft>
                <a:spcPts val="0"/>
              </a:spcAft>
              <a:buNone/>
            </a:pPr>
            <a:r>
              <a:rPr lang="en" sz="1600"/>
              <a:t>Audio encoder</a:t>
            </a:r>
            <a:endParaRPr sz="1600"/>
          </a:p>
        </p:txBody>
      </p:sp>
      <p:sp>
        <p:nvSpPr>
          <p:cNvPr id="165" name="Google Shape;165;p20"/>
          <p:cNvSpPr/>
          <p:nvPr/>
        </p:nvSpPr>
        <p:spPr>
          <a:xfrm>
            <a:off x="3358691" y="1262225"/>
            <a:ext cx="4706400" cy="1085700"/>
          </a:xfrm>
          <a:prstGeom prst="roundRect">
            <a:avLst>
              <a:gd name="adj" fmla="val 16667"/>
            </a:avLst>
          </a:prstGeom>
          <a:solidFill>
            <a:srgbClr val="B6D7A8"/>
          </a:solidFill>
          <a:ln>
            <a:noFill/>
          </a:ln>
        </p:spPr>
        <p:txBody>
          <a:bodyPr spcFirstLastPara="1" wrap="square" lIns="192325" tIns="192325" rIns="192325" bIns="192325" anchor="ctr" anchorCtr="0">
            <a:noAutofit/>
          </a:bodyPr>
          <a:lstStyle/>
          <a:p>
            <a:pPr marL="0" lvl="0" indent="0" algn="l" rtl="0">
              <a:spcBef>
                <a:spcPts val="0"/>
              </a:spcBef>
              <a:spcAft>
                <a:spcPts val="0"/>
              </a:spcAft>
              <a:buNone/>
            </a:pPr>
            <a:r>
              <a:rPr lang="en" sz="1900"/>
              <a:t>          LLM decoder</a:t>
            </a:r>
            <a:endParaRPr sz="1900"/>
          </a:p>
        </p:txBody>
      </p:sp>
      <p:sp>
        <p:nvSpPr>
          <p:cNvPr id="166" name="Google Shape;166;p20"/>
          <p:cNvSpPr/>
          <p:nvPr/>
        </p:nvSpPr>
        <p:spPr>
          <a:xfrm>
            <a:off x="6560625" y="3636500"/>
            <a:ext cx="1738800" cy="639300"/>
          </a:xfrm>
          <a:prstGeom prst="roundRect">
            <a:avLst>
              <a:gd name="adj" fmla="val 16667"/>
            </a:avLst>
          </a:prstGeom>
          <a:noFill/>
          <a:ln w="9525" cap="flat" cmpd="sng">
            <a:solidFill>
              <a:srgbClr val="F9CB9C"/>
            </a:solidFill>
            <a:prstDash val="solid"/>
            <a:round/>
            <a:headEnd type="none" w="sm" len="sm"/>
            <a:tailEnd type="none" w="sm" len="sm"/>
          </a:ln>
        </p:spPr>
        <p:txBody>
          <a:bodyPr spcFirstLastPara="1" wrap="square" lIns="192325" tIns="192325" rIns="192325" bIns="192325" anchor="ctr" anchorCtr="0">
            <a:noAutofit/>
          </a:bodyPr>
          <a:lstStyle/>
          <a:p>
            <a:pPr marL="0" lvl="0" indent="0" algn="ctr" rtl="0">
              <a:spcBef>
                <a:spcPts val="0"/>
              </a:spcBef>
              <a:spcAft>
                <a:spcPts val="0"/>
              </a:spcAft>
              <a:buNone/>
            </a:pPr>
            <a:r>
              <a:rPr lang="en" sz="1900"/>
              <a:t>Spoken text</a:t>
            </a:r>
            <a:endParaRPr sz="1900"/>
          </a:p>
        </p:txBody>
      </p:sp>
      <p:sp>
        <p:nvSpPr>
          <p:cNvPr id="167" name="Google Shape;167;p20"/>
          <p:cNvSpPr/>
          <p:nvPr/>
        </p:nvSpPr>
        <p:spPr>
          <a:xfrm>
            <a:off x="4359325" y="2644056"/>
            <a:ext cx="1247100" cy="875700"/>
          </a:xfrm>
          <a:prstGeom prst="roundRect">
            <a:avLst>
              <a:gd name="adj" fmla="val 16667"/>
            </a:avLst>
          </a:prstGeom>
          <a:noFill/>
          <a:ln w="9525" cap="flat" cmpd="sng">
            <a:solidFill>
              <a:srgbClr val="A4C2F4"/>
            </a:solidFill>
            <a:prstDash val="solid"/>
            <a:round/>
            <a:headEnd type="none" w="sm" len="sm"/>
            <a:tailEnd type="none" w="sm" len="sm"/>
          </a:ln>
        </p:spPr>
        <p:txBody>
          <a:bodyPr spcFirstLastPara="1" wrap="square" lIns="192325" tIns="192325" rIns="192325" bIns="192325" anchor="ctr" anchorCtr="0">
            <a:noAutofit/>
          </a:bodyPr>
          <a:lstStyle/>
          <a:p>
            <a:pPr marL="0" lvl="0" indent="0" algn="ctr" rtl="0">
              <a:spcBef>
                <a:spcPts val="0"/>
              </a:spcBef>
              <a:spcAft>
                <a:spcPts val="0"/>
              </a:spcAft>
              <a:buNone/>
            </a:pPr>
            <a:endParaRPr sz="1700"/>
          </a:p>
          <a:p>
            <a:pPr marL="0" lvl="0" indent="0" algn="ctr" rtl="0">
              <a:spcBef>
                <a:spcPts val="0"/>
              </a:spcBef>
              <a:spcAft>
                <a:spcPts val="0"/>
              </a:spcAft>
              <a:buNone/>
            </a:pPr>
            <a:r>
              <a:rPr lang="en" sz="1700"/>
              <a:t>Audio tokens</a:t>
            </a:r>
            <a:endParaRPr sz="1700"/>
          </a:p>
        </p:txBody>
      </p:sp>
      <p:cxnSp>
        <p:nvCxnSpPr>
          <p:cNvPr id="168" name="Google Shape;168;p20"/>
          <p:cNvCxnSpPr/>
          <p:nvPr/>
        </p:nvCxnSpPr>
        <p:spPr>
          <a:xfrm>
            <a:off x="4846546" y="2845692"/>
            <a:ext cx="236400" cy="0"/>
          </a:xfrm>
          <a:prstGeom prst="straightConnector1">
            <a:avLst/>
          </a:prstGeom>
          <a:noFill/>
          <a:ln w="9525" cap="flat" cmpd="sng">
            <a:solidFill>
              <a:srgbClr val="A4C2F4"/>
            </a:solidFill>
            <a:prstDash val="dot"/>
            <a:round/>
            <a:headEnd type="none" w="med" len="med"/>
            <a:tailEnd type="none" w="med" len="med"/>
          </a:ln>
        </p:spPr>
      </p:cxnSp>
      <p:sp>
        <p:nvSpPr>
          <p:cNvPr id="169" name="Google Shape;169;p20"/>
          <p:cNvSpPr/>
          <p:nvPr/>
        </p:nvSpPr>
        <p:spPr>
          <a:xfrm>
            <a:off x="5699177" y="2735994"/>
            <a:ext cx="694800" cy="229200"/>
          </a:xfrm>
          <a:prstGeom prst="roundRect">
            <a:avLst>
              <a:gd name="adj" fmla="val 16667"/>
            </a:avLst>
          </a:prstGeom>
          <a:solidFill>
            <a:srgbClr val="F9CB9C"/>
          </a:solidFill>
          <a:ln>
            <a:noFill/>
          </a:ln>
        </p:spPr>
        <p:txBody>
          <a:bodyPr spcFirstLastPara="1" wrap="square" lIns="192325" tIns="192325" rIns="192325" bIns="192325" anchor="ctr" anchorCtr="0">
            <a:noAutofit/>
          </a:bodyPr>
          <a:lstStyle/>
          <a:p>
            <a:pPr marL="0" lvl="0" indent="0" algn="l" rtl="0">
              <a:spcBef>
                <a:spcPts val="0"/>
              </a:spcBef>
              <a:spcAft>
                <a:spcPts val="0"/>
              </a:spcAft>
              <a:buNone/>
            </a:pPr>
            <a:endParaRPr sz="1200"/>
          </a:p>
        </p:txBody>
      </p:sp>
      <p:sp>
        <p:nvSpPr>
          <p:cNvPr id="170" name="Google Shape;170;p20"/>
          <p:cNvSpPr/>
          <p:nvPr/>
        </p:nvSpPr>
        <p:spPr>
          <a:xfrm>
            <a:off x="6563354" y="2741184"/>
            <a:ext cx="428100" cy="229200"/>
          </a:xfrm>
          <a:prstGeom prst="roundRect">
            <a:avLst>
              <a:gd name="adj" fmla="val 16667"/>
            </a:avLst>
          </a:prstGeom>
          <a:solidFill>
            <a:srgbClr val="F9CB9C"/>
          </a:solidFill>
          <a:ln>
            <a:noFill/>
          </a:ln>
        </p:spPr>
        <p:txBody>
          <a:bodyPr spcFirstLastPara="1" wrap="square" lIns="192325" tIns="192325" rIns="192325" bIns="192325" anchor="ctr" anchorCtr="0">
            <a:noAutofit/>
          </a:bodyPr>
          <a:lstStyle/>
          <a:p>
            <a:pPr marL="0" lvl="0" indent="0" algn="l" rtl="0">
              <a:spcBef>
                <a:spcPts val="0"/>
              </a:spcBef>
              <a:spcAft>
                <a:spcPts val="0"/>
              </a:spcAft>
              <a:buNone/>
            </a:pPr>
            <a:endParaRPr/>
          </a:p>
        </p:txBody>
      </p:sp>
      <p:cxnSp>
        <p:nvCxnSpPr>
          <p:cNvPr id="171" name="Google Shape;171;p20"/>
          <p:cNvCxnSpPr/>
          <p:nvPr/>
        </p:nvCxnSpPr>
        <p:spPr>
          <a:xfrm>
            <a:off x="6793785" y="3132086"/>
            <a:ext cx="0" cy="425100"/>
          </a:xfrm>
          <a:prstGeom prst="straightConnector1">
            <a:avLst/>
          </a:prstGeom>
          <a:noFill/>
          <a:ln w="19050" cap="flat" cmpd="sng">
            <a:solidFill>
              <a:srgbClr val="F9CB9C"/>
            </a:solidFill>
            <a:prstDash val="solid"/>
            <a:round/>
            <a:headEnd type="none" w="med" len="med"/>
            <a:tailEnd type="triangle" w="med" len="med"/>
          </a:ln>
        </p:spPr>
      </p:cxnSp>
      <p:sp>
        <p:nvSpPr>
          <p:cNvPr id="172" name="Google Shape;172;p20"/>
          <p:cNvSpPr/>
          <p:nvPr/>
        </p:nvSpPr>
        <p:spPr>
          <a:xfrm>
            <a:off x="7126277" y="2736001"/>
            <a:ext cx="428100" cy="229200"/>
          </a:xfrm>
          <a:prstGeom prst="roundRect">
            <a:avLst>
              <a:gd name="adj" fmla="val 16667"/>
            </a:avLst>
          </a:prstGeom>
          <a:solidFill>
            <a:srgbClr val="F9CB9C"/>
          </a:solidFill>
          <a:ln>
            <a:noFill/>
          </a:ln>
        </p:spPr>
        <p:txBody>
          <a:bodyPr spcFirstLastPara="1" wrap="square" lIns="192325" tIns="192325" rIns="192325" bIns="192325" anchor="ctr" anchorCtr="0">
            <a:noAutofit/>
          </a:bodyPr>
          <a:lstStyle/>
          <a:p>
            <a:pPr marL="0" lvl="0" indent="0" algn="l" rtl="0">
              <a:spcBef>
                <a:spcPts val="0"/>
              </a:spcBef>
              <a:spcAft>
                <a:spcPts val="0"/>
              </a:spcAft>
              <a:buNone/>
            </a:pPr>
            <a:endParaRPr/>
          </a:p>
        </p:txBody>
      </p:sp>
      <p:sp>
        <p:nvSpPr>
          <p:cNvPr id="173" name="Google Shape;173;p20"/>
          <p:cNvSpPr/>
          <p:nvPr/>
        </p:nvSpPr>
        <p:spPr>
          <a:xfrm>
            <a:off x="7647254" y="2749416"/>
            <a:ext cx="428100" cy="229200"/>
          </a:xfrm>
          <a:prstGeom prst="roundRect">
            <a:avLst>
              <a:gd name="adj" fmla="val 16667"/>
            </a:avLst>
          </a:prstGeom>
          <a:solidFill>
            <a:srgbClr val="F9CB9C"/>
          </a:solidFill>
          <a:ln>
            <a:noFill/>
          </a:ln>
        </p:spPr>
        <p:txBody>
          <a:bodyPr spcFirstLastPara="1" wrap="square" lIns="192325" tIns="192325" rIns="192325" bIns="192325" anchor="ctr" anchorCtr="0">
            <a:noAutofit/>
          </a:bodyPr>
          <a:lstStyle/>
          <a:p>
            <a:pPr marL="0" lvl="0" indent="0" algn="l" rtl="0">
              <a:spcBef>
                <a:spcPts val="0"/>
              </a:spcBef>
              <a:spcAft>
                <a:spcPts val="0"/>
              </a:spcAft>
              <a:buNone/>
            </a:pPr>
            <a:endParaRPr/>
          </a:p>
        </p:txBody>
      </p:sp>
      <p:cxnSp>
        <p:nvCxnSpPr>
          <p:cNvPr id="174" name="Google Shape;174;p20"/>
          <p:cNvCxnSpPr/>
          <p:nvPr/>
        </p:nvCxnSpPr>
        <p:spPr>
          <a:xfrm>
            <a:off x="7360923" y="3129498"/>
            <a:ext cx="0" cy="425100"/>
          </a:xfrm>
          <a:prstGeom prst="straightConnector1">
            <a:avLst/>
          </a:prstGeom>
          <a:noFill/>
          <a:ln w="19050" cap="flat" cmpd="sng">
            <a:solidFill>
              <a:srgbClr val="F9CB9C"/>
            </a:solidFill>
            <a:prstDash val="solid"/>
            <a:round/>
            <a:headEnd type="none" w="med" len="med"/>
            <a:tailEnd type="triangle" w="med" len="med"/>
          </a:ln>
        </p:spPr>
      </p:cxnSp>
      <p:cxnSp>
        <p:nvCxnSpPr>
          <p:cNvPr id="175" name="Google Shape;175;p20"/>
          <p:cNvCxnSpPr/>
          <p:nvPr/>
        </p:nvCxnSpPr>
        <p:spPr>
          <a:xfrm>
            <a:off x="7861308" y="3136211"/>
            <a:ext cx="0" cy="425100"/>
          </a:xfrm>
          <a:prstGeom prst="straightConnector1">
            <a:avLst/>
          </a:prstGeom>
          <a:noFill/>
          <a:ln w="19050" cap="flat" cmpd="sng">
            <a:solidFill>
              <a:srgbClr val="F9CB9C"/>
            </a:solidFill>
            <a:prstDash val="solid"/>
            <a:round/>
            <a:headEnd type="none" w="med" len="med"/>
            <a:tailEnd type="triangle" w="med" len="med"/>
          </a:ln>
        </p:spPr>
      </p:cxnSp>
      <p:sp>
        <p:nvSpPr>
          <p:cNvPr id="176" name="Google Shape;176;p20"/>
          <p:cNvSpPr/>
          <p:nvPr/>
        </p:nvSpPr>
        <p:spPr>
          <a:xfrm>
            <a:off x="1400600" y="2742557"/>
            <a:ext cx="428100" cy="229200"/>
          </a:xfrm>
          <a:prstGeom prst="roundRect">
            <a:avLst>
              <a:gd name="adj" fmla="val 16667"/>
            </a:avLst>
          </a:prstGeom>
          <a:solidFill>
            <a:srgbClr val="F9CB9C"/>
          </a:solidFill>
          <a:ln>
            <a:noFill/>
          </a:ln>
        </p:spPr>
        <p:txBody>
          <a:bodyPr spcFirstLastPara="1" wrap="square" lIns="192325" tIns="192325" rIns="192325" bIns="192325" anchor="ctr" anchorCtr="0">
            <a:noAutofit/>
          </a:bodyPr>
          <a:lstStyle/>
          <a:p>
            <a:pPr marL="0" lvl="0" indent="0" algn="l" rtl="0">
              <a:spcBef>
                <a:spcPts val="0"/>
              </a:spcBef>
              <a:spcAft>
                <a:spcPts val="0"/>
              </a:spcAft>
              <a:buNone/>
            </a:pPr>
            <a:endParaRPr/>
          </a:p>
        </p:txBody>
      </p:sp>
      <p:sp>
        <p:nvSpPr>
          <p:cNvPr id="177" name="Google Shape;177;p20"/>
          <p:cNvSpPr/>
          <p:nvPr/>
        </p:nvSpPr>
        <p:spPr>
          <a:xfrm>
            <a:off x="1992421" y="2742557"/>
            <a:ext cx="428100" cy="229200"/>
          </a:xfrm>
          <a:prstGeom prst="roundRect">
            <a:avLst>
              <a:gd name="adj" fmla="val 16667"/>
            </a:avLst>
          </a:prstGeom>
          <a:solidFill>
            <a:srgbClr val="F9CB9C"/>
          </a:solidFill>
          <a:ln>
            <a:noFill/>
          </a:ln>
        </p:spPr>
        <p:txBody>
          <a:bodyPr spcFirstLastPara="1" wrap="square" lIns="192325" tIns="192325" rIns="192325" bIns="192325" anchor="ctr" anchorCtr="0">
            <a:noAutofit/>
          </a:bodyPr>
          <a:lstStyle/>
          <a:p>
            <a:pPr marL="0" lvl="0" indent="0" algn="l" rtl="0">
              <a:spcBef>
                <a:spcPts val="0"/>
              </a:spcBef>
              <a:spcAft>
                <a:spcPts val="0"/>
              </a:spcAft>
              <a:buNone/>
            </a:pPr>
            <a:endParaRPr/>
          </a:p>
        </p:txBody>
      </p:sp>
      <p:sp>
        <p:nvSpPr>
          <p:cNvPr id="178" name="Google Shape;178;p20"/>
          <p:cNvSpPr/>
          <p:nvPr/>
        </p:nvSpPr>
        <p:spPr>
          <a:xfrm>
            <a:off x="2543412" y="2724989"/>
            <a:ext cx="428100" cy="229200"/>
          </a:xfrm>
          <a:prstGeom prst="roundRect">
            <a:avLst>
              <a:gd name="adj" fmla="val 16667"/>
            </a:avLst>
          </a:prstGeom>
          <a:solidFill>
            <a:srgbClr val="F9CB9C"/>
          </a:solidFill>
          <a:ln>
            <a:noFill/>
          </a:ln>
        </p:spPr>
        <p:txBody>
          <a:bodyPr spcFirstLastPara="1" wrap="square" lIns="192325" tIns="192325" rIns="192325" bIns="192325" anchor="ctr" anchorCtr="0">
            <a:noAutofit/>
          </a:bodyPr>
          <a:lstStyle/>
          <a:p>
            <a:pPr marL="0" lvl="0" indent="0" algn="l" rtl="0">
              <a:spcBef>
                <a:spcPts val="0"/>
              </a:spcBef>
              <a:spcAft>
                <a:spcPts val="0"/>
              </a:spcAft>
              <a:buNone/>
            </a:pPr>
            <a:endParaRPr/>
          </a:p>
        </p:txBody>
      </p:sp>
      <p:sp>
        <p:nvSpPr>
          <p:cNvPr id="179" name="Google Shape;179;p20"/>
          <p:cNvSpPr/>
          <p:nvPr/>
        </p:nvSpPr>
        <p:spPr>
          <a:xfrm>
            <a:off x="3135234" y="2724989"/>
            <a:ext cx="428100" cy="229200"/>
          </a:xfrm>
          <a:prstGeom prst="roundRect">
            <a:avLst>
              <a:gd name="adj" fmla="val 16667"/>
            </a:avLst>
          </a:prstGeom>
          <a:solidFill>
            <a:srgbClr val="F9CB9C"/>
          </a:solidFill>
          <a:ln>
            <a:noFill/>
          </a:ln>
        </p:spPr>
        <p:txBody>
          <a:bodyPr spcFirstLastPara="1" wrap="square" lIns="192325" tIns="192325" rIns="192325" bIns="192325" anchor="ctr" anchorCtr="0">
            <a:noAutofit/>
          </a:bodyPr>
          <a:lstStyle/>
          <a:p>
            <a:pPr marL="0" lvl="0" indent="0" algn="l" rtl="0">
              <a:spcBef>
                <a:spcPts val="0"/>
              </a:spcBef>
              <a:spcAft>
                <a:spcPts val="0"/>
              </a:spcAft>
              <a:buNone/>
            </a:pPr>
            <a:endParaRPr/>
          </a:p>
        </p:txBody>
      </p:sp>
      <p:sp>
        <p:nvSpPr>
          <p:cNvPr id="180" name="Google Shape;180;p20"/>
          <p:cNvSpPr/>
          <p:nvPr/>
        </p:nvSpPr>
        <p:spPr>
          <a:xfrm>
            <a:off x="3727055" y="2724989"/>
            <a:ext cx="428100" cy="229200"/>
          </a:xfrm>
          <a:prstGeom prst="roundRect">
            <a:avLst>
              <a:gd name="adj" fmla="val 16667"/>
            </a:avLst>
          </a:prstGeom>
          <a:solidFill>
            <a:srgbClr val="F9CB9C"/>
          </a:solidFill>
          <a:ln>
            <a:noFill/>
          </a:ln>
        </p:spPr>
        <p:txBody>
          <a:bodyPr spcFirstLastPara="1" wrap="square" lIns="192325" tIns="192325" rIns="192325" bIns="192325" anchor="ctr" anchorCtr="0">
            <a:noAutofit/>
          </a:bodyPr>
          <a:lstStyle/>
          <a:p>
            <a:pPr marL="0" lvl="0" indent="0" algn="l" rtl="0">
              <a:spcBef>
                <a:spcPts val="0"/>
              </a:spcBef>
              <a:spcAft>
                <a:spcPts val="0"/>
              </a:spcAft>
              <a:buNone/>
            </a:pPr>
            <a:endParaRPr/>
          </a:p>
        </p:txBody>
      </p:sp>
      <p:sp>
        <p:nvSpPr>
          <p:cNvPr id="181" name="Google Shape;181;p20"/>
          <p:cNvSpPr/>
          <p:nvPr/>
        </p:nvSpPr>
        <p:spPr>
          <a:xfrm>
            <a:off x="1363100" y="2648425"/>
            <a:ext cx="2919300" cy="875700"/>
          </a:xfrm>
          <a:prstGeom prst="roundRect">
            <a:avLst>
              <a:gd name="adj" fmla="val 16667"/>
            </a:avLst>
          </a:prstGeom>
          <a:noFill/>
          <a:ln w="9525" cap="flat" cmpd="sng">
            <a:solidFill>
              <a:srgbClr val="E69138"/>
            </a:solidFill>
            <a:prstDash val="solid"/>
            <a:round/>
            <a:headEnd type="none" w="sm" len="sm"/>
            <a:tailEnd type="none" w="sm" len="sm"/>
          </a:ln>
        </p:spPr>
        <p:txBody>
          <a:bodyPr spcFirstLastPara="1" wrap="square" lIns="192325" tIns="192325" rIns="192325" bIns="192325" anchor="ctr" anchorCtr="0">
            <a:noAutofit/>
          </a:bodyPr>
          <a:lstStyle/>
          <a:p>
            <a:pPr marL="0" lvl="0" indent="0" algn="l" rtl="0">
              <a:spcBef>
                <a:spcPts val="0"/>
              </a:spcBef>
              <a:spcAft>
                <a:spcPts val="0"/>
              </a:spcAft>
              <a:buNone/>
            </a:pPr>
            <a:endParaRPr/>
          </a:p>
        </p:txBody>
      </p:sp>
      <p:sp>
        <p:nvSpPr>
          <p:cNvPr id="182" name="Google Shape;182;p20"/>
          <p:cNvSpPr txBox="1"/>
          <p:nvPr/>
        </p:nvSpPr>
        <p:spPr>
          <a:xfrm>
            <a:off x="1363099" y="2871613"/>
            <a:ext cx="3354900" cy="681000"/>
          </a:xfrm>
          <a:prstGeom prst="rect">
            <a:avLst/>
          </a:prstGeom>
          <a:noFill/>
          <a:ln>
            <a:noFill/>
          </a:ln>
        </p:spPr>
        <p:txBody>
          <a:bodyPr spcFirstLastPara="1" wrap="square" lIns="192325" tIns="192325" rIns="192325" bIns="192325" anchor="t" anchorCtr="0">
            <a:spAutoFit/>
          </a:bodyPr>
          <a:lstStyle/>
          <a:p>
            <a:pPr marL="0" lvl="0" indent="0" algn="l" rtl="0">
              <a:spcBef>
                <a:spcPts val="0"/>
              </a:spcBef>
              <a:spcAft>
                <a:spcPts val="0"/>
              </a:spcAft>
              <a:buNone/>
            </a:pPr>
            <a:r>
              <a:rPr lang="en" sz="1900"/>
              <a:t>Video title + description</a:t>
            </a:r>
            <a:endParaRPr sz="1900"/>
          </a:p>
        </p:txBody>
      </p:sp>
      <p:sp>
        <p:nvSpPr>
          <p:cNvPr id="183" name="Google Shape;183;p20"/>
          <p:cNvSpPr/>
          <p:nvPr/>
        </p:nvSpPr>
        <p:spPr>
          <a:xfrm>
            <a:off x="5976009" y="1532076"/>
            <a:ext cx="1644000" cy="502500"/>
          </a:xfrm>
          <a:prstGeom prst="roundRect">
            <a:avLst>
              <a:gd name="adj" fmla="val 16667"/>
            </a:avLst>
          </a:prstGeom>
          <a:solidFill>
            <a:srgbClr val="F9CB9C"/>
          </a:solidFill>
          <a:ln w="9525" cap="flat" cmpd="sng">
            <a:solidFill>
              <a:srgbClr val="000000"/>
            </a:solidFill>
            <a:prstDash val="solid"/>
            <a:round/>
            <a:headEnd type="none" w="sm" len="sm"/>
            <a:tailEnd type="none" w="sm" len="sm"/>
          </a:ln>
        </p:spPr>
        <p:txBody>
          <a:bodyPr spcFirstLastPara="1" wrap="square" lIns="192325" tIns="192325" rIns="192325" bIns="192325" anchor="ctr" anchorCtr="0">
            <a:noAutofit/>
          </a:bodyPr>
          <a:lstStyle/>
          <a:p>
            <a:pPr marL="0" lvl="0" indent="0" algn="l" rtl="0">
              <a:spcBef>
                <a:spcPts val="0"/>
              </a:spcBef>
              <a:spcAft>
                <a:spcPts val="0"/>
              </a:spcAft>
              <a:buNone/>
            </a:pPr>
            <a:r>
              <a:rPr lang="en" sz="1600"/>
              <a:t>Self-attention</a:t>
            </a:r>
            <a:endParaRPr sz="1600"/>
          </a:p>
        </p:txBody>
      </p:sp>
      <p:cxnSp>
        <p:nvCxnSpPr>
          <p:cNvPr id="184" name="Google Shape;184;p20"/>
          <p:cNvCxnSpPr/>
          <p:nvPr/>
        </p:nvCxnSpPr>
        <p:spPr>
          <a:xfrm rot="10800000" flipH="1">
            <a:off x="5280868" y="2061204"/>
            <a:ext cx="1495800" cy="684000"/>
          </a:xfrm>
          <a:prstGeom prst="straightConnector1">
            <a:avLst/>
          </a:prstGeom>
          <a:noFill/>
          <a:ln w="9525" cap="flat" cmpd="sng">
            <a:solidFill>
              <a:srgbClr val="000000"/>
            </a:solidFill>
            <a:prstDash val="dashDot"/>
            <a:round/>
            <a:headEnd type="none" w="med" len="med"/>
            <a:tailEnd type="none" w="med" len="med"/>
          </a:ln>
        </p:spPr>
      </p:cxnSp>
      <p:cxnSp>
        <p:nvCxnSpPr>
          <p:cNvPr id="185" name="Google Shape;185;p20"/>
          <p:cNvCxnSpPr/>
          <p:nvPr/>
        </p:nvCxnSpPr>
        <p:spPr>
          <a:xfrm rot="10800000" flipH="1">
            <a:off x="5970377" y="2060994"/>
            <a:ext cx="807900" cy="675000"/>
          </a:xfrm>
          <a:prstGeom prst="straightConnector1">
            <a:avLst/>
          </a:prstGeom>
          <a:noFill/>
          <a:ln w="9525" cap="flat" cmpd="sng">
            <a:solidFill>
              <a:srgbClr val="000000"/>
            </a:solidFill>
            <a:prstDash val="dashDot"/>
            <a:round/>
            <a:headEnd type="none" w="med" len="med"/>
            <a:tailEnd type="none" w="med" len="med"/>
          </a:ln>
        </p:spPr>
      </p:cxnSp>
      <p:cxnSp>
        <p:nvCxnSpPr>
          <p:cNvPr id="186" name="Google Shape;186;p20"/>
          <p:cNvCxnSpPr/>
          <p:nvPr/>
        </p:nvCxnSpPr>
        <p:spPr>
          <a:xfrm rot="10800000" flipH="1">
            <a:off x="1572818" y="2035804"/>
            <a:ext cx="5276700" cy="709500"/>
          </a:xfrm>
          <a:prstGeom prst="straightConnector1">
            <a:avLst/>
          </a:prstGeom>
          <a:noFill/>
          <a:ln w="9525" cap="flat" cmpd="sng">
            <a:solidFill>
              <a:srgbClr val="000000"/>
            </a:solidFill>
            <a:prstDash val="dashDot"/>
            <a:round/>
            <a:headEnd type="none" w="med" len="med"/>
            <a:tailEnd type="none" w="med" len="med"/>
          </a:ln>
        </p:spPr>
      </p:cxnSp>
      <p:cxnSp>
        <p:nvCxnSpPr>
          <p:cNvPr id="187" name="Google Shape;187;p20"/>
          <p:cNvCxnSpPr/>
          <p:nvPr/>
        </p:nvCxnSpPr>
        <p:spPr>
          <a:xfrm rot="10800000" flipH="1">
            <a:off x="3919218" y="2035879"/>
            <a:ext cx="2930400" cy="675900"/>
          </a:xfrm>
          <a:prstGeom prst="straightConnector1">
            <a:avLst/>
          </a:prstGeom>
          <a:noFill/>
          <a:ln w="9525" cap="flat" cmpd="sng">
            <a:solidFill>
              <a:srgbClr val="000000"/>
            </a:solidFill>
            <a:prstDash val="dashDot"/>
            <a:round/>
            <a:headEnd type="none" w="med" len="med"/>
            <a:tailEnd type="none" w="med" len="med"/>
          </a:ln>
        </p:spPr>
      </p:cxnSp>
      <p:cxnSp>
        <p:nvCxnSpPr>
          <p:cNvPr id="188" name="Google Shape;188;p20"/>
          <p:cNvCxnSpPr/>
          <p:nvPr/>
        </p:nvCxnSpPr>
        <p:spPr>
          <a:xfrm rot="10800000" flipH="1">
            <a:off x="3337250" y="2035700"/>
            <a:ext cx="3512400" cy="702900"/>
          </a:xfrm>
          <a:prstGeom prst="straightConnector1">
            <a:avLst/>
          </a:prstGeom>
          <a:noFill/>
          <a:ln w="9525" cap="flat" cmpd="sng">
            <a:solidFill>
              <a:srgbClr val="000000"/>
            </a:solidFill>
            <a:prstDash val="dashDot"/>
            <a:round/>
            <a:headEnd type="none" w="med" len="med"/>
            <a:tailEnd type="none" w="med" len="med"/>
          </a:ln>
        </p:spPr>
      </p:cxnSp>
      <p:cxnSp>
        <p:nvCxnSpPr>
          <p:cNvPr id="189" name="Google Shape;189;p20"/>
          <p:cNvCxnSpPr/>
          <p:nvPr/>
        </p:nvCxnSpPr>
        <p:spPr>
          <a:xfrm rot="10800000" flipH="1">
            <a:off x="4630218" y="2035929"/>
            <a:ext cx="2219100" cy="716100"/>
          </a:xfrm>
          <a:prstGeom prst="straightConnector1">
            <a:avLst/>
          </a:prstGeom>
          <a:noFill/>
          <a:ln w="9525" cap="flat" cmpd="sng">
            <a:solidFill>
              <a:srgbClr val="000000"/>
            </a:solidFill>
            <a:prstDash val="dashDot"/>
            <a:round/>
            <a:headEnd type="none" w="med" len="med"/>
            <a:tailEnd type="none" w="med" len="med"/>
          </a:ln>
        </p:spPr>
      </p:cxnSp>
      <p:cxnSp>
        <p:nvCxnSpPr>
          <p:cNvPr id="190" name="Google Shape;190;p20"/>
          <p:cNvCxnSpPr/>
          <p:nvPr/>
        </p:nvCxnSpPr>
        <p:spPr>
          <a:xfrm rot="10800000" flipH="1">
            <a:off x="2686418" y="2035804"/>
            <a:ext cx="4163100" cy="696000"/>
          </a:xfrm>
          <a:prstGeom prst="straightConnector1">
            <a:avLst/>
          </a:prstGeom>
          <a:noFill/>
          <a:ln w="9525" cap="flat" cmpd="sng">
            <a:solidFill>
              <a:srgbClr val="000000"/>
            </a:solidFill>
            <a:prstDash val="dashDot"/>
            <a:round/>
            <a:headEnd type="none" w="med" len="med"/>
            <a:tailEnd type="none" w="med" len="med"/>
          </a:ln>
        </p:spPr>
      </p:cxnSp>
      <p:cxnSp>
        <p:nvCxnSpPr>
          <p:cNvPr id="191" name="Google Shape;191;p20"/>
          <p:cNvCxnSpPr/>
          <p:nvPr/>
        </p:nvCxnSpPr>
        <p:spPr>
          <a:xfrm rot="10800000" flipH="1">
            <a:off x="2143118" y="2035804"/>
            <a:ext cx="4706400" cy="709500"/>
          </a:xfrm>
          <a:prstGeom prst="straightConnector1">
            <a:avLst/>
          </a:prstGeom>
          <a:noFill/>
          <a:ln w="9525" cap="flat" cmpd="sng">
            <a:solidFill>
              <a:srgbClr val="000000"/>
            </a:solidFill>
            <a:prstDash val="dashDot"/>
            <a:round/>
            <a:headEnd type="none" w="med" len="med"/>
            <a:tailEnd type="none" w="med" len="med"/>
          </a:ln>
        </p:spPr>
      </p:cxnSp>
      <p:sp>
        <p:nvSpPr>
          <p:cNvPr id="192" name="Google Shape;192;p20"/>
          <p:cNvSpPr txBox="1"/>
          <p:nvPr/>
        </p:nvSpPr>
        <p:spPr>
          <a:xfrm>
            <a:off x="5662681" y="2637989"/>
            <a:ext cx="860400" cy="18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[/INST]</a:t>
            </a:r>
            <a:endParaRPr/>
          </a:p>
        </p:txBody>
      </p:sp>
      <p:cxnSp>
        <p:nvCxnSpPr>
          <p:cNvPr id="193" name="Google Shape;193;p20"/>
          <p:cNvCxnSpPr>
            <a:stCxn id="170" idx="0"/>
            <a:endCxn id="183" idx="2"/>
          </p:cNvCxnSpPr>
          <p:nvPr/>
        </p:nvCxnSpPr>
        <p:spPr>
          <a:xfrm rot="10800000" flipH="1">
            <a:off x="6777404" y="2034684"/>
            <a:ext cx="20700" cy="706500"/>
          </a:xfrm>
          <a:prstGeom prst="straightConnector1">
            <a:avLst/>
          </a:prstGeom>
          <a:noFill/>
          <a:ln w="9525" cap="flat" cmpd="sng">
            <a:solidFill>
              <a:srgbClr val="000000"/>
            </a:solidFill>
            <a:prstDash val="dashDot"/>
            <a:round/>
            <a:headEnd type="none" w="med" len="med"/>
            <a:tailEnd type="non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1"/>
          <p:cNvSpPr txBox="1">
            <a:spLocks noGrp="1"/>
          </p:cNvSpPr>
          <p:nvPr>
            <p:ph type="title"/>
          </p:nvPr>
        </p:nvSpPr>
        <p:spPr>
          <a:xfrm>
            <a:off x="311700" y="274320"/>
            <a:ext cx="8522100" cy="603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latin typeface="Arial"/>
                <a:ea typeface="Arial"/>
                <a:cs typeface="Arial"/>
                <a:sym typeface="Arial"/>
              </a:rPr>
              <a:t>Data</a:t>
            </a:r>
            <a:endParaRPr>
              <a:latin typeface="Arial"/>
              <a:ea typeface="Arial"/>
              <a:cs typeface="Arial"/>
              <a:sym typeface="Arial"/>
            </a:endParaRPr>
          </a:p>
        </p:txBody>
      </p:sp>
      <p:sp>
        <p:nvSpPr>
          <p:cNvPr id="199" name="Google Shape;199;p21"/>
          <p:cNvSpPr txBox="1">
            <a:spLocks noGrp="1"/>
          </p:cNvSpPr>
          <p:nvPr>
            <p:ph type="body" idx="1"/>
          </p:nvPr>
        </p:nvSpPr>
        <p:spPr>
          <a:xfrm>
            <a:off x="311700" y="1005859"/>
            <a:ext cx="8520600" cy="3418800"/>
          </a:xfrm>
          <a:prstGeom prst="rect">
            <a:avLst/>
          </a:prstGeom>
        </p:spPr>
        <p:txBody>
          <a:bodyPr spcFirstLastPara="1" wrap="square" lIns="91425" tIns="91425" rIns="91425" bIns="91425" anchor="t" anchorCtr="0">
            <a:normAutofit/>
          </a:bodyPr>
          <a:lstStyle/>
          <a:p>
            <a:pPr marL="457200" lvl="0" indent="-304800" algn="l" rtl="0">
              <a:spcBef>
                <a:spcPts val="0"/>
              </a:spcBef>
              <a:spcAft>
                <a:spcPts val="0"/>
              </a:spcAft>
              <a:buClr>
                <a:schemeClr val="dk1"/>
              </a:buClr>
              <a:buSzPts val="1200"/>
              <a:buFont typeface="Arial"/>
              <a:buChar char="-"/>
            </a:pPr>
            <a:r>
              <a:rPr lang="en">
                <a:solidFill>
                  <a:schemeClr val="dk1"/>
                </a:solidFill>
                <a:latin typeface="Arial"/>
                <a:ea typeface="Arial"/>
                <a:cs typeface="Arial"/>
                <a:sym typeface="Arial"/>
              </a:rPr>
              <a:t>Training:</a:t>
            </a:r>
            <a:endParaRPr>
              <a:solidFill>
                <a:schemeClr val="dk1"/>
              </a:solidFill>
              <a:latin typeface="Arial"/>
              <a:ea typeface="Arial"/>
              <a:cs typeface="Arial"/>
              <a:sym typeface="Arial"/>
            </a:endParaRPr>
          </a:p>
          <a:p>
            <a:pPr marL="457200" lvl="0" indent="0" algn="l" rtl="0">
              <a:spcBef>
                <a:spcPts val="0"/>
              </a:spcBef>
              <a:spcAft>
                <a:spcPts val="0"/>
              </a:spcAft>
              <a:buNone/>
            </a:pPr>
            <a:endParaRPr>
              <a:solidFill>
                <a:schemeClr val="dk1"/>
              </a:solidFill>
              <a:latin typeface="Arial"/>
              <a:ea typeface="Arial"/>
              <a:cs typeface="Arial"/>
              <a:sym typeface="Arial"/>
            </a:endParaRPr>
          </a:p>
          <a:p>
            <a:pPr marL="914400" lvl="1" indent="-317500" algn="l" rtl="0">
              <a:spcBef>
                <a:spcPts val="0"/>
              </a:spcBef>
              <a:spcAft>
                <a:spcPts val="0"/>
              </a:spcAft>
              <a:buClr>
                <a:schemeClr val="dk1"/>
              </a:buClr>
              <a:buSzPts val="1400"/>
              <a:buFont typeface="Arial"/>
              <a:buChar char="-"/>
            </a:pPr>
            <a:r>
              <a:rPr lang="en">
                <a:solidFill>
                  <a:schemeClr val="dk1"/>
                </a:solidFill>
                <a:latin typeface="Arial"/>
                <a:ea typeface="Arial"/>
                <a:cs typeface="Arial"/>
                <a:sym typeface="Arial"/>
              </a:rPr>
              <a:t>In-house dataset derived from public videos</a:t>
            </a:r>
            <a:endParaRPr>
              <a:solidFill>
                <a:schemeClr val="dk1"/>
              </a:solidFill>
              <a:latin typeface="Arial"/>
              <a:ea typeface="Arial"/>
              <a:cs typeface="Arial"/>
              <a:sym typeface="Arial"/>
            </a:endParaRPr>
          </a:p>
          <a:p>
            <a:pPr marL="914400" lvl="1" indent="-317500" algn="l" rtl="0">
              <a:spcBef>
                <a:spcPts val="0"/>
              </a:spcBef>
              <a:spcAft>
                <a:spcPts val="0"/>
              </a:spcAft>
              <a:buClr>
                <a:schemeClr val="dk1"/>
              </a:buClr>
              <a:buSzPts val="1400"/>
              <a:buFont typeface="Arial"/>
              <a:buChar char="-"/>
            </a:pPr>
            <a:r>
              <a:rPr lang="en">
                <a:solidFill>
                  <a:schemeClr val="dk1"/>
                </a:solidFill>
                <a:latin typeface="Arial"/>
                <a:ea typeface="Arial"/>
                <a:cs typeface="Arial"/>
                <a:sym typeface="Arial"/>
              </a:rPr>
              <a:t>~25% of videos contain text title or description</a:t>
            </a:r>
            <a:endParaRPr>
              <a:solidFill>
                <a:schemeClr val="dk1"/>
              </a:solidFill>
              <a:latin typeface="Arial"/>
              <a:ea typeface="Arial"/>
              <a:cs typeface="Arial"/>
              <a:sym typeface="Arial"/>
            </a:endParaRPr>
          </a:p>
          <a:p>
            <a:pPr marL="0" lvl="0" indent="0" algn="l" rtl="0">
              <a:spcBef>
                <a:spcPts val="1200"/>
              </a:spcBef>
              <a:spcAft>
                <a:spcPts val="0"/>
              </a:spcAft>
              <a:buNone/>
            </a:pPr>
            <a:endParaRPr>
              <a:solidFill>
                <a:schemeClr val="dk1"/>
              </a:solidFill>
              <a:latin typeface="Arial"/>
              <a:ea typeface="Arial"/>
              <a:cs typeface="Arial"/>
              <a:sym typeface="Arial"/>
            </a:endParaRPr>
          </a:p>
          <a:p>
            <a:pPr marL="457200" lvl="0" indent="-304800" algn="l" rtl="0">
              <a:spcBef>
                <a:spcPts val="0"/>
              </a:spcBef>
              <a:spcAft>
                <a:spcPts val="0"/>
              </a:spcAft>
              <a:buClr>
                <a:schemeClr val="dk1"/>
              </a:buClr>
              <a:buSzPts val="1200"/>
              <a:buFont typeface="Arial"/>
              <a:buChar char="-"/>
            </a:pPr>
            <a:r>
              <a:rPr lang="en">
                <a:solidFill>
                  <a:schemeClr val="dk1"/>
                </a:solidFill>
                <a:latin typeface="Arial"/>
                <a:ea typeface="Arial"/>
                <a:cs typeface="Arial"/>
                <a:sym typeface="Arial"/>
              </a:rPr>
              <a:t>Evaluation</a:t>
            </a:r>
            <a:endParaRPr>
              <a:solidFill>
                <a:schemeClr val="dk1"/>
              </a:solidFill>
              <a:latin typeface="Arial"/>
              <a:ea typeface="Arial"/>
              <a:cs typeface="Arial"/>
              <a:sym typeface="Arial"/>
            </a:endParaRPr>
          </a:p>
          <a:p>
            <a:pPr marL="457200" lvl="0" indent="0" algn="l" rtl="0">
              <a:spcBef>
                <a:spcPts val="0"/>
              </a:spcBef>
              <a:spcAft>
                <a:spcPts val="0"/>
              </a:spcAft>
              <a:buNone/>
            </a:pPr>
            <a:endParaRPr>
              <a:solidFill>
                <a:schemeClr val="dk1"/>
              </a:solidFill>
              <a:latin typeface="Arial"/>
              <a:ea typeface="Arial"/>
              <a:cs typeface="Arial"/>
              <a:sym typeface="Arial"/>
            </a:endParaRPr>
          </a:p>
          <a:p>
            <a:pPr marL="914400" lvl="1" indent="-317500" algn="l" rtl="0">
              <a:spcBef>
                <a:spcPts val="0"/>
              </a:spcBef>
              <a:spcAft>
                <a:spcPts val="0"/>
              </a:spcAft>
              <a:buClr>
                <a:schemeClr val="dk1"/>
              </a:buClr>
              <a:buSzPts val="1400"/>
              <a:buFont typeface="Arial"/>
              <a:buChar char="-"/>
            </a:pPr>
            <a:r>
              <a:rPr lang="en">
                <a:solidFill>
                  <a:schemeClr val="dk1"/>
                </a:solidFill>
                <a:latin typeface="Arial"/>
                <a:ea typeface="Arial"/>
                <a:cs typeface="Arial"/>
                <a:sym typeface="Arial"/>
              </a:rPr>
              <a:t>~30 hours of videos sampled with non-empty text context</a:t>
            </a:r>
            <a:endParaRPr>
              <a:solidFill>
                <a:schemeClr val="dk1"/>
              </a:solidFill>
              <a:latin typeface="Arial"/>
              <a:ea typeface="Arial"/>
              <a:cs typeface="Arial"/>
              <a:sym typeface="Arial"/>
            </a:endParaRPr>
          </a:p>
          <a:p>
            <a:pPr marL="914400" lvl="1" indent="-317500" algn="l" rtl="0">
              <a:spcBef>
                <a:spcPts val="0"/>
              </a:spcBef>
              <a:spcAft>
                <a:spcPts val="0"/>
              </a:spcAft>
              <a:buClr>
                <a:schemeClr val="dk1"/>
              </a:buClr>
              <a:buSzPts val="1400"/>
              <a:buFont typeface="Arial"/>
              <a:buChar char="-"/>
            </a:pPr>
            <a:r>
              <a:rPr lang="en">
                <a:solidFill>
                  <a:schemeClr val="dk1"/>
                </a:solidFill>
                <a:latin typeface="Arial"/>
                <a:ea typeface="Arial"/>
                <a:cs typeface="Arial"/>
                <a:sym typeface="Arial"/>
              </a:rPr>
              <a:t>At least one non-frequent word match transcription and context</a:t>
            </a:r>
            <a:endParaRPr>
              <a:solidFill>
                <a:schemeClr val="dk1"/>
              </a:solidFill>
              <a:latin typeface="Arial"/>
              <a:ea typeface="Arial"/>
              <a:cs typeface="Arial"/>
              <a:sym typeface="Arial"/>
            </a:endParaRPr>
          </a:p>
        </p:txBody>
      </p:sp>
      <p:sp>
        <p:nvSpPr>
          <p:cNvPr id="200" name="Google Shape;200;p21"/>
          <p:cNvSpPr txBox="1">
            <a:spLocks noGrp="1"/>
          </p:cNvSpPr>
          <p:nvPr>
            <p:ph type="sldNum" idx="12"/>
          </p:nvPr>
        </p:nvSpPr>
        <p:spPr>
          <a:xfrm>
            <a:off x="8744750" y="4846325"/>
            <a:ext cx="276300" cy="201300"/>
          </a:xfrm>
          <a:prstGeom prst="rect">
            <a:avLst/>
          </a:prstGeom>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
                <a:latin typeface="Arial"/>
                <a:ea typeface="Arial"/>
                <a:cs typeface="Arial"/>
                <a:sym typeface="Arial"/>
              </a:rPr>
              <a:t>6</a:t>
            </a:fld>
            <a:endParaRPr>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2"/>
          <p:cNvSpPr txBox="1">
            <a:spLocks noGrp="1"/>
          </p:cNvSpPr>
          <p:nvPr>
            <p:ph type="title"/>
          </p:nvPr>
        </p:nvSpPr>
        <p:spPr>
          <a:xfrm>
            <a:off x="311700" y="274320"/>
            <a:ext cx="8522100" cy="603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latin typeface="Arial"/>
                <a:ea typeface="Arial"/>
                <a:cs typeface="Arial"/>
                <a:sym typeface="Arial"/>
              </a:rPr>
              <a:t>Architecture</a:t>
            </a:r>
            <a:endParaRPr>
              <a:latin typeface="Arial"/>
              <a:ea typeface="Arial"/>
              <a:cs typeface="Arial"/>
              <a:sym typeface="Arial"/>
            </a:endParaRPr>
          </a:p>
        </p:txBody>
      </p:sp>
      <p:sp>
        <p:nvSpPr>
          <p:cNvPr id="206" name="Google Shape;206;p22"/>
          <p:cNvSpPr txBox="1">
            <a:spLocks noGrp="1"/>
          </p:cNvSpPr>
          <p:nvPr>
            <p:ph type="body" idx="1"/>
          </p:nvPr>
        </p:nvSpPr>
        <p:spPr>
          <a:xfrm>
            <a:off x="311700" y="1005858"/>
            <a:ext cx="8520600" cy="3205200"/>
          </a:xfrm>
          <a:prstGeom prst="rect">
            <a:avLst/>
          </a:prstGeom>
        </p:spPr>
        <p:txBody>
          <a:bodyPr spcFirstLastPara="1" wrap="square" lIns="91425" tIns="91425" rIns="91425" bIns="91425" anchor="t" anchorCtr="0">
            <a:normAutofit/>
          </a:bodyPr>
          <a:lstStyle/>
          <a:p>
            <a:pPr marL="457200" lvl="0" indent="-304800" algn="l" rtl="0">
              <a:spcBef>
                <a:spcPts val="0"/>
              </a:spcBef>
              <a:spcAft>
                <a:spcPts val="0"/>
              </a:spcAft>
              <a:buClr>
                <a:schemeClr val="dk1"/>
              </a:buClr>
              <a:buSzPts val="1200"/>
              <a:buFont typeface="Arial"/>
              <a:buChar char="-"/>
            </a:pPr>
            <a:r>
              <a:rPr lang="en">
                <a:solidFill>
                  <a:schemeClr val="dk1"/>
                </a:solidFill>
                <a:latin typeface="Arial"/>
                <a:ea typeface="Arial"/>
                <a:cs typeface="Arial"/>
                <a:sym typeface="Arial"/>
              </a:rPr>
              <a:t>Audio encoder</a:t>
            </a:r>
            <a:endParaRPr>
              <a:solidFill>
                <a:schemeClr val="dk1"/>
              </a:solidFill>
              <a:latin typeface="Arial"/>
              <a:ea typeface="Arial"/>
              <a:cs typeface="Arial"/>
              <a:sym typeface="Arial"/>
            </a:endParaRPr>
          </a:p>
          <a:p>
            <a:pPr marL="914400" lvl="1" indent="-317500" algn="l" rtl="0">
              <a:spcBef>
                <a:spcPts val="0"/>
              </a:spcBef>
              <a:spcAft>
                <a:spcPts val="0"/>
              </a:spcAft>
              <a:buClr>
                <a:schemeClr val="dk1"/>
              </a:buClr>
              <a:buSzPts val="1400"/>
              <a:buFont typeface="Arial"/>
              <a:buChar char="-"/>
            </a:pPr>
            <a:r>
              <a:rPr lang="en">
                <a:solidFill>
                  <a:schemeClr val="dk1"/>
                </a:solidFill>
                <a:latin typeface="Arial"/>
                <a:ea typeface="Arial"/>
                <a:cs typeface="Arial"/>
                <a:sym typeface="Arial"/>
              </a:rPr>
              <a:t>24 layer offline Conformer, pretrained with a CTC objective</a:t>
            </a:r>
            <a:endParaRPr>
              <a:solidFill>
                <a:schemeClr val="dk1"/>
              </a:solidFill>
              <a:latin typeface="Arial"/>
              <a:ea typeface="Arial"/>
              <a:cs typeface="Arial"/>
              <a:sym typeface="Arial"/>
            </a:endParaRPr>
          </a:p>
          <a:p>
            <a:pPr marL="914400" lvl="1" indent="-317500" algn="l" rtl="0">
              <a:spcBef>
                <a:spcPts val="0"/>
              </a:spcBef>
              <a:spcAft>
                <a:spcPts val="0"/>
              </a:spcAft>
              <a:buClr>
                <a:schemeClr val="dk1"/>
              </a:buClr>
              <a:buSzPts val="1400"/>
              <a:buFont typeface="Arial"/>
              <a:buChar char="-"/>
            </a:pPr>
            <a:r>
              <a:rPr lang="en">
                <a:solidFill>
                  <a:schemeClr val="dk1"/>
                </a:solidFill>
                <a:latin typeface="Arial"/>
                <a:ea typeface="Arial"/>
                <a:cs typeface="Arial"/>
                <a:sym typeface="Arial"/>
              </a:rPr>
              <a:t>320ms stride -&gt; each second of audio correspond to ~4 audio tokens</a:t>
            </a:r>
            <a:endParaRPr>
              <a:solidFill>
                <a:schemeClr val="dk1"/>
              </a:solidFill>
              <a:latin typeface="Arial"/>
              <a:ea typeface="Arial"/>
              <a:cs typeface="Arial"/>
              <a:sym typeface="Arial"/>
            </a:endParaRPr>
          </a:p>
          <a:p>
            <a:pPr marL="0" lvl="0" indent="0" algn="l" rtl="0">
              <a:spcBef>
                <a:spcPts val="1200"/>
              </a:spcBef>
              <a:spcAft>
                <a:spcPts val="0"/>
              </a:spcAft>
              <a:buNone/>
            </a:pPr>
            <a:endParaRPr>
              <a:solidFill>
                <a:schemeClr val="dk1"/>
              </a:solidFill>
              <a:latin typeface="Arial"/>
              <a:ea typeface="Arial"/>
              <a:cs typeface="Arial"/>
              <a:sym typeface="Arial"/>
            </a:endParaRPr>
          </a:p>
          <a:p>
            <a:pPr marL="457200" lvl="0" indent="-304800" algn="l" rtl="0">
              <a:spcBef>
                <a:spcPts val="0"/>
              </a:spcBef>
              <a:spcAft>
                <a:spcPts val="0"/>
              </a:spcAft>
              <a:buClr>
                <a:schemeClr val="dk1"/>
              </a:buClr>
              <a:buSzPts val="1200"/>
              <a:buFont typeface="Arial"/>
              <a:buChar char="-"/>
            </a:pPr>
            <a:r>
              <a:rPr lang="en">
                <a:solidFill>
                  <a:schemeClr val="dk1"/>
                </a:solidFill>
                <a:latin typeface="Arial"/>
                <a:ea typeface="Arial"/>
                <a:cs typeface="Arial"/>
                <a:sym typeface="Arial"/>
              </a:rPr>
              <a:t>Decoder</a:t>
            </a:r>
            <a:endParaRPr>
              <a:solidFill>
                <a:schemeClr val="dk1"/>
              </a:solidFill>
              <a:latin typeface="Arial"/>
              <a:ea typeface="Arial"/>
              <a:cs typeface="Arial"/>
              <a:sym typeface="Arial"/>
            </a:endParaRPr>
          </a:p>
          <a:p>
            <a:pPr marL="914400" lvl="1" indent="-317500" algn="l" rtl="0">
              <a:spcBef>
                <a:spcPts val="0"/>
              </a:spcBef>
              <a:spcAft>
                <a:spcPts val="0"/>
              </a:spcAft>
              <a:buClr>
                <a:schemeClr val="dk1"/>
              </a:buClr>
              <a:buSzPts val="1400"/>
              <a:buFont typeface="Arial"/>
              <a:buChar char="-"/>
            </a:pPr>
            <a:r>
              <a:rPr lang="en">
                <a:solidFill>
                  <a:schemeClr val="dk1"/>
                </a:solidFill>
                <a:latin typeface="Arial"/>
                <a:ea typeface="Arial"/>
                <a:cs typeface="Arial"/>
                <a:sym typeface="Arial"/>
              </a:rPr>
              <a:t>Llama-7B</a:t>
            </a:r>
            <a:endParaRPr>
              <a:solidFill>
                <a:schemeClr val="dk1"/>
              </a:solidFill>
              <a:latin typeface="Arial"/>
              <a:ea typeface="Arial"/>
              <a:cs typeface="Arial"/>
              <a:sym typeface="Arial"/>
            </a:endParaRPr>
          </a:p>
          <a:p>
            <a:pPr marL="914400" lvl="1" indent="-317500" algn="l" rtl="0">
              <a:spcBef>
                <a:spcPts val="0"/>
              </a:spcBef>
              <a:spcAft>
                <a:spcPts val="0"/>
              </a:spcAft>
              <a:buClr>
                <a:schemeClr val="dk1"/>
              </a:buClr>
              <a:buSzPts val="1400"/>
              <a:buFont typeface="Arial"/>
              <a:buChar char="-"/>
            </a:pPr>
            <a:r>
              <a:rPr lang="en">
                <a:solidFill>
                  <a:schemeClr val="dk1"/>
                </a:solidFill>
                <a:latin typeface="Arial"/>
                <a:ea typeface="Arial"/>
                <a:cs typeface="Arial"/>
                <a:sym typeface="Arial"/>
              </a:rPr>
              <a:t>LORA adapters to all self-attention weight matrices</a:t>
            </a:r>
            <a:endParaRPr>
              <a:solidFill>
                <a:schemeClr val="dk1"/>
              </a:solidFill>
              <a:latin typeface="Arial"/>
              <a:ea typeface="Arial"/>
              <a:cs typeface="Arial"/>
              <a:sym typeface="Arial"/>
            </a:endParaRPr>
          </a:p>
        </p:txBody>
      </p:sp>
      <p:sp>
        <p:nvSpPr>
          <p:cNvPr id="207" name="Google Shape;207;p22"/>
          <p:cNvSpPr txBox="1">
            <a:spLocks noGrp="1"/>
          </p:cNvSpPr>
          <p:nvPr>
            <p:ph type="sldNum" idx="12"/>
          </p:nvPr>
        </p:nvSpPr>
        <p:spPr>
          <a:xfrm>
            <a:off x="8744750" y="4846325"/>
            <a:ext cx="276300" cy="201300"/>
          </a:xfrm>
          <a:prstGeom prst="rect">
            <a:avLst/>
          </a:prstGeom>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
                <a:latin typeface="Arial"/>
                <a:ea typeface="Arial"/>
                <a:cs typeface="Arial"/>
                <a:sym typeface="Arial"/>
              </a:rPr>
              <a:t>7</a:t>
            </a:fld>
            <a:endParaRPr>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3"/>
          <p:cNvSpPr txBox="1">
            <a:spLocks noGrp="1"/>
          </p:cNvSpPr>
          <p:nvPr>
            <p:ph type="title"/>
          </p:nvPr>
        </p:nvSpPr>
        <p:spPr>
          <a:xfrm>
            <a:off x="311700" y="274320"/>
            <a:ext cx="8522100" cy="603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latin typeface="Arial"/>
                <a:ea typeface="Arial"/>
                <a:cs typeface="Arial"/>
                <a:sym typeface="Arial"/>
              </a:rPr>
              <a:t>Results</a:t>
            </a:r>
            <a:endParaRPr>
              <a:latin typeface="Arial"/>
              <a:ea typeface="Arial"/>
              <a:cs typeface="Arial"/>
              <a:sym typeface="Arial"/>
            </a:endParaRPr>
          </a:p>
        </p:txBody>
      </p:sp>
      <p:sp>
        <p:nvSpPr>
          <p:cNvPr id="213" name="Google Shape;213;p23"/>
          <p:cNvSpPr txBox="1">
            <a:spLocks noGrp="1"/>
          </p:cNvSpPr>
          <p:nvPr>
            <p:ph type="body" idx="1"/>
          </p:nvPr>
        </p:nvSpPr>
        <p:spPr>
          <a:xfrm>
            <a:off x="311700" y="1005844"/>
            <a:ext cx="8520600" cy="1407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214" name="Google Shape;214;p23"/>
          <p:cNvSpPr txBox="1">
            <a:spLocks noGrp="1"/>
          </p:cNvSpPr>
          <p:nvPr>
            <p:ph type="sldNum" idx="12"/>
          </p:nvPr>
        </p:nvSpPr>
        <p:spPr>
          <a:xfrm>
            <a:off x="8744750" y="4846325"/>
            <a:ext cx="276300" cy="201300"/>
          </a:xfrm>
          <a:prstGeom prst="rect">
            <a:avLst/>
          </a:prstGeom>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
              <a:t>8</a:t>
            </a:fld>
            <a:endParaRPr/>
          </a:p>
        </p:txBody>
      </p:sp>
      <p:pic>
        <p:nvPicPr>
          <p:cNvPr id="215" name="Google Shape;215;p23"/>
          <p:cNvPicPr preferRelativeResize="0"/>
          <p:nvPr/>
        </p:nvPicPr>
        <p:blipFill>
          <a:blip r:embed="rId3">
            <a:alphaModFix/>
          </a:blip>
          <a:stretch>
            <a:fillRect/>
          </a:stretch>
        </p:blipFill>
        <p:spPr>
          <a:xfrm>
            <a:off x="209325" y="1608931"/>
            <a:ext cx="8839199" cy="1925635"/>
          </a:xfrm>
          <a:prstGeom prst="rect">
            <a:avLst/>
          </a:prstGeom>
          <a:noFill/>
          <a:ln>
            <a:noFill/>
          </a:ln>
        </p:spPr>
      </p:pic>
      <p:sp>
        <p:nvSpPr>
          <p:cNvPr id="216" name="Google Shape;216;p23"/>
          <p:cNvSpPr/>
          <p:nvPr/>
        </p:nvSpPr>
        <p:spPr>
          <a:xfrm>
            <a:off x="260950" y="2794925"/>
            <a:ext cx="8844900" cy="727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Light"/>
              <a:ea typeface="Roboto Light"/>
              <a:cs typeface="Roboto Light"/>
              <a:sym typeface="Roboto Light"/>
            </a:endParaRPr>
          </a:p>
        </p:txBody>
      </p:sp>
      <p:sp>
        <p:nvSpPr>
          <p:cNvPr id="217" name="Google Shape;217;p23"/>
          <p:cNvSpPr/>
          <p:nvPr/>
        </p:nvSpPr>
        <p:spPr>
          <a:xfrm>
            <a:off x="1158975" y="2360825"/>
            <a:ext cx="334500" cy="434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Light"/>
              <a:ea typeface="Roboto Light"/>
              <a:cs typeface="Roboto Light"/>
              <a:sym typeface="Roboto Light"/>
            </a:endParaRPr>
          </a:p>
        </p:txBody>
      </p:sp>
      <p:sp>
        <p:nvSpPr>
          <p:cNvPr id="218" name="Google Shape;218;p23"/>
          <p:cNvSpPr/>
          <p:nvPr/>
        </p:nvSpPr>
        <p:spPr>
          <a:xfrm>
            <a:off x="1311375" y="2513225"/>
            <a:ext cx="334500" cy="434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Light"/>
              <a:ea typeface="Roboto Light"/>
              <a:cs typeface="Roboto Light"/>
              <a:sym typeface="Roboto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4"/>
          <p:cNvSpPr txBox="1">
            <a:spLocks noGrp="1"/>
          </p:cNvSpPr>
          <p:nvPr>
            <p:ph type="title"/>
          </p:nvPr>
        </p:nvSpPr>
        <p:spPr>
          <a:xfrm>
            <a:off x="311700" y="274320"/>
            <a:ext cx="8522100" cy="603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latin typeface="Arial"/>
                <a:ea typeface="Arial"/>
                <a:cs typeface="Arial"/>
                <a:sym typeface="Arial"/>
              </a:rPr>
              <a:t>Results</a:t>
            </a:r>
            <a:endParaRPr>
              <a:latin typeface="Arial"/>
              <a:ea typeface="Arial"/>
              <a:cs typeface="Arial"/>
              <a:sym typeface="Arial"/>
            </a:endParaRPr>
          </a:p>
        </p:txBody>
      </p:sp>
      <p:sp>
        <p:nvSpPr>
          <p:cNvPr id="224" name="Google Shape;224;p24"/>
          <p:cNvSpPr txBox="1">
            <a:spLocks noGrp="1"/>
          </p:cNvSpPr>
          <p:nvPr>
            <p:ph type="body" idx="1"/>
          </p:nvPr>
        </p:nvSpPr>
        <p:spPr>
          <a:xfrm>
            <a:off x="311700" y="1005844"/>
            <a:ext cx="8520600" cy="1407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225" name="Google Shape;225;p24"/>
          <p:cNvSpPr txBox="1">
            <a:spLocks noGrp="1"/>
          </p:cNvSpPr>
          <p:nvPr>
            <p:ph type="sldNum" idx="12"/>
          </p:nvPr>
        </p:nvSpPr>
        <p:spPr>
          <a:xfrm>
            <a:off x="8744750" y="4846325"/>
            <a:ext cx="276300" cy="201300"/>
          </a:xfrm>
          <a:prstGeom prst="rect">
            <a:avLst/>
          </a:prstGeom>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
              <a:t>9</a:t>
            </a:fld>
            <a:endParaRPr/>
          </a:p>
        </p:txBody>
      </p:sp>
      <p:pic>
        <p:nvPicPr>
          <p:cNvPr id="226" name="Google Shape;226;p24"/>
          <p:cNvPicPr preferRelativeResize="0"/>
          <p:nvPr/>
        </p:nvPicPr>
        <p:blipFill>
          <a:blip r:embed="rId3">
            <a:alphaModFix/>
          </a:blip>
          <a:stretch>
            <a:fillRect/>
          </a:stretch>
        </p:blipFill>
        <p:spPr>
          <a:xfrm>
            <a:off x="209325" y="1608931"/>
            <a:ext cx="8839199" cy="1925635"/>
          </a:xfrm>
          <a:prstGeom prst="rect">
            <a:avLst/>
          </a:prstGeom>
          <a:noFill/>
          <a:ln>
            <a:noFill/>
          </a:ln>
        </p:spPr>
      </p:pic>
      <p:sp>
        <p:nvSpPr>
          <p:cNvPr id="227" name="Google Shape;227;p24"/>
          <p:cNvSpPr/>
          <p:nvPr/>
        </p:nvSpPr>
        <p:spPr>
          <a:xfrm>
            <a:off x="206475" y="3000950"/>
            <a:ext cx="8844900" cy="727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Light"/>
              <a:ea typeface="Roboto Light"/>
              <a:cs typeface="Roboto Light"/>
              <a:sym typeface="Roboto Light"/>
            </a:endParaRPr>
          </a:p>
        </p:txBody>
      </p:sp>
      <p:sp>
        <p:nvSpPr>
          <p:cNvPr id="228" name="Google Shape;228;p24"/>
          <p:cNvSpPr/>
          <p:nvPr/>
        </p:nvSpPr>
        <p:spPr>
          <a:xfrm>
            <a:off x="1158975" y="2360825"/>
            <a:ext cx="334500" cy="434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Light"/>
              <a:ea typeface="Roboto Light"/>
              <a:cs typeface="Roboto Light"/>
              <a:sym typeface="Roboto Light"/>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4285F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1687</Words>
  <Application>Microsoft Macintosh PowerPoint</Application>
  <PresentationFormat>On-screen Show (16:9)</PresentationFormat>
  <Paragraphs>152</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Roboto Thin</vt:lpstr>
      <vt:lpstr>Allura</vt:lpstr>
      <vt:lpstr>Roboto Light</vt:lpstr>
      <vt:lpstr>Roboto</vt:lpstr>
      <vt:lpstr>Montserrat Light</vt:lpstr>
      <vt:lpstr>Simple Light</vt:lpstr>
      <vt:lpstr>END-TO-END SPEECH RECOGNITION CONTEXTUALIZATION WITH LARGE LANGUAGE MODELS </vt:lpstr>
      <vt:lpstr>Context in Speech Recognition</vt:lpstr>
      <vt:lpstr>Text-only Large Language Models</vt:lpstr>
      <vt:lpstr>Speech Large Language Models</vt:lpstr>
      <vt:lpstr>Contextualising Speech Large Language Models</vt:lpstr>
      <vt:lpstr>Data</vt:lpstr>
      <vt:lpstr>Architecture</vt:lpstr>
      <vt:lpstr>Results</vt:lpstr>
      <vt:lpstr>Results</vt:lpstr>
      <vt:lpstr>Results</vt:lpstr>
      <vt:lpstr>Context perturbation analysis </vt:lpstr>
      <vt:lpstr>Context perturbation analysis</vt:lpstr>
      <vt:lpstr>Context perturbation analysis</vt:lpstr>
      <vt:lpstr>Context perturbation analysis</vt:lpstr>
      <vt:lpstr>Context perturbation analysis</vt:lpstr>
      <vt:lpstr>Takeaways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END-TO-END SPEECH RECOGNITION CONTEXTUALIZATION WITH LARGE LANGUAGE MODELS </dc:title>
  <cp:lastModifiedBy>Egor Lakomki</cp:lastModifiedBy>
  <cp:revision>1</cp:revision>
  <dcterms:modified xsi:type="dcterms:W3CDTF">2024-04-16T06:48:14Z</dcterms:modified>
</cp:coreProperties>
</file>