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6"/>
  </p:notesMasterIdLst>
  <p:sldIdLst>
    <p:sldId id="256" r:id="rId2"/>
    <p:sldId id="320" r:id="rId3"/>
    <p:sldId id="286" r:id="rId4"/>
    <p:sldId id="280" r:id="rId5"/>
    <p:sldId id="287" r:id="rId6"/>
    <p:sldId id="297" r:id="rId7"/>
    <p:sldId id="258" r:id="rId8"/>
    <p:sldId id="318" r:id="rId9"/>
    <p:sldId id="288" r:id="rId10"/>
    <p:sldId id="314" r:id="rId11"/>
    <p:sldId id="315" r:id="rId12"/>
    <p:sldId id="313" r:id="rId13"/>
    <p:sldId id="298" r:id="rId14"/>
    <p:sldId id="321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55"/>
    <p:restoredTop sz="84532"/>
  </p:normalViewPr>
  <p:slideViewPr>
    <p:cSldViewPr snapToGrid="0" snapToObjects="1">
      <p:cViewPr varScale="1">
        <p:scale>
          <a:sx n="79" d="100"/>
          <a:sy n="79" d="100"/>
        </p:scale>
        <p:origin x="99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ms75986/Desktop/ICASSP2020/Chart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ms75986/Desktop/ICASSP2020/Chart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ms75986/Desktop/ICASSP2020/Chart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ERROR</a:t>
            </a:r>
            <a:r>
              <a:rPr lang="en-US" baseline="0"/>
              <a:t> BINS IN FIRST ITERATION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Sheet1!$A$3</c:f>
              <c:strCache>
                <c:ptCount val="1"/>
                <c:pt idx="0">
                  <c:v>WER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val>
            <c:numRef>
              <c:f>Sheet1!$B$3:$I$3</c:f>
              <c:numCache>
                <c:formatCode>General</c:formatCode>
                <c:ptCount val="8"/>
                <c:pt idx="0">
                  <c:v>11.465</c:v>
                </c:pt>
                <c:pt idx="1">
                  <c:v>11.528</c:v>
                </c:pt>
                <c:pt idx="2">
                  <c:v>20.277000000000001</c:v>
                </c:pt>
                <c:pt idx="3">
                  <c:v>72.991</c:v>
                </c:pt>
                <c:pt idx="4">
                  <c:v>77.986000000000004</c:v>
                </c:pt>
                <c:pt idx="5">
                  <c:v>20.331</c:v>
                </c:pt>
                <c:pt idx="6">
                  <c:v>11.566000000000001</c:v>
                </c:pt>
                <c:pt idx="7">
                  <c:v>11.471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32-0844-AFCF-BE54561F760B}"/>
            </c:ext>
          </c:extLst>
        </c:ser>
        <c:ser>
          <c:idx val="1"/>
          <c:order val="1"/>
          <c:tx>
            <c:strRef>
              <c:f>Sheet1!$A$4</c:f>
              <c:strCache>
                <c:ptCount val="1"/>
                <c:pt idx="0">
                  <c:v>CER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val>
            <c:numRef>
              <c:f>Sheet1!$B$4:$I$4</c:f>
              <c:numCache>
                <c:formatCode>General</c:formatCode>
                <c:ptCount val="8"/>
                <c:pt idx="0">
                  <c:v>3.0720000000000001</c:v>
                </c:pt>
                <c:pt idx="1">
                  <c:v>3.0950000000000002</c:v>
                </c:pt>
                <c:pt idx="2">
                  <c:v>5.3730000000000002</c:v>
                </c:pt>
                <c:pt idx="3">
                  <c:v>25.39</c:v>
                </c:pt>
                <c:pt idx="4">
                  <c:v>28.462</c:v>
                </c:pt>
                <c:pt idx="5">
                  <c:v>5.3109999999999999</c:v>
                </c:pt>
                <c:pt idx="6">
                  <c:v>3.0859999999999999</c:v>
                </c:pt>
                <c:pt idx="7">
                  <c:v>3.0670000000000002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432-0844-AFCF-BE54561F76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70456256"/>
        <c:axId val="1167444784"/>
      </c:barChart>
      <c:catAx>
        <c:axId val="117045625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Bins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67444784"/>
        <c:crosses val="autoZero"/>
        <c:auto val="1"/>
        <c:lblAlgn val="ctr"/>
        <c:lblOffset val="100"/>
        <c:noMultiLvlLbl val="0"/>
      </c:catAx>
      <c:valAx>
        <c:axId val="11674447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Error</a:t>
                </a:r>
                <a:r>
                  <a:rPr lang="en-US" baseline="0"/>
                  <a:t> [%]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704562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ERROR</a:t>
            </a:r>
            <a:r>
              <a:rPr lang="en-US" baseline="0"/>
              <a:t> BINS IN SECOND ITERATION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Sheet1!$A$16</c:f>
              <c:strCache>
                <c:ptCount val="1"/>
                <c:pt idx="0">
                  <c:v>WER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Sheet1!$B$15:$I$15</c:f>
              <c:numCache>
                <c:formatCode>General</c:formatCode>
                <c:ptCount val="8"/>
                <c:pt idx="0">
                  <c:v>3.1</c:v>
                </c:pt>
                <c:pt idx="1">
                  <c:v>3.2</c:v>
                </c:pt>
                <c:pt idx="2">
                  <c:v>4.0999999999999996</c:v>
                </c:pt>
                <c:pt idx="3">
                  <c:v>4.2</c:v>
                </c:pt>
                <c:pt idx="4">
                  <c:v>5.0999999999999996</c:v>
                </c:pt>
                <c:pt idx="5">
                  <c:v>5.2</c:v>
                </c:pt>
                <c:pt idx="6">
                  <c:v>6.1</c:v>
                </c:pt>
                <c:pt idx="7">
                  <c:v>6.2</c:v>
                </c:pt>
              </c:numCache>
            </c:numRef>
          </c:cat>
          <c:val>
            <c:numRef>
              <c:f>Sheet1!$B$16:$I$16</c:f>
              <c:numCache>
                <c:formatCode>General</c:formatCode>
                <c:ptCount val="8"/>
                <c:pt idx="0">
                  <c:v>11.983000000000001</c:v>
                </c:pt>
                <c:pt idx="1">
                  <c:v>19.768000000000001</c:v>
                </c:pt>
                <c:pt idx="2">
                  <c:v>25.552</c:v>
                </c:pt>
                <c:pt idx="3">
                  <c:v>42.268000000000001</c:v>
                </c:pt>
                <c:pt idx="4">
                  <c:v>42.523000000000003</c:v>
                </c:pt>
                <c:pt idx="5">
                  <c:v>24.89</c:v>
                </c:pt>
                <c:pt idx="6">
                  <c:v>19.013999999999999</c:v>
                </c:pt>
                <c:pt idx="7">
                  <c:v>12.101000000000001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2DC-5A4B-BE3F-C36E68A90CA3}"/>
            </c:ext>
          </c:extLst>
        </c:ser>
        <c:ser>
          <c:idx val="1"/>
          <c:order val="1"/>
          <c:tx>
            <c:strRef>
              <c:f>Sheet1!$A$17</c:f>
              <c:strCache>
                <c:ptCount val="1"/>
                <c:pt idx="0">
                  <c:v>CER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Sheet1!$B$15:$I$15</c:f>
              <c:numCache>
                <c:formatCode>General</c:formatCode>
                <c:ptCount val="8"/>
                <c:pt idx="0">
                  <c:v>3.1</c:v>
                </c:pt>
                <c:pt idx="1">
                  <c:v>3.2</c:v>
                </c:pt>
                <c:pt idx="2">
                  <c:v>4.0999999999999996</c:v>
                </c:pt>
                <c:pt idx="3">
                  <c:v>4.2</c:v>
                </c:pt>
                <c:pt idx="4">
                  <c:v>5.0999999999999996</c:v>
                </c:pt>
                <c:pt idx="5">
                  <c:v>5.2</c:v>
                </c:pt>
                <c:pt idx="6">
                  <c:v>6.1</c:v>
                </c:pt>
                <c:pt idx="7">
                  <c:v>6.2</c:v>
                </c:pt>
              </c:numCache>
            </c:numRef>
          </c:cat>
          <c:val>
            <c:numRef>
              <c:f>Sheet1!$B$17:$I$17</c:f>
              <c:numCache>
                <c:formatCode>General</c:formatCode>
                <c:ptCount val="8"/>
                <c:pt idx="0">
                  <c:v>3.2290000000000001</c:v>
                </c:pt>
                <c:pt idx="1">
                  <c:v>5.1420000000000003</c:v>
                </c:pt>
                <c:pt idx="2">
                  <c:v>6.7789999999999999</c:v>
                </c:pt>
                <c:pt idx="3">
                  <c:v>11.907</c:v>
                </c:pt>
                <c:pt idx="4">
                  <c:v>11.781000000000001</c:v>
                </c:pt>
                <c:pt idx="5">
                  <c:v>6.6870000000000003</c:v>
                </c:pt>
                <c:pt idx="6">
                  <c:v>5.0069999999999997</c:v>
                </c:pt>
                <c:pt idx="7">
                  <c:v>3.2450000000000001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2DC-5A4B-BE3F-C36E68A90C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43375008"/>
        <c:axId val="1143307024"/>
      </c:barChart>
      <c:catAx>
        <c:axId val="114337500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Bins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43307024"/>
        <c:crosses val="autoZero"/>
        <c:auto val="1"/>
        <c:lblAlgn val="ctr"/>
        <c:lblOffset val="100"/>
        <c:noMultiLvlLbl val="0"/>
      </c:catAx>
      <c:valAx>
        <c:axId val="11433070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Error</a:t>
                </a:r>
                <a:r>
                  <a:rPr lang="en-US" baseline="0"/>
                  <a:t> [%]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433750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ERROR</a:t>
            </a:r>
            <a:r>
              <a:rPr lang="en-US" baseline="0"/>
              <a:t> BINS IN THIRD ITERATION 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Sheet1!$A$257</c:f>
              <c:strCache>
                <c:ptCount val="1"/>
                <c:pt idx="0">
                  <c:v>WER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Sheet1!$B$256:$M$256</c:f>
              <c:strCache>
                <c:ptCount val="12"/>
                <c:pt idx="0">
                  <c:v>3.2.1</c:v>
                </c:pt>
                <c:pt idx="1">
                  <c:v>3.2.2</c:v>
                </c:pt>
                <c:pt idx="2">
                  <c:v>4.1.1</c:v>
                </c:pt>
                <c:pt idx="3">
                  <c:v>4.1.2</c:v>
                </c:pt>
                <c:pt idx="4">
                  <c:v>4.2.1</c:v>
                </c:pt>
                <c:pt idx="5">
                  <c:v>4.2.2</c:v>
                </c:pt>
                <c:pt idx="6">
                  <c:v>5.1.1</c:v>
                </c:pt>
                <c:pt idx="7">
                  <c:v>5.1.2</c:v>
                </c:pt>
                <c:pt idx="8">
                  <c:v>5.2.1</c:v>
                </c:pt>
                <c:pt idx="9">
                  <c:v>5.2.2</c:v>
                </c:pt>
                <c:pt idx="10">
                  <c:v>6.1.1</c:v>
                </c:pt>
                <c:pt idx="11">
                  <c:v>6.1.2</c:v>
                </c:pt>
              </c:strCache>
            </c:strRef>
          </c:cat>
          <c:val>
            <c:numRef>
              <c:f>Sheet1!$B$257:$M$257</c:f>
              <c:numCache>
                <c:formatCode>General</c:formatCode>
                <c:ptCount val="12"/>
                <c:pt idx="0">
                  <c:v>13.007999999999999</c:v>
                </c:pt>
                <c:pt idx="1">
                  <c:v>16.420000000000002</c:v>
                </c:pt>
                <c:pt idx="2">
                  <c:v>15.57</c:v>
                </c:pt>
                <c:pt idx="3">
                  <c:v>17.952999999999999</c:v>
                </c:pt>
                <c:pt idx="4">
                  <c:v>20.606000000000002</c:v>
                </c:pt>
                <c:pt idx="5">
                  <c:v>22.99</c:v>
                </c:pt>
                <c:pt idx="6">
                  <c:v>22.312000000000001</c:v>
                </c:pt>
                <c:pt idx="7">
                  <c:v>20.802</c:v>
                </c:pt>
                <c:pt idx="8">
                  <c:v>17.908999999999999</c:v>
                </c:pt>
                <c:pt idx="9">
                  <c:v>15.416</c:v>
                </c:pt>
                <c:pt idx="10">
                  <c:v>16.225999999999999</c:v>
                </c:pt>
                <c:pt idx="11">
                  <c:v>12.853999999999999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7F-5041-BF36-E7B88EFF5CAD}"/>
            </c:ext>
          </c:extLst>
        </c:ser>
        <c:ser>
          <c:idx val="1"/>
          <c:order val="1"/>
          <c:tx>
            <c:strRef>
              <c:f>Sheet1!$A$258</c:f>
              <c:strCache>
                <c:ptCount val="1"/>
                <c:pt idx="0">
                  <c:v>CER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Sheet1!$B$256:$M$256</c:f>
              <c:strCache>
                <c:ptCount val="12"/>
                <c:pt idx="0">
                  <c:v>3.2.1</c:v>
                </c:pt>
                <c:pt idx="1">
                  <c:v>3.2.2</c:v>
                </c:pt>
                <c:pt idx="2">
                  <c:v>4.1.1</c:v>
                </c:pt>
                <c:pt idx="3">
                  <c:v>4.1.2</c:v>
                </c:pt>
                <c:pt idx="4">
                  <c:v>4.2.1</c:v>
                </c:pt>
                <c:pt idx="5">
                  <c:v>4.2.2</c:v>
                </c:pt>
                <c:pt idx="6">
                  <c:v>5.1.1</c:v>
                </c:pt>
                <c:pt idx="7">
                  <c:v>5.1.2</c:v>
                </c:pt>
                <c:pt idx="8">
                  <c:v>5.2.1</c:v>
                </c:pt>
                <c:pt idx="9">
                  <c:v>5.2.2</c:v>
                </c:pt>
                <c:pt idx="10">
                  <c:v>6.1.1</c:v>
                </c:pt>
                <c:pt idx="11">
                  <c:v>6.1.2</c:v>
                </c:pt>
              </c:strCache>
            </c:strRef>
          </c:cat>
          <c:val>
            <c:numRef>
              <c:f>Sheet1!$B$258:$M$258</c:f>
              <c:numCache>
                <c:formatCode>General</c:formatCode>
                <c:ptCount val="12"/>
                <c:pt idx="0">
                  <c:v>3.444</c:v>
                </c:pt>
                <c:pt idx="1">
                  <c:v>4.3659999999999997</c:v>
                </c:pt>
                <c:pt idx="2">
                  <c:v>4.109</c:v>
                </c:pt>
                <c:pt idx="3">
                  <c:v>4.7750000000000004</c:v>
                </c:pt>
                <c:pt idx="4">
                  <c:v>5.4379999999999997</c:v>
                </c:pt>
                <c:pt idx="5">
                  <c:v>6.141</c:v>
                </c:pt>
                <c:pt idx="6">
                  <c:v>5.9329999999999998</c:v>
                </c:pt>
                <c:pt idx="7">
                  <c:v>5.5389999999999997</c:v>
                </c:pt>
                <c:pt idx="8">
                  <c:v>4.6929999999999996</c:v>
                </c:pt>
                <c:pt idx="9">
                  <c:v>4.1109999999999998</c:v>
                </c:pt>
                <c:pt idx="10">
                  <c:v>4.3159999999999998</c:v>
                </c:pt>
                <c:pt idx="11">
                  <c:v>3.4420000000000002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87F-5041-BF36-E7B88EFF5C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71257024"/>
        <c:axId val="2071217216"/>
      </c:barChart>
      <c:catAx>
        <c:axId val="20712570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1217216"/>
        <c:crosses val="autoZero"/>
        <c:auto val="1"/>
        <c:lblAlgn val="ctr"/>
        <c:lblOffset val="100"/>
        <c:noMultiLvlLbl val="0"/>
      </c:catAx>
      <c:valAx>
        <c:axId val="20712172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Error Percentage [%]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12570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CE9F80-A8D9-C044-8A11-314D948788AE}" type="doc">
      <dgm:prSet loTypeId="urn:microsoft.com/office/officeart/2005/8/layout/process1" loCatId="" qsTypeId="urn:microsoft.com/office/officeart/2005/8/quickstyle/simple1" qsCatId="simple" csTypeId="urn:microsoft.com/office/officeart/2005/8/colors/accent1_2" csCatId="accent1" phldr="1"/>
      <dgm:spPr/>
    </dgm:pt>
    <dgm:pt modelId="{82CDADDC-F209-1C42-97B9-0822A859F20F}">
      <dgm:prSet phldrT="[Text]"/>
      <dgm:spPr/>
      <dgm:t>
        <a:bodyPr/>
        <a:lstStyle/>
        <a:p>
          <a:r>
            <a:rPr lang="en-US" dirty="0"/>
            <a:t>Histogram of parameters </a:t>
          </a:r>
        </a:p>
      </dgm:t>
    </dgm:pt>
    <dgm:pt modelId="{F1628EA2-8BF9-B249-9C0A-77931C1A3C29}" type="parTrans" cxnId="{6D97FEE9-AF8D-AF47-956B-31A315124FB8}">
      <dgm:prSet/>
      <dgm:spPr/>
      <dgm:t>
        <a:bodyPr/>
        <a:lstStyle/>
        <a:p>
          <a:endParaRPr lang="en-US"/>
        </a:p>
      </dgm:t>
    </dgm:pt>
    <dgm:pt modelId="{7DF447BC-59CA-5A48-B500-95DC1A5DA6AF}" type="sibTrans" cxnId="{6D97FEE9-AF8D-AF47-956B-31A315124FB8}">
      <dgm:prSet/>
      <dgm:spPr/>
      <dgm:t>
        <a:bodyPr/>
        <a:lstStyle/>
        <a:p>
          <a:endParaRPr lang="en-US"/>
        </a:p>
      </dgm:t>
    </dgm:pt>
    <dgm:pt modelId="{2BBC5B72-D624-6E47-8A17-7A80E05813B9}">
      <dgm:prSet phldrT="[Text]"/>
      <dgm:spPr/>
      <dgm:t>
        <a:bodyPr/>
        <a:lstStyle/>
        <a:p>
          <a:r>
            <a:rPr lang="en-US" dirty="0"/>
            <a:t>Divide into 8 equal bins</a:t>
          </a:r>
        </a:p>
      </dgm:t>
    </dgm:pt>
    <dgm:pt modelId="{57AA0861-FF17-AA49-AF32-787D3CDB0A1D}" type="parTrans" cxnId="{02B886F3-A348-264A-9062-0E28B93FC882}">
      <dgm:prSet/>
      <dgm:spPr/>
      <dgm:t>
        <a:bodyPr/>
        <a:lstStyle/>
        <a:p>
          <a:endParaRPr lang="en-US"/>
        </a:p>
      </dgm:t>
    </dgm:pt>
    <dgm:pt modelId="{08E8FF95-5498-584C-97B1-C074102EB645}" type="sibTrans" cxnId="{02B886F3-A348-264A-9062-0E28B93FC882}">
      <dgm:prSet/>
      <dgm:spPr/>
      <dgm:t>
        <a:bodyPr/>
        <a:lstStyle/>
        <a:p>
          <a:endParaRPr lang="en-US"/>
        </a:p>
      </dgm:t>
    </dgm:pt>
    <dgm:pt modelId="{F693E139-6F3B-784D-A149-18F936B4D6FC}">
      <dgm:prSet phldrT="[Text]"/>
      <dgm:spPr/>
      <dgm:t>
        <a:bodyPr/>
        <a:lstStyle/>
        <a:p>
          <a:r>
            <a:rPr lang="en-US" dirty="0"/>
            <a:t>Run sensitivity analysis</a:t>
          </a:r>
        </a:p>
      </dgm:t>
    </dgm:pt>
    <dgm:pt modelId="{81B85DB9-27D5-1741-BC00-BD5BC46BA6A9}" type="parTrans" cxnId="{3F63DC46-2E75-CE4D-B4B9-CF02A7327131}">
      <dgm:prSet/>
      <dgm:spPr/>
      <dgm:t>
        <a:bodyPr/>
        <a:lstStyle/>
        <a:p>
          <a:endParaRPr lang="en-US"/>
        </a:p>
      </dgm:t>
    </dgm:pt>
    <dgm:pt modelId="{1DC4E7D1-B7DE-9340-A72A-389117F6E1BD}" type="sibTrans" cxnId="{3F63DC46-2E75-CE4D-B4B9-CF02A7327131}">
      <dgm:prSet/>
      <dgm:spPr/>
      <dgm:t>
        <a:bodyPr/>
        <a:lstStyle/>
        <a:p>
          <a:endParaRPr lang="en-US"/>
        </a:p>
      </dgm:t>
    </dgm:pt>
    <dgm:pt modelId="{EEB32537-AB03-FE49-B4C8-0E2B87110288}">
      <dgm:prSet phldrT="[Text]"/>
      <dgm:spPr/>
      <dgm:t>
        <a:bodyPr/>
        <a:lstStyle/>
        <a:p>
          <a:r>
            <a:rPr lang="en-US" dirty="0"/>
            <a:t>Divide the most sensitive bins in half</a:t>
          </a:r>
        </a:p>
      </dgm:t>
    </dgm:pt>
    <dgm:pt modelId="{CEE0FCAF-BDFD-A049-B445-5D8A279630BC}" type="parTrans" cxnId="{EC906A74-7799-1046-A8DF-E1C7E8853E5B}">
      <dgm:prSet/>
      <dgm:spPr/>
      <dgm:t>
        <a:bodyPr/>
        <a:lstStyle/>
        <a:p>
          <a:endParaRPr lang="en-US"/>
        </a:p>
      </dgm:t>
    </dgm:pt>
    <dgm:pt modelId="{C5272751-9DB6-D745-BF35-D823276B9B7B}" type="sibTrans" cxnId="{EC906A74-7799-1046-A8DF-E1C7E8853E5B}">
      <dgm:prSet/>
      <dgm:spPr/>
      <dgm:t>
        <a:bodyPr/>
        <a:lstStyle/>
        <a:p>
          <a:endParaRPr lang="en-US"/>
        </a:p>
      </dgm:t>
    </dgm:pt>
    <dgm:pt modelId="{3ECAA076-A181-0347-8BCA-1AEBAA8CFBB9}">
      <dgm:prSet phldrT="[Text]"/>
      <dgm:spPr/>
      <dgm:t>
        <a:bodyPr/>
        <a:lstStyle/>
        <a:p>
          <a:r>
            <a:rPr lang="en-US" dirty="0"/>
            <a:t>Run sensitivity analysis again</a:t>
          </a:r>
        </a:p>
      </dgm:t>
    </dgm:pt>
    <dgm:pt modelId="{F6D4F7B4-4416-1843-B1E3-E3D6B677D0A5}" type="parTrans" cxnId="{95343B3F-FDD7-E645-ADE4-8EAFA4173C9D}">
      <dgm:prSet/>
      <dgm:spPr/>
      <dgm:t>
        <a:bodyPr/>
        <a:lstStyle/>
        <a:p>
          <a:endParaRPr lang="en-US"/>
        </a:p>
      </dgm:t>
    </dgm:pt>
    <dgm:pt modelId="{73C4D1F6-031F-8D4C-8BD6-0D645CBF7677}" type="sibTrans" cxnId="{95343B3F-FDD7-E645-ADE4-8EAFA4173C9D}">
      <dgm:prSet/>
      <dgm:spPr/>
      <dgm:t>
        <a:bodyPr/>
        <a:lstStyle/>
        <a:p>
          <a:endParaRPr lang="en-US"/>
        </a:p>
      </dgm:t>
    </dgm:pt>
    <dgm:pt modelId="{C396C03E-CF17-A144-8DAF-E4027C45A84F}" type="pres">
      <dgm:prSet presAssocID="{3DCE9F80-A8D9-C044-8A11-314D948788AE}" presName="Name0" presStyleCnt="0">
        <dgm:presLayoutVars>
          <dgm:dir/>
          <dgm:resizeHandles val="exact"/>
        </dgm:presLayoutVars>
      </dgm:prSet>
      <dgm:spPr/>
    </dgm:pt>
    <dgm:pt modelId="{9E638CDD-A44A-3547-8E18-E999D5867085}" type="pres">
      <dgm:prSet presAssocID="{82CDADDC-F209-1C42-97B9-0822A859F20F}" presName="node" presStyleLbl="node1" presStyleIdx="0" presStyleCnt="5">
        <dgm:presLayoutVars>
          <dgm:bulletEnabled val="1"/>
        </dgm:presLayoutVars>
      </dgm:prSet>
      <dgm:spPr/>
    </dgm:pt>
    <dgm:pt modelId="{97432A03-181C-C244-AE3A-35DD149E5419}" type="pres">
      <dgm:prSet presAssocID="{7DF447BC-59CA-5A48-B500-95DC1A5DA6AF}" presName="sibTrans" presStyleLbl="sibTrans2D1" presStyleIdx="0" presStyleCnt="4"/>
      <dgm:spPr/>
    </dgm:pt>
    <dgm:pt modelId="{3B152BA6-2AD6-F341-ADDD-135680BE9D54}" type="pres">
      <dgm:prSet presAssocID="{7DF447BC-59CA-5A48-B500-95DC1A5DA6AF}" presName="connectorText" presStyleLbl="sibTrans2D1" presStyleIdx="0" presStyleCnt="4"/>
      <dgm:spPr/>
    </dgm:pt>
    <dgm:pt modelId="{24DB9BEE-99A9-6E4E-BEE8-F505CF347412}" type="pres">
      <dgm:prSet presAssocID="{2BBC5B72-D624-6E47-8A17-7A80E05813B9}" presName="node" presStyleLbl="node1" presStyleIdx="1" presStyleCnt="5">
        <dgm:presLayoutVars>
          <dgm:bulletEnabled val="1"/>
        </dgm:presLayoutVars>
      </dgm:prSet>
      <dgm:spPr/>
    </dgm:pt>
    <dgm:pt modelId="{9E3EE603-43E5-FB47-952D-6DC6398B58A9}" type="pres">
      <dgm:prSet presAssocID="{08E8FF95-5498-584C-97B1-C074102EB645}" presName="sibTrans" presStyleLbl="sibTrans2D1" presStyleIdx="1" presStyleCnt="4"/>
      <dgm:spPr/>
    </dgm:pt>
    <dgm:pt modelId="{28BADF57-CB88-F84B-8F01-0E1ED5C3DC7F}" type="pres">
      <dgm:prSet presAssocID="{08E8FF95-5498-584C-97B1-C074102EB645}" presName="connectorText" presStyleLbl="sibTrans2D1" presStyleIdx="1" presStyleCnt="4"/>
      <dgm:spPr/>
    </dgm:pt>
    <dgm:pt modelId="{6F3F54B3-E84A-544F-8602-8008659E6FC3}" type="pres">
      <dgm:prSet presAssocID="{F693E139-6F3B-784D-A149-18F936B4D6FC}" presName="node" presStyleLbl="node1" presStyleIdx="2" presStyleCnt="5">
        <dgm:presLayoutVars>
          <dgm:bulletEnabled val="1"/>
        </dgm:presLayoutVars>
      </dgm:prSet>
      <dgm:spPr/>
    </dgm:pt>
    <dgm:pt modelId="{ABC4C10F-16B6-F248-A318-B79C32EB636C}" type="pres">
      <dgm:prSet presAssocID="{1DC4E7D1-B7DE-9340-A72A-389117F6E1BD}" presName="sibTrans" presStyleLbl="sibTrans2D1" presStyleIdx="2" presStyleCnt="4"/>
      <dgm:spPr/>
    </dgm:pt>
    <dgm:pt modelId="{6FA4CBBE-EB37-2340-97FB-F4FB95523C36}" type="pres">
      <dgm:prSet presAssocID="{1DC4E7D1-B7DE-9340-A72A-389117F6E1BD}" presName="connectorText" presStyleLbl="sibTrans2D1" presStyleIdx="2" presStyleCnt="4"/>
      <dgm:spPr/>
    </dgm:pt>
    <dgm:pt modelId="{0C0E8BA5-DEA1-E74B-82DC-9D1BA0BFEECB}" type="pres">
      <dgm:prSet presAssocID="{EEB32537-AB03-FE49-B4C8-0E2B87110288}" presName="node" presStyleLbl="node1" presStyleIdx="3" presStyleCnt="5">
        <dgm:presLayoutVars>
          <dgm:bulletEnabled val="1"/>
        </dgm:presLayoutVars>
      </dgm:prSet>
      <dgm:spPr/>
    </dgm:pt>
    <dgm:pt modelId="{247ED453-2C76-C946-855A-E091BB983813}" type="pres">
      <dgm:prSet presAssocID="{C5272751-9DB6-D745-BF35-D823276B9B7B}" presName="sibTrans" presStyleLbl="sibTrans2D1" presStyleIdx="3" presStyleCnt="4"/>
      <dgm:spPr/>
    </dgm:pt>
    <dgm:pt modelId="{31243362-CB86-FA43-A55A-5F8D5E7BA360}" type="pres">
      <dgm:prSet presAssocID="{C5272751-9DB6-D745-BF35-D823276B9B7B}" presName="connectorText" presStyleLbl="sibTrans2D1" presStyleIdx="3" presStyleCnt="4"/>
      <dgm:spPr/>
    </dgm:pt>
    <dgm:pt modelId="{16855EDE-8E22-804E-9D09-8C7C51C19BC7}" type="pres">
      <dgm:prSet presAssocID="{3ECAA076-A181-0347-8BCA-1AEBAA8CFBB9}" presName="node" presStyleLbl="node1" presStyleIdx="4" presStyleCnt="5">
        <dgm:presLayoutVars>
          <dgm:bulletEnabled val="1"/>
        </dgm:presLayoutVars>
      </dgm:prSet>
      <dgm:spPr/>
    </dgm:pt>
  </dgm:ptLst>
  <dgm:cxnLst>
    <dgm:cxn modelId="{FAD08203-9854-9542-9E67-425C8A83B32A}" type="presOf" srcId="{2BBC5B72-D624-6E47-8A17-7A80E05813B9}" destId="{24DB9BEE-99A9-6E4E-BEE8-F505CF347412}" srcOrd="0" destOrd="0" presId="urn:microsoft.com/office/officeart/2005/8/layout/process1"/>
    <dgm:cxn modelId="{A710B109-CAAE-8E45-9D3D-67D05579DB21}" type="presOf" srcId="{F693E139-6F3B-784D-A149-18F936B4D6FC}" destId="{6F3F54B3-E84A-544F-8602-8008659E6FC3}" srcOrd="0" destOrd="0" presId="urn:microsoft.com/office/officeart/2005/8/layout/process1"/>
    <dgm:cxn modelId="{2576CF0A-3BB0-7844-BCF7-31F35B7ACD19}" type="presOf" srcId="{1DC4E7D1-B7DE-9340-A72A-389117F6E1BD}" destId="{6FA4CBBE-EB37-2340-97FB-F4FB95523C36}" srcOrd="1" destOrd="0" presId="urn:microsoft.com/office/officeart/2005/8/layout/process1"/>
    <dgm:cxn modelId="{78D4BF2B-E747-F64B-91EB-B7A4ED8AD09F}" type="presOf" srcId="{3DCE9F80-A8D9-C044-8A11-314D948788AE}" destId="{C396C03E-CF17-A144-8DAF-E4027C45A84F}" srcOrd="0" destOrd="0" presId="urn:microsoft.com/office/officeart/2005/8/layout/process1"/>
    <dgm:cxn modelId="{95343B3F-FDD7-E645-ADE4-8EAFA4173C9D}" srcId="{3DCE9F80-A8D9-C044-8A11-314D948788AE}" destId="{3ECAA076-A181-0347-8BCA-1AEBAA8CFBB9}" srcOrd="4" destOrd="0" parTransId="{F6D4F7B4-4416-1843-B1E3-E3D6B677D0A5}" sibTransId="{73C4D1F6-031F-8D4C-8BD6-0D645CBF7677}"/>
    <dgm:cxn modelId="{3F63DC46-2E75-CE4D-B4B9-CF02A7327131}" srcId="{3DCE9F80-A8D9-C044-8A11-314D948788AE}" destId="{F693E139-6F3B-784D-A149-18F936B4D6FC}" srcOrd="2" destOrd="0" parTransId="{81B85DB9-27D5-1741-BC00-BD5BC46BA6A9}" sibTransId="{1DC4E7D1-B7DE-9340-A72A-389117F6E1BD}"/>
    <dgm:cxn modelId="{46C84359-372A-7B42-9922-85F190516473}" type="presOf" srcId="{7DF447BC-59CA-5A48-B500-95DC1A5DA6AF}" destId="{97432A03-181C-C244-AE3A-35DD149E5419}" srcOrd="0" destOrd="0" presId="urn:microsoft.com/office/officeart/2005/8/layout/process1"/>
    <dgm:cxn modelId="{A1169862-078A-5A49-85F6-129BE9C45175}" type="presOf" srcId="{EEB32537-AB03-FE49-B4C8-0E2B87110288}" destId="{0C0E8BA5-DEA1-E74B-82DC-9D1BA0BFEECB}" srcOrd="0" destOrd="0" presId="urn:microsoft.com/office/officeart/2005/8/layout/process1"/>
    <dgm:cxn modelId="{EC906A74-7799-1046-A8DF-E1C7E8853E5B}" srcId="{3DCE9F80-A8D9-C044-8A11-314D948788AE}" destId="{EEB32537-AB03-FE49-B4C8-0E2B87110288}" srcOrd="3" destOrd="0" parTransId="{CEE0FCAF-BDFD-A049-B445-5D8A279630BC}" sibTransId="{C5272751-9DB6-D745-BF35-D823276B9B7B}"/>
    <dgm:cxn modelId="{178F3089-3F33-C542-ACCC-EAAE96D2A569}" type="presOf" srcId="{7DF447BC-59CA-5A48-B500-95DC1A5DA6AF}" destId="{3B152BA6-2AD6-F341-ADDD-135680BE9D54}" srcOrd="1" destOrd="0" presId="urn:microsoft.com/office/officeart/2005/8/layout/process1"/>
    <dgm:cxn modelId="{07B1808B-0B90-7C46-88A4-EAC9EFC3758F}" type="presOf" srcId="{08E8FF95-5498-584C-97B1-C074102EB645}" destId="{28BADF57-CB88-F84B-8F01-0E1ED5C3DC7F}" srcOrd="1" destOrd="0" presId="urn:microsoft.com/office/officeart/2005/8/layout/process1"/>
    <dgm:cxn modelId="{7556A195-45BD-C14E-AB92-568F6C74A94C}" type="presOf" srcId="{3ECAA076-A181-0347-8BCA-1AEBAA8CFBB9}" destId="{16855EDE-8E22-804E-9D09-8C7C51C19BC7}" srcOrd="0" destOrd="0" presId="urn:microsoft.com/office/officeart/2005/8/layout/process1"/>
    <dgm:cxn modelId="{C1E282A0-AE74-C64B-8FEA-0569AD5AD1C3}" type="presOf" srcId="{C5272751-9DB6-D745-BF35-D823276B9B7B}" destId="{31243362-CB86-FA43-A55A-5F8D5E7BA360}" srcOrd="1" destOrd="0" presId="urn:microsoft.com/office/officeart/2005/8/layout/process1"/>
    <dgm:cxn modelId="{884256B5-A600-EC46-8EC1-18B0D597C356}" type="presOf" srcId="{08E8FF95-5498-584C-97B1-C074102EB645}" destId="{9E3EE603-43E5-FB47-952D-6DC6398B58A9}" srcOrd="0" destOrd="0" presId="urn:microsoft.com/office/officeart/2005/8/layout/process1"/>
    <dgm:cxn modelId="{C20C2BC6-487D-D744-8197-A2245514E9DE}" type="presOf" srcId="{82CDADDC-F209-1C42-97B9-0822A859F20F}" destId="{9E638CDD-A44A-3547-8E18-E999D5867085}" srcOrd="0" destOrd="0" presId="urn:microsoft.com/office/officeart/2005/8/layout/process1"/>
    <dgm:cxn modelId="{63158ECA-C6D8-0D41-B1D8-0788FD4D9ABA}" type="presOf" srcId="{C5272751-9DB6-D745-BF35-D823276B9B7B}" destId="{247ED453-2C76-C946-855A-E091BB983813}" srcOrd="0" destOrd="0" presId="urn:microsoft.com/office/officeart/2005/8/layout/process1"/>
    <dgm:cxn modelId="{6D97FEE9-AF8D-AF47-956B-31A315124FB8}" srcId="{3DCE9F80-A8D9-C044-8A11-314D948788AE}" destId="{82CDADDC-F209-1C42-97B9-0822A859F20F}" srcOrd="0" destOrd="0" parTransId="{F1628EA2-8BF9-B249-9C0A-77931C1A3C29}" sibTransId="{7DF447BC-59CA-5A48-B500-95DC1A5DA6AF}"/>
    <dgm:cxn modelId="{02B886F3-A348-264A-9062-0E28B93FC882}" srcId="{3DCE9F80-A8D9-C044-8A11-314D948788AE}" destId="{2BBC5B72-D624-6E47-8A17-7A80E05813B9}" srcOrd="1" destOrd="0" parTransId="{57AA0861-FF17-AA49-AF32-787D3CDB0A1D}" sibTransId="{08E8FF95-5498-584C-97B1-C074102EB645}"/>
    <dgm:cxn modelId="{685593FB-0398-AA42-9514-D0AB90CD308B}" type="presOf" srcId="{1DC4E7D1-B7DE-9340-A72A-389117F6E1BD}" destId="{ABC4C10F-16B6-F248-A318-B79C32EB636C}" srcOrd="0" destOrd="0" presId="urn:microsoft.com/office/officeart/2005/8/layout/process1"/>
    <dgm:cxn modelId="{EF28A9BC-7412-944C-BDA5-675E28A60F9F}" type="presParOf" srcId="{C396C03E-CF17-A144-8DAF-E4027C45A84F}" destId="{9E638CDD-A44A-3547-8E18-E999D5867085}" srcOrd="0" destOrd="0" presId="urn:microsoft.com/office/officeart/2005/8/layout/process1"/>
    <dgm:cxn modelId="{83C6191C-52EE-CC44-AF3C-A4EB078DE102}" type="presParOf" srcId="{C396C03E-CF17-A144-8DAF-E4027C45A84F}" destId="{97432A03-181C-C244-AE3A-35DD149E5419}" srcOrd="1" destOrd="0" presId="urn:microsoft.com/office/officeart/2005/8/layout/process1"/>
    <dgm:cxn modelId="{BF575DB7-8F87-6949-912B-B02599B3DAA5}" type="presParOf" srcId="{97432A03-181C-C244-AE3A-35DD149E5419}" destId="{3B152BA6-2AD6-F341-ADDD-135680BE9D54}" srcOrd="0" destOrd="0" presId="urn:microsoft.com/office/officeart/2005/8/layout/process1"/>
    <dgm:cxn modelId="{7613810F-4799-6F48-854A-97FF30E6ECEC}" type="presParOf" srcId="{C396C03E-CF17-A144-8DAF-E4027C45A84F}" destId="{24DB9BEE-99A9-6E4E-BEE8-F505CF347412}" srcOrd="2" destOrd="0" presId="urn:microsoft.com/office/officeart/2005/8/layout/process1"/>
    <dgm:cxn modelId="{AE49233C-C785-6A42-831E-306824C2DC57}" type="presParOf" srcId="{C396C03E-CF17-A144-8DAF-E4027C45A84F}" destId="{9E3EE603-43E5-FB47-952D-6DC6398B58A9}" srcOrd="3" destOrd="0" presId="urn:microsoft.com/office/officeart/2005/8/layout/process1"/>
    <dgm:cxn modelId="{6F48C088-B491-AA40-8A59-A8B0C6613332}" type="presParOf" srcId="{9E3EE603-43E5-FB47-952D-6DC6398B58A9}" destId="{28BADF57-CB88-F84B-8F01-0E1ED5C3DC7F}" srcOrd="0" destOrd="0" presId="urn:microsoft.com/office/officeart/2005/8/layout/process1"/>
    <dgm:cxn modelId="{E0FAAF9C-0856-5A4F-B84B-FA650D5F970C}" type="presParOf" srcId="{C396C03E-CF17-A144-8DAF-E4027C45A84F}" destId="{6F3F54B3-E84A-544F-8602-8008659E6FC3}" srcOrd="4" destOrd="0" presId="urn:microsoft.com/office/officeart/2005/8/layout/process1"/>
    <dgm:cxn modelId="{4F0079C5-34C5-304D-8C78-F2F2D1DDF395}" type="presParOf" srcId="{C396C03E-CF17-A144-8DAF-E4027C45A84F}" destId="{ABC4C10F-16B6-F248-A318-B79C32EB636C}" srcOrd="5" destOrd="0" presId="urn:microsoft.com/office/officeart/2005/8/layout/process1"/>
    <dgm:cxn modelId="{5FDB725D-35F3-C64B-B839-88FF2CA322D4}" type="presParOf" srcId="{ABC4C10F-16B6-F248-A318-B79C32EB636C}" destId="{6FA4CBBE-EB37-2340-97FB-F4FB95523C36}" srcOrd="0" destOrd="0" presId="urn:microsoft.com/office/officeart/2005/8/layout/process1"/>
    <dgm:cxn modelId="{D76CA748-5E49-4E4E-BACA-7E1CCDA4C32A}" type="presParOf" srcId="{C396C03E-CF17-A144-8DAF-E4027C45A84F}" destId="{0C0E8BA5-DEA1-E74B-82DC-9D1BA0BFEECB}" srcOrd="6" destOrd="0" presId="urn:microsoft.com/office/officeart/2005/8/layout/process1"/>
    <dgm:cxn modelId="{F75A47C2-CE6A-7D45-84D0-B572C780EFC7}" type="presParOf" srcId="{C396C03E-CF17-A144-8DAF-E4027C45A84F}" destId="{247ED453-2C76-C946-855A-E091BB983813}" srcOrd="7" destOrd="0" presId="urn:microsoft.com/office/officeart/2005/8/layout/process1"/>
    <dgm:cxn modelId="{5E10462D-5628-D442-A4BB-42D7C2CD9E24}" type="presParOf" srcId="{247ED453-2C76-C946-855A-E091BB983813}" destId="{31243362-CB86-FA43-A55A-5F8D5E7BA360}" srcOrd="0" destOrd="0" presId="urn:microsoft.com/office/officeart/2005/8/layout/process1"/>
    <dgm:cxn modelId="{AD8F9925-B83E-BC41-BA36-4998FA281D67}" type="presParOf" srcId="{C396C03E-CF17-A144-8DAF-E4027C45A84F}" destId="{16855EDE-8E22-804E-9D09-8C7C51C19BC7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638CDD-A44A-3547-8E18-E999D5867085}">
      <dsp:nvSpPr>
        <dsp:cNvPr id="0" name=""/>
        <dsp:cNvSpPr/>
      </dsp:nvSpPr>
      <dsp:spPr>
        <a:xfrm>
          <a:off x="5090" y="2254372"/>
          <a:ext cx="1578116" cy="9468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Histogram of parameters </a:t>
          </a:r>
        </a:p>
      </dsp:txBody>
      <dsp:txXfrm>
        <a:off x="32823" y="2282105"/>
        <a:ext cx="1522650" cy="891403"/>
      </dsp:txXfrm>
    </dsp:sp>
    <dsp:sp modelId="{97432A03-181C-C244-AE3A-35DD149E5419}">
      <dsp:nvSpPr>
        <dsp:cNvPr id="0" name=""/>
        <dsp:cNvSpPr/>
      </dsp:nvSpPr>
      <dsp:spPr>
        <a:xfrm>
          <a:off x="1741018" y="2532120"/>
          <a:ext cx="334560" cy="3913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/>
        </a:p>
      </dsp:txBody>
      <dsp:txXfrm>
        <a:off x="1741018" y="2610394"/>
        <a:ext cx="234192" cy="234824"/>
      </dsp:txXfrm>
    </dsp:sp>
    <dsp:sp modelId="{24DB9BEE-99A9-6E4E-BEE8-F505CF347412}">
      <dsp:nvSpPr>
        <dsp:cNvPr id="0" name=""/>
        <dsp:cNvSpPr/>
      </dsp:nvSpPr>
      <dsp:spPr>
        <a:xfrm>
          <a:off x="2214453" y="2254372"/>
          <a:ext cx="1578116" cy="9468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Divide into 8 equal bins</a:t>
          </a:r>
        </a:p>
      </dsp:txBody>
      <dsp:txXfrm>
        <a:off x="2242186" y="2282105"/>
        <a:ext cx="1522650" cy="891403"/>
      </dsp:txXfrm>
    </dsp:sp>
    <dsp:sp modelId="{9E3EE603-43E5-FB47-952D-6DC6398B58A9}">
      <dsp:nvSpPr>
        <dsp:cNvPr id="0" name=""/>
        <dsp:cNvSpPr/>
      </dsp:nvSpPr>
      <dsp:spPr>
        <a:xfrm>
          <a:off x="3950381" y="2532120"/>
          <a:ext cx="334560" cy="3913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/>
        </a:p>
      </dsp:txBody>
      <dsp:txXfrm>
        <a:off x="3950381" y="2610394"/>
        <a:ext cx="234192" cy="234824"/>
      </dsp:txXfrm>
    </dsp:sp>
    <dsp:sp modelId="{6F3F54B3-E84A-544F-8602-8008659E6FC3}">
      <dsp:nvSpPr>
        <dsp:cNvPr id="0" name=""/>
        <dsp:cNvSpPr/>
      </dsp:nvSpPr>
      <dsp:spPr>
        <a:xfrm>
          <a:off x="4423816" y="2254372"/>
          <a:ext cx="1578116" cy="9468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Run sensitivity analysis</a:t>
          </a:r>
        </a:p>
      </dsp:txBody>
      <dsp:txXfrm>
        <a:off x="4451549" y="2282105"/>
        <a:ext cx="1522650" cy="891403"/>
      </dsp:txXfrm>
    </dsp:sp>
    <dsp:sp modelId="{ABC4C10F-16B6-F248-A318-B79C32EB636C}">
      <dsp:nvSpPr>
        <dsp:cNvPr id="0" name=""/>
        <dsp:cNvSpPr/>
      </dsp:nvSpPr>
      <dsp:spPr>
        <a:xfrm>
          <a:off x="6159744" y="2532120"/>
          <a:ext cx="334560" cy="3913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/>
        </a:p>
      </dsp:txBody>
      <dsp:txXfrm>
        <a:off x="6159744" y="2610394"/>
        <a:ext cx="234192" cy="234824"/>
      </dsp:txXfrm>
    </dsp:sp>
    <dsp:sp modelId="{0C0E8BA5-DEA1-E74B-82DC-9D1BA0BFEECB}">
      <dsp:nvSpPr>
        <dsp:cNvPr id="0" name=""/>
        <dsp:cNvSpPr/>
      </dsp:nvSpPr>
      <dsp:spPr>
        <a:xfrm>
          <a:off x="6633179" y="2254372"/>
          <a:ext cx="1578116" cy="9468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Divide the most sensitive bins in half</a:t>
          </a:r>
        </a:p>
      </dsp:txBody>
      <dsp:txXfrm>
        <a:off x="6660912" y="2282105"/>
        <a:ext cx="1522650" cy="891403"/>
      </dsp:txXfrm>
    </dsp:sp>
    <dsp:sp modelId="{247ED453-2C76-C946-855A-E091BB983813}">
      <dsp:nvSpPr>
        <dsp:cNvPr id="0" name=""/>
        <dsp:cNvSpPr/>
      </dsp:nvSpPr>
      <dsp:spPr>
        <a:xfrm>
          <a:off x="8369107" y="2532120"/>
          <a:ext cx="334560" cy="39137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/>
        </a:p>
      </dsp:txBody>
      <dsp:txXfrm>
        <a:off x="8369107" y="2610394"/>
        <a:ext cx="234192" cy="234824"/>
      </dsp:txXfrm>
    </dsp:sp>
    <dsp:sp modelId="{16855EDE-8E22-804E-9D09-8C7C51C19BC7}">
      <dsp:nvSpPr>
        <dsp:cNvPr id="0" name=""/>
        <dsp:cNvSpPr/>
      </dsp:nvSpPr>
      <dsp:spPr>
        <a:xfrm>
          <a:off x="8842542" y="2254372"/>
          <a:ext cx="1578116" cy="9468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Run sensitivity analysis again</a:t>
          </a:r>
        </a:p>
      </dsp:txBody>
      <dsp:txXfrm>
        <a:off x="8870275" y="2282105"/>
        <a:ext cx="1522650" cy="8914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82A859-6A45-D848-BFDC-DE17894CB9E4}" type="datetimeFigureOut">
              <a:rPr lang="en-US" smtClean="0"/>
              <a:t>4/16/20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293E50-BC57-6B4D-8EC8-0851CEA1A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573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Compression factor: X/X1</a:t>
            </a:r>
          </a:p>
          <a:p>
            <a:r>
              <a:rPr lang="en-US" dirty="0"/>
              <a:t>Accuracy: Y1 ~= Y</a:t>
            </a:r>
          </a:p>
          <a:p>
            <a:r>
              <a:rPr lang="en-US" dirty="0"/>
              <a:t>Decompress on the fly during inference (decompression cost)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5FEF8C-6983-4934-BDFB-76FADE35177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5072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SVD and K-means are baseline used on speech and vision applications. Focus only on B&amp;Q for this talk.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293E50-BC57-6B4D-8EC8-0851CEA1A40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4356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VGG16 into 1000 classes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293E50-BC57-6B4D-8EC8-0851CEA1A40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6501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Add the total parameters in each layer represented in this slide.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293E50-BC57-6B4D-8EC8-0851CEA1A40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4245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293E50-BC57-6B4D-8EC8-0851CEA1A40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7420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±50% relative magnitude perturbation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B7846F-C45B-B742-B15B-520C2488A80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976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CNN more sensitive than FF, GN less than 0.1 STD, Bi-LSTM were more sensitive, as we went down, layers were more sensitive in SPC, VGG16, DS but RNN layers towards the end more sensitive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293E50-BC57-6B4D-8EC8-0851CEA1A40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725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397C7505-0F69-974B-98E1-0985CAE7161F}" type="datetimeFigureOut">
              <a:rPr lang="en-US" smtClean="0"/>
              <a:t>4/16/20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DBB51-96AE-FC4D-B696-D630CD6B24B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7827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C7505-0F69-974B-98E1-0985CAE7161F}" type="datetimeFigureOut">
              <a:rPr lang="en-US" smtClean="0"/>
              <a:t>4/16/20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DBB51-96AE-FC4D-B696-D630CD6B2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3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C7505-0F69-974B-98E1-0985CAE7161F}" type="datetimeFigureOut">
              <a:rPr lang="en-US" smtClean="0"/>
              <a:t>4/16/20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DBB51-96AE-FC4D-B696-D630CD6B24B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8725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C7505-0F69-974B-98E1-0985CAE7161F}" type="datetimeFigureOut">
              <a:rPr lang="en-US" smtClean="0"/>
              <a:t>4/16/20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DBB51-96AE-FC4D-B696-D630CD6B2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269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C7505-0F69-974B-98E1-0985CAE7161F}" type="datetimeFigureOut">
              <a:rPr lang="en-US" smtClean="0"/>
              <a:t>4/16/20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DBB51-96AE-FC4D-B696-D630CD6B24B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6273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C7505-0F69-974B-98E1-0985CAE7161F}" type="datetimeFigureOut">
              <a:rPr lang="en-US" smtClean="0"/>
              <a:t>4/16/20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DBB51-96AE-FC4D-B696-D630CD6B2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003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C7505-0F69-974B-98E1-0985CAE7161F}" type="datetimeFigureOut">
              <a:rPr lang="en-US" smtClean="0"/>
              <a:t>4/16/20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DBB51-96AE-FC4D-B696-D630CD6B2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348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C7505-0F69-974B-98E1-0985CAE7161F}" type="datetimeFigureOut">
              <a:rPr lang="en-US" smtClean="0"/>
              <a:t>4/16/20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DBB51-96AE-FC4D-B696-D630CD6B2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119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C7505-0F69-974B-98E1-0985CAE7161F}" type="datetimeFigureOut">
              <a:rPr lang="en-US" smtClean="0"/>
              <a:t>4/16/20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DBB51-96AE-FC4D-B696-D630CD6B2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926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C7505-0F69-974B-98E1-0985CAE7161F}" type="datetimeFigureOut">
              <a:rPr lang="en-US" smtClean="0"/>
              <a:t>4/16/20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DBB51-96AE-FC4D-B696-D630CD6B2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529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C7505-0F69-974B-98E1-0985CAE7161F}" type="datetimeFigureOut">
              <a:rPr lang="en-US" smtClean="0"/>
              <a:t>4/16/20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DBB51-96AE-FC4D-B696-D630CD6B24B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3891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97C7505-0F69-974B-98E1-0985CAE7161F}" type="datetimeFigureOut">
              <a:rPr lang="en-US" smtClean="0"/>
              <a:t>4/16/20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78DBB51-96AE-FC4D-B696-D630CD6B24B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0606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chart" Target="../charts/chart3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chart" Target="../charts/chart1.xml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5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A61A1-7EFC-E942-BE70-09B276F57CA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Speech Recognition Model Compression – ICASSP 2020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0D0841-7015-2945-AB83-31B50683A03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Madhumitha</a:t>
            </a:r>
            <a:r>
              <a:rPr lang="en-US" dirty="0"/>
              <a:t> Sakthi, Ahmed Tewfik, Raj </a:t>
            </a:r>
            <a:r>
              <a:rPr lang="en-US" dirty="0" err="1"/>
              <a:t>Pawate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9682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94A87F-9BEE-F047-9BA4-80DFEF9CC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Sensitivity analysis results</a:t>
            </a:r>
          </a:p>
        </p:txBody>
      </p:sp>
      <p:pic>
        <p:nvPicPr>
          <p:cNvPr id="22" name="Content Placeholder 21">
            <a:extLst>
              <a:ext uri="{FF2B5EF4-FFF2-40B4-BE49-F238E27FC236}">
                <a16:creationId xmlns:a16="http://schemas.microsoft.com/office/drawing/2014/main" id="{44CA471D-9645-5648-9503-273F67E2F710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1600199" y="4147581"/>
            <a:ext cx="3869135" cy="2321481"/>
          </a:xfrm>
        </p:spPr>
      </p:pic>
      <p:pic>
        <p:nvPicPr>
          <p:cNvPr id="24" name="Content Placeholder 23">
            <a:extLst>
              <a:ext uri="{FF2B5EF4-FFF2-40B4-BE49-F238E27FC236}">
                <a16:creationId xmlns:a16="http://schemas.microsoft.com/office/drawing/2014/main" id="{31F3178D-5BD6-4F41-9286-7CF2F71E2DCB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6963975" y="4119001"/>
            <a:ext cx="3869138" cy="2321483"/>
          </a:xfr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056E500E-6A05-8040-B8AD-3469DCB715E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00199" y="1671638"/>
            <a:ext cx="3869135" cy="2321481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8C370E1A-280C-C04B-B297-80983FEC8B7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63975" y="1671638"/>
            <a:ext cx="3869136" cy="2321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74549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4B4FE-93F4-F744-881C-06D2375E8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Sensitivity Analysis results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7FC95198-887F-D24C-BB42-5446D5D88643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6172200" y="4072803"/>
            <a:ext cx="3844132" cy="2306479"/>
          </a:xfrm>
        </p:spPr>
      </p:pic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833633C4-D9ED-4F42-AC11-315B4E90F39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1312363" y="4072802"/>
            <a:ext cx="3844132" cy="2306479"/>
          </a:xfr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9501CB8-8520-B648-8E46-F4077CA9040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12363" y="1772522"/>
            <a:ext cx="3844132" cy="230648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E94484E-EA73-6D46-8BCF-B890D9FD5EE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72200" y="1766324"/>
            <a:ext cx="3844132" cy="2306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84516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E714832-6B24-6A4B-8115-265F9AA3D3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3" name="Content Placeholder 2">
            <a:extLst>
              <a:ext uri="{FF2B5EF4-FFF2-40B4-BE49-F238E27FC236}">
                <a16:creationId xmlns:a16="http://schemas.microsoft.com/office/drawing/2014/main" id="{276DC8CE-5A41-354C-9B8F-51978B95344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45075" y="2761806"/>
            <a:ext cx="9604392" cy="4022725"/>
          </a:xfr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FF15A6F-68DB-A04C-AF12-F8B82AF21FB2}"/>
              </a:ext>
            </a:extLst>
          </p:cNvPr>
          <p:cNvSpPr txBox="1"/>
          <p:nvPr/>
        </p:nvSpPr>
        <p:spPr>
          <a:xfrm>
            <a:off x="1253067" y="1845733"/>
            <a:ext cx="9296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SPC: Original size: 3.7 MB, Accuracy of 87.5%</a:t>
            </a:r>
          </a:p>
          <a:p>
            <a:r>
              <a:rPr lang="en-US" dirty="0"/>
              <a:t>DS 1: Original size: 189MB, WER: ~18%, CER: ~9%</a:t>
            </a:r>
          </a:p>
          <a:p>
            <a:r>
              <a:rPr lang="en-US" dirty="0"/>
              <a:t>DS 2: Original size: 158MB, WER: 11.481, CER: 3.075</a:t>
            </a:r>
          </a:p>
          <a:p>
            <a:r>
              <a:rPr lang="en-US" dirty="0"/>
              <a:t>VGG16: Original size is 528 MB, Top-1 error: 23.7%, Top-5 error: 6.5% </a:t>
            </a:r>
          </a:p>
        </p:txBody>
      </p:sp>
    </p:spTree>
    <p:extLst>
      <p:ext uri="{BB962C8B-B14F-4D97-AF65-F5344CB8AC3E}">
        <p14:creationId xmlns:p14="http://schemas.microsoft.com/office/powerpoint/2010/main" val="5499696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837567-5B9F-9E4F-81AB-3BE66A8EF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31D0A99C-7562-D246-86EB-7A7F0097E195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193143215"/>
              </p:ext>
            </p:extLst>
          </p:nvPr>
        </p:nvGraphicFramePr>
        <p:xfrm>
          <a:off x="1111170" y="3914764"/>
          <a:ext cx="6075045" cy="218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5009">
                  <a:extLst>
                    <a:ext uri="{9D8B030D-6E8A-4147-A177-3AD203B41FA5}">
                      <a16:colId xmlns:a16="http://schemas.microsoft.com/office/drawing/2014/main" val="221359464"/>
                    </a:ext>
                  </a:extLst>
                </a:gridCol>
                <a:gridCol w="1215009">
                  <a:extLst>
                    <a:ext uri="{9D8B030D-6E8A-4147-A177-3AD203B41FA5}">
                      <a16:colId xmlns:a16="http://schemas.microsoft.com/office/drawing/2014/main" val="644203482"/>
                    </a:ext>
                  </a:extLst>
                </a:gridCol>
                <a:gridCol w="1215009">
                  <a:extLst>
                    <a:ext uri="{9D8B030D-6E8A-4147-A177-3AD203B41FA5}">
                      <a16:colId xmlns:a16="http://schemas.microsoft.com/office/drawing/2014/main" val="2799416197"/>
                    </a:ext>
                  </a:extLst>
                </a:gridCol>
                <a:gridCol w="1215009">
                  <a:extLst>
                    <a:ext uri="{9D8B030D-6E8A-4147-A177-3AD203B41FA5}">
                      <a16:colId xmlns:a16="http://schemas.microsoft.com/office/drawing/2014/main" val="532942247"/>
                    </a:ext>
                  </a:extLst>
                </a:gridCol>
                <a:gridCol w="1215009">
                  <a:extLst>
                    <a:ext uri="{9D8B030D-6E8A-4147-A177-3AD203B41FA5}">
                      <a16:colId xmlns:a16="http://schemas.microsoft.com/office/drawing/2014/main" val="812268179"/>
                    </a:ext>
                  </a:extLst>
                </a:gridCol>
              </a:tblGrid>
              <a:tr h="546100">
                <a:tc>
                  <a:txBody>
                    <a:bodyPr/>
                    <a:lstStyle/>
                    <a:p>
                      <a:r>
                        <a:rPr lang="en-US" dirty="0"/>
                        <a:t>Model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SPC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DS1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DS2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VGG16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5435468"/>
                  </a:ext>
                </a:extLst>
              </a:tr>
              <a:tr h="546100">
                <a:tc>
                  <a:txBody>
                    <a:bodyPr/>
                    <a:lstStyle/>
                    <a:p>
                      <a:r>
                        <a:rPr lang="en-US" dirty="0"/>
                        <a:t>SVD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81966"/>
                  </a:ext>
                </a:extLst>
              </a:tr>
              <a:tr h="546100">
                <a:tc>
                  <a:txBody>
                    <a:bodyPr/>
                    <a:lstStyle/>
                    <a:p>
                      <a:r>
                        <a:rPr lang="en-US" dirty="0"/>
                        <a:t>K-Means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139697"/>
                  </a:ext>
                </a:extLst>
              </a:tr>
              <a:tr h="546100">
                <a:tc>
                  <a:txBody>
                    <a:bodyPr/>
                    <a:lstStyle/>
                    <a:p>
                      <a:r>
                        <a:rPr lang="en-US" dirty="0"/>
                        <a:t>B&amp;Q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8279796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E801C0C1-DFA4-5545-9C7C-F87E8EEAB3B5}"/>
              </a:ext>
            </a:extLst>
          </p:cNvPr>
          <p:cNvSpPr txBox="1"/>
          <p:nvPr/>
        </p:nvSpPr>
        <p:spPr>
          <a:xfrm>
            <a:off x="1111170" y="2257063"/>
            <a:ext cx="932255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Our B&amp;Q approach performed better than the baseline methods, SVD and k-means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Also, B&amp;Q consistency gave better compression rates across different models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Sensitivity analysis helped in identifying the most sensitive regions in the n/w parameter space.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Empirically we have shown that RNN layers were more sensitive than CNN followed by FC layers</a:t>
            </a:r>
          </a:p>
        </p:txBody>
      </p:sp>
    </p:spTree>
    <p:extLst>
      <p:ext uri="{BB962C8B-B14F-4D97-AF65-F5344CB8AC3E}">
        <p14:creationId xmlns:p14="http://schemas.microsoft.com/office/powerpoint/2010/main" val="12183882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3A8715E-6513-2244-995F-1445456065F7}"/>
              </a:ext>
            </a:extLst>
          </p:cNvPr>
          <p:cNvSpPr>
            <a:spLocks noGrp="1"/>
          </p:cNvSpPr>
          <p:nvPr>
            <p:ph type="body" sz="half" idx="4294967295"/>
          </p:nvPr>
        </p:nvSpPr>
        <p:spPr>
          <a:xfrm>
            <a:off x="2891743" y="2488818"/>
            <a:ext cx="5314708" cy="2465147"/>
          </a:xfrm>
        </p:spPr>
        <p:txBody>
          <a:bodyPr>
            <a:normAutofit/>
          </a:bodyPr>
          <a:lstStyle/>
          <a:p>
            <a:pPr algn="ctr"/>
            <a:r>
              <a:rPr lang="en-US" sz="4400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2001369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F9334-72CB-8240-8429-A5E4F72B4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010516-8C4A-D744-B86F-FF585994D7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Motivation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Related work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Overview of three compression schemes applied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Pre-trained deep learning models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Pre-trained model’s architecture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Matrix compression techniques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Sensitivity analysis results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Results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Conclusion</a:t>
            </a:r>
          </a:p>
        </p:txBody>
      </p:sp>
    </p:spTree>
    <p:extLst>
      <p:ext uri="{BB962C8B-B14F-4D97-AF65-F5344CB8AC3E}">
        <p14:creationId xmlns:p14="http://schemas.microsoft.com/office/powerpoint/2010/main" val="1482217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DDD47B-7AAD-480F-8CF5-88DC9E3A9F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2E81E-86A5-406C-BEFC-2901259956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7647" y="1854200"/>
            <a:ext cx="9720073" cy="4023360"/>
          </a:xfrm>
        </p:spPr>
        <p:txBody>
          <a:bodyPr/>
          <a:lstStyle/>
          <a:p>
            <a:r>
              <a:rPr lang="en-US" dirty="0"/>
              <a:t>- Weight matrices are very large and significantly contribute to the system cost</a:t>
            </a:r>
          </a:p>
          <a:p>
            <a:r>
              <a:rPr lang="en-US" dirty="0"/>
              <a:t>- Can we reduce the size of the weight matrices without losing on inference accuracy?</a:t>
            </a:r>
          </a:p>
          <a:p>
            <a:endParaRPr lang="en-US" dirty="0"/>
          </a:p>
        </p:txBody>
      </p:sp>
      <p:sp>
        <p:nvSpPr>
          <p:cNvPr id="16" name="Vertical Scroll 15">
            <a:extLst>
              <a:ext uri="{FF2B5EF4-FFF2-40B4-BE49-F238E27FC236}">
                <a16:creationId xmlns:a16="http://schemas.microsoft.com/office/drawing/2014/main" id="{A60EB154-73D3-7044-8B30-F2A15D2C087B}"/>
              </a:ext>
            </a:extLst>
          </p:cNvPr>
          <p:cNvSpPr/>
          <p:nvPr/>
        </p:nvSpPr>
        <p:spPr>
          <a:xfrm>
            <a:off x="1024128" y="3132472"/>
            <a:ext cx="1885517" cy="1700785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Trained Model</a:t>
            </a:r>
          </a:p>
          <a:p>
            <a:r>
              <a:rPr lang="en-US" b="1" dirty="0"/>
              <a:t>Size: X1</a:t>
            </a:r>
          </a:p>
          <a:p>
            <a:r>
              <a:rPr lang="en-US" b="1" dirty="0"/>
              <a:t>Accuracy: Y1</a:t>
            </a:r>
          </a:p>
        </p:txBody>
      </p:sp>
      <p:sp>
        <p:nvSpPr>
          <p:cNvPr id="18" name="Right Arrow 17">
            <a:extLst>
              <a:ext uri="{FF2B5EF4-FFF2-40B4-BE49-F238E27FC236}">
                <a16:creationId xmlns:a16="http://schemas.microsoft.com/office/drawing/2014/main" id="{D9B76C58-8AAC-8844-A3EA-7C0665F94B19}"/>
              </a:ext>
            </a:extLst>
          </p:cNvPr>
          <p:cNvSpPr/>
          <p:nvPr/>
        </p:nvSpPr>
        <p:spPr>
          <a:xfrm>
            <a:off x="2730031" y="3839827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586C89C-4CE0-0942-84A2-F84883003E96}"/>
              </a:ext>
            </a:extLst>
          </p:cNvPr>
          <p:cNvSpPr/>
          <p:nvPr/>
        </p:nvSpPr>
        <p:spPr>
          <a:xfrm>
            <a:off x="3708439" y="3575957"/>
            <a:ext cx="1640041" cy="1061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Compress</a:t>
            </a:r>
          </a:p>
        </p:txBody>
      </p:sp>
      <p:sp>
        <p:nvSpPr>
          <p:cNvPr id="20" name="Vertical Scroll 19">
            <a:extLst>
              <a:ext uri="{FF2B5EF4-FFF2-40B4-BE49-F238E27FC236}">
                <a16:creationId xmlns:a16="http://schemas.microsoft.com/office/drawing/2014/main" id="{D363967C-CB65-6643-BC49-782FDD705E31}"/>
              </a:ext>
            </a:extLst>
          </p:cNvPr>
          <p:cNvSpPr/>
          <p:nvPr/>
        </p:nvSpPr>
        <p:spPr>
          <a:xfrm>
            <a:off x="6168500" y="3346049"/>
            <a:ext cx="1798429" cy="1487207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Compressed Model</a:t>
            </a:r>
          </a:p>
          <a:p>
            <a:r>
              <a:rPr lang="en-US" b="1" dirty="0"/>
              <a:t>Size: X2</a:t>
            </a:r>
          </a:p>
          <a:p>
            <a:r>
              <a:rPr lang="en-US" b="1" dirty="0"/>
              <a:t>Accuracy: Y2</a:t>
            </a:r>
          </a:p>
        </p:txBody>
      </p:sp>
      <p:sp>
        <p:nvSpPr>
          <p:cNvPr id="21" name="Right Arrow 20">
            <a:extLst>
              <a:ext uri="{FF2B5EF4-FFF2-40B4-BE49-F238E27FC236}">
                <a16:creationId xmlns:a16="http://schemas.microsoft.com/office/drawing/2014/main" id="{81DC803E-2B33-7541-8578-AFFD61C4982E}"/>
              </a:ext>
            </a:extLst>
          </p:cNvPr>
          <p:cNvSpPr/>
          <p:nvPr/>
        </p:nvSpPr>
        <p:spPr>
          <a:xfrm>
            <a:off x="5348480" y="3839827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57F7844-806E-0F48-A933-C5D7115E38E6}"/>
              </a:ext>
            </a:extLst>
          </p:cNvPr>
          <p:cNvSpPr txBox="1"/>
          <p:nvPr/>
        </p:nvSpPr>
        <p:spPr>
          <a:xfrm>
            <a:off x="8475949" y="3780518"/>
            <a:ext cx="36270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1. Compression Factor( CF)</a:t>
            </a:r>
          </a:p>
          <a:p>
            <a:r>
              <a:rPr lang="en-US" b="1" dirty="0"/>
              <a:t>    CF = X1/X2 such that Y2 ~= Y1</a:t>
            </a:r>
          </a:p>
        </p:txBody>
      </p:sp>
      <p:sp>
        <p:nvSpPr>
          <p:cNvPr id="23" name="Vertical Scroll 22">
            <a:extLst>
              <a:ext uri="{FF2B5EF4-FFF2-40B4-BE49-F238E27FC236}">
                <a16:creationId xmlns:a16="http://schemas.microsoft.com/office/drawing/2014/main" id="{FCFA0D72-25F1-4240-97E4-41550ECFA015}"/>
              </a:ext>
            </a:extLst>
          </p:cNvPr>
          <p:cNvSpPr/>
          <p:nvPr/>
        </p:nvSpPr>
        <p:spPr>
          <a:xfrm>
            <a:off x="902097" y="5031814"/>
            <a:ext cx="1885517" cy="1691492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Compressed Model</a:t>
            </a:r>
          </a:p>
          <a:p>
            <a:r>
              <a:rPr lang="en-US" b="1" dirty="0"/>
              <a:t>Size: X2</a:t>
            </a:r>
          </a:p>
          <a:p>
            <a:r>
              <a:rPr lang="en-US" b="1" dirty="0"/>
              <a:t>Accuracy: Y2</a:t>
            </a:r>
          </a:p>
        </p:txBody>
      </p:sp>
      <p:sp>
        <p:nvSpPr>
          <p:cNvPr id="24" name="Right Arrow 23">
            <a:extLst>
              <a:ext uri="{FF2B5EF4-FFF2-40B4-BE49-F238E27FC236}">
                <a16:creationId xmlns:a16="http://schemas.microsoft.com/office/drawing/2014/main" id="{BA7FB835-ECD9-5B44-A6CF-4E0740D48ABA}"/>
              </a:ext>
            </a:extLst>
          </p:cNvPr>
          <p:cNvSpPr/>
          <p:nvPr/>
        </p:nvSpPr>
        <p:spPr>
          <a:xfrm>
            <a:off x="2608000" y="572987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AFF1320-82E7-B543-8BE0-2FD434AEFB0D}"/>
              </a:ext>
            </a:extLst>
          </p:cNvPr>
          <p:cNvSpPr/>
          <p:nvPr/>
        </p:nvSpPr>
        <p:spPr>
          <a:xfrm>
            <a:off x="3586408" y="5466006"/>
            <a:ext cx="1640041" cy="10613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Decompress on the fly during inference</a:t>
            </a:r>
          </a:p>
        </p:txBody>
      </p:sp>
      <p:sp>
        <p:nvSpPr>
          <p:cNvPr id="26" name="Right Arrow 25">
            <a:extLst>
              <a:ext uri="{FF2B5EF4-FFF2-40B4-BE49-F238E27FC236}">
                <a16:creationId xmlns:a16="http://schemas.microsoft.com/office/drawing/2014/main" id="{2EFCB932-EFA9-A944-B888-79425EB23866}"/>
              </a:ext>
            </a:extLst>
          </p:cNvPr>
          <p:cNvSpPr/>
          <p:nvPr/>
        </p:nvSpPr>
        <p:spPr>
          <a:xfrm>
            <a:off x="5226449" y="572987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B305EA1-EF32-1949-9941-3ADA01EFAE4B}"/>
              </a:ext>
            </a:extLst>
          </p:cNvPr>
          <p:cNvSpPr txBox="1"/>
          <p:nvPr/>
        </p:nvSpPr>
        <p:spPr>
          <a:xfrm>
            <a:off x="6215315" y="5793968"/>
            <a:ext cx="2225100" cy="646331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Recognition result</a:t>
            </a:r>
          </a:p>
          <a:p>
            <a:r>
              <a:rPr lang="en-US" dirty="0"/>
              <a:t>accuracy: Y2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27B60CC-1CC6-1D41-B374-7440B3CA9340}"/>
              </a:ext>
            </a:extLst>
          </p:cNvPr>
          <p:cNvSpPr txBox="1"/>
          <p:nvPr/>
        </p:nvSpPr>
        <p:spPr>
          <a:xfrm>
            <a:off x="8475948" y="5535019"/>
            <a:ext cx="302056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2. Decompression cost (DC): </a:t>
            </a:r>
          </a:p>
          <a:p>
            <a:r>
              <a:rPr lang="en-US" b="1" dirty="0"/>
              <a:t>    New MACs/</a:t>
            </a:r>
          </a:p>
          <a:p>
            <a:r>
              <a:rPr lang="en-US" b="1" dirty="0"/>
              <a:t>    Original MACs</a:t>
            </a:r>
          </a:p>
        </p:txBody>
      </p:sp>
    </p:spTree>
    <p:extLst>
      <p:ext uri="{BB962C8B-B14F-4D97-AF65-F5344CB8AC3E}">
        <p14:creationId xmlns:p14="http://schemas.microsoft.com/office/powerpoint/2010/main" val="1042795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804B4-5098-4CD1-A3DC-EFD3C3D87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Related work – Speech, Image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FDB729-F48A-48AA-B35C-ECE5CEB2F7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8016" lvl="1" indent="0">
              <a:buNone/>
            </a:pPr>
            <a:r>
              <a:rPr lang="en-US" sz="2200" dirty="0"/>
              <a:t>Pang </a:t>
            </a:r>
            <a:r>
              <a:rPr lang="en-US" sz="2200" dirty="0" err="1"/>
              <a:t>et,al</a:t>
            </a:r>
            <a:r>
              <a:rPr lang="en-US" sz="2200" dirty="0"/>
              <a:t> – Model trained on ~15000 hours of voice traffic data (</a:t>
            </a:r>
            <a:r>
              <a:rPr lang="en-US" sz="2200" dirty="0" err="1"/>
              <a:t>Interspeech</a:t>
            </a:r>
            <a:r>
              <a:rPr lang="en-US" sz="2200" dirty="0"/>
              <a:t> 2018)</a:t>
            </a:r>
          </a:p>
          <a:p>
            <a:pPr lvl="1"/>
            <a:r>
              <a:rPr lang="en-US" dirty="0"/>
              <a:t>A 28M parameter model obtained through factorization and distillation performs at the same level as a 58M parameter model at a WER 7.1% and 7.2% respectively </a:t>
            </a:r>
          </a:p>
          <a:p>
            <a:pPr lvl="1"/>
            <a:endParaRPr lang="en-US" dirty="0"/>
          </a:p>
          <a:p>
            <a:r>
              <a:rPr lang="en-US" dirty="0"/>
              <a:t>Han </a:t>
            </a:r>
            <a:r>
              <a:rPr lang="en-US" dirty="0" err="1"/>
              <a:t>et,al</a:t>
            </a:r>
            <a:r>
              <a:rPr lang="en-US" dirty="0"/>
              <a:t> - Three stage pipeline: pruning, trained quantization, Huffman coding</a:t>
            </a:r>
          </a:p>
          <a:p>
            <a:r>
              <a:rPr lang="en-US" dirty="0"/>
              <a:t> (ICLR 2016)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/>
              <a:t> Quantization by clustering and weight sharing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/>
              <a:t> On the ImageNet dataset, this method reduced the storage required by </a:t>
            </a:r>
            <a:r>
              <a:rPr lang="en-US" sz="1800" dirty="0" err="1"/>
              <a:t>AlexNet</a:t>
            </a:r>
            <a:r>
              <a:rPr lang="en-US" sz="1800" dirty="0"/>
              <a:t> 35×, from 240MB to 6.9MB, without loss of accuracy</a:t>
            </a:r>
          </a:p>
          <a:p>
            <a:pPr marL="128016" lvl="1" indent="0">
              <a:buNone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4908633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467C8-9FA4-469D-80C6-F0E9B42D5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 compression techniques applied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7FB84-F846-4BA9-9EDA-A662C3BCE3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SVD – Singular value decomposition for Image compression </a:t>
            </a:r>
          </a:p>
          <a:p>
            <a:r>
              <a:rPr lang="en-US" dirty="0"/>
              <a:t>2. K-means – ML algorithm for unsupervised clustering</a:t>
            </a:r>
          </a:p>
          <a:p>
            <a:r>
              <a:rPr lang="en-US" dirty="0"/>
              <a:t>3. Bin &amp; Quant – Our approach</a:t>
            </a:r>
          </a:p>
        </p:txBody>
      </p:sp>
    </p:spTree>
    <p:extLst>
      <p:ext uri="{BB962C8B-B14F-4D97-AF65-F5344CB8AC3E}">
        <p14:creationId xmlns:p14="http://schemas.microsoft.com/office/powerpoint/2010/main" val="35847711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A39C096-A288-4E14-9FCD-29F6EBF0C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Pre-trained </a:t>
            </a:r>
            <a:r>
              <a:rPr lang="en-US" dirty="0" err="1"/>
              <a:t>DEEp</a:t>
            </a:r>
            <a:r>
              <a:rPr lang="en-US" dirty="0"/>
              <a:t> LEARNING models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F6738FF-37B6-4C36-9317-25F64AEEFDE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Baidu’s </a:t>
            </a:r>
            <a:r>
              <a:rPr lang="en-US" dirty="0" err="1"/>
              <a:t>DeepSpeech</a:t>
            </a:r>
            <a:r>
              <a:rPr lang="en-US" dirty="0"/>
              <a:t> 1 model </a:t>
            </a:r>
          </a:p>
          <a:p>
            <a:pPr lvl="1"/>
            <a:r>
              <a:rPr lang="en-US" dirty="0"/>
              <a:t>LVCSR Model</a:t>
            </a:r>
          </a:p>
          <a:p>
            <a:pPr lvl="1"/>
            <a:r>
              <a:rPr lang="en-US" dirty="0"/>
              <a:t>Trained on Fisher, </a:t>
            </a:r>
            <a:r>
              <a:rPr lang="en-US" dirty="0" err="1"/>
              <a:t>LibriSpeech</a:t>
            </a:r>
            <a:r>
              <a:rPr lang="en-US" dirty="0"/>
              <a:t>, Switchboard </a:t>
            </a:r>
          </a:p>
          <a:p>
            <a:pPr lvl="1"/>
            <a:r>
              <a:rPr lang="en-US" dirty="0"/>
              <a:t>WER on </a:t>
            </a:r>
            <a:r>
              <a:rPr lang="en-US" dirty="0" err="1"/>
              <a:t>LibriSpeech</a:t>
            </a:r>
            <a:r>
              <a:rPr lang="en-US" dirty="0"/>
              <a:t> test set is ~18%</a:t>
            </a:r>
          </a:p>
          <a:p>
            <a:pPr lvl="1"/>
            <a:r>
              <a:rPr lang="en-US" dirty="0"/>
              <a:t>Original Model size is 189MB </a:t>
            </a:r>
          </a:p>
          <a:p>
            <a:pPr lvl="1"/>
            <a:endParaRPr lang="en-US" dirty="0"/>
          </a:p>
          <a:p>
            <a:pPr marL="128016" lvl="1" indent="0">
              <a:buNone/>
            </a:pPr>
            <a:endParaRPr lang="en-US" dirty="0"/>
          </a:p>
          <a:p>
            <a:pPr marL="128016" lvl="1" indent="0">
              <a:buNone/>
            </a:pPr>
            <a:r>
              <a:rPr lang="en-US" sz="2200" dirty="0" err="1"/>
              <a:t>DeepSpeech</a:t>
            </a:r>
            <a:r>
              <a:rPr lang="en-US" sz="2200" dirty="0"/>
              <a:t> 2 model</a:t>
            </a:r>
          </a:p>
          <a:p>
            <a:pPr lvl="1"/>
            <a:r>
              <a:rPr lang="en-US" dirty="0"/>
              <a:t>LVCSR model </a:t>
            </a:r>
          </a:p>
          <a:p>
            <a:pPr lvl="1"/>
            <a:r>
              <a:rPr lang="en-US" dirty="0"/>
              <a:t>Trained on </a:t>
            </a:r>
            <a:r>
              <a:rPr lang="en-US" dirty="0" err="1"/>
              <a:t>LibriSpeech</a:t>
            </a:r>
            <a:r>
              <a:rPr lang="en-US" dirty="0"/>
              <a:t> dataset</a:t>
            </a:r>
          </a:p>
          <a:p>
            <a:pPr lvl="1"/>
            <a:r>
              <a:rPr lang="en-US" dirty="0"/>
              <a:t>Bidirectional GRU </a:t>
            </a:r>
          </a:p>
          <a:p>
            <a:pPr lvl="1"/>
            <a:r>
              <a:rPr lang="en-US" dirty="0"/>
              <a:t>WER 11.481% CER 3.075%</a:t>
            </a:r>
          </a:p>
          <a:p>
            <a:pPr lvl="1"/>
            <a:r>
              <a:rPr lang="en-US" dirty="0"/>
              <a:t>Original Model Size is 158 MB</a:t>
            </a:r>
          </a:p>
          <a:p>
            <a:pPr marL="128016" lvl="1" indent="0">
              <a:buNone/>
            </a:pP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C12EAC1-A539-4159-BF18-83F6E039FC5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Speech command and control model</a:t>
            </a:r>
          </a:p>
          <a:p>
            <a:pPr lvl="1"/>
            <a:r>
              <a:rPr lang="en-US" dirty="0"/>
              <a:t>10 word speech recognition </a:t>
            </a:r>
          </a:p>
          <a:p>
            <a:pPr lvl="1"/>
            <a:r>
              <a:rPr lang="en-US" dirty="0"/>
              <a:t>Trained on Google dataset</a:t>
            </a:r>
          </a:p>
          <a:p>
            <a:pPr lvl="1"/>
            <a:r>
              <a:rPr lang="en-US" dirty="0"/>
              <a:t>The error rate of 11-13%</a:t>
            </a:r>
          </a:p>
          <a:p>
            <a:pPr lvl="1"/>
            <a:r>
              <a:rPr lang="en-US" dirty="0"/>
              <a:t>Original model size is 3.7MB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128016" lvl="1" indent="0">
              <a:buNone/>
            </a:pPr>
            <a:r>
              <a:rPr lang="en-US" sz="2200" dirty="0"/>
              <a:t>VGG16 vision model</a:t>
            </a:r>
          </a:p>
          <a:p>
            <a:pPr lvl="1"/>
            <a:r>
              <a:rPr lang="en-US" dirty="0"/>
              <a:t>On the ImageNet dataset: </a:t>
            </a:r>
          </a:p>
          <a:p>
            <a:pPr lvl="1"/>
            <a:r>
              <a:rPr lang="en-US" dirty="0"/>
              <a:t>Performance on ImageNet test dataset:</a:t>
            </a:r>
          </a:p>
          <a:p>
            <a:pPr lvl="1"/>
            <a:r>
              <a:rPr lang="en-US" dirty="0"/>
              <a:t>Top-1 </a:t>
            </a:r>
            <a:r>
              <a:rPr lang="en-US" dirty="0" err="1"/>
              <a:t>val</a:t>
            </a:r>
            <a:r>
              <a:rPr lang="en-US" dirty="0"/>
              <a:t> error: 23.7%</a:t>
            </a:r>
          </a:p>
          <a:p>
            <a:pPr lvl="1"/>
            <a:r>
              <a:rPr lang="en-US" dirty="0"/>
              <a:t>Top-5 test error: 6.5%</a:t>
            </a:r>
          </a:p>
          <a:p>
            <a:pPr lvl="1"/>
            <a:r>
              <a:rPr lang="en-US" dirty="0"/>
              <a:t>Original Model size is 528 MB</a:t>
            </a:r>
          </a:p>
          <a:p>
            <a:pPr marL="128016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68128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B39EC4-803F-4D63-99E9-D8CC4A4E5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Pre-trained </a:t>
            </a:r>
            <a:r>
              <a:rPr lang="en-US" dirty="0" err="1"/>
              <a:t>Model’S</a:t>
            </a:r>
            <a:r>
              <a:rPr lang="en-US" dirty="0"/>
              <a:t> ARCHITECTURE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25493AD-7A75-49F4-9097-8CCAF717C83E}"/>
              </a:ext>
            </a:extLst>
          </p:cNvPr>
          <p:cNvSpPr/>
          <p:nvPr/>
        </p:nvSpPr>
        <p:spPr>
          <a:xfrm>
            <a:off x="1091502" y="5134803"/>
            <a:ext cx="1669409" cy="402671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Speech Input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8F5F0C6-45A3-4B0A-BDFC-B15FC7BB2B93}"/>
              </a:ext>
            </a:extLst>
          </p:cNvPr>
          <p:cNvSpPr/>
          <p:nvPr/>
        </p:nvSpPr>
        <p:spPr>
          <a:xfrm>
            <a:off x="1322301" y="4162726"/>
            <a:ext cx="1199626" cy="5774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Conv2D</a:t>
            </a:r>
          </a:p>
          <a:p>
            <a:pPr algn="ctr"/>
            <a:r>
              <a:rPr lang="en-US" sz="1400" dirty="0"/>
              <a:t>Layer</a:t>
            </a:r>
          </a:p>
          <a:p>
            <a:pPr algn="ctr"/>
            <a:r>
              <a:rPr lang="en-US" sz="1400" dirty="0"/>
              <a:t>(2) - 174208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A21265E-8282-46FA-AFB3-F39D683BD190}"/>
              </a:ext>
            </a:extLst>
          </p:cNvPr>
          <p:cNvSpPr/>
          <p:nvPr/>
        </p:nvSpPr>
        <p:spPr>
          <a:xfrm>
            <a:off x="1281614" y="3177645"/>
            <a:ext cx="1330438" cy="6163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Fully connected layer</a:t>
            </a:r>
          </a:p>
          <a:p>
            <a:pPr algn="ctr"/>
            <a:r>
              <a:rPr lang="en-US" sz="1400" dirty="0"/>
              <a:t>(1) - 752652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9D4AC5D-650F-4590-9A9E-9216BBC1B11D}"/>
              </a:ext>
            </a:extLst>
          </p:cNvPr>
          <p:cNvSpPr/>
          <p:nvPr/>
        </p:nvSpPr>
        <p:spPr>
          <a:xfrm>
            <a:off x="969963" y="2415425"/>
            <a:ext cx="1904301" cy="402671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Output class</a:t>
            </a:r>
          </a:p>
        </p:txBody>
      </p:sp>
      <p:sp>
        <p:nvSpPr>
          <p:cNvPr id="10" name="Arrow: Up 9">
            <a:extLst>
              <a:ext uri="{FF2B5EF4-FFF2-40B4-BE49-F238E27FC236}">
                <a16:creationId xmlns:a16="http://schemas.microsoft.com/office/drawing/2014/main" id="{831513B2-9CAF-4F21-AF15-CD2DE9A73F77}"/>
              </a:ext>
            </a:extLst>
          </p:cNvPr>
          <p:cNvSpPr/>
          <p:nvPr/>
        </p:nvSpPr>
        <p:spPr>
          <a:xfrm>
            <a:off x="1834135" y="4766281"/>
            <a:ext cx="209306" cy="36852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row: Up 11">
            <a:extLst>
              <a:ext uri="{FF2B5EF4-FFF2-40B4-BE49-F238E27FC236}">
                <a16:creationId xmlns:a16="http://schemas.microsoft.com/office/drawing/2014/main" id="{F2E367B1-4ED6-4042-A669-B297B713F098}"/>
              </a:ext>
            </a:extLst>
          </p:cNvPr>
          <p:cNvSpPr/>
          <p:nvPr/>
        </p:nvSpPr>
        <p:spPr>
          <a:xfrm>
            <a:off x="1804879" y="3785493"/>
            <a:ext cx="209306" cy="36852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row: Up 12">
            <a:extLst>
              <a:ext uri="{FF2B5EF4-FFF2-40B4-BE49-F238E27FC236}">
                <a16:creationId xmlns:a16="http://schemas.microsoft.com/office/drawing/2014/main" id="{5296919E-C8CC-4886-861E-07B0DEC86CBB}"/>
              </a:ext>
            </a:extLst>
          </p:cNvPr>
          <p:cNvSpPr/>
          <p:nvPr/>
        </p:nvSpPr>
        <p:spPr>
          <a:xfrm>
            <a:off x="1804879" y="2826459"/>
            <a:ext cx="209306" cy="36852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F4F7C6D-EBD6-4BFE-B53F-84A2DC77E5BD}"/>
              </a:ext>
            </a:extLst>
          </p:cNvPr>
          <p:cNvSpPr/>
          <p:nvPr/>
        </p:nvSpPr>
        <p:spPr>
          <a:xfrm>
            <a:off x="3958998" y="5851662"/>
            <a:ext cx="1669409" cy="402671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Speech Input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C2D9742-E9D9-46DC-9212-E258F83907F7}"/>
              </a:ext>
            </a:extLst>
          </p:cNvPr>
          <p:cNvSpPr/>
          <p:nvPr/>
        </p:nvSpPr>
        <p:spPr>
          <a:xfrm>
            <a:off x="3967870" y="4918267"/>
            <a:ext cx="1551963" cy="6163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Fully connected layer</a:t>
            </a:r>
          </a:p>
          <a:p>
            <a:pPr algn="ctr"/>
            <a:r>
              <a:rPr lang="en-US" sz="1400" dirty="0"/>
              <a:t>(3)- 18825216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FE219AB-D9B2-4572-B939-A06B93050FB5}"/>
              </a:ext>
            </a:extLst>
          </p:cNvPr>
          <p:cNvSpPr/>
          <p:nvPr/>
        </p:nvSpPr>
        <p:spPr>
          <a:xfrm>
            <a:off x="3902810" y="3963149"/>
            <a:ext cx="1669409" cy="6163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LSTM </a:t>
            </a:r>
          </a:p>
          <a:p>
            <a:pPr algn="ctr"/>
            <a:r>
              <a:rPr lang="en-US" sz="1400" dirty="0"/>
              <a:t>FW-BW layer</a:t>
            </a:r>
          </a:p>
          <a:p>
            <a:pPr algn="ctr"/>
            <a:r>
              <a:rPr lang="en-US" sz="1400" dirty="0"/>
              <a:t>(1) - 33562624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EC09A8E-A1A7-4F66-8C64-B8F5F0876A3A}"/>
              </a:ext>
            </a:extLst>
          </p:cNvPr>
          <p:cNvSpPr/>
          <p:nvPr/>
        </p:nvSpPr>
        <p:spPr>
          <a:xfrm>
            <a:off x="4051755" y="2906879"/>
            <a:ext cx="1330438" cy="7175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Fully connected layer </a:t>
            </a:r>
          </a:p>
          <a:p>
            <a:pPr algn="ctr"/>
            <a:r>
              <a:rPr lang="en-US" sz="1400" dirty="0"/>
              <a:t>(2)- 4255773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C0EB8D6-8F40-42F3-BD71-DAFA44ED533F}"/>
              </a:ext>
            </a:extLst>
          </p:cNvPr>
          <p:cNvSpPr/>
          <p:nvPr/>
        </p:nvSpPr>
        <p:spPr>
          <a:xfrm>
            <a:off x="3728621" y="2314603"/>
            <a:ext cx="1904301" cy="402671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Output class</a:t>
            </a:r>
          </a:p>
        </p:txBody>
      </p:sp>
      <p:sp>
        <p:nvSpPr>
          <p:cNvPr id="23" name="Arrow: Up 22">
            <a:extLst>
              <a:ext uri="{FF2B5EF4-FFF2-40B4-BE49-F238E27FC236}">
                <a16:creationId xmlns:a16="http://schemas.microsoft.com/office/drawing/2014/main" id="{873493B4-2578-4550-AAA8-3274A042833F}"/>
              </a:ext>
            </a:extLst>
          </p:cNvPr>
          <p:cNvSpPr/>
          <p:nvPr/>
        </p:nvSpPr>
        <p:spPr>
          <a:xfrm>
            <a:off x="4706923" y="5534645"/>
            <a:ext cx="131523" cy="31701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Arrow: Up 25">
            <a:extLst>
              <a:ext uri="{FF2B5EF4-FFF2-40B4-BE49-F238E27FC236}">
                <a16:creationId xmlns:a16="http://schemas.microsoft.com/office/drawing/2014/main" id="{B57CC44D-2A48-449D-A71D-2491DD374A73}"/>
              </a:ext>
            </a:extLst>
          </p:cNvPr>
          <p:cNvSpPr/>
          <p:nvPr/>
        </p:nvSpPr>
        <p:spPr>
          <a:xfrm>
            <a:off x="4670300" y="4579126"/>
            <a:ext cx="168145" cy="33914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Arrow: Up 28">
            <a:extLst>
              <a:ext uri="{FF2B5EF4-FFF2-40B4-BE49-F238E27FC236}">
                <a16:creationId xmlns:a16="http://schemas.microsoft.com/office/drawing/2014/main" id="{9062907B-09D7-40EA-8C4E-4C411D6AC432}"/>
              </a:ext>
            </a:extLst>
          </p:cNvPr>
          <p:cNvSpPr/>
          <p:nvPr/>
        </p:nvSpPr>
        <p:spPr>
          <a:xfrm>
            <a:off x="4673880" y="2717274"/>
            <a:ext cx="138609" cy="17106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2B37CB4-BBF7-485D-9C81-857FD27F0675}"/>
              </a:ext>
            </a:extLst>
          </p:cNvPr>
          <p:cNvSpPr txBox="1"/>
          <p:nvPr/>
        </p:nvSpPr>
        <p:spPr>
          <a:xfrm>
            <a:off x="729480" y="1817758"/>
            <a:ext cx="23992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Speech command and control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97160EF-FCC8-4A9E-A288-8D2C6D050D69}"/>
              </a:ext>
            </a:extLst>
          </p:cNvPr>
          <p:cNvSpPr txBox="1"/>
          <p:nvPr/>
        </p:nvSpPr>
        <p:spPr>
          <a:xfrm>
            <a:off x="3728621" y="1844115"/>
            <a:ext cx="21308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/>
              <a:t>DeepSpeech</a:t>
            </a:r>
            <a:r>
              <a:rPr lang="en-US" dirty="0"/>
              <a:t> 1 </a:t>
            </a:r>
          </a:p>
        </p:txBody>
      </p:sp>
      <p:sp>
        <p:nvSpPr>
          <p:cNvPr id="32" name="Rectangle: Rounded Corners 3">
            <a:extLst>
              <a:ext uri="{FF2B5EF4-FFF2-40B4-BE49-F238E27FC236}">
                <a16:creationId xmlns:a16="http://schemas.microsoft.com/office/drawing/2014/main" id="{0763C612-5A85-FF4F-BFA0-03C79BAF4DD5}"/>
              </a:ext>
            </a:extLst>
          </p:cNvPr>
          <p:cNvSpPr/>
          <p:nvPr/>
        </p:nvSpPr>
        <p:spPr>
          <a:xfrm>
            <a:off x="10217355" y="5519422"/>
            <a:ext cx="1349297" cy="579863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Image Input</a:t>
            </a:r>
          </a:p>
        </p:txBody>
      </p:sp>
      <p:sp>
        <p:nvSpPr>
          <p:cNvPr id="33" name="Rectangle: Rounded Corners 4">
            <a:extLst>
              <a:ext uri="{FF2B5EF4-FFF2-40B4-BE49-F238E27FC236}">
                <a16:creationId xmlns:a16="http://schemas.microsoft.com/office/drawing/2014/main" id="{16D34B63-1BDB-B146-B8B3-B0DB46AB3AB2}"/>
              </a:ext>
            </a:extLst>
          </p:cNvPr>
          <p:cNvSpPr/>
          <p:nvPr/>
        </p:nvSpPr>
        <p:spPr>
          <a:xfrm>
            <a:off x="10093715" y="4569159"/>
            <a:ext cx="1551963" cy="6163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 Conv2D layer</a:t>
            </a:r>
          </a:p>
          <a:p>
            <a:pPr algn="ctr"/>
            <a:r>
              <a:rPr lang="en-US" sz="1400" dirty="0"/>
              <a:t>(13) - 14715978</a:t>
            </a:r>
          </a:p>
        </p:txBody>
      </p:sp>
      <p:sp>
        <p:nvSpPr>
          <p:cNvPr id="34" name="Rectangle: Rounded Corners 5">
            <a:extLst>
              <a:ext uri="{FF2B5EF4-FFF2-40B4-BE49-F238E27FC236}">
                <a16:creationId xmlns:a16="http://schemas.microsoft.com/office/drawing/2014/main" id="{B7CED8AF-C1E0-B249-8B81-500F230CE8F4}"/>
              </a:ext>
            </a:extLst>
          </p:cNvPr>
          <p:cNvSpPr/>
          <p:nvPr/>
        </p:nvSpPr>
        <p:spPr>
          <a:xfrm>
            <a:off x="10119830" y="3515657"/>
            <a:ext cx="1551963" cy="7802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Fully connected layers</a:t>
            </a:r>
          </a:p>
          <a:p>
            <a:pPr algn="ctr"/>
            <a:r>
              <a:rPr lang="en-US" sz="1400" dirty="0"/>
              <a:t>(3) - 123642856</a:t>
            </a:r>
          </a:p>
        </p:txBody>
      </p:sp>
      <p:sp>
        <p:nvSpPr>
          <p:cNvPr id="35" name="Rectangle: Rounded Corners 6">
            <a:extLst>
              <a:ext uri="{FF2B5EF4-FFF2-40B4-BE49-F238E27FC236}">
                <a16:creationId xmlns:a16="http://schemas.microsoft.com/office/drawing/2014/main" id="{38D0229E-7298-1142-BB1F-B61B7D8AC7CF}"/>
              </a:ext>
            </a:extLst>
          </p:cNvPr>
          <p:cNvSpPr/>
          <p:nvPr/>
        </p:nvSpPr>
        <p:spPr>
          <a:xfrm>
            <a:off x="10195050" y="2614343"/>
            <a:ext cx="1349297" cy="579863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Output class</a:t>
            </a:r>
          </a:p>
        </p:txBody>
      </p:sp>
      <p:sp>
        <p:nvSpPr>
          <p:cNvPr id="36" name="Arrow: Up 7">
            <a:extLst>
              <a:ext uri="{FF2B5EF4-FFF2-40B4-BE49-F238E27FC236}">
                <a16:creationId xmlns:a16="http://schemas.microsoft.com/office/drawing/2014/main" id="{5B62199B-4B5B-444D-9759-E51D22F6D31B}"/>
              </a:ext>
            </a:extLst>
          </p:cNvPr>
          <p:cNvSpPr/>
          <p:nvPr/>
        </p:nvSpPr>
        <p:spPr>
          <a:xfrm>
            <a:off x="10752613" y="5185536"/>
            <a:ext cx="245324" cy="33388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Arrow: Up 8">
            <a:extLst>
              <a:ext uri="{FF2B5EF4-FFF2-40B4-BE49-F238E27FC236}">
                <a16:creationId xmlns:a16="http://schemas.microsoft.com/office/drawing/2014/main" id="{3F869703-45A2-544F-B4F8-91DC1AEEDCD8}"/>
              </a:ext>
            </a:extLst>
          </p:cNvPr>
          <p:cNvSpPr/>
          <p:nvPr/>
        </p:nvSpPr>
        <p:spPr>
          <a:xfrm>
            <a:off x="10752613" y="4280881"/>
            <a:ext cx="245324" cy="29072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Arrow: Up 9">
            <a:extLst>
              <a:ext uri="{FF2B5EF4-FFF2-40B4-BE49-F238E27FC236}">
                <a16:creationId xmlns:a16="http://schemas.microsoft.com/office/drawing/2014/main" id="{41E1B02C-D49A-194A-A86F-A86A53598C59}"/>
              </a:ext>
            </a:extLst>
          </p:cNvPr>
          <p:cNvSpPr/>
          <p:nvPr/>
        </p:nvSpPr>
        <p:spPr>
          <a:xfrm>
            <a:off x="10741459" y="3173917"/>
            <a:ext cx="256478" cy="31040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A4FA283-37A1-4F42-8ED6-547101003258}"/>
              </a:ext>
            </a:extLst>
          </p:cNvPr>
          <p:cNvSpPr txBox="1"/>
          <p:nvPr/>
        </p:nvSpPr>
        <p:spPr>
          <a:xfrm>
            <a:off x="9804296" y="1855580"/>
            <a:ext cx="21308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VGG16</a:t>
            </a:r>
          </a:p>
        </p:txBody>
      </p:sp>
      <p:sp>
        <p:nvSpPr>
          <p:cNvPr id="41" name="Rectangle: Rounded Corners 6">
            <a:extLst>
              <a:ext uri="{FF2B5EF4-FFF2-40B4-BE49-F238E27FC236}">
                <a16:creationId xmlns:a16="http://schemas.microsoft.com/office/drawing/2014/main" id="{1C0359E1-39DC-9E4C-97B5-8924372433EA}"/>
              </a:ext>
            </a:extLst>
          </p:cNvPr>
          <p:cNvSpPr/>
          <p:nvPr/>
        </p:nvSpPr>
        <p:spPr>
          <a:xfrm>
            <a:off x="7530898" y="4996400"/>
            <a:ext cx="1666240" cy="660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Conv2d layer</a:t>
            </a:r>
          </a:p>
          <a:p>
            <a:pPr algn="ctr"/>
            <a:r>
              <a:rPr lang="en-US" sz="1400" dirty="0"/>
              <a:t>(2) - 251296</a:t>
            </a:r>
          </a:p>
        </p:txBody>
      </p:sp>
      <p:sp>
        <p:nvSpPr>
          <p:cNvPr id="42" name="Rectangle: Rounded Corners 7">
            <a:extLst>
              <a:ext uri="{FF2B5EF4-FFF2-40B4-BE49-F238E27FC236}">
                <a16:creationId xmlns:a16="http://schemas.microsoft.com/office/drawing/2014/main" id="{917E365B-E59E-3A44-ADB2-62FADAD5847A}"/>
              </a:ext>
            </a:extLst>
          </p:cNvPr>
          <p:cNvSpPr/>
          <p:nvPr/>
        </p:nvSpPr>
        <p:spPr>
          <a:xfrm>
            <a:off x="7415431" y="3894040"/>
            <a:ext cx="1922523" cy="7802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RNN (GRU) layers</a:t>
            </a:r>
          </a:p>
          <a:p>
            <a:pPr algn="ctr"/>
            <a:r>
              <a:rPr lang="en-US" sz="1400" dirty="0"/>
              <a:t>(5) - 38996000</a:t>
            </a:r>
          </a:p>
        </p:txBody>
      </p:sp>
      <p:sp>
        <p:nvSpPr>
          <p:cNvPr id="43" name="Rectangle: Rounded Corners 8">
            <a:extLst>
              <a:ext uri="{FF2B5EF4-FFF2-40B4-BE49-F238E27FC236}">
                <a16:creationId xmlns:a16="http://schemas.microsoft.com/office/drawing/2014/main" id="{5F522E03-EAE0-594E-A030-9DFFE5738E39}"/>
              </a:ext>
            </a:extLst>
          </p:cNvPr>
          <p:cNvSpPr/>
          <p:nvPr/>
        </p:nvSpPr>
        <p:spPr>
          <a:xfrm>
            <a:off x="7602018" y="3031456"/>
            <a:ext cx="1524000" cy="51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Fully Connected layer (1) - 24800</a:t>
            </a:r>
          </a:p>
        </p:txBody>
      </p:sp>
      <p:sp>
        <p:nvSpPr>
          <p:cNvPr id="44" name="Rectangle: Rounded Corners 9">
            <a:extLst>
              <a:ext uri="{FF2B5EF4-FFF2-40B4-BE49-F238E27FC236}">
                <a16:creationId xmlns:a16="http://schemas.microsoft.com/office/drawing/2014/main" id="{7383F82B-2ACB-D94C-A823-FA2082F52933}"/>
              </a:ext>
            </a:extLst>
          </p:cNvPr>
          <p:cNvSpPr/>
          <p:nvPr/>
        </p:nvSpPr>
        <p:spPr>
          <a:xfrm>
            <a:off x="7149898" y="2495008"/>
            <a:ext cx="2479040" cy="323088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Output Class</a:t>
            </a:r>
          </a:p>
        </p:txBody>
      </p:sp>
      <p:sp>
        <p:nvSpPr>
          <p:cNvPr id="45" name="Arrow: Up 10">
            <a:extLst>
              <a:ext uri="{FF2B5EF4-FFF2-40B4-BE49-F238E27FC236}">
                <a16:creationId xmlns:a16="http://schemas.microsoft.com/office/drawing/2014/main" id="{8459FC47-B401-A243-B4A3-6438823B4560}"/>
              </a:ext>
            </a:extLst>
          </p:cNvPr>
          <p:cNvSpPr/>
          <p:nvPr/>
        </p:nvSpPr>
        <p:spPr>
          <a:xfrm>
            <a:off x="8247178" y="5677120"/>
            <a:ext cx="233680" cy="22758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Arrow: Up 11">
            <a:extLst>
              <a:ext uri="{FF2B5EF4-FFF2-40B4-BE49-F238E27FC236}">
                <a16:creationId xmlns:a16="http://schemas.microsoft.com/office/drawing/2014/main" id="{E0BEA569-13C4-9242-A0BE-723DB5CCE8C8}"/>
              </a:ext>
            </a:extLst>
          </p:cNvPr>
          <p:cNvSpPr/>
          <p:nvPr/>
        </p:nvSpPr>
        <p:spPr>
          <a:xfrm>
            <a:off x="8247178" y="4674328"/>
            <a:ext cx="233680" cy="30175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Arrow: Up 12">
            <a:extLst>
              <a:ext uri="{FF2B5EF4-FFF2-40B4-BE49-F238E27FC236}">
                <a16:creationId xmlns:a16="http://schemas.microsoft.com/office/drawing/2014/main" id="{A89D83EB-AC35-5941-99D0-B9634D0D42B3}"/>
              </a:ext>
            </a:extLst>
          </p:cNvPr>
          <p:cNvSpPr/>
          <p:nvPr/>
        </p:nvSpPr>
        <p:spPr>
          <a:xfrm>
            <a:off x="8247178" y="3539456"/>
            <a:ext cx="233680" cy="33426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Arrow: Up 13">
            <a:extLst>
              <a:ext uri="{FF2B5EF4-FFF2-40B4-BE49-F238E27FC236}">
                <a16:creationId xmlns:a16="http://schemas.microsoft.com/office/drawing/2014/main" id="{AA68CA47-BB9A-2B46-8E84-DA29C91636AE}"/>
              </a:ext>
            </a:extLst>
          </p:cNvPr>
          <p:cNvSpPr/>
          <p:nvPr/>
        </p:nvSpPr>
        <p:spPr>
          <a:xfrm>
            <a:off x="8247178" y="2827240"/>
            <a:ext cx="233680" cy="22758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B7D57FEE-5FE2-1A44-BD58-9C143B273823}"/>
              </a:ext>
            </a:extLst>
          </p:cNvPr>
          <p:cNvSpPr/>
          <p:nvPr/>
        </p:nvSpPr>
        <p:spPr>
          <a:xfrm>
            <a:off x="7530898" y="5934324"/>
            <a:ext cx="1669409" cy="402671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Speech Input</a:t>
            </a:r>
          </a:p>
        </p:txBody>
      </p:sp>
      <p:sp>
        <p:nvSpPr>
          <p:cNvPr id="50" name="Arrow: Up 25">
            <a:extLst>
              <a:ext uri="{FF2B5EF4-FFF2-40B4-BE49-F238E27FC236}">
                <a16:creationId xmlns:a16="http://schemas.microsoft.com/office/drawing/2014/main" id="{E951CBB4-847B-284C-BA72-CE3E350662F8}"/>
              </a:ext>
            </a:extLst>
          </p:cNvPr>
          <p:cNvSpPr/>
          <p:nvPr/>
        </p:nvSpPr>
        <p:spPr>
          <a:xfrm>
            <a:off x="4624517" y="3624409"/>
            <a:ext cx="209306" cy="34304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B1CA5E07-BC29-9A4E-8485-E4B520E0F7FB}"/>
              </a:ext>
            </a:extLst>
          </p:cNvPr>
          <p:cNvSpPr txBox="1"/>
          <p:nvPr/>
        </p:nvSpPr>
        <p:spPr>
          <a:xfrm>
            <a:off x="7149898" y="1862347"/>
            <a:ext cx="21308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/>
              <a:t>DeepSpeech</a:t>
            </a:r>
            <a:r>
              <a:rPr lang="en-US" dirty="0"/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39818064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78114-C198-4FDE-B930-363BAD4845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739" y="152384"/>
            <a:ext cx="9720072" cy="1499616"/>
          </a:xfrm>
        </p:spPr>
        <p:txBody>
          <a:bodyPr/>
          <a:lstStyle/>
          <a:p>
            <a:r>
              <a:rPr lang="en-US" dirty="0"/>
              <a:t>Bin &amp; Quant for 1 layer explained</a:t>
            </a:r>
          </a:p>
        </p:txBody>
      </p:sp>
      <p:pic>
        <p:nvPicPr>
          <p:cNvPr id="4" name="Picture 6" descr="https://lh3.googleusercontent.com/qaqdFa6dzdigH_QFQrhwhDU6CHuzAqgofWtqLIq3qEpY1CvXPcdGg0Qyt0tjA1rzArh-yTDUyHDzK80nK8i8DkcscumIt6u6Hlzdbeg3yglvUY-xWmv-QtIdz01hi_pQlTEjrxYN2A">
            <a:extLst>
              <a:ext uri="{FF2B5EF4-FFF2-40B4-BE49-F238E27FC236}">
                <a16:creationId xmlns:a16="http://schemas.microsoft.com/office/drawing/2014/main" id="{9D32FBE8-716D-44FF-A81D-B18F3B3B1E5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739" y="2738707"/>
            <a:ext cx="4154874" cy="2776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F1BC7858-395E-476E-9B29-C306367E2C43}"/>
              </a:ext>
            </a:extLst>
          </p:cNvPr>
          <p:cNvSpPr/>
          <p:nvPr/>
        </p:nvSpPr>
        <p:spPr>
          <a:xfrm>
            <a:off x="1468877" y="4377447"/>
            <a:ext cx="97276" cy="7587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6F2EC38-7D0A-4D4E-8FA4-214F7E2830E1}"/>
              </a:ext>
            </a:extLst>
          </p:cNvPr>
          <p:cNvSpPr/>
          <p:nvPr/>
        </p:nvSpPr>
        <p:spPr>
          <a:xfrm>
            <a:off x="2217653" y="4377446"/>
            <a:ext cx="97276" cy="7587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8FBAE5-C104-4F73-9543-4ED27E2991DC}"/>
              </a:ext>
            </a:extLst>
          </p:cNvPr>
          <p:cNvSpPr/>
          <p:nvPr/>
        </p:nvSpPr>
        <p:spPr>
          <a:xfrm>
            <a:off x="2917791" y="4377445"/>
            <a:ext cx="97276" cy="7587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53CCBBE-510D-4257-8795-A06C2E6C1061}"/>
              </a:ext>
            </a:extLst>
          </p:cNvPr>
          <p:cNvSpPr/>
          <p:nvPr/>
        </p:nvSpPr>
        <p:spPr>
          <a:xfrm>
            <a:off x="3666567" y="4377444"/>
            <a:ext cx="97276" cy="7587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37EC489-1D50-451F-A14F-FE155DD11074}"/>
              </a:ext>
            </a:extLst>
          </p:cNvPr>
          <p:cNvSpPr/>
          <p:nvPr/>
        </p:nvSpPr>
        <p:spPr>
          <a:xfrm>
            <a:off x="4415343" y="4377443"/>
            <a:ext cx="97276" cy="7587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E9427195-FA96-4237-850A-E6D447C7511D}"/>
              </a:ext>
            </a:extLst>
          </p:cNvPr>
          <p:cNvSpPr/>
          <p:nvPr/>
        </p:nvSpPr>
        <p:spPr>
          <a:xfrm>
            <a:off x="5418306" y="3784060"/>
            <a:ext cx="1031132" cy="4474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856DCB49-5918-4E49-B1AB-7FC3D39D4A97}"/>
              </a:ext>
            </a:extLst>
          </p:cNvPr>
          <p:cNvGraphicFramePr>
            <a:graphicFrameLocks noGrp="1"/>
          </p:cNvGraphicFramePr>
          <p:nvPr/>
        </p:nvGraphicFramePr>
        <p:xfrm>
          <a:off x="6536987" y="4581728"/>
          <a:ext cx="2776705" cy="21203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5341">
                  <a:extLst>
                    <a:ext uri="{9D8B030D-6E8A-4147-A177-3AD203B41FA5}">
                      <a16:colId xmlns:a16="http://schemas.microsoft.com/office/drawing/2014/main" val="3934084327"/>
                    </a:ext>
                  </a:extLst>
                </a:gridCol>
                <a:gridCol w="555341">
                  <a:extLst>
                    <a:ext uri="{9D8B030D-6E8A-4147-A177-3AD203B41FA5}">
                      <a16:colId xmlns:a16="http://schemas.microsoft.com/office/drawing/2014/main" val="3207130068"/>
                    </a:ext>
                  </a:extLst>
                </a:gridCol>
                <a:gridCol w="555341">
                  <a:extLst>
                    <a:ext uri="{9D8B030D-6E8A-4147-A177-3AD203B41FA5}">
                      <a16:colId xmlns:a16="http://schemas.microsoft.com/office/drawing/2014/main" val="556312533"/>
                    </a:ext>
                  </a:extLst>
                </a:gridCol>
                <a:gridCol w="555341">
                  <a:extLst>
                    <a:ext uri="{9D8B030D-6E8A-4147-A177-3AD203B41FA5}">
                      <a16:colId xmlns:a16="http://schemas.microsoft.com/office/drawing/2014/main" val="2513973370"/>
                    </a:ext>
                  </a:extLst>
                </a:gridCol>
                <a:gridCol w="555341">
                  <a:extLst>
                    <a:ext uri="{9D8B030D-6E8A-4147-A177-3AD203B41FA5}">
                      <a16:colId xmlns:a16="http://schemas.microsoft.com/office/drawing/2014/main" val="1586701257"/>
                    </a:ext>
                  </a:extLst>
                </a:gridCol>
              </a:tblGrid>
              <a:tr h="530083">
                <a:tc>
                  <a:txBody>
                    <a:bodyPr/>
                    <a:lstStyle/>
                    <a:p>
                      <a:r>
                        <a:rPr lang="en-US" dirty="0"/>
                        <a:t>i1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8690736"/>
                  </a:ext>
                </a:extLst>
              </a:tr>
              <a:tr h="530083">
                <a:tc>
                  <a:txBody>
                    <a:bodyPr/>
                    <a:lstStyle/>
                    <a:p>
                      <a:r>
                        <a:rPr lang="en-US" dirty="0"/>
                        <a:t>i2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1953580"/>
                  </a:ext>
                </a:extLst>
              </a:tr>
              <a:tr h="530083">
                <a:tc>
                  <a:txBody>
                    <a:bodyPr/>
                    <a:lstStyle/>
                    <a:p>
                      <a:r>
                        <a:rPr lang="en-US" dirty="0"/>
                        <a:t>i3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4269577"/>
                  </a:ext>
                </a:extLst>
              </a:tr>
              <a:tr h="530083">
                <a:tc>
                  <a:txBody>
                    <a:bodyPr/>
                    <a:lstStyle/>
                    <a:p>
                      <a:r>
                        <a:rPr lang="en-US" dirty="0"/>
                        <a:t>i1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0067559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5B099678-5E32-4356-8FA0-0BFE6F85C6E4}"/>
              </a:ext>
            </a:extLst>
          </p:cNvPr>
          <p:cNvSpPr txBox="1"/>
          <p:nvPr/>
        </p:nvSpPr>
        <p:spPr>
          <a:xfrm>
            <a:off x="1758021" y="4581729"/>
            <a:ext cx="5082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B1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1F45FAD-822E-4CEB-8B0D-432902956D32}"/>
              </a:ext>
            </a:extLst>
          </p:cNvPr>
          <p:cNvSpPr txBox="1"/>
          <p:nvPr/>
        </p:nvSpPr>
        <p:spPr>
          <a:xfrm>
            <a:off x="2453572" y="4588213"/>
            <a:ext cx="5159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B2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94C3497-0A24-464D-AD42-33EEF9E70ABD}"/>
              </a:ext>
            </a:extLst>
          </p:cNvPr>
          <p:cNvSpPr txBox="1"/>
          <p:nvPr/>
        </p:nvSpPr>
        <p:spPr>
          <a:xfrm>
            <a:off x="3190443" y="4581728"/>
            <a:ext cx="476123" cy="375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B3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184D0A6-891D-4BCF-AF3B-A4CFFB78E701}"/>
              </a:ext>
            </a:extLst>
          </p:cNvPr>
          <p:cNvSpPr txBox="1"/>
          <p:nvPr/>
        </p:nvSpPr>
        <p:spPr>
          <a:xfrm>
            <a:off x="3984767" y="4581728"/>
            <a:ext cx="430576" cy="3693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B4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120A305-89BB-4353-AABE-F23823F6656E}"/>
              </a:ext>
            </a:extLst>
          </p:cNvPr>
          <p:cNvSpPr txBox="1"/>
          <p:nvPr/>
        </p:nvSpPr>
        <p:spPr>
          <a:xfrm>
            <a:off x="1330372" y="5987772"/>
            <a:ext cx="34219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Original matrix: </a:t>
            </a:r>
            <a:r>
              <a:rPr lang="en-US" dirty="0" err="1"/>
              <a:t>nxm</a:t>
            </a:r>
            <a:r>
              <a:rPr lang="en-US" dirty="0"/>
              <a:t>, 32 bits</a:t>
            </a:r>
          </a:p>
          <a:p>
            <a:r>
              <a:rPr lang="en-US" dirty="0"/>
              <a:t>Compressed matrix, </a:t>
            </a:r>
            <a:r>
              <a:rPr lang="en-US" dirty="0" err="1"/>
              <a:t>nxm</a:t>
            </a:r>
            <a:r>
              <a:rPr lang="en-US" dirty="0"/>
              <a:t>, 2 bits</a:t>
            </a:r>
          </a:p>
          <a:p>
            <a:r>
              <a:rPr lang="en-US" b="1" dirty="0"/>
              <a:t>Storage reduction: 16x reduction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EA27860-DA1F-F041-90D9-6F5614B6578A}"/>
              </a:ext>
            </a:extLst>
          </p:cNvPr>
          <p:cNvCxnSpPr/>
          <p:nvPr/>
        </p:nvCxnSpPr>
        <p:spPr>
          <a:xfrm flipV="1">
            <a:off x="1888649" y="4377443"/>
            <a:ext cx="0" cy="98163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B55D4F8-8723-DD4E-93FA-20532556337F}"/>
              </a:ext>
            </a:extLst>
          </p:cNvPr>
          <p:cNvCxnSpPr/>
          <p:nvPr/>
        </p:nvCxnSpPr>
        <p:spPr>
          <a:xfrm flipV="1">
            <a:off x="2661363" y="4377442"/>
            <a:ext cx="0" cy="98163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85D3C64-0995-114A-ACBC-365B55C626F0}"/>
              </a:ext>
            </a:extLst>
          </p:cNvPr>
          <p:cNvCxnSpPr/>
          <p:nvPr/>
        </p:nvCxnSpPr>
        <p:spPr>
          <a:xfrm flipV="1">
            <a:off x="3347429" y="4303323"/>
            <a:ext cx="0" cy="98163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7E7AEE69-DA0D-B44E-97E8-E17B858FC6FE}"/>
              </a:ext>
            </a:extLst>
          </p:cNvPr>
          <p:cNvCxnSpPr/>
          <p:nvPr/>
        </p:nvCxnSpPr>
        <p:spPr>
          <a:xfrm flipV="1">
            <a:off x="4141752" y="4303322"/>
            <a:ext cx="0" cy="98163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44D8A53F-CFC1-9B43-805E-C4DA80E147CE}"/>
              </a:ext>
            </a:extLst>
          </p:cNvPr>
          <p:cNvSpPr txBox="1"/>
          <p:nvPr/>
        </p:nvSpPr>
        <p:spPr>
          <a:xfrm>
            <a:off x="1688328" y="5371866"/>
            <a:ext cx="5082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V1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B841354-E667-7D49-8CB2-46F8C7EAD62D}"/>
              </a:ext>
            </a:extLst>
          </p:cNvPr>
          <p:cNvSpPr txBox="1"/>
          <p:nvPr/>
        </p:nvSpPr>
        <p:spPr>
          <a:xfrm>
            <a:off x="2448889" y="5368358"/>
            <a:ext cx="5082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V2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50F217F-ED82-D141-B0C4-E5BC27FD7A3C}"/>
              </a:ext>
            </a:extLst>
          </p:cNvPr>
          <p:cNvSpPr txBox="1"/>
          <p:nvPr/>
        </p:nvSpPr>
        <p:spPr>
          <a:xfrm>
            <a:off x="3158299" y="5353839"/>
            <a:ext cx="5082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V3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3D64032-EFB7-BD4B-BE80-F1B4F285E56A}"/>
              </a:ext>
            </a:extLst>
          </p:cNvPr>
          <p:cNvSpPr txBox="1"/>
          <p:nvPr/>
        </p:nvSpPr>
        <p:spPr>
          <a:xfrm>
            <a:off x="3938208" y="5382344"/>
            <a:ext cx="5082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V4</a:t>
            </a:r>
          </a:p>
        </p:txBody>
      </p:sp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E88839C7-6F2B-0848-9E6B-E8E2E44515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0862384"/>
              </p:ext>
            </p:extLst>
          </p:nvPr>
        </p:nvGraphicFramePr>
        <p:xfrm>
          <a:off x="6582423" y="1677952"/>
          <a:ext cx="2731269" cy="21203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9905">
                  <a:extLst>
                    <a:ext uri="{9D8B030D-6E8A-4147-A177-3AD203B41FA5}">
                      <a16:colId xmlns:a16="http://schemas.microsoft.com/office/drawing/2014/main" val="3934084327"/>
                    </a:ext>
                  </a:extLst>
                </a:gridCol>
                <a:gridCol w="555341">
                  <a:extLst>
                    <a:ext uri="{9D8B030D-6E8A-4147-A177-3AD203B41FA5}">
                      <a16:colId xmlns:a16="http://schemas.microsoft.com/office/drawing/2014/main" val="3207130068"/>
                    </a:ext>
                  </a:extLst>
                </a:gridCol>
                <a:gridCol w="555341">
                  <a:extLst>
                    <a:ext uri="{9D8B030D-6E8A-4147-A177-3AD203B41FA5}">
                      <a16:colId xmlns:a16="http://schemas.microsoft.com/office/drawing/2014/main" val="556312533"/>
                    </a:ext>
                  </a:extLst>
                </a:gridCol>
                <a:gridCol w="555341">
                  <a:extLst>
                    <a:ext uri="{9D8B030D-6E8A-4147-A177-3AD203B41FA5}">
                      <a16:colId xmlns:a16="http://schemas.microsoft.com/office/drawing/2014/main" val="2513973370"/>
                    </a:ext>
                  </a:extLst>
                </a:gridCol>
                <a:gridCol w="555341">
                  <a:extLst>
                    <a:ext uri="{9D8B030D-6E8A-4147-A177-3AD203B41FA5}">
                      <a16:colId xmlns:a16="http://schemas.microsoft.com/office/drawing/2014/main" val="1586701257"/>
                    </a:ext>
                  </a:extLst>
                </a:gridCol>
              </a:tblGrid>
              <a:tr h="530083">
                <a:tc>
                  <a:txBody>
                    <a:bodyPr/>
                    <a:lstStyle/>
                    <a:p>
                      <a:r>
                        <a:rPr lang="en-US" dirty="0"/>
                        <a:t>V1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8690736"/>
                  </a:ext>
                </a:extLst>
              </a:tr>
              <a:tr h="530083">
                <a:tc>
                  <a:txBody>
                    <a:bodyPr/>
                    <a:lstStyle/>
                    <a:p>
                      <a:r>
                        <a:rPr lang="en-US" dirty="0"/>
                        <a:t>V2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1953580"/>
                  </a:ext>
                </a:extLst>
              </a:tr>
              <a:tr h="530083">
                <a:tc>
                  <a:txBody>
                    <a:bodyPr/>
                    <a:lstStyle/>
                    <a:p>
                      <a:r>
                        <a:rPr lang="en-US" dirty="0"/>
                        <a:t>V3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4269577"/>
                  </a:ext>
                </a:extLst>
              </a:tr>
              <a:tr h="530083">
                <a:tc>
                  <a:txBody>
                    <a:bodyPr/>
                    <a:lstStyle/>
                    <a:p>
                      <a:r>
                        <a:rPr lang="en-US" dirty="0"/>
                        <a:t>V1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0067559"/>
                  </a:ext>
                </a:extLst>
              </a:tr>
            </a:tbl>
          </a:graphicData>
        </a:graphic>
      </p:graphicFrame>
      <p:sp>
        <p:nvSpPr>
          <p:cNvPr id="30" name="TextBox 29">
            <a:extLst>
              <a:ext uri="{FF2B5EF4-FFF2-40B4-BE49-F238E27FC236}">
                <a16:creationId xmlns:a16="http://schemas.microsoft.com/office/drawing/2014/main" id="{669D289E-1B89-9747-92FA-469DDC1283D3}"/>
              </a:ext>
            </a:extLst>
          </p:cNvPr>
          <p:cNvSpPr txBox="1"/>
          <p:nvPr/>
        </p:nvSpPr>
        <p:spPr>
          <a:xfrm>
            <a:off x="6769783" y="4231532"/>
            <a:ext cx="23565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Index table: </a:t>
            </a:r>
            <a:r>
              <a:rPr lang="en-US" dirty="0" err="1"/>
              <a:t>nxm</a:t>
            </a:r>
            <a:r>
              <a:rPr lang="en-US" dirty="0"/>
              <a:t>, 2 bits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D28AC6A-914B-894B-9883-8C61546CC33C}"/>
              </a:ext>
            </a:extLst>
          </p:cNvPr>
          <p:cNvSpPr txBox="1"/>
          <p:nvPr/>
        </p:nvSpPr>
        <p:spPr>
          <a:xfrm>
            <a:off x="9836620" y="1317056"/>
            <a:ext cx="18639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Index-value</a:t>
            </a:r>
          </a:p>
          <a:p>
            <a:r>
              <a:rPr lang="en-US" dirty="0"/>
              <a:t>i1: 00</a:t>
            </a:r>
          </a:p>
          <a:p>
            <a:r>
              <a:rPr lang="en-US" dirty="0"/>
              <a:t>i2: 01</a:t>
            </a:r>
          </a:p>
          <a:p>
            <a:r>
              <a:rPr lang="en-US" dirty="0"/>
              <a:t>i3: 10</a:t>
            </a:r>
          </a:p>
          <a:p>
            <a:r>
              <a:rPr lang="en-US" dirty="0"/>
              <a:t>i4: 11</a:t>
            </a:r>
          </a:p>
        </p:txBody>
      </p:sp>
      <p:graphicFrame>
        <p:nvGraphicFramePr>
          <p:cNvPr id="32" name="Table 31">
            <a:extLst>
              <a:ext uri="{FF2B5EF4-FFF2-40B4-BE49-F238E27FC236}">
                <a16:creationId xmlns:a16="http://schemas.microsoft.com/office/drawing/2014/main" id="{195E81F2-FD04-0C40-8411-D6DC4FAC6D8F}"/>
              </a:ext>
            </a:extLst>
          </p:cNvPr>
          <p:cNvGraphicFramePr>
            <a:graphicFrameLocks noGrp="1"/>
          </p:cNvGraphicFramePr>
          <p:nvPr/>
        </p:nvGraphicFramePr>
        <p:xfrm>
          <a:off x="9361914" y="5459014"/>
          <a:ext cx="2813380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3345">
                  <a:extLst>
                    <a:ext uri="{9D8B030D-6E8A-4147-A177-3AD203B41FA5}">
                      <a16:colId xmlns:a16="http://schemas.microsoft.com/office/drawing/2014/main" val="16914039"/>
                    </a:ext>
                  </a:extLst>
                </a:gridCol>
                <a:gridCol w="703345">
                  <a:extLst>
                    <a:ext uri="{9D8B030D-6E8A-4147-A177-3AD203B41FA5}">
                      <a16:colId xmlns:a16="http://schemas.microsoft.com/office/drawing/2014/main" val="2133339901"/>
                    </a:ext>
                  </a:extLst>
                </a:gridCol>
                <a:gridCol w="703345">
                  <a:extLst>
                    <a:ext uri="{9D8B030D-6E8A-4147-A177-3AD203B41FA5}">
                      <a16:colId xmlns:a16="http://schemas.microsoft.com/office/drawing/2014/main" val="3719326459"/>
                    </a:ext>
                  </a:extLst>
                </a:gridCol>
                <a:gridCol w="703345">
                  <a:extLst>
                    <a:ext uri="{9D8B030D-6E8A-4147-A177-3AD203B41FA5}">
                      <a16:colId xmlns:a16="http://schemas.microsoft.com/office/drawing/2014/main" val="99235369"/>
                    </a:ext>
                  </a:extLst>
                </a:gridCol>
              </a:tblGrid>
              <a:tr h="287267">
                <a:tc>
                  <a:txBody>
                    <a:bodyPr/>
                    <a:lstStyle/>
                    <a:p>
                      <a:r>
                        <a:rPr lang="en-US" dirty="0"/>
                        <a:t>i1: -0.01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i2:</a:t>
                      </a:r>
                    </a:p>
                    <a:p>
                      <a:r>
                        <a:rPr lang="en-US" dirty="0"/>
                        <a:t>0.03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i3:</a:t>
                      </a:r>
                    </a:p>
                    <a:p>
                      <a:r>
                        <a:rPr lang="en-US" dirty="0"/>
                        <a:t>-0.01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i4:</a:t>
                      </a:r>
                    </a:p>
                    <a:p>
                      <a:r>
                        <a:rPr lang="en-US" dirty="0"/>
                        <a:t>-0.03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0506717"/>
                  </a:ext>
                </a:extLst>
              </a:tr>
            </a:tbl>
          </a:graphicData>
        </a:graphic>
      </p:graphicFrame>
      <p:sp>
        <p:nvSpPr>
          <p:cNvPr id="33" name="TextBox 32">
            <a:extLst>
              <a:ext uri="{FF2B5EF4-FFF2-40B4-BE49-F238E27FC236}">
                <a16:creationId xmlns:a16="http://schemas.microsoft.com/office/drawing/2014/main" id="{56E9A060-1973-8C43-B16B-BC33F06FE82B}"/>
              </a:ext>
            </a:extLst>
          </p:cNvPr>
          <p:cNvSpPr txBox="1"/>
          <p:nvPr/>
        </p:nvSpPr>
        <p:spPr>
          <a:xfrm>
            <a:off x="10017355" y="4868258"/>
            <a:ext cx="15024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Value table: 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5F72E07-1924-5E42-B8D0-824482D66AF7}"/>
              </a:ext>
            </a:extLst>
          </p:cNvPr>
          <p:cNvSpPr txBox="1"/>
          <p:nvPr/>
        </p:nvSpPr>
        <p:spPr>
          <a:xfrm>
            <a:off x="6582423" y="1303722"/>
            <a:ext cx="33632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Original matrix: </a:t>
            </a:r>
            <a:r>
              <a:rPr lang="en-US" dirty="0" err="1"/>
              <a:t>nxm</a:t>
            </a:r>
            <a:r>
              <a:rPr lang="en-US" dirty="0"/>
              <a:t>, 32 bits 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935FEBE-0D82-D549-AAA1-11F4E74409BB}"/>
              </a:ext>
            </a:extLst>
          </p:cNvPr>
          <p:cNvSpPr txBox="1"/>
          <p:nvPr/>
        </p:nvSpPr>
        <p:spPr>
          <a:xfrm>
            <a:off x="9836620" y="2794384"/>
            <a:ext cx="24418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Compressed matrix: Index table + value table</a:t>
            </a:r>
          </a:p>
        </p:txBody>
      </p:sp>
    </p:spTree>
    <p:extLst>
      <p:ext uri="{BB962C8B-B14F-4D97-AF65-F5344CB8AC3E}">
        <p14:creationId xmlns:p14="http://schemas.microsoft.com/office/powerpoint/2010/main" val="21824892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78114-C198-4FDE-B930-363BAD4845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Matrix compression techniques  - Bin &amp; Quant</a:t>
            </a:r>
          </a:p>
        </p:txBody>
      </p:sp>
      <p:graphicFrame>
        <p:nvGraphicFramePr>
          <p:cNvPr id="20" name="Diagram 19">
            <a:extLst>
              <a:ext uri="{FF2B5EF4-FFF2-40B4-BE49-F238E27FC236}">
                <a16:creationId xmlns:a16="http://schemas.microsoft.com/office/drawing/2014/main" id="{F5BF2EC0-53AB-D542-B254-873FD1894D0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44426133"/>
              </p:ext>
            </p:extLst>
          </p:nvPr>
        </p:nvGraphicFramePr>
        <p:xfrm>
          <a:off x="1116893" y="123551"/>
          <a:ext cx="10425750" cy="54556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2" name="Picture 21">
            <a:extLst>
              <a:ext uri="{FF2B5EF4-FFF2-40B4-BE49-F238E27FC236}">
                <a16:creationId xmlns:a16="http://schemas.microsoft.com/office/drawing/2014/main" id="{1E062908-D710-AE49-8F59-109597FE7A9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58099" y="2155052"/>
            <a:ext cx="5842000" cy="438150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F4B7C456-C897-044B-8C28-0019142CCDC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175000" y="2225272"/>
            <a:ext cx="5842000" cy="4381500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7A2D4D10-5FD0-4D49-91B2-C9D4299A4FD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49357" y="2295492"/>
            <a:ext cx="5842000" cy="4381500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88F7F2EA-430B-0B4B-984D-8BA9633E7029}"/>
              </a:ext>
            </a:extLst>
          </p:cNvPr>
          <p:cNvSpPr txBox="1"/>
          <p:nvPr/>
        </p:nvSpPr>
        <p:spPr>
          <a:xfrm>
            <a:off x="2946400" y="2084832"/>
            <a:ext cx="635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Histogram of </a:t>
            </a:r>
            <a:r>
              <a:rPr lang="en-US" dirty="0" err="1"/>
              <a:t>DeepSpeech</a:t>
            </a:r>
            <a:r>
              <a:rPr lang="en-US" dirty="0"/>
              <a:t> 2 weights</a:t>
            </a:r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B07849FB-2898-0C46-894E-00940FFF776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4151507"/>
              </p:ext>
            </p:extLst>
          </p:nvPr>
        </p:nvGraphicFramePr>
        <p:xfrm>
          <a:off x="2209" y="4051098"/>
          <a:ext cx="4572000" cy="276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1EA9D329-0480-C240-BA89-D06C53FB488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74031252"/>
              </p:ext>
            </p:extLst>
          </p:nvPr>
        </p:nvGraphicFramePr>
        <p:xfrm>
          <a:off x="3816845" y="128961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2"/>
          </a:graphicData>
        </a:graphic>
      </p:graphicFrame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D9278A2B-4D45-4B4E-A077-29E8D25EBEB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0423489"/>
              </p:ext>
            </p:extLst>
          </p:nvPr>
        </p:nvGraphicFramePr>
        <p:xfrm>
          <a:off x="7513276" y="4051098"/>
          <a:ext cx="4658173" cy="28069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3"/>
          </a:graphicData>
        </a:graphic>
      </p:graphicFrame>
      <p:sp>
        <p:nvSpPr>
          <p:cNvPr id="4" name="Oval 3">
            <a:extLst>
              <a:ext uri="{FF2B5EF4-FFF2-40B4-BE49-F238E27FC236}">
                <a16:creationId xmlns:a16="http://schemas.microsoft.com/office/drawing/2014/main" id="{FCF429E4-2BF2-764F-87A7-B692CBD59F3D}"/>
              </a:ext>
            </a:extLst>
          </p:cNvPr>
          <p:cNvSpPr/>
          <p:nvPr/>
        </p:nvSpPr>
        <p:spPr>
          <a:xfrm>
            <a:off x="1557867" y="5579165"/>
            <a:ext cx="1778000" cy="83856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7FD3066-B46D-B14A-92FB-2859D3308B22}"/>
              </a:ext>
            </a:extLst>
          </p:cNvPr>
          <p:cNvSpPr/>
          <p:nvPr/>
        </p:nvSpPr>
        <p:spPr>
          <a:xfrm>
            <a:off x="5080000" y="2878667"/>
            <a:ext cx="2433276" cy="762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791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0" grpId="0">
        <p:bldAsOne/>
      </p:bldGraphic>
      <p:bldGraphic spid="20" grpId="1">
        <p:bldAsOne/>
      </p:bldGraphic>
      <p:bldGraphic spid="20" grpId="2">
        <p:bldAsOne/>
      </p:bldGraphic>
      <p:bldP spid="27" grpId="0"/>
      <p:bldP spid="27" grpId="1"/>
      <p:bldGraphic spid="12" grpId="0">
        <p:bldAsOne/>
      </p:bldGraphic>
      <p:bldGraphic spid="12" grpId="1">
        <p:bldAsOne/>
      </p:bldGraphic>
      <p:bldGraphic spid="13" grpId="0">
        <p:bldAsOne/>
      </p:bldGraphic>
      <p:bldGraphic spid="13" grpId="1">
        <p:bldAsOne/>
      </p:bldGraphic>
      <p:bldGraphic spid="14" grpId="0">
        <p:bldAsOne/>
      </p:bldGraphic>
      <p:bldGraphic spid="14" grpId="1">
        <p:bldAsOne/>
      </p:bldGraphic>
      <p:bldP spid="4" grpId="0" animBg="1"/>
      <p:bldP spid="4" grpId="1" animBg="1"/>
      <p:bldP spid="5" grpId="0" animBg="1"/>
      <p:bldP spid="5" grpId="1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{9ADC62B8-7D58-AD49-8433-44B5BB08AACF}tf10001061</Template>
  <TotalTime>2134</TotalTime>
  <Words>954</Words>
  <Application>Microsoft Macintosh PowerPoint</Application>
  <PresentationFormat>Widescreen</PresentationFormat>
  <Paragraphs>237</Paragraphs>
  <Slides>14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Tw Cen MT</vt:lpstr>
      <vt:lpstr>Tw Cen MT Condensed</vt:lpstr>
      <vt:lpstr>Wingdings</vt:lpstr>
      <vt:lpstr>Wingdings 3</vt:lpstr>
      <vt:lpstr>Integral</vt:lpstr>
      <vt:lpstr>Speech Recognition Model Compression – ICASSP 2020</vt:lpstr>
      <vt:lpstr>Overview </vt:lpstr>
      <vt:lpstr>Motivation</vt:lpstr>
      <vt:lpstr>Related work – Speech, Image</vt:lpstr>
      <vt:lpstr>3 compression techniques applied</vt:lpstr>
      <vt:lpstr>Pre-trained DEEp LEARNING models</vt:lpstr>
      <vt:lpstr>Pre-trained Model’S ARCHITECTURE</vt:lpstr>
      <vt:lpstr>Bin &amp; Quant for 1 layer explained</vt:lpstr>
      <vt:lpstr>Matrix compression techniques  - Bin &amp; Quant</vt:lpstr>
      <vt:lpstr>Sensitivity analysis results</vt:lpstr>
      <vt:lpstr>Sensitivity Analysis results</vt:lpstr>
      <vt:lpstr>Results</vt:lpstr>
      <vt:lpstr>Conclusion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Speech Recognition Model Compression - 2</dc:title>
  <dc:creator>Microsoft Office User</dc:creator>
  <cp:lastModifiedBy>Sakthi, Madhumitha</cp:lastModifiedBy>
  <cp:revision>51</cp:revision>
  <dcterms:created xsi:type="dcterms:W3CDTF">2019-12-13T15:44:47Z</dcterms:created>
  <dcterms:modified xsi:type="dcterms:W3CDTF">2020-04-17T18:26:31Z</dcterms:modified>
</cp:coreProperties>
</file>