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257" r:id="rId3"/>
    <p:sldId id="280" r:id="rId4"/>
    <p:sldId id="267" r:id="rId5"/>
    <p:sldId id="264" r:id="rId6"/>
    <p:sldId id="269" r:id="rId7"/>
    <p:sldId id="265" r:id="rId8"/>
    <p:sldId id="272" r:id="rId9"/>
    <p:sldId id="275" r:id="rId10"/>
    <p:sldId id="274" r:id="rId11"/>
    <p:sldId id="281" r:id="rId12"/>
    <p:sldId id="285" r:id="rId13"/>
    <p:sldId id="286" r:id="rId14"/>
    <p:sldId id="284" r:id="rId15"/>
    <p:sldId id="27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12D1DDF-6DCC-A343-B047-890855FB4E5B}">
          <p14:sldIdLst>
            <p14:sldId id="262"/>
            <p14:sldId id="257"/>
          </p14:sldIdLst>
        </p14:section>
        <p14:section name="related work" id="{6D0D0311-8320-4E48-9C00-142961383A75}">
          <p14:sldIdLst>
            <p14:sldId id="280"/>
            <p14:sldId id="267"/>
          </p14:sldIdLst>
        </p14:section>
        <p14:section name="method" id="{BF0DEF81-F208-C94E-A9A9-0B2109E27ADB}">
          <p14:sldIdLst>
            <p14:sldId id="264"/>
            <p14:sldId id="269"/>
          </p14:sldIdLst>
        </p14:section>
        <p14:section name="experiments" id="{CC0D0C12-2674-914A-8FB9-183F7099F20D}">
          <p14:sldIdLst>
            <p14:sldId id="265"/>
            <p14:sldId id="272"/>
            <p14:sldId id="275"/>
            <p14:sldId id="274"/>
            <p14:sldId id="281"/>
            <p14:sldId id="285"/>
            <p14:sldId id="286"/>
            <p14:sldId id="284"/>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3"/>
    <p:restoredTop sz="75229"/>
  </p:normalViewPr>
  <p:slideViewPr>
    <p:cSldViewPr snapToGrid="0" snapToObjects="1">
      <p:cViewPr varScale="1">
        <p:scale>
          <a:sx n="83" d="100"/>
          <a:sy n="83" d="100"/>
        </p:scale>
        <p:origin x="14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006CC-8D5F-B94D-AB37-9E2FF4CF9F42}" type="datetimeFigureOut">
              <a:rPr kumimoji="1" lang="zh-CN" altLang="en-US" smtClean="0"/>
              <a:t>2021/4/21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B8BF8-CDE1-4D41-B3AA-88F1AD837101}" type="slidenum">
              <a:rPr kumimoji="1" lang="zh-CN" altLang="en-US" smtClean="0"/>
              <a:t>‹#›</a:t>
            </a:fld>
            <a:endParaRPr kumimoji="1" lang="zh-CN" altLang="en-US"/>
          </a:p>
        </p:txBody>
      </p:sp>
    </p:spTree>
    <p:extLst>
      <p:ext uri="{BB962C8B-B14F-4D97-AF65-F5344CB8AC3E}">
        <p14:creationId xmlns:p14="http://schemas.microsoft.com/office/powerpoint/2010/main" val="62479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Hello everyone, I'm Chen Zhang from Zhejiang University. Now I'm presenting our work, </a:t>
            </a:r>
            <a:r>
              <a:rPr lang="en-US" altLang="zh-CN" sz="1200" b="0" i="0" u="none" strike="noStrike" kern="1200" dirty="0" err="1">
                <a:solidFill>
                  <a:schemeClr val="tx1"/>
                </a:solidFill>
                <a:effectLst/>
                <a:latin typeface="+mn-lt"/>
                <a:ea typeface="+mn-ea"/>
                <a:cs typeface="+mn-cs"/>
              </a:rPr>
              <a:t>DenoiSpeech</a:t>
            </a:r>
            <a:r>
              <a:rPr lang="en-US" altLang="zh-CN" sz="1200" b="0" i="0" u="none" strike="noStrike" kern="1200" dirty="0">
                <a:solidFill>
                  <a:schemeClr val="tx1"/>
                </a:solidFill>
                <a:effectLst/>
                <a:latin typeface="+mn-lt"/>
                <a:ea typeface="+mn-ea"/>
                <a:cs typeface="+mn-cs"/>
              </a:rPr>
              <a:t>: </a:t>
            </a:r>
            <a:r>
              <a:rPr lang="en-US" altLang="zh-CN" sz="1200" b="0" i="0" u="none" strike="noStrike" kern="1200" dirty="0" err="1">
                <a:solidFill>
                  <a:schemeClr val="tx1"/>
                </a:solidFill>
                <a:effectLst/>
                <a:latin typeface="+mn-lt"/>
                <a:ea typeface="+mn-ea"/>
                <a:cs typeface="+mn-cs"/>
              </a:rPr>
              <a:t>Denoising</a:t>
            </a:r>
            <a:r>
              <a:rPr lang="en-US" altLang="zh-CN" sz="1200" b="0" i="0" u="none" strike="noStrike" kern="1200" dirty="0">
                <a:solidFill>
                  <a:schemeClr val="tx1"/>
                </a:solidFill>
                <a:effectLst/>
                <a:latin typeface="+mn-lt"/>
                <a:ea typeface="+mn-ea"/>
                <a:cs typeface="+mn-cs"/>
              </a:rPr>
              <a:t> text</a:t>
            </a:r>
            <a:r>
              <a:rPr lang="en-US" altLang="zh-CN" sz="1200" b="0" i="0" u="none" strike="noStrike" kern="1200" baseline="0" dirty="0">
                <a:solidFill>
                  <a:schemeClr val="tx1"/>
                </a:solidFill>
                <a:effectLst/>
                <a:latin typeface="+mn-lt"/>
                <a:ea typeface="+mn-ea"/>
                <a:cs typeface="+mn-cs"/>
              </a:rPr>
              <a:t> to speech with frame-level noise modeling</a:t>
            </a:r>
            <a:r>
              <a:rPr lang="en-US" altLang="zh-CN" sz="1200" b="0" i="0" u="none" strike="noStrike" kern="1200" dirty="0">
                <a:solidFill>
                  <a:schemeClr val="tx1"/>
                </a:solidFill>
                <a:effectLst/>
                <a:latin typeface="+mn-lt"/>
                <a:ea typeface="+mn-ea"/>
                <a:cs typeface="+mn-cs"/>
              </a:rPr>
              <a:t>, which is joint work with Microsoft Research.</a:t>
            </a:r>
            <a:endParaRPr kumimoji="1" lang="zh-CN" altLang="en-US" dirty="0"/>
          </a:p>
        </p:txBody>
      </p:sp>
      <p:sp>
        <p:nvSpPr>
          <p:cNvPr id="4" name="灯片编号占位符 3"/>
          <p:cNvSpPr>
            <a:spLocks noGrp="1"/>
          </p:cNvSpPr>
          <p:nvPr>
            <p:ph type="sldNum" sz="quarter" idx="5"/>
          </p:nvPr>
        </p:nvSpPr>
        <p:spPr/>
        <p:txBody>
          <a:bodyPr/>
          <a:lstStyle/>
          <a:p>
            <a:fld id="{399063CC-4A6E-43B6-827E-FE22BCDEA52F}" type="slidenum">
              <a:rPr lang="zh-CN" altLang="en-US" smtClean="0"/>
              <a:t>1</a:t>
            </a:fld>
            <a:endParaRPr lang="zh-CN" altLang="en-US"/>
          </a:p>
        </p:txBody>
      </p:sp>
    </p:spTree>
    <p:extLst>
      <p:ext uri="{BB962C8B-B14F-4D97-AF65-F5344CB8AC3E}">
        <p14:creationId xmlns:p14="http://schemas.microsoft.com/office/powerpoint/2010/main" val="169081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In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this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page,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table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shows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the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results of</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our</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err="1">
                <a:solidFill>
                  <a:schemeClr val="tx1"/>
                </a:solidFill>
                <a:effectLst/>
                <a:latin typeface="+mn-lt"/>
                <a:ea typeface="+mn-ea"/>
                <a:cs typeface="+mn-cs"/>
              </a:rPr>
              <a:t>DenoiSpeech</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and</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other</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baselines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on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two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noisy</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datasets.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only use the artificial VCTK noisy corpus for paired noisy data but evaluate our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both on the artificial noisy corpus and the real-world noisy corpus. </a:t>
            </a:r>
            <a:endParaRPr lang="en-US" altLang="zh-CN" sz="1200" b="0" i="0" u="none" strike="noStrike" kern="1200" baseline="0" dirty="0">
              <a:solidFill>
                <a:schemeClr val="tx1"/>
              </a:solidFill>
              <a:effectLst/>
              <a:latin typeface="+mn-lt"/>
              <a:ea typeface="+mn-ea"/>
              <a:cs typeface="+mn-cs"/>
            </a:endParaRPr>
          </a:p>
          <a:p>
            <a:r>
              <a:rPr lang="en-US" altLang="zh-CN" sz="1200" b="0" i="0" u="none" strike="noStrike" kern="1200" dirty="0">
                <a:solidFill>
                  <a:schemeClr val="tx1"/>
                </a:solidFill>
                <a:effectLst/>
                <a:latin typeface="+mn-lt"/>
                <a:ea typeface="+mn-ea"/>
                <a:cs typeface="+mn-cs"/>
              </a:rPr>
              <a:t>The results illustrate that our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greatly outperforms Noisy GT and generate more natural and clearer speech than two baselines, which demonstrates the effectiveness of fine-grained frame-level noise condition in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Besides,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also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seen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that</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gaps between two baselines and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on the real-world noisy corpus are bigger than those on the artificial noisy corpus.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further</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verifies the robustness and effectiveness of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on real-world noisy corpus. </a:t>
            </a:r>
            <a:endParaRPr lang="en-US" altLang="zh-CN" dirty="0"/>
          </a:p>
          <a:p>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10</a:t>
            </a:fld>
            <a:endParaRPr kumimoji="1" lang="zh-CN" altLang="en-US"/>
          </a:p>
        </p:txBody>
      </p:sp>
    </p:spTree>
    <p:extLst>
      <p:ext uri="{BB962C8B-B14F-4D97-AF65-F5344CB8AC3E}">
        <p14:creationId xmlns:p14="http://schemas.microsoft.com/office/powerpoint/2010/main" val="69441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Besides the main experiment, we also conduct some analysis on </a:t>
            </a:r>
            <a:r>
              <a:rPr lang="en-US" altLang="zh-CN" sz="1200" b="0" i="0" u="none" strike="noStrike" kern="1200" dirty="0" err="1">
                <a:solidFill>
                  <a:schemeClr val="tx1"/>
                </a:solidFill>
                <a:effectLst/>
                <a:latin typeface="+mn-lt"/>
                <a:ea typeface="+mn-ea"/>
                <a:cs typeface="+mn-cs"/>
              </a:rPr>
              <a:t>DenoiSpeech</a:t>
            </a:r>
            <a:r>
              <a:rPr lang="en-US" altLang="zh-CN" sz="1200" b="0" i="0" u="none" strike="noStrike"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First,</a:t>
            </a:r>
            <a:r>
              <a:rPr lang="en-US" altLang="zh-CN" sz="1200" b="0" i="0" u="none" strike="noStrike" kern="1200" baseline="0" dirty="0">
                <a:solidFill>
                  <a:schemeClr val="tx1"/>
                </a:solidFill>
                <a:effectLst/>
                <a:latin typeface="+mn-lt"/>
                <a:ea typeface="+mn-ea"/>
                <a:cs typeface="+mn-cs"/>
              </a:rPr>
              <a:t> we study </a:t>
            </a:r>
            <a:r>
              <a:rPr lang="en-US" altLang="zh-CN" sz="1200" kern="1200" dirty="0">
                <a:solidFill>
                  <a:schemeClr val="tx1"/>
                </a:solidFill>
                <a:effectLst/>
                <a:latin typeface="+mn-lt"/>
                <a:ea typeface="+mn-ea"/>
                <a:cs typeface="+mn-cs"/>
              </a:rPr>
              <a:t>how the granularity of the noise condition can influence the synthesized speech quality.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take the average of the frame-level noise condition along the time dimension as the utterance-level noise condition. And we also conduct experiments without noise condition.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As shown in this</a:t>
            </a:r>
            <a:r>
              <a:rPr lang="en-US" altLang="zh-CN" baseline="0" dirty="0"/>
              <a:t> table, </a:t>
            </a:r>
            <a:r>
              <a:rPr lang="en-US" altLang="zh-CN" sz="1200" kern="1200" dirty="0">
                <a:solidFill>
                  <a:schemeClr val="tx1"/>
                </a:solidFill>
                <a:effectLst/>
                <a:latin typeface="+mn-lt"/>
                <a:ea typeface="+mn-ea"/>
                <a:cs typeface="+mn-cs"/>
              </a:rPr>
              <a:t>frame-level noise condition outperforms utterance-level one by </a:t>
            </a:r>
            <a:r>
              <a:rPr lang="en-US" altLang="zh-CN" sz="1200" kern="1200" dirty="0" smtClean="0">
                <a:solidFill>
                  <a:schemeClr val="tx1"/>
                </a:solidFill>
                <a:effectLst/>
                <a:latin typeface="+mn-lt"/>
                <a:ea typeface="+mn-ea"/>
                <a:cs typeface="+mn-cs"/>
              </a:rPr>
              <a:t>0.59 </a:t>
            </a:r>
            <a:r>
              <a:rPr lang="en-US" altLang="zh-CN" sz="1200" kern="1200" dirty="0">
                <a:solidFill>
                  <a:schemeClr val="tx1"/>
                </a:solidFill>
                <a:effectLst/>
                <a:latin typeface="+mn-lt"/>
                <a:ea typeface="+mn-ea"/>
                <a:cs typeface="+mn-cs"/>
              </a:rPr>
              <a:t>CMOS,</a:t>
            </a:r>
            <a:r>
              <a:rPr lang="en-US" altLang="zh-CN" sz="1200" kern="1200" baseline="0" dirty="0">
                <a:solidFill>
                  <a:schemeClr val="tx1"/>
                </a:solidFill>
                <a:effectLst/>
                <a:latin typeface="+mn-lt"/>
                <a:ea typeface="+mn-ea"/>
                <a:cs typeface="+mn-cs"/>
              </a:rPr>
              <a:t> it </a:t>
            </a:r>
            <a:r>
              <a:rPr lang="en-US" altLang="zh-CN" sz="1200" kern="1200" dirty="0">
                <a:solidFill>
                  <a:schemeClr val="tx1"/>
                </a:solidFill>
                <a:effectLst/>
                <a:latin typeface="+mn-lt"/>
                <a:ea typeface="+mn-ea"/>
                <a:cs typeface="+mn-cs"/>
              </a:rPr>
              <a:t>demonstrates that fine-grained noise </a:t>
            </a:r>
            <a:r>
              <a:rPr lang="en-US" altLang="zh-CN" sz="1200" kern="1200" dirty="0" smtClean="0">
                <a:solidFill>
                  <a:schemeClr val="tx1"/>
                </a:solidFill>
                <a:effectLst/>
                <a:latin typeface="+mn-lt"/>
                <a:ea typeface="+mn-ea"/>
                <a:cs typeface="+mn-cs"/>
              </a:rPr>
              <a:t>condition </a:t>
            </a:r>
            <a:r>
              <a:rPr lang="en-US" altLang="zh-CN" sz="1200" kern="1200" dirty="0">
                <a:solidFill>
                  <a:schemeClr val="tx1"/>
                </a:solidFill>
                <a:effectLst/>
                <a:latin typeface="+mn-lt"/>
                <a:ea typeface="+mn-ea"/>
                <a:cs typeface="+mn-cs"/>
              </a:rPr>
              <a:t>can describe the noise information better.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11</a:t>
            </a:fld>
            <a:endParaRPr kumimoji="1" lang="zh-CN" altLang="en-US"/>
          </a:p>
        </p:txBody>
      </p:sp>
    </p:spTree>
    <p:extLst>
      <p:ext uri="{BB962C8B-B14F-4D97-AF65-F5344CB8AC3E}">
        <p14:creationId xmlns:p14="http://schemas.microsoft.com/office/powerpoint/2010/main" val="194630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Then, w</a:t>
            </a:r>
            <a:r>
              <a:rPr lang="en-US" altLang="zh-CN" sz="1200" kern="1200" dirty="0">
                <a:solidFill>
                  <a:schemeClr val="tx1"/>
                </a:solidFill>
                <a:effectLst/>
                <a:latin typeface="+mn-lt"/>
                <a:ea typeface="+mn-ea"/>
                <a:cs typeface="+mn-cs"/>
              </a:rPr>
              <a:t>e study how joint training improves performance.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compare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with another model that fixes the noise extractor</a:t>
            </a:r>
            <a:r>
              <a:rPr lang="en-US" altLang="zh-CN" sz="1200" kern="1200" baseline="0" dirty="0">
                <a:solidFill>
                  <a:schemeClr val="tx1"/>
                </a:solidFill>
                <a:effectLst/>
                <a:latin typeface="+mn-lt"/>
                <a:ea typeface="+mn-ea"/>
                <a:cs typeface="+mn-cs"/>
              </a:rPr>
              <a:t> in the training procedure of the TTS</a:t>
            </a:r>
            <a:r>
              <a:rPr lang="en-US" altLang="zh-CN" sz="1200" kern="1200" dirty="0">
                <a:solidFill>
                  <a:schemeClr val="tx1"/>
                </a:solidFill>
                <a:effectLst/>
                <a:latin typeface="+mn-lt"/>
                <a:ea typeface="+mn-ea"/>
                <a:cs typeface="+mn-cs"/>
              </a:rPr>
              <a:t>. As shown in this</a:t>
            </a:r>
            <a:r>
              <a:rPr lang="en-US" altLang="zh-CN" sz="1200" kern="1200" baseline="0" dirty="0">
                <a:solidFill>
                  <a:schemeClr val="tx1"/>
                </a:solidFill>
                <a:effectLst/>
                <a:latin typeface="+mn-lt"/>
                <a:ea typeface="+mn-ea"/>
                <a:cs typeface="+mn-cs"/>
              </a:rPr>
              <a:t> table</a:t>
            </a:r>
            <a:r>
              <a:rPr lang="en-US" altLang="zh-CN" sz="1200" kern="1200" dirty="0">
                <a:solidFill>
                  <a:schemeClr val="tx1"/>
                </a:solidFill>
                <a:effectLst/>
                <a:latin typeface="+mn-lt"/>
                <a:ea typeface="+mn-ea"/>
                <a:cs typeface="+mn-cs"/>
              </a:rPr>
              <a:t>, the quality of the synthesized speech drops when we fix the noise extractor during the TTS model training, which shows that jointly training the noise extractor and the TTS model can have better generalization performance. </a:t>
            </a:r>
            <a:endParaRPr lang="en-US" altLang="zh-CN" dirty="0"/>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12</a:t>
            </a:fld>
            <a:endParaRPr kumimoji="1" lang="zh-CN" altLang="en-US"/>
          </a:p>
        </p:txBody>
      </p:sp>
    </p:spTree>
    <p:extLst>
      <p:ext uri="{BB962C8B-B14F-4D97-AF65-F5344CB8AC3E}">
        <p14:creationId xmlns:p14="http://schemas.microsoft.com/office/powerpoint/2010/main" val="79299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At last, </a:t>
            </a:r>
            <a:r>
              <a:rPr lang="en-US" altLang="zh-CN" sz="1200" b="0" i="0" u="none" strike="noStrike" kern="1200" dirty="0" err="1">
                <a:solidFill>
                  <a:schemeClr val="tx1"/>
                </a:solidFill>
                <a:effectLst/>
                <a:latin typeface="+mn-lt"/>
                <a:ea typeface="+mn-ea"/>
                <a:cs typeface="+mn-cs"/>
              </a:rPr>
              <a:t>in</a:t>
            </a:r>
            <a:r>
              <a:rPr lang="en-US" altLang="zh-CN" sz="1200" kern="1200" dirty="0" err="1">
                <a:solidFill>
                  <a:schemeClr val="tx1"/>
                </a:solidFill>
                <a:effectLst/>
                <a:latin typeface="+mn-lt"/>
                <a:ea typeface="+mn-ea"/>
                <a:cs typeface="+mn-cs"/>
              </a:rPr>
              <a:t>order</a:t>
            </a:r>
            <a:r>
              <a:rPr lang="en-US" altLang="zh-CN" sz="1200" kern="1200" dirty="0">
                <a:solidFill>
                  <a:schemeClr val="tx1"/>
                </a:solidFill>
                <a:effectLst/>
                <a:latin typeface="+mn-lt"/>
                <a:ea typeface="+mn-ea"/>
                <a:cs typeface="+mn-cs"/>
              </a:rPr>
              <a:t> to study how the adversarial CTC module influences the model performance, we remove the adversarial CTC module and the comparison results are listed in this 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 the results show, the adversarial CTC module improves audio quality, indicating the effectiveness of the adversarial CTC module in extracting the noise audio.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13</a:t>
            </a:fld>
            <a:endParaRPr kumimoji="1" lang="zh-CN" altLang="en-US"/>
          </a:p>
        </p:txBody>
      </p:sp>
    </p:spTree>
    <p:extLst>
      <p:ext uri="{BB962C8B-B14F-4D97-AF65-F5344CB8AC3E}">
        <p14:creationId xmlns:p14="http://schemas.microsoft.com/office/powerpoint/2010/main" val="85451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In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conclusion,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we</a:t>
            </a:r>
            <a:r>
              <a:rPr lang="zh-CN" altLang="en-US" sz="1200" b="0" i="0" u="none" strike="noStrike" kern="1200" baseline="0" dirty="0">
                <a:solidFill>
                  <a:schemeClr val="tx1"/>
                </a:solidFill>
                <a:effectLst/>
                <a:latin typeface="+mn-lt"/>
                <a:ea typeface="+mn-ea"/>
                <a:cs typeface="+mn-cs"/>
              </a:rPr>
              <a:t> </a:t>
            </a:r>
            <a:r>
              <a:rPr lang="en-US" altLang="zh-CN" sz="1200" b="1" dirty="0"/>
              <a:t>developed </a:t>
            </a:r>
            <a:r>
              <a:rPr lang="en-US" altLang="zh-CN" sz="1200" b="1" dirty="0" err="1"/>
              <a:t>DenoiSpeech</a:t>
            </a:r>
            <a:r>
              <a:rPr lang="en-US" altLang="zh-CN" sz="1200" dirty="0"/>
              <a:t>, </a:t>
            </a:r>
            <a:r>
              <a:rPr lang="en-US" altLang="zh-CN" sz="1200" kern="1200" dirty="0">
                <a:solidFill>
                  <a:schemeClr val="tx1"/>
                </a:solidFill>
                <a:effectLst/>
                <a:latin typeface="+mn-lt"/>
                <a:ea typeface="+mn-ea"/>
                <a:cs typeface="+mn-cs"/>
              </a:rPr>
              <a:t>a </a:t>
            </a:r>
            <a:r>
              <a:rPr lang="en-US" altLang="zh-CN" sz="1200" kern="1200" dirty="0" err="1">
                <a:solidFill>
                  <a:schemeClr val="tx1"/>
                </a:solidFill>
                <a:effectLst/>
                <a:latin typeface="+mn-lt"/>
                <a:ea typeface="+mn-ea"/>
                <a:cs typeface="+mn-cs"/>
              </a:rPr>
              <a:t>denoising</a:t>
            </a:r>
            <a:r>
              <a:rPr lang="en-US" altLang="zh-CN" sz="1200" kern="1200" dirty="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text-to-speech </a:t>
            </a:r>
            <a:r>
              <a:rPr lang="en-US" altLang="zh-CN" sz="1200" kern="1200" dirty="0">
                <a:solidFill>
                  <a:schemeClr val="tx1"/>
                </a:solidFill>
                <a:effectLst/>
                <a:latin typeface="+mn-lt"/>
                <a:ea typeface="+mn-ea"/>
                <a:cs typeface="+mn-cs"/>
              </a:rPr>
              <a:t>system with frame-level noise condition, to synthesize clean speech for the speaker with only noisy training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introduces a noise condition module to provide the corresponding noise information for noisy speech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noise condition module consists of a noise extractor to extract noise information from noisy speech and an adversarial CTC module to ensure the noise extractor not to generate text information so as to avoid information leakage.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Our experimental results show that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outperforms other methods on both the artificial noisy corpus and real-world noisy corpus in terms of synthesis quality. Our further method analyses verify the effectiveness of each module in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the future, we will consider training TTS model on more diverse types of noise and apply few-shot learning strategies on noisy speakers. </a:t>
            </a:r>
            <a:endParaRPr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14</a:t>
            </a:fld>
            <a:endParaRPr kumimoji="1" lang="zh-CN" altLang="en-US"/>
          </a:p>
        </p:txBody>
      </p:sp>
    </p:spTree>
    <p:extLst>
      <p:ext uri="{BB962C8B-B14F-4D97-AF65-F5344CB8AC3E}">
        <p14:creationId xmlns:p14="http://schemas.microsoft.com/office/powerpoint/2010/main" val="89955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That's all, thank you for your listening.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399063CC-4A6E-43B6-827E-FE22BCDEA52F}" type="slidenum">
              <a:rPr lang="zh-CN" altLang="en-US" smtClean="0"/>
              <a:t>15</a:t>
            </a:fld>
            <a:endParaRPr lang="zh-CN" altLang="en-US"/>
          </a:p>
        </p:txBody>
      </p:sp>
    </p:spTree>
    <p:extLst>
      <p:ext uri="{BB962C8B-B14F-4D97-AF65-F5344CB8AC3E}">
        <p14:creationId xmlns:p14="http://schemas.microsoft.com/office/powerpoint/2010/main" val="126186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Next, I will introduce our </a:t>
            </a:r>
            <a:r>
              <a:rPr lang="en-US" altLang="zh-CN" sz="1200" b="0" i="0" u="none" strike="noStrike" kern="1200" dirty="0" smtClean="0">
                <a:solidFill>
                  <a:schemeClr val="tx1"/>
                </a:solidFill>
                <a:effectLst/>
                <a:latin typeface="+mn-lt"/>
                <a:ea typeface="+mn-ea"/>
                <a:cs typeface="+mn-cs"/>
              </a:rPr>
              <a:t>work</a:t>
            </a:r>
            <a:r>
              <a:rPr lang="zh-CN" altLang="en-US" sz="1200" b="0" i="0" u="none" strike="noStrike"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from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following aspects: motivation,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related work, our method and the experiment results.</a:t>
            </a:r>
            <a:endParaRPr kumimoji="1" lang="zh-CN" altLang="en-US"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2</a:t>
            </a:fld>
            <a:endParaRPr kumimoji="1" lang="zh-CN" altLang="en-US"/>
          </a:p>
        </p:txBody>
      </p:sp>
    </p:spTree>
    <p:extLst>
      <p:ext uri="{BB962C8B-B14F-4D97-AF65-F5344CB8AC3E}">
        <p14:creationId xmlns:p14="http://schemas.microsoft.com/office/powerpoint/2010/main" val="17262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As we all know,</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text-to-speech</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playing</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more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and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more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important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role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our</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daily</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life,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and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has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achieved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great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progress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recently.</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aims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synthesize</a:t>
            </a:r>
            <a:r>
              <a:rPr lang="zh-CN" altLang="en-US" sz="1200" b="0" i="0" u="none" strike="noStrike"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natural and intelligible voice from text, 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neural-based</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TTS models can synthesize high-quality voice when training with a large amount of clean speech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However,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hard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ensure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quiet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recording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environment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good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recording</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equipments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when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collecting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collecting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enough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clean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always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costs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lot.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On the contrary, noisy speech is easy to collect, such as daily conversations and public talks.</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some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scenarios,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only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access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certain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speaker.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if we can leverage noisy speech 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training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procedure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model</a:t>
            </a:r>
            <a:r>
              <a:rPr lang="en-US" altLang="zh-CN" sz="1200" kern="1200" dirty="0">
                <a:solidFill>
                  <a:schemeClr val="tx1"/>
                </a:solidFill>
                <a:effectLst/>
                <a:latin typeface="+mn-lt"/>
                <a:ea typeface="+mn-ea"/>
                <a:cs typeface="+mn-cs"/>
              </a:rPr>
              <a:t>, we will reduce a lot of data collection cost and greatly extend the applicability of TTS.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3</a:t>
            </a:fld>
            <a:endParaRPr kumimoji="1" lang="zh-CN" altLang="en-US"/>
          </a:p>
        </p:txBody>
      </p:sp>
    </p:spTree>
    <p:extLst>
      <p:ext uri="{BB962C8B-B14F-4D97-AF65-F5344CB8AC3E}">
        <p14:creationId xmlns:p14="http://schemas.microsoft.com/office/powerpoint/2010/main" val="103501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Of</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course,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it’s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non-trivial</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model</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noise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speech</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data</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TTS.</a:t>
            </a:r>
            <a:r>
              <a:rPr lang="en-US" altLang="zh-CN" sz="1200" kern="1200" dirty="0">
                <a:solidFill>
                  <a:schemeClr val="tx1"/>
                </a:solidFill>
                <a:effectLst/>
                <a:latin typeface="+mn-lt"/>
                <a:ea typeface="+mn-ea"/>
                <a:cs typeface="+mn-cs"/>
              </a:rPr>
              <a:t> A straight-forward way</a:t>
            </a:r>
            <a:r>
              <a:rPr lang="en-US" altLang="zh-CN" sz="1200" kern="1200" baseline="0" dirty="0">
                <a:solidFill>
                  <a:schemeClr val="tx1"/>
                </a:solidFill>
                <a:effectLst/>
                <a:latin typeface="+mn-lt"/>
                <a:ea typeface="+mn-ea"/>
                <a:cs typeface="+mn-cs"/>
              </a:rPr>
              <a: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called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enhancement-based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method),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first</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denoise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noisy speech with a pre-trained speech enhancement 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use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enhanced</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speech to train the TTS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Honestly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speaking,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method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perform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well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simple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situations,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however,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deal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with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little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bit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complicated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situation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because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cannot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enhanced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properly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turn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harm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training.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word,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performance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method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limited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pre-trained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enhancement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model</a:t>
            </a:r>
            <a:r>
              <a:rPr lang="en-US" altLang="zh-CN"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rPr>
              <a:t>Therefore,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recent</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works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proposed</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to</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directly</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train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TTS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model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using</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noisy</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speech</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data.</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They</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leverage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some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techniques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such</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data</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augmentation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and</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adversarial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factorization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to</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disentangle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noise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embedding</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and</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then</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use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embedding</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conditional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input.</a:t>
            </a:r>
            <a:r>
              <a:rPr lang="zh-CN" altLang="en-US" sz="1200" b="0" i="0" u="none" strike="noStrike" kern="1200" baseline="0" dirty="0" smtClean="0">
                <a:solidFill>
                  <a:schemeClr val="tx1"/>
                </a:solidFill>
                <a:effectLst/>
                <a:latin typeface="+mn-lt"/>
                <a:ea typeface="+mn-ea"/>
                <a:cs typeface="+mn-cs"/>
              </a:rPr>
              <a:t> </a:t>
            </a:r>
            <a:endParaRPr lang="en-US" altLang="zh-CN"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effectLst/>
                <a:latin typeface="+mn-lt"/>
                <a:ea typeface="+mn-ea"/>
                <a:cs typeface="+mn-cs"/>
              </a:rPr>
              <a:t>However,</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noise</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embedding</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they</a:t>
            </a:r>
            <a:r>
              <a:rPr lang="zh-CN" altLang="en-US" sz="1200" b="0" i="0" u="none" strike="noStrike"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used is usually an utterance-level vector, which is coarse-grained and cannot cover the complicated noise patterns that vary greatly along the time dimension.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a:solidFill>
                  <a:schemeClr val="tx1"/>
                </a:solidFill>
                <a:effectLst/>
                <a:latin typeface="+mn-lt"/>
                <a:ea typeface="+mn-ea"/>
                <a:cs typeface="+mn-cs"/>
              </a:rPr>
              <a:t>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sz="1200" b="0" i="0" u="none" strike="noStrike"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4</a:t>
            </a:fld>
            <a:endParaRPr kumimoji="1" lang="zh-CN" altLang="en-US"/>
          </a:p>
        </p:txBody>
      </p:sp>
    </p:spTree>
    <p:extLst>
      <p:ext uri="{BB962C8B-B14F-4D97-AF65-F5344CB8AC3E}">
        <p14:creationId xmlns:p14="http://schemas.microsoft.com/office/powerpoint/2010/main" val="111893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So</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this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paper,</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proposed</a:t>
            </a:r>
            <a:r>
              <a:rPr lang="zh-CN" altLang="en-US" sz="1200" b="0" i="0" u="none" strike="noStrike" kern="1200" baseline="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DenoiSpeech</a:t>
            </a:r>
            <a:r>
              <a:rPr lang="en-US" altLang="zh-CN" sz="1200" kern="1200" dirty="0">
                <a:solidFill>
                  <a:schemeClr val="tx1"/>
                </a:solidFill>
                <a:effectLst/>
                <a:latin typeface="+mn-lt"/>
                <a:ea typeface="+mn-ea"/>
                <a:cs typeface="+mn-cs"/>
              </a:rPr>
              <a:t>, which improves the previous methods with fine-grained frame-level noise modeling to better handle the complicated noise in real-world noisy speech.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DenoiSpeech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based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FastSpeech2</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add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condition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module</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 leverages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noise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During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training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procedure,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condition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module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add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condition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from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noisy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decoder.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when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inference,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just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use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information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from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silence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audio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input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synthesize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clean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dirty="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5</a:t>
            </a:fld>
            <a:endParaRPr kumimoji="1" lang="zh-CN" altLang="en-US"/>
          </a:p>
        </p:txBody>
      </p:sp>
    </p:spTree>
    <p:extLst>
      <p:ext uri="{BB962C8B-B14F-4D97-AF65-F5344CB8AC3E}">
        <p14:creationId xmlns:p14="http://schemas.microsoft.com/office/powerpoint/2010/main" val="153058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noise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condition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module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leverages</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 noise extractor to extract the frame-level noise information from the target-speaker noisy speech and then the extracted noise information is taken as input by the TTS decoder.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a:t>As</a:t>
            </a:r>
            <a:r>
              <a:rPr kumimoji="1" lang="zh-CN" altLang="en-US" dirty="0"/>
              <a:t> </a:t>
            </a:r>
            <a:r>
              <a:rPr kumimoji="1" lang="en-US" altLang="zh-CN" dirty="0"/>
              <a:t>shown</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figure,</a:t>
            </a:r>
            <a:r>
              <a:rPr kumimoji="1" lang="zh-CN" altLang="en-US" dirty="0"/>
              <a:t> </a:t>
            </a:r>
            <a:r>
              <a:rPr lang="en-US" altLang="zh-CN" sz="1200" kern="1200" dirty="0">
                <a:solidFill>
                  <a:schemeClr val="tx1"/>
                </a:solidFill>
                <a:effectLst/>
                <a:latin typeface="+mn-lt"/>
                <a:ea typeface="+mn-ea"/>
                <a:cs typeface="+mn-cs"/>
              </a:rPr>
              <a:t>the noise extractor extracts the background noise audio, which is then converted into noise condition using the noise encoder. After that, the noise condition is added to the hidden sequence to introduce the noise information to our model.</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adversarial CTC sub-module</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 introduced to ensure only noise information is extracted, without any text/phoneme related information.</a:t>
            </a:r>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6</a:t>
            </a:fld>
            <a:endParaRPr kumimoji="1" lang="zh-CN" altLang="en-US"/>
          </a:p>
        </p:txBody>
      </p:sp>
    </p:spTree>
    <p:extLst>
      <p:ext uri="{BB962C8B-B14F-4D97-AF65-F5344CB8AC3E}">
        <p14:creationId xmlns:p14="http://schemas.microsoft.com/office/powerpoint/2010/main" val="192306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Next is the experiment part.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We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use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two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types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of</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dataset:</a:t>
            </a:r>
            <a:r>
              <a:rPr lang="zh-CN" altLang="en-US" sz="1200" b="0" i="0" u="none" strike="noStrike"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artificially generated noisy dataset and real-world noisy dataset. </a:t>
            </a:r>
            <a:endParaRPr lang="en-US" altLang="zh-CN"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For artificial noisy dataset, we use the VCTK corpus as the clean speech and the Nonspeech100 for background noise.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Half of the speakers in VCTK are randomly selected to be noisy to simulate speaker-correlated noise. All of the utterances of the noisy speakers are mixed with noise sampled from Nonspeech100 with an SNR randomly chosen from 5 dB to 25 </a:t>
            </a:r>
            <a:r>
              <a:rPr lang="en-US" altLang="zh-CN" sz="1200" kern="1200" dirty="0" err="1">
                <a:solidFill>
                  <a:schemeClr val="tx1"/>
                </a:solidFill>
                <a:effectLst/>
                <a:latin typeface="+mn-lt"/>
                <a:ea typeface="+mn-ea"/>
                <a:cs typeface="+mn-cs"/>
              </a:rPr>
              <a:t>dB.</a:t>
            </a:r>
            <a:r>
              <a:rPr lang="en-US" altLang="zh-CN" sz="1200" kern="1200" dirty="0">
                <a:solidFill>
                  <a:schemeClr val="tx1"/>
                </a:solidFill>
                <a:effectLst/>
                <a:latin typeface="+mn-lt"/>
                <a:ea typeface="+mn-ea"/>
                <a:cs typeface="+mn-cs"/>
              </a:rPr>
              <a:t>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For the real-world noisy dataset, we use an internal noisy dataset collected from real-world noisy situations.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contains more complicated noise types,</a:t>
            </a:r>
            <a:r>
              <a:rPr lang="zh-CN" altLang="en-US"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whose patterns and distributions are quite different from those in the artificial dataset.</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7</a:t>
            </a:fld>
            <a:endParaRPr kumimoji="1" lang="zh-CN" altLang="en-US"/>
          </a:p>
        </p:txBody>
      </p:sp>
    </p:spTree>
    <p:extLst>
      <p:ext uri="{BB962C8B-B14F-4D97-AF65-F5344CB8AC3E}">
        <p14:creationId xmlns:p14="http://schemas.microsoft.com/office/powerpoint/2010/main" val="71058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For the evaluation of the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output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speech,</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use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MOS</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and</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CMOS to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measure</a:t>
            </a:r>
            <a:r>
              <a:rPr lang="zh-CN" altLang="en-US" sz="1200" b="0" i="0" u="none" strike="noStrike"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perceptual </a:t>
            </a:r>
            <a:r>
              <a:rPr lang="en-US" altLang="zh-CN" sz="1200" b="0" i="0" u="none" strike="noStrike" kern="1200" dirty="0">
                <a:solidFill>
                  <a:schemeClr val="tx1"/>
                </a:solidFill>
                <a:effectLst/>
                <a:latin typeface="+mn-lt"/>
                <a:ea typeface="+mn-ea"/>
                <a:cs typeface="+mn-cs"/>
              </a:rPr>
              <a:t>quality</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of</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synthesized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speech.</a:t>
            </a:r>
            <a:endParaRPr lang="en-US" altLang="zh-CN"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effectLst/>
                <a:latin typeface="+mn-lt"/>
                <a:ea typeface="+mn-ea"/>
                <a:cs typeface="+mn-cs"/>
              </a:rPr>
              <a:t>We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randomly</a:t>
            </a:r>
            <a:r>
              <a:rPr lang="zh-CN" altLang="en-US" sz="1200" b="0" i="0" u="none" strike="noStrike" kern="1200" baseline="0" dirty="0">
                <a:solidFill>
                  <a:schemeClr val="tx1"/>
                </a:solidFill>
                <a:effectLst/>
                <a:latin typeface="+mn-lt"/>
                <a:ea typeface="+mn-ea"/>
                <a:cs typeface="+mn-cs"/>
              </a:rPr>
              <a:t> </a:t>
            </a:r>
            <a:r>
              <a:rPr lang="en-US" altLang="zh-CN" sz="1200" dirty="0"/>
              <a:t>selected 20 utterances from the test set, and distributed them (randomly shuffled) to 20 participants (native speakers).</a:t>
            </a:r>
            <a:r>
              <a:rPr lang="zh-CN" altLang="en-US" sz="1200" baseline="0" dirty="0"/>
              <a:t> </a:t>
            </a:r>
            <a:r>
              <a:rPr lang="en-US" altLang="zh-CN" sz="1200" baseline="0" dirty="0"/>
              <a:t>Each</a:t>
            </a:r>
            <a:r>
              <a:rPr lang="zh-CN" altLang="en-US" sz="1200" baseline="0" dirty="0"/>
              <a:t> </a:t>
            </a:r>
            <a:r>
              <a:rPr lang="en-US" altLang="zh-CN" sz="1200" baseline="0" dirty="0"/>
              <a:t>speaker</a:t>
            </a:r>
            <a:r>
              <a:rPr lang="zh-CN" altLang="en-US" sz="1200" baseline="0" dirty="0"/>
              <a:t> </a:t>
            </a:r>
            <a:r>
              <a:rPr lang="en-US" altLang="zh-CN" sz="1200" baseline="0" dirty="0"/>
              <a:t>give</a:t>
            </a:r>
            <a:r>
              <a:rPr lang="zh-CN" altLang="en-US" sz="1200" baseline="0" dirty="0"/>
              <a:t> </a:t>
            </a:r>
            <a:r>
              <a:rPr lang="en-US" altLang="zh-CN" sz="1200" baseline="0" dirty="0"/>
              <a:t>a</a:t>
            </a:r>
            <a:r>
              <a:rPr lang="zh-CN" altLang="en-US" sz="1200" baseline="0" dirty="0"/>
              <a:t> </a:t>
            </a:r>
            <a:r>
              <a:rPr lang="en-US" altLang="zh-CN" sz="1200" baseline="0" dirty="0"/>
              <a:t>score</a:t>
            </a:r>
            <a:r>
              <a:rPr lang="zh-CN" altLang="en-US" sz="1200" baseline="0" dirty="0"/>
              <a:t> </a:t>
            </a:r>
            <a:r>
              <a:rPr lang="en-US" altLang="zh-CN" sz="1200" baseline="0" dirty="0"/>
              <a:t>according</a:t>
            </a:r>
            <a:r>
              <a:rPr lang="zh-CN" altLang="en-US" sz="1200" baseline="0" dirty="0"/>
              <a:t> </a:t>
            </a:r>
            <a:r>
              <a:rPr lang="en-US" altLang="zh-CN" sz="1200" baseline="0" dirty="0"/>
              <a:t>to</a:t>
            </a:r>
            <a:r>
              <a:rPr lang="zh-CN" altLang="en-US" sz="1200" baseline="0" dirty="0"/>
              <a:t> </a:t>
            </a:r>
            <a:r>
              <a:rPr lang="en-US" altLang="zh-CN" sz="1200" baseline="0" dirty="0"/>
              <a:t>the</a:t>
            </a:r>
            <a:r>
              <a:rPr lang="zh-CN" altLang="en-US" sz="1200" baseline="0" dirty="0"/>
              <a:t> </a:t>
            </a:r>
            <a:r>
              <a:rPr lang="en-US" altLang="zh-CN" sz="1200" baseline="0" dirty="0" smtClean="0"/>
              <a:t>speech</a:t>
            </a:r>
            <a:r>
              <a:rPr lang="zh-CN" altLang="en-US" sz="1200" baseline="0" dirty="0" smtClean="0"/>
              <a:t> </a:t>
            </a:r>
            <a:r>
              <a:rPr lang="en-US" altLang="zh-CN" sz="1200" baseline="0" dirty="0" smtClean="0"/>
              <a:t>quality</a:t>
            </a:r>
            <a:r>
              <a:rPr lang="en-US" altLang="zh-CN"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a:lnSpc>
                <a:spcPct val="150000"/>
              </a:lnSpc>
            </a:pPr>
            <a:endParaRPr kumimoji="1" lang="en-US" altLang="zh-CN" sz="1200" dirty="0"/>
          </a:p>
          <a:p>
            <a:pPr>
              <a:lnSpc>
                <a:spcPct val="150000"/>
              </a:lnSpc>
            </a:pPr>
            <a:r>
              <a:rPr kumimoji="1" lang="en-US" altLang="zh-CN" sz="1200" b="1" dirty="0"/>
              <a:t>SMOS</a:t>
            </a:r>
            <a:r>
              <a:rPr kumimoji="1" lang="zh-CN" altLang="en-US" sz="1200" b="1" dirty="0"/>
              <a:t> </a:t>
            </a:r>
            <a:r>
              <a:rPr kumimoji="1" lang="en-US" altLang="zh-CN" sz="1200" b="1" dirty="0"/>
              <a:t>(Similarity Mean Opinion Score):</a:t>
            </a:r>
          </a:p>
          <a:p>
            <a:pPr>
              <a:lnSpc>
                <a:spcPct val="150000"/>
              </a:lnSpc>
            </a:pPr>
            <a:r>
              <a:rPr kumimoji="1" lang="en-US" altLang="zh-CN" sz="1200" dirty="0"/>
              <a:t>Similar</a:t>
            </a:r>
            <a:r>
              <a:rPr kumimoji="1" lang="zh-CN" altLang="en-US" sz="1200" dirty="0"/>
              <a:t> </a:t>
            </a:r>
            <a:r>
              <a:rPr kumimoji="1" lang="en-US" altLang="zh-CN" sz="1200" dirty="0"/>
              <a:t>to</a:t>
            </a:r>
            <a:r>
              <a:rPr kumimoji="1" lang="zh-CN" altLang="en-US" sz="1200" dirty="0"/>
              <a:t> </a:t>
            </a:r>
            <a:r>
              <a:rPr kumimoji="1" lang="en-US" altLang="zh-CN" sz="1200" dirty="0"/>
              <a:t>CMOS,</a:t>
            </a:r>
            <a:r>
              <a:rPr kumimoji="1" lang="zh-CN" altLang="en-US" sz="1200" dirty="0"/>
              <a:t> </a:t>
            </a:r>
            <a:r>
              <a:rPr kumimoji="1" lang="en-US" altLang="zh-CN" sz="1200" dirty="0"/>
              <a:t>and</a:t>
            </a:r>
            <a:r>
              <a:rPr kumimoji="1" lang="zh-CN" altLang="en-US" sz="1200" dirty="0"/>
              <a:t> </a:t>
            </a:r>
            <a:r>
              <a:rPr kumimoji="1" lang="en-US" altLang="zh-CN" sz="1200" dirty="0"/>
              <a:t>the</a:t>
            </a:r>
            <a:r>
              <a:rPr kumimoji="1" lang="zh-CN" altLang="en-US" sz="1200" dirty="0"/>
              <a:t> </a:t>
            </a:r>
            <a:r>
              <a:rPr kumimoji="1" lang="en-US" altLang="zh-CN" sz="1200" dirty="0"/>
              <a:t>SMOS</a:t>
            </a:r>
            <a:r>
              <a:rPr kumimoji="1" lang="zh-CN" altLang="en-US" sz="1200" dirty="0"/>
              <a:t> </a:t>
            </a:r>
            <a:r>
              <a:rPr kumimoji="1" lang="en-US" altLang="zh-CN" sz="1200" dirty="0"/>
              <a:t>values</a:t>
            </a:r>
            <a:r>
              <a:rPr kumimoji="1" lang="zh-CN" altLang="en-US" sz="1200" dirty="0"/>
              <a:t> </a:t>
            </a:r>
            <a:r>
              <a:rPr kumimoji="1" lang="en-US" altLang="zh-CN" sz="1200" dirty="0"/>
              <a:t>varying</a:t>
            </a:r>
            <a:r>
              <a:rPr kumimoji="1" lang="zh-CN" altLang="en-US" sz="1200" dirty="0"/>
              <a:t> </a:t>
            </a:r>
            <a:r>
              <a:rPr kumimoji="1" lang="en-US" altLang="zh-CN" sz="1200" dirty="0"/>
              <a:t>from</a:t>
            </a:r>
            <a:r>
              <a:rPr kumimoji="1" lang="zh-CN" altLang="en-US" sz="1200" dirty="0"/>
              <a:t> </a:t>
            </a:r>
            <a:r>
              <a:rPr kumimoji="1" lang="en-US" altLang="zh-CN" sz="1200" dirty="0"/>
              <a:t>0</a:t>
            </a:r>
            <a:r>
              <a:rPr kumimoji="1" lang="zh-CN" altLang="en-US" sz="1200" dirty="0"/>
              <a:t> </a:t>
            </a:r>
            <a:r>
              <a:rPr kumimoji="1" lang="en-US" altLang="zh-CN" sz="1200" dirty="0"/>
              <a:t>(dissimilar)</a:t>
            </a:r>
            <a:r>
              <a:rPr kumimoji="1" lang="zh-CN" altLang="en-US" sz="1200" dirty="0"/>
              <a:t> </a:t>
            </a:r>
            <a:r>
              <a:rPr kumimoji="1" lang="en-US" altLang="zh-CN" sz="1200" dirty="0"/>
              <a:t>to</a:t>
            </a:r>
            <a:r>
              <a:rPr kumimoji="1" lang="zh-CN" altLang="en-US" sz="1200" dirty="0"/>
              <a:t> </a:t>
            </a:r>
            <a:r>
              <a:rPr kumimoji="1" lang="en-US" altLang="zh-CN" sz="1200" dirty="0"/>
              <a:t>5</a:t>
            </a:r>
            <a:r>
              <a:rPr kumimoji="1" lang="zh-CN" altLang="en-US" sz="1200" dirty="0"/>
              <a:t> </a:t>
            </a:r>
            <a:r>
              <a:rPr kumimoji="1" lang="en-US" altLang="zh-CN" sz="1200" dirty="0"/>
              <a:t>(identical).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8</a:t>
            </a:fld>
            <a:endParaRPr kumimoji="1" lang="zh-CN" altLang="en-US"/>
          </a:p>
        </p:txBody>
      </p:sp>
    </p:spTree>
    <p:extLst>
      <p:ext uri="{BB962C8B-B14F-4D97-AF65-F5344CB8AC3E}">
        <p14:creationId xmlns:p14="http://schemas.microsoft.com/office/powerpoint/2010/main" val="171608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In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this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work,</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a:t>
            </a:r>
            <a:r>
              <a:rPr lang="en-US" altLang="zh-CN" sz="1200" b="0" i="0" u="none" strike="noStrike" kern="1200" dirty="0">
                <a:solidFill>
                  <a:schemeClr val="tx1"/>
                </a:solidFill>
                <a:effectLst/>
                <a:latin typeface="+mn-lt"/>
                <a:ea typeface="+mn-ea"/>
                <a:cs typeface="+mn-cs"/>
              </a:rPr>
              <a:t>e compare our </a:t>
            </a:r>
            <a:r>
              <a:rPr lang="en-US" altLang="zh-CN" sz="1200" b="0" i="0" u="none" strike="noStrike" kern="1200" dirty="0" err="1">
                <a:solidFill>
                  <a:schemeClr val="tx1"/>
                </a:solidFill>
                <a:effectLst/>
                <a:latin typeface="+mn-lt"/>
                <a:ea typeface="+mn-ea"/>
                <a:cs typeface="+mn-cs"/>
              </a:rPr>
              <a:t>DenoiSpeech</a:t>
            </a:r>
            <a:r>
              <a:rPr lang="en-US" altLang="zh-CN" sz="1200" b="0" i="0" u="none" strike="noStrike" kern="1200" dirty="0">
                <a:solidFill>
                  <a:schemeClr val="tx1"/>
                </a:solidFill>
                <a:effectLst/>
                <a:latin typeface="+mn-lt"/>
                <a:ea typeface="+mn-ea"/>
                <a:cs typeface="+mn-cs"/>
              </a:rPr>
              <a:t> mainly</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with two baselines: Augment-Adversarial</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and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Enhancement-Based</a:t>
            </a:r>
            <a:r>
              <a:rPr lang="en-US" altLang="zh-CN" sz="1200" b="0" i="0" u="none" strike="noStrike" kern="1200" dirty="0">
                <a:solidFill>
                  <a:schemeClr val="tx1"/>
                </a:solidFill>
                <a:effectLst/>
                <a:latin typeface="+mn-lt"/>
                <a:ea typeface="+mn-ea"/>
                <a:cs typeface="+mn-cs"/>
              </a:rPr>
              <a:t>. </a:t>
            </a:r>
          </a:p>
          <a:p>
            <a:r>
              <a:rPr lang="en-US" altLang="zh-CN" sz="1200" b="0" i="0" u="none" strike="noStrike" kern="1200" dirty="0">
                <a:solidFill>
                  <a:schemeClr val="tx1"/>
                </a:solidFill>
                <a:effectLst/>
                <a:latin typeface="+mn-lt"/>
                <a:ea typeface="+mn-ea"/>
                <a:cs typeface="+mn-cs"/>
              </a:rPr>
              <a:t>Augment-Adversarial</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means</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applying</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data</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augmentation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and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adversarial</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factorization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FastSpeech2,</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order</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to</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disentangle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the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noise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information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from</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the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context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effectLst/>
                <a:latin typeface="+mn-lt"/>
                <a:ea typeface="+mn-ea"/>
                <a:cs typeface="+mn-cs"/>
              </a:rPr>
              <a:t>In</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enhancement-based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setting,</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first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err="1">
                <a:solidFill>
                  <a:schemeClr val="tx1"/>
                </a:solidFill>
                <a:effectLst/>
                <a:latin typeface="+mn-lt"/>
                <a:ea typeface="+mn-ea"/>
                <a:cs typeface="+mn-cs"/>
              </a:rPr>
              <a:t>denoise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the</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noisy</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speech</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with</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a</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pre-trained</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enhancement</a:t>
            </a:r>
            <a:r>
              <a:rPr lang="zh-CN" altLang="en-US" sz="1200" b="0" i="0" u="none" strike="noStrike" kern="1200" baseline="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model</a:t>
            </a:r>
            <a:r>
              <a:rPr lang="zh-CN" altLang="en-US" sz="1200" b="0" i="0" u="none" strike="noStrike" kern="1200" baseline="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Phasen</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train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enhanced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speech.</a:t>
            </a:r>
            <a:endParaRPr lang="en-US" altLang="zh-CN" dirty="0">
              <a:effectLst/>
            </a:endParaRPr>
          </a:p>
        </p:txBody>
      </p:sp>
      <p:sp>
        <p:nvSpPr>
          <p:cNvPr id="4" name="幻灯片编号占位符 3"/>
          <p:cNvSpPr>
            <a:spLocks noGrp="1"/>
          </p:cNvSpPr>
          <p:nvPr>
            <p:ph type="sldNum" sz="quarter" idx="10"/>
          </p:nvPr>
        </p:nvSpPr>
        <p:spPr/>
        <p:txBody>
          <a:bodyPr/>
          <a:lstStyle/>
          <a:p>
            <a:fld id="{7B4B8BF8-CDE1-4D41-B3AA-88F1AD837101}" type="slidenum">
              <a:rPr kumimoji="1" lang="zh-CN" altLang="en-US" smtClean="0"/>
              <a:t>9</a:t>
            </a:fld>
            <a:endParaRPr kumimoji="1" lang="zh-CN" altLang="en-US"/>
          </a:p>
        </p:txBody>
      </p:sp>
    </p:spTree>
    <p:extLst>
      <p:ext uri="{BB962C8B-B14F-4D97-AF65-F5344CB8AC3E}">
        <p14:creationId xmlns:p14="http://schemas.microsoft.com/office/powerpoint/2010/main" val="9812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85004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13414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51303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20860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34001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98257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4074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93190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69101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11860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A732D91-CBA7-CE48-BD35-432D2331BCC1}" type="datetimeFigureOut">
              <a:rPr kumimoji="1" lang="zh-CN" altLang="en-US" smtClean="0"/>
              <a:t>2021/4/21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324053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2D91-CBA7-CE48-BD35-432D2331BCC1}" type="datetimeFigureOut">
              <a:rPr kumimoji="1" lang="zh-CN" altLang="en-US" smtClean="0"/>
              <a:t>2021/4/21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8909-244F-3548-95D0-58294A233DCD}" type="slidenum">
              <a:rPr kumimoji="1" lang="zh-CN" altLang="en-US" smtClean="0"/>
              <a:t>‹#›</a:t>
            </a:fld>
            <a:endParaRPr kumimoji="1" lang="zh-CN" altLang="en-US"/>
          </a:p>
        </p:txBody>
      </p:sp>
    </p:spTree>
    <p:extLst>
      <p:ext uri="{BB962C8B-B14F-4D97-AF65-F5344CB8AC3E}">
        <p14:creationId xmlns:p14="http://schemas.microsoft.com/office/powerpoint/2010/main" val="180413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75110D-3392-45E8-AECD-EFD24C04D86E}"/>
              </a:ext>
            </a:extLst>
          </p:cNvPr>
          <p:cNvSpPr>
            <a:spLocks noGrp="1"/>
          </p:cNvSpPr>
          <p:nvPr>
            <p:ph type="ctrTitle"/>
          </p:nvPr>
        </p:nvSpPr>
        <p:spPr>
          <a:xfrm>
            <a:off x="649111" y="1015137"/>
            <a:ext cx="10893778" cy="2387600"/>
          </a:xfrm>
        </p:spPr>
        <p:txBody>
          <a:bodyPr>
            <a:normAutofit/>
          </a:bodyPr>
          <a:lstStyle/>
          <a:p>
            <a:r>
              <a:rPr kumimoji="1" lang="en-US" altLang="zh-CN" sz="4000" dirty="0" err="1"/>
              <a:t>DenoiSpeech</a:t>
            </a:r>
            <a:r>
              <a:rPr kumimoji="1" lang="en-US" altLang="zh-CN" sz="4000" dirty="0"/>
              <a:t>:</a:t>
            </a:r>
            <a:r>
              <a:rPr kumimoji="1" lang="zh-CN" altLang="en-US" sz="4000" dirty="0"/>
              <a:t> </a:t>
            </a:r>
            <a:r>
              <a:rPr kumimoji="1" lang="en-US" altLang="zh-CN" sz="4000" dirty="0" err="1"/>
              <a:t>Denoising</a:t>
            </a:r>
            <a:r>
              <a:rPr kumimoji="1" lang="en-US" altLang="zh-CN" sz="4000" dirty="0"/>
              <a:t> Text To Speech With Frame-Level Noise Modeling</a:t>
            </a:r>
            <a:endParaRPr lang="zh-CN" altLang="en-US" sz="4000" dirty="0"/>
          </a:p>
        </p:txBody>
      </p:sp>
      <p:sp>
        <p:nvSpPr>
          <p:cNvPr id="3" name="副标题 2">
            <a:extLst>
              <a:ext uri="{FF2B5EF4-FFF2-40B4-BE49-F238E27FC236}">
                <a16:creationId xmlns:a16="http://schemas.microsoft.com/office/drawing/2014/main" xmlns="" id="{9B68FBCF-0BF4-4F53-87A6-F4B66017E9B5}"/>
              </a:ext>
            </a:extLst>
          </p:cNvPr>
          <p:cNvSpPr>
            <a:spLocks noGrp="1"/>
          </p:cNvSpPr>
          <p:nvPr>
            <p:ph type="subTitle" idx="1"/>
          </p:nvPr>
        </p:nvSpPr>
        <p:spPr>
          <a:xfrm>
            <a:off x="1524000" y="3602037"/>
            <a:ext cx="9144000" cy="2659278"/>
          </a:xfrm>
        </p:spPr>
        <p:txBody>
          <a:bodyPr>
            <a:normAutofit lnSpcReduction="10000"/>
          </a:bodyPr>
          <a:lstStyle/>
          <a:p>
            <a:r>
              <a:rPr lang="en-US" altLang="zh-CN" dirty="0"/>
              <a:t>Chen</a:t>
            </a:r>
            <a:r>
              <a:rPr lang="zh-CN" altLang="en-US" dirty="0"/>
              <a:t> </a:t>
            </a:r>
            <a:r>
              <a:rPr lang="en-US" altLang="zh-CN" dirty="0"/>
              <a:t>Zhang, Yi</a:t>
            </a:r>
            <a:r>
              <a:rPr lang="zh-CN" altLang="en-US" dirty="0"/>
              <a:t> </a:t>
            </a:r>
            <a:r>
              <a:rPr lang="en-US" altLang="zh-CN" dirty="0"/>
              <a:t>Ren, Xu Tan, </a:t>
            </a:r>
            <a:r>
              <a:rPr lang="en-US" altLang="zh-CN" dirty="0" err="1"/>
              <a:t>Jinglin</a:t>
            </a:r>
            <a:r>
              <a:rPr lang="en-US" altLang="zh-CN" dirty="0"/>
              <a:t> Liu,</a:t>
            </a:r>
          </a:p>
          <a:p>
            <a:r>
              <a:rPr lang="en-US" altLang="zh-CN" dirty="0"/>
              <a:t>Tao Qin, Tie-Yan Liu, Sheng Zhao, </a:t>
            </a:r>
            <a:r>
              <a:rPr lang="en-US" altLang="zh-CN" dirty="0" err="1"/>
              <a:t>Kejun</a:t>
            </a:r>
            <a:r>
              <a:rPr lang="zh-CN" altLang="en-US" dirty="0"/>
              <a:t> </a:t>
            </a:r>
            <a:r>
              <a:rPr lang="en-US" altLang="zh-CN" dirty="0"/>
              <a:t>Zhang</a:t>
            </a:r>
          </a:p>
          <a:p>
            <a:endParaRPr lang="en-US" altLang="zh-CN" dirty="0"/>
          </a:p>
          <a:p>
            <a:r>
              <a:rPr lang="en-US" altLang="zh-CN" dirty="0"/>
              <a:t>Zhejiang University</a:t>
            </a:r>
          </a:p>
          <a:p>
            <a:r>
              <a:rPr lang="en-US" altLang="zh-CN" dirty="0"/>
              <a:t>Microsoft</a:t>
            </a:r>
            <a:r>
              <a:rPr lang="zh-CN" altLang="en-US" dirty="0"/>
              <a:t> </a:t>
            </a:r>
            <a:r>
              <a:rPr lang="en-US" altLang="zh-CN" dirty="0"/>
              <a:t>Research</a:t>
            </a:r>
            <a:r>
              <a:rPr lang="zh-CN" altLang="en-US" dirty="0"/>
              <a:t> </a:t>
            </a:r>
            <a:r>
              <a:rPr lang="en-US" altLang="zh-CN" dirty="0"/>
              <a:t>Asia</a:t>
            </a:r>
          </a:p>
          <a:p>
            <a:r>
              <a:rPr lang="en-US" altLang="zh-CN" dirty="0"/>
              <a:t>Microsoft Azure Speech</a:t>
            </a:r>
            <a:endParaRPr lang="zh-CN" altLang="en-US" dirty="0"/>
          </a:p>
        </p:txBody>
      </p:sp>
      <p:pic>
        <p:nvPicPr>
          <p:cNvPr id="6" name="Picture 2" descr="âæµæ±å¤§å­¦ å¾æ âçå¾çæç´¢ç»æ">
            <a:extLst>
              <a:ext uri="{FF2B5EF4-FFF2-40B4-BE49-F238E27FC236}">
                <a16:creationId xmlns:a16="http://schemas.microsoft.com/office/drawing/2014/main" xmlns="" id="{8D476FC8-9692-43EE-A091-61286D1D1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31569" cy="815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âå¾®è½¯äºæ´²ç ç©¶é¢âçå¾çæç´¢ç»æ">
            <a:extLst>
              <a:ext uri="{FF2B5EF4-FFF2-40B4-BE49-F238E27FC236}">
                <a16:creationId xmlns:a16="http://schemas.microsoft.com/office/drawing/2014/main" xmlns="" id="{9958EB00-AACE-4FF9-ABA3-6AC4344143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961" b="12047"/>
          <a:stretch/>
        </p:blipFill>
        <p:spPr bwMode="auto">
          <a:xfrm>
            <a:off x="9557245" y="0"/>
            <a:ext cx="2510578" cy="8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9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a:t>
            </a:r>
            <a:endParaRPr kumimoji="1" lang="zh-CN" altLang="en-US" dirty="0"/>
          </a:p>
        </p:txBody>
      </p:sp>
      <p:sp>
        <p:nvSpPr>
          <p:cNvPr id="4" name="内容占位符 2"/>
          <p:cNvSpPr txBox="1">
            <a:spLocks/>
          </p:cNvSpPr>
          <p:nvPr/>
        </p:nvSpPr>
        <p:spPr>
          <a:xfrm>
            <a:off x="423528" y="1436968"/>
            <a:ext cx="5990524" cy="471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CN" dirty="0"/>
              <a:t>Main</a:t>
            </a:r>
            <a:r>
              <a:rPr kumimoji="1" lang="zh-CN" altLang="en-US" dirty="0"/>
              <a:t> </a:t>
            </a:r>
            <a:r>
              <a:rPr kumimoji="1" lang="en-US" altLang="zh-CN" dirty="0"/>
              <a:t>Results</a:t>
            </a:r>
          </a:p>
        </p:txBody>
      </p:sp>
      <p:pic>
        <p:nvPicPr>
          <p:cNvPr id="3" name="图片 2"/>
          <p:cNvPicPr>
            <a:picLocks noChangeAspect="1"/>
          </p:cNvPicPr>
          <p:nvPr/>
        </p:nvPicPr>
        <p:blipFill>
          <a:blip r:embed="rId3"/>
          <a:stretch>
            <a:fillRect/>
          </a:stretch>
        </p:blipFill>
        <p:spPr>
          <a:xfrm>
            <a:off x="1914524" y="2243137"/>
            <a:ext cx="8463271" cy="3603906"/>
          </a:xfrm>
          <a:prstGeom prst="rect">
            <a:avLst/>
          </a:prstGeom>
        </p:spPr>
      </p:pic>
    </p:spTree>
    <p:extLst>
      <p:ext uri="{BB962C8B-B14F-4D97-AF65-F5344CB8AC3E}">
        <p14:creationId xmlns:p14="http://schemas.microsoft.com/office/powerpoint/2010/main" val="180292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a:t>
            </a:r>
            <a:endParaRPr kumimoji="1" lang="zh-CN" altLang="en-US" dirty="0"/>
          </a:p>
        </p:txBody>
      </p:sp>
      <p:sp>
        <p:nvSpPr>
          <p:cNvPr id="4" name="内容占位符 2"/>
          <p:cNvSpPr txBox="1">
            <a:spLocks/>
          </p:cNvSpPr>
          <p:nvPr/>
        </p:nvSpPr>
        <p:spPr>
          <a:xfrm>
            <a:off x="423528" y="1436968"/>
            <a:ext cx="5711801" cy="471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CN" dirty="0"/>
              <a:t>The Granularity of Noise Condition </a:t>
            </a:r>
          </a:p>
        </p:txBody>
      </p:sp>
      <p:sp>
        <p:nvSpPr>
          <p:cNvPr id="7" name="文本框 6">
            <a:extLst>
              <a:ext uri="{FF2B5EF4-FFF2-40B4-BE49-F238E27FC236}">
                <a16:creationId xmlns:a16="http://schemas.microsoft.com/office/drawing/2014/main" xmlns="" id="{709EC23D-57EB-554E-B347-AC2D15594683}"/>
              </a:ext>
            </a:extLst>
          </p:cNvPr>
          <p:cNvSpPr txBox="1"/>
          <p:nvPr/>
        </p:nvSpPr>
        <p:spPr>
          <a:xfrm>
            <a:off x="624945" y="4844027"/>
            <a:ext cx="10648490" cy="1477328"/>
          </a:xfrm>
          <a:prstGeom prst="rect">
            <a:avLst/>
          </a:prstGeom>
          <a:noFill/>
        </p:spPr>
        <p:txBody>
          <a:bodyPr wrap="square" rtlCol="0">
            <a:spAutoFit/>
          </a:bodyPr>
          <a:lstStyle/>
          <a:p>
            <a:pPr marL="342900" indent="-342900">
              <a:lnSpc>
                <a:spcPct val="150000"/>
              </a:lnSpc>
              <a:buFont typeface="Arial" charset="0"/>
              <a:buChar char="•"/>
            </a:pPr>
            <a:r>
              <a:rPr lang="en-US" altLang="zh-CN" sz="2000" dirty="0"/>
              <a:t>Frame-Level Noise Condition:  </a:t>
            </a:r>
            <a:r>
              <a:rPr lang="en-US" altLang="zh-CN" sz="2000" dirty="0" err="1"/>
              <a:t>DenoiSpeech</a:t>
            </a:r>
            <a:r>
              <a:rPr lang="en-US" altLang="zh-CN" sz="2000" dirty="0"/>
              <a:t>;</a:t>
            </a:r>
          </a:p>
          <a:p>
            <a:pPr marL="342900" indent="-342900">
              <a:lnSpc>
                <a:spcPct val="150000"/>
              </a:lnSpc>
              <a:buFont typeface="Arial" charset="0"/>
              <a:buChar char="•"/>
            </a:pPr>
            <a:r>
              <a:rPr kumimoji="1" lang="en-US" altLang="zh-CN" sz="2000" dirty="0"/>
              <a:t>Utterance-Level Noise Condition: </a:t>
            </a:r>
            <a:r>
              <a:rPr lang="en-US" altLang="zh-CN" sz="2000" dirty="0"/>
              <a:t>take the average of the frame-level noise condition;</a:t>
            </a:r>
          </a:p>
          <a:p>
            <a:pPr marL="342900" indent="-342900">
              <a:lnSpc>
                <a:spcPct val="150000"/>
              </a:lnSpc>
              <a:buFont typeface="Arial" charset="0"/>
              <a:buChar char="•"/>
            </a:pPr>
            <a:r>
              <a:rPr kumimoji="1" lang="en-US" altLang="zh-CN" sz="2000" dirty="0"/>
              <a:t>Without Noise Condition: pure TTS model.</a:t>
            </a:r>
          </a:p>
        </p:txBody>
      </p:sp>
      <p:pic>
        <p:nvPicPr>
          <p:cNvPr id="8" name="图片 7"/>
          <p:cNvPicPr>
            <a:picLocks noChangeAspect="1"/>
          </p:cNvPicPr>
          <p:nvPr/>
        </p:nvPicPr>
        <p:blipFill>
          <a:blip r:embed="rId3"/>
          <a:stretch>
            <a:fillRect/>
          </a:stretch>
        </p:blipFill>
        <p:spPr>
          <a:xfrm>
            <a:off x="2277728" y="2167076"/>
            <a:ext cx="6807200" cy="2133600"/>
          </a:xfrm>
          <a:prstGeom prst="rect">
            <a:avLst/>
          </a:prstGeom>
        </p:spPr>
      </p:pic>
    </p:spTree>
    <p:extLst>
      <p:ext uri="{BB962C8B-B14F-4D97-AF65-F5344CB8AC3E}">
        <p14:creationId xmlns:p14="http://schemas.microsoft.com/office/powerpoint/2010/main" val="169924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a:t>
            </a:r>
            <a:endParaRPr kumimoji="1" lang="zh-CN" altLang="en-US" dirty="0"/>
          </a:p>
        </p:txBody>
      </p:sp>
      <p:sp>
        <p:nvSpPr>
          <p:cNvPr id="4" name="内容占位符 2"/>
          <p:cNvSpPr txBox="1">
            <a:spLocks/>
          </p:cNvSpPr>
          <p:nvPr/>
        </p:nvSpPr>
        <p:spPr>
          <a:xfrm>
            <a:off x="423528" y="1436968"/>
            <a:ext cx="5711801" cy="471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CN" dirty="0"/>
              <a:t>Joint Training for Noise Extractor</a:t>
            </a:r>
          </a:p>
        </p:txBody>
      </p:sp>
      <p:sp>
        <p:nvSpPr>
          <p:cNvPr id="7" name="文本框 6">
            <a:extLst>
              <a:ext uri="{FF2B5EF4-FFF2-40B4-BE49-F238E27FC236}">
                <a16:creationId xmlns:a16="http://schemas.microsoft.com/office/drawing/2014/main" xmlns="" id="{709EC23D-57EB-554E-B347-AC2D15594683}"/>
              </a:ext>
            </a:extLst>
          </p:cNvPr>
          <p:cNvSpPr txBox="1"/>
          <p:nvPr/>
        </p:nvSpPr>
        <p:spPr>
          <a:xfrm>
            <a:off x="624945" y="4844027"/>
            <a:ext cx="10648490" cy="1015663"/>
          </a:xfrm>
          <a:prstGeom prst="rect">
            <a:avLst/>
          </a:prstGeom>
          <a:noFill/>
        </p:spPr>
        <p:txBody>
          <a:bodyPr wrap="square" rtlCol="0">
            <a:spAutoFit/>
          </a:bodyPr>
          <a:lstStyle/>
          <a:p>
            <a:pPr marL="342900" indent="-342900">
              <a:lnSpc>
                <a:spcPct val="150000"/>
              </a:lnSpc>
              <a:buFont typeface="Arial" charset="0"/>
              <a:buChar char="•"/>
            </a:pPr>
            <a:r>
              <a:rPr lang="en-US" altLang="zh-CN" sz="2000" dirty="0"/>
              <a:t>Jointly Noise Extractor: </a:t>
            </a:r>
            <a:r>
              <a:rPr lang="en-US" altLang="zh-CN" sz="2000" dirty="0" err="1"/>
              <a:t>DenoiSpeech</a:t>
            </a:r>
            <a:r>
              <a:rPr lang="en-US" altLang="zh-CN" sz="2000" dirty="0"/>
              <a:t>;</a:t>
            </a:r>
          </a:p>
          <a:p>
            <a:pPr marL="342900" indent="-342900">
              <a:lnSpc>
                <a:spcPct val="150000"/>
              </a:lnSpc>
              <a:buFont typeface="Arial" charset="0"/>
              <a:buChar char="•"/>
            </a:pPr>
            <a:r>
              <a:rPr kumimoji="1" lang="en-US" altLang="zh-CN" sz="2000" dirty="0"/>
              <a:t>Fixed Noise Extractor: fix the noise extractor when training the TTS part.</a:t>
            </a:r>
          </a:p>
        </p:txBody>
      </p:sp>
      <p:pic>
        <p:nvPicPr>
          <p:cNvPr id="3" name="图片 2"/>
          <p:cNvPicPr>
            <a:picLocks noChangeAspect="1"/>
          </p:cNvPicPr>
          <p:nvPr/>
        </p:nvPicPr>
        <p:blipFill>
          <a:blip r:embed="rId3"/>
          <a:stretch>
            <a:fillRect/>
          </a:stretch>
        </p:blipFill>
        <p:spPr>
          <a:xfrm>
            <a:off x="2755458" y="2098358"/>
            <a:ext cx="6387463" cy="2274324"/>
          </a:xfrm>
          <a:prstGeom prst="rect">
            <a:avLst/>
          </a:prstGeom>
        </p:spPr>
      </p:pic>
    </p:spTree>
    <p:extLst>
      <p:ext uri="{BB962C8B-B14F-4D97-AF65-F5344CB8AC3E}">
        <p14:creationId xmlns:p14="http://schemas.microsoft.com/office/powerpoint/2010/main" val="52992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a:t>
            </a:r>
            <a:endParaRPr kumimoji="1" lang="zh-CN" altLang="en-US" dirty="0"/>
          </a:p>
        </p:txBody>
      </p:sp>
      <p:sp>
        <p:nvSpPr>
          <p:cNvPr id="4" name="内容占位符 2"/>
          <p:cNvSpPr txBox="1">
            <a:spLocks/>
          </p:cNvSpPr>
          <p:nvPr/>
        </p:nvSpPr>
        <p:spPr>
          <a:xfrm>
            <a:off x="423528" y="1436968"/>
            <a:ext cx="5711801" cy="471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CN" dirty="0"/>
              <a:t>Adversarial CTC Module</a:t>
            </a:r>
          </a:p>
        </p:txBody>
      </p:sp>
      <p:sp>
        <p:nvSpPr>
          <p:cNvPr id="7" name="文本框 6">
            <a:extLst>
              <a:ext uri="{FF2B5EF4-FFF2-40B4-BE49-F238E27FC236}">
                <a16:creationId xmlns:a16="http://schemas.microsoft.com/office/drawing/2014/main" xmlns="" id="{709EC23D-57EB-554E-B347-AC2D15594683}"/>
              </a:ext>
            </a:extLst>
          </p:cNvPr>
          <p:cNvSpPr txBox="1"/>
          <p:nvPr/>
        </p:nvSpPr>
        <p:spPr>
          <a:xfrm>
            <a:off x="624945" y="4844027"/>
            <a:ext cx="10648490" cy="1477328"/>
          </a:xfrm>
          <a:prstGeom prst="rect">
            <a:avLst/>
          </a:prstGeom>
          <a:noFill/>
        </p:spPr>
        <p:txBody>
          <a:bodyPr wrap="square" rtlCol="0">
            <a:spAutoFit/>
          </a:bodyPr>
          <a:lstStyle/>
          <a:p>
            <a:pPr marL="342900" indent="-342900">
              <a:lnSpc>
                <a:spcPct val="150000"/>
              </a:lnSpc>
              <a:buFont typeface="Arial" charset="0"/>
              <a:buChar char="•"/>
            </a:pPr>
            <a:r>
              <a:rPr lang="en-US" altLang="zh-CN" sz="2000" dirty="0"/>
              <a:t>With Adversarial CTC Module: </a:t>
            </a:r>
            <a:r>
              <a:rPr lang="en-US" altLang="zh-CN" sz="2000" dirty="0" err="1"/>
              <a:t>DenoiSpeech</a:t>
            </a:r>
            <a:r>
              <a:rPr lang="en-US" altLang="zh-CN" sz="2000" dirty="0"/>
              <a:t>;</a:t>
            </a:r>
          </a:p>
          <a:p>
            <a:pPr marL="342900" indent="-342900">
              <a:lnSpc>
                <a:spcPct val="150000"/>
              </a:lnSpc>
              <a:buFont typeface="Arial" charset="0"/>
              <a:buChar char="•"/>
            </a:pPr>
            <a:r>
              <a:rPr lang="en-US" altLang="zh-CN" sz="2000" dirty="0"/>
              <a:t>With Adversarial CTC Modu</a:t>
            </a:r>
            <a:r>
              <a:rPr kumimoji="1" lang="en-US" altLang="zh-CN" sz="2000" dirty="0"/>
              <a:t>le: remove the adversarial CTC sub-module of the noise condition module.</a:t>
            </a:r>
          </a:p>
        </p:txBody>
      </p:sp>
      <p:pic>
        <p:nvPicPr>
          <p:cNvPr id="5" name="图片 4"/>
          <p:cNvPicPr>
            <a:picLocks noChangeAspect="1"/>
          </p:cNvPicPr>
          <p:nvPr/>
        </p:nvPicPr>
        <p:blipFill>
          <a:blip r:embed="rId3"/>
          <a:stretch>
            <a:fillRect/>
          </a:stretch>
        </p:blipFill>
        <p:spPr>
          <a:xfrm>
            <a:off x="2495550" y="2451100"/>
            <a:ext cx="7200900" cy="1955800"/>
          </a:xfrm>
          <a:prstGeom prst="rect">
            <a:avLst/>
          </a:prstGeom>
        </p:spPr>
      </p:pic>
    </p:spTree>
    <p:extLst>
      <p:ext uri="{BB962C8B-B14F-4D97-AF65-F5344CB8AC3E}">
        <p14:creationId xmlns:p14="http://schemas.microsoft.com/office/powerpoint/2010/main" val="9996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Summary</a:t>
            </a:r>
            <a:endParaRPr kumimoji="1" lang="zh-CN" altLang="en-US" dirty="0"/>
          </a:p>
        </p:txBody>
      </p:sp>
      <p:sp>
        <p:nvSpPr>
          <p:cNvPr id="4" name="文本框 3">
            <a:extLst>
              <a:ext uri="{FF2B5EF4-FFF2-40B4-BE49-F238E27FC236}">
                <a16:creationId xmlns:a16="http://schemas.microsoft.com/office/drawing/2014/main" xmlns="" id="{709EC23D-57EB-554E-B347-AC2D15594683}"/>
              </a:ext>
            </a:extLst>
          </p:cNvPr>
          <p:cNvSpPr txBox="1"/>
          <p:nvPr/>
        </p:nvSpPr>
        <p:spPr>
          <a:xfrm>
            <a:off x="423528" y="1322217"/>
            <a:ext cx="11286808" cy="4985980"/>
          </a:xfrm>
          <a:prstGeom prst="rect">
            <a:avLst/>
          </a:prstGeom>
          <a:noFill/>
        </p:spPr>
        <p:txBody>
          <a:bodyPr wrap="square" rtlCol="0">
            <a:spAutoFit/>
          </a:bodyPr>
          <a:lstStyle/>
          <a:p>
            <a:pPr marL="342900" indent="-342900">
              <a:lnSpc>
                <a:spcPct val="150000"/>
              </a:lnSpc>
              <a:buFont typeface="Arial" charset="0"/>
              <a:buChar char="•"/>
            </a:pPr>
            <a:r>
              <a:rPr lang="en-US" altLang="zh-CN" sz="2200" b="1" dirty="0"/>
              <a:t>We developed </a:t>
            </a:r>
            <a:r>
              <a:rPr lang="en-US" altLang="zh-CN" sz="2200" b="1" dirty="0" err="1"/>
              <a:t>DenoiSpeech</a:t>
            </a:r>
            <a:r>
              <a:rPr lang="en-US" altLang="zh-CN" sz="2200" dirty="0"/>
              <a:t>, </a:t>
            </a:r>
            <a:r>
              <a:rPr lang="en-US" altLang="zh-CN" sz="2400" dirty="0"/>
              <a:t>a </a:t>
            </a:r>
            <a:r>
              <a:rPr lang="en-US" altLang="zh-CN" sz="2400" dirty="0" err="1"/>
              <a:t>denoising</a:t>
            </a:r>
            <a:r>
              <a:rPr lang="en-US" altLang="zh-CN" sz="2400" dirty="0"/>
              <a:t> text-to-speech system with frame-level noise condition, to synthesize clean speech for the speaker with only noisy training data;</a:t>
            </a:r>
            <a:endParaRPr lang="en-US" altLang="zh-CN" sz="2200" dirty="0"/>
          </a:p>
          <a:p>
            <a:pPr marL="342900" indent="-342900">
              <a:lnSpc>
                <a:spcPct val="150000"/>
              </a:lnSpc>
              <a:buFont typeface="Arial" charset="0"/>
              <a:buChar char="•"/>
            </a:pPr>
            <a:r>
              <a:rPr lang="en-US" altLang="zh-CN" sz="2200" dirty="0"/>
              <a:t>We </a:t>
            </a:r>
            <a:r>
              <a:rPr lang="en-US" altLang="zh-CN" sz="2400" dirty="0"/>
              <a:t>introduces a </a:t>
            </a:r>
            <a:r>
              <a:rPr lang="en-US" altLang="zh-CN" sz="2400" b="1" dirty="0"/>
              <a:t>noise condition module</a:t>
            </a:r>
            <a:r>
              <a:rPr lang="en-US" altLang="zh-CN" sz="2400" dirty="0"/>
              <a:t> to provide the corresponding </a:t>
            </a:r>
            <a:r>
              <a:rPr lang="en-US" altLang="zh-CN" sz="2400" b="1" dirty="0"/>
              <a:t>noise information</a:t>
            </a:r>
            <a:r>
              <a:rPr lang="en-US" altLang="zh-CN" sz="2400" dirty="0"/>
              <a:t> for noisy speech training</a:t>
            </a:r>
            <a:r>
              <a:rPr lang="en-US" altLang="zh-CN" sz="2200" dirty="0"/>
              <a:t>; </a:t>
            </a:r>
          </a:p>
          <a:p>
            <a:pPr marL="342900" indent="-342900">
              <a:lnSpc>
                <a:spcPct val="150000"/>
              </a:lnSpc>
              <a:buFont typeface="Arial" charset="0"/>
              <a:buChar char="•"/>
            </a:pPr>
            <a:r>
              <a:rPr lang="en-US" altLang="zh-CN" sz="2200" dirty="0"/>
              <a:t>Experiments on two datasets demonstrate that</a:t>
            </a:r>
            <a:r>
              <a:rPr lang="en-US" altLang="zh-CN" sz="2200" b="1" dirty="0"/>
              <a:t> </a:t>
            </a:r>
            <a:r>
              <a:rPr lang="en-US" altLang="zh-CN" sz="2200" b="1" dirty="0" err="1"/>
              <a:t>DenoiSpeech</a:t>
            </a:r>
            <a:r>
              <a:rPr lang="en-US" altLang="zh-CN" sz="2200" b="1" dirty="0"/>
              <a:t> achieves significant improvements</a:t>
            </a:r>
            <a:r>
              <a:rPr lang="en-US" altLang="zh-CN" sz="2200" dirty="0"/>
              <a:t> in synthesis quality over the two baselines. </a:t>
            </a:r>
          </a:p>
          <a:p>
            <a:pPr marL="342900" indent="-342900">
              <a:lnSpc>
                <a:spcPct val="150000"/>
              </a:lnSpc>
              <a:buFont typeface="Arial" charset="0"/>
              <a:buChar char="•"/>
            </a:pPr>
            <a:r>
              <a:rPr lang="en-US" altLang="zh-CN" sz="2200" dirty="0"/>
              <a:t>In</a:t>
            </a:r>
            <a:r>
              <a:rPr lang="zh-CN" altLang="en-US" sz="2200" dirty="0"/>
              <a:t> </a:t>
            </a:r>
            <a:r>
              <a:rPr lang="en-US" altLang="zh-CN" sz="2200" dirty="0"/>
              <a:t>the</a:t>
            </a:r>
            <a:r>
              <a:rPr lang="zh-CN" altLang="en-US" sz="2200" dirty="0"/>
              <a:t> </a:t>
            </a:r>
            <a:r>
              <a:rPr lang="en-US" altLang="zh-CN" sz="2200" dirty="0"/>
              <a:t>future,</a:t>
            </a:r>
            <a:r>
              <a:rPr lang="zh-CN" altLang="en-US" sz="2200" dirty="0"/>
              <a:t> </a:t>
            </a:r>
            <a:r>
              <a:rPr lang="en-US" altLang="zh-CN" sz="2200" dirty="0"/>
              <a:t>we will consider training TTS model on more </a:t>
            </a:r>
            <a:r>
              <a:rPr lang="en-US" altLang="zh-CN" sz="2200" b="1" dirty="0"/>
              <a:t>diverse types of noise</a:t>
            </a:r>
            <a:r>
              <a:rPr lang="en-US" altLang="zh-CN" sz="2200" dirty="0"/>
              <a:t> and apply </a:t>
            </a:r>
            <a:r>
              <a:rPr lang="en-US" altLang="zh-CN" sz="2200" b="1" dirty="0"/>
              <a:t>few-shot learning strategies</a:t>
            </a:r>
            <a:r>
              <a:rPr lang="en-US" altLang="zh-CN" sz="2200" dirty="0"/>
              <a:t> on noisy speakers.</a:t>
            </a:r>
          </a:p>
        </p:txBody>
      </p:sp>
    </p:spTree>
    <p:extLst>
      <p:ext uri="{BB962C8B-B14F-4D97-AF65-F5344CB8AC3E}">
        <p14:creationId xmlns:p14="http://schemas.microsoft.com/office/powerpoint/2010/main" val="102773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75110D-3392-45E8-AECD-EFD24C04D86E}"/>
              </a:ext>
            </a:extLst>
          </p:cNvPr>
          <p:cNvSpPr>
            <a:spLocks noGrp="1"/>
          </p:cNvSpPr>
          <p:nvPr>
            <p:ph type="ctrTitle"/>
          </p:nvPr>
        </p:nvSpPr>
        <p:spPr>
          <a:xfrm>
            <a:off x="649111" y="1015137"/>
            <a:ext cx="10893778" cy="2387600"/>
          </a:xfrm>
        </p:spPr>
        <p:txBody>
          <a:bodyPr>
            <a:normAutofit/>
          </a:bodyPr>
          <a:lstStyle/>
          <a:p>
            <a:r>
              <a:rPr kumimoji="1" lang="en-US" altLang="zh-CN" sz="4000" dirty="0"/>
              <a:t>Thank</a:t>
            </a:r>
            <a:r>
              <a:rPr kumimoji="1" lang="zh-CN" altLang="en-US" sz="4000" dirty="0"/>
              <a:t> </a:t>
            </a:r>
            <a:r>
              <a:rPr kumimoji="1" lang="en-US" altLang="zh-CN" sz="4000" dirty="0"/>
              <a:t>you</a:t>
            </a:r>
            <a:r>
              <a:rPr kumimoji="1" lang="zh-CN" altLang="en-US" sz="4000" dirty="0"/>
              <a:t> </a:t>
            </a:r>
            <a:r>
              <a:rPr kumimoji="1" lang="en-US" altLang="zh-CN" sz="4000" dirty="0"/>
              <a:t>for</a:t>
            </a:r>
            <a:r>
              <a:rPr kumimoji="1" lang="zh-CN" altLang="en-US" sz="4000" dirty="0"/>
              <a:t> </a:t>
            </a:r>
            <a:r>
              <a:rPr kumimoji="1" lang="en-US" altLang="zh-CN" sz="4000" dirty="0"/>
              <a:t>your</a:t>
            </a:r>
            <a:r>
              <a:rPr kumimoji="1" lang="zh-CN" altLang="en-US" sz="4000" dirty="0"/>
              <a:t> </a:t>
            </a:r>
            <a:r>
              <a:rPr kumimoji="1" lang="en-US" altLang="zh-CN" sz="4000" dirty="0"/>
              <a:t>listening.</a:t>
            </a:r>
            <a:endParaRPr lang="zh-CN" altLang="en-US" sz="4000" dirty="0"/>
          </a:p>
        </p:txBody>
      </p:sp>
      <p:pic>
        <p:nvPicPr>
          <p:cNvPr id="6" name="Picture 2" descr="âæµæ±å¤§å­¦ å¾æ âçå¾çæç´¢ç»æ">
            <a:extLst>
              <a:ext uri="{FF2B5EF4-FFF2-40B4-BE49-F238E27FC236}">
                <a16:creationId xmlns:a16="http://schemas.microsoft.com/office/drawing/2014/main" xmlns="" id="{8D476FC8-9692-43EE-A091-61286D1D1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31569" cy="815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âå¾®è½¯äºæ´²ç ç©¶é¢âçå¾çæç´¢ç»æ">
            <a:extLst>
              <a:ext uri="{FF2B5EF4-FFF2-40B4-BE49-F238E27FC236}">
                <a16:creationId xmlns:a16="http://schemas.microsoft.com/office/drawing/2014/main" xmlns="" id="{9958EB00-AACE-4FF9-ABA3-6AC4344143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961" b="12047"/>
          <a:stretch/>
        </p:blipFill>
        <p:spPr bwMode="auto">
          <a:xfrm>
            <a:off x="9557245" y="0"/>
            <a:ext cx="2510578" cy="8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Outline</a:t>
            </a:r>
            <a:endParaRPr kumimoji="1" lang="zh-CN" altLang="en-US" dirty="0"/>
          </a:p>
        </p:txBody>
      </p:sp>
      <p:sp>
        <p:nvSpPr>
          <p:cNvPr id="149" name="内容占位符 2"/>
          <p:cNvSpPr>
            <a:spLocks noGrp="1"/>
          </p:cNvSpPr>
          <p:nvPr>
            <p:ph idx="1"/>
          </p:nvPr>
        </p:nvSpPr>
        <p:spPr>
          <a:xfrm>
            <a:off x="423528" y="1793226"/>
            <a:ext cx="9486209" cy="2717813"/>
          </a:xfrm>
        </p:spPr>
        <p:txBody>
          <a:bodyPr>
            <a:normAutofit/>
          </a:bodyPr>
          <a:lstStyle/>
          <a:p>
            <a:r>
              <a:rPr kumimoji="1" lang="en-US" altLang="zh-CN" dirty="0"/>
              <a:t>Motivation</a:t>
            </a:r>
          </a:p>
          <a:p>
            <a:r>
              <a:rPr kumimoji="1" lang="en-US" altLang="zh-CN" dirty="0"/>
              <a:t>Related</a:t>
            </a:r>
            <a:r>
              <a:rPr kumimoji="1" lang="zh-CN" altLang="en-US" dirty="0"/>
              <a:t> </a:t>
            </a:r>
            <a:r>
              <a:rPr kumimoji="1" lang="en-US" altLang="zh-CN" dirty="0"/>
              <a:t>Work</a:t>
            </a:r>
          </a:p>
          <a:p>
            <a:r>
              <a:rPr kumimoji="1" lang="en-US" altLang="zh-CN" dirty="0"/>
              <a:t>Method</a:t>
            </a:r>
          </a:p>
          <a:p>
            <a:r>
              <a:rPr kumimoji="1" lang="en-US" altLang="zh-CN" dirty="0"/>
              <a:t>Experiments</a:t>
            </a:r>
          </a:p>
          <a:p>
            <a:endParaRPr kumimoji="1" lang="en-US" altLang="zh-CN" dirty="0"/>
          </a:p>
        </p:txBody>
      </p:sp>
    </p:spTree>
    <p:extLst>
      <p:ext uri="{BB962C8B-B14F-4D97-AF65-F5344CB8AC3E}">
        <p14:creationId xmlns:p14="http://schemas.microsoft.com/office/powerpoint/2010/main" val="57877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Motivation</a:t>
            </a:r>
            <a:endParaRPr kumimoji="1" lang="zh-CN" altLang="en-US" dirty="0"/>
          </a:p>
        </p:txBody>
      </p:sp>
      <p:sp>
        <p:nvSpPr>
          <p:cNvPr id="4" name="文本框 3">
            <a:extLst>
              <a:ext uri="{FF2B5EF4-FFF2-40B4-BE49-F238E27FC236}">
                <a16:creationId xmlns:a16="http://schemas.microsoft.com/office/drawing/2014/main" xmlns="" id="{709EC23D-57EB-554E-B347-AC2D15594683}"/>
              </a:ext>
            </a:extLst>
          </p:cNvPr>
          <p:cNvSpPr txBox="1"/>
          <p:nvPr/>
        </p:nvSpPr>
        <p:spPr>
          <a:xfrm>
            <a:off x="423528" y="1436968"/>
            <a:ext cx="11277692" cy="3970318"/>
          </a:xfrm>
          <a:prstGeom prst="rect">
            <a:avLst/>
          </a:prstGeom>
          <a:noFill/>
        </p:spPr>
        <p:txBody>
          <a:bodyPr wrap="square" rtlCol="0">
            <a:spAutoFit/>
          </a:bodyPr>
          <a:lstStyle/>
          <a:p>
            <a:pPr marL="342900" indent="-342900">
              <a:lnSpc>
                <a:spcPct val="150000"/>
              </a:lnSpc>
              <a:buFont typeface="Arial" charset="0"/>
              <a:buChar char="•"/>
            </a:pPr>
            <a:r>
              <a:rPr kumimoji="1" lang="en-US" altLang="zh-CN" sz="2800" dirty="0"/>
              <a:t>The</a:t>
            </a:r>
            <a:r>
              <a:rPr kumimoji="1" lang="zh-CN" altLang="en-US" sz="2800" dirty="0"/>
              <a:t> </a:t>
            </a:r>
            <a:r>
              <a:rPr kumimoji="1" lang="en-US" altLang="zh-CN" sz="2800" dirty="0"/>
              <a:t>training</a:t>
            </a:r>
            <a:r>
              <a:rPr kumimoji="1" lang="zh-CN" altLang="en-US" sz="2800" dirty="0"/>
              <a:t> </a:t>
            </a:r>
            <a:r>
              <a:rPr kumimoji="1" lang="en-US" altLang="zh-CN" sz="2800" dirty="0"/>
              <a:t>of</a:t>
            </a:r>
            <a:r>
              <a:rPr kumimoji="1" lang="zh-CN" altLang="en-US" sz="2800" dirty="0"/>
              <a:t> </a:t>
            </a:r>
            <a:r>
              <a:rPr kumimoji="1" lang="en-US" altLang="zh-CN" sz="2800" dirty="0"/>
              <a:t>text-to-speech</a:t>
            </a:r>
            <a:r>
              <a:rPr kumimoji="1" lang="zh-CN" altLang="en-US" sz="2800" dirty="0"/>
              <a:t> </a:t>
            </a:r>
            <a:r>
              <a:rPr kumimoji="1" lang="en-US" altLang="zh-CN" sz="2800" dirty="0"/>
              <a:t>(TTS)</a:t>
            </a:r>
            <a:r>
              <a:rPr kumimoji="1" lang="zh-CN" altLang="en-US" sz="2800" dirty="0"/>
              <a:t> </a:t>
            </a:r>
            <a:r>
              <a:rPr kumimoji="1" lang="en-US" altLang="zh-CN" sz="2800" dirty="0"/>
              <a:t>system</a:t>
            </a:r>
            <a:r>
              <a:rPr kumimoji="1" lang="zh-CN" altLang="en-US" sz="2800" dirty="0"/>
              <a:t> </a:t>
            </a:r>
            <a:r>
              <a:rPr kumimoji="1" lang="en-US" altLang="zh-CN" sz="2800" dirty="0"/>
              <a:t>requires</a:t>
            </a:r>
            <a:r>
              <a:rPr kumimoji="1" lang="zh-CN" altLang="en-US" sz="2800" dirty="0"/>
              <a:t> </a:t>
            </a:r>
            <a:r>
              <a:rPr kumimoji="1" lang="en-US" altLang="zh-CN" sz="2800" dirty="0"/>
              <a:t>a</a:t>
            </a:r>
            <a:r>
              <a:rPr kumimoji="1" lang="zh-CN" altLang="en-US" sz="2800" dirty="0"/>
              <a:t> </a:t>
            </a:r>
            <a:r>
              <a:rPr kumimoji="1" lang="en-US" altLang="zh-CN" sz="2800" dirty="0"/>
              <a:t>large</a:t>
            </a:r>
            <a:r>
              <a:rPr kumimoji="1" lang="zh-CN" altLang="en-US" sz="2800" dirty="0"/>
              <a:t> </a:t>
            </a:r>
            <a:r>
              <a:rPr kumimoji="1" lang="en-US" altLang="zh-CN" sz="2800" dirty="0"/>
              <a:t>amount</a:t>
            </a:r>
            <a:r>
              <a:rPr kumimoji="1" lang="zh-CN" altLang="en-US" sz="2800" dirty="0"/>
              <a:t> </a:t>
            </a:r>
            <a:r>
              <a:rPr kumimoji="1" lang="en-US" altLang="zh-CN" sz="2800" dirty="0"/>
              <a:t>of</a:t>
            </a:r>
            <a:r>
              <a:rPr kumimoji="1" lang="zh-CN" altLang="en-US" sz="2800" dirty="0"/>
              <a:t> </a:t>
            </a:r>
            <a:r>
              <a:rPr kumimoji="1" lang="en-US" altLang="zh-CN" sz="2800" dirty="0"/>
              <a:t>clean</a:t>
            </a:r>
            <a:r>
              <a:rPr kumimoji="1" lang="zh-CN" altLang="en-US" sz="2800" dirty="0"/>
              <a:t> </a:t>
            </a:r>
            <a:r>
              <a:rPr kumimoji="1" lang="en-US" altLang="zh-CN" sz="2800" dirty="0"/>
              <a:t>speech</a:t>
            </a:r>
            <a:r>
              <a:rPr kumimoji="1" lang="zh-CN" altLang="en-US" sz="2800" dirty="0"/>
              <a:t> </a:t>
            </a:r>
            <a:r>
              <a:rPr kumimoji="1" lang="en-US" altLang="zh-CN" sz="2800" dirty="0"/>
              <a:t>data;</a:t>
            </a:r>
          </a:p>
          <a:p>
            <a:pPr marL="342900" indent="-342900">
              <a:lnSpc>
                <a:spcPct val="150000"/>
              </a:lnSpc>
              <a:buFont typeface="Arial" charset="0"/>
              <a:buChar char="•"/>
            </a:pPr>
            <a:r>
              <a:rPr kumimoji="1" lang="en-US" altLang="zh-CN" sz="2800" dirty="0"/>
              <a:t>Collecting</a:t>
            </a:r>
            <a:r>
              <a:rPr kumimoji="1" lang="zh-CN" altLang="en-US" sz="2800" dirty="0"/>
              <a:t> </a:t>
            </a:r>
            <a:r>
              <a:rPr kumimoji="1" lang="en-US" altLang="zh-CN" sz="2800" dirty="0"/>
              <a:t>enough</a:t>
            </a:r>
            <a:r>
              <a:rPr kumimoji="1" lang="zh-CN" altLang="en-US" sz="2800" dirty="0"/>
              <a:t> </a:t>
            </a:r>
            <a:r>
              <a:rPr kumimoji="1" lang="en-US" altLang="zh-CN" sz="2800" b="1" dirty="0"/>
              <a:t>clean</a:t>
            </a:r>
            <a:r>
              <a:rPr kumimoji="1" lang="zh-CN" altLang="en-US" sz="2800" b="1" dirty="0"/>
              <a:t> </a:t>
            </a:r>
            <a:r>
              <a:rPr kumimoji="1" lang="en-US" altLang="zh-CN" sz="2800" dirty="0"/>
              <a:t>speech</a:t>
            </a:r>
            <a:r>
              <a:rPr kumimoji="1" lang="zh-CN" altLang="en-US" sz="2800" dirty="0"/>
              <a:t> </a:t>
            </a:r>
            <a:r>
              <a:rPr kumimoji="1" lang="en-US" altLang="zh-CN" sz="2800" dirty="0"/>
              <a:t>data</a:t>
            </a:r>
            <a:r>
              <a:rPr kumimoji="1" lang="zh-CN" altLang="en-US" sz="2800" dirty="0"/>
              <a:t> </a:t>
            </a:r>
            <a:r>
              <a:rPr kumimoji="1" lang="en-US" altLang="zh-CN" sz="2800" b="1" dirty="0"/>
              <a:t>costs</a:t>
            </a:r>
            <a:r>
              <a:rPr kumimoji="1" lang="zh-CN" altLang="en-US" sz="2800" b="1" dirty="0"/>
              <a:t> </a:t>
            </a:r>
            <a:r>
              <a:rPr kumimoji="1" lang="en-US" altLang="zh-CN" sz="2800" b="1" dirty="0"/>
              <a:t>a</a:t>
            </a:r>
            <a:r>
              <a:rPr kumimoji="1" lang="zh-CN" altLang="en-US" sz="2800" b="1" dirty="0"/>
              <a:t> </a:t>
            </a:r>
            <a:r>
              <a:rPr kumimoji="1" lang="en-US" altLang="zh-CN" sz="2800" b="1" dirty="0"/>
              <a:t>lot</a:t>
            </a:r>
            <a:r>
              <a:rPr kumimoji="1" lang="zh-CN" altLang="en-US" sz="2800" dirty="0"/>
              <a:t> </a:t>
            </a:r>
            <a:r>
              <a:rPr kumimoji="1" lang="en-US" altLang="zh-CN" sz="2800" dirty="0"/>
              <a:t>while</a:t>
            </a:r>
            <a:r>
              <a:rPr kumimoji="1" lang="zh-CN" altLang="en-US" sz="2800" dirty="0"/>
              <a:t> </a:t>
            </a:r>
            <a:r>
              <a:rPr kumimoji="1" lang="en-US" altLang="zh-CN" sz="2800" dirty="0"/>
              <a:t>collecting</a:t>
            </a:r>
            <a:r>
              <a:rPr kumimoji="1" lang="zh-CN" altLang="en-US" sz="2800" dirty="0"/>
              <a:t> </a:t>
            </a:r>
            <a:r>
              <a:rPr kumimoji="1" lang="en-US" altLang="zh-CN" sz="2800" b="1" dirty="0"/>
              <a:t>noisy</a:t>
            </a:r>
            <a:r>
              <a:rPr kumimoji="1" lang="zh-CN" altLang="en-US" sz="2800" dirty="0"/>
              <a:t> </a:t>
            </a:r>
            <a:r>
              <a:rPr kumimoji="1" lang="en-US" altLang="zh-CN" sz="2800" dirty="0"/>
              <a:t>speech</a:t>
            </a:r>
            <a:r>
              <a:rPr kumimoji="1" lang="zh-CN" altLang="en-US" sz="2800" dirty="0"/>
              <a:t> </a:t>
            </a:r>
            <a:r>
              <a:rPr kumimoji="1" lang="en-US" altLang="zh-CN" sz="2800" dirty="0"/>
              <a:t>is</a:t>
            </a:r>
            <a:r>
              <a:rPr kumimoji="1" lang="zh-CN" altLang="en-US" sz="2800" b="1" dirty="0"/>
              <a:t> </a:t>
            </a:r>
            <a:r>
              <a:rPr kumimoji="1" lang="en-US" altLang="zh-CN" sz="2800" b="1" dirty="0"/>
              <a:t>easy</a:t>
            </a:r>
            <a:r>
              <a:rPr kumimoji="1" lang="en-US" altLang="zh-CN" sz="2800" dirty="0"/>
              <a:t>;</a:t>
            </a:r>
          </a:p>
          <a:p>
            <a:pPr marL="342900" indent="-342900">
              <a:lnSpc>
                <a:spcPct val="150000"/>
              </a:lnSpc>
              <a:buFont typeface="Arial" charset="0"/>
              <a:buChar char="•"/>
            </a:pPr>
            <a:r>
              <a:rPr kumimoji="1" lang="en-US" altLang="zh-CN" sz="2800" dirty="0"/>
              <a:t>A</a:t>
            </a:r>
            <a:r>
              <a:rPr kumimoji="1" lang="zh-CN" altLang="en-US" sz="2800" dirty="0"/>
              <a:t> </a:t>
            </a:r>
            <a:r>
              <a:rPr kumimoji="1" lang="en-US" altLang="zh-CN" sz="2800" dirty="0"/>
              <a:t>certain</a:t>
            </a:r>
            <a:r>
              <a:rPr kumimoji="1" lang="zh-CN" altLang="en-US" sz="2800" dirty="0"/>
              <a:t> </a:t>
            </a:r>
            <a:r>
              <a:rPr kumimoji="1" lang="en-US" altLang="zh-CN" sz="2800" dirty="0"/>
              <a:t>speaker</a:t>
            </a:r>
            <a:r>
              <a:rPr kumimoji="1" lang="zh-CN" altLang="en-US" sz="2800" dirty="0"/>
              <a:t> </a:t>
            </a:r>
            <a:r>
              <a:rPr kumimoji="1" lang="en-US" altLang="zh-CN" sz="2800" dirty="0"/>
              <a:t>may</a:t>
            </a:r>
            <a:r>
              <a:rPr kumimoji="1" lang="zh-CN" altLang="en-US" sz="2800" dirty="0"/>
              <a:t> </a:t>
            </a:r>
            <a:r>
              <a:rPr kumimoji="1" lang="en-US" altLang="zh-CN" sz="2800" b="1" dirty="0"/>
              <a:t>only</a:t>
            </a:r>
            <a:r>
              <a:rPr kumimoji="1" lang="zh-CN" altLang="en-US" sz="2800" b="1" dirty="0"/>
              <a:t> </a:t>
            </a:r>
            <a:r>
              <a:rPr kumimoji="1" lang="en-US" altLang="zh-CN" sz="2800" b="1" dirty="0"/>
              <a:t>has</a:t>
            </a:r>
            <a:r>
              <a:rPr kumimoji="1" lang="zh-CN" altLang="en-US" sz="2800" b="1" dirty="0"/>
              <a:t> </a:t>
            </a:r>
            <a:r>
              <a:rPr kumimoji="1" lang="en-US" altLang="zh-CN" sz="2800" b="1" dirty="0"/>
              <a:t>noisy</a:t>
            </a:r>
            <a:r>
              <a:rPr kumimoji="1" lang="zh-CN" altLang="en-US" sz="2800" b="1" dirty="0"/>
              <a:t> </a:t>
            </a:r>
            <a:r>
              <a:rPr kumimoji="1" lang="en-US" altLang="zh-CN" sz="2800" b="1" dirty="0"/>
              <a:t>speech</a:t>
            </a:r>
            <a:r>
              <a:rPr kumimoji="1" lang="zh-CN" altLang="en-US" sz="2800" b="1" dirty="0"/>
              <a:t> </a:t>
            </a:r>
            <a:r>
              <a:rPr kumimoji="1" lang="en-US" altLang="zh-CN" sz="2800" b="1" dirty="0"/>
              <a:t>data</a:t>
            </a:r>
            <a:r>
              <a:rPr kumimoji="1" lang="en-US" altLang="zh-CN" sz="2800" dirty="0"/>
              <a:t>;</a:t>
            </a:r>
          </a:p>
          <a:p>
            <a:pPr marL="342900" indent="-342900">
              <a:lnSpc>
                <a:spcPct val="150000"/>
              </a:lnSpc>
              <a:buFont typeface="Arial" charset="0"/>
              <a:buChar char="•"/>
            </a:pPr>
            <a:r>
              <a:rPr kumimoji="1" lang="en-US" altLang="zh-CN" sz="2800" dirty="0" err="1"/>
              <a:t>DenoiSpeech</a:t>
            </a:r>
            <a:r>
              <a:rPr kumimoji="1" lang="zh-CN" altLang="en-US" sz="2800" dirty="0"/>
              <a:t> </a:t>
            </a:r>
            <a:r>
              <a:rPr kumimoji="1" lang="en-US" altLang="zh-CN" sz="2800" dirty="0"/>
              <a:t>aims</a:t>
            </a:r>
            <a:r>
              <a:rPr kumimoji="1" lang="zh-CN" altLang="en-US" sz="2800" dirty="0"/>
              <a:t> </a:t>
            </a:r>
            <a:r>
              <a:rPr kumimoji="1" lang="en-US" altLang="zh-CN" sz="2800" dirty="0"/>
              <a:t>to</a:t>
            </a:r>
            <a:r>
              <a:rPr kumimoji="1" lang="zh-CN" altLang="en-US" sz="2800" dirty="0"/>
              <a:t> </a:t>
            </a:r>
            <a:r>
              <a:rPr kumimoji="1" lang="en-US" altLang="zh-CN" sz="2800" b="1" dirty="0"/>
              <a:t>leverage</a:t>
            </a:r>
            <a:r>
              <a:rPr kumimoji="1" lang="zh-CN" altLang="en-US" sz="2800" b="1" dirty="0"/>
              <a:t> </a:t>
            </a:r>
            <a:r>
              <a:rPr kumimoji="1" lang="en-US" altLang="zh-CN" sz="2800" b="1" dirty="0"/>
              <a:t>noisy</a:t>
            </a:r>
            <a:r>
              <a:rPr kumimoji="1" lang="zh-CN" altLang="en-US" sz="2800" b="1" dirty="0"/>
              <a:t> </a:t>
            </a:r>
            <a:r>
              <a:rPr kumimoji="1" lang="en-US" altLang="zh-CN" sz="2800" b="1" dirty="0"/>
              <a:t>speech</a:t>
            </a:r>
            <a:r>
              <a:rPr kumimoji="1" lang="zh-CN" altLang="en-US" sz="2800" b="1" dirty="0"/>
              <a:t> </a:t>
            </a:r>
            <a:r>
              <a:rPr kumimoji="1" lang="en-US" altLang="zh-CN" sz="2800" dirty="0"/>
              <a:t>when</a:t>
            </a:r>
            <a:r>
              <a:rPr kumimoji="1" lang="zh-CN" altLang="en-US" sz="2800" dirty="0"/>
              <a:t> </a:t>
            </a:r>
            <a:r>
              <a:rPr kumimoji="1" lang="en-US" altLang="zh-CN" sz="2800" dirty="0"/>
              <a:t>training</a:t>
            </a:r>
            <a:r>
              <a:rPr kumimoji="1" lang="zh-CN" altLang="en-US" sz="2800" dirty="0"/>
              <a:t> </a:t>
            </a:r>
            <a:r>
              <a:rPr kumimoji="1" lang="en-US" altLang="zh-CN" sz="2800" dirty="0"/>
              <a:t>TTS.</a:t>
            </a:r>
            <a:r>
              <a:rPr kumimoji="1" lang="zh-CN" altLang="en-US" sz="2800" dirty="0"/>
              <a:t> </a:t>
            </a:r>
            <a:endParaRPr kumimoji="1" lang="en-US" altLang="zh-CN" sz="2800" dirty="0"/>
          </a:p>
        </p:txBody>
      </p:sp>
    </p:spTree>
    <p:extLst>
      <p:ext uri="{BB962C8B-B14F-4D97-AF65-F5344CB8AC3E}">
        <p14:creationId xmlns:p14="http://schemas.microsoft.com/office/powerpoint/2010/main" val="130373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Related</a:t>
            </a:r>
            <a:r>
              <a:rPr kumimoji="1" lang="zh-CN" altLang="en-US" dirty="0"/>
              <a:t> </a:t>
            </a:r>
            <a:r>
              <a:rPr kumimoji="1" lang="en-US" altLang="zh-CN" dirty="0"/>
              <a:t>Work</a:t>
            </a:r>
            <a:endParaRPr kumimoji="1" lang="zh-CN" altLang="en-US" dirty="0"/>
          </a:p>
        </p:txBody>
      </p:sp>
      <p:sp>
        <p:nvSpPr>
          <p:cNvPr id="6" name="内容占位符 2"/>
          <p:cNvSpPr txBox="1">
            <a:spLocks/>
          </p:cNvSpPr>
          <p:nvPr/>
        </p:nvSpPr>
        <p:spPr>
          <a:xfrm>
            <a:off x="4572000" y="2144100"/>
            <a:ext cx="7620000" cy="1322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kumimoji="1" lang="en-US" altLang="zh-CN" sz="2400" dirty="0" smtClean="0"/>
              <a:t>Limited</a:t>
            </a:r>
            <a:r>
              <a:rPr kumimoji="1" lang="zh-CN" altLang="en-US" sz="2400" dirty="0" smtClean="0"/>
              <a:t> </a:t>
            </a:r>
            <a:r>
              <a:rPr kumimoji="1" lang="en-US" altLang="zh-CN" sz="2400" dirty="0" smtClean="0"/>
              <a:t>by</a:t>
            </a:r>
            <a:r>
              <a:rPr kumimoji="1" lang="zh-CN" altLang="en-US" sz="2400" dirty="0" smtClean="0"/>
              <a:t> </a:t>
            </a:r>
            <a:r>
              <a:rPr kumimoji="1" lang="en-US" altLang="zh-CN" sz="2400" dirty="0" smtClean="0"/>
              <a:t>the</a:t>
            </a:r>
            <a:r>
              <a:rPr kumimoji="1" lang="zh-CN" altLang="en-US" sz="2400" dirty="0" smtClean="0"/>
              <a:t> </a:t>
            </a:r>
            <a:r>
              <a:rPr kumimoji="1" lang="en-US" altLang="zh-CN" sz="2400" dirty="0" smtClean="0"/>
              <a:t>performance</a:t>
            </a:r>
            <a:r>
              <a:rPr kumimoji="1" lang="zh-CN" altLang="en-US" sz="2400" dirty="0" smtClean="0"/>
              <a:t> </a:t>
            </a:r>
            <a:r>
              <a:rPr kumimoji="1" lang="en-US" altLang="zh-CN" sz="2400" dirty="0" smtClean="0"/>
              <a:t>of</a:t>
            </a:r>
            <a:r>
              <a:rPr kumimoji="1" lang="zh-CN" altLang="en-US" sz="2400" dirty="0" smtClean="0"/>
              <a:t>  </a:t>
            </a:r>
            <a:r>
              <a:rPr kumimoji="1" lang="en-US" altLang="zh-CN" sz="2400" dirty="0" smtClean="0"/>
              <a:t>pre-trained</a:t>
            </a:r>
            <a:r>
              <a:rPr kumimoji="1" lang="zh-CN" altLang="en-US" sz="2400" dirty="0" smtClean="0"/>
              <a:t> </a:t>
            </a:r>
            <a:r>
              <a:rPr kumimoji="1" lang="en-US" altLang="zh-CN" sz="2400" dirty="0" smtClean="0"/>
              <a:t>speech</a:t>
            </a:r>
            <a:r>
              <a:rPr kumimoji="1" lang="zh-CN" altLang="en-US" sz="2400" dirty="0" smtClean="0"/>
              <a:t> </a:t>
            </a:r>
            <a:r>
              <a:rPr kumimoji="1" lang="en-US" altLang="zh-CN" sz="2400" dirty="0" smtClean="0"/>
              <a:t>enhancement</a:t>
            </a:r>
            <a:r>
              <a:rPr kumimoji="1" lang="zh-CN" altLang="en-US" sz="2400" dirty="0" smtClean="0"/>
              <a:t> </a:t>
            </a:r>
            <a:r>
              <a:rPr kumimoji="1" lang="en-US" altLang="zh-CN" sz="2400" dirty="0" smtClean="0"/>
              <a:t>model.</a:t>
            </a:r>
          </a:p>
        </p:txBody>
      </p:sp>
      <p:sp>
        <p:nvSpPr>
          <p:cNvPr id="8" name="内容占位符 2"/>
          <p:cNvSpPr txBox="1">
            <a:spLocks/>
          </p:cNvSpPr>
          <p:nvPr/>
        </p:nvSpPr>
        <p:spPr>
          <a:xfrm>
            <a:off x="423528" y="1436968"/>
            <a:ext cx="9486209" cy="712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CN" dirty="0"/>
              <a:t>Enhancement-Based</a:t>
            </a:r>
            <a:r>
              <a:rPr kumimoji="1" lang="zh-CN" altLang="en-US" dirty="0"/>
              <a:t> </a:t>
            </a:r>
            <a:r>
              <a:rPr kumimoji="1" lang="en-US" altLang="zh-CN" dirty="0"/>
              <a:t>method</a:t>
            </a:r>
          </a:p>
        </p:txBody>
      </p:sp>
      <p:sp>
        <p:nvSpPr>
          <p:cNvPr id="22" name="内容占位符 2"/>
          <p:cNvSpPr txBox="1">
            <a:spLocks/>
          </p:cNvSpPr>
          <p:nvPr/>
        </p:nvSpPr>
        <p:spPr>
          <a:xfrm>
            <a:off x="423528" y="3887614"/>
            <a:ext cx="4628919" cy="44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CN" dirty="0" smtClean="0"/>
              <a:t>Noise</a:t>
            </a:r>
            <a:r>
              <a:rPr kumimoji="1" lang="zh-CN" altLang="en-US" dirty="0" smtClean="0"/>
              <a:t> </a:t>
            </a:r>
            <a:r>
              <a:rPr kumimoji="1" lang="en-US" altLang="zh-CN" dirty="0" smtClean="0"/>
              <a:t>Embedding</a:t>
            </a:r>
            <a:r>
              <a:rPr kumimoji="1" lang="zh-CN" altLang="en-US" dirty="0" smtClean="0"/>
              <a:t> </a:t>
            </a:r>
            <a:r>
              <a:rPr kumimoji="1" lang="en-US" altLang="zh-CN" dirty="0"/>
              <a:t>Method</a:t>
            </a:r>
          </a:p>
        </p:txBody>
      </p:sp>
      <p:pic>
        <p:nvPicPr>
          <p:cNvPr id="3" name="图片 2"/>
          <p:cNvPicPr>
            <a:picLocks noChangeAspect="1"/>
          </p:cNvPicPr>
          <p:nvPr/>
        </p:nvPicPr>
        <p:blipFill>
          <a:blip r:embed="rId3"/>
          <a:stretch>
            <a:fillRect/>
          </a:stretch>
        </p:blipFill>
        <p:spPr>
          <a:xfrm>
            <a:off x="423528" y="1947954"/>
            <a:ext cx="3621530" cy="1714957"/>
          </a:xfrm>
          <a:prstGeom prst="rect">
            <a:avLst/>
          </a:prstGeom>
        </p:spPr>
      </p:pic>
      <p:pic>
        <p:nvPicPr>
          <p:cNvPr id="23" name="图片 22"/>
          <p:cNvPicPr>
            <a:picLocks noChangeAspect="1"/>
          </p:cNvPicPr>
          <p:nvPr/>
        </p:nvPicPr>
        <p:blipFill>
          <a:blip r:embed="rId4"/>
          <a:stretch>
            <a:fillRect/>
          </a:stretch>
        </p:blipFill>
        <p:spPr>
          <a:xfrm>
            <a:off x="423528" y="4445097"/>
            <a:ext cx="7648940" cy="1915002"/>
          </a:xfrm>
          <a:prstGeom prst="rect">
            <a:avLst/>
          </a:prstGeom>
        </p:spPr>
      </p:pic>
      <p:sp>
        <p:nvSpPr>
          <p:cNvPr id="24" name="内容占位符 2"/>
          <p:cNvSpPr txBox="1">
            <a:spLocks/>
          </p:cNvSpPr>
          <p:nvPr/>
        </p:nvSpPr>
        <p:spPr>
          <a:xfrm>
            <a:off x="7935040" y="4741264"/>
            <a:ext cx="4256960" cy="1322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kumimoji="1" lang="en-US" altLang="zh-CN" sz="2400" dirty="0" smtClean="0"/>
              <a:t>Utterance</a:t>
            </a:r>
            <a:r>
              <a:rPr kumimoji="1" lang="zh-CN" altLang="en-US" sz="2400" dirty="0" smtClean="0"/>
              <a:t> </a:t>
            </a:r>
            <a:r>
              <a:rPr kumimoji="1" lang="en-US" altLang="zh-CN" sz="2400" dirty="0" smtClean="0"/>
              <a:t>level,</a:t>
            </a:r>
            <a:r>
              <a:rPr kumimoji="1" lang="zh-CN" altLang="en-US" sz="2400" dirty="0" smtClean="0"/>
              <a:t> </a:t>
            </a:r>
            <a:r>
              <a:rPr kumimoji="1" lang="en-US" altLang="zh-CN" sz="2400" dirty="0" smtClean="0"/>
              <a:t>cannot</a:t>
            </a:r>
            <a:r>
              <a:rPr kumimoji="1" lang="zh-CN" altLang="en-US" sz="2400" dirty="0" smtClean="0"/>
              <a:t> </a:t>
            </a:r>
            <a:r>
              <a:rPr kumimoji="1" lang="en-US" altLang="zh-CN" sz="2400" dirty="0" smtClean="0"/>
              <a:t>cover</a:t>
            </a:r>
            <a:r>
              <a:rPr kumimoji="1" lang="zh-CN" altLang="en-US" sz="2400" dirty="0" smtClean="0"/>
              <a:t> </a:t>
            </a:r>
            <a:r>
              <a:rPr kumimoji="1" lang="en-US" altLang="zh-CN" sz="2400" dirty="0" smtClean="0"/>
              <a:t>the</a:t>
            </a:r>
            <a:r>
              <a:rPr kumimoji="1" lang="zh-CN" altLang="en-US" sz="2400" dirty="0" smtClean="0"/>
              <a:t> </a:t>
            </a:r>
            <a:r>
              <a:rPr kumimoji="1" lang="en-US" altLang="zh-CN" sz="2400" dirty="0" smtClean="0"/>
              <a:t>complicated</a:t>
            </a:r>
            <a:r>
              <a:rPr kumimoji="1" lang="zh-CN" altLang="en-US" sz="2400" dirty="0" smtClean="0"/>
              <a:t> </a:t>
            </a:r>
            <a:r>
              <a:rPr kumimoji="1" lang="en-US" altLang="zh-CN" sz="2400" dirty="0" smtClean="0"/>
              <a:t>noise</a:t>
            </a:r>
            <a:r>
              <a:rPr kumimoji="1" lang="zh-CN" altLang="en-US" sz="2400" dirty="0" smtClean="0"/>
              <a:t> </a:t>
            </a:r>
            <a:r>
              <a:rPr kumimoji="1" lang="en-US" altLang="zh-CN" sz="2400" dirty="0" smtClean="0"/>
              <a:t>patterns</a:t>
            </a:r>
            <a:r>
              <a:rPr kumimoji="1" lang="en-US" altLang="zh-CN" sz="2400" dirty="0" smtClean="0"/>
              <a:t>.</a:t>
            </a:r>
          </a:p>
        </p:txBody>
      </p:sp>
      <p:sp>
        <p:nvSpPr>
          <p:cNvPr id="25" name="矩形 24"/>
          <p:cNvSpPr/>
          <p:nvPr/>
        </p:nvSpPr>
        <p:spPr>
          <a:xfrm>
            <a:off x="423527" y="6251407"/>
            <a:ext cx="10877886" cy="461665"/>
          </a:xfrm>
          <a:prstGeom prst="rect">
            <a:avLst/>
          </a:prstGeom>
        </p:spPr>
        <p:txBody>
          <a:bodyPr wrap="square">
            <a:spAutoFit/>
          </a:bodyPr>
          <a:lstStyle/>
          <a:p>
            <a:r>
              <a:rPr lang="en-US" altLang="zh-CN" sz="1200" dirty="0">
                <a:solidFill>
                  <a:schemeClr val="bg2">
                    <a:lumMod val="50000"/>
                  </a:schemeClr>
                </a:solidFill>
              </a:rPr>
              <a:t>Wei-Ning Hsu, Yu Zhang, Ron J Weiss, Yu-An Chung, </a:t>
            </a:r>
            <a:r>
              <a:rPr lang="en-US" altLang="zh-CN" sz="1200" dirty="0" err="1">
                <a:solidFill>
                  <a:schemeClr val="bg2">
                    <a:lumMod val="50000"/>
                  </a:schemeClr>
                </a:solidFill>
              </a:rPr>
              <a:t>Yuxuan</a:t>
            </a:r>
            <a:r>
              <a:rPr lang="en-US" altLang="zh-CN" sz="1200" dirty="0">
                <a:solidFill>
                  <a:schemeClr val="bg2">
                    <a:lumMod val="50000"/>
                  </a:schemeClr>
                </a:solidFill>
              </a:rPr>
              <a:t> Wang, </a:t>
            </a:r>
            <a:r>
              <a:rPr lang="en-US" altLang="zh-CN" sz="1200" dirty="0" err="1">
                <a:solidFill>
                  <a:schemeClr val="bg2">
                    <a:lumMod val="50000"/>
                  </a:schemeClr>
                </a:solidFill>
              </a:rPr>
              <a:t>Yonghui</a:t>
            </a:r>
            <a:r>
              <a:rPr lang="en-US" altLang="zh-CN" sz="1200" dirty="0">
                <a:solidFill>
                  <a:schemeClr val="bg2">
                    <a:lumMod val="50000"/>
                  </a:schemeClr>
                </a:solidFill>
              </a:rPr>
              <a:t> Wu, and James Glass, Disentangling correlated speaker and noise for speech synthesis via data augmentation and adversarial factorization </a:t>
            </a:r>
          </a:p>
        </p:txBody>
      </p:sp>
    </p:spTree>
    <p:extLst>
      <p:ext uri="{BB962C8B-B14F-4D97-AF65-F5344CB8AC3E}">
        <p14:creationId xmlns:p14="http://schemas.microsoft.com/office/powerpoint/2010/main" val="149669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Method——Pipeline</a:t>
            </a:r>
            <a:endParaRPr kumimoji="1" lang="zh-CN" altLang="en-US" dirty="0"/>
          </a:p>
        </p:txBody>
      </p:sp>
      <p:pic>
        <p:nvPicPr>
          <p:cNvPr id="28" name="图片 27"/>
          <p:cNvPicPr>
            <a:picLocks noChangeAspect="1"/>
          </p:cNvPicPr>
          <p:nvPr/>
        </p:nvPicPr>
        <p:blipFill>
          <a:blip r:embed="rId3"/>
          <a:stretch>
            <a:fillRect/>
          </a:stretch>
        </p:blipFill>
        <p:spPr>
          <a:xfrm>
            <a:off x="7586663" y="111405"/>
            <a:ext cx="3619500" cy="6464300"/>
          </a:xfrm>
          <a:prstGeom prst="rect">
            <a:avLst/>
          </a:prstGeom>
        </p:spPr>
      </p:pic>
      <p:sp>
        <p:nvSpPr>
          <p:cNvPr id="30" name="内容占位符 2"/>
          <p:cNvSpPr txBox="1">
            <a:spLocks/>
          </p:cNvSpPr>
          <p:nvPr/>
        </p:nvSpPr>
        <p:spPr>
          <a:xfrm>
            <a:off x="592765" y="2181645"/>
            <a:ext cx="6824662" cy="3649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50000"/>
              </a:lnSpc>
              <a:buAutoNum type="arabicPeriod"/>
            </a:pPr>
            <a:r>
              <a:rPr kumimoji="1" lang="en-US" altLang="zh-CN" sz="2400" dirty="0"/>
              <a:t>Based</a:t>
            </a:r>
            <a:r>
              <a:rPr kumimoji="1" lang="zh-CN" altLang="en-US" sz="2400" dirty="0"/>
              <a:t> </a:t>
            </a:r>
            <a:r>
              <a:rPr kumimoji="1" lang="en-US" altLang="zh-CN" sz="2400" dirty="0"/>
              <a:t>on</a:t>
            </a:r>
            <a:r>
              <a:rPr kumimoji="1" lang="zh-CN" altLang="en-US" sz="2400" dirty="0"/>
              <a:t> </a:t>
            </a:r>
            <a:r>
              <a:rPr kumimoji="1" lang="en-US" altLang="zh-CN" sz="2400" dirty="0" smtClean="0"/>
              <a:t>FastSpeech</a:t>
            </a:r>
            <a:r>
              <a:rPr kumimoji="1" lang="zh-CN" altLang="en-US" sz="2400" dirty="0" smtClean="0"/>
              <a:t> </a:t>
            </a:r>
            <a:r>
              <a:rPr kumimoji="1" lang="en-US" altLang="zh-CN" sz="2400" dirty="0" smtClean="0"/>
              <a:t>2</a:t>
            </a:r>
            <a:r>
              <a:rPr kumimoji="1" lang="en-US" altLang="zh-CN" sz="2400" dirty="0"/>
              <a:t>;</a:t>
            </a:r>
          </a:p>
          <a:p>
            <a:pPr marL="457200" indent="-457200">
              <a:lnSpc>
                <a:spcPct val="150000"/>
              </a:lnSpc>
              <a:buAutoNum type="arabicPeriod"/>
            </a:pPr>
            <a:r>
              <a:rPr kumimoji="1" lang="en-US" altLang="zh-CN" sz="2400" dirty="0"/>
              <a:t>Phoneme</a:t>
            </a:r>
            <a:r>
              <a:rPr kumimoji="1" lang="zh-CN" altLang="en-US" sz="2400" dirty="0"/>
              <a:t> </a:t>
            </a:r>
            <a:r>
              <a:rPr kumimoji="1" lang="en-US" altLang="zh-CN" sz="2400" dirty="0"/>
              <a:t>-&gt;</a:t>
            </a:r>
            <a:r>
              <a:rPr kumimoji="1" lang="zh-CN" altLang="en-US" sz="2400" dirty="0"/>
              <a:t> </a:t>
            </a:r>
            <a:r>
              <a:rPr kumimoji="1" lang="en-US" altLang="zh-CN" sz="2400" dirty="0"/>
              <a:t>Mel-spectrogram</a:t>
            </a:r>
            <a:r>
              <a:rPr kumimoji="1" lang="zh-CN" altLang="en-US" sz="2400" dirty="0"/>
              <a:t> </a:t>
            </a:r>
            <a:r>
              <a:rPr kumimoji="1" lang="en-US" altLang="zh-CN" sz="2400" dirty="0"/>
              <a:t>-&gt;</a:t>
            </a:r>
            <a:r>
              <a:rPr kumimoji="1" lang="zh-CN" altLang="en-US" sz="2400" dirty="0"/>
              <a:t> </a:t>
            </a:r>
            <a:r>
              <a:rPr kumimoji="1" lang="en-US" altLang="zh-CN" sz="2400" dirty="0"/>
              <a:t>Wav;</a:t>
            </a:r>
          </a:p>
          <a:p>
            <a:pPr marL="457200" indent="-457200">
              <a:lnSpc>
                <a:spcPct val="150000"/>
              </a:lnSpc>
              <a:buAutoNum type="arabicPeriod"/>
            </a:pPr>
            <a:r>
              <a:rPr kumimoji="1" lang="en-US" altLang="zh-CN" sz="2400" dirty="0"/>
              <a:t>Noise</a:t>
            </a:r>
            <a:r>
              <a:rPr kumimoji="1" lang="zh-CN" altLang="en-US" sz="2400" dirty="0"/>
              <a:t> </a:t>
            </a:r>
            <a:r>
              <a:rPr kumimoji="1" lang="en-US" altLang="zh-CN" sz="2400" dirty="0"/>
              <a:t>Condition</a:t>
            </a:r>
            <a:r>
              <a:rPr kumimoji="1" lang="zh-CN" altLang="en-US" sz="2400" dirty="0"/>
              <a:t> </a:t>
            </a:r>
            <a:r>
              <a:rPr kumimoji="1" lang="en-US" altLang="zh-CN" sz="2400" dirty="0"/>
              <a:t>Module:</a:t>
            </a:r>
            <a:r>
              <a:rPr kumimoji="1" lang="zh-CN" altLang="en-US" sz="2400" dirty="0"/>
              <a:t> </a:t>
            </a:r>
            <a:r>
              <a:rPr kumimoji="1" lang="en-US" altLang="zh-CN" sz="2400" dirty="0"/>
              <a:t>extracts</a:t>
            </a:r>
            <a:r>
              <a:rPr kumimoji="1" lang="zh-CN" altLang="en-US" sz="2400" dirty="0"/>
              <a:t> </a:t>
            </a:r>
            <a:r>
              <a:rPr kumimoji="1" lang="en-US" altLang="zh-CN" sz="2400" b="1" dirty="0"/>
              <a:t>noise</a:t>
            </a:r>
            <a:r>
              <a:rPr kumimoji="1" lang="zh-CN" altLang="en-US" sz="2400" b="1" dirty="0"/>
              <a:t> </a:t>
            </a:r>
            <a:r>
              <a:rPr kumimoji="1" lang="en-US" altLang="zh-CN" sz="2400" b="1" dirty="0"/>
              <a:t>condition</a:t>
            </a:r>
            <a:r>
              <a:rPr kumimoji="1" lang="zh-CN" altLang="en-US" sz="2400" dirty="0"/>
              <a:t> </a:t>
            </a:r>
            <a:r>
              <a:rPr kumimoji="1" lang="en-US" altLang="zh-CN" sz="2400" dirty="0"/>
              <a:t>from</a:t>
            </a:r>
            <a:r>
              <a:rPr kumimoji="1" lang="zh-CN" altLang="en-US" sz="2400" dirty="0"/>
              <a:t> </a:t>
            </a:r>
            <a:r>
              <a:rPr kumimoji="1" lang="en-US" altLang="zh-CN" sz="2400" dirty="0"/>
              <a:t>the</a:t>
            </a:r>
            <a:r>
              <a:rPr kumimoji="1" lang="zh-CN" altLang="en-US" sz="2400" dirty="0"/>
              <a:t> </a:t>
            </a:r>
            <a:r>
              <a:rPr kumimoji="1" lang="en-US" altLang="zh-CN" sz="2400" dirty="0"/>
              <a:t>noisy</a:t>
            </a:r>
            <a:r>
              <a:rPr kumimoji="1" lang="zh-CN" altLang="en-US" sz="2400" dirty="0"/>
              <a:t> </a:t>
            </a:r>
            <a:r>
              <a:rPr kumimoji="1" lang="en-US" altLang="zh-CN" sz="2400" dirty="0"/>
              <a:t>speech</a:t>
            </a:r>
            <a:r>
              <a:rPr kumimoji="1" lang="zh-CN" altLang="en-US" sz="2400" dirty="0"/>
              <a:t> </a:t>
            </a:r>
            <a:r>
              <a:rPr kumimoji="1" lang="en-US" altLang="zh-CN" sz="2400" dirty="0"/>
              <a:t>and</a:t>
            </a:r>
            <a:r>
              <a:rPr kumimoji="1" lang="zh-CN" altLang="en-US" sz="2400" dirty="0"/>
              <a:t> </a:t>
            </a:r>
            <a:r>
              <a:rPr kumimoji="1" lang="en-US" altLang="zh-CN" sz="2400" dirty="0"/>
              <a:t>add</a:t>
            </a:r>
            <a:r>
              <a:rPr kumimoji="1" lang="zh-CN" altLang="en-US" sz="2400" dirty="0"/>
              <a:t> </a:t>
            </a:r>
            <a:r>
              <a:rPr kumimoji="1" lang="en-US" altLang="zh-CN" sz="2400" dirty="0"/>
              <a:t>it</a:t>
            </a:r>
            <a:r>
              <a:rPr kumimoji="1" lang="zh-CN" altLang="en-US" sz="2400" dirty="0"/>
              <a:t> </a:t>
            </a:r>
            <a:r>
              <a:rPr kumimoji="1" lang="en-US" altLang="zh-CN" sz="2400" dirty="0"/>
              <a:t>into</a:t>
            </a:r>
            <a:r>
              <a:rPr kumimoji="1" lang="zh-CN" altLang="en-US" sz="2400" dirty="0"/>
              <a:t> </a:t>
            </a:r>
            <a:r>
              <a:rPr kumimoji="1" lang="en-US" altLang="zh-CN" sz="2400" dirty="0"/>
              <a:t>the</a:t>
            </a:r>
            <a:r>
              <a:rPr kumimoji="1" lang="zh-CN" altLang="en-US" sz="2400" dirty="0"/>
              <a:t> </a:t>
            </a:r>
            <a:r>
              <a:rPr kumimoji="1" lang="en-US" altLang="zh-CN" sz="2400" dirty="0"/>
              <a:t>hidden</a:t>
            </a:r>
            <a:r>
              <a:rPr kumimoji="1" lang="zh-CN" altLang="en-US" sz="2400" dirty="0"/>
              <a:t> </a:t>
            </a:r>
            <a:r>
              <a:rPr kumimoji="1" lang="en-US" altLang="zh-CN" sz="2400" dirty="0"/>
              <a:t>sequence.</a:t>
            </a:r>
          </a:p>
        </p:txBody>
      </p:sp>
    </p:spTree>
    <p:extLst>
      <p:ext uri="{BB962C8B-B14F-4D97-AF65-F5344CB8AC3E}">
        <p14:creationId xmlns:p14="http://schemas.microsoft.com/office/powerpoint/2010/main" val="196843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标题 1"/>
          <p:cNvSpPr>
            <a:spLocks noGrp="1"/>
          </p:cNvSpPr>
          <p:nvPr>
            <p:ph type="title"/>
          </p:nvPr>
        </p:nvSpPr>
        <p:spPr>
          <a:xfrm>
            <a:off x="423528" y="111405"/>
            <a:ext cx="10515600" cy="1325563"/>
          </a:xfrm>
        </p:spPr>
        <p:txBody>
          <a:bodyPr/>
          <a:lstStyle/>
          <a:p>
            <a:r>
              <a:rPr kumimoji="1" lang="en-US" altLang="zh-CN" dirty="0"/>
              <a:t>Method——Noise</a:t>
            </a:r>
            <a:r>
              <a:rPr kumimoji="1" lang="zh-CN" altLang="en-US" dirty="0"/>
              <a:t> </a:t>
            </a:r>
            <a:r>
              <a:rPr kumimoji="1" lang="en-US" altLang="zh-CN" dirty="0"/>
              <a:t>Condition</a:t>
            </a:r>
            <a:r>
              <a:rPr kumimoji="1" lang="zh-CN" altLang="en-US" dirty="0"/>
              <a:t> </a:t>
            </a:r>
            <a:r>
              <a:rPr kumimoji="1" lang="en-US" altLang="zh-CN" dirty="0"/>
              <a:t>Module</a:t>
            </a:r>
            <a:endParaRPr kumimoji="1" lang="zh-CN" altLang="en-US" dirty="0"/>
          </a:p>
        </p:txBody>
      </p:sp>
      <p:pic>
        <p:nvPicPr>
          <p:cNvPr id="3" name="图片 2"/>
          <p:cNvPicPr>
            <a:picLocks noChangeAspect="1"/>
          </p:cNvPicPr>
          <p:nvPr/>
        </p:nvPicPr>
        <p:blipFill>
          <a:blip r:embed="rId3"/>
          <a:stretch>
            <a:fillRect/>
          </a:stretch>
        </p:blipFill>
        <p:spPr>
          <a:xfrm>
            <a:off x="1305384" y="1197330"/>
            <a:ext cx="8751888" cy="5374919"/>
          </a:xfrm>
          <a:prstGeom prst="rect">
            <a:avLst/>
          </a:prstGeom>
        </p:spPr>
      </p:pic>
    </p:spTree>
    <p:extLst>
      <p:ext uri="{BB962C8B-B14F-4D97-AF65-F5344CB8AC3E}">
        <p14:creationId xmlns:p14="http://schemas.microsoft.com/office/powerpoint/2010/main" val="18915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Experiments——Datasets</a:t>
            </a:r>
            <a:endParaRPr kumimoji="1" lang="zh-CN" altLang="en-US" dirty="0"/>
          </a:p>
        </p:txBody>
      </p:sp>
      <p:sp>
        <p:nvSpPr>
          <p:cNvPr id="3" name="文本框 2">
            <a:extLst>
              <a:ext uri="{FF2B5EF4-FFF2-40B4-BE49-F238E27FC236}">
                <a16:creationId xmlns:a16="http://schemas.microsoft.com/office/drawing/2014/main" xmlns="" id="{709EC23D-57EB-554E-B347-AC2D15594683}"/>
              </a:ext>
            </a:extLst>
          </p:cNvPr>
          <p:cNvSpPr txBox="1"/>
          <p:nvPr/>
        </p:nvSpPr>
        <p:spPr>
          <a:xfrm>
            <a:off x="549596" y="1582742"/>
            <a:ext cx="10648490" cy="1938992"/>
          </a:xfrm>
          <a:prstGeom prst="rect">
            <a:avLst/>
          </a:prstGeom>
          <a:noFill/>
        </p:spPr>
        <p:txBody>
          <a:bodyPr wrap="square" rtlCol="0">
            <a:spAutoFit/>
          </a:bodyPr>
          <a:lstStyle/>
          <a:p>
            <a:pPr>
              <a:lnSpc>
                <a:spcPct val="150000"/>
              </a:lnSpc>
            </a:pPr>
            <a:r>
              <a:rPr kumimoji="1" lang="en-US" altLang="zh-CN" sz="2000" b="1" dirty="0"/>
              <a:t>Artificial</a:t>
            </a:r>
            <a:r>
              <a:rPr kumimoji="1" lang="zh-CN" altLang="en-US" sz="2000" b="1" dirty="0"/>
              <a:t> </a:t>
            </a:r>
            <a:r>
              <a:rPr kumimoji="1" lang="en-US" altLang="zh-CN" sz="2000" b="1" dirty="0"/>
              <a:t>Noisy</a:t>
            </a:r>
            <a:r>
              <a:rPr kumimoji="1" lang="zh-CN" altLang="en-US" sz="2000" b="1" dirty="0"/>
              <a:t> </a:t>
            </a:r>
            <a:r>
              <a:rPr kumimoji="1" lang="en-US" altLang="zh-CN" sz="2000" b="1" dirty="0"/>
              <a:t>Dataset:</a:t>
            </a:r>
          </a:p>
          <a:p>
            <a:pPr>
              <a:lnSpc>
                <a:spcPct val="150000"/>
              </a:lnSpc>
            </a:pPr>
            <a:r>
              <a:rPr kumimoji="1" lang="en-US" altLang="zh-CN" sz="2000" dirty="0"/>
              <a:t>clean</a:t>
            </a:r>
            <a:r>
              <a:rPr kumimoji="1" lang="zh-CN" altLang="en-US" sz="2000" dirty="0"/>
              <a:t> </a:t>
            </a:r>
            <a:r>
              <a:rPr kumimoji="1" lang="en-US" altLang="zh-CN" sz="2000" dirty="0"/>
              <a:t>speech</a:t>
            </a:r>
            <a:r>
              <a:rPr kumimoji="1" lang="zh-CN" altLang="en-US" sz="2000" dirty="0"/>
              <a:t> </a:t>
            </a:r>
            <a:r>
              <a:rPr kumimoji="1" lang="en-US" altLang="zh-CN" sz="2000" dirty="0"/>
              <a:t>utterances</a:t>
            </a:r>
            <a:r>
              <a:rPr kumimoji="1" lang="zh-CN" altLang="en-US" sz="2000" dirty="0"/>
              <a:t> </a:t>
            </a:r>
            <a:r>
              <a:rPr kumimoji="1" lang="en-US" altLang="zh-CN" sz="2000" dirty="0"/>
              <a:t>are</a:t>
            </a:r>
            <a:r>
              <a:rPr kumimoji="1" lang="zh-CN" altLang="en-US" sz="2000" dirty="0"/>
              <a:t> </a:t>
            </a:r>
            <a:r>
              <a:rPr kumimoji="1" lang="en-US" altLang="zh-CN" sz="2000" dirty="0"/>
              <a:t>mixed</a:t>
            </a:r>
            <a:r>
              <a:rPr kumimoji="1" lang="zh-CN" altLang="en-US" sz="2000" dirty="0"/>
              <a:t> </a:t>
            </a:r>
            <a:r>
              <a:rPr kumimoji="1" lang="en-US" altLang="zh-CN" sz="2000" dirty="0"/>
              <a:t>with</a:t>
            </a:r>
            <a:r>
              <a:rPr kumimoji="1" lang="zh-CN" altLang="en-US" sz="2000" dirty="0"/>
              <a:t> </a:t>
            </a:r>
            <a:r>
              <a:rPr kumimoji="1" lang="en-US" altLang="zh-CN" sz="2000" dirty="0"/>
              <a:t>noise</a:t>
            </a:r>
            <a:r>
              <a:rPr kumimoji="1" lang="zh-CN" altLang="en-US" sz="2000" dirty="0"/>
              <a:t> </a:t>
            </a:r>
            <a:r>
              <a:rPr kumimoji="1" lang="en-US" altLang="zh-CN" sz="2000" dirty="0"/>
              <a:t>with</a:t>
            </a:r>
            <a:r>
              <a:rPr kumimoji="1" lang="zh-CN" altLang="en-US" sz="2000" dirty="0"/>
              <a:t> </a:t>
            </a:r>
            <a:r>
              <a:rPr lang="en-US" altLang="zh-CN" sz="2000" dirty="0"/>
              <a:t>SNR randomly chosen from 5 dB to 25 </a:t>
            </a:r>
            <a:r>
              <a:rPr lang="en-US" altLang="zh-CN" sz="2000" dirty="0" err="1"/>
              <a:t>dB.</a:t>
            </a:r>
            <a:endParaRPr kumimoji="1" lang="en-US" altLang="zh-CN" sz="2000" dirty="0"/>
          </a:p>
          <a:p>
            <a:pPr marL="342900" indent="-342900">
              <a:lnSpc>
                <a:spcPct val="150000"/>
              </a:lnSpc>
              <a:buFont typeface="Arial" charset="0"/>
              <a:buChar char="•"/>
            </a:pPr>
            <a:r>
              <a:rPr kumimoji="1" lang="en-US" altLang="zh-CN" sz="2000" dirty="0"/>
              <a:t>VCTK</a:t>
            </a:r>
            <a:r>
              <a:rPr kumimoji="1" lang="zh-CN" altLang="en-US" sz="2000" dirty="0"/>
              <a:t> </a:t>
            </a:r>
            <a:r>
              <a:rPr kumimoji="1" lang="en-US" altLang="zh-CN" sz="2000" dirty="0"/>
              <a:t>corpus</a:t>
            </a:r>
            <a:r>
              <a:rPr kumimoji="1" lang="zh-CN" altLang="en-US" sz="2000" dirty="0"/>
              <a:t> </a:t>
            </a:r>
            <a:r>
              <a:rPr kumimoji="1" lang="en-US" altLang="zh-CN" sz="2000" dirty="0"/>
              <a:t>(clean</a:t>
            </a:r>
            <a:r>
              <a:rPr kumimoji="1" lang="zh-CN" altLang="en-US" sz="2000" dirty="0"/>
              <a:t> </a:t>
            </a:r>
            <a:r>
              <a:rPr kumimoji="1" lang="en-US" altLang="zh-CN" sz="2000" dirty="0"/>
              <a:t>speech):</a:t>
            </a:r>
            <a:r>
              <a:rPr kumimoji="1" lang="zh-CN" altLang="en-US" sz="2000" dirty="0"/>
              <a:t> </a:t>
            </a:r>
            <a:r>
              <a:rPr kumimoji="1" lang="en-US" altLang="zh-CN" sz="2000" dirty="0"/>
              <a:t>44</a:t>
            </a:r>
            <a:r>
              <a:rPr kumimoji="1" lang="zh-CN" altLang="en-US" sz="2000" dirty="0"/>
              <a:t> </a:t>
            </a:r>
            <a:r>
              <a:rPr kumimoji="1" lang="en-US" altLang="zh-CN" sz="2000" dirty="0"/>
              <a:t>hours</a:t>
            </a:r>
            <a:r>
              <a:rPr kumimoji="1" lang="zh-CN" altLang="en-US" sz="2000" dirty="0"/>
              <a:t> </a:t>
            </a:r>
            <a:r>
              <a:rPr kumimoji="1" lang="en-US" altLang="zh-CN" sz="2000" dirty="0"/>
              <a:t>from</a:t>
            </a:r>
            <a:r>
              <a:rPr kumimoji="1" lang="zh-CN" altLang="en-US" sz="2000" dirty="0"/>
              <a:t> </a:t>
            </a:r>
            <a:r>
              <a:rPr kumimoji="1" lang="en-US" altLang="zh-CN" sz="2000" dirty="0"/>
              <a:t>109</a:t>
            </a:r>
            <a:r>
              <a:rPr kumimoji="1" lang="zh-CN" altLang="en-US" sz="2000" dirty="0"/>
              <a:t> </a:t>
            </a:r>
            <a:r>
              <a:rPr kumimoji="1" lang="en-US" altLang="zh-CN" sz="2000" dirty="0"/>
              <a:t>speakers;</a:t>
            </a:r>
          </a:p>
          <a:p>
            <a:pPr marL="342900" indent="-342900">
              <a:lnSpc>
                <a:spcPct val="150000"/>
              </a:lnSpc>
              <a:buFont typeface="Arial" charset="0"/>
              <a:buChar char="•"/>
            </a:pPr>
            <a:r>
              <a:rPr kumimoji="1" lang="en-US" altLang="zh-CN" sz="2000" dirty="0" err="1"/>
              <a:t>Nonspeech</a:t>
            </a:r>
            <a:r>
              <a:rPr kumimoji="1" lang="zh-CN" altLang="en-US" sz="2000" dirty="0"/>
              <a:t> </a:t>
            </a:r>
            <a:r>
              <a:rPr kumimoji="1" lang="en-US" altLang="zh-CN" sz="2000" dirty="0"/>
              <a:t>(background</a:t>
            </a:r>
            <a:r>
              <a:rPr kumimoji="1" lang="zh-CN" altLang="en-US" sz="2000" dirty="0"/>
              <a:t> </a:t>
            </a:r>
            <a:r>
              <a:rPr kumimoji="1" lang="en-US" altLang="zh-CN" sz="2000" dirty="0"/>
              <a:t>noise):</a:t>
            </a:r>
            <a:r>
              <a:rPr kumimoji="1" lang="zh-CN" altLang="en-US" sz="2000" dirty="0"/>
              <a:t> </a:t>
            </a:r>
            <a:r>
              <a:rPr lang="en-US" altLang="zh-CN" sz="2000" dirty="0"/>
              <a:t>100 noise utterances from 20 different noise classes.</a:t>
            </a:r>
          </a:p>
        </p:txBody>
      </p:sp>
      <p:sp>
        <p:nvSpPr>
          <p:cNvPr id="5" name="文本框 4">
            <a:extLst>
              <a:ext uri="{FF2B5EF4-FFF2-40B4-BE49-F238E27FC236}">
                <a16:creationId xmlns:a16="http://schemas.microsoft.com/office/drawing/2014/main" xmlns="" id="{709EC23D-57EB-554E-B347-AC2D15594683}"/>
              </a:ext>
            </a:extLst>
          </p:cNvPr>
          <p:cNvSpPr txBox="1"/>
          <p:nvPr/>
        </p:nvSpPr>
        <p:spPr>
          <a:xfrm>
            <a:off x="549596" y="3819838"/>
            <a:ext cx="10648490" cy="2400657"/>
          </a:xfrm>
          <a:prstGeom prst="rect">
            <a:avLst/>
          </a:prstGeom>
          <a:noFill/>
        </p:spPr>
        <p:txBody>
          <a:bodyPr wrap="square" rtlCol="0">
            <a:spAutoFit/>
          </a:bodyPr>
          <a:lstStyle/>
          <a:p>
            <a:pPr>
              <a:lnSpc>
                <a:spcPct val="150000"/>
              </a:lnSpc>
            </a:pPr>
            <a:r>
              <a:rPr kumimoji="1" lang="en-US" altLang="zh-CN" sz="2000" b="1" dirty="0"/>
              <a:t>Real-world</a:t>
            </a:r>
            <a:r>
              <a:rPr kumimoji="1" lang="zh-CN" altLang="en-US" sz="2000" b="1" dirty="0"/>
              <a:t> </a:t>
            </a:r>
            <a:r>
              <a:rPr kumimoji="1" lang="en-US" altLang="zh-CN" sz="2000" b="1" dirty="0"/>
              <a:t>Noisy</a:t>
            </a:r>
            <a:r>
              <a:rPr kumimoji="1" lang="zh-CN" altLang="en-US" sz="2000" b="1" dirty="0"/>
              <a:t> </a:t>
            </a:r>
            <a:r>
              <a:rPr kumimoji="1" lang="en-US" altLang="zh-CN" sz="2000" b="1" dirty="0"/>
              <a:t>Dataset:</a:t>
            </a:r>
          </a:p>
          <a:p>
            <a:pPr>
              <a:lnSpc>
                <a:spcPct val="150000"/>
              </a:lnSpc>
            </a:pPr>
            <a:r>
              <a:rPr lang="en-US" altLang="zh-CN" sz="2000" dirty="0"/>
              <a:t>an internal noisy dataset collected from real-world noisy situations;</a:t>
            </a:r>
          </a:p>
          <a:p>
            <a:pPr>
              <a:lnSpc>
                <a:spcPct val="150000"/>
              </a:lnSpc>
            </a:pPr>
            <a:r>
              <a:rPr lang="en-US" altLang="zh-CN" sz="2000" dirty="0"/>
              <a:t>25 hours noisy English speech from 55 speakers;</a:t>
            </a:r>
          </a:p>
          <a:p>
            <a:pPr>
              <a:lnSpc>
                <a:spcPct val="150000"/>
              </a:lnSpc>
            </a:pPr>
            <a:r>
              <a:rPr lang="en-US" altLang="zh-CN" sz="2000" dirty="0"/>
              <a:t>contains more </a:t>
            </a:r>
            <a:r>
              <a:rPr lang="en-US" altLang="zh-CN" sz="2000" b="1" dirty="0"/>
              <a:t>complicated noise types</a:t>
            </a:r>
            <a:r>
              <a:rPr lang="en-US" altLang="zh-CN" sz="2000" dirty="0"/>
              <a:t>, not only including the additive noise we simulated, but also reverberation and multiplicative noise.</a:t>
            </a:r>
          </a:p>
        </p:txBody>
      </p:sp>
    </p:spTree>
    <p:extLst>
      <p:ext uri="{BB962C8B-B14F-4D97-AF65-F5344CB8AC3E}">
        <p14:creationId xmlns:p14="http://schemas.microsoft.com/office/powerpoint/2010/main" val="167133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Experiments——Evaluation</a:t>
            </a:r>
            <a:endParaRPr kumimoji="1" lang="zh-CN" altLang="en-US" dirty="0"/>
          </a:p>
        </p:txBody>
      </p:sp>
      <p:sp>
        <p:nvSpPr>
          <p:cNvPr id="4" name="文本框 3">
            <a:extLst>
              <a:ext uri="{FF2B5EF4-FFF2-40B4-BE49-F238E27FC236}">
                <a16:creationId xmlns:a16="http://schemas.microsoft.com/office/drawing/2014/main" xmlns="" id="{709EC23D-57EB-554E-B347-AC2D15594683}"/>
              </a:ext>
            </a:extLst>
          </p:cNvPr>
          <p:cNvSpPr txBox="1"/>
          <p:nvPr/>
        </p:nvSpPr>
        <p:spPr>
          <a:xfrm>
            <a:off x="423528" y="1800609"/>
            <a:ext cx="10648490" cy="3785652"/>
          </a:xfrm>
          <a:prstGeom prst="rect">
            <a:avLst/>
          </a:prstGeom>
          <a:noFill/>
        </p:spPr>
        <p:txBody>
          <a:bodyPr wrap="square" rtlCol="0">
            <a:spAutoFit/>
          </a:bodyPr>
          <a:lstStyle/>
          <a:p>
            <a:pPr>
              <a:lnSpc>
                <a:spcPct val="150000"/>
              </a:lnSpc>
            </a:pPr>
            <a:r>
              <a:rPr kumimoji="1" lang="en-US" altLang="zh-CN" sz="2000" b="1" dirty="0"/>
              <a:t>MOS</a:t>
            </a:r>
            <a:r>
              <a:rPr kumimoji="1" lang="zh-CN" altLang="en-US" sz="2000" b="1" dirty="0"/>
              <a:t> </a:t>
            </a:r>
            <a:r>
              <a:rPr kumimoji="1" lang="en-US" altLang="zh-CN" sz="2000" b="1" dirty="0"/>
              <a:t>(</a:t>
            </a:r>
            <a:r>
              <a:rPr lang="en-US" altLang="zh-CN" sz="2000" b="1" dirty="0"/>
              <a:t>Mean Opinion Score</a:t>
            </a:r>
            <a:r>
              <a:rPr kumimoji="1" lang="en-US" altLang="zh-CN" sz="2000" b="1" dirty="0"/>
              <a:t>):</a:t>
            </a:r>
          </a:p>
          <a:p>
            <a:pPr>
              <a:lnSpc>
                <a:spcPct val="150000"/>
              </a:lnSpc>
            </a:pPr>
            <a:r>
              <a:rPr lang="en-US" altLang="zh-CN" sz="2000" dirty="0"/>
              <a:t>We randomly selected 20 utterances from the test set, and distributed them (randomly shuffled) to 20 participants (native speakers). The</a:t>
            </a:r>
            <a:r>
              <a:rPr lang="zh-CN" altLang="en-US" sz="2000" dirty="0"/>
              <a:t> </a:t>
            </a:r>
            <a:r>
              <a:rPr lang="en-US" altLang="zh-CN" sz="2000" dirty="0"/>
              <a:t>MOS</a:t>
            </a:r>
            <a:r>
              <a:rPr lang="zh-CN" altLang="en-US" sz="2000" dirty="0"/>
              <a:t> </a:t>
            </a:r>
            <a:r>
              <a:rPr lang="en-US" altLang="zh-CN" sz="2000" dirty="0"/>
              <a:t>values</a:t>
            </a:r>
            <a:r>
              <a:rPr lang="zh-CN" altLang="en-US" sz="2000" dirty="0"/>
              <a:t> </a:t>
            </a:r>
            <a:r>
              <a:rPr lang="en-US" altLang="zh-CN" sz="2000" dirty="0"/>
              <a:t>varying</a:t>
            </a:r>
            <a:r>
              <a:rPr lang="zh-CN" altLang="en-US" sz="2000" dirty="0"/>
              <a:t> </a:t>
            </a:r>
            <a:r>
              <a:rPr lang="en-US" altLang="zh-CN" sz="2000" dirty="0"/>
              <a:t>from</a:t>
            </a:r>
            <a:r>
              <a:rPr lang="zh-CN" altLang="en-US" sz="2000" dirty="0"/>
              <a:t> </a:t>
            </a:r>
            <a:r>
              <a:rPr lang="en-US" altLang="zh-CN" sz="2000" dirty="0"/>
              <a:t>0</a:t>
            </a:r>
            <a:r>
              <a:rPr lang="zh-CN" altLang="en-US" sz="2000" dirty="0"/>
              <a:t> </a:t>
            </a:r>
            <a:r>
              <a:rPr lang="en-US" altLang="zh-CN" sz="2000" dirty="0"/>
              <a:t>to</a:t>
            </a:r>
            <a:r>
              <a:rPr lang="zh-CN" altLang="en-US" sz="2000" dirty="0"/>
              <a:t> </a:t>
            </a:r>
            <a:r>
              <a:rPr lang="en-US" altLang="zh-CN" sz="2000" dirty="0"/>
              <a:t>5.</a:t>
            </a:r>
            <a:endParaRPr kumimoji="1" lang="en-US" altLang="zh-CN" sz="2000" dirty="0"/>
          </a:p>
          <a:p>
            <a:pPr>
              <a:lnSpc>
                <a:spcPct val="150000"/>
              </a:lnSpc>
            </a:pPr>
            <a:endParaRPr kumimoji="1" lang="en-US" altLang="zh-CN" sz="2000" dirty="0"/>
          </a:p>
          <a:p>
            <a:pPr>
              <a:lnSpc>
                <a:spcPct val="150000"/>
              </a:lnSpc>
            </a:pPr>
            <a:r>
              <a:rPr kumimoji="1" lang="en-US" altLang="zh-CN" sz="2000" b="1" dirty="0"/>
              <a:t>CMOS</a:t>
            </a:r>
            <a:r>
              <a:rPr kumimoji="1" lang="zh-CN" altLang="en-US" sz="2000" b="1" dirty="0"/>
              <a:t> </a:t>
            </a:r>
            <a:r>
              <a:rPr kumimoji="1" lang="en-US" altLang="zh-CN" sz="2000" b="1" dirty="0"/>
              <a:t>(Comparative Mean Opinion Score):</a:t>
            </a:r>
          </a:p>
          <a:p>
            <a:pPr>
              <a:lnSpc>
                <a:spcPct val="150000"/>
              </a:lnSpc>
            </a:pPr>
            <a:r>
              <a:rPr lang="en-US" altLang="zh-CN" sz="2000" dirty="0"/>
              <a:t>Participants were asked to listen to both versions (randomly shuffled) and to attribute a score according to their overall preference. The CMOS values range on a gradual scale varying from -3 (the latter is better) to +3 (the former is better). </a:t>
            </a:r>
            <a:endParaRPr kumimoji="1" lang="en-US" altLang="zh-CN" sz="2000" dirty="0"/>
          </a:p>
        </p:txBody>
      </p:sp>
    </p:spTree>
    <p:extLst>
      <p:ext uri="{BB962C8B-B14F-4D97-AF65-F5344CB8AC3E}">
        <p14:creationId xmlns:p14="http://schemas.microsoft.com/office/powerpoint/2010/main" val="99204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28" y="111405"/>
            <a:ext cx="10515600" cy="1325563"/>
          </a:xfrm>
        </p:spPr>
        <p:txBody>
          <a:bodyPr/>
          <a:lstStyle/>
          <a:p>
            <a:r>
              <a:rPr kumimoji="1" lang="en-US" altLang="zh-CN" dirty="0"/>
              <a:t>Experiments——Baselines</a:t>
            </a:r>
            <a:endParaRPr kumimoji="1" lang="zh-CN" altLang="en-US" dirty="0"/>
          </a:p>
        </p:txBody>
      </p:sp>
      <p:sp>
        <p:nvSpPr>
          <p:cNvPr id="10" name="文本框 9">
            <a:extLst>
              <a:ext uri="{FF2B5EF4-FFF2-40B4-BE49-F238E27FC236}">
                <a16:creationId xmlns:a16="http://schemas.microsoft.com/office/drawing/2014/main" xmlns="" id="{709EC23D-57EB-554E-B347-AC2D15594683}"/>
              </a:ext>
            </a:extLst>
          </p:cNvPr>
          <p:cNvSpPr txBox="1"/>
          <p:nvPr/>
        </p:nvSpPr>
        <p:spPr>
          <a:xfrm>
            <a:off x="423528" y="1184535"/>
            <a:ext cx="10648490" cy="5324535"/>
          </a:xfrm>
          <a:prstGeom prst="rect">
            <a:avLst/>
          </a:prstGeom>
          <a:noFill/>
        </p:spPr>
        <p:txBody>
          <a:bodyPr wrap="square" rtlCol="0">
            <a:spAutoFit/>
          </a:bodyPr>
          <a:lstStyle/>
          <a:p>
            <a:pPr>
              <a:lnSpc>
                <a:spcPct val="150000"/>
              </a:lnSpc>
            </a:pPr>
            <a:r>
              <a:rPr kumimoji="1" lang="en-US" altLang="zh-CN" sz="2000" b="1" dirty="0"/>
              <a:t>Clean GT:</a:t>
            </a:r>
          </a:p>
          <a:p>
            <a:pPr>
              <a:lnSpc>
                <a:spcPct val="150000"/>
              </a:lnSpc>
            </a:pPr>
            <a:r>
              <a:rPr lang="en-US" altLang="zh-CN" sz="2000" dirty="0"/>
              <a:t>the ground-truth clean recordings;</a:t>
            </a:r>
          </a:p>
          <a:p>
            <a:pPr>
              <a:lnSpc>
                <a:spcPct val="150000"/>
              </a:lnSpc>
            </a:pPr>
            <a:endParaRPr kumimoji="1" lang="en-US" altLang="zh-CN" sz="2000" b="1" dirty="0"/>
          </a:p>
          <a:p>
            <a:pPr>
              <a:lnSpc>
                <a:spcPct val="150000"/>
              </a:lnSpc>
            </a:pPr>
            <a:r>
              <a:rPr kumimoji="1" lang="en-US" altLang="zh-CN" sz="2000" b="1" dirty="0"/>
              <a:t>Noise</a:t>
            </a:r>
            <a:r>
              <a:rPr kumimoji="1" lang="zh-CN" altLang="en-US" sz="2000" b="1" dirty="0"/>
              <a:t> </a:t>
            </a:r>
            <a:r>
              <a:rPr kumimoji="1" lang="en-US" altLang="zh-CN" sz="2000" b="1" dirty="0"/>
              <a:t>GT:</a:t>
            </a:r>
          </a:p>
          <a:p>
            <a:pPr>
              <a:lnSpc>
                <a:spcPct val="150000"/>
              </a:lnSpc>
            </a:pPr>
            <a:r>
              <a:rPr lang="en-US" altLang="zh-CN" sz="2000" dirty="0"/>
              <a:t>the ground-truth clean recordings mixed with background noise in the artificial noisy corpus or the ground-truth noisy recordings of real-world noisy corpus;</a:t>
            </a:r>
          </a:p>
          <a:p>
            <a:pPr>
              <a:lnSpc>
                <a:spcPct val="150000"/>
              </a:lnSpc>
            </a:pPr>
            <a:endParaRPr kumimoji="1" lang="en-US" altLang="zh-CN" sz="2000" b="1" dirty="0"/>
          </a:p>
          <a:p>
            <a:pPr>
              <a:lnSpc>
                <a:spcPct val="150000"/>
              </a:lnSpc>
            </a:pPr>
            <a:r>
              <a:rPr kumimoji="1" lang="en-US" altLang="zh-CN" sz="2000" b="1" dirty="0"/>
              <a:t>Augment-Adversarial:</a:t>
            </a:r>
          </a:p>
          <a:p>
            <a:r>
              <a:rPr lang="en-US" altLang="zh-CN" sz="2000" dirty="0"/>
              <a:t>apply data augmentation and adversarial factorization to FastSpeech 2.</a:t>
            </a:r>
          </a:p>
          <a:p>
            <a:endParaRPr lang="en-US" altLang="zh-CN" sz="2000" dirty="0"/>
          </a:p>
          <a:p>
            <a:pPr>
              <a:lnSpc>
                <a:spcPct val="150000"/>
              </a:lnSpc>
            </a:pPr>
            <a:r>
              <a:rPr kumimoji="1" lang="en-US" altLang="zh-CN" sz="2000" b="1" dirty="0"/>
              <a:t>Enhancement-Based:</a:t>
            </a:r>
          </a:p>
          <a:p>
            <a:pPr>
              <a:lnSpc>
                <a:spcPct val="150000"/>
              </a:lnSpc>
            </a:pPr>
            <a:r>
              <a:rPr lang="en-US" altLang="zh-CN" sz="2000" dirty="0"/>
              <a:t>FastSpeech 2 trained on enhanced speech </a:t>
            </a:r>
            <a:r>
              <a:rPr lang="en-US" altLang="zh-CN" sz="2000" dirty="0" err="1"/>
              <a:t>denoised</a:t>
            </a:r>
            <a:r>
              <a:rPr lang="en-US" altLang="zh-CN" sz="2000" dirty="0"/>
              <a:t> with an enhancement </a:t>
            </a:r>
            <a:r>
              <a:rPr lang="en-US" altLang="zh-CN" sz="2000" dirty="0" smtClean="0"/>
              <a:t>model</a:t>
            </a:r>
            <a:r>
              <a:rPr lang="zh-CN" altLang="en-US" sz="2000" dirty="0" smtClean="0"/>
              <a:t> </a:t>
            </a:r>
            <a:r>
              <a:rPr lang="en-US" altLang="zh-CN" sz="2000" dirty="0" smtClean="0"/>
              <a:t>(</a:t>
            </a:r>
            <a:r>
              <a:rPr lang="en-US" altLang="zh-CN" sz="2000" dirty="0" err="1" smtClean="0"/>
              <a:t>Phasen</a:t>
            </a:r>
            <a:r>
              <a:rPr lang="en-US" altLang="zh-CN" sz="2000" dirty="0" smtClean="0"/>
              <a:t>).</a:t>
            </a:r>
            <a:endParaRPr lang="en-US" altLang="zh-CN" sz="2000" dirty="0"/>
          </a:p>
        </p:txBody>
      </p:sp>
    </p:spTree>
    <p:extLst>
      <p:ext uri="{BB962C8B-B14F-4D97-AF65-F5344CB8AC3E}">
        <p14:creationId xmlns:p14="http://schemas.microsoft.com/office/powerpoint/2010/main" val="2065076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9586</TotalTime>
  <Words>2036</Words>
  <Application>Microsoft Macintosh PowerPoint</Application>
  <PresentationFormat>宽屏</PresentationFormat>
  <Paragraphs>148</Paragraphs>
  <Slides>15</Slides>
  <Notes>15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15</vt:i4>
      </vt:variant>
    </vt:vector>
  </HeadingPairs>
  <TitlesOfParts>
    <vt:vector size="19" baseType="lpstr">
      <vt:lpstr>DengXian</vt:lpstr>
      <vt:lpstr>DengXian Light</vt:lpstr>
      <vt:lpstr>Arial</vt:lpstr>
      <vt:lpstr>Office 主题</vt:lpstr>
      <vt:lpstr>DenoiSpeech: Denoising Text To Speech With Frame-Level Noise Modeling</vt:lpstr>
      <vt:lpstr>Outline</vt:lpstr>
      <vt:lpstr>Motivation</vt:lpstr>
      <vt:lpstr>Related Work</vt:lpstr>
      <vt:lpstr>Method——Pipeline</vt:lpstr>
      <vt:lpstr>Method——Noise Condition Module</vt:lpstr>
      <vt:lpstr>Experiments——Datasets</vt:lpstr>
      <vt:lpstr>Experiments——Evaluation</vt:lpstr>
      <vt:lpstr>Experiments——Baselines</vt:lpstr>
      <vt:lpstr>Experiments</vt:lpstr>
      <vt:lpstr>Experiments</vt:lpstr>
      <vt:lpstr>Experiments</vt:lpstr>
      <vt:lpstr>Experiments</vt:lpstr>
      <vt:lpstr>Summary</vt:lpstr>
      <vt:lpstr>Thank you for your listening.</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Hierarchical AE</dc:title>
  <dc:creator>Chen Zhang (FA Talent)</dc:creator>
  <cp:lastModifiedBy>Chen Zhang (FA Talent)</cp:lastModifiedBy>
  <cp:revision>421</cp:revision>
  <dcterms:created xsi:type="dcterms:W3CDTF">2020-12-24T12:13:11Z</dcterms:created>
  <dcterms:modified xsi:type="dcterms:W3CDTF">2021-04-21T05:03:42Z</dcterms:modified>
</cp:coreProperties>
</file>