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406" r:id="rId2"/>
    <p:sldId id="407" r:id="rId3"/>
    <p:sldId id="408" r:id="rId4"/>
    <p:sldId id="409" r:id="rId5"/>
    <p:sldId id="410" r:id="rId6"/>
    <p:sldId id="411" r:id="rId7"/>
    <p:sldId id="412" r:id="rId8"/>
    <p:sldId id="384" r:id="rId9"/>
    <p:sldId id="295" r:id="rId10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ExtraBold" panose="00000900000000000000" pitchFamily="2" charset="0"/>
      <p:bold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20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CB5"/>
    <a:srgbClr val="6666FF"/>
    <a:srgbClr val="CCCCFF"/>
    <a:srgbClr val="0000C0"/>
    <a:srgbClr val="C00000"/>
    <a:srgbClr val="9148C8"/>
    <a:srgbClr val="FB0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713221-9D02-4575-8B2B-AAB356F033BC}">
  <a:tblStyle styleId="{AB713221-9D02-4575-8B2B-AAB356F033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89978" autoAdjust="0"/>
  </p:normalViewPr>
  <p:slideViewPr>
    <p:cSldViewPr snapToGrid="0">
      <p:cViewPr varScale="1">
        <p:scale>
          <a:sx n="134" d="100"/>
          <a:sy n="134" d="100"/>
        </p:scale>
        <p:origin x="1326" y="114"/>
      </p:cViewPr>
      <p:guideLst>
        <p:guide orient="horz" pos="1620"/>
        <p:guide pos="2880"/>
        <p:guide orient="horz" pos="7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361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7EDD4C-A15A-4620-8CB6-E28BD99079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7B771-824F-4C80-A8FA-172C8B3437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B7D4A-21B3-4490-BF57-DAB357DE78D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D2476-22E3-4A99-B023-431D4C5B2C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9E34E-7634-440E-AAD8-EC17E42A97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1D435-F126-4C9D-B667-18665B37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7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5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24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54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73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38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1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24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53f32f967b4d85d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53f32f967b4d85d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3_1">
    <p:bg>
      <p:bgPr>
        <a:solidFill>
          <a:srgbClr val="08088C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85525" y="1362950"/>
            <a:ext cx="6519900" cy="13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5000"/>
              <a:buFont typeface="Arial Black"/>
              <a:buNone/>
              <a:defRPr sz="5000" b="1">
                <a:solidFill>
                  <a:srgbClr val="00EAE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5525" y="2778958"/>
            <a:ext cx="4389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91454" y="5245567"/>
            <a:ext cx="33699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10.05.20 Author Name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7411350" y="50202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dirty="0">
                <a:solidFill>
                  <a:srgbClr val="FFFFFF"/>
                </a:solidFill>
              </a:rPr>
              <a:t>© Brightcove Inc. All Rights Reserved.</a:t>
            </a:r>
            <a:endParaRPr sz="400" dirty="0">
              <a:solidFill>
                <a:srgbClr val="FFFFFF"/>
              </a:solidFill>
            </a:endParaRPr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1163" y="182875"/>
            <a:ext cx="1097280" cy="17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pos="115">
          <p15:clr>
            <a:srgbClr val="FA7B17"/>
          </p15:clr>
        </p15:guide>
        <p15:guide id="3" orient="horz" pos="115">
          <p15:clr>
            <a:srgbClr val="FA7B17"/>
          </p15:clr>
        </p15:guide>
        <p15:guide id="4" orient="horz" pos="3125">
          <p15:clr>
            <a:srgbClr val="FA7B17"/>
          </p15:clr>
        </p15:guide>
        <p15:guide id="5" pos="5645">
          <p15:clr>
            <a:srgbClr val="FA7B17"/>
          </p15:clr>
        </p15:guide>
        <p15:guide id="6" orient="horz" pos="162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_3_1_1">
    <p:bg>
      <p:bgPr>
        <a:solidFill>
          <a:srgbClr val="08088C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185525" y="1362950"/>
            <a:ext cx="6519900" cy="13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88C"/>
              </a:buClr>
              <a:buSzPts val="5000"/>
              <a:buFont typeface="Arial Black"/>
              <a:buNone/>
              <a:defRPr sz="5000" b="1">
                <a:solidFill>
                  <a:srgbClr val="08088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Verdana"/>
              <a:buNone/>
              <a:defRPr sz="5200" b="1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185525" y="2702758"/>
            <a:ext cx="4389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91454" y="5245567"/>
            <a:ext cx="33699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10.05.20 Author Name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7411350" y="50202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dirty="0">
                <a:solidFill>
                  <a:srgbClr val="FFFFFF"/>
                </a:solidFill>
              </a:rPr>
              <a:t>© Brightcove Inc. All Rights Reserved.</a:t>
            </a:r>
            <a:endParaRPr sz="400" dirty="0">
              <a:solidFill>
                <a:srgbClr val="FFFFFF"/>
              </a:solidFill>
            </a:endParaRPr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1163" y="182875"/>
            <a:ext cx="1097280" cy="17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pos="115">
          <p15:clr>
            <a:srgbClr val="FA7B17"/>
          </p15:clr>
        </p15:guide>
        <p15:guide id="3" orient="horz" pos="115">
          <p15:clr>
            <a:srgbClr val="FA7B17"/>
          </p15:clr>
        </p15:guide>
        <p15:guide id="4" orient="horz" pos="3125">
          <p15:clr>
            <a:srgbClr val="FA7B17"/>
          </p15:clr>
        </p15:guide>
        <p15:guide id="5" pos="5645">
          <p15:clr>
            <a:srgbClr val="FA7B17"/>
          </p15:clr>
        </p15:guide>
        <p15:guide id="6" orient="horz" pos="162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543800" y="2247525"/>
            <a:ext cx="2742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3000"/>
              <a:buNone/>
              <a:defRPr sz="3000" b="1">
                <a:solidFill>
                  <a:srgbClr val="FF500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3600"/>
              <a:buNone/>
              <a:defRPr sz="3600" b="1">
                <a:solidFill>
                  <a:srgbClr val="FFCE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3600"/>
              <a:buNone/>
              <a:defRPr sz="3600" b="1">
                <a:solidFill>
                  <a:srgbClr val="FFCE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3600"/>
              <a:buNone/>
              <a:defRPr sz="3600" b="1">
                <a:solidFill>
                  <a:srgbClr val="FFCE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3600"/>
              <a:buNone/>
              <a:defRPr sz="3600" b="1">
                <a:solidFill>
                  <a:srgbClr val="FFCE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3600"/>
              <a:buNone/>
              <a:defRPr sz="3600" b="1">
                <a:solidFill>
                  <a:srgbClr val="FFCE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3600"/>
              <a:buNone/>
              <a:defRPr sz="3600" b="1">
                <a:solidFill>
                  <a:srgbClr val="FFCE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3600"/>
              <a:buNone/>
              <a:defRPr sz="3600" b="1">
                <a:solidFill>
                  <a:srgbClr val="FFCE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3600"/>
              <a:buNone/>
              <a:defRPr sz="3600" b="1">
                <a:solidFill>
                  <a:srgbClr val="FFCE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4572010" y="1517082"/>
            <a:ext cx="295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500"/>
              <a:buChar char="▸"/>
              <a:defRPr sz="1500"/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Google Shape;43;p6"/>
          <p:cNvSpPr txBox="1"/>
          <p:nvPr/>
        </p:nvSpPr>
        <p:spPr>
          <a:xfrm>
            <a:off x="82212" y="-498051"/>
            <a:ext cx="2170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PRESENTATION TITLE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1004350" y="2768275"/>
            <a:ext cx="3196500" cy="207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"/>
              <a:buChar char="●"/>
              <a:defRPr sz="1000">
                <a:solidFill>
                  <a:srgbClr val="FFCE00"/>
                </a:solidFill>
              </a:defRPr>
            </a:lvl1pPr>
            <a:lvl2pPr marL="914400" lvl="1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"/>
              <a:buChar char="○"/>
              <a:defRPr sz="1000">
                <a:solidFill>
                  <a:srgbClr val="FFCE00"/>
                </a:solidFill>
              </a:defRPr>
            </a:lvl2pPr>
            <a:lvl3pPr marL="1371600" lvl="2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"/>
              <a:buChar char="■"/>
              <a:defRPr sz="1000">
                <a:solidFill>
                  <a:srgbClr val="FFCE00"/>
                </a:solidFill>
              </a:defRPr>
            </a:lvl3pPr>
            <a:lvl4pPr marL="1828800" lvl="3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"/>
              <a:buChar char="●"/>
              <a:defRPr sz="1000">
                <a:solidFill>
                  <a:srgbClr val="FFCE00"/>
                </a:solidFill>
              </a:defRPr>
            </a:lvl4pPr>
            <a:lvl5pPr marL="2286000" lvl="4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"/>
              <a:buChar char="○"/>
              <a:defRPr sz="1000">
                <a:solidFill>
                  <a:srgbClr val="FFCE00"/>
                </a:solidFill>
              </a:defRPr>
            </a:lvl5pPr>
            <a:lvl6pPr marL="2743200" lvl="5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"/>
              <a:buChar char="■"/>
              <a:defRPr sz="1000">
                <a:solidFill>
                  <a:srgbClr val="FFCE00"/>
                </a:solidFill>
              </a:defRPr>
            </a:lvl6pPr>
            <a:lvl7pPr marL="3200400" lvl="6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"/>
              <a:buChar char="●"/>
              <a:defRPr sz="1000">
                <a:solidFill>
                  <a:srgbClr val="FFCE00"/>
                </a:solidFill>
              </a:defRPr>
            </a:lvl7pPr>
            <a:lvl8pPr marL="3657600" lvl="7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"/>
              <a:buChar char="○"/>
              <a:defRPr sz="1000">
                <a:solidFill>
                  <a:srgbClr val="FFCE00"/>
                </a:solidFill>
              </a:defRPr>
            </a:lvl8pPr>
            <a:lvl9pPr marL="4114800" lvl="8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000"/>
              <a:buChar char="■"/>
              <a:defRPr sz="1000">
                <a:solidFill>
                  <a:srgbClr val="FFCE00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/>
          <p:nvPr/>
        </p:nvSpPr>
        <p:spPr>
          <a:xfrm>
            <a:off x="7411350" y="50202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/>
              <a:t>© Brightcove Inc. All Rights Reserved.</a:t>
            </a:r>
            <a:endParaRPr sz="400"/>
          </a:p>
        </p:txBody>
      </p:sp>
      <p:pic>
        <p:nvPicPr>
          <p:cNvPr id="46" name="Google Shape;4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5925" y="183725"/>
            <a:ext cx="1097280" cy="17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14">
          <p15:clr>
            <a:srgbClr val="FA7B17"/>
          </p15:clr>
        </p15:guide>
        <p15:guide id="2" orient="horz" pos="116">
          <p15:clr>
            <a:srgbClr val="FA7B17"/>
          </p15:clr>
        </p15:guide>
        <p15:guide id="3" pos="5646">
          <p15:clr>
            <a:srgbClr val="FA7B17"/>
          </p15:clr>
        </p15:guide>
        <p15:guide id="4" orient="horz" pos="3124">
          <p15:clr>
            <a:srgbClr val="FA7B17"/>
          </p15:clr>
        </p15:guide>
        <p15:guide id="5" pos="2880">
          <p15:clr>
            <a:srgbClr val="FA7B17"/>
          </p15:clr>
        </p15:guide>
        <p15:guide id="6" orient="horz" pos="162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1_1">
    <p:bg>
      <p:bgPr>
        <a:solidFill>
          <a:srgbClr val="FF50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7411350" y="50202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FFFFFF"/>
                </a:solidFill>
              </a:rPr>
              <a:t>© Brightcove Inc. All Rights Reserved.</a:t>
            </a:r>
            <a:endParaRPr sz="400">
              <a:solidFill>
                <a:srgbClr val="FFFFFF"/>
              </a:solidFill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340700" y="-423050"/>
            <a:ext cx="333300" cy="333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1163" y="182875"/>
            <a:ext cx="1097280" cy="17556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93775" y="1985250"/>
            <a:ext cx="50841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3000"/>
              <a:buNone/>
              <a:defRPr sz="3000" b="1">
                <a:solidFill>
                  <a:srgbClr val="FFCE0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2"/>
          </p:nvPr>
        </p:nvSpPr>
        <p:spPr>
          <a:xfrm>
            <a:off x="493775" y="2901975"/>
            <a:ext cx="4254000" cy="3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1500"/>
              <a:buFont typeface="Arial"/>
              <a:buChar char="−"/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  <a:defRPr>
                <a:solidFill>
                  <a:srgbClr val="FFFFFF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  <a:defRPr>
                <a:solidFill>
                  <a:srgbClr val="FFFFFF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1">
  <p:cSld name="CUSTOM_1_1_1">
    <p:bg>
      <p:bgPr>
        <a:solidFill>
          <a:srgbClr val="08088C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7411350" y="50202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FFFFFF"/>
                </a:solidFill>
              </a:rPr>
              <a:t>© Brightcove Inc. All Rights Reserved.</a:t>
            </a:r>
            <a:endParaRPr sz="400">
              <a:solidFill>
                <a:srgbClr val="FFFFFF"/>
              </a:solidFill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340700" y="-423050"/>
            <a:ext cx="333300" cy="333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1163" y="182875"/>
            <a:ext cx="1097280" cy="17556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93775" y="1985250"/>
            <a:ext cx="50469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3000"/>
              <a:buNone/>
              <a:defRPr sz="3000" b="1">
                <a:solidFill>
                  <a:srgbClr val="00EAE4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 idx="2"/>
          </p:nvPr>
        </p:nvSpPr>
        <p:spPr>
          <a:xfrm>
            <a:off x="493775" y="2901975"/>
            <a:ext cx="4254000" cy="3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1500"/>
              <a:buFont typeface="Arial"/>
              <a:buChar char="−"/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  <a:defRPr>
                <a:solidFill>
                  <a:srgbClr val="FFFFFF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  <a:defRPr>
                <a:solidFill>
                  <a:srgbClr val="FFFFFF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1 2">
  <p:cSld name="CUSTOM_1_1_1_2">
    <p:bg>
      <p:bgPr>
        <a:solidFill>
          <a:srgbClr val="08088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6" y="-3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7411350" y="50202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FFFFFF"/>
                </a:solidFill>
              </a:rPr>
              <a:t>© Brightcove Inc. All Rights Reserved.</a:t>
            </a:r>
            <a:endParaRPr sz="400">
              <a:solidFill>
                <a:srgbClr val="FFFFFF"/>
              </a:solidFill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340700" y="-423050"/>
            <a:ext cx="333300" cy="333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1163" y="182875"/>
            <a:ext cx="1097280" cy="17556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3877475" y="1985250"/>
            <a:ext cx="44427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8C"/>
              </a:buClr>
              <a:buSzPts val="3000"/>
              <a:buNone/>
              <a:defRPr sz="3000" b="1">
                <a:solidFill>
                  <a:srgbClr val="08088C"/>
                </a:solidFill>
              </a:defRPr>
            </a:lvl1pPr>
            <a:lvl2pPr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2pPr>
            <a:lvl3pPr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3pPr>
            <a:lvl4pPr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4pPr>
            <a:lvl5pPr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5pPr>
            <a:lvl6pPr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6pPr>
            <a:lvl7pPr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7pPr>
            <a:lvl8pPr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8pPr>
            <a:lvl9pPr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2800"/>
              <a:buNone/>
              <a:defRPr>
                <a:solidFill>
                  <a:srgbClr val="FF5000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 idx="2"/>
          </p:nvPr>
        </p:nvSpPr>
        <p:spPr>
          <a:xfrm>
            <a:off x="4066225" y="2901975"/>
            <a:ext cx="4254000" cy="3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8C"/>
              </a:buClr>
              <a:buSzPts val="1500"/>
              <a:buFont typeface="Arial"/>
              <a:buChar char="−"/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2pPr>
            <a:lvl3pPr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3pPr>
            <a:lvl4pPr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  <a:defRPr>
                <a:solidFill>
                  <a:srgbClr val="FFFFFF"/>
                </a:solidFill>
              </a:defRPr>
            </a:lvl4pPr>
            <a:lvl5pPr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5pPr>
            <a:lvl6pPr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6pPr>
            <a:lvl7pPr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  <a:defRPr>
                <a:solidFill>
                  <a:srgbClr val="FFFFFF"/>
                </a:solidFill>
              </a:defRPr>
            </a:lvl7pPr>
            <a:lvl8pPr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○"/>
              <a:defRPr>
                <a:solidFill>
                  <a:srgbClr val="FFFFFF"/>
                </a:solidFill>
              </a:defRPr>
            </a:lvl8pPr>
            <a:lvl9pPr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494100" y="2314575"/>
            <a:ext cx="6363900" cy="23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1100"/>
              <a:buChar char="▸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rgbClr val="08088C"/>
              </a:buClr>
              <a:buSzPts val="1100"/>
              <a:buChar char="−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494100" y="851300"/>
            <a:ext cx="8102100" cy="2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8C"/>
              </a:buClr>
              <a:buSzPts val="3000"/>
              <a:buNone/>
              <a:defRPr sz="3000" b="1">
                <a:solidFill>
                  <a:srgbClr val="08088C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ubTitle" idx="2"/>
          </p:nvPr>
        </p:nvSpPr>
        <p:spPr>
          <a:xfrm>
            <a:off x="494100" y="1339767"/>
            <a:ext cx="44049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/>
            </a:lvl1pPr>
            <a:lvl2pPr lvl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7411350" y="50202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/>
              <a:t>© Brightcove Inc. All Rights Reserved.</a:t>
            </a:r>
            <a:endParaRPr sz="400"/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5925" y="183725"/>
            <a:ext cx="1097280" cy="17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2">
  <p:cSld name="CUSTOM_5_1_2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3"/>
          <p:cNvSpPr txBox="1"/>
          <p:nvPr/>
        </p:nvSpPr>
        <p:spPr>
          <a:xfrm>
            <a:off x="7411350" y="5020242"/>
            <a:ext cx="15471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/>
              <a:t>© Brightcove Inc. All Rights Reserved.</a:t>
            </a:r>
            <a:endParaRPr sz="40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5925" y="183725"/>
            <a:ext cx="1097280" cy="17556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494100" y="394100"/>
            <a:ext cx="8102100" cy="2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000"/>
              </a:buClr>
              <a:buSzPts val="3000"/>
              <a:buNone/>
              <a:defRPr sz="3000" b="1">
                <a:solidFill>
                  <a:srgbClr val="FF500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subTitle" idx="1"/>
          </p:nvPr>
        </p:nvSpPr>
        <p:spPr>
          <a:xfrm>
            <a:off x="494100" y="882567"/>
            <a:ext cx="44049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/>
            </a:lvl1pPr>
            <a:lvl2pPr lvl="1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8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63" r:id="rId5"/>
    <p:sldLayoutId id="2147483664" r:id="rId6"/>
    <p:sldLayoutId id="2147483670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17">
          <p15:clr>
            <a:srgbClr val="EA4335"/>
          </p15:clr>
        </p15:guide>
        <p15:guide id="2" pos="2880">
          <p15:clr>
            <a:srgbClr val="EA4335"/>
          </p15:clr>
        </p15:guide>
        <p15:guide id="3" pos="5643">
          <p15:clr>
            <a:srgbClr val="EA4335"/>
          </p15:clr>
        </p15:guide>
        <p15:guide id="4" orient="horz" pos="114">
          <p15:clr>
            <a:srgbClr val="EA4335"/>
          </p15:clr>
        </p15:guide>
        <p15:guide id="5" orient="horz" pos="3126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917">
          <p15:clr>
            <a:srgbClr val="EA4335"/>
          </p15:clr>
        </p15:guide>
        <p15:guide id="8" pos="3843">
          <p15:clr>
            <a:srgbClr val="EA4335"/>
          </p15:clr>
        </p15:guide>
        <p15:guide id="9" orient="horz">
          <p15:clr>
            <a:srgbClr val="EA4335"/>
          </p15:clr>
        </p15:guide>
        <p15:guide id="10">
          <p15:clr>
            <a:srgbClr val="EA4335"/>
          </p15:clr>
        </p15:guide>
        <p15:guide id="11" pos="5760">
          <p15:clr>
            <a:srgbClr val="EA4335"/>
          </p15:clr>
        </p15:guide>
        <p15:guide id="12" orient="horz" pos="3240">
          <p15:clr>
            <a:srgbClr val="EA4335"/>
          </p15:clr>
        </p15:guide>
        <p15:guide id="13" pos="1440">
          <p15:clr>
            <a:srgbClr val="EA4335"/>
          </p15:clr>
        </p15:guide>
        <p15:guide id="14" pos="4320">
          <p15:clr>
            <a:srgbClr val="EA4335"/>
          </p15:clr>
        </p15:guide>
        <p15:guide id="15" orient="horz" pos="7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10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5392E-3909-8642-827B-053E42829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Block Codes with Embedded Quantization Step Size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6113C-F6A4-B5DE-45DC-D8513A0E8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000" y="3458130"/>
            <a:ext cx="4389000" cy="9213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Montserrat" panose="00000500000000000000" pitchFamily="2" charset="0"/>
              </a:rPr>
              <a:t>Yuriy Reznik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Montserrat" panose="00000500000000000000" pitchFamily="2" charset="0"/>
              </a:rPr>
              <a:t>Brightcove, Inc.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Montserrat" panose="00000500000000000000" pitchFamily="2" charset="0"/>
              </a:rPr>
              <a:t>Seattle, WA, USA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4CFD1-92FF-127E-E747-5C6601AC77D2}"/>
              </a:ext>
            </a:extLst>
          </p:cNvPr>
          <p:cNvSpPr txBox="1"/>
          <p:nvPr/>
        </p:nvSpPr>
        <p:spPr>
          <a:xfrm>
            <a:off x="4267113" y="3317637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>
                <a:solidFill>
                  <a:srgbClr val="FF0000"/>
                </a:solidFill>
                <a:latin typeface="Montserrat ExtraBold" panose="00000900000000000000" pitchFamily="2" charset="0"/>
              </a:rPr>
              <a:t>DCC</a:t>
            </a:r>
            <a:endParaRPr lang="en-US" sz="4400" i="1" dirty="0">
              <a:solidFill>
                <a:srgbClr val="FF0000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E8EF91-9F9E-2FCE-67A5-519FD941EFD8}"/>
              </a:ext>
            </a:extLst>
          </p:cNvPr>
          <p:cNvSpPr txBox="1"/>
          <p:nvPr/>
        </p:nvSpPr>
        <p:spPr>
          <a:xfrm>
            <a:off x="6705425" y="3502302"/>
            <a:ext cx="2186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C000"/>
                </a:solidFill>
                <a:latin typeface="Montserrat" panose="00000500000000000000" pitchFamily="2" charset="0"/>
              </a:rPr>
              <a:t>Data </a:t>
            </a:r>
          </a:p>
          <a:p>
            <a:r>
              <a:rPr lang="en-US" sz="1600" b="1" i="1" dirty="0">
                <a:solidFill>
                  <a:srgbClr val="FFC000"/>
                </a:solidFill>
                <a:latin typeface="Montserrat" panose="00000500000000000000" pitchFamily="2" charset="0"/>
              </a:rPr>
              <a:t>Compression</a:t>
            </a:r>
          </a:p>
          <a:p>
            <a:r>
              <a:rPr lang="en-US" sz="1600" b="1" i="1" dirty="0">
                <a:solidFill>
                  <a:srgbClr val="FFC000"/>
                </a:solidFill>
                <a:latin typeface="Montserrat" panose="00000500000000000000" pitchFamily="2" charset="0"/>
              </a:rPr>
              <a:t>Conference </a:t>
            </a:r>
            <a:endParaRPr lang="en-US" sz="1000" b="1" i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E45815-A3A7-ADBF-F939-A36A6411D54C}"/>
              </a:ext>
            </a:extLst>
          </p:cNvPr>
          <p:cNvSpPr txBox="1"/>
          <p:nvPr/>
        </p:nvSpPr>
        <p:spPr>
          <a:xfrm>
            <a:off x="6705425" y="4333299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March 21-24, 2023</a:t>
            </a:r>
          </a:p>
          <a:p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Snowbird, UT</a:t>
            </a:r>
          </a:p>
        </p:txBody>
      </p:sp>
    </p:spTree>
    <p:extLst>
      <p:ext uri="{BB962C8B-B14F-4D97-AF65-F5344CB8AC3E}">
        <p14:creationId xmlns:p14="http://schemas.microsoft.com/office/powerpoint/2010/main" val="283699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959F550-1F9B-9E93-515A-7DE667BC7B29}"/>
              </a:ext>
            </a:extLst>
          </p:cNvPr>
          <p:cNvGrpSpPr/>
          <p:nvPr/>
        </p:nvGrpSpPr>
        <p:grpSpPr>
          <a:xfrm>
            <a:off x="5557839" y="2401382"/>
            <a:ext cx="3640984" cy="2631492"/>
            <a:chOff x="5557839" y="2444246"/>
            <a:chExt cx="3640984" cy="26314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6B6060-65A6-DD96-349E-9F4BC9AF4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7839" y="2444246"/>
              <a:ext cx="3228974" cy="221958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09F5D1-898B-4B68-BFC3-0146F789AC39}"/>
                </a:ext>
              </a:extLst>
            </p:cNvPr>
            <p:cNvSpPr txBox="1"/>
            <p:nvPr/>
          </p:nvSpPr>
          <p:spPr>
            <a:xfrm>
              <a:off x="5686431" y="4614073"/>
              <a:ext cx="3512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(*) T. Cover and J. Thomas, “Elements of Information Theory”, Wiley, NY, 1991.</a:t>
              </a:r>
              <a:r>
                <a:rPr lang="en-US" sz="8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(**) H. Chen, K-N. Ngan, “Recent advances in rate control for video coding,” Signal Processing: Image Communication, vol. 22, no. 1, 2007, pp 19-38</a:t>
              </a:r>
              <a:endParaRPr lang="en-US" sz="600" dirty="0"/>
            </a:p>
          </p:txBody>
        </p: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C908BE-F1EF-43A1-8F4D-2667DFE7E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098" y="874252"/>
            <a:ext cx="5296919" cy="4269248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Rate control module in video coding</a:t>
            </a:r>
            <a:endParaRPr lang="en-US" sz="1200" dirty="0"/>
          </a:p>
          <a:p>
            <a:pPr marL="227013" indent="233363"/>
            <a:r>
              <a:rPr lang="en-US" dirty="0"/>
              <a:t>A unit ensuring that overall bitrate approaching target rate R</a:t>
            </a:r>
          </a:p>
          <a:p>
            <a:pPr marL="684213" lvl="1" indent="233363"/>
            <a:r>
              <a:rPr lang="en-US" dirty="0"/>
              <a:t>achieving best quality (or minimum distortion D)</a:t>
            </a:r>
          </a:p>
          <a:p>
            <a:pPr marL="684213" lvl="1" indent="233363"/>
            <a:r>
              <a:rPr lang="en-US" dirty="0"/>
              <a:t>within certain constraints (decode buffer size, max rate, etc.)</a:t>
            </a:r>
          </a:p>
          <a:p>
            <a:pPr marL="227013" indent="233363"/>
            <a:r>
              <a:rPr lang="en-US" dirty="0"/>
              <a:t>It does it by adjusting quantization step sizes in the bitstream:</a:t>
            </a:r>
          </a:p>
          <a:p>
            <a:pPr marL="684213" lvl="1" indent="233363"/>
            <a:r>
              <a:rPr lang="en-US" dirty="0"/>
              <a:t>Pictures/slices = have “quant” or “QP” parameter in headers</a:t>
            </a:r>
          </a:p>
          <a:p>
            <a:pPr marL="684213" lvl="1" indent="233363"/>
            <a:r>
              <a:rPr lang="en-US" dirty="0"/>
              <a:t>Macroblocks/CTUs = allow transmission of “Delta QPs”</a:t>
            </a:r>
          </a:p>
          <a:p>
            <a:pPr marL="227013" indent="233363"/>
            <a:r>
              <a:rPr lang="en-US" dirty="0"/>
              <a:t>Two levels of rate adaptations:</a:t>
            </a:r>
          </a:p>
          <a:p>
            <a:pPr marL="684213" lvl="1" indent="233363"/>
            <a:r>
              <a:rPr lang="en-US" dirty="0"/>
              <a:t>Frame-level bit allocation and QP derivation, and</a:t>
            </a:r>
          </a:p>
          <a:p>
            <a:pPr marL="684213" lvl="1" indent="233363"/>
            <a:r>
              <a:rPr lang="en-US" dirty="0"/>
              <a:t>Macroblock or CTU-level bit allocation and </a:t>
            </a:r>
            <a:r>
              <a:rPr lang="en-US" dirty="0" err="1"/>
              <a:t>DeltaQP</a:t>
            </a:r>
            <a:r>
              <a:rPr lang="en-US" dirty="0"/>
              <a:t> derivation</a:t>
            </a:r>
          </a:p>
          <a:p>
            <a:pPr marL="227013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sz="1600" b="1" dirty="0"/>
              <a:t>Models used to implement rate control methods</a:t>
            </a:r>
          </a:p>
          <a:p>
            <a:pPr marL="227013" indent="233363"/>
            <a:r>
              <a:rPr lang="en-US" dirty="0"/>
              <a:t>Typically influenced by information-theory concepts (*):</a:t>
            </a:r>
          </a:p>
          <a:p>
            <a:pPr marL="684213" lvl="1" indent="233363"/>
            <a:r>
              <a:rPr lang="en-US" dirty="0"/>
              <a:t>rate-distortion characteristic of a source (e.g. RD of Gaussian source)</a:t>
            </a:r>
          </a:p>
          <a:p>
            <a:pPr marL="684213" lvl="1" indent="233363"/>
            <a:r>
              <a:rPr lang="en-US" dirty="0"/>
              <a:t>operational rate-distortion characteristic, which is expected to be 	similar to an idealized rate-distortion curve</a:t>
            </a:r>
          </a:p>
          <a:p>
            <a:pPr marL="227013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sz="1600" b="1" dirty="0"/>
              <a:t>Questions</a:t>
            </a:r>
          </a:p>
          <a:p>
            <a:pPr marL="227013" indent="233363"/>
            <a:r>
              <a:rPr lang="en-US" sz="1050" dirty="0"/>
              <a:t>When we transmit QPs do we still solve the classic “quantization problem”?</a:t>
            </a:r>
          </a:p>
          <a:p>
            <a:pPr marL="227013" indent="233363"/>
            <a:r>
              <a:rPr lang="en-US" sz="1050" dirty="0"/>
              <a:t>How does transmission of QPs affect the performance of such codes?</a:t>
            </a:r>
          </a:p>
          <a:p>
            <a:pPr marL="227013" indent="233363"/>
            <a:r>
              <a:rPr lang="en-US" sz="1050" dirty="0"/>
              <a:t>Does the use of classic R(D) models still appropriate in this application?</a:t>
            </a:r>
          </a:p>
          <a:p>
            <a:pPr marL="0" indent="0">
              <a:buNone/>
            </a:pPr>
            <a:endParaRPr lang="en-US" sz="900" b="1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Motivational example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1C0645-D3C1-8476-5670-C89857ACF3A1}"/>
              </a:ext>
            </a:extLst>
          </p:cNvPr>
          <p:cNvGrpSpPr/>
          <p:nvPr/>
        </p:nvGrpSpPr>
        <p:grpSpPr>
          <a:xfrm>
            <a:off x="5478796" y="1056390"/>
            <a:ext cx="3512392" cy="1795323"/>
            <a:chOff x="5331488" y="1056390"/>
            <a:chExt cx="3659700" cy="18253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EFE41B8-7CEA-9B86-C84B-48DB6A40847F}"/>
                    </a:ext>
                  </a:extLst>
                </p:cNvPr>
                <p:cNvSpPr txBox="1"/>
                <p:nvPr/>
              </p:nvSpPr>
              <p:spPr>
                <a:xfrm>
                  <a:off x="6811821" y="2392315"/>
                  <a:ext cx="2072223" cy="489392"/>
                </a:xfrm>
                <a:prstGeom prst="rect">
                  <a:avLst/>
                </a:prstGeom>
                <a:noFill/>
                <a:ln w="12700">
                  <a:solidFill>
                    <a:schemeClr val="dk1">
                      <a:shade val="95000"/>
                      <a:satMod val="10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05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105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050" i="1" dirty="0" smtClean="0">
                            <a:latin typeface="Cambria Math" panose="02040503050406030204" pitchFamily="18" charset="0"/>
                          </a:rPr>
                          <m:t> =</m:t>
                        </m:r>
                        <m:limLow>
                          <m:limLowPr>
                            <m:ctrlPr>
                              <a:rPr lang="en-US" sz="1050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050" i="0" dirty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US" sz="105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050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105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050" b="0" i="1" dirty="0" smtClean="0">
                                    <a:latin typeface="Cambria Math" panose="02040503050406030204" pitchFamily="18" charset="0"/>
                                  </a:rPr>
                                  <m:t>𝑄𝑃</m:t>
                                </m:r>
                                <m:r>
                                  <a:rPr lang="en-US" sz="1050" b="0" i="1" dirty="0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sSup>
                                  <m:sSupPr>
                                    <m:ctrlPr>
                                      <a:rPr lang="en-US" sz="105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050" b="0" i="1" dirty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sz="105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050" b="0" i="1" dirty="0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e>
                                      <m:sup>
                                        <m:r>
                                          <a:rPr lang="en-US" sz="1050" b="0" i="1" dirty="0" smtClean="0">
                                            <a:latin typeface="Cambria Math" panose="02040503050406030204" pitchFamily="18" charset="0"/>
                                          </a:rPr>
                                          <m:t>`</m:t>
                                        </m:r>
                                      </m:sup>
                                    </m:sSup>
                                  </m:sup>
                                </m:sSup>
                              </m:e>
                              <m:e>
                                <m:r>
                                  <a:rPr lang="en-US" sz="105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b="0" i="0" dirty="0" smtClean="0">
                                    <a:latin typeface="Cambria Math" panose="02040503050406030204" pitchFamily="18" charset="0"/>
                                  </a:rPr>
                                  <m:t>buffer</m:t>
                                </m:r>
                                <m:r>
                                  <a:rPr lang="en-US" sz="105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50" b="0" i="0" dirty="0" smtClean="0">
                                    <a:latin typeface="Cambria Math" panose="02040503050406030204" pitchFamily="18" charset="0"/>
                                  </a:rPr>
                                  <m:t>constraints</m:t>
                                </m:r>
                              </m:e>
                            </m:eqArr>
                          </m:lim>
                        </m:limLow>
                        <m:r>
                          <a:rPr lang="en-US" sz="1050" i="1" dirty="0" smtClean="0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sz="105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105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050" b="0" i="1" dirty="0" smtClean="0">
                            <a:latin typeface="Cambria Math" panose="02040503050406030204" pitchFamily="18" charset="0"/>
                          </a:rPr>
                          <m:t>𝑄𝑃</m:t>
                        </m:r>
                        <m:r>
                          <a:rPr lang="en-US" sz="105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EFE41B8-7CEA-9B86-C84B-48DB6A4084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1821" y="2392315"/>
                  <a:ext cx="2072223" cy="48939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dk1">
                      <a:shade val="95000"/>
                      <a:satMod val="10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4570AB-678A-1783-4309-F20C0A9C2584}"/>
                </a:ext>
              </a:extLst>
            </p:cNvPr>
            <p:cNvGrpSpPr/>
            <p:nvPr/>
          </p:nvGrpSpPr>
          <p:grpSpPr>
            <a:xfrm>
              <a:off x="5331488" y="1056390"/>
              <a:ext cx="3659700" cy="1211713"/>
              <a:chOff x="5470892" y="1649545"/>
              <a:chExt cx="3659700" cy="121171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115BAB4-A658-4871-C1AF-BCAAC32FCC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0892" y="1649545"/>
                <a:ext cx="3659700" cy="121171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2616EC-79E2-C32E-5B01-D898B08883FF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58" y="2331930"/>
                    <a:ext cx="520810" cy="25033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000" b="0" i="0" dirty="0" smtClean="0">
                              <a:latin typeface="Cambria Math" panose="02040503050406030204" pitchFamily="18" charset="0"/>
                            </a:rPr>
                            <m:t>QP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2616EC-79E2-C32E-5B01-D898B08883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58" y="2331930"/>
                    <a:ext cx="520810" cy="25033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3767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Some known facts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B8D752-B95B-56B5-C9D7-A287DF9F0D97}"/>
              </a:ext>
            </a:extLst>
          </p:cNvPr>
          <p:cNvGrpSpPr/>
          <p:nvPr/>
        </p:nvGrpSpPr>
        <p:grpSpPr>
          <a:xfrm>
            <a:off x="6501674" y="843535"/>
            <a:ext cx="2215282" cy="2135022"/>
            <a:chOff x="6300430" y="564543"/>
            <a:chExt cx="2394919" cy="240635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2BCA45A-DB13-DFFE-2026-0B91C7A02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0430" y="564543"/>
              <a:ext cx="2394919" cy="240635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25D9C31-7185-A9B4-D7BA-5F4E15DE14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4533" y="728390"/>
              <a:ext cx="2026328" cy="2007278"/>
            </a:xfrm>
            <a:prstGeom prst="line">
              <a:avLst/>
            </a:prstGeom>
            <a:ln w="158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4098" y="874252"/>
                <a:ext cx="5881994" cy="42692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600" b="1" dirty="0"/>
                  <a:t>Uniform quantization </a:t>
                </a:r>
                <a:endParaRPr lang="en-US" sz="1200" dirty="0"/>
              </a:p>
              <a:p>
                <a:pPr marL="227013" indent="233363"/>
                <a:r>
                  <a:rPr lang="en-US" dirty="0"/>
                  <a:t>Effectively a map: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endParaRPr lang="en-US" dirty="0"/>
              </a:p>
              <a:p>
                <a:pPr marL="684213" lvl="1" indent="233363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– real-valued random variable,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pPr marL="684213" lvl="1" indent="233363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– quantized output,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9"/>
                                  </m:r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sup>
                            </m:sSubSup>
                          </m:e>
                        </m:d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684213" lvl="1" indent="23336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– step size</a:t>
                </a:r>
              </a:p>
              <a:p>
                <a:pPr marL="227013" indent="233363"/>
                <a:r>
                  <a:rPr lang="en-US" dirty="0"/>
                  <a:t>The simplest 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⌊"/>
                        <m:endChr m:val="⌋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+1/2</m:t>
                        </m:r>
                      </m:e>
                    </m:d>
                  </m:oMath>
                </a14:m>
                <a:r>
                  <a:rPr lang="en-US" dirty="0"/>
                  <a:t>         (uniform mid-tread quantizer)</a:t>
                </a:r>
              </a:p>
              <a:p>
                <a:pPr marL="0" indent="0">
                  <a:buNone/>
                </a:pPr>
                <a:endParaRPr lang="en-US" sz="800" b="1" dirty="0"/>
              </a:p>
              <a:p>
                <a:pPr marL="0" indent="0">
                  <a:buNone/>
                </a:pPr>
                <a:r>
                  <a:rPr lang="en-US" sz="1600" b="1" dirty="0"/>
                  <a:t>Performance in high-fidelity regime </a:t>
                </a:r>
                <a:endParaRPr lang="en-US" dirty="0"/>
              </a:p>
              <a:p>
                <a:pPr marL="227013" indent="233363">
                  <a:spcAft>
                    <a:spcPts val="200"/>
                  </a:spcAft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Riemann-integrable, then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, the following holds (*):</a:t>
                </a:r>
              </a:p>
              <a:p>
                <a:pPr marL="2270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marL="227013" indent="0">
                  <a:buNone/>
                </a:pPr>
                <a:endParaRPr lang="en-US" sz="600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600" b="1" dirty="0"/>
                  <a:t>Operational rate-distortion function of uniform quantizer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27013" indent="23336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– encoding bitrate,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p>
                        </m:sSup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227013" indent="233363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- type distortion: 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2270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)|</m:t>
                          </m:r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  <a:p>
                <a:pPr marL="227013" indent="233363">
                  <a:spcAft>
                    <a:spcPts val="200"/>
                  </a:spcAft>
                </a:pPr>
                <a:r>
                  <a:rPr lang="en-US" dirty="0"/>
                  <a:t>Then,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227013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700" dirty="0"/>
              </a:p>
              <a:p>
                <a:pPr indent="-223838"/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/>
                  <a:t> term is the most important. </a:t>
                </a:r>
                <a:endParaRPr lang="en-US" sz="700" dirty="0"/>
              </a:p>
              <a:p>
                <a:pPr marL="0" indent="0">
                  <a:buNone/>
                </a:pPr>
                <a:endParaRPr lang="en-US" sz="9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900" b="1" dirty="0"/>
              </a:p>
            </p:txBody>
          </p:sp>
        </mc:Choice>
        <mc:Fallback xmlns="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4098" y="874252"/>
                <a:ext cx="5881994" cy="4269248"/>
              </a:xfrm>
              <a:blipFill>
                <a:blip r:embed="rId7"/>
                <a:stretch>
                  <a:fillRect l="-2073" t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94579CAF-152E-09C0-7137-844E219D6AA2}"/>
              </a:ext>
            </a:extLst>
          </p:cNvPr>
          <p:cNvGrpSpPr/>
          <p:nvPr/>
        </p:nvGrpSpPr>
        <p:grpSpPr>
          <a:xfrm>
            <a:off x="6364038" y="3050381"/>
            <a:ext cx="2465638" cy="1752483"/>
            <a:chOff x="6158389" y="3114374"/>
            <a:chExt cx="2660333" cy="187931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5CC24D-2B6B-C9D7-70DD-0463A9F1C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58389" y="3114374"/>
              <a:ext cx="2660333" cy="187931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B968E2B-2DDB-A48C-A5C2-AEF0AC6878D4}"/>
                    </a:ext>
                  </a:extLst>
                </p:cNvPr>
                <p:cNvSpPr txBox="1"/>
                <p:nvPr/>
              </p:nvSpPr>
              <p:spPr>
                <a:xfrm>
                  <a:off x="6316331" y="3746253"/>
                  <a:ext cx="175810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B968E2B-2DDB-A48C-A5C2-AEF0AC6878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6331" y="3746253"/>
                  <a:ext cx="1758104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1D127F-34A4-7AF1-9108-94337EA7C916}"/>
                </a:ext>
              </a:extLst>
            </p:cNvPr>
            <p:cNvSpPr/>
            <p:nvPr/>
          </p:nvSpPr>
          <p:spPr>
            <a:xfrm>
              <a:off x="6220916" y="4717959"/>
              <a:ext cx="159026" cy="174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83095D-F03D-E6D0-716C-05DEB239956F}"/>
              </a:ext>
            </a:extLst>
          </p:cNvPr>
          <p:cNvSpPr txBox="1"/>
          <p:nvPr/>
        </p:nvSpPr>
        <p:spPr>
          <a:xfrm>
            <a:off x="6364037" y="4774168"/>
            <a:ext cx="271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(*) T. Cover and J. Thomas, “Elements of Information Theory”, Wiley, NY, 1991.</a:t>
            </a:r>
            <a:endParaRPr lang="en-US" sz="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6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4097" y="874252"/>
                <a:ext cx="5685508" cy="40219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600" b="1" dirty="0"/>
                  <a:t>Quantizer</a:t>
                </a:r>
                <a:endParaRPr lang="en-US" sz="1200" dirty="0"/>
              </a:p>
              <a:p>
                <a:pPr marL="227013" indent="233363"/>
                <a:r>
                  <a:rPr lang="en-US" dirty="0"/>
                  <a:t>Input: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,….,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– samples from variable x;  quantized output: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,….,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227013" indent="233363"/>
                <a:r>
                  <a:rPr lang="en-US" dirty="0"/>
                  <a:t>Step size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– integer,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– constant):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2270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1600" b="1" dirty="0"/>
                  <a:t>Block code</a:t>
                </a:r>
                <a:endParaRPr lang="en-US" dirty="0"/>
              </a:p>
              <a:p>
                <a:pPr marL="227013" indent="233363"/>
                <a:r>
                  <a:rPr lang="en-US" dirty="0"/>
                  <a:t>Send parameter </a:t>
                </a:r>
                <a:r>
                  <a:rPr lang="en-US" i="1" dirty="0"/>
                  <a:t>q</a:t>
                </a:r>
                <a:r>
                  <a:rPr lang="en-US" dirty="0"/>
                  <a:t>, encoded any monotonic code for integers</a:t>
                </a:r>
              </a:p>
              <a:p>
                <a:pPr marL="227013" indent="233363"/>
                <a:r>
                  <a:rPr lang="en-US" dirty="0"/>
                  <a:t>Send quantized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,…., 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bSup>
                  </m:oMath>
                </a14:m>
                <a:r>
                  <a:rPr lang="en-US" dirty="0"/>
                  <a:t> , encoded by arithmetic codes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27013" indent="233363"/>
                <a:r>
                  <a:rPr lang="en-US" dirty="0"/>
                  <a:t>B</a:t>
                </a:r>
                <a:r>
                  <a:rPr lang="en-US" b="0" dirty="0"/>
                  <a:t>itstream 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270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&gt;&lt;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,….,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marL="227013" indent="0">
                  <a:buNone/>
                </a:pPr>
                <a:endParaRPr lang="en-US" sz="300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600" b="1" dirty="0"/>
                  <a:t>Operational rate-distortion function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27013" indent="233363"/>
                <a:r>
                  <a:rPr lang="en-US" i="1" dirty="0"/>
                  <a:t>n</a:t>
                </a:r>
                <a:r>
                  <a:rPr lang="en-US" dirty="0"/>
                  <a:t> – block length</a:t>
                </a:r>
              </a:p>
              <a:p>
                <a:pPr marL="227013" indent="233363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– distortion</a:t>
                </a:r>
              </a:p>
              <a:p>
                <a:pPr marL="227013" indent="233363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– per-sample bitrate: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270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→0 </m:t>
                          </m:r>
                        </m:e>
                      </m:groupCh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233362" indent="0">
                  <a:buNone/>
                </a:pPr>
                <a:endParaRPr lang="en-US" sz="300" dirty="0"/>
              </a:p>
              <a:p>
                <a:pPr indent="-223838"/>
                <a:r>
                  <a:rPr lang="en-US" dirty="0"/>
                  <a:t>In comparison with regular uniform quantizer, we observe that the transmission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</m:oMath>
                </a14:m>
                <a:r>
                  <a:rPr lang="en-US" dirty="0"/>
                  <a:t> increases the bitrate of a block code by a factor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sz="9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900" b="1" dirty="0"/>
              </a:p>
            </p:txBody>
          </p:sp>
        </mc:Choice>
        <mc:Fallback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4097" y="874252"/>
                <a:ext cx="5685508" cy="4021944"/>
              </a:xfrm>
              <a:blipFill>
                <a:blip r:embed="rId4"/>
                <a:stretch>
                  <a:fillRect l="-2144" t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4564FBE-F3E2-5E12-AF5A-D6FD73030BDE}"/>
              </a:ext>
            </a:extLst>
          </p:cNvPr>
          <p:cNvGrpSpPr/>
          <p:nvPr/>
        </p:nvGrpSpPr>
        <p:grpSpPr>
          <a:xfrm>
            <a:off x="6109718" y="3078572"/>
            <a:ext cx="2827113" cy="1917639"/>
            <a:chOff x="5917185" y="1262923"/>
            <a:chExt cx="2983667" cy="26176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486982D-A857-7CDE-2B83-011D0B24C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6356" y="1262923"/>
              <a:ext cx="2724496" cy="26176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B968E2B-2DDB-A48C-A5C2-AEF0AC6878D4}"/>
                    </a:ext>
                  </a:extLst>
                </p:cNvPr>
                <p:cNvSpPr txBox="1"/>
                <p:nvPr/>
              </p:nvSpPr>
              <p:spPr>
                <a:xfrm>
                  <a:off x="5917185" y="2757438"/>
                  <a:ext cx="1758104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1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1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 dirty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1100" i="1" dirty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B968E2B-2DDB-A48C-A5C2-AEF0AC6878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7185" y="2757438"/>
                  <a:ext cx="1758104" cy="261610"/>
                </a:xfrm>
                <a:prstGeom prst="rect">
                  <a:avLst/>
                </a:prstGeom>
                <a:blipFill>
                  <a:blip r:embed="rId8"/>
                  <a:stretch>
                    <a:fillRect b="-451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42E6E29-15E6-A386-7FC2-D9D9D642B684}"/>
                    </a:ext>
                  </a:extLst>
                </p:cNvPr>
                <p:cNvSpPr txBox="1"/>
                <p:nvPr/>
              </p:nvSpPr>
              <p:spPr>
                <a:xfrm>
                  <a:off x="6603595" y="2062584"/>
                  <a:ext cx="1758104" cy="4726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func>
                          <m:func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1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1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 dirty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1100" i="1" dirty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42E6E29-15E6-A386-7FC2-D9D9D642B6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3595" y="2062584"/>
                  <a:ext cx="1758104" cy="472694"/>
                </a:xfrm>
                <a:prstGeom prst="rect">
                  <a:avLst/>
                </a:prstGeom>
                <a:blipFill>
                  <a:blip r:embed="rId9"/>
                  <a:stretch>
                    <a:fillRect b="-228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008C4D-5688-3F00-A544-3967F788A1A3}"/>
                </a:ext>
              </a:extLst>
            </p:cNvPr>
            <p:cNvSpPr/>
            <p:nvPr/>
          </p:nvSpPr>
          <p:spPr>
            <a:xfrm>
              <a:off x="6220916" y="3477555"/>
              <a:ext cx="159026" cy="174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Code with embedded step size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BE460-48D7-3FD4-9C0A-C533F007485F}"/>
              </a:ext>
            </a:extLst>
          </p:cNvPr>
          <p:cNvGrpSpPr/>
          <p:nvPr/>
        </p:nvGrpSpPr>
        <p:grpSpPr>
          <a:xfrm>
            <a:off x="6501674" y="843535"/>
            <a:ext cx="2215282" cy="2135022"/>
            <a:chOff x="6300430" y="564543"/>
            <a:chExt cx="2394919" cy="240635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0D3E95B-5B30-3CA1-A2FB-242DD59A5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00430" y="564543"/>
              <a:ext cx="2394919" cy="2406351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6CF93E-7AF4-D5D2-D27E-8DB7E80AA0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4533" y="728390"/>
              <a:ext cx="2026328" cy="2007278"/>
            </a:xfrm>
            <a:prstGeom prst="line">
              <a:avLst/>
            </a:prstGeom>
            <a:ln w="158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78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A related mathematical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4100" y="874252"/>
                <a:ext cx="5606165" cy="42692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600" b="1" dirty="0"/>
                  <a:t>Consider now the following problem:</a:t>
                </a:r>
                <a:endParaRPr lang="en-US" sz="1200" dirty="0"/>
              </a:p>
              <a:p>
                <a:pPr marL="227013" indent="233363"/>
                <a:r>
                  <a:rPr lang="en-US" dirty="0"/>
                  <a:t>Given n irrational numbers: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,….,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find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,….,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such that</a:t>
                </a:r>
              </a:p>
              <a:p>
                <a:pPr marL="2270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indent="-223838">
                  <a:spcAft>
                    <a:spcPts val="400"/>
                  </a:spcAft>
                </a:pPr>
                <a:r>
                  <a:rPr lang="en-US" dirty="0"/>
                  <a:t>This problem is remarkably old and known in mathematics as </a:t>
                </a:r>
                <a:r>
                  <a:rPr lang="en-US" i="1" dirty="0"/>
                  <a:t>simultaneous Diophantine approximations</a:t>
                </a:r>
                <a:r>
                  <a:rPr lang="en-US" dirty="0"/>
                  <a:t> (named after Diophantus of Alexandria, 200s BC)</a:t>
                </a:r>
              </a:p>
              <a:p>
                <a:pPr marL="0" indent="0">
                  <a:buNone/>
                </a:pPr>
                <a:r>
                  <a:rPr lang="en-US" sz="1600" b="1" dirty="0"/>
                  <a:t>Performance of Diophantine approximations:</a:t>
                </a:r>
                <a:endParaRPr lang="en-US" dirty="0"/>
              </a:p>
              <a:p>
                <a:pPr marL="227013" indent="233363"/>
                <a:r>
                  <a:rPr lang="en-US" b="0" dirty="0"/>
                  <a:t>There exists infinitely many </a:t>
                </a:r>
                <a:r>
                  <a:rPr lang="en-US" dirty="0"/>
                  <a:t>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,….,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such that (*):</a:t>
                </a:r>
              </a:p>
              <a:p>
                <a:pPr marL="2270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1+1/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1+1/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227013" indent="233363">
                  <a:spcBef>
                    <a:spcPts val="200"/>
                  </a:spcBef>
                </a:pPr>
                <a:r>
                  <a:rPr lang="en-US" dirty="0"/>
                  <a:t>This is a significant improvement over a trivial bound: </a:t>
                </a:r>
              </a:p>
              <a:p>
                <a:pPr marL="2270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600" b="1" dirty="0"/>
                  <a:t>Connection to quantization: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indent="-223838"/>
                <a:r>
                  <a:rPr lang="en-US" dirty="0"/>
                  <a:t>Given a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,….,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and quantizer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we see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maps quantizer design to the Diophantine approximation problem!</a:t>
                </a:r>
              </a:p>
              <a:p>
                <a:pPr indent="-223838"/>
                <a:r>
                  <a:rPr lang="en-US" dirty="0"/>
                  <a:t>However, in quantization, the distortion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/>
                  <a:t> is normally computed by assuming full range of possible values of random variable x. </a:t>
                </a:r>
              </a:p>
              <a:p>
                <a:pPr indent="-223838"/>
                <a:r>
                  <a:rPr lang="en-US" dirty="0"/>
                  <a:t>In approximation problem, we compute distortion only for a given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,….,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!</a:t>
                </a:r>
              </a:p>
              <a:p>
                <a:pPr indent="-223838"/>
                <a:r>
                  <a:rPr lang="en-US" dirty="0"/>
                  <a:t>But if we only transmit this block – this is the correct metric!</a:t>
                </a:r>
              </a:p>
              <a:p>
                <a:pPr marL="0" indent="0">
                  <a:buNone/>
                </a:pPr>
                <a:endParaRPr lang="en-US" sz="9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900" b="1" dirty="0"/>
              </a:p>
            </p:txBody>
          </p:sp>
        </mc:Choice>
        <mc:Fallback xmlns="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4100" y="874252"/>
                <a:ext cx="5606165" cy="4269248"/>
              </a:xfrm>
              <a:blipFill>
                <a:blip r:embed="rId6"/>
                <a:stretch>
                  <a:fillRect l="-2174" t="-999" r="-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B62A7E0-41D0-1109-8745-6EFB54C5676A}"/>
              </a:ext>
            </a:extLst>
          </p:cNvPr>
          <p:cNvSpPr txBox="1"/>
          <p:nvPr/>
        </p:nvSpPr>
        <p:spPr>
          <a:xfrm>
            <a:off x="6286584" y="4649748"/>
            <a:ext cx="268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(*) J. Cassels, “An Introduction to Diophantine </a:t>
            </a:r>
          </a:p>
          <a:p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Approximations”,  Cambridge University Press, 1957.</a:t>
            </a:r>
            <a:endParaRPr lang="en-US" sz="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1CA248-3DF3-B825-E6E5-EB7F29943ACA}"/>
              </a:ext>
            </a:extLst>
          </p:cNvPr>
          <p:cNvGrpSpPr/>
          <p:nvPr/>
        </p:nvGrpSpPr>
        <p:grpSpPr>
          <a:xfrm>
            <a:off x="6081669" y="874252"/>
            <a:ext cx="2887343" cy="2894639"/>
            <a:chOff x="6081669" y="874252"/>
            <a:chExt cx="2887343" cy="2894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 Placeholder 12">
                  <a:extLst>
                    <a:ext uri="{FF2B5EF4-FFF2-40B4-BE49-F238E27FC236}">
                      <a16:creationId xmlns:a16="http://schemas.microsoft.com/office/drawing/2014/main" id="{1BFADF9F-BBD6-5004-4869-467D8A667E9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81669" y="874252"/>
                  <a:ext cx="2682428" cy="21408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29845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EAE4"/>
                    </a:buClr>
                    <a:buSzPts val="1100"/>
                    <a:buFont typeface="Arial"/>
                    <a:buChar char="▸"/>
                    <a:defRPr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L="914400" marR="0" lvl="1" indent="-29845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8088C"/>
                    </a:buClr>
                    <a:buSzPts val="1100"/>
                    <a:buFont typeface="Arial"/>
                    <a:buChar char="−"/>
                    <a:defRPr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L="1371600" marR="0" lvl="2" indent="-29845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Char char="■"/>
                    <a:defRPr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L="1828800" marR="0" lvl="3" indent="-29845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Char char="●"/>
                    <a:defRPr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L="2286000" marR="0" lvl="4" indent="-29845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Char char="○"/>
                    <a:defRPr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L="2743200" marR="0" lvl="5" indent="-29845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Char char="■"/>
                    <a:defRPr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L="3200400" marR="0" lvl="6" indent="-29845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Char char="●"/>
                    <a:defRPr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L="3657600" marR="0" lvl="7" indent="-29845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Char char="○"/>
                    <a:defRPr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L="4114800" marR="0" lvl="8" indent="-29845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Char char="■"/>
                    <a:defRPr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227013" indent="0">
                    <a:buFont typeface="Arial"/>
                    <a:buNone/>
                  </a:pPr>
                  <a:endParaRPr lang="en-US" sz="700" dirty="0"/>
                </a:p>
                <a:p>
                  <a:pPr marL="0" indent="0">
                    <a:buFont typeface="Arial"/>
                    <a:buNone/>
                  </a:pPr>
                  <a:r>
                    <a:rPr lang="en-US" sz="1600" b="1" dirty="0"/>
                    <a:t>Example: </a:t>
                  </a:r>
                  <a:endParaRPr lang="en-US" sz="1200" dirty="0"/>
                </a:p>
                <a:p>
                  <a:pPr marL="227013" indent="233363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≈3.14159…</m:t>
                      </m:r>
                    </m:oMath>
                  </a14:m>
                  <a:endParaRPr lang="en-US" i="1" dirty="0"/>
                </a:p>
                <a:p>
                  <a:pPr marL="227013" indent="233363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≈2.7182…</m:t>
                      </m:r>
                    </m:oMath>
                  </a14:m>
                  <a:endParaRPr lang="en-US" dirty="0"/>
                </a:p>
                <a:p>
                  <a:pPr marL="227013" indent="233363"/>
                  <a:r>
                    <a:rPr lang="en-US" dirty="0"/>
                    <a:t>Best approximations with q&lt;100:</a:t>
                  </a:r>
                </a:p>
                <a:p>
                  <a:pPr marL="0" indent="0">
                    <a:buFont typeface="Arial"/>
                    <a:buNone/>
                  </a:pPr>
                  <a:endParaRPr lang="en-US" sz="900" dirty="0">
                    <a:latin typeface="Cambria Math" panose="02040503050406030204" pitchFamily="18" charset="0"/>
                  </a:endParaRPr>
                </a:p>
                <a:p>
                  <a:pPr marL="0" indent="0">
                    <a:buFont typeface="Arial"/>
                    <a:buNone/>
                  </a:pPr>
                  <a:endParaRPr lang="en-US" sz="900" b="1" dirty="0"/>
                </a:p>
              </p:txBody>
            </p:sp>
          </mc:Choice>
          <mc:Fallback xmlns="">
            <p:sp>
              <p:nvSpPr>
                <p:cNvPr id="3" name="Text Placeholder 12">
                  <a:extLst>
                    <a:ext uri="{FF2B5EF4-FFF2-40B4-BE49-F238E27FC236}">
                      <a16:creationId xmlns:a16="http://schemas.microsoft.com/office/drawing/2014/main" id="{1BFADF9F-BBD6-5004-4869-467D8A667E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1669" y="874252"/>
                  <a:ext cx="2682428" cy="2140837"/>
                </a:xfrm>
                <a:prstGeom prst="rect">
                  <a:avLst/>
                </a:prstGeom>
                <a:blipFill>
                  <a:blip r:embed="rId7"/>
                  <a:stretch>
                    <a:fillRect l="-47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EF4190-1979-50A1-94C1-FEEF2D337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81669" y="1837090"/>
              <a:ext cx="2887343" cy="1931801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9EC19F6-A6F2-E836-9DA3-BCAF911C2343}"/>
              </a:ext>
            </a:extLst>
          </p:cNvPr>
          <p:cNvGrpSpPr/>
          <p:nvPr/>
        </p:nvGrpSpPr>
        <p:grpSpPr>
          <a:xfrm>
            <a:off x="6503701" y="2949934"/>
            <a:ext cx="2361691" cy="1654961"/>
            <a:chOff x="6503701" y="2949934"/>
            <a:chExt cx="2361691" cy="165496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39C514C-41A3-AA32-BAB1-F576BBA192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6717" y="2949934"/>
              <a:ext cx="419758" cy="117111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1CC3460-7B90-6D79-E4D0-2CF4C3577F29}"/>
                    </a:ext>
                  </a:extLst>
                </p:cNvPr>
                <p:cNvSpPr txBox="1"/>
                <p:nvPr/>
              </p:nvSpPr>
              <p:spPr>
                <a:xfrm>
                  <a:off x="6503701" y="3149133"/>
                  <a:ext cx="519181" cy="276999"/>
                </a:xfrm>
                <a:prstGeom prst="rect">
                  <a:avLst/>
                </a:prstGeom>
                <a:solidFill>
                  <a:schemeClr val="lt1"/>
                </a:solidFill>
                <a:ln w="127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600" i="1" dirty="0" smtClean="0">
                            <a:latin typeface="Cambria Math" panose="02040503050406030204" pitchFamily="18" charset="0"/>
                          </a:rPr>
                          <m:t>≈22/7</m:t>
                        </m:r>
                      </m:oMath>
                    </m:oMathPara>
                  </a14:m>
                  <a:endParaRPr lang="en-US" sz="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600" i="1" dirty="0" smtClean="0">
                            <a:latin typeface="Cambria Math" panose="02040503050406030204" pitchFamily="18" charset="0"/>
                          </a:rPr>
                          <m:t>≈19/7</m:t>
                        </m:r>
                      </m:oMath>
                    </m:oMathPara>
                  </a14:m>
                  <a:endParaRPr lang="en-US" sz="6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1CC3460-7B90-6D79-E4D0-2CF4C3577F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3701" y="3149133"/>
                  <a:ext cx="519181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A4B56D9-15DA-ADBF-2FA3-A2B4406671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7772" y="3522428"/>
              <a:ext cx="273146" cy="5986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C8D99A6-D5A2-8D79-1E23-4F03512E5C81}"/>
                    </a:ext>
                  </a:extLst>
                </p:cNvPr>
                <p:cNvSpPr txBox="1"/>
                <p:nvPr/>
              </p:nvSpPr>
              <p:spPr>
                <a:xfrm>
                  <a:off x="7901473" y="3728884"/>
                  <a:ext cx="605743" cy="276999"/>
                </a:xfrm>
                <a:prstGeom prst="rect">
                  <a:avLst/>
                </a:prstGeom>
                <a:solidFill>
                  <a:schemeClr val="lt1"/>
                </a:solidFill>
                <a:ln w="127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600" i="1" dirty="0" smtClean="0">
                            <a:latin typeface="Cambria Math" panose="02040503050406030204" pitchFamily="18" charset="0"/>
                          </a:rPr>
                          <m:t>≈245/78</m:t>
                        </m:r>
                      </m:oMath>
                    </m:oMathPara>
                  </a14:m>
                  <a:endParaRPr lang="en-US" sz="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600" i="1" dirty="0" smtClean="0">
                            <a:latin typeface="Cambria Math" panose="02040503050406030204" pitchFamily="18" charset="0"/>
                          </a:rPr>
                          <m:t>≈212/78</m:t>
                        </m:r>
                      </m:oMath>
                    </m:oMathPara>
                  </a14:m>
                  <a:endParaRPr lang="en-US" sz="6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C8D99A6-D5A2-8D79-1E23-4F03512E5C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1473" y="3728884"/>
                  <a:ext cx="605743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EB01B99-CFA1-E64F-58E4-0242248DBE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41479" y="3207455"/>
              <a:ext cx="186319" cy="9135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C8C7C26-4BAA-7584-F1B4-54D6699668A5}"/>
                    </a:ext>
                  </a:extLst>
                </p:cNvPr>
                <p:cNvSpPr txBox="1"/>
                <p:nvPr/>
              </p:nvSpPr>
              <p:spPr>
                <a:xfrm>
                  <a:off x="7133845" y="3387255"/>
                  <a:ext cx="605743" cy="276999"/>
                </a:xfrm>
                <a:prstGeom prst="rect">
                  <a:avLst/>
                </a:prstGeom>
                <a:solidFill>
                  <a:schemeClr val="lt1"/>
                </a:solidFill>
                <a:ln w="127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600" i="1" dirty="0" smtClean="0">
                            <a:latin typeface="Cambria Math" panose="02040503050406030204" pitchFamily="18" charset="0"/>
                          </a:rPr>
                          <m:t>≈157/50</m:t>
                        </m:r>
                      </m:oMath>
                    </m:oMathPara>
                  </a14:m>
                  <a:endParaRPr lang="en-US" sz="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600" i="1" dirty="0" smtClean="0">
                            <a:latin typeface="Cambria Math" panose="02040503050406030204" pitchFamily="18" charset="0"/>
                          </a:rPr>
                          <m:t>≈136/50</m:t>
                        </m:r>
                      </m:oMath>
                    </m:oMathPara>
                  </a14:m>
                  <a:endParaRPr lang="en-US" sz="6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C8C7C26-4BAA-7584-F1B4-54D6699668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3845" y="3387255"/>
                  <a:ext cx="605743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006C1D3-0DB8-F42B-0A4C-57EDB3C6A82F}"/>
                </a:ext>
              </a:extLst>
            </p:cNvPr>
            <p:cNvSpPr/>
            <p:nvPr/>
          </p:nvSpPr>
          <p:spPr>
            <a:xfrm>
              <a:off x="6586533" y="4087096"/>
              <a:ext cx="2278859" cy="517799"/>
            </a:xfrm>
            <a:prstGeom prst="roundRect">
              <a:avLst/>
            </a:prstGeom>
            <a:solidFill>
              <a:schemeClr val="l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000" dirty="0"/>
                <a:t>The accuracy of Diophantine approximations can be much higher than 0.5/q bound suggests !!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608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Achievable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4096" y="874252"/>
                <a:ext cx="8395461" cy="40219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600" b="1" dirty="0"/>
                  <a:t>Main result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61963" indent="-231775">
                  <a:spcAft>
                    <a:spcPts val="600"/>
                  </a:spcAft>
                </a:pPr>
                <a:r>
                  <a:rPr lang="en-US" dirty="0"/>
                  <a:t>Theorem 1. Given a block of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there exist infinitely many values of quantization parameter q</a:t>
                </a:r>
                <a:r>
                  <a:rPr lang="en-US" dirty="0"/>
                  <a:t>, such that the resulting rate-distortion performance of a block code with embedded quantization step size parameter satisfies:</a:t>
                </a:r>
              </a:p>
              <a:p>
                <a:pPr marL="230188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indent="0">
                  <a:spcBef>
                    <a:spcPts val="600"/>
                  </a:spcBef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bSup>
                  </m:oMath>
                </a14:m>
                <a:r>
                  <a:rPr lang="en-US" dirty="0"/>
                  <a:t>  – quantized values of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step size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C – constant, q – integer transmitted by the bitstream. This inequality holds in high-fidelity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)→0)</m:t>
                    </m:r>
                  </m:oMath>
                </a14:m>
                <a:r>
                  <a:rPr lang="en-US" dirty="0"/>
                  <a:t> regime.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1600" b="1" dirty="0"/>
                  <a:t>Proof</a:t>
                </a:r>
                <a:endParaRPr lang="en-US" sz="1600" dirty="0"/>
              </a:p>
              <a:p>
                <a:pPr marL="461963" indent="-231775"/>
                <a:r>
                  <a:rPr lang="en-US" dirty="0"/>
                  <a:t>The result follows by applying accuracy limit for Diophantine approximations: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1+1/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1+1/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sz="1600" b="1" dirty="0"/>
              </a:p>
              <a:p>
                <a:pPr marL="0" indent="0">
                  <a:buNone/>
                </a:pPr>
                <a:endParaRPr lang="en-US" sz="800" b="1" dirty="0"/>
              </a:p>
              <a:p>
                <a:pPr marL="0" indent="0">
                  <a:buNone/>
                </a:pPr>
                <a:r>
                  <a:rPr lang="en-US" sz="1600" b="1" dirty="0"/>
                  <a:t>Discussion</a:t>
                </a:r>
                <a:endParaRPr lang="en-US" dirty="0"/>
              </a:p>
              <a:p>
                <a:pPr marL="227013" indent="233363"/>
                <a:r>
                  <a:rPr lang="en-US" dirty="0"/>
                  <a:t>Compared to our earlier estimate: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…, </m:t>
                    </m:r>
                  </m:oMath>
                </a14:m>
                <a:r>
                  <a:rPr lang="en-US" dirty="0"/>
                  <a:t>this means that the leading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factor can be avoided!</a:t>
                </a:r>
              </a:p>
              <a:p>
                <a:pPr indent="-228600">
                  <a:spcBef>
                    <a:spcPts val="600"/>
                  </a:spcBef>
                </a:pPr>
                <a:r>
                  <a:rPr lang="en-US" dirty="0"/>
                  <a:t>This means, that block codes with embedded quantization step size information, may, theoretically, be as efficient as codes that do not transmit such information!</a:t>
                </a:r>
              </a:p>
              <a:p>
                <a:pPr indent="-228600">
                  <a:spcBef>
                    <a:spcPts val="600"/>
                  </a:spcBef>
                </a:pPr>
                <a:r>
                  <a:rPr lang="en-US" dirty="0"/>
                  <a:t>Good news for practical applications! But how to design such codes?</a:t>
                </a:r>
              </a:p>
              <a:p>
                <a:pPr marL="233362" indent="0">
                  <a:buNone/>
                </a:pPr>
                <a:endParaRPr lang="en-US" dirty="0"/>
              </a:p>
              <a:p>
                <a:pPr marL="227013" indent="0">
                  <a:buNone/>
                </a:pPr>
                <a:endParaRPr lang="en-US" dirty="0"/>
              </a:p>
              <a:p>
                <a:pPr marL="227013" indent="0">
                  <a:buNone/>
                </a:pPr>
                <a:endParaRPr lang="en-US" sz="700" dirty="0"/>
              </a:p>
              <a:p>
                <a:pPr marL="0" indent="0">
                  <a:buNone/>
                </a:pPr>
                <a:endParaRPr lang="en-US" sz="9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900" b="1" dirty="0"/>
              </a:p>
            </p:txBody>
          </p:sp>
        </mc:Choice>
        <mc:Fallback xmlns="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4096" y="874252"/>
                <a:ext cx="8395461" cy="4021944"/>
              </a:xfrm>
              <a:blipFill>
                <a:blip r:embed="rId6"/>
                <a:stretch>
                  <a:fillRect l="-1452" t="-1061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8896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pPr>
              <a:tabLst>
                <a:tab pos="4627563" algn="l"/>
              </a:tabLst>
            </a:pPr>
            <a:r>
              <a:rPr lang="en-US" dirty="0"/>
              <a:t>Example code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4096" y="842838"/>
                <a:ext cx="8592754" cy="40533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600" b="1" dirty="0"/>
                  <a:t>Input</a:t>
                </a:r>
              </a:p>
              <a:p>
                <a:pPr marL="227013" indent="233363"/>
                <a:r>
                  <a:rPr lang="en-US" b="0" dirty="0"/>
                  <a:t>Source: x – random variable,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uniformly distributed,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ma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b="0" dirty="0"/>
              </a:p>
              <a:p>
                <a:pPr marL="227013" indent="233363"/>
                <a:r>
                  <a:rPr lang="en-US" dirty="0"/>
                  <a:t>Input samples: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≈3.14159…,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≈2.7182…</m:t>
                    </m:r>
                  </m:oMath>
                </a14:m>
                <a:endParaRPr lang="en-US" dirty="0"/>
              </a:p>
              <a:p>
                <a:pPr marL="227013" indent="0">
                  <a:buNone/>
                </a:pPr>
                <a:endParaRPr lang="en-US" sz="400" dirty="0"/>
              </a:p>
              <a:p>
                <a:pPr marL="0" indent="0">
                  <a:buNone/>
                </a:pPr>
                <a:r>
                  <a:rPr lang="en-US" sz="1600" b="1" dirty="0"/>
                  <a:t>Code construction</a:t>
                </a:r>
              </a:p>
              <a:p>
                <a:pPr marL="227013" indent="233363"/>
                <a:r>
                  <a:rPr lang="en-US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such that: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227013" indent="233363"/>
                <a:r>
                  <a:rPr lang="en-US" dirty="0"/>
                  <a:t>Send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by using Levenstein code</a:t>
                </a:r>
              </a:p>
              <a:p>
                <a:pPr marL="227013" indent="233363"/>
                <a:r>
                  <a:rPr lang="en-US" dirty="0"/>
                  <a:t>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binary codes using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bits </a:t>
                </a:r>
              </a:p>
              <a:p>
                <a:pPr marL="684213" lvl="1" indent="233363"/>
                <a:endParaRPr lang="en-US" sz="600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600" b="1" dirty="0"/>
                  <a:t>R/D performance (q=1..100):</a:t>
                </a:r>
                <a:endParaRPr lang="en-US" dirty="0"/>
              </a:p>
              <a:p>
                <a:pPr marL="233362" indent="0">
                  <a:buNone/>
                </a:pPr>
                <a:endParaRPr lang="en-US" dirty="0"/>
              </a:p>
              <a:p>
                <a:pPr marL="227013" indent="0">
                  <a:buNone/>
                </a:pPr>
                <a:endParaRPr lang="en-US" dirty="0"/>
              </a:p>
              <a:p>
                <a:pPr marL="227013" indent="0">
                  <a:buNone/>
                </a:pPr>
                <a:endParaRPr lang="en-US" sz="700" dirty="0"/>
              </a:p>
              <a:p>
                <a:pPr marL="0" indent="0">
                  <a:buNone/>
                </a:pPr>
                <a:endParaRPr lang="en-US" sz="9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900" b="1" dirty="0"/>
                  <a:t> </a:t>
                </a:r>
              </a:p>
            </p:txBody>
          </p:sp>
        </mc:Choice>
        <mc:Fallback xmlns="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4096" y="842838"/>
                <a:ext cx="8592754" cy="4053358"/>
              </a:xfrm>
              <a:blipFill>
                <a:blip r:embed="rId6"/>
                <a:stretch>
                  <a:fillRect l="-1418"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2E05374-0A5F-CF5A-209F-51EC166E96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7314502"/>
                  </p:ext>
                </p:extLst>
              </p:nvPr>
            </p:nvGraphicFramePr>
            <p:xfrm>
              <a:off x="4786314" y="1902739"/>
              <a:ext cx="4204019" cy="1164463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187596">
                      <a:extLst>
                        <a:ext uri="{9D8B030D-6E8A-4147-A177-3AD203B41FA5}">
                          <a16:colId xmlns:a16="http://schemas.microsoft.com/office/drawing/2014/main" val="12974747"/>
                        </a:ext>
                      </a:extLst>
                    </a:gridCol>
                    <a:gridCol w="233043">
                      <a:extLst>
                        <a:ext uri="{9D8B030D-6E8A-4147-A177-3AD203B41FA5}">
                          <a16:colId xmlns:a16="http://schemas.microsoft.com/office/drawing/2014/main" val="1441646497"/>
                        </a:ext>
                      </a:extLst>
                    </a:gridCol>
                    <a:gridCol w="261920">
                      <a:extLst>
                        <a:ext uri="{9D8B030D-6E8A-4147-A177-3AD203B41FA5}">
                          <a16:colId xmlns:a16="http://schemas.microsoft.com/office/drawing/2014/main" val="162477866"/>
                        </a:ext>
                      </a:extLst>
                    </a:gridCol>
                    <a:gridCol w="717676">
                      <a:extLst>
                        <a:ext uri="{9D8B030D-6E8A-4147-A177-3AD203B41FA5}">
                          <a16:colId xmlns:a16="http://schemas.microsoft.com/office/drawing/2014/main" val="238085158"/>
                        </a:ext>
                      </a:extLst>
                    </a:gridCol>
                    <a:gridCol w="731748">
                      <a:extLst>
                        <a:ext uri="{9D8B030D-6E8A-4147-A177-3AD203B41FA5}">
                          <a16:colId xmlns:a16="http://schemas.microsoft.com/office/drawing/2014/main" val="3402999875"/>
                        </a:ext>
                      </a:extLst>
                    </a:gridCol>
                    <a:gridCol w="661388">
                      <a:extLst>
                        <a:ext uri="{9D8B030D-6E8A-4147-A177-3AD203B41FA5}">
                          <a16:colId xmlns:a16="http://schemas.microsoft.com/office/drawing/2014/main" val="1929153375"/>
                        </a:ext>
                      </a:extLst>
                    </a:gridCol>
                    <a:gridCol w="576954">
                      <a:extLst>
                        <a:ext uri="{9D8B030D-6E8A-4147-A177-3AD203B41FA5}">
                          <a16:colId xmlns:a16="http://schemas.microsoft.com/office/drawing/2014/main" val="316690868"/>
                        </a:ext>
                      </a:extLst>
                    </a:gridCol>
                    <a:gridCol w="422162">
                      <a:extLst>
                        <a:ext uri="{9D8B030D-6E8A-4147-A177-3AD203B41FA5}">
                          <a16:colId xmlns:a16="http://schemas.microsoft.com/office/drawing/2014/main" val="1648042379"/>
                        </a:ext>
                      </a:extLst>
                    </a:gridCol>
                    <a:gridCol w="411532">
                      <a:extLst>
                        <a:ext uri="{9D8B030D-6E8A-4147-A177-3AD203B41FA5}">
                          <a16:colId xmlns:a16="http://schemas.microsoft.com/office/drawing/2014/main" val="2542959424"/>
                        </a:ext>
                      </a:extLst>
                    </a:gridCol>
                  </a:tblGrid>
                  <a:tr h="159866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80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/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80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800" b="1" dirty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800" b="1" dirty="0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en-US" sz="800" b="1" dirty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800" b="1" dirty="0"/>
                            <a:t> 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800" b="1" dirty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8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b="1" dirty="0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800" b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800" b="1" dirty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800" b="1" dirty="0"/>
                            <a:t> 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800" b="1" dirty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8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b="1" dirty="0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800" b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800" b="1" dirty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800" b="1" dirty="0"/>
                            <a:t> 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8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b="1" i="1" dirty="0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800" b="1" i="1" dirty="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800" dirty="0"/>
                            <a:t> </a:t>
                          </a:r>
                          <a:r>
                            <a:rPr lang="en-US" sz="800" b="0" dirty="0"/>
                            <a:t>[bits]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sz="800" b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dirty="0"/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8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800" b="1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800" b="1" i="1" dirty="0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800" b="1" dirty="0"/>
                        </a:p>
                      </a:txBody>
                      <a:tcPr marL="9144" marR="9144" marT="18288" marB="18288" anchor="ctr"/>
                    </a:tc>
                    <a:extLst>
                      <a:ext uri="{0D108BD9-81ED-4DB2-BD59-A6C34878D82A}">
                        <a16:rowId xmlns:a16="http://schemas.microsoft.com/office/drawing/2014/main" val="1097364920"/>
                      </a:ext>
                    </a:extLst>
                  </a:tr>
                  <a:tr h="1163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2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6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5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1100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00000110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00000101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4/2+8=10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 0.21828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0.25000</a:t>
                          </a:r>
                        </a:p>
                      </a:txBody>
                      <a:tcPr marL="9144" marR="9144" marT="18288" marB="18288" anchor="ctr"/>
                    </a:tc>
                    <a:extLst>
                      <a:ext uri="{0D108BD9-81ED-4DB2-BD59-A6C34878D82A}">
                        <a16:rowId xmlns:a16="http://schemas.microsoft.com/office/drawing/2014/main" val="415337460"/>
                      </a:ext>
                    </a:extLst>
                  </a:tr>
                  <a:tr h="1163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3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9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8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1101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000001001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000001000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4/2+9=11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0.14159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0.16666</a:t>
                          </a:r>
                        </a:p>
                      </a:txBody>
                      <a:tcPr marL="9144" marR="9144" marT="18288" marB="18288" anchor="ctr"/>
                    </a:tc>
                    <a:extLst>
                      <a:ext uri="{0D108BD9-81ED-4DB2-BD59-A6C34878D82A}">
                        <a16:rowId xmlns:a16="http://schemas.microsoft.com/office/drawing/2014/main" val="1338095215"/>
                      </a:ext>
                    </a:extLst>
                  </a:tr>
                  <a:tr h="1163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5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16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14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1110001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000010000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000001110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7/2+9=12.5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0.08171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0.10000</a:t>
                          </a:r>
                        </a:p>
                      </a:txBody>
                      <a:tcPr marL="9144" marR="9144" marT="18288" marB="18288" anchor="ctr"/>
                    </a:tc>
                    <a:extLst>
                      <a:ext uri="{0D108BD9-81ED-4DB2-BD59-A6C34878D82A}">
                        <a16:rowId xmlns:a16="http://schemas.microsoft.com/office/drawing/2014/main" val="360346476"/>
                      </a:ext>
                    </a:extLst>
                  </a:tr>
                  <a:tr h="1163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7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22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19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sym typeface="Arial"/>
                            </a:rPr>
                            <a:t>1110011</a:t>
                          </a:r>
                          <a:endParaRPr lang="en-US" sz="700" dirty="0"/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0000010110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0000010011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7/2+10= 13.5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0.00399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0.07142</a:t>
                          </a:r>
                        </a:p>
                      </a:txBody>
                      <a:tcPr marL="9144" marR="9144" marT="18288" marB="18288" anchor="ctr"/>
                    </a:tc>
                    <a:extLst>
                      <a:ext uri="{0D108BD9-81ED-4DB2-BD59-A6C34878D82A}">
                        <a16:rowId xmlns:a16="http://schemas.microsoft.com/office/drawing/2014/main" val="2153271078"/>
                      </a:ext>
                    </a:extLst>
                  </a:tr>
                  <a:tr h="1163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36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113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98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1111000100100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000001110001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0000110 0010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13/2+12=18.5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0.00394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0.01388</a:t>
                          </a:r>
                        </a:p>
                      </a:txBody>
                      <a:tcPr marL="9144" marR="9144" marT="18288" marB="18288" anchor="ctr"/>
                    </a:tc>
                    <a:extLst>
                      <a:ext uri="{0D108BD9-81ED-4DB2-BD59-A6C34878D82A}">
                        <a16:rowId xmlns:a16="http://schemas.microsoft.com/office/drawing/2014/main" val="4015237099"/>
                      </a:ext>
                    </a:extLst>
                  </a:tr>
                  <a:tr h="1163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57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/>
                            <a:t>179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/>
                            <a:t>155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700" dirty="0"/>
                            <a:t>1111000111001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0000010110011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0000010011011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13/2+13=19.5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0.00124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0.00877</a:t>
                          </a:r>
                        </a:p>
                      </a:txBody>
                      <a:tcPr marL="9144" marR="9144" marT="18288" marB="18288" anchor="ctr"/>
                    </a:tc>
                    <a:extLst>
                      <a:ext uri="{0D108BD9-81ED-4DB2-BD59-A6C34878D82A}">
                        <a16:rowId xmlns:a16="http://schemas.microsoft.com/office/drawing/2014/main" val="57014649"/>
                      </a:ext>
                    </a:extLst>
                  </a:tr>
                  <a:tr h="1163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78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245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212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11110010001110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0000011110101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0000011010100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14/2+13=20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0.00056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0.00641</a:t>
                          </a:r>
                        </a:p>
                      </a:txBody>
                      <a:tcPr marL="9144" marR="9144" marT="18288" marB="18288" anchor="ctr"/>
                    </a:tc>
                    <a:extLst>
                      <a:ext uri="{0D108BD9-81ED-4DB2-BD59-A6C34878D82A}">
                        <a16:rowId xmlns:a16="http://schemas.microsoft.com/office/drawing/2014/main" val="12663406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2E05374-0A5F-CF5A-209F-51EC166E96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7314502"/>
                  </p:ext>
                </p:extLst>
              </p:nvPr>
            </p:nvGraphicFramePr>
            <p:xfrm>
              <a:off x="4786314" y="1902739"/>
              <a:ext cx="4204019" cy="1164463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187596">
                      <a:extLst>
                        <a:ext uri="{9D8B030D-6E8A-4147-A177-3AD203B41FA5}">
                          <a16:colId xmlns:a16="http://schemas.microsoft.com/office/drawing/2014/main" val="12974747"/>
                        </a:ext>
                      </a:extLst>
                    </a:gridCol>
                    <a:gridCol w="233043">
                      <a:extLst>
                        <a:ext uri="{9D8B030D-6E8A-4147-A177-3AD203B41FA5}">
                          <a16:colId xmlns:a16="http://schemas.microsoft.com/office/drawing/2014/main" val="1441646497"/>
                        </a:ext>
                      </a:extLst>
                    </a:gridCol>
                    <a:gridCol w="261920">
                      <a:extLst>
                        <a:ext uri="{9D8B030D-6E8A-4147-A177-3AD203B41FA5}">
                          <a16:colId xmlns:a16="http://schemas.microsoft.com/office/drawing/2014/main" val="162477866"/>
                        </a:ext>
                      </a:extLst>
                    </a:gridCol>
                    <a:gridCol w="717676">
                      <a:extLst>
                        <a:ext uri="{9D8B030D-6E8A-4147-A177-3AD203B41FA5}">
                          <a16:colId xmlns:a16="http://schemas.microsoft.com/office/drawing/2014/main" val="238085158"/>
                        </a:ext>
                      </a:extLst>
                    </a:gridCol>
                    <a:gridCol w="731748">
                      <a:extLst>
                        <a:ext uri="{9D8B030D-6E8A-4147-A177-3AD203B41FA5}">
                          <a16:colId xmlns:a16="http://schemas.microsoft.com/office/drawing/2014/main" val="3402999875"/>
                        </a:ext>
                      </a:extLst>
                    </a:gridCol>
                    <a:gridCol w="661388">
                      <a:extLst>
                        <a:ext uri="{9D8B030D-6E8A-4147-A177-3AD203B41FA5}">
                          <a16:colId xmlns:a16="http://schemas.microsoft.com/office/drawing/2014/main" val="1929153375"/>
                        </a:ext>
                      </a:extLst>
                    </a:gridCol>
                    <a:gridCol w="576954">
                      <a:extLst>
                        <a:ext uri="{9D8B030D-6E8A-4147-A177-3AD203B41FA5}">
                          <a16:colId xmlns:a16="http://schemas.microsoft.com/office/drawing/2014/main" val="316690868"/>
                        </a:ext>
                      </a:extLst>
                    </a:gridCol>
                    <a:gridCol w="422162">
                      <a:extLst>
                        <a:ext uri="{9D8B030D-6E8A-4147-A177-3AD203B41FA5}">
                          <a16:colId xmlns:a16="http://schemas.microsoft.com/office/drawing/2014/main" val="1648042379"/>
                        </a:ext>
                      </a:extLst>
                    </a:gridCol>
                    <a:gridCol w="411532">
                      <a:extLst>
                        <a:ext uri="{9D8B030D-6E8A-4147-A177-3AD203B41FA5}">
                          <a16:colId xmlns:a16="http://schemas.microsoft.com/office/drawing/2014/main" val="2542959424"/>
                        </a:ext>
                      </a:extLst>
                    </a:gridCol>
                  </a:tblGrid>
                  <a:tr h="167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" marR="9144" marT="18288" marB="18288" anchor="ctr">
                        <a:blipFill>
                          <a:blip r:embed="rId7"/>
                          <a:stretch>
                            <a:fillRect t="-7143" r="-2129032" b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" marR="9144" marT="18288" marB="18288" anchor="ctr">
                        <a:blipFill>
                          <a:blip r:embed="rId7"/>
                          <a:stretch>
                            <a:fillRect l="-81579" t="-7143" r="-1636842" b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" marR="9144" marT="18288" marB="18288" anchor="ctr">
                        <a:blipFill>
                          <a:blip r:embed="rId7"/>
                          <a:stretch>
                            <a:fillRect l="-160465" t="-7143" r="-1346512" b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" marR="9144" marT="18288" marB="18288" anchor="ctr">
                        <a:blipFill>
                          <a:blip r:embed="rId7"/>
                          <a:stretch>
                            <a:fillRect l="-94915" t="-7143" r="-390678" b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" marR="9144" marT="18288" marB="18288" anchor="ctr">
                        <a:blipFill>
                          <a:blip r:embed="rId7"/>
                          <a:stretch>
                            <a:fillRect l="-191667" t="-7143" r="-284167" b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" marR="9144" marT="18288" marB="18288" anchor="ctr">
                        <a:blipFill>
                          <a:blip r:embed="rId7"/>
                          <a:stretch>
                            <a:fillRect l="-324074" t="-7143" r="-215741" b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" marR="9144" marT="18288" marB="18288" anchor="ctr">
                        <a:blipFill>
                          <a:blip r:embed="rId7"/>
                          <a:stretch>
                            <a:fillRect l="-482105" t="-7143" r="-145263" b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" marR="9144" marT="18288" marB="18288" anchor="ctr">
                        <a:blipFill>
                          <a:blip r:embed="rId7"/>
                          <a:stretch>
                            <a:fillRect l="-801449" t="-7143" r="-100000" b="-6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" marR="9144" marT="18288" marB="18288" anchor="ctr">
                        <a:blipFill>
                          <a:blip r:embed="rId7"/>
                          <a:stretch>
                            <a:fillRect l="-914706" t="-7143" r="-1471" b="-6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7364920"/>
                      </a:ext>
                    </a:extLst>
                  </a:tr>
                  <a:tr h="14249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2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6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5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1100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00000110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00000101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4/2+8=10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 0.21828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0.25000</a:t>
                          </a:r>
                        </a:p>
                      </a:txBody>
                      <a:tcPr marL="9144" marR="9144" marT="18288" marB="18288" anchor="ctr"/>
                    </a:tc>
                    <a:extLst>
                      <a:ext uri="{0D108BD9-81ED-4DB2-BD59-A6C34878D82A}">
                        <a16:rowId xmlns:a16="http://schemas.microsoft.com/office/drawing/2014/main" val="415337460"/>
                      </a:ext>
                    </a:extLst>
                  </a:tr>
                  <a:tr h="14249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3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9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8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1101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000001001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000001000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4/2+9=11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0.14159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0.16666</a:t>
                          </a:r>
                        </a:p>
                      </a:txBody>
                      <a:tcPr marL="9144" marR="9144" marT="18288" marB="18288" anchor="ctr"/>
                    </a:tc>
                    <a:extLst>
                      <a:ext uri="{0D108BD9-81ED-4DB2-BD59-A6C34878D82A}">
                        <a16:rowId xmlns:a16="http://schemas.microsoft.com/office/drawing/2014/main" val="1338095215"/>
                      </a:ext>
                    </a:extLst>
                  </a:tr>
                  <a:tr h="14249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5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16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14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1110001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000010000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000001110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7/2+9=12.5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0.08171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0.10000</a:t>
                          </a:r>
                        </a:p>
                      </a:txBody>
                      <a:tcPr marL="9144" marR="9144" marT="18288" marB="18288" anchor="ctr"/>
                    </a:tc>
                    <a:extLst>
                      <a:ext uri="{0D108BD9-81ED-4DB2-BD59-A6C34878D82A}">
                        <a16:rowId xmlns:a16="http://schemas.microsoft.com/office/drawing/2014/main" val="360346476"/>
                      </a:ext>
                    </a:extLst>
                  </a:tr>
                  <a:tr h="14249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7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22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19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sym typeface="Arial"/>
                            </a:rPr>
                            <a:t>1110011</a:t>
                          </a:r>
                          <a:endParaRPr lang="en-US" sz="700" dirty="0"/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0000010110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0000010011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7/2+10= 13.5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0.00399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0.07142</a:t>
                          </a:r>
                        </a:p>
                      </a:txBody>
                      <a:tcPr marL="9144" marR="9144" marT="18288" marB="18288" anchor="ctr"/>
                    </a:tc>
                    <a:extLst>
                      <a:ext uri="{0D108BD9-81ED-4DB2-BD59-A6C34878D82A}">
                        <a16:rowId xmlns:a16="http://schemas.microsoft.com/office/drawing/2014/main" val="2153271078"/>
                      </a:ext>
                    </a:extLst>
                  </a:tr>
                  <a:tr h="14249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36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113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98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1111000100100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000001110001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0000110 0010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13/2+12=18.5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0.00394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0.01388</a:t>
                          </a:r>
                        </a:p>
                      </a:txBody>
                      <a:tcPr marL="9144" marR="9144" marT="18288" marB="18288" anchor="ctr"/>
                    </a:tc>
                    <a:extLst>
                      <a:ext uri="{0D108BD9-81ED-4DB2-BD59-A6C34878D82A}">
                        <a16:rowId xmlns:a16="http://schemas.microsoft.com/office/drawing/2014/main" val="4015237099"/>
                      </a:ext>
                    </a:extLst>
                  </a:tr>
                  <a:tr h="14249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57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/>
                            <a:t>179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/>
                            <a:t>155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700" dirty="0"/>
                            <a:t>1111000111001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0000010110011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0000010011011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13/2+13=19.5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0.00124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0.00877</a:t>
                          </a:r>
                        </a:p>
                      </a:txBody>
                      <a:tcPr marL="9144" marR="9144" marT="18288" marB="18288" anchor="ctr"/>
                    </a:tc>
                    <a:extLst>
                      <a:ext uri="{0D108BD9-81ED-4DB2-BD59-A6C34878D82A}">
                        <a16:rowId xmlns:a16="http://schemas.microsoft.com/office/drawing/2014/main" val="57014649"/>
                      </a:ext>
                    </a:extLst>
                  </a:tr>
                  <a:tr h="14249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78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245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212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11110010001110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0000011110101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0000011010100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14/2+13=20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0.00056</a:t>
                          </a:r>
                        </a:p>
                      </a:txBody>
                      <a:tcPr marL="9144" marR="9144" marT="18288" marB="18288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/>
                            <a:t>0.00641</a:t>
                          </a:r>
                        </a:p>
                      </a:txBody>
                      <a:tcPr marL="9144" marR="9144" marT="18288" marB="18288" anchor="ctr"/>
                    </a:tc>
                    <a:extLst>
                      <a:ext uri="{0D108BD9-81ED-4DB2-BD59-A6C34878D82A}">
                        <a16:rowId xmlns:a16="http://schemas.microsoft.com/office/drawing/2014/main" val="12663406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1A0925D0-F16B-E239-C7DD-7AE32FF27A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525" y="2857843"/>
            <a:ext cx="4017086" cy="2268427"/>
          </a:xfrm>
          <a:prstGeom prst="rect">
            <a:avLst/>
          </a:prstGeom>
        </p:spPr>
      </p:pic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DD07E5C-89FF-2B72-3E7B-FE96FC42B4EA}"/>
              </a:ext>
            </a:extLst>
          </p:cNvPr>
          <p:cNvSpPr txBox="1">
            <a:spLocks/>
          </p:cNvSpPr>
          <p:nvPr/>
        </p:nvSpPr>
        <p:spPr>
          <a:xfrm>
            <a:off x="4703327" y="3321174"/>
            <a:ext cx="4051805" cy="121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1100"/>
              <a:buFont typeface="Arial"/>
              <a:buChar char="▸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8C"/>
              </a:buClr>
              <a:buSzPts val="1100"/>
              <a:buFont typeface="Arial"/>
              <a:buChar char="−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/>
              <a:t>Observations:</a:t>
            </a:r>
          </a:p>
          <a:p>
            <a:pPr marL="227013" indent="233363"/>
            <a:r>
              <a:rPr lang="en-US" dirty="0"/>
              <a:t>By varying q, the RD points can be all over the place.</a:t>
            </a:r>
          </a:p>
          <a:p>
            <a:pPr marL="460375" indent="-233363"/>
            <a:r>
              <a:rPr lang="en-US" dirty="0"/>
              <a:t>There are few points q for which RD performance is much better. Their existence is predicted by Diophantine theory. </a:t>
            </a:r>
          </a:p>
          <a:p>
            <a:pPr marL="460375" indent="-233363"/>
            <a:r>
              <a:rPr lang="en-US" dirty="0"/>
              <a:t>The reliance on classic RD models maybe rather misleading in this this case. The solution space is discrete and some operating points may fall significantly below the model curve. 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D859E4C6-BBC5-9A51-A73A-1A835F52949F}"/>
              </a:ext>
            </a:extLst>
          </p:cNvPr>
          <p:cNvSpPr/>
          <p:nvPr/>
        </p:nvSpPr>
        <p:spPr>
          <a:xfrm>
            <a:off x="4423863" y="3778008"/>
            <a:ext cx="396447" cy="5705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B916520-E475-B3F1-6F7C-9DA28AE96E04}"/>
              </a:ext>
            </a:extLst>
          </p:cNvPr>
          <p:cNvSpPr txBox="1">
            <a:spLocks/>
          </p:cNvSpPr>
          <p:nvPr/>
        </p:nvSpPr>
        <p:spPr>
          <a:xfrm>
            <a:off x="4703327" y="1560563"/>
            <a:ext cx="4051805" cy="29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EAE4"/>
              </a:buClr>
              <a:buSzPts val="1100"/>
              <a:buFont typeface="Arial"/>
              <a:buChar char="▸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088C"/>
              </a:buClr>
              <a:buSzPts val="1100"/>
              <a:buFont typeface="Arial"/>
              <a:buChar char="−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/>
              <a:t>Example codes: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522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21" grpId="0"/>
      <p:bldP spid="10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4097" y="875005"/>
                <a:ext cx="5598285" cy="42692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600" b="1" dirty="0"/>
                  <a:t>This is fun !</a:t>
                </a:r>
                <a:endParaRPr lang="en-US" sz="1200" dirty="0"/>
              </a:p>
              <a:p>
                <a:pPr marL="227013" indent="233363"/>
                <a:r>
                  <a:rPr lang="en-US" dirty="0"/>
                  <a:t>The classic quantization theory does not fit exactly in this case!</a:t>
                </a:r>
              </a:p>
              <a:p>
                <a:pPr marL="684213" lvl="1" indent="233363"/>
                <a:r>
                  <a:rPr lang="en-US" sz="1050" dirty="0"/>
                  <a:t>We are not quantizing a “stochastic source” x </a:t>
                </a:r>
              </a:p>
              <a:p>
                <a:pPr marL="684213" lvl="1" indent="233363"/>
                <a:r>
                  <a:rPr lang="en-US" sz="1050" dirty="0"/>
                  <a:t>Instead, we are only quantizing and transmitting n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05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050" i="1" dirty="0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105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05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05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050" dirty="0"/>
              </a:p>
              <a:p>
                <a:pPr marL="227013" indent="233363"/>
                <a:r>
                  <a:rPr lang="en-US" dirty="0"/>
                  <a:t>This narrows the definition of distortion:</a:t>
                </a:r>
              </a:p>
              <a:p>
                <a:pPr marL="684213" lvl="1" indent="233363"/>
                <a:r>
                  <a:rPr lang="en-US" sz="1050" dirty="0"/>
                  <a:t>Instead of computing distortion across the entire range of values x:</a:t>
                </a:r>
                <a:endParaRPr lang="en-US" sz="1050" i="1" dirty="0">
                  <a:latin typeface="Cambria Math" panose="02040503050406030204" pitchFamily="18" charset="0"/>
                </a:endParaRPr>
              </a:p>
              <a:p>
                <a:pPr marL="68421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050" i="1" dirty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sz="105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5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05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050" dirty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p>
                          </m:sSup>
                        </m:e>
                      </m:d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05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05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05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05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050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05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en-US" sz="105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sz="105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r>
                            <a:rPr lang="en-US" sz="105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05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5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05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050" dirty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p>
                          </m:sSup>
                          <m:r>
                            <a:rPr lang="en-US" sz="105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05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50" b="0" i="1" dirty="0" smtClean="0">
                              <a:latin typeface="Cambria Math" panose="02040503050406030204" pitchFamily="18" charset="0"/>
                            </a:rPr>
                            <m:t>)|</m:t>
                          </m:r>
                        </m:e>
                      </m:func>
                    </m:oMath>
                  </m:oMathPara>
                </a14:m>
                <a:endParaRPr lang="en-US" sz="1050" dirty="0"/>
              </a:p>
              <a:p>
                <a:pPr marL="684213" lvl="1" indent="233363"/>
                <a:r>
                  <a:rPr lang="en-US" sz="1050" dirty="0"/>
                  <a:t>It is sufficient to compute </a:t>
                </a:r>
                <a:r>
                  <a:rPr lang="en-US" sz="1050" u="sng" dirty="0"/>
                  <a:t>distortion only for the given block of samples:</a:t>
                </a:r>
              </a:p>
              <a:p>
                <a:pPr marL="2270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050" i="1" dirty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sz="105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05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05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050" b="0" i="1" dirty="0" smtClean="0"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105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05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05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05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05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05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050" dirty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p>
                          </m:sSubSup>
                          <m:r>
                            <a:rPr lang="en-US" sz="1050" b="0" i="1" dirty="0" smtClean="0">
                              <a:latin typeface="Cambria Math" panose="02040503050406030204" pitchFamily="18" charset="0"/>
                            </a:rPr>
                            <m:t>,…</m:t>
                          </m:r>
                          <m:sSubSup>
                            <m:sSubSupPr>
                              <m:ctrlPr>
                                <a:rPr lang="en-US" sz="105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05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05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050" b="0" i="0" dirty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p>
                          </m:sSubSup>
                        </m:e>
                      </m:d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05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05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05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05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050" b="0" i="1" dirty="0" smtClean="0">
                                  <a:latin typeface="Cambria Math" panose="02040503050406030204" pitchFamily="18" charset="0"/>
                                </a:rPr>
                                <m:t>=1,…,</m:t>
                              </m:r>
                              <m:r>
                                <a:rPr lang="en-US" sz="105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050" b="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05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05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05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05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5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05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050" dirty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05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indent="-228600"/>
                <a:r>
                  <a:rPr lang="en-US" dirty="0"/>
                  <a:t>Further, the transmission of step sizes enables mapping of block coding problem to the one of finding best Diophantine approximations.</a:t>
                </a:r>
              </a:p>
              <a:p>
                <a:pPr indent="-228600"/>
                <a:r>
                  <a:rPr lang="en-US" dirty="0"/>
                  <a:t>This leads to better understanding of achievable performance of such codes and some quite surprising results!</a:t>
                </a:r>
              </a:p>
              <a:p>
                <a:pPr indent="-228600"/>
                <a:endParaRPr lang="en-US" sz="800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600" b="1" dirty="0"/>
                  <a:t>Applications &amp; consequences</a:t>
                </a:r>
                <a:endParaRPr lang="en-US" dirty="0"/>
              </a:p>
              <a:p>
                <a:pPr indent="-228600"/>
                <a:r>
                  <a:rPr lang="en-US" dirty="0"/>
                  <a:t>The discovered phenomena may help with improving designs of rate control algorithms and performance of encoders in general</a:t>
                </a:r>
              </a:p>
              <a:p>
                <a:pPr indent="-228600"/>
                <a:r>
                  <a:rPr lang="en-US" dirty="0"/>
                  <a:t>But such improvements may require more compute power! The problem of finding best Diophantine approximations is known to be NP-complete. Related discussion and some useful near-optimal polynomial-time algorithms can be found in (*). </a:t>
                </a:r>
              </a:p>
            </p:txBody>
          </p:sp>
        </mc:Choice>
        <mc:Fallback xmlns=""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5FC908BE-F1EF-43A1-8F4D-2667DFE7E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4097" y="875005"/>
                <a:ext cx="5598285" cy="4269248"/>
              </a:xfrm>
              <a:blipFill>
                <a:blip r:embed="rId6"/>
                <a:stretch>
                  <a:fillRect l="-2179" t="-1143" r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>
            <a:extLst>
              <a:ext uri="{FF2B5EF4-FFF2-40B4-BE49-F238E27FC236}">
                <a16:creationId xmlns:a16="http://schemas.microsoft.com/office/drawing/2014/main" id="{EF03321E-8C1E-4001-8BAF-A3521B67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0" y="385786"/>
            <a:ext cx="8102100" cy="2961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F34A5-50C2-54EC-D136-2248A93C5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494" y="1157632"/>
            <a:ext cx="2850355" cy="1957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529A00-2AD9-E86D-CD48-302E22E51C29}"/>
              </a:ext>
            </a:extLst>
          </p:cNvPr>
          <p:cNvSpPr txBox="1"/>
          <p:nvPr/>
        </p:nvSpPr>
        <p:spPr>
          <a:xfrm>
            <a:off x="6361327" y="4268495"/>
            <a:ext cx="2782673" cy="603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(*) M. </a:t>
            </a:r>
            <a:r>
              <a:rPr lang="en-US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Groetschel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L. </a:t>
            </a:r>
            <a:r>
              <a:rPr lang="en-US" sz="10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Lovacz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A. Schrijver, “Geometric algorithms and combinatorial optimization”, Springer, Berlin, 1988.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D6019-8FFF-6A3E-48CF-4CB4F345D6CF}"/>
              </a:ext>
            </a:extLst>
          </p:cNvPr>
          <p:cNvSpPr txBox="1"/>
          <p:nvPr/>
        </p:nvSpPr>
        <p:spPr>
          <a:xfrm>
            <a:off x="6068433" y="875005"/>
            <a:ext cx="274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Example RD performance: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10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5"/>
          <p:cNvSpPr txBox="1">
            <a:spLocks noGrp="1"/>
          </p:cNvSpPr>
          <p:nvPr>
            <p:ph type="ctrTitle"/>
          </p:nvPr>
        </p:nvSpPr>
        <p:spPr>
          <a:xfrm>
            <a:off x="2204825" y="1362950"/>
            <a:ext cx="6519900" cy="13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/>
              <a:t>THANK </a:t>
            </a:r>
            <a:endParaRPr sz="100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/>
              <a:t>YOU</a:t>
            </a:r>
            <a:endParaRPr sz="100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00.7|7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59.2|4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3.3|40.3|6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4.1|79|6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9|1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3|83.5|6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2.6"/>
</p:tagLst>
</file>

<file path=ppt/theme/theme1.xml><?xml version="1.0" encoding="utf-8"?>
<a:theme xmlns:a="http://schemas.openxmlformats.org/drawingml/2006/main" name="BRO Brightcove 202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38457</TotalTime>
  <Words>1516</Words>
  <Application>Microsoft Office PowerPoint</Application>
  <PresentationFormat>On-screen Show (16:9)</PresentationFormat>
  <Paragraphs>233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 Black</vt:lpstr>
      <vt:lpstr>Montserrat ExtraBold</vt:lpstr>
      <vt:lpstr>Calibri</vt:lpstr>
      <vt:lpstr>Montserrat</vt:lpstr>
      <vt:lpstr>Cambria Math</vt:lpstr>
      <vt:lpstr>Arial</vt:lpstr>
      <vt:lpstr>Verdana</vt:lpstr>
      <vt:lpstr>BRO Brightcove 2020</vt:lpstr>
      <vt:lpstr>Block Codes with Embedded Quantization Step Size Information</vt:lpstr>
      <vt:lpstr>Motivational example</vt:lpstr>
      <vt:lpstr>Some known facts</vt:lpstr>
      <vt:lpstr>Code with embedded step size</vt:lpstr>
      <vt:lpstr>A related mathematical problem</vt:lpstr>
      <vt:lpstr>Achievable performance</vt:lpstr>
      <vt:lpstr>Example code construction</vt:lpstr>
      <vt:lpstr>Conclusions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Multi-codec-streaming</dc:title>
  <dc:creator>Yuriy Reznik</dc:creator>
  <cp:lastModifiedBy>Yuriy Reznik</cp:lastModifiedBy>
  <cp:revision>1590</cp:revision>
  <dcterms:modified xsi:type="dcterms:W3CDTF">2023-02-06T10:52:02Z</dcterms:modified>
</cp:coreProperties>
</file>