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19"/>
  </p:notesMasterIdLst>
  <p:sldIdLst>
    <p:sldId id="256" r:id="rId4"/>
    <p:sldId id="265" r:id="rId5"/>
    <p:sldId id="267" r:id="rId6"/>
    <p:sldId id="300" r:id="rId7"/>
    <p:sldId id="285" r:id="rId8"/>
    <p:sldId id="299" r:id="rId9"/>
    <p:sldId id="286" r:id="rId10"/>
    <p:sldId id="287" r:id="rId11"/>
    <p:sldId id="288" r:id="rId12"/>
    <p:sldId id="301" r:id="rId13"/>
    <p:sldId id="270" r:id="rId14"/>
    <p:sldId id="274" r:id="rId15"/>
    <p:sldId id="275" r:id="rId16"/>
    <p:sldId id="271" r:id="rId17"/>
    <p:sldId id="25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826D"/>
    <a:srgbClr val="FF0000"/>
    <a:srgbClr val="5B9BD5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4" autoAdjust="0"/>
    <p:restoredTop sz="64830"/>
  </p:normalViewPr>
  <p:slideViewPr>
    <p:cSldViewPr snapToGrid="0">
      <p:cViewPr varScale="1">
        <p:scale>
          <a:sx n="80" d="100"/>
          <a:sy n="80" d="100"/>
        </p:scale>
        <p:origin x="252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385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21C36-3A2B-4843-80EF-55C3B13137C2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714D2-ED19-4878-918F-D01D9CF44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11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00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27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23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07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64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43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11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14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4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98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15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36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00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714D2-ED19-4878-918F-D01D9CF446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3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rl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5321"/>
            <a:ext cx="7772400" cy="988935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37168"/>
            <a:ext cx="7772400" cy="202812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AADA4-4D37-A041-AA96-2E63D2193E0B}"/>
              </a:ext>
            </a:extLst>
          </p:cNvPr>
          <p:cNvSpPr txBox="1"/>
          <p:nvPr userDrawn="1"/>
        </p:nvSpPr>
        <p:spPr>
          <a:xfrm>
            <a:off x="2439525" y="4878199"/>
            <a:ext cx="42649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/>
              <a:t>MITSUBISHI ELECTRIC RESEARCH LABORATORIES (MERL)</a:t>
            </a:r>
          </a:p>
          <a:p>
            <a:pPr algn="ctr"/>
            <a:r>
              <a:rPr lang="en-US" sz="1400" b="0" dirty="0"/>
              <a:t>Cambridge, Massachusetts, USA</a:t>
            </a:r>
          </a:p>
          <a:p>
            <a:pPr algn="ctr"/>
            <a:r>
              <a:rPr lang="en-US" sz="1400" b="0" dirty="0">
                <a:hlinkClick r:id="rId2"/>
              </a:rPr>
              <a:t>http://www.merl.com</a:t>
            </a:r>
            <a:endParaRPr lang="en-US" sz="1400" b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294B154-C11D-F94D-BC35-B37D388E3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09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6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5278"/>
            <a:ext cx="8686800" cy="5267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F418C4-AC9A-FA48-8D75-C54633F5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5094EA-EDBD-1848-9B87-F01389AF1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B9D977-12CB-7349-AEC8-4BE15101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97EA2A-FFAA-2246-9586-8FE03165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3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713232"/>
            <a:ext cx="8686799" cy="57972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90429F-6CD9-E747-A485-D02469F8B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2AA289F-18A7-E94D-A791-7F10D346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16C0D68-ACCB-D942-84C9-9653228C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E83BEB-FD7F-254E-AFAE-935C7073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2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1776" y="914400"/>
            <a:ext cx="8683625" cy="49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776" y="1485440"/>
            <a:ext cx="8683625" cy="502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86016" y="6593741"/>
            <a:ext cx="1371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C8FF3E-ED2B-0349-818A-FA3F00C69B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1775" y="211518"/>
            <a:ext cx="1524000" cy="622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0C6AAD-44F2-C74C-B355-D090182CCCCF}"/>
              </a:ext>
            </a:extLst>
          </p:cNvPr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solidFill>
            <a:srgbClr val="D12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1F410F-63CE-3B4E-BFF5-05E265AF2EB9}"/>
              </a:ext>
            </a:extLst>
          </p:cNvPr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solidFill>
            <a:srgbClr val="E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228600" y="6591778"/>
            <a:ext cx="75339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tx1"/>
                </a:solidFill>
              </a:rPr>
              <a:t>© MERL</a:t>
            </a:r>
          </a:p>
        </p:txBody>
      </p:sp>
    </p:spTree>
    <p:extLst>
      <p:ext uri="{BB962C8B-B14F-4D97-AF65-F5344CB8AC3E}">
        <p14:creationId xmlns:p14="http://schemas.microsoft.com/office/powerpoint/2010/main" val="260997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1CC81F1-3B53-C54D-9F8F-81B55B6B3A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146304"/>
            <a:ext cx="1170432" cy="4779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0981" y="676257"/>
            <a:ext cx="8684419" cy="49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245278"/>
            <a:ext cx="8684419" cy="5267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8993" y="6591778"/>
            <a:ext cx="58055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87695" y="6593741"/>
            <a:ext cx="1371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90875"/>
            <a:ext cx="457200" cy="231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228600" y="6591778"/>
            <a:ext cx="75339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© MERL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1F410F-63CE-3B4E-BFF5-05E265AF2EB9}"/>
              </a:ext>
            </a:extLst>
          </p:cNvPr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solidFill>
            <a:srgbClr val="E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8976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2" y="713232"/>
            <a:ext cx="8686799" cy="5797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8993" y="6591778"/>
            <a:ext cx="58055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86902" y="6593741"/>
            <a:ext cx="1371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90875"/>
            <a:ext cx="457200" cy="231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228600" y="6591778"/>
            <a:ext cx="75339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© MERL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DF8BE1-8414-334A-B777-71DA6AB6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146304"/>
            <a:ext cx="1170432" cy="4779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51F410F-63CE-3B4E-BFF5-05E265AF2EB9}"/>
              </a:ext>
            </a:extLst>
          </p:cNvPr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solidFill>
            <a:srgbClr val="E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4424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6.png"/><Relationship Id="rId18" Type="http://schemas.microsoft.com/office/2007/relationships/hdphoto" Target="../media/hdphoto5.wdp"/><Relationship Id="rId26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12" Type="http://schemas.microsoft.com/office/2007/relationships/hdphoto" Target="../media/hdphoto2.wdp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24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microsoft.com/office/2007/relationships/hdphoto" Target="../media/hdphoto1.wdp"/><Relationship Id="rId19" Type="http://schemas.openxmlformats.org/officeDocument/2006/relationships/image" Target="../media/image19.png"/><Relationship Id="rId31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microsoft.com/office/2007/relationships/hdphoto" Target="../media/hdphoto3.wdp"/><Relationship Id="rId22" Type="http://schemas.microsoft.com/office/2007/relationships/hdphoto" Target="../media/hdphoto7.wdp"/><Relationship Id="rId27" Type="http://schemas.openxmlformats.org/officeDocument/2006/relationships/image" Target="NULL"/><Relationship Id="rId30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0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CDE380-F216-0041-BBD3-53B270728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494293"/>
            <a:ext cx="7772400" cy="1849409"/>
          </a:xfrm>
        </p:spPr>
        <p:txBody>
          <a:bodyPr anchor="ctr"/>
          <a:lstStyle/>
          <a:p>
            <a:pPr algn="ctr"/>
            <a:r>
              <a:rPr lang="en-US" sz="4000" dirty="0">
                <a:latin typeface="Aptos" panose="020B0004020202020204" pitchFamily="34" charset="0"/>
                <a:ea typeface="Yu Gothic" panose="020B0400000000000000" pitchFamily="34" charset="-128"/>
                <a:cs typeface="Aptos" panose="020B0004020202020204" pitchFamily="34" charset="0"/>
              </a:rPr>
              <a:t>Object Trajectory Estimation</a:t>
            </a:r>
            <a:br>
              <a:rPr lang="en-US" sz="4000" dirty="0">
                <a:latin typeface="Aptos" panose="020B0004020202020204" pitchFamily="34" charset="0"/>
                <a:ea typeface="Yu Gothic" panose="020B0400000000000000" pitchFamily="34" charset="-128"/>
                <a:cs typeface="Aptos" panose="020B0004020202020204" pitchFamily="34" charset="0"/>
              </a:rPr>
            </a:br>
            <a:r>
              <a:rPr lang="en-US" sz="4000" dirty="0">
                <a:latin typeface="Aptos" panose="020B0004020202020204" pitchFamily="34" charset="0"/>
                <a:ea typeface="Yu Gothic" panose="020B0400000000000000" pitchFamily="34" charset="-128"/>
                <a:cs typeface="Aptos" panose="020B0004020202020204" pitchFamily="34" charset="0"/>
              </a:rPr>
              <a:t>with Multi-Band Wi-Fi</a:t>
            </a:r>
            <a:br>
              <a:rPr lang="en-US" sz="4000" dirty="0">
                <a:latin typeface="Aptos" panose="020B0004020202020204" pitchFamily="34" charset="0"/>
                <a:ea typeface="Yu Gothic" panose="020B0400000000000000" pitchFamily="34" charset="-128"/>
                <a:cs typeface="Aptos" panose="020B0004020202020204" pitchFamily="34" charset="0"/>
              </a:rPr>
            </a:br>
            <a:r>
              <a:rPr lang="en-US" sz="4000" dirty="0">
                <a:latin typeface="Aptos" panose="020B0004020202020204" pitchFamily="34" charset="0"/>
                <a:ea typeface="Yu Gothic" panose="020B0400000000000000" pitchFamily="34" charset="-128"/>
                <a:cs typeface="Aptos" panose="020B0004020202020204" pitchFamily="34" charset="0"/>
              </a:rPr>
              <a:t>Neural Dynamic Fusion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056" y="3514301"/>
            <a:ext cx="8521891" cy="1360164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Sorachi Kato</a:t>
            </a:r>
            <a:r>
              <a:rPr lang="en-US" sz="1600" dirty="0"/>
              <a:t>1,2</a:t>
            </a:r>
            <a:r>
              <a:rPr lang="en-US" sz="2000" dirty="0"/>
              <a:t>, Pu Wang</a:t>
            </a:r>
            <a:r>
              <a:rPr lang="en-US" sz="1600" dirty="0"/>
              <a:t>1</a:t>
            </a:r>
            <a:r>
              <a:rPr lang="en-US" sz="2000" dirty="0"/>
              <a:t>, Toshiaki Koike-Akino</a:t>
            </a:r>
            <a:r>
              <a:rPr lang="en-US" sz="1600" dirty="0"/>
              <a:t>1</a:t>
            </a:r>
            <a:r>
              <a:rPr lang="en-US" sz="2000" dirty="0"/>
              <a:t>, Takuya Fujihashi</a:t>
            </a:r>
            <a:r>
              <a:rPr lang="en-US" sz="1600" dirty="0"/>
              <a:t>2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Hassan Mansour</a:t>
            </a:r>
            <a:r>
              <a:rPr lang="en-US" sz="1600" dirty="0"/>
              <a:t>1</a:t>
            </a:r>
            <a:r>
              <a:rPr lang="en-US" sz="2000" dirty="0"/>
              <a:t>, Petros Boufounos</a:t>
            </a:r>
            <a:r>
              <a:rPr lang="en-US" sz="1600" dirty="0"/>
              <a:t>1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1600" dirty="0"/>
              <a:t>1 Mitsubishi Electric Research Laboratory (MERL), United States of America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2 Graduate School of Information Science and Technology, Osaka University, Japan</a:t>
            </a:r>
          </a:p>
        </p:txBody>
      </p:sp>
      <p:pic>
        <p:nvPicPr>
          <p:cNvPr id="5" name="Picture 4" descr="A logo with text and colorful stripes&#10;&#10;Description automatically generated with medium confidence">
            <a:extLst>
              <a:ext uri="{FF2B5EF4-FFF2-40B4-BE49-F238E27FC236}">
                <a16:creationId xmlns:a16="http://schemas.microsoft.com/office/drawing/2014/main" id="{F8530767-B245-1130-2E27-73633903B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5" b="14473"/>
          <a:stretch/>
        </p:blipFill>
        <p:spPr>
          <a:xfrm>
            <a:off x="7792872" y="154678"/>
            <a:ext cx="1299948" cy="946246"/>
          </a:xfrm>
          <a:prstGeom prst="rect">
            <a:avLst/>
          </a:prstGeom>
        </p:spPr>
      </p:pic>
      <p:pic>
        <p:nvPicPr>
          <p:cNvPr id="17" name="Picture 16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FCE608BF-3318-6BF2-DC72-A983BBA18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76" y="267824"/>
            <a:ext cx="2079009" cy="5391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1EC8AA-D60D-131E-05D7-433E05E3E8A2}"/>
              </a:ext>
            </a:extLst>
          </p:cNvPr>
          <p:cNvSpPr txBox="1"/>
          <p:nvPr/>
        </p:nvSpPr>
        <p:spPr>
          <a:xfrm>
            <a:off x="8802805" y="64553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08346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3FB423-49A2-3D4F-6A3A-8BAE27397C4E}"/>
              </a:ext>
            </a:extLst>
          </p:cNvPr>
          <p:cNvSpPr txBox="1"/>
          <p:nvPr/>
        </p:nvSpPr>
        <p:spPr>
          <a:xfrm>
            <a:off x="1828802" y="182882"/>
            <a:ext cx="7092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5. Loss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A3B737-BE24-7C1D-161F-220DF75FCB39}"/>
              </a:ext>
            </a:extLst>
          </p:cNvPr>
          <p:cNvSpPr txBox="1"/>
          <p:nvPr/>
        </p:nvSpPr>
        <p:spPr>
          <a:xfrm>
            <a:off x="8734570" y="64553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47CCE4C-4248-CBF9-607B-02BE09B9EB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137" y="1069076"/>
                <a:ext cx="8467726" cy="2390326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–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Ø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2200" dirty="0"/>
                  <a:t>Loss function considers </a:t>
                </a:r>
                <a:r>
                  <a:rPr lang="en-US" sz="2200" b="1" dirty="0"/>
                  <a:t>coordinates loss</a:t>
                </a:r>
                <a:r>
                  <a:rPr lang="en-US" sz="2200" dirty="0"/>
                  <a:t> and </a:t>
                </a:r>
                <a:r>
                  <a:rPr lang="en-US" sz="2200" b="1" dirty="0"/>
                  <a:t>signal reconstruction loss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u="sng" dirty="0"/>
                  <a:t>Derived from evidence lower bound (ELBO) of the standard VAE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Intending to boost latent dynamics learning for both wireless modalities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en-US" dirty="0"/>
                  <a:t> in our case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47CCE4C-4248-CBF9-607B-02BE09B9E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7" y="1069076"/>
                <a:ext cx="8467726" cy="2390326"/>
              </a:xfrm>
              <a:prstGeom prst="rect">
                <a:avLst/>
              </a:prstGeom>
              <a:blipFill>
                <a:blip r:embed="rId3"/>
                <a:stretch>
                  <a:fillRect l="-749" r="-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09F5C58-1280-4F3D-7414-EBBC10251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34" y="3606767"/>
            <a:ext cx="7124132" cy="29349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E5C0F2-F524-235F-B304-EFA312AA774B}"/>
              </a:ext>
            </a:extLst>
          </p:cNvPr>
          <p:cNvSpPr/>
          <p:nvPr/>
        </p:nvSpPr>
        <p:spPr>
          <a:xfrm>
            <a:off x="7328850" y="3962402"/>
            <a:ext cx="773373" cy="33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5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3FB423-49A2-3D4F-6A3A-8BAE27397C4E}"/>
              </a:ext>
            </a:extLst>
          </p:cNvPr>
          <p:cNvSpPr txBox="1"/>
          <p:nvPr/>
        </p:nvSpPr>
        <p:spPr>
          <a:xfrm>
            <a:off x="1828802" y="182882"/>
            <a:ext cx="7092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Experiment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0E0ED-0A16-101A-131C-EE318411C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279" y="829375"/>
            <a:ext cx="5521639" cy="3085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5537E2-27F3-8F1E-00D7-E484FE60CCFC}"/>
              </a:ext>
            </a:extLst>
          </p:cNvPr>
          <p:cNvSpPr txBox="1"/>
          <p:nvPr/>
        </p:nvSpPr>
        <p:spPr>
          <a:xfrm>
            <a:off x="272387" y="1218171"/>
            <a:ext cx="3250890" cy="17543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11ac channel (5 GHz)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80MHz bandwidth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234 subcarriers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4x2 MIMO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11ad channel (60 GHz)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36 beam sectors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60A883-790A-9436-94DD-CFB87B05D476}"/>
              </a:ext>
            </a:extLst>
          </p:cNvPr>
          <p:cNvSpPr txBox="1"/>
          <p:nvPr/>
        </p:nvSpPr>
        <p:spPr>
          <a:xfrm>
            <a:off x="8734570" y="64553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pic>
        <p:nvPicPr>
          <p:cNvPr id="8" name="Picture 7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D1ACCD0F-B18B-0595-CB2D-25BFFB0E70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15832" r="13447" b="15688"/>
          <a:stretch/>
        </p:blipFill>
        <p:spPr>
          <a:xfrm>
            <a:off x="1970352" y="3947683"/>
            <a:ext cx="5203296" cy="2846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C80A04-96AB-5F1B-2901-DAA3731325D0}"/>
              </a:ext>
            </a:extLst>
          </p:cNvPr>
          <p:cNvSpPr txBox="1"/>
          <p:nvPr/>
        </p:nvSpPr>
        <p:spPr>
          <a:xfrm>
            <a:off x="4329600" y="6455392"/>
            <a:ext cx="2844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Not actual speed, this clip is x10</a:t>
            </a:r>
          </a:p>
        </p:txBody>
      </p:sp>
    </p:spTree>
    <p:extLst>
      <p:ext uri="{BB962C8B-B14F-4D97-AF65-F5344CB8AC3E}">
        <p14:creationId xmlns:p14="http://schemas.microsoft.com/office/powerpoint/2010/main" val="2615678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208155-EB75-5E6F-1FA7-A36878DFE8FE}"/>
              </a:ext>
            </a:extLst>
          </p:cNvPr>
          <p:cNvSpPr txBox="1">
            <a:spLocks/>
          </p:cNvSpPr>
          <p:nvPr/>
        </p:nvSpPr>
        <p:spPr>
          <a:xfrm>
            <a:off x="317206" y="4908642"/>
            <a:ext cx="8509593" cy="1578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Multi-band fusion improves localization performance</a:t>
            </a:r>
          </a:p>
          <a:p>
            <a:pPr lvl="1"/>
            <a:r>
              <a:rPr lang="en-US" sz="2000" dirty="0"/>
              <a:t>Achieves the median error of </a:t>
            </a:r>
            <a:r>
              <a:rPr lang="en-US" sz="2000" b="1" dirty="0"/>
              <a:t>28.5cm </a:t>
            </a:r>
            <a:r>
              <a:rPr lang="en-US" sz="2000" dirty="0"/>
              <a:t>compared while those of  single-band estimation are over 35.0cm</a:t>
            </a:r>
          </a:p>
          <a:p>
            <a:r>
              <a:rPr lang="en-US" sz="2200" dirty="0"/>
              <a:t>Learnable ODE itself is so powerful to model signal dynamics better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C95F73-4F5B-8AD0-4409-B2AF2DA2D957}"/>
              </a:ext>
            </a:extLst>
          </p:cNvPr>
          <p:cNvGrpSpPr/>
          <p:nvPr/>
        </p:nvGrpSpPr>
        <p:grpSpPr>
          <a:xfrm>
            <a:off x="400336" y="975542"/>
            <a:ext cx="5581935" cy="3764780"/>
            <a:chOff x="1238423" y="1403174"/>
            <a:chExt cx="5135081" cy="33935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271DED-1F26-D420-0A83-9693D8E00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5" t="3759" r="4878"/>
            <a:stretch/>
          </p:blipFill>
          <p:spPr>
            <a:xfrm>
              <a:off x="1238423" y="1403174"/>
              <a:ext cx="5135081" cy="339351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BBD1211-C09E-E294-1987-9F3B8298BEB4}"/>
                </a:ext>
              </a:extLst>
            </p:cNvPr>
            <p:cNvSpPr/>
            <p:nvPr/>
          </p:nvSpPr>
          <p:spPr>
            <a:xfrm>
              <a:off x="4394577" y="4026095"/>
              <a:ext cx="1201002" cy="2547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5DE189-FC91-328C-F424-DCE70937E227}"/>
              </a:ext>
            </a:extLst>
          </p:cNvPr>
          <p:cNvSpPr txBox="1"/>
          <p:nvPr/>
        </p:nvSpPr>
        <p:spPr>
          <a:xfrm>
            <a:off x="5918580" y="1949991"/>
            <a:ext cx="3143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FCNN (fine-dotted)</a:t>
            </a:r>
          </a:p>
          <a:p>
            <a:r>
              <a:rPr lang="en-US" sz="1600" b="1" dirty="0"/>
              <a:t>Frame-to-Frame</a:t>
            </a:r>
            <a:r>
              <a:rPr lang="en-US" sz="1600" dirty="0"/>
              <a:t> regression with a fully connected neural network</a:t>
            </a:r>
          </a:p>
          <a:p>
            <a:endParaRPr lang="en-US" sz="1600" u="sng" dirty="0"/>
          </a:p>
          <a:p>
            <a:r>
              <a:rPr lang="en-US" sz="1600" u="sng" dirty="0"/>
              <a:t>DDND (coarse-dotted)</a:t>
            </a:r>
          </a:p>
          <a:p>
            <a:r>
              <a:rPr lang="en-US" sz="1600" dirty="0"/>
              <a:t>Single-band </a:t>
            </a:r>
            <a:r>
              <a:rPr lang="en-US" sz="1600" b="1" dirty="0"/>
              <a:t>Sequence-to-Sequence </a:t>
            </a:r>
            <a:r>
              <a:rPr lang="en-US" sz="1600" dirty="0"/>
              <a:t>estimation with ODE-RNN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268AC8-015C-F623-83A7-EA243AAE1F07}"/>
              </a:ext>
            </a:extLst>
          </p:cNvPr>
          <p:cNvSpPr txBox="1"/>
          <p:nvPr/>
        </p:nvSpPr>
        <p:spPr>
          <a:xfrm>
            <a:off x="8734570" y="64553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C91EF-830F-9E9A-7F34-5006B89E605D}"/>
              </a:ext>
            </a:extLst>
          </p:cNvPr>
          <p:cNvSpPr txBox="1"/>
          <p:nvPr/>
        </p:nvSpPr>
        <p:spPr>
          <a:xfrm>
            <a:off x="1828802" y="182882"/>
            <a:ext cx="7092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1839862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208155-EB75-5E6F-1FA7-A36878DFE8FE}"/>
              </a:ext>
            </a:extLst>
          </p:cNvPr>
          <p:cNvSpPr txBox="1">
            <a:spLocks/>
          </p:cNvSpPr>
          <p:nvPr/>
        </p:nvSpPr>
        <p:spPr>
          <a:xfrm>
            <a:off x="297978" y="1032682"/>
            <a:ext cx="8548049" cy="12419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Error at varying locations</a:t>
            </a:r>
          </a:p>
          <a:p>
            <a:pPr lvl="1"/>
            <a:r>
              <a:rPr lang="en-US" dirty="0"/>
              <a:t>Single-band estimation suffer from some </a:t>
            </a:r>
            <a:r>
              <a:rPr lang="en-US" b="1" dirty="0"/>
              <a:t>“weak spot”</a:t>
            </a:r>
            <a:r>
              <a:rPr lang="en-US" dirty="0"/>
              <a:t> </a:t>
            </a:r>
          </a:p>
          <a:p>
            <a:pPr lvl="1"/>
            <a:r>
              <a:rPr lang="en-US" u="sng" dirty="0"/>
              <a:t>Multi-band fusion improves performance at almost all points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086A35-B9BB-4527-8CB6-18BD38F112FA}"/>
              </a:ext>
            </a:extLst>
          </p:cNvPr>
          <p:cNvGrpSpPr>
            <a:grpSpLocks noChangeAspect="1"/>
          </p:cNvGrpSpPr>
          <p:nvPr/>
        </p:nvGrpSpPr>
        <p:grpSpPr>
          <a:xfrm>
            <a:off x="671780" y="4166327"/>
            <a:ext cx="7800440" cy="2377440"/>
            <a:chOff x="-595208" y="3082394"/>
            <a:chExt cx="9441232" cy="28384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EC257A-EAEE-3508-1B4B-7B684FB73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47" t="4615" r="2367" b="47338"/>
            <a:stretch/>
          </p:blipFill>
          <p:spPr>
            <a:xfrm>
              <a:off x="-595208" y="3082394"/>
              <a:ext cx="6272679" cy="2838429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28D69FD-97C9-1327-5F15-8E54C835A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284" t="51953" r="25291"/>
            <a:stretch/>
          </p:blipFill>
          <p:spPr>
            <a:xfrm>
              <a:off x="5677471" y="3082395"/>
              <a:ext cx="3168553" cy="2838429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F3B8393-3C89-6AE0-4332-C70778C627D8}"/>
              </a:ext>
            </a:extLst>
          </p:cNvPr>
          <p:cNvSpPr/>
          <p:nvPr/>
        </p:nvSpPr>
        <p:spPr>
          <a:xfrm>
            <a:off x="6056383" y="6175280"/>
            <a:ext cx="2292826" cy="2456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EF44E-29D3-E4F9-9932-D3F9EC6BDE0C}"/>
              </a:ext>
            </a:extLst>
          </p:cNvPr>
          <p:cNvSpPr txBox="1"/>
          <p:nvPr/>
        </p:nvSpPr>
        <p:spPr>
          <a:xfrm>
            <a:off x="8734570" y="64553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64E4B-345B-D401-5809-ECFECD317E54}"/>
              </a:ext>
            </a:extLst>
          </p:cNvPr>
          <p:cNvSpPr txBox="1"/>
          <p:nvPr/>
        </p:nvSpPr>
        <p:spPr>
          <a:xfrm>
            <a:off x="1828802" y="182882"/>
            <a:ext cx="7092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Experiment</a:t>
            </a:r>
          </a:p>
        </p:txBody>
      </p:sp>
      <p:pic>
        <p:nvPicPr>
          <p:cNvPr id="16" name="Picture 15" descr="A red and blue rectangle with dots&#10;&#10;Description automatically generated">
            <a:extLst>
              <a:ext uri="{FF2B5EF4-FFF2-40B4-BE49-F238E27FC236}">
                <a16:creationId xmlns:a16="http://schemas.microsoft.com/office/drawing/2014/main" id="{2415FDC8-1C67-8193-697A-FB63511D0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t="6985" r="5888" b="7526"/>
          <a:stretch/>
        </p:blipFill>
        <p:spPr>
          <a:xfrm>
            <a:off x="881648" y="2750133"/>
            <a:ext cx="2185416" cy="1416194"/>
          </a:xfrm>
          <a:prstGeom prst="rect">
            <a:avLst/>
          </a:prstGeom>
        </p:spPr>
      </p:pic>
      <p:pic>
        <p:nvPicPr>
          <p:cNvPr id="14" name="Picture 13" descr="A red and blue line drawn on a white surface&#10;&#10;Description automatically generated">
            <a:extLst>
              <a:ext uri="{FF2B5EF4-FFF2-40B4-BE49-F238E27FC236}">
                <a16:creationId xmlns:a16="http://schemas.microsoft.com/office/drawing/2014/main" id="{FE3DAAE1-1129-1E74-E54F-B638328F4F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275" r="1471" b="3131"/>
          <a:stretch/>
        </p:blipFill>
        <p:spPr>
          <a:xfrm>
            <a:off x="6104478" y="2673295"/>
            <a:ext cx="2117594" cy="1400134"/>
          </a:xfrm>
          <a:prstGeom prst="rect">
            <a:avLst/>
          </a:prstGeom>
        </p:spPr>
      </p:pic>
      <p:pic>
        <p:nvPicPr>
          <p:cNvPr id="19" name="Picture 18" descr="A red and blue rectangle&#10;&#10;Description automatically generated">
            <a:extLst>
              <a:ext uri="{FF2B5EF4-FFF2-40B4-BE49-F238E27FC236}">
                <a16:creationId xmlns:a16="http://schemas.microsoft.com/office/drawing/2014/main" id="{05660BC9-5687-DFD1-F027-269C79D158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t="4769" r="7055" b="2308"/>
          <a:stretch/>
        </p:blipFill>
        <p:spPr>
          <a:xfrm>
            <a:off x="3513203" y="2692793"/>
            <a:ext cx="2117594" cy="1473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3DA385-3DBD-9F13-AA02-6B17AA9DA3EC}"/>
              </a:ext>
            </a:extLst>
          </p:cNvPr>
          <p:cNvSpPr txBox="1"/>
          <p:nvPr/>
        </p:nvSpPr>
        <p:spPr>
          <a:xfrm>
            <a:off x="297973" y="2245407"/>
            <a:ext cx="182774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Blue</a:t>
            </a:r>
            <a:r>
              <a:rPr lang="en-US" sz="1600" dirty="0"/>
              <a:t> - Ground Truth</a:t>
            </a:r>
          </a:p>
          <a:p>
            <a:r>
              <a:rPr lang="en-US" sz="1600" dirty="0">
                <a:solidFill>
                  <a:srgbClr val="FF0000"/>
                </a:solidFill>
              </a:rPr>
              <a:t>Red</a:t>
            </a:r>
            <a:r>
              <a:rPr lang="en-US" sz="1600" dirty="0"/>
              <a:t> - Estimation</a:t>
            </a:r>
          </a:p>
        </p:txBody>
      </p:sp>
    </p:spTree>
    <p:extLst>
      <p:ext uri="{BB962C8B-B14F-4D97-AF65-F5344CB8AC3E}">
        <p14:creationId xmlns:p14="http://schemas.microsoft.com/office/powerpoint/2010/main" val="3641145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3FB423-49A2-3D4F-6A3A-8BAE27397C4E}"/>
              </a:ext>
            </a:extLst>
          </p:cNvPr>
          <p:cNvSpPr txBox="1"/>
          <p:nvPr/>
        </p:nvSpPr>
        <p:spPr>
          <a:xfrm>
            <a:off x="272387" y="1025246"/>
            <a:ext cx="8599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Conclusion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208155-EB75-5E6F-1FA7-A36878DFE8FE}"/>
              </a:ext>
            </a:extLst>
          </p:cNvPr>
          <p:cNvSpPr txBox="1">
            <a:spLocks/>
          </p:cNvSpPr>
          <p:nvPr/>
        </p:nvSpPr>
        <p:spPr>
          <a:xfrm>
            <a:off x="621542" y="1825625"/>
            <a:ext cx="790091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/>
              <a:t>Neural Dynamic Fusion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Novel neural network architecture to </a:t>
            </a:r>
            <a:r>
              <a:rPr lang="en-US" b="1" dirty="0"/>
              <a:t>effectively fuse CSI and beam SNR dynamics </a:t>
            </a:r>
            <a:r>
              <a:rPr lang="en-US" dirty="0"/>
              <a:t>for device trajectory estimation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Latent dynamic learning </a:t>
            </a:r>
            <a:r>
              <a:rPr lang="en-US" dirty="0"/>
              <a:t>and </a:t>
            </a:r>
            <a:r>
              <a:rPr lang="en-US" b="1" dirty="0"/>
              <a:t>Post-ODE fusion </a:t>
            </a:r>
            <a:r>
              <a:rPr lang="en-US" dirty="0"/>
              <a:t>contributes to </a:t>
            </a:r>
            <a:r>
              <a:rPr lang="en-US" u="sng" dirty="0"/>
              <a:t>overcome asynchrony</a:t>
            </a:r>
            <a:r>
              <a:rPr lang="en-US" dirty="0"/>
              <a:t> and difference of sampling rate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Combining two different wireless channel state mitigates potential weak point in terms of sensing accuracy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57BC48-1661-422F-CBE3-3667DFAB1AC2}"/>
              </a:ext>
            </a:extLst>
          </p:cNvPr>
          <p:cNvSpPr txBox="1"/>
          <p:nvPr/>
        </p:nvSpPr>
        <p:spPr>
          <a:xfrm>
            <a:off x="8734570" y="64553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899940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\\File-srv1\共有2\第2営業局\0-表示標準各種（マニュアルとロゴ）\三菱電機表示標準\三菱電機ロゴ【海外用一式】ai-eps-jpg\海外 コーポレートロゴ＋CFB カラー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90" y="1962928"/>
            <a:ext cx="6745625" cy="293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78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3FB423-49A2-3D4F-6A3A-8BAE27397C4E}"/>
              </a:ext>
            </a:extLst>
          </p:cNvPr>
          <p:cNvSpPr txBox="1"/>
          <p:nvPr/>
        </p:nvSpPr>
        <p:spPr>
          <a:xfrm>
            <a:off x="1828800" y="182882"/>
            <a:ext cx="702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Wi-Fi Trajectory Estimation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208155-EB75-5E6F-1FA7-A36878DFE8FE}"/>
              </a:ext>
            </a:extLst>
          </p:cNvPr>
          <p:cNvSpPr txBox="1">
            <a:spLocks/>
          </p:cNvSpPr>
          <p:nvPr/>
        </p:nvSpPr>
        <p:spPr>
          <a:xfrm>
            <a:off x="135034" y="1121476"/>
            <a:ext cx="8906017" cy="25333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Estimate trajectories of devices</a:t>
            </a:r>
            <a:r>
              <a:rPr lang="en-US" sz="2200" dirty="0"/>
              <a:t> </a:t>
            </a:r>
            <a:r>
              <a:rPr lang="en-US" sz="2200" b="1" dirty="0"/>
              <a:t>using</a:t>
            </a:r>
            <a:r>
              <a:rPr lang="en-US" sz="2200" dirty="0"/>
              <a:t> </a:t>
            </a:r>
            <a:r>
              <a:rPr lang="en-US" sz="2200" b="1" dirty="0"/>
              <a:t>ambient Wi-Fi signal</a:t>
            </a:r>
          </a:p>
          <a:p>
            <a:pPr lvl="1"/>
            <a:r>
              <a:rPr lang="en-US" u="sng" dirty="0"/>
              <a:t>Different frequency band</a:t>
            </a:r>
            <a:r>
              <a:rPr lang="en-US" dirty="0"/>
              <a:t> reflects different space characteristics</a:t>
            </a:r>
          </a:p>
          <a:p>
            <a:pPr lvl="2"/>
            <a:r>
              <a:rPr lang="en-US" sz="2200" dirty="0"/>
              <a:t>5GHz – </a:t>
            </a:r>
            <a:r>
              <a:rPr lang="en-US" sz="2200" dirty="0">
                <a:solidFill>
                  <a:srgbClr val="FF0000"/>
                </a:solidFill>
              </a:rPr>
              <a:t>CSI</a:t>
            </a:r>
          </a:p>
          <a:p>
            <a:pPr lvl="3"/>
            <a:r>
              <a:rPr lang="en-US" sz="2000" dirty="0"/>
              <a:t>Wide coverage and high sampling rate, but easily distorted by environmental change</a:t>
            </a:r>
          </a:p>
          <a:p>
            <a:pPr lvl="2"/>
            <a:r>
              <a:rPr lang="en-US" sz="2200" dirty="0"/>
              <a:t>60GHz – </a:t>
            </a:r>
            <a:r>
              <a:rPr lang="en-US" sz="2200" dirty="0">
                <a:solidFill>
                  <a:srgbClr val="0000FF"/>
                </a:solidFill>
              </a:rPr>
              <a:t>beam SNR </a:t>
            </a:r>
          </a:p>
          <a:p>
            <a:pPr lvl="3"/>
            <a:r>
              <a:rPr lang="en-US" sz="2000" dirty="0"/>
              <a:t>Strong directivity, but heavily attenuate while traveling long distance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07B68B-C12D-F3F6-BF44-C736C4CB9960}"/>
              </a:ext>
            </a:extLst>
          </p:cNvPr>
          <p:cNvSpPr txBox="1"/>
          <p:nvPr/>
        </p:nvSpPr>
        <p:spPr>
          <a:xfrm>
            <a:off x="8802805" y="64553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20F723CA-0C5F-0742-1B42-C7C72C813798}"/>
              </a:ext>
            </a:extLst>
          </p:cNvPr>
          <p:cNvGrpSpPr/>
          <p:nvPr/>
        </p:nvGrpSpPr>
        <p:grpSpPr>
          <a:xfrm>
            <a:off x="-232089" y="3813636"/>
            <a:ext cx="9336580" cy="3912124"/>
            <a:chOff x="-232089" y="3136038"/>
            <a:chExt cx="9336580" cy="391212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3836781-E89C-836F-2DC9-8673E7D17CBB}"/>
                </a:ext>
              </a:extLst>
            </p:cNvPr>
            <p:cNvSpPr/>
            <p:nvPr/>
          </p:nvSpPr>
          <p:spPr>
            <a:xfrm>
              <a:off x="1421939" y="3136038"/>
              <a:ext cx="6035040" cy="3912124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scene3d>
              <a:camera prst="isometricOffAxis1Top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5982BB-63EC-EB2B-6896-14C65881A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021" y="4572887"/>
              <a:ext cx="336709" cy="673417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8124C49-023B-7C1B-CF2F-8BCCDF458A95}"/>
                </a:ext>
              </a:extLst>
            </p:cNvPr>
            <p:cNvGrpSpPr/>
            <p:nvPr/>
          </p:nvGrpSpPr>
          <p:grpSpPr>
            <a:xfrm>
              <a:off x="5970920" y="4100025"/>
              <a:ext cx="1745234" cy="1199558"/>
              <a:chOff x="5585921" y="3513589"/>
              <a:chExt cx="1745234" cy="1199558"/>
            </a:xfrm>
          </p:grpSpPr>
          <p:sp>
            <p:nvSpPr>
              <p:cNvPr id="151" name="Rounded Rectangle 150">
                <a:extLst>
                  <a:ext uri="{FF2B5EF4-FFF2-40B4-BE49-F238E27FC236}">
                    <a16:creationId xmlns:a16="http://schemas.microsoft.com/office/drawing/2014/main" id="{B6BB4200-9067-42A4-C64D-5B44F225BB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0260" y="4548555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ounded Rectangle 151">
                <a:extLst>
                  <a:ext uri="{FF2B5EF4-FFF2-40B4-BE49-F238E27FC236}">
                    <a16:creationId xmlns:a16="http://schemas.microsoft.com/office/drawing/2014/main" id="{845BCFC3-E81F-0AC2-155D-93BAEC2AC9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5645" y="4390518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ounded Rectangle 152">
                <a:extLst>
                  <a:ext uri="{FF2B5EF4-FFF2-40B4-BE49-F238E27FC236}">
                    <a16:creationId xmlns:a16="http://schemas.microsoft.com/office/drawing/2014/main" id="{5B40BA54-AD23-915F-21D3-F14CECE10D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14209" y="4251711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ounded Rectangle 153">
                <a:extLst>
                  <a:ext uri="{FF2B5EF4-FFF2-40B4-BE49-F238E27FC236}">
                    <a16:creationId xmlns:a16="http://schemas.microsoft.com/office/drawing/2014/main" id="{43C4F6F0-FEFD-B4C8-3FF7-4506AF3E9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3237" y="409731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ounded Rectangle 154">
                <a:extLst>
                  <a:ext uri="{FF2B5EF4-FFF2-40B4-BE49-F238E27FC236}">
                    <a16:creationId xmlns:a16="http://schemas.microsoft.com/office/drawing/2014/main" id="{93BAB2D6-DF81-3C8F-8E01-C06191B3CB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72944" y="396482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155">
                <a:extLst>
                  <a:ext uri="{FF2B5EF4-FFF2-40B4-BE49-F238E27FC236}">
                    <a16:creationId xmlns:a16="http://schemas.microsoft.com/office/drawing/2014/main" id="{D41C4D83-8C4F-4789-8DD6-1BA8F8A352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38329" y="3806790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BBC06413-FBEC-86E2-AD88-92CF6D2361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4179" y="3671626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ounded Rectangle 157">
                <a:extLst>
                  <a:ext uri="{FF2B5EF4-FFF2-40B4-BE49-F238E27FC236}">
                    <a16:creationId xmlns:a16="http://schemas.microsoft.com/office/drawing/2014/main" id="{9FD92BE6-19AB-D19F-2E20-2EF4C39851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85921" y="3513589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5655F70-37E4-9D6F-A851-08E3CEC866AA}"/>
                </a:ext>
              </a:extLst>
            </p:cNvPr>
            <p:cNvGrpSpPr/>
            <p:nvPr/>
          </p:nvGrpSpPr>
          <p:grpSpPr>
            <a:xfrm>
              <a:off x="5551443" y="4158714"/>
              <a:ext cx="1745234" cy="1199558"/>
              <a:chOff x="5585921" y="3513589"/>
              <a:chExt cx="1745234" cy="1199558"/>
            </a:xfrm>
          </p:grpSpPr>
          <p:sp>
            <p:nvSpPr>
              <p:cNvPr id="143" name="Rounded Rectangle 142">
                <a:extLst>
                  <a:ext uri="{FF2B5EF4-FFF2-40B4-BE49-F238E27FC236}">
                    <a16:creationId xmlns:a16="http://schemas.microsoft.com/office/drawing/2014/main" id="{9A1C418A-664C-1498-E082-BF6F8A0618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0260" y="4548555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ounded Rectangle 143">
                <a:extLst>
                  <a:ext uri="{FF2B5EF4-FFF2-40B4-BE49-F238E27FC236}">
                    <a16:creationId xmlns:a16="http://schemas.microsoft.com/office/drawing/2014/main" id="{77923485-E66C-BBC4-BBDE-20F8E37883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5645" y="4390518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ounded Rectangle 144">
                <a:extLst>
                  <a:ext uri="{FF2B5EF4-FFF2-40B4-BE49-F238E27FC236}">
                    <a16:creationId xmlns:a16="http://schemas.microsoft.com/office/drawing/2014/main" id="{9ABF77C7-041D-A499-5985-9E72A17B34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14209" y="4251711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ounded Rectangle 145">
                <a:extLst>
                  <a:ext uri="{FF2B5EF4-FFF2-40B4-BE49-F238E27FC236}">
                    <a16:creationId xmlns:a16="http://schemas.microsoft.com/office/drawing/2014/main" id="{E3FDB960-C0B5-CBAA-8673-BD4E2DEE6D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3237" y="409731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ounded Rectangle 146">
                <a:extLst>
                  <a:ext uri="{FF2B5EF4-FFF2-40B4-BE49-F238E27FC236}">
                    <a16:creationId xmlns:a16="http://schemas.microsoft.com/office/drawing/2014/main" id="{EFEE5FB0-0949-C01B-89E6-370130F72B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72944" y="396482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ounded Rectangle 147">
                <a:extLst>
                  <a:ext uri="{FF2B5EF4-FFF2-40B4-BE49-F238E27FC236}">
                    <a16:creationId xmlns:a16="http://schemas.microsoft.com/office/drawing/2014/main" id="{2745E71D-8A02-3D4A-3692-28889DE367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38329" y="3806790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ounded Rectangle 148">
                <a:extLst>
                  <a:ext uri="{FF2B5EF4-FFF2-40B4-BE49-F238E27FC236}">
                    <a16:creationId xmlns:a16="http://schemas.microsoft.com/office/drawing/2014/main" id="{26E7406B-899B-D4E6-30F5-29EFBC9BF4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4179" y="3671626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ounded Rectangle 149">
                <a:extLst>
                  <a:ext uri="{FF2B5EF4-FFF2-40B4-BE49-F238E27FC236}">
                    <a16:creationId xmlns:a16="http://schemas.microsoft.com/office/drawing/2014/main" id="{650491D4-E0FB-D91E-903D-E6D4FBBC91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85921" y="3513589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81CD7B-38B7-86BF-5610-3D5B790957DC}"/>
                </a:ext>
              </a:extLst>
            </p:cNvPr>
            <p:cNvGrpSpPr/>
            <p:nvPr/>
          </p:nvGrpSpPr>
          <p:grpSpPr>
            <a:xfrm>
              <a:off x="4998737" y="4245990"/>
              <a:ext cx="1745234" cy="1199558"/>
              <a:chOff x="5585921" y="3513589"/>
              <a:chExt cx="1745234" cy="1199558"/>
            </a:xfrm>
          </p:grpSpPr>
          <p:sp>
            <p:nvSpPr>
              <p:cNvPr id="135" name="Rounded Rectangle 134">
                <a:extLst>
                  <a:ext uri="{FF2B5EF4-FFF2-40B4-BE49-F238E27FC236}">
                    <a16:creationId xmlns:a16="http://schemas.microsoft.com/office/drawing/2014/main" id="{61D0FF56-ECF4-3CBA-DBE7-C9D32F2213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0260" y="4548555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ounded Rectangle 135">
                <a:extLst>
                  <a:ext uri="{FF2B5EF4-FFF2-40B4-BE49-F238E27FC236}">
                    <a16:creationId xmlns:a16="http://schemas.microsoft.com/office/drawing/2014/main" id="{8A1564CA-FF74-D9B6-C358-4B23982ACE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5645" y="4390518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ounded Rectangle 136">
                <a:extLst>
                  <a:ext uri="{FF2B5EF4-FFF2-40B4-BE49-F238E27FC236}">
                    <a16:creationId xmlns:a16="http://schemas.microsoft.com/office/drawing/2014/main" id="{5F01903B-10E1-E87D-C9F7-D631D0DC1A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14209" y="4251711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ounded Rectangle 137">
                <a:extLst>
                  <a:ext uri="{FF2B5EF4-FFF2-40B4-BE49-F238E27FC236}">
                    <a16:creationId xmlns:a16="http://schemas.microsoft.com/office/drawing/2014/main" id="{313D7FE8-ECF3-BF9A-F483-A2C1A8503D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3237" y="409731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ounded Rectangle 138">
                <a:extLst>
                  <a:ext uri="{FF2B5EF4-FFF2-40B4-BE49-F238E27FC236}">
                    <a16:creationId xmlns:a16="http://schemas.microsoft.com/office/drawing/2014/main" id="{7D959EF1-A911-6C81-C628-FB988C7A78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72944" y="396482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ounded Rectangle 139">
                <a:extLst>
                  <a:ext uri="{FF2B5EF4-FFF2-40B4-BE49-F238E27FC236}">
                    <a16:creationId xmlns:a16="http://schemas.microsoft.com/office/drawing/2014/main" id="{637C8762-E35A-AFC3-F56B-46878FF425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38329" y="3806790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ounded Rectangle 140">
                <a:extLst>
                  <a:ext uri="{FF2B5EF4-FFF2-40B4-BE49-F238E27FC236}">
                    <a16:creationId xmlns:a16="http://schemas.microsoft.com/office/drawing/2014/main" id="{DFABC8D9-9CB5-97CB-B23F-47485CB056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4179" y="3671626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00AD5A51-9E68-5A21-E2CE-C3164360FF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85921" y="3513589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5A3A618-774F-F35A-9944-E84F243615A6}"/>
                </a:ext>
              </a:extLst>
            </p:cNvPr>
            <p:cNvGrpSpPr/>
            <p:nvPr/>
          </p:nvGrpSpPr>
          <p:grpSpPr>
            <a:xfrm>
              <a:off x="4184897" y="4366655"/>
              <a:ext cx="1745234" cy="1199558"/>
              <a:chOff x="5585921" y="3513589"/>
              <a:chExt cx="1745234" cy="1199558"/>
            </a:xfrm>
          </p:grpSpPr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780120C1-1671-9140-D6CD-EACD86D5D7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0260" y="4548555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id="{BD931A7F-7E64-5F48-B774-5910CA4E61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5645" y="4390518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ounded Rectangle 128">
                <a:extLst>
                  <a:ext uri="{FF2B5EF4-FFF2-40B4-BE49-F238E27FC236}">
                    <a16:creationId xmlns:a16="http://schemas.microsoft.com/office/drawing/2014/main" id="{06B6301F-61E0-3FF2-CD72-9BC6ED4FDB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14209" y="4251711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5224CFE1-B651-AF96-49EA-20CB1D20FE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3237" y="409731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ounded Rectangle 130">
                <a:extLst>
                  <a:ext uri="{FF2B5EF4-FFF2-40B4-BE49-F238E27FC236}">
                    <a16:creationId xmlns:a16="http://schemas.microsoft.com/office/drawing/2014/main" id="{E8D9237E-C0EA-3DDF-0181-B962D4AF93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72944" y="396482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D9E65FC5-40B1-8E8F-FC34-C8E33765AB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38329" y="3806790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ounded Rectangle 132">
                <a:extLst>
                  <a:ext uri="{FF2B5EF4-FFF2-40B4-BE49-F238E27FC236}">
                    <a16:creationId xmlns:a16="http://schemas.microsoft.com/office/drawing/2014/main" id="{9F249175-B3C4-3C04-50AA-C933A93340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4179" y="3671626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CB27C04C-F7BE-08E5-7409-D2C661FBEB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85921" y="3513589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8180434-CEFF-E64A-63F0-50FA027131C0}"/>
                </a:ext>
              </a:extLst>
            </p:cNvPr>
            <p:cNvGrpSpPr/>
            <p:nvPr/>
          </p:nvGrpSpPr>
          <p:grpSpPr>
            <a:xfrm>
              <a:off x="3616610" y="4455285"/>
              <a:ext cx="1745234" cy="1199558"/>
              <a:chOff x="5585921" y="3513589"/>
              <a:chExt cx="1745234" cy="1199558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35C3A051-28D7-4C85-A82B-0948D2B328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0260" y="4548555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ounded Rectangle 119">
                <a:extLst>
                  <a:ext uri="{FF2B5EF4-FFF2-40B4-BE49-F238E27FC236}">
                    <a16:creationId xmlns:a16="http://schemas.microsoft.com/office/drawing/2014/main" id="{385BCF8A-2E8F-18BC-ECFB-051F317272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5645" y="4390518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76AB170D-577B-23CF-7454-43108FFB05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14209" y="4251711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99B9FDE2-A167-83A2-B720-A4081D6D9A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3237" y="409731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F39BEA55-C80B-1B40-8504-ADA8A4A243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72944" y="396482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2CD40890-0F8C-BFC8-2384-3155BAB6D9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38329" y="3806790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CFF79AA3-664D-CEB0-288D-225E6D328A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4179" y="3671626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42DFF583-42EA-44E1-5CB5-46441F0252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85921" y="3513589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FF8FC50-1AFA-280D-8BE3-498EBE31B8D0}"/>
                </a:ext>
              </a:extLst>
            </p:cNvPr>
            <p:cNvGrpSpPr/>
            <p:nvPr/>
          </p:nvGrpSpPr>
          <p:grpSpPr>
            <a:xfrm>
              <a:off x="3134785" y="4547445"/>
              <a:ext cx="1745234" cy="1199558"/>
              <a:chOff x="5585921" y="3513589"/>
              <a:chExt cx="1745234" cy="1199558"/>
            </a:xfrm>
          </p:grpSpPr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B1C654B0-FC79-7493-BE10-6279D98C3D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0260" y="4548555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ounded Rectangle 111">
                <a:extLst>
                  <a:ext uri="{FF2B5EF4-FFF2-40B4-BE49-F238E27FC236}">
                    <a16:creationId xmlns:a16="http://schemas.microsoft.com/office/drawing/2014/main" id="{1B9086F3-43B3-49FC-E462-D6810E32BA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5645" y="4390518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ounded Rectangle 112">
                <a:extLst>
                  <a:ext uri="{FF2B5EF4-FFF2-40B4-BE49-F238E27FC236}">
                    <a16:creationId xmlns:a16="http://schemas.microsoft.com/office/drawing/2014/main" id="{52052798-ACC6-FDE9-A183-5A701CC5E7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14209" y="4251711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ounded Rectangle 113">
                <a:extLst>
                  <a:ext uri="{FF2B5EF4-FFF2-40B4-BE49-F238E27FC236}">
                    <a16:creationId xmlns:a16="http://schemas.microsoft.com/office/drawing/2014/main" id="{21D19A9B-0F3C-7FD9-1C78-C6A1FB0453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3237" y="409731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ounded Rectangle 114">
                <a:extLst>
                  <a:ext uri="{FF2B5EF4-FFF2-40B4-BE49-F238E27FC236}">
                    <a16:creationId xmlns:a16="http://schemas.microsoft.com/office/drawing/2014/main" id="{E838BF78-E8EA-33AF-9CD6-36FC2C8276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72944" y="396482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FE314D27-AB39-9825-FD3D-CF3A657D91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38329" y="3806790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96DCC1C3-F75B-8F73-1726-7A561A4A6B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4179" y="3671626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7427C049-2C54-B3E2-D631-A15B023463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85921" y="3513589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B74C1C4-032A-BD5D-421F-7A4748056EE1}"/>
                </a:ext>
              </a:extLst>
            </p:cNvPr>
            <p:cNvGrpSpPr/>
            <p:nvPr/>
          </p:nvGrpSpPr>
          <p:grpSpPr>
            <a:xfrm>
              <a:off x="2547744" y="4633406"/>
              <a:ext cx="1745234" cy="1199558"/>
              <a:chOff x="5585921" y="3513589"/>
              <a:chExt cx="1745234" cy="1199558"/>
            </a:xfrm>
          </p:grpSpPr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8540CC79-4FF5-A5A9-81F0-B72DAFC43E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0260" y="4548555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782040D9-FF8E-2257-3E8D-A304B9CAF8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5645" y="4390518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9CCB2808-0B61-5122-7518-3343B9BFEC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14209" y="4251711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ounded Rectangle 105">
                <a:extLst>
                  <a:ext uri="{FF2B5EF4-FFF2-40B4-BE49-F238E27FC236}">
                    <a16:creationId xmlns:a16="http://schemas.microsoft.com/office/drawing/2014/main" id="{98422A56-32FB-9EF3-C7A6-CEB2C0B7E9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3237" y="409731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id="{748E45B3-62BA-7B87-B05E-9AE42E8334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72944" y="396482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ounded Rectangle 107">
                <a:extLst>
                  <a:ext uri="{FF2B5EF4-FFF2-40B4-BE49-F238E27FC236}">
                    <a16:creationId xmlns:a16="http://schemas.microsoft.com/office/drawing/2014/main" id="{A1CCBB17-3FF8-2EB4-D178-C2DD1B8E46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38329" y="3806790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7EBF5AB2-FCA5-6346-DC93-87523047E5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4179" y="3671626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ounded Rectangle 109">
                <a:extLst>
                  <a:ext uri="{FF2B5EF4-FFF2-40B4-BE49-F238E27FC236}">
                    <a16:creationId xmlns:a16="http://schemas.microsoft.com/office/drawing/2014/main" id="{5F1B822B-9316-E1CF-CB63-ECB6CB0209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85921" y="3513589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0CE67BD-7384-7C61-003B-35A619D01FF4}"/>
                </a:ext>
              </a:extLst>
            </p:cNvPr>
            <p:cNvGrpSpPr/>
            <p:nvPr/>
          </p:nvGrpSpPr>
          <p:grpSpPr>
            <a:xfrm>
              <a:off x="1319838" y="4813991"/>
              <a:ext cx="1745234" cy="1199558"/>
              <a:chOff x="5585921" y="3513589"/>
              <a:chExt cx="1745234" cy="1199558"/>
            </a:xfrm>
          </p:grpSpPr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4FF3DE29-DDBC-01F7-5A1C-F2C80F0412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0260" y="4548555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223BA20C-DCC9-FCC5-5F47-70345BF1E4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5645" y="4390518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6CA13F6A-517B-195E-5E76-4B42E91925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14209" y="4251711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B98E168D-A1DE-256A-AFA6-86451B7C91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3237" y="409731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3031897B-F889-F76D-B565-B8FF4737BE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72944" y="396482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C0432489-BD4D-901B-59F7-583079D9F8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38329" y="3806790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E9A8F5EA-5451-5E0E-5DD4-BB0A0AB371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4179" y="3671626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0006FE29-20CC-F79B-DC36-E31652EBCA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85921" y="3513589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32EA7C0-5B86-E4F9-2815-E4020312709A}"/>
                </a:ext>
              </a:extLst>
            </p:cNvPr>
            <p:cNvGrpSpPr/>
            <p:nvPr/>
          </p:nvGrpSpPr>
          <p:grpSpPr>
            <a:xfrm>
              <a:off x="1969747" y="4712896"/>
              <a:ext cx="1745234" cy="1199558"/>
              <a:chOff x="5585921" y="3513589"/>
              <a:chExt cx="1745234" cy="1199558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14D29F9A-414B-3CE7-74F0-0627027906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0260" y="4548555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0CB953F7-060B-7195-A691-2C862B438C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5645" y="4390518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3DF1179D-D602-F83F-AEC4-461478AD59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14209" y="4251711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ounded Rectangle 89">
                <a:extLst>
                  <a:ext uri="{FF2B5EF4-FFF2-40B4-BE49-F238E27FC236}">
                    <a16:creationId xmlns:a16="http://schemas.microsoft.com/office/drawing/2014/main" id="{715BEF41-0CB7-8B7A-0A75-1345C9A4BD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3237" y="409731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A35CAFA9-6472-F2EC-9253-35F2C3568D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72944" y="3964827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0FFEE864-6BFB-0752-7FBD-C809470737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38329" y="3806790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ounded Rectangle 92">
                <a:extLst>
                  <a:ext uri="{FF2B5EF4-FFF2-40B4-BE49-F238E27FC236}">
                    <a16:creationId xmlns:a16="http://schemas.microsoft.com/office/drawing/2014/main" id="{57150AB7-DF74-311F-2EA6-0707828828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4179" y="3671626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ounded Rectangle 93">
                <a:extLst>
                  <a:ext uri="{FF2B5EF4-FFF2-40B4-BE49-F238E27FC236}">
                    <a16:creationId xmlns:a16="http://schemas.microsoft.com/office/drawing/2014/main" id="{F2EBE3A2-987A-56B9-4A86-9D2D80DF7D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85921" y="3513589"/>
                <a:ext cx="160895" cy="164592"/>
              </a:xfrm>
              <a:prstGeom prst="roundRect">
                <a:avLst/>
              </a:prstGeom>
              <a:solidFill>
                <a:srgbClr val="002060">
                  <a:alpha val="54000"/>
                </a:srgb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FCB0C36-EE61-3F1A-934C-AE95C8E594D2}"/>
                </a:ext>
              </a:extLst>
            </p:cNvPr>
            <p:cNvSpPr/>
            <p:nvPr/>
          </p:nvSpPr>
          <p:spPr>
            <a:xfrm>
              <a:off x="6228040" y="5022291"/>
              <a:ext cx="382985" cy="39147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scene3d>
              <a:camera prst="isometricOffAxis2Top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17FCD35-D158-7447-7017-64BF9FC3EBD8}"/>
                </a:ext>
              </a:extLst>
            </p:cNvPr>
            <p:cNvSpPr/>
            <p:nvPr/>
          </p:nvSpPr>
          <p:spPr>
            <a:xfrm>
              <a:off x="523624" y="3459599"/>
              <a:ext cx="6126480" cy="11029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isometricOffAxis1Righ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8B29DDF-2F08-669C-AE7B-DBEA478753F8}"/>
                </a:ext>
              </a:extLst>
            </p:cNvPr>
            <p:cNvSpPr/>
            <p:nvPr/>
          </p:nvSpPr>
          <p:spPr>
            <a:xfrm>
              <a:off x="5264011" y="3575524"/>
              <a:ext cx="3840480" cy="11444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32395C4-7B29-DC1F-05B6-033B7AD99570}"/>
                </a:ext>
              </a:extLst>
            </p:cNvPr>
            <p:cNvSpPr/>
            <p:nvPr/>
          </p:nvSpPr>
          <p:spPr>
            <a:xfrm>
              <a:off x="-232089" y="4418084"/>
              <a:ext cx="3874416" cy="11029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EDC0FC3-0CBB-CBED-1F37-905BB85EC9F1}"/>
                </a:ext>
              </a:extLst>
            </p:cNvPr>
            <p:cNvSpPr/>
            <p:nvPr/>
          </p:nvSpPr>
          <p:spPr>
            <a:xfrm>
              <a:off x="4368576" y="3740827"/>
              <a:ext cx="1321814" cy="8150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983306E-03E3-5CD6-7816-676A3112B235}"/>
                </a:ext>
              </a:extLst>
            </p:cNvPr>
            <p:cNvSpPr/>
            <p:nvPr/>
          </p:nvSpPr>
          <p:spPr>
            <a:xfrm>
              <a:off x="3741498" y="4107573"/>
              <a:ext cx="1225296" cy="736191"/>
            </a:xfrm>
            <a:prstGeom prst="rect">
              <a:avLst/>
            </a:prstGeom>
            <a:solidFill>
              <a:schemeClr val="bg2">
                <a:lumMod val="90000"/>
                <a:alpha val="80000"/>
              </a:schemeClr>
            </a:solidFill>
            <a:ln>
              <a:noFill/>
            </a:ln>
            <a:scene3d>
              <a:camera prst="isometricOffAxis1Righ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02E6C2C-3746-12FA-94D9-C5839052D9BF}"/>
                </a:ext>
              </a:extLst>
            </p:cNvPr>
            <p:cNvSpPr/>
            <p:nvPr/>
          </p:nvSpPr>
          <p:spPr>
            <a:xfrm>
              <a:off x="2841919" y="3988641"/>
              <a:ext cx="1321814" cy="8150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8D62D69-B792-9685-D2D1-E36B2979DE5C}"/>
                </a:ext>
              </a:extLst>
            </p:cNvPr>
            <p:cNvSpPr/>
            <p:nvPr/>
          </p:nvSpPr>
          <p:spPr>
            <a:xfrm>
              <a:off x="2632389" y="4278246"/>
              <a:ext cx="1225296" cy="736191"/>
            </a:xfrm>
            <a:prstGeom prst="rect">
              <a:avLst/>
            </a:prstGeom>
            <a:solidFill>
              <a:schemeClr val="bg2">
                <a:lumMod val="90000"/>
                <a:alpha val="80000"/>
              </a:schemeClr>
            </a:solidFill>
            <a:ln>
              <a:noFill/>
            </a:ln>
            <a:scene3d>
              <a:camera prst="isometricOffAxis1Righ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361690A-F64B-341B-CB38-A85892908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581626">
              <a:off x="7337762" y="3904602"/>
              <a:ext cx="319341" cy="31934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BB5F4B5-3F8F-B48A-3BFC-46DEF6B04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156134" flipH="1">
              <a:off x="2029085" y="4552560"/>
              <a:ext cx="352066" cy="352066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8AEFCC4-0032-BE04-66A0-5C5E8B84B4D2}"/>
                </a:ext>
              </a:extLst>
            </p:cNvPr>
            <p:cNvGrpSpPr/>
            <p:nvPr/>
          </p:nvGrpSpPr>
          <p:grpSpPr>
            <a:xfrm rot="20018635">
              <a:off x="2228040" y="4373924"/>
              <a:ext cx="1230095" cy="848443"/>
              <a:chOff x="3569996" y="4352803"/>
              <a:chExt cx="1230095" cy="848443"/>
            </a:xfrm>
          </p:grpSpPr>
          <p:sp>
            <p:nvSpPr>
              <p:cNvPr id="84" name="Oval 78">
                <a:extLst>
                  <a:ext uri="{FF2B5EF4-FFF2-40B4-BE49-F238E27FC236}">
                    <a16:creationId xmlns:a16="http://schemas.microsoft.com/office/drawing/2014/main" id="{71E87262-C6DD-A201-BF99-20439129E474}"/>
                  </a:ext>
                </a:extLst>
              </p:cNvPr>
              <p:cNvSpPr/>
              <p:nvPr/>
            </p:nvSpPr>
            <p:spPr>
              <a:xfrm rot="12930238">
                <a:off x="3569996" y="4718107"/>
                <a:ext cx="1230095" cy="170466"/>
              </a:xfrm>
              <a:custGeom>
                <a:avLst/>
                <a:gdLst>
                  <a:gd name="connsiteX0" fmla="*/ 0 w 3704734"/>
                  <a:gd name="connsiteY0" fmla="*/ 114869 h 229738"/>
                  <a:gd name="connsiteX1" fmla="*/ 1852367 w 3704734"/>
                  <a:gd name="connsiteY1" fmla="*/ 0 h 229738"/>
                  <a:gd name="connsiteX2" fmla="*/ 3704734 w 3704734"/>
                  <a:gd name="connsiteY2" fmla="*/ 114869 h 229738"/>
                  <a:gd name="connsiteX3" fmla="*/ 1852367 w 3704734"/>
                  <a:gd name="connsiteY3" fmla="*/ 229738 h 229738"/>
                  <a:gd name="connsiteX4" fmla="*/ 0 w 3704734"/>
                  <a:gd name="connsiteY4" fmla="*/ 114869 h 229738"/>
                  <a:gd name="connsiteX0" fmla="*/ 0 w 2234152"/>
                  <a:gd name="connsiteY0" fmla="*/ 105484 h 229813"/>
                  <a:gd name="connsiteX1" fmla="*/ 381785 w 2234152"/>
                  <a:gd name="connsiteY1" fmla="*/ 41 h 229813"/>
                  <a:gd name="connsiteX2" fmla="*/ 2234152 w 2234152"/>
                  <a:gd name="connsiteY2" fmla="*/ 114910 h 229813"/>
                  <a:gd name="connsiteX3" fmla="*/ 381785 w 2234152"/>
                  <a:gd name="connsiteY3" fmla="*/ 229779 h 229813"/>
                  <a:gd name="connsiteX4" fmla="*/ 0 w 2234152"/>
                  <a:gd name="connsiteY4" fmla="*/ 105484 h 229813"/>
                  <a:gd name="connsiteX0" fmla="*/ 0 w 2328393"/>
                  <a:gd name="connsiteY0" fmla="*/ 103261 h 229854"/>
                  <a:gd name="connsiteX1" fmla="*/ 476026 w 2328393"/>
                  <a:gd name="connsiteY1" fmla="*/ 65 h 229854"/>
                  <a:gd name="connsiteX2" fmla="*/ 2328393 w 2328393"/>
                  <a:gd name="connsiteY2" fmla="*/ 114934 h 229854"/>
                  <a:gd name="connsiteX3" fmla="*/ 476026 w 2328393"/>
                  <a:gd name="connsiteY3" fmla="*/ 229803 h 229854"/>
                  <a:gd name="connsiteX4" fmla="*/ 0 w 2328393"/>
                  <a:gd name="connsiteY4" fmla="*/ 103261 h 22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8393" h="229854">
                    <a:moveTo>
                      <a:pt x="0" y="103261"/>
                    </a:moveTo>
                    <a:cubicBezTo>
                      <a:pt x="0" y="39821"/>
                      <a:pt x="87961" y="-1880"/>
                      <a:pt x="476026" y="65"/>
                    </a:cubicBezTo>
                    <a:cubicBezTo>
                      <a:pt x="864091" y="2010"/>
                      <a:pt x="2328393" y="51494"/>
                      <a:pt x="2328393" y="114934"/>
                    </a:cubicBezTo>
                    <a:cubicBezTo>
                      <a:pt x="2328393" y="178374"/>
                      <a:pt x="864091" y="231748"/>
                      <a:pt x="476026" y="229803"/>
                    </a:cubicBezTo>
                    <a:cubicBezTo>
                      <a:pt x="87961" y="227858"/>
                      <a:pt x="0" y="166701"/>
                      <a:pt x="0" y="103261"/>
                    </a:cubicBezTo>
                    <a:close/>
                  </a:path>
                </a:pathLst>
              </a:custGeom>
              <a:solidFill>
                <a:srgbClr val="000000">
                  <a:alpha val="6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78">
                <a:extLst>
                  <a:ext uri="{FF2B5EF4-FFF2-40B4-BE49-F238E27FC236}">
                    <a16:creationId xmlns:a16="http://schemas.microsoft.com/office/drawing/2014/main" id="{08B73474-843E-C142-F39A-EFECD8A10F94}"/>
                  </a:ext>
                </a:extLst>
              </p:cNvPr>
              <p:cNvSpPr/>
              <p:nvPr/>
            </p:nvSpPr>
            <p:spPr>
              <a:xfrm rot="13661249">
                <a:off x="3561990" y="4712206"/>
                <a:ext cx="848443" cy="129637"/>
              </a:xfrm>
              <a:custGeom>
                <a:avLst/>
                <a:gdLst>
                  <a:gd name="connsiteX0" fmla="*/ 0 w 3704734"/>
                  <a:gd name="connsiteY0" fmla="*/ 114869 h 229738"/>
                  <a:gd name="connsiteX1" fmla="*/ 1852367 w 3704734"/>
                  <a:gd name="connsiteY1" fmla="*/ 0 h 229738"/>
                  <a:gd name="connsiteX2" fmla="*/ 3704734 w 3704734"/>
                  <a:gd name="connsiteY2" fmla="*/ 114869 h 229738"/>
                  <a:gd name="connsiteX3" fmla="*/ 1852367 w 3704734"/>
                  <a:gd name="connsiteY3" fmla="*/ 229738 h 229738"/>
                  <a:gd name="connsiteX4" fmla="*/ 0 w 3704734"/>
                  <a:gd name="connsiteY4" fmla="*/ 114869 h 229738"/>
                  <a:gd name="connsiteX0" fmla="*/ 0 w 2234152"/>
                  <a:gd name="connsiteY0" fmla="*/ 105484 h 229813"/>
                  <a:gd name="connsiteX1" fmla="*/ 381785 w 2234152"/>
                  <a:gd name="connsiteY1" fmla="*/ 41 h 229813"/>
                  <a:gd name="connsiteX2" fmla="*/ 2234152 w 2234152"/>
                  <a:gd name="connsiteY2" fmla="*/ 114910 h 229813"/>
                  <a:gd name="connsiteX3" fmla="*/ 381785 w 2234152"/>
                  <a:gd name="connsiteY3" fmla="*/ 229779 h 229813"/>
                  <a:gd name="connsiteX4" fmla="*/ 0 w 2234152"/>
                  <a:gd name="connsiteY4" fmla="*/ 105484 h 229813"/>
                  <a:gd name="connsiteX0" fmla="*/ 0 w 2328393"/>
                  <a:gd name="connsiteY0" fmla="*/ 103261 h 229854"/>
                  <a:gd name="connsiteX1" fmla="*/ 476026 w 2328393"/>
                  <a:gd name="connsiteY1" fmla="*/ 65 h 229854"/>
                  <a:gd name="connsiteX2" fmla="*/ 2328393 w 2328393"/>
                  <a:gd name="connsiteY2" fmla="*/ 114934 h 229854"/>
                  <a:gd name="connsiteX3" fmla="*/ 476026 w 2328393"/>
                  <a:gd name="connsiteY3" fmla="*/ 229803 h 229854"/>
                  <a:gd name="connsiteX4" fmla="*/ 0 w 2328393"/>
                  <a:gd name="connsiteY4" fmla="*/ 103261 h 22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8393" h="229854">
                    <a:moveTo>
                      <a:pt x="0" y="103261"/>
                    </a:moveTo>
                    <a:cubicBezTo>
                      <a:pt x="0" y="39821"/>
                      <a:pt x="87961" y="-1880"/>
                      <a:pt x="476026" y="65"/>
                    </a:cubicBezTo>
                    <a:cubicBezTo>
                      <a:pt x="864091" y="2010"/>
                      <a:pt x="2328393" y="51494"/>
                      <a:pt x="2328393" y="114934"/>
                    </a:cubicBezTo>
                    <a:cubicBezTo>
                      <a:pt x="2328393" y="178374"/>
                      <a:pt x="864091" y="231748"/>
                      <a:pt x="476026" y="229803"/>
                    </a:cubicBezTo>
                    <a:cubicBezTo>
                      <a:pt x="87961" y="227858"/>
                      <a:pt x="0" y="166701"/>
                      <a:pt x="0" y="103261"/>
                    </a:cubicBezTo>
                    <a:close/>
                  </a:path>
                </a:pathLst>
              </a:custGeom>
              <a:solidFill>
                <a:srgbClr val="000000">
                  <a:alpha val="6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78">
                <a:extLst>
                  <a:ext uri="{FF2B5EF4-FFF2-40B4-BE49-F238E27FC236}">
                    <a16:creationId xmlns:a16="http://schemas.microsoft.com/office/drawing/2014/main" id="{55A1F3CD-FF63-1F57-BFCE-723FC8D81385}"/>
                  </a:ext>
                </a:extLst>
              </p:cNvPr>
              <p:cNvSpPr/>
              <p:nvPr/>
            </p:nvSpPr>
            <p:spPr>
              <a:xfrm rot="12070347">
                <a:off x="3645652" y="4544193"/>
                <a:ext cx="973033" cy="157497"/>
              </a:xfrm>
              <a:custGeom>
                <a:avLst/>
                <a:gdLst>
                  <a:gd name="connsiteX0" fmla="*/ 0 w 3704734"/>
                  <a:gd name="connsiteY0" fmla="*/ 114869 h 229738"/>
                  <a:gd name="connsiteX1" fmla="*/ 1852367 w 3704734"/>
                  <a:gd name="connsiteY1" fmla="*/ 0 h 229738"/>
                  <a:gd name="connsiteX2" fmla="*/ 3704734 w 3704734"/>
                  <a:gd name="connsiteY2" fmla="*/ 114869 h 229738"/>
                  <a:gd name="connsiteX3" fmla="*/ 1852367 w 3704734"/>
                  <a:gd name="connsiteY3" fmla="*/ 229738 h 229738"/>
                  <a:gd name="connsiteX4" fmla="*/ 0 w 3704734"/>
                  <a:gd name="connsiteY4" fmla="*/ 114869 h 229738"/>
                  <a:gd name="connsiteX0" fmla="*/ 0 w 2234152"/>
                  <a:gd name="connsiteY0" fmla="*/ 105484 h 229813"/>
                  <a:gd name="connsiteX1" fmla="*/ 381785 w 2234152"/>
                  <a:gd name="connsiteY1" fmla="*/ 41 h 229813"/>
                  <a:gd name="connsiteX2" fmla="*/ 2234152 w 2234152"/>
                  <a:gd name="connsiteY2" fmla="*/ 114910 h 229813"/>
                  <a:gd name="connsiteX3" fmla="*/ 381785 w 2234152"/>
                  <a:gd name="connsiteY3" fmla="*/ 229779 h 229813"/>
                  <a:gd name="connsiteX4" fmla="*/ 0 w 2234152"/>
                  <a:gd name="connsiteY4" fmla="*/ 105484 h 229813"/>
                  <a:gd name="connsiteX0" fmla="*/ 0 w 2328393"/>
                  <a:gd name="connsiteY0" fmla="*/ 103261 h 229854"/>
                  <a:gd name="connsiteX1" fmla="*/ 476026 w 2328393"/>
                  <a:gd name="connsiteY1" fmla="*/ 65 h 229854"/>
                  <a:gd name="connsiteX2" fmla="*/ 2328393 w 2328393"/>
                  <a:gd name="connsiteY2" fmla="*/ 114934 h 229854"/>
                  <a:gd name="connsiteX3" fmla="*/ 476026 w 2328393"/>
                  <a:gd name="connsiteY3" fmla="*/ 229803 h 229854"/>
                  <a:gd name="connsiteX4" fmla="*/ 0 w 2328393"/>
                  <a:gd name="connsiteY4" fmla="*/ 103261 h 22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8393" h="229854">
                    <a:moveTo>
                      <a:pt x="0" y="103261"/>
                    </a:moveTo>
                    <a:cubicBezTo>
                      <a:pt x="0" y="39821"/>
                      <a:pt x="87961" y="-1880"/>
                      <a:pt x="476026" y="65"/>
                    </a:cubicBezTo>
                    <a:cubicBezTo>
                      <a:pt x="864091" y="2010"/>
                      <a:pt x="2328393" y="51494"/>
                      <a:pt x="2328393" y="114934"/>
                    </a:cubicBezTo>
                    <a:cubicBezTo>
                      <a:pt x="2328393" y="178374"/>
                      <a:pt x="864091" y="231748"/>
                      <a:pt x="476026" y="229803"/>
                    </a:cubicBezTo>
                    <a:cubicBezTo>
                      <a:pt x="87961" y="227858"/>
                      <a:pt x="0" y="166701"/>
                      <a:pt x="0" y="103261"/>
                    </a:cubicBezTo>
                    <a:close/>
                  </a:path>
                </a:pathLst>
              </a:custGeom>
              <a:solidFill>
                <a:srgbClr val="000000">
                  <a:alpha val="6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7E1021-69A7-92F6-C739-F1FD952AB060}"/>
                </a:ext>
              </a:extLst>
            </p:cNvPr>
            <p:cNvSpPr/>
            <p:nvPr/>
          </p:nvSpPr>
          <p:spPr>
            <a:xfrm>
              <a:off x="3812895" y="5403102"/>
              <a:ext cx="382985" cy="39147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scene3d>
              <a:camera prst="isometricOffAxis2Top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B73F67A-78F4-4BC8-E698-C407D9B89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372" y="4886910"/>
              <a:ext cx="591613" cy="765902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8C5FFEB-2510-4A1C-A00B-051B0EE832BB}"/>
                </a:ext>
              </a:extLst>
            </p:cNvPr>
            <p:cNvSpPr/>
            <p:nvPr/>
          </p:nvSpPr>
          <p:spPr>
            <a:xfrm>
              <a:off x="5958549" y="4095901"/>
              <a:ext cx="382985" cy="39147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scene3d>
              <a:camera prst="isometricOffAxis2Top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7F0022C-BBB0-5340-BFD3-C2F53732E0F2}"/>
                </a:ext>
              </a:extLst>
            </p:cNvPr>
            <p:cNvGrpSpPr/>
            <p:nvPr/>
          </p:nvGrpSpPr>
          <p:grpSpPr>
            <a:xfrm>
              <a:off x="4744380" y="4254383"/>
              <a:ext cx="639886" cy="930332"/>
              <a:chOff x="6686866" y="3564516"/>
              <a:chExt cx="654248" cy="1032070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A600F05-0319-6009-1471-8D2AA733B8ED}"/>
                  </a:ext>
                </a:extLst>
              </p:cNvPr>
              <p:cNvSpPr/>
              <p:nvPr/>
            </p:nvSpPr>
            <p:spPr>
              <a:xfrm>
                <a:off x="6686866" y="4181127"/>
                <a:ext cx="382985" cy="391479"/>
              </a:xfrm>
              <a:prstGeom prst="ellipse">
                <a:avLst/>
              </a:prstGeom>
              <a:solidFill>
                <a:srgbClr val="C00000"/>
              </a:solidFill>
              <a:scene3d>
                <a:camera prst="isometricOffAxis2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BC5D63A-7870-FC49-F155-895E53689134}"/>
                  </a:ext>
                </a:extLst>
              </p:cNvPr>
              <p:cNvSpPr/>
              <p:nvPr/>
            </p:nvSpPr>
            <p:spPr>
              <a:xfrm>
                <a:off x="6958129" y="4205107"/>
                <a:ext cx="382985" cy="391479"/>
              </a:xfrm>
              <a:prstGeom prst="ellipse">
                <a:avLst/>
              </a:prstGeom>
              <a:solidFill>
                <a:srgbClr val="C00000"/>
              </a:solidFill>
              <a:scene3d>
                <a:camera prst="isometricOffAxis2To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FAF75D1F-D901-5B41-576E-DF76ABAB0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4543" y="3564516"/>
                <a:ext cx="510187" cy="876693"/>
              </a:xfrm>
              <a:prstGeom prst="rect">
                <a:avLst/>
              </a:prstGeom>
            </p:spPr>
          </p:pic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E07CC45-3875-25D9-25FF-22959BDCF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0790" y="5503161"/>
              <a:ext cx="39032" cy="20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  <a:scene3d>
              <a:camera prst="isometricOffAxis1Top"/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ECC65A3-B981-E34D-0FA8-D827ECD232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0480" y="5211513"/>
              <a:ext cx="163691" cy="257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  <a:scene3d>
              <a:camera prst="isometricOffAxis1Top"/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6580FDD-E296-EBE4-DC14-1A27EE2E3C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8985" y="4982130"/>
              <a:ext cx="146159" cy="792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  <a:scene3d>
              <a:camera prst="isometricOffAxis1Top"/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761F22E-25B7-F6A5-E873-26F2707345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21921" y="4948168"/>
              <a:ext cx="80827" cy="862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  <a:scene3d>
              <a:camera prst="isometricOffAxis1Top"/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573FA56-1B89-9C34-4B8D-7967C9CED326}"/>
                </a:ext>
              </a:extLst>
            </p:cNvPr>
            <p:cNvCxnSpPr>
              <a:cxnSpLocks/>
            </p:cNvCxnSpPr>
            <p:nvPr/>
          </p:nvCxnSpPr>
          <p:spPr>
            <a:xfrm>
              <a:off x="6191303" y="4202495"/>
              <a:ext cx="8205" cy="1647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  <a:scene3d>
              <a:camera prst="isometricOffAxis1Top"/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28B608D-161B-46AE-E63F-A953B917E5E5}"/>
                </a:ext>
              </a:extLst>
            </p:cNvPr>
            <p:cNvSpPr/>
            <p:nvPr/>
          </p:nvSpPr>
          <p:spPr>
            <a:xfrm>
              <a:off x="5678276" y="3816890"/>
              <a:ext cx="1225296" cy="736191"/>
            </a:xfrm>
            <a:prstGeom prst="rect">
              <a:avLst/>
            </a:prstGeom>
            <a:solidFill>
              <a:schemeClr val="bg2">
                <a:lumMod val="90000"/>
                <a:alpha val="80000"/>
              </a:schemeClr>
            </a:solidFill>
            <a:ln>
              <a:noFill/>
            </a:ln>
            <a:scene3d>
              <a:camera prst="isometricOffAxis1Righ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F656A53-C4BD-0CA7-C5BF-F858CF9629A9}"/>
                </a:ext>
              </a:extLst>
            </p:cNvPr>
            <p:cNvGrpSpPr/>
            <p:nvPr/>
          </p:nvGrpSpPr>
          <p:grpSpPr>
            <a:xfrm rot="6784074">
              <a:off x="6616299" y="3803243"/>
              <a:ext cx="913349" cy="807013"/>
              <a:chOff x="7665762" y="4582500"/>
              <a:chExt cx="913349" cy="807013"/>
            </a:xfrm>
          </p:grpSpPr>
          <p:sp>
            <p:nvSpPr>
              <p:cNvPr id="78" name="Oval 78">
                <a:extLst>
                  <a:ext uri="{FF2B5EF4-FFF2-40B4-BE49-F238E27FC236}">
                    <a16:creationId xmlns:a16="http://schemas.microsoft.com/office/drawing/2014/main" id="{E3482669-58F2-5ACE-3A35-36E6368E5DEC}"/>
                  </a:ext>
                </a:extLst>
              </p:cNvPr>
              <p:cNvSpPr/>
              <p:nvPr/>
            </p:nvSpPr>
            <p:spPr>
              <a:xfrm rot="12930238">
                <a:off x="7665762" y="4875376"/>
                <a:ext cx="913349" cy="130765"/>
              </a:xfrm>
              <a:custGeom>
                <a:avLst/>
                <a:gdLst>
                  <a:gd name="connsiteX0" fmla="*/ 0 w 3704734"/>
                  <a:gd name="connsiteY0" fmla="*/ 114869 h 229738"/>
                  <a:gd name="connsiteX1" fmla="*/ 1852367 w 3704734"/>
                  <a:gd name="connsiteY1" fmla="*/ 0 h 229738"/>
                  <a:gd name="connsiteX2" fmla="*/ 3704734 w 3704734"/>
                  <a:gd name="connsiteY2" fmla="*/ 114869 h 229738"/>
                  <a:gd name="connsiteX3" fmla="*/ 1852367 w 3704734"/>
                  <a:gd name="connsiteY3" fmla="*/ 229738 h 229738"/>
                  <a:gd name="connsiteX4" fmla="*/ 0 w 3704734"/>
                  <a:gd name="connsiteY4" fmla="*/ 114869 h 229738"/>
                  <a:gd name="connsiteX0" fmla="*/ 0 w 2234152"/>
                  <a:gd name="connsiteY0" fmla="*/ 105484 h 229813"/>
                  <a:gd name="connsiteX1" fmla="*/ 381785 w 2234152"/>
                  <a:gd name="connsiteY1" fmla="*/ 41 h 229813"/>
                  <a:gd name="connsiteX2" fmla="*/ 2234152 w 2234152"/>
                  <a:gd name="connsiteY2" fmla="*/ 114910 h 229813"/>
                  <a:gd name="connsiteX3" fmla="*/ 381785 w 2234152"/>
                  <a:gd name="connsiteY3" fmla="*/ 229779 h 229813"/>
                  <a:gd name="connsiteX4" fmla="*/ 0 w 2234152"/>
                  <a:gd name="connsiteY4" fmla="*/ 105484 h 229813"/>
                  <a:gd name="connsiteX0" fmla="*/ 0 w 2328393"/>
                  <a:gd name="connsiteY0" fmla="*/ 103261 h 229854"/>
                  <a:gd name="connsiteX1" fmla="*/ 476026 w 2328393"/>
                  <a:gd name="connsiteY1" fmla="*/ 65 h 229854"/>
                  <a:gd name="connsiteX2" fmla="*/ 2328393 w 2328393"/>
                  <a:gd name="connsiteY2" fmla="*/ 114934 h 229854"/>
                  <a:gd name="connsiteX3" fmla="*/ 476026 w 2328393"/>
                  <a:gd name="connsiteY3" fmla="*/ 229803 h 229854"/>
                  <a:gd name="connsiteX4" fmla="*/ 0 w 2328393"/>
                  <a:gd name="connsiteY4" fmla="*/ 103261 h 229854"/>
                  <a:gd name="connsiteX0" fmla="*/ 0 w 2535918"/>
                  <a:gd name="connsiteY0" fmla="*/ 112868 h 229741"/>
                  <a:gd name="connsiteX1" fmla="*/ 683551 w 2535918"/>
                  <a:gd name="connsiteY1" fmla="*/ 2 h 229741"/>
                  <a:gd name="connsiteX2" fmla="*/ 2535918 w 2535918"/>
                  <a:gd name="connsiteY2" fmla="*/ 114871 h 229741"/>
                  <a:gd name="connsiteX3" fmla="*/ 683551 w 2535918"/>
                  <a:gd name="connsiteY3" fmla="*/ 229740 h 229741"/>
                  <a:gd name="connsiteX4" fmla="*/ 0 w 2535918"/>
                  <a:gd name="connsiteY4" fmla="*/ 112868 h 22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918" h="229741">
                    <a:moveTo>
                      <a:pt x="0" y="112868"/>
                    </a:moveTo>
                    <a:cubicBezTo>
                      <a:pt x="0" y="49428"/>
                      <a:pt x="260898" y="-332"/>
                      <a:pt x="683551" y="2"/>
                    </a:cubicBezTo>
                    <a:cubicBezTo>
                      <a:pt x="1106204" y="336"/>
                      <a:pt x="2535918" y="51431"/>
                      <a:pt x="2535918" y="114871"/>
                    </a:cubicBezTo>
                    <a:cubicBezTo>
                      <a:pt x="2535918" y="178311"/>
                      <a:pt x="1106204" y="230074"/>
                      <a:pt x="683551" y="229740"/>
                    </a:cubicBezTo>
                    <a:cubicBezTo>
                      <a:pt x="260898" y="229406"/>
                      <a:pt x="0" y="176308"/>
                      <a:pt x="0" y="112868"/>
                    </a:cubicBezTo>
                    <a:close/>
                  </a:path>
                </a:pathLst>
              </a:custGeom>
              <a:solidFill>
                <a:srgbClr val="FFC0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89C21F2-982D-C9AC-0ABC-58D181C43A4E}"/>
                  </a:ext>
                </a:extLst>
              </p:cNvPr>
              <p:cNvSpPr/>
              <p:nvPr/>
            </p:nvSpPr>
            <p:spPr>
              <a:xfrm rot="13661249">
                <a:off x="7633666" y="4930261"/>
                <a:ext cx="807013" cy="111491"/>
              </a:xfrm>
              <a:custGeom>
                <a:avLst/>
                <a:gdLst>
                  <a:gd name="connsiteX0" fmla="*/ 0 w 3704734"/>
                  <a:gd name="connsiteY0" fmla="*/ 114869 h 229738"/>
                  <a:gd name="connsiteX1" fmla="*/ 1852367 w 3704734"/>
                  <a:gd name="connsiteY1" fmla="*/ 0 h 229738"/>
                  <a:gd name="connsiteX2" fmla="*/ 3704734 w 3704734"/>
                  <a:gd name="connsiteY2" fmla="*/ 114869 h 229738"/>
                  <a:gd name="connsiteX3" fmla="*/ 1852367 w 3704734"/>
                  <a:gd name="connsiteY3" fmla="*/ 229738 h 229738"/>
                  <a:gd name="connsiteX4" fmla="*/ 0 w 3704734"/>
                  <a:gd name="connsiteY4" fmla="*/ 114869 h 229738"/>
                  <a:gd name="connsiteX0" fmla="*/ 0 w 2234152"/>
                  <a:gd name="connsiteY0" fmla="*/ 105484 h 229813"/>
                  <a:gd name="connsiteX1" fmla="*/ 381785 w 2234152"/>
                  <a:gd name="connsiteY1" fmla="*/ 41 h 229813"/>
                  <a:gd name="connsiteX2" fmla="*/ 2234152 w 2234152"/>
                  <a:gd name="connsiteY2" fmla="*/ 114910 h 229813"/>
                  <a:gd name="connsiteX3" fmla="*/ 381785 w 2234152"/>
                  <a:gd name="connsiteY3" fmla="*/ 229779 h 229813"/>
                  <a:gd name="connsiteX4" fmla="*/ 0 w 2234152"/>
                  <a:gd name="connsiteY4" fmla="*/ 105484 h 229813"/>
                  <a:gd name="connsiteX0" fmla="*/ 0 w 2328393"/>
                  <a:gd name="connsiteY0" fmla="*/ 103261 h 229854"/>
                  <a:gd name="connsiteX1" fmla="*/ 476026 w 2328393"/>
                  <a:gd name="connsiteY1" fmla="*/ 65 h 229854"/>
                  <a:gd name="connsiteX2" fmla="*/ 2328393 w 2328393"/>
                  <a:gd name="connsiteY2" fmla="*/ 114934 h 229854"/>
                  <a:gd name="connsiteX3" fmla="*/ 476026 w 2328393"/>
                  <a:gd name="connsiteY3" fmla="*/ 229803 h 229854"/>
                  <a:gd name="connsiteX4" fmla="*/ 0 w 2328393"/>
                  <a:gd name="connsiteY4" fmla="*/ 103261 h 22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8393" h="229854">
                    <a:moveTo>
                      <a:pt x="0" y="103261"/>
                    </a:moveTo>
                    <a:cubicBezTo>
                      <a:pt x="0" y="39821"/>
                      <a:pt x="87961" y="-1880"/>
                      <a:pt x="476026" y="65"/>
                    </a:cubicBezTo>
                    <a:cubicBezTo>
                      <a:pt x="864091" y="2010"/>
                      <a:pt x="2328393" y="51494"/>
                      <a:pt x="2328393" y="114934"/>
                    </a:cubicBezTo>
                    <a:cubicBezTo>
                      <a:pt x="2328393" y="178374"/>
                      <a:pt x="864091" y="231748"/>
                      <a:pt x="476026" y="229803"/>
                    </a:cubicBezTo>
                    <a:cubicBezTo>
                      <a:pt x="87961" y="227858"/>
                      <a:pt x="0" y="166701"/>
                      <a:pt x="0" y="103261"/>
                    </a:cubicBezTo>
                    <a:close/>
                  </a:path>
                </a:pathLst>
              </a:custGeom>
              <a:solidFill>
                <a:srgbClr val="FFC0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8">
                <a:extLst>
                  <a:ext uri="{FF2B5EF4-FFF2-40B4-BE49-F238E27FC236}">
                    <a16:creationId xmlns:a16="http://schemas.microsoft.com/office/drawing/2014/main" id="{D1578535-CD7C-D2E5-45D5-7DA0773BFB4F}"/>
                  </a:ext>
                </a:extLst>
              </p:cNvPr>
              <p:cNvSpPr/>
              <p:nvPr/>
            </p:nvSpPr>
            <p:spPr>
              <a:xfrm rot="12277306">
                <a:off x="7744764" y="4741312"/>
                <a:ext cx="670984" cy="123833"/>
              </a:xfrm>
              <a:custGeom>
                <a:avLst/>
                <a:gdLst>
                  <a:gd name="connsiteX0" fmla="*/ 0 w 3704734"/>
                  <a:gd name="connsiteY0" fmla="*/ 114869 h 229738"/>
                  <a:gd name="connsiteX1" fmla="*/ 1852367 w 3704734"/>
                  <a:gd name="connsiteY1" fmla="*/ 0 h 229738"/>
                  <a:gd name="connsiteX2" fmla="*/ 3704734 w 3704734"/>
                  <a:gd name="connsiteY2" fmla="*/ 114869 h 229738"/>
                  <a:gd name="connsiteX3" fmla="*/ 1852367 w 3704734"/>
                  <a:gd name="connsiteY3" fmla="*/ 229738 h 229738"/>
                  <a:gd name="connsiteX4" fmla="*/ 0 w 3704734"/>
                  <a:gd name="connsiteY4" fmla="*/ 114869 h 229738"/>
                  <a:gd name="connsiteX0" fmla="*/ 0 w 2234152"/>
                  <a:gd name="connsiteY0" fmla="*/ 105484 h 229813"/>
                  <a:gd name="connsiteX1" fmla="*/ 381785 w 2234152"/>
                  <a:gd name="connsiteY1" fmla="*/ 41 h 229813"/>
                  <a:gd name="connsiteX2" fmla="*/ 2234152 w 2234152"/>
                  <a:gd name="connsiteY2" fmla="*/ 114910 h 229813"/>
                  <a:gd name="connsiteX3" fmla="*/ 381785 w 2234152"/>
                  <a:gd name="connsiteY3" fmla="*/ 229779 h 229813"/>
                  <a:gd name="connsiteX4" fmla="*/ 0 w 2234152"/>
                  <a:gd name="connsiteY4" fmla="*/ 105484 h 229813"/>
                  <a:gd name="connsiteX0" fmla="*/ 0 w 2328393"/>
                  <a:gd name="connsiteY0" fmla="*/ 103261 h 229854"/>
                  <a:gd name="connsiteX1" fmla="*/ 476026 w 2328393"/>
                  <a:gd name="connsiteY1" fmla="*/ 65 h 229854"/>
                  <a:gd name="connsiteX2" fmla="*/ 2328393 w 2328393"/>
                  <a:gd name="connsiteY2" fmla="*/ 114934 h 229854"/>
                  <a:gd name="connsiteX3" fmla="*/ 476026 w 2328393"/>
                  <a:gd name="connsiteY3" fmla="*/ 229803 h 229854"/>
                  <a:gd name="connsiteX4" fmla="*/ 0 w 2328393"/>
                  <a:gd name="connsiteY4" fmla="*/ 103261 h 22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8393" h="229854">
                    <a:moveTo>
                      <a:pt x="0" y="103261"/>
                    </a:moveTo>
                    <a:cubicBezTo>
                      <a:pt x="0" y="39821"/>
                      <a:pt x="87961" y="-1880"/>
                      <a:pt x="476026" y="65"/>
                    </a:cubicBezTo>
                    <a:cubicBezTo>
                      <a:pt x="864091" y="2010"/>
                      <a:pt x="2328393" y="51494"/>
                      <a:pt x="2328393" y="114934"/>
                    </a:cubicBezTo>
                    <a:cubicBezTo>
                      <a:pt x="2328393" y="178374"/>
                      <a:pt x="864091" y="231748"/>
                      <a:pt x="476026" y="229803"/>
                    </a:cubicBezTo>
                    <a:cubicBezTo>
                      <a:pt x="87961" y="227858"/>
                      <a:pt x="0" y="166701"/>
                      <a:pt x="0" y="103261"/>
                    </a:cubicBezTo>
                    <a:close/>
                  </a:path>
                </a:pathLst>
              </a:custGeom>
              <a:solidFill>
                <a:srgbClr val="FFC000">
                  <a:alpha val="7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A picture containing appliance&#10;&#10;Description automatically generated">
              <a:extLst>
                <a:ext uri="{FF2B5EF4-FFF2-40B4-BE49-F238E27FC236}">
                  <a16:creationId xmlns:a16="http://schemas.microsoft.com/office/drawing/2014/main" id="{401F3C3B-B1B5-8145-099B-9D986A34A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453" y="4302489"/>
              <a:ext cx="843002" cy="843002"/>
            </a:xfrm>
            <a:prstGeom prst="rect">
              <a:avLst/>
            </a:prstGeom>
            <a:scene3d>
              <a:camera prst="orthographicFront">
                <a:rot lat="0" lon="1199977" rev="0"/>
              </a:camera>
              <a:lightRig rig="threePt" dir="t"/>
            </a:scene3d>
          </p:spPr>
        </p:pic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388CC6E-DD92-02F2-0027-DC781918BD65}"/>
                </a:ext>
              </a:extLst>
            </p:cNvPr>
            <p:cNvSpPr txBox="1"/>
            <p:nvPr/>
          </p:nvSpPr>
          <p:spPr>
            <a:xfrm>
              <a:off x="1091461" y="4842294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5GHz band</a:t>
              </a:r>
            </a:p>
            <a:p>
              <a:pPr algn="ctr"/>
              <a:r>
                <a:rPr lang="en-US" b="1" dirty="0"/>
                <a:t>CSI</a:t>
              </a: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EE57BE3B-4C55-C55A-B46E-E28DCAD3772D}"/>
                </a:ext>
              </a:extLst>
            </p:cNvPr>
            <p:cNvSpPr txBox="1"/>
            <p:nvPr/>
          </p:nvSpPr>
          <p:spPr>
            <a:xfrm>
              <a:off x="7511968" y="3271335"/>
              <a:ext cx="13404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60GHz band</a:t>
              </a:r>
            </a:p>
            <a:p>
              <a:pPr algn="ctr"/>
              <a:r>
                <a:rPr lang="en-US" b="1" dirty="0"/>
                <a:t>beam SNR</a:t>
              </a:r>
            </a:p>
          </p:txBody>
        </p:sp>
      </p:grp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AB480BF5-9884-03E7-483D-51101649D4C1}"/>
              </a:ext>
            </a:extLst>
          </p:cNvPr>
          <p:cNvSpPr/>
          <p:nvPr/>
        </p:nvSpPr>
        <p:spPr>
          <a:xfrm>
            <a:off x="4280453" y="5744506"/>
            <a:ext cx="1522654" cy="479341"/>
          </a:xfrm>
          <a:custGeom>
            <a:avLst/>
            <a:gdLst>
              <a:gd name="connsiteX0" fmla="*/ 1495425 w 1495425"/>
              <a:gd name="connsiteY0" fmla="*/ 16991 h 588491"/>
              <a:gd name="connsiteX1" fmla="*/ 1428750 w 1495425"/>
              <a:gd name="connsiteY1" fmla="*/ 162248 h 588491"/>
              <a:gd name="connsiteX2" fmla="*/ 1102519 w 1495425"/>
              <a:gd name="connsiteY2" fmla="*/ 283691 h 588491"/>
              <a:gd name="connsiteX3" fmla="*/ 795338 w 1495425"/>
              <a:gd name="connsiteY3" fmla="*/ 102716 h 588491"/>
              <a:gd name="connsiteX4" fmla="*/ 538163 w 1495425"/>
              <a:gd name="connsiteY4" fmla="*/ 2704 h 588491"/>
              <a:gd name="connsiteX5" fmla="*/ 316707 w 1495425"/>
              <a:gd name="connsiteY5" fmla="*/ 43185 h 588491"/>
              <a:gd name="connsiteX6" fmla="*/ 214313 w 1495425"/>
              <a:gd name="connsiteY6" fmla="*/ 195585 h 588491"/>
              <a:gd name="connsiteX7" fmla="*/ 135732 w 1495425"/>
              <a:gd name="connsiteY7" fmla="*/ 419423 h 588491"/>
              <a:gd name="connsiteX8" fmla="*/ 0 w 1495425"/>
              <a:gd name="connsiteY8" fmla="*/ 588491 h 58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5425" h="588491">
                <a:moveTo>
                  <a:pt x="1495425" y="16991"/>
                </a:moveTo>
                <a:cubicBezTo>
                  <a:pt x="1494829" y="67394"/>
                  <a:pt x="1494234" y="117798"/>
                  <a:pt x="1428750" y="162248"/>
                </a:cubicBezTo>
                <a:cubicBezTo>
                  <a:pt x="1363266" y="206698"/>
                  <a:pt x="1208088" y="293613"/>
                  <a:pt x="1102519" y="283691"/>
                </a:cubicBezTo>
                <a:cubicBezTo>
                  <a:pt x="996950" y="273769"/>
                  <a:pt x="889397" y="149547"/>
                  <a:pt x="795338" y="102716"/>
                </a:cubicBezTo>
                <a:cubicBezTo>
                  <a:pt x="701279" y="55885"/>
                  <a:pt x="617935" y="12626"/>
                  <a:pt x="538163" y="2704"/>
                </a:cubicBezTo>
                <a:cubicBezTo>
                  <a:pt x="458391" y="-7218"/>
                  <a:pt x="370682" y="11038"/>
                  <a:pt x="316707" y="43185"/>
                </a:cubicBezTo>
                <a:cubicBezTo>
                  <a:pt x="262732" y="75332"/>
                  <a:pt x="244475" y="132879"/>
                  <a:pt x="214313" y="195585"/>
                </a:cubicBezTo>
                <a:cubicBezTo>
                  <a:pt x="184151" y="258291"/>
                  <a:pt x="171451" y="353939"/>
                  <a:pt x="135732" y="419423"/>
                </a:cubicBezTo>
                <a:cubicBezTo>
                  <a:pt x="100013" y="484907"/>
                  <a:pt x="50006" y="536699"/>
                  <a:pt x="0" y="588491"/>
                </a:cubicBezTo>
              </a:path>
            </a:pathLst>
          </a:custGeom>
          <a:noFill/>
          <a:ln w="635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4C3C9-91EB-7BA5-D6DC-96656795C4DD}"/>
              </a:ext>
            </a:extLst>
          </p:cNvPr>
          <p:cNvSpPr txBox="1"/>
          <p:nvPr/>
        </p:nvSpPr>
        <p:spPr>
          <a:xfrm>
            <a:off x="5354595" y="4580622"/>
            <a:ext cx="135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Wi-Fi device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1418D9-E1C8-315E-7DD1-7930B87F9BD7}"/>
              </a:ext>
            </a:extLst>
          </p:cNvPr>
          <p:cNvSpPr txBox="1"/>
          <p:nvPr/>
        </p:nvSpPr>
        <p:spPr>
          <a:xfrm>
            <a:off x="4784022" y="6404459"/>
            <a:ext cx="11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Trajectory</a:t>
            </a:r>
          </a:p>
        </p:txBody>
      </p:sp>
    </p:spTree>
    <p:extLst>
      <p:ext uri="{BB962C8B-B14F-4D97-AF65-F5344CB8AC3E}">
        <p14:creationId xmlns:p14="http://schemas.microsoft.com/office/powerpoint/2010/main" val="369920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3FB423-49A2-3D4F-6A3A-8BAE27397C4E}"/>
              </a:ext>
            </a:extLst>
          </p:cNvPr>
          <p:cNvSpPr txBox="1"/>
          <p:nvPr/>
        </p:nvSpPr>
        <p:spPr>
          <a:xfrm>
            <a:off x="1828802" y="182882"/>
            <a:ext cx="7083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Challenge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EAD022-2F49-DF03-5009-10FEAD56F48C}"/>
              </a:ext>
            </a:extLst>
          </p:cNvPr>
          <p:cNvSpPr txBox="1"/>
          <p:nvPr/>
        </p:nvSpPr>
        <p:spPr>
          <a:xfrm>
            <a:off x="8802805" y="64553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3E25372-BC1C-0515-F4B1-C7E0F93FEF7F}"/>
              </a:ext>
            </a:extLst>
          </p:cNvPr>
          <p:cNvSpPr txBox="1">
            <a:spLocks/>
          </p:cNvSpPr>
          <p:nvPr/>
        </p:nvSpPr>
        <p:spPr>
          <a:xfrm>
            <a:off x="621542" y="1046051"/>
            <a:ext cx="7900916" cy="41715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Multi-band fusion suffering from asynchrony/irregularity</a:t>
            </a:r>
          </a:p>
        </p:txBody>
      </p:sp>
      <p:sp>
        <p:nvSpPr>
          <p:cNvPr id="136" name="Content Placeholder 2">
            <a:extLst>
              <a:ext uri="{FF2B5EF4-FFF2-40B4-BE49-F238E27FC236}">
                <a16:creationId xmlns:a16="http://schemas.microsoft.com/office/drawing/2014/main" id="{A3F050E3-89BD-7FCB-7818-6E8BCFCD95B3}"/>
              </a:ext>
            </a:extLst>
          </p:cNvPr>
          <p:cNvSpPr txBox="1">
            <a:spLocks/>
          </p:cNvSpPr>
          <p:nvPr/>
        </p:nvSpPr>
        <p:spPr>
          <a:xfrm>
            <a:off x="508256" y="1639331"/>
            <a:ext cx="8159939" cy="18075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Frame-to-Frame fusion</a:t>
            </a:r>
          </a:p>
          <a:p>
            <a:pPr lvl="1"/>
            <a:r>
              <a:rPr lang="en-US" dirty="0"/>
              <a:t>Fusion operation is </a:t>
            </a:r>
            <a:r>
              <a:rPr lang="en-US" u="sng" dirty="0"/>
              <a:t>time-irrelevant</a:t>
            </a:r>
            <a:r>
              <a:rPr lang="en-US" dirty="0"/>
              <a:t>, and limited to simple location classification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Sequence-to-Sequence fusion</a:t>
            </a:r>
          </a:p>
          <a:p>
            <a:pPr lvl="1"/>
            <a:r>
              <a:rPr lang="en-US" dirty="0"/>
              <a:t>Solve </a:t>
            </a:r>
            <a:r>
              <a:rPr lang="en-US" u="sng" dirty="0"/>
              <a:t>time-continuous trajectory estimation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E1BD9A6-0DA7-065F-30B4-3F31D00627C1}"/>
              </a:ext>
            </a:extLst>
          </p:cNvPr>
          <p:cNvGrpSpPr>
            <a:grpSpLocks noChangeAspect="1"/>
          </p:cNvGrpSpPr>
          <p:nvPr/>
        </p:nvGrpSpPr>
        <p:grpSpPr>
          <a:xfrm>
            <a:off x="1249943" y="3622968"/>
            <a:ext cx="6786553" cy="3052150"/>
            <a:chOff x="434297" y="216887"/>
            <a:chExt cx="9800585" cy="440766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DAE7756-FAD1-DE0F-9BE0-12E7FEED787B}"/>
                </a:ext>
              </a:extLst>
            </p:cNvPr>
            <p:cNvGrpSpPr/>
            <p:nvPr/>
          </p:nvGrpSpPr>
          <p:grpSpPr>
            <a:xfrm>
              <a:off x="434297" y="216887"/>
              <a:ext cx="9800585" cy="4407665"/>
              <a:chOff x="-781311" y="64278"/>
              <a:chExt cx="16510322" cy="6727029"/>
            </a:xfrm>
          </p:grpSpPr>
          <p:sp>
            <p:nvSpPr>
              <p:cNvPr id="68" name="Rectangle: Rounded Corners 85">
                <a:extLst>
                  <a:ext uri="{FF2B5EF4-FFF2-40B4-BE49-F238E27FC236}">
                    <a16:creationId xmlns:a16="http://schemas.microsoft.com/office/drawing/2014/main" id="{B653B9AC-7E0C-B294-F746-6CB9A47D03D7}"/>
                  </a:ext>
                </a:extLst>
              </p:cNvPr>
              <p:cNvSpPr/>
              <p:nvPr/>
            </p:nvSpPr>
            <p:spPr>
              <a:xfrm>
                <a:off x="7215069" y="3678932"/>
                <a:ext cx="2861502" cy="2584749"/>
              </a:xfrm>
              <a:prstGeom prst="roundRect">
                <a:avLst/>
              </a:prstGeom>
              <a:solidFill>
                <a:srgbClr val="FF5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Seq-to-Seq</a:t>
                </a:r>
              </a:p>
              <a:p>
                <a:pPr algn="ctr"/>
                <a:r>
                  <a:rPr lang="en-US" sz="1400" b="1" dirty="0"/>
                  <a:t>Fusion</a:t>
                </a:r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51743E1A-600A-8152-5662-6B94669D74E3}"/>
                  </a:ext>
                </a:extLst>
              </p:cNvPr>
              <p:cNvCxnSpPr>
                <a:cxnSpLocks/>
                <a:stCxn id="68" idx="3"/>
              </p:cNvCxnSpPr>
              <p:nvPr/>
            </p:nvCxnSpPr>
            <p:spPr>
              <a:xfrm>
                <a:off x="10076571" y="4971307"/>
                <a:ext cx="817364" cy="1295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tangle: Rounded Corners 87">
                <a:extLst>
                  <a:ext uri="{FF2B5EF4-FFF2-40B4-BE49-F238E27FC236}">
                    <a16:creationId xmlns:a16="http://schemas.microsoft.com/office/drawing/2014/main" id="{DCD6D97E-3E8C-7ABF-46E2-29D82A19E4AF}"/>
                  </a:ext>
                </a:extLst>
              </p:cNvPr>
              <p:cNvSpPr/>
              <p:nvPr/>
            </p:nvSpPr>
            <p:spPr>
              <a:xfrm>
                <a:off x="6951213" y="436869"/>
                <a:ext cx="3732956" cy="219937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Frame-to-Frame</a:t>
                </a:r>
              </a:p>
              <a:p>
                <a:pPr algn="ctr"/>
                <a:r>
                  <a:rPr lang="en-US" sz="1400" b="1" dirty="0"/>
                  <a:t>Fusion</a:t>
                </a: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6A059890-4E14-BE4A-83C8-F760993D330F}"/>
                  </a:ext>
                </a:extLst>
              </p:cNvPr>
              <p:cNvCxnSpPr>
                <a:cxnSpLocks/>
                <a:stCxn id="70" idx="3"/>
              </p:cNvCxnSpPr>
              <p:nvPr/>
            </p:nvCxnSpPr>
            <p:spPr>
              <a:xfrm>
                <a:off x="10684168" y="1536559"/>
                <a:ext cx="1125048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Freeform: Shape 89">
                <a:extLst>
                  <a:ext uri="{FF2B5EF4-FFF2-40B4-BE49-F238E27FC236}">
                    <a16:creationId xmlns:a16="http://schemas.microsoft.com/office/drawing/2014/main" id="{78A114E1-2AEA-33A3-2A6B-DFECC5F3080A}"/>
                  </a:ext>
                </a:extLst>
              </p:cNvPr>
              <p:cNvSpPr/>
              <p:nvPr/>
            </p:nvSpPr>
            <p:spPr>
              <a:xfrm>
                <a:off x="11709318" y="4017771"/>
                <a:ext cx="1737053" cy="2019265"/>
              </a:xfrm>
              <a:custGeom>
                <a:avLst/>
                <a:gdLst>
                  <a:gd name="connsiteX0" fmla="*/ 193542 w 1461013"/>
                  <a:gd name="connsiteY0" fmla="*/ 1082866 h 1764650"/>
                  <a:gd name="connsiteX1" fmla="*/ 7023 w 1461013"/>
                  <a:gd name="connsiteY1" fmla="*/ 691630 h 1764650"/>
                  <a:gd name="connsiteX2" fmla="*/ 411907 w 1461013"/>
                  <a:gd name="connsiteY2" fmla="*/ 143 h 1764650"/>
                  <a:gd name="connsiteX3" fmla="*/ 1449136 w 1461013"/>
                  <a:gd name="connsiteY3" fmla="*/ 641588 h 1764650"/>
                  <a:gd name="connsiteX4" fmla="*/ 948718 w 1461013"/>
                  <a:gd name="connsiteY4" fmla="*/ 1760705 h 1764650"/>
                  <a:gd name="connsiteX5" fmla="*/ 552933 w 1461013"/>
                  <a:gd name="connsiteY5" fmla="*/ 941839 h 176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1013" h="1764650">
                    <a:moveTo>
                      <a:pt x="193542" y="1082866"/>
                    </a:moveTo>
                    <a:cubicBezTo>
                      <a:pt x="82085" y="977475"/>
                      <a:pt x="-29371" y="872084"/>
                      <a:pt x="7023" y="691630"/>
                    </a:cubicBezTo>
                    <a:cubicBezTo>
                      <a:pt x="43417" y="511176"/>
                      <a:pt x="171555" y="8483"/>
                      <a:pt x="411907" y="143"/>
                    </a:cubicBezTo>
                    <a:cubicBezTo>
                      <a:pt x="652259" y="-8197"/>
                      <a:pt x="1359668" y="348161"/>
                      <a:pt x="1449136" y="641588"/>
                    </a:cubicBezTo>
                    <a:cubicBezTo>
                      <a:pt x="1538604" y="935015"/>
                      <a:pt x="1098085" y="1710663"/>
                      <a:pt x="948718" y="1760705"/>
                    </a:cubicBezTo>
                    <a:cubicBezTo>
                      <a:pt x="799351" y="1810747"/>
                      <a:pt x="676142" y="1376293"/>
                      <a:pt x="552933" y="94183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3" name="Picture 7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D674148B-124E-8494-9F06-C56619C8D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658040">
                <a:off x="12031378" y="4227593"/>
                <a:ext cx="670942" cy="1031256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9CE033E-2CB5-542B-777F-C2C5E4FB12C0}"/>
                  </a:ext>
                </a:extLst>
              </p:cNvPr>
              <p:cNvSpPr txBox="1"/>
              <p:nvPr/>
            </p:nvSpPr>
            <p:spPr>
              <a:xfrm>
                <a:off x="10516200" y="6019881"/>
                <a:ext cx="4777463" cy="678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Continuous estimation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40F73C3-966C-635F-D495-84537E7A2F2C}"/>
                  </a:ext>
                </a:extLst>
              </p:cNvPr>
              <p:cNvSpPr txBox="1"/>
              <p:nvPr/>
            </p:nvSpPr>
            <p:spPr>
              <a:xfrm>
                <a:off x="10939841" y="2380347"/>
                <a:ext cx="4118866" cy="678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Static Classification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12D2E43-4596-5A4F-C25F-8B93EDDCDDA5}"/>
                  </a:ext>
                </a:extLst>
              </p:cNvPr>
              <p:cNvSpPr txBox="1"/>
              <p:nvPr/>
            </p:nvSpPr>
            <p:spPr>
              <a:xfrm>
                <a:off x="10716984" y="205446"/>
                <a:ext cx="5009664" cy="610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[Location label, orientation,…]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6F60E26F-C35D-3C9C-2A71-76D276349AD8}"/>
                      </a:ext>
                    </a:extLst>
                  </p:cNvPr>
                  <p:cNvSpPr txBox="1"/>
                  <p:nvPr/>
                </p:nvSpPr>
                <p:spPr>
                  <a:xfrm>
                    <a:off x="12646257" y="3310710"/>
                    <a:ext cx="533345" cy="44545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6F60E26F-C35D-3C9C-2A71-76D276349A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46257" y="3310710"/>
                    <a:ext cx="533345" cy="44545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9D6806E5-B396-1B04-41C4-0BD1DB559F9A}"/>
                      </a:ext>
                    </a:extLst>
                  </p:cNvPr>
                  <p:cNvSpPr txBox="1"/>
                  <p:nvPr/>
                </p:nvSpPr>
                <p:spPr>
                  <a:xfrm>
                    <a:off x="12999273" y="3310439"/>
                    <a:ext cx="533345" cy="44587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9D6806E5-B396-1B04-41C4-0BD1DB559F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999273" y="3310439"/>
                    <a:ext cx="533345" cy="44587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556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923143B3-2F12-A0ED-1D99-10906489D317}"/>
                      </a:ext>
                    </a:extLst>
                  </p:cNvPr>
                  <p:cNvSpPr txBox="1"/>
                  <p:nvPr/>
                </p:nvSpPr>
                <p:spPr>
                  <a:xfrm>
                    <a:off x="13861868" y="3370890"/>
                    <a:ext cx="533345" cy="52376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⋯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3BAAA7AD-80A9-7112-2CE8-E7BCEADA98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861868" y="3370890"/>
                    <a:ext cx="533345" cy="52376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263" r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1D283618-CEB5-C565-0501-3E931687CCF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690929" y="3873497"/>
                <a:ext cx="1920241" cy="191495"/>
                <a:chOff x="3117059" y="3681356"/>
                <a:chExt cx="1363003" cy="135924"/>
              </a:xfrm>
            </p:grpSpPr>
            <p:cxnSp>
              <p:nvCxnSpPr>
                <p:cNvPr id="160" name="Straight Arrow Connector 159">
                  <a:extLst>
                    <a:ext uri="{FF2B5EF4-FFF2-40B4-BE49-F238E27FC236}">
                      <a16:creationId xmlns:a16="http://schemas.microsoft.com/office/drawing/2014/main" id="{3D3E66AC-8DD2-44DA-0C74-D92D9E4B35ED}"/>
                    </a:ext>
                  </a:extLst>
                </p:cNvPr>
                <p:cNvCxnSpPr/>
                <p:nvPr/>
              </p:nvCxnSpPr>
              <p:spPr>
                <a:xfrm>
                  <a:off x="3117059" y="3751416"/>
                  <a:ext cx="1363003" cy="0"/>
                </a:xfrm>
                <a:prstGeom prst="straightConnector1">
                  <a:avLst/>
                </a:prstGeom>
                <a:ln w="3492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610B07E-04CC-275F-0B9F-C95F9FEDFF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06627" y="3681356"/>
                  <a:ext cx="136300" cy="13592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461C3832-B8CB-D2A1-6BA1-4109BDD3A5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30517" y="3681356"/>
                  <a:ext cx="136300" cy="13592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139D7123-171A-3251-85FB-DAF9FD5DE9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6065" y="3681356"/>
                  <a:ext cx="136300" cy="13592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E2DD090F-5239-E250-431D-20043C4185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18714" y="3681356"/>
                  <a:ext cx="136300" cy="13592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57174D7B-3702-5E1E-EF0B-BCB48287AE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5353" y="3681356"/>
                  <a:ext cx="136300" cy="13592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FAEA4C2-A4B4-30F4-FE14-16FCC66F0944}"/>
                  </a:ext>
                </a:extLst>
              </p:cNvPr>
              <p:cNvSpPr/>
              <p:nvPr/>
            </p:nvSpPr>
            <p:spPr>
              <a:xfrm>
                <a:off x="-276807" y="2459071"/>
                <a:ext cx="1828800" cy="822960"/>
              </a:xfrm>
              <a:prstGeom prst="rect">
                <a:avLst/>
              </a:prstGeom>
              <a:solidFill>
                <a:srgbClr val="FF82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CSI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FAD092-FDD0-F9FE-8244-D205190257B3}"/>
                  </a:ext>
                </a:extLst>
              </p:cNvPr>
              <p:cNvSpPr/>
              <p:nvPr/>
            </p:nvSpPr>
            <p:spPr>
              <a:xfrm>
                <a:off x="-781311" y="3796692"/>
                <a:ext cx="2853805" cy="82296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beam SNR</a:t>
                </a: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211B8C82-4A2F-D5A8-B940-321C415FA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9409" y="2823230"/>
                <a:ext cx="4128043" cy="122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9FFEBED-E8C6-1C99-7504-D23F514727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40168" y="2709543"/>
                <a:ext cx="229232" cy="228600"/>
              </a:xfrm>
              <a:prstGeom prst="ellipse">
                <a:avLst/>
              </a:prstGeom>
              <a:solidFill>
                <a:srgbClr val="FF5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F6B19A4E-7AC7-2F12-18A9-A7E28E5446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74776" y="2709543"/>
                <a:ext cx="229232" cy="228600"/>
              </a:xfrm>
              <a:prstGeom prst="ellipse">
                <a:avLst/>
              </a:prstGeom>
              <a:solidFill>
                <a:srgbClr val="FF5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9C621CCC-113B-BFF7-5354-539A383312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67015" y="2709543"/>
                <a:ext cx="229232" cy="228600"/>
              </a:xfrm>
              <a:prstGeom prst="ellipse">
                <a:avLst/>
              </a:prstGeom>
              <a:solidFill>
                <a:srgbClr val="FF5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1CE9D624-DE71-7CDC-DED9-E0C233DA32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74984" y="2709543"/>
                <a:ext cx="229232" cy="228600"/>
              </a:xfrm>
              <a:prstGeom prst="ellipse">
                <a:avLst/>
              </a:prstGeom>
              <a:solidFill>
                <a:srgbClr val="FF5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2B03F7E4-309C-6317-327A-8B2356D7C2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0354" y="2709543"/>
                <a:ext cx="229232" cy="228600"/>
              </a:xfrm>
              <a:prstGeom prst="ellipse">
                <a:avLst/>
              </a:prstGeom>
              <a:solidFill>
                <a:srgbClr val="FF5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A418E42E-0CB5-C5B8-854B-E1D088F69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9409" y="4194956"/>
                <a:ext cx="4121918" cy="241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3D8B16FC-5C87-EF42-1806-9156E362DD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11499" y="4081862"/>
                <a:ext cx="229232" cy="2286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183792A-6C23-7EE7-2919-D380760FC1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39143" y="4081862"/>
                <a:ext cx="229232" cy="2286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528265FA-6857-357C-A051-D6BCE701FB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1877" y="4081862"/>
                <a:ext cx="229232" cy="2286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4" name="Picture 143" descr="A green and yellow striped background&#10;&#10;Description automatically generated">
                <a:extLst>
                  <a:ext uri="{FF2B5EF4-FFF2-40B4-BE49-F238E27FC236}">
                    <a16:creationId xmlns:a16="http://schemas.microsoft.com/office/drawing/2014/main" id="{35EECEF0-95F9-798A-E54F-86CCE20C5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5072" y="1353576"/>
                <a:ext cx="548640" cy="1371600"/>
              </a:xfrm>
              <a:prstGeom prst="rect">
                <a:avLst/>
              </a:prstGeom>
            </p:spPr>
          </p:pic>
          <p:pic>
            <p:nvPicPr>
              <p:cNvPr id="145" name="Picture 144" descr="A colorful background with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459DB968-41D8-3C39-3802-2C33FE48F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2046" y="1353576"/>
                <a:ext cx="548640" cy="1371600"/>
              </a:xfrm>
              <a:prstGeom prst="rect">
                <a:avLst/>
              </a:prstGeom>
            </p:spPr>
          </p:pic>
          <p:pic>
            <p:nvPicPr>
              <p:cNvPr id="146" name="Picture 145" descr="A close-up of a colorful background&#10;&#10;Description automatically generated">
                <a:extLst>
                  <a:ext uri="{FF2B5EF4-FFF2-40B4-BE49-F238E27FC236}">
                    <a16:creationId xmlns:a16="http://schemas.microsoft.com/office/drawing/2014/main" id="{6FCDE955-9769-3518-E149-D078B10EE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676" y="1353576"/>
                <a:ext cx="548640" cy="1371600"/>
              </a:xfrm>
              <a:prstGeom prst="rect">
                <a:avLst/>
              </a:prstGeom>
            </p:spPr>
          </p:pic>
          <p:pic>
            <p:nvPicPr>
              <p:cNvPr id="147" name="Picture 146" descr="A close-up of a colorful background&#10;&#10;Description automatically generated">
                <a:extLst>
                  <a:ext uri="{FF2B5EF4-FFF2-40B4-BE49-F238E27FC236}">
                    <a16:creationId xmlns:a16="http://schemas.microsoft.com/office/drawing/2014/main" id="{463A0F07-B9A2-3CDE-7432-1ED9053CC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8707" y="1353576"/>
                <a:ext cx="548640" cy="1371600"/>
              </a:xfrm>
              <a:prstGeom prst="rect">
                <a:avLst/>
              </a:prstGeom>
            </p:spPr>
          </p:pic>
          <p:pic>
            <p:nvPicPr>
              <p:cNvPr id="148" name="Picture 147" descr="A blue and yellow striped background&#10;&#10;Description automatically generated">
                <a:extLst>
                  <a:ext uri="{FF2B5EF4-FFF2-40B4-BE49-F238E27FC236}">
                    <a16:creationId xmlns:a16="http://schemas.microsoft.com/office/drawing/2014/main" id="{6F9F3737-C530-9BB6-4C9B-74C6BD6B3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0464" y="1353576"/>
                <a:ext cx="548640" cy="1371600"/>
              </a:xfrm>
              <a:prstGeom prst="rect">
                <a:avLst/>
              </a:prstGeom>
            </p:spPr>
          </p:pic>
          <p:pic>
            <p:nvPicPr>
              <p:cNvPr id="149" name="Picture 148" descr="A close-up of a colorful background&#10;&#10;Description automatically generated">
                <a:extLst>
                  <a:ext uri="{FF2B5EF4-FFF2-40B4-BE49-F238E27FC236}">
                    <a16:creationId xmlns:a16="http://schemas.microsoft.com/office/drawing/2014/main" id="{560D1B2C-04CF-3AD3-FB61-C189D8225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3569" y="4211505"/>
                <a:ext cx="548640" cy="1371600"/>
              </a:xfrm>
              <a:prstGeom prst="rect">
                <a:avLst/>
              </a:prstGeom>
            </p:spPr>
          </p:pic>
          <p:pic>
            <p:nvPicPr>
              <p:cNvPr id="150" name="Picture 149" descr="A blue and green striped background&#10;&#10;Description automatically generated">
                <a:extLst>
                  <a:ext uri="{FF2B5EF4-FFF2-40B4-BE49-F238E27FC236}">
                    <a16:creationId xmlns:a16="http://schemas.microsoft.com/office/drawing/2014/main" id="{00B6B7B3-BA38-830C-9DB3-49D98E815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1795" y="4211505"/>
                <a:ext cx="548640" cy="1371600"/>
              </a:xfrm>
              <a:prstGeom prst="rect">
                <a:avLst/>
              </a:prstGeom>
            </p:spPr>
          </p:pic>
          <p:pic>
            <p:nvPicPr>
              <p:cNvPr id="151" name="Picture 150" descr="A colorful striped background with a white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5B4D54FB-59A6-61B4-2819-D1211CCFC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9439" y="4211505"/>
                <a:ext cx="548640" cy="13716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2" name="TextBox 151">
                    <a:extLst>
                      <a:ext uri="{FF2B5EF4-FFF2-40B4-BE49-F238E27FC236}">
                        <a16:creationId xmlns:a16="http://schemas.microsoft.com/office/drawing/2014/main" id="{70566601-9113-533B-3215-95D185CC8F2C}"/>
                      </a:ext>
                    </a:extLst>
                  </p:cNvPr>
                  <p:cNvSpPr txBox="1"/>
                  <p:nvPr/>
                </p:nvSpPr>
                <p:spPr>
                  <a:xfrm>
                    <a:off x="2388113" y="3030565"/>
                    <a:ext cx="533345" cy="3757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52" name="TextBox 151">
                    <a:extLst>
                      <a:ext uri="{FF2B5EF4-FFF2-40B4-BE49-F238E27FC236}">
                        <a16:creationId xmlns:a16="http://schemas.microsoft.com/office/drawing/2014/main" id="{70566601-9113-533B-3215-95D185CC8F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88113" y="3030565"/>
                    <a:ext cx="533345" cy="375785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22222" b="-6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3" name="TextBox 152">
                    <a:extLst>
                      <a:ext uri="{FF2B5EF4-FFF2-40B4-BE49-F238E27FC236}">
                        <a16:creationId xmlns:a16="http://schemas.microsoft.com/office/drawing/2014/main" id="{764FBAEC-DC9D-FD78-8690-FC4D9F7C69CD}"/>
                      </a:ext>
                    </a:extLst>
                  </p:cNvPr>
                  <p:cNvSpPr txBox="1"/>
                  <p:nvPr/>
                </p:nvSpPr>
                <p:spPr>
                  <a:xfrm>
                    <a:off x="3122720" y="3024985"/>
                    <a:ext cx="533345" cy="3757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53" name="TextBox 152">
                    <a:extLst>
                      <a:ext uri="{FF2B5EF4-FFF2-40B4-BE49-F238E27FC236}">
                        <a16:creationId xmlns:a16="http://schemas.microsoft.com/office/drawing/2014/main" id="{764FBAEC-DC9D-FD78-8690-FC4D9F7C69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2720" y="3024985"/>
                    <a:ext cx="533345" cy="375785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6667" r="-5556" b="-6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4" name="TextBox 153">
                    <a:extLst>
                      <a:ext uri="{FF2B5EF4-FFF2-40B4-BE49-F238E27FC236}">
                        <a16:creationId xmlns:a16="http://schemas.microsoft.com/office/drawing/2014/main" id="{09FF8476-B825-C8EA-0689-03A954B0D54C}"/>
                      </a:ext>
                    </a:extLst>
                  </p:cNvPr>
                  <p:cNvSpPr txBox="1"/>
                  <p:nvPr/>
                </p:nvSpPr>
                <p:spPr>
                  <a:xfrm>
                    <a:off x="4114958" y="3030565"/>
                    <a:ext cx="533345" cy="52376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⋯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C7BA7C62-2269-31A5-25BA-5649353851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14958" y="3030565"/>
                    <a:ext cx="533345" cy="523764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5556" r="-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5" name="TextBox 154">
                    <a:extLst>
                      <a:ext uri="{FF2B5EF4-FFF2-40B4-BE49-F238E27FC236}">
                        <a16:creationId xmlns:a16="http://schemas.microsoft.com/office/drawing/2014/main" id="{74B544EF-B8D1-3174-E822-2B07293B44B6}"/>
                      </a:ext>
                    </a:extLst>
                  </p:cNvPr>
                  <p:cNvSpPr txBox="1"/>
                  <p:nvPr/>
                </p:nvSpPr>
                <p:spPr>
                  <a:xfrm>
                    <a:off x="2759441" y="3505553"/>
                    <a:ext cx="533345" cy="3898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55" name="TextBox 154">
                    <a:extLst>
                      <a:ext uri="{FF2B5EF4-FFF2-40B4-BE49-F238E27FC236}">
                        <a16:creationId xmlns:a16="http://schemas.microsoft.com/office/drawing/2014/main" id="{74B544EF-B8D1-3174-E822-2B07293B44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59441" y="3505553"/>
                    <a:ext cx="533345" cy="389877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22222" r="-11111" b="-7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6" name="TextBox 155">
                    <a:extLst>
                      <a:ext uri="{FF2B5EF4-FFF2-40B4-BE49-F238E27FC236}">
                        <a16:creationId xmlns:a16="http://schemas.microsoft.com/office/drawing/2014/main" id="{53EF80E1-B85D-05CB-37C5-3EFDF6521F0E}"/>
                      </a:ext>
                    </a:extLst>
                  </p:cNvPr>
                  <p:cNvSpPr txBox="1"/>
                  <p:nvPr/>
                </p:nvSpPr>
                <p:spPr>
                  <a:xfrm>
                    <a:off x="3887087" y="3505105"/>
                    <a:ext cx="533345" cy="39066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56" name="TextBox 155">
                    <a:extLst>
                      <a:ext uri="{FF2B5EF4-FFF2-40B4-BE49-F238E27FC236}">
                        <a16:creationId xmlns:a16="http://schemas.microsoft.com/office/drawing/2014/main" id="{53EF80E1-B85D-05CB-37C5-3EFDF6521F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87087" y="3505105"/>
                    <a:ext cx="533345" cy="390662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l="-22222" t="-7143" r="-11111" b="-7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FAE874FA-0261-870B-9CD6-A9036E898031}"/>
                      </a:ext>
                    </a:extLst>
                  </p:cNvPr>
                  <p:cNvSpPr txBox="1"/>
                  <p:nvPr/>
                </p:nvSpPr>
                <p:spPr>
                  <a:xfrm>
                    <a:off x="4789696" y="3587364"/>
                    <a:ext cx="533345" cy="52376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⋯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D80A8F65-2D89-A613-B43C-2D0C1B8FFB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89696" y="3587364"/>
                    <a:ext cx="533345" cy="523764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l="-5405" r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8" name="Rectangle: Rounded Corners 126">
                <a:extLst>
                  <a:ext uri="{FF2B5EF4-FFF2-40B4-BE49-F238E27FC236}">
                    <a16:creationId xmlns:a16="http://schemas.microsoft.com/office/drawing/2014/main" id="{EEA42FE7-43EC-9E3D-C044-55F4033BF826}"/>
                  </a:ext>
                </a:extLst>
              </p:cNvPr>
              <p:cNvSpPr/>
              <p:nvPr/>
            </p:nvSpPr>
            <p:spPr>
              <a:xfrm>
                <a:off x="6752446" y="64278"/>
                <a:ext cx="8976565" cy="2944562"/>
              </a:xfrm>
              <a:prstGeom prst="round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: Rounded Corners 127">
                <a:extLst>
                  <a:ext uri="{FF2B5EF4-FFF2-40B4-BE49-F238E27FC236}">
                    <a16:creationId xmlns:a16="http://schemas.microsoft.com/office/drawing/2014/main" id="{79BC2B32-A569-B0C0-DF48-BE791D6BE2F7}"/>
                  </a:ext>
                </a:extLst>
              </p:cNvPr>
              <p:cNvSpPr/>
              <p:nvPr/>
            </p:nvSpPr>
            <p:spPr>
              <a:xfrm>
                <a:off x="6746006" y="3151306"/>
                <a:ext cx="8976563" cy="3640001"/>
              </a:xfrm>
              <a:prstGeom prst="round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F0A9BC2-043B-54BA-DAE4-B7F7CC438FA9}"/>
                </a:ext>
              </a:extLst>
            </p:cNvPr>
            <p:cNvGrpSpPr/>
            <p:nvPr/>
          </p:nvGrpSpPr>
          <p:grpSpPr>
            <a:xfrm>
              <a:off x="7771449" y="1248693"/>
              <a:ext cx="2034121" cy="442935"/>
              <a:chOff x="7771449" y="1248693"/>
              <a:chExt cx="2034121" cy="442935"/>
            </a:xfrm>
          </p:grpSpPr>
          <p:sp>
            <p:nvSpPr>
              <p:cNvPr id="58" name="Rectangle 5">
                <a:extLst>
                  <a:ext uri="{FF2B5EF4-FFF2-40B4-BE49-F238E27FC236}">
                    <a16:creationId xmlns:a16="http://schemas.microsoft.com/office/drawing/2014/main" id="{9B1B89F2-CEE4-984E-3372-3D78E691BAB4}"/>
                  </a:ext>
                </a:extLst>
              </p:cNvPr>
              <p:cNvSpPr/>
              <p:nvPr/>
            </p:nvSpPr>
            <p:spPr>
              <a:xfrm>
                <a:off x="7771449" y="1248693"/>
                <a:ext cx="2034121" cy="438912"/>
              </a:xfrm>
              <a:prstGeom prst="parallelogram">
                <a:avLst>
                  <a:gd name="adj" fmla="val 86299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">
                <a:extLst>
                  <a:ext uri="{FF2B5EF4-FFF2-40B4-BE49-F238E27FC236}">
                    <a16:creationId xmlns:a16="http://schemas.microsoft.com/office/drawing/2014/main" id="{D0F09E33-8963-19BC-1439-401C46A8F1CC}"/>
                  </a:ext>
                </a:extLst>
              </p:cNvPr>
              <p:cNvSpPr/>
              <p:nvPr/>
            </p:nvSpPr>
            <p:spPr>
              <a:xfrm>
                <a:off x="8026439" y="1249444"/>
                <a:ext cx="676656" cy="146304"/>
              </a:xfrm>
              <a:prstGeom prst="parallelogram">
                <a:avLst>
                  <a:gd name="adj" fmla="val 86299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">
                <a:extLst>
                  <a:ext uri="{FF2B5EF4-FFF2-40B4-BE49-F238E27FC236}">
                    <a16:creationId xmlns:a16="http://schemas.microsoft.com/office/drawing/2014/main" id="{318FDAF5-6EED-1B80-B288-1A39FD4A4E69}"/>
                  </a:ext>
                </a:extLst>
              </p:cNvPr>
              <p:cNvSpPr/>
              <p:nvPr/>
            </p:nvSpPr>
            <p:spPr>
              <a:xfrm>
                <a:off x="7897835" y="1397384"/>
                <a:ext cx="676656" cy="146304"/>
              </a:xfrm>
              <a:prstGeom prst="parallelogram">
                <a:avLst>
                  <a:gd name="adj" fmla="val 86299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5">
                <a:extLst>
                  <a:ext uri="{FF2B5EF4-FFF2-40B4-BE49-F238E27FC236}">
                    <a16:creationId xmlns:a16="http://schemas.microsoft.com/office/drawing/2014/main" id="{4D5FEF90-9B93-6679-CE96-F6F8B5628C32}"/>
                  </a:ext>
                </a:extLst>
              </p:cNvPr>
              <p:cNvSpPr/>
              <p:nvPr/>
            </p:nvSpPr>
            <p:spPr>
              <a:xfrm>
                <a:off x="7773685" y="1545324"/>
                <a:ext cx="676656" cy="146304"/>
              </a:xfrm>
              <a:prstGeom prst="parallelogram">
                <a:avLst>
                  <a:gd name="adj" fmla="val 86299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5">
                <a:extLst>
                  <a:ext uri="{FF2B5EF4-FFF2-40B4-BE49-F238E27FC236}">
                    <a16:creationId xmlns:a16="http://schemas.microsoft.com/office/drawing/2014/main" id="{C22EC46B-AD6D-05A8-2574-4C1CDF3782F9}"/>
                  </a:ext>
                </a:extLst>
              </p:cNvPr>
              <p:cNvSpPr/>
              <p:nvPr/>
            </p:nvSpPr>
            <p:spPr>
              <a:xfrm>
                <a:off x="8575812" y="1250195"/>
                <a:ext cx="676656" cy="146304"/>
              </a:xfrm>
              <a:prstGeom prst="parallelogram">
                <a:avLst>
                  <a:gd name="adj" fmla="val 86299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5">
                <a:extLst>
                  <a:ext uri="{FF2B5EF4-FFF2-40B4-BE49-F238E27FC236}">
                    <a16:creationId xmlns:a16="http://schemas.microsoft.com/office/drawing/2014/main" id="{6E80D565-FD8D-647E-4F38-30B57EF5FC6C}"/>
                  </a:ext>
                </a:extLst>
              </p:cNvPr>
              <p:cNvSpPr/>
              <p:nvPr/>
            </p:nvSpPr>
            <p:spPr>
              <a:xfrm>
                <a:off x="8447208" y="1398135"/>
                <a:ext cx="676656" cy="146304"/>
              </a:xfrm>
              <a:prstGeom prst="parallelogram">
                <a:avLst>
                  <a:gd name="adj" fmla="val 86299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5">
                <a:extLst>
                  <a:ext uri="{FF2B5EF4-FFF2-40B4-BE49-F238E27FC236}">
                    <a16:creationId xmlns:a16="http://schemas.microsoft.com/office/drawing/2014/main" id="{08319AE7-A485-2782-1B28-6659C90642FA}"/>
                  </a:ext>
                </a:extLst>
              </p:cNvPr>
              <p:cNvSpPr/>
              <p:nvPr/>
            </p:nvSpPr>
            <p:spPr>
              <a:xfrm>
                <a:off x="8327518" y="1541615"/>
                <a:ext cx="676656" cy="146304"/>
              </a:xfrm>
              <a:prstGeom prst="parallelogram">
                <a:avLst>
                  <a:gd name="adj" fmla="val 86299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5">
                <a:extLst>
                  <a:ext uri="{FF2B5EF4-FFF2-40B4-BE49-F238E27FC236}">
                    <a16:creationId xmlns:a16="http://schemas.microsoft.com/office/drawing/2014/main" id="{40C08B59-4CFE-9384-3941-DC972121747B}"/>
                  </a:ext>
                </a:extLst>
              </p:cNvPr>
              <p:cNvSpPr/>
              <p:nvPr/>
            </p:nvSpPr>
            <p:spPr>
              <a:xfrm>
                <a:off x="9128914" y="1250197"/>
                <a:ext cx="676656" cy="146304"/>
              </a:xfrm>
              <a:prstGeom prst="parallelogram">
                <a:avLst>
                  <a:gd name="adj" fmla="val 86299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5">
                <a:extLst>
                  <a:ext uri="{FF2B5EF4-FFF2-40B4-BE49-F238E27FC236}">
                    <a16:creationId xmlns:a16="http://schemas.microsoft.com/office/drawing/2014/main" id="{97C2E1BB-A944-5170-D4A6-B97CB192E475}"/>
                  </a:ext>
                </a:extLst>
              </p:cNvPr>
              <p:cNvSpPr/>
              <p:nvPr/>
            </p:nvSpPr>
            <p:spPr>
              <a:xfrm>
                <a:off x="9000310" y="1398137"/>
                <a:ext cx="676656" cy="146304"/>
              </a:xfrm>
              <a:prstGeom prst="parallelogram">
                <a:avLst>
                  <a:gd name="adj" fmla="val 86299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5">
                <a:extLst>
                  <a:ext uri="{FF2B5EF4-FFF2-40B4-BE49-F238E27FC236}">
                    <a16:creationId xmlns:a16="http://schemas.microsoft.com/office/drawing/2014/main" id="{9C32F994-6EFF-85B4-DB1B-FC7F127A21FD}"/>
                  </a:ext>
                </a:extLst>
              </p:cNvPr>
              <p:cNvSpPr/>
              <p:nvPr/>
            </p:nvSpPr>
            <p:spPr>
              <a:xfrm>
                <a:off x="8876160" y="1541617"/>
                <a:ext cx="676656" cy="146304"/>
              </a:xfrm>
              <a:prstGeom prst="parallelogram">
                <a:avLst>
                  <a:gd name="adj" fmla="val 86299"/>
                </a:avLst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6" name="Picture 5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B7BBB06-0755-AD75-42DF-578CBE770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990138" y="649262"/>
              <a:ext cx="419423" cy="882182"/>
            </a:xfrm>
            <a:prstGeom prst="rect">
              <a:avLst/>
            </a:prstGeom>
          </p:spPr>
        </p:pic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E4E0399-A95C-380E-3A28-38924F8E01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31465" y="985532"/>
              <a:ext cx="660195" cy="15015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624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3FB423-49A2-3D4F-6A3A-8BAE27397C4E}"/>
              </a:ext>
            </a:extLst>
          </p:cNvPr>
          <p:cNvSpPr txBox="1"/>
          <p:nvPr/>
        </p:nvSpPr>
        <p:spPr>
          <a:xfrm>
            <a:off x="1828802" y="182882"/>
            <a:ext cx="7092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Proposal – Neural Dynamic Fusion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76168-9647-0026-C513-E341D555A6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" t="4022" r="597" b="2837"/>
          <a:stretch/>
        </p:blipFill>
        <p:spPr>
          <a:xfrm>
            <a:off x="84663" y="2357653"/>
            <a:ext cx="8974674" cy="3671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A3B737-BE24-7C1D-161F-220DF75FCB39}"/>
              </a:ext>
            </a:extLst>
          </p:cNvPr>
          <p:cNvSpPr txBox="1"/>
          <p:nvPr/>
        </p:nvSpPr>
        <p:spPr>
          <a:xfrm>
            <a:off x="8734570" y="64553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D06A5-083B-0AB8-59D0-7942979A25DA}"/>
              </a:ext>
            </a:extLst>
          </p:cNvPr>
          <p:cNvSpPr txBox="1"/>
          <p:nvPr/>
        </p:nvSpPr>
        <p:spPr>
          <a:xfrm>
            <a:off x="202922" y="1241947"/>
            <a:ext cx="873816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Modeling latent trajectory using ordinary differential equation (ODE)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FE423D-CAEB-EE20-B7AA-9BD8B096CAA4}"/>
                  </a:ext>
                </a:extLst>
              </p:cNvPr>
              <p:cNvSpPr txBox="1"/>
              <p:nvPr/>
            </p:nvSpPr>
            <p:spPr>
              <a:xfrm>
                <a:off x="1641390" y="1850199"/>
                <a:ext cx="5861220" cy="448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Problem to solve: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sup>
                    </m:sSub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FE423D-CAEB-EE20-B7AA-9BD8B096C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390" y="1850199"/>
                <a:ext cx="5861220" cy="448905"/>
              </a:xfrm>
              <a:prstGeom prst="rect">
                <a:avLst/>
              </a:prstGeom>
              <a:blipFill>
                <a:blip r:embed="rId4"/>
                <a:stretch>
                  <a:fillRect l="-259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085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B74F969-2435-AA30-2A35-6F7CF83B4ED1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2420392" y="4256958"/>
            <a:ext cx="24384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EE51CF2-AD88-4EC2-574C-4298581515A3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633185" y="3296693"/>
            <a:ext cx="5623789" cy="222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44378B2-CD55-FB27-B54D-91D0E350F5A4}"/>
              </a:ext>
            </a:extLst>
          </p:cNvPr>
          <p:cNvSpPr/>
          <p:nvPr/>
        </p:nvSpPr>
        <p:spPr>
          <a:xfrm>
            <a:off x="1899375" y="3196162"/>
            <a:ext cx="225699" cy="2010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CDDF61-E8F9-420C-F094-E3A94B449B83}"/>
              </a:ext>
            </a:extLst>
          </p:cNvPr>
          <p:cNvSpPr/>
          <p:nvPr/>
        </p:nvSpPr>
        <p:spPr>
          <a:xfrm>
            <a:off x="5149689" y="3196162"/>
            <a:ext cx="225699" cy="2010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B7CED1-0CD7-7C64-C3F5-B66FE9E48AAF}"/>
              </a:ext>
            </a:extLst>
          </p:cNvPr>
          <p:cNvSpPr/>
          <p:nvPr/>
        </p:nvSpPr>
        <p:spPr>
          <a:xfrm>
            <a:off x="6799199" y="3196440"/>
            <a:ext cx="225699" cy="2010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10718A-B3E8-EBA4-4F1C-AD5D0E088CFD}"/>
                  </a:ext>
                </a:extLst>
              </p:cNvPr>
              <p:cNvSpPr txBox="1"/>
              <p:nvPr/>
            </p:nvSpPr>
            <p:spPr>
              <a:xfrm>
                <a:off x="7256974" y="3134270"/>
                <a:ext cx="1982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10718A-B3E8-EBA4-4F1C-AD5D0E088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974" y="3134270"/>
                <a:ext cx="198259" cy="369332"/>
              </a:xfrm>
              <a:prstGeom prst="rect">
                <a:avLst/>
              </a:prstGeom>
              <a:blipFill>
                <a:blip r:embed="rId3"/>
                <a:stretch>
                  <a:fillRect l="-29412" r="-17647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FBD36E-0F13-901D-42E3-23D620EF61C9}"/>
                  </a:ext>
                </a:extLst>
              </p:cNvPr>
              <p:cNvSpPr txBox="1"/>
              <p:nvPr/>
            </p:nvSpPr>
            <p:spPr>
              <a:xfrm>
                <a:off x="1671375" y="2813694"/>
                <a:ext cx="6750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FBD36E-0F13-901D-42E3-23D620EF6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75" y="2813694"/>
                <a:ext cx="675057" cy="307777"/>
              </a:xfrm>
              <a:prstGeom prst="rect">
                <a:avLst/>
              </a:prstGeom>
              <a:blipFill>
                <a:blip r:embed="rId4"/>
                <a:stretch>
                  <a:fillRect l="-3704" r="-1852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D55DF9-7AA4-0595-A070-7016A2DB0C8C}"/>
                  </a:ext>
                </a:extLst>
              </p:cNvPr>
              <p:cNvSpPr txBox="1"/>
              <p:nvPr/>
            </p:nvSpPr>
            <p:spPr>
              <a:xfrm>
                <a:off x="4695567" y="2835028"/>
                <a:ext cx="11655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D55DF9-7AA4-0595-A070-7016A2DB0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567" y="2835028"/>
                <a:ext cx="1165575" cy="307777"/>
              </a:xfrm>
              <a:prstGeom prst="rect">
                <a:avLst/>
              </a:prstGeom>
              <a:blipFill>
                <a:blip r:embed="rId5"/>
                <a:stretch>
                  <a:fillRect l="-2151" r="-1075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65DB7F-935A-5F90-4016-F153B52ECDDC}"/>
                  </a:ext>
                </a:extLst>
              </p:cNvPr>
              <p:cNvSpPr txBox="1"/>
              <p:nvPr/>
            </p:nvSpPr>
            <p:spPr>
              <a:xfrm>
                <a:off x="6108143" y="2832212"/>
                <a:ext cx="3318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65DB7F-935A-5F90-4016-F153B52EC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143" y="2832212"/>
                <a:ext cx="331821" cy="369332"/>
              </a:xfrm>
              <a:prstGeom prst="rect">
                <a:avLst/>
              </a:prstGeom>
              <a:blipFill>
                <a:blip r:embed="rId6"/>
                <a:stretch>
                  <a:fillRect l="-3704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1749DF9-2D17-A430-9125-AFC78B2E921D}"/>
                  </a:ext>
                </a:extLst>
              </p:cNvPr>
              <p:cNvSpPr txBox="1"/>
              <p:nvPr/>
            </p:nvSpPr>
            <p:spPr>
              <a:xfrm>
                <a:off x="6610939" y="2832212"/>
                <a:ext cx="6022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1749DF9-2D17-A430-9125-AFC78B2E9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939" y="2832212"/>
                <a:ext cx="602216" cy="307777"/>
              </a:xfrm>
              <a:prstGeom prst="rect">
                <a:avLst/>
              </a:prstGeom>
              <a:blipFill>
                <a:blip r:embed="rId7"/>
                <a:stretch>
                  <a:fillRect l="-4167" r="-4167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F54178E-F928-1ED1-7AC6-15F6C1FC8DE1}"/>
                  </a:ext>
                </a:extLst>
              </p:cNvPr>
              <p:cNvSpPr/>
              <p:nvPr/>
            </p:nvSpPr>
            <p:spPr>
              <a:xfrm>
                <a:off x="1598443" y="3875443"/>
                <a:ext cx="821949" cy="76303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GRU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F54178E-F928-1ED1-7AC6-15F6C1FC8D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443" y="3875443"/>
                <a:ext cx="821949" cy="763030"/>
              </a:xfrm>
              <a:prstGeom prst="roundRect">
                <a:avLst/>
              </a:prstGeom>
              <a:blipFill>
                <a:blip r:embed="rId8"/>
                <a:stretch>
                  <a:fillRect t="-327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6B1BC2E-CAD1-2EF9-97FD-A3146C1D4B81}"/>
                  </a:ext>
                </a:extLst>
              </p:cNvPr>
              <p:cNvSpPr/>
              <p:nvPr/>
            </p:nvSpPr>
            <p:spPr>
              <a:xfrm>
                <a:off x="3228650" y="3943622"/>
                <a:ext cx="821950" cy="63641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ODE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6B1BC2E-CAD1-2EF9-97FD-A3146C1D4B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50" y="3943622"/>
                <a:ext cx="821950" cy="636416"/>
              </a:xfrm>
              <a:prstGeom prst="roundRect">
                <a:avLst/>
              </a:prstGeom>
              <a:blipFill>
                <a:blip r:embed="rId9"/>
                <a:stretch>
                  <a:fillRect t="-11765" b="-784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1B4934F-CE5B-4E00-BF3D-3F328009D089}"/>
                  </a:ext>
                </a:extLst>
              </p:cNvPr>
              <p:cNvSpPr/>
              <p:nvPr/>
            </p:nvSpPr>
            <p:spPr>
              <a:xfrm>
                <a:off x="4858863" y="3875443"/>
                <a:ext cx="821949" cy="76303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GRU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1B4934F-CE5B-4E00-BF3D-3F328009D0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863" y="3875443"/>
                <a:ext cx="821949" cy="763030"/>
              </a:xfrm>
              <a:prstGeom prst="roundRect">
                <a:avLst/>
              </a:prstGeom>
              <a:blipFill>
                <a:blip r:embed="rId10"/>
                <a:stretch>
                  <a:fillRect t="-327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164914-3A07-C14B-6085-A5575530280A}"/>
              </a:ext>
            </a:extLst>
          </p:cNvPr>
          <p:cNvCxnSpPr>
            <a:cxnSpLocks/>
            <a:stCxn id="6" idx="4"/>
            <a:endCxn id="23" idx="0"/>
          </p:cNvCxnSpPr>
          <p:nvPr/>
        </p:nvCxnSpPr>
        <p:spPr>
          <a:xfrm flipH="1">
            <a:off x="2009418" y="3397223"/>
            <a:ext cx="2807" cy="4782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B42AC28-2D78-9EE3-6604-33DFE8C37E2E}"/>
              </a:ext>
            </a:extLst>
          </p:cNvPr>
          <p:cNvCxnSpPr>
            <a:cxnSpLocks/>
            <a:stCxn id="7" idx="4"/>
            <a:endCxn id="25" idx="0"/>
          </p:cNvCxnSpPr>
          <p:nvPr/>
        </p:nvCxnSpPr>
        <p:spPr>
          <a:xfrm>
            <a:off x="5262539" y="3397223"/>
            <a:ext cx="7299" cy="4782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37075FC-E1A7-3D47-E0F8-B0C942C731C0}"/>
                  </a:ext>
                </a:extLst>
              </p:cNvPr>
              <p:cNvSpPr/>
              <p:nvPr/>
            </p:nvSpPr>
            <p:spPr>
              <a:xfrm>
                <a:off x="6501073" y="3875443"/>
                <a:ext cx="821949" cy="76303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GRU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37075FC-E1A7-3D47-E0F8-B0C942C731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073" y="3875443"/>
                <a:ext cx="821949" cy="763030"/>
              </a:xfrm>
              <a:prstGeom prst="roundRect">
                <a:avLst/>
              </a:prstGeom>
              <a:blipFill>
                <a:blip r:embed="rId11"/>
                <a:stretch>
                  <a:fillRect t="-327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9F29D23-CAC4-FE25-B40F-643D44A370A8}"/>
              </a:ext>
            </a:extLst>
          </p:cNvPr>
          <p:cNvCxnSpPr>
            <a:cxnSpLocks/>
            <a:stCxn id="25" idx="3"/>
            <a:endCxn id="36" idx="1"/>
          </p:cNvCxnSpPr>
          <p:nvPr/>
        </p:nvCxnSpPr>
        <p:spPr>
          <a:xfrm>
            <a:off x="5680811" y="4256958"/>
            <a:ext cx="8202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39705F0-FC8F-C501-05F0-F986FAEC3725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7323019" y="4256958"/>
            <a:ext cx="543476" cy="25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75EBCF9-6A8D-9315-8DDA-05D3217AD174}"/>
                  </a:ext>
                </a:extLst>
              </p:cNvPr>
              <p:cNvSpPr txBox="1"/>
              <p:nvPr/>
            </p:nvSpPr>
            <p:spPr>
              <a:xfrm>
                <a:off x="6111314" y="3636333"/>
                <a:ext cx="3318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75EBCF9-6A8D-9315-8DDA-05D3217AD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314" y="3636333"/>
                <a:ext cx="331821" cy="369332"/>
              </a:xfrm>
              <a:prstGeom prst="rect">
                <a:avLst/>
              </a:prstGeom>
              <a:blipFill>
                <a:blip r:embed="rId12"/>
                <a:stretch>
                  <a:fillRect l="-3704" r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8891598-175F-7C68-6CCB-966D24AB8EFD}"/>
              </a:ext>
            </a:extLst>
          </p:cNvPr>
          <p:cNvCxnSpPr>
            <a:cxnSpLocks/>
          </p:cNvCxnSpPr>
          <p:nvPr/>
        </p:nvCxnSpPr>
        <p:spPr>
          <a:xfrm>
            <a:off x="3445472" y="4638473"/>
            <a:ext cx="7299" cy="47822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71C0D04-EA65-031E-6747-A8DA7B8946BC}"/>
              </a:ext>
            </a:extLst>
          </p:cNvPr>
          <p:cNvCxnSpPr>
            <a:cxnSpLocks/>
          </p:cNvCxnSpPr>
          <p:nvPr/>
        </p:nvCxnSpPr>
        <p:spPr>
          <a:xfrm>
            <a:off x="3803390" y="4638473"/>
            <a:ext cx="7299" cy="47822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A590EA4-0D83-A75D-D236-A450CE368EF9}"/>
                  </a:ext>
                </a:extLst>
              </p:cNvPr>
              <p:cNvSpPr txBox="1"/>
              <p:nvPr/>
            </p:nvSpPr>
            <p:spPr>
              <a:xfrm>
                <a:off x="3279256" y="5019989"/>
                <a:ext cx="3109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A590EA4-0D83-A75D-D236-A450CE368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256" y="5019989"/>
                <a:ext cx="310983" cy="307777"/>
              </a:xfrm>
              <a:prstGeom prst="rect">
                <a:avLst/>
              </a:prstGeom>
              <a:blipFill>
                <a:blip r:embed="rId13"/>
                <a:stretch>
                  <a:fillRect l="-16000" r="-4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8D45B53-6DA5-4ED2-32AA-7F1CCAE1C02B}"/>
                  </a:ext>
                </a:extLst>
              </p:cNvPr>
              <p:cNvSpPr txBox="1"/>
              <p:nvPr/>
            </p:nvSpPr>
            <p:spPr>
              <a:xfrm>
                <a:off x="3660505" y="5040889"/>
                <a:ext cx="5562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8D45B53-6DA5-4ED2-32AA-7F1CCAE1C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505" y="5040889"/>
                <a:ext cx="556243" cy="307777"/>
              </a:xfrm>
              <a:prstGeom prst="rect">
                <a:avLst/>
              </a:prstGeom>
              <a:blipFill>
                <a:blip r:embed="rId14"/>
                <a:stretch>
                  <a:fillRect l="-8889" r="-2222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39ED751-2363-E625-4370-A0EAF48EA77A}"/>
              </a:ext>
            </a:extLst>
          </p:cNvPr>
          <p:cNvCxnSpPr>
            <a:cxnSpLocks/>
            <a:stCxn id="10" idx="4"/>
            <a:endCxn id="36" idx="0"/>
          </p:cNvCxnSpPr>
          <p:nvPr/>
        </p:nvCxnSpPr>
        <p:spPr>
          <a:xfrm flipH="1">
            <a:off x="6912048" y="3397501"/>
            <a:ext cx="1" cy="4779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7DC684F-8DB5-4208-9B4B-72DBFF1AD856}"/>
              </a:ext>
            </a:extLst>
          </p:cNvPr>
          <p:cNvSpPr txBox="1"/>
          <p:nvPr/>
        </p:nvSpPr>
        <p:spPr>
          <a:xfrm>
            <a:off x="8802805" y="64553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1B302-51F7-F464-9B21-FA369EF398F4}"/>
              </a:ext>
            </a:extLst>
          </p:cNvPr>
          <p:cNvSpPr txBox="1"/>
          <p:nvPr/>
        </p:nvSpPr>
        <p:spPr>
          <a:xfrm>
            <a:off x="1828802" y="182882"/>
            <a:ext cx="7004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1. ODE-RNN* Encoder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8B8491-34AC-E85F-756B-F990E9733AFF}"/>
                  </a:ext>
                </a:extLst>
              </p:cNvPr>
              <p:cNvSpPr txBox="1"/>
              <p:nvPr/>
            </p:nvSpPr>
            <p:spPr>
              <a:xfrm>
                <a:off x="2610328" y="3852677"/>
                <a:ext cx="3564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8B8491-34AC-E85F-756B-F990E9733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0328" y="3852677"/>
                <a:ext cx="356443" cy="307777"/>
              </a:xfrm>
              <a:prstGeom prst="rect">
                <a:avLst/>
              </a:prstGeom>
              <a:blipFill>
                <a:blip r:embed="rId15"/>
                <a:stretch>
                  <a:fillRect l="-17241" r="-3448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D6992D-5AF1-C4B5-0CC9-D2F293D491FD}"/>
                  </a:ext>
                </a:extLst>
              </p:cNvPr>
              <p:cNvSpPr txBox="1"/>
              <p:nvPr/>
            </p:nvSpPr>
            <p:spPr>
              <a:xfrm>
                <a:off x="4093864" y="3834481"/>
                <a:ext cx="60170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D6992D-5AF1-C4B5-0CC9-D2F293D49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864" y="3834481"/>
                <a:ext cx="601703" cy="307777"/>
              </a:xfrm>
              <a:prstGeom prst="rect">
                <a:avLst/>
              </a:prstGeom>
              <a:blipFill>
                <a:blip r:embed="rId16"/>
                <a:stretch>
                  <a:fillRect l="-10417" r="-416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07BCBF1-1F1A-394A-EA08-40366374107F}"/>
              </a:ext>
            </a:extLst>
          </p:cNvPr>
          <p:cNvGrpSpPr/>
          <p:nvPr/>
        </p:nvGrpSpPr>
        <p:grpSpPr>
          <a:xfrm>
            <a:off x="3510706" y="4447889"/>
            <a:ext cx="5766539" cy="1867953"/>
            <a:chOff x="2944323" y="2636952"/>
            <a:chExt cx="5766539" cy="18679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FCF83AD-AF16-A09A-354A-E014BC4576BD}"/>
                    </a:ext>
                  </a:extLst>
                </p:cNvPr>
                <p:cNvSpPr txBox="1"/>
                <p:nvPr/>
              </p:nvSpPr>
              <p:spPr>
                <a:xfrm>
                  <a:off x="2944323" y="2636952"/>
                  <a:ext cx="5766539" cy="144796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𝒪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  <m:oMath xmlns:m="http://schemas.openxmlformats.org/officeDocument/2006/math">
                        <m:r>
                          <a:rPr lang="en-US">
                            <a:latin typeface="Cambria Math" panose="02040503050406030204" pitchFamily="18" charset="0"/>
                          </a:rPr>
                          <m:t>          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𝒮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𝒪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FCF83AD-AF16-A09A-354A-E014BC4576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4323" y="2636952"/>
                  <a:ext cx="5766539" cy="144796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ECA35A-C710-F07D-E2BC-068D7C7E1C5D}"/>
                </a:ext>
              </a:extLst>
            </p:cNvPr>
            <p:cNvSpPr txBox="1"/>
            <p:nvPr/>
          </p:nvSpPr>
          <p:spPr>
            <a:xfrm>
              <a:off x="5793267" y="4166351"/>
              <a:ext cx="1997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Numerical ODE solver</a:t>
              </a:r>
            </a:p>
          </p:txBody>
        </p:sp>
        <p:cxnSp>
          <p:nvCxnSpPr>
            <p:cNvPr id="28" name="Connector: Curved 27">
              <a:extLst>
                <a:ext uri="{FF2B5EF4-FFF2-40B4-BE49-F238E27FC236}">
                  <a16:creationId xmlns:a16="http://schemas.microsoft.com/office/drawing/2014/main" id="{4BB6088C-13C9-8DCE-92F9-64986C3A15D9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rot="10800000">
              <a:off x="5552169" y="3994740"/>
              <a:ext cx="241099" cy="340889"/>
            </a:xfrm>
            <a:prstGeom prst="curved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03B75AD-4543-5DFB-3719-8E9754C3F316}"/>
              </a:ext>
            </a:extLst>
          </p:cNvPr>
          <p:cNvSpPr txBox="1"/>
          <p:nvPr/>
        </p:nvSpPr>
        <p:spPr>
          <a:xfrm>
            <a:off x="215268" y="6281006"/>
            <a:ext cx="8713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* Y. </a:t>
            </a:r>
            <a:r>
              <a:rPr lang="en-US" sz="1200" dirty="0" err="1"/>
              <a:t>Rubanova</a:t>
            </a:r>
            <a:r>
              <a:rPr lang="en-US" sz="1200" dirty="0"/>
              <a:t>, R. T. Q. Chen, and D. </a:t>
            </a:r>
            <a:r>
              <a:rPr lang="en-US" sz="1200" dirty="0" err="1"/>
              <a:t>Duvenaud</a:t>
            </a:r>
            <a:r>
              <a:rPr lang="en-US" sz="1200" dirty="0"/>
              <a:t>, “Latent ODEs for Irregularly-Sampled Time Series,” </a:t>
            </a:r>
            <a:r>
              <a:rPr lang="en-US" sz="1200" i="1" dirty="0" err="1"/>
              <a:t>arXiv</a:t>
            </a:r>
            <a:r>
              <a:rPr lang="en-US" sz="1200" i="1" dirty="0"/>
              <a:t> [</a:t>
            </a:r>
            <a:r>
              <a:rPr lang="en-US" sz="1200" i="1" dirty="0" err="1"/>
              <a:t>cs.LG</a:t>
            </a:r>
            <a:r>
              <a:rPr lang="en-US" sz="1200" i="1" dirty="0"/>
              <a:t>]</a:t>
            </a:r>
            <a:r>
              <a:rPr lang="en-US" sz="1200" dirty="0"/>
              <a:t>, Jul. 08, 2019. [Online]. Available: http://arxiv.org/abs/1907.03907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0CB816-2681-57E4-D9E9-2E2B9B42A66F}"/>
                  </a:ext>
                </a:extLst>
              </p:cNvPr>
              <p:cNvSpPr txBox="1"/>
              <p:nvPr/>
            </p:nvSpPr>
            <p:spPr>
              <a:xfrm>
                <a:off x="7866495" y="4072292"/>
                <a:ext cx="37721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p>
                      </m:sSubSup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0CB816-2681-57E4-D9E9-2E2B9B42A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6495" y="4072292"/>
                <a:ext cx="377218" cy="338554"/>
              </a:xfrm>
              <a:prstGeom prst="rect">
                <a:avLst/>
              </a:prstGeom>
              <a:blipFill>
                <a:blip r:embed="rId18"/>
                <a:stretch>
                  <a:fillRect l="-16667" r="-10000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CD42A5-D0F6-52BB-B39A-41DA1EBEC4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4719" y="983956"/>
                <a:ext cx="8514562" cy="1983627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–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Ø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2200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200" b="1" dirty="0"/>
                  <a:t> </a:t>
                </a:r>
                <a:r>
                  <a:rPr lang="en-US" sz="2200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b="1" dirty="0"/>
                  <a:t>, sequentially encode samples to get initial hidden state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200" b="1" dirty="0"/>
                  <a:t>Compensating time gap with the learnable ODE function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𝒉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),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CD42A5-D0F6-52BB-B39A-41DA1EBEC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9" y="983956"/>
                <a:ext cx="8514562" cy="1983627"/>
              </a:xfrm>
              <a:prstGeom prst="rect">
                <a:avLst/>
              </a:prstGeom>
              <a:blipFill>
                <a:blip r:embed="rId19"/>
                <a:stretch>
                  <a:fillRect l="-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372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2E61FF69-8780-95DA-060E-355E885876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918" y="1031198"/>
                <a:ext cx="7982165" cy="1419084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–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Ø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2200" dirty="0"/>
                  <a:t>Following the VAE framework*, sample the initial latent conditions both for CSI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𝒄</m:t>
                        </m:r>
                      </m:sup>
                    </m:sSubSup>
                  </m:oMath>
                </a14:m>
                <a:r>
                  <a:rPr lang="en-US" sz="2200" b="1" dirty="0"/>
                  <a:t> </a:t>
                </a:r>
                <a:r>
                  <a:rPr lang="en-US" sz="2200" dirty="0"/>
                  <a:t>and beam SNR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𝒃</m:t>
                        </m:r>
                      </m:sup>
                    </m:sSubSup>
                  </m:oMath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2E61FF69-8780-95DA-060E-355E88587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18" y="1031198"/>
                <a:ext cx="7982165" cy="1419084"/>
              </a:xfrm>
              <a:prstGeom prst="rect">
                <a:avLst/>
              </a:prstGeom>
              <a:blipFill>
                <a:blip r:embed="rId3"/>
                <a:stretch>
                  <a:fillRect l="-794" r="-1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48C227-9823-EA16-49BC-EA641D4E7660}"/>
              </a:ext>
            </a:extLst>
          </p:cNvPr>
          <p:cNvSpPr/>
          <p:nvPr/>
        </p:nvSpPr>
        <p:spPr>
          <a:xfrm>
            <a:off x="1549837" y="3314307"/>
            <a:ext cx="821950" cy="61843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MLP</a:t>
            </a:r>
            <a:endParaRPr lang="en-US" sz="20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AE9043A-8C77-4E6E-9F12-A1FA4BCBC81B}"/>
                  </a:ext>
                </a:extLst>
              </p:cNvPr>
              <p:cNvSpPr/>
              <p:nvPr/>
            </p:nvSpPr>
            <p:spPr>
              <a:xfrm>
                <a:off x="2706127" y="2691128"/>
                <a:ext cx="675988" cy="61843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sub>
                        <m:sup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p>
                      </m:sSubSup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AE9043A-8C77-4E6E-9F12-A1FA4BCBC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127" y="2691128"/>
                <a:ext cx="675988" cy="618437"/>
              </a:xfrm>
              <a:prstGeom prst="roundRect">
                <a:avLst/>
              </a:prstGeom>
              <a:blipFill>
                <a:blip r:embed="rId4"/>
                <a:stretch>
                  <a:fillRect l="-178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003CB18-6B3F-3901-C9D1-45FC6A641F6F}"/>
                  </a:ext>
                </a:extLst>
              </p:cNvPr>
              <p:cNvSpPr/>
              <p:nvPr/>
            </p:nvSpPr>
            <p:spPr>
              <a:xfrm>
                <a:off x="2706126" y="3693268"/>
                <a:ext cx="675988" cy="61843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sub>
                        <m:sup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p>
                      </m:sSubSup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003CB18-6B3F-3901-C9D1-45FC6A641F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126" y="3693268"/>
                <a:ext cx="675988" cy="61843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E3D4B523-865F-5231-B191-C4E802A5A720}"/>
                  </a:ext>
                </a:extLst>
              </p:cNvPr>
              <p:cNvSpPr/>
              <p:nvPr/>
            </p:nvSpPr>
            <p:spPr>
              <a:xfrm>
                <a:off x="3711422" y="3309565"/>
                <a:ext cx="636917" cy="618437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p>
                      </m:sSubSup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E3D4B523-865F-5231-B191-C4E802A5A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422" y="3309565"/>
                <a:ext cx="636917" cy="61843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ABD97EF-33C2-76AB-915A-F61F761F0F80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 flipV="1">
            <a:off x="2371788" y="3000347"/>
            <a:ext cx="334340" cy="6231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146404A-1707-85F0-8000-F8A0063A40D0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2371790" y="3623526"/>
            <a:ext cx="334339" cy="3789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7843E5A-8EF0-CCF0-F627-499749630A61}"/>
              </a:ext>
            </a:extLst>
          </p:cNvPr>
          <p:cNvCxnSpPr>
            <a:cxnSpLocks/>
            <a:stCxn id="15" idx="3"/>
            <a:endCxn id="46" idx="1"/>
          </p:cNvCxnSpPr>
          <p:nvPr/>
        </p:nvCxnSpPr>
        <p:spPr>
          <a:xfrm>
            <a:off x="3382115" y="3000347"/>
            <a:ext cx="329304" cy="6184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26962A4-A752-5BB8-8A1D-76A26AA8DC05}"/>
              </a:ext>
            </a:extLst>
          </p:cNvPr>
          <p:cNvCxnSpPr>
            <a:cxnSpLocks/>
            <a:stCxn id="16" idx="3"/>
            <a:endCxn id="46" idx="1"/>
          </p:cNvCxnSpPr>
          <p:nvPr/>
        </p:nvCxnSpPr>
        <p:spPr>
          <a:xfrm flipV="1">
            <a:off x="3382116" y="3618784"/>
            <a:ext cx="329305" cy="38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7DC684F-8DB5-4208-9B4B-72DBFF1AD856}"/>
              </a:ext>
            </a:extLst>
          </p:cNvPr>
          <p:cNvSpPr txBox="1"/>
          <p:nvPr/>
        </p:nvSpPr>
        <p:spPr>
          <a:xfrm>
            <a:off x="8802805" y="64553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1B302-51F7-F464-9B21-FA369EF398F4}"/>
              </a:ext>
            </a:extLst>
          </p:cNvPr>
          <p:cNvSpPr txBox="1"/>
          <p:nvPr/>
        </p:nvSpPr>
        <p:spPr>
          <a:xfrm>
            <a:off x="1828802" y="182882"/>
            <a:ext cx="7004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2. Initial state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91F4721-0BBD-5D8A-4BE1-40AA43E64C2D}"/>
                  </a:ext>
                </a:extLst>
              </p:cNvPr>
              <p:cNvSpPr txBox="1"/>
              <p:nvPr/>
            </p:nvSpPr>
            <p:spPr>
              <a:xfrm>
                <a:off x="466864" y="3434115"/>
                <a:ext cx="3830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91F4721-0BBD-5D8A-4BE1-40AA43E64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64" y="3434115"/>
                <a:ext cx="383054" cy="369332"/>
              </a:xfrm>
              <a:prstGeom prst="rect">
                <a:avLst/>
              </a:prstGeom>
              <a:blipFill>
                <a:blip r:embed="rId7"/>
                <a:stretch>
                  <a:fillRect l="-19355" r="-967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CCC292-A717-BE55-F6F2-12021BD3E531}"/>
                  </a:ext>
                </a:extLst>
              </p:cNvPr>
              <p:cNvSpPr txBox="1"/>
              <p:nvPr/>
            </p:nvSpPr>
            <p:spPr>
              <a:xfrm>
                <a:off x="4841751" y="3489889"/>
                <a:ext cx="399148" cy="386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CCC292-A717-BE55-F6F2-12021BD3E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751" y="3489889"/>
                <a:ext cx="399148" cy="386260"/>
              </a:xfrm>
              <a:prstGeom prst="rect">
                <a:avLst/>
              </a:prstGeom>
              <a:blipFill>
                <a:blip r:embed="rId8"/>
                <a:stretch>
                  <a:fillRect l="-18750" r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C38CB3D-7DE9-8D84-0388-B648C99353D9}"/>
              </a:ext>
            </a:extLst>
          </p:cNvPr>
          <p:cNvSpPr/>
          <p:nvPr/>
        </p:nvSpPr>
        <p:spPr>
          <a:xfrm>
            <a:off x="5857408" y="3368054"/>
            <a:ext cx="821950" cy="61843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MLP</a:t>
            </a:r>
            <a:endParaRPr lang="en-US" sz="20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DF966EF-6380-1F0A-801D-16240ED40A48}"/>
                  </a:ext>
                </a:extLst>
              </p:cNvPr>
              <p:cNvSpPr/>
              <p:nvPr/>
            </p:nvSpPr>
            <p:spPr>
              <a:xfrm>
                <a:off x="7013698" y="2744875"/>
                <a:ext cx="675988" cy="61843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sub>
                        <m:sup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DF966EF-6380-1F0A-801D-16240ED40A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698" y="2744875"/>
                <a:ext cx="675988" cy="618437"/>
              </a:xfrm>
              <a:prstGeom prst="roundRect">
                <a:avLst/>
              </a:prstGeom>
              <a:blipFill>
                <a:blip r:embed="rId9"/>
                <a:stretch>
                  <a:fillRect l="-178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7708F60-AE3C-6E5D-DD73-52999E07AF4E}"/>
                  </a:ext>
                </a:extLst>
              </p:cNvPr>
              <p:cNvSpPr/>
              <p:nvPr/>
            </p:nvSpPr>
            <p:spPr>
              <a:xfrm>
                <a:off x="7013697" y="3747015"/>
                <a:ext cx="675988" cy="61843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sub>
                        <m:sup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7708F60-AE3C-6E5D-DD73-52999E07AF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697" y="3747015"/>
                <a:ext cx="675988" cy="61843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92525A7-DA2A-DFDC-5FAD-662753B85F25}"/>
                  </a:ext>
                </a:extLst>
              </p:cNvPr>
              <p:cNvSpPr/>
              <p:nvPr/>
            </p:nvSpPr>
            <p:spPr>
              <a:xfrm>
                <a:off x="8018993" y="3363312"/>
                <a:ext cx="636917" cy="618437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92525A7-DA2A-DFDC-5FAD-662753B85F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993" y="3363312"/>
                <a:ext cx="636917" cy="61843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89A9A3F-A382-245E-5789-0762B46AF784}"/>
              </a:ext>
            </a:extLst>
          </p:cNvPr>
          <p:cNvCxnSpPr>
            <a:cxnSpLocks/>
            <a:stCxn id="32" idx="3"/>
            <a:endCxn id="34" idx="1"/>
          </p:cNvCxnSpPr>
          <p:nvPr/>
        </p:nvCxnSpPr>
        <p:spPr>
          <a:xfrm flipV="1">
            <a:off x="6679359" y="3054094"/>
            <a:ext cx="334340" cy="6231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B544A02-8FB9-61F4-13E9-8A8CB33FF520}"/>
              </a:ext>
            </a:extLst>
          </p:cNvPr>
          <p:cNvCxnSpPr>
            <a:cxnSpLocks/>
            <a:stCxn id="32" idx="3"/>
            <a:endCxn id="35" idx="1"/>
          </p:cNvCxnSpPr>
          <p:nvPr/>
        </p:nvCxnSpPr>
        <p:spPr>
          <a:xfrm>
            <a:off x="6679361" y="3677273"/>
            <a:ext cx="334339" cy="3789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5EFBFFA-B86A-CDA0-EEFB-6498768075C0}"/>
              </a:ext>
            </a:extLst>
          </p:cNvPr>
          <p:cNvCxnSpPr>
            <a:cxnSpLocks/>
            <a:stCxn id="34" idx="3"/>
            <a:endCxn id="38" idx="1"/>
          </p:cNvCxnSpPr>
          <p:nvPr/>
        </p:nvCxnSpPr>
        <p:spPr>
          <a:xfrm>
            <a:off x="7689686" y="3054094"/>
            <a:ext cx="329304" cy="6184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8AEDADA-5743-3192-7F5E-2DFF19CA3814}"/>
              </a:ext>
            </a:extLst>
          </p:cNvPr>
          <p:cNvCxnSpPr>
            <a:cxnSpLocks/>
            <a:stCxn id="35" idx="3"/>
            <a:endCxn id="38" idx="1"/>
          </p:cNvCxnSpPr>
          <p:nvPr/>
        </p:nvCxnSpPr>
        <p:spPr>
          <a:xfrm flipV="1">
            <a:off x="7689687" y="3672531"/>
            <a:ext cx="329305" cy="38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8E11B4B-BCD4-B5BF-98C6-9FEEE2D304DE}"/>
              </a:ext>
            </a:extLst>
          </p:cNvPr>
          <p:cNvCxnSpPr>
            <a:cxnSpLocks/>
            <a:stCxn id="30" idx="3"/>
            <a:endCxn id="14" idx="1"/>
          </p:cNvCxnSpPr>
          <p:nvPr/>
        </p:nvCxnSpPr>
        <p:spPr>
          <a:xfrm>
            <a:off x="849920" y="3618783"/>
            <a:ext cx="699919" cy="47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F35710E-9C85-E23C-F2A4-8A7AAC1239C8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 flipV="1">
            <a:off x="5240901" y="3677271"/>
            <a:ext cx="616509" cy="57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AF46D7C-3CC0-0BC7-9216-DDB81F3BD6A4}"/>
                  </a:ext>
                </a:extLst>
              </p:cNvPr>
              <p:cNvSpPr txBox="1"/>
              <p:nvPr/>
            </p:nvSpPr>
            <p:spPr>
              <a:xfrm>
                <a:off x="2121746" y="4820841"/>
                <a:ext cx="5318444" cy="3575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p>
                      </m:sSubSup>
                      <m:r>
                        <a:rPr lang="en-US" sz="2000" b="1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sub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p>
                      </m:sSubSup>
                      <m:r>
                        <a:rPr lang="en-US" sz="2000" b="1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sub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p>
                      </m:sSubSup>
                      <m:r>
                        <a:rPr lang="en-US" sz="2000" b="1" i="1">
                          <a:latin typeface="Cambria Math" panose="02040503050406030204" pitchFamily="18" charset="0"/>
                        </a:rPr>
                        <m:t>⊙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bSup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AF46D7C-3CC0-0BC7-9216-DDB81F3BD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746" y="4820841"/>
                <a:ext cx="5318444" cy="357534"/>
              </a:xfrm>
              <a:prstGeom prst="rect">
                <a:avLst/>
              </a:prstGeom>
              <a:blipFill>
                <a:blip r:embed="rId12"/>
                <a:stretch>
                  <a:fillRect l="-238" r="-4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6C5C3EC-8DAB-188A-4C57-DB95D128F62A}"/>
                  </a:ext>
                </a:extLst>
              </p:cNvPr>
              <p:cNvSpPr txBox="1"/>
              <p:nvPr/>
            </p:nvSpPr>
            <p:spPr>
              <a:xfrm>
                <a:off x="2095267" y="5430634"/>
                <a:ext cx="5430717" cy="460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  <m:r>
                        <a:rPr lang="en-US" sz="2000" b="1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sub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  <m:r>
                        <a:rPr lang="en-US" sz="2000" b="1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sub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  <m:r>
                        <a:rPr lang="en-US" sz="2000" b="1" i="1">
                          <a:latin typeface="Cambria Math" panose="02040503050406030204" pitchFamily="18" charset="0"/>
                        </a:rPr>
                        <m:t>⊙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bSup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6C5C3EC-8DAB-188A-4C57-DB95D128F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267" y="5430634"/>
                <a:ext cx="5430717" cy="460639"/>
              </a:xfrm>
              <a:prstGeom prst="rect">
                <a:avLst/>
              </a:prstGeom>
              <a:blipFill>
                <a:blip r:embed="rId13"/>
                <a:stretch>
                  <a:fillRect l="-234" r="-701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1D12E42-0293-ACD2-680E-76736EF8F1CA}"/>
              </a:ext>
            </a:extLst>
          </p:cNvPr>
          <p:cNvSpPr txBox="1"/>
          <p:nvPr/>
        </p:nvSpPr>
        <p:spPr>
          <a:xfrm>
            <a:off x="929755" y="6299228"/>
            <a:ext cx="7284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* D. P. </a:t>
            </a:r>
            <a:r>
              <a:rPr lang="en-US" sz="1200" dirty="0" err="1"/>
              <a:t>Kingma</a:t>
            </a:r>
            <a:r>
              <a:rPr lang="en-US" sz="1200" dirty="0"/>
              <a:t> and M. Welling, “Auto-Encoding Variational Bayes,” </a:t>
            </a:r>
            <a:r>
              <a:rPr lang="en-US" sz="1200" i="1" dirty="0" err="1"/>
              <a:t>arXiv</a:t>
            </a:r>
            <a:r>
              <a:rPr lang="en-US" sz="1200" i="1" dirty="0"/>
              <a:t> [stat.ML]</a:t>
            </a:r>
            <a:r>
              <a:rPr lang="en-US" sz="1200" dirty="0"/>
              <a:t>, Dec. 20, 2013. [Online]. Available: http://arxiv.org/abs/1312.6114v11</a:t>
            </a:r>
          </a:p>
        </p:txBody>
      </p:sp>
    </p:spTree>
    <p:extLst>
      <p:ext uri="{BB962C8B-B14F-4D97-AF65-F5344CB8AC3E}">
        <p14:creationId xmlns:p14="http://schemas.microsoft.com/office/powerpoint/2010/main" val="1133753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Connector: Curved 95">
            <a:extLst>
              <a:ext uri="{FF2B5EF4-FFF2-40B4-BE49-F238E27FC236}">
                <a16:creationId xmlns:a16="http://schemas.microsoft.com/office/drawing/2014/main" id="{E04272D3-3321-2BFE-914A-BD7B9073F4C5}"/>
              </a:ext>
            </a:extLst>
          </p:cNvPr>
          <p:cNvCxnSpPr>
            <a:cxnSpLocks/>
            <a:stCxn id="39" idx="5"/>
            <a:endCxn id="95" idx="1"/>
          </p:cNvCxnSpPr>
          <p:nvPr/>
        </p:nvCxnSpPr>
        <p:spPr>
          <a:xfrm flipV="1">
            <a:off x="3131568" y="3181919"/>
            <a:ext cx="514643" cy="290511"/>
          </a:xfrm>
          <a:prstGeom prst="curvedConnector3">
            <a:avLst>
              <a:gd name="adj1" fmla="val 50000"/>
            </a:avLst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Curved 106">
            <a:extLst>
              <a:ext uri="{FF2B5EF4-FFF2-40B4-BE49-F238E27FC236}">
                <a16:creationId xmlns:a16="http://schemas.microsoft.com/office/drawing/2014/main" id="{70C4A9F7-485F-B46F-2E3A-FB9AB076D719}"/>
              </a:ext>
            </a:extLst>
          </p:cNvPr>
          <p:cNvCxnSpPr>
            <a:cxnSpLocks/>
            <a:stCxn id="47" idx="5"/>
            <a:endCxn id="102" idx="1"/>
          </p:cNvCxnSpPr>
          <p:nvPr/>
        </p:nvCxnSpPr>
        <p:spPr>
          <a:xfrm>
            <a:off x="6136414" y="3763584"/>
            <a:ext cx="613442" cy="468205"/>
          </a:xfrm>
          <a:prstGeom prst="curvedConnector3">
            <a:avLst>
              <a:gd name="adj1" fmla="val 50000"/>
            </a:avLst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ABCD380E-A3DD-C943-86F2-45B35DE7A85B}"/>
              </a:ext>
            </a:extLst>
          </p:cNvPr>
          <p:cNvCxnSpPr>
            <a:cxnSpLocks/>
            <a:stCxn id="51" idx="5"/>
            <a:endCxn id="11" idx="1"/>
          </p:cNvCxnSpPr>
          <p:nvPr/>
        </p:nvCxnSpPr>
        <p:spPr>
          <a:xfrm flipV="1">
            <a:off x="3131568" y="1651050"/>
            <a:ext cx="514643" cy="421307"/>
          </a:xfrm>
          <a:prstGeom prst="curvedConnector3">
            <a:avLst/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91BBEB9C-F97A-3C36-0DFA-7693B83BA7D7}"/>
              </a:ext>
            </a:extLst>
          </p:cNvPr>
          <p:cNvCxnSpPr>
            <a:cxnSpLocks/>
            <a:stCxn id="68" idx="5"/>
            <a:endCxn id="57" idx="1"/>
          </p:cNvCxnSpPr>
          <p:nvPr/>
        </p:nvCxnSpPr>
        <p:spPr>
          <a:xfrm flipV="1">
            <a:off x="6136416" y="1234311"/>
            <a:ext cx="478901" cy="442258"/>
          </a:xfrm>
          <a:prstGeom prst="curvedConnector3">
            <a:avLst>
              <a:gd name="adj1" fmla="val 50000"/>
            </a:avLst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13FB423-49A2-3D4F-6A3A-8BAE27397C4E}"/>
              </a:ext>
            </a:extLst>
          </p:cNvPr>
          <p:cNvSpPr txBox="1"/>
          <p:nvPr/>
        </p:nvSpPr>
        <p:spPr>
          <a:xfrm>
            <a:off x="1828800" y="182882"/>
            <a:ext cx="6910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3. Latent dynamic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2E61FF69-8780-95DA-060E-355E885876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5140" y="5338792"/>
                <a:ext cx="8793720" cy="1212134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–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Ø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2200" b="1" dirty="0"/>
                  <a:t>Starting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𝒃</m:t>
                        </m:r>
                      </m:sup>
                    </m:sSubSup>
                  </m:oMath>
                </a14:m>
                <a:r>
                  <a:rPr lang="en-US" sz="2200" b="1" dirty="0"/>
                  <a:t>, solve</a:t>
                </a:r>
                <a:r>
                  <a:rPr lang="en-US" sz="2200" dirty="0"/>
                  <a:t> </a:t>
                </a:r>
                <a:r>
                  <a:rPr lang="en-US" sz="2200" b="1" dirty="0"/>
                  <a:t>latent trajectories with another ODE functions</a:t>
                </a:r>
                <a:r>
                  <a:rPr lang="en-US" sz="2200" dirty="0"/>
                  <a:t> with the time to predict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200" u="sng" dirty="0"/>
                  <a:t>We can get </a:t>
                </a:r>
                <a:r>
                  <a:rPr lang="en-US" sz="2200" b="1" u="sng" dirty="0"/>
                  <a:t>time-aligned sequences</a:t>
                </a:r>
                <a:r>
                  <a:rPr lang="en-US" sz="2200" u="sng" dirty="0"/>
                  <a:t> from two different initial states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2E61FF69-8780-95DA-060E-355E88587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40" y="5338792"/>
                <a:ext cx="8793720" cy="1212134"/>
              </a:xfrm>
              <a:prstGeom prst="rect">
                <a:avLst/>
              </a:prstGeom>
              <a:blipFill>
                <a:blip r:embed="rId3"/>
                <a:stretch>
                  <a:fillRect l="-720" t="-2083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E3D4B523-865F-5231-B191-C4E802A5A720}"/>
                  </a:ext>
                </a:extLst>
              </p:cNvPr>
              <p:cNvSpPr/>
              <p:nvPr/>
            </p:nvSpPr>
            <p:spPr>
              <a:xfrm>
                <a:off x="416453" y="1708584"/>
                <a:ext cx="608915" cy="47874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p>
                      </m:sSubSup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E3D4B523-865F-5231-B191-C4E802A5A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53" y="1708584"/>
                <a:ext cx="608915" cy="478743"/>
              </a:xfrm>
              <a:prstGeom prst="roundRect">
                <a:avLst/>
              </a:prstGeom>
              <a:blipFill>
                <a:blip r:embed="rId4"/>
                <a:stretch>
                  <a:fillRect b="-2439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29493CA8-454C-3B9D-2801-19C02BC96109}"/>
              </a:ext>
            </a:extLst>
          </p:cNvPr>
          <p:cNvSpPr/>
          <p:nvPr/>
        </p:nvSpPr>
        <p:spPr>
          <a:xfrm>
            <a:off x="2925826" y="1935195"/>
            <a:ext cx="274320" cy="274320"/>
          </a:xfrm>
          <a:prstGeom prst="triangl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C3D7B7C-0832-0335-52A8-230181265949}"/>
                  </a:ext>
                </a:extLst>
              </p:cNvPr>
              <p:cNvSpPr txBox="1"/>
              <p:nvPr/>
            </p:nvSpPr>
            <p:spPr>
              <a:xfrm>
                <a:off x="2818528" y="1456193"/>
                <a:ext cx="408510" cy="343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C3D7B7C-0832-0335-52A8-230181265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528" y="1456193"/>
                <a:ext cx="408510" cy="343235"/>
              </a:xfrm>
              <a:prstGeom prst="rect">
                <a:avLst/>
              </a:prstGeom>
              <a:blipFill>
                <a:blip r:embed="rId5"/>
                <a:stretch>
                  <a:fillRect l="-606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9400C6A0-CD68-8249-B8B1-F60748E772C4}"/>
              </a:ext>
            </a:extLst>
          </p:cNvPr>
          <p:cNvSpPr/>
          <p:nvPr/>
        </p:nvSpPr>
        <p:spPr>
          <a:xfrm>
            <a:off x="4708987" y="1543958"/>
            <a:ext cx="274320" cy="274320"/>
          </a:xfrm>
          <a:prstGeom prst="triangl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981E6E6-BCF8-F8C9-6C45-EA68C19C8CDC}"/>
                  </a:ext>
                </a:extLst>
              </p:cNvPr>
              <p:cNvSpPr txBox="1"/>
              <p:nvPr/>
            </p:nvSpPr>
            <p:spPr>
              <a:xfrm>
                <a:off x="4601689" y="1064762"/>
                <a:ext cx="408510" cy="343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981E6E6-BCF8-F8C9-6C45-EA68C19C8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689" y="1064762"/>
                <a:ext cx="408510" cy="343556"/>
              </a:xfrm>
              <a:prstGeom prst="rect">
                <a:avLst/>
              </a:prstGeom>
              <a:blipFill>
                <a:blip r:embed="rId6"/>
                <a:stretch>
                  <a:fillRect l="-6061" t="-3704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E88F457E-AECB-879A-64BF-E7B54E4B34B4}"/>
              </a:ext>
            </a:extLst>
          </p:cNvPr>
          <p:cNvSpPr/>
          <p:nvPr/>
        </p:nvSpPr>
        <p:spPr>
          <a:xfrm>
            <a:off x="5930674" y="1539409"/>
            <a:ext cx="274320" cy="274320"/>
          </a:xfrm>
          <a:prstGeom prst="triangl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EF406D8-D5BE-EAD9-6042-2150F6CD4C49}"/>
                  </a:ext>
                </a:extLst>
              </p:cNvPr>
              <p:cNvSpPr txBox="1"/>
              <p:nvPr/>
            </p:nvSpPr>
            <p:spPr>
              <a:xfrm>
                <a:off x="5721940" y="1001040"/>
                <a:ext cx="576183" cy="3436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EF406D8-D5BE-EAD9-6042-2150F6CD4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940" y="1001040"/>
                <a:ext cx="576183" cy="343620"/>
              </a:xfrm>
              <a:prstGeom prst="rect">
                <a:avLst/>
              </a:prstGeom>
              <a:blipFill>
                <a:blip r:embed="rId7"/>
                <a:stretch>
                  <a:fillRect l="-4348" r="-4348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FD1F6B66-0592-E69E-5487-88DF89AF51E8}"/>
              </a:ext>
            </a:extLst>
          </p:cNvPr>
          <p:cNvSpPr/>
          <p:nvPr/>
        </p:nvSpPr>
        <p:spPr>
          <a:xfrm>
            <a:off x="7793281" y="1539409"/>
            <a:ext cx="274320" cy="274320"/>
          </a:xfrm>
          <a:prstGeom prst="triangl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053D98A-F722-967B-1A5B-0AF860F9E493}"/>
                  </a:ext>
                </a:extLst>
              </p:cNvPr>
              <p:cNvSpPr txBox="1"/>
              <p:nvPr/>
            </p:nvSpPr>
            <p:spPr>
              <a:xfrm>
                <a:off x="7685983" y="1060181"/>
                <a:ext cx="408510" cy="3436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053D98A-F722-967B-1A5B-0AF860F9E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983" y="1060181"/>
                <a:ext cx="408510" cy="343620"/>
              </a:xfrm>
              <a:prstGeom prst="rect">
                <a:avLst/>
              </a:prstGeom>
              <a:blipFill>
                <a:blip r:embed="rId8"/>
                <a:stretch>
                  <a:fillRect l="-909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B47B752-427B-5CF9-716B-87C82B158FB4}"/>
              </a:ext>
            </a:extLst>
          </p:cNvPr>
          <p:cNvSpPr txBox="1"/>
          <p:nvPr/>
        </p:nvSpPr>
        <p:spPr>
          <a:xfrm>
            <a:off x="8802805" y="64553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0A71CD78-FF62-EB1B-04E3-9C366E5438EF}"/>
                  </a:ext>
                </a:extLst>
              </p:cNvPr>
              <p:cNvSpPr/>
              <p:nvPr/>
            </p:nvSpPr>
            <p:spPr>
              <a:xfrm>
                <a:off x="416452" y="3151497"/>
                <a:ext cx="608915" cy="47874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0A71CD78-FF62-EB1B-04E3-9C366E5438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52" y="3151497"/>
                <a:ext cx="608915" cy="478743"/>
              </a:xfrm>
              <a:prstGeom prst="roundRect">
                <a:avLst/>
              </a:prstGeom>
              <a:blipFill>
                <a:blip r:embed="rId9"/>
                <a:stretch>
                  <a:fillRect b="-2439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D9616890-62F4-CAC2-F784-6795AFBFCF8D}"/>
              </a:ext>
            </a:extLst>
          </p:cNvPr>
          <p:cNvSpPr/>
          <p:nvPr/>
        </p:nvSpPr>
        <p:spPr>
          <a:xfrm>
            <a:off x="2925826" y="3335268"/>
            <a:ext cx="274320" cy="274320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5D1B4B-A392-BA98-9E18-C9FFDC889E5B}"/>
                  </a:ext>
                </a:extLst>
              </p:cNvPr>
              <p:cNvSpPr txBox="1"/>
              <p:nvPr/>
            </p:nvSpPr>
            <p:spPr>
              <a:xfrm>
                <a:off x="2868191" y="3626534"/>
                <a:ext cx="430053" cy="344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5D1B4B-A392-BA98-9E18-C9FFDC889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191" y="3626534"/>
                <a:ext cx="430053" cy="344197"/>
              </a:xfrm>
              <a:prstGeom prst="rect">
                <a:avLst/>
              </a:prstGeom>
              <a:blipFill>
                <a:blip r:embed="rId10"/>
                <a:stretch>
                  <a:fillRect l="-8824" r="-294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863C5D52-A636-DD99-3D76-C83A00254C85}"/>
              </a:ext>
            </a:extLst>
          </p:cNvPr>
          <p:cNvSpPr/>
          <p:nvPr/>
        </p:nvSpPr>
        <p:spPr>
          <a:xfrm>
            <a:off x="4708987" y="2921286"/>
            <a:ext cx="274320" cy="274320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705256F-257D-0ECB-0AF0-FF6ED6A2BA98}"/>
                  </a:ext>
                </a:extLst>
              </p:cNvPr>
              <p:cNvSpPr txBox="1"/>
              <p:nvPr/>
            </p:nvSpPr>
            <p:spPr>
              <a:xfrm>
                <a:off x="4651352" y="3216077"/>
                <a:ext cx="430053" cy="344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705256F-257D-0ECB-0AF0-FF6ED6A2B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352" y="3216077"/>
                <a:ext cx="430053" cy="344518"/>
              </a:xfrm>
              <a:prstGeom prst="rect">
                <a:avLst/>
              </a:prstGeom>
              <a:blipFill>
                <a:blip r:embed="rId11"/>
                <a:stretch>
                  <a:fillRect l="-8571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CD2CB6FE-C25B-6A29-F550-D3AED551341C}"/>
              </a:ext>
            </a:extLst>
          </p:cNvPr>
          <p:cNvSpPr/>
          <p:nvPr/>
        </p:nvSpPr>
        <p:spPr>
          <a:xfrm>
            <a:off x="5930674" y="3626422"/>
            <a:ext cx="274320" cy="274320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2ABF0F2-A638-C355-F817-DAE5311B2FBA}"/>
                  </a:ext>
                </a:extLst>
              </p:cNvPr>
              <p:cNvSpPr txBox="1"/>
              <p:nvPr/>
            </p:nvSpPr>
            <p:spPr>
              <a:xfrm>
                <a:off x="5721941" y="3921213"/>
                <a:ext cx="576183" cy="3445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2ABF0F2-A638-C355-F817-DAE5311B2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941" y="3921213"/>
                <a:ext cx="576183" cy="344582"/>
              </a:xfrm>
              <a:prstGeom prst="rect">
                <a:avLst/>
              </a:prstGeom>
              <a:blipFill>
                <a:blip r:embed="rId12"/>
                <a:stretch>
                  <a:fillRect l="-4348" r="-4348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C6A85E03-07A9-541B-FAE4-23A418CBD659}"/>
              </a:ext>
            </a:extLst>
          </p:cNvPr>
          <p:cNvSpPr/>
          <p:nvPr/>
        </p:nvSpPr>
        <p:spPr>
          <a:xfrm>
            <a:off x="7793281" y="3626422"/>
            <a:ext cx="274320" cy="274320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9663797-C1F6-D956-4561-A729A162459A}"/>
                  </a:ext>
                </a:extLst>
              </p:cNvPr>
              <p:cNvSpPr txBox="1"/>
              <p:nvPr/>
            </p:nvSpPr>
            <p:spPr>
              <a:xfrm>
                <a:off x="7917742" y="3921213"/>
                <a:ext cx="430053" cy="3445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9663797-C1F6-D956-4561-A729A1624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42" y="3921213"/>
                <a:ext cx="430053" cy="344582"/>
              </a:xfrm>
              <a:prstGeom prst="rect">
                <a:avLst/>
              </a:prstGeom>
              <a:blipFill>
                <a:blip r:embed="rId13"/>
                <a:stretch>
                  <a:fillRect l="-5714" r="-2857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EE51CF2-AD88-4EC2-574C-4298581515A3}"/>
              </a:ext>
            </a:extLst>
          </p:cNvPr>
          <p:cNvCxnSpPr>
            <a:cxnSpLocks/>
          </p:cNvCxnSpPr>
          <p:nvPr/>
        </p:nvCxnSpPr>
        <p:spPr>
          <a:xfrm>
            <a:off x="1665710" y="2567172"/>
            <a:ext cx="6796509" cy="16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10718A-B3E8-EBA4-4F1C-AD5D0E088CFD}"/>
                  </a:ext>
                </a:extLst>
              </p:cNvPr>
              <p:cNvSpPr txBox="1"/>
              <p:nvPr/>
            </p:nvSpPr>
            <p:spPr>
              <a:xfrm>
                <a:off x="8523008" y="2382816"/>
                <a:ext cx="1982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10718A-B3E8-EBA4-4F1C-AD5D0E088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008" y="2382816"/>
                <a:ext cx="198259" cy="369332"/>
              </a:xfrm>
              <a:prstGeom prst="rect">
                <a:avLst/>
              </a:prstGeom>
              <a:blipFill>
                <a:blip r:embed="rId14"/>
                <a:stretch>
                  <a:fillRect l="-31250" r="-2500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FBD36E-0F13-901D-42E3-23D620EF61C9}"/>
                  </a:ext>
                </a:extLst>
              </p:cNvPr>
              <p:cNvSpPr txBox="1"/>
              <p:nvPr/>
            </p:nvSpPr>
            <p:spPr>
              <a:xfrm>
                <a:off x="2864282" y="2324812"/>
                <a:ext cx="364587" cy="4042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FBD36E-0F13-901D-42E3-23D620EF6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282" y="2324812"/>
                <a:ext cx="364587" cy="404213"/>
              </a:xfrm>
              <a:prstGeom prst="rect">
                <a:avLst/>
              </a:prstGeom>
              <a:blipFill>
                <a:blip r:embed="rId15"/>
                <a:stretch>
                  <a:fillRect l="-13333" r="-6667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86521D5-4D9B-B182-0B10-E4C6C44C6455}"/>
                  </a:ext>
                </a:extLst>
              </p:cNvPr>
              <p:cNvSpPr txBox="1"/>
              <p:nvPr/>
            </p:nvSpPr>
            <p:spPr>
              <a:xfrm>
                <a:off x="4647443" y="2324617"/>
                <a:ext cx="364587" cy="4045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86521D5-4D9B-B182-0B10-E4C6C44C6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43" y="2324617"/>
                <a:ext cx="364587" cy="404598"/>
              </a:xfrm>
              <a:prstGeom prst="rect">
                <a:avLst/>
              </a:prstGeom>
              <a:blipFill>
                <a:blip r:embed="rId16"/>
                <a:stretch>
                  <a:fillRect l="-13333" r="-6667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396C11D-6B3B-984C-0281-425E76D62B43}"/>
                  </a:ext>
                </a:extLst>
              </p:cNvPr>
              <p:cNvSpPr txBox="1"/>
              <p:nvPr/>
            </p:nvSpPr>
            <p:spPr>
              <a:xfrm>
                <a:off x="5704006" y="2324587"/>
                <a:ext cx="667554" cy="404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396C11D-6B3B-984C-0281-425E76D62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006" y="2324587"/>
                <a:ext cx="667554" cy="404663"/>
              </a:xfrm>
              <a:prstGeom prst="rect">
                <a:avLst/>
              </a:prstGeom>
              <a:blipFill>
                <a:blip r:embed="rId17"/>
                <a:stretch>
                  <a:fillRect l="-9434" r="-3774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9DC8F72-632C-EFB9-9C31-39826B3BEF34}"/>
                  </a:ext>
                </a:extLst>
              </p:cNvPr>
              <p:cNvSpPr txBox="1"/>
              <p:nvPr/>
            </p:nvSpPr>
            <p:spPr>
              <a:xfrm>
                <a:off x="7726495" y="2324587"/>
                <a:ext cx="374205" cy="404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9DC8F72-632C-EFB9-9C31-39826B3BE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495" y="2324587"/>
                <a:ext cx="374205" cy="404663"/>
              </a:xfrm>
              <a:prstGeom prst="rect">
                <a:avLst/>
              </a:prstGeom>
              <a:blipFill>
                <a:blip r:embed="rId18"/>
                <a:stretch>
                  <a:fillRect l="-16667" r="-6667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8890A2E-9151-5E47-02EB-08E8B54F5A11}"/>
                  </a:ext>
                </a:extLst>
              </p:cNvPr>
              <p:cNvSpPr/>
              <p:nvPr/>
            </p:nvSpPr>
            <p:spPr>
              <a:xfrm>
                <a:off x="1704736" y="1121005"/>
                <a:ext cx="748067" cy="73108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ODE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8890A2E-9151-5E47-02EB-08E8B54F5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736" y="1121005"/>
                <a:ext cx="748067" cy="731087"/>
              </a:xfrm>
              <a:prstGeom prst="roundRect">
                <a:avLst/>
              </a:prstGeom>
              <a:blipFill>
                <a:blip r:embed="rId19"/>
                <a:stretch>
                  <a:fillRect l="-1695" t="-6897" r="-1695" b="-344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637920-80A9-27D1-9FF7-71D634118891}"/>
              </a:ext>
            </a:extLst>
          </p:cNvPr>
          <p:cNvSpPr/>
          <p:nvPr/>
        </p:nvSpPr>
        <p:spPr>
          <a:xfrm>
            <a:off x="3646209" y="1450006"/>
            <a:ext cx="681490" cy="4020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6B867EC-A376-3438-6C65-A131C4E3A609}"/>
                  </a:ext>
                </a:extLst>
              </p:cNvPr>
              <p:cNvSpPr/>
              <p:nvPr/>
            </p:nvSpPr>
            <p:spPr>
              <a:xfrm>
                <a:off x="1593965" y="3590814"/>
                <a:ext cx="748067" cy="73108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ODE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6B867EC-A376-3438-6C65-A131C4E3A6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965" y="3590814"/>
                <a:ext cx="748067" cy="731087"/>
              </a:xfrm>
              <a:prstGeom prst="roundRect">
                <a:avLst/>
              </a:prstGeom>
              <a:blipFill>
                <a:blip r:embed="rId20"/>
                <a:stretch>
                  <a:fillRect l="-1667" t="-8475" r="-1667" b="-508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027BBE04-9C81-C6F3-A400-452E95F1FE43}"/>
              </a:ext>
            </a:extLst>
          </p:cNvPr>
          <p:cNvCxnSpPr>
            <a:stCxn id="46" idx="3"/>
            <a:endCxn id="10" idx="1"/>
          </p:cNvCxnSpPr>
          <p:nvPr/>
        </p:nvCxnSpPr>
        <p:spPr>
          <a:xfrm flipV="1">
            <a:off x="1025366" y="1486549"/>
            <a:ext cx="679368" cy="461407"/>
          </a:xfrm>
          <a:prstGeom prst="curvedConnector3">
            <a:avLst/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F8566467-1F24-51EA-B30F-0959B5310067}"/>
              </a:ext>
            </a:extLst>
          </p:cNvPr>
          <p:cNvCxnSpPr>
            <a:cxnSpLocks/>
            <a:stCxn id="10" idx="3"/>
            <a:endCxn id="51" idx="1"/>
          </p:cNvCxnSpPr>
          <p:nvPr/>
        </p:nvCxnSpPr>
        <p:spPr>
          <a:xfrm>
            <a:off x="2452803" y="1486547"/>
            <a:ext cx="541605" cy="585808"/>
          </a:xfrm>
          <a:prstGeom prst="curvedConnector3">
            <a:avLst/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8A0866DD-5972-6F9D-1C26-2152E40D6DC2}"/>
              </a:ext>
            </a:extLst>
          </p:cNvPr>
          <p:cNvCxnSpPr>
            <a:cxnSpLocks/>
            <a:stCxn id="11" idx="3"/>
            <a:endCxn id="58" idx="1"/>
          </p:cNvCxnSpPr>
          <p:nvPr/>
        </p:nvCxnSpPr>
        <p:spPr>
          <a:xfrm>
            <a:off x="4327699" y="1651048"/>
            <a:ext cx="449868" cy="30070"/>
          </a:xfrm>
          <a:prstGeom prst="curvedConnector3">
            <a:avLst/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C71DE362-E250-328A-9A67-B1582C2F987D}"/>
              </a:ext>
            </a:extLst>
          </p:cNvPr>
          <p:cNvCxnSpPr>
            <a:cxnSpLocks/>
            <a:stCxn id="57" idx="3"/>
            <a:endCxn id="73" idx="1"/>
          </p:cNvCxnSpPr>
          <p:nvPr/>
        </p:nvCxnSpPr>
        <p:spPr>
          <a:xfrm>
            <a:off x="7296805" y="1234311"/>
            <a:ext cx="565056" cy="442258"/>
          </a:xfrm>
          <a:prstGeom prst="curvedConnector3">
            <a:avLst>
              <a:gd name="adj1" fmla="val 50000"/>
            </a:avLst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15D1507-CA1F-B689-9A4F-14A3071725C1}"/>
              </a:ext>
            </a:extLst>
          </p:cNvPr>
          <p:cNvSpPr/>
          <p:nvPr/>
        </p:nvSpPr>
        <p:spPr>
          <a:xfrm>
            <a:off x="6615315" y="1033269"/>
            <a:ext cx="681490" cy="4020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ODE</a:t>
            </a:r>
          </a:p>
        </p:txBody>
      </p:sp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id="{A02FB029-B9A1-2B1D-E094-36EA4E213749}"/>
              </a:ext>
            </a:extLst>
          </p:cNvPr>
          <p:cNvCxnSpPr>
            <a:cxnSpLocks/>
            <a:stCxn id="33" idx="3"/>
            <a:endCxn id="13" idx="1"/>
          </p:cNvCxnSpPr>
          <p:nvPr/>
        </p:nvCxnSpPr>
        <p:spPr>
          <a:xfrm>
            <a:off x="1025365" y="3390869"/>
            <a:ext cx="568598" cy="565489"/>
          </a:xfrm>
          <a:prstGeom prst="curvedConnector3">
            <a:avLst>
              <a:gd name="adj1" fmla="val 50000"/>
            </a:avLst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or: Curved 91">
            <a:extLst>
              <a:ext uri="{FF2B5EF4-FFF2-40B4-BE49-F238E27FC236}">
                <a16:creationId xmlns:a16="http://schemas.microsoft.com/office/drawing/2014/main" id="{D6AEC89A-871F-B951-D8C2-316A38D3120E}"/>
              </a:ext>
            </a:extLst>
          </p:cNvPr>
          <p:cNvCxnSpPr>
            <a:cxnSpLocks/>
            <a:stCxn id="13" idx="3"/>
            <a:endCxn id="39" idx="1"/>
          </p:cNvCxnSpPr>
          <p:nvPr/>
        </p:nvCxnSpPr>
        <p:spPr>
          <a:xfrm flipV="1">
            <a:off x="2342030" y="3472428"/>
            <a:ext cx="652376" cy="483928"/>
          </a:xfrm>
          <a:prstGeom prst="curvedConnector3">
            <a:avLst>
              <a:gd name="adj1" fmla="val 50000"/>
            </a:avLst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46D0985-AA00-A5F1-7266-45085EDF80B4}"/>
              </a:ext>
            </a:extLst>
          </p:cNvPr>
          <p:cNvSpPr/>
          <p:nvPr/>
        </p:nvSpPr>
        <p:spPr>
          <a:xfrm>
            <a:off x="3646209" y="2980875"/>
            <a:ext cx="681490" cy="4020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ODE</a:t>
            </a:r>
          </a:p>
        </p:txBody>
      </p:sp>
      <p:cxnSp>
        <p:nvCxnSpPr>
          <p:cNvPr id="99" name="Connector: Curved 98">
            <a:extLst>
              <a:ext uri="{FF2B5EF4-FFF2-40B4-BE49-F238E27FC236}">
                <a16:creationId xmlns:a16="http://schemas.microsoft.com/office/drawing/2014/main" id="{D4FFBD5C-1E26-E3B7-430D-14048FB70546}"/>
              </a:ext>
            </a:extLst>
          </p:cNvPr>
          <p:cNvCxnSpPr>
            <a:cxnSpLocks/>
            <a:stCxn id="95" idx="3"/>
            <a:endCxn id="41" idx="1"/>
          </p:cNvCxnSpPr>
          <p:nvPr/>
        </p:nvCxnSpPr>
        <p:spPr>
          <a:xfrm flipV="1">
            <a:off x="4327699" y="3058448"/>
            <a:ext cx="449868" cy="123471"/>
          </a:xfrm>
          <a:prstGeom prst="curvedConnector3">
            <a:avLst>
              <a:gd name="adj1" fmla="val 50000"/>
            </a:avLst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D020BA3-6B3B-23B1-F1E5-9360AEE07320}"/>
              </a:ext>
            </a:extLst>
          </p:cNvPr>
          <p:cNvSpPr/>
          <p:nvPr/>
        </p:nvSpPr>
        <p:spPr>
          <a:xfrm>
            <a:off x="6749856" y="4030745"/>
            <a:ext cx="681490" cy="4020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ODE</a:t>
            </a:r>
          </a:p>
        </p:txBody>
      </p:sp>
      <p:cxnSp>
        <p:nvCxnSpPr>
          <p:cNvPr id="103" name="Connector: Curved 102">
            <a:extLst>
              <a:ext uri="{FF2B5EF4-FFF2-40B4-BE49-F238E27FC236}">
                <a16:creationId xmlns:a16="http://schemas.microsoft.com/office/drawing/2014/main" id="{75D8DC12-8250-1310-5258-F242B53E97AF}"/>
              </a:ext>
            </a:extLst>
          </p:cNvPr>
          <p:cNvCxnSpPr>
            <a:cxnSpLocks/>
            <a:stCxn id="102" idx="3"/>
            <a:endCxn id="50" idx="2"/>
          </p:cNvCxnSpPr>
          <p:nvPr/>
        </p:nvCxnSpPr>
        <p:spPr>
          <a:xfrm flipV="1">
            <a:off x="7431348" y="3900744"/>
            <a:ext cx="361935" cy="331045"/>
          </a:xfrm>
          <a:prstGeom prst="curvedConnector2">
            <a:avLst/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Curved 114">
            <a:extLst>
              <a:ext uri="{FF2B5EF4-FFF2-40B4-BE49-F238E27FC236}">
                <a16:creationId xmlns:a16="http://schemas.microsoft.com/office/drawing/2014/main" id="{8349197B-4F3D-9817-3E6D-61E1E480C8E7}"/>
              </a:ext>
            </a:extLst>
          </p:cNvPr>
          <p:cNvCxnSpPr>
            <a:cxnSpLocks/>
            <a:stCxn id="58" idx="3"/>
            <a:endCxn id="68" idx="3"/>
          </p:cNvCxnSpPr>
          <p:nvPr/>
        </p:nvCxnSpPr>
        <p:spPr>
          <a:xfrm rot="5400000" flipH="1" flipV="1">
            <a:off x="5454717" y="1205162"/>
            <a:ext cx="4549" cy="1221687"/>
          </a:xfrm>
          <a:prstGeom prst="curvedConnector3">
            <a:avLst>
              <a:gd name="adj1" fmla="val -5025280"/>
            </a:avLst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88B17AC-AA4C-9652-B643-98C87496803F}"/>
                  </a:ext>
                </a:extLst>
              </p:cNvPr>
              <p:cNvSpPr txBox="1"/>
              <p:nvPr/>
            </p:nvSpPr>
            <p:spPr>
              <a:xfrm>
                <a:off x="5281806" y="1829823"/>
                <a:ext cx="389530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88B17AC-AA4C-9652-B643-98C874968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806" y="1829823"/>
                <a:ext cx="389530" cy="430887"/>
              </a:xfrm>
              <a:prstGeom prst="rect">
                <a:avLst/>
              </a:prstGeom>
              <a:blipFill>
                <a:blip r:embed="rId21"/>
                <a:stretch>
                  <a:fillRect l="-6250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Connector: Curved 116">
            <a:extLst>
              <a:ext uri="{FF2B5EF4-FFF2-40B4-BE49-F238E27FC236}">
                <a16:creationId xmlns:a16="http://schemas.microsoft.com/office/drawing/2014/main" id="{5AD7F15E-6DC3-8D28-FF1F-4D8E5A038CE1}"/>
              </a:ext>
            </a:extLst>
          </p:cNvPr>
          <p:cNvCxnSpPr>
            <a:cxnSpLocks/>
            <a:stCxn id="41" idx="5"/>
            <a:endCxn id="47" idx="0"/>
          </p:cNvCxnSpPr>
          <p:nvPr/>
        </p:nvCxnSpPr>
        <p:spPr>
          <a:xfrm>
            <a:off x="4914729" y="3058446"/>
            <a:ext cx="1153107" cy="567976"/>
          </a:xfrm>
          <a:prstGeom prst="curvedConnector2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C293A12-8519-B176-B2ED-A7EB3087064E}"/>
                  </a:ext>
                </a:extLst>
              </p:cNvPr>
              <p:cNvSpPr txBox="1"/>
              <p:nvPr/>
            </p:nvSpPr>
            <p:spPr>
              <a:xfrm>
                <a:off x="5370153" y="2960438"/>
                <a:ext cx="389530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C293A12-8519-B176-B2ED-A7EB30870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153" y="2960438"/>
                <a:ext cx="389530" cy="430887"/>
              </a:xfrm>
              <a:prstGeom prst="rect">
                <a:avLst/>
              </a:prstGeom>
              <a:blipFill>
                <a:blip r:embed="rId22"/>
                <a:stretch>
                  <a:fillRect l="-6250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TextBox 120">
            <a:extLst>
              <a:ext uri="{FF2B5EF4-FFF2-40B4-BE49-F238E27FC236}">
                <a16:creationId xmlns:a16="http://schemas.microsoft.com/office/drawing/2014/main" id="{7AFEB8DE-E83C-D9A7-3536-442F8F34DC62}"/>
              </a:ext>
            </a:extLst>
          </p:cNvPr>
          <p:cNvSpPr txBox="1"/>
          <p:nvPr/>
        </p:nvSpPr>
        <p:spPr>
          <a:xfrm>
            <a:off x="4703" y="2359919"/>
            <a:ext cx="166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Time-to-predict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360AB12-A79F-2D8C-DE75-100F5C5D0526}"/>
              </a:ext>
            </a:extLst>
          </p:cNvPr>
          <p:cNvGrpSpPr/>
          <p:nvPr/>
        </p:nvGrpSpPr>
        <p:grpSpPr>
          <a:xfrm>
            <a:off x="5063962" y="4304733"/>
            <a:ext cx="4129816" cy="1069524"/>
            <a:chOff x="5063962" y="4454858"/>
            <a:chExt cx="4129816" cy="1069524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E18DB10-C067-E2EA-77F6-DE5907693D17}"/>
                </a:ext>
              </a:extLst>
            </p:cNvPr>
            <p:cNvSpPr/>
            <p:nvPr/>
          </p:nvSpPr>
          <p:spPr>
            <a:xfrm>
              <a:off x="5370152" y="4694433"/>
              <a:ext cx="3432653" cy="80407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D977F756-0FB2-B7C0-65E7-51C31097C6EB}"/>
                    </a:ext>
                  </a:extLst>
                </p:cNvPr>
                <p:cNvSpPr txBox="1"/>
                <p:nvPr/>
              </p:nvSpPr>
              <p:spPr>
                <a:xfrm>
                  <a:off x="5063962" y="4454858"/>
                  <a:ext cx="4129816" cy="10695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  <m: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bSup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𝒪</m:t>
                                </m:r>
                              </m:e>
                              <m:sub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bSup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br>
                    <a:rPr lang="en-US" sz="2000" i="1" dirty="0">
                      <a:latin typeface="Cambria Math" panose="02040503050406030204" pitchFamily="18" charset="0"/>
                    </a:rPr>
                  </a:br>
                  <a:endParaRPr lang="en-US" sz="2000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D977F756-0FB2-B7C0-65E7-51C31097C6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3962" y="4454858"/>
                  <a:ext cx="4129816" cy="1069524"/>
                </a:xfrm>
                <a:prstGeom prst="rect">
                  <a:avLst/>
                </a:prstGeom>
                <a:blipFill>
                  <a:blip r:embed="rId23"/>
                  <a:stretch>
                    <a:fillRect t="-74419" b="-145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232C96-D741-D68C-9CB5-3A73E0F8DFC9}"/>
                  </a:ext>
                </a:extLst>
              </p:cNvPr>
              <p:cNvSpPr txBox="1"/>
              <p:nvPr/>
            </p:nvSpPr>
            <p:spPr>
              <a:xfrm>
                <a:off x="5163253" y="2317619"/>
                <a:ext cx="389530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232C96-D741-D68C-9CB5-3A73E0F8D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253" y="2317619"/>
                <a:ext cx="389530" cy="430887"/>
              </a:xfrm>
              <a:prstGeom prst="rect">
                <a:avLst/>
              </a:prstGeom>
              <a:blipFill>
                <a:blip r:embed="rId24"/>
                <a:stretch>
                  <a:fillRect l="-6250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48214AB-5DB9-F4CD-6960-BC115AA813AF}"/>
              </a:ext>
            </a:extLst>
          </p:cNvPr>
          <p:cNvSpPr txBox="1"/>
          <p:nvPr/>
        </p:nvSpPr>
        <p:spPr>
          <a:xfrm>
            <a:off x="465042" y="1070711"/>
            <a:ext cx="51167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CSI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549723-00F7-5F10-59E7-B7AC965DB745}"/>
              </a:ext>
            </a:extLst>
          </p:cNvPr>
          <p:cNvSpPr txBox="1"/>
          <p:nvPr/>
        </p:nvSpPr>
        <p:spPr>
          <a:xfrm>
            <a:off x="211578" y="4187071"/>
            <a:ext cx="127951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beam SNR</a:t>
            </a:r>
          </a:p>
        </p:txBody>
      </p:sp>
    </p:spTree>
    <p:extLst>
      <p:ext uri="{BB962C8B-B14F-4D97-AF65-F5344CB8AC3E}">
        <p14:creationId xmlns:p14="http://schemas.microsoft.com/office/powerpoint/2010/main" val="1595847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3FB423-49A2-3D4F-6A3A-8BAE27397C4E}"/>
              </a:ext>
            </a:extLst>
          </p:cNvPr>
          <p:cNvSpPr txBox="1"/>
          <p:nvPr/>
        </p:nvSpPr>
        <p:spPr>
          <a:xfrm>
            <a:off x="1828802" y="182882"/>
            <a:ext cx="6978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3. Post-ODE 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6D627E47-51DC-C65F-E6FC-CF88C63519FE}"/>
                  </a:ext>
                </a:extLst>
              </p:cNvPr>
              <p:cNvSpPr/>
              <p:nvPr/>
            </p:nvSpPr>
            <p:spPr>
              <a:xfrm>
                <a:off x="3339781" y="2599919"/>
                <a:ext cx="1140257" cy="569169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6D627E47-51DC-C65F-E6FC-CF88C63519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781" y="2599919"/>
                <a:ext cx="1140257" cy="56916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9CFBEFA8-6466-942C-DDE8-F467137CF36C}"/>
              </a:ext>
            </a:extLst>
          </p:cNvPr>
          <p:cNvSpPr/>
          <p:nvPr/>
        </p:nvSpPr>
        <p:spPr>
          <a:xfrm>
            <a:off x="3710446" y="1870310"/>
            <a:ext cx="398927" cy="37888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6FD9BC42-22CB-22A0-2B49-3B084AE34F5F}"/>
              </a:ext>
            </a:extLst>
          </p:cNvPr>
          <p:cNvSpPr/>
          <p:nvPr/>
        </p:nvSpPr>
        <p:spPr>
          <a:xfrm>
            <a:off x="5817699" y="1870310"/>
            <a:ext cx="398927" cy="37888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26FBD32-C376-6471-EA82-60320D948842}"/>
              </a:ext>
            </a:extLst>
          </p:cNvPr>
          <p:cNvCxnSpPr>
            <a:cxnSpLocks/>
            <a:stCxn id="54" idx="3"/>
            <a:endCxn id="56" idx="0"/>
          </p:cNvCxnSpPr>
          <p:nvPr/>
        </p:nvCxnSpPr>
        <p:spPr>
          <a:xfrm>
            <a:off x="3909908" y="2249200"/>
            <a:ext cx="0" cy="3507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9737143-CDFF-D79F-2570-A430A7C3B2A2}"/>
              </a:ext>
            </a:extLst>
          </p:cNvPr>
          <p:cNvCxnSpPr>
            <a:cxnSpLocks/>
            <a:stCxn id="55" idx="3"/>
            <a:endCxn id="8" idx="0"/>
          </p:cNvCxnSpPr>
          <p:nvPr/>
        </p:nvCxnSpPr>
        <p:spPr>
          <a:xfrm>
            <a:off x="6017161" y="2249200"/>
            <a:ext cx="0" cy="3507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15D6F3D-CE76-36C6-A91D-6C97E8F51917}"/>
                  </a:ext>
                </a:extLst>
              </p:cNvPr>
              <p:cNvSpPr txBox="1"/>
              <p:nvPr/>
            </p:nvSpPr>
            <p:spPr>
              <a:xfrm>
                <a:off x="3155944" y="1830420"/>
                <a:ext cx="488916" cy="3992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15D6F3D-CE76-36C6-A91D-6C97E8F51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944" y="1830420"/>
                <a:ext cx="488916" cy="399212"/>
              </a:xfrm>
              <a:prstGeom prst="rect">
                <a:avLst/>
              </a:prstGeom>
              <a:blipFill>
                <a:blip r:embed="rId4"/>
                <a:stretch>
                  <a:fillRect l="-750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414B306F-48D4-B77E-AF48-7DD56DE2DE56}"/>
                  </a:ext>
                </a:extLst>
              </p:cNvPr>
              <p:cNvSpPr txBox="1"/>
              <p:nvPr/>
            </p:nvSpPr>
            <p:spPr>
              <a:xfrm>
                <a:off x="5302942" y="1868208"/>
                <a:ext cx="514756" cy="400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414B306F-48D4-B77E-AF48-7DD56DE2D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942" y="1868208"/>
                <a:ext cx="514756" cy="400559"/>
              </a:xfrm>
              <a:prstGeom prst="rect">
                <a:avLst/>
              </a:prstGeom>
              <a:blipFill>
                <a:blip r:embed="rId5"/>
                <a:stretch>
                  <a:fillRect l="-7317" r="-2439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610098A8-6705-4907-76B1-7627B1005DCE}"/>
              </a:ext>
            </a:extLst>
          </p:cNvPr>
          <p:cNvCxnSpPr>
            <a:cxnSpLocks/>
            <a:stCxn id="56" idx="2"/>
            <a:endCxn id="10" idx="0"/>
          </p:cNvCxnSpPr>
          <p:nvPr/>
        </p:nvCxnSpPr>
        <p:spPr>
          <a:xfrm flipH="1">
            <a:off x="3909869" y="3169088"/>
            <a:ext cx="41" cy="3328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49A5E-E382-1CFD-261F-92F523D153CB}"/>
              </a:ext>
            </a:extLst>
          </p:cNvPr>
          <p:cNvGrpSpPr/>
          <p:nvPr/>
        </p:nvGrpSpPr>
        <p:grpSpPr>
          <a:xfrm>
            <a:off x="4263164" y="6035587"/>
            <a:ext cx="812252" cy="462114"/>
            <a:chOff x="1031846" y="3475796"/>
            <a:chExt cx="812252" cy="462114"/>
          </a:xfrm>
        </p:grpSpPr>
        <p:sp>
          <p:nvSpPr>
            <p:cNvPr id="106" name="Isosceles Triangle 105">
              <a:extLst>
                <a:ext uri="{FF2B5EF4-FFF2-40B4-BE49-F238E27FC236}">
                  <a16:creationId xmlns:a16="http://schemas.microsoft.com/office/drawing/2014/main" id="{CF99EA8C-D088-5386-0A41-7EA2EECC9E8D}"/>
                </a:ext>
              </a:extLst>
            </p:cNvPr>
            <p:cNvSpPr/>
            <p:nvPr/>
          </p:nvSpPr>
          <p:spPr>
            <a:xfrm>
              <a:off x="1445170" y="3547824"/>
              <a:ext cx="398928" cy="37888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99CFBD78-AC65-F66D-4E90-C4E53E190C55}"/>
                    </a:ext>
                  </a:extLst>
                </p:cNvPr>
                <p:cNvSpPr txBox="1"/>
                <p:nvPr/>
              </p:nvSpPr>
              <p:spPr>
                <a:xfrm>
                  <a:off x="1031846" y="3475796"/>
                  <a:ext cx="389594" cy="4621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  <m:sup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p>
                            </m:sSubSup>
                          </m:e>
                        </m:acc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99CFBD78-AC65-F66D-4E90-C4E53E190C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846" y="3475796"/>
                  <a:ext cx="389594" cy="462114"/>
                </a:xfrm>
                <a:prstGeom prst="rect">
                  <a:avLst/>
                </a:prstGeom>
                <a:blipFill>
                  <a:blip r:embed="rId6"/>
                  <a:stretch>
                    <a:fillRect l="-12500" t="-18919" r="-6250"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1C4E20-B58A-B1B6-18A3-60B3FAA35B0D}"/>
              </a:ext>
            </a:extLst>
          </p:cNvPr>
          <p:cNvSpPr txBox="1"/>
          <p:nvPr/>
        </p:nvSpPr>
        <p:spPr>
          <a:xfrm>
            <a:off x="8734570" y="64553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E8887E5-4EBB-FCC0-7FC7-583C7B9CA112}"/>
                  </a:ext>
                </a:extLst>
              </p:cNvPr>
              <p:cNvSpPr/>
              <p:nvPr/>
            </p:nvSpPr>
            <p:spPr>
              <a:xfrm>
                <a:off x="5447034" y="2599917"/>
                <a:ext cx="1140257" cy="56586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E8887E5-4EBB-FCC0-7FC7-583C7B9CA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034" y="2599917"/>
                <a:ext cx="1140257" cy="565866"/>
              </a:xfrm>
              <a:prstGeom prst="roundRect">
                <a:avLst/>
              </a:prstGeom>
              <a:blipFill>
                <a:blip r:embed="rId7"/>
                <a:stretch>
                  <a:fillRect b="-212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FD9FF8E0-4615-22BF-2AE2-C21F08FFC906}"/>
              </a:ext>
            </a:extLst>
          </p:cNvPr>
          <p:cNvSpPr/>
          <p:nvPr/>
        </p:nvSpPr>
        <p:spPr>
          <a:xfrm>
            <a:off x="3710405" y="3501907"/>
            <a:ext cx="398927" cy="37888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8B612-7D69-FBF0-753C-A6D64A373586}"/>
                  </a:ext>
                </a:extLst>
              </p:cNvPr>
              <p:cNvSpPr txBox="1"/>
              <p:nvPr/>
            </p:nvSpPr>
            <p:spPr>
              <a:xfrm>
                <a:off x="3231947" y="3489952"/>
                <a:ext cx="488915" cy="4698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8B612-7D69-FBF0-753C-A6D64A373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947" y="3489952"/>
                <a:ext cx="488915" cy="469809"/>
              </a:xfrm>
              <a:prstGeom prst="rect">
                <a:avLst/>
              </a:prstGeom>
              <a:blipFill>
                <a:blip r:embed="rId8"/>
                <a:stretch>
                  <a:fillRect l="-7692" t="-15789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77E269-02B7-ACD0-0546-A6AB95E804F2}"/>
                  </a:ext>
                </a:extLst>
              </p:cNvPr>
              <p:cNvSpPr txBox="1"/>
              <p:nvPr/>
            </p:nvSpPr>
            <p:spPr>
              <a:xfrm>
                <a:off x="5387616" y="3471101"/>
                <a:ext cx="514756" cy="471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sup>
                          </m:sSubSup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77E269-02B7-ACD0-0546-A6AB95E80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616" y="3471101"/>
                <a:ext cx="514756" cy="471155"/>
              </a:xfrm>
              <a:prstGeom prst="rect">
                <a:avLst/>
              </a:prstGeom>
              <a:blipFill>
                <a:blip r:embed="rId9"/>
                <a:stretch>
                  <a:fillRect l="-7317" t="-18421" r="-2439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08E561A-FB09-4E49-F45F-AC4F90341CAA}"/>
              </a:ext>
            </a:extLst>
          </p:cNvPr>
          <p:cNvSpPr/>
          <p:nvPr/>
        </p:nvSpPr>
        <p:spPr>
          <a:xfrm>
            <a:off x="5817699" y="3501907"/>
            <a:ext cx="398927" cy="37888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611C2B-F85D-08F5-7455-3F09541A145E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>
            <a:off x="6017161" y="3165783"/>
            <a:ext cx="0" cy="3361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1712F55-6D34-7983-0B2A-17D97D85DD48}"/>
              </a:ext>
            </a:extLst>
          </p:cNvPr>
          <p:cNvSpPr txBox="1"/>
          <p:nvPr/>
        </p:nvSpPr>
        <p:spPr>
          <a:xfrm>
            <a:off x="560173" y="2673759"/>
            <a:ext cx="2340192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Upscale dimension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3C0BA7-D661-D227-BA9F-25F55FC1FAF0}"/>
              </a:ext>
            </a:extLst>
          </p:cNvPr>
          <p:cNvSpPr txBox="1"/>
          <p:nvPr/>
        </p:nvSpPr>
        <p:spPr>
          <a:xfrm>
            <a:off x="419333" y="4336228"/>
            <a:ext cx="2621872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Vector concatenation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8BD563-1D68-DCF8-5ECE-F0102F434F8A}"/>
              </a:ext>
            </a:extLst>
          </p:cNvPr>
          <p:cNvSpPr txBox="1"/>
          <p:nvPr/>
        </p:nvSpPr>
        <p:spPr>
          <a:xfrm>
            <a:off x="426068" y="5127179"/>
            <a:ext cx="2608407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Non-linear transform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ADBD17-3C9F-27A2-56FD-24BEB8973F34}"/>
              </a:ext>
            </a:extLst>
          </p:cNvPr>
          <p:cNvGrpSpPr/>
          <p:nvPr/>
        </p:nvGrpSpPr>
        <p:grpSpPr>
          <a:xfrm>
            <a:off x="4572000" y="4336226"/>
            <a:ext cx="541760" cy="378888"/>
            <a:chOff x="3862844" y="3807012"/>
            <a:chExt cx="541760" cy="378888"/>
          </a:xfrm>
        </p:grpSpPr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60A985C-7006-B286-284E-A0C3FA653676}"/>
                </a:ext>
              </a:extLst>
            </p:cNvPr>
            <p:cNvSpPr/>
            <p:nvPr/>
          </p:nvSpPr>
          <p:spPr>
            <a:xfrm>
              <a:off x="3862844" y="3807012"/>
              <a:ext cx="398927" cy="378888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5971C4A-8C12-33D6-323F-A1B1A16A6BA5}"/>
                </a:ext>
              </a:extLst>
            </p:cNvPr>
            <p:cNvSpPr/>
            <p:nvPr/>
          </p:nvSpPr>
          <p:spPr>
            <a:xfrm>
              <a:off x="4005677" y="3807012"/>
              <a:ext cx="398927" cy="378888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CED614C-CBDA-7374-5AD1-3EB6D50776F8}"/>
                  </a:ext>
                </a:extLst>
              </p:cNvPr>
              <p:cNvSpPr txBox="1"/>
              <p:nvPr/>
            </p:nvSpPr>
            <p:spPr>
              <a:xfrm>
                <a:off x="3133742" y="4295975"/>
                <a:ext cx="1444819" cy="622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sup>
                                  </m:sSubSup>
                                </m:e>
                              </m:acc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sup>
                                  </m:sSubSup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CED614C-CBDA-7374-5AD1-3EB6D5077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742" y="4295975"/>
                <a:ext cx="1444819" cy="622222"/>
              </a:xfrm>
              <a:prstGeom prst="rect">
                <a:avLst/>
              </a:prstGeom>
              <a:blipFill>
                <a:blip r:embed="rId10"/>
                <a:stretch>
                  <a:fillRect t="-2000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77987BC-4D9E-6E3B-1D80-9924F9802D4F}"/>
              </a:ext>
            </a:extLst>
          </p:cNvPr>
          <p:cNvCxnSpPr>
            <a:cxnSpLocks/>
            <a:stCxn id="10" idx="3"/>
            <a:endCxn id="31" idx="0"/>
          </p:cNvCxnSpPr>
          <p:nvPr/>
        </p:nvCxnSpPr>
        <p:spPr>
          <a:xfrm>
            <a:off x="3909869" y="3880797"/>
            <a:ext cx="861597" cy="4554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C3E687D-2BE2-C66F-40B9-3DB5F532E7C4}"/>
              </a:ext>
            </a:extLst>
          </p:cNvPr>
          <p:cNvCxnSpPr>
            <a:cxnSpLocks/>
            <a:stCxn id="13" idx="3"/>
            <a:endCxn id="32" idx="0"/>
          </p:cNvCxnSpPr>
          <p:nvPr/>
        </p:nvCxnSpPr>
        <p:spPr>
          <a:xfrm flipH="1">
            <a:off x="4914297" y="3880797"/>
            <a:ext cx="1102864" cy="4554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20320E7-50A0-E458-B8C3-CAAD7F4FB6FE}"/>
              </a:ext>
            </a:extLst>
          </p:cNvPr>
          <p:cNvCxnSpPr>
            <a:cxnSpLocks/>
          </p:cNvCxnSpPr>
          <p:nvPr/>
        </p:nvCxnSpPr>
        <p:spPr>
          <a:xfrm>
            <a:off x="4867703" y="4735784"/>
            <a:ext cx="8251" cy="1371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38C2EF39-1C7A-8E2E-F059-3D323E7A0459}"/>
                  </a:ext>
                </a:extLst>
              </p:cNvPr>
              <p:cNvSpPr/>
              <p:nvPr/>
            </p:nvSpPr>
            <p:spPr>
              <a:xfrm>
                <a:off x="4305825" y="5031510"/>
                <a:ext cx="1140257" cy="622222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38C2EF39-1C7A-8E2E-F059-3D323E7A04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825" y="5031510"/>
                <a:ext cx="1140257" cy="62222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34248B52-709A-83F9-1107-8C67EF67F315}"/>
              </a:ext>
            </a:extLst>
          </p:cNvPr>
          <p:cNvSpPr txBox="1">
            <a:spLocks/>
          </p:cNvSpPr>
          <p:nvPr/>
        </p:nvSpPr>
        <p:spPr>
          <a:xfrm>
            <a:off x="550817" y="854070"/>
            <a:ext cx="8309218" cy="11232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u="sng" dirty="0"/>
              <a:t>Fuse time-aligned latent values together using MLP</a:t>
            </a:r>
          </a:p>
        </p:txBody>
      </p:sp>
    </p:spTree>
    <p:extLst>
      <p:ext uri="{BB962C8B-B14F-4D97-AF65-F5344CB8AC3E}">
        <p14:creationId xmlns:p14="http://schemas.microsoft.com/office/powerpoint/2010/main" val="184271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3FB423-49A2-3D4F-6A3A-8BAE27397C4E}"/>
              </a:ext>
            </a:extLst>
          </p:cNvPr>
          <p:cNvSpPr txBox="1"/>
          <p:nvPr/>
        </p:nvSpPr>
        <p:spPr>
          <a:xfrm>
            <a:off x="1828802" y="182882"/>
            <a:ext cx="7092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4. Multi-head decoding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C1837A-E9C5-4DDF-1AF0-69F6DF6BD424}"/>
              </a:ext>
            </a:extLst>
          </p:cNvPr>
          <p:cNvSpPr txBox="1">
            <a:spLocks/>
          </p:cNvSpPr>
          <p:nvPr/>
        </p:nvSpPr>
        <p:spPr>
          <a:xfrm>
            <a:off x="375490" y="1123668"/>
            <a:ext cx="8393021" cy="204066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dirty="0"/>
              <a:t>The latent dynamics ODE can accept arbitrary time query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Estimate latent trajectories at the time CSI/beam SNR observed</a:t>
            </a:r>
            <a:br>
              <a:rPr lang="en-US" b="1" dirty="0"/>
            </a:br>
            <a:r>
              <a:rPr lang="en-US" b="1" dirty="0"/>
              <a:t>as well as time to predict the trajectory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Decode latent values to signal reconstructions and coordinates</a:t>
            </a:r>
            <a:r>
              <a:rPr lang="en-US" dirty="0"/>
              <a:t> with three decoders</a:t>
            </a:r>
            <a:endParaRPr lang="en-US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A3B737-BE24-7C1D-161F-220DF75FCB39}"/>
              </a:ext>
            </a:extLst>
          </p:cNvPr>
          <p:cNvSpPr txBox="1"/>
          <p:nvPr/>
        </p:nvSpPr>
        <p:spPr>
          <a:xfrm>
            <a:off x="8734570" y="64553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D357C-ADED-EBD1-33B2-530D9CF4D504}"/>
              </a:ext>
            </a:extLst>
          </p:cNvPr>
          <p:cNvSpPr txBox="1"/>
          <p:nvPr/>
        </p:nvSpPr>
        <p:spPr>
          <a:xfrm>
            <a:off x="836317" y="3357668"/>
            <a:ext cx="198496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Latent sequence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B610F0-A9D4-EB5D-014C-B33AC0E11D42}"/>
              </a:ext>
            </a:extLst>
          </p:cNvPr>
          <p:cNvSpPr txBox="1"/>
          <p:nvPr/>
        </p:nvSpPr>
        <p:spPr>
          <a:xfrm>
            <a:off x="6291884" y="3369135"/>
            <a:ext cx="219675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Decoded sequence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6C3FE8-75C8-D306-B2B1-54B403FEAEB1}"/>
              </a:ext>
            </a:extLst>
          </p:cNvPr>
          <p:cNvGrpSpPr/>
          <p:nvPr/>
        </p:nvGrpSpPr>
        <p:grpSpPr>
          <a:xfrm>
            <a:off x="1069581" y="4888256"/>
            <a:ext cx="7004839" cy="690880"/>
            <a:chOff x="1308656" y="3821378"/>
            <a:chExt cx="7004839" cy="6908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990F9CE-2C33-0C16-3DB0-E1027E85B367}"/>
                    </a:ext>
                  </a:extLst>
                </p:cNvPr>
                <p:cNvSpPr txBox="1"/>
                <p:nvPr/>
              </p:nvSpPr>
              <p:spPr>
                <a:xfrm>
                  <a:off x="1308656" y="3944385"/>
                  <a:ext cx="1460849" cy="444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</m:sSub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990F9CE-2C33-0C16-3DB0-E1027E85B3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8656" y="3944385"/>
                  <a:ext cx="1460849" cy="444865"/>
                </a:xfrm>
                <a:prstGeom prst="rect">
                  <a:avLst/>
                </a:prstGeom>
                <a:blipFill>
                  <a:blip r:embed="rId3"/>
                  <a:stretch>
                    <a:fillRect r="-86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3A9D9D1-9552-F9E7-618F-CDD83A050117}"/>
                    </a:ext>
                  </a:extLst>
                </p:cNvPr>
                <p:cNvSpPr txBox="1"/>
                <p:nvPr/>
              </p:nvSpPr>
              <p:spPr>
                <a:xfrm>
                  <a:off x="6860661" y="3944384"/>
                  <a:ext cx="1452834" cy="444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3A9D9D1-9552-F9E7-618F-CDD83A0501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0661" y="3944384"/>
                  <a:ext cx="1452834" cy="444865"/>
                </a:xfrm>
                <a:prstGeom prst="rect">
                  <a:avLst/>
                </a:prstGeom>
                <a:blipFill>
                  <a:blip r:embed="rId4"/>
                  <a:stretch>
                    <a:fillRect r="-1739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C3A2967-6C3F-0412-67CF-F4B53FCDBC70}"/>
                </a:ext>
              </a:extLst>
            </p:cNvPr>
            <p:cNvCxnSpPr>
              <a:stCxn id="11" idx="3"/>
              <a:endCxn id="13" idx="1"/>
            </p:cNvCxnSpPr>
            <p:nvPr/>
          </p:nvCxnSpPr>
          <p:spPr>
            <a:xfrm flipV="1">
              <a:off x="2769505" y="4166817"/>
              <a:ext cx="4091156" cy="1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C260AA89-0341-44A4-7583-DE14C879541D}"/>
                    </a:ext>
                  </a:extLst>
                </p:cNvPr>
                <p:cNvSpPr/>
                <p:nvPr/>
              </p:nvSpPr>
              <p:spPr>
                <a:xfrm>
                  <a:off x="3513527" y="3821378"/>
                  <a:ext cx="1998666" cy="690880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0000"/>
                      </a:solidFill>
                    </a:rPr>
                    <a:t>CSI</a:t>
                  </a:r>
                  <a:r>
                    <a:rPr lang="en-US" sz="20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decoder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C260AA89-0341-44A4-7583-DE14C8795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3527" y="3821378"/>
                  <a:ext cx="1998666" cy="690880"/>
                </a:xfrm>
                <a:prstGeom prst="roundRect">
                  <a:avLst/>
                </a:prstGeom>
                <a:blipFill>
                  <a:blip r:embed="rId5"/>
                  <a:stretch>
                    <a:fillRect t="-7018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AD11BE-AFA3-13F2-40B3-A6DB29A001DD}"/>
              </a:ext>
            </a:extLst>
          </p:cNvPr>
          <p:cNvGrpSpPr/>
          <p:nvPr/>
        </p:nvGrpSpPr>
        <p:grpSpPr>
          <a:xfrm>
            <a:off x="1047284" y="5802460"/>
            <a:ext cx="7049433" cy="690880"/>
            <a:chOff x="1288459" y="4625670"/>
            <a:chExt cx="7049433" cy="6908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70BF41A-A88D-16B4-117A-A8B991CC8037}"/>
                    </a:ext>
                  </a:extLst>
                </p:cNvPr>
                <p:cNvSpPr txBox="1"/>
                <p:nvPr/>
              </p:nvSpPr>
              <p:spPr>
                <a:xfrm>
                  <a:off x="1288459" y="4701805"/>
                  <a:ext cx="1487009" cy="4462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b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70BF41A-A88D-16B4-117A-A8B991CC80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8459" y="4701805"/>
                  <a:ext cx="1487009" cy="446212"/>
                </a:xfrm>
                <a:prstGeom prst="rect">
                  <a:avLst/>
                </a:prstGeom>
                <a:blipFill>
                  <a:blip r:embed="rId6"/>
                  <a:stretch>
                    <a:fillRect r="-1695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498914F-823C-E556-5EC0-A86B54557BCD}"/>
                    </a:ext>
                  </a:extLst>
                </p:cNvPr>
                <p:cNvSpPr txBox="1"/>
                <p:nvPr/>
              </p:nvSpPr>
              <p:spPr>
                <a:xfrm>
                  <a:off x="6848959" y="4706523"/>
                  <a:ext cx="1488933" cy="5410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498914F-823C-E556-5EC0-A86B54557B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8959" y="4706523"/>
                  <a:ext cx="1488933" cy="541046"/>
                </a:xfrm>
                <a:prstGeom prst="rect">
                  <a:avLst/>
                </a:prstGeom>
                <a:blipFill>
                  <a:blip r:embed="rId7"/>
                  <a:stretch>
                    <a:fillRect r="-847" b="-1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2CACD7A-CECF-D6EA-97B2-F69659AE3CD6}"/>
                </a:ext>
              </a:extLst>
            </p:cNvPr>
            <p:cNvCxnSpPr>
              <a:cxnSpLocks/>
              <a:stCxn id="12" idx="3"/>
              <a:endCxn id="14" idx="1"/>
            </p:cNvCxnSpPr>
            <p:nvPr/>
          </p:nvCxnSpPr>
          <p:spPr>
            <a:xfrm>
              <a:off x="2775468" y="4924911"/>
              <a:ext cx="4073491" cy="52135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668E5991-1483-40DC-62A4-2EC0A5A019CC}"/>
                    </a:ext>
                  </a:extLst>
                </p:cNvPr>
                <p:cNvSpPr/>
                <p:nvPr/>
              </p:nvSpPr>
              <p:spPr>
                <a:xfrm>
                  <a:off x="2983976" y="4625670"/>
                  <a:ext cx="3057769" cy="690880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0000FF"/>
                      </a:solidFill>
                    </a:rPr>
                    <a:t>beam SNR 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decoder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668E5991-1483-40DC-62A4-2EC0A5A019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976" y="4625670"/>
                  <a:ext cx="3057769" cy="690880"/>
                </a:xfrm>
                <a:prstGeom prst="roundRect">
                  <a:avLst/>
                </a:prstGeom>
                <a:blipFill>
                  <a:blip r:embed="rId8"/>
                  <a:stretch>
                    <a:fillRect t="-7018" b="-1754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118D02-6955-5CA2-E90A-8CAFFB4D7C17}"/>
              </a:ext>
            </a:extLst>
          </p:cNvPr>
          <p:cNvGrpSpPr/>
          <p:nvPr/>
        </p:nvGrpSpPr>
        <p:grpSpPr>
          <a:xfrm>
            <a:off x="1056221" y="3974051"/>
            <a:ext cx="7031558" cy="690880"/>
            <a:chOff x="1308655" y="5621031"/>
            <a:chExt cx="7031558" cy="6908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7C2FA99-6ADB-72FF-46C6-B896C1A7C50A}"/>
                    </a:ext>
                  </a:extLst>
                </p:cNvPr>
                <p:cNvSpPr txBox="1"/>
                <p:nvPr/>
              </p:nvSpPr>
              <p:spPr>
                <a:xfrm>
                  <a:off x="1308655" y="5716743"/>
                  <a:ext cx="1476686" cy="5386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3DB0AB0-E5FD-474C-9F7C-2185F984D4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8655" y="5716743"/>
                  <a:ext cx="1476686" cy="538609"/>
                </a:xfrm>
                <a:prstGeom prst="rect">
                  <a:avLst/>
                </a:prstGeom>
                <a:blipFill>
                  <a:blip r:embed="rId9"/>
                  <a:stretch>
                    <a:fillRect r="-1709" b="-1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D84045-B96B-A005-F191-973EF11B2712}"/>
                    </a:ext>
                  </a:extLst>
                </p:cNvPr>
                <p:cNvSpPr txBox="1"/>
                <p:nvPr/>
              </p:nvSpPr>
              <p:spPr>
                <a:xfrm>
                  <a:off x="6845573" y="5716742"/>
                  <a:ext cx="1494640" cy="5386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F71556A-E608-71FD-9C25-D26DEE6654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5573" y="5716742"/>
                  <a:ext cx="1494640" cy="538609"/>
                </a:xfrm>
                <a:prstGeom prst="rect">
                  <a:avLst/>
                </a:prstGeom>
                <a:blipFill>
                  <a:blip r:embed="rId10"/>
                  <a:stretch>
                    <a:fillRect r="-1695" b="-1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241425A-60D1-76F3-5BDA-AC37C79B8C30}"/>
                </a:ext>
              </a:extLst>
            </p:cNvPr>
            <p:cNvCxnSpPr>
              <a:cxnSpLocks/>
              <a:stCxn id="20" idx="3"/>
              <a:endCxn id="21" idx="1"/>
            </p:cNvCxnSpPr>
            <p:nvPr/>
          </p:nvCxnSpPr>
          <p:spPr>
            <a:xfrm flipV="1">
              <a:off x="2785341" y="5986047"/>
              <a:ext cx="4060232" cy="1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: Rounded Corners 5">
                  <a:extLst>
                    <a:ext uri="{FF2B5EF4-FFF2-40B4-BE49-F238E27FC236}">
                      <a16:creationId xmlns:a16="http://schemas.microsoft.com/office/drawing/2014/main" id="{48882EB6-B7C8-36C5-6174-720C0FB58363}"/>
                    </a:ext>
                  </a:extLst>
                </p:cNvPr>
                <p:cNvSpPr/>
                <p:nvPr/>
              </p:nvSpPr>
              <p:spPr>
                <a:xfrm>
                  <a:off x="2983976" y="5621031"/>
                  <a:ext cx="3057769" cy="690880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chemeClr val="accent6"/>
                      </a:solidFill>
                    </a:rPr>
                    <a:t>Coordinate</a:t>
                  </a:r>
                  <a:r>
                    <a:rPr lang="en-US" sz="20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decoder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: Rounded Corners 5">
                  <a:extLst>
                    <a:ext uri="{FF2B5EF4-FFF2-40B4-BE49-F238E27FC236}">
                      <a16:creationId xmlns:a16="http://schemas.microsoft.com/office/drawing/2014/main" id="{48882EB6-B7C8-36C5-6174-720C0FB583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976" y="5621031"/>
                  <a:ext cx="3057769" cy="690880"/>
                </a:xfrm>
                <a:prstGeom prst="roundRect">
                  <a:avLst/>
                </a:prstGeom>
                <a:blipFill>
                  <a:blip r:embed="rId11"/>
                  <a:stretch>
                    <a:fillRect t="-8772" b="-3509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0764650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EF5ED81-874C-9841-8A29-170FF70F505F}" vid="{4D19D8C1-B828-8846-A40C-CD0D8BEB3007}"/>
    </a:ext>
  </a:extLst>
</a:theme>
</file>

<file path=ppt/theme/theme2.xml><?xml version="1.0" encoding="utf-8"?>
<a:theme xmlns:a="http://schemas.openxmlformats.org/drawingml/2006/main" name="Normal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EF5ED81-874C-9841-8A29-170FF70F505F}" vid="{5709D27C-B285-014D-B516-9211734F0528}"/>
    </a:ext>
  </a:extLst>
</a:theme>
</file>

<file path=ppt/theme/theme3.xml><?xml version="1.0" encoding="utf-8"?>
<a:theme xmlns:a="http://schemas.openxmlformats.org/drawingml/2006/main" name="Top Title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EF5ED81-874C-9841-8A29-170FF70F505F}" vid="{A760623B-4AF9-0146-8976-919B8DA08D5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 Master</Template>
  <TotalTime>6895</TotalTime>
  <Words>824</Words>
  <Application>Microsoft Macintosh PowerPoint</Application>
  <PresentationFormat>On-screen Show (4:3)</PresentationFormat>
  <Paragraphs>212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Cambria Math</vt:lpstr>
      <vt:lpstr>Courier New</vt:lpstr>
      <vt:lpstr>Wingdings</vt:lpstr>
      <vt:lpstr>Title Slide Master</vt:lpstr>
      <vt:lpstr>Normal Slide Master</vt:lpstr>
      <vt:lpstr>Top Title Slide Master</vt:lpstr>
      <vt:lpstr>Object Trajectory Estimation with Multi-Band Wi-Fi Neural Dynamic Fusion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Perry Wang/Perry Wang(ＭＥＲＬ/ST)</dc:creator>
  <cp:lastModifiedBy>KATO Sorachi</cp:lastModifiedBy>
  <cp:revision>101</cp:revision>
  <dcterms:created xsi:type="dcterms:W3CDTF">2022-05-17T15:54:02Z</dcterms:created>
  <dcterms:modified xsi:type="dcterms:W3CDTF">2024-04-18T04:09:15Z</dcterms:modified>
</cp:coreProperties>
</file>