
<file path=[Content_Types].xml><?xml version="1.0" encoding="utf-8"?>
<Types xmlns="http://schemas.openxmlformats.org/package/2006/content-types">
  <Default Extension="png" ContentType="image/png"/>
  <Default Extension="m4a" ContentType="audio/mp4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0" r:id="rId2"/>
    <p:sldId id="259" r:id="rId3"/>
    <p:sldId id="280" r:id="rId4"/>
    <p:sldId id="282" r:id="rId5"/>
    <p:sldId id="281" r:id="rId6"/>
    <p:sldId id="283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78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960B8-23A7-4E1E-9A4E-217CECE2C9C1}" type="datetimeFigureOut">
              <a:rPr lang="zh-CN" altLang="en-US" smtClean="0"/>
              <a:t>2021/2/25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C4706-5C46-4D5C-A3B3-45E84B04E3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036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0C6399-C5E3-44FE-A52F-79F4B25651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E40D506-A277-4B06-A76F-49BA0BD45E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658F34D-163C-43DD-896F-A2FC1EA22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A492B-BA1F-40E1-816D-B379C7AC6A23}" type="datetime1">
              <a:rPr lang="zh-CN" altLang="en-US" smtClean="0"/>
              <a:t>2021/2/25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FFBD6D-690E-4816-A012-A3D26DFE4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4606E8-CF69-42BE-BC1A-6E35A8DCD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B717-E9BA-4A7B-8005-890C3B5974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0825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CFEB97-010E-43D8-A855-10068EBD9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40BC992-002B-4951-A3B2-7CDEB2C18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419452-6D1F-425A-8C1A-56DA78F67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FD75-4137-4E14-91FD-1E2F2AD68369}" type="datetime1">
              <a:rPr lang="zh-CN" altLang="en-US" smtClean="0"/>
              <a:t>2021/2/25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72E92D-F6AE-43F2-B946-77AA06730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EC245E-4183-48F5-BBD4-E9BEB83D3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B717-E9BA-4A7B-8005-890C3B5974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8924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37B71F-A8EA-44A4-A4E4-74CA28617D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927CA4D-FBC2-4AD1-BDBD-EB40E254AE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191F3EA-6CC1-4DD7-AB4E-A90A151FF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8172-99D5-42DA-BAA6-4BCBFB44B163}" type="datetime1">
              <a:rPr lang="zh-CN" altLang="en-US" smtClean="0"/>
              <a:t>2021/2/25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F4FE0AF-F3AD-4070-AD61-4325E3E16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349B39-65A0-4E8E-A40B-BE19A1B12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B717-E9BA-4A7B-8005-890C3B5974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409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720605-3575-4D6D-A454-09165820D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568" y="136526"/>
            <a:ext cx="11182865" cy="802588"/>
          </a:xfrm>
        </p:spPr>
        <p:txBody>
          <a:bodyPr anchor="b" anchorCtr="0">
            <a:normAutofit/>
          </a:bodyPr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5C70B0-B8D3-4004-A2B9-2F1B060C8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568" y="1186255"/>
            <a:ext cx="11182864" cy="499070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A17DBA-745D-4CFE-AFAF-BA7FED8B2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94658-F0A0-4CAA-AC08-1C7151D0421D}" type="datetime1">
              <a:rPr lang="zh-CN" altLang="en-US" smtClean="0"/>
              <a:t>2021/2/25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E485B2-5B39-434A-8493-6805025B8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8CAE29-E2A5-467D-8664-12E8FDAC9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B717-E9BA-4A7B-8005-890C3B5974FA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897628BF-2D4C-43EB-906D-8F176E2564C2}"/>
              </a:ext>
            </a:extLst>
          </p:cNvPr>
          <p:cNvCxnSpPr>
            <a:cxnSpLocks/>
          </p:cNvCxnSpPr>
          <p:nvPr userDrawn="1"/>
        </p:nvCxnSpPr>
        <p:spPr>
          <a:xfrm>
            <a:off x="504568" y="939114"/>
            <a:ext cx="11182865" cy="0"/>
          </a:xfrm>
          <a:prstGeom prst="line">
            <a:avLst/>
          </a:prstGeom>
          <a:ln w="19050">
            <a:solidFill>
              <a:srgbClr val="3760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667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FA2F04-AAD8-431E-A37C-A43F972D3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48B67B-9D8B-4299-9DDA-EF9413494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103202-842E-409F-89D9-72C5575A0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1EFCC-4B53-4D2C-9702-D8A4BA41D353}" type="datetime1">
              <a:rPr lang="zh-CN" altLang="en-US" smtClean="0"/>
              <a:t>2021/2/25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9C3F72B-9D08-4806-87F6-B56793DC8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9A2A39-8AE6-4B32-BB43-99CDCA694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B717-E9BA-4A7B-8005-890C3B5974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626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38E95D-0B5E-43D0-A15E-4B167AE7B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8ECB6BD-5AA2-44D8-921A-17C36D59EB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CC7ED1-040E-4D59-92D0-C520DD0EC5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C7CBB10-162A-4237-8C0D-001CE3774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30548-A6CA-426C-8D62-0EF9C2F7F8EA}" type="datetime1">
              <a:rPr lang="zh-CN" altLang="en-US" smtClean="0"/>
              <a:t>2021/2/25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3B97ACD-79AD-4726-B2B4-F358173FD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EC5D6D9-5FD5-435F-AC3A-DAF392235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B717-E9BA-4A7B-8005-890C3B5974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2152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CBB9B2-5DAC-4BED-B212-DCDB986B8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368E6FB-73A8-42D2-B6EE-EBD8350AC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BF868CA-5614-411E-99DB-C1A5035EF8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D257CB3-960F-431B-B901-5E98B4164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C83A0FD-C92B-48FD-855F-60E0CB55A3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A33A9E8-6D8C-4A08-9E0C-04BE21C17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775C-242C-4127-9EF8-77A6685527A7}" type="datetime1">
              <a:rPr lang="zh-CN" altLang="en-US" smtClean="0"/>
              <a:t>2021/2/25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0A8A2D9-75F8-4FFA-9DDD-9A4A18E5A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CC33435-2B4B-4278-A2FE-89DB04AEC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B717-E9BA-4A7B-8005-890C3B5974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1145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AE65D6-C1DC-4644-A6F6-C5FFFAE5F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349281B-D80D-469D-BB6E-5D1B5FC3E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9AE2-41C6-41A9-97B6-3E8D64A93B23}" type="datetime1">
              <a:rPr lang="zh-CN" altLang="en-US" smtClean="0"/>
              <a:t>2021/2/25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DA189D1-F00E-4CC8-9811-81593E37E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F16E1B6-5567-4AA5-A235-E9C820DF6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B717-E9BA-4A7B-8005-890C3B5974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0718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F6D58F2-6F12-49A3-AFBD-6FF290804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DFA2-0896-41F1-A28A-2D24B9E5AAA0}" type="datetime1">
              <a:rPr lang="zh-CN" altLang="en-US" smtClean="0"/>
              <a:t>2021/2/25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A392D64-6473-4031-82AC-24990D07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5E5B2C-276C-4863-BBA1-A02AECF32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B717-E9BA-4A7B-8005-890C3B5974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292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A2E053-8E62-4CC7-9595-571A60E8E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8C42CF-7570-400B-9CD0-8D3F141BD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181D6CB-A0B3-486C-8CA6-2907EE74F0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0B1AB36-4E7C-43A7-9DF5-6039A6BD2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68C80-C747-43FB-AF95-D25D4D6C038D}" type="datetime1">
              <a:rPr lang="zh-CN" altLang="en-US" smtClean="0"/>
              <a:t>2021/2/25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482CD5-2DF8-4617-9F47-C1EACAD10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B123DBA-DCD4-437A-BDBF-A2DF62900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B717-E9BA-4A7B-8005-890C3B5974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400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22E695-0BCC-4CCC-BC51-48DC5B12B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F4DF00-2A5C-4384-B078-6678D54C60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2B75BA-C4B8-4369-A9A5-B393A44504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DCD61E0-12C2-4C95-8F5F-FA51DA150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B389E-8545-4A81-96E9-8C71EE1924AE}" type="datetime1">
              <a:rPr lang="zh-CN" altLang="en-US" smtClean="0"/>
              <a:t>2021/2/25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32C1C23-C053-42CF-A548-CF2DBC6DC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D0553A-DD55-4B3A-AF76-066BF574B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B717-E9BA-4A7B-8005-890C3B5974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709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2356EF5-3A7B-4F5D-9168-56BC27F92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3EB2ED-2A1B-4459-8224-484ED0160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84194F8-8E90-4C73-992B-AE12189586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64862-839E-4DE7-A70C-A5154A5B306C}" type="datetime1">
              <a:rPr lang="zh-CN" altLang="en-US" smtClean="0"/>
              <a:t>2021/2/25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65B1B85-1F5F-4DBB-B912-7037434E83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6267D1B-890E-4D91-AE46-E16B9EA47C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EB717-E9BA-4A7B-8005-890C3B5974F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52E731F-0D08-491F-A267-9365CEA7F4D4}"/>
              </a:ext>
            </a:extLst>
          </p:cNvPr>
          <p:cNvSpPr/>
          <p:nvPr userDrawn="1"/>
        </p:nvSpPr>
        <p:spPr>
          <a:xfrm>
            <a:off x="-1105479" y="634637"/>
            <a:ext cx="1056051" cy="1056051"/>
          </a:xfrm>
          <a:prstGeom prst="rect">
            <a:avLst/>
          </a:prstGeom>
          <a:solidFill>
            <a:srgbClr val="376092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Microsoft Ya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697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5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A0B59F9-F50D-472D-BF7D-E94ACF4CE831}"/>
              </a:ext>
            </a:extLst>
          </p:cNvPr>
          <p:cNvSpPr/>
          <p:nvPr/>
        </p:nvSpPr>
        <p:spPr>
          <a:xfrm>
            <a:off x="0" y="1725912"/>
            <a:ext cx="12192000" cy="2862470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4800" b="1" dirty="0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D78DA64F-5150-4123-A9B0-0C7BE7AD345F}"/>
              </a:ext>
            </a:extLst>
          </p:cNvPr>
          <p:cNvCxnSpPr>
            <a:cxnSpLocks/>
          </p:cNvCxnSpPr>
          <p:nvPr/>
        </p:nvCxnSpPr>
        <p:spPr>
          <a:xfrm>
            <a:off x="0" y="1641387"/>
            <a:ext cx="12192000" cy="0"/>
          </a:xfrm>
          <a:prstGeom prst="line">
            <a:avLst/>
          </a:prstGeom>
          <a:ln w="19050">
            <a:solidFill>
              <a:srgbClr val="3760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28E3F36D-787C-472C-9DDC-31E7EFFCF88C}"/>
              </a:ext>
            </a:extLst>
          </p:cNvPr>
          <p:cNvCxnSpPr>
            <a:cxnSpLocks/>
          </p:cNvCxnSpPr>
          <p:nvPr/>
        </p:nvCxnSpPr>
        <p:spPr>
          <a:xfrm>
            <a:off x="0" y="4672908"/>
            <a:ext cx="12192000" cy="0"/>
          </a:xfrm>
          <a:prstGeom prst="line">
            <a:avLst/>
          </a:prstGeom>
          <a:ln w="19050">
            <a:solidFill>
              <a:srgbClr val="3760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A6F338FB-52D2-4AD5-B617-C687D22BE14D}"/>
              </a:ext>
            </a:extLst>
          </p:cNvPr>
          <p:cNvSpPr txBox="1"/>
          <p:nvPr/>
        </p:nvSpPr>
        <p:spPr>
          <a:xfrm>
            <a:off x="0" y="277242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altLang="zh-CN" sz="4000" b="1" dirty="0">
                <a:solidFill>
                  <a:schemeClr val="bg1"/>
                </a:solidFill>
              </a:rPr>
              <a:t>Fast GLCM-based Intra Block Partition for VVC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5E38FC5-78E5-4079-AD82-D218F03B31EA}"/>
              </a:ext>
            </a:extLst>
          </p:cNvPr>
          <p:cNvSpPr txBox="1"/>
          <p:nvPr/>
        </p:nvSpPr>
        <p:spPr>
          <a:xfrm>
            <a:off x="1821712" y="5486400"/>
            <a:ext cx="8548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err="1"/>
              <a:t>Huanchen</a:t>
            </a:r>
            <a:r>
              <a:rPr lang="en-US" altLang="zh-CN" sz="2400" dirty="0"/>
              <a:t> Zhang, Li Yu, </a:t>
            </a:r>
            <a:r>
              <a:rPr lang="it-IT" altLang="zh-CN" sz="2400" dirty="0"/>
              <a:t>Tiansong Li, and Hongkui Wang</a:t>
            </a:r>
            <a:endParaRPr lang="en-US" altLang="zh-CN" sz="2400" dirty="0"/>
          </a:p>
          <a:p>
            <a:pPr algn="ctr"/>
            <a:r>
              <a:rPr lang="en-US" altLang="zh-CN" sz="2400" dirty="0"/>
              <a:t>Huazhong University of Science and Technology</a:t>
            </a:r>
            <a:endParaRPr lang="zh-CN" altLang="en-US" sz="2400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9B2E8AF-E279-41D1-975A-2316ABC49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B717-E9BA-4A7B-8005-890C3B5974FA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7" name="音频 6">
            <a:hlinkClick r:id="" action="ppaction://media"/>
            <a:extLst>
              <a:ext uri="{FF2B5EF4-FFF2-40B4-BE49-F238E27FC236}">
                <a16:creationId xmlns:a16="http://schemas.microsoft.com/office/drawing/2014/main" id="{B6A7244B-0100-40D9-BEB6-CF0941404D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74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0931"/>
    </mc:Choice>
    <mc:Fallback>
      <p:transition advTm="209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A2B0FB-5D64-447A-8804-6259074B0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/>
              <a:t>Block partition in VVC </a:t>
            </a:r>
            <a:endParaRPr lang="zh-CN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8F0E73C4-9A7D-404A-A557-4B9AA31F71D5}"/>
              </a:ext>
            </a:extLst>
          </p:cNvPr>
          <p:cNvGrpSpPr/>
          <p:nvPr/>
        </p:nvGrpSpPr>
        <p:grpSpPr>
          <a:xfrm>
            <a:off x="2619890" y="2158421"/>
            <a:ext cx="6952221" cy="4206639"/>
            <a:chOff x="2356636" y="1333949"/>
            <a:chExt cx="7964960" cy="4819425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11E8B3C0-E8E7-4B14-9D91-511540600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98917" y="1333949"/>
              <a:ext cx="7473024" cy="178317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BCFD0D8C-CC4C-4566-A9D5-22FF96DA9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56636" y="3429195"/>
              <a:ext cx="2638498" cy="271548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54361F5-9A54-45FF-B257-0B80A6041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46885" y="3437695"/>
              <a:ext cx="5174711" cy="2715679"/>
            </a:xfrm>
            <a:prstGeom prst="rect">
              <a:avLst/>
            </a:prstGeom>
          </p:spPr>
        </p:pic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23447C72-8421-410D-8DCC-60DC1B29FAF2}"/>
              </a:ext>
            </a:extLst>
          </p:cNvPr>
          <p:cNvSpPr txBox="1"/>
          <p:nvPr/>
        </p:nvSpPr>
        <p:spPr>
          <a:xfrm>
            <a:off x="504567" y="1211508"/>
            <a:ext cx="11182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Quadtree with nested multi-type tree (QTMTT)</a:t>
            </a:r>
            <a:endParaRPr lang="zh-CN" altLang="en-US" sz="2400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B0737B0-22E2-4328-9E93-92DB89775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B717-E9BA-4A7B-8005-890C3B5974FA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11" name="音频 10">
            <a:hlinkClick r:id="" action="ppaction://media"/>
            <a:extLst>
              <a:ext uri="{FF2B5EF4-FFF2-40B4-BE49-F238E27FC236}">
                <a16:creationId xmlns:a16="http://schemas.microsoft.com/office/drawing/2014/main" id="{EA2BB771-9632-4883-B538-317A28B912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45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65816"/>
    </mc:Choice>
    <mc:Fallback>
      <p:transition advTm="658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A2B0FB-5D64-447A-8804-6259074B0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/>
              <a:t>Gray level co-occurrence matrix (GLCM)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A80EB1C-8D57-47AD-9022-EC0704EB1C3D}"/>
                  </a:ext>
                </a:extLst>
              </p:cNvPr>
              <p:cNvSpPr txBox="1"/>
              <p:nvPr/>
            </p:nvSpPr>
            <p:spPr>
              <a:xfrm>
                <a:off x="641938" y="4336887"/>
                <a:ext cx="889997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zh-CN" alt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zh-CN" altLang="en-US" sz="24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zh-CN" altLang="en-US" sz="2400" i="0">
                              <a:latin typeface="Cambria Math" panose="02040503050406030204" pitchFamily="18" charset="0"/>
                            </a:rPr>
                            <m:t>={</m:t>
                          </m:r>
                          <m:d>
                            <m:d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zh-CN" altLang="en-US" sz="2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zh-CN" altLang="en-US" sz="24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zh-CN" altLang="en-US" sz="2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zh-CN" altLang="en-US" sz="24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zh-CN" altLang="en-US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zh-CN" altLang="en-US" sz="2400" i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zh-CN" altLang="en-US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40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zh-CN" altLang="en-US" sz="2400" i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zh-CN" altLang="en-US" sz="2400" i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zh-CN" altLang="en-US" sz="2400" i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zh-CN" altLang="en-US" sz="2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zh-CN" altLang="en-US" sz="24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zh-CN" altLang="en-US" sz="2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zh-CN" altLang="en-US" sz="240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zh-CN" altLang="en-US" sz="24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zh-CN" altLang="en-US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zh-CN" altLang="en-US" sz="24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zh-CN" altLang="en-US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zh-CN" altLang="en-US" sz="240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A80EB1C-8D57-47AD-9022-EC0704EB1C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38" y="4336887"/>
                <a:ext cx="8899972" cy="461665"/>
              </a:xfrm>
              <a:prstGeom prst="rect">
                <a:avLst/>
              </a:prstGeom>
              <a:blipFill>
                <a:blip r:embed="rId4"/>
                <a:stretch>
                  <a:fillRect t="-128947" r="-5274" b="-1960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460C6A9-1D5C-462D-9D08-15324318DD42}"/>
                  </a:ext>
                </a:extLst>
              </p:cNvPr>
              <p:cNvSpPr txBox="1"/>
              <p:nvPr/>
            </p:nvSpPr>
            <p:spPr>
              <a:xfrm>
                <a:off x="626224" y="4833761"/>
                <a:ext cx="5463091" cy="10939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 smtClean="0">
                          <a:latin typeface="Cambria Math" panose="02040503050406030204" pitchFamily="18" charset="0"/>
                        </a:rPr>
                        <m:t>𝐶𝑂𝑅</m:t>
                      </m:r>
                      <m:r>
                        <a:rPr lang="zh-CN" altLang="en-US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zh-CN" altLang="en-US" sz="24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i="0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zh-CN" altLang="en-US" sz="24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US" altLang="zh-CN" sz="2400" i="0" smtClean="0">
                                      <a:latin typeface="Cambria Math" panose="02040503050406030204" pitchFamily="18" charset="0"/>
                                    </a:rPr>
                                    <m:t>)(</m:t>
                                  </m:r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zh-CN" altLang="en-US" sz="24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en-US" altLang="zh-CN" sz="2400" i="0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zh-CN" altLang="en-US" sz="2400" i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</m:e>
                              </m:d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460C6A9-1D5C-462D-9D08-15324318D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24" y="4833761"/>
                <a:ext cx="5463091" cy="10939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组合 5">
            <a:extLst>
              <a:ext uri="{FF2B5EF4-FFF2-40B4-BE49-F238E27FC236}">
                <a16:creationId xmlns:a16="http://schemas.microsoft.com/office/drawing/2014/main" id="{B118F600-824E-48F0-9C14-B7EFA0DBA97B}"/>
              </a:ext>
            </a:extLst>
          </p:cNvPr>
          <p:cNvGrpSpPr/>
          <p:nvPr/>
        </p:nvGrpSpPr>
        <p:grpSpPr>
          <a:xfrm>
            <a:off x="9359839" y="1282041"/>
            <a:ext cx="2278829" cy="2355492"/>
            <a:chOff x="2431966" y="3708993"/>
            <a:chExt cx="2898938" cy="299646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E8EDB3E3-BA4E-49AE-B3FF-565F1B225D3B}"/>
                </a:ext>
              </a:extLst>
            </p:cNvPr>
            <p:cNvGrpSpPr/>
            <p:nvPr/>
          </p:nvGrpSpPr>
          <p:grpSpPr>
            <a:xfrm>
              <a:off x="2431966" y="3708993"/>
              <a:ext cx="2368631" cy="2528517"/>
              <a:chOff x="2574549" y="3674120"/>
              <a:chExt cx="2785887" cy="2973939"/>
            </a:xfrm>
          </p:grpSpPr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A10E4F55-590A-451B-9490-F78E63C1647C}"/>
                  </a:ext>
                </a:extLst>
              </p:cNvPr>
              <p:cNvSpPr/>
              <p:nvPr/>
            </p:nvSpPr>
            <p:spPr>
              <a:xfrm>
                <a:off x="2621904" y="3909527"/>
                <a:ext cx="2738532" cy="273853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6EC041BA-4B3E-427C-9FF5-5F0A184A5F40}"/>
                  </a:ext>
                </a:extLst>
              </p:cNvPr>
              <p:cNvSpPr/>
              <p:nvPr/>
            </p:nvSpPr>
            <p:spPr>
              <a:xfrm>
                <a:off x="2621904" y="3909527"/>
                <a:ext cx="164839" cy="16483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F73E4C86-3B93-43EC-905B-9F0747FED7A5}"/>
                  </a:ext>
                </a:extLst>
              </p:cNvPr>
              <p:cNvSpPr/>
              <p:nvPr/>
            </p:nvSpPr>
            <p:spPr>
              <a:xfrm>
                <a:off x="2786743" y="3909527"/>
                <a:ext cx="164839" cy="16483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27B2551D-5732-42A8-946D-147D5DE61886}"/>
                  </a:ext>
                </a:extLst>
              </p:cNvPr>
              <p:cNvSpPr/>
              <p:nvPr/>
            </p:nvSpPr>
            <p:spPr>
              <a:xfrm>
                <a:off x="2951582" y="3909527"/>
                <a:ext cx="164839" cy="16483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6B1DD86F-FF41-4DD7-BA2A-E12329F5CB9D}"/>
                  </a:ext>
                </a:extLst>
              </p:cNvPr>
              <p:cNvSpPr/>
              <p:nvPr/>
            </p:nvSpPr>
            <p:spPr>
              <a:xfrm>
                <a:off x="3116421" y="3909527"/>
                <a:ext cx="164839" cy="16483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7FE9A7A5-8922-4608-963D-A35FADC58E33}"/>
                  </a:ext>
                </a:extLst>
              </p:cNvPr>
              <p:cNvSpPr/>
              <p:nvPr/>
            </p:nvSpPr>
            <p:spPr>
              <a:xfrm>
                <a:off x="3281260" y="3909527"/>
                <a:ext cx="164839" cy="16483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6A0935FB-ED1C-4D96-B1A0-FE733C6C193F}"/>
                  </a:ext>
                </a:extLst>
              </p:cNvPr>
              <p:cNvSpPr/>
              <p:nvPr/>
            </p:nvSpPr>
            <p:spPr>
              <a:xfrm>
                <a:off x="3446099" y="3909527"/>
                <a:ext cx="164839" cy="16483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4AA41985-25D6-4504-8D38-6806ED4C4782}"/>
                  </a:ext>
                </a:extLst>
              </p:cNvPr>
              <p:cNvSpPr/>
              <p:nvPr/>
            </p:nvSpPr>
            <p:spPr>
              <a:xfrm>
                <a:off x="3610938" y="3909527"/>
                <a:ext cx="164839" cy="16483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ED2FA082-B5EE-441B-8CC2-44B6B2B5FA53}"/>
                  </a:ext>
                </a:extLst>
              </p:cNvPr>
              <p:cNvSpPr/>
              <p:nvPr/>
            </p:nvSpPr>
            <p:spPr>
              <a:xfrm>
                <a:off x="3775777" y="3909527"/>
                <a:ext cx="164839" cy="16483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8CA49B53-C501-4F6C-B14D-7B9FA956A508}"/>
                  </a:ext>
                </a:extLst>
              </p:cNvPr>
              <p:cNvSpPr/>
              <p:nvPr/>
            </p:nvSpPr>
            <p:spPr>
              <a:xfrm>
                <a:off x="3940616" y="3909527"/>
                <a:ext cx="164839" cy="16483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E9078641-4959-4779-B02D-80385BFA04DE}"/>
                  </a:ext>
                </a:extLst>
              </p:cNvPr>
              <p:cNvSpPr/>
              <p:nvPr/>
            </p:nvSpPr>
            <p:spPr>
              <a:xfrm>
                <a:off x="4865919" y="3909527"/>
                <a:ext cx="164839" cy="16483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7F73A430-2F25-418C-A75B-CA4112E9C428}"/>
                  </a:ext>
                </a:extLst>
              </p:cNvPr>
              <p:cNvSpPr/>
              <p:nvPr/>
            </p:nvSpPr>
            <p:spPr>
              <a:xfrm>
                <a:off x="5030758" y="3909527"/>
                <a:ext cx="164839" cy="16483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7E83FFAB-3A6F-4415-BFC4-1A7F1BCFEDD1}"/>
                  </a:ext>
                </a:extLst>
              </p:cNvPr>
              <p:cNvSpPr/>
              <p:nvPr/>
            </p:nvSpPr>
            <p:spPr>
              <a:xfrm>
                <a:off x="5195597" y="3909527"/>
                <a:ext cx="164839" cy="16483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2008F14F-A2AF-4788-91EA-BA8DF965F9E2}"/>
                  </a:ext>
                </a:extLst>
              </p:cNvPr>
              <p:cNvSpPr/>
              <p:nvPr/>
            </p:nvSpPr>
            <p:spPr>
              <a:xfrm>
                <a:off x="2621904" y="4074366"/>
                <a:ext cx="164839" cy="16483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4F0542A6-39D8-45B7-BF8E-322F20205CD0}"/>
                  </a:ext>
                </a:extLst>
              </p:cNvPr>
              <p:cNvSpPr/>
              <p:nvPr/>
            </p:nvSpPr>
            <p:spPr>
              <a:xfrm>
                <a:off x="2621904" y="4239205"/>
                <a:ext cx="164839" cy="16483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E55D0007-D0E7-4E5E-8C61-6ECF3030D0BE}"/>
                  </a:ext>
                </a:extLst>
              </p:cNvPr>
              <p:cNvSpPr/>
              <p:nvPr/>
            </p:nvSpPr>
            <p:spPr>
              <a:xfrm>
                <a:off x="2621904" y="4404044"/>
                <a:ext cx="164839" cy="16483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98B37208-BD02-41F3-B185-0607B00D9E71}"/>
                  </a:ext>
                </a:extLst>
              </p:cNvPr>
              <p:cNvSpPr/>
              <p:nvPr/>
            </p:nvSpPr>
            <p:spPr>
              <a:xfrm>
                <a:off x="2621904" y="4568883"/>
                <a:ext cx="164839" cy="16483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D0DB1566-B9AD-4B97-ABF2-8FB09D5BA2E6}"/>
                  </a:ext>
                </a:extLst>
              </p:cNvPr>
              <p:cNvSpPr/>
              <p:nvPr/>
            </p:nvSpPr>
            <p:spPr>
              <a:xfrm>
                <a:off x="2621904" y="4733722"/>
                <a:ext cx="164839" cy="16483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4E49337B-A139-4AEE-A884-4A80ECF0A352}"/>
                  </a:ext>
                </a:extLst>
              </p:cNvPr>
              <p:cNvSpPr/>
              <p:nvPr/>
            </p:nvSpPr>
            <p:spPr>
              <a:xfrm>
                <a:off x="2621904" y="4898561"/>
                <a:ext cx="164839" cy="16483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5249F754-7F20-436C-BDFD-AEF94935FF11}"/>
                  </a:ext>
                </a:extLst>
              </p:cNvPr>
              <p:cNvSpPr/>
              <p:nvPr/>
            </p:nvSpPr>
            <p:spPr>
              <a:xfrm>
                <a:off x="2621904" y="5063400"/>
                <a:ext cx="164839" cy="16483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53736530-BA06-444D-8F60-AE18D7DD5463}"/>
                  </a:ext>
                </a:extLst>
              </p:cNvPr>
              <p:cNvSpPr/>
              <p:nvPr/>
            </p:nvSpPr>
            <p:spPr>
              <a:xfrm>
                <a:off x="2621904" y="6153542"/>
                <a:ext cx="164839" cy="16483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F4316DC8-BBE4-414C-A4B1-6B3DE87AE057}"/>
                  </a:ext>
                </a:extLst>
              </p:cNvPr>
              <p:cNvSpPr/>
              <p:nvPr/>
            </p:nvSpPr>
            <p:spPr>
              <a:xfrm>
                <a:off x="2621904" y="6318381"/>
                <a:ext cx="164839" cy="16483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67000C95-8453-4A27-B9AD-21EDAE90A7FE}"/>
                  </a:ext>
                </a:extLst>
              </p:cNvPr>
              <p:cNvSpPr/>
              <p:nvPr/>
            </p:nvSpPr>
            <p:spPr>
              <a:xfrm>
                <a:off x="2621904" y="6483220"/>
                <a:ext cx="164839" cy="16483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6067544C-230F-4C7C-B3E8-957E598BFC64}"/>
                  </a:ext>
                </a:extLst>
              </p:cNvPr>
              <p:cNvSpPr txBox="1"/>
              <p:nvPr/>
            </p:nvSpPr>
            <p:spPr>
              <a:xfrm>
                <a:off x="4175245" y="3674120"/>
                <a:ext cx="914400" cy="552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…</a:t>
                </a:r>
                <a:endParaRPr lang="zh-CN" altLang="en-US" dirty="0"/>
              </a:p>
            </p:txBody>
          </p: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7A323C80-69C5-4CC8-8B96-2ADC0A3E2344}"/>
                  </a:ext>
                </a:extLst>
              </p:cNvPr>
              <p:cNvSpPr txBox="1"/>
              <p:nvPr/>
            </p:nvSpPr>
            <p:spPr>
              <a:xfrm rot="5400000">
                <a:off x="2393649" y="5524164"/>
                <a:ext cx="914400" cy="552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…</a:t>
                </a:r>
                <a:endParaRPr lang="zh-CN" altLang="en-US" dirty="0"/>
              </a:p>
            </p:txBody>
          </p:sp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0D7140BC-4FC0-4CEE-8838-869CC37ED052}"/>
                  </a:ext>
                </a:extLst>
              </p:cNvPr>
              <p:cNvSpPr txBox="1"/>
              <p:nvPr/>
            </p:nvSpPr>
            <p:spPr>
              <a:xfrm rot="2787352">
                <a:off x="3145033" y="4342903"/>
                <a:ext cx="914400" cy="552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…</a:t>
                </a:r>
                <a:endParaRPr lang="zh-CN" altLang="en-US" dirty="0"/>
              </a:p>
            </p:txBody>
          </p:sp>
        </p:grp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55122455-74B7-4508-BE73-8AE8C0CD4263}"/>
                </a:ext>
              </a:extLst>
            </p:cNvPr>
            <p:cNvSpPr/>
            <p:nvPr/>
          </p:nvSpPr>
          <p:spPr>
            <a:xfrm>
              <a:off x="3197783" y="5249428"/>
              <a:ext cx="140150" cy="14015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D49B84DB-0587-4756-9AE2-72B65BE51134}"/>
                </a:ext>
              </a:extLst>
            </p:cNvPr>
            <p:cNvSpPr/>
            <p:nvPr/>
          </p:nvSpPr>
          <p:spPr>
            <a:xfrm>
              <a:off x="3683954" y="4781134"/>
              <a:ext cx="140150" cy="14015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9CCE2181-D5F5-4360-B5DE-07CBE571FCED}"/>
                    </a:ext>
                  </a:extLst>
                </p:cNvPr>
                <p:cNvSpPr txBox="1"/>
                <p:nvPr/>
              </p:nvSpPr>
              <p:spPr>
                <a:xfrm>
                  <a:off x="3172980" y="5319503"/>
                  <a:ext cx="1128128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zh-CN" alt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zh-CN" altLang="en-US" sz="20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zh-CN" altLang="en-US" sz="2000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zh-CN" altLang="en-US" sz="20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57" name="文本框 56">
                  <a:extLst>
                    <a:ext uri="{FF2B5EF4-FFF2-40B4-BE49-F238E27FC236}">
                      <a16:creationId xmlns:a16="http://schemas.microsoft.com/office/drawing/2014/main" id="{DA42B980-0225-417A-A951-E2709F63CD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2980" y="5319503"/>
                  <a:ext cx="1128128" cy="400110"/>
                </a:xfrm>
                <a:prstGeom prst="rect">
                  <a:avLst/>
                </a:prstGeom>
                <a:blipFill>
                  <a:blip r:embed="rId6"/>
                  <a:stretch>
                    <a:fillRect b="-1060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1DEFDE60-FD42-43B1-A580-A0A448E8940F}"/>
                    </a:ext>
                  </a:extLst>
                </p:cNvPr>
                <p:cNvSpPr txBox="1"/>
                <p:nvPr/>
              </p:nvSpPr>
              <p:spPr>
                <a:xfrm>
                  <a:off x="3746305" y="4780589"/>
                  <a:ext cx="1128128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zh-CN" alt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zh-CN" altLang="en-US" sz="2000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CN" sz="20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8895D467-210B-406C-AABD-5DC2D94B29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6305" y="4780589"/>
                  <a:ext cx="1128128" cy="400110"/>
                </a:xfrm>
                <a:prstGeom prst="rect">
                  <a:avLst/>
                </a:prstGeom>
                <a:blipFill>
                  <a:blip r:embed="rId7"/>
                  <a:stretch>
                    <a:fillRect b="-1060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01670D68-5CC7-4DE2-BB86-AD6E9D7A18F8}"/>
                </a:ext>
              </a:extLst>
            </p:cNvPr>
            <p:cNvCxnSpPr/>
            <p:nvPr/>
          </p:nvCxnSpPr>
          <p:spPr>
            <a:xfrm>
              <a:off x="2472229" y="6490010"/>
              <a:ext cx="2328369" cy="0"/>
            </a:xfrm>
            <a:prstGeom prst="line">
              <a:avLst/>
            </a:prstGeom>
            <a:ln w="19050">
              <a:solidFill>
                <a:schemeClr val="tx2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67F615B1-9D41-454F-B408-333904D3C063}"/>
                </a:ext>
              </a:extLst>
            </p:cNvPr>
            <p:cNvSpPr txBox="1"/>
            <p:nvPr/>
          </p:nvSpPr>
          <p:spPr>
            <a:xfrm>
              <a:off x="3419825" y="6305344"/>
              <a:ext cx="43317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zh-CN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D014CD83-792D-4330-97FA-F9AA233E7E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96580" y="3920294"/>
              <a:ext cx="10678" cy="2328369"/>
            </a:xfrm>
            <a:prstGeom prst="line">
              <a:avLst/>
            </a:prstGeom>
            <a:ln w="19050">
              <a:solidFill>
                <a:schemeClr val="tx2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BC3E5028-DB63-4E59-9860-F47313164A1A}"/>
                </a:ext>
              </a:extLst>
            </p:cNvPr>
            <p:cNvSpPr txBox="1"/>
            <p:nvPr/>
          </p:nvSpPr>
          <p:spPr>
            <a:xfrm>
              <a:off x="4897729" y="4834222"/>
              <a:ext cx="43317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zh-CN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B8B360C-7770-4726-9B6B-C1B4BF78A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B717-E9BA-4A7B-8005-890C3B5974FA}" type="slidenum">
              <a:rPr lang="zh-CN" altLang="en-US" smtClean="0"/>
              <a:t>3</a:t>
            </a:fld>
            <a:endParaRPr lang="zh-CN" altLang="en-US"/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2E8035E5-E219-4EB2-B477-FC31438616DF}"/>
              </a:ext>
            </a:extLst>
          </p:cNvPr>
          <p:cNvGrpSpPr/>
          <p:nvPr/>
        </p:nvGrpSpPr>
        <p:grpSpPr>
          <a:xfrm>
            <a:off x="9412755" y="4037435"/>
            <a:ext cx="2041710" cy="1902283"/>
            <a:chOff x="9451176" y="3846095"/>
            <a:chExt cx="2341574" cy="2181669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6CA59B63-7FC1-4374-953F-B52457F79F86}"/>
                </a:ext>
              </a:extLst>
            </p:cNvPr>
            <p:cNvSpPr/>
            <p:nvPr/>
          </p:nvSpPr>
          <p:spPr>
            <a:xfrm>
              <a:off x="9451176" y="3877185"/>
              <a:ext cx="2150579" cy="215057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cxnSp>
          <p:nvCxnSpPr>
            <p:cNvPr id="47" name="直接箭头连接符 46">
              <a:extLst>
                <a:ext uri="{FF2B5EF4-FFF2-40B4-BE49-F238E27FC236}">
                  <a16:creationId xmlns:a16="http://schemas.microsoft.com/office/drawing/2014/main" id="{CC1B5A72-457A-4C5C-8351-1FEAC91AD2E0}"/>
                </a:ext>
              </a:extLst>
            </p:cNvPr>
            <p:cNvCxnSpPr>
              <a:cxnSpLocks/>
            </p:cNvCxnSpPr>
            <p:nvPr/>
          </p:nvCxnSpPr>
          <p:spPr>
            <a:xfrm>
              <a:off x="10526465" y="4952474"/>
              <a:ext cx="709128" cy="0"/>
            </a:xfrm>
            <a:prstGeom prst="straightConnector1">
              <a:avLst/>
            </a:prstGeom>
            <a:ln w="19050">
              <a:solidFill>
                <a:srgbClr val="376092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箭头连接符 47">
              <a:extLst>
                <a:ext uri="{FF2B5EF4-FFF2-40B4-BE49-F238E27FC236}">
                  <a16:creationId xmlns:a16="http://schemas.microsoft.com/office/drawing/2014/main" id="{07C8F8D1-03D6-4AC5-9290-99D443D628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26465" y="4275404"/>
              <a:ext cx="709128" cy="677071"/>
            </a:xfrm>
            <a:prstGeom prst="straightConnector1">
              <a:avLst/>
            </a:prstGeom>
            <a:ln w="19050">
              <a:solidFill>
                <a:srgbClr val="376092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箭头连接符 48">
              <a:extLst>
                <a:ext uri="{FF2B5EF4-FFF2-40B4-BE49-F238E27FC236}">
                  <a16:creationId xmlns:a16="http://schemas.microsoft.com/office/drawing/2014/main" id="{857C3F49-5170-404B-89AC-B083511A25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26465" y="4190233"/>
              <a:ext cx="0" cy="762242"/>
            </a:xfrm>
            <a:prstGeom prst="straightConnector1">
              <a:avLst/>
            </a:prstGeom>
            <a:ln w="19050">
              <a:solidFill>
                <a:srgbClr val="376092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箭头连接符 49">
              <a:extLst>
                <a:ext uri="{FF2B5EF4-FFF2-40B4-BE49-F238E27FC236}">
                  <a16:creationId xmlns:a16="http://schemas.microsoft.com/office/drawing/2014/main" id="{7666AE51-6BBC-4CA8-BCD2-2A0977ECDCB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757836" y="4205329"/>
              <a:ext cx="768630" cy="747146"/>
            </a:xfrm>
            <a:prstGeom prst="straightConnector1">
              <a:avLst/>
            </a:prstGeom>
            <a:ln w="19050">
              <a:solidFill>
                <a:srgbClr val="376092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2FD5DED1-F0E3-4207-97D5-B02F4456467B}"/>
                </a:ext>
              </a:extLst>
            </p:cNvPr>
            <p:cNvSpPr txBox="1"/>
            <p:nvPr/>
          </p:nvSpPr>
          <p:spPr>
            <a:xfrm>
              <a:off x="11125287" y="4913111"/>
              <a:ext cx="667463" cy="529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0°</a:t>
              </a:r>
              <a:endParaRPr lang="zh-CN" altLang="en-US" sz="2400" dirty="0"/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EB2F9B6F-8E79-4B95-89B3-644A51DCE97F}"/>
                </a:ext>
              </a:extLst>
            </p:cNvPr>
            <p:cNvSpPr txBox="1"/>
            <p:nvPr/>
          </p:nvSpPr>
          <p:spPr>
            <a:xfrm>
              <a:off x="10945613" y="4292503"/>
              <a:ext cx="817775" cy="529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45°</a:t>
              </a:r>
              <a:endParaRPr lang="zh-CN" altLang="en-US" sz="2400" dirty="0"/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02435233-0A7A-497A-A01D-6A2E0036A0CB}"/>
                </a:ext>
              </a:extLst>
            </p:cNvPr>
            <p:cNvSpPr txBox="1"/>
            <p:nvPr/>
          </p:nvSpPr>
          <p:spPr>
            <a:xfrm>
              <a:off x="10486798" y="3859946"/>
              <a:ext cx="768629" cy="529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90°</a:t>
              </a:r>
              <a:endParaRPr lang="zh-CN" altLang="en-US" sz="2400" dirty="0"/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BC397B23-B167-444D-ACDC-FC9861A7FF26}"/>
                </a:ext>
              </a:extLst>
            </p:cNvPr>
            <p:cNvSpPr txBox="1"/>
            <p:nvPr/>
          </p:nvSpPr>
          <p:spPr>
            <a:xfrm>
              <a:off x="9629804" y="3846095"/>
              <a:ext cx="934142" cy="529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135°</a:t>
              </a:r>
              <a:endParaRPr lang="zh-CN" altLang="en-US" sz="2400" dirty="0"/>
            </a:p>
          </p:txBody>
        </p:sp>
      </p:grpSp>
      <p:sp>
        <p:nvSpPr>
          <p:cNvPr id="55" name="文本框 54">
            <a:extLst>
              <a:ext uri="{FF2B5EF4-FFF2-40B4-BE49-F238E27FC236}">
                <a16:creationId xmlns:a16="http://schemas.microsoft.com/office/drawing/2014/main" id="{A27484F9-7C7C-4AF3-9E55-6883C639C3CF}"/>
              </a:ext>
            </a:extLst>
          </p:cNvPr>
          <p:cNvSpPr txBox="1"/>
          <p:nvPr/>
        </p:nvSpPr>
        <p:spPr>
          <a:xfrm>
            <a:off x="809930" y="1430536"/>
            <a:ext cx="78840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GLCM is defined as the joint probability distribution of the simultaneous appearance of two gray pixels separated by </a:t>
            </a:r>
            <a:r>
              <a:rPr lang="en-US" altLang="zh-CN" sz="2400" i="1" dirty="0"/>
              <a:t>d</a:t>
            </a:r>
            <a:r>
              <a:rPr lang="en-US" altLang="zh-CN" sz="2400" dirty="0"/>
              <a:t> in an image.</a:t>
            </a:r>
          </a:p>
          <a:p>
            <a:r>
              <a:rPr lang="en-US" altLang="zh-CN" sz="2400" dirty="0"/>
              <a:t>The value of the correlation (COR) parameter reaches the maximum when it is calculated based on the GLCM along the image texture direction.</a:t>
            </a:r>
            <a:endParaRPr lang="zh-CN" altLang="en-US" sz="2400" dirty="0"/>
          </a:p>
        </p:txBody>
      </p:sp>
      <p:pic>
        <p:nvPicPr>
          <p:cNvPr id="9" name="音频 8">
            <a:hlinkClick r:id="" action="ppaction://media"/>
            <a:extLst>
              <a:ext uri="{FF2B5EF4-FFF2-40B4-BE49-F238E27FC236}">
                <a16:creationId xmlns:a16="http://schemas.microsoft.com/office/drawing/2014/main" id="{E4D7B7D8-2A74-410D-BCF4-1D841EB9C9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699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63215"/>
    </mc:Choice>
    <mc:Fallback>
      <p:transition advTm="632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A2B0FB-5D64-447A-8804-6259074B0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/>
              <a:t>Threshold selection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A80EB1C-8D57-47AD-9022-EC0704EB1C3D}"/>
                  </a:ext>
                </a:extLst>
              </p:cNvPr>
              <p:cNvSpPr txBox="1"/>
              <p:nvPr/>
            </p:nvSpPr>
            <p:spPr>
              <a:xfrm>
                <a:off x="617200" y="1365249"/>
                <a:ext cx="666204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𝑖𝑓𝑓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𝐶𝑂𝑅𝐻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𝐶𝑂𝑅𝑉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A80EB1C-8D57-47AD-9022-EC0704EB1C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00" y="1365249"/>
                <a:ext cx="6662048" cy="461665"/>
              </a:xfrm>
              <a:prstGeom prst="rect">
                <a:avLst/>
              </a:prstGeom>
              <a:blipFill>
                <a:blip r:embed="rId4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460C6A9-1D5C-462D-9D08-15324318DD42}"/>
                  </a:ext>
                </a:extLst>
              </p:cNvPr>
              <p:cNvSpPr txBox="1"/>
              <p:nvPr/>
            </p:nvSpPr>
            <p:spPr>
              <a:xfrm>
                <a:off x="858664" y="1953223"/>
                <a:ext cx="3089560" cy="12714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𝑑𝑖𝑟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h𝑜𝑟</m:t>
                              </m:r>
                            </m:e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𝑣𝑒𝑟</m:t>
                              </m:r>
                            </m:e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𝑢𝑛𝑐𝑒𝑟𝑡𝑎𝑖𝑛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460C6A9-1D5C-462D-9D08-15324318D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664" y="1953223"/>
                <a:ext cx="3089560" cy="12714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1CB6979F-4773-4B29-9B61-EA3BB3AF7A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1766" y="1596081"/>
            <a:ext cx="3243921" cy="147795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A12546B-70C4-46A2-A391-035DF03EA45A}"/>
              </a:ext>
            </a:extLst>
          </p:cNvPr>
          <p:cNvSpPr txBox="1"/>
          <p:nvPr/>
        </p:nvSpPr>
        <p:spPr>
          <a:xfrm>
            <a:off x="1037884" y="3783965"/>
            <a:ext cx="101162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When </a:t>
            </a:r>
            <a:r>
              <a:rPr lang="en-US" altLang="zh-CN" sz="2400" i="1" dirty="0" err="1"/>
              <a:t>dir</a:t>
            </a:r>
            <a:r>
              <a:rPr lang="en-US" altLang="zh-CN" sz="2400" dirty="0"/>
              <a:t> is </a:t>
            </a:r>
            <a:r>
              <a:rPr lang="en-US" altLang="zh-CN" sz="2400" i="1" dirty="0" err="1"/>
              <a:t>hor</a:t>
            </a:r>
            <a:r>
              <a:rPr lang="en-US" altLang="zh-CN" sz="2400" dirty="0"/>
              <a:t>, only QT, BTH and TTH will be contained in intra partition pattern list, BTV and TTV will be pruned.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When </a:t>
            </a:r>
            <a:r>
              <a:rPr lang="en-US" altLang="zh-CN" sz="2400" i="1" dirty="0" err="1"/>
              <a:t>dir</a:t>
            </a:r>
            <a:r>
              <a:rPr lang="en-US" altLang="zh-CN" sz="2400" dirty="0"/>
              <a:t> is </a:t>
            </a:r>
            <a:r>
              <a:rPr lang="en-US" altLang="zh-CN" sz="2400" i="1" dirty="0" err="1"/>
              <a:t>ver</a:t>
            </a:r>
            <a:r>
              <a:rPr lang="en-US" altLang="zh-CN" sz="2400" dirty="0"/>
              <a:t>, only QT, BTV and TTV will be contained in intra partition pattern list, BTH and TTH will be pruned.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When </a:t>
            </a:r>
            <a:r>
              <a:rPr lang="en-US" altLang="zh-CN" sz="2400" i="1" dirty="0" err="1"/>
              <a:t>dir</a:t>
            </a:r>
            <a:r>
              <a:rPr lang="en-US" altLang="zh-CN" sz="2400" dirty="0"/>
              <a:t> is </a:t>
            </a:r>
            <a:r>
              <a:rPr lang="en-US" altLang="zh-CN" sz="2400" i="1" dirty="0"/>
              <a:t>uncertain</a:t>
            </a:r>
            <a:r>
              <a:rPr lang="en-US" altLang="zh-CN" sz="2400" dirty="0"/>
              <a:t>, QT, BTH, BTV, TTH and TTV will all be contained in intra partition pattern list, no pattern will be pruned.</a:t>
            </a:r>
            <a:endParaRPr lang="zh-CN" altLang="en-US" sz="24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7DC40E0-85B0-42F0-B644-8AE9C12A2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B717-E9BA-4A7B-8005-890C3B5974FA}" type="slidenum">
              <a:rPr lang="zh-CN" altLang="en-US" smtClean="0"/>
              <a:t>4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A854EEA-6AEA-419F-AF9D-C2546EF6D288}"/>
                  </a:ext>
                </a:extLst>
              </p:cNvPr>
              <p:cNvSpPr txBox="1"/>
              <p:nvPr/>
            </p:nvSpPr>
            <p:spPr>
              <a:xfrm>
                <a:off x="3952568" y="2014500"/>
                <a:ext cx="3588774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𝑑𝑖𝑓𝑓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𝑡h𝑟𝑒𝑠h𝑜𝑙𝑑</m:t>
                    </m:r>
                  </m:oMath>
                </a14:m>
                <a:r>
                  <a:rPr lang="en-US" altLang="zh-CN" sz="2400" b="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𝑑𝑖𝑓𝑓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&lt;−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𝑡h𝑟𝑒𝑠h𝑜𝑙𝑑</m:t>
                      </m:r>
                      <m:r>
                        <a:rPr lang="en-US" altLang="zh-C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zh-CN" sz="2400" dirty="0"/>
              </a:p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𝑜𝑡h𝑒𝑟𝑤𝑖𝑠𝑒</m:t>
                    </m:r>
                  </m:oMath>
                </a14:m>
                <a:r>
                  <a:rPr lang="en-US" altLang="zh-CN" sz="2400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A854EEA-6AEA-419F-AF9D-C2546EF6D2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568" y="2014500"/>
                <a:ext cx="3588774" cy="1200329"/>
              </a:xfrm>
              <a:prstGeom prst="rect">
                <a:avLst/>
              </a:prstGeom>
              <a:blipFill>
                <a:blip r:embed="rId7"/>
                <a:stretch>
                  <a:fillRect l="-1358" t="-4061" b="-10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音频 10">
            <a:hlinkClick r:id="" action="ppaction://media"/>
            <a:extLst>
              <a:ext uri="{FF2B5EF4-FFF2-40B4-BE49-F238E27FC236}">
                <a16:creationId xmlns:a16="http://schemas.microsoft.com/office/drawing/2014/main" id="{465F77B3-DC64-4E25-8470-83C9A366D7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002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46640"/>
    </mc:Choice>
    <mc:Fallback>
      <p:transition advTm="46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4950391-212D-4FB1-A359-4F1DE39183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706" y="2020186"/>
            <a:ext cx="8180588" cy="470128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98A2B0FB-5D64-447A-8804-6259074B0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/>
              <a:t>Result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5145888-7843-4C1F-B533-EDC902A45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B717-E9BA-4A7B-8005-890C3B5974FA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A85246E-C6DC-4032-8B24-8E8D0B52FFF0}"/>
              </a:ext>
            </a:extLst>
          </p:cNvPr>
          <p:cNvSpPr txBox="1"/>
          <p:nvPr/>
        </p:nvSpPr>
        <p:spPr>
          <a:xfrm>
            <a:off x="504567" y="1109608"/>
            <a:ext cx="11182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Experimental results show that the proposed algorithm could achieve 53.57% encoding time saving with negligible quality loss compared with VTM-2.0</a:t>
            </a:r>
            <a:endParaRPr lang="zh-CN" altLang="en-US" sz="2400" dirty="0"/>
          </a:p>
        </p:txBody>
      </p:sp>
      <p:pic>
        <p:nvPicPr>
          <p:cNvPr id="4" name="音频 3">
            <a:hlinkClick r:id="" action="ppaction://media"/>
            <a:extLst>
              <a:ext uri="{FF2B5EF4-FFF2-40B4-BE49-F238E27FC236}">
                <a16:creationId xmlns:a16="http://schemas.microsoft.com/office/drawing/2014/main" id="{4B0EA70D-0F2E-4B9E-81BF-F3986EF208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52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5761"/>
    </mc:Choice>
    <mc:Fallback>
      <p:transition advTm="257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A0B59F9-F50D-472D-BF7D-E94ACF4CE831}"/>
              </a:ext>
            </a:extLst>
          </p:cNvPr>
          <p:cNvSpPr/>
          <p:nvPr/>
        </p:nvSpPr>
        <p:spPr>
          <a:xfrm>
            <a:off x="0" y="1725912"/>
            <a:ext cx="12192000" cy="2862470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4800" b="1" dirty="0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D78DA64F-5150-4123-A9B0-0C7BE7AD345F}"/>
              </a:ext>
            </a:extLst>
          </p:cNvPr>
          <p:cNvCxnSpPr>
            <a:cxnSpLocks/>
          </p:cNvCxnSpPr>
          <p:nvPr/>
        </p:nvCxnSpPr>
        <p:spPr>
          <a:xfrm>
            <a:off x="0" y="1641387"/>
            <a:ext cx="12192000" cy="0"/>
          </a:xfrm>
          <a:prstGeom prst="line">
            <a:avLst/>
          </a:prstGeom>
          <a:ln w="19050">
            <a:solidFill>
              <a:srgbClr val="3760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28E3F36D-787C-472C-9DDC-31E7EFFCF88C}"/>
              </a:ext>
            </a:extLst>
          </p:cNvPr>
          <p:cNvCxnSpPr>
            <a:cxnSpLocks/>
          </p:cNvCxnSpPr>
          <p:nvPr/>
        </p:nvCxnSpPr>
        <p:spPr>
          <a:xfrm>
            <a:off x="0" y="4672908"/>
            <a:ext cx="12192000" cy="0"/>
          </a:xfrm>
          <a:prstGeom prst="line">
            <a:avLst/>
          </a:prstGeom>
          <a:ln w="19050">
            <a:solidFill>
              <a:srgbClr val="3760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9B2E8AF-E279-41D1-975A-2316ABC49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B717-E9BA-4A7B-8005-890C3B5974FA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6F338FB-52D2-4AD5-B617-C687D22BE14D}"/>
              </a:ext>
            </a:extLst>
          </p:cNvPr>
          <p:cNvSpPr txBox="1"/>
          <p:nvPr/>
        </p:nvSpPr>
        <p:spPr>
          <a:xfrm>
            <a:off x="0" y="242303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altLang="zh-CN" sz="4000" b="1" dirty="0">
                <a:solidFill>
                  <a:schemeClr val="bg1"/>
                </a:solidFill>
              </a:rPr>
              <a:t>Fast GLCM-based Intra Block Partition for VVC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43A163D-A14E-43D8-9DC8-0AA1E5BDBEBA}"/>
              </a:ext>
            </a:extLst>
          </p:cNvPr>
          <p:cNvSpPr txBox="1"/>
          <p:nvPr/>
        </p:nvSpPr>
        <p:spPr>
          <a:xfrm>
            <a:off x="0" y="3183372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altLang="zh-CN" sz="4800" b="1" dirty="0">
                <a:solidFill>
                  <a:srgbClr val="FFC000"/>
                </a:solidFill>
              </a:rPr>
              <a:t>Thanks</a:t>
            </a:r>
            <a:endParaRPr lang="zh-CN" altLang="en-US" sz="4800" b="1" dirty="0">
              <a:solidFill>
                <a:srgbClr val="FFC000"/>
              </a:solidFill>
            </a:endParaRPr>
          </a:p>
        </p:txBody>
      </p:sp>
      <p:pic>
        <p:nvPicPr>
          <p:cNvPr id="3" name="音频 2">
            <a:hlinkClick r:id="" action="ppaction://media"/>
            <a:extLst>
              <a:ext uri="{FF2B5EF4-FFF2-40B4-BE49-F238E27FC236}">
                <a16:creationId xmlns:a16="http://schemas.microsoft.com/office/drawing/2014/main" id="{F8D32048-B2C5-45E1-BC80-7C07FF9A4C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71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624"/>
    </mc:Choice>
    <mc:Fallback>
      <p:transition advTm="3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蓝色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微软雅黑+Times">
      <a:majorFont>
        <a:latin typeface="Times New Roman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266</Words>
  <Application>Microsoft Office PowerPoint</Application>
  <PresentationFormat>宽屏</PresentationFormat>
  <Paragraphs>40</Paragraphs>
  <Slides>6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等线</vt:lpstr>
      <vt:lpstr>微软雅黑</vt:lpstr>
      <vt:lpstr>微软雅黑</vt:lpstr>
      <vt:lpstr>Arial</vt:lpstr>
      <vt:lpstr>Cambria Math</vt:lpstr>
      <vt:lpstr>Times New Roman</vt:lpstr>
      <vt:lpstr>Office 主题​​</vt:lpstr>
      <vt:lpstr>PowerPoint 演示文稿</vt:lpstr>
      <vt:lpstr>Block partition in VVC </vt:lpstr>
      <vt:lpstr>Gray level co-occurrence matrix (GLCM)</vt:lpstr>
      <vt:lpstr>Threshold selection</vt:lpstr>
      <vt:lpstr>Result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zhanghc</dc:creator>
  <cp:lastModifiedBy>zhanghc</cp:lastModifiedBy>
  <cp:revision>81</cp:revision>
  <dcterms:created xsi:type="dcterms:W3CDTF">2021-01-24T16:10:42Z</dcterms:created>
  <dcterms:modified xsi:type="dcterms:W3CDTF">2021-02-25T12:13:15Z</dcterms:modified>
</cp:coreProperties>
</file>