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5"/>
  </p:notesMasterIdLst>
  <p:sldIdLst>
    <p:sldId id="302" r:id="rId3"/>
    <p:sldId id="352" r:id="rId4"/>
    <p:sldId id="366" r:id="rId5"/>
    <p:sldId id="359" r:id="rId6"/>
    <p:sldId id="367" r:id="rId7"/>
    <p:sldId id="368" r:id="rId8"/>
    <p:sldId id="353" r:id="rId9"/>
    <p:sldId id="327" r:id="rId10"/>
    <p:sldId id="328" r:id="rId11"/>
    <p:sldId id="329" r:id="rId12"/>
    <p:sldId id="330" r:id="rId13"/>
    <p:sldId id="354" r:id="rId14"/>
    <p:sldId id="307" r:id="rId15"/>
    <p:sldId id="315" r:id="rId16"/>
    <p:sldId id="286" r:id="rId17"/>
    <p:sldId id="321" r:id="rId18"/>
    <p:sldId id="332" r:id="rId19"/>
    <p:sldId id="333" r:id="rId20"/>
    <p:sldId id="320" r:id="rId21"/>
    <p:sldId id="312" r:id="rId22"/>
    <p:sldId id="355" r:id="rId23"/>
    <p:sldId id="340" r:id="rId24"/>
    <p:sldId id="341" r:id="rId25"/>
    <p:sldId id="342" r:id="rId26"/>
    <p:sldId id="334" r:id="rId27"/>
    <p:sldId id="316" r:id="rId28"/>
    <p:sldId id="344" r:id="rId29"/>
    <p:sldId id="346" r:id="rId30"/>
    <p:sldId id="347" r:id="rId31"/>
    <p:sldId id="356" r:id="rId32"/>
    <p:sldId id="285" r:id="rId33"/>
    <p:sldId id="36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654" autoAdjust="0"/>
    <p:restoredTop sz="93460" autoAdjust="0"/>
  </p:normalViewPr>
  <p:slideViewPr>
    <p:cSldViewPr snapToGrid="0">
      <p:cViewPr varScale="1">
        <p:scale>
          <a:sx n="59" d="100"/>
          <a:sy n="59" d="100"/>
        </p:scale>
        <p:origin x="1044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2283;&#38555;&#26371;&#35696;\ICASSP2018\audio2vec\&#27963;&#38913;&#31807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2283;&#38555;&#26371;&#35696;\ICASSP2018\audio2vec\&#27963;&#38913;&#31807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2283;&#38555;&#26371;&#35696;\ICASSP2018\audio2vec\&#27963;&#38913;&#31807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工作表2!$Q$21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工作表2!$R$20:$U$20</c:f>
              <c:strCache>
                <c:ptCount val="4"/>
                <c:pt idx="0">
                  <c:v>FRE</c:v>
                </c:pt>
                <c:pt idx="1">
                  <c:v>GER</c:v>
                </c:pt>
                <c:pt idx="2">
                  <c:v>CZE</c:v>
                </c:pt>
                <c:pt idx="3">
                  <c:v>ESP</c:v>
                </c:pt>
              </c:strCache>
            </c:strRef>
          </c:cat>
          <c:val>
            <c:numRef>
              <c:f>工作表2!$R$21:$U$21</c:f>
              <c:numCache>
                <c:formatCode>General</c:formatCode>
                <c:ptCount val="4"/>
                <c:pt idx="0">
                  <c:v>0.22</c:v>
                </c:pt>
                <c:pt idx="1">
                  <c:v>0.18</c:v>
                </c:pt>
                <c:pt idx="2">
                  <c:v>0.09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6D-4EE1-B5C5-13FDF6A01584}"/>
            </c:ext>
          </c:extLst>
        </c:ser>
        <c:ser>
          <c:idx val="1"/>
          <c:order val="1"/>
          <c:tx>
            <c:strRef>
              <c:f>工作表2!$Q$22</c:f>
              <c:strCache>
                <c:ptCount val="1"/>
                <c:pt idx="0">
                  <c:v>SA (target language)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工作表2!$R$20:$U$20</c:f>
              <c:strCache>
                <c:ptCount val="4"/>
                <c:pt idx="0">
                  <c:v>FRE</c:v>
                </c:pt>
                <c:pt idx="1">
                  <c:v>GER</c:v>
                </c:pt>
                <c:pt idx="2">
                  <c:v>CZE</c:v>
                </c:pt>
                <c:pt idx="3">
                  <c:v>ESP</c:v>
                </c:pt>
              </c:strCache>
            </c:strRef>
          </c:cat>
          <c:val>
            <c:numRef>
              <c:f>工作表2!$R$22:$U$22</c:f>
              <c:numCache>
                <c:formatCode>General</c:formatCode>
                <c:ptCount val="4"/>
                <c:pt idx="0">
                  <c:v>0.03</c:v>
                </c:pt>
                <c:pt idx="1">
                  <c:v>0.01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6D-4EE1-B5C5-13FDF6A01584}"/>
            </c:ext>
          </c:extLst>
        </c:ser>
        <c:ser>
          <c:idx val="2"/>
          <c:order val="2"/>
          <c:tx>
            <c:strRef>
              <c:f>工作表2!$Q$23</c:f>
              <c:strCache>
                <c:ptCount val="1"/>
                <c:pt idx="0">
                  <c:v>SA (source language)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cat>
            <c:strRef>
              <c:f>工作表2!$R$20:$U$20</c:f>
              <c:strCache>
                <c:ptCount val="4"/>
                <c:pt idx="0">
                  <c:v>FRE</c:v>
                </c:pt>
                <c:pt idx="1">
                  <c:v>GER</c:v>
                </c:pt>
                <c:pt idx="2">
                  <c:v>CZE</c:v>
                </c:pt>
                <c:pt idx="3">
                  <c:v>ESP</c:v>
                </c:pt>
              </c:strCache>
            </c:strRef>
          </c:cat>
          <c:val>
            <c:numRef>
              <c:f>工作表2!$R$23:$U$23</c:f>
              <c:numCache>
                <c:formatCode>General</c:formatCode>
                <c:ptCount val="4"/>
                <c:pt idx="0">
                  <c:v>0.26</c:v>
                </c:pt>
                <c:pt idx="1">
                  <c:v>0.24</c:v>
                </c:pt>
                <c:pt idx="2">
                  <c:v>0.06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6D-4EE1-B5C5-13FDF6A01584}"/>
            </c:ext>
          </c:extLst>
        </c:ser>
        <c:ser>
          <c:idx val="4"/>
          <c:order val="3"/>
          <c:tx>
            <c:strRef>
              <c:f>工作表2!$Q$25</c:f>
              <c:strCache>
                <c:ptCount val="1"/>
                <c:pt idx="0">
                  <c:v>SA (source language + 2K target)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cat>
            <c:strRef>
              <c:f>工作表2!$R$20:$U$20</c:f>
              <c:strCache>
                <c:ptCount val="4"/>
                <c:pt idx="0">
                  <c:v>FRE</c:v>
                </c:pt>
                <c:pt idx="1">
                  <c:v>GER</c:v>
                </c:pt>
                <c:pt idx="2">
                  <c:v>CZE</c:v>
                </c:pt>
                <c:pt idx="3">
                  <c:v>ESP</c:v>
                </c:pt>
              </c:strCache>
            </c:strRef>
          </c:cat>
          <c:val>
            <c:numRef>
              <c:f>工作表2!$R$25:$U$25</c:f>
              <c:numCache>
                <c:formatCode>General</c:formatCode>
                <c:ptCount val="4"/>
                <c:pt idx="0">
                  <c:v>0.26</c:v>
                </c:pt>
                <c:pt idx="1">
                  <c:v>0.25</c:v>
                </c:pt>
                <c:pt idx="2">
                  <c:v>0.1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6D-4EE1-B5C5-13FDF6A01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586616"/>
        <c:axId val="171585632"/>
      </c:barChart>
      <c:catAx>
        <c:axId val="17158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1585632"/>
        <c:crosses val="autoZero"/>
        <c:auto val="1"/>
        <c:lblAlgn val="ctr"/>
        <c:lblOffset val="100"/>
        <c:noMultiLvlLbl val="0"/>
      </c:catAx>
      <c:valAx>
        <c:axId val="17158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2400"/>
                  <a:t>MAP</a:t>
                </a:r>
                <a:endParaRPr lang="zh-TW" altLang="en-US" sz="2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#,##0.00_);[Red]\(#,##0.0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1586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工作表2!$Q$21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工作表2!$R$20:$U$20</c:f>
              <c:strCache>
                <c:ptCount val="4"/>
                <c:pt idx="0">
                  <c:v>FRE</c:v>
                </c:pt>
                <c:pt idx="1">
                  <c:v>GER</c:v>
                </c:pt>
                <c:pt idx="2">
                  <c:v>CZE</c:v>
                </c:pt>
                <c:pt idx="3">
                  <c:v>ESP</c:v>
                </c:pt>
              </c:strCache>
            </c:strRef>
          </c:cat>
          <c:val>
            <c:numRef>
              <c:f>工作表2!$R$21:$U$21</c:f>
              <c:numCache>
                <c:formatCode>General</c:formatCode>
                <c:ptCount val="4"/>
                <c:pt idx="0">
                  <c:v>0.22</c:v>
                </c:pt>
                <c:pt idx="1">
                  <c:v>0.18</c:v>
                </c:pt>
                <c:pt idx="2">
                  <c:v>0.09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6D-4EE1-B5C5-13FDF6A01584}"/>
            </c:ext>
          </c:extLst>
        </c:ser>
        <c:ser>
          <c:idx val="1"/>
          <c:order val="1"/>
          <c:tx>
            <c:strRef>
              <c:f>工作表2!$Q$22</c:f>
              <c:strCache>
                <c:ptCount val="1"/>
                <c:pt idx="0">
                  <c:v>SA (target language)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工作表2!$R$20:$U$20</c:f>
              <c:strCache>
                <c:ptCount val="4"/>
                <c:pt idx="0">
                  <c:v>FRE</c:v>
                </c:pt>
                <c:pt idx="1">
                  <c:v>GER</c:v>
                </c:pt>
                <c:pt idx="2">
                  <c:v>CZE</c:v>
                </c:pt>
                <c:pt idx="3">
                  <c:v>ESP</c:v>
                </c:pt>
              </c:strCache>
            </c:strRef>
          </c:cat>
          <c:val>
            <c:numRef>
              <c:f>工作表2!$R$22:$U$22</c:f>
              <c:numCache>
                <c:formatCode>General</c:formatCode>
                <c:ptCount val="4"/>
                <c:pt idx="0">
                  <c:v>0.03</c:v>
                </c:pt>
                <c:pt idx="1">
                  <c:v>0.01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6D-4EE1-B5C5-13FDF6A01584}"/>
            </c:ext>
          </c:extLst>
        </c:ser>
        <c:ser>
          <c:idx val="2"/>
          <c:order val="2"/>
          <c:tx>
            <c:strRef>
              <c:f>工作表2!$Q$23</c:f>
              <c:strCache>
                <c:ptCount val="1"/>
                <c:pt idx="0">
                  <c:v>SA (source language)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cat>
            <c:strRef>
              <c:f>工作表2!$R$20:$U$20</c:f>
              <c:strCache>
                <c:ptCount val="4"/>
                <c:pt idx="0">
                  <c:v>FRE</c:v>
                </c:pt>
                <c:pt idx="1">
                  <c:v>GER</c:v>
                </c:pt>
                <c:pt idx="2">
                  <c:v>CZE</c:v>
                </c:pt>
                <c:pt idx="3">
                  <c:v>ESP</c:v>
                </c:pt>
              </c:strCache>
            </c:strRef>
          </c:cat>
          <c:val>
            <c:numRef>
              <c:f>工作表2!$R$23:$U$23</c:f>
              <c:numCache>
                <c:formatCode>General</c:formatCode>
                <c:ptCount val="4"/>
                <c:pt idx="0">
                  <c:v>0.26</c:v>
                </c:pt>
                <c:pt idx="1">
                  <c:v>0.24</c:v>
                </c:pt>
                <c:pt idx="2">
                  <c:v>0.06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6D-4EE1-B5C5-13FDF6A01584}"/>
            </c:ext>
          </c:extLst>
        </c:ser>
        <c:ser>
          <c:idx val="4"/>
          <c:order val="3"/>
          <c:tx>
            <c:strRef>
              <c:f>工作表2!$Q$25</c:f>
              <c:strCache>
                <c:ptCount val="1"/>
                <c:pt idx="0">
                  <c:v>SA (source language + 2K target)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cat>
            <c:strRef>
              <c:f>工作表2!$R$20:$U$20</c:f>
              <c:strCache>
                <c:ptCount val="4"/>
                <c:pt idx="0">
                  <c:v>FRE</c:v>
                </c:pt>
                <c:pt idx="1">
                  <c:v>GER</c:v>
                </c:pt>
                <c:pt idx="2">
                  <c:v>CZE</c:v>
                </c:pt>
                <c:pt idx="3">
                  <c:v>ESP</c:v>
                </c:pt>
              </c:strCache>
            </c:strRef>
          </c:cat>
          <c:val>
            <c:numRef>
              <c:f>工作表2!$R$25:$U$25</c:f>
              <c:numCache>
                <c:formatCode>General</c:formatCode>
                <c:ptCount val="4"/>
                <c:pt idx="0">
                  <c:v>0.26</c:v>
                </c:pt>
                <c:pt idx="1">
                  <c:v>0.25</c:v>
                </c:pt>
                <c:pt idx="2">
                  <c:v>0.1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6D-4EE1-B5C5-13FDF6A01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586616"/>
        <c:axId val="171585632"/>
      </c:barChart>
      <c:catAx>
        <c:axId val="17158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1585632"/>
        <c:crosses val="autoZero"/>
        <c:auto val="1"/>
        <c:lblAlgn val="ctr"/>
        <c:lblOffset val="100"/>
        <c:noMultiLvlLbl val="0"/>
      </c:catAx>
      <c:valAx>
        <c:axId val="17158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2400"/>
                  <a:t>MAP</a:t>
                </a:r>
                <a:endParaRPr lang="zh-TW" altLang="en-US" sz="2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#,##0.00_);[Red]\(#,##0.0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1586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工作表2!$Q$21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工作表2!$R$20:$U$20</c:f>
              <c:strCache>
                <c:ptCount val="4"/>
                <c:pt idx="0">
                  <c:v>FRE</c:v>
                </c:pt>
                <c:pt idx="1">
                  <c:v>GER</c:v>
                </c:pt>
                <c:pt idx="2">
                  <c:v>CZE</c:v>
                </c:pt>
                <c:pt idx="3">
                  <c:v>ESP</c:v>
                </c:pt>
              </c:strCache>
            </c:strRef>
          </c:cat>
          <c:val>
            <c:numRef>
              <c:f>工作表2!$R$21:$U$21</c:f>
              <c:numCache>
                <c:formatCode>General</c:formatCode>
                <c:ptCount val="4"/>
                <c:pt idx="0">
                  <c:v>0.22</c:v>
                </c:pt>
                <c:pt idx="1">
                  <c:v>0.18</c:v>
                </c:pt>
                <c:pt idx="2">
                  <c:v>0.09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6D-4EE1-B5C5-13FDF6A01584}"/>
            </c:ext>
          </c:extLst>
        </c:ser>
        <c:ser>
          <c:idx val="1"/>
          <c:order val="1"/>
          <c:tx>
            <c:strRef>
              <c:f>工作表2!$Q$22</c:f>
              <c:strCache>
                <c:ptCount val="1"/>
                <c:pt idx="0">
                  <c:v>SA (target language)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工作表2!$R$20:$U$20</c:f>
              <c:strCache>
                <c:ptCount val="4"/>
                <c:pt idx="0">
                  <c:v>FRE</c:v>
                </c:pt>
                <c:pt idx="1">
                  <c:v>GER</c:v>
                </c:pt>
                <c:pt idx="2">
                  <c:v>CZE</c:v>
                </c:pt>
                <c:pt idx="3">
                  <c:v>ESP</c:v>
                </c:pt>
              </c:strCache>
            </c:strRef>
          </c:cat>
          <c:val>
            <c:numRef>
              <c:f>工作表2!$R$22:$U$22</c:f>
              <c:numCache>
                <c:formatCode>General</c:formatCode>
                <c:ptCount val="4"/>
                <c:pt idx="0">
                  <c:v>0.03</c:v>
                </c:pt>
                <c:pt idx="1">
                  <c:v>0.01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6D-4EE1-B5C5-13FDF6A01584}"/>
            </c:ext>
          </c:extLst>
        </c:ser>
        <c:ser>
          <c:idx val="2"/>
          <c:order val="2"/>
          <c:tx>
            <c:strRef>
              <c:f>工作表2!$Q$23</c:f>
              <c:strCache>
                <c:ptCount val="1"/>
                <c:pt idx="0">
                  <c:v>SA (source language)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cat>
            <c:strRef>
              <c:f>工作表2!$R$20:$U$20</c:f>
              <c:strCache>
                <c:ptCount val="4"/>
                <c:pt idx="0">
                  <c:v>FRE</c:v>
                </c:pt>
                <c:pt idx="1">
                  <c:v>GER</c:v>
                </c:pt>
                <c:pt idx="2">
                  <c:v>CZE</c:v>
                </c:pt>
                <c:pt idx="3">
                  <c:v>ESP</c:v>
                </c:pt>
              </c:strCache>
            </c:strRef>
          </c:cat>
          <c:val>
            <c:numRef>
              <c:f>工作表2!$R$23:$U$23</c:f>
              <c:numCache>
                <c:formatCode>General</c:formatCode>
                <c:ptCount val="4"/>
                <c:pt idx="0">
                  <c:v>0.26</c:v>
                </c:pt>
                <c:pt idx="1">
                  <c:v>0.24</c:v>
                </c:pt>
                <c:pt idx="2">
                  <c:v>0.06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6D-4EE1-B5C5-13FDF6A01584}"/>
            </c:ext>
          </c:extLst>
        </c:ser>
        <c:ser>
          <c:idx val="4"/>
          <c:order val="3"/>
          <c:tx>
            <c:strRef>
              <c:f>工作表2!$Q$25</c:f>
              <c:strCache>
                <c:ptCount val="1"/>
                <c:pt idx="0">
                  <c:v>SA (source language + 2K target)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cat>
            <c:strRef>
              <c:f>工作表2!$R$20:$U$20</c:f>
              <c:strCache>
                <c:ptCount val="4"/>
                <c:pt idx="0">
                  <c:v>FRE</c:v>
                </c:pt>
                <c:pt idx="1">
                  <c:v>GER</c:v>
                </c:pt>
                <c:pt idx="2">
                  <c:v>CZE</c:v>
                </c:pt>
                <c:pt idx="3">
                  <c:v>ESP</c:v>
                </c:pt>
              </c:strCache>
            </c:strRef>
          </c:cat>
          <c:val>
            <c:numRef>
              <c:f>工作表2!$R$25:$U$25</c:f>
              <c:numCache>
                <c:formatCode>General</c:formatCode>
                <c:ptCount val="4"/>
                <c:pt idx="0">
                  <c:v>0.26</c:v>
                </c:pt>
                <c:pt idx="1">
                  <c:v>0.25</c:v>
                </c:pt>
                <c:pt idx="2">
                  <c:v>0.1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6D-4EE1-B5C5-13FDF6A01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586616"/>
        <c:axId val="171585632"/>
      </c:barChart>
      <c:catAx>
        <c:axId val="17158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1585632"/>
        <c:crosses val="autoZero"/>
        <c:auto val="1"/>
        <c:lblAlgn val="ctr"/>
        <c:lblOffset val="100"/>
        <c:noMultiLvlLbl val="0"/>
      </c:catAx>
      <c:valAx>
        <c:axId val="17158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2400"/>
                  <a:t>MAP</a:t>
                </a:r>
                <a:endParaRPr lang="zh-TW" altLang="en-US" sz="2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#,##0.00_);[Red]\(#,##0.0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1586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C2DB2-F6F0-4E62-8441-2B488400286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402ED72-6629-4CAC-AA61-210D712B2A45}">
      <dgm:prSet phldrT="[文字]" custT="1"/>
      <dgm:spPr/>
      <dgm:t>
        <a:bodyPr/>
        <a:lstStyle/>
        <a:p>
          <a:r>
            <a:rPr lang="en-US" altLang="zh-TW" sz="3200" dirty="0"/>
            <a:t>Introduction</a:t>
          </a:r>
          <a:endParaRPr lang="zh-TW" altLang="en-US" sz="3200" dirty="0"/>
        </a:p>
      </dgm:t>
    </dgm:pt>
    <dgm:pt modelId="{25E80D7A-A8D1-433A-B4D5-8E1540B7B124}" type="parTrans" cxnId="{6AFBE7C5-38A6-445F-8169-4B3DA8AE1481}">
      <dgm:prSet/>
      <dgm:spPr/>
      <dgm:t>
        <a:bodyPr/>
        <a:lstStyle/>
        <a:p>
          <a:endParaRPr lang="zh-TW" altLang="en-US"/>
        </a:p>
      </dgm:t>
    </dgm:pt>
    <dgm:pt modelId="{98320EDC-2496-4D34-862F-7904FDB64627}" type="sibTrans" cxnId="{6AFBE7C5-38A6-445F-8169-4B3DA8AE1481}">
      <dgm:prSet/>
      <dgm:spPr/>
      <dgm:t>
        <a:bodyPr/>
        <a:lstStyle/>
        <a:p>
          <a:endParaRPr lang="zh-TW" altLang="en-US"/>
        </a:p>
      </dgm:t>
    </dgm:pt>
    <dgm:pt modelId="{7C8A94B6-A3B3-452C-8659-693E0465B88A}">
      <dgm:prSet phldrT="[文字]" custT="1"/>
      <dgm:spPr/>
      <dgm:t>
        <a:bodyPr/>
        <a:lstStyle/>
        <a:p>
          <a:r>
            <a:rPr lang="en-US" altLang="zh-TW" sz="3200" dirty="0"/>
            <a:t>Training of Audio Word2vec</a:t>
          </a:r>
          <a:endParaRPr lang="zh-TW" altLang="en-US" sz="3200" dirty="0"/>
        </a:p>
      </dgm:t>
    </dgm:pt>
    <dgm:pt modelId="{780208BB-804B-4AD2-A5F7-CF7C37DEA7B8}" type="parTrans" cxnId="{B821A863-6BB1-4DC6-8DB1-0C39319A38BB}">
      <dgm:prSet/>
      <dgm:spPr/>
      <dgm:t>
        <a:bodyPr/>
        <a:lstStyle/>
        <a:p>
          <a:endParaRPr lang="zh-TW" altLang="en-US"/>
        </a:p>
      </dgm:t>
    </dgm:pt>
    <dgm:pt modelId="{6E980286-B0B7-4093-99BB-DCE4B880935E}" type="sibTrans" cxnId="{B821A863-6BB1-4DC6-8DB1-0C39319A38BB}">
      <dgm:prSet/>
      <dgm:spPr/>
      <dgm:t>
        <a:bodyPr/>
        <a:lstStyle/>
        <a:p>
          <a:endParaRPr lang="zh-TW" altLang="en-US"/>
        </a:p>
      </dgm:t>
    </dgm:pt>
    <dgm:pt modelId="{BC44A548-ECF0-476F-B205-7DC4842FF6D8}">
      <dgm:prSet phldrT="[文字]" custT="1"/>
      <dgm:spPr/>
      <dgm:t>
        <a:bodyPr/>
        <a:lstStyle/>
        <a:p>
          <a:r>
            <a:rPr lang="en-US" altLang="zh-TW" sz="3200" dirty="0"/>
            <a:t>Language Transfer</a:t>
          </a:r>
          <a:endParaRPr lang="zh-TW" altLang="en-US" sz="3200" dirty="0"/>
        </a:p>
      </dgm:t>
    </dgm:pt>
    <dgm:pt modelId="{7EB6101D-2835-49DF-896C-A0EDE157C190}" type="parTrans" cxnId="{6CDF2CEC-CE7E-468A-99E4-29CA84C432A6}">
      <dgm:prSet/>
      <dgm:spPr/>
      <dgm:t>
        <a:bodyPr/>
        <a:lstStyle/>
        <a:p>
          <a:endParaRPr lang="zh-TW" altLang="en-US"/>
        </a:p>
      </dgm:t>
    </dgm:pt>
    <dgm:pt modelId="{D4F374A8-FD51-423C-881E-47C94BA8A184}" type="sibTrans" cxnId="{6CDF2CEC-CE7E-468A-99E4-29CA84C432A6}">
      <dgm:prSet/>
      <dgm:spPr/>
      <dgm:t>
        <a:bodyPr/>
        <a:lstStyle/>
        <a:p>
          <a:endParaRPr lang="zh-TW" altLang="en-US"/>
        </a:p>
      </dgm:t>
    </dgm:pt>
    <dgm:pt modelId="{5A6AFC74-FC0A-478C-985E-E3AD2C4E4EAB}">
      <dgm:prSet phldrT="[文字]" custT="1"/>
      <dgm:spPr/>
      <dgm:t>
        <a:bodyPr/>
        <a:lstStyle/>
        <a:p>
          <a:r>
            <a:rPr lang="en-US" altLang="zh-TW" sz="3200" dirty="0"/>
            <a:t>Application to Query-by-example Spoken Term Detection (STD)</a:t>
          </a:r>
          <a:endParaRPr lang="zh-TW" altLang="en-US" sz="3200" dirty="0"/>
        </a:p>
      </dgm:t>
    </dgm:pt>
    <dgm:pt modelId="{65534BFD-633F-41D3-AA33-4B00FE29251C}" type="parTrans" cxnId="{0FB05370-90D5-4296-8304-84C86A3F07A0}">
      <dgm:prSet/>
      <dgm:spPr/>
      <dgm:t>
        <a:bodyPr/>
        <a:lstStyle/>
        <a:p>
          <a:endParaRPr lang="zh-TW" altLang="en-US"/>
        </a:p>
      </dgm:t>
    </dgm:pt>
    <dgm:pt modelId="{3818834F-8246-49E9-B5BC-188F3C6762FC}" type="sibTrans" cxnId="{0FB05370-90D5-4296-8304-84C86A3F07A0}">
      <dgm:prSet/>
      <dgm:spPr/>
      <dgm:t>
        <a:bodyPr/>
        <a:lstStyle/>
        <a:p>
          <a:endParaRPr lang="zh-TW" altLang="en-US"/>
        </a:p>
      </dgm:t>
    </dgm:pt>
    <dgm:pt modelId="{D8D0328E-A7FD-4D11-9CC3-DBC3950452BD}">
      <dgm:prSet phldrT="[文字]" custT="1"/>
      <dgm:spPr/>
      <dgm:t>
        <a:bodyPr/>
        <a:lstStyle/>
        <a:p>
          <a:r>
            <a:rPr lang="en-US" altLang="zh-TW" sz="3200" dirty="0"/>
            <a:t>Concluding Remarks</a:t>
          </a:r>
          <a:endParaRPr lang="zh-TW" altLang="en-US" sz="3200" dirty="0"/>
        </a:p>
      </dgm:t>
    </dgm:pt>
    <dgm:pt modelId="{051F3356-7779-4ADA-8F45-883A3970FBC2}" type="parTrans" cxnId="{8EC46F74-C57E-4DFC-9BE9-D7735EA48C30}">
      <dgm:prSet/>
      <dgm:spPr/>
      <dgm:t>
        <a:bodyPr/>
        <a:lstStyle/>
        <a:p>
          <a:endParaRPr lang="zh-TW" altLang="en-US"/>
        </a:p>
      </dgm:t>
    </dgm:pt>
    <dgm:pt modelId="{5F8372F4-F03D-435E-84AF-E53B4E8BA781}" type="sibTrans" cxnId="{8EC46F74-C57E-4DFC-9BE9-D7735EA48C30}">
      <dgm:prSet/>
      <dgm:spPr/>
      <dgm:t>
        <a:bodyPr/>
        <a:lstStyle/>
        <a:p>
          <a:endParaRPr lang="zh-TW" altLang="en-US"/>
        </a:p>
      </dgm:t>
    </dgm:pt>
    <dgm:pt modelId="{C13CB47D-AAC3-48C6-8370-F7EDFCA75608}" type="pres">
      <dgm:prSet presAssocID="{A95C2DB2-F6F0-4E62-8441-2B488400286E}" presName="linear" presStyleCnt="0">
        <dgm:presLayoutVars>
          <dgm:animLvl val="lvl"/>
          <dgm:resizeHandles val="exact"/>
        </dgm:presLayoutVars>
      </dgm:prSet>
      <dgm:spPr/>
    </dgm:pt>
    <dgm:pt modelId="{130CCA18-06A8-4066-B1C8-957014CD4D8F}" type="pres">
      <dgm:prSet presAssocID="{4402ED72-6629-4CAC-AA61-210D712B2A4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B2B72D8-A013-485A-9676-AC8C9DE28586}" type="pres">
      <dgm:prSet presAssocID="{98320EDC-2496-4D34-862F-7904FDB64627}" presName="spacer" presStyleCnt="0"/>
      <dgm:spPr/>
    </dgm:pt>
    <dgm:pt modelId="{C73E9696-C019-4881-AAFD-8FF33160ACB0}" type="pres">
      <dgm:prSet presAssocID="{7C8A94B6-A3B3-452C-8659-693E0465B88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5184523-9809-46FD-92C4-6576D04A03D5}" type="pres">
      <dgm:prSet presAssocID="{6E980286-B0B7-4093-99BB-DCE4B880935E}" presName="spacer" presStyleCnt="0"/>
      <dgm:spPr/>
    </dgm:pt>
    <dgm:pt modelId="{91E8DDA9-908B-49E5-A511-35F433CE4A14}" type="pres">
      <dgm:prSet presAssocID="{BC44A548-ECF0-476F-B205-7DC4842FF6D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DB63069-7F55-4823-A6F3-7A5886ACCFF5}" type="pres">
      <dgm:prSet presAssocID="{D4F374A8-FD51-423C-881E-47C94BA8A184}" presName="spacer" presStyleCnt="0"/>
      <dgm:spPr/>
    </dgm:pt>
    <dgm:pt modelId="{E6FC6DC6-28DD-481A-A51A-0B705A4534BB}" type="pres">
      <dgm:prSet presAssocID="{5A6AFC74-FC0A-478C-985E-E3AD2C4E4EA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66B1E8C-B995-47E0-9568-B464041B1DB6}" type="pres">
      <dgm:prSet presAssocID="{3818834F-8246-49E9-B5BC-188F3C6762FC}" presName="spacer" presStyleCnt="0"/>
      <dgm:spPr/>
    </dgm:pt>
    <dgm:pt modelId="{81BC189B-0B0C-4933-A02D-B9DA61234054}" type="pres">
      <dgm:prSet presAssocID="{D8D0328E-A7FD-4D11-9CC3-DBC3950452B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7A0EB08-49F6-4020-B59F-F6049DB4DDD2}" type="presOf" srcId="{BC44A548-ECF0-476F-B205-7DC4842FF6D8}" destId="{91E8DDA9-908B-49E5-A511-35F433CE4A14}" srcOrd="0" destOrd="0" presId="urn:microsoft.com/office/officeart/2005/8/layout/vList2"/>
    <dgm:cxn modelId="{B821A863-6BB1-4DC6-8DB1-0C39319A38BB}" srcId="{A95C2DB2-F6F0-4E62-8441-2B488400286E}" destId="{7C8A94B6-A3B3-452C-8659-693E0465B88A}" srcOrd="1" destOrd="0" parTransId="{780208BB-804B-4AD2-A5F7-CF7C37DEA7B8}" sibTransId="{6E980286-B0B7-4093-99BB-DCE4B880935E}"/>
    <dgm:cxn modelId="{0FB05370-90D5-4296-8304-84C86A3F07A0}" srcId="{A95C2DB2-F6F0-4E62-8441-2B488400286E}" destId="{5A6AFC74-FC0A-478C-985E-E3AD2C4E4EAB}" srcOrd="3" destOrd="0" parTransId="{65534BFD-633F-41D3-AA33-4B00FE29251C}" sibTransId="{3818834F-8246-49E9-B5BC-188F3C6762FC}"/>
    <dgm:cxn modelId="{8EC46F74-C57E-4DFC-9BE9-D7735EA48C30}" srcId="{A95C2DB2-F6F0-4E62-8441-2B488400286E}" destId="{D8D0328E-A7FD-4D11-9CC3-DBC3950452BD}" srcOrd="4" destOrd="0" parTransId="{051F3356-7779-4ADA-8F45-883A3970FBC2}" sibTransId="{5F8372F4-F03D-435E-84AF-E53B4E8BA781}"/>
    <dgm:cxn modelId="{33762D8B-3D10-4C5F-B207-40AAD33698DB}" type="presOf" srcId="{5A6AFC74-FC0A-478C-985E-E3AD2C4E4EAB}" destId="{E6FC6DC6-28DD-481A-A51A-0B705A4534BB}" srcOrd="0" destOrd="0" presId="urn:microsoft.com/office/officeart/2005/8/layout/vList2"/>
    <dgm:cxn modelId="{3EE4E59D-8576-4B38-A2BA-0590881E9E59}" type="presOf" srcId="{A95C2DB2-F6F0-4E62-8441-2B488400286E}" destId="{C13CB47D-AAC3-48C6-8370-F7EDFCA75608}" srcOrd="0" destOrd="0" presId="urn:microsoft.com/office/officeart/2005/8/layout/vList2"/>
    <dgm:cxn modelId="{D1885BA3-01B2-4A27-A1A1-83954498B03E}" type="presOf" srcId="{7C8A94B6-A3B3-452C-8659-693E0465B88A}" destId="{C73E9696-C019-4881-AAFD-8FF33160ACB0}" srcOrd="0" destOrd="0" presId="urn:microsoft.com/office/officeart/2005/8/layout/vList2"/>
    <dgm:cxn modelId="{D8D834C1-30BC-4593-B3EB-1E7B30BF0EC2}" type="presOf" srcId="{D8D0328E-A7FD-4D11-9CC3-DBC3950452BD}" destId="{81BC189B-0B0C-4933-A02D-B9DA61234054}" srcOrd="0" destOrd="0" presId="urn:microsoft.com/office/officeart/2005/8/layout/vList2"/>
    <dgm:cxn modelId="{6AFBE7C5-38A6-445F-8169-4B3DA8AE1481}" srcId="{A95C2DB2-F6F0-4E62-8441-2B488400286E}" destId="{4402ED72-6629-4CAC-AA61-210D712B2A45}" srcOrd="0" destOrd="0" parTransId="{25E80D7A-A8D1-433A-B4D5-8E1540B7B124}" sibTransId="{98320EDC-2496-4D34-862F-7904FDB64627}"/>
    <dgm:cxn modelId="{55CF75E2-E6F5-4D31-BD41-46F8AD353BEB}" type="presOf" srcId="{4402ED72-6629-4CAC-AA61-210D712B2A45}" destId="{130CCA18-06A8-4066-B1C8-957014CD4D8F}" srcOrd="0" destOrd="0" presId="urn:microsoft.com/office/officeart/2005/8/layout/vList2"/>
    <dgm:cxn modelId="{6CDF2CEC-CE7E-468A-99E4-29CA84C432A6}" srcId="{A95C2DB2-F6F0-4E62-8441-2B488400286E}" destId="{BC44A548-ECF0-476F-B205-7DC4842FF6D8}" srcOrd="2" destOrd="0" parTransId="{7EB6101D-2835-49DF-896C-A0EDE157C190}" sibTransId="{D4F374A8-FD51-423C-881E-47C94BA8A184}"/>
    <dgm:cxn modelId="{9FD2E10A-092A-42B6-B16D-F99BE8293B85}" type="presParOf" srcId="{C13CB47D-AAC3-48C6-8370-F7EDFCA75608}" destId="{130CCA18-06A8-4066-B1C8-957014CD4D8F}" srcOrd="0" destOrd="0" presId="urn:microsoft.com/office/officeart/2005/8/layout/vList2"/>
    <dgm:cxn modelId="{38ED8AD8-0E9D-488C-B8D6-AC0347652E1D}" type="presParOf" srcId="{C13CB47D-AAC3-48C6-8370-F7EDFCA75608}" destId="{FB2B72D8-A013-485A-9676-AC8C9DE28586}" srcOrd="1" destOrd="0" presId="urn:microsoft.com/office/officeart/2005/8/layout/vList2"/>
    <dgm:cxn modelId="{55DA066F-1525-4170-8D00-D19DC3CA4A18}" type="presParOf" srcId="{C13CB47D-AAC3-48C6-8370-F7EDFCA75608}" destId="{C73E9696-C019-4881-AAFD-8FF33160ACB0}" srcOrd="2" destOrd="0" presId="urn:microsoft.com/office/officeart/2005/8/layout/vList2"/>
    <dgm:cxn modelId="{93C2E81B-F639-4FE1-9946-C9B246363336}" type="presParOf" srcId="{C13CB47D-AAC3-48C6-8370-F7EDFCA75608}" destId="{25184523-9809-46FD-92C4-6576D04A03D5}" srcOrd="3" destOrd="0" presId="urn:microsoft.com/office/officeart/2005/8/layout/vList2"/>
    <dgm:cxn modelId="{375E964E-E848-4F8C-ACAF-4DE214C0231A}" type="presParOf" srcId="{C13CB47D-AAC3-48C6-8370-F7EDFCA75608}" destId="{91E8DDA9-908B-49E5-A511-35F433CE4A14}" srcOrd="4" destOrd="0" presId="urn:microsoft.com/office/officeart/2005/8/layout/vList2"/>
    <dgm:cxn modelId="{36D9F41A-552D-49CF-9322-52FA94C45774}" type="presParOf" srcId="{C13CB47D-AAC3-48C6-8370-F7EDFCA75608}" destId="{2DB63069-7F55-4823-A6F3-7A5886ACCFF5}" srcOrd="5" destOrd="0" presId="urn:microsoft.com/office/officeart/2005/8/layout/vList2"/>
    <dgm:cxn modelId="{D2E7B015-44CD-40BF-8D83-DB27B2748DE1}" type="presParOf" srcId="{C13CB47D-AAC3-48C6-8370-F7EDFCA75608}" destId="{E6FC6DC6-28DD-481A-A51A-0B705A4534BB}" srcOrd="6" destOrd="0" presId="urn:microsoft.com/office/officeart/2005/8/layout/vList2"/>
    <dgm:cxn modelId="{718CE287-C2F7-4C30-A5FC-C0CB19140E0D}" type="presParOf" srcId="{C13CB47D-AAC3-48C6-8370-F7EDFCA75608}" destId="{566B1E8C-B995-47E0-9568-B464041B1DB6}" srcOrd="7" destOrd="0" presId="urn:microsoft.com/office/officeart/2005/8/layout/vList2"/>
    <dgm:cxn modelId="{1D8F4BF6-C78F-443F-A618-6807C2861991}" type="presParOf" srcId="{C13CB47D-AAC3-48C6-8370-F7EDFCA75608}" destId="{81BC189B-0B0C-4933-A02D-B9DA6123405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5C2DB2-F6F0-4E62-8441-2B488400286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402ED72-6629-4CAC-AA61-210D712B2A45}">
      <dgm:prSet phldrT="[文字]" custT="1"/>
      <dgm:spPr/>
      <dgm:t>
        <a:bodyPr/>
        <a:lstStyle/>
        <a:p>
          <a:r>
            <a:rPr lang="en-US" altLang="zh-TW" sz="3200" dirty="0"/>
            <a:t>Introduction</a:t>
          </a:r>
          <a:endParaRPr lang="zh-TW" altLang="en-US" sz="3200" dirty="0"/>
        </a:p>
      </dgm:t>
    </dgm:pt>
    <dgm:pt modelId="{25E80D7A-A8D1-433A-B4D5-8E1540B7B124}" type="parTrans" cxnId="{6AFBE7C5-38A6-445F-8169-4B3DA8AE1481}">
      <dgm:prSet/>
      <dgm:spPr/>
      <dgm:t>
        <a:bodyPr/>
        <a:lstStyle/>
        <a:p>
          <a:endParaRPr lang="zh-TW" altLang="en-US"/>
        </a:p>
      </dgm:t>
    </dgm:pt>
    <dgm:pt modelId="{98320EDC-2496-4D34-862F-7904FDB64627}" type="sibTrans" cxnId="{6AFBE7C5-38A6-445F-8169-4B3DA8AE1481}">
      <dgm:prSet/>
      <dgm:spPr/>
      <dgm:t>
        <a:bodyPr/>
        <a:lstStyle/>
        <a:p>
          <a:endParaRPr lang="zh-TW" altLang="en-US"/>
        </a:p>
      </dgm:t>
    </dgm:pt>
    <dgm:pt modelId="{7C8A94B6-A3B3-452C-8659-693E0465B88A}">
      <dgm:prSet phldrT="[文字]" custT="1"/>
      <dgm:spPr/>
      <dgm:t>
        <a:bodyPr/>
        <a:lstStyle/>
        <a:p>
          <a:r>
            <a:rPr lang="en-US" altLang="zh-TW" sz="3200" dirty="0"/>
            <a:t>Training of Audio Word2vec</a:t>
          </a:r>
          <a:endParaRPr lang="zh-TW" altLang="en-US" sz="3200" dirty="0"/>
        </a:p>
      </dgm:t>
    </dgm:pt>
    <dgm:pt modelId="{780208BB-804B-4AD2-A5F7-CF7C37DEA7B8}" type="parTrans" cxnId="{B821A863-6BB1-4DC6-8DB1-0C39319A38BB}">
      <dgm:prSet/>
      <dgm:spPr/>
      <dgm:t>
        <a:bodyPr/>
        <a:lstStyle/>
        <a:p>
          <a:endParaRPr lang="zh-TW" altLang="en-US"/>
        </a:p>
      </dgm:t>
    </dgm:pt>
    <dgm:pt modelId="{6E980286-B0B7-4093-99BB-DCE4B880935E}" type="sibTrans" cxnId="{B821A863-6BB1-4DC6-8DB1-0C39319A38BB}">
      <dgm:prSet/>
      <dgm:spPr/>
      <dgm:t>
        <a:bodyPr/>
        <a:lstStyle/>
        <a:p>
          <a:endParaRPr lang="zh-TW" altLang="en-US"/>
        </a:p>
      </dgm:t>
    </dgm:pt>
    <dgm:pt modelId="{BC44A548-ECF0-476F-B205-7DC4842FF6D8}">
      <dgm:prSet phldrT="[文字]" custT="1"/>
      <dgm:spPr/>
      <dgm:t>
        <a:bodyPr/>
        <a:lstStyle/>
        <a:p>
          <a:r>
            <a:rPr lang="en-US" altLang="zh-TW" sz="3200" dirty="0"/>
            <a:t>Language Transfer</a:t>
          </a:r>
          <a:endParaRPr lang="zh-TW" altLang="en-US" sz="3200" dirty="0"/>
        </a:p>
      </dgm:t>
    </dgm:pt>
    <dgm:pt modelId="{7EB6101D-2835-49DF-896C-A0EDE157C190}" type="parTrans" cxnId="{6CDF2CEC-CE7E-468A-99E4-29CA84C432A6}">
      <dgm:prSet/>
      <dgm:spPr/>
      <dgm:t>
        <a:bodyPr/>
        <a:lstStyle/>
        <a:p>
          <a:endParaRPr lang="zh-TW" altLang="en-US"/>
        </a:p>
      </dgm:t>
    </dgm:pt>
    <dgm:pt modelId="{D4F374A8-FD51-423C-881E-47C94BA8A184}" type="sibTrans" cxnId="{6CDF2CEC-CE7E-468A-99E4-29CA84C432A6}">
      <dgm:prSet/>
      <dgm:spPr/>
      <dgm:t>
        <a:bodyPr/>
        <a:lstStyle/>
        <a:p>
          <a:endParaRPr lang="zh-TW" altLang="en-US"/>
        </a:p>
      </dgm:t>
    </dgm:pt>
    <dgm:pt modelId="{5A6AFC74-FC0A-478C-985E-E3AD2C4E4EAB}">
      <dgm:prSet phldrT="[文字]" custT="1"/>
      <dgm:spPr/>
      <dgm:t>
        <a:bodyPr/>
        <a:lstStyle/>
        <a:p>
          <a:r>
            <a:rPr lang="en-US" altLang="zh-TW" sz="3200" dirty="0"/>
            <a:t>Application to Query-by-example Spoken Term Detection</a:t>
          </a:r>
          <a:endParaRPr lang="zh-TW" altLang="en-US" sz="3200" dirty="0"/>
        </a:p>
      </dgm:t>
    </dgm:pt>
    <dgm:pt modelId="{65534BFD-633F-41D3-AA33-4B00FE29251C}" type="parTrans" cxnId="{0FB05370-90D5-4296-8304-84C86A3F07A0}">
      <dgm:prSet/>
      <dgm:spPr/>
      <dgm:t>
        <a:bodyPr/>
        <a:lstStyle/>
        <a:p>
          <a:endParaRPr lang="zh-TW" altLang="en-US"/>
        </a:p>
      </dgm:t>
    </dgm:pt>
    <dgm:pt modelId="{3818834F-8246-49E9-B5BC-188F3C6762FC}" type="sibTrans" cxnId="{0FB05370-90D5-4296-8304-84C86A3F07A0}">
      <dgm:prSet/>
      <dgm:spPr/>
      <dgm:t>
        <a:bodyPr/>
        <a:lstStyle/>
        <a:p>
          <a:endParaRPr lang="zh-TW" altLang="en-US"/>
        </a:p>
      </dgm:t>
    </dgm:pt>
    <dgm:pt modelId="{D8D0328E-A7FD-4D11-9CC3-DBC3950452BD}">
      <dgm:prSet phldrT="[文字]" custT="1"/>
      <dgm:spPr/>
      <dgm:t>
        <a:bodyPr/>
        <a:lstStyle/>
        <a:p>
          <a:r>
            <a:rPr lang="en-US" altLang="zh-TW" sz="3200" dirty="0"/>
            <a:t>Concluding Remarks</a:t>
          </a:r>
          <a:endParaRPr lang="zh-TW" altLang="en-US" sz="3200" dirty="0"/>
        </a:p>
      </dgm:t>
    </dgm:pt>
    <dgm:pt modelId="{051F3356-7779-4ADA-8F45-883A3970FBC2}" type="parTrans" cxnId="{8EC46F74-C57E-4DFC-9BE9-D7735EA48C30}">
      <dgm:prSet/>
      <dgm:spPr/>
      <dgm:t>
        <a:bodyPr/>
        <a:lstStyle/>
        <a:p>
          <a:endParaRPr lang="zh-TW" altLang="en-US"/>
        </a:p>
      </dgm:t>
    </dgm:pt>
    <dgm:pt modelId="{5F8372F4-F03D-435E-84AF-E53B4E8BA781}" type="sibTrans" cxnId="{8EC46F74-C57E-4DFC-9BE9-D7735EA48C30}">
      <dgm:prSet/>
      <dgm:spPr/>
      <dgm:t>
        <a:bodyPr/>
        <a:lstStyle/>
        <a:p>
          <a:endParaRPr lang="zh-TW" altLang="en-US"/>
        </a:p>
      </dgm:t>
    </dgm:pt>
    <dgm:pt modelId="{C13CB47D-AAC3-48C6-8370-F7EDFCA75608}" type="pres">
      <dgm:prSet presAssocID="{A95C2DB2-F6F0-4E62-8441-2B488400286E}" presName="linear" presStyleCnt="0">
        <dgm:presLayoutVars>
          <dgm:animLvl val="lvl"/>
          <dgm:resizeHandles val="exact"/>
        </dgm:presLayoutVars>
      </dgm:prSet>
      <dgm:spPr/>
    </dgm:pt>
    <dgm:pt modelId="{130CCA18-06A8-4066-B1C8-957014CD4D8F}" type="pres">
      <dgm:prSet presAssocID="{4402ED72-6629-4CAC-AA61-210D712B2A4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B2B72D8-A013-485A-9676-AC8C9DE28586}" type="pres">
      <dgm:prSet presAssocID="{98320EDC-2496-4D34-862F-7904FDB64627}" presName="spacer" presStyleCnt="0"/>
      <dgm:spPr/>
    </dgm:pt>
    <dgm:pt modelId="{C73E9696-C019-4881-AAFD-8FF33160ACB0}" type="pres">
      <dgm:prSet presAssocID="{7C8A94B6-A3B3-452C-8659-693E0465B88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5184523-9809-46FD-92C4-6576D04A03D5}" type="pres">
      <dgm:prSet presAssocID="{6E980286-B0B7-4093-99BB-DCE4B880935E}" presName="spacer" presStyleCnt="0"/>
      <dgm:spPr/>
    </dgm:pt>
    <dgm:pt modelId="{91E8DDA9-908B-49E5-A511-35F433CE4A14}" type="pres">
      <dgm:prSet presAssocID="{BC44A548-ECF0-476F-B205-7DC4842FF6D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DB63069-7F55-4823-A6F3-7A5886ACCFF5}" type="pres">
      <dgm:prSet presAssocID="{D4F374A8-FD51-423C-881E-47C94BA8A184}" presName="spacer" presStyleCnt="0"/>
      <dgm:spPr/>
    </dgm:pt>
    <dgm:pt modelId="{E6FC6DC6-28DD-481A-A51A-0B705A4534BB}" type="pres">
      <dgm:prSet presAssocID="{5A6AFC74-FC0A-478C-985E-E3AD2C4E4EA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66B1E8C-B995-47E0-9568-B464041B1DB6}" type="pres">
      <dgm:prSet presAssocID="{3818834F-8246-49E9-B5BC-188F3C6762FC}" presName="spacer" presStyleCnt="0"/>
      <dgm:spPr/>
    </dgm:pt>
    <dgm:pt modelId="{81BC189B-0B0C-4933-A02D-B9DA61234054}" type="pres">
      <dgm:prSet presAssocID="{D8D0328E-A7FD-4D11-9CC3-DBC3950452B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7A0EB08-49F6-4020-B59F-F6049DB4DDD2}" type="presOf" srcId="{BC44A548-ECF0-476F-B205-7DC4842FF6D8}" destId="{91E8DDA9-908B-49E5-A511-35F433CE4A14}" srcOrd="0" destOrd="0" presId="urn:microsoft.com/office/officeart/2005/8/layout/vList2"/>
    <dgm:cxn modelId="{B821A863-6BB1-4DC6-8DB1-0C39319A38BB}" srcId="{A95C2DB2-F6F0-4E62-8441-2B488400286E}" destId="{7C8A94B6-A3B3-452C-8659-693E0465B88A}" srcOrd="1" destOrd="0" parTransId="{780208BB-804B-4AD2-A5F7-CF7C37DEA7B8}" sibTransId="{6E980286-B0B7-4093-99BB-DCE4B880935E}"/>
    <dgm:cxn modelId="{0FB05370-90D5-4296-8304-84C86A3F07A0}" srcId="{A95C2DB2-F6F0-4E62-8441-2B488400286E}" destId="{5A6AFC74-FC0A-478C-985E-E3AD2C4E4EAB}" srcOrd="3" destOrd="0" parTransId="{65534BFD-633F-41D3-AA33-4B00FE29251C}" sibTransId="{3818834F-8246-49E9-B5BC-188F3C6762FC}"/>
    <dgm:cxn modelId="{8EC46F74-C57E-4DFC-9BE9-D7735EA48C30}" srcId="{A95C2DB2-F6F0-4E62-8441-2B488400286E}" destId="{D8D0328E-A7FD-4D11-9CC3-DBC3950452BD}" srcOrd="4" destOrd="0" parTransId="{051F3356-7779-4ADA-8F45-883A3970FBC2}" sibTransId="{5F8372F4-F03D-435E-84AF-E53B4E8BA781}"/>
    <dgm:cxn modelId="{33762D8B-3D10-4C5F-B207-40AAD33698DB}" type="presOf" srcId="{5A6AFC74-FC0A-478C-985E-E3AD2C4E4EAB}" destId="{E6FC6DC6-28DD-481A-A51A-0B705A4534BB}" srcOrd="0" destOrd="0" presId="urn:microsoft.com/office/officeart/2005/8/layout/vList2"/>
    <dgm:cxn modelId="{3EE4E59D-8576-4B38-A2BA-0590881E9E59}" type="presOf" srcId="{A95C2DB2-F6F0-4E62-8441-2B488400286E}" destId="{C13CB47D-AAC3-48C6-8370-F7EDFCA75608}" srcOrd="0" destOrd="0" presId="urn:microsoft.com/office/officeart/2005/8/layout/vList2"/>
    <dgm:cxn modelId="{D1885BA3-01B2-4A27-A1A1-83954498B03E}" type="presOf" srcId="{7C8A94B6-A3B3-452C-8659-693E0465B88A}" destId="{C73E9696-C019-4881-AAFD-8FF33160ACB0}" srcOrd="0" destOrd="0" presId="urn:microsoft.com/office/officeart/2005/8/layout/vList2"/>
    <dgm:cxn modelId="{D8D834C1-30BC-4593-B3EB-1E7B30BF0EC2}" type="presOf" srcId="{D8D0328E-A7FD-4D11-9CC3-DBC3950452BD}" destId="{81BC189B-0B0C-4933-A02D-B9DA61234054}" srcOrd="0" destOrd="0" presId="urn:microsoft.com/office/officeart/2005/8/layout/vList2"/>
    <dgm:cxn modelId="{6AFBE7C5-38A6-445F-8169-4B3DA8AE1481}" srcId="{A95C2DB2-F6F0-4E62-8441-2B488400286E}" destId="{4402ED72-6629-4CAC-AA61-210D712B2A45}" srcOrd="0" destOrd="0" parTransId="{25E80D7A-A8D1-433A-B4D5-8E1540B7B124}" sibTransId="{98320EDC-2496-4D34-862F-7904FDB64627}"/>
    <dgm:cxn modelId="{55CF75E2-E6F5-4D31-BD41-46F8AD353BEB}" type="presOf" srcId="{4402ED72-6629-4CAC-AA61-210D712B2A45}" destId="{130CCA18-06A8-4066-B1C8-957014CD4D8F}" srcOrd="0" destOrd="0" presId="urn:microsoft.com/office/officeart/2005/8/layout/vList2"/>
    <dgm:cxn modelId="{6CDF2CEC-CE7E-468A-99E4-29CA84C432A6}" srcId="{A95C2DB2-F6F0-4E62-8441-2B488400286E}" destId="{BC44A548-ECF0-476F-B205-7DC4842FF6D8}" srcOrd="2" destOrd="0" parTransId="{7EB6101D-2835-49DF-896C-A0EDE157C190}" sibTransId="{D4F374A8-FD51-423C-881E-47C94BA8A184}"/>
    <dgm:cxn modelId="{9FD2E10A-092A-42B6-B16D-F99BE8293B85}" type="presParOf" srcId="{C13CB47D-AAC3-48C6-8370-F7EDFCA75608}" destId="{130CCA18-06A8-4066-B1C8-957014CD4D8F}" srcOrd="0" destOrd="0" presId="urn:microsoft.com/office/officeart/2005/8/layout/vList2"/>
    <dgm:cxn modelId="{38ED8AD8-0E9D-488C-B8D6-AC0347652E1D}" type="presParOf" srcId="{C13CB47D-AAC3-48C6-8370-F7EDFCA75608}" destId="{FB2B72D8-A013-485A-9676-AC8C9DE28586}" srcOrd="1" destOrd="0" presId="urn:microsoft.com/office/officeart/2005/8/layout/vList2"/>
    <dgm:cxn modelId="{55DA066F-1525-4170-8D00-D19DC3CA4A18}" type="presParOf" srcId="{C13CB47D-AAC3-48C6-8370-F7EDFCA75608}" destId="{C73E9696-C019-4881-AAFD-8FF33160ACB0}" srcOrd="2" destOrd="0" presId="urn:microsoft.com/office/officeart/2005/8/layout/vList2"/>
    <dgm:cxn modelId="{93C2E81B-F639-4FE1-9946-C9B246363336}" type="presParOf" srcId="{C13CB47D-AAC3-48C6-8370-F7EDFCA75608}" destId="{25184523-9809-46FD-92C4-6576D04A03D5}" srcOrd="3" destOrd="0" presId="urn:microsoft.com/office/officeart/2005/8/layout/vList2"/>
    <dgm:cxn modelId="{375E964E-E848-4F8C-ACAF-4DE214C0231A}" type="presParOf" srcId="{C13CB47D-AAC3-48C6-8370-F7EDFCA75608}" destId="{91E8DDA9-908B-49E5-A511-35F433CE4A14}" srcOrd="4" destOrd="0" presId="urn:microsoft.com/office/officeart/2005/8/layout/vList2"/>
    <dgm:cxn modelId="{36D9F41A-552D-49CF-9322-52FA94C45774}" type="presParOf" srcId="{C13CB47D-AAC3-48C6-8370-F7EDFCA75608}" destId="{2DB63069-7F55-4823-A6F3-7A5886ACCFF5}" srcOrd="5" destOrd="0" presId="urn:microsoft.com/office/officeart/2005/8/layout/vList2"/>
    <dgm:cxn modelId="{D2E7B015-44CD-40BF-8D83-DB27B2748DE1}" type="presParOf" srcId="{C13CB47D-AAC3-48C6-8370-F7EDFCA75608}" destId="{E6FC6DC6-28DD-481A-A51A-0B705A4534BB}" srcOrd="6" destOrd="0" presId="urn:microsoft.com/office/officeart/2005/8/layout/vList2"/>
    <dgm:cxn modelId="{718CE287-C2F7-4C30-A5FC-C0CB19140E0D}" type="presParOf" srcId="{C13CB47D-AAC3-48C6-8370-F7EDFCA75608}" destId="{566B1E8C-B995-47E0-9568-B464041B1DB6}" srcOrd="7" destOrd="0" presId="urn:microsoft.com/office/officeart/2005/8/layout/vList2"/>
    <dgm:cxn modelId="{1D8F4BF6-C78F-443F-A618-6807C2861991}" type="presParOf" srcId="{C13CB47D-AAC3-48C6-8370-F7EDFCA75608}" destId="{81BC189B-0B0C-4933-A02D-B9DA6123405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5C2DB2-F6F0-4E62-8441-2B488400286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402ED72-6629-4CAC-AA61-210D712B2A45}">
      <dgm:prSet phldrT="[文字]" custT="1"/>
      <dgm:spPr/>
      <dgm:t>
        <a:bodyPr/>
        <a:lstStyle/>
        <a:p>
          <a:r>
            <a:rPr lang="en-US" altLang="zh-TW" sz="3200" dirty="0"/>
            <a:t>Introduction</a:t>
          </a:r>
          <a:endParaRPr lang="zh-TW" altLang="en-US" sz="3200" dirty="0"/>
        </a:p>
      </dgm:t>
    </dgm:pt>
    <dgm:pt modelId="{25E80D7A-A8D1-433A-B4D5-8E1540B7B124}" type="parTrans" cxnId="{6AFBE7C5-38A6-445F-8169-4B3DA8AE1481}">
      <dgm:prSet/>
      <dgm:spPr/>
      <dgm:t>
        <a:bodyPr/>
        <a:lstStyle/>
        <a:p>
          <a:endParaRPr lang="zh-TW" altLang="en-US"/>
        </a:p>
      </dgm:t>
    </dgm:pt>
    <dgm:pt modelId="{98320EDC-2496-4D34-862F-7904FDB64627}" type="sibTrans" cxnId="{6AFBE7C5-38A6-445F-8169-4B3DA8AE1481}">
      <dgm:prSet/>
      <dgm:spPr/>
      <dgm:t>
        <a:bodyPr/>
        <a:lstStyle/>
        <a:p>
          <a:endParaRPr lang="zh-TW" altLang="en-US"/>
        </a:p>
      </dgm:t>
    </dgm:pt>
    <dgm:pt modelId="{7C8A94B6-A3B3-452C-8659-693E0465B88A}">
      <dgm:prSet phldrT="[文字]" custT="1"/>
      <dgm:spPr/>
      <dgm:t>
        <a:bodyPr/>
        <a:lstStyle/>
        <a:p>
          <a:r>
            <a:rPr lang="en-US" altLang="zh-TW" sz="3200" dirty="0"/>
            <a:t>Training of Audio Word2vec</a:t>
          </a:r>
          <a:endParaRPr lang="zh-TW" altLang="en-US" sz="3200" dirty="0"/>
        </a:p>
      </dgm:t>
    </dgm:pt>
    <dgm:pt modelId="{780208BB-804B-4AD2-A5F7-CF7C37DEA7B8}" type="parTrans" cxnId="{B821A863-6BB1-4DC6-8DB1-0C39319A38BB}">
      <dgm:prSet/>
      <dgm:spPr/>
      <dgm:t>
        <a:bodyPr/>
        <a:lstStyle/>
        <a:p>
          <a:endParaRPr lang="zh-TW" altLang="en-US"/>
        </a:p>
      </dgm:t>
    </dgm:pt>
    <dgm:pt modelId="{6E980286-B0B7-4093-99BB-DCE4B880935E}" type="sibTrans" cxnId="{B821A863-6BB1-4DC6-8DB1-0C39319A38BB}">
      <dgm:prSet/>
      <dgm:spPr/>
      <dgm:t>
        <a:bodyPr/>
        <a:lstStyle/>
        <a:p>
          <a:endParaRPr lang="zh-TW" altLang="en-US"/>
        </a:p>
      </dgm:t>
    </dgm:pt>
    <dgm:pt modelId="{BC44A548-ECF0-476F-B205-7DC4842FF6D8}">
      <dgm:prSet phldrT="[文字]" custT="1"/>
      <dgm:spPr/>
      <dgm:t>
        <a:bodyPr/>
        <a:lstStyle/>
        <a:p>
          <a:r>
            <a:rPr lang="en-US" altLang="zh-TW" sz="3200" dirty="0"/>
            <a:t>Language Transfer</a:t>
          </a:r>
          <a:endParaRPr lang="zh-TW" altLang="en-US" sz="3200" dirty="0"/>
        </a:p>
      </dgm:t>
    </dgm:pt>
    <dgm:pt modelId="{7EB6101D-2835-49DF-896C-A0EDE157C190}" type="parTrans" cxnId="{6CDF2CEC-CE7E-468A-99E4-29CA84C432A6}">
      <dgm:prSet/>
      <dgm:spPr/>
      <dgm:t>
        <a:bodyPr/>
        <a:lstStyle/>
        <a:p>
          <a:endParaRPr lang="zh-TW" altLang="en-US"/>
        </a:p>
      </dgm:t>
    </dgm:pt>
    <dgm:pt modelId="{D4F374A8-FD51-423C-881E-47C94BA8A184}" type="sibTrans" cxnId="{6CDF2CEC-CE7E-468A-99E4-29CA84C432A6}">
      <dgm:prSet/>
      <dgm:spPr/>
      <dgm:t>
        <a:bodyPr/>
        <a:lstStyle/>
        <a:p>
          <a:endParaRPr lang="zh-TW" altLang="en-US"/>
        </a:p>
      </dgm:t>
    </dgm:pt>
    <dgm:pt modelId="{5A6AFC74-FC0A-478C-985E-E3AD2C4E4EAB}">
      <dgm:prSet phldrT="[文字]" custT="1"/>
      <dgm:spPr/>
      <dgm:t>
        <a:bodyPr/>
        <a:lstStyle/>
        <a:p>
          <a:r>
            <a:rPr lang="en-US" altLang="zh-TW" sz="3200" dirty="0"/>
            <a:t>Application to Query-by-example Spoken Term Detection</a:t>
          </a:r>
          <a:endParaRPr lang="zh-TW" altLang="en-US" sz="3200" dirty="0"/>
        </a:p>
      </dgm:t>
    </dgm:pt>
    <dgm:pt modelId="{65534BFD-633F-41D3-AA33-4B00FE29251C}" type="parTrans" cxnId="{0FB05370-90D5-4296-8304-84C86A3F07A0}">
      <dgm:prSet/>
      <dgm:spPr/>
      <dgm:t>
        <a:bodyPr/>
        <a:lstStyle/>
        <a:p>
          <a:endParaRPr lang="zh-TW" altLang="en-US"/>
        </a:p>
      </dgm:t>
    </dgm:pt>
    <dgm:pt modelId="{3818834F-8246-49E9-B5BC-188F3C6762FC}" type="sibTrans" cxnId="{0FB05370-90D5-4296-8304-84C86A3F07A0}">
      <dgm:prSet/>
      <dgm:spPr/>
      <dgm:t>
        <a:bodyPr/>
        <a:lstStyle/>
        <a:p>
          <a:endParaRPr lang="zh-TW" altLang="en-US"/>
        </a:p>
      </dgm:t>
    </dgm:pt>
    <dgm:pt modelId="{D8D0328E-A7FD-4D11-9CC3-DBC3950452BD}">
      <dgm:prSet phldrT="[文字]" custT="1"/>
      <dgm:spPr/>
      <dgm:t>
        <a:bodyPr/>
        <a:lstStyle/>
        <a:p>
          <a:r>
            <a:rPr lang="en-US" altLang="zh-TW" sz="3200" dirty="0"/>
            <a:t>Concluding Remarks</a:t>
          </a:r>
          <a:endParaRPr lang="zh-TW" altLang="en-US" sz="3200" dirty="0"/>
        </a:p>
      </dgm:t>
    </dgm:pt>
    <dgm:pt modelId="{051F3356-7779-4ADA-8F45-883A3970FBC2}" type="parTrans" cxnId="{8EC46F74-C57E-4DFC-9BE9-D7735EA48C30}">
      <dgm:prSet/>
      <dgm:spPr/>
      <dgm:t>
        <a:bodyPr/>
        <a:lstStyle/>
        <a:p>
          <a:endParaRPr lang="zh-TW" altLang="en-US"/>
        </a:p>
      </dgm:t>
    </dgm:pt>
    <dgm:pt modelId="{5F8372F4-F03D-435E-84AF-E53B4E8BA781}" type="sibTrans" cxnId="{8EC46F74-C57E-4DFC-9BE9-D7735EA48C30}">
      <dgm:prSet/>
      <dgm:spPr/>
      <dgm:t>
        <a:bodyPr/>
        <a:lstStyle/>
        <a:p>
          <a:endParaRPr lang="zh-TW" altLang="en-US"/>
        </a:p>
      </dgm:t>
    </dgm:pt>
    <dgm:pt modelId="{C13CB47D-AAC3-48C6-8370-F7EDFCA75608}" type="pres">
      <dgm:prSet presAssocID="{A95C2DB2-F6F0-4E62-8441-2B488400286E}" presName="linear" presStyleCnt="0">
        <dgm:presLayoutVars>
          <dgm:animLvl val="lvl"/>
          <dgm:resizeHandles val="exact"/>
        </dgm:presLayoutVars>
      </dgm:prSet>
      <dgm:spPr/>
    </dgm:pt>
    <dgm:pt modelId="{130CCA18-06A8-4066-B1C8-957014CD4D8F}" type="pres">
      <dgm:prSet presAssocID="{4402ED72-6629-4CAC-AA61-210D712B2A4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B2B72D8-A013-485A-9676-AC8C9DE28586}" type="pres">
      <dgm:prSet presAssocID="{98320EDC-2496-4D34-862F-7904FDB64627}" presName="spacer" presStyleCnt="0"/>
      <dgm:spPr/>
    </dgm:pt>
    <dgm:pt modelId="{C73E9696-C019-4881-AAFD-8FF33160ACB0}" type="pres">
      <dgm:prSet presAssocID="{7C8A94B6-A3B3-452C-8659-693E0465B88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5184523-9809-46FD-92C4-6576D04A03D5}" type="pres">
      <dgm:prSet presAssocID="{6E980286-B0B7-4093-99BB-DCE4B880935E}" presName="spacer" presStyleCnt="0"/>
      <dgm:spPr/>
    </dgm:pt>
    <dgm:pt modelId="{91E8DDA9-908B-49E5-A511-35F433CE4A14}" type="pres">
      <dgm:prSet presAssocID="{BC44A548-ECF0-476F-B205-7DC4842FF6D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DB63069-7F55-4823-A6F3-7A5886ACCFF5}" type="pres">
      <dgm:prSet presAssocID="{D4F374A8-FD51-423C-881E-47C94BA8A184}" presName="spacer" presStyleCnt="0"/>
      <dgm:spPr/>
    </dgm:pt>
    <dgm:pt modelId="{E6FC6DC6-28DD-481A-A51A-0B705A4534BB}" type="pres">
      <dgm:prSet presAssocID="{5A6AFC74-FC0A-478C-985E-E3AD2C4E4EA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66B1E8C-B995-47E0-9568-B464041B1DB6}" type="pres">
      <dgm:prSet presAssocID="{3818834F-8246-49E9-B5BC-188F3C6762FC}" presName="spacer" presStyleCnt="0"/>
      <dgm:spPr/>
    </dgm:pt>
    <dgm:pt modelId="{81BC189B-0B0C-4933-A02D-B9DA61234054}" type="pres">
      <dgm:prSet presAssocID="{D8D0328E-A7FD-4D11-9CC3-DBC3950452B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7A0EB08-49F6-4020-B59F-F6049DB4DDD2}" type="presOf" srcId="{BC44A548-ECF0-476F-B205-7DC4842FF6D8}" destId="{91E8DDA9-908B-49E5-A511-35F433CE4A14}" srcOrd="0" destOrd="0" presId="urn:microsoft.com/office/officeart/2005/8/layout/vList2"/>
    <dgm:cxn modelId="{B821A863-6BB1-4DC6-8DB1-0C39319A38BB}" srcId="{A95C2DB2-F6F0-4E62-8441-2B488400286E}" destId="{7C8A94B6-A3B3-452C-8659-693E0465B88A}" srcOrd="1" destOrd="0" parTransId="{780208BB-804B-4AD2-A5F7-CF7C37DEA7B8}" sibTransId="{6E980286-B0B7-4093-99BB-DCE4B880935E}"/>
    <dgm:cxn modelId="{0FB05370-90D5-4296-8304-84C86A3F07A0}" srcId="{A95C2DB2-F6F0-4E62-8441-2B488400286E}" destId="{5A6AFC74-FC0A-478C-985E-E3AD2C4E4EAB}" srcOrd="3" destOrd="0" parTransId="{65534BFD-633F-41D3-AA33-4B00FE29251C}" sibTransId="{3818834F-8246-49E9-B5BC-188F3C6762FC}"/>
    <dgm:cxn modelId="{8EC46F74-C57E-4DFC-9BE9-D7735EA48C30}" srcId="{A95C2DB2-F6F0-4E62-8441-2B488400286E}" destId="{D8D0328E-A7FD-4D11-9CC3-DBC3950452BD}" srcOrd="4" destOrd="0" parTransId="{051F3356-7779-4ADA-8F45-883A3970FBC2}" sibTransId="{5F8372F4-F03D-435E-84AF-E53B4E8BA781}"/>
    <dgm:cxn modelId="{33762D8B-3D10-4C5F-B207-40AAD33698DB}" type="presOf" srcId="{5A6AFC74-FC0A-478C-985E-E3AD2C4E4EAB}" destId="{E6FC6DC6-28DD-481A-A51A-0B705A4534BB}" srcOrd="0" destOrd="0" presId="urn:microsoft.com/office/officeart/2005/8/layout/vList2"/>
    <dgm:cxn modelId="{3EE4E59D-8576-4B38-A2BA-0590881E9E59}" type="presOf" srcId="{A95C2DB2-F6F0-4E62-8441-2B488400286E}" destId="{C13CB47D-AAC3-48C6-8370-F7EDFCA75608}" srcOrd="0" destOrd="0" presId="urn:microsoft.com/office/officeart/2005/8/layout/vList2"/>
    <dgm:cxn modelId="{D1885BA3-01B2-4A27-A1A1-83954498B03E}" type="presOf" srcId="{7C8A94B6-A3B3-452C-8659-693E0465B88A}" destId="{C73E9696-C019-4881-AAFD-8FF33160ACB0}" srcOrd="0" destOrd="0" presId="urn:microsoft.com/office/officeart/2005/8/layout/vList2"/>
    <dgm:cxn modelId="{D8D834C1-30BC-4593-B3EB-1E7B30BF0EC2}" type="presOf" srcId="{D8D0328E-A7FD-4D11-9CC3-DBC3950452BD}" destId="{81BC189B-0B0C-4933-A02D-B9DA61234054}" srcOrd="0" destOrd="0" presId="urn:microsoft.com/office/officeart/2005/8/layout/vList2"/>
    <dgm:cxn modelId="{6AFBE7C5-38A6-445F-8169-4B3DA8AE1481}" srcId="{A95C2DB2-F6F0-4E62-8441-2B488400286E}" destId="{4402ED72-6629-4CAC-AA61-210D712B2A45}" srcOrd="0" destOrd="0" parTransId="{25E80D7A-A8D1-433A-B4D5-8E1540B7B124}" sibTransId="{98320EDC-2496-4D34-862F-7904FDB64627}"/>
    <dgm:cxn modelId="{55CF75E2-E6F5-4D31-BD41-46F8AD353BEB}" type="presOf" srcId="{4402ED72-6629-4CAC-AA61-210D712B2A45}" destId="{130CCA18-06A8-4066-B1C8-957014CD4D8F}" srcOrd="0" destOrd="0" presId="urn:microsoft.com/office/officeart/2005/8/layout/vList2"/>
    <dgm:cxn modelId="{6CDF2CEC-CE7E-468A-99E4-29CA84C432A6}" srcId="{A95C2DB2-F6F0-4E62-8441-2B488400286E}" destId="{BC44A548-ECF0-476F-B205-7DC4842FF6D8}" srcOrd="2" destOrd="0" parTransId="{7EB6101D-2835-49DF-896C-A0EDE157C190}" sibTransId="{D4F374A8-FD51-423C-881E-47C94BA8A184}"/>
    <dgm:cxn modelId="{9FD2E10A-092A-42B6-B16D-F99BE8293B85}" type="presParOf" srcId="{C13CB47D-AAC3-48C6-8370-F7EDFCA75608}" destId="{130CCA18-06A8-4066-B1C8-957014CD4D8F}" srcOrd="0" destOrd="0" presId="urn:microsoft.com/office/officeart/2005/8/layout/vList2"/>
    <dgm:cxn modelId="{38ED8AD8-0E9D-488C-B8D6-AC0347652E1D}" type="presParOf" srcId="{C13CB47D-AAC3-48C6-8370-F7EDFCA75608}" destId="{FB2B72D8-A013-485A-9676-AC8C9DE28586}" srcOrd="1" destOrd="0" presId="urn:microsoft.com/office/officeart/2005/8/layout/vList2"/>
    <dgm:cxn modelId="{55DA066F-1525-4170-8D00-D19DC3CA4A18}" type="presParOf" srcId="{C13CB47D-AAC3-48C6-8370-F7EDFCA75608}" destId="{C73E9696-C019-4881-AAFD-8FF33160ACB0}" srcOrd="2" destOrd="0" presId="urn:microsoft.com/office/officeart/2005/8/layout/vList2"/>
    <dgm:cxn modelId="{93C2E81B-F639-4FE1-9946-C9B246363336}" type="presParOf" srcId="{C13CB47D-AAC3-48C6-8370-F7EDFCA75608}" destId="{25184523-9809-46FD-92C4-6576D04A03D5}" srcOrd="3" destOrd="0" presId="urn:microsoft.com/office/officeart/2005/8/layout/vList2"/>
    <dgm:cxn modelId="{375E964E-E848-4F8C-ACAF-4DE214C0231A}" type="presParOf" srcId="{C13CB47D-AAC3-48C6-8370-F7EDFCA75608}" destId="{91E8DDA9-908B-49E5-A511-35F433CE4A14}" srcOrd="4" destOrd="0" presId="urn:microsoft.com/office/officeart/2005/8/layout/vList2"/>
    <dgm:cxn modelId="{36D9F41A-552D-49CF-9322-52FA94C45774}" type="presParOf" srcId="{C13CB47D-AAC3-48C6-8370-F7EDFCA75608}" destId="{2DB63069-7F55-4823-A6F3-7A5886ACCFF5}" srcOrd="5" destOrd="0" presId="urn:microsoft.com/office/officeart/2005/8/layout/vList2"/>
    <dgm:cxn modelId="{D2E7B015-44CD-40BF-8D83-DB27B2748DE1}" type="presParOf" srcId="{C13CB47D-AAC3-48C6-8370-F7EDFCA75608}" destId="{E6FC6DC6-28DD-481A-A51A-0B705A4534BB}" srcOrd="6" destOrd="0" presId="urn:microsoft.com/office/officeart/2005/8/layout/vList2"/>
    <dgm:cxn modelId="{718CE287-C2F7-4C30-A5FC-C0CB19140E0D}" type="presParOf" srcId="{C13CB47D-AAC3-48C6-8370-F7EDFCA75608}" destId="{566B1E8C-B995-47E0-9568-B464041B1DB6}" srcOrd="7" destOrd="0" presId="urn:microsoft.com/office/officeart/2005/8/layout/vList2"/>
    <dgm:cxn modelId="{1D8F4BF6-C78F-443F-A618-6807C2861991}" type="presParOf" srcId="{C13CB47D-AAC3-48C6-8370-F7EDFCA75608}" destId="{81BC189B-0B0C-4933-A02D-B9DA6123405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5C2DB2-F6F0-4E62-8441-2B488400286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402ED72-6629-4CAC-AA61-210D712B2A45}">
      <dgm:prSet phldrT="[文字]" custT="1"/>
      <dgm:spPr/>
      <dgm:t>
        <a:bodyPr/>
        <a:lstStyle/>
        <a:p>
          <a:r>
            <a:rPr lang="en-US" altLang="zh-TW" sz="3200" dirty="0"/>
            <a:t>Introduction</a:t>
          </a:r>
          <a:endParaRPr lang="zh-TW" altLang="en-US" sz="3200" dirty="0"/>
        </a:p>
      </dgm:t>
    </dgm:pt>
    <dgm:pt modelId="{25E80D7A-A8D1-433A-B4D5-8E1540B7B124}" type="parTrans" cxnId="{6AFBE7C5-38A6-445F-8169-4B3DA8AE1481}">
      <dgm:prSet/>
      <dgm:spPr/>
      <dgm:t>
        <a:bodyPr/>
        <a:lstStyle/>
        <a:p>
          <a:endParaRPr lang="zh-TW" altLang="en-US"/>
        </a:p>
      </dgm:t>
    </dgm:pt>
    <dgm:pt modelId="{98320EDC-2496-4D34-862F-7904FDB64627}" type="sibTrans" cxnId="{6AFBE7C5-38A6-445F-8169-4B3DA8AE1481}">
      <dgm:prSet/>
      <dgm:spPr/>
      <dgm:t>
        <a:bodyPr/>
        <a:lstStyle/>
        <a:p>
          <a:endParaRPr lang="zh-TW" altLang="en-US"/>
        </a:p>
      </dgm:t>
    </dgm:pt>
    <dgm:pt modelId="{7C8A94B6-A3B3-452C-8659-693E0465B88A}">
      <dgm:prSet phldrT="[文字]" custT="1"/>
      <dgm:spPr/>
      <dgm:t>
        <a:bodyPr/>
        <a:lstStyle/>
        <a:p>
          <a:r>
            <a:rPr lang="en-US" altLang="zh-TW" sz="3200" dirty="0"/>
            <a:t>Training of Audio Word2vec</a:t>
          </a:r>
          <a:endParaRPr lang="zh-TW" altLang="en-US" sz="3200" dirty="0"/>
        </a:p>
      </dgm:t>
    </dgm:pt>
    <dgm:pt modelId="{780208BB-804B-4AD2-A5F7-CF7C37DEA7B8}" type="parTrans" cxnId="{B821A863-6BB1-4DC6-8DB1-0C39319A38BB}">
      <dgm:prSet/>
      <dgm:spPr/>
      <dgm:t>
        <a:bodyPr/>
        <a:lstStyle/>
        <a:p>
          <a:endParaRPr lang="zh-TW" altLang="en-US"/>
        </a:p>
      </dgm:t>
    </dgm:pt>
    <dgm:pt modelId="{6E980286-B0B7-4093-99BB-DCE4B880935E}" type="sibTrans" cxnId="{B821A863-6BB1-4DC6-8DB1-0C39319A38BB}">
      <dgm:prSet/>
      <dgm:spPr/>
      <dgm:t>
        <a:bodyPr/>
        <a:lstStyle/>
        <a:p>
          <a:endParaRPr lang="zh-TW" altLang="en-US"/>
        </a:p>
      </dgm:t>
    </dgm:pt>
    <dgm:pt modelId="{BC44A548-ECF0-476F-B205-7DC4842FF6D8}">
      <dgm:prSet phldrT="[文字]" custT="1"/>
      <dgm:spPr/>
      <dgm:t>
        <a:bodyPr/>
        <a:lstStyle/>
        <a:p>
          <a:r>
            <a:rPr lang="en-US" altLang="zh-TW" sz="3200" dirty="0"/>
            <a:t>Language Transfer</a:t>
          </a:r>
          <a:endParaRPr lang="zh-TW" altLang="en-US" sz="3200" dirty="0"/>
        </a:p>
      </dgm:t>
    </dgm:pt>
    <dgm:pt modelId="{7EB6101D-2835-49DF-896C-A0EDE157C190}" type="parTrans" cxnId="{6CDF2CEC-CE7E-468A-99E4-29CA84C432A6}">
      <dgm:prSet/>
      <dgm:spPr/>
      <dgm:t>
        <a:bodyPr/>
        <a:lstStyle/>
        <a:p>
          <a:endParaRPr lang="zh-TW" altLang="en-US"/>
        </a:p>
      </dgm:t>
    </dgm:pt>
    <dgm:pt modelId="{D4F374A8-FD51-423C-881E-47C94BA8A184}" type="sibTrans" cxnId="{6CDF2CEC-CE7E-468A-99E4-29CA84C432A6}">
      <dgm:prSet/>
      <dgm:spPr/>
      <dgm:t>
        <a:bodyPr/>
        <a:lstStyle/>
        <a:p>
          <a:endParaRPr lang="zh-TW" altLang="en-US"/>
        </a:p>
      </dgm:t>
    </dgm:pt>
    <dgm:pt modelId="{5A6AFC74-FC0A-478C-985E-E3AD2C4E4EAB}">
      <dgm:prSet phldrT="[文字]" custT="1"/>
      <dgm:spPr/>
      <dgm:t>
        <a:bodyPr/>
        <a:lstStyle/>
        <a:p>
          <a:r>
            <a:rPr lang="en-US" altLang="zh-TW" sz="3200" dirty="0"/>
            <a:t>Application to Query-by-example Spoken Term Detection (STD)</a:t>
          </a:r>
          <a:endParaRPr lang="zh-TW" altLang="en-US" sz="3200" dirty="0"/>
        </a:p>
      </dgm:t>
    </dgm:pt>
    <dgm:pt modelId="{65534BFD-633F-41D3-AA33-4B00FE29251C}" type="parTrans" cxnId="{0FB05370-90D5-4296-8304-84C86A3F07A0}">
      <dgm:prSet/>
      <dgm:spPr/>
      <dgm:t>
        <a:bodyPr/>
        <a:lstStyle/>
        <a:p>
          <a:endParaRPr lang="zh-TW" altLang="en-US"/>
        </a:p>
      </dgm:t>
    </dgm:pt>
    <dgm:pt modelId="{3818834F-8246-49E9-B5BC-188F3C6762FC}" type="sibTrans" cxnId="{0FB05370-90D5-4296-8304-84C86A3F07A0}">
      <dgm:prSet/>
      <dgm:spPr/>
      <dgm:t>
        <a:bodyPr/>
        <a:lstStyle/>
        <a:p>
          <a:endParaRPr lang="zh-TW" altLang="en-US"/>
        </a:p>
      </dgm:t>
    </dgm:pt>
    <dgm:pt modelId="{D8D0328E-A7FD-4D11-9CC3-DBC3950452BD}">
      <dgm:prSet phldrT="[文字]" custT="1"/>
      <dgm:spPr/>
      <dgm:t>
        <a:bodyPr/>
        <a:lstStyle/>
        <a:p>
          <a:r>
            <a:rPr lang="en-US" altLang="zh-TW" sz="3200" dirty="0"/>
            <a:t>Concluding Remarks</a:t>
          </a:r>
          <a:endParaRPr lang="zh-TW" altLang="en-US" sz="3200" dirty="0"/>
        </a:p>
      </dgm:t>
    </dgm:pt>
    <dgm:pt modelId="{051F3356-7779-4ADA-8F45-883A3970FBC2}" type="parTrans" cxnId="{8EC46F74-C57E-4DFC-9BE9-D7735EA48C30}">
      <dgm:prSet/>
      <dgm:spPr/>
      <dgm:t>
        <a:bodyPr/>
        <a:lstStyle/>
        <a:p>
          <a:endParaRPr lang="zh-TW" altLang="en-US"/>
        </a:p>
      </dgm:t>
    </dgm:pt>
    <dgm:pt modelId="{5F8372F4-F03D-435E-84AF-E53B4E8BA781}" type="sibTrans" cxnId="{8EC46F74-C57E-4DFC-9BE9-D7735EA48C30}">
      <dgm:prSet/>
      <dgm:spPr/>
      <dgm:t>
        <a:bodyPr/>
        <a:lstStyle/>
        <a:p>
          <a:endParaRPr lang="zh-TW" altLang="en-US"/>
        </a:p>
      </dgm:t>
    </dgm:pt>
    <dgm:pt modelId="{C13CB47D-AAC3-48C6-8370-F7EDFCA75608}" type="pres">
      <dgm:prSet presAssocID="{A95C2DB2-F6F0-4E62-8441-2B488400286E}" presName="linear" presStyleCnt="0">
        <dgm:presLayoutVars>
          <dgm:animLvl val="lvl"/>
          <dgm:resizeHandles val="exact"/>
        </dgm:presLayoutVars>
      </dgm:prSet>
      <dgm:spPr/>
    </dgm:pt>
    <dgm:pt modelId="{130CCA18-06A8-4066-B1C8-957014CD4D8F}" type="pres">
      <dgm:prSet presAssocID="{4402ED72-6629-4CAC-AA61-210D712B2A4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B2B72D8-A013-485A-9676-AC8C9DE28586}" type="pres">
      <dgm:prSet presAssocID="{98320EDC-2496-4D34-862F-7904FDB64627}" presName="spacer" presStyleCnt="0"/>
      <dgm:spPr/>
    </dgm:pt>
    <dgm:pt modelId="{C73E9696-C019-4881-AAFD-8FF33160ACB0}" type="pres">
      <dgm:prSet presAssocID="{7C8A94B6-A3B3-452C-8659-693E0465B88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5184523-9809-46FD-92C4-6576D04A03D5}" type="pres">
      <dgm:prSet presAssocID="{6E980286-B0B7-4093-99BB-DCE4B880935E}" presName="spacer" presStyleCnt="0"/>
      <dgm:spPr/>
    </dgm:pt>
    <dgm:pt modelId="{91E8DDA9-908B-49E5-A511-35F433CE4A14}" type="pres">
      <dgm:prSet presAssocID="{BC44A548-ECF0-476F-B205-7DC4842FF6D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DB63069-7F55-4823-A6F3-7A5886ACCFF5}" type="pres">
      <dgm:prSet presAssocID="{D4F374A8-FD51-423C-881E-47C94BA8A184}" presName="spacer" presStyleCnt="0"/>
      <dgm:spPr/>
    </dgm:pt>
    <dgm:pt modelId="{E6FC6DC6-28DD-481A-A51A-0B705A4534BB}" type="pres">
      <dgm:prSet presAssocID="{5A6AFC74-FC0A-478C-985E-E3AD2C4E4EA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66B1E8C-B995-47E0-9568-B464041B1DB6}" type="pres">
      <dgm:prSet presAssocID="{3818834F-8246-49E9-B5BC-188F3C6762FC}" presName="spacer" presStyleCnt="0"/>
      <dgm:spPr/>
    </dgm:pt>
    <dgm:pt modelId="{81BC189B-0B0C-4933-A02D-B9DA61234054}" type="pres">
      <dgm:prSet presAssocID="{D8D0328E-A7FD-4D11-9CC3-DBC3950452B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7A0EB08-49F6-4020-B59F-F6049DB4DDD2}" type="presOf" srcId="{BC44A548-ECF0-476F-B205-7DC4842FF6D8}" destId="{91E8DDA9-908B-49E5-A511-35F433CE4A14}" srcOrd="0" destOrd="0" presId="urn:microsoft.com/office/officeart/2005/8/layout/vList2"/>
    <dgm:cxn modelId="{B821A863-6BB1-4DC6-8DB1-0C39319A38BB}" srcId="{A95C2DB2-F6F0-4E62-8441-2B488400286E}" destId="{7C8A94B6-A3B3-452C-8659-693E0465B88A}" srcOrd="1" destOrd="0" parTransId="{780208BB-804B-4AD2-A5F7-CF7C37DEA7B8}" sibTransId="{6E980286-B0B7-4093-99BB-DCE4B880935E}"/>
    <dgm:cxn modelId="{0FB05370-90D5-4296-8304-84C86A3F07A0}" srcId="{A95C2DB2-F6F0-4E62-8441-2B488400286E}" destId="{5A6AFC74-FC0A-478C-985E-E3AD2C4E4EAB}" srcOrd="3" destOrd="0" parTransId="{65534BFD-633F-41D3-AA33-4B00FE29251C}" sibTransId="{3818834F-8246-49E9-B5BC-188F3C6762FC}"/>
    <dgm:cxn modelId="{8EC46F74-C57E-4DFC-9BE9-D7735EA48C30}" srcId="{A95C2DB2-F6F0-4E62-8441-2B488400286E}" destId="{D8D0328E-A7FD-4D11-9CC3-DBC3950452BD}" srcOrd="4" destOrd="0" parTransId="{051F3356-7779-4ADA-8F45-883A3970FBC2}" sibTransId="{5F8372F4-F03D-435E-84AF-E53B4E8BA781}"/>
    <dgm:cxn modelId="{33762D8B-3D10-4C5F-B207-40AAD33698DB}" type="presOf" srcId="{5A6AFC74-FC0A-478C-985E-E3AD2C4E4EAB}" destId="{E6FC6DC6-28DD-481A-A51A-0B705A4534BB}" srcOrd="0" destOrd="0" presId="urn:microsoft.com/office/officeart/2005/8/layout/vList2"/>
    <dgm:cxn modelId="{3EE4E59D-8576-4B38-A2BA-0590881E9E59}" type="presOf" srcId="{A95C2DB2-F6F0-4E62-8441-2B488400286E}" destId="{C13CB47D-AAC3-48C6-8370-F7EDFCA75608}" srcOrd="0" destOrd="0" presId="urn:microsoft.com/office/officeart/2005/8/layout/vList2"/>
    <dgm:cxn modelId="{D1885BA3-01B2-4A27-A1A1-83954498B03E}" type="presOf" srcId="{7C8A94B6-A3B3-452C-8659-693E0465B88A}" destId="{C73E9696-C019-4881-AAFD-8FF33160ACB0}" srcOrd="0" destOrd="0" presId="urn:microsoft.com/office/officeart/2005/8/layout/vList2"/>
    <dgm:cxn modelId="{D8D834C1-30BC-4593-B3EB-1E7B30BF0EC2}" type="presOf" srcId="{D8D0328E-A7FD-4D11-9CC3-DBC3950452BD}" destId="{81BC189B-0B0C-4933-A02D-B9DA61234054}" srcOrd="0" destOrd="0" presId="urn:microsoft.com/office/officeart/2005/8/layout/vList2"/>
    <dgm:cxn modelId="{6AFBE7C5-38A6-445F-8169-4B3DA8AE1481}" srcId="{A95C2DB2-F6F0-4E62-8441-2B488400286E}" destId="{4402ED72-6629-4CAC-AA61-210D712B2A45}" srcOrd="0" destOrd="0" parTransId="{25E80D7A-A8D1-433A-B4D5-8E1540B7B124}" sibTransId="{98320EDC-2496-4D34-862F-7904FDB64627}"/>
    <dgm:cxn modelId="{55CF75E2-E6F5-4D31-BD41-46F8AD353BEB}" type="presOf" srcId="{4402ED72-6629-4CAC-AA61-210D712B2A45}" destId="{130CCA18-06A8-4066-B1C8-957014CD4D8F}" srcOrd="0" destOrd="0" presId="urn:microsoft.com/office/officeart/2005/8/layout/vList2"/>
    <dgm:cxn modelId="{6CDF2CEC-CE7E-468A-99E4-29CA84C432A6}" srcId="{A95C2DB2-F6F0-4E62-8441-2B488400286E}" destId="{BC44A548-ECF0-476F-B205-7DC4842FF6D8}" srcOrd="2" destOrd="0" parTransId="{7EB6101D-2835-49DF-896C-A0EDE157C190}" sibTransId="{D4F374A8-FD51-423C-881E-47C94BA8A184}"/>
    <dgm:cxn modelId="{9FD2E10A-092A-42B6-B16D-F99BE8293B85}" type="presParOf" srcId="{C13CB47D-AAC3-48C6-8370-F7EDFCA75608}" destId="{130CCA18-06A8-4066-B1C8-957014CD4D8F}" srcOrd="0" destOrd="0" presId="urn:microsoft.com/office/officeart/2005/8/layout/vList2"/>
    <dgm:cxn modelId="{38ED8AD8-0E9D-488C-B8D6-AC0347652E1D}" type="presParOf" srcId="{C13CB47D-AAC3-48C6-8370-F7EDFCA75608}" destId="{FB2B72D8-A013-485A-9676-AC8C9DE28586}" srcOrd="1" destOrd="0" presId="urn:microsoft.com/office/officeart/2005/8/layout/vList2"/>
    <dgm:cxn modelId="{55DA066F-1525-4170-8D00-D19DC3CA4A18}" type="presParOf" srcId="{C13CB47D-AAC3-48C6-8370-F7EDFCA75608}" destId="{C73E9696-C019-4881-AAFD-8FF33160ACB0}" srcOrd="2" destOrd="0" presId="urn:microsoft.com/office/officeart/2005/8/layout/vList2"/>
    <dgm:cxn modelId="{93C2E81B-F639-4FE1-9946-C9B246363336}" type="presParOf" srcId="{C13CB47D-AAC3-48C6-8370-F7EDFCA75608}" destId="{25184523-9809-46FD-92C4-6576D04A03D5}" srcOrd="3" destOrd="0" presId="urn:microsoft.com/office/officeart/2005/8/layout/vList2"/>
    <dgm:cxn modelId="{375E964E-E848-4F8C-ACAF-4DE214C0231A}" type="presParOf" srcId="{C13CB47D-AAC3-48C6-8370-F7EDFCA75608}" destId="{91E8DDA9-908B-49E5-A511-35F433CE4A14}" srcOrd="4" destOrd="0" presId="urn:microsoft.com/office/officeart/2005/8/layout/vList2"/>
    <dgm:cxn modelId="{36D9F41A-552D-49CF-9322-52FA94C45774}" type="presParOf" srcId="{C13CB47D-AAC3-48C6-8370-F7EDFCA75608}" destId="{2DB63069-7F55-4823-A6F3-7A5886ACCFF5}" srcOrd="5" destOrd="0" presId="urn:microsoft.com/office/officeart/2005/8/layout/vList2"/>
    <dgm:cxn modelId="{D2E7B015-44CD-40BF-8D83-DB27B2748DE1}" type="presParOf" srcId="{C13CB47D-AAC3-48C6-8370-F7EDFCA75608}" destId="{E6FC6DC6-28DD-481A-A51A-0B705A4534BB}" srcOrd="6" destOrd="0" presId="urn:microsoft.com/office/officeart/2005/8/layout/vList2"/>
    <dgm:cxn modelId="{718CE287-C2F7-4C30-A5FC-C0CB19140E0D}" type="presParOf" srcId="{C13CB47D-AAC3-48C6-8370-F7EDFCA75608}" destId="{566B1E8C-B995-47E0-9568-B464041B1DB6}" srcOrd="7" destOrd="0" presId="urn:microsoft.com/office/officeart/2005/8/layout/vList2"/>
    <dgm:cxn modelId="{1D8F4BF6-C78F-443F-A618-6807C2861991}" type="presParOf" srcId="{C13CB47D-AAC3-48C6-8370-F7EDFCA75608}" destId="{81BC189B-0B0C-4933-A02D-B9DA6123405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5C2DB2-F6F0-4E62-8441-2B488400286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402ED72-6629-4CAC-AA61-210D712B2A45}">
      <dgm:prSet phldrT="[文字]" custT="1"/>
      <dgm:spPr/>
      <dgm:t>
        <a:bodyPr/>
        <a:lstStyle/>
        <a:p>
          <a:r>
            <a:rPr lang="en-US" altLang="zh-TW" sz="3200" dirty="0"/>
            <a:t>Introduction</a:t>
          </a:r>
          <a:endParaRPr lang="zh-TW" altLang="en-US" sz="3200" dirty="0"/>
        </a:p>
      </dgm:t>
    </dgm:pt>
    <dgm:pt modelId="{25E80D7A-A8D1-433A-B4D5-8E1540B7B124}" type="parTrans" cxnId="{6AFBE7C5-38A6-445F-8169-4B3DA8AE1481}">
      <dgm:prSet/>
      <dgm:spPr/>
      <dgm:t>
        <a:bodyPr/>
        <a:lstStyle/>
        <a:p>
          <a:endParaRPr lang="zh-TW" altLang="en-US"/>
        </a:p>
      </dgm:t>
    </dgm:pt>
    <dgm:pt modelId="{98320EDC-2496-4D34-862F-7904FDB64627}" type="sibTrans" cxnId="{6AFBE7C5-38A6-445F-8169-4B3DA8AE1481}">
      <dgm:prSet/>
      <dgm:spPr/>
      <dgm:t>
        <a:bodyPr/>
        <a:lstStyle/>
        <a:p>
          <a:endParaRPr lang="zh-TW" altLang="en-US"/>
        </a:p>
      </dgm:t>
    </dgm:pt>
    <dgm:pt modelId="{7C8A94B6-A3B3-452C-8659-693E0465B88A}">
      <dgm:prSet phldrT="[文字]" custT="1"/>
      <dgm:spPr/>
      <dgm:t>
        <a:bodyPr/>
        <a:lstStyle/>
        <a:p>
          <a:r>
            <a:rPr lang="en-US" altLang="zh-TW" sz="3200" dirty="0"/>
            <a:t>Training of Audio Word2vec</a:t>
          </a:r>
          <a:endParaRPr lang="zh-TW" altLang="en-US" sz="3200" dirty="0"/>
        </a:p>
      </dgm:t>
    </dgm:pt>
    <dgm:pt modelId="{780208BB-804B-4AD2-A5F7-CF7C37DEA7B8}" type="parTrans" cxnId="{B821A863-6BB1-4DC6-8DB1-0C39319A38BB}">
      <dgm:prSet/>
      <dgm:spPr/>
      <dgm:t>
        <a:bodyPr/>
        <a:lstStyle/>
        <a:p>
          <a:endParaRPr lang="zh-TW" altLang="en-US"/>
        </a:p>
      </dgm:t>
    </dgm:pt>
    <dgm:pt modelId="{6E980286-B0B7-4093-99BB-DCE4B880935E}" type="sibTrans" cxnId="{B821A863-6BB1-4DC6-8DB1-0C39319A38BB}">
      <dgm:prSet/>
      <dgm:spPr/>
      <dgm:t>
        <a:bodyPr/>
        <a:lstStyle/>
        <a:p>
          <a:endParaRPr lang="zh-TW" altLang="en-US"/>
        </a:p>
      </dgm:t>
    </dgm:pt>
    <dgm:pt modelId="{BC44A548-ECF0-476F-B205-7DC4842FF6D8}">
      <dgm:prSet phldrT="[文字]" custT="1"/>
      <dgm:spPr/>
      <dgm:t>
        <a:bodyPr/>
        <a:lstStyle/>
        <a:p>
          <a:r>
            <a:rPr lang="en-US" altLang="zh-TW" sz="3200" dirty="0"/>
            <a:t>Language Transfer</a:t>
          </a:r>
          <a:endParaRPr lang="zh-TW" altLang="en-US" sz="3200" dirty="0"/>
        </a:p>
      </dgm:t>
    </dgm:pt>
    <dgm:pt modelId="{7EB6101D-2835-49DF-896C-A0EDE157C190}" type="parTrans" cxnId="{6CDF2CEC-CE7E-468A-99E4-29CA84C432A6}">
      <dgm:prSet/>
      <dgm:spPr/>
      <dgm:t>
        <a:bodyPr/>
        <a:lstStyle/>
        <a:p>
          <a:endParaRPr lang="zh-TW" altLang="en-US"/>
        </a:p>
      </dgm:t>
    </dgm:pt>
    <dgm:pt modelId="{D4F374A8-FD51-423C-881E-47C94BA8A184}" type="sibTrans" cxnId="{6CDF2CEC-CE7E-468A-99E4-29CA84C432A6}">
      <dgm:prSet/>
      <dgm:spPr/>
      <dgm:t>
        <a:bodyPr/>
        <a:lstStyle/>
        <a:p>
          <a:endParaRPr lang="zh-TW" altLang="en-US"/>
        </a:p>
      </dgm:t>
    </dgm:pt>
    <dgm:pt modelId="{5A6AFC74-FC0A-478C-985E-E3AD2C4E4EAB}">
      <dgm:prSet phldrT="[文字]" custT="1"/>
      <dgm:spPr/>
      <dgm:t>
        <a:bodyPr/>
        <a:lstStyle/>
        <a:p>
          <a:r>
            <a:rPr lang="en-US" altLang="zh-TW" sz="3200" dirty="0"/>
            <a:t>Application to Query-by-example Spoken Term Detection</a:t>
          </a:r>
          <a:endParaRPr lang="zh-TW" altLang="en-US" sz="3200" dirty="0"/>
        </a:p>
      </dgm:t>
    </dgm:pt>
    <dgm:pt modelId="{65534BFD-633F-41D3-AA33-4B00FE29251C}" type="parTrans" cxnId="{0FB05370-90D5-4296-8304-84C86A3F07A0}">
      <dgm:prSet/>
      <dgm:spPr/>
      <dgm:t>
        <a:bodyPr/>
        <a:lstStyle/>
        <a:p>
          <a:endParaRPr lang="zh-TW" altLang="en-US"/>
        </a:p>
      </dgm:t>
    </dgm:pt>
    <dgm:pt modelId="{3818834F-8246-49E9-B5BC-188F3C6762FC}" type="sibTrans" cxnId="{0FB05370-90D5-4296-8304-84C86A3F07A0}">
      <dgm:prSet/>
      <dgm:spPr/>
      <dgm:t>
        <a:bodyPr/>
        <a:lstStyle/>
        <a:p>
          <a:endParaRPr lang="zh-TW" altLang="en-US"/>
        </a:p>
      </dgm:t>
    </dgm:pt>
    <dgm:pt modelId="{D8D0328E-A7FD-4D11-9CC3-DBC3950452BD}">
      <dgm:prSet phldrT="[文字]" custT="1"/>
      <dgm:spPr/>
      <dgm:t>
        <a:bodyPr/>
        <a:lstStyle/>
        <a:p>
          <a:r>
            <a:rPr lang="en-US" altLang="zh-TW" sz="3200" dirty="0"/>
            <a:t>Concluding Remarks</a:t>
          </a:r>
          <a:endParaRPr lang="zh-TW" altLang="en-US" sz="3200" dirty="0"/>
        </a:p>
      </dgm:t>
    </dgm:pt>
    <dgm:pt modelId="{051F3356-7779-4ADA-8F45-883A3970FBC2}" type="parTrans" cxnId="{8EC46F74-C57E-4DFC-9BE9-D7735EA48C30}">
      <dgm:prSet/>
      <dgm:spPr/>
      <dgm:t>
        <a:bodyPr/>
        <a:lstStyle/>
        <a:p>
          <a:endParaRPr lang="zh-TW" altLang="en-US"/>
        </a:p>
      </dgm:t>
    </dgm:pt>
    <dgm:pt modelId="{5F8372F4-F03D-435E-84AF-E53B4E8BA781}" type="sibTrans" cxnId="{8EC46F74-C57E-4DFC-9BE9-D7735EA48C30}">
      <dgm:prSet/>
      <dgm:spPr/>
      <dgm:t>
        <a:bodyPr/>
        <a:lstStyle/>
        <a:p>
          <a:endParaRPr lang="zh-TW" altLang="en-US"/>
        </a:p>
      </dgm:t>
    </dgm:pt>
    <dgm:pt modelId="{C13CB47D-AAC3-48C6-8370-F7EDFCA75608}" type="pres">
      <dgm:prSet presAssocID="{A95C2DB2-F6F0-4E62-8441-2B488400286E}" presName="linear" presStyleCnt="0">
        <dgm:presLayoutVars>
          <dgm:animLvl val="lvl"/>
          <dgm:resizeHandles val="exact"/>
        </dgm:presLayoutVars>
      </dgm:prSet>
      <dgm:spPr/>
    </dgm:pt>
    <dgm:pt modelId="{130CCA18-06A8-4066-B1C8-957014CD4D8F}" type="pres">
      <dgm:prSet presAssocID="{4402ED72-6629-4CAC-AA61-210D712B2A4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B2B72D8-A013-485A-9676-AC8C9DE28586}" type="pres">
      <dgm:prSet presAssocID="{98320EDC-2496-4D34-862F-7904FDB64627}" presName="spacer" presStyleCnt="0"/>
      <dgm:spPr/>
    </dgm:pt>
    <dgm:pt modelId="{C73E9696-C019-4881-AAFD-8FF33160ACB0}" type="pres">
      <dgm:prSet presAssocID="{7C8A94B6-A3B3-452C-8659-693E0465B88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5184523-9809-46FD-92C4-6576D04A03D5}" type="pres">
      <dgm:prSet presAssocID="{6E980286-B0B7-4093-99BB-DCE4B880935E}" presName="spacer" presStyleCnt="0"/>
      <dgm:spPr/>
    </dgm:pt>
    <dgm:pt modelId="{91E8DDA9-908B-49E5-A511-35F433CE4A14}" type="pres">
      <dgm:prSet presAssocID="{BC44A548-ECF0-476F-B205-7DC4842FF6D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DB63069-7F55-4823-A6F3-7A5886ACCFF5}" type="pres">
      <dgm:prSet presAssocID="{D4F374A8-FD51-423C-881E-47C94BA8A184}" presName="spacer" presStyleCnt="0"/>
      <dgm:spPr/>
    </dgm:pt>
    <dgm:pt modelId="{E6FC6DC6-28DD-481A-A51A-0B705A4534BB}" type="pres">
      <dgm:prSet presAssocID="{5A6AFC74-FC0A-478C-985E-E3AD2C4E4EA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66B1E8C-B995-47E0-9568-B464041B1DB6}" type="pres">
      <dgm:prSet presAssocID="{3818834F-8246-49E9-B5BC-188F3C6762FC}" presName="spacer" presStyleCnt="0"/>
      <dgm:spPr/>
    </dgm:pt>
    <dgm:pt modelId="{81BC189B-0B0C-4933-A02D-B9DA61234054}" type="pres">
      <dgm:prSet presAssocID="{D8D0328E-A7FD-4D11-9CC3-DBC3950452B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7A0EB08-49F6-4020-B59F-F6049DB4DDD2}" type="presOf" srcId="{BC44A548-ECF0-476F-B205-7DC4842FF6D8}" destId="{91E8DDA9-908B-49E5-A511-35F433CE4A14}" srcOrd="0" destOrd="0" presId="urn:microsoft.com/office/officeart/2005/8/layout/vList2"/>
    <dgm:cxn modelId="{B821A863-6BB1-4DC6-8DB1-0C39319A38BB}" srcId="{A95C2DB2-F6F0-4E62-8441-2B488400286E}" destId="{7C8A94B6-A3B3-452C-8659-693E0465B88A}" srcOrd="1" destOrd="0" parTransId="{780208BB-804B-4AD2-A5F7-CF7C37DEA7B8}" sibTransId="{6E980286-B0B7-4093-99BB-DCE4B880935E}"/>
    <dgm:cxn modelId="{0FB05370-90D5-4296-8304-84C86A3F07A0}" srcId="{A95C2DB2-F6F0-4E62-8441-2B488400286E}" destId="{5A6AFC74-FC0A-478C-985E-E3AD2C4E4EAB}" srcOrd="3" destOrd="0" parTransId="{65534BFD-633F-41D3-AA33-4B00FE29251C}" sibTransId="{3818834F-8246-49E9-B5BC-188F3C6762FC}"/>
    <dgm:cxn modelId="{8EC46F74-C57E-4DFC-9BE9-D7735EA48C30}" srcId="{A95C2DB2-F6F0-4E62-8441-2B488400286E}" destId="{D8D0328E-A7FD-4D11-9CC3-DBC3950452BD}" srcOrd="4" destOrd="0" parTransId="{051F3356-7779-4ADA-8F45-883A3970FBC2}" sibTransId="{5F8372F4-F03D-435E-84AF-E53B4E8BA781}"/>
    <dgm:cxn modelId="{33762D8B-3D10-4C5F-B207-40AAD33698DB}" type="presOf" srcId="{5A6AFC74-FC0A-478C-985E-E3AD2C4E4EAB}" destId="{E6FC6DC6-28DD-481A-A51A-0B705A4534BB}" srcOrd="0" destOrd="0" presId="urn:microsoft.com/office/officeart/2005/8/layout/vList2"/>
    <dgm:cxn modelId="{3EE4E59D-8576-4B38-A2BA-0590881E9E59}" type="presOf" srcId="{A95C2DB2-F6F0-4E62-8441-2B488400286E}" destId="{C13CB47D-AAC3-48C6-8370-F7EDFCA75608}" srcOrd="0" destOrd="0" presId="urn:microsoft.com/office/officeart/2005/8/layout/vList2"/>
    <dgm:cxn modelId="{D1885BA3-01B2-4A27-A1A1-83954498B03E}" type="presOf" srcId="{7C8A94B6-A3B3-452C-8659-693E0465B88A}" destId="{C73E9696-C019-4881-AAFD-8FF33160ACB0}" srcOrd="0" destOrd="0" presId="urn:microsoft.com/office/officeart/2005/8/layout/vList2"/>
    <dgm:cxn modelId="{D8D834C1-30BC-4593-B3EB-1E7B30BF0EC2}" type="presOf" srcId="{D8D0328E-A7FD-4D11-9CC3-DBC3950452BD}" destId="{81BC189B-0B0C-4933-A02D-B9DA61234054}" srcOrd="0" destOrd="0" presId="urn:microsoft.com/office/officeart/2005/8/layout/vList2"/>
    <dgm:cxn modelId="{6AFBE7C5-38A6-445F-8169-4B3DA8AE1481}" srcId="{A95C2DB2-F6F0-4E62-8441-2B488400286E}" destId="{4402ED72-6629-4CAC-AA61-210D712B2A45}" srcOrd="0" destOrd="0" parTransId="{25E80D7A-A8D1-433A-B4D5-8E1540B7B124}" sibTransId="{98320EDC-2496-4D34-862F-7904FDB64627}"/>
    <dgm:cxn modelId="{55CF75E2-E6F5-4D31-BD41-46F8AD353BEB}" type="presOf" srcId="{4402ED72-6629-4CAC-AA61-210D712B2A45}" destId="{130CCA18-06A8-4066-B1C8-957014CD4D8F}" srcOrd="0" destOrd="0" presId="urn:microsoft.com/office/officeart/2005/8/layout/vList2"/>
    <dgm:cxn modelId="{6CDF2CEC-CE7E-468A-99E4-29CA84C432A6}" srcId="{A95C2DB2-F6F0-4E62-8441-2B488400286E}" destId="{BC44A548-ECF0-476F-B205-7DC4842FF6D8}" srcOrd="2" destOrd="0" parTransId="{7EB6101D-2835-49DF-896C-A0EDE157C190}" sibTransId="{D4F374A8-FD51-423C-881E-47C94BA8A184}"/>
    <dgm:cxn modelId="{9FD2E10A-092A-42B6-B16D-F99BE8293B85}" type="presParOf" srcId="{C13CB47D-AAC3-48C6-8370-F7EDFCA75608}" destId="{130CCA18-06A8-4066-B1C8-957014CD4D8F}" srcOrd="0" destOrd="0" presId="urn:microsoft.com/office/officeart/2005/8/layout/vList2"/>
    <dgm:cxn modelId="{38ED8AD8-0E9D-488C-B8D6-AC0347652E1D}" type="presParOf" srcId="{C13CB47D-AAC3-48C6-8370-F7EDFCA75608}" destId="{FB2B72D8-A013-485A-9676-AC8C9DE28586}" srcOrd="1" destOrd="0" presId="urn:microsoft.com/office/officeart/2005/8/layout/vList2"/>
    <dgm:cxn modelId="{55DA066F-1525-4170-8D00-D19DC3CA4A18}" type="presParOf" srcId="{C13CB47D-AAC3-48C6-8370-F7EDFCA75608}" destId="{C73E9696-C019-4881-AAFD-8FF33160ACB0}" srcOrd="2" destOrd="0" presId="urn:microsoft.com/office/officeart/2005/8/layout/vList2"/>
    <dgm:cxn modelId="{93C2E81B-F639-4FE1-9946-C9B246363336}" type="presParOf" srcId="{C13CB47D-AAC3-48C6-8370-F7EDFCA75608}" destId="{25184523-9809-46FD-92C4-6576D04A03D5}" srcOrd="3" destOrd="0" presId="urn:microsoft.com/office/officeart/2005/8/layout/vList2"/>
    <dgm:cxn modelId="{375E964E-E848-4F8C-ACAF-4DE214C0231A}" type="presParOf" srcId="{C13CB47D-AAC3-48C6-8370-F7EDFCA75608}" destId="{91E8DDA9-908B-49E5-A511-35F433CE4A14}" srcOrd="4" destOrd="0" presId="urn:microsoft.com/office/officeart/2005/8/layout/vList2"/>
    <dgm:cxn modelId="{36D9F41A-552D-49CF-9322-52FA94C45774}" type="presParOf" srcId="{C13CB47D-AAC3-48C6-8370-F7EDFCA75608}" destId="{2DB63069-7F55-4823-A6F3-7A5886ACCFF5}" srcOrd="5" destOrd="0" presId="urn:microsoft.com/office/officeart/2005/8/layout/vList2"/>
    <dgm:cxn modelId="{D2E7B015-44CD-40BF-8D83-DB27B2748DE1}" type="presParOf" srcId="{C13CB47D-AAC3-48C6-8370-F7EDFCA75608}" destId="{E6FC6DC6-28DD-481A-A51A-0B705A4534BB}" srcOrd="6" destOrd="0" presId="urn:microsoft.com/office/officeart/2005/8/layout/vList2"/>
    <dgm:cxn modelId="{718CE287-C2F7-4C30-A5FC-C0CB19140E0D}" type="presParOf" srcId="{C13CB47D-AAC3-48C6-8370-F7EDFCA75608}" destId="{566B1E8C-B995-47E0-9568-B464041B1DB6}" srcOrd="7" destOrd="0" presId="urn:microsoft.com/office/officeart/2005/8/layout/vList2"/>
    <dgm:cxn modelId="{1D8F4BF6-C78F-443F-A618-6807C2861991}" type="presParOf" srcId="{C13CB47D-AAC3-48C6-8370-F7EDFCA75608}" destId="{81BC189B-0B0C-4933-A02D-B9DA6123405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CCA18-06A8-4066-B1C8-957014CD4D8F}">
      <dsp:nvSpPr>
        <dsp:cNvPr id="0" name=""/>
        <dsp:cNvSpPr/>
      </dsp:nvSpPr>
      <dsp:spPr>
        <a:xfrm>
          <a:off x="0" y="1771"/>
          <a:ext cx="7886700" cy="861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Introduction</a:t>
          </a:r>
          <a:endParaRPr lang="zh-TW" altLang="en-US" sz="3200" kern="1200" dirty="0"/>
        </a:p>
      </dsp:txBody>
      <dsp:txXfrm>
        <a:off x="42069" y="43840"/>
        <a:ext cx="7802562" cy="777658"/>
      </dsp:txXfrm>
    </dsp:sp>
    <dsp:sp modelId="{C73E9696-C019-4881-AAFD-8FF33160ACB0}">
      <dsp:nvSpPr>
        <dsp:cNvPr id="0" name=""/>
        <dsp:cNvSpPr/>
      </dsp:nvSpPr>
      <dsp:spPr>
        <a:xfrm>
          <a:off x="0" y="873270"/>
          <a:ext cx="7886700" cy="861796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Training of Audio Word2vec</a:t>
          </a:r>
          <a:endParaRPr lang="zh-TW" altLang="en-US" sz="3200" kern="1200" dirty="0"/>
        </a:p>
      </dsp:txBody>
      <dsp:txXfrm>
        <a:off x="42069" y="915339"/>
        <a:ext cx="7802562" cy="777658"/>
      </dsp:txXfrm>
    </dsp:sp>
    <dsp:sp modelId="{91E8DDA9-908B-49E5-A511-35F433CE4A14}">
      <dsp:nvSpPr>
        <dsp:cNvPr id="0" name=""/>
        <dsp:cNvSpPr/>
      </dsp:nvSpPr>
      <dsp:spPr>
        <a:xfrm>
          <a:off x="0" y="1744770"/>
          <a:ext cx="7886700" cy="861796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Language Transfer</a:t>
          </a:r>
          <a:endParaRPr lang="zh-TW" altLang="en-US" sz="3200" kern="1200" dirty="0"/>
        </a:p>
      </dsp:txBody>
      <dsp:txXfrm>
        <a:off x="42069" y="1786839"/>
        <a:ext cx="7802562" cy="777658"/>
      </dsp:txXfrm>
    </dsp:sp>
    <dsp:sp modelId="{E6FC6DC6-28DD-481A-A51A-0B705A4534BB}">
      <dsp:nvSpPr>
        <dsp:cNvPr id="0" name=""/>
        <dsp:cNvSpPr/>
      </dsp:nvSpPr>
      <dsp:spPr>
        <a:xfrm>
          <a:off x="0" y="2616270"/>
          <a:ext cx="7886700" cy="861796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Application to Query-by-example Spoken Term Detection (STD)</a:t>
          </a:r>
          <a:endParaRPr lang="zh-TW" altLang="en-US" sz="3200" kern="1200" dirty="0"/>
        </a:p>
      </dsp:txBody>
      <dsp:txXfrm>
        <a:off x="42069" y="2658339"/>
        <a:ext cx="7802562" cy="777658"/>
      </dsp:txXfrm>
    </dsp:sp>
    <dsp:sp modelId="{81BC189B-0B0C-4933-A02D-B9DA61234054}">
      <dsp:nvSpPr>
        <dsp:cNvPr id="0" name=""/>
        <dsp:cNvSpPr/>
      </dsp:nvSpPr>
      <dsp:spPr>
        <a:xfrm>
          <a:off x="0" y="3487770"/>
          <a:ext cx="7886700" cy="861796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Concluding Remarks</a:t>
          </a:r>
          <a:endParaRPr lang="zh-TW" altLang="en-US" sz="3200" kern="1200" dirty="0"/>
        </a:p>
      </dsp:txBody>
      <dsp:txXfrm>
        <a:off x="42069" y="3529839"/>
        <a:ext cx="7802562" cy="777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CCA18-06A8-4066-B1C8-957014CD4D8F}">
      <dsp:nvSpPr>
        <dsp:cNvPr id="0" name=""/>
        <dsp:cNvSpPr/>
      </dsp:nvSpPr>
      <dsp:spPr>
        <a:xfrm>
          <a:off x="0" y="1771"/>
          <a:ext cx="7886700" cy="861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Introduction</a:t>
          </a:r>
          <a:endParaRPr lang="zh-TW" altLang="en-US" sz="3200" kern="1200" dirty="0"/>
        </a:p>
      </dsp:txBody>
      <dsp:txXfrm>
        <a:off x="42069" y="43840"/>
        <a:ext cx="7802562" cy="777658"/>
      </dsp:txXfrm>
    </dsp:sp>
    <dsp:sp modelId="{C73E9696-C019-4881-AAFD-8FF33160ACB0}">
      <dsp:nvSpPr>
        <dsp:cNvPr id="0" name=""/>
        <dsp:cNvSpPr/>
      </dsp:nvSpPr>
      <dsp:spPr>
        <a:xfrm>
          <a:off x="0" y="873270"/>
          <a:ext cx="7886700" cy="861796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Training of Audio Word2vec</a:t>
          </a:r>
          <a:endParaRPr lang="zh-TW" altLang="en-US" sz="3200" kern="1200" dirty="0"/>
        </a:p>
      </dsp:txBody>
      <dsp:txXfrm>
        <a:off x="42069" y="915339"/>
        <a:ext cx="7802562" cy="777658"/>
      </dsp:txXfrm>
    </dsp:sp>
    <dsp:sp modelId="{91E8DDA9-908B-49E5-A511-35F433CE4A14}">
      <dsp:nvSpPr>
        <dsp:cNvPr id="0" name=""/>
        <dsp:cNvSpPr/>
      </dsp:nvSpPr>
      <dsp:spPr>
        <a:xfrm>
          <a:off x="0" y="1744770"/>
          <a:ext cx="7886700" cy="861796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Language Transfer</a:t>
          </a:r>
          <a:endParaRPr lang="zh-TW" altLang="en-US" sz="3200" kern="1200" dirty="0"/>
        </a:p>
      </dsp:txBody>
      <dsp:txXfrm>
        <a:off x="42069" y="1786839"/>
        <a:ext cx="7802562" cy="777658"/>
      </dsp:txXfrm>
    </dsp:sp>
    <dsp:sp modelId="{E6FC6DC6-28DD-481A-A51A-0B705A4534BB}">
      <dsp:nvSpPr>
        <dsp:cNvPr id="0" name=""/>
        <dsp:cNvSpPr/>
      </dsp:nvSpPr>
      <dsp:spPr>
        <a:xfrm>
          <a:off x="0" y="2616270"/>
          <a:ext cx="7886700" cy="861796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Application to Query-by-example Spoken Term Detection</a:t>
          </a:r>
          <a:endParaRPr lang="zh-TW" altLang="en-US" sz="3200" kern="1200" dirty="0"/>
        </a:p>
      </dsp:txBody>
      <dsp:txXfrm>
        <a:off x="42069" y="2658339"/>
        <a:ext cx="7802562" cy="777658"/>
      </dsp:txXfrm>
    </dsp:sp>
    <dsp:sp modelId="{81BC189B-0B0C-4933-A02D-B9DA61234054}">
      <dsp:nvSpPr>
        <dsp:cNvPr id="0" name=""/>
        <dsp:cNvSpPr/>
      </dsp:nvSpPr>
      <dsp:spPr>
        <a:xfrm>
          <a:off x="0" y="3487770"/>
          <a:ext cx="7886700" cy="861796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Concluding Remarks</a:t>
          </a:r>
          <a:endParaRPr lang="zh-TW" altLang="en-US" sz="3200" kern="1200" dirty="0"/>
        </a:p>
      </dsp:txBody>
      <dsp:txXfrm>
        <a:off x="42069" y="3529839"/>
        <a:ext cx="7802562" cy="777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CCA18-06A8-4066-B1C8-957014CD4D8F}">
      <dsp:nvSpPr>
        <dsp:cNvPr id="0" name=""/>
        <dsp:cNvSpPr/>
      </dsp:nvSpPr>
      <dsp:spPr>
        <a:xfrm>
          <a:off x="0" y="1771"/>
          <a:ext cx="7886700" cy="861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Introduction</a:t>
          </a:r>
          <a:endParaRPr lang="zh-TW" altLang="en-US" sz="3200" kern="1200" dirty="0"/>
        </a:p>
      </dsp:txBody>
      <dsp:txXfrm>
        <a:off x="42069" y="43840"/>
        <a:ext cx="7802562" cy="777658"/>
      </dsp:txXfrm>
    </dsp:sp>
    <dsp:sp modelId="{C73E9696-C019-4881-AAFD-8FF33160ACB0}">
      <dsp:nvSpPr>
        <dsp:cNvPr id="0" name=""/>
        <dsp:cNvSpPr/>
      </dsp:nvSpPr>
      <dsp:spPr>
        <a:xfrm>
          <a:off x="0" y="873270"/>
          <a:ext cx="7886700" cy="861796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Training of Audio Word2vec</a:t>
          </a:r>
          <a:endParaRPr lang="zh-TW" altLang="en-US" sz="3200" kern="1200" dirty="0"/>
        </a:p>
      </dsp:txBody>
      <dsp:txXfrm>
        <a:off x="42069" y="915339"/>
        <a:ext cx="7802562" cy="777658"/>
      </dsp:txXfrm>
    </dsp:sp>
    <dsp:sp modelId="{91E8DDA9-908B-49E5-A511-35F433CE4A14}">
      <dsp:nvSpPr>
        <dsp:cNvPr id="0" name=""/>
        <dsp:cNvSpPr/>
      </dsp:nvSpPr>
      <dsp:spPr>
        <a:xfrm>
          <a:off x="0" y="1744770"/>
          <a:ext cx="7886700" cy="861796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Language Transfer</a:t>
          </a:r>
          <a:endParaRPr lang="zh-TW" altLang="en-US" sz="3200" kern="1200" dirty="0"/>
        </a:p>
      </dsp:txBody>
      <dsp:txXfrm>
        <a:off x="42069" y="1786839"/>
        <a:ext cx="7802562" cy="777658"/>
      </dsp:txXfrm>
    </dsp:sp>
    <dsp:sp modelId="{E6FC6DC6-28DD-481A-A51A-0B705A4534BB}">
      <dsp:nvSpPr>
        <dsp:cNvPr id="0" name=""/>
        <dsp:cNvSpPr/>
      </dsp:nvSpPr>
      <dsp:spPr>
        <a:xfrm>
          <a:off x="0" y="2616270"/>
          <a:ext cx="7886700" cy="861796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Application to Query-by-example Spoken Term Detection</a:t>
          </a:r>
          <a:endParaRPr lang="zh-TW" altLang="en-US" sz="3200" kern="1200" dirty="0"/>
        </a:p>
      </dsp:txBody>
      <dsp:txXfrm>
        <a:off x="42069" y="2658339"/>
        <a:ext cx="7802562" cy="777658"/>
      </dsp:txXfrm>
    </dsp:sp>
    <dsp:sp modelId="{81BC189B-0B0C-4933-A02D-B9DA61234054}">
      <dsp:nvSpPr>
        <dsp:cNvPr id="0" name=""/>
        <dsp:cNvSpPr/>
      </dsp:nvSpPr>
      <dsp:spPr>
        <a:xfrm>
          <a:off x="0" y="3487770"/>
          <a:ext cx="7886700" cy="861796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Concluding Remarks</a:t>
          </a:r>
          <a:endParaRPr lang="zh-TW" altLang="en-US" sz="3200" kern="1200" dirty="0"/>
        </a:p>
      </dsp:txBody>
      <dsp:txXfrm>
        <a:off x="42069" y="3529839"/>
        <a:ext cx="7802562" cy="7776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CCA18-06A8-4066-B1C8-957014CD4D8F}">
      <dsp:nvSpPr>
        <dsp:cNvPr id="0" name=""/>
        <dsp:cNvSpPr/>
      </dsp:nvSpPr>
      <dsp:spPr>
        <a:xfrm>
          <a:off x="0" y="1771"/>
          <a:ext cx="7886700" cy="861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Introduction</a:t>
          </a:r>
          <a:endParaRPr lang="zh-TW" altLang="en-US" sz="3200" kern="1200" dirty="0"/>
        </a:p>
      </dsp:txBody>
      <dsp:txXfrm>
        <a:off x="42069" y="43840"/>
        <a:ext cx="7802562" cy="777658"/>
      </dsp:txXfrm>
    </dsp:sp>
    <dsp:sp modelId="{C73E9696-C019-4881-AAFD-8FF33160ACB0}">
      <dsp:nvSpPr>
        <dsp:cNvPr id="0" name=""/>
        <dsp:cNvSpPr/>
      </dsp:nvSpPr>
      <dsp:spPr>
        <a:xfrm>
          <a:off x="0" y="873270"/>
          <a:ext cx="7886700" cy="861796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Training of Audio Word2vec</a:t>
          </a:r>
          <a:endParaRPr lang="zh-TW" altLang="en-US" sz="3200" kern="1200" dirty="0"/>
        </a:p>
      </dsp:txBody>
      <dsp:txXfrm>
        <a:off x="42069" y="915339"/>
        <a:ext cx="7802562" cy="777658"/>
      </dsp:txXfrm>
    </dsp:sp>
    <dsp:sp modelId="{91E8DDA9-908B-49E5-A511-35F433CE4A14}">
      <dsp:nvSpPr>
        <dsp:cNvPr id="0" name=""/>
        <dsp:cNvSpPr/>
      </dsp:nvSpPr>
      <dsp:spPr>
        <a:xfrm>
          <a:off x="0" y="1744770"/>
          <a:ext cx="7886700" cy="861796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Language Transfer</a:t>
          </a:r>
          <a:endParaRPr lang="zh-TW" altLang="en-US" sz="3200" kern="1200" dirty="0"/>
        </a:p>
      </dsp:txBody>
      <dsp:txXfrm>
        <a:off x="42069" y="1786839"/>
        <a:ext cx="7802562" cy="777658"/>
      </dsp:txXfrm>
    </dsp:sp>
    <dsp:sp modelId="{E6FC6DC6-28DD-481A-A51A-0B705A4534BB}">
      <dsp:nvSpPr>
        <dsp:cNvPr id="0" name=""/>
        <dsp:cNvSpPr/>
      </dsp:nvSpPr>
      <dsp:spPr>
        <a:xfrm>
          <a:off x="0" y="2616270"/>
          <a:ext cx="7886700" cy="861796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Application to Query-by-example Spoken Term Detection (STD)</a:t>
          </a:r>
          <a:endParaRPr lang="zh-TW" altLang="en-US" sz="3200" kern="1200" dirty="0"/>
        </a:p>
      </dsp:txBody>
      <dsp:txXfrm>
        <a:off x="42069" y="2658339"/>
        <a:ext cx="7802562" cy="777658"/>
      </dsp:txXfrm>
    </dsp:sp>
    <dsp:sp modelId="{81BC189B-0B0C-4933-A02D-B9DA61234054}">
      <dsp:nvSpPr>
        <dsp:cNvPr id="0" name=""/>
        <dsp:cNvSpPr/>
      </dsp:nvSpPr>
      <dsp:spPr>
        <a:xfrm>
          <a:off x="0" y="3487770"/>
          <a:ext cx="7886700" cy="861796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Concluding Remarks</a:t>
          </a:r>
          <a:endParaRPr lang="zh-TW" altLang="en-US" sz="3200" kern="1200" dirty="0"/>
        </a:p>
      </dsp:txBody>
      <dsp:txXfrm>
        <a:off x="42069" y="3529839"/>
        <a:ext cx="7802562" cy="7776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CCA18-06A8-4066-B1C8-957014CD4D8F}">
      <dsp:nvSpPr>
        <dsp:cNvPr id="0" name=""/>
        <dsp:cNvSpPr/>
      </dsp:nvSpPr>
      <dsp:spPr>
        <a:xfrm>
          <a:off x="0" y="1771"/>
          <a:ext cx="7886700" cy="861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Introduction</a:t>
          </a:r>
          <a:endParaRPr lang="zh-TW" altLang="en-US" sz="3200" kern="1200" dirty="0"/>
        </a:p>
      </dsp:txBody>
      <dsp:txXfrm>
        <a:off x="42069" y="43840"/>
        <a:ext cx="7802562" cy="777658"/>
      </dsp:txXfrm>
    </dsp:sp>
    <dsp:sp modelId="{C73E9696-C019-4881-AAFD-8FF33160ACB0}">
      <dsp:nvSpPr>
        <dsp:cNvPr id="0" name=""/>
        <dsp:cNvSpPr/>
      </dsp:nvSpPr>
      <dsp:spPr>
        <a:xfrm>
          <a:off x="0" y="873270"/>
          <a:ext cx="7886700" cy="861796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Training of Audio Word2vec</a:t>
          </a:r>
          <a:endParaRPr lang="zh-TW" altLang="en-US" sz="3200" kern="1200" dirty="0"/>
        </a:p>
      </dsp:txBody>
      <dsp:txXfrm>
        <a:off x="42069" y="915339"/>
        <a:ext cx="7802562" cy="777658"/>
      </dsp:txXfrm>
    </dsp:sp>
    <dsp:sp modelId="{91E8DDA9-908B-49E5-A511-35F433CE4A14}">
      <dsp:nvSpPr>
        <dsp:cNvPr id="0" name=""/>
        <dsp:cNvSpPr/>
      </dsp:nvSpPr>
      <dsp:spPr>
        <a:xfrm>
          <a:off x="0" y="1744770"/>
          <a:ext cx="7886700" cy="861796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Language Transfer</a:t>
          </a:r>
          <a:endParaRPr lang="zh-TW" altLang="en-US" sz="3200" kern="1200" dirty="0"/>
        </a:p>
      </dsp:txBody>
      <dsp:txXfrm>
        <a:off x="42069" y="1786839"/>
        <a:ext cx="7802562" cy="777658"/>
      </dsp:txXfrm>
    </dsp:sp>
    <dsp:sp modelId="{E6FC6DC6-28DD-481A-A51A-0B705A4534BB}">
      <dsp:nvSpPr>
        <dsp:cNvPr id="0" name=""/>
        <dsp:cNvSpPr/>
      </dsp:nvSpPr>
      <dsp:spPr>
        <a:xfrm>
          <a:off x="0" y="2616270"/>
          <a:ext cx="7886700" cy="861796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Application to Query-by-example Spoken Term Detection</a:t>
          </a:r>
          <a:endParaRPr lang="zh-TW" altLang="en-US" sz="3200" kern="1200" dirty="0"/>
        </a:p>
      </dsp:txBody>
      <dsp:txXfrm>
        <a:off x="42069" y="2658339"/>
        <a:ext cx="7802562" cy="777658"/>
      </dsp:txXfrm>
    </dsp:sp>
    <dsp:sp modelId="{81BC189B-0B0C-4933-A02D-B9DA61234054}">
      <dsp:nvSpPr>
        <dsp:cNvPr id="0" name=""/>
        <dsp:cNvSpPr/>
      </dsp:nvSpPr>
      <dsp:spPr>
        <a:xfrm>
          <a:off x="0" y="3487770"/>
          <a:ext cx="7886700" cy="861796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Concluding Remarks</a:t>
          </a:r>
          <a:endParaRPr lang="zh-TW" altLang="en-US" sz="3200" kern="1200" dirty="0"/>
        </a:p>
      </dsp:txBody>
      <dsp:txXfrm>
        <a:off x="42069" y="3529839"/>
        <a:ext cx="7802562" cy="777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376D1-AB0D-4F5E-82CD-B1F0ABEC7377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7358-C74D-4351-B6A3-2FBA29AD27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18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Introduction: 4:00</a:t>
            </a:r>
          </a:p>
          <a:p>
            <a:r>
              <a:rPr lang="en-US" altLang="zh-TW" dirty="0"/>
              <a:t>Training: 2:30</a:t>
            </a:r>
          </a:p>
          <a:p>
            <a:r>
              <a:rPr lang="en-US" altLang="zh-TW" dirty="0"/>
              <a:t>Language transfer: 6:30</a:t>
            </a:r>
          </a:p>
          <a:p>
            <a:r>
              <a:rPr lang="en-US" altLang="zh-TW" dirty="0"/>
              <a:t>STD: 5:30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358-C74D-4351-B6A3-2FBA29AD275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904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6:30</a:t>
            </a:r>
          </a:p>
          <a:p>
            <a:r>
              <a:rPr lang="zh-TW" altLang="en-US" dirty="0"/>
              <a:t>左邊法文 右邊德文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47F0-B7C4-4202-B910-DF59561D49D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787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We</a:t>
            </a:r>
            <a:r>
              <a:rPr lang="en-US" altLang="zh-TW" baseline="0" dirty="0"/>
              <a:t> have to mention some evolutions here!!!!!!!!!!!!!!!!!!!!!!!!!!!!!!!!!!!!!!!!!!!!!!?????????????????????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Also known as unsupervised spoken term detection, zero-resource spoken content retrieval, etc.</a:t>
            </a:r>
          </a:p>
          <a:p>
            <a:r>
              <a:rPr lang="en-US" altLang="zh-TW" dirty="0"/>
              <a:t>Evaluation program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F6DD4-9545-4A49-91CA-058829C4258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730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DTW is not tractable here due to computing issue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358-C74D-4351-B6A3-2FBA29AD275E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992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358-C74D-4351-B6A3-2FBA29AD275E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734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358-C74D-4351-B6A3-2FBA29AD275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27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5:30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358-C74D-4351-B6A3-2FBA29AD275E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23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0:50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358-C74D-4351-B6A3-2FBA29AD275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92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As its name implies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358-C74D-4351-B6A3-2FBA29AD275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38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1:00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60063-B929-41F2-B61A-2D9B6A5DDE0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06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:39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358-C74D-4351-B6A3-2FBA29AD275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4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1:30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 War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C-3PO six million galactic languages 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Ewok language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Yuzzum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language is closely associated with the Ewok language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C-3PO first communicated with the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Ewoks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using the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Yuzzum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language, and gradually pieced together enough to learn the Ewok language sufficiently to be conversational.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C-3PO learnt the Ewok language through observation.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https://scifi.stackexchange.com/questions/124394/how-did-c3po-know-the-ewok-language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3PO-series protocol droids are equipped with a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TranLang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III communications module. It comes with up to six million galactic languages - common and obscure, organic and inorganic - at purchase. It also possessed phonetic pattern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analysers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provides the capability to learn and translate new languages not in its existing database.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358-C74D-4351-B6A3-2FBA29AD275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524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(similar to the model used in speech summarization)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F6DD4-9545-4A49-91CA-058829C4258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09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F6DD4-9545-4A49-91CA-058829C4258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611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2:30</a:t>
            </a:r>
          </a:p>
          <a:p>
            <a:endParaRPr lang="en-US" altLang="zh-TW" dirty="0"/>
          </a:p>
          <a:p>
            <a:r>
              <a:rPr lang="en-US" altLang="zh-TW" dirty="0"/>
              <a:t>IT CAT CATS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E48C8-390C-B644-B32D-41E3CBA569B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9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EB2E-584C-4C59-83EE-7B3C58B0DEF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550-F700-4460-9AA5-ED130F168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6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EB2E-584C-4C59-83EE-7B3C58B0DEF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550-F700-4460-9AA5-ED130F168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60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EB2E-584C-4C59-83EE-7B3C58B0DEF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550-F700-4460-9AA5-ED130F168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972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C0FA-F844-4198-B38D-A29EF7D6B8A3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D6EC-6FFD-453A-9828-472C5960C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5945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C0FA-F844-4198-B38D-A29EF7D6B8A3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D6EC-6FFD-453A-9828-472C5960C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757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C0FA-F844-4198-B38D-A29EF7D6B8A3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D6EC-6FFD-453A-9828-472C5960C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572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C0FA-F844-4198-B38D-A29EF7D6B8A3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D6EC-6FFD-453A-9828-472C5960C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055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C0FA-F844-4198-B38D-A29EF7D6B8A3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D6EC-6FFD-453A-9828-472C5960C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85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C0FA-F844-4198-B38D-A29EF7D6B8A3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D6EC-6FFD-453A-9828-472C5960C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022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C0FA-F844-4198-B38D-A29EF7D6B8A3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D6EC-6FFD-453A-9828-472C5960C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640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C0FA-F844-4198-B38D-A29EF7D6B8A3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D6EC-6FFD-453A-9828-472C5960C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3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EB2E-584C-4C59-83EE-7B3C58B0DEF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550-F700-4460-9AA5-ED130F168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660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C0FA-F844-4198-B38D-A29EF7D6B8A3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D6EC-6FFD-453A-9828-472C5960C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407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C0FA-F844-4198-B38D-A29EF7D6B8A3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D6EC-6FFD-453A-9828-472C5960C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565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C0FA-F844-4198-B38D-A29EF7D6B8A3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D6EC-6FFD-453A-9828-472C5960C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310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C0FA-F844-4198-B38D-A29EF7D6B8A3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D6EC-6FFD-453A-9828-472C5960C5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0290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C0FA-F844-4198-B38D-A29EF7D6B8A3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D6EC-6FFD-453A-9828-472C5960C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65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C0FA-F844-4198-B38D-A29EF7D6B8A3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D6EC-6FFD-453A-9828-472C5960C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51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C0FA-F844-4198-B38D-A29EF7D6B8A3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D6EC-6FFD-453A-9828-472C5960C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263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C0FA-F844-4198-B38D-A29EF7D6B8A3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D6EC-6FFD-453A-9828-472C5960C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260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C0FA-F844-4198-B38D-A29EF7D6B8A3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D6EC-6FFD-453A-9828-472C5960C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50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EB2E-584C-4C59-83EE-7B3C58B0DEF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550-F700-4460-9AA5-ED130F168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54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EB2E-584C-4C59-83EE-7B3C58B0DEF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550-F700-4460-9AA5-ED130F168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45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EB2E-584C-4C59-83EE-7B3C58B0DEF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550-F700-4460-9AA5-ED130F168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7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EB2E-584C-4C59-83EE-7B3C58B0DEF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550-F700-4460-9AA5-ED130F168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12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EB2E-584C-4C59-83EE-7B3C58B0DEF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550-F700-4460-9AA5-ED130F168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39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EB2E-584C-4C59-83EE-7B3C58B0DEF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550-F700-4460-9AA5-ED130F168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25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EB2E-584C-4C59-83EE-7B3C58B0DEF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550-F700-4460-9AA5-ED130F168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24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3EB2E-584C-4C59-83EE-7B3C58B0DEF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F1550-F700-4460-9AA5-ED130F168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46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C0FA-F844-4198-B38D-A29EF7D6B8A3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1D6EC-6FFD-453A-9828-472C5960C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500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notesSlide" Target="../notesSlides/notesSlide9.xml"/><Relationship Id="rId3" Type="http://schemas.microsoft.com/office/2007/relationships/media" Target="../media/media2.wav"/><Relationship Id="rId21" Type="http://schemas.openxmlformats.org/officeDocument/2006/relationships/image" Target="../media/image590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image" Target="../media/image580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microsoft.com/office/2007/relationships/media" Target="../media/media8.wav"/><Relationship Id="rId10" Type="http://schemas.openxmlformats.org/officeDocument/2006/relationships/audio" Target="../media/media5.wav"/><Relationship Id="rId19" Type="http://schemas.openxmlformats.org/officeDocument/2006/relationships/image" Target="../media/image11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53073B-E7FD-4530-A198-46E083BCC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8827" y="1495817"/>
            <a:ext cx="9601655" cy="1646302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Language Transfer of </a:t>
            </a:r>
            <a:br>
              <a:rPr lang="en-US" altLang="zh-TW" sz="3200" b="1" dirty="0"/>
            </a:br>
            <a:r>
              <a:rPr lang="en-US" altLang="zh-TW" sz="3200" b="1" dirty="0"/>
              <a:t>Audio Word2Vec: </a:t>
            </a:r>
            <a:endParaRPr lang="zh-TW" altLang="en-US" sz="32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7D3534-3CB8-456D-90CE-085F2A26F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553" y="3203461"/>
            <a:ext cx="7330893" cy="1655762"/>
          </a:xfrm>
        </p:spPr>
        <p:txBody>
          <a:bodyPr/>
          <a:lstStyle/>
          <a:p>
            <a:r>
              <a:rPr lang="en-US" altLang="zh-TW" b="1" dirty="0">
                <a:solidFill>
                  <a:srgbClr val="FFFF00"/>
                </a:solidFill>
              </a:rPr>
              <a:t>Learning Audio Segment Representations without Target Language Data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A9B155E-C795-4BBC-96F0-BA780CEE1F23}"/>
              </a:ext>
            </a:extLst>
          </p:cNvPr>
          <p:cNvSpPr/>
          <p:nvPr/>
        </p:nvSpPr>
        <p:spPr>
          <a:xfrm>
            <a:off x="1634210" y="5510331"/>
            <a:ext cx="6101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Chia-Hao Shen, Janet Y. Sung, Hung-Yi Lee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23BFC79-999E-4763-B989-62AD2F874CBC}"/>
              </a:ext>
            </a:extLst>
          </p:cNvPr>
          <p:cNvSpPr/>
          <p:nvPr/>
        </p:nvSpPr>
        <p:spPr>
          <a:xfrm>
            <a:off x="3025870" y="4963361"/>
            <a:ext cx="3092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Speaker: Hung-Yi Lee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21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Sequence-to-sequence </a:t>
            </a:r>
            <a:br>
              <a:rPr lang="en-US" altLang="zh-TW" dirty="0"/>
            </a:br>
            <a:r>
              <a:rPr lang="en-US" altLang="zh-TW" dirty="0"/>
              <a:t>Auto-encoder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19612" y="4015212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53136" y="4015212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V="1">
            <a:off x="1133986" y="4733681"/>
            <a:ext cx="0" cy="63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1381278" y="4342079"/>
            <a:ext cx="47895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群組 43"/>
          <p:cNvGrpSpPr/>
          <p:nvPr/>
        </p:nvGrpSpPr>
        <p:grpSpPr>
          <a:xfrm>
            <a:off x="855793" y="6030375"/>
            <a:ext cx="3279729" cy="680810"/>
            <a:chOff x="4005606" y="5533027"/>
            <a:chExt cx="1757324" cy="929291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5" name="直線單箭頭接點 54"/>
          <p:cNvCxnSpPr/>
          <p:nvPr/>
        </p:nvCxnSpPr>
        <p:spPr>
          <a:xfrm flipV="1">
            <a:off x="2083121" y="4733604"/>
            <a:ext cx="0" cy="63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 flipV="1">
            <a:off x="2963214" y="4733604"/>
            <a:ext cx="0" cy="63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V="1">
            <a:off x="3870852" y="4733604"/>
            <a:ext cx="0" cy="63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2753191" y="4010474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9" name="直線單箭頭接點 58"/>
          <p:cNvCxnSpPr/>
          <p:nvPr/>
        </p:nvCxnSpPr>
        <p:spPr>
          <a:xfrm>
            <a:off x="2327553" y="4342079"/>
            <a:ext cx="42563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3655022" y="4039172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1" name="直線單箭頭接點 60"/>
          <p:cNvCxnSpPr/>
          <p:nvPr/>
        </p:nvCxnSpPr>
        <p:spPr>
          <a:xfrm>
            <a:off x="3212385" y="4325613"/>
            <a:ext cx="44263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 rot="5400000">
            <a:off x="686922" y="5629064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文字方塊 48"/>
          <p:cNvSpPr txBox="1"/>
          <p:nvPr/>
        </p:nvSpPr>
        <p:spPr>
          <a:xfrm rot="5400000">
            <a:off x="1587936" y="5629064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文字方塊 49"/>
          <p:cNvSpPr txBox="1"/>
          <p:nvPr/>
        </p:nvSpPr>
        <p:spPr>
          <a:xfrm rot="5400000">
            <a:off x="2488950" y="5629064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文字方塊 50"/>
          <p:cNvSpPr txBox="1"/>
          <p:nvPr/>
        </p:nvSpPr>
        <p:spPr>
          <a:xfrm rot="5400000">
            <a:off x="3389965" y="5629064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7683" y="3725947"/>
            <a:ext cx="3547793" cy="140196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93271" y="4039172"/>
            <a:ext cx="465153" cy="6058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55682" y="4039172"/>
            <a:ext cx="465153" cy="6058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018093" y="4039172"/>
            <a:ext cx="465153" cy="6058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0" name="直線單箭頭接點 39"/>
          <p:cNvCxnSpPr/>
          <p:nvPr/>
        </p:nvCxnSpPr>
        <p:spPr>
          <a:xfrm flipV="1">
            <a:off x="5364088" y="3408197"/>
            <a:ext cx="0" cy="63045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 flipV="1">
            <a:off x="6274787" y="3385584"/>
            <a:ext cx="0" cy="630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 flipV="1">
            <a:off x="7263595" y="3403600"/>
            <a:ext cx="0" cy="630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>
            <a:stCxn id="60" idx="3"/>
          </p:cNvCxnSpPr>
          <p:nvPr/>
        </p:nvCxnSpPr>
        <p:spPr>
          <a:xfrm flipV="1">
            <a:off x="4120175" y="4340919"/>
            <a:ext cx="931440" cy="116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5569369" y="4331163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>
            <a:off x="6519783" y="4333938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8009074" y="4039172"/>
            <a:ext cx="465153" cy="6058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0" name="直線單箭頭接點 69"/>
          <p:cNvCxnSpPr/>
          <p:nvPr/>
        </p:nvCxnSpPr>
        <p:spPr>
          <a:xfrm flipV="1">
            <a:off x="8233815" y="3436483"/>
            <a:ext cx="0" cy="630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>
            <a:off x="7510764" y="4333938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 rot="5400000">
            <a:off x="4910707" y="1635864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8" name="文字方塊 77"/>
          <p:cNvSpPr txBox="1"/>
          <p:nvPr/>
        </p:nvSpPr>
        <p:spPr>
          <a:xfrm rot="5400000">
            <a:off x="5848237" y="1635863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9" name="文字方塊 78"/>
          <p:cNvSpPr txBox="1"/>
          <p:nvPr/>
        </p:nvSpPr>
        <p:spPr>
          <a:xfrm rot="5400000">
            <a:off x="6792848" y="1627890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0" name="文字方塊 79"/>
          <p:cNvSpPr txBox="1"/>
          <p:nvPr/>
        </p:nvSpPr>
        <p:spPr>
          <a:xfrm rot="5400000">
            <a:off x="7758415" y="1597368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1" name="文字方塊 80"/>
          <p:cNvSpPr txBox="1"/>
          <p:nvPr/>
        </p:nvSpPr>
        <p:spPr>
          <a:xfrm rot="5400000">
            <a:off x="4892619" y="2736668"/>
            <a:ext cx="900000" cy="4430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2" name="文字方塊 81"/>
          <p:cNvSpPr txBox="1"/>
          <p:nvPr/>
        </p:nvSpPr>
        <p:spPr>
          <a:xfrm rot="5400000">
            <a:off x="5824787" y="2722153"/>
            <a:ext cx="900000" cy="4430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3" name="文字方塊 82"/>
          <p:cNvSpPr txBox="1"/>
          <p:nvPr/>
        </p:nvSpPr>
        <p:spPr>
          <a:xfrm rot="5400000">
            <a:off x="6811939" y="2743793"/>
            <a:ext cx="900000" cy="4430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4" name="文字方塊 83"/>
          <p:cNvSpPr txBox="1"/>
          <p:nvPr/>
        </p:nvSpPr>
        <p:spPr>
          <a:xfrm rot="5400000">
            <a:off x="7762226" y="2722153"/>
            <a:ext cx="900000" cy="4430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4821553" y="3732793"/>
            <a:ext cx="3944495" cy="142186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6158959" y="5197036"/>
            <a:ext cx="262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RNN Decoder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上-下雙向箭號 7"/>
          <p:cNvSpPr/>
          <p:nvPr/>
        </p:nvSpPr>
        <p:spPr>
          <a:xfrm>
            <a:off x="5209283" y="2134547"/>
            <a:ext cx="270671" cy="51996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7" name="上-下雙向箭號 86"/>
          <p:cNvSpPr/>
          <p:nvPr/>
        </p:nvSpPr>
        <p:spPr>
          <a:xfrm>
            <a:off x="6158959" y="2135871"/>
            <a:ext cx="270671" cy="51996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" name="上-下雙向箭號 87"/>
          <p:cNvSpPr/>
          <p:nvPr/>
        </p:nvSpPr>
        <p:spPr>
          <a:xfrm>
            <a:off x="7135758" y="2109988"/>
            <a:ext cx="270671" cy="51996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" name="上-下雙向箭號 88"/>
          <p:cNvSpPr/>
          <p:nvPr/>
        </p:nvSpPr>
        <p:spPr>
          <a:xfrm>
            <a:off x="8098479" y="2134546"/>
            <a:ext cx="270671" cy="51996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02679" y="5619759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1796932" y="5609533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2660082" y="5625840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" name="文字方塊 91"/>
          <p:cNvSpPr txBox="1"/>
          <p:nvPr/>
        </p:nvSpPr>
        <p:spPr>
          <a:xfrm>
            <a:off x="3582344" y="5619759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4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3" name="文字方塊 92"/>
          <p:cNvSpPr txBox="1"/>
          <p:nvPr/>
        </p:nvSpPr>
        <p:spPr>
          <a:xfrm>
            <a:off x="5068524" y="2698973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4" name="文字方塊 93"/>
          <p:cNvSpPr txBox="1"/>
          <p:nvPr/>
        </p:nvSpPr>
        <p:spPr>
          <a:xfrm>
            <a:off x="6016126" y="2675914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7008098" y="2705054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6" name="文字方塊 95"/>
          <p:cNvSpPr txBox="1"/>
          <p:nvPr/>
        </p:nvSpPr>
        <p:spPr>
          <a:xfrm>
            <a:off x="7930360" y="2698973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4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7" name="文字方塊 96"/>
          <p:cNvSpPr txBox="1"/>
          <p:nvPr/>
        </p:nvSpPr>
        <p:spPr>
          <a:xfrm>
            <a:off x="5159114" y="1621238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8" name="文字方塊 97"/>
          <p:cNvSpPr txBox="1"/>
          <p:nvPr/>
        </p:nvSpPr>
        <p:spPr>
          <a:xfrm>
            <a:off x="6053367" y="1611012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9" name="文字方塊 98"/>
          <p:cNvSpPr txBox="1"/>
          <p:nvPr/>
        </p:nvSpPr>
        <p:spPr>
          <a:xfrm>
            <a:off x="6985918" y="1652523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7970100" y="1583581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4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1388894" y="317487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RNN Encoder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4097586" y="622079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audio segment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4070540" y="564911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acoustic features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19246" y="1932515"/>
            <a:ext cx="4475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RNN encoder and decoder are jointly trained.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013003" y="934789"/>
            <a:ext cx="347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Input acoustic features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4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68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" grpId="0" animBg="1"/>
      <p:bldP spid="87" grpId="0" animBg="1"/>
      <p:bldP spid="88" grpId="0" animBg="1"/>
      <p:bldP spid="89" grpId="0" animBg="1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does machine learn?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Text word to vector: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Audio word to vector </a:t>
            </a:r>
            <a:r>
              <a:rPr lang="en-US" altLang="zh-TW" dirty="0">
                <a:solidFill>
                  <a:srgbClr val="0000FF"/>
                </a:solidFill>
              </a:rPr>
              <a:t>(phonetic information)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5" name="gir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209668" y="3868650"/>
            <a:ext cx="812800" cy="812800"/>
          </a:xfrm>
          <a:prstGeom prst="rect">
            <a:avLst/>
          </a:prstGeom>
        </p:spPr>
      </p:pic>
      <p:pic>
        <p:nvPicPr>
          <p:cNvPr id="6" name="girl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514960" y="3852355"/>
            <a:ext cx="812800" cy="812800"/>
          </a:xfrm>
          <a:prstGeom prst="rect">
            <a:avLst/>
          </a:prstGeom>
        </p:spPr>
      </p:pic>
      <p:pic>
        <p:nvPicPr>
          <p:cNvPr id="7" name="pearls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331621" y="3852355"/>
            <a:ext cx="812800" cy="812800"/>
          </a:xfrm>
          <a:prstGeom prst="rect">
            <a:avLst/>
          </a:prstGeom>
        </p:spPr>
      </p:pic>
      <p:pic>
        <p:nvPicPr>
          <p:cNvPr id="8" name="pearl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453574" y="3868650"/>
            <a:ext cx="812800" cy="812800"/>
          </a:xfrm>
          <a:prstGeom prst="rect">
            <a:avLst/>
          </a:prstGeom>
        </p:spPr>
      </p:pic>
      <p:pic>
        <p:nvPicPr>
          <p:cNvPr id="9" name="it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75107" y="4979440"/>
            <a:ext cx="812800" cy="812800"/>
          </a:xfrm>
          <a:prstGeom prst="rect">
            <a:avLst/>
          </a:prstGeom>
        </p:spPr>
      </p:pic>
      <p:pic>
        <p:nvPicPr>
          <p:cNvPr id="10" name="cats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318819" y="4983954"/>
            <a:ext cx="812800" cy="812800"/>
          </a:xfrm>
          <a:prstGeom prst="rect">
            <a:avLst/>
          </a:prstGeom>
        </p:spPr>
      </p:pic>
      <p:pic>
        <p:nvPicPr>
          <p:cNvPr id="11" name="cat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371039" y="4996693"/>
            <a:ext cx="812800" cy="812800"/>
          </a:xfrm>
          <a:prstGeom prst="rect">
            <a:avLst/>
          </a:prstGeom>
        </p:spPr>
      </p:pic>
      <p:pic>
        <p:nvPicPr>
          <p:cNvPr id="12" name="its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228586" y="4999809"/>
            <a:ext cx="812800" cy="81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629996" y="2423531"/>
                <a:ext cx="6641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𝑅𝑜𝑚𝑒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𝐼𝑡𝑎𝑙𝑦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𝐺𝑒𝑟𝑚𝑎𝑛𝑦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𝐵𝑒𝑟𝑙𝑖𝑛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996" y="2423531"/>
                <a:ext cx="6641497" cy="369332"/>
              </a:xfrm>
              <a:prstGeom prst="rect">
                <a:avLst/>
              </a:prstGeom>
              <a:blipFill>
                <a:blip r:embed="rId20"/>
                <a:stretch>
                  <a:fillRect l="-550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509014" y="2856404"/>
                <a:ext cx="61259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𝑘𝑖𝑛𝑔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𝑞𝑢𝑒𝑒𝑛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𝑎𝑢𝑛𝑡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𝑢𝑛𝑐𝑙𝑒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014" y="2856404"/>
                <a:ext cx="6125972" cy="369332"/>
              </a:xfrm>
              <a:prstGeom prst="rect">
                <a:avLst/>
              </a:prstGeom>
              <a:blipFill>
                <a:blip r:embed="rId21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960852" y="3990243"/>
            <a:ext cx="910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V(                 )  -  V(                 )  +  V(                 )  =  V(                 ) 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35079" y="4531008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GIRL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93007" y="4529768"/>
            <a:ext cx="76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PEARL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00689" y="4529768"/>
            <a:ext cx="874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PEARLS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960852" y="5133662"/>
            <a:ext cx="910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V(                 )  -  V(                 )  +  V(                 )  =  V(                 ) 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253683" y="4529768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GIRLS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74B7480-6329-48EA-A121-A49083B51AD9}"/>
              </a:ext>
            </a:extLst>
          </p:cNvPr>
          <p:cNvSpPr/>
          <p:nvPr/>
        </p:nvSpPr>
        <p:spPr>
          <a:xfrm>
            <a:off x="1666011" y="5741156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IT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931BC8C-4607-45F8-9558-488FB8C09444}"/>
              </a:ext>
            </a:extLst>
          </p:cNvPr>
          <p:cNvSpPr/>
          <p:nvPr/>
        </p:nvSpPr>
        <p:spPr>
          <a:xfrm>
            <a:off x="3423939" y="5739916"/>
            <a:ext cx="535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CAT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7683DDF-228F-4966-847F-9FA2B0DBC5BC}"/>
              </a:ext>
            </a:extLst>
          </p:cNvPr>
          <p:cNvSpPr/>
          <p:nvPr/>
        </p:nvSpPr>
        <p:spPr>
          <a:xfrm>
            <a:off x="5331621" y="5739916"/>
            <a:ext cx="63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CATS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75A16D1-7E34-4DFF-933C-6AC35C6B7433}"/>
              </a:ext>
            </a:extLst>
          </p:cNvPr>
          <p:cNvSpPr/>
          <p:nvPr/>
        </p:nvSpPr>
        <p:spPr>
          <a:xfrm>
            <a:off x="7284615" y="5739916"/>
            <a:ext cx="45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ITS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3AB884B-2DCD-4A7A-A7B1-E8374F5B8C2E}"/>
              </a:ext>
            </a:extLst>
          </p:cNvPr>
          <p:cNvSpPr/>
          <p:nvPr/>
        </p:nvSpPr>
        <p:spPr>
          <a:xfrm>
            <a:off x="5300689" y="6344655"/>
            <a:ext cx="3761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[Chung, Wu, Lee, Lee, </a:t>
            </a:r>
            <a:r>
              <a:rPr kumimoji="0" lang="en-US" altLang="zh-TW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Interspeech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16)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8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31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71A51E-50A9-435A-AD76-66B8E34D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48F4A2A-C4BF-415E-9DC1-0407379AA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84325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D8D5D038-4FEE-4A05-A0DA-7012EA0BA6FB}"/>
              </a:ext>
            </a:extLst>
          </p:cNvPr>
          <p:cNvSpPr/>
          <p:nvPr/>
        </p:nvSpPr>
        <p:spPr>
          <a:xfrm>
            <a:off x="628650" y="3547745"/>
            <a:ext cx="7886700" cy="841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395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7256CB-BEFE-4760-832D-4159E6FC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Language Transfer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CDE933-1322-46A7-AA0C-6B49F3576EBA}"/>
              </a:ext>
            </a:extLst>
          </p:cNvPr>
          <p:cNvSpPr/>
          <p:nvPr/>
        </p:nvSpPr>
        <p:spPr>
          <a:xfrm>
            <a:off x="2694314" y="3147728"/>
            <a:ext cx="1199763" cy="745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RNN </a:t>
            </a:r>
          </a:p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5031A13-7334-4364-8A17-CA941B26A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664" y="3110252"/>
            <a:ext cx="231332" cy="857522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94D22593-4450-4568-BD11-E93F1704BDC5}"/>
              </a:ext>
            </a:extLst>
          </p:cNvPr>
          <p:cNvCxnSpPr>
            <a:cxnSpLocks/>
          </p:cNvCxnSpPr>
          <p:nvPr/>
        </p:nvCxnSpPr>
        <p:spPr>
          <a:xfrm>
            <a:off x="3894077" y="3527874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BB5C2C34-DDAE-45DA-8038-675CC524DEC4}"/>
              </a:ext>
            </a:extLst>
          </p:cNvPr>
          <p:cNvSpPr/>
          <p:nvPr/>
        </p:nvSpPr>
        <p:spPr>
          <a:xfrm>
            <a:off x="5016343" y="3147269"/>
            <a:ext cx="1357878" cy="7461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RNN </a:t>
            </a:r>
          </a:p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2EF0BC0B-D170-46AC-8C2B-633611897C74}"/>
              </a:ext>
            </a:extLst>
          </p:cNvPr>
          <p:cNvGrpSpPr/>
          <p:nvPr/>
        </p:nvGrpSpPr>
        <p:grpSpPr>
          <a:xfrm>
            <a:off x="1055689" y="5681576"/>
            <a:ext cx="1241675" cy="510608"/>
            <a:chOff x="4005606" y="5533027"/>
            <a:chExt cx="1757324" cy="929291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2F1A2263-5BFA-47E0-B188-AD826841C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766C02D8-354B-4C0B-8E8F-E29486092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298321C-3BED-4D1C-A28F-A27FCFA2BA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2215C442-AE5A-43EB-9FA7-0958957E84F4}"/>
              </a:ext>
            </a:extLst>
          </p:cNvPr>
          <p:cNvGrpSpPr/>
          <p:nvPr/>
        </p:nvGrpSpPr>
        <p:grpSpPr>
          <a:xfrm rot="10800000">
            <a:off x="589621" y="3253218"/>
            <a:ext cx="1588386" cy="591660"/>
            <a:chOff x="4005606" y="5533027"/>
            <a:chExt cx="1757324" cy="929291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F72CAC1C-B3FF-49BE-A88C-9AA0630B9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B8C8FEBA-22C7-492C-BCCD-15E89D9B97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E79F215A-C8AD-426D-A24D-2DCFDCE2F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E74200F4-18CC-4489-A5E9-5D79562F95F5}"/>
              </a:ext>
            </a:extLst>
          </p:cNvPr>
          <p:cNvCxnSpPr>
            <a:cxnSpLocks/>
          </p:cNvCxnSpPr>
          <p:nvPr/>
        </p:nvCxnSpPr>
        <p:spPr>
          <a:xfrm>
            <a:off x="2265558" y="3504694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5759E0D0-C2DD-4295-BE67-7837F04DD8AF}"/>
              </a:ext>
            </a:extLst>
          </p:cNvPr>
          <p:cNvCxnSpPr>
            <a:cxnSpLocks/>
          </p:cNvCxnSpPr>
          <p:nvPr/>
        </p:nvCxnSpPr>
        <p:spPr>
          <a:xfrm>
            <a:off x="4583996" y="3548855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7391883F-5947-4F9E-9F3E-D9280FE6AC32}"/>
              </a:ext>
            </a:extLst>
          </p:cNvPr>
          <p:cNvCxnSpPr>
            <a:cxnSpLocks/>
          </p:cNvCxnSpPr>
          <p:nvPr/>
        </p:nvCxnSpPr>
        <p:spPr>
          <a:xfrm>
            <a:off x="6374221" y="3548855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3784B60F-E974-4C47-B9DB-7AC0A927DFDE}"/>
              </a:ext>
            </a:extLst>
          </p:cNvPr>
          <p:cNvSpPr txBox="1"/>
          <p:nvPr/>
        </p:nvSpPr>
        <p:spPr>
          <a:xfrm>
            <a:off x="666651" y="2491992"/>
            <a:ext cx="1380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altLang="zh-TW" sz="2400" dirty="0">
                <a:solidFill>
                  <a:srgbClr val="00B05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source </a:t>
            </a:r>
          </a:p>
          <a:p>
            <a:pPr algn="ctr" defTabSz="342900">
              <a:defRPr/>
            </a:pPr>
            <a:r>
              <a:rPr lang="en-US" altLang="zh-TW" sz="2400" dirty="0">
                <a:solidFill>
                  <a:srgbClr val="00B05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language</a:t>
            </a:r>
            <a:endParaRPr lang="zh-TW" altLang="en-US" sz="2400" dirty="0">
              <a:solidFill>
                <a:srgbClr val="00B05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D33685A-2B87-43A6-8B87-8C4F66CDE806}"/>
              </a:ext>
            </a:extLst>
          </p:cNvPr>
          <p:cNvSpPr txBox="1"/>
          <p:nvPr/>
        </p:nvSpPr>
        <p:spPr>
          <a:xfrm>
            <a:off x="383344" y="2030135"/>
            <a:ext cx="158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altLang="zh-TW" sz="2400" b="1" i="1" u="sng" dirty="0">
                <a:solidFill>
                  <a:prstClr val="black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Training</a:t>
            </a:r>
            <a:endParaRPr lang="zh-TW" altLang="en-US" sz="2400" b="1" i="1" u="sng" dirty="0">
              <a:solidFill>
                <a:prstClr val="black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BD77FC78-A116-404A-B82E-971FFABD6D5E}"/>
              </a:ext>
            </a:extLst>
          </p:cNvPr>
          <p:cNvSpPr txBox="1"/>
          <p:nvPr/>
        </p:nvSpPr>
        <p:spPr>
          <a:xfrm>
            <a:off x="383344" y="4380237"/>
            <a:ext cx="24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altLang="zh-TW" sz="2400" b="1" i="1" u="sng" dirty="0">
                <a:solidFill>
                  <a:prstClr val="black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Testing</a:t>
            </a:r>
            <a:endParaRPr lang="zh-TW" altLang="en-US" sz="2400" b="1" i="1" u="sng" dirty="0">
              <a:solidFill>
                <a:prstClr val="black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C62D4825-748A-4CFA-825D-383C0021AF6A}"/>
              </a:ext>
            </a:extLst>
          </p:cNvPr>
          <p:cNvCxnSpPr>
            <a:cxnSpLocks/>
          </p:cNvCxnSpPr>
          <p:nvPr/>
        </p:nvCxnSpPr>
        <p:spPr>
          <a:xfrm>
            <a:off x="2496957" y="5878935"/>
            <a:ext cx="11844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F2252030-33D8-450B-8AF8-4344744C9F5F}"/>
              </a:ext>
            </a:extLst>
          </p:cNvPr>
          <p:cNvSpPr txBox="1"/>
          <p:nvPr/>
        </p:nvSpPr>
        <p:spPr>
          <a:xfrm>
            <a:off x="928254" y="4854944"/>
            <a:ext cx="1648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target language</a:t>
            </a:r>
            <a:endParaRPr lang="zh-TW" altLang="en-US" sz="2400" dirty="0">
              <a:solidFill>
                <a:srgbClr val="0000FF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9124854-5FD8-4BFE-9228-7D4562251E45}"/>
              </a:ext>
            </a:extLst>
          </p:cNvPr>
          <p:cNvSpPr txBox="1"/>
          <p:nvPr/>
        </p:nvSpPr>
        <p:spPr>
          <a:xfrm>
            <a:off x="4443128" y="4294982"/>
            <a:ext cx="236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trained by </a:t>
            </a:r>
          </a:p>
          <a:p>
            <a:pPr defTabSz="342900">
              <a:defRPr/>
            </a:pPr>
            <a:r>
              <a:rPr lang="en-US" altLang="zh-TW" sz="2400" dirty="0">
                <a:solidFill>
                  <a:srgbClr val="00B05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source language</a:t>
            </a:r>
            <a:endParaRPr lang="zh-TW" altLang="en-US" sz="2400" dirty="0">
              <a:solidFill>
                <a:srgbClr val="00B05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03B1A0EB-1639-4269-BBF0-6D37EF827D42}"/>
              </a:ext>
            </a:extLst>
          </p:cNvPr>
          <p:cNvGrpSpPr/>
          <p:nvPr/>
        </p:nvGrpSpPr>
        <p:grpSpPr>
          <a:xfrm>
            <a:off x="6264625" y="5292545"/>
            <a:ext cx="2772695" cy="1200329"/>
            <a:chOff x="8148369" y="5124489"/>
            <a:chExt cx="3696926" cy="1600439"/>
          </a:xfrm>
        </p:grpSpPr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34DDE6A8-14D7-45A3-B378-B83E5FCD7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48369" y="5388009"/>
              <a:ext cx="308442" cy="1143363"/>
            </a:xfrm>
            <a:prstGeom prst="rect">
              <a:avLst/>
            </a:prstGeom>
          </p:spPr>
        </p:pic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FA21C930-6C08-4438-842A-66167A5CBD8D}"/>
                </a:ext>
              </a:extLst>
            </p:cNvPr>
            <p:cNvSpPr txBox="1"/>
            <p:nvPr/>
          </p:nvSpPr>
          <p:spPr>
            <a:xfrm>
              <a:off x="8419064" y="5124489"/>
              <a:ext cx="3426231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altLang="zh-TW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vector representation z</a:t>
              </a:r>
            </a:p>
            <a:p>
              <a:pPr defTabSz="342900">
                <a:defRPr/>
              </a:pPr>
              <a:r>
                <a:rPr lang="en-US" altLang="zh-TW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for </a:t>
              </a:r>
              <a:r>
                <a:rPr lang="en-US" altLang="zh-TW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target language</a:t>
              </a:r>
              <a:endPara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3320573D-D401-4CE6-B3E2-6F20E7C60F01}"/>
              </a:ext>
            </a:extLst>
          </p:cNvPr>
          <p:cNvCxnSpPr>
            <a:cxnSpLocks/>
          </p:cNvCxnSpPr>
          <p:nvPr/>
        </p:nvCxnSpPr>
        <p:spPr>
          <a:xfrm>
            <a:off x="4335256" y="4507124"/>
            <a:ext cx="0" cy="98306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9075573F-4EC7-4A95-97D6-B2F18060CE76}"/>
              </a:ext>
            </a:extLst>
          </p:cNvPr>
          <p:cNvCxnSpPr>
            <a:cxnSpLocks/>
          </p:cNvCxnSpPr>
          <p:nvPr/>
        </p:nvCxnSpPr>
        <p:spPr>
          <a:xfrm>
            <a:off x="3289705" y="4507124"/>
            <a:ext cx="1036719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23206E77-06A7-4A3D-A503-07E30E82ACEC}"/>
              </a:ext>
            </a:extLst>
          </p:cNvPr>
          <p:cNvCxnSpPr>
            <a:cxnSpLocks/>
          </p:cNvCxnSpPr>
          <p:nvPr/>
        </p:nvCxnSpPr>
        <p:spPr>
          <a:xfrm>
            <a:off x="3320185" y="3893396"/>
            <a:ext cx="0" cy="60046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29B78C56-FDA9-4E4F-BD91-C54888892456}"/>
              </a:ext>
            </a:extLst>
          </p:cNvPr>
          <p:cNvGrpSpPr/>
          <p:nvPr/>
        </p:nvGrpSpPr>
        <p:grpSpPr>
          <a:xfrm rot="10800000">
            <a:off x="6935912" y="3258922"/>
            <a:ext cx="1588386" cy="591660"/>
            <a:chOff x="4005606" y="5533027"/>
            <a:chExt cx="1757324" cy="929291"/>
          </a:xfrm>
        </p:grpSpPr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F199A55E-6E9E-47B5-8AB7-A6DA5F1B2E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7ABE5DA1-C064-4A37-A12B-05B4D708E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B7BCD651-04B3-4418-9DC0-438E151CA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0F4689E-C7EC-4EF7-B19F-764025229186}"/>
              </a:ext>
            </a:extLst>
          </p:cNvPr>
          <p:cNvSpPr txBox="1"/>
          <p:nvPr/>
        </p:nvSpPr>
        <p:spPr>
          <a:xfrm>
            <a:off x="7052316" y="2491991"/>
            <a:ext cx="1380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altLang="zh-TW" sz="2400" dirty="0">
                <a:solidFill>
                  <a:srgbClr val="00B05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source </a:t>
            </a:r>
          </a:p>
          <a:p>
            <a:pPr algn="ctr" defTabSz="342900">
              <a:defRPr/>
            </a:pPr>
            <a:r>
              <a:rPr lang="en-US" altLang="zh-TW" sz="2400" dirty="0">
                <a:solidFill>
                  <a:srgbClr val="00B05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language</a:t>
            </a:r>
            <a:endParaRPr lang="zh-TW" altLang="en-US" sz="2400" dirty="0">
              <a:solidFill>
                <a:srgbClr val="00B05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FEC7856-2391-4F1A-BF21-39AED2D49535}"/>
              </a:ext>
            </a:extLst>
          </p:cNvPr>
          <p:cNvSpPr/>
          <p:nvPr/>
        </p:nvSpPr>
        <p:spPr>
          <a:xfrm>
            <a:off x="3752782" y="5519731"/>
            <a:ext cx="1199763" cy="745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RNN </a:t>
            </a:r>
          </a:p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5982C88C-8A77-4B88-A915-944E15EC593B}"/>
              </a:ext>
            </a:extLst>
          </p:cNvPr>
          <p:cNvCxnSpPr>
            <a:cxnSpLocks/>
          </p:cNvCxnSpPr>
          <p:nvPr/>
        </p:nvCxnSpPr>
        <p:spPr>
          <a:xfrm>
            <a:off x="5016343" y="5892711"/>
            <a:ext cx="11844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6D2593C9-B569-4AD2-B041-2C21ADFAE12A}"/>
              </a:ext>
            </a:extLst>
          </p:cNvPr>
          <p:cNvSpPr txBox="1"/>
          <p:nvPr/>
        </p:nvSpPr>
        <p:spPr>
          <a:xfrm>
            <a:off x="2496957" y="1309737"/>
            <a:ext cx="6300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 train sequence-to-sequence auto-encoder on a source language with a large amount of data.</a:t>
            </a:r>
            <a:endParaRPr lang="zh-TW" altLang="en-US" sz="2400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499F9CE0-0F41-4F67-A9F7-E1266D3B8EAF}"/>
              </a:ext>
            </a:extLst>
          </p:cNvPr>
          <p:cNvSpPr txBox="1"/>
          <p:nvPr/>
        </p:nvSpPr>
        <p:spPr>
          <a:xfrm>
            <a:off x="2496957" y="2093580"/>
            <a:ext cx="535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Apply RNN encoder on a new language.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7632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4" grpId="0"/>
      <p:bldP spid="27" grpId="0"/>
      <p:bldP spid="28" grpId="0"/>
      <p:bldP spid="31" grpId="0"/>
      <p:bldP spid="33" grpId="0"/>
      <p:bldP spid="45" grpId="0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BB928B-DA81-4AE9-9210-C73869379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Setup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C45BF7-E666-4194-A225-4B9E80D2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21918"/>
          </a:xfrm>
        </p:spPr>
        <p:txBody>
          <a:bodyPr>
            <a:normAutofit/>
          </a:bodyPr>
          <a:lstStyle/>
          <a:p>
            <a:pPr marL="342900" indent="-342900"/>
            <a:r>
              <a:rPr lang="en-US" altLang="zh-TW" dirty="0"/>
              <a:t>Using 1-layer GRU as encoder and decoder</a:t>
            </a:r>
          </a:p>
          <a:p>
            <a:pPr marL="742950" lvl="1" indent="-285750"/>
            <a:r>
              <a:rPr lang="en-US" altLang="zh-TW" sz="2800" dirty="0"/>
              <a:t>Training with SGD. Initial learning rate was 1 and decayed with a factor of 0.95 every 500 batches.</a:t>
            </a:r>
          </a:p>
          <a:p>
            <a:r>
              <a:rPr lang="en-US" altLang="zh-TW" dirty="0"/>
              <a:t>Acoustic features: 39-dim MFCC</a:t>
            </a:r>
          </a:p>
          <a:p>
            <a:r>
              <a:rPr lang="en-US" altLang="zh-TW" dirty="0"/>
              <a:t>We used forced alignment with reference transcriptions to obtain word boundaries.</a:t>
            </a:r>
          </a:p>
          <a:p>
            <a:pPr lvl="1"/>
            <a:r>
              <a:rPr lang="en-US" altLang="zh-TW" sz="2800" dirty="0"/>
              <a:t>The results is kind of oracle.</a:t>
            </a:r>
          </a:p>
          <a:p>
            <a:pPr lvl="1"/>
            <a:r>
              <a:rPr lang="en-US" altLang="zh-TW" sz="2800" dirty="0"/>
              <a:t>We address this issue in another ICASSP paper.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4842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462B30-86DC-49CF-8EAF-290CF2C6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Setup - Corpus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083AC9-8E8A-43C1-9130-6E6118715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r>
              <a:rPr lang="en-US" altLang="zh-TW" dirty="0"/>
              <a:t>English is our source language, while the other languages are target languages.</a:t>
            </a:r>
          </a:p>
          <a:p>
            <a:r>
              <a:rPr lang="en-US" altLang="zh-TW" dirty="0"/>
              <a:t>English: </a:t>
            </a:r>
            <a:r>
              <a:rPr lang="en-US" altLang="zh-TW" dirty="0" err="1"/>
              <a:t>Librispeech</a:t>
            </a:r>
            <a:endParaRPr lang="en-US" altLang="zh-TW" dirty="0"/>
          </a:p>
          <a:p>
            <a:pPr lvl="1"/>
            <a:r>
              <a:rPr lang="en-US" altLang="zh-TW" sz="2800" dirty="0"/>
              <a:t>Training data: 2.2M word-level audio segments </a:t>
            </a:r>
          </a:p>
          <a:p>
            <a:pPr lvl="1"/>
            <a:r>
              <a:rPr lang="en-US" altLang="zh-TW" sz="2800" dirty="0"/>
              <a:t>Testing data: 250K audio segments</a:t>
            </a:r>
          </a:p>
          <a:p>
            <a:r>
              <a:rPr lang="en-US" altLang="zh-TW" dirty="0"/>
              <a:t>French, German, Czech and Spanish: </a:t>
            </a:r>
            <a:r>
              <a:rPr lang="en-US" altLang="zh-TW" dirty="0" err="1"/>
              <a:t>GlobalPhone</a:t>
            </a:r>
            <a:endParaRPr lang="en-US" altLang="zh-TW" dirty="0"/>
          </a:p>
          <a:p>
            <a:pPr lvl="1"/>
            <a:r>
              <a:rPr lang="en-US" altLang="zh-TW" sz="2800" dirty="0"/>
              <a:t>Testing data: 20K audio segments</a:t>
            </a:r>
          </a:p>
          <a:p>
            <a:pPr lvl="1"/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052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Phonetic Information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5024249" y="2833423"/>
            <a:ext cx="2975905" cy="680810"/>
            <a:chOff x="4005606" y="5533027"/>
            <a:chExt cx="1757324" cy="92929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文字方塊 10"/>
          <p:cNvSpPr txBox="1"/>
          <p:nvPr/>
        </p:nvSpPr>
        <p:spPr>
          <a:xfrm>
            <a:off x="6255325" y="2447220"/>
            <a:ext cx="107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never</a:t>
            </a:r>
            <a:endParaRPr lang="zh-TW" altLang="en-US" sz="2800" dirty="0"/>
          </a:p>
        </p:txBody>
      </p:sp>
      <p:pic>
        <p:nvPicPr>
          <p:cNvPr id="12" name="Picture 4"/>
          <p:cNvPicPr>
            <a:picLocks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09" y="2838490"/>
            <a:ext cx="1220013" cy="63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1970677" y="2409348"/>
            <a:ext cx="107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ever</a:t>
            </a:r>
            <a:endParaRPr lang="zh-TW" altLang="en-US" sz="2800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80" y="4488295"/>
            <a:ext cx="500013" cy="185349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7287" y="4488295"/>
            <a:ext cx="486863" cy="1853496"/>
          </a:xfrm>
          <a:prstGeom prst="rect">
            <a:avLst/>
          </a:prstGeom>
        </p:spPr>
      </p:pic>
      <p:cxnSp>
        <p:nvCxnSpPr>
          <p:cNvPr id="17" name="直線單箭頭接點 16"/>
          <p:cNvCxnSpPr/>
          <p:nvPr/>
        </p:nvCxnSpPr>
        <p:spPr>
          <a:xfrm>
            <a:off x="6548086" y="3649895"/>
            <a:ext cx="0" cy="838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2489699" y="3649895"/>
            <a:ext cx="0" cy="838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902356" y="5257439"/>
            <a:ext cx="3269805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3506447" y="5390912"/>
            <a:ext cx="2131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Cosine</a:t>
            </a:r>
          </a:p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Similarity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>
            <a:off x="3003338" y="2700785"/>
            <a:ext cx="3269805" cy="0"/>
          </a:xfrm>
          <a:prstGeom prst="straightConnector1">
            <a:avLst/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2113063" y="1734712"/>
            <a:ext cx="505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Edit Distance between </a:t>
            </a:r>
          </a:p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Phoneme sequences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12648" y="3478129"/>
            <a:ext cx="1686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RNN</a:t>
            </a:r>
          </a:p>
          <a:p>
            <a:r>
              <a:rPr lang="en-US" altLang="zh-TW" sz="2800" dirty="0">
                <a:solidFill>
                  <a:srgbClr val="0000FF"/>
                </a:solidFill>
              </a:rPr>
              <a:t>Encoder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935929" y="3549827"/>
            <a:ext cx="1668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RNN</a:t>
            </a:r>
          </a:p>
          <a:p>
            <a:r>
              <a:rPr lang="en-US" altLang="zh-TW" sz="2800" dirty="0">
                <a:solidFill>
                  <a:srgbClr val="0000FF"/>
                </a:solidFill>
              </a:rPr>
              <a:t>Encoder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4BBEEFA-56DE-4427-8D7A-756C300CE940}"/>
              </a:ext>
            </a:extLst>
          </p:cNvPr>
          <p:cNvSpPr/>
          <p:nvPr/>
        </p:nvSpPr>
        <p:spPr>
          <a:xfrm>
            <a:off x="1686198" y="2039507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Courier New" panose="02070309020205020404" pitchFamily="49" charset="0"/>
              </a:rPr>
              <a:t>EH V ER</a:t>
            </a:r>
            <a:endParaRPr lang="zh-TW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DA613D5-6607-4AFF-806E-5A2B12BB087B}"/>
              </a:ext>
            </a:extLst>
          </p:cNvPr>
          <p:cNvSpPr/>
          <p:nvPr/>
        </p:nvSpPr>
        <p:spPr>
          <a:xfrm>
            <a:off x="6251436" y="2067424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Courier New" panose="02070309020205020404" pitchFamily="49" charset="0"/>
              </a:rPr>
              <a:t>N EH V ER</a:t>
            </a:r>
            <a:endParaRPr lang="zh-TW" altLang="en-US" sz="24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E2D6E6A-3DB2-415C-A692-6D9ECFA0084C}"/>
              </a:ext>
            </a:extLst>
          </p:cNvPr>
          <p:cNvSpPr txBox="1"/>
          <p:nvPr/>
        </p:nvSpPr>
        <p:spPr>
          <a:xfrm>
            <a:off x="4094818" y="2768258"/>
            <a:ext cx="997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0000FF"/>
                </a:solidFill>
              </a:rPr>
              <a:t>=1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7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3" grpId="0"/>
      <p:bldP spid="25" grpId="0"/>
      <p:bldP spid="18" grpId="0"/>
      <p:bldP spid="20" grpId="0"/>
      <p:bldP spid="3" grpId="0"/>
      <p:bldP spid="4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02F853-FA6B-428F-844C-16EC7B8E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Phonetic Information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178AE8-611B-40EE-B7D3-9C71C77BF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Model trained on </a:t>
            </a:r>
            <a:r>
              <a:rPr lang="en-US" altLang="zh-TW" sz="2400" b="1" i="1" dirty="0"/>
              <a:t>English</a:t>
            </a:r>
            <a:r>
              <a:rPr lang="en-US" altLang="zh-TW" sz="2400" dirty="0"/>
              <a:t>, tested on </a:t>
            </a:r>
            <a:r>
              <a:rPr lang="en-US" altLang="zh-TW" sz="2400" b="1" i="1" dirty="0"/>
              <a:t>English</a:t>
            </a:r>
            <a:endParaRPr lang="zh-TW" altLang="en-US" sz="2400" b="1" i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A2BD4A8-8DC8-43B3-B6E3-FF0A0C834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96" y="2471317"/>
            <a:ext cx="6071007" cy="360385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E46F999-E75C-439C-BEB6-5E773F3D5708}"/>
              </a:ext>
            </a:extLst>
          </p:cNvPr>
          <p:cNvSpPr txBox="1"/>
          <p:nvPr/>
        </p:nvSpPr>
        <p:spPr>
          <a:xfrm rot="16200000">
            <a:off x="28407" y="3807689"/>
            <a:ext cx="255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Cosine Similarity</a:t>
            </a:r>
            <a:endParaRPr lang="zh-TW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C7E764-5BFD-4399-BF53-EE68286403EC}"/>
              </a:ext>
            </a:extLst>
          </p:cNvPr>
          <p:cNvSpPr/>
          <p:nvPr/>
        </p:nvSpPr>
        <p:spPr>
          <a:xfrm>
            <a:off x="2750441" y="6118293"/>
            <a:ext cx="4319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Phoneme Sequence Edit Distance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987D90D-37B9-4F56-9048-BACE151CA3C5}"/>
              </a:ext>
            </a:extLst>
          </p:cNvPr>
          <p:cNvSpPr txBox="1"/>
          <p:nvPr/>
        </p:nvSpPr>
        <p:spPr>
          <a:xfrm>
            <a:off x="3286039" y="2471317"/>
            <a:ext cx="147592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Variance</a:t>
            </a:r>
            <a:endParaRPr lang="zh-TW" altLang="en-US" sz="2400" dirty="0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E890F71C-3FFD-4CAD-A213-5500EC6E4481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841881" y="2702150"/>
            <a:ext cx="444158" cy="273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1A6BC24-B820-47AF-96F1-6E0A041638EA}"/>
              </a:ext>
            </a:extLst>
          </p:cNvPr>
          <p:cNvSpPr txBox="1"/>
          <p:nvPr/>
        </p:nvSpPr>
        <p:spPr>
          <a:xfrm>
            <a:off x="5021945" y="3072914"/>
            <a:ext cx="326494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Larger phoneme sequence edit distance, smaller cosine similarity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07C88BC-0E58-462E-914A-601D03210904}"/>
              </a:ext>
            </a:extLst>
          </p:cNvPr>
          <p:cNvSpPr txBox="1"/>
          <p:nvPr/>
        </p:nvSpPr>
        <p:spPr>
          <a:xfrm>
            <a:off x="558634" y="5835919"/>
            <a:ext cx="212179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The same pronunciation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44FD1B7-4F41-4DC7-8EC7-03F4769D696A}"/>
              </a:ext>
            </a:extLst>
          </p:cNvPr>
          <p:cNvSpPr txBox="1"/>
          <p:nvPr/>
        </p:nvSpPr>
        <p:spPr>
          <a:xfrm>
            <a:off x="7092698" y="5845770"/>
            <a:ext cx="196058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very different pronunciation</a:t>
            </a:r>
            <a:endParaRPr lang="zh-TW" altLang="en-US" sz="2400" dirty="0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1194D7EF-A6B9-470A-AC65-748BAEE68F75}"/>
              </a:ext>
            </a:extLst>
          </p:cNvPr>
          <p:cNvCxnSpPr/>
          <p:nvPr/>
        </p:nvCxnSpPr>
        <p:spPr>
          <a:xfrm flipH="1">
            <a:off x="2239457" y="5532120"/>
            <a:ext cx="424904" cy="303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E4EB4A95-E651-41BA-9BA0-0F94E25DF9DE}"/>
              </a:ext>
            </a:extLst>
          </p:cNvPr>
          <p:cNvCxnSpPr>
            <a:cxnSpLocks/>
          </p:cNvCxnSpPr>
          <p:nvPr/>
        </p:nvCxnSpPr>
        <p:spPr>
          <a:xfrm>
            <a:off x="7092698" y="5532120"/>
            <a:ext cx="372369" cy="3306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08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4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6862392-2AAE-484F-90E1-7CB462DE6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91" y="2471317"/>
            <a:ext cx="7033078" cy="371484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B02F853-FA6B-428F-844C-16EC7B8E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Phonetic Information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178AE8-611B-40EE-B7D3-9C71C77BF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Model trained on </a:t>
            </a:r>
            <a:r>
              <a:rPr lang="en-US" altLang="zh-TW" sz="2400" b="1" i="1" dirty="0"/>
              <a:t>English</a:t>
            </a:r>
            <a:r>
              <a:rPr lang="en-US" altLang="zh-TW" sz="2400" dirty="0"/>
              <a:t>, tested on </a:t>
            </a:r>
            <a:r>
              <a:rPr lang="en-US" altLang="zh-TW" sz="2400" b="1" i="1" dirty="0">
                <a:solidFill>
                  <a:srgbClr val="0000FF"/>
                </a:solidFill>
              </a:rPr>
              <a:t>other languages</a:t>
            </a:r>
            <a:endParaRPr lang="zh-TW" altLang="en-US" sz="2400" b="1" i="1" dirty="0">
              <a:solidFill>
                <a:srgbClr val="0000FF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E46F999-E75C-439C-BEB6-5E773F3D5708}"/>
              </a:ext>
            </a:extLst>
          </p:cNvPr>
          <p:cNvSpPr txBox="1"/>
          <p:nvPr/>
        </p:nvSpPr>
        <p:spPr>
          <a:xfrm rot="16200000">
            <a:off x="-480979" y="3770461"/>
            <a:ext cx="255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Cosine Similarity</a:t>
            </a:r>
            <a:endParaRPr lang="zh-TW" altLang="en-US" sz="2400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66B576F3-584D-4EA6-A5E0-56F29828D081}"/>
              </a:ext>
            </a:extLst>
          </p:cNvPr>
          <p:cNvGrpSpPr/>
          <p:nvPr/>
        </p:nvGrpSpPr>
        <p:grpSpPr>
          <a:xfrm>
            <a:off x="796277" y="6099073"/>
            <a:ext cx="7551445" cy="491977"/>
            <a:chOff x="1193827" y="6130796"/>
            <a:chExt cx="7551445" cy="491977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4CDC3E44-8FBC-4987-BDD9-112389D39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332" y="6130796"/>
              <a:ext cx="3264940" cy="491977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9C7E764-5BFD-4399-BF53-EE68286403EC}"/>
                </a:ext>
              </a:extLst>
            </p:cNvPr>
            <p:cNvSpPr/>
            <p:nvPr/>
          </p:nvSpPr>
          <p:spPr>
            <a:xfrm>
              <a:off x="1193827" y="6130796"/>
              <a:ext cx="45074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Phoneme Sequence Edit Distance:</a:t>
              </a:r>
              <a:endParaRPr lang="zh-TW" altLang="en-US" sz="2400" dirty="0"/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1A6BC24-B820-47AF-96F1-6E0A041638EA}"/>
              </a:ext>
            </a:extLst>
          </p:cNvPr>
          <p:cNvSpPr txBox="1"/>
          <p:nvPr/>
        </p:nvSpPr>
        <p:spPr>
          <a:xfrm>
            <a:off x="4018007" y="2471317"/>
            <a:ext cx="490478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Audio word2vec still capture phonetic information even though the model has never heard the language.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327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Visualizing embedding vectors of each word</a:t>
            </a:r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719660" y="2753745"/>
            <a:ext cx="2015136" cy="648072"/>
            <a:chOff x="4005606" y="5533027"/>
            <a:chExt cx="1757324" cy="92929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群組 19"/>
          <p:cNvGrpSpPr/>
          <p:nvPr/>
        </p:nvGrpSpPr>
        <p:grpSpPr>
          <a:xfrm flipH="1">
            <a:off x="568648" y="4035749"/>
            <a:ext cx="2375176" cy="648072"/>
            <a:chOff x="4005606" y="5533027"/>
            <a:chExt cx="1757324" cy="929291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群組 23"/>
          <p:cNvGrpSpPr/>
          <p:nvPr/>
        </p:nvGrpSpPr>
        <p:grpSpPr>
          <a:xfrm flipH="1" flipV="1">
            <a:off x="719660" y="5297662"/>
            <a:ext cx="2200332" cy="648072"/>
            <a:chOff x="4005606" y="5533027"/>
            <a:chExt cx="1757324" cy="929291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圖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0953" y="2564904"/>
            <a:ext cx="308442" cy="1143363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0953" y="3848100"/>
            <a:ext cx="308442" cy="114336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8797" y="5200071"/>
            <a:ext cx="308442" cy="1143363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3490982" y="2704384"/>
            <a:ext cx="1392387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494941" y="4030743"/>
            <a:ext cx="1392387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3490982" y="5248301"/>
            <a:ext cx="1392387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3385" y="3801887"/>
            <a:ext cx="308958" cy="1176209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7911" y="4122417"/>
            <a:ext cx="285750" cy="504825"/>
          </a:xfrm>
          <a:prstGeom prst="rect">
            <a:avLst/>
          </a:prstGeom>
        </p:spPr>
      </p:pic>
      <p:sp>
        <p:nvSpPr>
          <p:cNvPr id="38" name="文字方塊 37"/>
          <p:cNvSpPr txBox="1"/>
          <p:nvPr/>
        </p:nvSpPr>
        <p:spPr>
          <a:xfrm>
            <a:off x="1007491" y="3173724"/>
            <a:ext cx="1369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day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991311" y="4474374"/>
            <a:ext cx="1369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day</a:t>
            </a:r>
            <a:endParaRPr lang="zh-TW" altLang="en-US" sz="2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991311" y="5709235"/>
            <a:ext cx="1369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day</a:t>
            </a:r>
            <a:endParaRPr lang="zh-TW" altLang="en-US" sz="2400" dirty="0"/>
          </a:p>
        </p:txBody>
      </p:sp>
      <p:sp>
        <p:nvSpPr>
          <p:cNvPr id="41" name="向右箭號 40"/>
          <p:cNvSpPr/>
          <p:nvPr/>
        </p:nvSpPr>
        <p:spPr>
          <a:xfrm>
            <a:off x="3007954" y="2903859"/>
            <a:ext cx="434263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向右箭號 41"/>
          <p:cNvSpPr/>
          <p:nvPr/>
        </p:nvSpPr>
        <p:spPr>
          <a:xfrm>
            <a:off x="3009597" y="4230217"/>
            <a:ext cx="434263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向右箭號 42"/>
          <p:cNvSpPr/>
          <p:nvPr/>
        </p:nvSpPr>
        <p:spPr>
          <a:xfrm>
            <a:off x="3007953" y="5447776"/>
            <a:ext cx="434263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向右箭號 43"/>
          <p:cNvSpPr/>
          <p:nvPr/>
        </p:nvSpPr>
        <p:spPr>
          <a:xfrm>
            <a:off x="4985818" y="2903859"/>
            <a:ext cx="434263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向右箭號 44"/>
          <p:cNvSpPr/>
          <p:nvPr/>
        </p:nvSpPr>
        <p:spPr>
          <a:xfrm>
            <a:off x="4987461" y="4230217"/>
            <a:ext cx="434263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向右箭號 45"/>
          <p:cNvSpPr/>
          <p:nvPr/>
        </p:nvSpPr>
        <p:spPr>
          <a:xfrm>
            <a:off x="4985817" y="5447776"/>
            <a:ext cx="434263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8" name="直線單箭頭接點 47"/>
          <p:cNvCxnSpPr/>
          <p:nvPr/>
        </p:nvCxnSpPr>
        <p:spPr>
          <a:xfrm>
            <a:off x="5819395" y="3300564"/>
            <a:ext cx="1006237" cy="9858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V="1">
            <a:off x="5790936" y="4584494"/>
            <a:ext cx="1034696" cy="11247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V="1">
            <a:off x="5819395" y="4431964"/>
            <a:ext cx="103469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/>
          <p:cNvSpPr txBox="1"/>
          <p:nvPr/>
        </p:nvSpPr>
        <p:spPr>
          <a:xfrm>
            <a:off x="7284598" y="3399220"/>
            <a:ext cx="1312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Project to 2-D</a:t>
            </a:r>
            <a:endParaRPr lang="zh-TW" altLang="en-US" sz="24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6293254" y="4991463"/>
            <a:ext cx="140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average</a:t>
            </a:r>
            <a:endParaRPr lang="zh-TW" altLang="en-US" sz="2400" dirty="0"/>
          </a:p>
        </p:txBody>
      </p:sp>
      <p:cxnSp>
        <p:nvCxnSpPr>
          <p:cNvPr id="55" name="直線單箭頭接點 54"/>
          <p:cNvCxnSpPr>
            <a:endCxn id="37" idx="1"/>
          </p:cNvCxnSpPr>
          <p:nvPr/>
        </p:nvCxnSpPr>
        <p:spPr>
          <a:xfrm flipV="1">
            <a:off x="7266635" y="4374830"/>
            <a:ext cx="1211276" cy="11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73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71A51E-50A9-435A-AD76-66B8E34D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48F4A2A-C4BF-415E-9DC1-0407379AA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15759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D8D5D038-4FEE-4A05-A0DA-7012EA0BA6FB}"/>
              </a:ext>
            </a:extLst>
          </p:cNvPr>
          <p:cNvSpPr/>
          <p:nvPr/>
        </p:nvSpPr>
        <p:spPr>
          <a:xfrm>
            <a:off x="628650" y="1825625"/>
            <a:ext cx="7886700" cy="841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8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DA61E0-04A3-4F41-90C5-3BDAF137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Visualization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54FC63-A648-4EAF-AA02-8F0B9611B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Learn on English, and apply on the other languages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FBEB601-AB5A-4383-876C-545F924AA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" y="2608368"/>
            <a:ext cx="4581979" cy="331423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3290C83-64C6-4EBE-B243-1B61354CA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075" y="2543830"/>
            <a:ext cx="4504825" cy="350136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E2995C4-6218-4065-B1B0-FD2002E95DBE}"/>
              </a:ext>
            </a:extLst>
          </p:cNvPr>
          <p:cNvSpPr/>
          <p:nvPr/>
        </p:nvSpPr>
        <p:spPr>
          <a:xfrm>
            <a:off x="1798757" y="5922607"/>
            <a:ext cx="1178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French</a:t>
            </a:r>
            <a:endParaRPr lang="zh-TW" altLang="en-US" sz="2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872EDCD-0189-4633-BAC9-463665894707}"/>
              </a:ext>
            </a:extLst>
          </p:cNvPr>
          <p:cNvSpPr/>
          <p:nvPr/>
        </p:nvSpPr>
        <p:spPr>
          <a:xfrm>
            <a:off x="6269139" y="5922607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German</a:t>
            </a:r>
            <a:endParaRPr lang="zh-TW" altLang="en-US" sz="28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A2F425AC-E872-410A-83C2-CC5F3D029A27}"/>
              </a:ext>
            </a:extLst>
          </p:cNvPr>
          <p:cNvSpPr/>
          <p:nvPr/>
        </p:nvSpPr>
        <p:spPr>
          <a:xfrm>
            <a:off x="2544560" y="3289414"/>
            <a:ext cx="131966" cy="1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AD724C26-B5C6-4F59-9CF7-9C4BFCF1451D}"/>
              </a:ext>
            </a:extLst>
          </p:cNvPr>
          <p:cNvSpPr/>
          <p:nvPr/>
        </p:nvSpPr>
        <p:spPr>
          <a:xfrm>
            <a:off x="1666791" y="4737214"/>
            <a:ext cx="131966" cy="1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885E791B-783B-4CD0-BC6E-D99D772AB2FA}"/>
              </a:ext>
            </a:extLst>
          </p:cNvPr>
          <p:cNvSpPr/>
          <p:nvPr/>
        </p:nvSpPr>
        <p:spPr>
          <a:xfrm>
            <a:off x="1241149" y="4700299"/>
            <a:ext cx="131966" cy="1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977AEE9C-68BA-449F-B41C-A67AD136DB37}"/>
              </a:ext>
            </a:extLst>
          </p:cNvPr>
          <p:cNvSpPr/>
          <p:nvPr/>
        </p:nvSpPr>
        <p:spPr>
          <a:xfrm>
            <a:off x="4284539" y="5477539"/>
            <a:ext cx="131966" cy="1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1BC7C828-100E-4E49-A383-03E4DF334EBB}"/>
              </a:ext>
            </a:extLst>
          </p:cNvPr>
          <p:cNvSpPr/>
          <p:nvPr/>
        </p:nvSpPr>
        <p:spPr>
          <a:xfrm>
            <a:off x="5885436" y="3363017"/>
            <a:ext cx="131966" cy="1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4F1B8CD2-77F2-4CC6-9438-5D10F8630759}"/>
              </a:ext>
            </a:extLst>
          </p:cNvPr>
          <p:cNvSpPr/>
          <p:nvPr/>
        </p:nvSpPr>
        <p:spPr>
          <a:xfrm>
            <a:off x="8449367" y="3429000"/>
            <a:ext cx="131966" cy="1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11D6E4ED-8523-4058-8E58-830A99C9AEA3}"/>
              </a:ext>
            </a:extLst>
          </p:cNvPr>
          <p:cNvSpPr/>
          <p:nvPr/>
        </p:nvSpPr>
        <p:spPr>
          <a:xfrm>
            <a:off x="5010842" y="5133975"/>
            <a:ext cx="131966" cy="1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57A94260-C789-43E7-99EB-D78625D8972C}"/>
              </a:ext>
            </a:extLst>
          </p:cNvPr>
          <p:cNvSpPr/>
          <p:nvPr/>
        </p:nvSpPr>
        <p:spPr>
          <a:xfrm>
            <a:off x="6874266" y="5512252"/>
            <a:ext cx="131966" cy="1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35A70DB5-B14B-4DAB-B92C-E82D548DDC8E}"/>
              </a:ext>
            </a:extLst>
          </p:cNvPr>
          <p:cNvSpPr/>
          <p:nvPr/>
        </p:nvSpPr>
        <p:spPr>
          <a:xfrm>
            <a:off x="1016583" y="2704825"/>
            <a:ext cx="131966" cy="1319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C427F4EF-C02F-4C09-B5BD-3DBB10BA6736}"/>
              </a:ext>
            </a:extLst>
          </p:cNvPr>
          <p:cNvSpPr/>
          <p:nvPr/>
        </p:nvSpPr>
        <p:spPr>
          <a:xfrm>
            <a:off x="581717" y="3916261"/>
            <a:ext cx="131966" cy="1319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8B6B2722-33EA-4912-9E9A-8DF49ED83156}"/>
              </a:ext>
            </a:extLst>
          </p:cNvPr>
          <p:cNvSpPr/>
          <p:nvPr/>
        </p:nvSpPr>
        <p:spPr>
          <a:xfrm>
            <a:off x="1244048" y="4199504"/>
            <a:ext cx="131966" cy="1319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6B24787A-4772-42D3-BCE7-F8282A288177}"/>
              </a:ext>
            </a:extLst>
          </p:cNvPr>
          <p:cNvSpPr/>
          <p:nvPr/>
        </p:nvSpPr>
        <p:spPr>
          <a:xfrm>
            <a:off x="3020504" y="5190433"/>
            <a:ext cx="131966" cy="1319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BD408673-E6C8-41E2-8741-E5E326543E53}"/>
              </a:ext>
            </a:extLst>
          </p:cNvPr>
          <p:cNvSpPr/>
          <p:nvPr/>
        </p:nvSpPr>
        <p:spPr>
          <a:xfrm>
            <a:off x="8761792" y="2733400"/>
            <a:ext cx="131966" cy="1319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AA9D06AC-26EE-4A15-AB0B-24C36D23DACC}"/>
              </a:ext>
            </a:extLst>
          </p:cNvPr>
          <p:cNvSpPr/>
          <p:nvPr/>
        </p:nvSpPr>
        <p:spPr>
          <a:xfrm>
            <a:off x="5987705" y="3223431"/>
            <a:ext cx="131966" cy="1319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612C3D1C-E81B-4602-8BEF-ACBC88922F68}"/>
              </a:ext>
            </a:extLst>
          </p:cNvPr>
          <p:cNvSpPr/>
          <p:nvPr/>
        </p:nvSpPr>
        <p:spPr>
          <a:xfrm>
            <a:off x="5306117" y="4982959"/>
            <a:ext cx="131966" cy="1319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1B2BB26C-08AB-4EF5-B1A5-C93E535EBF32}"/>
              </a:ext>
            </a:extLst>
          </p:cNvPr>
          <p:cNvSpPr/>
          <p:nvPr/>
        </p:nvSpPr>
        <p:spPr>
          <a:xfrm>
            <a:off x="7724513" y="5170691"/>
            <a:ext cx="131966" cy="1319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AACFAAAD-A798-4569-8675-ACE0291CC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9167"/>
            <a:ext cx="4365831" cy="127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3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71A51E-50A9-435A-AD76-66B8E34D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48F4A2A-C4BF-415E-9DC1-0407379AA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8923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D8D5D038-4FEE-4A05-A0DA-7012EA0BA6FB}"/>
              </a:ext>
            </a:extLst>
          </p:cNvPr>
          <p:cNvSpPr/>
          <p:nvPr/>
        </p:nvSpPr>
        <p:spPr>
          <a:xfrm>
            <a:off x="628650" y="4431665"/>
            <a:ext cx="7886700" cy="841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594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Query-by-example </a:t>
            </a:r>
            <a:br>
              <a:rPr lang="en-US" altLang="zh-TW" dirty="0"/>
            </a:br>
            <a:r>
              <a:rPr lang="en-US" altLang="zh-TW" dirty="0"/>
              <a:t>Spoken Term Detection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212" y="2424541"/>
            <a:ext cx="629617" cy="1264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20" y="4259692"/>
            <a:ext cx="16144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10"/>
          <p:cNvGrpSpPr>
            <a:grpSpLocks/>
          </p:cNvGrpSpPr>
          <p:nvPr/>
        </p:nvGrpSpPr>
        <p:grpSpPr bwMode="auto">
          <a:xfrm>
            <a:off x="2347832" y="4188254"/>
            <a:ext cx="2286000" cy="942975"/>
            <a:chOff x="2942753" y="2643182"/>
            <a:chExt cx="3923215" cy="157200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22761" y="2667372"/>
              <a:ext cx="2643207" cy="154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42753" y="2643182"/>
              <a:ext cx="1285884" cy="154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07" y="4194604"/>
            <a:ext cx="7493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295" y="4294617"/>
            <a:ext cx="16144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145" y="4202542"/>
            <a:ext cx="67786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57" y="4212067"/>
            <a:ext cx="7493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957" y="4212067"/>
            <a:ext cx="7493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61"/>
          <p:cNvSpPr txBox="1">
            <a:spLocks noChangeArrowheads="1"/>
          </p:cNvSpPr>
          <p:nvPr/>
        </p:nvSpPr>
        <p:spPr bwMode="auto">
          <a:xfrm>
            <a:off x="7443492" y="3305171"/>
            <a:ext cx="6619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user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5" name="圖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17" y="2438396"/>
            <a:ext cx="43973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群組 2"/>
          <p:cNvGrpSpPr>
            <a:grpSpLocks/>
          </p:cNvGrpSpPr>
          <p:nvPr/>
        </p:nvGrpSpPr>
        <p:grpSpPr bwMode="auto">
          <a:xfrm>
            <a:off x="3227613" y="2111396"/>
            <a:ext cx="2196488" cy="1098388"/>
            <a:chOff x="3981216" y="3332450"/>
            <a:chExt cx="2196489" cy="1097641"/>
          </a:xfrm>
        </p:grpSpPr>
        <p:sp>
          <p:nvSpPr>
            <p:cNvPr id="17" name="圓角矩形圖說文字 16"/>
            <p:cNvSpPr/>
            <p:nvPr/>
          </p:nvSpPr>
          <p:spPr bwMode="auto">
            <a:xfrm>
              <a:off x="3981216" y="3335177"/>
              <a:ext cx="2196489" cy="1094914"/>
            </a:xfrm>
            <a:prstGeom prst="wedgeRoundRectCallout">
              <a:avLst>
                <a:gd name="adj1" fmla="val 125068"/>
                <a:gd name="adj2" fmla="val 28713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180" y="3524949"/>
              <a:ext cx="1614488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1"/>
            <p:cNvSpPr>
              <a:spLocks noChangeArrowheads="1"/>
            </p:cNvSpPr>
            <p:nvPr/>
          </p:nvSpPr>
          <p:spPr bwMode="auto">
            <a:xfrm>
              <a:off x="4501516" y="3332450"/>
              <a:ext cx="1282724" cy="399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“ICASSP”</a:t>
              </a:r>
              <a:endPara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162502" y="2206694"/>
            <a:ext cx="1923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spoken query</a:t>
            </a:r>
          </a:p>
        </p:txBody>
      </p:sp>
      <p:sp>
        <p:nvSpPr>
          <p:cNvPr id="23" name="矩形 22"/>
          <p:cNvSpPr/>
          <p:nvPr/>
        </p:nvSpPr>
        <p:spPr>
          <a:xfrm>
            <a:off x="1243225" y="5766355"/>
            <a:ext cx="7145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Compute similarity between spoken queries and audio files on acoustic level, and find the query term</a:t>
            </a:r>
          </a:p>
        </p:txBody>
      </p:sp>
      <p:sp>
        <p:nvSpPr>
          <p:cNvPr id="24" name="文字方塊 1"/>
          <p:cNvSpPr txBox="1">
            <a:spLocks noChangeArrowheads="1"/>
          </p:cNvSpPr>
          <p:nvPr/>
        </p:nvSpPr>
        <p:spPr bwMode="auto">
          <a:xfrm>
            <a:off x="3193506" y="4998742"/>
            <a:ext cx="2493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Spoken Content 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8" y="4306423"/>
            <a:ext cx="16144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19" y="4281087"/>
            <a:ext cx="16144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線單箭頭接點 20"/>
          <p:cNvCxnSpPr/>
          <p:nvPr/>
        </p:nvCxnSpPr>
        <p:spPr>
          <a:xfrm>
            <a:off x="4993298" y="2880764"/>
            <a:ext cx="1765363" cy="1729454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1777977" y="2928979"/>
            <a:ext cx="1942174" cy="1729969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723466" y="3935216"/>
            <a:ext cx="1282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defRPr/>
            </a:pP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“ICASSP”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6600328" y="3985573"/>
            <a:ext cx="1282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defRPr/>
            </a:pP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“ICASSP”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6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Query-by-example </a:t>
            </a:r>
            <a:br>
              <a:rPr lang="en-US" altLang="zh-TW" dirty="0"/>
            </a:br>
            <a:r>
              <a:rPr lang="en-US" altLang="zh-TW" dirty="0"/>
              <a:t>Spoken Term Detection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DTW for query-by-example</a:t>
            </a:r>
          </a:p>
        </p:txBody>
      </p:sp>
      <p:sp>
        <p:nvSpPr>
          <p:cNvPr id="4" name="矩形 3"/>
          <p:cNvSpPr/>
          <p:nvPr/>
        </p:nvSpPr>
        <p:spPr>
          <a:xfrm>
            <a:off x="2155819" y="5370703"/>
            <a:ext cx="216024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37210" y="5370703"/>
            <a:ext cx="216024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18601" y="5370703"/>
            <a:ext cx="216024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99992" y="5370703"/>
            <a:ext cx="216024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1383" y="5370703"/>
            <a:ext cx="216024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 rot="5400000">
            <a:off x="1420790" y="2938810"/>
            <a:ext cx="216024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rot="5400000">
            <a:off x="1420790" y="3523979"/>
            <a:ext cx="216024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1420790" y="4093316"/>
            <a:ext cx="216024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 rot="5400000">
            <a:off x="1420790" y="4662653"/>
            <a:ext cx="216024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155819" y="4835790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2938013" y="4832553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3746751" y="4832553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542217" y="4832553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5337685" y="4832553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2155819" y="4238766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2938013" y="4235529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3746751" y="4235529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4542217" y="4235529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5337685" y="4235529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2155819" y="3665532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2938013" y="3662295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3746751" y="3662295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4542217" y="3662295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5337685" y="3662295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2155819" y="3080286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2938013" y="3077049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3746751" y="3077049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4542217" y="3077049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5337685" y="3077049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3" name="直線單箭頭接點 32"/>
          <p:cNvCxnSpPr/>
          <p:nvPr/>
        </p:nvCxnSpPr>
        <p:spPr>
          <a:xfrm flipV="1">
            <a:off x="4009361" y="4445432"/>
            <a:ext cx="597806" cy="43414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4672916" y="4366230"/>
            <a:ext cx="673950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橢圓 34"/>
          <p:cNvSpPr/>
          <p:nvPr/>
        </p:nvSpPr>
        <p:spPr>
          <a:xfrm>
            <a:off x="3645827" y="4714599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6760502" y="3011657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062774" y="5370703"/>
            <a:ext cx="216024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844165" y="5370703"/>
            <a:ext cx="216024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625556" y="5370703"/>
            <a:ext cx="216024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406949" y="5370703"/>
            <a:ext cx="216024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6087945" y="4855242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6843095" y="4855242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7638561" y="4855242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8434029" y="4855242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橢圓 44"/>
          <p:cNvSpPr/>
          <p:nvPr/>
        </p:nvSpPr>
        <p:spPr>
          <a:xfrm>
            <a:off x="6087945" y="4258218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橢圓 45"/>
          <p:cNvSpPr/>
          <p:nvPr/>
        </p:nvSpPr>
        <p:spPr>
          <a:xfrm>
            <a:off x="6843095" y="4258218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橢圓 46"/>
          <p:cNvSpPr/>
          <p:nvPr/>
        </p:nvSpPr>
        <p:spPr>
          <a:xfrm>
            <a:off x="7638561" y="4258218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橢圓 47"/>
          <p:cNvSpPr/>
          <p:nvPr/>
        </p:nvSpPr>
        <p:spPr>
          <a:xfrm>
            <a:off x="8434029" y="4258218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橢圓 48"/>
          <p:cNvSpPr/>
          <p:nvPr/>
        </p:nvSpPr>
        <p:spPr>
          <a:xfrm>
            <a:off x="6087945" y="3684984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橢圓 49"/>
          <p:cNvSpPr/>
          <p:nvPr/>
        </p:nvSpPr>
        <p:spPr>
          <a:xfrm>
            <a:off x="6843095" y="3684984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橢圓 50"/>
          <p:cNvSpPr/>
          <p:nvPr/>
        </p:nvSpPr>
        <p:spPr>
          <a:xfrm>
            <a:off x="7638561" y="3684984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2" name="橢圓 51"/>
          <p:cNvSpPr/>
          <p:nvPr/>
        </p:nvSpPr>
        <p:spPr>
          <a:xfrm>
            <a:off x="8434029" y="3684984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" name="橢圓 52"/>
          <p:cNvSpPr/>
          <p:nvPr/>
        </p:nvSpPr>
        <p:spPr>
          <a:xfrm>
            <a:off x="6087945" y="3099738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6843095" y="3099738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5" name="橢圓 54"/>
          <p:cNvSpPr/>
          <p:nvPr/>
        </p:nvSpPr>
        <p:spPr>
          <a:xfrm>
            <a:off x="7638561" y="3099738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" name="橢圓 55"/>
          <p:cNvSpPr/>
          <p:nvPr/>
        </p:nvSpPr>
        <p:spPr>
          <a:xfrm>
            <a:off x="8434029" y="3099738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5539863" y="3885543"/>
            <a:ext cx="597806" cy="43414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6285605" y="3315762"/>
            <a:ext cx="597806" cy="43414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/>
          <p:cNvSpPr txBox="1"/>
          <p:nvPr/>
        </p:nvSpPr>
        <p:spPr>
          <a:xfrm>
            <a:off x="388990" y="5222852"/>
            <a:ext cx="146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Spoken Query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4498172" y="6365070"/>
            <a:ext cx="179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Utterance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2" name="群組 106"/>
          <p:cNvGrpSpPr>
            <a:grpSpLocks/>
          </p:cNvGrpSpPr>
          <p:nvPr/>
        </p:nvGrpSpPr>
        <p:grpSpPr bwMode="auto">
          <a:xfrm>
            <a:off x="2103750" y="5957664"/>
            <a:ext cx="3502025" cy="534555"/>
            <a:chOff x="467932" y="3914400"/>
            <a:chExt cx="2909888" cy="576263"/>
          </a:xfrm>
        </p:grpSpPr>
        <p:pic>
          <p:nvPicPr>
            <p:cNvPr id="6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32" y="3914400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807" y="3914400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5" name="群組 106"/>
          <p:cNvGrpSpPr>
            <a:grpSpLocks/>
          </p:cNvGrpSpPr>
          <p:nvPr/>
        </p:nvGrpSpPr>
        <p:grpSpPr bwMode="auto">
          <a:xfrm>
            <a:off x="5200094" y="5959740"/>
            <a:ext cx="3502025" cy="534555"/>
            <a:chOff x="467932" y="3914400"/>
            <a:chExt cx="2909888" cy="576263"/>
          </a:xfrm>
        </p:grpSpPr>
        <p:pic>
          <p:nvPicPr>
            <p:cNvPr id="6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32" y="3914400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807" y="3914400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4625" y="3853092"/>
            <a:ext cx="2052557" cy="53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文字方塊 68"/>
          <p:cNvSpPr txBox="1"/>
          <p:nvPr/>
        </p:nvSpPr>
        <p:spPr>
          <a:xfrm>
            <a:off x="4720897" y="1604974"/>
            <a:ext cx="3954557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Segmental DTW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[Zhang, ICASSP 10],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Subsequence DTW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[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Anguera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 ICME 13][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Calvo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 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MediaEval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14] 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125811" y="2816549"/>
            <a:ext cx="3422303" cy="7386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Adding slope-constraints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[Chan &amp; Lee, 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Interspeech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10]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1" name="直線單箭頭接點 70"/>
          <p:cNvCxnSpPr>
            <a:stCxn id="13" idx="7"/>
            <a:endCxn id="19" idx="3"/>
          </p:cNvCxnSpPr>
          <p:nvPr/>
        </p:nvCxnSpPr>
        <p:spPr>
          <a:xfrm flipV="1">
            <a:off x="2340207" y="4419917"/>
            <a:ext cx="629442" cy="44750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 flipV="1">
            <a:off x="3936368" y="3861581"/>
            <a:ext cx="629442" cy="44750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>
            <a:off x="3152663" y="4363316"/>
            <a:ext cx="67395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>
            <a:off x="4758241" y="3779897"/>
            <a:ext cx="67395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>
          <a:xfrm>
            <a:off x="5522007" y="3792996"/>
            <a:ext cx="67395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/>
          <p:cNvCxnSpPr/>
          <p:nvPr/>
        </p:nvCxnSpPr>
        <p:spPr>
          <a:xfrm>
            <a:off x="6303969" y="3809098"/>
            <a:ext cx="67395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>
          <a:xfrm flipV="1">
            <a:off x="7059405" y="3290323"/>
            <a:ext cx="597806" cy="4341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橢圓 80"/>
          <p:cNvSpPr/>
          <p:nvPr/>
        </p:nvSpPr>
        <p:spPr>
          <a:xfrm>
            <a:off x="2045811" y="4724541"/>
            <a:ext cx="432048" cy="43204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2" name="橢圓 81"/>
          <p:cNvSpPr/>
          <p:nvPr/>
        </p:nvSpPr>
        <p:spPr>
          <a:xfrm>
            <a:off x="7508852" y="2998284"/>
            <a:ext cx="432048" cy="43204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753686" y="4349206"/>
            <a:ext cx="3035243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blue path is better than the green one.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8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81" grpId="0" animBg="1"/>
      <p:bldP spid="82" grpId="0" animBg="1"/>
      <p:bldP spid="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-1197361" y="4112911"/>
            <a:ext cx="11377264" cy="2761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-1188640" y="1502321"/>
            <a:ext cx="11377264" cy="2664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6642" y="13248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Query-by-example </a:t>
            </a:r>
            <a:br>
              <a:rPr lang="en-US" altLang="zh-TW" dirty="0"/>
            </a:br>
            <a:r>
              <a:rPr lang="en-US" altLang="zh-TW" dirty="0"/>
              <a:t>Spoken Term Detection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18" y="2545904"/>
            <a:ext cx="2333625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778488" y="1609800"/>
            <a:ext cx="5012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Audio archive divided into variable-length audio segments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034596" y="2851071"/>
            <a:ext cx="177218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Audio Word to Vector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59894" y="4802384"/>
            <a:ext cx="177218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Audio Word to Vector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431" y="2473322"/>
            <a:ext cx="1628775" cy="15525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636" y="4474536"/>
            <a:ext cx="304800" cy="150495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669237" y="4992480"/>
            <a:ext cx="143116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Similarity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44208" y="6063378"/>
            <a:ext cx="187220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Search Result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762033" y="4634370"/>
            <a:ext cx="1343621" cy="1659841"/>
            <a:chOff x="595105" y="4581362"/>
            <a:chExt cx="1343621" cy="1659841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286" y="4581362"/>
              <a:ext cx="1033879" cy="942975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595105" y="5410206"/>
              <a:ext cx="1343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Spoken Query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cxnSp>
        <p:nvCxnSpPr>
          <p:cNvPr id="16" name="直線接點 15"/>
          <p:cNvCxnSpPr/>
          <p:nvPr/>
        </p:nvCxnSpPr>
        <p:spPr>
          <a:xfrm>
            <a:off x="3431584" y="3264123"/>
            <a:ext cx="548239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5891618" y="3264123"/>
            <a:ext cx="678967" cy="1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089896" y="5227011"/>
            <a:ext cx="678967" cy="1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4757051" y="5234535"/>
            <a:ext cx="678967" cy="1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5837863" y="5223313"/>
            <a:ext cx="732568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7371301" y="4067074"/>
            <a:ext cx="9011" cy="884228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7368777" y="5509009"/>
            <a:ext cx="0" cy="525341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7227405" y="1619831"/>
            <a:ext cx="174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Off-line</a:t>
            </a:r>
            <a:endParaRPr kumimoji="0" lang="zh-TW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2118238" y="6025796"/>
            <a:ext cx="174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On-line</a:t>
            </a:r>
            <a:endParaRPr kumimoji="0" lang="zh-TW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8A3CB93-4EEC-417F-9A0C-93E46BA7ECC8}"/>
              </a:ext>
            </a:extLst>
          </p:cNvPr>
          <p:cNvSpPr txBox="1"/>
          <p:nvPr/>
        </p:nvSpPr>
        <p:spPr>
          <a:xfrm>
            <a:off x="6669237" y="416034"/>
            <a:ext cx="2132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Much faster than DTW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1" grpId="0" animBg="1"/>
      <p:bldP spid="1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480C3F-5673-4F2F-9A78-92B80AEF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Query-by-Example STD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FDCC0B-0639-430D-B576-D0D4B2A15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Baseline: Naïve Encoder</a:t>
            </a:r>
            <a:endParaRPr lang="zh-TW" alt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88B61CB8-B088-49C2-90C8-B6AE48DCB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41373"/>
            <a:ext cx="2076340" cy="56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6C210C4-7098-4444-9049-2BD788D70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78" y="2571411"/>
            <a:ext cx="3432600" cy="56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AB51B22A-72CE-4A00-8086-544EB305C3CA}"/>
              </a:ext>
            </a:extLst>
          </p:cNvPr>
          <p:cNvGrpSpPr/>
          <p:nvPr/>
        </p:nvGrpSpPr>
        <p:grpSpPr>
          <a:xfrm>
            <a:off x="634983" y="2829121"/>
            <a:ext cx="1963737" cy="971550"/>
            <a:chOff x="5802064" y="3080399"/>
            <a:chExt cx="1963737" cy="9715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88FFE2F-736A-4FA5-9D57-689E6A495AEB}"/>
                </a:ext>
              </a:extLst>
            </p:cNvPr>
            <p:cNvSpPr/>
            <p:nvPr/>
          </p:nvSpPr>
          <p:spPr bwMode="auto">
            <a:xfrm>
              <a:off x="5802064" y="3088337"/>
              <a:ext cx="46037" cy="96361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03C9E98-A9D9-4A53-9388-BBFB16206C63}"/>
                </a:ext>
              </a:extLst>
            </p:cNvPr>
            <p:cNvSpPr/>
            <p:nvPr/>
          </p:nvSpPr>
          <p:spPr bwMode="auto">
            <a:xfrm>
              <a:off x="5908426" y="3083574"/>
              <a:ext cx="46038" cy="9620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5A0DE9F-253B-411A-8CD3-F9E7965530C9}"/>
                </a:ext>
              </a:extLst>
            </p:cNvPr>
            <p:cNvSpPr/>
            <p:nvPr/>
          </p:nvSpPr>
          <p:spPr bwMode="auto">
            <a:xfrm>
              <a:off x="6029076" y="3083574"/>
              <a:ext cx="44450" cy="9620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39476C7-69F4-4AFE-A02E-96CB4D5D8DF0}"/>
                </a:ext>
              </a:extLst>
            </p:cNvPr>
            <p:cNvSpPr/>
            <p:nvPr/>
          </p:nvSpPr>
          <p:spPr bwMode="auto">
            <a:xfrm>
              <a:off x="6135439" y="3083574"/>
              <a:ext cx="44450" cy="9620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2B59AE9-0A22-42F5-A49E-7F6845BC2679}"/>
                </a:ext>
              </a:extLst>
            </p:cNvPr>
            <p:cNvSpPr/>
            <p:nvPr/>
          </p:nvSpPr>
          <p:spPr bwMode="auto">
            <a:xfrm>
              <a:off x="6254501" y="3083574"/>
              <a:ext cx="44450" cy="9620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1961AD3-2AF6-4425-84C7-31D88FE1C825}"/>
                </a:ext>
              </a:extLst>
            </p:cNvPr>
            <p:cNvSpPr/>
            <p:nvPr/>
          </p:nvSpPr>
          <p:spPr bwMode="auto">
            <a:xfrm>
              <a:off x="6360864" y="3083574"/>
              <a:ext cx="46037" cy="9620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61676F0-EB2B-48C6-BFAB-D81DAB976BCB}"/>
                </a:ext>
              </a:extLst>
            </p:cNvPr>
            <p:cNvSpPr/>
            <p:nvPr/>
          </p:nvSpPr>
          <p:spPr bwMode="auto">
            <a:xfrm>
              <a:off x="6483101" y="3083574"/>
              <a:ext cx="44450" cy="9620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9B03280-7558-4B18-A5E0-D756385B9A6A}"/>
                </a:ext>
              </a:extLst>
            </p:cNvPr>
            <p:cNvSpPr/>
            <p:nvPr/>
          </p:nvSpPr>
          <p:spPr bwMode="auto">
            <a:xfrm>
              <a:off x="6589464" y="3083574"/>
              <a:ext cx="44450" cy="9620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C7EA077-22E7-41AF-BF5A-5B22BCEAEAE4}"/>
                </a:ext>
              </a:extLst>
            </p:cNvPr>
            <p:cNvSpPr/>
            <p:nvPr/>
          </p:nvSpPr>
          <p:spPr bwMode="auto">
            <a:xfrm>
              <a:off x="6708526" y="3083574"/>
              <a:ext cx="44450" cy="9620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711CE77-A312-4F81-ACFC-BDB61E5EBFE3}"/>
                </a:ext>
              </a:extLst>
            </p:cNvPr>
            <p:cNvSpPr/>
            <p:nvPr/>
          </p:nvSpPr>
          <p:spPr bwMode="auto">
            <a:xfrm>
              <a:off x="6814889" y="3083574"/>
              <a:ext cx="44450" cy="9620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8642CE3-67F2-42FF-ADFD-09DAA211E138}"/>
                </a:ext>
              </a:extLst>
            </p:cNvPr>
            <p:cNvSpPr/>
            <p:nvPr/>
          </p:nvSpPr>
          <p:spPr bwMode="auto">
            <a:xfrm>
              <a:off x="6933951" y="3088337"/>
              <a:ext cx="44450" cy="96361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BA77ADC-529E-4B02-A7CF-C3E8D0CF3645}"/>
                </a:ext>
              </a:extLst>
            </p:cNvPr>
            <p:cNvSpPr/>
            <p:nvPr/>
          </p:nvSpPr>
          <p:spPr bwMode="auto">
            <a:xfrm>
              <a:off x="7040314" y="3083574"/>
              <a:ext cx="46037" cy="9620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A2122BB-E6F6-47E9-BC81-AE6ACEA44C0F}"/>
                </a:ext>
              </a:extLst>
            </p:cNvPr>
            <p:cNvSpPr/>
            <p:nvPr/>
          </p:nvSpPr>
          <p:spPr bwMode="auto">
            <a:xfrm>
              <a:off x="7162551" y="3083574"/>
              <a:ext cx="44450" cy="9620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52A82A2-7351-4792-9090-FE83FB54B594}"/>
                </a:ext>
              </a:extLst>
            </p:cNvPr>
            <p:cNvSpPr/>
            <p:nvPr/>
          </p:nvSpPr>
          <p:spPr bwMode="auto">
            <a:xfrm>
              <a:off x="7268914" y="3083574"/>
              <a:ext cx="44450" cy="9620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9FB54A7-D919-477A-B79A-0425C34204EF}"/>
                </a:ext>
              </a:extLst>
            </p:cNvPr>
            <p:cNvSpPr/>
            <p:nvPr/>
          </p:nvSpPr>
          <p:spPr bwMode="auto">
            <a:xfrm>
              <a:off x="7387976" y="3083574"/>
              <a:ext cx="44450" cy="9620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79D569D-F361-4318-8B34-DDECE121707C}"/>
                </a:ext>
              </a:extLst>
            </p:cNvPr>
            <p:cNvSpPr/>
            <p:nvPr/>
          </p:nvSpPr>
          <p:spPr bwMode="auto">
            <a:xfrm>
              <a:off x="7494339" y="3083574"/>
              <a:ext cx="44450" cy="9620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B2DFE3E-F786-4D13-B7BA-6963A652E028}"/>
                </a:ext>
              </a:extLst>
            </p:cNvPr>
            <p:cNvSpPr/>
            <p:nvPr/>
          </p:nvSpPr>
          <p:spPr bwMode="auto">
            <a:xfrm>
              <a:off x="7614989" y="3083574"/>
              <a:ext cx="46037" cy="9620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E2FFB6E-8DBE-4150-8B53-2861DD38868C}"/>
                </a:ext>
              </a:extLst>
            </p:cNvPr>
            <p:cNvSpPr/>
            <p:nvPr/>
          </p:nvSpPr>
          <p:spPr bwMode="auto">
            <a:xfrm>
              <a:off x="7719764" y="3080399"/>
              <a:ext cx="46037" cy="96361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7EE56E55-EC24-4F43-BC4D-2DEF444F2138}"/>
              </a:ext>
            </a:extLst>
          </p:cNvPr>
          <p:cNvGrpSpPr/>
          <p:nvPr/>
        </p:nvGrpSpPr>
        <p:grpSpPr>
          <a:xfrm>
            <a:off x="4265871" y="2850740"/>
            <a:ext cx="3203539" cy="979424"/>
            <a:chOff x="4368215" y="3162303"/>
            <a:chExt cx="3203539" cy="97942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A045202-FF36-4020-A06E-C8530FA1829B}"/>
                </a:ext>
              </a:extLst>
            </p:cNvPr>
            <p:cNvSpPr/>
            <p:nvPr/>
          </p:nvSpPr>
          <p:spPr bwMode="auto">
            <a:xfrm>
              <a:off x="4368215" y="3178115"/>
              <a:ext cx="46037" cy="9636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27EAF4-8CB3-4283-9500-D9CDE59211C2}"/>
                </a:ext>
              </a:extLst>
            </p:cNvPr>
            <p:cNvSpPr/>
            <p:nvPr/>
          </p:nvSpPr>
          <p:spPr bwMode="auto">
            <a:xfrm>
              <a:off x="4474577" y="3173352"/>
              <a:ext cx="46038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7717439-2DD2-4A62-8C6D-3B1E99D2DDAB}"/>
                </a:ext>
              </a:extLst>
            </p:cNvPr>
            <p:cNvSpPr/>
            <p:nvPr/>
          </p:nvSpPr>
          <p:spPr bwMode="auto">
            <a:xfrm>
              <a:off x="4595227" y="3173352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1C010362-6CB1-4E56-9873-F8370CEBB923}"/>
                </a:ext>
              </a:extLst>
            </p:cNvPr>
            <p:cNvSpPr/>
            <p:nvPr/>
          </p:nvSpPr>
          <p:spPr bwMode="auto">
            <a:xfrm>
              <a:off x="4701590" y="3173352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BF446BA-0B60-4AE6-B56A-3F9A069A01C4}"/>
                </a:ext>
              </a:extLst>
            </p:cNvPr>
            <p:cNvSpPr/>
            <p:nvPr/>
          </p:nvSpPr>
          <p:spPr bwMode="auto">
            <a:xfrm>
              <a:off x="4820652" y="3173352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3931838-E640-4FDA-B2CE-52F9FD8213F2}"/>
                </a:ext>
              </a:extLst>
            </p:cNvPr>
            <p:cNvSpPr/>
            <p:nvPr/>
          </p:nvSpPr>
          <p:spPr bwMode="auto">
            <a:xfrm>
              <a:off x="4927015" y="3173352"/>
              <a:ext cx="46037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C8293D9-21EE-4791-815A-8BC27B98E548}"/>
                </a:ext>
              </a:extLst>
            </p:cNvPr>
            <p:cNvSpPr/>
            <p:nvPr/>
          </p:nvSpPr>
          <p:spPr bwMode="auto">
            <a:xfrm>
              <a:off x="5049252" y="3173352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AFAF529-45D8-487D-A082-01CFB28D2427}"/>
                </a:ext>
              </a:extLst>
            </p:cNvPr>
            <p:cNvSpPr/>
            <p:nvPr/>
          </p:nvSpPr>
          <p:spPr bwMode="auto">
            <a:xfrm>
              <a:off x="5155615" y="3173352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17187E75-FD54-490B-BBF6-14B68513C020}"/>
                </a:ext>
              </a:extLst>
            </p:cNvPr>
            <p:cNvSpPr/>
            <p:nvPr/>
          </p:nvSpPr>
          <p:spPr bwMode="auto">
            <a:xfrm>
              <a:off x="5274677" y="3173352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57E87F4-2709-4E31-A495-14895825AEE4}"/>
                </a:ext>
              </a:extLst>
            </p:cNvPr>
            <p:cNvSpPr/>
            <p:nvPr/>
          </p:nvSpPr>
          <p:spPr bwMode="auto">
            <a:xfrm>
              <a:off x="5381040" y="3173352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5805EE6-0477-4B93-8150-21E99699B6E8}"/>
                </a:ext>
              </a:extLst>
            </p:cNvPr>
            <p:cNvSpPr/>
            <p:nvPr/>
          </p:nvSpPr>
          <p:spPr bwMode="auto">
            <a:xfrm>
              <a:off x="5500102" y="3178115"/>
              <a:ext cx="44450" cy="9636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A63F2B0-926B-4EE2-A4E7-2FDCE6D1EAEB}"/>
                </a:ext>
              </a:extLst>
            </p:cNvPr>
            <p:cNvSpPr/>
            <p:nvPr/>
          </p:nvSpPr>
          <p:spPr bwMode="auto">
            <a:xfrm>
              <a:off x="5606465" y="3173352"/>
              <a:ext cx="46037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34F60F15-6F10-4B19-A7A9-539948DC9851}"/>
                </a:ext>
              </a:extLst>
            </p:cNvPr>
            <p:cNvSpPr/>
            <p:nvPr/>
          </p:nvSpPr>
          <p:spPr bwMode="auto">
            <a:xfrm>
              <a:off x="5728702" y="3173352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FF901CE-EB1F-45A1-A63C-587BBEBD2C0C}"/>
                </a:ext>
              </a:extLst>
            </p:cNvPr>
            <p:cNvSpPr/>
            <p:nvPr/>
          </p:nvSpPr>
          <p:spPr bwMode="auto">
            <a:xfrm>
              <a:off x="5835065" y="3173352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98C491EB-452A-4671-88B1-F386B2637313}"/>
                </a:ext>
              </a:extLst>
            </p:cNvPr>
            <p:cNvSpPr/>
            <p:nvPr/>
          </p:nvSpPr>
          <p:spPr bwMode="auto">
            <a:xfrm>
              <a:off x="5954127" y="3173352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F63982E-EC0D-4F8E-B117-D4C4F8876118}"/>
                </a:ext>
              </a:extLst>
            </p:cNvPr>
            <p:cNvSpPr/>
            <p:nvPr/>
          </p:nvSpPr>
          <p:spPr bwMode="auto">
            <a:xfrm>
              <a:off x="6060490" y="3173352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F3EBBBA-9909-4A18-AEE1-47C927F59CA7}"/>
                </a:ext>
              </a:extLst>
            </p:cNvPr>
            <p:cNvSpPr/>
            <p:nvPr/>
          </p:nvSpPr>
          <p:spPr bwMode="auto">
            <a:xfrm>
              <a:off x="6181140" y="3173352"/>
              <a:ext cx="46037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86061D1E-162E-4E55-8F51-26E95C5CF739}"/>
                </a:ext>
              </a:extLst>
            </p:cNvPr>
            <p:cNvSpPr/>
            <p:nvPr/>
          </p:nvSpPr>
          <p:spPr bwMode="auto">
            <a:xfrm>
              <a:off x="6285915" y="3170177"/>
              <a:ext cx="46037" cy="96361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3E5C2EFA-B9FB-4F97-AFE6-62B5BCA1D8B8}"/>
                </a:ext>
              </a:extLst>
            </p:cNvPr>
            <p:cNvSpPr/>
            <p:nvPr/>
          </p:nvSpPr>
          <p:spPr bwMode="auto">
            <a:xfrm>
              <a:off x="6393829" y="3162303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CB7F2685-39DA-4FAE-81F1-89370D4579B4}"/>
                </a:ext>
              </a:extLst>
            </p:cNvPr>
            <p:cNvSpPr/>
            <p:nvPr/>
          </p:nvSpPr>
          <p:spPr bwMode="auto">
            <a:xfrm>
              <a:off x="6512891" y="3162303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A2DC19E5-F31D-4B9D-9F4C-91D85713042C}"/>
                </a:ext>
              </a:extLst>
            </p:cNvPr>
            <p:cNvSpPr/>
            <p:nvPr/>
          </p:nvSpPr>
          <p:spPr bwMode="auto">
            <a:xfrm>
              <a:off x="6619254" y="3162303"/>
              <a:ext cx="46037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57343A5-FD4C-47EA-AC4D-7F565B5087B4}"/>
                </a:ext>
              </a:extLst>
            </p:cNvPr>
            <p:cNvSpPr/>
            <p:nvPr/>
          </p:nvSpPr>
          <p:spPr bwMode="auto">
            <a:xfrm>
              <a:off x="6741491" y="3162303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FEE227CF-0C44-47DB-B89F-547F622F11B5}"/>
                </a:ext>
              </a:extLst>
            </p:cNvPr>
            <p:cNvSpPr/>
            <p:nvPr/>
          </p:nvSpPr>
          <p:spPr bwMode="auto">
            <a:xfrm>
              <a:off x="6847854" y="3162303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C8F148FD-A587-4A5E-BB1B-BB79B98CB4B2}"/>
                </a:ext>
              </a:extLst>
            </p:cNvPr>
            <p:cNvSpPr/>
            <p:nvPr/>
          </p:nvSpPr>
          <p:spPr bwMode="auto">
            <a:xfrm>
              <a:off x="6966916" y="3162303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6179C7B5-7710-456F-80CF-2CCCAD49CA77}"/>
                </a:ext>
              </a:extLst>
            </p:cNvPr>
            <p:cNvSpPr/>
            <p:nvPr/>
          </p:nvSpPr>
          <p:spPr bwMode="auto">
            <a:xfrm>
              <a:off x="7073279" y="3162303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7A93B6C2-EE81-4A33-9E81-F5CF9341EA32}"/>
                </a:ext>
              </a:extLst>
            </p:cNvPr>
            <p:cNvSpPr/>
            <p:nvPr/>
          </p:nvSpPr>
          <p:spPr bwMode="auto">
            <a:xfrm>
              <a:off x="7192341" y="3167066"/>
              <a:ext cx="44450" cy="9636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0543F8E3-0578-4458-8E6D-EADC8D6702DE}"/>
                </a:ext>
              </a:extLst>
            </p:cNvPr>
            <p:cNvSpPr/>
            <p:nvPr/>
          </p:nvSpPr>
          <p:spPr bwMode="auto">
            <a:xfrm>
              <a:off x="7298704" y="3162303"/>
              <a:ext cx="46037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87755E22-C1EC-4D96-8DC9-CDB43D048296}"/>
                </a:ext>
              </a:extLst>
            </p:cNvPr>
            <p:cNvSpPr/>
            <p:nvPr/>
          </p:nvSpPr>
          <p:spPr bwMode="auto">
            <a:xfrm>
              <a:off x="7420941" y="3162303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4B62CD7-B3B6-4D72-8B27-5ACDA4FA58AA}"/>
                </a:ext>
              </a:extLst>
            </p:cNvPr>
            <p:cNvSpPr/>
            <p:nvPr/>
          </p:nvSpPr>
          <p:spPr bwMode="auto">
            <a:xfrm>
              <a:off x="7527304" y="3162303"/>
              <a:ext cx="44450" cy="962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</p:grpSp>
      <p:cxnSp>
        <p:nvCxnSpPr>
          <p:cNvPr id="55" name="直線接點 211">
            <a:extLst>
              <a:ext uri="{FF2B5EF4-FFF2-40B4-BE49-F238E27FC236}">
                <a16:creationId xmlns:a16="http://schemas.microsoft.com/office/drawing/2014/main" id="{AB8AF2DF-466A-42F9-87CB-F0707B8969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69544" y="2684823"/>
            <a:ext cx="0" cy="129671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直線接點 211">
            <a:extLst>
              <a:ext uri="{FF2B5EF4-FFF2-40B4-BE49-F238E27FC236}">
                <a16:creationId xmlns:a16="http://schemas.microsoft.com/office/drawing/2014/main" id="{85FC84D1-09A3-4F7E-87D0-CBFA420EDB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96240" y="2684823"/>
            <a:ext cx="0" cy="129671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直線接點 211">
            <a:extLst>
              <a:ext uri="{FF2B5EF4-FFF2-40B4-BE49-F238E27FC236}">
                <a16:creationId xmlns:a16="http://schemas.microsoft.com/office/drawing/2014/main" id="{6CA9D6E0-9DE0-44B1-B71C-20012BF40C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78696" y="2662572"/>
            <a:ext cx="0" cy="129671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直線接點 211">
            <a:extLst>
              <a:ext uri="{FF2B5EF4-FFF2-40B4-BE49-F238E27FC236}">
                <a16:creationId xmlns:a16="http://schemas.microsoft.com/office/drawing/2014/main" id="{9A5E7750-4167-427E-A65D-10695CFC4B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15349" y="2662572"/>
            <a:ext cx="0" cy="129671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右大括弧 58">
            <a:extLst>
              <a:ext uri="{FF2B5EF4-FFF2-40B4-BE49-F238E27FC236}">
                <a16:creationId xmlns:a16="http://schemas.microsoft.com/office/drawing/2014/main" id="{A1200D7C-7C93-4EB2-813B-5153EC84E39F}"/>
              </a:ext>
            </a:extLst>
          </p:cNvPr>
          <p:cNvSpPr>
            <a:spLocks/>
          </p:cNvSpPr>
          <p:nvPr/>
        </p:nvSpPr>
        <p:spPr bwMode="auto">
          <a:xfrm rot="5400000">
            <a:off x="809499" y="3688605"/>
            <a:ext cx="236066" cy="579438"/>
          </a:xfrm>
          <a:prstGeom prst="rightBrace">
            <a:avLst>
              <a:gd name="adj1" fmla="val 8288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200">
              <a:latin typeface="+mn-lt"/>
              <a:ea typeface="+mn-ea"/>
            </a:endParaRPr>
          </a:p>
        </p:txBody>
      </p:sp>
      <p:sp>
        <p:nvSpPr>
          <p:cNvPr id="60" name="右大括弧 59">
            <a:extLst>
              <a:ext uri="{FF2B5EF4-FFF2-40B4-BE49-F238E27FC236}">
                <a16:creationId xmlns:a16="http://schemas.microsoft.com/office/drawing/2014/main" id="{AD13185A-E1F8-4AB1-A78E-126ABDFB54BF}"/>
              </a:ext>
            </a:extLst>
          </p:cNvPr>
          <p:cNvSpPr>
            <a:spLocks/>
          </p:cNvSpPr>
          <p:nvPr/>
        </p:nvSpPr>
        <p:spPr bwMode="auto">
          <a:xfrm rot="5400000">
            <a:off x="1514474" y="3688605"/>
            <a:ext cx="236066" cy="579438"/>
          </a:xfrm>
          <a:prstGeom prst="rightBrace">
            <a:avLst>
              <a:gd name="adj1" fmla="val 8288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200">
              <a:latin typeface="+mn-lt"/>
              <a:ea typeface="+mn-ea"/>
            </a:endParaRPr>
          </a:p>
        </p:txBody>
      </p:sp>
      <p:sp>
        <p:nvSpPr>
          <p:cNvPr id="61" name="右大括弧 60">
            <a:extLst>
              <a:ext uri="{FF2B5EF4-FFF2-40B4-BE49-F238E27FC236}">
                <a16:creationId xmlns:a16="http://schemas.microsoft.com/office/drawing/2014/main" id="{845AA0DC-8D53-4ABF-A08D-1F43AF93A6D8}"/>
              </a:ext>
            </a:extLst>
          </p:cNvPr>
          <p:cNvSpPr>
            <a:spLocks/>
          </p:cNvSpPr>
          <p:nvPr/>
        </p:nvSpPr>
        <p:spPr bwMode="auto">
          <a:xfrm rot="5400000">
            <a:off x="2231450" y="3688605"/>
            <a:ext cx="236066" cy="579438"/>
          </a:xfrm>
          <a:prstGeom prst="rightBrace">
            <a:avLst>
              <a:gd name="adj1" fmla="val 8288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200">
              <a:latin typeface="+mn-lt"/>
              <a:ea typeface="+mn-ea"/>
            </a:endParaRPr>
          </a:p>
        </p:txBody>
      </p:sp>
      <p:sp>
        <p:nvSpPr>
          <p:cNvPr id="62" name="右大括弧 61">
            <a:extLst>
              <a:ext uri="{FF2B5EF4-FFF2-40B4-BE49-F238E27FC236}">
                <a16:creationId xmlns:a16="http://schemas.microsoft.com/office/drawing/2014/main" id="{1D0CB88D-B667-42C2-9D1E-D3A5E8B228CA}"/>
              </a:ext>
            </a:extLst>
          </p:cNvPr>
          <p:cNvSpPr>
            <a:spLocks/>
          </p:cNvSpPr>
          <p:nvPr/>
        </p:nvSpPr>
        <p:spPr bwMode="auto">
          <a:xfrm rot="5400000">
            <a:off x="4602768" y="3514373"/>
            <a:ext cx="245088" cy="918884"/>
          </a:xfrm>
          <a:prstGeom prst="rightBrace">
            <a:avLst>
              <a:gd name="adj1" fmla="val 8288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200">
              <a:latin typeface="+mn-lt"/>
              <a:ea typeface="+mn-ea"/>
            </a:endParaRPr>
          </a:p>
        </p:txBody>
      </p:sp>
      <p:sp>
        <p:nvSpPr>
          <p:cNvPr id="63" name="右大括弧 62">
            <a:extLst>
              <a:ext uri="{FF2B5EF4-FFF2-40B4-BE49-F238E27FC236}">
                <a16:creationId xmlns:a16="http://schemas.microsoft.com/office/drawing/2014/main" id="{8437775F-B00B-46C4-927A-C5D5D022BB9B}"/>
              </a:ext>
            </a:extLst>
          </p:cNvPr>
          <p:cNvSpPr>
            <a:spLocks/>
          </p:cNvSpPr>
          <p:nvPr/>
        </p:nvSpPr>
        <p:spPr bwMode="auto">
          <a:xfrm rot="5400000">
            <a:off x="5792647" y="3486251"/>
            <a:ext cx="215228" cy="990564"/>
          </a:xfrm>
          <a:prstGeom prst="rightBrace">
            <a:avLst>
              <a:gd name="adj1" fmla="val 8288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200">
              <a:latin typeface="+mn-lt"/>
              <a:ea typeface="+mn-ea"/>
            </a:endParaRPr>
          </a:p>
        </p:txBody>
      </p:sp>
      <p:sp>
        <p:nvSpPr>
          <p:cNvPr id="64" name="右大括弧 63">
            <a:extLst>
              <a:ext uri="{FF2B5EF4-FFF2-40B4-BE49-F238E27FC236}">
                <a16:creationId xmlns:a16="http://schemas.microsoft.com/office/drawing/2014/main" id="{9640F61B-3E1B-4CE2-950A-A0BB45A9A6FF}"/>
              </a:ext>
            </a:extLst>
          </p:cNvPr>
          <p:cNvSpPr>
            <a:spLocks/>
          </p:cNvSpPr>
          <p:nvPr/>
        </p:nvSpPr>
        <p:spPr bwMode="auto">
          <a:xfrm rot="5400000">
            <a:off x="6935624" y="3556087"/>
            <a:ext cx="228850" cy="837270"/>
          </a:xfrm>
          <a:prstGeom prst="rightBrace">
            <a:avLst>
              <a:gd name="adj1" fmla="val 8288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200">
              <a:latin typeface="+mn-lt"/>
              <a:ea typeface="+mn-ea"/>
            </a:endParaRPr>
          </a:p>
        </p:txBody>
      </p: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7146862E-0DC8-45CD-90A8-2C83A00F9EF9}"/>
              </a:ext>
            </a:extLst>
          </p:cNvPr>
          <p:cNvGrpSpPr/>
          <p:nvPr/>
        </p:nvGrpSpPr>
        <p:grpSpPr>
          <a:xfrm>
            <a:off x="764700" y="4199957"/>
            <a:ext cx="461963" cy="574220"/>
            <a:chOff x="8286501" y="5544654"/>
            <a:chExt cx="461963" cy="574220"/>
          </a:xfrm>
        </p:grpSpPr>
        <p:grpSp>
          <p:nvGrpSpPr>
            <p:cNvPr id="66" name="群組 334">
              <a:extLst>
                <a:ext uri="{FF2B5EF4-FFF2-40B4-BE49-F238E27FC236}">
                  <a16:creationId xmlns:a16="http://schemas.microsoft.com/office/drawing/2014/main" id="{57CC295D-FB49-4BB2-A02C-9FF5F88EA9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77037" y="5544654"/>
              <a:ext cx="149601" cy="567527"/>
              <a:chOff x="9057456" y="2780928"/>
              <a:chExt cx="288032" cy="1368152"/>
            </a:xfrm>
            <a:noFill/>
          </p:grpSpPr>
          <p:sp>
            <p:nvSpPr>
              <p:cNvPr id="72" name="左中括弧 71">
                <a:extLst>
                  <a:ext uri="{FF2B5EF4-FFF2-40B4-BE49-F238E27FC236}">
                    <a16:creationId xmlns:a16="http://schemas.microsoft.com/office/drawing/2014/main" id="{20B97719-B3EC-4EBC-B9AE-E67C7FD22045}"/>
                  </a:ext>
                </a:extLst>
              </p:cNvPr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  <p:sp>
            <p:nvSpPr>
              <p:cNvPr id="73" name="右中括弧 72">
                <a:extLst>
                  <a:ext uri="{FF2B5EF4-FFF2-40B4-BE49-F238E27FC236}">
                    <a16:creationId xmlns:a16="http://schemas.microsoft.com/office/drawing/2014/main" id="{B820D027-02F9-4C82-88C4-EF7EEDEC809C}"/>
                  </a:ext>
                </a:extLst>
              </p:cNvPr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</p:grpSp>
        <p:sp>
          <p:nvSpPr>
            <p:cNvPr id="67" name="流程圖: 接點 66">
              <a:extLst>
                <a:ext uri="{FF2B5EF4-FFF2-40B4-BE49-F238E27FC236}">
                  <a16:creationId xmlns:a16="http://schemas.microsoft.com/office/drawing/2014/main" id="{0F94E65C-5C15-4A4D-8CBE-590D48A67352}"/>
                </a:ext>
              </a:extLst>
            </p:cNvPr>
            <p:cNvSpPr/>
            <p:nvPr/>
          </p:nvSpPr>
          <p:spPr bwMode="auto">
            <a:xfrm>
              <a:off x="8427789" y="5593412"/>
              <a:ext cx="49212" cy="4127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68" name="流程圖: 接點 67">
              <a:extLst>
                <a:ext uri="{FF2B5EF4-FFF2-40B4-BE49-F238E27FC236}">
                  <a16:creationId xmlns:a16="http://schemas.microsoft.com/office/drawing/2014/main" id="{1E6FF99A-BCC5-4B0D-8B00-1FD813FF9826}"/>
                </a:ext>
              </a:extLst>
            </p:cNvPr>
            <p:cNvSpPr/>
            <p:nvPr/>
          </p:nvSpPr>
          <p:spPr bwMode="auto">
            <a:xfrm>
              <a:off x="8427789" y="5674374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69" name="流程圖: 接點 68">
              <a:extLst>
                <a:ext uri="{FF2B5EF4-FFF2-40B4-BE49-F238E27FC236}">
                  <a16:creationId xmlns:a16="http://schemas.microsoft.com/office/drawing/2014/main" id="{AD21AF81-6741-438C-926F-0BD2E0C20E45}"/>
                </a:ext>
              </a:extLst>
            </p:cNvPr>
            <p:cNvSpPr/>
            <p:nvPr/>
          </p:nvSpPr>
          <p:spPr bwMode="auto">
            <a:xfrm>
              <a:off x="8427789" y="5755337"/>
              <a:ext cx="49212" cy="39687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70" name="流程圖: 接點 69">
              <a:extLst>
                <a:ext uri="{FF2B5EF4-FFF2-40B4-BE49-F238E27FC236}">
                  <a16:creationId xmlns:a16="http://schemas.microsoft.com/office/drawing/2014/main" id="{368EBE50-8212-42D4-8CB0-56C27ADECF3E}"/>
                </a:ext>
              </a:extLst>
            </p:cNvPr>
            <p:cNvSpPr/>
            <p:nvPr/>
          </p:nvSpPr>
          <p:spPr bwMode="auto">
            <a:xfrm>
              <a:off x="8427789" y="6033149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71" name="文字方塊 377">
              <a:extLst>
                <a:ext uri="{FF2B5EF4-FFF2-40B4-BE49-F238E27FC236}">
                  <a16:creationId xmlns:a16="http://schemas.microsoft.com/office/drawing/2014/main" id="{43DBE469-FA82-4FE2-9516-34234D53E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6501" y="5796612"/>
              <a:ext cx="4619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dirty="0">
                  <a:latin typeface="+mn-lt"/>
                </a:rPr>
                <a:t>…</a:t>
              </a:r>
              <a:endParaRPr kumimoji="0" lang="zh-TW" altLang="en-US" dirty="0">
                <a:latin typeface="+mn-lt"/>
              </a:endParaRPr>
            </a:p>
          </p:txBody>
        </p:sp>
      </p:grp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56733E96-8E71-4263-B9A2-BF53F42257E5}"/>
              </a:ext>
            </a:extLst>
          </p:cNvPr>
          <p:cNvGrpSpPr/>
          <p:nvPr/>
        </p:nvGrpSpPr>
        <p:grpSpPr>
          <a:xfrm>
            <a:off x="1482080" y="4216134"/>
            <a:ext cx="461963" cy="574220"/>
            <a:chOff x="8286501" y="5544654"/>
            <a:chExt cx="461963" cy="574220"/>
          </a:xfrm>
        </p:grpSpPr>
        <p:grpSp>
          <p:nvGrpSpPr>
            <p:cNvPr id="75" name="群組 334">
              <a:extLst>
                <a:ext uri="{FF2B5EF4-FFF2-40B4-BE49-F238E27FC236}">
                  <a16:creationId xmlns:a16="http://schemas.microsoft.com/office/drawing/2014/main" id="{F04C7E99-8EC7-45F4-B561-D1D3B4E8A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77037" y="5544654"/>
              <a:ext cx="149601" cy="567527"/>
              <a:chOff x="9057456" y="2780928"/>
              <a:chExt cx="288032" cy="1368152"/>
            </a:xfrm>
            <a:noFill/>
          </p:grpSpPr>
          <p:sp>
            <p:nvSpPr>
              <p:cNvPr id="81" name="左中括弧 80">
                <a:extLst>
                  <a:ext uri="{FF2B5EF4-FFF2-40B4-BE49-F238E27FC236}">
                    <a16:creationId xmlns:a16="http://schemas.microsoft.com/office/drawing/2014/main" id="{CDE4AB9C-192A-453C-847D-468FD72C2849}"/>
                  </a:ext>
                </a:extLst>
              </p:cNvPr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  <p:sp>
            <p:nvSpPr>
              <p:cNvPr id="82" name="右中括弧 81">
                <a:extLst>
                  <a:ext uri="{FF2B5EF4-FFF2-40B4-BE49-F238E27FC236}">
                    <a16:creationId xmlns:a16="http://schemas.microsoft.com/office/drawing/2014/main" id="{D2114579-78A6-48F6-8343-1063E773ABE3}"/>
                  </a:ext>
                </a:extLst>
              </p:cNvPr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</p:grpSp>
        <p:sp>
          <p:nvSpPr>
            <p:cNvPr id="76" name="流程圖: 接點 75">
              <a:extLst>
                <a:ext uri="{FF2B5EF4-FFF2-40B4-BE49-F238E27FC236}">
                  <a16:creationId xmlns:a16="http://schemas.microsoft.com/office/drawing/2014/main" id="{B78946CB-477F-44F5-B1DB-3D95A138B72D}"/>
                </a:ext>
              </a:extLst>
            </p:cNvPr>
            <p:cNvSpPr/>
            <p:nvPr/>
          </p:nvSpPr>
          <p:spPr bwMode="auto">
            <a:xfrm>
              <a:off x="8427789" y="5593412"/>
              <a:ext cx="49212" cy="4127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77" name="流程圖: 接點 76">
              <a:extLst>
                <a:ext uri="{FF2B5EF4-FFF2-40B4-BE49-F238E27FC236}">
                  <a16:creationId xmlns:a16="http://schemas.microsoft.com/office/drawing/2014/main" id="{36FEDF58-1B02-4099-BE99-5EC2C8AFB831}"/>
                </a:ext>
              </a:extLst>
            </p:cNvPr>
            <p:cNvSpPr/>
            <p:nvPr/>
          </p:nvSpPr>
          <p:spPr bwMode="auto">
            <a:xfrm>
              <a:off x="8427789" y="5674374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78" name="流程圖: 接點 77">
              <a:extLst>
                <a:ext uri="{FF2B5EF4-FFF2-40B4-BE49-F238E27FC236}">
                  <a16:creationId xmlns:a16="http://schemas.microsoft.com/office/drawing/2014/main" id="{DDC0D020-2963-4945-8466-EEB01BAA7B99}"/>
                </a:ext>
              </a:extLst>
            </p:cNvPr>
            <p:cNvSpPr/>
            <p:nvPr/>
          </p:nvSpPr>
          <p:spPr bwMode="auto">
            <a:xfrm>
              <a:off x="8427789" y="5755337"/>
              <a:ext cx="49212" cy="39687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79" name="流程圖: 接點 78">
              <a:extLst>
                <a:ext uri="{FF2B5EF4-FFF2-40B4-BE49-F238E27FC236}">
                  <a16:creationId xmlns:a16="http://schemas.microsoft.com/office/drawing/2014/main" id="{82013FBE-E576-4061-BC69-3C0F7FA79D23}"/>
                </a:ext>
              </a:extLst>
            </p:cNvPr>
            <p:cNvSpPr/>
            <p:nvPr/>
          </p:nvSpPr>
          <p:spPr bwMode="auto">
            <a:xfrm>
              <a:off x="8427789" y="6033149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80" name="文字方塊 377">
              <a:extLst>
                <a:ext uri="{FF2B5EF4-FFF2-40B4-BE49-F238E27FC236}">
                  <a16:creationId xmlns:a16="http://schemas.microsoft.com/office/drawing/2014/main" id="{A0AA05D4-C8B1-4028-93E4-29CDE9E6A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6501" y="5796612"/>
              <a:ext cx="4619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dirty="0">
                  <a:latin typeface="+mn-lt"/>
                </a:rPr>
                <a:t>…</a:t>
              </a:r>
              <a:endParaRPr kumimoji="0" lang="zh-TW" altLang="en-US" dirty="0">
                <a:latin typeface="+mn-lt"/>
              </a:endParaRPr>
            </a:p>
          </p:txBody>
        </p:sp>
      </p:grpSp>
      <p:grpSp>
        <p:nvGrpSpPr>
          <p:cNvPr id="83" name="群組 82">
            <a:extLst>
              <a:ext uri="{FF2B5EF4-FFF2-40B4-BE49-F238E27FC236}">
                <a16:creationId xmlns:a16="http://schemas.microsoft.com/office/drawing/2014/main" id="{4199A9B7-B85F-4AB0-8C04-7B05FAA9FDD7}"/>
              </a:ext>
            </a:extLst>
          </p:cNvPr>
          <p:cNvGrpSpPr/>
          <p:nvPr/>
        </p:nvGrpSpPr>
        <p:grpSpPr>
          <a:xfrm>
            <a:off x="2184366" y="4223206"/>
            <a:ext cx="461963" cy="574220"/>
            <a:chOff x="8286501" y="5544654"/>
            <a:chExt cx="461963" cy="574220"/>
          </a:xfrm>
        </p:grpSpPr>
        <p:grpSp>
          <p:nvGrpSpPr>
            <p:cNvPr id="84" name="群組 334">
              <a:extLst>
                <a:ext uri="{FF2B5EF4-FFF2-40B4-BE49-F238E27FC236}">
                  <a16:creationId xmlns:a16="http://schemas.microsoft.com/office/drawing/2014/main" id="{1FC925FF-86A2-4AD2-9019-57FB2D5BE8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77037" y="5544654"/>
              <a:ext cx="149601" cy="567527"/>
              <a:chOff x="9057456" y="2780928"/>
              <a:chExt cx="288032" cy="1368152"/>
            </a:xfrm>
            <a:noFill/>
          </p:grpSpPr>
          <p:sp>
            <p:nvSpPr>
              <p:cNvPr id="90" name="左中括弧 89">
                <a:extLst>
                  <a:ext uri="{FF2B5EF4-FFF2-40B4-BE49-F238E27FC236}">
                    <a16:creationId xmlns:a16="http://schemas.microsoft.com/office/drawing/2014/main" id="{B3FFE500-69D6-4615-B117-F2DEF341B6C5}"/>
                  </a:ext>
                </a:extLst>
              </p:cNvPr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  <p:sp>
            <p:nvSpPr>
              <p:cNvPr id="91" name="右中括弧 90">
                <a:extLst>
                  <a:ext uri="{FF2B5EF4-FFF2-40B4-BE49-F238E27FC236}">
                    <a16:creationId xmlns:a16="http://schemas.microsoft.com/office/drawing/2014/main" id="{28991B49-AD12-40B4-84DC-4F8C18ECA6AD}"/>
                  </a:ext>
                </a:extLst>
              </p:cNvPr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</p:grpSp>
        <p:sp>
          <p:nvSpPr>
            <p:cNvPr id="85" name="流程圖: 接點 84">
              <a:extLst>
                <a:ext uri="{FF2B5EF4-FFF2-40B4-BE49-F238E27FC236}">
                  <a16:creationId xmlns:a16="http://schemas.microsoft.com/office/drawing/2014/main" id="{0B248640-B674-46A6-B280-07DD619655B1}"/>
                </a:ext>
              </a:extLst>
            </p:cNvPr>
            <p:cNvSpPr/>
            <p:nvPr/>
          </p:nvSpPr>
          <p:spPr bwMode="auto">
            <a:xfrm>
              <a:off x="8427789" y="5593412"/>
              <a:ext cx="49212" cy="4127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86" name="流程圖: 接點 85">
              <a:extLst>
                <a:ext uri="{FF2B5EF4-FFF2-40B4-BE49-F238E27FC236}">
                  <a16:creationId xmlns:a16="http://schemas.microsoft.com/office/drawing/2014/main" id="{2C8F54EB-366D-42CD-BAC8-A006BD1CC383}"/>
                </a:ext>
              </a:extLst>
            </p:cNvPr>
            <p:cNvSpPr/>
            <p:nvPr/>
          </p:nvSpPr>
          <p:spPr bwMode="auto">
            <a:xfrm>
              <a:off x="8427789" y="5674374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87" name="流程圖: 接點 86">
              <a:extLst>
                <a:ext uri="{FF2B5EF4-FFF2-40B4-BE49-F238E27FC236}">
                  <a16:creationId xmlns:a16="http://schemas.microsoft.com/office/drawing/2014/main" id="{2A452538-E391-4DBB-96FA-775D2077C934}"/>
                </a:ext>
              </a:extLst>
            </p:cNvPr>
            <p:cNvSpPr/>
            <p:nvPr/>
          </p:nvSpPr>
          <p:spPr bwMode="auto">
            <a:xfrm>
              <a:off x="8427789" y="5755337"/>
              <a:ext cx="49212" cy="39687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88" name="流程圖: 接點 87">
              <a:extLst>
                <a:ext uri="{FF2B5EF4-FFF2-40B4-BE49-F238E27FC236}">
                  <a16:creationId xmlns:a16="http://schemas.microsoft.com/office/drawing/2014/main" id="{F65488D5-A376-4A4C-B05B-9D32C9336741}"/>
                </a:ext>
              </a:extLst>
            </p:cNvPr>
            <p:cNvSpPr/>
            <p:nvPr/>
          </p:nvSpPr>
          <p:spPr bwMode="auto">
            <a:xfrm>
              <a:off x="8427789" y="6033149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89" name="文字方塊 377">
              <a:extLst>
                <a:ext uri="{FF2B5EF4-FFF2-40B4-BE49-F238E27FC236}">
                  <a16:creationId xmlns:a16="http://schemas.microsoft.com/office/drawing/2014/main" id="{F1DAD811-755D-44D0-A2B7-9425EB3F9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6501" y="5796612"/>
              <a:ext cx="4619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dirty="0">
                  <a:latin typeface="+mn-lt"/>
                </a:rPr>
                <a:t>…</a:t>
              </a:r>
              <a:endParaRPr kumimoji="0" lang="zh-TW" altLang="en-US" dirty="0">
                <a:latin typeface="+mn-lt"/>
              </a:endParaRPr>
            </a:p>
          </p:txBody>
        </p:sp>
      </p:grp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2CB81E0F-70AA-4FB9-B511-4A20DAABB49B}"/>
              </a:ext>
            </a:extLst>
          </p:cNvPr>
          <p:cNvGrpSpPr/>
          <p:nvPr/>
        </p:nvGrpSpPr>
        <p:grpSpPr>
          <a:xfrm>
            <a:off x="4573882" y="4168529"/>
            <a:ext cx="461963" cy="574220"/>
            <a:chOff x="8286501" y="5544654"/>
            <a:chExt cx="461963" cy="574220"/>
          </a:xfrm>
        </p:grpSpPr>
        <p:grpSp>
          <p:nvGrpSpPr>
            <p:cNvPr id="93" name="群組 334">
              <a:extLst>
                <a:ext uri="{FF2B5EF4-FFF2-40B4-BE49-F238E27FC236}">
                  <a16:creationId xmlns:a16="http://schemas.microsoft.com/office/drawing/2014/main" id="{1F83486F-7976-432E-B06B-1BDA1F73F5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77037" y="5544654"/>
              <a:ext cx="149601" cy="567527"/>
              <a:chOff x="9057456" y="2780928"/>
              <a:chExt cx="288032" cy="1368152"/>
            </a:xfrm>
            <a:noFill/>
          </p:grpSpPr>
          <p:sp>
            <p:nvSpPr>
              <p:cNvPr id="99" name="左中括弧 98">
                <a:extLst>
                  <a:ext uri="{FF2B5EF4-FFF2-40B4-BE49-F238E27FC236}">
                    <a16:creationId xmlns:a16="http://schemas.microsoft.com/office/drawing/2014/main" id="{9D460506-DE5C-40DA-A57A-05CA3D14C7BD}"/>
                  </a:ext>
                </a:extLst>
              </p:cNvPr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  <p:sp>
            <p:nvSpPr>
              <p:cNvPr id="100" name="右中括弧 99">
                <a:extLst>
                  <a:ext uri="{FF2B5EF4-FFF2-40B4-BE49-F238E27FC236}">
                    <a16:creationId xmlns:a16="http://schemas.microsoft.com/office/drawing/2014/main" id="{F80088A6-48D8-4214-A89E-BB930B52A501}"/>
                  </a:ext>
                </a:extLst>
              </p:cNvPr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</p:grpSp>
        <p:sp>
          <p:nvSpPr>
            <p:cNvPr id="94" name="流程圖: 接點 93">
              <a:extLst>
                <a:ext uri="{FF2B5EF4-FFF2-40B4-BE49-F238E27FC236}">
                  <a16:creationId xmlns:a16="http://schemas.microsoft.com/office/drawing/2014/main" id="{B86CE53B-F6DA-4656-9574-F44C1CA8FE2F}"/>
                </a:ext>
              </a:extLst>
            </p:cNvPr>
            <p:cNvSpPr/>
            <p:nvPr/>
          </p:nvSpPr>
          <p:spPr bwMode="auto">
            <a:xfrm>
              <a:off x="8427789" y="5593412"/>
              <a:ext cx="49212" cy="4127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95" name="流程圖: 接點 94">
              <a:extLst>
                <a:ext uri="{FF2B5EF4-FFF2-40B4-BE49-F238E27FC236}">
                  <a16:creationId xmlns:a16="http://schemas.microsoft.com/office/drawing/2014/main" id="{44D0FEA6-C78E-45AA-BF27-CCBCD32AD2EC}"/>
                </a:ext>
              </a:extLst>
            </p:cNvPr>
            <p:cNvSpPr/>
            <p:nvPr/>
          </p:nvSpPr>
          <p:spPr bwMode="auto">
            <a:xfrm>
              <a:off x="8427789" y="5674374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96" name="流程圖: 接點 95">
              <a:extLst>
                <a:ext uri="{FF2B5EF4-FFF2-40B4-BE49-F238E27FC236}">
                  <a16:creationId xmlns:a16="http://schemas.microsoft.com/office/drawing/2014/main" id="{0F8AF91A-787D-44B5-8CB7-5D83130DAA2D}"/>
                </a:ext>
              </a:extLst>
            </p:cNvPr>
            <p:cNvSpPr/>
            <p:nvPr/>
          </p:nvSpPr>
          <p:spPr bwMode="auto">
            <a:xfrm>
              <a:off x="8427789" y="5755337"/>
              <a:ext cx="49212" cy="39687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97" name="流程圖: 接點 96">
              <a:extLst>
                <a:ext uri="{FF2B5EF4-FFF2-40B4-BE49-F238E27FC236}">
                  <a16:creationId xmlns:a16="http://schemas.microsoft.com/office/drawing/2014/main" id="{63FFE266-9973-42EF-9D5F-91D20A8A7D04}"/>
                </a:ext>
              </a:extLst>
            </p:cNvPr>
            <p:cNvSpPr/>
            <p:nvPr/>
          </p:nvSpPr>
          <p:spPr bwMode="auto">
            <a:xfrm>
              <a:off x="8427789" y="6033149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98" name="文字方塊 377">
              <a:extLst>
                <a:ext uri="{FF2B5EF4-FFF2-40B4-BE49-F238E27FC236}">
                  <a16:creationId xmlns:a16="http://schemas.microsoft.com/office/drawing/2014/main" id="{B8065093-F981-42BD-80F9-4B7A6832A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6501" y="5796612"/>
              <a:ext cx="4619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dirty="0">
                  <a:latin typeface="+mn-lt"/>
                </a:rPr>
                <a:t>…</a:t>
              </a:r>
              <a:endParaRPr kumimoji="0" lang="zh-TW" altLang="en-US" dirty="0">
                <a:latin typeface="+mn-lt"/>
              </a:endParaRPr>
            </a:p>
          </p:txBody>
        </p:sp>
      </p:grpSp>
      <p:grpSp>
        <p:nvGrpSpPr>
          <p:cNvPr id="101" name="群組 100">
            <a:extLst>
              <a:ext uri="{FF2B5EF4-FFF2-40B4-BE49-F238E27FC236}">
                <a16:creationId xmlns:a16="http://schemas.microsoft.com/office/drawing/2014/main" id="{52B928B3-569F-41DD-95E6-66010B54C826}"/>
              </a:ext>
            </a:extLst>
          </p:cNvPr>
          <p:cNvGrpSpPr/>
          <p:nvPr/>
        </p:nvGrpSpPr>
        <p:grpSpPr>
          <a:xfrm>
            <a:off x="5747031" y="4169091"/>
            <a:ext cx="461963" cy="574220"/>
            <a:chOff x="8286501" y="5544654"/>
            <a:chExt cx="461963" cy="574220"/>
          </a:xfrm>
        </p:grpSpPr>
        <p:grpSp>
          <p:nvGrpSpPr>
            <p:cNvPr id="102" name="群組 334">
              <a:extLst>
                <a:ext uri="{FF2B5EF4-FFF2-40B4-BE49-F238E27FC236}">
                  <a16:creationId xmlns:a16="http://schemas.microsoft.com/office/drawing/2014/main" id="{FE010F37-CF83-45C6-BBFE-2FB544505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77037" y="5544654"/>
              <a:ext cx="149601" cy="567527"/>
              <a:chOff x="9057456" y="2780928"/>
              <a:chExt cx="288032" cy="1368152"/>
            </a:xfrm>
            <a:noFill/>
          </p:grpSpPr>
          <p:sp>
            <p:nvSpPr>
              <p:cNvPr id="108" name="左中括弧 107">
                <a:extLst>
                  <a:ext uri="{FF2B5EF4-FFF2-40B4-BE49-F238E27FC236}">
                    <a16:creationId xmlns:a16="http://schemas.microsoft.com/office/drawing/2014/main" id="{FA820124-6E6E-4769-8970-6368B6D96F32}"/>
                  </a:ext>
                </a:extLst>
              </p:cNvPr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  <p:sp>
            <p:nvSpPr>
              <p:cNvPr id="109" name="右中括弧 108">
                <a:extLst>
                  <a:ext uri="{FF2B5EF4-FFF2-40B4-BE49-F238E27FC236}">
                    <a16:creationId xmlns:a16="http://schemas.microsoft.com/office/drawing/2014/main" id="{0F1ADEF1-0FD9-4A4E-92F4-6566BA808EB3}"/>
                  </a:ext>
                </a:extLst>
              </p:cNvPr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</p:grpSp>
        <p:sp>
          <p:nvSpPr>
            <p:cNvPr id="103" name="流程圖: 接點 102">
              <a:extLst>
                <a:ext uri="{FF2B5EF4-FFF2-40B4-BE49-F238E27FC236}">
                  <a16:creationId xmlns:a16="http://schemas.microsoft.com/office/drawing/2014/main" id="{80FA755B-577A-4B28-BDFB-3AC9BE692E98}"/>
                </a:ext>
              </a:extLst>
            </p:cNvPr>
            <p:cNvSpPr/>
            <p:nvPr/>
          </p:nvSpPr>
          <p:spPr bwMode="auto">
            <a:xfrm>
              <a:off x="8427789" y="5593412"/>
              <a:ext cx="49212" cy="4127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04" name="流程圖: 接點 103">
              <a:extLst>
                <a:ext uri="{FF2B5EF4-FFF2-40B4-BE49-F238E27FC236}">
                  <a16:creationId xmlns:a16="http://schemas.microsoft.com/office/drawing/2014/main" id="{0AD54A38-9EE9-4225-96D7-601AC6B17999}"/>
                </a:ext>
              </a:extLst>
            </p:cNvPr>
            <p:cNvSpPr/>
            <p:nvPr/>
          </p:nvSpPr>
          <p:spPr bwMode="auto">
            <a:xfrm>
              <a:off x="8427789" y="5674374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05" name="流程圖: 接點 104">
              <a:extLst>
                <a:ext uri="{FF2B5EF4-FFF2-40B4-BE49-F238E27FC236}">
                  <a16:creationId xmlns:a16="http://schemas.microsoft.com/office/drawing/2014/main" id="{288F5BB7-F52A-4F3F-9774-807AF037526B}"/>
                </a:ext>
              </a:extLst>
            </p:cNvPr>
            <p:cNvSpPr/>
            <p:nvPr/>
          </p:nvSpPr>
          <p:spPr bwMode="auto">
            <a:xfrm>
              <a:off x="8427789" y="5755337"/>
              <a:ext cx="49212" cy="39687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06" name="流程圖: 接點 105">
              <a:extLst>
                <a:ext uri="{FF2B5EF4-FFF2-40B4-BE49-F238E27FC236}">
                  <a16:creationId xmlns:a16="http://schemas.microsoft.com/office/drawing/2014/main" id="{8B500C27-6309-4FE6-9DC8-4E1613719C11}"/>
                </a:ext>
              </a:extLst>
            </p:cNvPr>
            <p:cNvSpPr/>
            <p:nvPr/>
          </p:nvSpPr>
          <p:spPr bwMode="auto">
            <a:xfrm>
              <a:off x="8427789" y="6033149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07" name="文字方塊 377">
              <a:extLst>
                <a:ext uri="{FF2B5EF4-FFF2-40B4-BE49-F238E27FC236}">
                  <a16:creationId xmlns:a16="http://schemas.microsoft.com/office/drawing/2014/main" id="{E25BF033-8353-4402-8F2B-7CB32308E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6501" y="5796612"/>
              <a:ext cx="4619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dirty="0">
                  <a:latin typeface="+mn-lt"/>
                </a:rPr>
                <a:t>…</a:t>
              </a:r>
              <a:endParaRPr kumimoji="0" lang="zh-TW" altLang="en-US" dirty="0">
                <a:latin typeface="+mn-lt"/>
              </a:endParaRPr>
            </a:p>
          </p:txBody>
        </p:sp>
      </p:grpSp>
      <p:grpSp>
        <p:nvGrpSpPr>
          <p:cNvPr id="110" name="群組 109">
            <a:extLst>
              <a:ext uri="{FF2B5EF4-FFF2-40B4-BE49-F238E27FC236}">
                <a16:creationId xmlns:a16="http://schemas.microsoft.com/office/drawing/2014/main" id="{851D4C61-E2A8-4797-BEFD-A32ED739C8AF}"/>
              </a:ext>
            </a:extLst>
          </p:cNvPr>
          <p:cNvGrpSpPr/>
          <p:nvPr/>
        </p:nvGrpSpPr>
        <p:grpSpPr>
          <a:xfrm>
            <a:off x="6893346" y="4169091"/>
            <a:ext cx="461963" cy="574220"/>
            <a:chOff x="8286501" y="5544654"/>
            <a:chExt cx="461963" cy="574220"/>
          </a:xfrm>
        </p:grpSpPr>
        <p:grpSp>
          <p:nvGrpSpPr>
            <p:cNvPr id="111" name="群組 334">
              <a:extLst>
                <a:ext uri="{FF2B5EF4-FFF2-40B4-BE49-F238E27FC236}">
                  <a16:creationId xmlns:a16="http://schemas.microsoft.com/office/drawing/2014/main" id="{72D4A4B4-BB08-4DCE-8B38-C56128A7B7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77037" y="5544654"/>
              <a:ext cx="149601" cy="567527"/>
              <a:chOff x="9057456" y="2780928"/>
              <a:chExt cx="288032" cy="1368152"/>
            </a:xfrm>
            <a:noFill/>
          </p:grpSpPr>
          <p:sp>
            <p:nvSpPr>
              <p:cNvPr id="117" name="左中括弧 116">
                <a:extLst>
                  <a:ext uri="{FF2B5EF4-FFF2-40B4-BE49-F238E27FC236}">
                    <a16:creationId xmlns:a16="http://schemas.microsoft.com/office/drawing/2014/main" id="{CBD2D4F9-4150-4D44-8259-4923D1042715}"/>
                  </a:ext>
                </a:extLst>
              </p:cNvPr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  <p:sp>
            <p:nvSpPr>
              <p:cNvPr id="118" name="右中括弧 117">
                <a:extLst>
                  <a:ext uri="{FF2B5EF4-FFF2-40B4-BE49-F238E27FC236}">
                    <a16:creationId xmlns:a16="http://schemas.microsoft.com/office/drawing/2014/main" id="{E08D3C41-6E8B-47F1-86B9-697BDDEBF2A5}"/>
                  </a:ext>
                </a:extLst>
              </p:cNvPr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</p:grpSp>
        <p:sp>
          <p:nvSpPr>
            <p:cNvPr id="112" name="流程圖: 接點 111">
              <a:extLst>
                <a:ext uri="{FF2B5EF4-FFF2-40B4-BE49-F238E27FC236}">
                  <a16:creationId xmlns:a16="http://schemas.microsoft.com/office/drawing/2014/main" id="{EE20FC0A-2ACD-4222-8178-D0FA61BE6AAF}"/>
                </a:ext>
              </a:extLst>
            </p:cNvPr>
            <p:cNvSpPr/>
            <p:nvPr/>
          </p:nvSpPr>
          <p:spPr bwMode="auto">
            <a:xfrm>
              <a:off x="8427789" y="5593412"/>
              <a:ext cx="49212" cy="4127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13" name="流程圖: 接點 112">
              <a:extLst>
                <a:ext uri="{FF2B5EF4-FFF2-40B4-BE49-F238E27FC236}">
                  <a16:creationId xmlns:a16="http://schemas.microsoft.com/office/drawing/2014/main" id="{3AEBB9DD-352E-44AA-8B5C-31DB4EACCB25}"/>
                </a:ext>
              </a:extLst>
            </p:cNvPr>
            <p:cNvSpPr/>
            <p:nvPr/>
          </p:nvSpPr>
          <p:spPr bwMode="auto">
            <a:xfrm>
              <a:off x="8427789" y="5674374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14" name="流程圖: 接點 113">
              <a:extLst>
                <a:ext uri="{FF2B5EF4-FFF2-40B4-BE49-F238E27FC236}">
                  <a16:creationId xmlns:a16="http://schemas.microsoft.com/office/drawing/2014/main" id="{C8F9C365-21B0-4698-B09C-640E00151865}"/>
                </a:ext>
              </a:extLst>
            </p:cNvPr>
            <p:cNvSpPr/>
            <p:nvPr/>
          </p:nvSpPr>
          <p:spPr bwMode="auto">
            <a:xfrm>
              <a:off x="8427789" y="5755337"/>
              <a:ext cx="49212" cy="39687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15" name="流程圖: 接點 114">
              <a:extLst>
                <a:ext uri="{FF2B5EF4-FFF2-40B4-BE49-F238E27FC236}">
                  <a16:creationId xmlns:a16="http://schemas.microsoft.com/office/drawing/2014/main" id="{E2BAA287-222A-42B1-8953-49149D6D08B8}"/>
                </a:ext>
              </a:extLst>
            </p:cNvPr>
            <p:cNvSpPr/>
            <p:nvPr/>
          </p:nvSpPr>
          <p:spPr bwMode="auto">
            <a:xfrm>
              <a:off x="8427789" y="6033149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16" name="文字方塊 377">
              <a:extLst>
                <a:ext uri="{FF2B5EF4-FFF2-40B4-BE49-F238E27FC236}">
                  <a16:creationId xmlns:a16="http://schemas.microsoft.com/office/drawing/2014/main" id="{F93FEB3C-09B6-4C25-B261-ED78B092B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6501" y="5796612"/>
              <a:ext cx="4619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dirty="0">
                  <a:latin typeface="+mn-lt"/>
                </a:rPr>
                <a:t>…</a:t>
              </a:r>
              <a:endParaRPr kumimoji="0" lang="zh-TW" altLang="en-US" dirty="0">
                <a:latin typeface="+mn-lt"/>
              </a:endParaRPr>
            </a:p>
          </p:txBody>
        </p:sp>
      </p:grpSp>
      <p:grpSp>
        <p:nvGrpSpPr>
          <p:cNvPr id="119" name="群組 118">
            <a:extLst>
              <a:ext uri="{FF2B5EF4-FFF2-40B4-BE49-F238E27FC236}">
                <a16:creationId xmlns:a16="http://schemas.microsoft.com/office/drawing/2014/main" id="{60175F4A-A26B-4479-A41E-B153E274DA96}"/>
              </a:ext>
            </a:extLst>
          </p:cNvPr>
          <p:cNvGrpSpPr/>
          <p:nvPr/>
        </p:nvGrpSpPr>
        <p:grpSpPr>
          <a:xfrm>
            <a:off x="3219694" y="4168774"/>
            <a:ext cx="528638" cy="2143125"/>
            <a:chOff x="8183562" y="3872930"/>
            <a:chExt cx="528638" cy="2143125"/>
          </a:xfrm>
        </p:grpSpPr>
        <p:sp>
          <p:nvSpPr>
            <p:cNvPr id="120" name="文字方塊 348">
              <a:extLst>
                <a:ext uri="{FF2B5EF4-FFF2-40B4-BE49-F238E27FC236}">
                  <a16:creationId xmlns:a16="http://schemas.microsoft.com/office/drawing/2014/main" id="{AD11D893-BF8A-414C-9A4B-336C08123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0237" y="5149280"/>
              <a:ext cx="461963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>
                  <a:latin typeface="+mn-lt"/>
                </a:rPr>
                <a:t>…</a:t>
              </a:r>
              <a:endParaRPr kumimoji="0" lang="zh-TW" altLang="en-US">
                <a:latin typeface="+mn-lt"/>
              </a:endParaRPr>
            </a:p>
          </p:txBody>
        </p:sp>
        <p:grpSp>
          <p:nvGrpSpPr>
            <p:cNvPr id="121" name="群組 334">
              <a:extLst>
                <a:ext uri="{FF2B5EF4-FFF2-40B4-BE49-F238E27FC236}">
                  <a16:creationId xmlns:a16="http://schemas.microsoft.com/office/drawing/2014/main" id="{E7F37B1B-C57F-45D2-B148-3CEF244C72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111" y="3961724"/>
              <a:ext cx="149601" cy="567527"/>
              <a:chOff x="9057456" y="2780928"/>
              <a:chExt cx="288032" cy="1368152"/>
            </a:xfrm>
            <a:noFill/>
          </p:grpSpPr>
          <p:sp>
            <p:nvSpPr>
              <p:cNvPr id="144" name="左中括弧 143">
                <a:extLst>
                  <a:ext uri="{FF2B5EF4-FFF2-40B4-BE49-F238E27FC236}">
                    <a16:creationId xmlns:a16="http://schemas.microsoft.com/office/drawing/2014/main" id="{C6D2F40B-9485-45D0-A2A2-0C9812666961}"/>
                  </a:ext>
                </a:extLst>
              </p:cNvPr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  <p:sp>
            <p:nvSpPr>
              <p:cNvPr id="145" name="右中括弧 144">
                <a:extLst>
                  <a:ext uri="{FF2B5EF4-FFF2-40B4-BE49-F238E27FC236}">
                    <a16:creationId xmlns:a16="http://schemas.microsoft.com/office/drawing/2014/main" id="{649D9093-1587-446E-BBC3-B1256D18FDF6}"/>
                  </a:ext>
                </a:extLst>
              </p:cNvPr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</p:grpSp>
        <p:sp>
          <p:nvSpPr>
            <p:cNvPr id="122" name="流程圖: 接點 121">
              <a:extLst>
                <a:ext uri="{FF2B5EF4-FFF2-40B4-BE49-F238E27FC236}">
                  <a16:creationId xmlns:a16="http://schemas.microsoft.com/office/drawing/2014/main" id="{7BD6217F-7C85-42F7-BE20-0DBCF6E2F49E}"/>
                </a:ext>
              </a:extLst>
            </p:cNvPr>
            <p:cNvSpPr/>
            <p:nvPr/>
          </p:nvSpPr>
          <p:spPr bwMode="auto">
            <a:xfrm>
              <a:off x="8385175" y="4011042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3" name="流程圖: 接點 122">
              <a:extLst>
                <a:ext uri="{FF2B5EF4-FFF2-40B4-BE49-F238E27FC236}">
                  <a16:creationId xmlns:a16="http://schemas.microsoft.com/office/drawing/2014/main" id="{140F21AC-514D-43A9-B21F-966391E6EDE1}"/>
                </a:ext>
              </a:extLst>
            </p:cNvPr>
            <p:cNvSpPr/>
            <p:nvPr/>
          </p:nvSpPr>
          <p:spPr bwMode="auto">
            <a:xfrm>
              <a:off x="8385175" y="4090417"/>
              <a:ext cx="49212" cy="4127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4" name="流程圖: 接點 123">
              <a:extLst>
                <a:ext uri="{FF2B5EF4-FFF2-40B4-BE49-F238E27FC236}">
                  <a16:creationId xmlns:a16="http://schemas.microsoft.com/office/drawing/2014/main" id="{13AC113D-3A08-4B65-9C64-32162573A5D0}"/>
                </a:ext>
              </a:extLst>
            </p:cNvPr>
            <p:cNvSpPr/>
            <p:nvPr/>
          </p:nvSpPr>
          <p:spPr bwMode="auto">
            <a:xfrm>
              <a:off x="8385175" y="4171380"/>
              <a:ext cx="49212" cy="39687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5" name="流程圖: 接點 124">
              <a:extLst>
                <a:ext uri="{FF2B5EF4-FFF2-40B4-BE49-F238E27FC236}">
                  <a16:creationId xmlns:a16="http://schemas.microsoft.com/office/drawing/2014/main" id="{B9D2A905-0E33-47EB-967B-C88F99BBAF6D}"/>
                </a:ext>
              </a:extLst>
            </p:cNvPr>
            <p:cNvSpPr/>
            <p:nvPr/>
          </p:nvSpPr>
          <p:spPr bwMode="auto">
            <a:xfrm>
              <a:off x="8385175" y="4449192"/>
              <a:ext cx="49212" cy="4127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6" name="文字方塊 353">
              <a:extLst>
                <a:ext uri="{FF2B5EF4-FFF2-40B4-BE49-F238E27FC236}">
                  <a16:creationId xmlns:a16="http://schemas.microsoft.com/office/drawing/2014/main" id="{8A2AB4ED-B6DF-4E2A-ADBE-C9E76C9D5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3887" y="4212655"/>
              <a:ext cx="4619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>
                  <a:latin typeface="+mn-lt"/>
                </a:rPr>
                <a:t>…</a:t>
              </a:r>
              <a:endParaRPr kumimoji="0" lang="zh-TW" altLang="en-US">
                <a:latin typeface="+mn-lt"/>
              </a:endParaRPr>
            </a:p>
          </p:txBody>
        </p:sp>
        <p:grpSp>
          <p:nvGrpSpPr>
            <p:cNvPr id="127" name="群組 334">
              <a:extLst>
                <a:ext uri="{FF2B5EF4-FFF2-40B4-BE49-F238E27FC236}">
                  <a16:creationId xmlns:a16="http://schemas.microsoft.com/office/drawing/2014/main" id="{DFC19700-D0C9-40A4-A2A5-590E02A3B8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0773" y="4581209"/>
              <a:ext cx="149601" cy="567527"/>
              <a:chOff x="9057456" y="2780928"/>
              <a:chExt cx="288032" cy="1368152"/>
            </a:xfrm>
            <a:noFill/>
          </p:grpSpPr>
          <p:sp>
            <p:nvSpPr>
              <p:cNvPr id="142" name="左中括弧 141">
                <a:extLst>
                  <a:ext uri="{FF2B5EF4-FFF2-40B4-BE49-F238E27FC236}">
                    <a16:creationId xmlns:a16="http://schemas.microsoft.com/office/drawing/2014/main" id="{3872C26B-DE8E-4F2A-BBE8-D53E4686391C}"/>
                  </a:ext>
                </a:extLst>
              </p:cNvPr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  <p:sp>
            <p:nvSpPr>
              <p:cNvPr id="143" name="右中括弧 142">
                <a:extLst>
                  <a:ext uri="{FF2B5EF4-FFF2-40B4-BE49-F238E27FC236}">
                    <a16:creationId xmlns:a16="http://schemas.microsoft.com/office/drawing/2014/main" id="{B4098E03-1083-4752-B3A7-843B2DF3619C}"/>
                  </a:ext>
                </a:extLst>
              </p:cNvPr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</p:grpSp>
        <p:sp>
          <p:nvSpPr>
            <p:cNvPr id="128" name="流程圖: 接點 127">
              <a:extLst>
                <a:ext uri="{FF2B5EF4-FFF2-40B4-BE49-F238E27FC236}">
                  <a16:creationId xmlns:a16="http://schemas.microsoft.com/office/drawing/2014/main" id="{F7834623-B0A4-4582-AE16-67331059EC70}"/>
                </a:ext>
              </a:extLst>
            </p:cNvPr>
            <p:cNvSpPr/>
            <p:nvPr/>
          </p:nvSpPr>
          <p:spPr bwMode="auto">
            <a:xfrm>
              <a:off x="8391525" y="4630167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9" name="流程圖: 接點 128">
              <a:extLst>
                <a:ext uri="{FF2B5EF4-FFF2-40B4-BE49-F238E27FC236}">
                  <a16:creationId xmlns:a16="http://schemas.microsoft.com/office/drawing/2014/main" id="{AFD04C84-B69C-45F2-A8E4-A69DCA1586A9}"/>
                </a:ext>
              </a:extLst>
            </p:cNvPr>
            <p:cNvSpPr/>
            <p:nvPr/>
          </p:nvSpPr>
          <p:spPr bwMode="auto">
            <a:xfrm>
              <a:off x="8391525" y="4711130"/>
              <a:ext cx="49212" cy="39687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30" name="流程圖: 接點 129">
              <a:extLst>
                <a:ext uri="{FF2B5EF4-FFF2-40B4-BE49-F238E27FC236}">
                  <a16:creationId xmlns:a16="http://schemas.microsoft.com/office/drawing/2014/main" id="{CAABB551-7307-44D6-A4E8-2A7FC061888E}"/>
                </a:ext>
              </a:extLst>
            </p:cNvPr>
            <p:cNvSpPr/>
            <p:nvPr/>
          </p:nvSpPr>
          <p:spPr bwMode="auto">
            <a:xfrm>
              <a:off x="8391525" y="4790505"/>
              <a:ext cx="49212" cy="4127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31" name="流程圖: 接點 130">
              <a:extLst>
                <a:ext uri="{FF2B5EF4-FFF2-40B4-BE49-F238E27FC236}">
                  <a16:creationId xmlns:a16="http://schemas.microsoft.com/office/drawing/2014/main" id="{F7109609-C4B4-4A86-9D3B-1A0D939BE05D}"/>
                </a:ext>
              </a:extLst>
            </p:cNvPr>
            <p:cNvSpPr/>
            <p:nvPr/>
          </p:nvSpPr>
          <p:spPr bwMode="auto">
            <a:xfrm>
              <a:off x="8391525" y="5069905"/>
              <a:ext cx="49212" cy="39687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32" name="文字方塊 365">
              <a:extLst>
                <a:ext uri="{FF2B5EF4-FFF2-40B4-BE49-F238E27FC236}">
                  <a16:creationId xmlns:a16="http://schemas.microsoft.com/office/drawing/2014/main" id="{6D061B14-F5FB-494A-913E-EAC684790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0237" y="4833367"/>
              <a:ext cx="461963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>
                  <a:latin typeface="+mn-lt"/>
                </a:rPr>
                <a:t>…</a:t>
              </a:r>
              <a:endParaRPr kumimoji="0" lang="zh-TW" altLang="en-US">
                <a:latin typeface="+mn-lt"/>
              </a:endParaRPr>
            </a:p>
          </p:txBody>
        </p:sp>
        <p:grpSp>
          <p:nvGrpSpPr>
            <p:cNvPr id="133" name="群組 334">
              <a:extLst>
                <a:ext uri="{FF2B5EF4-FFF2-40B4-BE49-F238E27FC236}">
                  <a16:creationId xmlns:a16="http://schemas.microsoft.com/office/drawing/2014/main" id="{FF497F77-D8CB-4A55-8115-C923AEFA9D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0773" y="5367222"/>
              <a:ext cx="149601" cy="567527"/>
              <a:chOff x="9057456" y="2780928"/>
              <a:chExt cx="288032" cy="1368152"/>
            </a:xfrm>
            <a:noFill/>
          </p:grpSpPr>
          <p:sp>
            <p:nvSpPr>
              <p:cNvPr id="140" name="左中括弧 139">
                <a:extLst>
                  <a:ext uri="{FF2B5EF4-FFF2-40B4-BE49-F238E27FC236}">
                    <a16:creationId xmlns:a16="http://schemas.microsoft.com/office/drawing/2014/main" id="{1A4D76B2-0414-4B02-AB5E-C156FCBBA22B}"/>
                  </a:ext>
                </a:extLst>
              </p:cNvPr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  <p:sp>
            <p:nvSpPr>
              <p:cNvPr id="141" name="右中括弧 140">
                <a:extLst>
                  <a:ext uri="{FF2B5EF4-FFF2-40B4-BE49-F238E27FC236}">
                    <a16:creationId xmlns:a16="http://schemas.microsoft.com/office/drawing/2014/main" id="{16AB6C65-7AF7-4DD3-A5B6-1BDA4CA65D8C}"/>
                  </a:ext>
                </a:extLst>
              </p:cNvPr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</p:grpSp>
        <p:sp>
          <p:nvSpPr>
            <p:cNvPr id="134" name="流程圖: 接點 133">
              <a:extLst>
                <a:ext uri="{FF2B5EF4-FFF2-40B4-BE49-F238E27FC236}">
                  <a16:creationId xmlns:a16="http://schemas.microsoft.com/office/drawing/2014/main" id="{C648D8DF-F44E-4D66-88B5-923AC0E8ABC6}"/>
                </a:ext>
              </a:extLst>
            </p:cNvPr>
            <p:cNvSpPr/>
            <p:nvPr/>
          </p:nvSpPr>
          <p:spPr bwMode="auto">
            <a:xfrm>
              <a:off x="8391525" y="5415980"/>
              <a:ext cx="49212" cy="4127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35" name="流程圖: 接點 134">
              <a:extLst>
                <a:ext uri="{FF2B5EF4-FFF2-40B4-BE49-F238E27FC236}">
                  <a16:creationId xmlns:a16="http://schemas.microsoft.com/office/drawing/2014/main" id="{9B8A063A-7937-47D6-B958-82206BAEA505}"/>
                </a:ext>
              </a:extLst>
            </p:cNvPr>
            <p:cNvSpPr/>
            <p:nvPr/>
          </p:nvSpPr>
          <p:spPr bwMode="auto">
            <a:xfrm>
              <a:off x="8391525" y="5496942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36" name="流程圖: 接點 135">
              <a:extLst>
                <a:ext uri="{FF2B5EF4-FFF2-40B4-BE49-F238E27FC236}">
                  <a16:creationId xmlns:a16="http://schemas.microsoft.com/office/drawing/2014/main" id="{B8DECB19-BE05-4DC2-876C-090856B2E018}"/>
                </a:ext>
              </a:extLst>
            </p:cNvPr>
            <p:cNvSpPr/>
            <p:nvPr/>
          </p:nvSpPr>
          <p:spPr bwMode="auto">
            <a:xfrm>
              <a:off x="8391525" y="5577905"/>
              <a:ext cx="49212" cy="39687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37" name="流程圖: 接點 136">
              <a:extLst>
                <a:ext uri="{FF2B5EF4-FFF2-40B4-BE49-F238E27FC236}">
                  <a16:creationId xmlns:a16="http://schemas.microsoft.com/office/drawing/2014/main" id="{E6DC7C61-4DB9-4D19-A55D-FFCAED1C2A5B}"/>
                </a:ext>
              </a:extLst>
            </p:cNvPr>
            <p:cNvSpPr/>
            <p:nvPr/>
          </p:nvSpPr>
          <p:spPr bwMode="auto">
            <a:xfrm>
              <a:off x="8391525" y="5855717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38" name="文字方塊 377">
              <a:extLst>
                <a:ext uri="{FF2B5EF4-FFF2-40B4-BE49-F238E27FC236}">
                  <a16:creationId xmlns:a16="http://schemas.microsoft.com/office/drawing/2014/main" id="{0D8791D5-DCBF-4249-AD5F-82084E408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0237" y="5619180"/>
              <a:ext cx="4619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>
                  <a:latin typeface="+mn-lt"/>
                </a:rPr>
                <a:t>…</a:t>
              </a:r>
              <a:endParaRPr kumimoji="0" lang="zh-TW" altLang="en-US">
                <a:latin typeface="+mn-lt"/>
              </a:endParaRPr>
            </a:p>
          </p:txBody>
        </p:sp>
        <p:sp>
          <p:nvSpPr>
            <p:cNvPr id="139" name="Rectangle 247">
              <a:extLst>
                <a:ext uri="{FF2B5EF4-FFF2-40B4-BE49-F238E27FC236}">
                  <a16:creationId xmlns:a16="http://schemas.microsoft.com/office/drawing/2014/main" id="{A8515135-A29B-4172-AB3F-F1FD57F09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3562" y="3872930"/>
              <a:ext cx="454025" cy="214312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</p:grpSp>
      <p:grpSp>
        <p:nvGrpSpPr>
          <p:cNvPr id="146" name="群組 145">
            <a:extLst>
              <a:ext uri="{FF2B5EF4-FFF2-40B4-BE49-F238E27FC236}">
                <a16:creationId xmlns:a16="http://schemas.microsoft.com/office/drawing/2014/main" id="{B858AA85-33D7-418A-B32F-A7C3B907B30A}"/>
              </a:ext>
            </a:extLst>
          </p:cNvPr>
          <p:cNvGrpSpPr/>
          <p:nvPr/>
        </p:nvGrpSpPr>
        <p:grpSpPr>
          <a:xfrm>
            <a:off x="8045474" y="4089147"/>
            <a:ext cx="528638" cy="2143125"/>
            <a:chOff x="8183562" y="3872930"/>
            <a:chExt cx="528638" cy="2143125"/>
          </a:xfrm>
        </p:grpSpPr>
        <p:sp>
          <p:nvSpPr>
            <p:cNvPr id="147" name="文字方塊 348">
              <a:extLst>
                <a:ext uri="{FF2B5EF4-FFF2-40B4-BE49-F238E27FC236}">
                  <a16:creationId xmlns:a16="http://schemas.microsoft.com/office/drawing/2014/main" id="{CD074149-F5EC-41B4-8571-5255BC11A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0237" y="5149280"/>
              <a:ext cx="461963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>
                  <a:latin typeface="+mn-lt"/>
                </a:rPr>
                <a:t>…</a:t>
              </a:r>
              <a:endParaRPr kumimoji="0" lang="zh-TW" altLang="en-US">
                <a:latin typeface="+mn-lt"/>
              </a:endParaRPr>
            </a:p>
          </p:txBody>
        </p:sp>
        <p:grpSp>
          <p:nvGrpSpPr>
            <p:cNvPr id="148" name="群組 334">
              <a:extLst>
                <a:ext uri="{FF2B5EF4-FFF2-40B4-BE49-F238E27FC236}">
                  <a16:creationId xmlns:a16="http://schemas.microsoft.com/office/drawing/2014/main" id="{D84737D1-A453-447C-8610-CF6D23B66E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111" y="3961724"/>
              <a:ext cx="149601" cy="567527"/>
              <a:chOff x="9057456" y="2780928"/>
              <a:chExt cx="288032" cy="1368152"/>
            </a:xfrm>
            <a:noFill/>
          </p:grpSpPr>
          <p:sp>
            <p:nvSpPr>
              <p:cNvPr id="171" name="左中括弧 170">
                <a:extLst>
                  <a:ext uri="{FF2B5EF4-FFF2-40B4-BE49-F238E27FC236}">
                    <a16:creationId xmlns:a16="http://schemas.microsoft.com/office/drawing/2014/main" id="{8E66BD3C-D44F-4EB7-ACB1-4D7D85C0AF3D}"/>
                  </a:ext>
                </a:extLst>
              </p:cNvPr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  <p:sp>
            <p:nvSpPr>
              <p:cNvPr id="172" name="右中括弧 171">
                <a:extLst>
                  <a:ext uri="{FF2B5EF4-FFF2-40B4-BE49-F238E27FC236}">
                    <a16:creationId xmlns:a16="http://schemas.microsoft.com/office/drawing/2014/main" id="{CF517E0D-CA81-47CA-A9E0-CCCD969179F7}"/>
                  </a:ext>
                </a:extLst>
              </p:cNvPr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</p:grpSp>
        <p:sp>
          <p:nvSpPr>
            <p:cNvPr id="149" name="流程圖: 接點 148">
              <a:extLst>
                <a:ext uri="{FF2B5EF4-FFF2-40B4-BE49-F238E27FC236}">
                  <a16:creationId xmlns:a16="http://schemas.microsoft.com/office/drawing/2014/main" id="{41F0C453-8B77-4BB6-8775-E01277DC3D52}"/>
                </a:ext>
              </a:extLst>
            </p:cNvPr>
            <p:cNvSpPr/>
            <p:nvPr/>
          </p:nvSpPr>
          <p:spPr bwMode="auto">
            <a:xfrm>
              <a:off x="8385175" y="4011042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50" name="流程圖: 接點 149">
              <a:extLst>
                <a:ext uri="{FF2B5EF4-FFF2-40B4-BE49-F238E27FC236}">
                  <a16:creationId xmlns:a16="http://schemas.microsoft.com/office/drawing/2014/main" id="{E67B65C7-EBFD-4675-A887-A2114073CB61}"/>
                </a:ext>
              </a:extLst>
            </p:cNvPr>
            <p:cNvSpPr/>
            <p:nvPr/>
          </p:nvSpPr>
          <p:spPr bwMode="auto">
            <a:xfrm>
              <a:off x="8385175" y="4090417"/>
              <a:ext cx="49212" cy="4127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51" name="流程圖: 接點 150">
              <a:extLst>
                <a:ext uri="{FF2B5EF4-FFF2-40B4-BE49-F238E27FC236}">
                  <a16:creationId xmlns:a16="http://schemas.microsoft.com/office/drawing/2014/main" id="{33339058-5DDD-46DB-AD77-4BE439A70E0B}"/>
                </a:ext>
              </a:extLst>
            </p:cNvPr>
            <p:cNvSpPr/>
            <p:nvPr/>
          </p:nvSpPr>
          <p:spPr bwMode="auto">
            <a:xfrm>
              <a:off x="8385175" y="4171380"/>
              <a:ext cx="49212" cy="39687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52" name="流程圖: 接點 151">
              <a:extLst>
                <a:ext uri="{FF2B5EF4-FFF2-40B4-BE49-F238E27FC236}">
                  <a16:creationId xmlns:a16="http://schemas.microsoft.com/office/drawing/2014/main" id="{C7EABF54-DDFA-48C8-BB49-188A12878504}"/>
                </a:ext>
              </a:extLst>
            </p:cNvPr>
            <p:cNvSpPr/>
            <p:nvPr/>
          </p:nvSpPr>
          <p:spPr bwMode="auto">
            <a:xfrm>
              <a:off x="8385175" y="4449192"/>
              <a:ext cx="49212" cy="4127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53" name="文字方塊 353">
              <a:extLst>
                <a:ext uri="{FF2B5EF4-FFF2-40B4-BE49-F238E27FC236}">
                  <a16:creationId xmlns:a16="http://schemas.microsoft.com/office/drawing/2014/main" id="{DFAF5250-065A-4F81-9D4A-F9565036F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3887" y="4212655"/>
              <a:ext cx="4619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>
                  <a:latin typeface="+mn-lt"/>
                </a:rPr>
                <a:t>…</a:t>
              </a:r>
              <a:endParaRPr kumimoji="0" lang="zh-TW" altLang="en-US">
                <a:latin typeface="+mn-lt"/>
              </a:endParaRPr>
            </a:p>
          </p:txBody>
        </p:sp>
        <p:grpSp>
          <p:nvGrpSpPr>
            <p:cNvPr id="154" name="群組 334">
              <a:extLst>
                <a:ext uri="{FF2B5EF4-FFF2-40B4-BE49-F238E27FC236}">
                  <a16:creationId xmlns:a16="http://schemas.microsoft.com/office/drawing/2014/main" id="{6909B48F-8857-4D0B-AAD9-0BBAC1EB29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0773" y="4581209"/>
              <a:ext cx="149601" cy="567527"/>
              <a:chOff x="9057456" y="2780928"/>
              <a:chExt cx="288032" cy="1368152"/>
            </a:xfrm>
            <a:noFill/>
          </p:grpSpPr>
          <p:sp>
            <p:nvSpPr>
              <p:cNvPr id="169" name="左中括弧 168">
                <a:extLst>
                  <a:ext uri="{FF2B5EF4-FFF2-40B4-BE49-F238E27FC236}">
                    <a16:creationId xmlns:a16="http://schemas.microsoft.com/office/drawing/2014/main" id="{1690F2D2-8939-4E1F-A7EA-5953CE389788}"/>
                  </a:ext>
                </a:extLst>
              </p:cNvPr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  <p:sp>
            <p:nvSpPr>
              <p:cNvPr id="170" name="右中括弧 169">
                <a:extLst>
                  <a:ext uri="{FF2B5EF4-FFF2-40B4-BE49-F238E27FC236}">
                    <a16:creationId xmlns:a16="http://schemas.microsoft.com/office/drawing/2014/main" id="{11D0F985-4618-402C-AA92-89BC8F58D2D4}"/>
                  </a:ext>
                </a:extLst>
              </p:cNvPr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</p:grpSp>
        <p:sp>
          <p:nvSpPr>
            <p:cNvPr id="155" name="流程圖: 接點 154">
              <a:extLst>
                <a:ext uri="{FF2B5EF4-FFF2-40B4-BE49-F238E27FC236}">
                  <a16:creationId xmlns:a16="http://schemas.microsoft.com/office/drawing/2014/main" id="{81E6310C-A5B3-43E3-ACC1-FA52D370C592}"/>
                </a:ext>
              </a:extLst>
            </p:cNvPr>
            <p:cNvSpPr/>
            <p:nvPr/>
          </p:nvSpPr>
          <p:spPr bwMode="auto">
            <a:xfrm>
              <a:off x="8391525" y="4630167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56" name="流程圖: 接點 155">
              <a:extLst>
                <a:ext uri="{FF2B5EF4-FFF2-40B4-BE49-F238E27FC236}">
                  <a16:creationId xmlns:a16="http://schemas.microsoft.com/office/drawing/2014/main" id="{6928AA80-C639-45E7-AD18-F65A372CF599}"/>
                </a:ext>
              </a:extLst>
            </p:cNvPr>
            <p:cNvSpPr/>
            <p:nvPr/>
          </p:nvSpPr>
          <p:spPr bwMode="auto">
            <a:xfrm>
              <a:off x="8391525" y="4711130"/>
              <a:ext cx="49212" cy="39687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57" name="流程圖: 接點 156">
              <a:extLst>
                <a:ext uri="{FF2B5EF4-FFF2-40B4-BE49-F238E27FC236}">
                  <a16:creationId xmlns:a16="http://schemas.microsoft.com/office/drawing/2014/main" id="{C809C505-CF95-4BF1-A74B-0517484B3565}"/>
                </a:ext>
              </a:extLst>
            </p:cNvPr>
            <p:cNvSpPr/>
            <p:nvPr/>
          </p:nvSpPr>
          <p:spPr bwMode="auto">
            <a:xfrm>
              <a:off x="8391525" y="4790505"/>
              <a:ext cx="49212" cy="4127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58" name="流程圖: 接點 157">
              <a:extLst>
                <a:ext uri="{FF2B5EF4-FFF2-40B4-BE49-F238E27FC236}">
                  <a16:creationId xmlns:a16="http://schemas.microsoft.com/office/drawing/2014/main" id="{C5CE91D6-5FC4-4115-B617-588AA5ACE95F}"/>
                </a:ext>
              </a:extLst>
            </p:cNvPr>
            <p:cNvSpPr/>
            <p:nvPr/>
          </p:nvSpPr>
          <p:spPr bwMode="auto">
            <a:xfrm>
              <a:off x="8391525" y="5069905"/>
              <a:ext cx="49212" cy="39687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59" name="文字方塊 365">
              <a:extLst>
                <a:ext uri="{FF2B5EF4-FFF2-40B4-BE49-F238E27FC236}">
                  <a16:creationId xmlns:a16="http://schemas.microsoft.com/office/drawing/2014/main" id="{938A2A1F-445C-46F9-A032-BACA23943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0237" y="4833367"/>
              <a:ext cx="461963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>
                  <a:latin typeface="+mn-lt"/>
                </a:rPr>
                <a:t>…</a:t>
              </a:r>
              <a:endParaRPr kumimoji="0" lang="zh-TW" altLang="en-US">
                <a:latin typeface="+mn-lt"/>
              </a:endParaRPr>
            </a:p>
          </p:txBody>
        </p:sp>
        <p:grpSp>
          <p:nvGrpSpPr>
            <p:cNvPr id="160" name="群組 334">
              <a:extLst>
                <a:ext uri="{FF2B5EF4-FFF2-40B4-BE49-F238E27FC236}">
                  <a16:creationId xmlns:a16="http://schemas.microsoft.com/office/drawing/2014/main" id="{C41E3F42-5A08-4E4F-A0AB-D53B9F55C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0773" y="5367222"/>
              <a:ext cx="149601" cy="567527"/>
              <a:chOff x="9057456" y="2780928"/>
              <a:chExt cx="288032" cy="1368152"/>
            </a:xfrm>
            <a:noFill/>
          </p:grpSpPr>
          <p:sp>
            <p:nvSpPr>
              <p:cNvPr id="167" name="左中括弧 166">
                <a:extLst>
                  <a:ext uri="{FF2B5EF4-FFF2-40B4-BE49-F238E27FC236}">
                    <a16:creationId xmlns:a16="http://schemas.microsoft.com/office/drawing/2014/main" id="{209E70E3-CDAE-421E-992E-CB1B03D75CC6}"/>
                  </a:ext>
                </a:extLst>
              </p:cNvPr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  <p:sp>
            <p:nvSpPr>
              <p:cNvPr id="168" name="右中括弧 167">
                <a:extLst>
                  <a:ext uri="{FF2B5EF4-FFF2-40B4-BE49-F238E27FC236}">
                    <a16:creationId xmlns:a16="http://schemas.microsoft.com/office/drawing/2014/main" id="{4922364E-5962-4191-8158-E8FDC984826D}"/>
                  </a:ext>
                </a:extLst>
              </p:cNvPr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</p:grpSp>
        <p:sp>
          <p:nvSpPr>
            <p:cNvPr id="161" name="流程圖: 接點 160">
              <a:extLst>
                <a:ext uri="{FF2B5EF4-FFF2-40B4-BE49-F238E27FC236}">
                  <a16:creationId xmlns:a16="http://schemas.microsoft.com/office/drawing/2014/main" id="{6EED3857-B632-44FE-BA1F-5FABBAD00E5D}"/>
                </a:ext>
              </a:extLst>
            </p:cNvPr>
            <p:cNvSpPr/>
            <p:nvPr/>
          </p:nvSpPr>
          <p:spPr bwMode="auto">
            <a:xfrm>
              <a:off x="8391525" y="5415980"/>
              <a:ext cx="49212" cy="4127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62" name="流程圖: 接點 161">
              <a:extLst>
                <a:ext uri="{FF2B5EF4-FFF2-40B4-BE49-F238E27FC236}">
                  <a16:creationId xmlns:a16="http://schemas.microsoft.com/office/drawing/2014/main" id="{D8F53921-CE4C-4CDA-A0A4-7B388C8A8FB9}"/>
                </a:ext>
              </a:extLst>
            </p:cNvPr>
            <p:cNvSpPr/>
            <p:nvPr/>
          </p:nvSpPr>
          <p:spPr bwMode="auto">
            <a:xfrm>
              <a:off x="8391525" y="5496942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63" name="流程圖: 接點 162">
              <a:extLst>
                <a:ext uri="{FF2B5EF4-FFF2-40B4-BE49-F238E27FC236}">
                  <a16:creationId xmlns:a16="http://schemas.microsoft.com/office/drawing/2014/main" id="{90448E02-69AF-4AD4-8BFC-1DDC3E0BD9EE}"/>
                </a:ext>
              </a:extLst>
            </p:cNvPr>
            <p:cNvSpPr/>
            <p:nvPr/>
          </p:nvSpPr>
          <p:spPr bwMode="auto">
            <a:xfrm>
              <a:off x="8391525" y="5577905"/>
              <a:ext cx="49212" cy="39687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64" name="流程圖: 接點 163">
              <a:extLst>
                <a:ext uri="{FF2B5EF4-FFF2-40B4-BE49-F238E27FC236}">
                  <a16:creationId xmlns:a16="http://schemas.microsoft.com/office/drawing/2014/main" id="{12ABB535-C693-4469-953B-E35F3D3DFD6C}"/>
                </a:ext>
              </a:extLst>
            </p:cNvPr>
            <p:cNvSpPr/>
            <p:nvPr/>
          </p:nvSpPr>
          <p:spPr bwMode="auto">
            <a:xfrm>
              <a:off x="8391525" y="5855717"/>
              <a:ext cx="49212" cy="39688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65" name="文字方塊 377">
              <a:extLst>
                <a:ext uri="{FF2B5EF4-FFF2-40B4-BE49-F238E27FC236}">
                  <a16:creationId xmlns:a16="http://schemas.microsoft.com/office/drawing/2014/main" id="{7990816F-9AE7-4CBA-BAE9-A3A04677B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0237" y="5619180"/>
              <a:ext cx="4619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>
                  <a:latin typeface="+mn-lt"/>
                </a:rPr>
                <a:t>…</a:t>
              </a:r>
              <a:endParaRPr kumimoji="0" lang="zh-TW" altLang="en-US">
                <a:latin typeface="+mn-lt"/>
              </a:endParaRPr>
            </a:p>
          </p:txBody>
        </p:sp>
        <p:sp>
          <p:nvSpPr>
            <p:cNvPr id="166" name="Rectangle 247">
              <a:extLst>
                <a:ext uri="{FF2B5EF4-FFF2-40B4-BE49-F238E27FC236}">
                  <a16:creationId xmlns:a16="http://schemas.microsoft.com/office/drawing/2014/main" id="{49E9928A-2120-467E-8533-FD5A84A1D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3562" y="3872930"/>
              <a:ext cx="454025" cy="214312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</p:grpSp>
      <p:cxnSp>
        <p:nvCxnSpPr>
          <p:cNvPr id="173" name="直線單箭頭接點 172">
            <a:extLst>
              <a:ext uri="{FF2B5EF4-FFF2-40B4-BE49-F238E27FC236}">
                <a16:creationId xmlns:a16="http://schemas.microsoft.com/office/drawing/2014/main" id="{29B580A9-0003-4397-8C00-073F0513F48E}"/>
              </a:ext>
            </a:extLst>
          </p:cNvPr>
          <p:cNvCxnSpPr/>
          <p:nvPr/>
        </p:nvCxnSpPr>
        <p:spPr>
          <a:xfrm>
            <a:off x="2447908" y="4535671"/>
            <a:ext cx="7717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單箭頭接點 173">
            <a:extLst>
              <a:ext uri="{FF2B5EF4-FFF2-40B4-BE49-F238E27FC236}">
                <a16:creationId xmlns:a16="http://schemas.microsoft.com/office/drawing/2014/main" id="{A9414271-FF4A-4D84-9209-DA7BB4BBD958}"/>
              </a:ext>
            </a:extLst>
          </p:cNvPr>
          <p:cNvCxnSpPr/>
          <p:nvPr/>
        </p:nvCxnSpPr>
        <p:spPr>
          <a:xfrm>
            <a:off x="7158933" y="4470356"/>
            <a:ext cx="8865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單箭頭接點 174">
            <a:extLst>
              <a:ext uri="{FF2B5EF4-FFF2-40B4-BE49-F238E27FC236}">
                <a16:creationId xmlns:a16="http://schemas.microsoft.com/office/drawing/2014/main" id="{5C13C947-1FDA-4F37-A806-56A2259BC489}"/>
              </a:ext>
            </a:extLst>
          </p:cNvPr>
          <p:cNvCxnSpPr/>
          <p:nvPr/>
        </p:nvCxnSpPr>
        <p:spPr>
          <a:xfrm>
            <a:off x="1610945" y="5163372"/>
            <a:ext cx="16087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單箭頭接點 175">
            <a:extLst>
              <a:ext uri="{FF2B5EF4-FFF2-40B4-BE49-F238E27FC236}">
                <a16:creationId xmlns:a16="http://schemas.microsoft.com/office/drawing/2014/main" id="{26D1C4FB-064D-452A-B726-B94E5CD347E9}"/>
              </a:ext>
            </a:extLst>
          </p:cNvPr>
          <p:cNvCxnSpPr/>
          <p:nvPr/>
        </p:nvCxnSpPr>
        <p:spPr>
          <a:xfrm>
            <a:off x="5859935" y="5127624"/>
            <a:ext cx="21855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單箭頭接點 176">
            <a:extLst>
              <a:ext uri="{FF2B5EF4-FFF2-40B4-BE49-F238E27FC236}">
                <a16:creationId xmlns:a16="http://schemas.microsoft.com/office/drawing/2014/main" id="{60A5759A-6097-4FBC-8042-7DA850888C41}"/>
              </a:ext>
            </a:extLst>
          </p:cNvPr>
          <p:cNvCxnSpPr/>
          <p:nvPr/>
        </p:nvCxnSpPr>
        <p:spPr>
          <a:xfrm>
            <a:off x="4684401" y="5931537"/>
            <a:ext cx="336107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單箭頭接點 177">
            <a:extLst>
              <a:ext uri="{FF2B5EF4-FFF2-40B4-BE49-F238E27FC236}">
                <a16:creationId xmlns:a16="http://schemas.microsoft.com/office/drawing/2014/main" id="{71E0B83A-A19C-4FB3-9C6B-4CCFECA627A5}"/>
              </a:ext>
            </a:extLst>
          </p:cNvPr>
          <p:cNvCxnSpPr/>
          <p:nvPr/>
        </p:nvCxnSpPr>
        <p:spPr>
          <a:xfrm>
            <a:off x="893565" y="5931537"/>
            <a:ext cx="23261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單箭頭接點 178">
            <a:extLst>
              <a:ext uri="{FF2B5EF4-FFF2-40B4-BE49-F238E27FC236}">
                <a16:creationId xmlns:a16="http://schemas.microsoft.com/office/drawing/2014/main" id="{4A662EE6-6FE8-4878-B163-CA68BCBF4A59}"/>
              </a:ext>
            </a:extLst>
          </p:cNvPr>
          <p:cNvCxnSpPr/>
          <p:nvPr/>
        </p:nvCxnSpPr>
        <p:spPr>
          <a:xfrm>
            <a:off x="5918087" y="4774177"/>
            <a:ext cx="0" cy="4058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單箭頭接點 179">
            <a:extLst>
              <a:ext uri="{FF2B5EF4-FFF2-40B4-BE49-F238E27FC236}">
                <a16:creationId xmlns:a16="http://schemas.microsoft.com/office/drawing/2014/main" id="{9A2ED500-2C1E-438D-93A5-3C17C54A4AAF}"/>
              </a:ext>
            </a:extLst>
          </p:cNvPr>
          <p:cNvCxnSpPr/>
          <p:nvPr/>
        </p:nvCxnSpPr>
        <p:spPr>
          <a:xfrm>
            <a:off x="1647808" y="4823575"/>
            <a:ext cx="0" cy="3274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單箭頭接點 180">
            <a:extLst>
              <a:ext uri="{FF2B5EF4-FFF2-40B4-BE49-F238E27FC236}">
                <a16:creationId xmlns:a16="http://schemas.microsoft.com/office/drawing/2014/main" id="{9F09ADA2-B207-4489-98C5-D9A37BAE1D1B}"/>
              </a:ext>
            </a:extLst>
          </p:cNvPr>
          <p:cNvCxnSpPr/>
          <p:nvPr/>
        </p:nvCxnSpPr>
        <p:spPr>
          <a:xfrm>
            <a:off x="4737989" y="4767484"/>
            <a:ext cx="0" cy="11640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單箭頭接點 181">
            <a:extLst>
              <a:ext uri="{FF2B5EF4-FFF2-40B4-BE49-F238E27FC236}">
                <a16:creationId xmlns:a16="http://schemas.microsoft.com/office/drawing/2014/main" id="{03E3938B-EDF7-4848-BAB4-30CC09308272}"/>
              </a:ext>
            </a:extLst>
          </p:cNvPr>
          <p:cNvCxnSpPr/>
          <p:nvPr/>
        </p:nvCxnSpPr>
        <p:spPr>
          <a:xfrm>
            <a:off x="943954" y="4862859"/>
            <a:ext cx="0" cy="10851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矩形 182">
            <a:extLst>
              <a:ext uri="{FF2B5EF4-FFF2-40B4-BE49-F238E27FC236}">
                <a16:creationId xmlns:a16="http://schemas.microsoft.com/office/drawing/2014/main" id="{17749BF6-1223-491A-BC8C-E880F8080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746" y="1650080"/>
            <a:ext cx="22164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000" bIns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[</a:t>
            </a:r>
            <a:r>
              <a:rPr lang="en-US" altLang="zh-TW" dirty="0" err="1">
                <a:solidFill>
                  <a:srgbClr val="3333FF"/>
                </a:solidFill>
              </a:rPr>
              <a:t>Tu</a:t>
            </a:r>
            <a:r>
              <a:rPr lang="en-US" altLang="zh-TW" dirty="0">
                <a:solidFill>
                  <a:srgbClr val="3333FF"/>
                </a:solidFill>
              </a:rPr>
              <a:t> &amp; Lee, ASRU 11] </a:t>
            </a:r>
          </a:p>
        </p:txBody>
      </p:sp>
      <p:sp>
        <p:nvSpPr>
          <p:cNvPr id="184" name="矩形 183">
            <a:extLst>
              <a:ext uri="{FF2B5EF4-FFF2-40B4-BE49-F238E27FC236}">
                <a16:creationId xmlns:a16="http://schemas.microsoft.com/office/drawing/2014/main" id="{0B7C3CF6-1946-4BE4-A44F-7E4064AD1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959" y="1930614"/>
            <a:ext cx="28833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000" bIns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[I.-F. Chen, </a:t>
            </a:r>
            <a:r>
              <a:rPr lang="en-US" altLang="zh-TW" dirty="0" err="1">
                <a:solidFill>
                  <a:srgbClr val="3333FF"/>
                </a:solidFill>
              </a:rPr>
              <a:t>Interspeech</a:t>
            </a:r>
            <a:r>
              <a:rPr lang="en-US" altLang="zh-TW" dirty="0">
                <a:solidFill>
                  <a:srgbClr val="3333FF"/>
                </a:solidFill>
              </a:rPr>
              <a:t> 13] </a:t>
            </a:r>
          </a:p>
        </p:txBody>
      </p:sp>
    </p:spTree>
    <p:extLst>
      <p:ext uri="{BB962C8B-B14F-4D97-AF65-F5344CB8AC3E}">
        <p14:creationId xmlns:p14="http://schemas.microsoft.com/office/powerpoint/2010/main" val="6708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C0D43CA-06F6-4FF9-A336-047B1AC7C90E}"/>
              </a:ext>
            </a:extLst>
          </p:cNvPr>
          <p:cNvSpPr/>
          <p:nvPr/>
        </p:nvSpPr>
        <p:spPr>
          <a:xfrm>
            <a:off x="1097280" y="5961229"/>
            <a:ext cx="7418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 evaluation measure is Mean Average Precision (MAP) (the larger, the better).</a:t>
            </a:r>
            <a:endParaRPr lang="zh-TW" altLang="en-US" sz="24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2E094B7-958A-44C3-9D51-83262D4F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Query-by-Example STD </a:t>
            </a:r>
            <a:r>
              <a:rPr lang="zh-TW" altLang="en-US" dirty="0"/>
              <a:t>─ </a:t>
            </a:r>
            <a:r>
              <a:rPr lang="en-US" altLang="zh-TW" dirty="0"/>
              <a:t>English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B82ADD9-955B-4825-A073-15EB6ED50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303" y="2226056"/>
            <a:ext cx="6495393" cy="381911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69E4DFA-C4E0-4B7B-BB10-3F1A06381744}"/>
              </a:ext>
            </a:extLst>
          </p:cNvPr>
          <p:cNvSpPr txBox="1"/>
          <p:nvPr/>
        </p:nvSpPr>
        <p:spPr>
          <a:xfrm>
            <a:off x="628650" y="1667940"/>
            <a:ext cx="572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1K queries to retrieve 250K audio segments</a:t>
            </a:r>
            <a:endParaRPr lang="zh-TW" altLang="en-US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4D22BFF-AE66-42DE-B038-2BE5BCCC80B8}"/>
              </a:ext>
            </a:extLst>
          </p:cNvPr>
          <p:cNvSpPr/>
          <p:nvPr/>
        </p:nvSpPr>
        <p:spPr>
          <a:xfrm>
            <a:off x="6355079" y="3876731"/>
            <a:ext cx="1985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Naïve Encoder</a:t>
            </a:r>
            <a:endParaRPr lang="zh-TW" altLang="en-US" sz="2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5CC016E-98EB-41AC-8678-188C63F175C9}"/>
              </a:ext>
            </a:extLst>
          </p:cNvPr>
          <p:cNvSpPr/>
          <p:nvPr/>
        </p:nvSpPr>
        <p:spPr>
          <a:xfrm>
            <a:off x="6355079" y="2795195"/>
            <a:ext cx="225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Audio Word2vec</a:t>
            </a:r>
            <a:endParaRPr lang="zh-TW" altLang="en-US" sz="2400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257A3FE6-4278-4853-B799-4648DD608D87}"/>
              </a:ext>
            </a:extLst>
          </p:cNvPr>
          <p:cNvCxnSpPr/>
          <p:nvPr/>
        </p:nvCxnSpPr>
        <p:spPr>
          <a:xfrm flipH="1">
            <a:off x="6353503" y="4267200"/>
            <a:ext cx="245417" cy="32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C643E8D-1DD8-4D87-93D8-1F39C4136AF3}"/>
              </a:ext>
            </a:extLst>
          </p:cNvPr>
          <p:cNvCxnSpPr/>
          <p:nvPr/>
        </p:nvCxnSpPr>
        <p:spPr>
          <a:xfrm flipH="1">
            <a:off x="6353503" y="3174708"/>
            <a:ext cx="245417" cy="32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>
            <a:extLst>
              <a:ext uri="{FF2B5EF4-FFF2-40B4-BE49-F238E27FC236}">
                <a16:creationId xmlns:a16="http://schemas.microsoft.com/office/drawing/2014/main" id="{B1BA3326-AE5A-4144-A58F-4444B43AEBC0}"/>
              </a:ext>
            </a:extLst>
          </p:cNvPr>
          <p:cNvSpPr txBox="1"/>
          <p:nvPr/>
        </p:nvSpPr>
        <p:spPr>
          <a:xfrm>
            <a:off x="7035800" y="1667940"/>
            <a:ext cx="147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DTW?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4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F5124B98-B08D-4A33-A3BE-0199A37FB2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33892DFC-7C9C-4D55-BF39-E8E75423B44F}"/>
              </a:ext>
            </a:extLst>
          </p:cNvPr>
          <p:cNvSpPr/>
          <p:nvPr/>
        </p:nvSpPr>
        <p:spPr>
          <a:xfrm>
            <a:off x="-161365" y="5629836"/>
            <a:ext cx="9968753" cy="1226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DDA64B1-5D40-4BEB-A667-D1E60D6086BE}"/>
              </a:ext>
            </a:extLst>
          </p:cNvPr>
          <p:cNvSpPr/>
          <p:nvPr/>
        </p:nvSpPr>
        <p:spPr>
          <a:xfrm>
            <a:off x="94636" y="2071"/>
            <a:ext cx="6941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i="1" u="sng" dirty="0"/>
              <a:t>Query-by-Example STD </a:t>
            </a:r>
            <a:r>
              <a:rPr lang="zh-TW" altLang="en-US" sz="2800" b="1" i="1" u="sng" dirty="0"/>
              <a:t>─ </a:t>
            </a:r>
            <a:r>
              <a:rPr lang="en-US" altLang="zh-TW" sz="2800" b="1" i="1" u="sng" dirty="0"/>
              <a:t>Language Transfer</a:t>
            </a:r>
            <a:endParaRPr lang="zh-TW" altLang="en-US" sz="2800" b="1" i="1" u="sng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FEDCF61-E206-4F10-BF4B-39A0709693DD}"/>
              </a:ext>
            </a:extLst>
          </p:cNvPr>
          <p:cNvSpPr/>
          <p:nvPr/>
        </p:nvSpPr>
        <p:spPr>
          <a:xfrm>
            <a:off x="2158935" y="507198"/>
            <a:ext cx="2136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: Naïve Encoder</a:t>
            </a:r>
            <a:endParaRPr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D0CCE87-5615-4E18-BB2D-76BCD8DE299D}"/>
              </a:ext>
            </a:extLst>
          </p:cNvPr>
          <p:cNvSpPr/>
          <p:nvPr/>
        </p:nvSpPr>
        <p:spPr>
          <a:xfrm>
            <a:off x="1922423" y="619774"/>
            <a:ext cx="236511" cy="236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944794A-5FCA-408A-B2AB-E2E603919FDC}"/>
              </a:ext>
            </a:extLst>
          </p:cNvPr>
          <p:cNvSpPr/>
          <p:nvPr/>
        </p:nvSpPr>
        <p:spPr>
          <a:xfrm>
            <a:off x="2158931" y="837328"/>
            <a:ext cx="4328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: Audio word2vec</a:t>
            </a:r>
            <a:endParaRPr lang="zh-TW" altLang="en-US" sz="2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D864DF9-C90D-4A0E-9E45-AD42B50CEDBA}"/>
              </a:ext>
            </a:extLst>
          </p:cNvPr>
          <p:cNvSpPr/>
          <p:nvPr/>
        </p:nvSpPr>
        <p:spPr>
          <a:xfrm>
            <a:off x="1922420" y="964941"/>
            <a:ext cx="236511" cy="2365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A846744-3B3E-4401-BA8B-0ED896338F3B}"/>
              </a:ext>
            </a:extLst>
          </p:cNvPr>
          <p:cNvSpPr/>
          <p:nvPr/>
        </p:nvSpPr>
        <p:spPr>
          <a:xfrm>
            <a:off x="4416294" y="833241"/>
            <a:ext cx="4352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by target language (4K segments)  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7D9922E-8369-404B-84C7-82FA6712A765}"/>
              </a:ext>
            </a:extLst>
          </p:cNvPr>
          <p:cNvSpPr txBox="1"/>
          <p:nvPr/>
        </p:nvSpPr>
        <p:spPr>
          <a:xfrm>
            <a:off x="1202266" y="5928688"/>
            <a:ext cx="6739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performance based on audio word2vec is poor with limited training data.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CCE078E-7D67-4B15-8CC2-7868C59F3FAC}"/>
              </a:ext>
            </a:extLst>
          </p:cNvPr>
          <p:cNvSpPr txBox="1"/>
          <p:nvPr/>
        </p:nvSpPr>
        <p:spPr>
          <a:xfrm>
            <a:off x="2009844" y="5474226"/>
            <a:ext cx="12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FRE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CEF68A0-3221-4876-8ED6-B93EAA786A2B}"/>
              </a:ext>
            </a:extLst>
          </p:cNvPr>
          <p:cNvSpPr txBox="1"/>
          <p:nvPr/>
        </p:nvSpPr>
        <p:spPr>
          <a:xfrm>
            <a:off x="3575135" y="5472695"/>
            <a:ext cx="12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GRE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2FBFA3F-182F-4C59-9DD1-94DA2E0A0CE8}"/>
              </a:ext>
            </a:extLst>
          </p:cNvPr>
          <p:cNvSpPr txBox="1"/>
          <p:nvPr/>
        </p:nvSpPr>
        <p:spPr>
          <a:xfrm>
            <a:off x="5343018" y="5481080"/>
            <a:ext cx="12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CZE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72DB96D-7064-414C-86DE-4DEB577CF449}"/>
              </a:ext>
            </a:extLst>
          </p:cNvPr>
          <p:cNvSpPr txBox="1"/>
          <p:nvPr/>
        </p:nvSpPr>
        <p:spPr>
          <a:xfrm>
            <a:off x="7021447" y="5472695"/>
            <a:ext cx="12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ESP</a:t>
            </a:r>
            <a:endParaRPr lang="zh-TW" altLang="en-US" sz="24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1559A00-2AB4-45E3-ABF4-10A4F7DB0592}"/>
              </a:ext>
            </a:extLst>
          </p:cNvPr>
          <p:cNvSpPr/>
          <p:nvPr/>
        </p:nvSpPr>
        <p:spPr>
          <a:xfrm>
            <a:off x="2675680" y="1667762"/>
            <a:ext cx="792984" cy="39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69C1E27-B284-4232-B463-AB634CF228B6}"/>
              </a:ext>
            </a:extLst>
          </p:cNvPr>
          <p:cNvSpPr/>
          <p:nvPr/>
        </p:nvSpPr>
        <p:spPr>
          <a:xfrm>
            <a:off x="4317476" y="1667762"/>
            <a:ext cx="792984" cy="39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F97E962-1DBA-4A63-8DE4-016186C8D7FF}"/>
              </a:ext>
            </a:extLst>
          </p:cNvPr>
          <p:cNvSpPr/>
          <p:nvPr/>
        </p:nvSpPr>
        <p:spPr>
          <a:xfrm>
            <a:off x="5900475" y="1591344"/>
            <a:ext cx="792984" cy="39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C3EEF98-BA0D-463B-8CEF-6D085D5789E0}"/>
              </a:ext>
            </a:extLst>
          </p:cNvPr>
          <p:cNvSpPr/>
          <p:nvPr/>
        </p:nvSpPr>
        <p:spPr>
          <a:xfrm>
            <a:off x="7556657" y="1667761"/>
            <a:ext cx="792984" cy="39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7152D800-D7FC-4D90-BA70-482E16298592}"/>
              </a:ext>
            </a:extLst>
          </p:cNvPr>
          <p:cNvSpPr txBox="1"/>
          <p:nvPr/>
        </p:nvSpPr>
        <p:spPr>
          <a:xfrm>
            <a:off x="250625" y="1303080"/>
            <a:ext cx="572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1K queries to retrieve 20K audio segments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906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F5124B98-B08D-4A33-A3BE-0199A37FB2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33892DFC-7C9C-4D55-BF39-E8E75423B44F}"/>
              </a:ext>
            </a:extLst>
          </p:cNvPr>
          <p:cNvSpPr/>
          <p:nvPr/>
        </p:nvSpPr>
        <p:spPr>
          <a:xfrm>
            <a:off x="-161365" y="5629836"/>
            <a:ext cx="9968753" cy="1226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DDA64B1-5D40-4BEB-A667-D1E60D6086BE}"/>
              </a:ext>
            </a:extLst>
          </p:cNvPr>
          <p:cNvSpPr/>
          <p:nvPr/>
        </p:nvSpPr>
        <p:spPr>
          <a:xfrm>
            <a:off x="94636" y="2071"/>
            <a:ext cx="6941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i="1" u="sng" dirty="0"/>
              <a:t>Query-by-Example STD </a:t>
            </a:r>
            <a:r>
              <a:rPr lang="zh-TW" altLang="en-US" sz="2800" b="1" i="1" u="sng" dirty="0"/>
              <a:t>─ </a:t>
            </a:r>
            <a:r>
              <a:rPr lang="en-US" altLang="zh-TW" sz="2800" b="1" i="1" u="sng" dirty="0"/>
              <a:t>Language Transfer</a:t>
            </a:r>
            <a:endParaRPr lang="zh-TW" altLang="en-US" sz="2800" b="1" i="1" u="sng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FEDCF61-E206-4F10-BF4B-39A0709693DD}"/>
              </a:ext>
            </a:extLst>
          </p:cNvPr>
          <p:cNvSpPr/>
          <p:nvPr/>
        </p:nvSpPr>
        <p:spPr>
          <a:xfrm>
            <a:off x="2158935" y="507198"/>
            <a:ext cx="2136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: Naïve Encoder</a:t>
            </a:r>
            <a:endParaRPr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D0CCE87-5615-4E18-BB2D-76BCD8DE299D}"/>
              </a:ext>
            </a:extLst>
          </p:cNvPr>
          <p:cNvSpPr/>
          <p:nvPr/>
        </p:nvSpPr>
        <p:spPr>
          <a:xfrm>
            <a:off x="1922423" y="619774"/>
            <a:ext cx="236511" cy="236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944794A-5FCA-408A-B2AB-E2E603919FDC}"/>
              </a:ext>
            </a:extLst>
          </p:cNvPr>
          <p:cNvSpPr/>
          <p:nvPr/>
        </p:nvSpPr>
        <p:spPr>
          <a:xfrm>
            <a:off x="2158931" y="837328"/>
            <a:ext cx="4328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: Audio word2vec</a:t>
            </a:r>
            <a:endParaRPr lang="zh-TW" altLang="en-US" sz="2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D864DF9-C90D-4A0E-9E45-AD42B50CEDBA}"/>
              </a:ext>
            </a:extLst>
          </p:cNvPr>
          <p:cNvSpPr/>
          <p:nvPr/>
        </p:nvSpPr>
        <p:spPr>
          <a:xfrm>
            <a:off x="1922420" y="964941"/>
            <a:ext cx="236511" cy="2365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A846744-3B3E-4401-BA8B-0ED896338F3B}"/>
              </a:ext>
            </a:extLst>
          </p:cNvPr>
          <p:cNvSpPr/>
          <p:nvPr/>
        </p:nvSpPr>
        <p:spPr>
          <a:xfrm>
            <a:off x="4416294" y="833241"/>
            <a:ext cx="4352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by target language (4K segments)  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7D9922E-8369-404B-84C7-82FA6712A765}"/>
              </a:ext>
            </a:extLst>
          </p:cNvPr>
          <p:cNvSpPr txBox="1"/>
          <p:nvPr/>
        </p:nvSpPr>
        <p:spPr>
          <a:xfrm>
            <a:off x="1202266" y="5928688"/>
            <a:ext cx="7566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Audio word2vec learned by English can be directly applied on French and German.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CCE078E-7D67-4B15-8CC2-7868C59F3FAC}"/>
              </a:ext>
            </a:extLst>
          </p:cNvPr>
          <p:cNvSpPr txBox="1"/>
          <p:nvPr/>
        </p:nvSpPr>
        <p:spPr>
          <a:xfrm>
            <a:off x="2009844" y="5474226"/>
            <a:ext cx="12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FRE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CEF68A0-3221-4876-8ED6-B93EAA786A2B}"/>
              </a:ext>
            </a:extLst>
          </p:cNvPr>
          <p:cNvSpPr txBox="1"/>
          <p:nvPr/>
        </p:nvSpPr>
        <p:spPr>
          <a:xfrm>
            <a:off x="3575135" y="5472695"/>
            <a:ext cx="12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GRE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2FBFA3F-182F-4C59-9DD1-94DA2E0A0CE8}"/>
              </a:ext>
            </a:extLst>
          </p:cNvPr>
          <p:cNvSpPr txBox="1"/>
          <p:nvPr/>
        </p:nvSpPr>
        <p:spPr>
          <a:xfrm>
            <a:off x="5343018" y="5481080"/>
            <a:ext cx="12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CZE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72DB96D-7064-414C-86DE-4DEB577CF449}"/>
              </a:ext>
            </a:extLst>
          </p:cNvPr>
          <p:cNvSpPr txBox="1"/>
          <p:nvPr/>
        </p:nvSpPr>
        <p:spPr>
          <a:xfrm>
            <a:off x="7021447" y="5472695"/>
            <a:ext cx="12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ESP</a:t>
            </a:r>
            <a:endParaRPr lang="zh-TW" altLang="en-US" sz="24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1559A00-2AB4-45E3-ABF4-10A4F7DB0592}"/>
              </a:ext>
            </a:extLst>
          </p:cNvPr>
          <p:cNvSpPr/>
          <p:nvPr/>
        </p:nvSpPr>
        <p:spPr>
          <a:xfrm>
            <a:off x="2983680" y="1667762"/>
            <a:ext cx="484983" cy="39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69C1E27-B284-4232-B463-AB634CF228B6}"/>
              </a:ext>
            </a:extLst>
          </p:cNvPr>
          <p:cNvSpPr/>
          <p:nvPr/>
        </p:nvSpPr>
        <p:spPr>
          <a:xfrm>
            <a:off x="4625476" y="1667762"/>
            <a:ext cx="484983" cy="39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F97E962-1DBA-4A63-8DE4-016186C8D7FF}"/>
              </a:ext>
            </a:extLst>
          </p:cNvPr>
          <p:cNvSpPr/>
          <p:nvPr/>
        </p:nvSpPr>
        <p:spPr>
          <a:xfrm>
            <a:off x="6205823" y="1591344"/>
            <a:ext cx="487636" cy="39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C3EEF98-BA0D-463B-8CEF-6D085D5789E0}"/>
              </a:ext>
            </a:extLst>
          </p:cNvPr>
          <p:cNvSpPr/>
          <p:nvPr/>
        </p:nvSpPr>
        <p:spPr>
          <a:xfrm>
            <a:off x="7847619" y="1667761"/>
            <a:ext cx="502022" cy="39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3B26C4D-E0B6-478E-A521-8B366DDA0F04}"/>
              </a:ext>
            </a:extLst>
          </p:cNvPr>
          <p:cNvSpPr/>
          <p:nvPr/>
        </p:nvSpPr>
        <p:spPr>
          <a:xfrm>
            <a:off x="1922420" y="1330739"/>
            <a:ext cx="236511" cy="2365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F2F464C-B13F-4C87-BA2B-0328EC9EBC1D}"/>
              </a:ext>
            </a:extLst>
          </p:cNvPr>
          <p:cNvSpPr/>
          <p:nvPr/>
        </p:nvSpPr>
        <p:spPr>
          <a:xfrm>
            <a:off x="2169161" y="1213650"/>
            <a:ext cx="4328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: Audio word2vec</a:t>
            </a:r>
            <a:endParaRPr lang="zh-TW" altLang="en-US" sz="24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D52F5B4-F528-4E8B-BFEB-E740FA65A4DC}"/>
              </a:ext>
            </a:extLst>
          </p:cNvPr>
          <p:cNvSpPr/>
          <p:nvPr/>
        </p:nvSpPr>
        <p:spPr>
          <a:xfrm>
            <a:off x="4416292" y="1227892"/>
            <a:ext cx="3649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by English (2.2M segments)  </a:t>
            </a:r>
            <a:endParaRPr lang="zh-TW" altLang="en-US" sz="2400" dirty="0"/>
          </a:p>
        </p:txBody>
      </p:sp>
      <p:pic>
        <p:nvPicPr>
          <p:cNvPr id="29" name="Picture 2" descr="ãstar pngãçåçæå°çµæ">
            <a:extLst>
              <a:ext uri="{FF2B5EF4-FFF2-40B4-BE49-F238E27FC236}">
                <a16:creationId xmlns:a16="http://schemas.microsoft.com/office/drawing/2014/main" id="{67400D6A-835B-447D-B141-1B943B6E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055" y="2087693"/>
            <a:ext cx="364067" cy="3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ãstar pngãçåçæå°çµæ">
            <a:extLst>
              <a:ext uri="{FF2B5EF4-FFF2-40B4-BE49-F238E27FC236}">
                <a16:creationId xmlns:a16="http://schemas.microsoft.com/office/drawing/2014/main" id="{D5392EFA-3CE7-4C6A-BEDD-FDAAF0F48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78" y="2328688"/>
            <a:ext cx="364067" cy="3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ãstar pngãçåçæå°çµæ">
            <a:extLst>
              <a:ext uri="{FF2B5EF4-FFF2-40B4-BE49-F238E27FC236}">
                <a16:creationId xmlns:a16="http://schemas.microsoft.com/office/drawing/2014/main" id="{CDA4084A-2F18-493A-9BD3-ADA0FAFB1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81" y="4046643"/>
            <a:ext cx="364067" cy="3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ãstar pngãçåçæå°çµæ">
            <a:extLst>
              <a:ext uri="{FF2B5EF4-FFF2-40B4-BE49-F238E27FC236}">
                <a16:creationId xmlns:a16="http://schemas.microsoft.com/office/drawing/2014/main" id="{AE7147BB-7EE3-401A-B027-E349CBD18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10" y="3181630"/>
            <a:ext cx="364067" cy="3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F5124B98-B08D-4A33-A3BE-0199A37FB2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33892DFC-7C9C-4D55-BF39-E8E75423B44F}"/>
              </a:ext>
            </a:extLst>
          </p:cNvPr>
          <p:cNvSpPr/>
          <p:nvPr/>
        </p:nvSpPr>
        <p:spPr>
          <a:xfrm>
            <a:off x="-161365" y="5629836"/>
            <a:ext cx="9968753" cy="1226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DDA64B1-5D40-4BEB-A667-D1E60D6086BE}"/>
              </a:ext>
            </a:extLst>
          </p:cNvPr>
          <p:cNvSpPr/>
          <p:nvPr/>
        </p:nvSpPr>
        <p:spPr>
          <a:xfrm>
            <a:off x="94636" y="2071"/>
            <a:ext cx="6941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i="1" u="sng" dirty="0"/>
              <a:t>Query-by-Example STD </a:t>
            </a:r>
            <a:r>
              <a:rPr lang="zh-TW" altLang="en-US" sz="2800" b="1" i="1" u="sng" dirty="0"/>
              <a:t>─ </a:t>
            </a:r>
            <a:r>
              <a:rPr lang="en-US" altLang="zh-TW" sz="2800" b="1" i="1" u="sng" dirty="0"/>
              <a:t>Language Transfer</a:t>
            </a:r>
            <a:endParaRPr lang="zh-TW" altLang="en-US" sz="2800" b="1" i="1" u="sng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FEDCF61-E206-4F10-BF4B-39A0709693DD}"/>
              </a:ext>
            </a:extLst>
          </p:cNvPr>
          <p:cNvSpPr/>
          <p:nvPr/>
        </p:nvSpPr>
        <p:spPr>
          <a:xfrm>
            <a:off x="2158935" y="507198"/>
            <a:ext cx="2136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: Naïve Encoder</a:t>
            </a:r>
            <a:endParaRPr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D0CCE87-5615-4E18-BB2D-76BCD8DE299D}"/>
              </a:ext>
            </a:extLst>
          </p:cNvPr>
          <p:cNvSpPr/>
          <p:nvPr/>
        </p:nvSpPr>
        <p:spPr>
          <a:xfrm>
            <a:off x="1922423" y="619774"/>
            <a:ext cx="236511" cy="236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944794A-5FCA-408A-B2AB-E2E603919FDC}"/>
              </a:ext>
            </a:extLst>
          </p:cNvPr>
          <p:cNvSpPr/>
          <p:nvPr/>
        </p:nvSpPr>
        <p:spPr>
          <a:xfrm>
            <a:off x="2158931" y="837328"/>
            <a:ext cx="4328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: Audio word2vec</a:t>
            </a:r>
            <a:endParaRPr lang="zh-TW" altLang="en-US" sz="2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D864DF9-C90D-4A0E-9E45-AD42B50CEDBA}"/>
              </a:ext>
            </a:extLst>
          </p:cNvPr>
          <p:cNvSpPr/>
          <p:nvPr/>
        </p:nvSpPr>
        <p:spPr>
          <a:xfrm>
            <a:off x="1922420" y="964941"/>
            <a:ext cx="236511" cy="2365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A846744-3B3E-4401-BA8B-0ED896338F3B}"/>
              </a:ext>
            </a:extLst>
          </p:cNvPr>
          <p:cNvSpPr/>
          <p:nvPr/>
        </p:nvSpPr>
        <p:spPr>
          <a:xfrm>
            <a:off x="4416294" y="833241"/>
            <a:ext cx="4352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by target language (4K segments)  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7D9922E-8369-404B-84C7-82FA6712A765}"/>
              </a:ext>
            </a:extLst>
          </p:cNvPr>
          <p:cNvSpPr txBox="1"/>
          <p:nvPr/>
        </p:nvSpPr>
        <p:spPr>
          <a:xfrm>
            <a:off x="1202266" y="5928688"/>
            <a:ext cx="7566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Fine-tuning English model by target language is helpful. 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CCE078E-7D67-4B15-8CC2-7868C59F3FAC}"/>
              </a:ext>
            </a:extLst>
          </p:cNvPr>
          <p:cNvSpPr txBox="1"/>
          <p:nvPr/>
        </p:nvSpPr>
        <p:spPr>
          <a:xfrm>
            <a:off x="2009844" y="5474226"/>
            <a:ext cx="12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FRE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CEF68A0-3221-4876-8ED6-B93EAA786A2B}"/>
              </a:ext>
            </a:extLst>
          </p:cNvPr>
          <p:cNvSpPr txBox="1"/>
          <p:nvPr/>
        </p:nvSpPr>
        <p:spPr>
          <a:xfrm>
            <a:off x="3575135" y="5472695"/>
            <a:ext cx="12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GRE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2FBFA3F-182F-4C59-9DD1-94DA2E0A0CE8}"/>
              </a:ext>
            </a:extLst>
          </p:cNvPr>
          <p:cNvSpPr txBox="1"/>
          <p:nvPr/>
        </p:nvSpPr>
        <p:spPr>
          <a:xfrm>
            <a:off x="5343018" y="5481080"/>
            <a:ext cx="12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CZE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72DB96D-7064-414C-86DE-4DEB577CF449}"/>
              </a:ext>
            </a:extLst>
          </p:cNvPr>
          <p:cNvSpPr txBox="1"/>
          <p:nvPr/>
        </p:nvSpPr>
        <p:spPr>
          <a:xfrm>
            <a:off x="7021447" y="5472695"/>
            <a:ext cx="12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ESP</a:t>
            </a:r>
            <a:endParaRPr lang="zh-TW" altLang="en-US" sz="24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3B26C4D-E0B6-478E-A521-8B366DDA0F04}"/>
              </a:ext>
            </a:extLst>
          </p:cNvPr>
          <p:cNvSpPr/>
          <p:nvPr/>
        </p:nvSpPr>
        <p:spPr>
          <a:xfrm>
            <a:off x="1922420" y="1330739"/>
            <a:ext cx="236511" cy="2365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F2F464C-B13F-4C87-BA2B-0328EC9EBC1D}"/>
              </a:ext>
            </a:extLst>
          </p:cNvPr>
          <p:cNvSpPr/>
          <p:nvPr/>
        </p:nvSpPr>
        <p:spPr>
          <a:xfrm>
            <a:off x="2169161" y="1213650"/>
            <a:ext cx="4328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: Audio word2vec</a:t>
            </a:r>
            <a:endParaRPr lang="zh-TW" altLang="en-US" sz="24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D52F5B4-F528-4E8B-BFEB-E740FA65A4DC}"/>
              </a:ext>
            </a:extLst>
          </p:cNvPr>
          <p:cNvSpPr/>
          <p:nvPr/>
        </p:nvSpPr>
        <p:spPr>
          <a:xfrm>
            <a:off x="4416292" y="1227892"/>
            <a:ext cx="3649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by English (2.2M segments)  </a:t>
            </a:r>
            <a:endParaRPr lang="zh-TW" altLang="en-US" sz="2400" dirty="0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EBE26352-D1FA-4592-BF86-54674055AB79}"/>
              </a:ext>
            </a:extLst>
          </p:cNvPr>
          <p:cNvGrpSpPr/>
          <p:nvPr/>
        </p:nvGrpSpPr>
        <p:grpSpPr>
          <a:xfrm>
            <a:off x="1920972" y="1594723"/>
            <a:ext cx="7114425" cy="495785"/>
            <a:chOff x="1920972" y="1594723"/>
            <a:chExt cx="7114425" cy="49578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29DC3BB-3607-4C6B-950E-DCD367730A69}"/>
                </a:ext>
              </a:extLst>
            </p:cNvPr>
            <p:cNvSpPr/>
            <p:nvPr/>
          </p:nvSpPr>
          <p:spPr>
            <a:xfrm>
              <a:off x="1920972" y="1709057"/>
              <a:ext cx="236511" cy="23651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4727A2E-F468-44A2-B231-1C9BD4ADE5F0}"/>
                </a:ext>
              </a:extLst>
            </p:cNvPr>
            <p:cNvSpPr/>
            <p:nvPr/>
          </p:nvSpPr>
          <p:spPr>
            <a:xfrm>
              <a:off x="2167714" y="1594723"/>
              <a:ext cx="43281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/>
                <a:t>: Audio word2vec</a:t>
              </a:r>
              <a:endParaRPr lang="zh-TW" altLang="en-US" sz="2400" dirty="0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C4263F5D-4525-4BC1-B91D-C516C9F5118B}"/>
                </a:ext>
              </a:extLst>
            </p:cNvPr>
            <p:cNvSpPr/>
            <p:nvPr/>
          </p:nvSpPr>
          <p:spPr>
            <a:xfrm>
              <a:off x="4414847" y="1628843"/>
              <a:ext cx="46205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/>
                <a:t>by English + target  (2K segments)  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877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Word to Vector</a:t>
            </a:r>
            <a:endParaRPr lang="zh-TW" altLang="en-US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13E13955-DF5F-4D91-BDA0-0B9A7E486067}"/>
              </a:ext>
            </a:extLst>
          </p:cNvPr>
          <p:cNvGrpSpPr/>
          <p:nvPr/>
        </p:nvGrpSpPr>
        <p:grpSpPr>
          <a:xfrm>
            <a:off x="598170" y="1832828"/>
            <a:ext cx="7987765" cy="1006535"/>
            <a:chOff x="916220" y="1690621"/>
            <a:chExt cx="7987765" cy="1006535"/>
          </a:xfrm>
        </p:grpSpPr>
        <p:grpSp>
          <p:nvGrpSpPr>
            <p:cNvPr id="4" name="群組 3"/>
            <p:cNvGrpSpPr/>
            <p:nvPr/>
          </p:nvGrpSpPr>
          <p:grpSpPr>
            <a:xfrm>
              <a:off x="916220" y="1701168"/>
              <a:ext cx="2015136" cy="960747"/>
              <a:chOff x="4005606" y="5533027"/>
              <a:chExt cx="1757324" cy="929291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E447D77D-39ED-462C-8F4D-99E09E8589C7}"/>
                </a:ext>
              </a:extLst>
            </p:cNvPr>
            <p:cNvGrpSpPr/>
            <p:nvPr/>
          </p:nvGrpSpPr>
          <p:grpSpPr>
            <a:xfrm flipV="1">
              <a:off x="2931317" y="1736409"/>
              <a:ext cx="2015136" cy="960747"/>
              <a:chOff x="4005606" y="5533027"/>
              <a:chExt cx="1757324" cy="929291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6BD44D1D-9357-4CF6-B257-FE72C13CFA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11F983CC-E32A-417B-93CD-C0CB561DC2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D88C83C7-BF9D-401F-A26C-FD5365BCC1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02A036E6-244F-446E-A6D5-2760E9684A22}"/>
                </a:ext>
              </a:extLst>
            </p:cNvPr>
            <p:cNvGrpSpPr/>
            <p:nvPr/>
          </p:nvGrpSpPr>
          <p:grpSpPr>
            <a:xfrm flipH="1">
              <a:off x="4946414" y="1690689"/>
              <a:ext cx="2015136" cy="960747"/>
              <a:chOff x="4005606" y="5533027"/>
              <a:chExt cx="1757324" cy="929291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0C64592A-0E1C-4D80-AABA-FD821425EE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960AAF23-129B-451E-9A75-DF6963BB77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F056E1C1-922C-4FF6-AB24-94C70A5BCE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769837E3-325E-40A7-B782-4AB5FF572FB7}"/>
                </a:ext>
              </a:extLst>
            </p:cNvPr>
            <p:cNvGrpSpPr/>
            <p:nvPr/>
          </p:nvGrpSpPr>
          <p:grpSpPr>
            <a:xfrm>
              <a:off x="6888849" y="1690621"/>
              <a:ext cx="2015136" cy="960747"/>
              <a:chOff x="4005606" y="5533027"/>
              <a:chExt cx="1757324" cy="929291"/>
            </a:xfrm>
          </p:grpSpPr>
          <p:pic>
            <p:nvPicPr>
              <p:cNvPr id="28" name="Picture 2">
                <a:extLst>
                  <a:ext uri="{FF2B5EF4-FFF2-40B4-BE49-F238E27FC236}">
                    <a16:creationId xmlns:a16="http://schemas.microsoft.com/office/drawing/2014/main" id="{F26F04DC-1713-46BD-A216-3CC85DDA8A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id="{3E71D08A-9B0D-4654-82A0-F32FD90FA9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">
                <a:extLst>
                  <a:ext uri="{FF2B5EF4-FFF2-40B4-BE49-F238E27FC236}">
                    <a16:creationId xmlns:a16="http://schemas.microsoft.com/office/drawing/2014/main" id="{1A904CCF-F204-4D87-BE8D-B21FF2A2C8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C66BF958-492A-4715-ACD6-052B56DC8A72}"/>
              </a:ext>
            </a:extLst>
          </p:cNvPr>
          <p:cNvCxnSpPr>
            <a:cxnSpLocks/>
          </p:cNvCxnSpPr>
          <p:nvPr/>
        </p:nvCxnSpPr>
        <p:spPr>
          <a:xfrm>
            <a:off x="2613267" y="1916650"/>
            <a:ext cx="0" cy="7668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03C95D2C-0E9E-428A-89E7-CB462CBC3B40}"/>
              </a:ext>
            </a:extLst>
          </p:cNvPr>
          <p:cNvCxnSpPr>
            <a:cxnSpLocks/>
          </p:cNvCxnSpPr>
          <p:nvPr/>
        </p:nvCxnSpPr>
        <p:spPr>
          <a:xfrm>
            <a:off x="4136002" y="1916650"/>
            <a:ext cx="0" cy="7668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4BE504A0-B23B-4F75-9DEE-5D750866A4BF}"/>
              </a:ext>
            </a:extLst>
          </p:cNvPr>
          <p:cNvCxnSpPr>
            <a:cxnSpLocks/>
          </p:cNvCxnSpPr>
          <p:nvPr/>
        </p:nvCxnSpPr>
        <p:spPr>
          <a:xfrm>
            <a:off x="6803042" y="1939572"/>
            <a:ext cx="0" cy="7668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293E7EDC-FDDE-41E6-8219-C7D19E0EE110}"/>
              </a:ext>
            </a:extLst>
          </p:cNvPr>
          <p:cNvSpPr txBox="1"/>
          <p:nvPr/>
        </p:nvSpPr>
        <p:spPr>
          <a:xfrm>
            <a:off x="6701768" y="930449"/>
            <a:ext cx="2110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prstClr val="black"/>
                </a:solidFill>
              </a:rPr>
              <a:t>word-level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audio segment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72FDA4FC-7629-4F17-960E-9AA5B4061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795" y="4475727"/>
            <a:ext cx="308442" cy="1143363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21C447F9-C767-45E4-BE3A-80C6E4CE9AE2}"/>
              </a:ext>
            </a:extLst>
          </p:cNvPr>
          <p:cNvSpPr/>
          <p:nvPr/>
        </p:nvSpPr>
        <p:spPr>
          <a:xfrm>
            <a:off x="876218" y="3184292"/>
            <a:ext cx="1611116" cy="7335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Model</a:t>
            </a:r>
            <a:endParaRPr lang="zh-TW" altLang="en-US" sz="2800" dirty="0"/>
          </a:p>
        </p:txBody>
      </p:sp>
      <p:sp>
        <p:nvSpPr>
          <p:cNvPr id="41" name="箭號: 向右 40">
            <a:extLst>
              <a:ext uri="{FF2B5EF4-FFF2-40B4-BE49-F238E27FC236}">
                <a16:creationId xmlns:a16="http://schemas.microsoft.com/office/drawing/2014/main" id="{C784E97A-F0DC-4B32-A032-8FF57E0F75F7}"/>
              </a:ext>
            </a:extLst>
          </p:cNvPr>
          <p:cNvSpPr/>
          <p:nvPr/>
        </p:nvSpPr>
        <p:spPr>
          <a:xfrm rot="5400000">
            <a:off x="1460045" y="2779426"/>
            <a:ext cx="443462" cy="308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箭號: 向右 42">
            <a:extLst>
              <a:ext uri="{FF2B5EF4-FFF2-40B4-BE49-F238E27FC236}">
                <a16:creationId xmlns:a16="http://schemas.microsoft.com/office/drawing/2014/main" id="{BEC30EA8-301B-42D9-BCD0-C6A1AEB46B49}"/>
              </a:ext>
            </a:extLst>
          </p:cNvPr>
          <p:cNvSpPr/>
          <p:nvPr/>
        </p:nvSpPr>
        <p:spPr>
          <a:xfrm rot="5400000">
            <a:off x="1461523" y="4052832"/>
            <a:ext cx="443462" cy="308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A0C79122-A6BF-4E2E-B52B-1B94F6E46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981" y="4475727"/>
            <a:ext cx="308442" cy="1143363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EC075850-EA79-4DB1-8588-DC61B8B0E43B}"/>
              </a:ext>
            </a:extLst>
          </p:cNvPr>
          <p:cNvSpPr/>
          <p:nvPr/>
        </p:nvSpPr>
        <p:spPr>
          <a:xfrm>
            <a:off x="2857404" y="3184292"/>
            <a:ext cx="1611116" cy="7335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Model</a:t>
            </a:r>
            <a:endParaRPr lang="zh-TW" altLang="en-US" sz="2800" dirty="0"/>
          </a:p>
        </p:txBody>
      </p:sp>
      <p:sp>
        <p:nvSpPr>
          <p:cNvPr id="46" name="箭號: 向右 45">
            <a:extLst>
              <a:ext uri="{FF2B5EF4-FFF2-40B4-BE49-F238E27FC236}">
                <a16:creationId xmlns:a16="http://schemas.microsoft.com/office/drawing/2014/main" id="{C2024CFC-3BDE-4317-B8F5-9DCF8FF3A032}"/>
              </a:ext>
            </a:extLst>
          </p:cNvPr>
          <p:cNvSpPr/>
          <p:nvPr/>
        </p:nvSpPr>
        <p:spPr>
          <a:xfrm rot="5400000">
            <a:off x="3441231" y="2779426"/>
            <a:ext cx="443462" cy="308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箭號: 向右 46">
            <a:extLst>
              <a:ext uri="{FF2B5EF4-FFF2-40B4-BE49-F238E27FC236}">
                <a16:creationId xmlns:a16="http://schemas.microsoft.com/office/drawing/2014/main" id="{71B0EB42-D5F4-437A-9831-5F9706894BA5}"/>
              </a:ext>
            </a:extLst>
          </p:cNvPr>
          <p:cNvSpPr/>
          <p:nvPr/>
        </p:nvSpPr>
        <p:spPr>
          <a:xfrm rot="5400000">
            <a:off x="3442709" y="4052832"/>
            <a:ext cx="443462" cy="308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2" name="圖片 51">
            <a:extLst>
              <a:ext uri="{FF2B5EF4-FFF2-40B4-BE49-F238E27FC236}">
                <a16:creationId xmlns:a16="http://schemas.microsoft.com/office/drawing/2014/main" id="{BC9C1A0F-5C93-41F1-8D16-68262D2A9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363" y="4475727"/>
            <a:ext cx="308442" cy="1143363"/>
          </a:xfrm>
          <a:prstGeom prst="rect">
            <a:avLst/>
          </a:prstGeom>
        </p:spPr>
      </p:pic>
      <p:sp>
        <p:nvSpPr>
          <p:cNvPr id="53" name="矩形 52">
            <a:extLst>
              <a:ext uri="{FF2B5EF4-FFF2-40B4-BE49-F238E27FC236}">
                <a16:creationId xmlns:a16="http://schemas.microsoft.com/office/drawing/2014/main" id="{9B2D290D-F4C3-4788-8382-CD9C8B75044A}"/>
              </a:ext>
            </a:extLst>
          </p:cNvPr>
          <p:cNvSpPr/>
          <p:nvPr/>
        </p:nvSpPr>
        <p:spPr>
          <a:xfrm>
            <a:off x="4853786" y="3184292"/>
            <a:ext cx="1611116" cy="7335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Model</a:t>
            </a:r>
            <a:endParaRPr lang="zh-TW" altLang="en-US" sz="2800" dirty="0"/>
          </a:p>
        </p:txBody>
      </p:sp>
      <p:sp>
        <p:nvSpPr>
          <p:cNvPr id="54" name="箭號: 向右 53">
            <a:extLst>
              <a:ext uri="{FF2B5EF4-FFF2-40B4-BE49-F238E27FC236}">
                <a16:creationId xmlns:a16="http://schemas.microsoft.com/office/drawing/2014/main" id="{A7B35D39-16C1-4B4B-9390-8FDA48E80B31}"/>
              </a:ext>
            </a:extLst>
          </p:cNvPr>
          <p:cNvSpPr/>
          <p:nvPr/>
        </p:nvSpPr>
        <p:spPr>
          <a:xfrm rot="5400000">
            <a:off x="5437613" y="2779426"/>
            <a:ext cx="443462" cy="308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箭號: 向右 54">
            <a:extLst>
              <a:ext uri="{FF2B5EF4-FFF2-40B4-BE49-F238E27FC236}">
                <a16:creationId xmlns:a16="http://schemas.microsoft.com/office/drawing/2014/main" id="{E18B5B76-D04E-41EB-A1DC-73DEAF0460B8}"/>
              </a:ext>
            </a:extLst>
          </p:cNvPr>
          <p:cNvSpPr/>
          <p:nvPr/>
        </p:nvSpPr>
        <p:spPr>
          <a:xfrm rot="5400000">
            <a:off x="5439091" y="4052832"/>
            <a:ext cx="443462" cy="308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4" name="圖片 63">
            <a:extLst>
              <a:ext uri="{FF2B5EF4-FFF2-40B4-BE49-F238E27FC236}">
                <a16:creationId xmlns:a16="http://schemas.microsoft.com/office/drawing/2014/main" id="{B5918154-4391-4F4E-AC8B-396F9083C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608" y="4470202"/>
            <a:ext cx="308442" cy="1143363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702ACA31-1E38-4012-A5C6-7B1A8E8E35F2}"/>
              </a:ext>
            </a:extLst>
          </p:cNvPr>
          <p:cNvSpPr/>
          <p:nvPr/>
        </p:nvSpPr>
        <p:spPr>
          <a:xfrm>
            <a:off x="6773031" y="3178767"/>
            <a:ext cx="1611116" cy="7335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Model</a:t>
            </a:r>
            <a:endParaRPr lang="zh-TW" altLang="en-US" sz="2800" dirty="0"/>
          </a:p>
        </p:txBody>
      </p:sp>
      <p:sp>
        <p:nvSpPr>
          <p:cNvPr id="66" name="箭號: 向右 65">
            <a:extLst>
              <a:ext uri="{FF2B5EF4-FFF2-40B4-BE49-F238E27FC236}">
                <a16:creationId xmlns:a16="http://schemas.microsoft.com/office/drawing/2014/main" id="{3B811904-0008-402D-9AAB-C6B7A09A682A}"/>
              </a:ext>
            </a:extLst>
          </p:cNvPr>
          <p:cNvSpPr/>
          <p:nvPr/>
        </p:nvSpPr>
        <p:spPr>
          <a:xfrm rot="5400000">
            <a:off x="7356858" y="2773901"/>
            <a:ext cx="443462" cy="308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箭號: 向右 66">
            <a:extLst>
              <a:ext uri="{FF2B5EF4-FFF2-40B4-BE49-F238E27FC236}">
                <a16:creationId xmlns:a16="http://schemas.microsoft.com/office/drawing/2014/main" id="{8B372C9F-7100-42E7-BE20-9EE86CB6DA78}"/>
              </a:ext>
            </a:extLst>
          </p:cNvPr>
          <p:cNvSpPr/>
          <p:nvPr/>
        </p:nvSpPr>
        <p:spPr>
          <a:xfrm rot="5400000">
            <a:off x="7358336" y="4047307"/>
            <a:ext cx="443462" cy="308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089002CA-7B12-4BCF-A732-3AA614863B77}"/>
              </a:ext>
            </a:extLst>
          </p:cNvPr>
          <p:cNvGrpSpPr/>
          <p:nvPr/>
        </p:nvGrpSpPr>
        <p:grpSpPr>
          <a:xfrm>
            <a:off x="708064" y="4821048"/>
            <a:ext cx="2596478" cy="2036952"/>
            <a:chOff x="-766155" y="2749644"/>
            <a:chExt cx="3010697" cy="2499271"/>
          </a:xfrm>
        </p:grpSpPr>
        <p:pic>
          <p:nvPicPr>
            <p:cNvPr id="49" name="圖片 48">
              <a:extLst>
                <a:ext uri="{FF2B5EF4-FFF2-40B4-BE49-F238E27FC236}">
                  <a16:creationId xmlns:a16="http://schemas.microsoft.com/office/drawing/2014/main" id="{85645597-C723-4041-97A6-526FFFB0A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839348" y="2863118"/>
              <a:ext cx="1405194" cy="2385797"/>
            </a:xfrm>
            <a:prstGeom prst="rect">
              <a:avLst/>
            </a:prstGeom>
          </p:spPr>
        </p:pic>
        <p:pic>
          <p:nvPicPr>
            <p:cNvPr id="50" name="Picture 2" descr="http://www.macupdate.com/images/icons256/50044.png">
              <a:extLst>
                <a:ext uri="{FF2B5EF4-FFF2-40B4-BE49-F238E27FC236}">
                  <a16:creationId xmlns:a16="http://schemas.microsoft.com/office/drawing/2014/main" id="{35BF7CA0-6018-4E5E-B1BF-9E3E339F9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6155" y="2749644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81D400BA-FDB4-4A5A-B635-7B39C5BEF611}"/>
              </a:ext>
            </a:extLst>
          </p:cNvPr>
          <p:cNvSpPr/>
          <p:nvPr/>
        </p:nvSpPr>
        <p:spPr>
          <a:xfrm>
            <a:off x="3239882" y="5729749"/>
            <a:ext cx="46756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Learn from lots of audio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without annotation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箭號: 弧形右彎 2">
            <a:extLst>
              <a:ext uri="{FF2B5EF4-FFF2-40B4-BE49-F238E27FC236}">
                <a16:creationId xmlns:a16="http://schemas.microsoft.com/office/drawing/2014/main" id="{15D8F5A4-B123-4D7F-A0F4-6C33BB2BEA6F}"/>
              </a:ext>
            </a:extLst>
          </p:cNvPr>
          <p:cNvSpPr/>
          <p:nvPr/>
        </p:nvSpPr>
        <p:spPr>
          <a:xfrm flipV="1">
            <a:off x="339162" y="3429000"/>
            <a:ext cx="637756" cy="2092449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 animBg="1"/>
      <p:bldP spid="41" grpId="0" animBg="1"/>
      <p:bldP spid="43" grpId="0" animBg="1"/>
      <p:bldP spid="45" grpId="0" animBg="1"/>
      <p:bldP spid="46" grpId="0" animBg="1"/>
      <p:bldP spid="47" grpId="0" animBg="1"/>
      <p:bldP spid="53" grpId="0" animBg="1"/>
      <p:bldP spid="54" grpId="0" animBg="1"/>
      <p:bldP spid="55" grpId="0" animBg="1"/>
      <p:bldP spid="65" grpId="0" animBg="1"/>
      <p:bldP spid="66" grpId="0" animBg="1"/>
      <p:bldP spid="67" grpId="0" animBg="1"/>
      <p:bldP spid="51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71A51E-50A9-435A-AD76-66B8E34D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48F4A2A-C4BF-415E-9DC1-0407379AA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51562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D8D5D038-4FEE-4A05-A0DA-7012EA0BA6FB}"/>
              </a:ext>
            </a:extLst>
          </p:cNvPr>
          <p:cNvSpPr/>
          <p:nvPr/>
        </p:nvSpPr>
        <p:spPr>
          <a:xfrm>
            <a:off x="628650" y="5300345"/>
            <a:ext cx="7886700" cy="841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44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E2882-6DFC-4A02-AEA2-187DB0F71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Concluding Remarks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85E54B-837F-4287-B2B2-EB6B6AA4A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We verify the capability of language transfer of Audio Word2Vec.</a:t>
            </a:r>
          </a:p>
          <a:p>
            <a:pPr lvl="1"/>
            <a:r>
              <a:rPr lang="en-US" altLang="zh-TW" sz="2800" dirty="0"/>
              <a:t>Audio Word2Vec learned from English captures the phonetic information of other languages.</a:t>
            </a:r>
          </a:p>
          <a:p>
            <a:r>
              <a:rPr lang="en-US" altLang="zh-TW" dirty="0"/>
              <a:t>In Query-by-example STD,</a:t>
            </a:r>
          </a:p>
          <a:p>
            <a:pPr lvl="1"/>
            <a:r>
              <a:rPr lang="en-US" altLang="zh-TW" sz="2800" dirty="0"/>
              <a:t>Audio Word2Vec learned from English outperformed the baselines on French and German.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7580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77F126F-B04F-4F06-826A-8CA70486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2" y="480220"/>
            <a:ext cx="7226535" cy="4351338"/>
          </a:xfr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EC93335-C6C6-45C9-9082-C6E5C9F1B1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79667" y="5029598"/>
          <a:ext cx="6629400" cy="134818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6629400">
                  <a:extLst>
                    <a:ext uri="{9D8B030D-6E8A-4147-A177-3AD203B41FA5}">
                      <a16:colId xmlns:a16="http://schemas.microsoft.com/office/drawing/2014/main" val="3031884234"/>
                    </a:ext>
                  </a:extLst>
                </a:gridCol>
              </a:tblGrid>
              <a:tr h="47962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</a:rPr>
                        <a:t>SEGMENTAL AUDIO WORD2VEC</a:t>
                      </a:r>
                    </a:p>
                  </a:txBody>
                  <a:tcPr marL="68518" marR="68518" marT="34259" marB="34259"/>
                </a:tc>
                <a:extLst>
                  <a:ext uri="{0D108BD9-81ED-4DB2-BD59-A6C34878D82A}">
                    <a16:rowId xmlns:a16="http://schemas.microsoft.com/office/drawing/2014/main" val="3192846204"/>
                  </a:ext>
                </a:extLst>
              </a:tr>
              <a:tr h="27407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Session: Spoken Language Acquisition and Retrieval</a:t>
                      </a:r>
                    </a:p>
                  </a:txBody>
                  <a:tcPr marL="68518" marR="68518" marT="34259" marB="34259"/>
                </a:tc>
                <a:extLst>
                  <a:ext uri="{0D108BD9-81ED-4DB2-BD59-A6C34878D82A}">
                    <a16:rowId xmlns:a16="http://schemas.microsoft.com/office/drawing/2014/main" val="956441644"/>
                  </a:ext>
                </a:extLst>
              </a:tr>
              <a:tr h="27407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Time: Wednesday, April 18, 16:00 - 18:00</a:t>
                      </a:r>
                    </a:p>
                  </a:txBody>
                  <a:tcPr marL="68518" marR="68518" marT="34259" marB="34259"/>
                </a:tc>
                <a:extLst>
                  <a:ext uri="{0D108BD9-81ED-4DB2-BD59-A6C34878D82A}">
                    <a16:rowId xmlns:a16="http://schemas.microsoft.com/office/drawing/2014/main" val="3780488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69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Word to Vector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audio segments corresponding to words with similar pronunciations are close to each other.</a:t>
            </a:r>
            <a:endParaRPr lang="zh-TW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55" y="6172007"/>
            <a:ext cx="2320456" cy="45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5671111" y="3168939"/>
            <a:ext cx="1858898" cy="931659"/>
            <a:chOff x="4005606" y="5533027"/>
            <a:chExt cx="1858898" cy="93165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5204" y="5535999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群組 9"/>
          <p:cNvGrpSpPr/>
          <p:nvPr/>
        </p:nvGrpSpPr>
        <p:grpSpPr>
          <a:xfrm>
            <a:off x="1885568" y="5757858"/>
            <a:ext cx="2396688" cy="795502"/>
            <a:chOff x="3989598" y="4196335"/>
            <a:chExt cx="2396688" cy="79550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598" y="4298821"/>
              <a:ext cx="2396688" cy="63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7942" y="4196335"/>
              <a:ext cx="1044361" cy="79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群組 12"/>
          <p:cNvGrpSpPr/>
          <p:nvPr/>
        </p:nvGrpSpPr>
        <p:grpSpPr>
          <a:xfrm>
            <a:off x="761371" y="3750911"/>
            <a:ext cx="1907241" cy="565991"/>
            <a:chOff x="1171225" y="2874547"/>
            <a:chExt cx="1907241" cy="565991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591" y="2913092"/>
              <a:ext cx="1285875" cy="4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225" y="2874547"/>
              <a:ext cx="1285875" cy="56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群組 15"/>
          <p:cNvGrpSpPr/>
          <p:nvPr/>
        </p:nvGrpSpPr>
        <p:grpSpPr>
          <a:xfrm>
            <a:off x="1522305" y="3057414"/>
            <a:ext cx="1917741" cy="616651"/>
            <a:chOff x="2087865" y="2213391"/>
            <a:chExt cx="1917741" cy="616651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865" y="2213391"/>
              <a:ext cx="1285875" cy="61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731" y="2224755"/>
              <a:ext cx="1285875" cy="56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群組 18"/>
          <p:cNvGrpSpPr/>
          <p:nvPr/>
        </p:nvGrpSpPr>
        <p:grpSpPr>
          <a:xfrm>
            <a:off x="367358" y="4739130"/>
            <a:ext cx="2070821" cy="572460"/>
            <a:chOff x="659982" y="3784532"/>
            <a:chExt cx="2070821" cy="572460"/>
          </a:xfrm>
        </p:grpSpPr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928" y="3791001"/>
              <a:ext cx="1285875" cy="56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82" y="3784532"/>
              <a:ext cx="1285875" cy="56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群組 21"/>
          <p:cNvGrpSpPr/>
          <p:nvPr/>
        </p:nvGrpSpPr>
        <p:grpSpPr>
          <a:xfrm>
            <a:off x="6461130" y="3998741"/>
            <a:ext cx="1858898" cy="931659"/>
            <a:chOff x="4005606" y="5533027"/>
            <a:chExt cx="1858898" cy="931659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5204" y="5535999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04529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群組 25"/>
          <p:cNvGrpSpPr/>
          <p:nvPr/>
        </p:nvGrpSpPr>
        <p:grpSpPr>
          <a:xfrm>
            <a:off x="7030657" y="4834328"/>
            <a:ext cx="1757324" cy="929291"/>
            <a:chOff x="4005606" y="5533027"/>
            <a:chExt cx="1757324" cy="929291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0" name="直線單箭頭接點 29"/>
          <p:cNvCxnSpPr/>
          <p:nvPr/>
        </p:nvCxnSpPr>
        <p:spPr>
          <a:xfrm>
            <a:off x="1564993" y="5908866"/>
            <a:ext cx="5410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2680722" y="2884871"/>
            <a:ext cx="0" cy="33946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橢圓 31"/>
          <p:cNvSpPr/>
          <p:nvPr/>
        </p:nvSpPr>
        <p:spPr>
          <a:xfrm>
            <a:off x="5384013" y="4187802"/>
            <a:ext cx="134608" cy="1346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5544320" y="4734585"/>
            <a:ext cx="134608" cy="1346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5720491" y="4395781"/>
            <a:ext cx="134608" cy="1346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4007640" y="3963019"/>
            <a:ext cx="134608" cy="1346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5263838" y="5069996"/>
            <a:ext cx="134608" cy="1346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4843042" y="5069996"/>
            <a:ext cx="134608" cy="1346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3317935" y="4182294"/>
            <a:ext cx="134608" cy="1346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3538788" y="4565293"/>
            <a:ext cx="134608" cy="1346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/>
          <p:cNvCxnSpPr/>
          <p:nvPr/>
        </p:nvCxnSpPr>
        <p:spPr>
          <a:xfrm flipV="1">
            <a:off x="3230761" y="5227828"/>
            <a:ext cx="1570213" cy="9130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endCxn id="36" idx="4"/>
          </p:cNvCxnSpPr>
          <p:nvPr/>
        </p:nvCxnSpPr>
        <p:spPr>
          <a:xfrm flipV="1">
            <a:off x="5131647" y="5204604"/>
            <a:ext cx="199495" cy="11434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endCxn id="33" idx="6"/>
          </p:cNvCxnSpPr>
          <p:nvPr/>
        </p:nvCxnSpPr>
        <p:spPr>
          <a:xfrm flipH="1" flipV="1">
            <a:off x="5678928" y="4801889"/>
            <a:ext cx="1217521" cy="48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stCxn id="23" idx="1"/>
          </p:cNvCxnSpPr>
          <p:nvPr/>
        </p:nvCxnSpPr>
        <p:spPr>
          <a:xfrm flipH="1">
            <a:off x="5912221" y="4463085"/>
            <a:ext cx="548909" cy="190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>
            <a:off x="5518622" y="3826126"/>
            <a:ext cx="309031" cy="3537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endCxn id="35" idx="2"/>
          </p:cNvCxnSpPr>
          <p:nvPr/>
        </p:nvCxnSpPr>
        <p:spPr>
          <a:xfrm>
            <a:off x="3148349" y="3536913"/>
            <a:ext cx="859291" cy="4934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>
            <a:off x="2182449" y="4131622"/>
            <a:ext cx="1045803" cy="155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endCxn id="39" idx="4"/>
          </p:cNvCxnSpPr>
          <p:nvPr/>
        </p:nvCxnSpPr>
        <p:spPr>
          <a:xfrm flipV="1">
            <a:off x="2493347" y="4699901"/>
            <a:ext cx="1112745" cy="299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2564402" y="6317249"/>
            <a:ext cx="107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ever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4646752" y="6396336"/>
            <a:ext cx="107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ever</a:t>
            </a:r>
            <a:endParaRPr lang="zh-TW" altLang="en-US" sz="24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7242875" y="2947965"/>
            <a:ext cx="107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never</a:t>
            </a:r>
            <a:endParaRPr lang="zh-TW" altLang="en-US" sz="24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7848872" y="3766759"/>
            <a:ext cx="107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never</a:t>
            </a:r>
            <a:endParaRPr lang="zh-TW" altLang="en-US" sz="24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8101655" y="4583215"/>
            <a:ext cx="107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never</a:t>
            </a:r>
            <a:endParaRPr lang="zh-TW" altLang="en-US" sz="24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641120" y="2694134"/>
            <a:ext cx="142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dog</a:t>
            </a:r>
            <a:endParaRPr lang="zh-TW" altLang="en-US" sz="24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228588" y="3384252"/>
            <a:ext cx="142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dog</a:t>
            </a:r>
            <a:endParaRPr lang="zh-TW" altLang="en-US" sz="2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71723" y="4412163"/>
            <a:ext cx="142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dogs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307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53" grpId="0"/>
      <p:bldP spid="55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F107BB-DCBD-415D-872E-752D13FD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Language Transfer</a:t>
            </a:r>
            <a:endParaRPr lang="zh-TW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06CFBD-098C-4236-B208-2D3F97AD2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56" y="1592279"/>
            <a:ext cx="1427416" cy="9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59C13DB-EB7C-4376-A3D2-AC6A6A7D6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315" y="4405804"/>
            <a:ext cx="293202" cy="108687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78BA848-D1AE-499C-810A-3D188068DD38}"/>
              </a:ext>
            </a:extLst>
          </p:cNvPr>
          <p:cNvSpPr/>
          <p:nvPr/>
        </p:nvSpPr>
        <p:spPr>
          <a:xfrm>
            <a:off x="6223738" y="3114368"/>
            <a:ext cx="1611116" cy="7335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Model</a:t>
            </a:r>
            <a:endParaRPr lang="zh-TW" altLang="en-US" sz="2800" dirty="0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42A16C26-B2C2-4641-B729-24566C0DD8FD}"/>
              </a:ext>
            </a:extLst>
          </p:cNvPr>
          <p:cNvSpPr/>
          <p:nvPr/>
        </p:nvSpPr>
        <p:spPr>
          <a:xfrm rot="5400000">
            <a:off x="6730235" y="2632172"/>
            <a:ext cx="598122" cy="308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00CDFDA7-AAAD-4C63-8106-780A82D318C6}"/>
              </a:ext>
            </a:extLst>
          </p:cNvPr>
          <p:cNvSpPr/>
          <p:nvPr/>
        </p:nvSpPr>
        <p:spPr>
          <a:xfrm rot="5400000">
            <a:off x="6809043" y="3982908"/>
            <a:ext cx="443462" cy="308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FCF2D250-7CCB-4BF3-9972-0831BF7DC44C}"/>
              </a:ext>
            </a:extLst>
          </p:cNvPr>
          <p:cNvGrpSpPr/>
          <p:nvPr/>
        </p:nvGrpSpPr>
        <p:grpSpPr>
          <a:xfrm>
            <a:off x="1317924" y="1613632"/>
            <a:ext cx="3057918" cy="3115884"/>
            <a:chOff x="1303233" y="2329312"/>
            <a:chExt cx="3057918" cy="3115884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75320FFF-51C2-4297-ACCA-66388ABDF1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766" y="4431718"/>
              <a:ext cx="1904973" cy="960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6901665-4A12-40A2-85FA-B92CFE3C6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522" y="3033426"/>
              <a:ext cx="1904973" cy="960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F2660A12-E04A-47C0-9B37-5F89CB707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766" y="2377446"/>
              <a:ext cx="1904973" cy="960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E45FB8B-1DDB-45C2-808B-5B9983BC3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035" y="3780291"/>
              <a:ext cx="1904973" cy="960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F96270F-D0A7-4B1B-AF16-0AABDC7ED87A}"/>
                </a:ext>
              </a:extLst>
            </p:cNvPr>
            <p:cNvSpPr/>
            <p:nvPr/>
          </p:nvSpPr>
          <p:spPr>
            <a:xfrm>
              <a:off x="1303233" y="2329312"/>
              <a:ext cx="3057918" cy="31158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8592F1E3-A52F-4C7D-8A06-7752AA747866}"/>
              </a:ext>
            </a:extLst>
          </p:cNvPr>
          <p:cNvSpPr/>
          <p:nvPr/>
        </p:nvSpPr>
        <p:spPr>
          <a:xfrm>
            <a:off x="4501321" y="3314449"/>
            <a:ext cx="1633043" cy="3378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21A354C-2139-4F65-B6BB-43015C00FD59}"/>
              </a:ext>
            </a:extLst>
          </p:cNvPr>
          <p:cNvSpPr txBox="1"/>
          <p:nvPr/>
        </p:nvSpPr>
        <p:spPr>
          <a:xfrm>
            <a:off x="1317923" y="4766098"/>
            <a:ext cx="3057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Audio collection without annotation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F26E0A6-61A8-4BD1-B106-2D0FEF23F564}"/>
              </a:ext>
            </a:extLst>
          </p:cNvPr>
          <p:cNvSpPr txBox="1"/>
          <p:nvPr/>
        </p:nvSpPr>
        <p:spPr>
          <a:xfrm>
            <a:off x="6111721" y="1184852"/>
            <a:ext cx="169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Language X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40F581B-24E6-4CAE-9A7B-B3B3FDC58B51}"/>
              </a:ext>
            </a:extLst>
          </p:cNvPr>
          <p:cNvSpPr txBox="1"/>
          <p:nvPr/>
        </p:nvSpPr>
        <p:spPr>
          <a:xfrm>
            <a:off x="4307628" y="3650832"/>
            <a:ext cx="201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unsupervised</a:t>
            </a:r>
            <a:endParaRPr lang="zh-TW" alt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3FE3620-9724-44FE-8771-6E353DFD5197}"/>
              </a:ext>
            </a:extLst>
          </p:cNvPr>
          <p:cNvSpPr txBox="1"/>
          <p:nvPr/>
        </p:nvSpPr>
        <p:spPr>
          <a:xfrm>
            <a:off x="1498457" y="5706130"/>
            <a:ext cx="6714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Can we train an universal model that can be applied even on the unknown languages?</a:t>
            </a:r>
            <a:endParaRPr lang="zh-TW" altLang="en-US" sz="28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BE14BE6-B459-436A-9917-5304033C708C}"/>
              </a:ext>
            </a:extLst>
          </p:cNvPr>
          <p:cNvSpPr txBox="1"/>
          <p:nvPr/>
        </p:nvSpPr>
        <p:spPr>
          <a:xfrm>
            <a:off x="5774265" y="371194"/>
            <a:ext cx="25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 included in training audio</a:t>
            </a:r>
            <a:endParaRPr lang="zh-TW" altLang="en-US" sz="2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BB29CD0-5E71-41FA-8947-2494C604751F}"/>
              </a:ext>
            </a:extLst>
          </p:cNvPr>
          <p:cNvSpPr txBox="1"/>
          <p:nvPr/>
        </p:nvSpPr>
        <p:spPr>
          <a:xfrm>
            <a:off x="7184713" y="4687629"/>
            <a:ext cx="62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?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4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19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28DD3A-F4D9-44E5-B89A-C498836B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Language Transfer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695F00-7B76-4810-9E78-70C739681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Why consider universal model for all languages?</a:t>
            </a:r>
          </a:p>
          <a:p>
            <a:pPr lvl="1"/>
            <a:r>
              <a:rPr lang="en-US" altLang="zh-TW" dirty="0"/>
              <a:t>If you want to apply the model on </a:t>
            </a:r>
            <a:r>
              <a:rPr lang="en-US" altLang="zh-TW" dirty="0">
                <a:solidFill>
                  <a:srgbClr val="FF0000"/>
                </a:solidFill>
              </a:rPr>
              <a:t>language X</a:t>
            </a:r>
            <a:r>
              <a:rPr lang="en-US" altLang="zh-TW" dirty="0"/>
              <a:t>, why don’t you simply train a model by the audio of </a:t>
            </a:r>
            <a:r>
              <a:rPr lang="en-US" altLang="zh-TW" dirty="0">
                <a:solidFill>
                  <a:srgbClr val="FF0000"/>
                </a:solidFill>
              </a:rPr>
              <a:t>language X</a:t>
            </a:r>
            <a:r>
              <a:rPr lang="en-US" altLang="zh-TW" dirty="0"/>
              <a:t>. </a:t>
            </a:r>
            <a:endParaRPr lang="zh-TW" altLang="en-US" dirty="0"/>
          </a:p>
          <a:p>
            <a:r>
              <a:rPr lang="en-US" altLang="zh-TW" dirty="0">
                <a:solidFill>
                  <a:srgbClr val="0000FF"/>
                </a:solidFill>
              </a:rPr>
              <a:t>Many audio files are </a:t>
            </a:r>
            <a:r>
              <a:rPr lang="en-US" altLang="zh-TW" b="1" dirty="0">
                <a:solidFill>
                  <a:srgbClr val="0000FF"/>
                </a:solidFill>
              </a:rPr>
              <a:t>code-switched</a:t>
            </a:r>
            <a:r>
              <a:rPr lang="en-US" altLang="zh-TW" dirty="0">
                <a:solidFill>
                  <a:srgbClr val="0000FF"/>
                </a:solidFill>
              </a:rPr>
              <a:t> across several different languages.</a:t>
            </a:r>
          </a:p>
          <a:p>
            <a:r>
              <a:rPr lang="en-US" altLang="zh-TW" dirty="0">
                <a:solidFill>
                  <a:srgbClr val="0000FF"/>
                </a:solidFill>
              </a:rPr>
              <a:t>Applied the model on audio data on the Internet in hundreds of languages.</a:t>
            </a:r>
          </a:p>
          <a:p>
            <a:pPr lvl="1"/>
            <a:r>
              <a:rPr lang="en-US" altLang="zh-TW" dirty="0"/>
              <a:t>Audio collection for model training may not cover all the languages.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It would be beneficial to have an universal model.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6987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71A51E-50A9-435A-AD76-66B8E34D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48F4A2A-C4BF-415E-9DC1-0407379AA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41283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D8D5D038-4FEE-4A05-A0DA-7012EA0BA6FB}"/>
              </a:ext>
            </a:extLst>
          </p:cNvPr>
          <p:cNvSpPr/>
          <p:nvPr/>
        </p:nvSpPr>
        <p:spPr>
          <a:xfrm>
            <a:off x="628650" y="2694305"/>
            <a:ext cx="7886700" cy="841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40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Word to Vector</a:t>
            </a:r>
            <a:endParaRPr lang="zh-TW" altLang="en-US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13E13955-DF5F-4D91-BDA0-0B9A7E486067}"/>
              </a:ext>
            </a:extLst>
          </p:cNvPr>
          <p:cNvGrpSpPr/>
          <p:nvPr/>
        </p:nvGrpSpPr>
        <p:grpSpPr>
          <a:xfrm>
            <a:off x="496857" y="1953842"/>
            <a:ext cx="7987765" cy="1006535"/>
            <a:chOff x="916220" y="1690621"/>
            <a:chExt cx="7987765" cy="1006535"/>
          </a:xfrm>
        </p:grpSpPr>
        <p:grpSp>
          <p:nvGrpSpPr>
            <p:cNvPr id="4" name="群組 3"/>
            <p:cNvGrpSpPr/>
            <p:nvPr/>
          </p:nvGrpSpPr>
          <p:grpSpPr>
            <a:xfrm>
              <a:off x="916220" y="1701168"/>
              <a:ext cx="2015136" cy="960747"/>
              <a:chOff x="4005606" y="5533027"/>
              <a:chExt cx="1757324" cy="929291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E447D77D-39ED-462C-8F4D-99E09E8589C7}"/>
                </a:ext>
              </a:extLst>
            </p:cNvPr>
            <p:cNvGrpSpPr/>
            <p:nvPr/>
          </p:nvGrpSpPr>
          <p:grpSpPr>
            <a:xfrm flipV="1">
              <a:off x="2931317" y="1736409"/>
              <a:ext cx="2015136" cy="960747"/>
              <a:chOff x="4005606" y="5533027"/>
              <a:chExt cx="1757324" cy="929291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6BD44D1D-9357-4CF6-B257-FE72C13CFA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11F983CC-E32A-417B-93CD-C0CB561DC2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D88C83C7-BF9D-401F-A26C-FD5365BCC1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02A036E6-244F-446E-A6D5-2760E9684A22}"/>
                </a:ext>
              </a:extLst>
            </p:cNvPr>
            <p:cNvGrpSpPr/>
            <p:nvPr/>
          </p:nvGrpSpPr>
          <p:grpSpPr>
            <a:xfrm flipH="1">
              <a:off x="4946414" y="1690689"/>
              <a:ext cx="2015136" cy="960747"/>
              <a:chOff x="4005606" y="5533027"/>
              <a:chExt cx="1757324" cy="929291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0C64592A-0E1C-4D80-AABA-FD821425EE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960AAF23-129B-451E-9A75-DF6963BB77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F056E1C1-922C-4FF6-AB24-94C70A5BCE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769837E3-325E-40A7-B782-4AB5FF572FB7}"/>
                </a:ext>
              </a:extLst>
            </p:cNvPr>
            <p:cNvGrpSpPr/>
            <p:nvPr/>
          </p:nvGrpSpPr>
          <p:grpSpPr>
            <a:xfrm>
              <a:off x="6888849" y="1690621"/>
              <a:ext cx="2015136" cy="960747"/>
              <a:chOff x="4005606" y="5533027"/>
              <a:chExt cx="1757324" cy="929291"/>
            </a:xfrm>
          </p:grpSpPr>
          <p:pic>
            <p:nvPicPr>
              <p:cNvPr id="28" name="Picture 2">
                <a:extLst>
                  <a:ext uri="{FF2B5EF4-FFF2-40B4-BE49-F238E27FC236}">
                    <a16:creationId xmlns:a16="http://schemas.microsoft.com/office/drawing/2014/main" id="{F26F04DC-1713-46BD-A216-3CC85DDA8A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id="{3E71D08A-9B0D-4654-82A0-F32FD90FA9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">
                <a:extLst>
                  <a:ext uri="{FF2B5EF4-FFF2-40B4-BE49-F238E27FC236}">
                    <a16:creationId xmlns:a16="http://schemas.microsoft.com/office/drawing/2014/main" id="{1A904CCF-F204-4D87-BE8D-B21FF2A2C8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C66BF958-492A-4715-ACD6-052B56DC8A72}"/>
              </a:ext>
            </a:extLst>
          </p:cNvPr>
          <p:cNvCxnSpPr>
            <a:cxnSpLocks/>
          </p:cNvCxnSpPr>
          <p:nvPr/>
        </p:nvCxnSpPr>
        <p:spPr>
          <a:xfrm>
            <a:off x="2511954" y="2037664"/>
            <a:ext cx="0" cy="7668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03C95D2C-0E9E-428A-89E7-CB462CBC3B40}"/>
              </a:ext>
            </a:extLst>
          </p:cNvPr>
          <p:cNvCxnSpPr>
            <a:cxnSpLocks/>
          </p:cNvCxnSpPr>
          <p:nvPr/>
        </p:nvCxnSpPr>
        <p:spPr>
          <a:xfrm>
            <a:off x="4255727" y="2037664"/>
            <a:ext cx="0" cy="7668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4BE504A0-B23B-4F75-9DEE-5D750866A4BF}"/>
              </a:ext>
            </a:extLst>
          </p:cNvPr>
          <p:cNvCxnSpPr>
            <a:cxnSpLocks/>
          </p:cNvCxnSpPr>
          <p:nvPr/>
        </p:nvCxnSpPr>
        <p:spPr>
          <a:xfrm>
            <a:off x="6844895" y="2050494"/>
            <a:ext cx="0" cy="7668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293E7EDC-FDDE-41E6-8219-C7D19E0EE110}"/>
              </a:ext>
            </a:extLst>
          </p:cNvPr>
          <p:cNvSpPr txBox="1"/>
          <p:nvPr/>
        </p:nvSpPr>
        <p:spPr>
          <a:xfrm>
            <a:off x="6722599" y="1122913"/>
            <a:ext cx="2110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prstClr val="black"/>
                </a:solidFill>
              </a:rPr>
              <a:t>word-level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audio segment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72FDA4FC-7629-4F17-960E-9AA5B4061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482" y="4596741"/>
            <a:ext cx="308442" cy="1143363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21C447F9-C767-45E4-BE3A-80C6E4CE9AE2}"/>
              </a:ext>
            </a:extLst>
          </p:cNvPr>
          <p:cNvSpPr/>
          <p:nvPr/>
        </p:nvSpPr>
        <p:spPr>
          <a:xfrm>
            <a:off x="774905" y="3305306"/>
            <a:ext cx="1611116" cy="7335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Model</a:t>
            </a:r>
            <a:endParaRPr lang="zh-TW" altLang="en-US" sz="2800" dirty="0"/>
          </a:p>
        </p:txBody>
      </p:sp>
      <p:sp>
        <p:nvSpPr>
          <p:cNvPr id="41" name="箭號: 向右 40">
            <a:extLst>
              <a:ext uri="{FF2B5EF4-FFF2-40B4-BE49-F238E27FC236}">
                <a16:creationId xmlns:a16="http://schemas.microsoft.com/office/drawing/2014/main" id="{C784E97A-F0DC-4B32-A032-8FF57E0F75F7}"/>
              </a:ext>
            </a:extLst>
          </p:cNvPr>
          <p:cNvSpPr/>
          <p:nvPr/>
        </p:nvSpPr>
        <p:spPr>
          <a:xfrm rot="5400000">
            <a:off x="1358732" y="2900440"/>
            <a:ext cx="443462" cy="308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箭號: 向右 42">
            <a:extLst>
              <a:ext uri="{FF2B5EF4-FFF2-40B4-BE49-F238E27FC236}">
                <a16:creationId xmlns:a16="http://schemas.microsoft.com/office/drawing/2014/main" id="{BEC30EA8-301B-42D9-BCD0-C6A1AEB46B49}"/>
              </a:ext>
            </a:extLst>
          </p:cNvPr>
          <p:cNvSpPr/>
          <p:nvPr/>
        </p:nvSpPr>
        <p:spPr>
          <a:xfrm rot="5400000">
            <a:off x="1360210" y="4173846"/>
            <a:ext cx="443462" cy="308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A0C79122-A6BF-4E2E-B52B-1B94F6E46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668" y="4596741"/>
            <a:ext cx="308442" cy="1143363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EC075850-EA79-4DB1-8588-DC61B8B0E43B}"/>
              </a:ext>
            </a:extLst>
          </p:cNvPr>
          <p:cNvSpPr/>
          <p:nvPr/>
        </p:nvSpPr>
        <p:spPr>
          <a:xfrm>
            <a:off x="2756091" y="3305306"/>
            <a:ext cx="1611116" cy="7335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Model</a:t>
            </a:r>
            <a:endParaRPr lang="zh-TW" altLang="en-US" sz="2800" dirty="0"/>
          </a:p>
        </p:txBody>
      </p:sp>
      <p:sp>
        <p:nvSpPr>
          <p:cNvPr id="46" name="箭號: 向右 45">
            <a:extLst>
              <a:ext uri="{FF2B5EF4-FFF2-40B4-BE49-F238E27FC236}">
                <a16:creationId xmlns:a16="http://schemas.microsoft.com/office/drawing/2014/main" id="{C2024CFC-3BDE-4317-B8F5-9DCF8FF3A032}"/>
              </a:ext>
            </a:extLst>
          </p:cNvPr>
          <p:cNvSpPr/>
          <p:nvPr/>
        </p:nvSpPr>
        <p:spPr>
          <a:xfrm rot="5400000">
            <a:off x="3339918" y="2900440"/>
            <a:ext cx="443462" cy="308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箭號: 向右 46">
            <a:extLst>
              <a:ext uri="{FF2B5EF4-FFF2-40B4-BE49-F238E27FC236}">
                <a16:creationId xmlns:a16="http://schemas.microsoft.com/office/drawing/2014/main" id="{71B0EB42-D5F4-437A-9831-5F9706894BA5}"/>
              </a:ext>
            </a:extLst>
          </p:cNvPr>
          <p:cNvSpPr/>
          <p:nvPr/>
        </p:nvSpPr>
        <p:spPr>
          <a:xfrm rot="5400000">
            <a:off x="3341396" y="4173846"/>
            <a:ext cx="443462" cy="308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2" name="圖片 51">
            <a:extLst>
              <a:ext uri="{FF2B5EF4-FFF2-40B4-BE49-F238E27FC236}">
                <a16:creationId xmlns:a16="http://schemas.microsoft.com/office/drawing/2014/main" id="{BC9C1A0F-5C93-41F1-8D16-68262D2A9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050" y="4596741"/>
            <a:ext cx="308442" cy="1143363"/>
          </a:xfrm>
          <a:prstGeom prst="rect">
            <a:avLst/>
          </a:prstGeom>
        </p:spPr>
      </p:pic>
      <p:sp>
        <p:nvSpPr>
          <p:cNvPr id="53" name="矩形 52">
            <a:extLst>
              <a:ext uri="{FF2B5EF4-FFF2-40B4-BE49-F238E27FC236}">
                <a16:creationId xmlns:a16="http://schemas.microsoft.com/office/drawing/2014/main" id="{9B2D290D-F4C3-4788-8382-CD9C8B75044A}"/>
              </a:ext>
            </a:extLst>
          </p:cNvPr>
          <p:cNvSpPr/>
          <p:nvPr/>
        </p:nvSpPr>
        <p:spPr>
          <a:xfrm>
            <a:off x="4752473" y="3305306"/>
            <a:ext cx="1611116" cy="7335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Model</a:t>
            </a:r>
            <a:endParaRPr lang="zh-TW" altLang="en-US" sz="2800" dirty="0"/>
          </a:p>
        </p:txBody>
      </p:sp>
      <p:sp>
        <p:nvSpPr>
          <p:cNvPr id="54" name="箭號: 向右 53">
            <a:extLst>
              <a:ext uri="{FF2B5EF4-FFF2-40B4-BE49-F238E27FC236}">
                <a16:creationId xmlns:a16="http://schemas.microsoft.com/office/drawing/2014/main" id="{A7B35D39-16C1-4B4B-9390-8FDA48E80B31}"/>
              </a:ext>
            </a:extLst>
          </p:cNvPr>
          <p:cNvSpPr/>
          <p:nvPr/>
        </p:nvSpPr>
        <p:spPr>
          <a:xfrm rot="5400000">
            <a:off x="5336300" y="2900440"/>
            <a:ext cx="443462" cy="308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箭號: 向右 54">
            <a:extLst>
              <a:ext uri="{FF2B5EF4-FFF2-40B4-BE49-F238E27FC236}">
                <a16:creationId xmlns:a16="http://schemas.microsoft.com/office/drawing/2014/main" id="{E18B5B76-D04E-41EB-A1DC-73DEAF0460B8}"/>
              </a:ext>
            </a:extLst>
          </p:cNvPr>
          <p:cNvSpPr/>
          <p:nvPr/>
        </p:nvSpPr>
        <p:spPr>
          <a:xfrm rot="5400000">
            <a:off x="5337778" y="4173846"/>
            <a:ext cx="443462" cy="308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4" name="圖片 63">
            <a:extLst>
              <a:ext uri="{FF2B5EF4-FFF2-40B4-BE49-F238E27FC236}">
                <a16:creationId xmlns:a16="http://schemas.microsoft.com/office/drawing/2014/main" id="{B5918154-4391-4F4E-AC8B-396F9083C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295" y="4591216"/>
            <a:ext cx="308442" cy="1143363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702ACA31-1E38-4012-A5C6-7B1A8E8E35F2}"/>
              </a:ext>
            </a:extLst>
          </p:cNvPr>
          <p:cNvSpPr/>
          <p:nvPr/>
        </p:nvSpPr>
        <p:spPr>
          <a:xfrm>
            <a:off x="6671718" y="3299781"/>
            <a:ext cx="1611116" cy="7335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Model</a:t>
            </a:r>
            <a:endParaRPr lang="zh-TW" altLang="en-US" sz="2800" dirty="0"/>
          </a:p>
        </p:txBody>
      </p:sp>
      <p:sp>
        <p:nvSpPr>
          <p:cNvPr id="66" name="箭號: 向右 65">
            <a:extLst>
              <a:ext uri="{FF2B5EF4-FFF2-40B4-BE49-F238E27FC236}">
                <a16:creationId xmlns:a16="http://schemas.microsoft.com/office/drawing/2014/main" id="{3B811904-0008-402D-9AAB-C6B7A09A682A}"/>
              </a:ext>
            </a:extLst>
          </p:cNvPr>
          <p:cNvSpPr/>
          <p:nvPr/>
        </p:nvSpPr>
        <p:spPr>
          <a:xfrm rot="5400000">
            <a:off x="7255545" y="2894915"/>
            <a:ext cx="443462" cy="308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箭號: 向右 66">
            <a:extLst>
              <a:ext uri="{FF2B5EF4-FFF2-40B4-BE49-F238E27FC236}">
                <a16:creationId xmlns:a16="http://schemas.microsoft.com/office/drawing/2014/main" id="{8B372C9F-7100-42E7-BE20-9EE86CB6DA78}"/>
              </a:ext>
            </a:extLst>
          </p:cNvPr>
          <p:cNvSpPr/>
          <p:nvPr/>
        </p:nvSpPr>
        <p:spPr>
          <a:xfrm rot="5400000">
            <a:off x="7257023" y="4168321"/>
            <a:ext cx="443462" cy="308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E287486A-96DC-4442-B4D7-DA11838B8E84}"/>
              </a:ext>
            </a:extLst>
          </p:cNvPr>
          <p:cNvSpPr txBox="1"/>
          <p:nvPr/>
        </p:nvSpPr>
        <p:spPr>
          <a:xfrm>
            <a:off x="716292" y="5735087"/>
            <a:ext cx="7580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In the following discussion, </a:t>
            </a:r>
          </a:p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assume that we already get the segmentation.  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C5A73282-B10D-4438-923A-AC3ECDA8500E}"/>
              </a:ext>
            </a:extLst>
          </p:cNvPr>
          <p:cNvSpPr txBox="1"/>
          <p:nvPr/>
        </p:nvSpPr>
        <p:spPr>
          <a:xfrm>
            <a:off x="718005" y="1444141"/>
            <a:ext cx="638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0000FF"/>
                </a:solidFill>
              </a:rPr>
              <a:t>There are lots of segmentation approaches.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0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Sequence-to-sequence </a:t>
            </a:r>
            <a:br>
              <a:rPr lang="en-US" altLang="zh-TW" dirty="0"/>
            </a:br>
            <a:r>
              <a:rPr lang="en-US" altLang="zh-TW" dirty="0"/>
              <a:t>Auto-encoder</a:t>
            </a:r>
            <a:endParaRPr lang="zh-TW" altLang="en-US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4097586" y="622079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audio segment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4070540" y="564911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acoustic features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855793" y="6030375"/>
            <a:ext cx="3279729" cy="680810"/>
            <a:chOff x="4005606" y="5533027"/>
            <a:chExt cx="1757324" cy="929291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群組 2"/>
          <p:cNvGrpSpPr/>
          <p:nvPr/>
        </p:nvGrpSpPr>
        <p:grpSpPr>
          <a:xfrm>
            <a:off x="919612" y="4010474"/>
            <a:ext cx="3200563" cy="1353207"/>
            <a:chOff x="919612" y="4010474"/>
            <a:chExt cx="3200563" cy="1353207"/>
          </a:xfrm>
        </p:grpSpPr>
        <p:sp>
          <p:nvSpPr>
            <p:cNvPr id="34" name="矩形 33"/>
            <p:cNvSpPr/>
            <p:nvPr/>
          </p:nvSpPr>
          <p:spPr>
            <a:xfrm>
              <a:off x="919612" y="4015212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853136" y="4015212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36" name="直線單箭頭接點 35"/>
            <p:cNvCxnSpPr/>
            <p:nvPr/>
          </p:nvCxnSpPr>
          <p:spPr>
            <a:xfrm flipV="1">
              <a:off x="1133986" y="4733681"/>
              <a:ext cx="0" cy="630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>
              <a:off x="1381278" y="4342079"/>
              <a:ext cx="47895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/>
            <p:nvPr/>
          </p:nvCxnSpPr>
          <p:spPr>
            <a:xfrm flipV="1">
              <a:off x="2083121" y="4733604"/>
              <a:ext cx="0" cy="630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/>
            <p:nvPr/>
          </p:nvCxnSpPr>
          <p:spPr>
            <a:xfrm flipV="1">
              <a:off x="2963214" y="4733604"/>
              <a:ext cx="0" cy="630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 flipV="1">
              <a:off x="3870852" y="4733604"/>
              <a:ext cx="0" cy="630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2753191" y="4010474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54" name="直線單箭頭接點 53"/>
            <p:cNvCxnSpPr/>
            <p:nvPr/>
          </p:nvCxnSpPr>
          <p:spPr>
            <a:xfrm>
              <a:off x="2327553" y="4342079"/>
              <a:ext cx="42563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>
            <a:xfrm>
              <a:off x="3655022" y="4039172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64" name="直線單箭頭接點 63"/>
            <p:cNvCxnSpPr/>
            <p:nvPr/>
          </p:nvCxnSpPr>
          <p:spPr>
            <a:xfrm>
              <a:off x="3212385" y="4325613"/>
              <a:ext cx="442637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文字方塊 64"/>
          <p:cNvSpPr txBox="1"/>
          <p:nvPr/>
        </p:nvSpPr>
        <p:spPr>
          <a:xfrm rot="5400000">
            <a:off x="686922" y="5629064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6" name="文字方塊 65"/>
          <p:cNvSpPr txBox="1"/>
          <p:nvPr/>
        </p:nvSpPr>
        <p:spPr>
          <a:xfrm rot="5400000">
            <a:off x="1587936" y="5629064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7" name="文字方塊 66"/>
          <p:cNvSpPr txBox="1"/>
          <p:nvPr/>
        </p:nvSpPr>
        <p:spPr>
          <a:xfrm rot="5400000">
            <a:off x="2488950" y="5629064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8" name="文字方塊 67"/>
          <p:cNvSpPr txBox="1"/>
          <p:nvPr/>
        </p:nvSpPr>
        <p:spPr>
          <a:xfrm rot="5400000">
            <a:off x="3389965" y="5629064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37683" y="3725947"/>
            <a:ext cx="3547793" cy="140196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902679" y="5619759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1796932" y="5609533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2660082" y="5625840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3582344" y="5619759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4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1388894" y="317487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RNN Encoder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634320" y="780746"/>
            <a:ext cx="4509680" cy="1143363"/>
            <a:chOff x="4634320" y="780746"/>
            <a:chExt cx="4509680" cy="1143363"/>
          </a:xfrm>
        </p:grpSpPr>
        <p:grpSp>
          <p:nvGrpSpPr>
            <p:cNvPr id="77" name="群組 76"/>
            <p:cNvGrpSpPr/>
            <p:nvPr/>
          </p:nvGrpSpPr>
          <p:grpSpPr>
            <a:xfrm>
              <a:off x="4634320" y="1048490"/>
              <a:ext cx="1764703" cy="754386"/>
              <a:chOff x="4005606" y="5533027"/>
              <a:chExt cx="1757324" cy="929291"/>
            </a:xfrm>
          </p:grpSpPr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8926" y="780746"/>
              <a:ext cx="308442" cy="1143363"/>
            </a:xfrm>
            <a:prstGeom prst="rect">
              <a:avLst/>
            </a:prstGeom>
          </p:spPr>
        </p:pic>
        <p:sp>
          <p:nvSpPr>
            <p:cNvPr id="82" name="向右箭號 81"/>
            <p:cNvSpPr/>
            <p:nvPr/>
          </p:nvSpPr>
          <p:spPr>
            <a:xfrm>
              <a:off x="6501377" y="1287819"/>
              <a:ext cx="1134879" cy="27523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8027368" y="1115345"/>
              <a:ext cx="1116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vector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4826781" y="4111246"/>
            <a:ext cx="32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vector we want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178551" y="2009069"/>
            <a:ext cx="645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We use </a:t>
            </a:r>
            <a:r>
              <a:rPr kumimoji="0" lang="en-US" altLang="zh-TW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sequence-to-sequence auto-encoder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here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5" name="圖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671" y="3711801"/>
            <a:ext cx="308442" cy="1143363"/>
          </a:xfrm>
          <a:prstGeom prst="rect">
            <a:avLst/>
          </a:prstGeom>
        </p:spPr>
      </p:pic>
      <p:cxnSp>
        <p:nvCxnSpPr>
          <p:cNvPr id="46" name="直線單箭頭接點 45"/>
          <p:cNvCxnSpPr>
            <a:cxnSpLocks/>
            <a:endCxn id="45" idx="1"/>
          </p:cNvCxnSpPr>
          <p:nvPr/>
        </p:nvCxnSpPr>
        <p:spPr>
          <a:xfrm flipV="1">
            <a:off x="4119354" y="4283483"/>
            <a:ext cx="76531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1178551" y="2477485"/>
            <a:ext cx="4765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training is unsupervised. 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9941C78C-CB78-49E7-A9F6-2E60F98DFAF7}"/>
              </a:ext>
            </a:extLst>
          </p:cNvPr>
          <p:cNvSpPr txBox="1"/>
          <p:nvPr/>
        </p:nvSpPr>
        <p:spPr>
          <a:xfrm>
            <a:off x="3866156" y="1554579"/>
            <a:ext cx="349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audio segment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01" grpId="0"/>
      <p:bldP spid="65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/>
      <p:bldP spid="73" grpId="0"/>
      <p:bldP spid="74" grpId="0"/>
      <p:bldP spid="75" grpId="0"/>
      <p:bldP spid="14" grpId="0"/>
      <p:bldP spid="21" grpId="0"/>
      <p:bldP spid="4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</TotalTime>
  <Words>1314</Words>
  <Application>Microsoft Office PowerPoint</Application>
  <PresentationFormat>如螢幕大小 (4:3)</PresentationFormat>
  <Paragraphs>344</Paragraphs>
  <Slides>32</Slides>
  <Notes>15</Notes>
  <HiddenSlides>0</HiddenSlides>
  <MMClips>8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32</vt:i4>
      </vt:variant>
    </vt:vector>
  </HeadingPairs>
  <TitlesOfParts>
    <vt:vector size="44" baseType="lpstr">
      <vt:lpstr>Lucida Grande</vt:lpstr>
      <vt:lpstr>新細明體</vt:lpstr>
      <vt:lpstr>Arial</vt:lpstr>
      <vt:lpstr>Bookman Old Style</vt:lpstr>
      <vt:lpstr>Calibri</vt:lpstr>
      <vt:lpstr>Calibri Light</vt:lpstr>
      <vt:lpstr>Cambria Math</vt:lpstr>
      <vt:lpstr>Courier New</vt:lpstr>
      <vt:lpstr>Rockwell</vt:lpstr>
      <vt:lpstr>Times New Roman</vt:lpstr>
      <vt:lpstr>Office 佈景主題</vt:lpstr>
      <vt:lpstr>Damask</vt:lpstr>
      <vt:lpstr>Language Transfer of  Audio Word2Vec: </vt:lpstr>
      <vt:lpstr>Outline</vt:lpstr>
      <vt:lpstr>Audio Word to Vector</vt:lpstr>
      <vt:lpstr>Audio Word to Vector</vt:lpstr>
      <vt:lpstr>Language Transfer</vt:lpstr>
      <vt:lpstr>Language Transfer</vt:lpstr>
      <vt:lpstr>Outline</vt:lpstr>
      <vt:lpstr>Audio Word to Vector</vt:lpstr>
      <vt:lpstr>Sequence-to-sequence  Auto-encoder</vt:lpstr>
      <vt:lpstr>Sequence-to-sequence  Auto-encoder</vt:lpstr>
      <vt:lpstr>What does machine learn?</vt:lpstr>
      <vt:lpstr>Outline</vt:lpstr>
      <vt:lpstr>Language Transfer</vt:lpstr>
      <vt:lpstr>Experimental Setup</vt:lpstr>
      <vt:lpstr>Experimental Setup - Corpus</vt:lpstr>
      <vt:lpstr>Phonetic Information</vt:lpstr>
      <vt:lpstr>Phonetic Information</vt:lpstr>
      <vt:lpstr>Phonetic Information</vt:lpstr>
      <vt:lpstr>Visualization</vt:lpstr>
      <vt:lpstr>Visualization</vt:lpstr>
      <vt:lpstr>Outline</vt:lpstr>
      <vt:lpstr>Query-by-example  Spoken Term Detection</vt:lpstr>
      <vt:lpstr>Query-by-example  Spoken Term Detection</vt:lpstr>
      <vt:lpstr>Query-by-example  Spoken Term Detection</vt:lpstr>
      <vt:lpstr>Query-by-Example STD</vt:lpstr>
      <vt:lpstr>Query-by-Example STD ─ English</vt:lpstr>
      <vt:lpstr>PowerPoint 簡報</vt:lpstr>
      <vt:lpstr>PowerPoint 簡報</vt:lpstr>
      <vt:lpstr>PowerPoint 簡報</vt:lpstr>
      <vt:lpstr>Outline</vt:lpstr>
      <vt:lpstr>Concluding Remarks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81</cp:revision>
  <dcterms:created xsi:type="dcterms:W3CDTF">2018-04-01T02:09:11Z</dcterms:created>
  <dcterms:modified xsi:type="dcterms:W3CDTF">2018-04-18T14:25:07Z</dcterms:modified>
</cp:coreProperties>
</file>