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86" r:id="rId4"/>
    <p:sldId id="287" r:id="rId5"/>
    <p:sldId id="261" r:id="rId6"/>
    <p:sldId id="278" r:id="rId7"/>
    <p:sldId id="279" r:id="rId8"/>
    <p:sldId id="264" r:id="rId9"/>
    <p:sldId id="281" r:id="rId10"/>
    <p:sldId id="284" r:id="rId11"/>
    <p:sldId id="265" r:id="rId12"/>
    <p:sldId id="259" r:id="rId13"/>
    <p:sldId id="260" r:id="rId14"/>
    <p:sldId id="266" r:id="rId15"/>
    <p:sldId id="271" r:id="rId16"/>
    <p:sldId id="282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80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Clustering improves with more audio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30 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Sheet2!$B$1:$C$1</c:f>
              <c:strCache>
                <c:ptCount val="2"/>
                <c:pt idx="0">
                  <c:v>2 speakers</c:v>
                </c:pt>
                <c:pt idx="1">
                  <c:v>1 speaker</c:v>
                </c:pt>
              </c:strCache>
            </c:strRef>
          </c:cat>
          <c:val>
            <c:numRef>
              <c:f>Sheet2!$B$2:$C$2</c:f>
              <c:numCache>
                <c:formatCode>0.00%</c:formatCode>
                <c:ptCount val="2"/>
                <c:pt idx="0">
                  <c:v>0.108</c:v>
                </c:pt>
                <c:pt idx="1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2-4AF7-99D6-45950DC5ED94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60 sec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Sheet2!$B$1:$C$1</c:f>
              <c:strCache>
                <c:ptCount val="2"/>
                <c:pt idx="0">
                  <c:v>2 speakers</c:v>
                </c:pt>
                <c:pt idx="1">
                  <c:v>1 speaker</c:v>
                </c:pt>
              </c:strCache>
            </c:strRef>
          </c:cat>
          <c:val>
            <c:numRef>
              <c:f>Sheet2!$B$3:$C$3</c:f>
              <c:numCache>
                <c:formatCode>0.00%</c:formatCode>
                <c:ptCount val="2"/>
                <c:pt idx="0">
                  <c:v>5.6000000000000001E-2</c:v>
                </c:pt>
                <c:pt idx="1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2-4AF7-99D6-45950DC5ED94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120 sec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Sheet2!$B$1:$C$1</c:f>
              <c:strCache>
                <c:ptCount val="2"/>
                <c:pt idx="0">
                  <c:v>2 speakers</c:v>
                </c:pt>
                <c:pt idx="1">
                  <c:v>1 speaker</c:v>
                </c:pt>
              </c:strCache>
            </c:strRef>
          </c:cat>
          <c:val>
            <c:numRef>
              <c:f>Sheet2!$B$4:$C$4</c:f>
              <c:numCache>
                <c:formatCode>0.00%</c:formatCode>
                <c:ptCount val="2"/>
                <c:pt idx="0">
                  <c:v>4.8000000000000001E-2</c:v>
                </c:pt>
                <c:pt idx="1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2-4AF7-99D6-45950DC5ED94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300 sec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Sheet2!$B$1:$C$1</c:f>
              <c:strCache>
                <c:ptCount val="2"/>
                <c:pt idx="0">
                  <c:v>2 speakers</c:v>
                </c:pt>
                <c:pt idx="1">
                  <c:v>1 speaker</c:v>
                </c:pt>
              </c:strCache>
            </c:strRef>
          </c:cat>
          <c:val>
            <c:numRef>
              <c:f>Sheet2!$B$5:$C$5</c:f>
              <c:numCache>
                <c:formatCode>0.00%</c:formatCode>
                <c:ptCount val="2"/>
                <c:pt idx="0">
                  <c:v>3.4000000000000002E-2</c:v>
                </c:pt>
                <c:pt idx="1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A2-4AF7-99D6-45950DC5ED94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600 sec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Sheet2!$B$1:$C$1</c:f>
              <c:strCache>
                <c:ptCount val="2"/>
                <c:pt idx="0">
                  <c:v>2 speakers</c:v>
                </c:pt>
                <c:pt idx="1">
                  <c:v>1 speaker</c:v>
                </c:pt>
              </c:strCache>
            </c:strRef>
          </c:cat>
          <c:val>
            <c:numRef>
              <c:f>Sheet2!$B$6:$C$6</c:f>
              <c:numCache>
                <c:formatCode>0.00%</c:formatCode>
                <c:ptCount val="2"/>
                <c:pt idx="0">
                  <c:v>2.3E-2</c:v>
                </c:pt>
                <c:pt idx="1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A2-4AF7-99D6-45950DC5E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3254168"/>
        <c:axId val="706287040"/>
      </c:barChart>
      <c:catAx>
        <c:axId val="70325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287040"/>
        <c:crosses val="autoZero"/>
        <c:auto val="1"/>
        <c:lblAlgn val="ctr"/>
        <c:lblOffset val="100"/>
        <c:noMultiLvlLbl val="0"/>
      </c:catAx>
      <c:valAx>
        <c:axId val="7062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SPK Error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25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2097-D0BD-4260-97A5-EB80BD6A3C9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D734-210D-4150-95E5-03DA8894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D734-210D-4150-95E5-03DA8894F8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9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D734-210D-4150-95E5-03DA8894F8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4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3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60AE-6D4D-48B8-B5C7-8F9F0A67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4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SPEAKER DIARIZATION: </a:t>
            </a:r>
            <a:br>
              <a:rPr lang="en-US" sz="4000" dirty="0"/>
            </a:br>
            <a:r>
              <a:rPr lang="en-US" sz="3200" dirty="0"/>
              <a:t>A PERSPECTIVE ON CHALLENGES AND OPPORTUNITIES</a:t>
            </a:r>
            <a:br>
              <a:rPr lang="en-US" sz="3200" dirty="0"/>
            </a:br>
            <a:r>
              <a:rPr lang="en-US" sz="3200" dirty="0"/>
              <a:t>FROM THEORY TO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Kenneth Church, </a:t>
            </a:r>
            <a:r>
              <a:rPr lang="en-US" sz="3200" dirty="0" err="1"/>
              <a:t>Weizhong</a:t>
            </a:r>
            <a:r>
              <a:rPr lang="en-US" sz="3200" dirty="0"/>
              <a:t> Zhu, Josef </a:t>
            </a:r>
            <a:r>
              <a:rPr lang="en-US" sz="3200" dirty="0" err="1"/>
              <a:t>Vopicka</a:t>
            </a:r>
            <a:r>
              <a:rPr lang="en-US" sz="3200" dirty="0"/>
              <a:t>, Jason </a:t>
            </a:r>
            <a:r>
              <a:rPr lang="en-US" sz="3200" dirty="0" err="1"/>
              <a:t>Pelecanos</a:t>
            </a:r>
            <a:r>
              <a:rPr lang="en-US" sz="3200" dirty="0"/>
              <a:t>, </a:t>
            </a:r>
            <a:r>
              <a:rPr lang="en-US" sz="3200" dirty="0" err="1"/>
              <a:t>Dimitrios</a:t>
            </a:r>
            <a:r>
              <a:rPr lang="en-US" sz="3200" dirty="0"/>
              <a:t> </a:t>
            </a:r>
            <a:r>
              <a:rPr lang="en-US" sz="3200" dirty="0" err="1"/>
              <a:t>Dimitriadis</a:t>
            </a:r>
            <a:r>
              <a:rPr lang="en-US" sz="3200" dirty="0"/>
              <a:t>, Petr </a:t>
            </a:r>
            <a:r>
              <a:rPr lang="en-US" sz="3200" dirty="0" err="1"/>
              <a:t>Fousek</a:t>
            </a:r>
            <a:endParaRPr lang="en-US" sz="3200" dirty="0"/>
          </a:p>
          <a:p>
            <a:r>
              <a:rPr lang="en-US" sz="3200" dirty="0"/>
              <a:t>IBM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2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70224" cy="1325563"/>
          </a:xfrm>
        </p:spPr>
        <p:txBody>
          <a:bodyPr/>
          <a:lstStyle/>
          <a:p>
            <a:r>
              <a:rPr lang="en-US" dirty="0"/>
              <a:t>Standard metrics sound better than they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2403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we have 2 speakers</a:t>
            </a:r>
          </a:p>
          <a:p>
            <a:pPr lvl="1"/>
            <a:r>
              <a:rPr lang="en-US" dirty="0"/>
              <a:t>where gold has p seconds for S1</a:t>
            </a:r>
          </a:p>
          <a:p>
            <a:pPr lvl="1"/>
            <a:r>
              <a:rPr lang="en-US" dirty="0"/>
              <a:t>and q seconds for S2</a:t>
            </a:r>
          </a:p>
          <a:p>
            <a:pPr lvl="1"/>
            <a:r>
              <a:rPr lang="en-US" dirty="0"/>
              <a:t>and s seconds of silence</a:t>
            </a:r>
          </a:p>
          <a:p>
            <a:r>
              <a:rPr lang="en-US" dirty="0"/>
              <a:t>Consider a simple </a:t>
            </a:r>
            <a:r>
              <a:rPr lang="en-US" dirty="0" err="1"/>
              <a:t>diarization</a:t>
            </a:r>
            <a:r>
              <a:rPr lang="en-US" dirty="0"/>
              <a:t> baseline</a:t>
            </a:r>
          </a:p>
          <a:p>
            <a:pPr lvl="1"/>
            <a:r>
              <a:rPr lang="en-US" dirty="0"/>
              <a:t>Assign all speech to S1</a:t>
            </a:r>
          </a:p>
          <a:p>
            <a:r>
              <a:rPr lang="en-US" dirty="0"/>
              <a:t>Then </a:t>
            </a:r>
            <a:r>
              <a:rPr lang="en-US" dirty="0" err="1"/>
              <a:t>spk</a:t>
            </a:r>
            <a:r>
              <a:rPr lang="en-US" dirty="0"/>
              <a:t> ≤ min(</a:t>
            </a:r>
            <a:r>
              <a:rPr lang="en-US" dirty="0" err="1"/>
              <a:t>p,q</a:t>
            </a:r>
            <a:r>
              <a:rPr lang="en-US" dirty="0"/>
              <a:t>)/(</a:t>
            </a:r>
            <a:r>
              <a:rPr lang="en-US" dirty="0" err="1"/>
              <a:t>p+q+s</a:t>
            </a:r>
            <a:r>
              <a:rPr lang="en-US" dirty="0"/>
              <a:t>) &lt;&lt; 50%</a:t>
            </a:r>
          </a:p>
          <a:p>
            <a:pPr lvl="1"/>
            <a:r>
              <a:rPr lang="en-US" dirty="0" err="1"/>
              <a:t>spk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0 as s  ∞</a:t>
            </a:r>
          </a:p>
          <a:p>
            <a:pPr lvl="1"/>
            <a:r>
              <a:rPr lang="en-US" dirty="0" err="1"/>
              <a:t>spk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0 as SAD errors  ∞</a:t>
            </a:r>
          </a:p>
          <a:p>
            <a:r>
              <a:rPr lang="en-US" dirty="0">
                <a:sym typeface="Wingdings" panose="05000000000000000000" pitchFamily="2" charset="2"/>
              </a:rPr>
              <a:t>For example,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spk</a:t>
            </a:r>
            <a:r>
              <a:rPr lang="en-US" dirty="0">
                <a:sym typeface="Wingdings" panose="05000000000000000000" pitchFamily="2" charset="2"/>
              </a:rPr>
              <a:t> ≈ 10% sounds better than it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37" y="125810"/>
            <a:ext cx="4947548" cy="62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2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Methods: Offline &amp; Greedy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previously published methods: Offline &amp; Online</a:t>
            </a:r>
          </a:p>
          <a:p>
            <a:r>
              <a:rPr lang="en-US" dirty="0"/>
              <a:t>In general: offline performance &gt;&gt; online (less speaker error)</a:t>
            </a:r>
          </a:p>
          <a:p>
            <a:pPr lvl="1"/>
            <a:r>
              <a:rPr lang="en-US" dirty="0"/>
              <a:t>But users like to see results in real time (before the end of the speech)</a:t>
            </a:r>
          </a:p>
          <a:p>
            <a:r>
              <a:rPr lang="en-US" dirty="0"/>
              <a:t>Previously published a greedy online algorithm</a:t>
            </a:r>
          </a:p>
          <a:p>
            <a:pPr lvl="1"/>
            <a:r>
              <a:rPr lang="en-US" dirty="0"/>
              <a:t>that worked well on </a:t>
            </a:r>
            <a:r>
              <a:rPr lang="en-US" dirty="0" err="1"/>
              <a:t>Callhome</a:t>
            </a:r>
            <a:endParaRPr lang="en-US" dirty="0"/>
          </a:p>
          <a:p>
            <a:pPr lvl="1"/>
            <a:r>
              <a:rPr lang="en-US" dirty="0"/>
              <a:t>but not so well on IBM Call Center Data</a:t>
            </a:r>
          </a:p>
          <a:p>
            <a:pPr lvl="1"/>
            <a:r>
              <a:rPr lang="en-US" dirty="0"/>
              <a:t>because of violations of </a:t>
            </a:r>
            <a:r>
              <a:rPr lang="en-US" i="1" dirty="0"/>
              <a:t>warm-up assumption </a:t>
            </a:r>
            <a:r>
              <a:rPr lang="en-US" dirty="0"/>
              <a:t>(next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 Assumption: </a:t>
            </a:r>
            <a:br>
              <a:rPr lang="en-US" dirty="0"/>
            </a:br>
            <a:r>
              <a:rPr lang="en-US" dirty="0"/>
              <a:t>Beginning of call ≈ End of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previously published method depended on a warm-up period</a:t>
            </a:r>
          </a:p>
          <a:p>
            <a:r>
              <a:rPr lang="en-US" dirty="0"/>
              <a:t>Call center calls often start with a tone</a:t>
            </a:r>
          </a:p>
          <a:p>
            <a:pPr lvl="1"/>
            <a:r>
              <a:rPr lang="en-US" dirty="0"/>
              <a:t>followed by a computer voice (explaining to agent what happened in IVR)</a:t>
            </a:r>
          </a:p>
          <a:p>
            <a:pPr lvl="1"/>
            <a:r>
              <a:rPr lang="en-US" dirty="0"/>
              <a:t>The tone and the computer voice will not be heard again</a:t>
            </a:r>
          </a:p>
          <a:p>
            <a:r>
              <a:rPr lang="en-US" dirty="0"/>
              <a:t>Many calls end with a transfer</a:t>
            </a:r>
          </a:p>
          <a:p>
            <a:pPr lvl="1"/>
            <a:r>
              <a:rPr lang="en-US" dirty="0"/>
              <a:t>the first agent to talk may not be the last agent to talk</a:t>
            </a:r>
          </a:p>
          <a:p>
            <a:r>
              <a:rPr lang="en-US" dirty="0"/>
              <a:t>Many calls involve long holds</a:t>
            </a:r>
          </a:p>
          <a:p>
            <a:pPr lvl="1"/>
            <a:r>
              <a:rPr lang="en-US" dirty="0"/>
              <a:t>with one or more recorded/synthesized voices</a:t>
            </a:r>
          </a:p>
          <a:p>
            <a:r>
              <a:rPr lang="en-US" dirty="0"/>
              <a:t>These issues motivated us to propose a new alternative:</a:t>
            </a:r>
          </a:p>
          <a:p>
            <a:pPr lvl="1"/>
            <a:r>
              <a:rPr lang="en-US" dirty="0"/>
              <a:t>Prefix Method: avoids undesirable warmup assumption</a:t>
            </a:r>
          </a:p>
          <a:p>
            <a:pPr lvl="1"/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9000780" y="87527"/>
            <a:ext cx="3092068" cy="1036036"/>
          </a:xfrm>
          <a:prstGeom prst="wedgeRectCallout">
            <a:avLst>
              <a:gd name="adj1" fmla="val 12372"/>
              <a:gd name="adj2" fmla="val 283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ASR </a:t>
            </a:r>
            <a:r>
              <a:rPr lang="en-US" sz="2800" dirty="0">
                <a:sym typeface="Wingdings" panose="05000000000000000000" pitchFamily="2" charset="2"/>
              </a:rPr>
              <a:t> Jericho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Gold  </a:t>
            </a:r>
            <a:r>
              <a:rPr lang="en-US" sz="2800" dirty="0"/>
              <a:t>&lt;prompt&gt;</a:t>
            </a:r>
          </a:p>
        </p:txBody>
      </p:sp>
      <p:pic>
        <p:nvPicPr>
          <p:cNvPr id="8" name="call_center_start_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1312" y="3696494"/>
            <a:ext cx="609600" cy="6096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56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Proposed Prefix Method (next slide)</a:t>
            </a:r>
            <a:br>
              <a:rPr lang="en-US" sz="4000" dirty="0"/>
            </a:br>
            <a:r>
              <a:rPr lang="en-US" sz="4000" dirty="0"/>
              <a:t>Replace greedy heuristics with non-determinism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699142"/>
            <a:ext cx="10515600" cy="2995613"/>
          </a:xfrm>
        </p:spPr>
        <p:txBody>
          <a:bodyPr/>
          <a:lstStyle/>
          <a:p>
            <a:r>
              <a:rPr lang="en-US" sz="3200" dirty="0"/>
              <a:t>Performance: sorted from best to worst</a:t>
            </a:r>
          </a:p>
          <a:p>
            <a:pPr lvl="1"/>
            <a:r>
              <a:rPr lang="en-US" sz="2800" dirty="0"/>
              <a:t>Offline &gt;&gt; Left-to-Right (L2R) Online</a:t>
            </a:r>
          </a:p>
          <a:p>
            <a:pPr lvl="1"/>
            <a:r>
              <a:rPr lang="en-US" sz="2800" dirty="0"/>
              <a:t>Non-determinism (Prefix) P &gt;&gt; Greedy</a:t>
            </a:r>
          </a:p>
          <a:p>
            <a:pPr lvl="2"/>
            <a:r>
              <a:rPr lang="en-US" sz="2400" dirty="0"/>
              <a:t>More important for Call Center Data than </a:t>
            </a:r>
            <a:r>
              <a:rPr lang="en-US" sz="2400" dirty="0" err="1"/>
              <a:t>Callhome</a:t>
            </a:r>
            <a:endParaRPr lang="en-US" sz="2400" dirty="0"/>
          </a:p>
          <a:p>
            <a:pPr lvl="2"/>
            <a:r>
              <a:rPr lang="en-US" sz="2400" dirty="0"/>
              <a:t>Call Center Data has more violations of warm-up assumption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9224"/>
            <a:ext cx="7488354" cy="1889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8584" y="2895601"/>
            <a:ext cx="542073" cy="585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9297538" y="1940575"/>
            <a:ext cx="2259155" cy="1181100"/>
          </a:xfrm>
          <a:prstGeom prst="wedgeRectCallout">
            <a:avLst>
              <a:gd name="adj1" fmla="val -75960"/>
              <a:gd name="adj2" fmla="val 53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Less speaker error (</a:t>
            </a:r>
            <a:r>
              <a:rPr lang="en-US" sz="2400" dirty="0" err="1"/>
              <a:t>spk</a:t>
            </a:r>
            <a:r>
              <a:rPr lang="en-US" sz="2400" dirty="0"/>
              <a:t>) is better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94809" y="1940575"/>
            <a:ext cx="0" cy="15716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8153400" y="3580606"/>
            <a:ext cx="972018" cy="847898"/>
          </a:xfrm>
          <a:prstGeom prst="wedgeRectCallout">
            <a:avLst>
              <a:gd name="adj1" fmla="val -129455"/>
              <a:gd name="adj2" fmla="val -72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213%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83" y="365125"/>
            <a:ext cx="6489174" cy="1325563"/>
          </a:xfrm>
        </p:spPr>
        <p:txBody>
          <a:bodyPr>
            <a:noAutofit/>
          </a:bodyPr>
          <a:lstStyle/>
          <a:p>
            <a:r>
              <a:rPr lang="en-US" sz="5400" dirty="0"/>
              <a:t>Prefix Method:</a:t>
            </a:r>
            <a:br>
              <a:rPr lang="en-US" sz="2400" dirty="0"/>
            </a:br>
            <a:r>
              <a:rPr lang="en-US" sz="2800" dirty="0"/>
              <a:t>Greedy Heuristics </a:t>
            </a:r>
            <a:r>
              <a:rPr lang="en-US" sz="2800" dirty="0">
                <a:sym typeface="Wingdings" panose="05000000000000000000" pitchFamily="2" charset="2"/>
              </a:rPr>
              <a:t> Non-Determinism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166" y="220337"/>
            <a:ext cx="5284152" cy="5956626"/>
          </a:xfrm>
        </p:spPr>
        <p:txBody>
          <a:bodyPr/>
          <a:lstStyle/>
          <a:p>
            <a:r>
              <a:rPr lang="en-US" dirty="0"/>
              <a:t>After each turn, T[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Apply offline method to all turns seen thus far: T[1] … T[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Offline method returns a string of speaker labels: Prefix[</a:t>
            </a:r>
            <a:r>
              <a:rPr lang="en-US" dirty="0" err="1"/>
              <a:t>i</a:t>
            </a:r>
            <a:r>
              <a:rPr lang="en-US" dirty="0"/>
              <a:t>] = S[1] … 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Reconciliation: avoid flip-flopping</a:t>
            </a:r>
          </a:p>
          <a:p>
            <a:pPr lvl="1"/>
            <a:r>
              <a:rPr lang="en-US" dirty="0"/>
              <a:t>(next slide)</a:t>
            </a:r>
          </a:p>
          <a:p>
            <a:r>
              <a:rPr lang="en-US" dirty="0"/>
              <a:t>When necessary,</a:t>
            </a:r>
          </a:p>
          <a:p>
            <a:pPr lvl="1"/>
            <a:r>
              <a:rPr lang="en-US" dirty="0"/>
              <a:t>Output speaker labels, S</a:t>
            </a:r>
          </a:p>
          <a:p>
            <a:pPr lvl="1"/>
            <a:r>
              <a:rPr lang="en-US" dirty="0"/>
              <a:t>But stall as much as possible</a:t>
            </a:r>
          </a:p>
          <a:p>
            <a:pPr lvl="1"/>
            <a:r>
              <a:rPr lang="en-US" dirty="0"/>
              <a:t>Because offline performance improves over time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705"/>
          <a:stretch/>
        </p:blipFill>
        <p:spPr>
          <a:xfrm>
            <a:off x="1422094" y="1516622"/>
            <a:ext cx="5233012" cy="465487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661743" y="6238347"/>
            <a:ext cx="1508385" cy="571271"/>
          </a:xfrm>
          <a:prstGeom prst="wedgeRectCallout">
            <a:avLst>
              <a:gd name="adj1" fmla="val -24859"/>
              <a:gd name="adj2" fmla="val -90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S[1] … S[</a:t>
            </a:r>
            <a:r>
              <a:rPr lang="en-US" sz="2400" dirty="0" err="1"/>
              <a:t>i</a:t>
            </a:r>
            <a:r>
              <a:rPr lang="en-US" sz="2400" dirty="0"/>
              <a:t>]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14</a:t>
            </a:fld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9845415" y="2744807"/>
            <a:ext cx="1508385" cy="571271"/>
          </a:xfrm>
          <a:prstGeom prst="wedgeRectCallout">
            <a:avLst>
              <a:gd name="adj1" fmla="val -107391"/>
              <a:gd name="adj2" fmla="val -34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novelty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-1" y="3362554"/>
            <a:ext cx="1233889" cy="571271"/>
          </a:xfrm>
          <a:prstGeom prst="wedgeRectCallout">
            <a:avLst>
              <a:gd name="adj1" fmla="val 69549"/>
              <a:gd name="adj2" fmla="val -43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Prefix[</a:t>
            </a:r>
            <a:r>
              <a:rPr lang="en-US" sz="2400" dirty="0" err="1"/>
              <a:t>i</a:t>
            </a: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86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Reconciliation: Avoid undesirable flip-flopping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there is no speaker meaning to S1, S2, …</a:t>
            </a:r>
          </a:p>
          <a:p>
            <a:pPr lvl="1"/>
            <a:r>
              <a:rPr lang="en-US" dirty="0"/>
              <a:t>Speaker error is invariant to permutations of speaker labels</a:t>
            </a:r>
          </a:p>
          <a:p>
            <a:r>
              <a:rPr lang="en-US" dirty="0"/>
              <a:t>Thus, there is a risk of undesirable flip-flopping</a:t>
            </a:r>
          </a:p>
          <a:p>
            <a:pPr lvl="1"/>
            <a:r>
              <a:rPr lang="en-US" dirty="0"/>
              <a:t>That is, when we apply the offline method to two (overlapping) prefixes</a:t>
            </a:r>
          </a:p>
          <a:p>
            <a:pPr lvl="2"/>
            <a:r>
              <a:rPr lang="en-US" dirty="0"/>
              <a:t>The offline method might return different permutations of the labels</a:t>
            </a:r>
          </a:p>
          <a:p>
            <a:r>
              <a:rPr lang="en-US" dirty="0"/>
              <a:t>Reconciliation solution to flip-flopping:</a:t>
            </a:r>
          </a:p>
          <a:p>
            <a:pPr lvl="1"/>
            <a:r>
              <a:rPr lang="en-US" dirty="0"/>
              <a:t>Let P[</a:t>
            </a:r>
            <a:r>
              <a:rPr lang="en-US" dirty="0" err="1"/>
              <a:t>i</a:t>
            </a:r>
            <a:r>
              <a:rPr lang="en-US" dirty="0"/>
              <a:t>] be the offline output for the current turn</a:t>
            </a:r>
          </a:p>
          <a:p>
            <a:pPr lvl="1"/>
            <a:r>
              <a:rPr lang="en-US" dirty="0"/>
              <a:t>Consider all permutations of speaker labels, </a:t>
            </a:r>
            <a:r>
              <a:rPr lang="el-GR" dirty="0"/>
              <a:t>π</a:t>
            </a:r>
            <a:r>
              <a:rPr lang="en-US" dirty="0"/>
              <a:t>(Prefix[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Use the permutation that is most consistent with previous turn</a:t>
            </a:r>
          </a:p>
          <a:p>
            <a:pPr lvl="2"/>
            <a:r>
              <a:rPr lang="en-US" dirty="0"/>
              <a:t>Loss = </a:t>
            </a:r>
            <a:r>
              <a:rPr lang="en-US" dirty="0" err="1"/>
              <a:t>hamming_distance</a:t>
            </a:r>
            <a:r>
              <a:rPr lang="en-US" dirty="0"/>
              <a:t>(</a:t>
            </a:r>
            <a:r>
              <a:rPr lang="el-GR" dirty="0"/>
              <a:t>π</a:t>
            </a:r>
            <a:r>
              <a:rPr lang="en-US" dirty="0"/>
              <a:t>(Prefix[</a:t>
            </a:r>
            <a:r>
              <a:rPr lang="en-US" dirty="0" err="1"/>
              <a:t>i</a:t>
            </a:r>
            <a:r>
              <a:rPr lang="en-US" dirty="0"/>
              <a:t>]), Prefix[i-1]))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30E6-32BF-49EE-A381-5E69AA50F5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1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11464" r="8805" b="29269"/>
          <a:stretch/>
        </p:blipFill>
        <p:spPr>
          <a:xfrm>
            <a:off x="3110428" y="1106794"/>
            <a:ext cx="8416887" cy="511477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en-US" sz="3600" dirty="0"/>
              <a:t>Loss = </a:t>
            </a:r>
            <a:r>
              <a:rPr lang="en-US" sz="3600" dirty="0" err="1"/>
              <a:t>hamming_distance</a:t>
            </a:r>
            <a:r>
              <a:rPr lang="en-US" sz="3600" dirty="0"/>
              <a:t>(</a:t>
            </a:r>
            <a:r>
              <a:rPr lang="el-GR" sz="3600" dirty="0"/>
              <a:t>π</a:t>
            </a:r>
            <a:r>
              <a:rPr lang="en-US" sz="3600" dirty="0"/>
              <a:t>(Prefix[</a:t>
            </a:r>
            <a:r>
              <a:rPr lang="en-US" sz="3600" dirty="0" err="1"/>
              <a:t>i</a:t>
            </a:r>
            <a:r>
              <a:rPr lang="en-US" sz="3600" dirty="0"/>
              <a:t>]), Prefix[i-1]))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30E6-32BF-49EE-A381-5E69AA50F51F}" type="slidenum">
              <a:rPr lang="en-US" smtClean="0"/>
              <a:t>16</a:t>
            </a:fld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0" y="2324559"/>
            <a:ext cx="3305060" cy="3249975"/>
          </a:xfrm>
          <a:prstGeom prst="wedgeRectCallout">
            <a:avLst>
              <a:gd name="adj1" fmla="val 68549"/>
              <a:gd name="adj2" fmla="val -24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After reconciliation, hamming distances tend to be small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79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Flip-flopping is more likely for short turns near the beginning of the call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9610" y="1509253"/>
            <a:ext cx="4817565" cy="4598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30E6-32BF-49EE-A381-5E69AA50F51F}" type="slidenum">
              <a:rPr lang="en-US" smtClean="0"/>
              <a:t>17</a:t>
            </a:fld>
            <a:endParaRPr lang="en-US"/>
          </a:p>
        </p:txBody>
      </p:sp>
      <p:pic>
        <p:nvPicPr>
          <p:cNvPr id="15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1464" r="8805" b="29269"/>
          <a:stretch/>
        </p:blipFill>
        <p:spPr>
          <a:xfrm>
            <a:off x="522213" y="1690688"/>
            <a:ext cx="6118374" cy="371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5256" y="2442366"/>
            <a:ext cx="278283" cy="2746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8299" y="2442366"/>
            <a:ext cx="278283" cy="2746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838200" y="5638462"/>
            <a:ext cx="2487967" cy="604322"/>
          </a:xfrm>
          <a:prstGeom prst="wedgeRectCallout">
            <a:avLst>
              <a:gd name="adj1" fmla="val 29163"/>
              <a:gd name="adj2" fmla="val -102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Flip-flopping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441643" y="5638462"/>
            <a:ext cx="2487967" cy="604322"/>
          </a:xfrm>
          <a:prstGeom prst="wedgeRectCallout">
            <a:avLst>
              <a:gd name="adj1" fmla="val -30173"/>
              <a:gd name="adj2" fmla="val -111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Less Flip-flopping</a:t>
            </a:r>
          </a:p>
        </p:txBody>
      </p:sp>
    </p:spTree>
    <p:extLst>
      <p:ext uri="{BB962C8B-B14F-4D97-AF65-F5344CB8AC3E}">
        <p14:creationId xmlns:p14="http://schemas.microsoft.com/office/powerpoint/2010/main" val="19282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Trade-off: Performance vs. Latency</a:t>
            </a:r>
            <a:br>
              <a:rPr lang="en-US" dirty="0"/>
            </a:br>
            <a:r>
              <a:rPr lang="en-US" sz="2200" dirty="0"/>
              <a:t>Performance improves with more turns (left &amp; bottom right), and longer turns (top right)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30E6-32BF-49EE-A381-5E69AA50F51F}" type="slidenum">
              <a:rPr lang="en-US" smtClean="0"/>
              <a:t>18</a:t>
            </a:fld>
            <a:endParaRPr lang="en-US"/>
          </a:p>
        </p:txBody>
      </p:sp>
      <p:pic>
        <p:nvPicPr>
          <p:cNvPr id="15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3904" y="1825625"/>
            <a:ext cx="4558192" cy="4351338"/>
          </a:xfrm>
          <a:prstGeom prst="rect">
            <a:avLst/>
          </a:prstGeom>
        </p:spPr>
      </p:pic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ular Callout 17"/>
          <p:cNvSpPr/>
          <p:nvPr/>
        </p:nvSpPr>
        <p:spPr>
          <a:xfrm>
            <a:off x="5459924" y="6167901"/>
            <a:ext cx="2047960" cy="685373"/>
          </a:xfrm>
          <a:prstGeom prst="wedgeRectCallout">
            <a:avLst>
              <a:gd name="adj1" fmla="val -48002"/>
              <a:gd name="adj2" fmla="val -102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Callhome</a:t>
            </a:r>
            <a:endParaRPr lang="en-US"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10120244" y="6172627"/>
            <a:ext cx="2047960" cy="685373"/>
          </a:xfrm>
          <a:prstGeom prst="wedgeRectCallout">
            <a:avLst>
              <a:gd name="adj1" fmla="val -38319"/>
              <a:gd name="adj2" fmla="val -87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Call Center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09800" y="4001294"/>
            <a:ext cx="1371600" cy="104338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2404287" y="3048399"/>
            <a:ext cx="1043992" cy="773508"/>
          </a:xfrm>
          <a:prstGeom prst="wedgeRectCallout">
            <a:avLst>
              <a:gd name="adj1" fmla="val -22719"/>
              <a:gd name="adj2" fmla="val 98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audio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44816" y="2920157"/>
            <a:ext cx="954647" cy="123256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5263549" y="2311523"/>
            <a:ext cx="1043992" cy="773508"/>
          </a:xfrm>
          <a:prstGeom prst="wedgeRectCallout">
            <a:avLst>
              <a:gd name="adj1" fmla="val -38548"/>
              <a:gd name="adj2" fmla="val 78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audio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808353" y="2920157"/>
            <a:ext cx="2636796" cy="16487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/>
          <p:cNvSpPr/>
          <p:nvPr/>
        </p:nvSpPr>
        <p:spPr>
          <a:xfrm>
            <a:off x="10462208" y="1646238"/>
            <a:ext cx="1043992" cy="773508"/>
          </a:xfrm>
          <a:prstGeom prst="wedgeRectCallout">
            <a:avLst>
              <a:gd name="adj1" fmla="val -56488"/>
              <a:gd name="adj2" fmla="val 104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Longer Turns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73148" y="5044681"/>
            <a:ext cx="2613604" cy="25443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10561158" y="3653264"/>
            <a:ext cx="1043992" cy="773508"/>
          </a:xfrm>
          <a:prstGeom prst="wedgeRectCallout">
            <a:avLst>
              <a:gd name="adj1" fmla="val -56488"/>
              <a:gd name="adj2" fmla="val 104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Turns</a:t>
            </a:r>
          </a:p>
        </p:txBody>
      </p:sp>
    </p:spTree>
    <p:extLst>
      <p:ext uri="{BB962C8B-B14F-4D97-AF65-F5344CB8AC3E}">
        <p14:creationId xmlns:p14="http://schemas.microsoft.com/office/powerpoint/2010/main" val="2603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9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Diarization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Role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Role Modeling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Diarization</a:t>
            </a:r>
            <a:r>
              <a:rPr lang="en-US" dirty="0">
                <a:sym typeface="Wingdings" panose="05000000000000000000" pitchFamily="2" charset="2"/>
              </a:rPr>
              <a:t> output (S1, S2, …)  Roles: Customer (C), Agent (A), …</a:t>
            </a:r>
          </a:p>
          <a:p>
            <a:r>
              <a:rPr lang="en-US" dirty="0"/>
              <a:t>Two approaches:</a:t>
            </a:r>
          </a:p>
          <a:p>
            <a:pPr lvl="1"/>
            <a:r>
              <a:rPr lang="en-US" dirty="0" err="1"/>
              <a:t>Diarization</a:t>
            </a:r>
            <a:r>
              <a:rPr lang="en-US" dirty="0"/>
              <a:t>-based (unsupervised): </a:t>
            </a:r>
          </a:p>
          <a:p>
            <a:pPr lvl="2"/>
            <a:r>
              <a:rPr lang="en-US" dirty="0"/>
              <a:t>agents speak on lots of calls, and customers don’t</a:t>
            </a:r>
          </a:p>
          <a:p>
            <a:pPr lvl="1"/>
            <a:r>
              <a:rPr lang="en-US" dirty="0"/>
              <a:t>Text classification (supervised):</a:t>
            </a:r>
          </a:p>
          <a:p>
            <a:pPr lvl="2"/>
            <a:r>
              <a:rPr lang="en-US" dirty="0"/>
              <a:t>agents use different words</a:t>
            </a:r>
          </a:p>
          <a:p>
            <a:pPr lvl="2"/>
            <a:r>
              <a:rPr lang="en-US" dirty="0"/>
              <a:t>“please”, “sorry”, and “sir”</a:t>
            </a:r>
          </a:p>
          <a:p>
            <a:r>
              <a:rPr lang="en-US" dirty="0"/>
              <a:t>Compromise: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diarization</a:t>
            </a:r>
            <a:r>
              <a:rPr lang="en-US" dirty="0"/>
              <a:t> method to generate training data for text classification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30E6-32BF-49EE-A381-5E69AA50F5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125" t="16889" r="14375" b="17555"/>
          <a:stretch/>
        </p:blipFill>
        <p:spPr>
          <a:xfrm>
            <a:off x="685800" y="57149"/>
            <a:ext cx="10553700" cy="66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557" y="1200838"/>
            <a:ext cx="7725179" cy="5045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Role Modeling works so well that it is hard to measure error rates</a:t>
            </a:r>
            <a:br>
              <a:rPr lang="en-US" sz="2800" dirty="0"/>
            </a:br>
            <a:r>
              <a:rPr lang="en-US" sz="2800" dirty="0"/>
              <a:t>(need ~1000 labeled calls to measure error rates of ~1%)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30E6-32BF-49EE-A381-5E69AA50F5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7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Modeling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04" y="1491049"/>
            <a:ext cx="8836203" cy="44532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30E6-32BF-49EE-A381-5E69AA50F5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Diarization</a:t>
            </a:r>
            <a:r>
              <a:rPr lang="en-US" dirty="0"/>
              <a:t>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“Alternative Fact”: </a:t>
            </a:r>
            <a:r>
              <a:rPr lang="en-US" dirty="0" err="1"/>
              <a:t>Diarization</a:t>
            </a:r>
            <a:r>
              <a:rPr lang="en-US" dirty="0"/>
              <a:t> is a solved problem</a:t>
            </a:r>
          </a:p>
          <a:p>
            <a:pPr lvl="1"/>
            <a:r>
              <a:rPr lang="en-US" dirty="0"/>
              <a:t>Fact: Easy cases are easy &amp; hard cases are hard</a:t>
            </a:r>
          </a:p>
          <a:p>
            <a:pPr lvl="1"/>
            <a:r>
              <a:rPr lang="en-US" dirty="0"/>
              <a:t>IBM Call Center Data is harder than standard benchmarks (</a:t>
            </a:r>
            <a:r>
              <a:rPr lang="en-US" dirty="0" err="1"/>
              <a:t>Callhome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Violations of Warm-up Assumption (Beginning of call ≈ End of call)</a:t>
            </a:r>
          </a:p>
          <a:p>
            <a:pPr lvl="2"/>
            <a:r>
              <a:rPr lang="en-US" dirty="0"/>
              <a:t>Solution: Replace greedy heuristics with n</a:t>
            </a:r>
            <a:r>
              <a:rPr lang="en-US" dirty="0">
                <a:sym typeface="Wingdings" panose="05000000000000000000" pitchFamily="2" charset="2"/>
              </a:rPr>
              <a:t>on-</a:t>
            </a:r>
            <a:r>
              <a:rPr lang="en-US" dirty="0" err="1">
                <a:sym typeface="Wingdings" panose="05000000000000000000" pitchFamily="2" charset="2"/>
              </a:rPr>
              <a:t>deterministm</a:t>
            </a:r>
            <a:r>
              <a:rPr lang="en-US" dirty="0">
                <a:sym typeface="Wingdings" panose="05000000000000000000" pitchFamily="2" charset="2"/>
              </a:rPr>
              <a:t> (Prefix Method)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6.6% SPK error  3.1%</a:t>
            </a:r>
            <a:endParaRPr lang="en-US" dirty="0"/>
          </a:p>
          <a:p>
            <a:pPr lvl="1"/>
            <a:r>
              <a:rPr lang="en-US" dirty="0"/>
              <a:t>Shameless plug for 4</a:t>
            </a:r>
            <a:r>
              <a:rPr lang="en-US" baseline="30000" dirty="0"/>
              <a:t>th</a:t>
            </a:r>
            <a:r>
              <a:rPr lang="en-US" dirty="0"/>
              <a:t> Frederick </a:t>
            </a:r>
            <a:r>
              <a:rPr lang="en-US" dirty="0" err="1"/>
              <a:t>Jelinek</a:t>
            </a:r>
            <a:r>
              <a:rPr lang="en-US" dirty="0"/>
              <a:t> Memorial Workshop</a:t>
            </a:r>
          </a:p>
          <a:p>
            <a:pPr lvl="2"/>
            <a:r>
              <a:rPr lang="en-US" dirty="0"/>
              <a:t>Cocktail party effect: debates, dinner parties, etc.</a:t>
            </a:r>
          </a:p>
          <a:p>
            <a:pPr lvl="2"/>
            <a:r>
              <a:rPr lang="en-US" dirty="0"/>
              <a:t>Clipping, people talking over one another,  cooperative (and uncooperative) speakers</a:t>
            </a:r>
          </a:p>
          <a:p>
            <a:r>
              <a:rPr lang="en-US" dirty="0"/>
              <a:t>Established a link between </a:t>
            </a:r>
            <a:r>
              <a:rPr lang="en-US" dirty="0" err="1"/>
              <a:t>diarization</a:t>
            </a:r>
            <a:r>
              <a:rPr lang="en-US" dirty="0"/>
              <a:t> and new tasks (roles, scripts, etc.)</a:t>
            </a:r>
          </a:p>
          <a:p>
            <a:pPr lvl="1"/>
            <a:r>
              <a:rPr lang="en-US" dirty="0"/>
              <a:t>Opportunities for interdisciplinary collaboration between speech &amp; language</a:t>
            </a:r>
          </a:p>
          <a:p>
            <a:pPr lvl="1"/>
            <a:r>
              <a:rPr lang="en-US" dirty="0"/>
              <a:t>Combining </a:t>
            </a:r>
            <a:r>
              <a:rPr lang="en-US" dirty="0" err="1"/>
              <a:t>diarization</a:t>
            </a:r>
            <a:r>
              <a:rPr lang="en-US" dirty="0"/>
              <a:t> (</a:t>
            </a:r>
            <a:r>
              <a:rPr lang="en-US" dirty="0" err="1"/>
              <a:t>iVectors</a:t>
            </a:r>
            <a:r>
              <a:rPr lang="en-US" dirty="0"/>
              <a:t>) with text classification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30E6-32BF-49EE-A381-5E69AA50F51F}" type="slidenum">
              <a:rPr lang="en-US" smtClean="0"/>
              <a:t>22</a:t>
            </a:fld>
            <a:endParaRPr lang="en-US"/>
          </a:p>
        </p:txBody>
      </p:sp>
      <p:pic>
        <p:nvPicPr>
          <p:cNvPr id="8" name="deb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2706" y="3391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9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0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290"/>
          <a:stretch/>
        </p:blipFill>
        <p:spPr>
          <a:xfrm>
            <a:off x="219075" y="1438276"/>
            <a:ext cx="8829675" cy="2185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270"/>
          </a:xfrm>
        </p:spPr>
        <p:txBody>
          <a:bodyPr>
            <a:normAutofit/>
          </a:bodyPr>
          <a:lstStyle/>
          <a:p>
            <a:r>
              <a:rPr lang="en-US" sz="3600" dirty="0"/>
              <a:t>Design Decision: Run </a:t>
            </a:r>
            <a:r>
              <a:rPr lang="en-US" sz="3600" dirty="0" err="1"/>
              <a:t>Diarization</a:t>
            </a:r>
            <a:r>
              <a:rPr lang="en-US" sz="3600" dirty="0"/>
              <a:t> downstream of ASR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525" y="3643841"/>
            <a:ext cx="10515600" cy="27855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use ASR for SAD (Speech Activity Detection) in this work</a:t>
            </a:r>
          </a:p>
          <a:p>
            <a:pPr lvl="1"/>
            <a:r>
              <a:rPr lang="en-US" dirty="0"/>
              <a:t>Performance is roughly comparable between Basic &amp; ASR</a:t>
            </a:r>
          </a:p>
          <a:p>
            <a:pPr lvl="1"/>
            <a:r>
              <a:rPr lang="en-US" dirty="0"/>
              <a:t>Benefit of ASR for SAD:</a:t>
            </a:r>
          </a:p>
          <a:p>
            <a:pPr lvl="2"/>
            <a:r>
              <a:rPr lang="en-US" dirty="0"/>
              <a:t>Consistency: compatible timestamps between ASR &amp; </a:t>
            </a:r>
            <a:r>
              <a:rPr lang="en-US" dirty="0" err="1"/>
              <a:t>diarization</a:t>
            </a:r>
            <a:endParaRPr lang="en-US" dirty="0"/>
          </a:p>
          <a:p>
            <a:pPr lvl="2"/>
            <a:r>
              <a:rPr lang="en-US" dirty="0"/>
              <a:t>Modularity: Separate SAD task from </a:t>
            </a:r>
            <a:r>
              <a:rPr lang="en-US" dirty="0" err="1"/>
              <a:t>Diarization</a:t>
            </a:r>
            <a:r>
              <a:rPr lang="en-US" dirty="0"/>
              <a:t> task</a:t>
            </a:r>
          </a:p>
          <a:p>
            <a:r>
              <a:rPr lang="en-US" dirty="0" err="1"/>
              <a:t>Diarization</a:t>
            </a:r>
            <a:r>
              <a:rPr lang="en-US" dirty="0"/>
              <a:t> task:</a:t>
            </a:r>
          </a:p>
          <a:p>
            <a:pPr lvl="1"/>
            <a:r>
              <a:rPr lang="en-US" dirty="0"/>
              <a:t>Input: </a:t>
            </a:r>
            <a:r>
              <a:rPr lang="en-US" i="1" dirty="0"/>
              <a:t>N</a:t>
            </a:r>
            <a:r>
              <a:rPr lang="en-US" dirty="0"/>
              <a:t> turns (intervals of speech as determined by ASR)</a:t>
            </a:r>
          </a:p>
          <a:p>
            <a:pPr lvl="1"/>
            <a:r>
              <a:rPr lang="en-US" dirty="0"/>
              <a:t>Output: </a:t>
            </a:r>
            <a:r>
              <a:rPr lang="en-US" i="1" dirty="0"/>
              <a:t>N</a:t>
            </a:r>
            <a:r>
              <a:rPr lang="en-US" dirty="0"/>
              <a:t> labels S1, S2, S3, …, indicating which speaker spoke which turn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667875" y="1259395"/>
            <a:ext cx="2305050" cy="2036310"/>
          </a:xfrm>
          <a:prstGeom prst="wedgeRectCallout">
            <a:avLst>
              <a:gd name="adj1" fmla="val -76873"/>
              <a:gd name="adj2" fmla="val 18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Call Center is much harder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Speech Activity Detection (SAD)</a:t>
            </a:r>
          </a:p>
          <a:p>
            <a:r>
              <a:rPr lang="en-US" dirty="0"/>
              <a:t>Challenge: NIST != Real World</a:t>
            </a:r>
          </a:p>
          <a:p>
            <a:pPr lvl="1"/>
            <a:r>
              <a:rPr lang="en-US" dirty="0"/>
              <a:t>Online vs Offline (Batch):</a:t>
            </a:r>
          </a:p>
          <a:p>
            <a:pPr lvl="2"/>
            <a:r>
              <a:rPr lang="en-US" dirty="0"/>
              <a:t>Violations of Warmup Assumption: Beginning of call ≈ End of call</a:t>
            </a:r>
          </a:p>
          <a:p>
            <a:pPr lvl="2"/>
            <a:r>
              <a:rPr lang="en-US" dirty="0"/>
              <a:t>Prefix Method: Greedy Heuristics </a:t>
            </a:r>
            <a:r>
              <a:rPr lang="en-US" dirty="0">
                <a:sym typeface="Wingdings" panose="05000000000000000000" pitchFamily="2" charset="2"/>
              </a:rPr>
              <a:t> Non-Determinism</a:t>
            </a:r>
            <a:endParaRPr lang="en-US" dirty="0"/>
          </a:p>
          <a:p>
            <a:r>
              <a:rPr lang="en-US" dirty="0"/>
              <a:t>In addition to these unpleasant realities</a:t>
            </a:r>
          </a:p>
          <a:p>
            <a:pPr lvl="1"/>
            <a:r>
              <a:rPr lang="en-US" dirty="0"/>
              <a:t>We were pleasantly surprised by unexpected opportunities to collaborate</a:t>
            </a:r>
          </a:p>
          <a:p>
            <a:pPr lvl="2"/>
            <a:r>
              <a:rPr lang="en-US" dirty="0"/>
              <a:t>with colleagues in other disciplines (e.g., text analysis)</a:t>
            </a:r>
          </a:p>
          <a:p>
            <a:pPr lvl="2"/>
            <a:r>
              <a:rPr lang="en-US" dirty="0"/>
              <a:t>on tasks that go beyond standard </a:t>
            </a:r>
            <a:r>
              <a:rPr lang="en-US" dirty="0" err="1"/>
              <a:t>diarization</a:t>
            </a:r>
            <a:r>
              <a:rPr lang="en-US" dirty="0"/>
              <a:t>: role modeling, script modeling,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1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477" t="14232" r="19524" b="17535"/>
          <a:stretch/>
        </p:blipFill>
        <p:spPr>
          <a:xfrm>
            <a:off x="1288144" y="0"/>
            <a:ext cx="9873343" cy="75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57" y="142395"/>
            <a:ext cx="4846504" cy="1082005"/>
          </a:xfrm>
        </p:spPr>
        <p:txBody>
          <a:bodyPr>
            <a:normAutofit/>
          </a:bodyPr>
          <a:lstStyle/>
          <a:p>
            <a:r>
              <a:rPr lang="en-US" sz="3600" dirty="0"/>
              <a:t>What is </a:t>
            </a:r>
            <a:r>
              <a:rPr lang="en-US" sz="3600" dirty="0" err="1"/>
              <a:t>Diarization</a:t>
            </a:r>
            <a:r>
              <a:rPr lang="en-US" sz="3600" dirty="0"/>
              <a:t>?</a:t>
            </a:r>
            <a:br>
              <a:rPr lang="en-US" sz="3600" dirty="0"/>
            </a:br>
            <a:r>
              <a:rPr lang="en-US" sz="3600" dirty="0"/>
              <a:t>Role Modeling?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958"/>
            <a:ext cx="5893106" cy="500995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ASR: what was said</a:t>
            </a:r>
          </a:p>
          <a:p>
            <a:pPr lvl="1"/>
            <a:r>
              <a:rPr lang="en-US" dirty="0"/>
              <a:t>audio </a:t>
            </a:r>
            <a:r>
              <a:rPr lang="en-US" dirty="0">
                <a:sym typeface="Wingdings" panose="05000000000000000000" pitchFamily="2" charset="2"/>
              </a:rPr>
              <a:t> words with timestamps</a:t>
            </a:r>
            <a:endParaRPr lang="en-US" dirty="0"/>
          </a:p>
          <a:p>
            <a:r>
              <a:rPr lang="en-US" dirty="0" err="1"/>
              <a:t>Diarization</a:t>
            </a:r>
            <a:r>
              <a:rPr lang="en-US" dirty="0"/>
              <a:t>: who spoke when</a:t>
            </a:r>
          </a:p>
          <a:p>
            <a:pPr lvl="1"/>
            <a:r>
              <a:rPr lang="en-US" dirty="0"/>
              <a:t>ASR output </a:t>
            </a:r>
            <a:r>
              <a:rPr lang="en-US" dirty="0">
                <a:sym typeface="Wingdings" panose="05000000000000000000" pitchFamily="2" charset="2"/>
              </a:rPr>
              <a:t> S1, S2, 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Rows  Columns</a:t>
            </a:r>
          </a:p>
          <a:p>
            <a:r>
              <a:rPr lang="en-US" dirty="0">
                <a:sym typeface="Wingdings" panose="05000000000000000000" pitchFamily="2" charset="2"/>
              </a:rPr>
              <a:t>Role Modeling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Diarization</a:t>
            </a:r>
            <a:r>
              <a:rPr lang="en-US" dirty="0">
                <a:sym typeface="Wingdings" panose="05000000000000000000" pitchFamily="2" charset="2"/>
              </a:rPr>
              <a:t> output  Roles: Customer, Agent, …</a:t>
            </a:r>
          </a:p>
          <a:p>
            <a:r>
              <a:rPr lang="en-US" dirty="0">
                <a:sym typeface="Wingdings" panose="05000000000000000000" pitchFamily="2" charset="2"/>
              </a:rPr>
              <a:t>Related work (&amp; future work):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Distinguish new info from given (confirmations)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Bold vs. Italics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Information extraction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Audio  Tickets, phone numbers, email addresses, company names, people names, products</a:t>
            </a:r>
          </a:p>
          <a:p>
            <a:r>
              <a:rPr lang="en-US" dirty="0">
                <a:sym typeface="Wingdings" panose="05000000000000000000" pitchFamily="2" charset="2"/>
              </a:rPr>
              <a:t>Low Bandwidth communication channel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7 Bytes in 36 seconds &lt; 2 bits per second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19" y="588518"/>
            <a:ext cx="4604560" cy="5798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4966" y="142395"/>
            <a:ext cx="406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Ticket Extraction Task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902MDYK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63917" y="2963537"/>
            <a:ext cx="2685486" cy="110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7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Motivation for </a:t>
            </a:r>
            <a:r>
              <a:rPr lang="en-US" dirty="0" err="1"/>
              <a:t>Diarization</a:t>
            </a:r>
            <a:r>
              <a:rPr lang="en-US" dirty="0"/>
              <a:t> &amp; Role Modeling in IBM Call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Example: identify escalations (request for a “Duty Manager”)</a:t>
            </a:r>
          </a:p>
          <a:p>
            <a:pPr lvl="1"/>
            <a:r>
              <a:rPr lang="en-US" sz="2800" dirty="0"/>
              <a:t>Big deal: hopefully this doesn’t happen often,</a:t>
            </a:r>
          </a:p>
          <a:p>
            <a:pPr lvl="2"/>
            <a:r>
              <a:rPr lang="en-US" sz="2400" dirty="0"/>
              <a:t>But when it happens, we want to know about it</a:t>
            </a:r>
          </a:p>
          <a:p>
            <a:pPr lvl="1"/>
            <a:r>
              <a:rPr lang="en-US" sz="2800" dirty="0"/>
              <a:t>We started with keyword spotting (based on ASR output)</a:t>
            </a:r>
          </a:p>
          <a:p>
            <a:pPr lvl="2"/>
            <a:r>
              <a:rPr lang="en-US" sz="2400" dirty="0"/>
              <a:t>Look for phrase: “Duty Manager”</a:t>
            </a:r>
          </a:p>
          <a:p>
            <a:pPr lvl="1"/>
            <a:r>
              <a:rPr lang="en-US" sz="2800" dirty="0"/>
              <a:t>But it matters, who said “Duty Manager”</a:t>
            </a:r>
          </a:p>
          <a:p>
            <a:pPr lvl="2"/>
            <a:r>
              <a:rPr lang="en-US" sz="2400" dirty="0"/>
              <a:t>If customer requests “Duty Manager” </a:t>
            </a:r>
            <a:r>
              <a:rPr lang="en-US" sz="2400" dirty="0">
                <a:sym typeface="Wingdings" panose="05000000000000000000" pitchFamily="2" charset="2"/>
              </a:rPr>
              <a:t> Escalation</a:t>
            </a:r>
            <a:endParaRPr lang="en-US" sz="2400" dirty="0"/>
          </a:p>
          <a:p>
            <a:pPr lvl="2"/>
            <a:r>
              <a:rPr lang="en-US" sz="2400" dirty="0"/>
              <a:t>Near miss: agent ends call with innocuous standard boilerplate</a:t>
            </a:r>
          </a:p>
          <a:p>
            <a:pPr lvl="3"/>
            <a:r>
              <a:rPr lang="en-US" sz="2000" dirty="0"/>
              <a:t>if you aren’t 100% satisfied</a:t>
            </a:r>
          </a:p>
          <a:p>
            <a:pPr lvl="3"/>
            <a:r>
              <a:rPr lang="en-US" sz="2000" dirty="0"/>
              <a:t>you can always call back and request a “duty manager”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714"/>
          </a:xfrm>
        </p:spPr>
        <p:txBody>
          <a:bodyPr>
            <a:noAutofit/>
          </a:bodyPr>
          <a:lstStyle/>
          <a:p>
            <a:r>
              <a:rPr lang="en-US" sz="3600" dirty="0"/>
              <a:t>An “Alternative Fact”: </a:t>
            </a:r>
            <a:r>
              <a:rPr lang="en-US" sz="3600" dirty="0" err="1"/>
              <a:t>Diarization</a:t>
            </a:r>
            <a:r>
              <a:rPr lang="en-US" sz="3600" dirty="0"/>
              <a:t> is (Largely) 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840"/>
            <a:ext cx="10515600" cy="5255044"/>
          </a:xfrm>
        </p:spPr>
        <p:txBody>
          <a:bodyPr>
            <a:normAutofit/>
          </a:bodyPr>
          <a:lstStyle/>
          <a:p>
            <a:r>
              <a:rPr lang="en-US" dirty="0"/>
              <a:t>Fact: Easy cases are easy</a:t>
            </a:r>
          </a:p>
          <a:p>
            <a:pPr lvl="1"/>
            <a:r>
              <a:rPr lang="en-US" dirty="0"/>
              <a:t>Prior work has been too successful: </a:t>
            </a:r>
            <a:r>
              <a:rPr lang="en-US" dirty="0" err="1"/>
              <a:t>CallHome</a:t>
            </a:r>
            <a:r>
              <a:rPr lang="en-US" dirty="0"/>
              <a:t>, Broadcast News,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Mostly just two speakers</a:t>
            </a:r>
          </a:p>
          <a:p>
            <a:pPr lvl="2"/>
            <a:r>
              <a:rPr lang="en-US" dirty="0"/>
              <a:t>Relatively little music, tones, recorded/synthesized speech</a:t>
            </a:r>
          </a:p>
          <a:p>
            <a:r>
              <a:rPr lang="en-US" dirty="0"/>
              <a:t>Fact: Standard metrics sound better than they are (next 3 slides)</a:t>
            </a:r>
          </a:p>
          <a:p>
            <a:r>
              <a:rPr lang="en-US" dirty="0"/>
              <a:t>Challenges for IBM Call Center Data (Technical Support)</a:t>
            </a:r>
          </a:p>
          <a:p>
            <a:pPr lvl="1"/>
            <a:r>
              <a:rPr lang="en-US" dirty="0"/>
              <a:t>Holds, transfers, music, tones, recorded/synthesized speech</a:t>
            </a:r>
          </a:p>
          <a:p>
            <a:pPr lvl="2"/>
            <a:r>
              <a:rPr lang="en-US" dirty="0"/>
              <a:t>In the bad old days, phones used to go beep, beep, beep,</a:t>
            </a:r>
          </a:p>
          <a:p>
            <a:pPr lvl="3"/>
            <a:r>
              <a:rPr lang="en-US" dirty="0"/>
              <a:t>but now they talk to you (with lots and lots of different voices)</a:t>
            </a:r>
          </a:p>
          <a:p>
            <a:pPr lvl="2"/>
            <a:r>
              <a:rPr lang="en-US" dirty="0"/>
              <a:t>Transcribers do not transcribe “uninteresting” speech (recorded/synthesized voices)</a:t>
            </a:r>
          </a:p>
          <a:p>
            <a:pPr lvl="3"/>
            <a:r>
              <a:rPr lang="en-US" dirty="0"/>
              <a:t>Computers don’t distinguish foreground/background (“interesting/uninteresting”)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9022814" y="5721596"/>
            <a:ext cx="3092068" cy="1036036"/>
          </a:xfrm>
          <a:prstGeom prst="wedgeRectCallout">
            <a:avLst>
              <a:gd name="adj1" fmla="val 17360"/>
              <a:gd name="adj2" fmla="val -189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ASR </a:t>
            </a:r>
            <a:r>
              <a:rPr lang="en-US" sz="2800" dirty="0">
                <a:sym typeface="Wingdings" panose="05000000000000000000" pitchFamily="2" charset="2"/>
              </a:rPr>
              <a:t> Jericho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Gold  </a:t>
            </a:r>
            <a:r>
              <a:rPr lang="en-US" sz="2800" dirty="0"/>
              <a:t>&lt;prompt&gt;</a:t>
            </a:r>
          </a:p>
        </p:txBody>
      </p:sp>
      <p:pic>
        <p:nvPicPr>
          <p:cNvPr id="5" name="call_center_start_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3523562"/>
            <a:ext cx="609600" cy="609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Metrics:</a:t>
            </a:r>
            <a:br>
              <a:rPr lang="en-US" dirty="0"/>
            </a:br>
            <a:r>
              <a:rPr lang="en-US" dirty="0"/>
              <a:t>NIST Standard (weighted by frames)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DER = FA + Miss + </a:t>
            </a:r>
            <a:r>
              <a:rPr lang="en-US" dirty="0" err="1"/>
              <a:t>Spk</a:t>
            </a:r>
            <a:endParaRPr lang="en-US" dirty="0"/>
          </a:p>
          <a:p>
            <a:pPr lvl="1"/>
            <a:r>
              <a:rPr lang="en-US" dirty="0"/>
              <a:t>DER: </a:t>
            </a:r>
            <a:r>
              <a:rPr lang="en-US" dirty="0" err="1"/>
              <a:t>Diarization</a:t>
            </a:r>
            <a:r>
              <a:rPr lang="en-US" dirty="0"/>
              <a:t> Error</a:t>
            </a:r>
          </a:p>
          <a:p>
            <a:pPr lvl="1"/>
            <a:r>
              <a:rPr lang="en-US" dirty="0"/>
              <a:t>SAD (Speech Activity Detection) Errors</a:t>
            </a:r>
          </a:p>
          <a:p>
            <a:pPr lvl="2"/>
            <a:r>
              <a:rPr lang="en-US" dirty="0"/>
              <a:t>FA: False Accept (error of commission)</a:t>
            </a:r>
          </a:p>
          <a:p>
            <a:pPr lvl="3"/>
            <a:r>
              <a:rPr lang="en-US" dirty="0"/>
              <a:t>Percentage of time that non-speech is incorrectly accepted as speech</a:t>
            </a:r>
          </a:p>
          <a:p>
            <a:pPr lvl="2"/>
            <a:r>
              <a:rPr lang="en-US" dirty="0"/>
              <a:t>Miss:  error of omission</a:t>
            </a:r>
          </a:p>
          <a:p>
            <a:pPr lvl="3"/>
            <a:r>
              <a:rPr lang="en-US" dirty="0"/>
              <a:t>Percentage of time that speech is incorrectly recognized as non-speech</a:t>
            </a:r>
          </a:p>
          <a:p>
            <a:pPr lvl="1"/>
            <a:r>
              <a:rPr lang="en-US" dirty="0" err="1"/>
              <a:t>Spk</a:t>
            </a:r>
            <a:r>
              <a:rPr lang="en-US" dirty="0"/>
              <a:t>: Percentage of time one speaker is confused for another</a:t>
            </a:r>
          </a:p>
          <a:p>
            <a:r>
              <a:rPr lang="en-US" dirty="0"/>
              <a:t>In this work, </a:t>
            </a:r>
            <a:r>
              <a:rPr lang="en-US" dirty="0" err="1"/>
              <a:t>diarization</a:t>
            </a:r>
            <a:r>
              <a:rPr lang="en-US" dirty="0"/>
              <a:t> starts with ASR output (words + timestamps)</a:t>
            </a:r>
          </a:p>
          <a:p>
            <a:pPr lvl="1"/>
            <a:r>
              <a:rPr lang="en-US" dirty="0"/>
              <a:t>SAD comes from ASR</a:t>
            </a:r>
          </a:p>
          <a:p>
            <a:pPr lvl="1"/>
            <a:r>
              <a:rPr lang="en-US" dirty="0"/>
              <a:t>And therefore, SAD errors are not our problem</a:t>
            </a:r>
          </a:p>
          <a:p>
            <a:pPr lvl="1"/>
            <a:r>
              <a:rPr lang="en-US" dirty="0"/>
              <a:t>We care about </a:t>
            </a:r>
            <a:r>
              <a:rPr lang="en-US" dirty="0" err="1"/>
              <a:t>spk</a:t>
            </a:r>
            <a:r>
              <a:rPr lang="en-US" dirty="0"/>
              <a:t> (speaker error), </a:t>
            </a:r>
            <a:r>
              <a:rPr lang="en-US" i="1" dirty="0"/>
              <a:t>and nothing 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70224" cy="1325563"/>
          </a:xfrm>
        </p:spPr>
        <p:txBody>
          <a:bodyPr/>
          <a:lstStyle/>
          <a:p>
            <a:r>
              <a:rPr lang="en-US" dirty="0"/>
              <a:t>Speaker error (</a:t>
            </a:r>
            <a:r>
              <a:rPr lang="en-US" dirty="0" err="1"/>
              <a:t>spk</a:t>
            </a:r>
            <a:r>
              <a:rPr lang="en-US" dirty="0"/>
              <a:t>) is invariant to permutations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24037" cy="4351338"/>
          </a:xfrm>
        </p:spPr>
        <p:txBody>
          <a:bodyPr/>
          <a:lstStyle/>
          <a:p>
            <a:r>
              <a:rPr lang="en-US" dirty="0"/>
              <a:t>Note: we can freely permute columns</a:t>
            </a:r>
          </a:p>
          <a:p>
            <a:pPr lvl="1"/>
            <a:r>
              <a:rPr lang="en-US" dirty="0"/>
              <a:t>without impacting speaker error rate</a:t>
            </a:r>
          </a:p>
          <a:p>
            <a:r>
              <a:rPr lang="en-US" dirty="0"/>
              <a:t>There is no particular meaning to speaker labels: S1, S2, …</a:t>
            </a:r>
          </a:p>
          <a:p>
            <a:r>
              <a:rPr lang="en-US" dirty="0"/>
              <a:t>Permutations will become important when we talk about reconciliation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ICASSP-2017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0AE-6D4D-48B8-B5C7-8F9F0A67A3FF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37" y="125810"/>
            <a:ext cx="4947548" cy="62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1595</Words>
  <Application>Microsoft Office PowerPoint</Application>
  <PresentationFormat>Widescreen</PresentationFormat>
  <Paragraphs>265</Paragraphs>
  <Slides>25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SPEAKER DIARIZATION:  A PERSPECTIVE ON CHALLENGES AND OPPORTUNITIES FROM THEORY TO PRACTICE</vt:lpstr>
      <vt:lpstr>PowerPoint Presentation</vt:lpstr>
      <vt:lpstr>PowerPoint Presentation</vt:lpstr>
      <vt:lpstr>PowerPoint Presentation</vt:lpstr>
      <vt:lpstr>What is Diarization? Role Modeling?</vt:lpstr>
      <vt:lpstr>Motivation for Diarization &amp; Role Modeling in IBM Call Centers</vt:lpstr>
      <vt:lpstr>An “Alternative Fact”: Diarization is (Largely) Solved</vt:lpstr>
      <vt:lpstr>Loss Metrics: NIST Standard (weighted by frames)</vt:lpstr>
      <vt:lpstr>Speaker error (spk) is invariant to permutations</vt:lpstr>
      <vt:lpstr>Standard metrics sound better than they are</vt:lpstr>
      <vt:lpstr>Baseline Methods: Offline &amp; Greedy</vt:lpstr>
      <vt:lpstr>Warmup Assumption:  Beginning of call ≈ End of call</vt:lpstr>
      <vt:lpstr>Proposed Prefix Method (next slide) Replace greedy heuristics with non-determinism</vt:lpstr>
      <vt:lpstr>Prefix Method: Greedy Heuristics  Non-Determinism</vt:lpstr>
      <vt:lpstr>Reconciliation: Avoid undesirable flip-flopping</vt:lpstr>
      <vt:lpstr>Loss = hamming_distance(π(Prefix[i]), Prefix[i-1]))</vt:lpstr>
      <vt:lpstr>Flip-flopping is more likely for short turns near the beginning of the call</vt:lpstr>
      <vt:lpstr>Trade-off: Performance vs. Latency Performance improves with more turns (left &amp; bottom right), and longer turns (top right)</vt:lpstr>
      <vt:lpstr>Diarization  Role Modeling</vt:lpstr>
      <vt:lpstr>Role Modeling works so well that it is hard to measure error rates (need ~1000 labeled calls to measure error rates of ~1%)</vt:lpstr>
      <vt:lpstr>Script Modeling</vt:lpstr>
      <vt:lpstr>Diarization Conclusions</vt:lpstr>
      <vt:lpstr>Backup</vt:lpstr>
      <vt:lpstr>Design Decision: Run Diarization downstream of ASR</vt:lpstr>
      <vt:lpstr>Overview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DIARIZATION:  A PERSPECTIVE ON CHALLENGES AND OPPORTUNITIES FROM THEORY TO PRACTICE</dc:title>
  <dc:creator>Kenneth Church</dc:creator>
  <cp:lastModifiedBy>KENNETH CHURCH</cp:lastModifiedBy>
  <cp:revision>80</cp:revision>
  <dcterms:created xsi:type="dcterms:W3CDTF">2017-02-28T17:31:25Z</dcterms:created>
  <dcterms:modified xsi:type="dcterms:W3CDTF">2017-03-04T23:54:43Z</dcterms:modified>
</cp:coreProperties>
</file>