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Lst>
  <p:notesMasterIdLst>
    <p:notesMasterId r:id="rId23"/>
  </p:notesMasterIdLst>
  <p:handoutMasterIdLst>
    <p:handoutMasterId r:id="rId24"/>
  </p:handoutMasterIdLst>
  <p:sldIdLst>
    <p:sldId id="256" r:id="rId5"/>
    <p:sldId id="271" r:id="rId6"/>
    <p:sldId id="272" r:id="rId7"/>
    <p:sldId id="274" r:id="rId8"/>
    <p:sldId id="275" r:id="rId9"/>
    <p:sldId id="277" r:id="rId10"/>
    <p:sldId id="278" r:id="rId11"/>
    <p:sldId id="279" r:id="rId12"/>
    <p:sldId id="280" r:id="rId13"/>
    <p:sldId id="282" r:id="rId14"/>
    <p:sldId id="283" r:id="rId15"/>
    <p:sldId id="284" r:id="rId16"/>
    <p:sldId id="285" r:id="rId17"/>
    <p:sldId id="286" r:id="rId18"/>
    <p:sldId id="287" r:id="rId19"/>
    <p:sldId id="289" r:id="rId20"/>
    <p:sldId id="288" r:id="rId21"/>
    <p:sldId id="290" r:id="rId22"/>
  </p:sldIdLst>
  <p:sldSz cx="9144000" cy="5143500" type="screen16x9"/>
  <p:notesSz cx="6858000" cy="9144000"/>
  <p:defaultText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D80D8FC-58D1-4244-9079-7F75EF742F5A}">
          <p14:sldIdLst/>
        </p14:section>
        <p14:section name="Actual Presentation" id="{D0AF6F56-C92F-45FB-92BA-F8C9E680D103}">
          <p14:sldIdLst>
            <p14:sldId id="256"/>
            <p14:sldId id="271"/>
            <p14:sldId id="272"/>
            <p14:sldId id="274"/>
            <p14:sldId id="275"/>
            <p14:sldId id="277"/>
            <p14:sldId id="278"/>
            <p14:sldId id="279"/>
            <p14:sldId id="280"/>
            <p14:sldId id="282"/>
            <p14:sldId id="283"/>
            <p14:sldId id="284"/>
            <p14:sldId id="285"/>
            <p14:sldId id="286"/>
            <p14:sldId id="287"/>
            <p14:sldId id="289"/>
            <p14:sldId id="288"/>
            <p14:sldId id="290"/>
          </p14:sldIdLst>
        </p14:section>
      </p14:sectionLst>
    </p:ex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27" autoAdjust="0"/>
    <p:restoredTop sz="77885"/>
  </p:normalViewPr>
  <p:slideViewPr>
    <p:cSldViewPr snapToGrid="0" snapToObjects="1" showGuides="1">
      <p:cViewPr varScale="1">
        <p:scale>
          <a:sx n="117" d="100"/>
          <a:sy n="117" d="100"/>
        </p:scale>
        <p:origin x="908" y="64"/>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showGuides="1">
      <p:cViewPr varScale="1">
        <p:scale>
          <a:sx n="150" d="100"/>
          <a:sy n="150" d="100"/>
        </p:scale>
        <p:origin x="6080"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H" dirty="0">
              <a:latin typeface="Arial" panose="020B0604020202020204" pitchFamily="34" charset="0"/>
            </a:endParaRP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5279B33-A94D-4C8C-88C2-619932967EF3}" type="datetimeFigureOut">
              <a:rPr lang="fr-CH" smtClean="0">
                <a:latin typeface="Arial" panose="020B0604020202020204" pitchFamily="34" charset="0"/>
              </a:rPr>
              <a:t>28.02.2023</a:t>
            </a:fld>
            <a:endParaRPr lang="fr-CH" dirty="0">
              <a:latin typeface="Arial" panose="020B0604020202020204" pitchFamily="34" charset="0"/>
            </a:endParaRP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CH" dirty="0">
              <a:latin typeface="Arial" panose="020B0604020202020204" pitchFamily="34" charset="0"/>
            </a:endParaRP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BF4AF0-8439-436D-BEF0-52070F19E1B6}" type="slidenum">
              <a:rPr lang="fr-CH" smtClean="0">
                <a:latin typeface="Arial" panose="020B0604020202020204" pitchFamily="34" charset="0"/>
              </a:rPr>
              <a:t>‹#›</a:t>
            </a:fld>
            <a:endParaRPr lang="fr-CH" dirty="0">
              <a:latin typeface="Arial" panose="020B0604020202020204" pitchFamily="34" charset="0"/>
            </a:endParaRPr>
          </a:p>
        </p:txBody>
      </p:sp>
    </p:spTree>
    <p:extLst>
      <p:ext uri="{BB962C8B-B14F-4D97-AF65-F5344CB8AC3E}">
        <p14:creationId xmlns:p14="http://schemas.microsoft.com/office/powerpoint/2010/main" val="13249056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fr-FR"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F8103E42-5239-1A40-AD33-3EE7E9DDF5FD}" type="datetimeFigureOut">
              <a:rPr lang="fr-FR" smtClean="0"/>
              <a:pPr/>
              <a:t>28/02/2023</a:t>
            </a:fld>
            <a:endParaRPr lang="fr-FR" dirty="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fr-FR"/>
              <a:t>Modifier les styles du texte du masque
Deuxième niveau
Troisième niveau
Quatrième niveau
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fr-FR"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4CF50783-AAED-1941-8BCC-9F6140F0A6B1}" type="slidenum">
              <a:rPr lang="fr-FR" smtClean="0"/>
              <a:pPr/>
              <a:t>‹#›</a:t>
            </a:fld>
            <a:endParaRPr lang="fr-FR" dirty="0"/>
          </a:p>
        </p:txBody>
      </p:sp>
    </p:spTree>
    <p:extLst>
      <p:ext uri="{BB962C8B-B14F-4D97-AF65-F5344CB8AC3E}">
        <p14:creationId xmlns:p14="http://schemas.microsoft.com/office/powerpoint/2010/main" val="7267427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Hello, I’m </a:t>
            </a:r>
            <a:r>
              <a:rPr lang="en-GB" dirty="0" err="1"/>
              <a:t>Unsal</a:t>
            </a:r>
            <a:r>
              <a:rPr lang="en-GB" dirty="0"/>
              <a:t> and today I’ll be talking about extending the Burrows Wheeler Transform for indexing string </a:t>
            </a:r>
            <a:r>
              <a:rPr lang="en-GB" dirty="0" err="1"/>
              <a:t>labeled</a:t>
            </a:r>
            <a:r>
              <a:rPr lang="en-GB" dirty="0"/>
              <a:t> graphs.</a:t>
            </a:r>
            <a:endParaRPr lang="en-CH" dirty="0"/>
          </a:p>
        </p:txBody>
      </p:sp>
      <p:sp>
        <p:nvSpPr>
          <p:cNvPr id="4" name="Slide Number Placeholder 3"/>
          <p:cNvSpPr>
            <a:spLocks noGrp="1"/>
          </p:cNvSpPr>
          <p:nvPr>
            <p:ph type="sldNum" sz="quarter" idx="5"/>
          </p:nvPr>
        </p:nvSpPr>
        <p:spPr/>
        <p:txBody>
          <a:bodyPr/>
          <a:lstStyle/>
          <a:p>
            <a:fld id="{4CF50783-AAED-1941-8BCC-9F6140F0A6B1}" type="slidenum">
              <a:rPr lang="fr-FR" smtClean="0"/>
              <a:pPr/>
              <a:t>1</a:t>
            </a:fld>
            <a:endParaRPr lang="fr-FR" dirty="0"/>
          </a:p>
        </p:txBody>
      </p:sp>
    </p:spTree>
    <p:extLst>
      <p:ext uri="{BB962C8B-B14F-4D97-AF65-F5344CB8AC3E}">
        <p14:creationId xmlns:p14="http://schemas.microsoft.com/office/powerpoint/2010/main" val="2720259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answer to the first question turns out to be simple and computationally inexpensive. To enforce a permutation in the Burrows-Wheeler domain, one needs to modify the suffixes of the characters over which the permutation is to be enforced. To this end, pick a separate alphabet from the alphabet of the string labels, and construct a minimal average length uniquely decodable code of size equal to the number of vertices, and sort these codewords lexicographically. Denoting the sorted codewords as </a:t>
            </a:r>
            <a:r>
              <a:rPr lang="en-GB" dirty="0" err="1"/>
              <a:t>a_i</a:t>
            </a:r>
            <a:r>
              <a:rPr lang="en-GB" dirty="0"/>
              <a:t>, it can be shown that permuting these codewords with the inverse of the permutation and appending these codewords after sigma ones enforces the permutation in the Burrows Wheeler order.</a:t>
            </a:r>
            <a:endParaRPr lang="en-CH" dirty="0"/>
          </a:p>
        </p:txBody>
      </p:sp>
      <p:sp>
        <p:nvSpPr>
          <p:cNvPr id="4" name="Slide Number Placeholder 3"/>
          <p:cNvSpPr>
            <a:spLocks noGrp="1"/>
          </p:cNvSpPr>
          <p:nvPr>
            <p:ph type="sldNum" sz="quarter" idx="5"/>
          </p:nvPr>
        </p:nvSpPr>
        <p:spPr/>
        <p:txBody>
          <a:bodyPr/>
          <a:lstStyle/>
          <a:p>
            <a:fld id="{4CF50783-AAED-1941-8BCC-9F6140F0A6B1}" type="slidenum">
              <a:rPr lang="fr-FR" smtClean="0"/>
              <a:pPr/>
              <a:t>10</a:t>
            </a:fld>
            <a:endParaRPr lang="fr-FR" dirty="0"/>
          </a:p>
        </p:txBody>
      </p:sp>
    </p:spTree>
    <p:extLst>
      <p:ext uri="{BB962C8B-B14F-4D97-AF65-F5344CB8AC3E}">
        <p14:creationId xmlns:p14="http://schemas.microsoft.com/office/powerpoint/2010/main" val="3528065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Here’s a proof sketch</a:t>
            </a:r>
            <a:endParaRPr lang="en-CH" dirty="0"/>
          </a:p>
        </p:txBody>
      </p:sp>
      <p:sp>
        <p:nvSpPr>
          <p:cNvPr id="4" name="Slide Number Placeholder 3"/>
          <p:cNvSpPr>
            <a:spLocks noGrp="1"/>
          </p:cNvSpPr>
          <p:nvPr>
            <p:ph type="sldNum" sz="quarter" idx="5"/>
          </p:nvPr>
        </p:nvSpPr>
        <p:spPr/>
        <p:txBody>
          <a:bodyPr/>
          <a:lstStyle/>
          <a:p>
            <a:fld id="{4CF50783-AAED-1941-8BCC-9F6140F0A6B1}" type="slidenum">
              <a:rPr lang="fr-FR" smtClean="0"/>
              <a:pPr/>
              <a:t>11</a:t>
            </a:fld>
            <a:endParaRPr lang="fr-FR" dirty="0"/>
          </a:p>
        </p:txBody>
      </p:sp>
    </p:spTree>
    <p:extLst>
      <p:ext uri="{BB962C8B-B14F-4D97-AF65-F5344CB8AC3E}">
        <p14:creationId xmlns:p14="http://schemas.microsoft.com/office/powerpoint/2010/main" val="32965017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the second question, consider how we can find a permutation pi that minimizes the number of forks. Firstly, we enumerate the sets of vertices whose sigma zero characters are reachable after some query or its suffixes have been matched to the graph encoding. </a:t>
            </a:r>
          </a:p>
          <a:p>
            <a:endParaRPr lang="en-GB" dirty="0"/>
          </a:p>
          <a:p>
            <a:r>
              <a:rPr lang="en-GB" dirty="0"/>
              <a:t>Let pi be a prefix of a string induced by a walk in the graph, let </a:t>
            </a:r>
            <a:r>
              <a:rPr lang="en-GB" dirty="0" err="1"/>
              <a:t>Rpi</a:t>
            </a:r>
            <a:r>
              <a:rPr lang="en-GB" dirty="0"/>
              <a:t> be the set of vertices </a:t>
            </a:r>
            <a:r>
              <a:rPr lang="en-GB" dirty="0" err="1"/>
              <a:t>vk</a:t>
            </a:r>
            <a:r>
              <a:rPr lang="en-GB" dirty="0"/>
              <a:t> such that pi is a prefix of a walk starting from </a:t>
            </a:r>
            <a:r>
              <a:rPr lang="en-GB" dirty="0" err="1"/>
              <a:t>vk</a:t>
            </a:r>
            <a:r>
              <a:rPr lang="en-GB" dirty="0"/>
              <a:t>. Now, let Cpi be union of the incoming vertices of each vertex in </a:t>
            </a:r>
            <a:r>
              <a:rPr lang="en-GB" dirty="0" err="1"/>
              <a:t>Rpi</a:t>
            </a:r>
            <a:r>
              <a:rPr lang="en-GB" dirty="0"/>
              <a:t>. Denote these sets as constraint sets.</a:t>
            </a:r>
            <a:endParaRPr lang="en-CH" dirty="0"/>
          </a:p>
        </p:txBody>
      </p:sp>
      <p:sp>
        <p:nvSpPr>
          <p:cNvPr id="4" name="Slide Number Placeholder 3"/>
          <p:cNvSpPr>
            <a:spLocks noGrp="1"/>
          </p:cNvSpPr>
          <p:nvPr>
            <p:ph type="sldNum" sz="quarter" idx="5"/>
          </p:nvPr>
        </p:nvSpPr>
        <p:spPr/>
        <p:txBody>
          <a:bodyPr/>
          <a:lstStyle/>
          <a:p>
            <a:fld id="{4CF50783-AAED-1941-8BCC-9F6140F0A6B1}" type="slidenum">
              <a:rPr lang="fr-FR" smtClean="0"/>
              <a:pPr/>
              <a:t>12</a:t>
            </a:fld>
            <a:endParaRPr lang="fr-FR" dirty="0"/>
          </a:p>
        </p:txBody>
      </p:sp>
    </p:spTree>
    <p:extLst>
      <p:ext uri="{BB962C8B-B14F-4D97-AF65-F5344CB8AC3E}">
        <p14:creationId xmlns:p14="http://schemas.microsoft.com/office/powerpoint/2010/main" val="4253365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Turns out, these constraint sets are the sets to be made consecutive, as the set of vertices in each constraint set happens to be exactly the vertices to which a query will be forked after exhausting some string during the querying procedure. Hence, the forked query can be launched on a single combined range, yielding polynomial time queries.</a:t>
            </a:r>
            <a:endParaRPr lang="en-CH" dirty="0"/>
          </a:p>
        </p:txBody>
      </p:sp>
      <p:sp>
        <p:nvSpPr>
          <p:cNvPr id="4" name="Slide Number Placeholder 3"/>
          <p:cNvSpPr>
            <a:spLocks noGrp="1"/>
          </p:cNvSpPr>
          <p:nvPr>
            <p:ph type="sldNum" sz="quarter" idx="5"/>
          </p:nvPr>
        </p:nvSpPr>
        <p:spPr/>
        <p:txBody>
          <a:bodyPr/>
          <a:lstStyle/>
          <a:p>
            <a:fld id="{4CF50783-AAED-1941-8BCC-9F6140F0A6B1}" type="slidenum">
              <a:rPr lang="fr-FR" smtClean="0"/>
              <a:pPr/>
              <a:t>13</a:t>
            </a:fld>
            <a:endParaRPr lang="fr-FR" dirty="0"/>
          </a:p>
        </p:txBody>
      </p:sp>
    </p:spTree>
    <p:extLst>
      <p:ext uri="{BB962C8B-B14F-4D97-AF65-F5344CB8AC3E}">
        <p14:creationId xmlns:p14="http://schemas.microsoft.com/office/powerpoint/2010/main" val="11367555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for the third question, unfortunately, it might be the case that a completely always-consecutive permutation might not exist, i.e. due to the topology of the indexed graph we might have to keep track of separate ranges for a given suffix of the query. Check the slide for more details.</a:t>
            </a:r>
            <a:endParaRPr lang="en-CH" dirty="0"/>
          </a:p>
        </p:txBody>
      </p:sp>
      <p:sp>
        <p:nvSpPr>
          <p:cNvPr id="4" name="Slide Number Placeholder 3"/>
          <p:cNvSpPr>
            <a:spLocks noGrp="1"/>
          </p:cNvSpPr>
          <p:nvPr>
            <p:ph type="sldNum" sz="quarter" idx="5"/>
          </p:nvPr>
        </p:nvSpPr>
        <p:spPr/>
        <p:txBody>
          <a:bodyPr/>
          <a:lstStyle/>
          <a:p>
            <a:fld id="{4CF50783-AAED-1941-8BCC-9F6140F0A6B1}" type="slidenum">
              <a:rPr lang="fr-FR" smtClean="0"/>
              <a:pPr/>
              <a:t>14</a:t>
            </a:fld>
            <a:endParaRPr lang="fr-FR" dirty="0"/>
          </a:p>
        </p:txBody>
      </p:sp>
    </p:spTree>
    <p:extLst>
      <p:ext uri="{BB962C8B-B14F-4D97-AF65-F5344CB8AC3E}">
        <p14:creationId xmlns:p14="http://schemas.microsoft.com/office/powerpoint/2010/main" val="1281101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is the final recipe for the construction of the data structure.</a:t>
            </a:r>
            <a:endParaRPr lang="en-CH" dirty="0"/>
          </a:p>
        </p:txBody>
      </p:sp>
      <p:sp>
        <p:nvSpPr>
          <p:cNvPr id="4" name="Slide Number Placeholder 3"/>
          <p:cNvSpPr>
            <a:spLocks noGrp="1"/>
          </p:cNvSpPr>
          <p:nvPr>
            <p:ph type="sldNum" sz="quarter" idx="5"/>
          </p:nvPr>
        </p:nvSpPr>
        <p:spPr/>
        <p:txBody>
          <a:bodyPr/>
          <a:lstStyle/>
          <a:p>
            <a:fld id="{4CF50783-AAED-1941-8BCC-9F6140F0A6B1}" type="slidenum">
              <a:rPr lang="fr-FR" smtClean="0"/>
              <a:pPr/>
              <a:t>15</a:t>
            </a:fld>
            <a:endParaRPr lang="fr-FR" dirty="0"/>
          </a:p>
        </p:txBody>
      </p:sp>
    </p:spTree>
    <p:extLst>
      <p:ext uri="{BB962C8B-B14F-4D97-AF65-F5344CB8AC3E}">
        <p14:creationId xmlns:p14="http://schemas.microsoft.com/office/powerpoint/2010/main" val="21105568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Here is an example FM-Directory and the lookup algorithm</a:t>
            </a:r>
            <a:endParaRPr lang="en-CH" dirty="0"/>
          </a:p>
        </p:txBody>
      </p:sp>
      <p:sp>
        <p:nvSpPr>
          <p:cNvPr id="4" name="Slide Number Placeholder 3"/>
          <p:cNvSpPr>
            <a:spLocks noGrp="1"/>
          </p:cNvSpPr>
          <p:nvPr>
            <p:ph type="sldNum" sz="quarter" idx="5"/>
          </p:nvPr>
        </p:nvSpPr>
        <p:spPr/>
        <p:txBody>
          <a:bodyPr/>
          <a:lstStyle/>
          <a:p>
            <a:fld id="{4CF50783-AAED-1941-8BCC-9F6140F0A6B1}" type="slidenum">
              <a:rPr lang="fr-FR" smtClean="0"/>
              <a:pPr/>
              <a:t>16</a:t>
            </a:fld>
            <a:endParaRPr lang="fr-FR" dirty="0"/>
          </a:p>
        </p:txBody>
      </p:sp>
    </p:spTree>
    <p:extLst>
      <p:ext uri="{BB962C8B-B14F-4D97-AF65-F5344CB8AC3E}">
        <p14:creationId xmlns:p14="http://schemas.microsoft.com/office/powerpoint/2010/main" val="34528635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here are some closing remarks. </a:t>
            </a:r>
          </a:p>
          <a:p>
            <a:endParaRPr lang="en-GB" dirty="0"/>
          </a:p>
          <a:p>
            <a:r>
              <a:rPr lang="en-GB" dirty="0"/>
              <a:t>The degree to which one has consecutive ranges depends on the </a:t>
            </a:r>
            <a:r>
              <a:rPr lang="en-GB" dirty="0" err="1"/>
              <a:t>Wheelerness</a:t>
            </a:r>
            <a:r>
              <a:rPr lang="en-GB" dirty="0"/>
              <a:t> of the graph.</a:t>
            </a:r>
          </a:p>
          <a:p>
            <a:r>
              <a:rPr lang="en-GB" dirty="0"/>
              <a:t>Also note that the time complexity analysis is for the worst case performance of the index – which might not happen often in practice.</a:t>
            </a:r>
            <a:endParaRPr lang="en-CH" dirty="0"/>
          </a:p>
        </p:txBody>
      </p:sp>
      <p:sp>
        <p:nvSpPr>
          <p:cNvPr id="4" name="Slide Number Placeholder 3"/>
          <p:cNvSpPr>
            <a:spLocks noGrp="1"/>
          </p:cNvSpPr>
          <p:nvPr>
            <p:ph type="sldNum" sz="quarter" idx="5"/>
          </p:nvPr>
        </p:nvSpPr>
        <p:spPr/>
        <p:txBody>
          <a:bodyPr/>
          <a:lstStyle/>
          <a:p>
            <a:fld id="{4CF50783-AAED-1941-8BCC-9F6140F0A6B1}" type="slidenum">
              <a:rPr lang="fr-FR" smtClean="0"/>
              <a:pPr/>
              <a:t>17</a:t>
            </a:fld>
            <a:endParaRPr lang="fr-FR" dirty="0"/>
          </a:p>
        </p:txBody>
      </p:sp>
    </p:spTree>
    <p:extLst>
      <p:ext uri="{BB962C8B-B14F-4D97-AF65-F5344CB8AC3E}">
        <p14:creationId xmlns:p14="http://schemas.microsoft.com/office/powerpoint/2010/main" val="34713029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you for listening. Unfortunately I had to skip most of the details due to time constraints. Please contact the first author if you want more information.</a:t>
            </a:r>
            <a:endParaRPr lang="en-CH" dirty="0"/>
          </a:p>
        </p:txBody>
      </p:sp>
      <p:sp>
        <p:nvSpPr>
          <p:cNvPr id="4" name="Slide Number Placeholder 3"/>
          <p:cNvSpPr>
            <a:spLocks noGrp="1"/>
          </p:cNvSpPr>
          <p:nvPr>
            <p:ph type="sldNum" sz="quarter" idx="5"/>
          </p:nvPr>
        </p:nvSpPr>
        <p:spPr/>
        <p:txBody>
          <a:bodyPr/>
          <a:lstStyle/>
          <a:p>
            <a:fld id="{4CF50783-AAED-1941-8BCC-9F6140F0A6B1}" type="slidenum">
              <a:rPr lang="fr-FR" smtClean="0"/>
              <a:pPr/>
              <a:t>18</a:t>
            </a:fld>
            <a:endParaRPr lang="fr-FR" dirty="0"/>
          </a:p>
        </p:txBody>
      </p:sp>
    </p:spTree>
    <p:extLst>
      <p:ext uri="{BB962C8B-B14F-4D97-AF65-F5344CB8AC3E}">
        <p14:creationId xmlns:p14="http://schemas.microsoft.com/office/powerpoint/2010/main" val="1430602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define a string graph as a graph with string labels on its vertices. We define an index on this graph as a function that takes the graph and a string as input and produces a walk on the graph that minimally contains the input string. We assume that each vertex and its string label are associated with an integer index.</a:t>
            </a:r>
          </a:p>
          <a:p>
            <a:endParaRPr lang="en-GB" dirty="0"/>
          </a:p>
          <a:p>
            <a:r>
              <a:rPr lang="en-GB" dirty="0"/>
              <a:t>Some of the state of the art approaches to this problem are Wheeler Graphs, and Co-lex orders. We will discuss another approach here which may be viewed as a practical recipe for realizing the total or partial indexing properties of Wheeler graphs.</a:t>
            </a:r>
            <a:endParaRPr lang="en-CH" dirty="0"/>
          </a:p>
        </p:txBody>
      </p:sp>
      <p:sp>
        <p:nvSpPr>
          <p:cNvPr id="4" name="Slide Number Placeholder 3"/>
          <p:cNvSpPr>
            <a:spLocks noGrp="1"/>
          </p:cNvSpPr>
          <p:nvPr>
            <p:ph type="sldNum" sz="quarter" idx="5"/>
          </p:nvPr>
        </p:nvSpPr>
        <p:spPr/>
        <p:txBody>
          <a:bodyPr/>
          <a:lstStyle/>
          <a:p>
            <a:fld id="{4CF50783-AAED-1941-8BCC-9F6140F0A6B1}" type="slidenum">
              <a:rPr lang="fr-FR" smtClean="0"/>
              <a:pPr/>
              <a:t>2</a:t>
            </a:fld>
            <a:endParaRPr lang="fr-FR" dirty="0"/>
          </a:p>
        </p:txBody>
      </p:sp>
    </p:spTree>
    <p:extLst>
      <p:ext uri="{BB962C8B-B14F-4D97-AF65-F5344CB8AC3E}">
        <p14:creationId xmlns:p14="http://schemas.microsoft.com/office/powerpoint/2010/main" val="2396919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this end, we define a data structure called the FM-Directory that uses a carefully crafted FM-Index on a graph encoding and three other tables under the hood.</a:t>
            </a:r>
          </a:p>
          <a:p>
            <a:r>
              <a:rPr lang="en-GB" dirty="0"/>
              <a:t>The main idea is to use the FM-index to match queries until we exhaust the string labels of a set of vertices, at which point the query is forked to all incoming </a:t>
            </a:r>
            <a:r>
              <a:rPr lang="en-GB" dirty="0" err="1"/>
              <a:t>neighbors</a:t>
            </a:r>
            <a:r>
              <a:rPr lang="en-GB" dirty="0"/>
              <a:t>.</a:t>
            </a:r>
            <a:endParaRPr lang="en-CH" dirty="0"/>
          </a:p>
        </p:txBody>
      </p:sp>
      <p:sp>
        <p:nvSpPr>
          <p:cNvPr id="4" name="Slide Number Placeholder 3"/>
          <p:cNvSpPr>
            <a:spLocks noGrp="1"/>
          </p:cNvSpPr>
          <p:nvPr>
            <p:ph type="sldNum" sz="quarter" idx="5"/>
          </p:nvPr>
        </p:nvSpPr>
        <p:spPr/>
        <p:txBody>
          <a:bodyPr/>
          <a:lstStyle/>
          <a:p>
            <a:fld id="{4CF50783-AAED-1941-8BCC-9F6140F0A6B1}" type="slidenum">
              <a:rPr lang="fr-FR" smtClean="0"/>
              <a:pPr/>
              <a:t>3</a:t>
            </a:fld>
            <a:endParaRPr lang="fr-FR" dirty="0"/>
          </a:p>
        </p:txBody>
      </p:sp>
    </p:spTree>
    <p:extLst>
      <p:ext uri="{BB962C8B-B14F-4D97-AF65-F5344CB8AC3E}">
        <p14:creationId xmlns:p14="http://schemas.microsoft.com/office/powerpoint/2010/main" val="38246705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first introduce a simpler version of our index called the FM-Directories without permutation to show how it works.</a:t>
            </a:r>
          </a:p>
          <a:p>
            <a:endParaRPr lang="en-GB" dirty="0"/>
          </a:p>
          <a:p>
            <a:r>
              <a:rPr lang="en-GB" dirty="0"/>
              <a:t>To construct the graph encoding take two special characters sigma zero and sigma one, and place them in the beginning and at the end of each vertex label. We then concatenate these strings in the order of the vertex indices. We then define two rank translation tables: one for translating sigma zero ranks from the Burrows Wheeler domain to the text domain, and one to translate sigma one ranks from the text domain to the Burrows Wheeler Domain. Finally, we define a table that stores the list of incoming </a:t>
            </a:r>
            <a:r>
              <a:rPr lang="en-GB" dirty="0" err="1"/>
              <a:t>neighbors</a:t>
            </a:r>
            <a:r>
              <a:rPr lang="en-GB" dirty="0"/>
              <a:t> per vertex.</a:t>
            </a:r>
            <a:endParaRPr lang="en-CH" dirty="0"/>
          </a:p>
        </p:txBody>
      </p:sp>
      <p:sp>
        <p:nvSpPr>
          <p:cNvPr id="4" name="Slide Number Placeholder 3"/>
          <p:cNvSpPr>
            <a:spLocks noGrp="1"/>
          </p:cNvSpPr>
          <p:nvPr>
            <p:ph type="sldNum" sz="quarter" idx="5"/>
          </p:nvPr>
        </p:nvSpPr>
        <p:spPr/>
        <p:txBody>
          <a:bodyPr/>
          <a:lstStyle/>
          <a:p>
            <a:fld id="{4CF50783-AAED-1941-8BCC-9F6140F0A6B1}" type="slidenum">
              <a:rPr lang="fr-FR" smtClean="0"/>
              <a:pPr/>
              <a:t>4</a:t>
            </a:fld>
            <a:endParaRPr lang="fr-FR" dirty="0"/>
          </a:p>
        </p:txBody>
      </p:sp>
    </p:spTree>
    <p:extLst>
      <p:ext uri="{BB962C8B-B14F-4D97-AF65-F5344CB8AC3E}">
        <p14:creationId xmlns:p14="http://schemas.microsoft.com/office/powerpoint/2010/main" val="7730238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start matching a query as one would with an FM-index, but look up the occurrence more time for the character sigma zero. If sigma zero appears in the current range, then exists a vertex containing the current suffix of the query as its prefix. Whenever this happens, we translate the rank of these sigma zeros to text rank, compute incoming vertex indices to the corresponding sigma zero, then translate text ranks of sigma ones to Burrows Wheeler domain, over each of which a separate fork of ranges will be tracked.</a:t>
            </a:r>
            <a:endParaRPr lang="en-CH" dirty="0"/>
          </a:p>
        </p:txBody>
      </p:sp>
      <p:sp>
        <p:nvSpPr>
          <p:cNvPr id="4" name="Slide Number Placeholder 3"/>
          <p:cNvSpPr>
            <a:spLocks noGrp="1"/>
          </p:cNvSpPr>
          <p:nvPr>
            <p:ph type="sldNum" sz="quarter" idx="5"/>
          </p:nvPr>
        </p:nvSpPr>
        <p:spPr/>
        <p:txBody>
          <a:bodyPr/>
          <a:lstStyle/>
          <a:p>
            <a:fld id="{4CF50783-AAED-1941-8BCC-9F6140F0A6B1}" type="slidenum">
              <a:rPr lang="fr-FR" smtClean="0"/>
              <a:pPr/>
              <a:t>5</a:t>
            </a:fld>
            <a:endParaRPr lang="fr-FR" dirty="0"/>
          </a:p>
        </p:txBody>
      </p:sp>
    </p:spTree>
    <p:extLst>
      <p:ext uri="{BB962C8B-B14F-4D97-AF65-F5344CB8AC3E}">
        <p14:creationId xmlns:p14="http://schemas.microsoft.com/office/powerpoint/2010/main" val="25651367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now investigate the time complexity of this querying scheme.</a:t>
            </a:r>
            <a:endParaRPr lang="en-CH" dirty="0"/>
          </a:p>
        </p:txBody>
      </p:sp>
      <p:sp>
        <p:nvSpPr>
          <p:cNvPr id="4" name="Slide Number Placeholder 3"/>
          <p:cNvSpPr>
            <a:spLocks noGrp="1"/>
          </p:cNvSpPr>
          <p:nvPr>
            <p:ph type="sldNum" sz="quarter" idx="5"/>
          </p:nvPr>
        </p:nvSpPr>
        <p:spPr/>
        <p:txBody>
          <a:bodyPr/>
          <a:lstStyle/>
          <a:p>
            <a:fld id="{4CF50783-AAED-1941-8BCC-9F6140F0A6B1}" type="slidenum">
              <a:rPr lang="fr-FR" smtClean="0"/>
              <a:pPr/>
              <a:t>6</a:t>
            </a:fld>
            <a:endParaRPr lang="fr-FR" dirty="0"/>
          </a:p>
        </p:txBody>
      </p:sp>
    </p:spTree>
    <p:extLst>
      <p:ext uri="{BB962C8B-B14F-4D97-AF65-F5344CB8AC3E}">
        <p14:creationId xmlns:p14="http://schemas.microsoft.com/office/powerpoint/2010/main" val="34837712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Assume that for each character matched there exists delta many forked queries in the worst case, we can write an upper bound to the number of matched characters as shown on the slide.</a:t>
            </a:r>
          </a:p>
          <a:p>
            <a:r>
              <a:rPr lang="en-GB" dirty="0"/>
              <a:t>As one can see, the resulting number of character matches can be exponential in the worst case, and this is clearly undesirable for our index.</a:t>
            </a:r>
          </a:p>
          <a:p>
            <a:endParaRPr lang="en-GB" dirty="0"/>
          </a:p>
          <a:p>
            <a:r>
              <a:rPr lang="en-GB" dirty="0"/>
              <a:t>Letting delta be 0 means that we have a single vertex to query in the graph, and we get the same time complexity that of the FM-Index: linear in the length of the query.</a:t>
            </a:r>
          </a:p>
          <a:p>
            <a:r>
              <a:rPr lang="en-GB" dirty="0"/>
              <a:t>The degenerate case where delta is one results in quadradic time queries.</a:t>
            </a:r>
          </a:p>
        </p:txBody>
      </p:sp>
      <p:sp>
        <p:nvSpPr>
          <p:cNvPr id="4" name="Slide Number Placeholder 3"/>
          <p:cNvSpPr>
            <a:spLocks noGrp="1"/>
          </p:cNvSpPr>
          <p:nvPr>
            <p:ph type="sldNum" sz="quarter" idx="5"/>
          </p:nvPr>
        </p:nvSpPr>
        <p:spPr/>
        <p:txBody>
          <a:bodyPr/>
          <a:lstStyle/>
          <a:p>
            <a:fld id="{4CF50783-AAED-1941-8BCC-9F6140F0A6B1}" type="slidenum">
              <a:rPr lang="fr-FR" smtClean="0"/>
              <a:pPr/>
              <a:t>7</a:t>
            </a:fld>
            <a:endParaRPr lang="fr-FR" dirty="0"/>
          </a:p>
        </p:txBody>
      </p:sp>
    </p:spTree>
    <p:extLst>
      <p:ext uri="{BB962C8B-B14F-4D97-AF65-F5344CB8AC3E}">
        <p14:creationId xmlns:p14="http://schemas.microsoft.com/office/powerpoint/2010/main" val="27348610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now investigate if we can let delta be one, i.e. our query forks into many queries with ranges of length one, however, if these ranges are consecutive they may be combined into a single one.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question we now ask is how does one make sure that the sigma ones that are reachable by matching a particular suffix are found in a consecutive ranges in the suffix array as much as possible?</a:t>
            </a:r>
            <a:endParaRPr lang="en-CH" dirty="0"/>
          </a:p>
        </p:txBody>
      </p:sp>
      <p:sp>
        <p:nvSpPr>
          <p:cNvPr id="4" name="Slide Number Placeholder 3"/>
          <p:cNvSpPr>
            <a:spLocks noGrp="1"/>
          </p:cNvSpPr>
          <p:nvPr>
            <p:ph type="sldNum" sz="quarter" idx="5"/>
          </p:nvPr>
        </p:nvSpPr>
        <p:spPr/>
        <p:txBody>
          <a:bodyPr/>
          <a:lstStyle/>
          <a:p>
            <a:fld id="{4CF50783-AAED-1941-8BCC-9F6140F0A6B1}" type="slidenum">
              <a:rPr lang="fr-FR" smtClean="0"/>
              <a:pPr/>
              <a:t>8</a:t>
            </a:fld>
            <a:endParaRPr lang="fr-FR" dirty="0"/>
          </a:p>
        </p:txBody>
      </p:sp>
    </p:spTree>
    <p:extLst>
      <p:ext uri="{BB962C8B-B14F-4D97-AF65-F5344CB8AC3E}">
        <p14:creationId xmlns:p14="http://schemas.microsoft.com/office/powerpoint/2010/main" val="503424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therefore we now consider a permuted version of the FM-Directory, namely, we attempt to compute a permutation pi such that when it is applied on the indices of the vertices, it rearranges the vertices into such a new order that reachable sigma ones are in consecutive ranges of the suffix array.</a:t>
            </a:r>
          </a:p>
          <a:p>
            <a:endParaRPr lang="en-GB" dirty="0"/>
          </a:p>
          <a:p>
            <a:r>
              <a:rPr lang="en-GB" dirty="0"/>
              <a:t>We now pose three questions to this end: Firstly, assuming that we have such a permutation for the text domain, how does one enforce it in the Burrows-Wheeler domain?</a:t>
            </a:r>
          </a:p>
          <a:p>
            <a:r>
              <a:rPr lang="en-GB" dirty="0"/>
              <a:t>		                    Secondly, which subsets of sigma one does one need to make consecutive so that one always encounters as compact ranges as possible?</a:t>
            </a:r>
          </a:p>
          <a:p>
            <a:r>
              <a:rPr lang="en-GB" dirty="0"/>
              <a:t>		                    Thirdly, can one always guarantee that there is an optimal permutation that forces delta to be one at most</a:t>
            </a:r>
          </a:p>
        </p:txBody>
      </p:sp>
      <p:sp>
        <p:nvSpPr>
          <p:cNvPr id="4" name="Slide Number Placeholder 3"/>
          <p:cNvSpPr>
            <a:spLocks noGrp="1"/>
          </p:cNvSpPr>
          <p:nvPr>
            <p:ph type="sldNum" sz="quarter" idx="5"/>
          </p:nvPr>
        </p:nvSpPr>
        <p:spPr/>
        <p:txBody>
          <a:bodyPr/>
          <a:lstStyle/>
          <a:p>
            <a:fld id="{4CF50783-AAED-1941-8BCC-9F6140F0A6B1}" type="slidenum">
              <a:rPr lang="fr-FR" smtClean="0"/>
              <a:pPr/>
              <a:t>9</a:t>
            </a:fld>
            <a:endParaRPr lang="fr-FR" dirty="0"/>
          </a:p>
        </p:txBody>
      </p:sp>
    </p:spTree>
    <p:extLst>
      <p:ext uri="{BB962C8B-B14F-4D97-AF65-F5344CB8AC3E}">
        <p14:creationId xmlns:p14="http://schemas.microsoft.com/office/powerpoint/2010/main" val="10201604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spTree>
      <p:nvGrpSpPr>
        <p:cNvPr id="1" name=""/>
        <p:cNvGrpSpPr/>
        <p:nvPr/>
      </p:nvGrpSpPr>
      <p:grpSpPr>
        <a:xfrm>
          <a:off x="0" y="0"/>
          <a:ext cx="0" cy="0"/>
          <a:chOff x="0" y="0"/>
          <a:chExt cx="0" cy="0"/>
        </a:xfrm>
      </p:grpSpPr>
      <p:sp>
        <p:nvSpPr>
          <p:cNvPr id="12" name="Espace réservé pour une image  11">
            <a:extLst>
              <a:ext uri="{FF2B5EF4-FFF2-40B4-BE49-F238E27FC236}">
                <a16:creationId xmlns:a16="http://schemas.microsoft.com/office/drawing/2014/main" id="{4CF6F629-51E7-9F40-939D-F50AE3925ADE}"/>
              </a:ext>
            </a:extLst>
          </p:cNvPr>
          <p:cNvSpPr>
            <a:spLocks noGrp="1"/>
          </p:cNvSpPr>
          <p:nvPr>
            <p:ph type="pic" sz="quarter" idx="10"/>
          </p:nvPr>
        </p:nvSpPr>
        <p:spPr>
          <a:xfrm>
            <a:off x="1331913" y="0"/>
            <a:ext cx="7812087" cy="4948238"/>
          </a:xfrm>
        </p:spPr>
        <p:txBody>
          <a:bodyPr/>
          <a:lstStyle/>
          <a:p>
            <a:r>
              <a:rPr lang="fr-FR"/>
              <a:t>Cliquez sur l'icône pour ajouter une image</a:t>
            </a:r>
          </a:p>
        </p:txBody>
      </p:sp>
      <p:sp>
        <p:nvSpPr>
          <p:cNvPr id="2" name="Title 1"/>
          <p:cNvSpPr>
            <a:spLocks noGrp="1"/>
          </p:cNvSpPr>
          <p:nvPr>
            <p:ph type="ctrTitle"/>
          </p:nvPr>
        </p:nvSpPr>
        <p:spPr>
          <a:xfrm>
            <a:off x="6405563" y="786535"/>
            <a:ext cx="2738437" cy="2338387"/>
          </a:xfrm>
          <a:solidFill>
            <a:schemeClr val="accent1"/>
          </a:solidFill>
        </p:spPr>
        <p:txBody>
          <a:bodyPr lIns="216000" anchor="ctr" anchorCtr="0">
            <a:normAutofit/>
          </a:bodyPr>
          <a:lstStyle>
            <a:lvl1pPr algn="l">
              <a:defRPr sz="3600">
                <a:solidFill>
                  <a:schemeClr val="bg1"/>
                </a:solidFill>
              </a:defRPr>
            </a:lvl1pPr>
          </a:lstStyle>
          <a:p>
            <a:r>
              <a:rPr lang="fr-FR"/>
              <a:t>Modifiez le style du titre</a:t>
            </a:r>
            <a:endParaRPr lang="en-US" dirty="0"/>
          </a:p>
        </p:txBody>
      </p:sp>
      <p:sp>
        <p:nvSpPr>
          <p:cNvPr id="3" name="Subtitle 2"/>
          <p:cNvSpPr>
            <a:spLocks noGrp="1"/>
          </p:cNvSpPr>
          <p:nvPr>
            <p:ph type="subTitle" idx="1"/>
          </p:nvPr>
        </p:nvSpPr>
        <p:spPr>
          <a:xfrm>
            <a:off x="4576763" y="3124922"/>
            <a:ext cx="1828800" cy="1568450"/>
          </a:xfrm>
          <a:solidFill>
            <a:schemeClr val="tx1"/>
          </a:solidFill>
        </p:spPr>
        <p:txBody>
          <a:bodyPr lIns="90000" anchor="ctr" anchorCtr="0">
            <a:normAutofit/>
          </a:bodyPr>
          <a:lstStyle>
            <a:lvl1pPr marL="0" indent="0" algn="ctr">
              <a:buNone/>
              <a:defRPr sz="12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endParaRPr lang="en-US" dirty="0"/>
          </a:p>
        </p:txBody>
      </p:sp>
      <p:pic>
        <p:nvPicPr>
          <p:cNvPr id="9" name="Image 8">
            <a:extLst>
              <a:ext uri="{FF2B5EF4-FFF2-40B4-BE49-F238E27FC236}">
                <a16:creationId xmlns:a16="http://schemas.microsoft.com/office/drawing/2014/main" id="{6535A482-EC85-1C41-A1E4-7882A0E39FFD}"/>
              </a:ext>
            </a:extLst>
          </p:cNvPr>
          <p:cNvPicPr>
            <a:picLocks noChangeAspect="1"/>
          </p:cNvPicPr>
          <p:nvPr userDrawn="1"/>
        </p:nvPicPr>
        <p:blipFill>
          <a:blip r:embed="rId2"/>
          <a:stretch>
            <a:fillRect/>
          </a:stretch>
        </p:blipFill>
        <p:spPr>
          <a:xfrm>
            <a:off x="82647" y="80283"/>
            <a:ext cx="1175301" cy="508655"/>
          </a:xfrm>
          <a:prstGeom prst="rect">
            <a:avLst/>
          </a:prstGeom>
        </p:spPr>
      </p:pic>
      <p:sp>
        <p:nvSpPr>
          <p:cNvPr id="16" name="Espace réservé du texte 4">
            <a:extLst>
              <a:ext uri="{FF2B5EF4-FFF2-40B4-BE49-F238E27FC236}">
                <a16:creationId xmlns:a16="http://schemas.microsoft.com/office/drawing/2014/main" id="{01960462-6F28-0740-916D-499D3BEDB2BE}"/>
              </a:ext>
            </a:extLst>
          </p:cNvPr>
          <p:cNvSpPr>
            <a:spLocks noGrp="1"/>
          </p:cNvSpPr>
          <p:nvPr>
            <p:ph type="body" sz="quarter" idx="11"/>
          </p:nvPr>
        </p:nvSpPr>
        <p:spPr>
          <a:xfrm>
            <a:off x="6400800" y="4683125"/>
            <a:ext cx="1828800" cy="460375"/>
          </a:xfrm>
          <a:solidFill>
            <a:schemeClr val="bg1"/>
          </a:solidFill>
        </p:spPr>
        <p:txBody>
          <a:bodyPr lIns="90000" anchor="ctr">
            <a:noAutofit/>
          </a:bodyPr>
          <a:lstStyle>
            <a:lvl1pPr marL="0" indent="0" algn="ctr">
              <a:buNone/>
              <a:defRPr sz="1100"/>
            </a:lvl1pPr>
          </a:lstStyle>
          <a:p>
            <a:pPr lvl="0"/>
            <a:r>
              <a:rPr lang="fr-FR"/>
              <a:t>Modifier les styles du texte du masque
Deuxième niveau
Troisième niveau
Quatrième niveau
Cinquième niveau</a:t>
            </a:r>
          </a:p>
        </p:txBody>
      </p:sp>
      <p:sp>
        <p:nvSpPr>
          <p:cNvPr id="5" name="Espace réservé du texte 4">
            <a:extLst>
              <a:ext uri="{FF2B5EF4-FFF2-40B4-BE49-F238E27FC236}">
                <a16:creationId xmlns:a16="http://schemas.microsoft.com/office/drawing/2014/main" id="{1E187583-F16A-6F41-8B68-000F9C9C20D3}"/>
              </a:ext>
            </a:extLst>
          </p:cNvPr>
          <p:cNvSpPr>
            <a:spLocks noGrp="1"/>
          </p:cNvSpPr>
          <p:nvPr>
            <p:ph type="body" sz="quarter" idx="12"/>
          </p:nvPr>
        </p:nvSpPr>
        <p:spPr>
          <a:xfrm>
            <a:off x="82550" y="4440264"/>
            <a:ext cx="698500" cy="507975"/>
          </a:xfrm>
        </p:spPr>
        <p:txBody>
          <a:bodyPr lIns="0" tIns="0" rIns="0" bIns="0" anchor="b" anchorCtr="0">
            <a:noAutofit/>
          </a:bodyPr>
          <a:lstStyle>
            <a:lvl1pPr marL="114300" indent="-107950">
              <a:buFontTx/>
              <a:buBlip>
                <a:blip r:embed="rId3"/>
              </a:buBlip>
              <a:tabLst/>
              <a:defRPr sz="700">
                <a:solidFill>
                  <a:schemeClr val="tx1"/>
                </a:solidFill>
              </a:defRPr>
            </a:lvl1pPr>
          </a:lstStyle>
          <a:p>
            <a:r>
              <a:rPr lang="fr-FR" dirty="0"/>
              <a:t>Modifier les styles du texte du masque</a:t>
            </a:r>
          </a:p>
        </p:txBody>
      </p:sp>
    </p:spTree>
    <p:extLst>
      <p:ext uri="{BB962C8B-B14F-4D97-AF65-F5344CB8AC3E}">
        <p14:creationId xmlns:p14="http://schemas.microsoft.com/office/powerpoint/2010/main" val="577880871"/>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guide id="3" pos="126" userDrawn="1">
          <p15:clr>
            <a:srgbClr val="FBAE40"/>
          </p15:clr>
        </p15:guide>
        <p15:guide id="5" orient="horz" pos="123" userDrawn="1">
          <p15:clr>
            <a:srgbClr val="FBAE40"/>
          </p15:clr>
        </p15:guide>
        <p15:guide id="6" orient="horz" pos="3117" userDrawn="1">
          <p15:clr>
            <a:srgbClr val="FBAE40"/>
          </p15:clr>
        </p15:guide>
        <p15:guide id="7" pos="83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04875" y="1563688"/>
            <a:ext cx="3671466" cy="3263504"/>
          </a:xfrm>
        </p:spPr>
        <p:txBody>
          <a:bodyPr/>
          <a:lstStyle/>
          <a:p>
            <a:pPr lvl="0"/>
            <a:r>
              <a:rPr lang="fr-FR"/>
              <a:t>Modifier les styles du texte du masque
Deuxième niveau
Troisième niveau
Quatrième niveau
Cinquième niveau</a:t>
            </a:r>
          </a:p>
        </p:txBody>
      </p:sp>
      <p:sp>
        <p:nvSpPr>
          <p:cNvPr id="4" name="Content Placeholder 3"/>
          <p:cNvSpPr>
            <a:spLocks noGrp="1"/>
          </p:cNvSpPr>
          <p:nvPr>
            <p:ph sz="half" idx="2"/>
          </p:nvPr>
        </p:nvSpPr>
        <p:spPr>
          <a:xfrm>
            <a:off x="4959772" y="1563688"/>
            <a:ext cx="3671466" cy="3263504"/>
          </a:xfrm>
        </p:spPr>
        <p:txBody>
          <a:bodyPr/>
          <a:lstStyle/>
          <a:p>
            <a:pPr lvl="0"/>
            <a:r>
              <a:rPr lang="fr-FR"/>
              <a:t>Modifier les styles du texte du masque
Deuxième niveau
Troisième niveau
Quatrième niveau
Cinquième niveau</a:t>
            </a:r>
          </a:p>
        </p:txBody>
      </p:sp>
      <p:sp>
        <p:nvSpPr>
          <p:cNvPr id="8" name="Titre 7">
            <a:extLst>
              <a:ext uri="{FF2B5EF4-FFF2-40B4-BE49-F238E27FC236}">
                <a16:creationId xmlns:a16="http://schemas.microsoft.com/office/drawing/2014/main" id="{6897D737-724C-984A-82E1-2A2DBD5F6249}"/>
              </a:ext>
            </a:extLst>
          </p:cNvPr>
          <p:cNvSpPr>
            <a:spLocks noGrp="1"/>
          </p:cNvSpPr>
          <p:nvPr>
            <p:ph type="title"/>
          </p:nvPr>
        </p:nvSpPr>
        <p:spPr/>
        <p:txBody>
          <a:bodyPr/>
          <a:lstStyle/>
          <a:p>
            <a:r>
              <a:rPr lang="fr-FR"/>
              <a:t>Modifiez le style du titre</a:t>
            </a:r>
          </a:p>
        </p:txBody>
      </p:sp>
      <p:sp>
        <p:nvSpPr>
          <p:cNvPr id="9" name="Espace réservé de la date 8">
            <a:extLst>
              <a:ext uri="{FF2B5EF4-FFF2-40B4-BE49-F238E27FC236}">
                <a16:creationId xmlns:a16="http://schemas.microsoft.com/office/drawing/2014/main" id="{E34C2B73-67B7-BB4C-AE0F-7D16D8DDD2B2}"/>
              </a:ext>
            </a:extLst>
          </p:cNvPr>
          <p:cNvSpPr>
            <a:spLocks noGrp="1"/>
          </p:cNvSpPr>
          <p:nvPr>
            <p:ph type="dt" sz="half" idx="10"/>
          </p:nvPr>
        </p:nvSpPr>
        <p:spPr/>
        <p:txBody>
          <a:bodyPr/>
          <a:lstStyle/>
          <a:p>
            <a:r>
              <a:rPr lang="fr-CH"/>
              <a:t>NAME EVENT / NAME PRESENTATION</a:t>
            </a:r>
            <a:endParaRPr lang="fr-FR" dirty="0"/>
          </a:p>
        </p:txBody>
      </p:sp>
      <p:sp>
        <p:nvSpPr>
          <p:cNvPr id="10" name="Espace réservé du pied de page 9">
            <a:extLst>
              <a:ext uri="{FF2B5EF4-FFF2-40B4-BE49-F238E27FC236}">
                <a16:creationId xmlns:a16="http://schemas.microsoft.com/office/drawing/2014/main" id="{C9FF6AA9-AC16-D748-B815-56221BFFFB93}"/>
              </a:ext>
            </a:extLst>
          </p:cNvPr>
          <p:cNvSpPr>
            <a:spLocks noGrp="1"/>
          </p:cNvSpPr>
          <p:nvPr>
            <p:ph type="ftr" sz="quarter" idx="11"/>
          </p:nvPr>
        </p:nvSpPr>
        <p:spPr/>
        <p:txBody>
          <a:bodyPr/>
          <a:lstStyle/>
          <a:p>
            <a:r>
              <a:rPr lang="fr-FR"/>
              <a:t>Speaker </a:t>
            </a:r>
            <a:endParaRPr lang="fr-FR" dirty="0"/>
          </a:p>
        </p:txBody>
      </p:sp>
      <p:sp>
        <p:nvSpPr>
          <p:cNvPr id="11" name="Espace réservé du numéro de diapositive 10">
            <a:extLst>
              <a:ext uri="{FF2B5EF4-FFF2-40B4-BE49-F238E27FC236}">
                <a16:creationId xmlns:a16="http://schemas.microsoft.com/office/drawing/2014/main" id="{DD59D891-3F23-D04C-AB43-6FA4220AFE80}"/>
              </a:ext>
            </a:extLst>
          </p:cNvPr>
          <p:cNvSpPr>
            <a:spLocks noGrp="1"/>
          </p:cNvSpPr>
          <p:nvPr>
            <p:ph type="sldNum" sz="quarter" idx="12"/>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1776706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9BFFD8D9-6AAA-B44F-8BD5-98D7A6546A6C}"/>
              </a:ext>
            </a:extLst>
          </p:cNvPr>
          <p:cNvSpPr>
            <a:spLocks noGrp="1"/>
          </p:cNvSpPr>
          <p:nvPr>
            <p:ph type="title"/>
          </p:nvPr>
        </p:nvSpPr>
        <p:spPr/>
        <p:txBody>
          <a:bodyPr/>
          <a:lstStyle/>
          <a:p>
            <a:r>
              <a:rPr lang="fr-FR"/>
              <a:t>Modifiez le style du titre</a:t>
            </a:r>
          </a:p>
        </p:txBody>
      </p:sp>
      <p:sp>
        <p:nvSpPr>
          <p:cNvPr id="7" name="Espace réservé de la date 6">
            <a:extLst>
              <a:ext uri="{FF2B5EF4-FFF2-40B4-BE49-F238E27FC236}">
                <a16:creationId xmlns:a16="http://schemas.microsoft.com/office/drawing/2014/main" id="{084C64CE-C88F-2044-AD84-19F588F18902}"/>
              </a:ext>
            </a:extLst>
          </p:cNvPr>
          <p:cNvSpPr>
            <a:spLocks noGrp="1"/>
          </p:cNvSpPr>
          <p:nvPr>
            <p:ph type="dt" sz="half" idx="10"/>
          </p:nvPr>
        </p:nvSpPr>
        <p:spPr/>
        <p:txBody>
          <a:bodyPr/>
          <a:lstStyle/>
          <a:p>
            <a:r>
              <a:rPr lang="fr-CH"/>
              <a:t>NAME EVENT / NAME PRESENTATION</a:t>
            </a:r>
            <a:endParaRPr lang="fr-FR" dirty="0"/>
          </a:p>
        </p:txBody>
      </p:sp>
      <p:sp>
        <p:nvSpPr>
          <p:cNvPr id="8" name="Espace réservé du pied de page 7">
            <a:extLst>
              <a:ext uri="{FF2B5EF4-FFF2-40B4-BE49-F238E27FC236}">
                <a16:creationId xmlns:a16="http://schemas.microsoft.com/office/drawing/2014/main" id="{A948AF20-C2DF-3542-BB6A-8354A9817325}"/>
              </a:ext>
            </a:extLst>
          </p:cNvPr>
          <p:cNvSpPr>
            <a:spLocks noGrp="1"/>
          </p:cNvSpPr>
          <p:nvPr>
            <p:ph type="ftr" sz="quarter" idx="11"/>
          </p:nvPr>
        </p:nvSpPr>
        <p:spPr/>
        <p:txBody>
          <a:bodyPr/>
          <a:lstStyle/>
          <a:p>
            <a:r>
              <a:rPr lang="fr-FR"/>
              <a:t>Speaker </a:t>
            </a:r>
            <a:endParaRPr lang="fr-FR" dirty="0"/>
          </a:p>
        </p:txBody>
      </p:sp>
      <p:sp>
        <p:nvSpPr>
          <p:cNvPr id="9" name="Espace réservé du numéro de diapositive 8">
            <a:extLst>
              <a:ext uri="{FF2B5EF4-FFF2-40B4-BE49-F238E27FC236}">
                <a16:creationId xmlns:a16="http://schemas.microsoft.com/office/drawing/2014/main" id="{71083942-1443-BC45-9F95-32C82A8DCDEF}"/>
              </a:ext>
            </a:extLst>
          </p:cNvPr>
          <p:cNvSpPr>
            <a:spLocks noGrp="1"/>
          </p:cNvSpPr>
          <p:nvPr>
            <p:ph type="sldNum" sz="quarter" idx="12"/>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30740393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re seul">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625DAC6D-23F0-6941-BE81-E7A79CA3AFFD}"/>
              </a:ext>
            </a:extLst>
          </p:cNvPr>
          <p:cNvSpPr>
            <a:spLocks noGrp="1"/>
          </p:cNvSpPr>
          <p:nvPr>
            <p:ph type="pic" sz="quarter" idx="13"/>
          </p:nvPr>
        </p:nvSpPr>
        <p:spPr>
          <a:xfrm>
            <a:off x="904875" y="0"/>
            <a:ext cx="8239125" cy="5143500"/>
          </a:xfrm>
        </p:spPr>
        <p:txBody>
          <a:bodyPr/>
          <a:lstStyle/>
          <a:p>
            <a:r>
              <a:rPr lang="fr-FR"/>
              <a:t>Cliquez sur l'icône pour ajouter une image</a:t>
            </a:r>
          </a:p>
        </p:txBody>
      </p:sp>
      <p:sp>
        <p:nvSpPr>
          <p:cNvPr id="2" name="Title 1"/>
          <p:cNvSpPr>
            <a:spLocks noGrp="1"/>
          </p:cNvSpPr>
          <p:nvPr>
            <p:ph type="title"/>
          </p:nvPr>
        </p:nvSpPr>
        <p:spPr>
          <a:xfrm>
            <a:off x="6405563" y="2571750"/>
            <a:ext cx="2738437" cy="2111375"/>
          </a:xfrm>
          <a:solidFill>
            <a:schemeClr val="accent2"/>
          </a:solidFill>
        </p:spPr>
        <p:txBody>
          <a:bodyPr anchor="ctr" anchorCtr="0"/>
          <a:lstStyle>
            <a:lvl1pPr>
              <a:defRPr>
                <a:solidFill>
                  <a:schemeClr val="bg1"/>
                </a:solidFill>
              </a:defRPr>
            </a:lvl1pPr>
          </a:lstStyle>
          <a:p>
            <a:r>
              <a:rPr lang="fr-FR"/>
              <a:t>Modifiez le style du titre</a:t>
            </a:r>
            <a:endParaRPr lang="en-US" dirty="0"/>
          </a:p>
        </p:txBody>
      </p:sp>
      <p:sp>
        <p:nvSpPr>
          <p:cNvPr id="3" name="Espace réservé de la date 2">
            <a:extLst>
              <a:ext uri="{FF2B5EF4-FFF2-40B4-BE49-F238E27FC236}">
                <a16:creationId xmlns:a16="http://schemas.microsoft.com/office/drawing/2014/main" id="{60E5EA1C-63CE-2C4F-B9F4-39FDBC14B9A3}"/>
              </a:ext>
            </a:extLst>
          </p:cNvPr>
          <p:cNvSpPr>
            <a:spLocks noGrp="1"/>
          </p:cNvSpPr>
          <p:nvPr>
            <p:ph type="dt" sz="half" idx="14"/>
          </p:nvPr>
        </p:nvSpPr>
        <p:spPr/>
        <p:txBody>
          <a:bodyPr/>
          <a:lstStyle/>
          <a:p>
            <a:r>
              <a:rPr lang="fr-CH"/>
              <a:t>NAME EVENT / NAME PRESENTATION</a:t>
            </a:r>
            <a:endParaRPr lang="fr-FR" dirty="0"/>
          </a:p>
        </p:txBody>
      </p:sp>
      <p:sp>
        <p:nvSpPr>
          <p:cNvPr id="4" name="Espace réservé du pied de page 3">
            <a:extLst>
              <a:ext uri="{FF2B5EF4-FFF2-40B4-BE49-F238E27FC236}">
                <a16:creationId xmlns:a16="http://schemas.microsoft.com/office/drawing/2014/main" id="{8E7A5892-F23D-BD48-84D1-FD279BA16865}"/>
              </a:ext>
            </a:extLst>
          </p:cNvPr>
          <p:cNvSpPr>
            <a:spLocks noGrp="1"/>
          </p:cNvSpPr>
          <p:nvPr>
            <p:ph type="ftr" sz="quarter" idx="15"/>
          </p:nvPr>
        </p:nvSpPr>
        <p:spPr/>
        <p:txBody>
          <a:bodyPr/>
          <a:lstStyle/>
          <a:p>
            <a:r>
              <a:rPr lang="fr-FR"/>
              <a:t>Speaker </a:t>
            </a:r>
            <a:endParaRPr lang="fr-FR" dirty="0"/>
          </a:p>
        </p:txBody>
      </p:sp>
      <p:sp>
        <p:nvSpPr>
          <p:cNvPr id="5" name="Espace réservé du numéro de diapositive 4">
            <a:extLst>
              <a:ext uri="{FF2B5EF4-FFF2-40B4-BE49-F238E27FC236}">
                <a16:creationId xmlns:a16="http://schemas.microsoft.com/office/drawing/2014/main" id="{6C516D46-C7BB-2141-A4EE-18D1756414F6}"/>
              </a:ext>
            </a:extLst>
          </p:cNvPr>
          <p:cNvSpPr>
            <a:spLocks noGrp="1"/>
          </p:cNvSpPr>
          <p:nvPr>
            <p:ph type="sldNum" sz="quarter" idx="16"/>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20409483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re seul">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625DAC6D-23F0-6941-BE81-E7A79CA3AFFD}"/>
              </a:ext>
            </a:extLst>
          </p:cNvPr>
          <p:cNvSpPr>
            <a:spLocks noGrp="1"/>
          </p:cNvSpPr>
          <p:nvPr>
            <p:ph type="pic" sz="quarter" idx="13"/>
          </p:nvPr>
        </p:nvSpPr>
        <p:spPr>
          <a:xfrm>
            <a:off x="904875" y="0"/>
            <a:ext cx="7726363" cy="5143500"/>
          </a:xfrm>
        </p:spPr>
        <p:txBody>
          <a:bodyPr/>
          <a:lstStyle/>
          <a:p>
            <a:r>
              <a:rPr lang="fr-FR"/>
              <a:t>Cliquez sur l'icône pour ajouter une image</a:t>
            </a:r>
          </a:p>
        </p:txBody>
      </p:sp>
      <p:sp>
        <p:nvSpPr>
          <p:cNvPr id="5" name="Espace réservé de la date 4">
            <a:extLst>
              <a:ext uri="{FF2B5EF4-FFF2-40B4-BE49-F238E27FC236}">
                <a16:creationId xmlns:a16="http://schemas.microsoft.com/office/drawing/2014/main" id="{91E6F4EB-CC02-6E4D-9146-CE4A7A789A95}"/>
              </a:ext>
            </a:extLst>
          </p:cNvPr>
          <p:cNvSpPr>
            <a:spLocks noGrp="1"/>
          </p:cNvSpPr>
          <p:nvPr>
            <p:ph type="dt" sz="half" idx="14"/>
          </p:nvPr>
        </p:nvSpPr>
        <p:spPr/>
        <p:txBody>
          <a:bodyPr/>
          <a:lstStyle/>
          <a:p>
            <a:r>
              <a:rPr lang="fr-CH"/>
              <a:t>NAME EVENT / NAME PRESENTATION</a:t>
            </a:r>
            <a:endParaRPr lang="fr-FR" dirty="0"/>
          </a:p>
        </p:txBody>
      </p:sp>
      <p:sp>
        <p:nvSpPr>
          <p:cNvPr id="6" name="Espace réservé du pied de page 5">
            <a:extLst>
              <a:ext uri="{FF2B5EF4-FFF2-40B4-BE49-F238E27FC236}">
                <a16:creationId xmlns:a16="http://schemas.microsoft.com/office/drawing/2014/main" id="{DED4AA2C-29B3-CA42-B7C3-C932911A7586}"/>
              </a:ext>
            </a:extLst>
          </p:cNvPr>
          <p:cNvSpPr>
            <a:spLocks noGrp="1"/>
          </p:cNvSpPr>
          <p:nvPr>
            <p:ph type="ftr" sz="quarter" idx="15"/>
          </p:nvPr>
        </p:nvSpPr>
        <p:spPr/>
        <p:txBody>
          <a:bodyPr/>
          <a:lstStyle/>
          <a:p>
            <a:r>
              <a:rPr lang="fr-FR"/>
              <a:t>Speaker </a:t>
            </a:r>
            <a:endParaRPr lang="fr-FR" dirty="0"/>
          </a:p>
        </p:txBody>
      </p:sp>
      <p:sp>
        <p:nvSpPr>
          <p:cNvPr id="8" name="Espace réservé du numéro de diapositive 7">
            <a:extLst>
              <a:ext uri="{FF2B5EF4-FFF2-40B4-BE49-F238E27FC236}">
                <a16:creationId xmlns:a16="http://schemas.microsoft.com/office/drawing/2014/main" id="{0FE7A1E3-AAEC-7641-B6C5-8D9FC0B6A211}"/>
              </a:ext>
            </a:extLst>
          </p:cNvPr>
          <p:cNvSpPr>
            <a:spLocks noGrp="1"/>
          </p:cNvSpPr>
          <p:nvPr>
            <p:ph type="sldNum" sz="quarter" idx="16"/>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12017272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re seul">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625DAC6D-23F0-6941-BE81-E7A79CA3AFFD}"/>
              </a:ext>
            </a:extLst>
          </p:cNvPr>
          <p:cNvSpPr>
            <a:spLocks noGrp="1"/>
          </p:cNvSpPr>
          <p:nvPr>
            <p:ph type="pic" sz="quarter" idx="13"/>
          </p:nvPr>
        </p:nvSpPr>
        <p:spPr>
          <a:xfrm>
            <a:off x="904875" y="3114674"/>
            <a:ext cx="8239125" cy="2028825"/>
          </a:xfrm>
        </p:spPr>
        <p:txBody>
          <a:bodyPr/>
          <a:lstStyle/>
          <a:p>
            <a:r>
              <a:rPr lang="fr-FR"/>
              <a:t>Cliquez sur l'icône pour ajouter une image</a:t>
            </a:r>
          </a:p>
        </p:txBody>
      </p:sp>
      <p:sp>
        <p:nvSpPr>
          <p:cNvPr id="4" name="Espace réservé du texte 3"/>
          <p:cNvSpPr>
            <a:spLocks noGrp="1"/>
          </p:cNvSpPr>
          <p:nvPr>
            <p:ph type="body" sz="quarter" idx="17"/>
          </p:nvPr>
        </p:nvSpPr>
        <p:spPr>
          <a:xfrm>
            <a:off x="904875" y="1563688"/>
            <a:ext cx="7646988" cy="1436687"/>
          </a:xfrm>
        </p:spPr>
        <p:txBody>
          <a:bodyPr/>
          <a:lstStyle>
            <a:lvl4pPr>
              <a:defRPr>
                <a:latin typeface="Arial" panose="020B0604020202020204" pitchFamily="34" charset="0"/>
              </a:defRPr>
            </a:lvl4pPr>
            <a:lvl5pPr>
              <a:defRPr>
                <a:latin typeface="Arial" panose="020B0604020202020204" pitchFamily="34" charset="0"/>
              </a:defRPr>
            </a:lvl5pPr>
          </a:lstStyle>
          <a:p>
            <a:pPr lvl="0"/>
            <a:r>
              <a:rPr lang="fr-FR"/>
              <a:t>Modifier les styles du texte du masque
Deuxième niveau
Troisième niveau
Quatrième niveau
Cinquième niveau</a:t>
            </a:r>
            <a:endParaRPr lang="fr-CH" dirty="0"/>
          </a:p>
        </p:txBody>
      </p:sp>
      <p:sp>
        <p:nvSpPr>
          <p:cNvPr id="6" name="Espace réservé de la date 5">
            <a:extLst>
              <a:ext uri="{FF2B5EF4-FFF2-40B4-BE49-F238E27FC236}">
                <a16:creationId xmlns:a16="http://schemas.microsoft.com/office/drawing/2014/main" id="{37CF3032-2465-874C-B786-95E1B594A5AB}"/>
              </a:ext>
            </a:extLst>
          </p:cNvPr>
          <p:cNvSpPr>
            <a:spLocks noGrp="1"/>
          </p:cNvSpPr>
          <p:nvPr>
            <p:ph type="dt" sz="half" idx="18"/>
          </p:nvPr>
        </p:nvSpPr>
        <p:spPr/>
        <p:txBody>
          <a:bodyPr/>
          <a:lstStyle/>
          <a:p>
            <a:r>
              <a:rPr lang="fr-CH"/>
              <a:t>NAME EVENT / NAME PRESENTATION</a:t>
            </a:r>
            <a:endParaRPr lang="fr-FR" dirty="0"/>
          </a:p>
        </p:txBody>
      </p:sp>
      <p:sp>
        <p:nvSpPr>
          <p:cNvPr id="8" name="Espace réservé du pied de page 7">
            <a:extLst>
              <a:ext uri="{FF2B5EF4-FFF2-40B4-BE49-F238E27FC236}">
                <a16:creationId xmlns:a16="http://schemas.microsoft.com/office/drawing/2014/main" id="{AAF73E2A-22D7-894A-9267-185CB4E4B13E}"/>
              </a:ext>
            </a:extLst>
          </p:cNvPr>
          <p:cNvSpPr>
            <a:spLocks noGrp="1"/>
          </p:cNvSpPr>
          <p:nvPr>
            <p:ph type="ftr" sz="quarter" idx="19"/>
          </p:nvPr>
        </p:nvSpPr>
        <p:spPr/>
        <p:txBody>
          <a:bodyPr/>
          <a:lstStyle/>
          <a:p>
            <a:r>
              <a:rPr lang="fr-FR"/>
              <a:t>Speaker </a:t>
            </a:r>
            <a:endParaRPr lang="fr-FR" dirty="0"/>
          </a:p>
        </p:txBody>
      </p:sp>
      <p:sp>
        <p:nvSpPr>
          <p:cNvPr id="9" name="Espace réservé du numéro de diapositive 8">
            <a:extLst>
              <a:ext uri="{FF2B5EF4-FFF2-40B4-BE49-F238E27FC236}">
                <a16:creationId xmlns:a16="http://schemas.microsoft.com/office/drawing/2014/main" id="{39D9777C-EC90-1141-9E30-4B4F669C2BE1}"/>
              </a:ext>
            </a:extLst>
          </p:cNvPr>
          <p:cNvSpPr>
            <a:spLocks noGrp="1"/>
          </p:cNvSpPr>
          <p:nvPr>
            <p:ph type="sldNum" sz="quarter" idx="20"/>
          </p:nvPr>
        </p:nvSpPr>
        <p:spPr/>
        <p:txBody>
          <a:bodyPr/>
          <a:lstStyle/>
          <a:p>
            <a:fld id="{E1E1CD7C-2161-7D43-862E-CE4C333CD873}" type="slidenum">
              <a:rPr lang="fr-FR" smtClean="0"/>
              <a:pPr/>
              <a:t>‹#›</a:t>
            </a:fld>
            <a:endParaRPr lang="fr-FR" dirty="0"/>
          </a:p>
        </p:txBody>
      </p:sp>
      <p:sp>
        <p:nvSpPr>
          <p:cNvPr id="11" name="Titre 10">
            <a:extLst>
              <a:ext uri="{FF2B5EF4-FFF2-40B4-BE49-F238E27FC236}">
                <a16:creationId xmlns:a16="http://schemas.microsoft.com/office/drawing/2014/main" id="{0E011164-727C-4C46-B34E-7729CB350E3E}"/>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35311561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5" name="Espace réservé de la date 4">
            <a:extLst>
              <a:ext uri="{FF2B5EF4-FFF2-40B4-BE49-F238E27FC236}">
                <a16:creationId xmlns:a16="http://schemas.microsoft.com/office/drawing/2014/main" id="{4D8101AB-8ACE-BB4C-9D61-B4AABFE11591}"/>
              </a:ext>
            </a:extLst>
          </p:cNvPr>
          <p:cNvSpPr>
            <a:spLocks noGrp="1"/>
          </p:cNvSpPr>
          <p:nvPr>
            <p:ph type="dt" sz="half" idx="10"/>
          </p:nvPr>
        </p:nvSpPr>
        <p:spPr/>
        <p:txBody>
          <a:bodyPr/>
          <a:lstStyle/>
          <a:p>
            <a:r>
              <a:rPr lang="fr-CH"/>
              <a:t>NAME EVENT / NAME PRESENTATION</a:t>
            </a:r>
            <a:endParaRPr lang="fr-FR" dirty="0"/>
          </a:p>
        </p:txBody>
      </p:sp>
      <p:sp>
        <p:nvSpPr>
          <p:cNvPr id="6" name="Espace réservé du pied de page 5">
            <a:extLst>
              <a:ext uri="{FF2B5EF4-FFF2-40B4-BE49-F238E27FC236}">
                <a16:creationId xmlns:a16="http://schemas.microsoft.com/office/drawing/2014/main" id="{5F9CFC1D-0B2A-0A4E-9C0D-682EECA55703}"/>
              </a:ext>
            </a:extLst>
          </p:cNvPr>
          <p:cNvSpPr>
            <a:spLocks noGrp="1"/>
          </p:cNvSpPr>
          <p:nvPr>
            <p:ph type="ftr" sz="quarter" idx="11"/>
          </p:nvPr>
        </p:nvSpPr>
        <p:spPr/>
        <p:txBody>
          <a:bodyPr/>
          <a:lstStyle/>
          <a:p>
            <a:r>
              <a:rPr lang="fr-FR"/>
              <a:t>Speaker </a:t>
            </a:r>
            <a:endParaRPr lang="fr-FR" dirty="0"/>
          </a:p>
        </p:txBody>
      </p:sp>
      <p:sp>
        <p:nvSpPr>
          <p:cNvPr id="7" name="Espace réservé du numéro de diapositive 6">
            <a:extLst>
              <a:ext uri="{FF2B5EF4-FFF2-40B4-BE49-F238E27FC236}">
                <a16:creationId xmlns:a16="http://schemas.microsoft.com/office/drawing/2014/main" id="{56622065-A833-2340-B0FD-ACB065A3B8CF}"/>
              </a:ext>
            </a:extLst>
          </p:cNvPr>
          <p:cNvSpPr>
            <a:spLocks noGrp="1"/>
          </p:cNvSpPr>
          <p:nvPr>
            <p:ph type="sldNum" sz="quarter" idx="12"/>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1894840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9F6C81-AE59-DE44-BF60-E773080CD91C}"/>
              </a:ext>
            </a:extLst>
          </p:cNvPr>
          <p:cNvSpPr/>
          <p:nvPr userDrawn="1"/>
        </p:nvSpPr>
        <p:spPr>
          <a:xfrm>
            <a:off x="457200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Arial" panose="020B0604020202020204" pitchFamily="34" charset="0"/>
            </a:endParaRPr>
          </a:p>
        </p:txBody>
      </p:sp>
      <p:sp>
        <p:nvSpPr>
          <p:cNvPr id="2" name="Title 1"/>
          <p:cNvSpPr>
            <a:spLocks noGrp="1"/>
          </p:cNvSpPr>
          <p:nvPr>
            <p:ph type="title"/>
          </p:nvPr>
        </p:nvSpPr>
        <p:spPr>
          <a:xfrm>
            <a:off x="4572000" y="777875"/>
            <a:ext cx="4058920" cy="1793875"/>
          </a:xfrm>
        </p:spPr>
        <p:txBody>
          <a:bodyPr anchor="ctr" anchorCtr="0">
            <a:normAutofit/>
          </a:bodyPr>
          <a:lstStyle>
            <a:lvl1pPr>
              <a:defRPr sz="3200">
                <a:solidFill>
                  <a:schemeClr val="bg1"/>
                </a:solidFill>
              </a:defRPr>
            </a:lvl1pPr>
          </a:lstStyle>
          <a:p>
            <a:r>
              <a:rPr lang="fr-FR"/>
              <a:t>Modifiez le style du titre</a:t>
            </a:r>
            <a:endParaRPr lang="en-US" dirty="0"/>
          </a:p>
        </p:txBody>
      </p:sp>
      <p:sp>
        <p:nvSpPr>
          <p:cNvPr id="3" name="Text Placeholder 2"/>
          <p:cNvSpPr>
            <a:spLocks noGrp="1"/>
          </p:cNvSpPr>
          <p:nvPr>
            <p:ph type="body" idx="1"/>
          </p:nvPr>
        </p:nvSpPr>
        <p:spPr>
          <a:xfrm>
            <a:off x="4572000" y="2571750"/>
            <a:ext cx="4058920" cy="2156508"/>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dirty="0"/>
              <a:t>Modifier les styles du texte du masque
Deuxième niveau
Troisième niveau
Quatrième niveau
Cinquième niveau</a:t>
            </a:r>
          </a:p>
        </p:txBody>
      </p:sp>
      <p:sp>
        <p:nvSpPr>
          <p:cNvPr id="9" name="Espace réservé pour une image  8">
            <a:extLst>
              <a:ext uri="{FF2B5EF4-FFF2-40B4-BE49-F238E27FC236}">
                <a16:creationId xmlns:a16="http://schemas.microsoft.com/office/drawing/2014/main" id="{C58F136D-3292-C745-91DE-A21191C16FE7}"/>
              </a:ext>
            </a:extLst>
          </p:cNvPr>
          <p:cNvSpPr>
            <a:spLocks noGrp="1"/>
          </p:cNvSpPr>
          <p:nvPr>
            <p:ph type="pic" sz="quarter" idx="13"/>
          </p:nvPr>
        </p:nvSpPr>
        <p:spPr>
          <a:xfrm>
            <a:off x="904875" y="0"/>
            <a:ext cx="3667125" cy="5143500"/>
          </a:xfrm>
        </p:spPr>
        <p:txBody>
          <a:bodyPr/>
          <a:lstStyle/>
          <a:p>
            <a:r>
              <a:rPr lang="fr-FR"/>
              <a:t>Cliquez sur l'icône pour ajouter une image</a:t>
            </a:r>
          </a:p>
        </p:txBody>
      </p:sp>
      <p:sp>
        <p:nvSpPr>
          <p:cNvPr id="12" name="Espace réservé de la date 11"/>
          <p:cNvSpPr>
            <a:spLocks noGrp="1"/>
          </p:cNvSpPr>
          <p:nvPr>
            <p:ph type="dt" sz="half" idx="14"/>
          </p:nvPr>
        </p:nvSpPr>
        <p:spPr/>
        <p:txBody>
          <a:bodyPr/>
          <a:lstStyle/>
          <a:p>
            <a:r>
              <a:rPr lang="fr-CH"/>
              <a:t>NAME EVENT / NAME PRESENTATION</a:t>
            </a:r>
            <a:endParaRPr lang="fr-FR" dirty="0"/>
          </a:p>
        </p:txBody>
      </p:sp>
      <p:sp>
        <p:nvSpPr>
          <p:cNvPr id="13" name="Espace réservé du pied de page 12"/>
          <p:cNvSpPr>
            <a:spLocks noGrp="1"/>
          </p:cNvSpPr>
          <p:nvPr>
            <p:ph type="ftr" sz="quarter" idx="15"/>
          </p:nvPr>
        </p:nvSpPr>
        <p:spPr/>
        <p:txBody>
          <a:bodyPr/>
          <a:lstStyle>
            <a:lvl1pPr>
              <a:defRPr>
                <a:solidFill>
                  <a:schemeClr val="bg1"/>
                </a:solidFill>
              </a:defRPr>
            </a:lvl1pPr>
          </a:lstStyle>
          <a:p>
            <a:r>
              <a:rPr lang="fr-FR"/>
              <a:t>Speaker </a:t>
            </a:r>
            <a:endParaRPr lang="fr-FR" dirty="0"/>
          </a:p>
        </p:txBody>
      </p:sp>
      <p:sp>
        <p:nvSpPr>
          <p:cNvPr id="14" name="Espace réservé du numéro de diapositive 13"/>
          <p:cNvSpPr>
            <a:spLocks noGrp="1"/>
          </p:cNvSpPr>
          <p:nvPr>
            <p:ph type="sldNum" sz="quarter" idx="16"/>
          </p:nvPr>
        </p:nvSpPr>
        <p:spPr/>
        <p:txBody>
          <a:bodyPr/>
          <a:lstStyle>
            <a:lvl1pPr>
              <a:defRPr>
                <a:solidFill>
                  <a:schemeClr val="bg1"/>
                </a:solidFill>
              </a:defRPr>
            </a:lvl1p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39888642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re de 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9F6C81-AE59-DE44-BF60-E773080CD91C}"/>
              </a:ext>
            </a:extLst>
          </p:cNvPr>
          <p:cNvSpPr/>
          <p:nvPr userDrawn="1"/>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Arial" panose="020B0604020202020204" pitchFamily="34" charset="0"/>
            </a:endParaRPr>
          </a:p>
        </p:txBody>
      </p:sp>
      <p:sp>
        <p:nvSpPr>
          <p:cNvPr id="2" name="Title 1"/>
          <p:cNvSpPr>
            <a:spLocks noGrp="1"/>
          </p:cNvSpPr>
          <p:nvPr>
            <p:ph type="title"/>
          </p:nvPr>
        </p:nvSpPr>
        <p:spPr>
          <a:xfrm>
            <a:off x="4572000" y="777875"/>
            <a:ext cx="4058920" cy="1793875"/>
          </a:xfrm>
        </p:spPr>
        <p:txBody>
          <a:bodyPr anchor="ctr" anchorCtr="0">
            <a:normAutofit/>
          </a:bodyPr>
          <a:lstStyle>
            <a:lvl1pPr>
              <a:defRPr sz="3200">
                <a:solidFill>
                  <a:schemeClr val="bg1"/>
                </a:solidFill>
              </a:defRPr>
            </a:lvl1pPr>
          </a:lstStyle>
          <a:p>
            <a:r>
              <a:rPr lang="fr-FR"/>
              <a:t>Modifiez le style du titre</a:t>
            </a:r>
            <a:endParaRPr lang="en-US" dirty="0"/>
          </a:p>
        </p:txBody>
      </p:sp>
      <p:sp>
        <p:nvSpPr>
          <p:cNvPr id="3" name="Text Placeholder 2"/>
          <p:cNvSpPr>
            <a:spLocks noGrp="1"/>
          </p:cNvSpPr>
          <p:nvPr>
            <p:ph type="body" idx="1"/>
          </p:nvPr>
        </p:nvSpPr>
        <p:spPr>
          <a:xfrm>
            <a:off x="4572000" y="2571750"/>
            <a:ext cx="4058920" cy="2156508"/>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dirty="0"/>
              <a:t>Modifier les styles du texte du masque
Deuxième niveau
Troisième niveau
Quatrième niveau
Cinquième niveau</a:t>
            </a:r>
          </a:p>
        </p:txBody>
      </p:sp>
      <p:sp>
        <p:nvSpPr>
          <p:cNvPr id="9" name="Espace réservé pour une image  8">
            <a:extLst>
              <a:ext uri="{FF2B5EF4-FFF2-40B4-BE49-F238E27FC236}">
                <a16:creationId xmlns:a16="http://schemas.microsoft.com/office/drawing/2014/main" id="{C58F136D-3292-C745-91DE-A21191C16FE7}"/>
              </a:ext>
            </a:extLst>
          </p:cNvPr>
          <p:cNvSpPr>
            <a:spLocks noGrp="1"/>
          </p:cNvSpPr>
          <p:nvPr>
            <p:ph type="pic" sz="quarter" idx="13"/>
          </p:nvPr>
        </p:nvSpPr>
        <p:spPr>
          <a:xfrm>
            <a:off x="904875" y="0"/>
            <a:ext cx="3667125" cy="5143500"/>
          </a:xfrm>
        </p:spPr>
        <p:txBody>
          <a:bodyPr/>
          <a:lstStyle/>
          <a:p>
            <a:r>
              <a:rPr lang="fr-FR"/>
              <a:t>Cliquez sur l'icône pour ajouter une image</a:t>
            </a:r>
          </a:p>
        </p:txBody>
      </p:sp>
      <p:sp>
        <p:nvSpPr>
          <p:cNvPr id="12" name="Espace réservé de la date 11"/>
          <p:cNvSpPr>
            <a:spLocks noGrp="1"/>
          </p:cNvSpPr>
          <p:nvPr>
            <p:ph type="dt" sz="half" idx="14"/>
          </p:nvPr>
        </p:nvSpPr>
        <p:spPr/>
        <p:txBody>
          <a:bodyPr/>
          <a:lstStyle/>
          <a:p>
            <a:r>
              <a:rPr lang="fr-CH"/>
              <a:t>NAME EVENT / NAME PRESENTATION</a:t>
            </a:r>
            <a:endParaRPr lang="fr-FR" dirty="0"/>
          </a:p>
        </p:txBody>
      </p:sp>
      <p:sp>
        <p:nvSpPr>
          <p:cNvPr id="13" name="Espace réservé du pied de page 12"/>
          <p:cNvSpPr>
            <a:spLocks noGrp="1"/>
          </p:cNvSpPr>
          <p:nvPr>
            <p:ph type="ftr" sz="quarter" idx="15"/>
          </p:nvPr>
        </p:nvSpPr>
        <p:spPr/>
        <p:txBody>
          <a:bodyPr/>
          <a:lstStyle>
            <a:lvl1pPr>
              <a:defRPr>
                <a:solidFill>
                  <a:schemeClr val="bg1"/>
                </a:solidFill>
              </a:defRPr>
            </a:lvl1pPr>
          </a:lstStyle>
          <a:p>
            <a:r>
              <a:rPr lang="fr-FR"/>
              <a:t>Speaker </a:t>
            </a:r>
            <a:endParaRPr lang="fr-FR" dirty="0"/>
          </a:p>
        </p:txBody>
      </p:sp>
      <p:sp>
        <p:nvSpPr>
          <p:cNvPr id="14" name="Espace réservé du numéro de diapositive 13"/>
          <p:cNvSpPr>
            <a:spLocks noGrp="1"/>
          </p:cNvSpPr>
          <p:nvPr>
            <p:ph type="sldNum" sz="quarter" idx="16"/>
          </p:nvPr>
        </p:nvSpPr>
        <p:spPr/>
        <p:txBody>
          <a:bodyPr/>
          <a:lstStyle>
            <a:lvl1pPr>
              <a:defRPr>
                <a:solidFill>
                  <a:schemeClr val="bg1"/>
                </a:solidFill>
              </a:defRPr>
            </a:lvl1p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2468177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re de 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9F6C81-AE59-DE44-BF60-E773080CD91C}"/>
              </a:ext>
            </a:extLst>
          </p:cNvPr>
          <p:cNvSpPr/>
          <p:nvPr userDrawn="1"/>
        </p:nvSpPr>
        <p:spPr>
          <a:xfrm>
            <a:off x="4572000" y="0"/>
            <a:ext cx="4572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Arial" panose="020B0604020202020204" pitchFamily="34" charset="0"/>
            </a:endParaRPr>
          </a:p>
        </p:txBody>
      </p:sp>
      <p:sp>
        <p:nvSpPr>
          <p:cNvPr id="2" name="Title 1"/>
          <p:cNvSpPr>
            <a:spLocks noGrp="1"/>
          </p:cNvSpPr>
          <p:nvPr>
            <p:ph type="title"/>
          </p:nvPr>
        </p:nvSpPr>
        <p:spPr>
          <a:xfrm>
            <a:off x="4572000" y="777875"/>
            <a:ext cx="4058920" cy="1793875"/>
          </a:xfrm>
        </p:spPr>
        <p:txBody>
          <a:bodyPr anchor="ctr" anchorCtr="0">
            <a:normAutofit/>
          </a:bodyPr>
          <a:lstStyle>
            <a:lvl1pPr>
              <a:defRPr sz="3200">
                <a:solidFill>
                  <a:schemeClr val="bg1"/>
                </a:solidFill>
              </a:defRPr>
            </a:lvl1pPr>
          </a:lstStyle>
          <a:p>
            <a:r>
              <a:rPr lang="fr-FR"/>
              <a:t>Modifiez le style du titre</a:t>
            </a:r>
            <a:endParaRPr lang="en-US" dirty="0"/>
          </a:p>
        </p:txBody>
      </p:sp>
      <p:sp>
        <p:nvSpPr>
          <p:cNvPr id="3" name="Text Placeholder 2"/>
          <p:cNvSpPr>
            <a:spLocks noGrp="1"/>
          </p:cNvSpPr>
          <p:nvPr>
            <p:ph type="body" idx="1"/>
          </p:nvPr>
        </p:nvSpPr>
        <p:spPr>
          <a:xfrm>
            <a:off x="4572000" y="2571750"/>
            <a:ext cx="4058920" cy="2156508"/>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Modifier les styles du texte du masque
Deuxième niveau
Troisième niveau
Quatrième niveau
Cinquième niveau</a:t>
            </a:r>
          </a:p>
        </p:txBody>
      </p:sp>
      <p:sp>
        <p:nvSpPr>
          <p:cNvPr id="9" name="Espace réservé pour une image  8">
            <a:extLst>
              <a:ext uri="{FF2B5EF4-FFF2-40B4-BE49-F238E27FC236}">
                <a16:creationId xmlns:a16="http://schemas.microsoft.com/office/drawing/2014/main" id="{C58F136D-3292-C745-91DE-A21191C16FE7}"/>
              </a:ext>
            </a:extLst>
          </p:cNvPr>
          <p:cNvSpPr>
            <a:spLocks noGrp="1"/>
          </p:cNvSpPr>
          <p:nvPr>
            <p:ph type="pic" sz="quarter" idx="13"/>
          </p:nvPr>
        </p:nvSpPr>
        <p:spPr>
          <a:xfrm>
            <a:off x="904875" y="0"/>
            <a:ext cx="3667125" cy="5143500"/>
          </a:xfrm>
        </p:spPr>
        <p:txBody>
          <a:bodyPr/>
          <a:lstStyle/>
          <a:p>
            <a:r>
              <a:rPr lang="fr-FR"/>
              <a:t>Cliquez sur l'icône pour ajouter une image</a:t>
            </a:r>
          </a:p>
        </p:txBody>
      </p:sp>
      <p:sp>
        <p:nvSpPr>
          <p:cNvPr id="8" name="Espace réservé de la date 7"/>
          <p:cNvSpPr>
            <a:spLocks noGrp="1"/>
          </p:cNvSpPr>
          <p:nvPr>
            <p:ph type="dt" sz="half" idx="14"/>
          </p:nvPr>
        </p:nvSpPr>
        <p:spPr/>
        <p:txBody>
          <a:bodyPr/>
          <a:lstStyle/>
          <a:p>
            <a:r>
              <a:rPr lang="fr-CH"/>
              <a:t>NAME EVENT / NAME PRESENTATION</a:t>
            </a:r>
            <a:endParaRPr lang="fr-FR" dirty="0"/>
          </a:p>
        </p:txBody>
      </p:sp>
      <p:sp>
        <p:nvSpPr>
          <p:cNvPr id="10" name="Espace réservé du pied de page 9"/>
          <p:cNvSpPr>
            <a:spLocks noGrp="1"/>
          </p:cNvSpPr>
          <p:nvPr>
            <p:ph type="ftr" sz="quarter" idx="15"/>
          </p:nvPr>
        </p:nvSpPr>
        <p:spPr/>
        <p:txBody>
          <a:bodyPr/>
          <a:lstStyle>
            <a:lvl1pPr>
              <a:defRPr>
                <a:solidFill>
                  <a:schemeClr val="bg1"/>
                </a:solidFill>
              </a:defRPr>
            </a:lvl1pPr>
          </a:lstStyle>
          <a:p>
            <a:r>
              <a:rPr lang="fr-FR"/>
              <a:t>Speaker </a:t>
            </a:r>
            <a:endParaRPr lang="fr-FR" dirty="0"/>
          </a:p>
        </p:txBody>
      </p:sp>
      <p:sp>
        <p:nvSpPr>
          <p:cNvPr id="11" name="Espace réservé du numéro de diapositive 10"/>
          <p:cNvSpPr>
            <a:spLocks noGrp="1"/>
          </p:cNvSpPr>
          <p:nvPr>
            <p:ph type="sldNum" sz="quarter" idx="16"/>
          </p:nvPr>
        </p:nvSpPr>
        <p:spPr/>
        <p:txBody>
          <a:bodyPr/>
          <a:lstStyle>
            <a:lvl1pPr>
              <a:defRPr>
                <a:solidFill>
                  <a:schemeClr val="bg1"/>
                </a:solidFill>
              </a:defRPr>
            </a:lvl1p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20322296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fr-FR"/>
              <a:t>Modifier les styles du texte du masque
Deuxième niveau
Troisième niveau
Quatrième niveau
Cinquième niveau</a:t>
            </a:r>
          </a:p>
        </p:txBody>
      </p:sp>
      <p:sp>
        <p:nvSpPr>
          <p:cNvPr id="8" name="Titre 7">
            <a:extLst>
              <a:ext uri="{FF2B5EF4-FFF2-40B4-BE49-F238E27FC236}">
                <a16:creationId xmlns:a16="http://schemas.microsoft.com/office/drawing/2014/main" id="{A30C78BE-DAD0-D748-8B93-AD898D00C88C}"/>
              </a:ext>
            </a:extLst>
          </p:cNvPr>
          <p:cNvSpPr>
            <a:spLocks noGrp="1"/>
          </p:cNvSpPr>
          <p:nvPr>
            <p:ph type="title"/>
          </p:nvPr>
        </p:nvSpPr>
        <p:spPr/>
        <p:txBody>
          <a:bodyPr/>
          <a:lstStyle/>
          <a:p>
            <a:r>
              <a:rPr lang="fr-FR"/>
              <a:t>Modifiez le style du titre</a:t>
            </a:r>
          </a:p>
        </p:txBody>
      </p:sp>
      <p:sp>
        <p:nvSpPr>
          <p:cNvPr id="9" name="Espace réservé de la date 8">
            <a:extLst>
              <a:ext uri="{FF2B5EF4-FFF2-40B4-BE49-F238E27FC236}">
                <a16:creationId xmlns:a16="http://schemas.microsoft.com/office/drawing/2014/main" id="{131A8490-33AC-9443-A9FC-9A5E9322967C}"/>
              </a:ext>
            </a:extLst>
          </p:cNvPr>
          <p:cNvSpPr>
            <a:spLocks noGrp="1"/>
          </p:cNvSpPr>
          <p:nvPr>
            <p:ph type="dt" sz="half" idx="10"/>
          </p:nvPr>
        </p:nvSpPr>
        <p:spPr/>
        <p:txBody>
          <a:bodyPr/>
          <a:lstStyle/>
          <a:p>
            <a:r>
              <a:rPr lang="fr-CH"/>
              <a:t>NAME EVENT / NAME PRESENTATION</a:t>
            </a:r>
            <a:endParaRPr lang="fr-FR" dirty="0"/>
          </a:p>
        </p:txBody>
      </p:sp>
      <p:sp>
        <p:nvSpPr>
          <p:cNvPr id="10" name="Espace réservé du pied de page 9">
            <a:extLst>
              <a:ext uri="{FF2B5EF4-FFF2-40B4-BE49-F238E27FC236}">
                <a16:creationId xmlns:a16="http://schemas.microsoft.com/office/drawing/2014/main" id="{B875139C-6471-774D-89EF-2B93FAD2CB2A}"/>
              </a:ext>
            </a:extLst>
          </p:cNvPr>
          <p:cNvSpPr>
            <a:spLocks noGrp="1"/>
          </p:cNvSpPr>
          <p:nvPr>
            <p:ph type="ftr" sz="quarter" idx="11"/>
          </p:nvPr>
        </p:nvSpPr>
        <p:spPr/>
        <p:txBody>
          <a:bodyPr/>
          <a:lstStyle/>
          <a:p>
            <a:r>
              <a:rPr lang="fr-FR"/>
              <a:t>Speaker </a:t>
            </a:r>
            <a:endParaRPr lang="fr-FR" dirty="0"/>
          </a:p>
        </p:txBody>
      </p:sp>
      <p:sp>
        <p:nvSpPr>
          <p:cNvPr id="11" name="Espace réservé du numéro de diapositive 10">
            <a:extLst>
              <a:ext uri="{FF2B5EF4-FFF2-40B4-BE49-F238E27FC236}">
                <a16:creationId xmlns:a16="http://schemas.microsoft.com/office/drawing/2014/main" id="{3942AF23-4BDC-8C4A-9212-AF88439C6122}"/>
              </a:ext>
            </a:extLst>
          </p:cNvPr>
          <p:cNvSpPr>
            <a:spLocks noGrp="1"/>
          </p:cNvSpPr>
          <p:nvPr>
            <p:ph type="sldNum" sz="quarter" idx="12"/>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23696279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a:xfrm>
            <a:off x="904875" y="1563688"/>
            <a:ext cx="4581525" cy="3386772"/>
          </a:xfrm>
        </p:spPr>
        <p:txBody>
          <a:bodyPr/>
          <a:lstStyle/>
          <a:p>
            <a:pPr lvl="0"/>
            <a:r>
              <a:rPr lang="fr-FR"/>
              <a:t>Modifier les styles du texte du masque
Deuxième niveau
Troisième niveau
Quatrième niveau
Cinquième niveau</a:t>
            </a:r>
          </a:p>
        </p:txBody>
      </p:sp>
      <p:sp>
        <p:nvSpPr>
          <p:cNvPr id="8" name="Espace réservé pour une image  7">
            <a:extLst>
              <a:ext uri="{FF2B5EF4-FFF2-40B4-BE49-F238E27FC236}">
                <a16:creationId xmlns:a16="http://schemas.microsoft.com/office/drawing/2014/main" id="{70ED9B2D-C513-AF40-B94F-355C174B8FF0}"/>
              </a:ext>
            </a:extLst>
          </p:cNvPr>
          <p:cNvSpPr>
            <a:spLocks noGrp="1"/>
          </p:cNvSpPr>
          <p:nvPr>
            <p:ph type="pic" sz="quarter" idx="13"/>
          </p:nvPr>
        </p:nvSpPr>
        <p:spPr>
          <a:xfrm>
            <a:off x="5486400" y="0"/>
            <a:ext cx="3144838" cy="5143500"/>
          </a:xfrm>
        </p:spPr>
        <p:txBody>
          <a:bodyPr/>
          <a:lstStyle/>
          <a:p>
            <a:r>
              <a:rPr lang="fr-FR"/>
              <a:t>Cliquez sur l'icône pour ajouter une image</a:t>
            </a:r>
          </a:p>
        </p:txBody>
      </p:sp>
      <p:sp>
        <p:nvSpPr>
          <p:cNvPr id="5" name="Titre 4">
            <a:extLst>
              <a:ext uri="{FF2B5EF4-FFF2-40B4-BE49-F238E27FC236}">
                <a16:creationId xmlns:a16="http://schemas.microsoft.com/office/drawing/2014/main" id="{55F20A3C-6DA6-684F-8F84-A7C8F1339C00}"/>
              </a:ext>
            </a:extLst>
          </p:cNvPr>
          <p:cNvSpPr>
            <a:spLocks noGrp="1"/>
          </p:cNvSpPr>
          <p:nvPr>
            <p:ph type="title"/>
          </p:nvPr>
        </p:nvSpPr>
        <p:spPr/>
        <p:txBody>
          <a:bodyPr/>
          <a:lstStyle/>
          <a:p>
            <a:r>
              <a:rPr lang="fr-FR"/>
              <a:t>Modifiez le style du titre</a:t>
            </a:r>
          </a:p>
        </p:txBody>
      </p:sp>
      <p:sp>
        <p:nvSpPr>
          <p:cNvPr id="6" name="Espace réservé de la date 5">
            <a:extLst>
              <a:ext uri="{FF2B5EF4-FFF2-40B4-BE49-F238E27FC236}">
                <a16:creationId xmlns:a16="http://schemas.microsoft.com/office/drawing/2014/main" id="{B633A2CC-2D27-AE47-AE09-87A5F61228B8}"/>
              </a:ext>
            </a:extLst>
          </p:cNvPr>
          <p:cNvSpPr>
            <a:spLocks noGrp="1"/>
          </p:cNvSpPr>
          <p:nvPr>
            <p:ph type="dt" sz="half" idx="14"/>
          </p:nvPr>
        </p:nvSpPr>
        <p:spPr/>
        <p:txBody>
          <a:bodyPr/>
          <a:lstStyle/>
          <a:p>
            <a:r>
              <a:rPr lang="fr-CH"/>
              <a:t>NAME EVENT / NAME PRESENTATION</a:t>
            </a:r>
            <a:endParaRPr lang="fr-FR" dirty="0"/>
          </a:p>
        </p:txBody>
      </p:sp>
      <p:sp>
        <p:nvSpPr>
          <p:cNvPr id="11" name="Espace réservé du pied de page 10">
            <a:extLst>
              <a:ext uri="{FF2B5EF4-FFF2-40B4-BE49-F238E27FC236}">
                <a16:creationId xmlns:a16="http://schemas.microsoft.com/office/drawing/2014/main" id="{CABC000E-4E22-1A40-9D3F-FE2F141E5CA4}"/>
              </a:ext>
            </a:extLst>
          </p:cNvPr>
          <p:cNvSpPr>
            <a:spLocks noGrp="1"/>
          </p:cNvSpPr>
          <p:nvPr>
            <p:ph type="ftr" sz="quarter" idx="15"/>
          </p:nvPr>
        </p:nvSpPr>
        <p:spPr/>
        <p:txBody>
          <a:bodyPr/>
          <a:lstStyle/>
          <a:p>
            <a:r>
              <a:rPr lang="fr-FR"/>
              <a:t>Speaker </a:t>
            </a:r>
            <a:endParaRPr lang="fr-FR" dirty="0"/>
          </a:p>
        </p:txBody>
      </p:sp>
      <p:sp>
        <p:nvSpPr>
          <p:cNvPr id="12" name="Espace réservé du numéro de diapositive 11">
            <a:extLst>
              <a:ext uri="{FF2B5EF4-FFF2-40B4-BE49-F238E27FC236}">
                <a16:creationId xmlns:a16="http://schemas.microsoft.com/office/drawing/2014/main" id="{0AF49D93-C78A-F646-92B0-A7932C43D9EE}"/>
              </a:ext>
            </a:extLst>
          </p:cNvPr>
          <p:cNvSpPr>
            <a:spLocks noGrp="1"/>
          </p:cNvSpPr>
          <p:nvPr>
            <p:ph type="sldNum" sz="quarter" idx="16"/>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4143184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re et contenu">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70ED9B2D-C513-AF40-B94F-355C174B8FF0}"/>
              </a:ext>
            </a:extLst>
          </p:cNvPr>
          <p:cNvSpPr>
            <a:spLocks noGrp="1"/>
          </p:cNvSpPr>
          <p:nvPr>
            <p:ph type="pic" sz="quarter" idx="13"/>
          </p:nvPr>
        </p:nvSpPr>
        <p:spPr>
          <a:xfrm>
            <a:off x="904875" y="0"/>
            <a:ext cx="3144838" cy="5143500"/>
          </a:xfrm>
        </p:spPr>
        <p:txBody>
          <a:bodyPr/>
          <a:lstStyle/>
          <a:p>
            <a:r>
              <a:rPr lang="fr-FR"/>
              <a:t>Cliquez sur l'icône pour ajouter une image</a:t>
            </a:r>
          </a:p>
        </p:txBody>
      </p:sp>
      <p:sp>
        <p:nvSpPr>
          <p:cNvPr id="3" name="Content Placeholder 2"/>
          <p:cNvSpPr>
            <a:spLocks noGrp="1"/>
          </p:cNvSpPr>
          <p:nvPr>
            <p:ph idx="1"/>
          </p:nvPr>
        </p:nvSpPr>
        <p:spPr>
          <a:xfrm>
            <a:off x="4049395" y="1563688"/>
            <a:ext cx="4581525" cy="3386772"/>
          </a:xfrm>
        </p:spPr>
        <p:txBody>
          <a:bodyPr/>
          <a:lstStyle/>
          <a:p>
            <a:pPr lvl="0"/>
            <a:r>
              <a:rPr lang="fr-FR"/>
              <a:t>Modifier les styles du texte du masque
Deuxième niveau
Troisième niveau
Quatrième niveau
Cinquième niveau</a:t>
            </a:r>
          </a:p>
        </p:txBody>
      </p:sp>
      <p:sp>
        <p:nvSpPr>
          <p:cNvPr id="7" name="Espace réservé de la date 6">
            <a:extLst>
              <a:ext uri="{FF2B5EF4-FFF2-40B4-BE49-F238E27FC236}">
                <a16:creationId xmlns:a16="http://schemas.microsoft.com/office/drawing/2014/main" id="{A02A0D73-096C-844E-97C3-C4A4AF580FDE}"/>
              </a:ext>
            </a:extLst>
          </p:cNvPr>
          <p:cNvSpPr>
            <a:spLocks noGrp="1"/>
          </p:cNvSpPr>
          <p:nvPr>
            <p:ph type="dt" sz="half" idx="14"/>
          </p:nvPr>
        </p:nvSpPr>
        <p:spPr/>
        <p:txBody>
          <a:bodyPr/>
          <a:lstStyle/>
          <a:p>
            <a:r>
              <a:rPr lang="fr-CH"/>
              <a:t>NAME EVENT / NAME PRESENTATION</a:t>
            </a:r>
            <a:endParaRPr lang="fr-FR" dirty="0"/>
          </a:p>
        </p:txBody>
      </p:sp>
      <p:sp>
        <p:nvSpPr>
          <p:cNvPr id="9" name="Espace réservé du pied de page 8">
            <a:extLst>
              <a:ext uri="{FF2B5EF4-FFF2-40B4-BE49-F238E27FC236}">
                <a16:creationId xmlns:a16="http://schemas.microsoft.com/office/drawing/2014/main" id="{CEF5AC5C-A2B6-2848-8C47-96A168E211DF}"/>
              </a:ext>
            </a:extLst>
          </p:cNvPr>
          <p:cNvSpPr>
            <a:spLocks noGrp="1"/>
          </p:cNvSpPr>
          <p:nvPr>
            <p:ph type="ftr" sz="quarter" idx="15"/>
          </p:nvPr>
        </p:nvSpPr>
        <p:spPr/>
        <p:txBody>
          <a:bodyPr/>
          <a:lstStyle/>
          <a:p>
            <a:r>
              <a:rPr lang="fr-FR"/>
              <a:t>Speaker </a:t>
            </a:r>
            <a:endParaRPr lang="fr-FR" dirty="0"/>
          </a:p>
        </p:txBody>
      </p:sp>
      <p:sp>
        <p:nvSpPr>
          <p:cNvPr id="10" name="Espace réservé du numéro de diapositive 9">
            <a:extLst>
              <a:ext uri="{FF2B5EF4-FFF2-40B4-BE49-F238E27FC236}">
                <a16:creationId xmlns:a16="http://schemas.microsoft.com/office/drawing/2014/main" id="{31B90E33-03D8-2143-B49F-B1474EE1A1F6}"/>
              </a:ext>
            </a:extLst>
          </p:cNvPr>
          <p:cNvSpPr>
            <a:spLocks noGrp="1"/>
          </p:cNvSpPr>
          <p:nvPr>
            <p:ph type="sldNum" sz="quarter" idx="16"/>
          </p:nvPr>
        </p:nvSpPr>
        <p:spPr/>
        <p:txBody>
          <a:bodyPr/>
          <a:lstStyle/>
          <a:p>
            <a:fld id="{E1E1CD7C-2161-7D43-862E-CE4C333CD873}" type="slidenum">
              <a:rPr lang="fr-FR" smtClean="0"/>
              <a:pPr/>
              <a:t>‹#›</a:t>
            </a:fld>
            <a:endParaRPr lang="fr-FR" dirty="0"/>
          </a:p>
        </p:txBody>
      </p:sp>
      <p:sp>
        <p:nvSpPr>
          <p:cNvPr id="11" name="Titre 10">
            <a:extLst>
              <a:ext uri="{FF2B5EF4-FFF2-40B4-BE49-F238E27FC236}">
                <a16:creationId xmlns:a16="http://schemas.microsoft.com/office/drawing/2014/main" id="{3FC7B5EC-066E-EC4A-B320-77DF64E6E0F0}"/>
              </a:ext>
            </a:extLst>
          </p:cNvPr>
          <p:cNvSpPr>
            <a:spLocks noGrp="1"/>
          </p:cNvSpPr>
          <p:nvPr>
            <p:ph type="title"/>
          </p:nvPr>
        </p:nvSpPr>
        <p:spPr>
          <a:xfrm>
            <a:off x="904876" y="131032"/>
            <a:ext cx="3144520" cy="1072753"/>
          </a:xfrm>
        </p:spPr>
        <p:txBody>
          <a:bodyPr/>
          <a:lstStyle/>
          <a:p>
            <a:r>
              <a:rPr lang="fr-FR" dirty="0"/>
              <a:t>Modifiez le style du titre</a:t>
            </a:r>
          </a:p>
        </p:txBody>
      </p:sp>
    </p:spTree>
    <p:extLst>
      <p:ext uri="{BB962C8B-B14F-4D97-AF65-F5344CB8AC3E}">
        <p14:creationId xmlns:p14="http://schemas.microsoft.com/office/powerpoint/2010/main" val="1698958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re et contenu">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70ED9B2D-C513-AF40-B94F-355C174B8FF0}"/>
              </a:ext>
            </a:extLst>
          </p:cNvPr>
          <p:cNvSpPr>
            <a:spLocks noGrp="1"/>
          </p:cNvSpPr>
          <p:nvPr>
            <p:ph type="pic" sz="quarter" idx="13"/>
          </p:nvPr>
        </p:nvSpPr>
        <p:spPr>
          <a:xfrm>
            <a:off x="904875" y="0"/>
            <a:ext cx="3144838" cy="5143500"/>
          </a:xfrm>
        </p:spPr>
        <p:txBody>
          <a:bodyPr/>
          <a:lstStyle/>
          <a:p>
            <a:r>
              <a:rPr lang="fr-FR"/>
              <a:t>Cliquez sur l'icône pour ajouter une image</a:t>
            </a:r>
          </a:p>
        </p:txBody>
      </p:sp>
      <p:sp>
        <p:nvSpPr>
          <p:cNvPr id="3" name="Content Placeholder 2"/>
          <p:cNvSpPr>
            <a:spLocks noGrp="1"/>
          </p:cNvSpPr>
          <p:nvPr>
            <p:ph idx="1"/>
          </p:nvPr>
        </p:nvSpPr>
        <p:spPr>
          <a:xfrm>
            <a:off x="4049395" y="1563688"/>
            <a:ext cx="4581525" cy="3386772"/>
          </a:xfrm>
        </p:spPr>
        <p:txBody>
          <a:bodyPr/>
          <a:lstStyle/>
          <a:p>
            <a:pPr lvl="0"/>
            <a:r>
              <a:rPr lang="fr-FR"/>
              <a:t>Modifier les styles du texte du masque
Deuxième niveau
Troisième niveau
Quatrième niveau
Cinquième niveau</a:t>
            </a:r>
          </a:p>
        </p:txBody>
      </p:sp>
      <p:sp>
        <p:nvSpPr>
          <p:cNvPr id="7" name="Espace réservé de la date 6">
            <a:extLst>
              <a:ext uri="{FF2B5EF4-FFF2-40B4-BE49-F238E27FC236}">
                <a16:creationId xmlns:a16="http://schemas.microsoft.com/office/drawing/2014/main" id="{A02A0D73-096C-844E-97C3-C4A4AF580FDE}"/>
              </a:ext>
            </a:extLst>
          </p:cNvPr>
          <p:cNvSpPr>
            <a:spLocks noGrp="1"/>
          </p:cNvSpPr>
          <p:nvPr>
            <p:ph type="dt" sz="half" idx="14"/>
          </p:nvPr>
        </p:nvSpPr>
        <p:spPr/>
        <p:txBody>
          <a:bodyPr/>
          <a:lstStyle/>
          <a:p>
            <a:r>
              <a:rPr lang="fr-CH"/>
              <a:t>NAME EVENT / NAME PRESENTATION</a:t>
            </a:r>
            <a:endParaRPr lang="fr-FR" dirty="0"/>
          </a:p>
        </p:txBody>
      </p:sp>
      <p:sp>
        <p:nvSpPr>
          <p:cNvPr id="9" name="Espace réservé du pied de page 8">
            <a:extLst>
              <a:ext uri="{FF2B5EF4-FFF2-40B4-BE49-F238E27FC236}">
                <a16:creationId xmlns:a16="http://schemas.microsoft.com/office/drawing/2014/main" id="{CEF5AC5C-A2B6-2848-8C47-96A168E211DF}"/>
              </a:ext>
            </a:extLst>
          </p:cNvPr>
          <p:cNvSpPr>
            <a:spLocks noGrp="1"/>
          </p:cNvSpPr>
          <p:nvPr>
            <p:ph type="ftr" sz="quarter" idx="15"/>
          </p:nvPr>
        </p:nvSpPr>
        <p:spPr/>
        <p:txBody>
          <a:bodyPr/>
          <a:lstStyle/>
          <a:p>
            <a:r>
              <a:rPr lang="fr-FR"/>
              <a:t>Speaker </a:t>
            </a:r>
            <a:endParaRPr lang="fr-FR" dirty="0"/>
          </a:p>
        </p:txBody>
      </p:sp>
      <p:sp>
        <p:nvSpPr>
          <p:cNvPr id="10" name="Espace réservé du numéro de diapositive 9">
            <a:extLst>
              <a:ext uri="{FF2B5EF4-FFF2-40B4-BE49-F238E27FC236}">
                <a16:creationId xmlns:a16="http://schemas.microsoft.com/office/drawing/2014/main" id="{31B90E33-03D8-2143-B49F-B1474EE1A1F6}"/>
              </a:ext>
            </a:extLst>
          </p:cNvPr>
          <p:cNvSpPr>
            <a:spLocks noGrp="1"/>
          </p:cNvSpPr>
          <p:nvPr>
            <p:ph type="sldNum" sz="quarter" idx="16"/>
          </p:nvPr>
        </p:nvSpPr>
        <p:spPr/>
        <p:txBody>
          <a:bodyPr/>
          <a:lstStyle/>
          <a:p>
            <a:fld id="{E1E1CD7C-2161-7D43-862E-CE4C333CD873}" type="slidenum">
              <a:rPr lang="fr-FR" smtClean="0"/>
              <a:pPr/>
              <a:t>‹#›</a:t>
            </a:fld>
            <a:endParaRPr lang="fr-FR" dirty="0"/>
          </a:p>
        </p:txBody>
      </p:sp>
      <p:sp>
        <p:nvSpPr>
          <p:cNvPr id="11" name="Titre 10">
            <a:extLst>
              <a:ext uri="{FF2B5EF4-FFF2-40B4-BE49-F238E27FC236}">
                <a16:creationId xmlns:a16="http://schemas.microsoft.com/office/drawing/2014/main" id="{3FC7B5EC-066E-EC4A-B320-77DF64E6E0F0}"/>
              </a:ext>
            </a:extLst>
          </p:cNvPr>
          <p:cNvSpPr>
            <a:spLocks noGrp="1"/>
          </p:cNvSpPr>
          <p:nvPr>
            <p:ph type="title"/>
          </p:nvPr>
        </p:nvSpPr>
        <p:spPr>
          <a:xfrm>
            <a:off x="4049395" y="131032"/>
            <a:ext cx="3144520" cy="1072753"/>
          </a:xfrm>
        </p:spPr>
        <p:txBody>
          <a:bodyPr/>
          <a:lstStyle/>
          <a:p>
            <a:r>
              <a:rPr lang="fr-FR" dirty="0"/>
              <a:t>Modifiez le style du titre</a:t>
            </a:r>
          </a:p>
        </p:txBody>
      </p:sp>
    </p:spTree>
    <p:extLst>
      <p:ext uri="{BB962C8B-B14F-4D97-AF65-F5344CB8AC3E}">
        <p14:creationId xmlns:p14="http://schemas.microsoft.com/office/powerpoint/2010/main" val="25314277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re et contenu">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70ED9B2D-C513-AF40-B94F-355C174B8FF0}"/>
              </a:ext>
            </a:extLst>
          </p:cNvPr>
          <p:cNvSpPr>
            <a:spLocks noGrp="1"/>
          </p:cNvSpPr>
          <p:nvPr>
            <p:ph type="pic" sz="quarter" idx="13"/>
          </p:nvPr>
        </p:nvSpPr>
        <p:spPr>
          <a:xfrm>
            <a:off x="904875" y="1563688"/>
            <a:ext cx="3144838" cy="3579812"/>
          </a:xfrm>
        </p:spPr>
        <p:txBody>
          <a:bodyPr/>
          <a:lstStyle/>
          <a:p>
            <a:r>
              <a:rPr lang="fr-FR"/>
              <a:t>Cliquez sur l'icône pour ajouter une image</a:t>
            </a:r>
          </a:p>
        </p:txBody>
      </p:sp>
      <p:sp>
        <p:nvSpPr>
          <p:cNvPr id="3" name="Content Placeholder 2"/>
          <p:cNvSpPr>
            <a:spLocks noGrp="1"/>
          </p:cNvSpPr>
          <p:nvPr>
            <p:ph idx="1"/>
          </p:nvPr>
        </p:nvSpPr>
        <p:spPr>
          <a:xfrm>
            <a:off x="4049395" y="1563688"/>
            <a:ext cx="4581525" cy="3386772"/>
          </a:xfrm>
        </p:spPr>
        <p:txBody>
          <a:bodyPr/>
          <a:lstStyle/>
          <a:p>
            <a:pPr lvl="0"/>
            <a:r>
              <a:rPr lang="fr-FR"/>
              <a:t>Modifier les styles du texte du masque
Deuxième niveau
Troisième niveau
Quatrième niveau
Cinquième niveau</a:t>
            </a:r>
          </a:p>
        </p:txBody>
      </p:sp>
      <p:sp>
        <p:nvSpPr>
          <p:cNvPr id="7" name="Titre 6">
            <a:extLst>
              <a:ext uri="{FF2B5EF4-FFF2-40B4-BE49-F238E27FC236}">
                <a16:creationId xmlns:a16="http://schemas.microsoft.com/office/drawing/2014/main" id="{C026A30B-6F8E-1445-88F0-A5FB77E124E9}"/>
              </a:ext>
            </a:extLst>
          </p:cNvPr>
          <p:cNvSpPr>
            <a:spLocks noGrp="1"/>
          </p:cNvSpPr>
          <p:nvPr>
            <p:ph type="title"/>
          </p:nvPr>
        </p:nvSpPr>
        <p:spPr/>
        <p:txBody>
          <a:bodyPr/>
          <a:lstStyle/>
          <a:p>
            <a:r>
              <a:rPr lang="fr-FR"/>
              <a:t>Modifiez le style du titre</a:t>
            </a:r>
          </a:p>
        </p:txBody>
      </p:sp>
      <p:sp>
        <p:nvSpPr>
          <p:cNvPr id="9" name="Espace réservé de la date 8">
            <a:extLst>
              <a:ext uri="{FF2B5EF4-FFF2-40B4-BE49-F238E27FC236}">
                <a16:creationId xmlns:a16="http://schemas.microsoft.com/office/drawing/2014/main" id="{826567D5-4A83-9E48-B441-CCB2A72BA6D1}"/>
              </a:ext>
            </a:extLst>
          </p:cNvPr>
          <p:cNvSpPr>
            <a:spLocks noGrp="1"/>
          </p:cNvSpPr>
          <p:nvPr>
            <p:ph type="dt" sz="half" idx="14"/>
          </p:nvPr>
        </p:nvSpPr>
        <p:spPr/>
        <p:txBody>
          <a:bodyPr/>
          <a:lstStyle/>
          <a:p>
            <a:r>
              <a:rPr lang="fr-CH"/>
              <a:t>NAME EVENT / NAME PRESENTATION</a:t>
            </a:r>
            <a:endParaRPr lang="fr-FR" dirty="0"/>
          </a:p>
        </p:txBody>
      </p:sp>
      <p:sp>
        <p:nvSpPr>
          <p:cNvPr id="10" name="Espace réservé du pied de page 9">
            <a:extLst>
              <a:ext uri="{FF2B5EF4-FFF2-40B4-BE49-F238E27FC236}">
                <a16:creationId xmlns:a16="http://schemas.microsoft.com/office/drawing/2014/main" id="{C830A539-93F1-2541-B9F0-330893BD5190}"/>
              </a:ext>
            </a:extLst>
          </p:cNvPr>
          <p:cNvSpPr>
            <a:spLocks noGrp="1"/>
          </p:cNvSpPr>
          <p:nvPr>
            <p:ph type="ftr" sz="quarter" idx="15"/>
          </p:nvPr>
        </p:nvSpPr>
        <p:spPr/>
        <p:txBody>
          <a:bodyPr/>
          <a:lstStyle/>
          <a:p>
            <a:r>
              <a:rPr lang="fr-FR"/>
              <a:t>Speaker </a:t>
            </a:r>
            <a:endParaRPr lang="fr-FR" dirty="0"/>
          </a:p>
        </p:txBody>
      </p:sp>
      <p:sp>
        <p:nvSpPr>
          <p:cNvPr id="11" name="Espace réservé du numéro de diapositive 10">
            <a:extLst>
              <a:ext uri="{FF2B5EF4-FFF2-40B4-BE49-F238E27FC236}">
                <a16:creationId xmlns:a16="http://schemas.microsoft.com/office/drawing/2014/main" id="{82F21D18-8706-7E4D-8FBE-C1E2584541D1}"/>
              </a:ext>
            </a:extLst>
          </p:cNvPr>
          <p:cNvSpPr>
            <a:spLocks noGrp="1"/>
          </p:cNvSpPr>
          <p:nvPr>
            <p:ph type="sldNum" sz="quarter" idx="16"/>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24345452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04875" y="131032"/>
            <a:ext cx="3667125" cy="1072753"/>
          </a:xfrm>
          <a:prstGeom prst="rect">
            <a:avLst/>
          </a:prstGeom>
        </p:spPr>
        <p:txBody>
          <a:bodyPr vert="horz" lIns="180000" tIns="0" rIns="72000" bIns="46800" rtlCol="0" anchor="t">
            <a:normAutofit/>
          </a:bodyPr>
          <a:lstStyle/>
          <a:p>
            <a:r>
              <a:rPr lang="fr-FR" dirty="0"/>
              <a:t>Modifiez le style du titre</a:t>
            </a:r>
            <a:endParaRPr lang="en-US" dirty="0"/>
          </a:p>
        </p:txBody>
      </p:sp>
      <p:sp>
        <p:nvSpPr>
          <p:cNvPr id="3" name="Text Placeholder 2"/>
          <p:cNvSpPr>
            <a:spLocks noGrp="1"/>
          </p:cNvSpPr>
          <p:nvPr>
            <p:ph type="body" idx="1"/>
          </p:nvPr>
        </p:nvSpPr>
        <p:spPr>
          <a:xfrm>
            <a:off x="904875" y="1563688"/>
            <a:ext cx="7726363" cy="3386772"/>
          </a:xfrm>
          <a:prstGeom prst="rect">
            <a:avLst/>
          </a:prstGeom>
        </p:spPr>
        <p:txBody>
          <a:bodyPr vert="horz" lIns="180000" tIns="45720" rIns="91440" bIns="45720" rtlCol="0">
            <a:normAutofit/>
          </a:bodyPr>
          <a:lstStyle/>
          <a:p>
            <a:pPr lvl="0"/>
            <a:r>
              <a:rPr lang="fr-FR" dirty="0"/>
              <a:t>Modifier les styles du texte du masque</a:t>
            </a:r>
          </a:p>
          <a:p>
            <a:pPr lvl="1"/>
            <a:r>
              <a:rPr lang="fr-FR" dirty="0"/>
              <a:t>Deuxième niveau</a:t>
            </a:r>
          </a:p>
          <a:p>
            <a:pPr lvl="2"/>
            <a:r>
              <a:rPr lang="fr-FR" dirty="0"/>
              <a:t>Troisième niveau
Quatrième niveau
Cinquième niveau</a:t>
            </a:r>
            <a:endParaRPr lang="en-US" dirty="0"/>
          </a:p>
        </p:txBody>
      </p:sp>
      <p:sp>
        <p:nvSpPr>
          <p:cNvPr id="4" name="Date Placeholder 3"/>
          <p:cNvSpPr>
            <a:spLocks noGrp="1"/>
          </p:cNvSpPr>
          <p:nvPr>
            <p:ph type="dt" sz="half" idx="2"/>
          </p:nvPr>
        </p:nvSpPr>
        <p:spPr>
          <a:xfrm rot="16200000">
            <a:off x="-1221413" y="2778452"/>
            <a:ext cx="3341052" cy="911524"/>
          </a:xfrm>
          <a:prstGeom prst="rect">
            <a:avLst/>
          </a:prstGeom>
        </p:spPr>
        <p:txBody>
          <a:bodyPr vert="horz" lIns="91440" tIns="45720" rIns="91440" bIns="45720" rtlCol="0" anchor="ctr"/>
          <a:lstStyle>
            <a:lvl1pPr algn="l">
              <a:defRPr sz="700">
                <a:solidFill>
                  <a:schemeClr val="accent1"/>
                </a:solidFill>
                <a:latin typeface="Arial" panose="020B0604020202020204" pitchFamily="34" charset="0"/>
              </a:defRPr>
            </a:lvl1pPr>
          </a:lstStyle>
          <a:p>
            <a:r>
              <a:rPr lang="fr-CH"/>
              <a:t>NAME EVENT / NAME PRESENTATION</a:t>
            </a:r>
            <a:endParaRPr lang="fr-FR" dirty="0"/>
          </a:p>
        </p:txBody>
      </p:sp>
      <p:sp>
        <p:nvSpPr>
          <p:cNvPr id="5" name="Footer Placeholder 4"/>
          <p:cNvSpPr>
            <a:spLocks noGrp="1"/>
          </p:cNvSpPr>
          <p:nvPr>
            <p:ph type="ftr" sz="quarter" idx="3"/>
          </p:nvPr>
        </p:nvSpPr>
        <p:spPr>
          <a:xfrm rot="16200000">
            <a:off x="7115989" y="1874064"/>
            <a:ext cx="3543260" cy="512762"/>
          </a:xfrm>
          <a:prstGeom prst="rect">
            <a:avLst/>
          </a:prstGeom>
        </p:spPr>
        <p:txBody>
          <a:bodyPr vert="horz" lIns="91440" tIns="45720" rIns="91440" bIns="45720" rtlCol="0" anchor="ctr"/>
          <a:lstStyle>
            <a:lvl1pPr algn="r">
              <a:defRPr sz="700">
                <a:solidFill>
                  <a:schemeClr val="tx1"/>
                </a:solidFill>
                <a:latin typeface="Arial" panose="020B0604020202020204" pitchFamily="34" charset="0"/>
              </a:defRPr>
            </a:lvl1pPr>
          </a:lstStyle>
          <a:p>
            <a:r>
              <a:rPr lang="fr-FR" dirty="0"/>
              <a:t>Speaker </a:t>
            </a:r>
          </a:p>
        </p:txBody>
      </p:sp>
      <p:sp>
        <p:nvSpPr>
          <p:cNvPr id="6" name="Slide Number Placeholder 5"/>
          <p:cNvSpPr>
            <a:spLocks noGrp="1"/>
          </p:cNvSpPr>
          <p:nvPr>
            <p:ph type="sldNum" sz="quarter" idx="4"/>
          </p:nvPr>
        </p:nvSpPr>
        <p:spPr>
          <a:xfrm>
            <a:off x="8631238" y="195263"/>
            <a:ext cx="512762" cy="163552"/>
          </a:xfrm>
          <a:prstGeom prst="rect">
            <a:avLst/>
          </a:prstGeom>
        </p:spPr>
        <p:txBody>
          <a:bodyPr vert="horz" lIns="90000" tIns="0" rIns="90000" bIns="0" rtlCol="0" anchor="t"/>
          <a:lstStyle>
            <a:lvl1pPr algn="ctr">
              <a:defRPr sz="700" b="1">
                <a:solidFill>
                  <a:schemeClr val="tx1"/>
                </a:solidFill>
                <a:latin typeface="+mj-lt"/>
              </a:defRPr>
            </a:lvl1pPr>
          </a:lstStyle>
          <a:p>
            <a:fld id="{E1E1CD7C-2161-7D43-862E-CE4C333CD873}" type="slidenum">
              <a:rPr lang="fr-FR" smtClean="0"/>
              <a:pPr/>
              <a:t>‹#›</a:t>
            </a:fld>
            <a:endParaRPr lang="fr-FR" dirty="0"/>
          </a:p>
        </p:txBody>
      </p:sp>
      <p:pic>
        <p:nvPicPr>
          <p:cNvPr id="13" name="Image 12">
            <a:extLst>
              <a:ext uri="{FF2B5EF4-FFF2-40B4-BE49-F238E27FC236}">
                <a16:creationId xmlns:a16="http://schemas.microsoft.com/office/drawing/2014/main" id="{717E6E68-87EB-C34E-85D5-C26372DFEC99}"/>
              </a:ext>
            </a:extLst>
          </p:cNvPr>
          <p:cNvPicPr>
            <a:picLocks noChangeAspect="1"/>
          </p:cNvPicPr>
          <p:nvPr userDrawn="1"/>
        </p:nvPicPr>
        <p:blipFill>
          <a:blip r:embed="rId17"/>
          <a:stretch>
            <a:fillRect/>
          </a:stretch>
        </p:blipFill>
        <p:spPr>
          <a:xfrm>
            <a:off x="130273" y="132334"/>
            <a:ext cx="653952" cy="283022"/>
          </a:xfrm>
          <a:prstGeom prst="rect">
            <a:avLst/>
          </a:prstGeom>
        </p:spPr>
      </p:pic>
      <p:sp>
        <p:nvSpPr>
          <p:cNvPr id="14" name="Rectangle 13">
            <a:extLst>
              <a:ext uri="{FF2B5EF4-FFF2-40B4-BE49-F238E27FC236}">
                <a16:creationId xmlns:a16="http://schemas.microsoft.com/office/drawing/2014/main" id="{75D7A1C0-94CD-D94F-A99F-21847E542637}"/>
              </a:ext>
            </a:extLst>
          </p:cNvPr>
          <p:cNvSpPr/>
          <p:nvPr userDrawn="1"/>
        </p:nvSpPr>
        <p:spPr>
          <a:xfrm rot="16200000">
            <a:off x="430003" y="4897709"/>
            <a:ext cx="45719" cy="597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latin typeface="Arial" panose="020B0604020202020204" pitchFamily="34" charset="0"/>
            </a:endParaRPr>
          </a:p>
        </p:txBody>
      </p:sp>
    </p:spTree>
    <p:extLst>
      <p:ext uri="{BB962C8B-B14F-4D97-AF65-F5344CB8AC3E}">
        <p14:creationId xmlns:p14="http://schemas.microsoft.com/office/powerpoint/2010/main" val="3569486836"/>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81" r:id="rId3"/>
    <p:sldLayoutId id="2147483673" r:id="rId4"/>
    <p:sldLayoutId id="2147483662" r:id="rId5"/>
    <p:sldLayoutId id="2147483674" r:id="rId6"/>
    <p:sldLayoutId id="2147483675" r:id="rId7"/>
    <p:sldLayoutId id="2147483682" r:id="rId8"/>
    <p:sldLayoutId id="2147483676" r:id="rId9"/>
    <p:sldLayoutId id="2147483664" r:id="rId10"/>
    <p:sldLayoutId id="2147483666" r:id="rId11"/>
    <p:sldLayoutId id="2147483677" r:id="rId12"/>
    <p:sldLayoutId id="2147483678" r:id="rId13"/>
    <p:sldLayoutId id="2147483679" r:id="rId14"/>
    <p:sldLayoutId id="2147483667" r:id="rId15"/>
  </p:sldLayoutIdLst>
  <p:hf hdr="0"/>
  <p:txStyles>
    <p:titleStyle>
      <a:lvl1pPr algn="l" defTabSz="685800" rtl="0" eaLnBrk="1" latinLnBrk="0" hangingPunct="1">
        <a:lnSpc>
          <a:spcPct val="90000"/>
        </a:lnSpc>
        <a:spcBef>
          <a:spcPct val="0"/>
        </a:spcBef>
        <a:buNone/>
        <a:defRPr sz="3200" b="1" i="0" kern="1000" spc="-70" baseline="0">
          <a:solidFill>
            <a:schemeClr val="tx1"/>
          </a:solidFill>
          <a:latin typeface="Franklin Gothic Demi Cond" panose="020B0706030402020204" pitchFamily="34" charset="0"/>
          <a:ea typeface="Roboto Black" panose="02000000000000000000" pitchFamily="2" charset="0"/>
          <a:cs typeface="Arial" panose="020B0604020202020204" pitchFamily="34" charset="0"/>
        </a:defRPr>
      </a:lvl1pPr>
    </p:titleStyle>
    <p:bodyStyle>
      <a:lvl1pPr marL="171450" indent="-171450" algn="l" defTabSz="685800"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126" userDrawn="1">
          <p15:clr>
            <a:srgbClr val="F26B43"/>
          </p15:clr>
        </p15:guide>
        <p15:guide id="3" pos="5602" userDrawn="1">
          <p15:clr>
            <a:srgbClr val="F26B43"/>
          </p15:clr>
        </p15:guide>
        <p15:guide id="4" pos="2880" userDrawn="1">
          <p15:clr>
            <a:srgbClr val="F26B43"/>
          </p15:clr>
        </p15:guide>
        <p15:guide id="5" orient="horz" pos="123" userDrawn="1">
          <p15:clr>
            <a:srgbClr val="F26B43"/>
          </p15:clr>
        </p15:guide>
        <p15:guide id="6" orient="horz" pos="3117" userDrawn="1">
          <p15:clr>
            <a:srgbClr val="F26B43"/>
          </p15:clr>
        </p15:guide>
        <p15:guide id="7" pos="570" userDrawn="1">
          <p15:clr>
            <a:srgbClr val="F26B43"/>
          </p15:clr>
        </p15:guide>
        <p15:guide id="8" pos="1155" userDrawn="1">
          <p15:clr>
            <a:srgbClr val="F26B43"/>
          </p15:clr>
        </p15:guide>
        <p15:guide id="9" pos="1728" userDrawn="1">
          <p15:clr>
            <a:srgbClr val="F26B43"/>
          </p15:clr>
        </p15:guide>
        <p15:guide id="10" pos="2304" userDrawn="1">
          <p15:clr>
            <a:srgbClr val="F26B43"/>
          </p15:clr>
        </p15:guide>
        <p15:guide id="11" pos="3456" userDrawn="1">
          <p15:clr>
            <a:srgbClr val="F26B43"/>
          </p15:clr>
        </p15:guide>
        <p15:guide id="12" pos="4035" userDrawn="1">
          <p15:clr>
            <a:srgbClr val="F26B43"/>
          </p15:clr>
        </p15:guide>
        <p15:guide id="13" pos="4608" userDrawn="1">
          <p15:clr>
            <a:srgbClr val="F26B43"/>
          </p15:clr>
        </p15:guide>
        <p15:guide id="14" pos="5180" userDrawn="1">
          <p15:clr>
            <a:srgbClr val="F26B43"/>
          </p15:clr>
        </p15:guide>
        <p15:guide id="15" orient="horz" pos="490" userDrawn="1">
          <p15:clr>
            <a:srgbClr val="F26B43"/>
          </p15:clr>
        </p15:guide>
        <p15:guide id="16" orient="horz" pos="985" userDrawn="1">
          <p15:clr>
            <a:srgbClr val="F26B43"/>
          </p15:clr>
        </p15:guide>
        <p15:guide id="17" orient="horz" pos="1475" userDrawn="1">
          <p15:clr>
            <a:srgbClr val="F26B43"/>
          </p15:clr>
        </p15:guide>
        <p15:guide id="18" orient="horz" pos="1962" userDrawn="1">
          <p15:clr>
            <a:srgbClr val="F26B43"/>
          </p15:clr>
        </p15:guide>
        <p15:guide id="19" orient="horz" pos="2458" userDrawn="1">
          <p15:clr>
            <a:srgbClr val="F26B43"/>
          </p15:clr>
        </p15:guide>
        <p15:guide id="20" orient="horz" pos="2950" userDrawn="1">
          <p15:clr>
            <a:srgbClr val="F26B43"/>
          </p15:clr>
        </p15:guide>
        <p15:guide id="21" pos="5437" userDrawn="1">
          <p15:clr>
            <a:srgbClr val="F26B43"/>
          </p15:clr>
        </p15:guide>
        <p15:guide id="22" orient="horz" userDrawn="1">
          <p15:clr>
            <a:srgbClr val="F26B43"/>
          </p15:clr>
        </p15:guide>
        <p15:guide id="23" pos="5760" userDrawn="1">
          <p15:clr>
            <a:srgbClr val="F26B43"/>
          </p15:clr>
        </p15:guide>
        <p15:guide id="24" orient="horz" pos="3240" userDrawn="1">
          <p15:clr>
            <a:srgbClr val="F26B43"/>
          </p15:clr>
        </p15:guide>
        <p15:guide id="2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microsoft.com/office/2007/relationships/media" Target="../media/media2.m4a"/><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audio" Target="../media/media2.m4a"/></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20.m4a"/><Relationship Id="rId7" Type="http://schemas.openxmlformats.org/officeDocument/2006/relationships/image" Target="../media/image12.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notesSlide" Target="../notesSlides/notesSlide10.xml"/><Relationship Id="rId5" Type="http://schemas.openxmlformats.org/officeDocument/2006/relationships/slideLayout" Target="../slideLayouts/slideLayout5.xml"/><Relationship Id="rId4" Type="http://schemas.openxmlformats.org/officeDocument/2006/relationships/audio" Target="../media/media20.m4a"/><Relationship Id="rId9"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22.m4a"/><Relationship Id="rId7" Type="http://schemas.openxmlformats.org/officeDocument/2006/relationships/image" Target="../media/image14.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notesSlide" Target="../notesSlides/notesSlide11.xml"/><Relationship Id="rId5" Type="http://schemas.openxmlformats.org/officeDocument/2006/relationships/slideLayout" Target="../slideLayouts/slideLayout5.xml"/><Relationship Id="rId4" Type="http://schemas.openxmlformats.org/officeDocument/2006/relationships/audio" Target="../media/media22.m4a"/><Relationship Id="rId9"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media" Target="../media/media24.m4a"/><Relationship Id="rId7" Type="http://schemas.openxmlformats.org/officeDocument/2006/relationships/image" Target="../media/image15.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notesSlide" Target="../notesSlides/notesSlide12.xml"/><Relationship Id="rId5" Type="http://schemas.openxmlformats.org/officeDocument/2006/relationships/slideLayout" Target="../slideLayouts/slideLayout5.xml"/><Relationship Id="rId4" Type="http://schemas.openxmlformats.org/officeDocument/2006/relationships/audio" Target="../media/media24.m4a"/><Relationship Id="rId9"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media" Target="../media/media26.m4a"/><Relationship Id="rId7" Type="http://schemas.openxmlformats.org/officeDocument/2006/relationships/image" Target="../media/image17.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notesSlide" Target="../notesSlides/notesSlide13.xml"/><Relationship Id="rId5" Type="http://schemas.openxmlformats.org/officeDocument/2006/relationships/slideLayout" Target="../slideLayouts/slideLayout5.xml"/><Relationship Id="rId4" Type="http://schemas.openxmlformats.org/officeDocument/2006/relationships/audio" Target="../media/media26.m4a"/><Relationship Id="rId9"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media" Target="../media/media28.m4a"/><Relationship Id="rId7" Type="http://schemas.openxmlformats.org/officeDocument/2006/relationships/image" Target="../media/image18.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notesSlide" Target="../notesSlides/notesSlide14.xml"/><Relationship Id="rId5" Type="http://schemas.openxmlformats.org/officeDocument/2006/relationships/slideLayout" Target="../slideLayouts/slideLayout5.xml"/><Relationship Id="rId4" Type="http://schemas.openxmlformats.org/officeDocument/2006/relationships/audio" Target="../media/media28.m4a"/><Relationship Id="rId9"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30.m4a"/><Relationship Id="rId7" Type="http://schemas.openxmlformats.org/officeDocument/2006/relationships/image" Target="../media/image20.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notesSlide" Target="../notesSlides/notesSlide15.xml"/><Relationship Id="rId5" Type="http://schemas.openxmlformats.org/officeDocument/2006/relationships/slideLayout" Target="../slideLayouts/slideLayout5.xml"/><Relationship Id="rId4" Type="http://schemas.openxmlformats.org/officeDocument/2006/relationships/audio" Target="../media/media30.m4a"/></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32.m4a"/><Relationship Id="rId7" Type="http://schemas.openxmlformats.org/officeDocument/2006/relationships/image" Target="../media/image21.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notesSlide" Target="../notesSlides/notesSlide16.xml"/><Relationship Id="rId5" Type="http://schemas.openxmlformats.org/officeDocument/2006/relationships/slideLayout" Target="../slideLayouts/slideLayout5.xml"/><Relationship Id="rId4" Type="http://schemas.openxmlformats.org/officeDocument/2006/relationships/audio" Target="../media/media32.m4a"/></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34.m4a"/><Relationship Id="rId7" Type="http://schemas.openxmlformats.org/officeDocument/2006/relationships/image" Target="../media/image22.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notesSlide" Target="../notesSlides/notesSlide17.xml"/><Relationship Id="rId5" Type="http://schemas.openxmlformats.org/officeDocument/2006/relationships/slideLayout" Target="../slideLayouts/slideLayout5.xml"/><Relationship Id="rId4" Type="http://schemas.openxmlformats.org/officeDocument/2006/relationships/audio" Target="../media/media34.m4a"/></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36.m4a"/><Relationship Id="rId7" Type="http://schemas.openxmlformats.org/officeDocument/2006/relationships/image" Target="../media/image23.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notesSlide" Target="../notesSlides/notesSlide18.xml"/><Relationship Id="rId5" Type="http://schemas.openxmlformats.org/officeDocument/2006/relationships/slideLayout" Target="../slideLayouts/slideLayout5.xml"/><Relationship Id="rId4" Type="http://schemas.openxmlformats.org/officeDocument/2006/relationships/audio" Target="../media/media36.m4a"/></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4.m4a"/><Relationship Id="rId7" Type="http://schemas.openxmlformats.org/officeDocument/2006/relationships/image" Target="../media/image4.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notesSlide" Target="../notesSlides/notesSlide2.xml"/><Relationship Id="rId5" Type="http://schemas.openxmlformats.org/officeDocument/2006/relationships/slideLayout" Target="../slideLayouts/slideLayout5.xml"/><Relationship Id="rId4" Type="http://schemas.openxmlformats.org/officeDocument/2006/relationships/audio" Target="../media/media4.m4a"/></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6.m4a"/><Relationship Id="rId7" Type="http://schemas.openxmlformats.org/officeDocument/2006/relationships/image" Target="../media/image40.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notesSlide" Target="../notesSlides/notesSlide3.xml"/><Relationship Id="rId5" Type="http://schemas.openxmlformats.org/officeDocument/2006/relationships/slideLayout" Target="../slideLayouts/slideLayout5.xml"/><Relationship Id="rId4" Type="http://schemas.openxmlformats.org/officeDocument/2006/relationships/audio" Target="../media/media6.m4a"/></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8.m4a"/><Relationship Id="rId7" Type="http://schemas.openxmlformats.org/officeDocument/2006/relationships/image" Target="../media/image5.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notesSlide" Target="../notesSlides/notesSlide4.xml"/><Relationship Id="rId5" Type="http://schemas.openxmlformats.org/officeDocument/2006/relationships/slideLayout" Target="../slideLayouts/slideLayout5.xml"/><Relationship Id="rId4" Type="http://schemas.openxmlformats.org/officeDocument/2006/relationships/audio" Target="../media/media8.m4a"/></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10.m4a"/><Relationship Id="rId7" Type="http://schemas.openxmlformats.org/officeDocument/2006/relationships/image" Target="../media/image6.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notesSlide" Target="../notesSlides/notesSlide5.xml"/><Relationship Id="rId5" Type="http://schemas.openxmlformats.org/officeDocument/2006/relationships/slideLayout" Target="../slideLayouts/slideLayout5.xml"/><Relationship Id="rId4" Type="http://schemas.openxmlformats.org/officeDocument/2006/relationships/audio" Target="../media/media10.m4a"/></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12.m4a"/><Relationship Id="rId7" Type="http://schemas.openxmlformats.org/officeDocument/2006/relationships/image" Target="../media/image7.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notesSlide" Target="../notesSlides/notesSlide6.xml"/><Relationship Id="rId5" Type="http://schemas.openxmlformats.org/officeDocument/2006/relationships/slideLayout" Target="../slideLayouts/slideLayout5.xml"/><Relationship Id="rId4" Type="http://schemas.openxmlformats.org/officeDocument/2006/relationships/audio" Target="../media/media12.m4a"/></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14.m4a"/><Relationship Id="rId7" Type="http://schemas.openxmlformats.org/officeDocument/2006/relationships/image" Target="../media/image8.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notesSlide" Target="../notesSlides/notesSlide7.xml"/><Relationship Id="rId5" Type="http://schemas.openxmlformats.org/officeDocument/2006/relationships/slideLayout" Target="../slideLayouts/slideLayout5.xml"/><Relationship Id="rId4" Type="http://schemas.openxmlformats.org/officeDocument/2006/relationships/audio" Target="../media/media14.m4a"/></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16.m4a"/><Relationship Id="rId7" Type="http://schemas.openxmlformats.org/officeDocument/2006/relationships/image" Target="../media/image9.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notesSlide" Target="../notesSlides/notesSlide8.xml"/><Relationship Id="rId5" Type="http://schemas.openxmlformats.org/officeDocument/2006/relationships/slideLayout" Target="../slideLayouts/slideLayout5.xml"/><Relationship Id="rId4" Type="http://schemas.openxmlformats.org/officeDocument/2006/relationships/audio" Target="../media/media16.m4a"/><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18.m4a"/><Relationship Id="rId7" Type="http://schemas.openxmlformats.org/officeDocument/2006/relationships/image" Target="../media/image11.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notesSlide" Target="../notesSlides/notesSlide9.xml"/><Relationship Id="rId5" Type="http://schemas.openxmlformats.org/officeDocument/2006/relationships/slideLayout" Target="../slideLayouts/slideLayout5.xml"/><Relationship Id="rId4" Type="http://schemas.openxmlformats.org/officeDocument/2006/relationships/audio" Target="../media/media18.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55A5C923-5A79-224D-A6A6-8267C64759A4}"/>
              </a:ext>
            </a:extLst>
          </p:cNvPr>
          <p:cNvSpPr>
            <a:spLocks noGrp="1"/>
          </p:cNvSpPr>
          <p:nvPr>
            <p:ph type="ctrTitle"/>
          </p:nvPr>
        </p:nvSpPr>
        <p:spPr/>
        <p:txBody>
          <a:bodyPr>
            <a:normAutofit/>
          </a:bodyPr>
          <a:lstStyle/>
          <a:p>
            <a:r>
              <a:rPr lang="en-GB" sz="2000" b="0" i="0" dirty="0">
                <a:effectLst/>
                <a:latin typeface="Arial" panose="020B0604020202020204" pitchFamily="34" charset="0"/>
              </a:rPr>
              <a:t>FM-Directories: Extending the Burrows-Wheeler Transform</a:t>
            </a:r>
            <a:br>
              <a:rPr lang="en-GB" sz="2000" dirty="0"/>
            </a:br>
            <a:r>
              <a:rPr lang="en-GB" sz="2000" b="0" i="0" dirty="0">
                <a:effectLst/>
                <a:latin typeface="Arial" panose="020B0604020202020204" pitchFamily="34" charset="0"/>
              </a:rPr>
              <a:t>for String </a:t>
            </a:r>
            <a:r>
              <a:rPr lang="en-GB" sz="2000" b="0" i="0" dirty="0" err="1">
                <a:effectLst/>
                <a:latin typeface="Arial" panose="020B0604020202020204" pitchFamily="34" charset="0"/>
              </a:rPr>
              <a:t>Labeled</a:t>
            </a:r>
            <a:r>
              <a:rPr lang="en-GB" sz="2000" b="0" i="0" dirty="0">
                <a:effectLst/>
                <a:latin typeface="Arial" panose="020B0604020202020204" pitchFamily="34" charset="0"/>
              </a:rPr>
              <a:t> Vertex Graphs of (Almost) Arbitrary</a:t>
            </a:r>
            <a:br>
              <a:rPr lang="en-GB" sz="2000" dirty="0"/>
            </a:br>
            <a:r>
              <a:rPr lang="en-GB" sz="2000" b="0" i="0" dirty="0">
                <a:effectLst/>
                <a:latin typeface="Arial" panose="020B0604020202020204" pitchFamily="34" charset="0"/>
              </a:rPr>
              <a:t>Topology</a:t>
            </a:r>
            <a:endParaRPr lang="fr-FR" sz="2000" dirty="0"/>
          </a:p>
        </p:txBody>
      </p:sp>
      <p:sp>
        <p:nvSpPr>
          <p:cNvPr id="4" name="Sous-titre 3">
            <a:extLst>
              <a:ext uri="{FF2B5EF4-FFF2-40B4-BE49-F238E27FC236}">
                <a16:creationId xmlns:a16="http://schemas.microsoft.com/office/drawing/2014/main" id="{34F3CA74-E434-844A-9C90-0FE7EB8DBFC3}"/>
              </a:ext>
            </a:extLst>
          </p:cNvPr>
          <p:cNvSpPr>
            <a:spLocks noGrp="1"/>
          </p:cNvSpPr>
          <p:nvPr>
            <p:ph type="subTitle" idx="1"/>
          </p:nvPr>
        </p:nvSpPr>
        <p:spPr/>
        <p:txBody>
          <a:bodyPr/>
          <a:lstStyle/>
          <a:p>
            <a:r>
              <a:rPr lang="fr-FR" dirty="0"/>
              <a:t>DCC 2023</a:t>
            </a:r>
          </a:p>
        </p:txBody>
      </p:sp>
      <p:sp>
        <p:nvSpPr>
          <p:cNvPr id="5" name="Espace réservé du texte 4">
            <a:extLst>
              <a:ext uri="{FF2B5EF4-FFF2-40B4-BE49-F238E27FC236}">
                <a16:creationId xmlns:a16="http://schemas.microsoft.com/office/drawing/2014/main" id="{BC3BCA55-E2C0-5C4E-89C0-5D85ED2FB439}"/>
              </a:ext>
            </a:extLst>
          </p:cNvPr>
          <p:cNvSpPr>
            <a:spLocks noGrp="1"/>
          </p:cNvSpPr>
          <p:nvPr>
            <p:ph type="body" sz="quarter" idx="11"/>
          </p:nvPr>
        </p:nvSpPr>
        <p:spPr>
          <a:xfrm>
            <a:off x="6117771" y="4693372"/>
            <a:ext cx="3026229" cy="450128"/>
          </a:xfrm>
        </p:spPr>
        <p:txBody>
          <a:bodyPr/>
          <a:lstStyle/>
          <a:p>
            <a:r>
              <a:rPr lang="fr-FR" dirty="0" err="1"/>
              <a:t>Unsal</a:t>
            </a:r>
            <a:r>
              <a:rPr lang="fr-FR" dirty="0"/>
              <a:t> </a:t>
            </a:r>
            <a:r>
              <a:rPr lang="fr-FR" dirty="0" err="1"/>
              <a:t>Ozturk</a:t>
            </a:r>
            <a:r>
              <a:rPr lang="fr-FR" dirty="0"/>
              <a:t>, Paolo </a:t>
            </a:r>
            <a:r>
              <a:rPr lang="fr-FR" dirty="0" err="1"/>
              <a:t>Ribeca</a:t>
            </a:r>
            <a:r>
              <a:rPr lang="fr-FR" dirty="0"/>
              <a:t>, Marco </a:t>
            </a:r>
            <a:r>
              <a:rPr lang="fr-FR" dirty="0" err="1"/>
              <a:t>Mattavelli</a:t>
            </a:r>
            <a:endParaRPr lang="fr-FR" dirty="0"/>
          </a:p>
        </p:txBody>
      </p:sp>
      <p:pic>
        <p:nvPicPr>
          <p:cNvPr id="8" name="Slide 1">
            <a:hlinkClick r:id="" action="ppaction://media"/>
            <a:extLst>
              <a:ext uri="{FF2B5EF4-FFF2-40B4-BE49-F238E27FC236}">
                <a16:creationId xmlns:a16="http://schemas.microsoft.com/office/drawing/2014/main" id="{3F5A1B20-D2B6-8C10-410B-493CCE5DF79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06400" y="4715236"/>
            <a:ext cx="406400" cy="406400"/>
          </a:xfrm>
          <a:prstGeom prst="rect">
            <a:avLst/>
          </a:prstGeom>
        </p:spPr>
      </p:pic>
      <p:pic>
        <p:nvPicPr>
          <p:cNvPr id="13" name="Audio 12">
            <a:hlinkClick r:id="" action="ppaction://media"/>
            <a:extLst>
              <a:ext uri="{FF2B5EF4-FFF2-40B4-BE49-F238E27FC236}">
                <a16:creationId xmlns:a16="http://schemas.microsoft.com/office/drawing/2014/main" id="{E1524EF3-C079-3E74-2307-4FC83D16BF69}"/>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413527936"/>
      </p:ext>
    </p:extLst>
  </p:cSld>
  <p:clrMapOvr>
    <a:masterClrMapping/>
  </p:clrMapOvr>
  <mc:AlternateContent xmlns:mc="http://schemas.openxmlformats.org/markup-compatibility/2006">
    <mc:Choice xmlns:p14="http://schemas.microsoft.com/office/powerpoint/2010/main" Requires="p14">
      <p:transition spd="slow" p14:dur="2000" advTm="5639"/>
    </mc:Choice>
    <mc:Fallback>
      <p:transition spd="slow" advTm="56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562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8"/>
                </p:tgtEl>
              </p:cMediaNode>
            </p:audio>
            <p:audio isNarration="1">
              <p:cMediaNode vol="80000" showWhenStopped="0">
                <p:cTn id="11" fill="hold" display="0">
                  <p:stCondLst>
                    <p:cond delay="indefinite"/>
                  </p:stCondLst>
                  <p:endCondLst>
                    <p:cond evt="onStopAudio" delay="0">
                      <p:tgtEl>
                        <p:sldTgt/>
                      </p:tgtEl>
                    </p:cond>
                  </p:endCondLst>
                </p:cTn>
                <p:tgtEl>
                  <p:spTgt spid="13"/>
                </p:tgtEl>
              </p:cMediaNode>
            </p:audio>
          </p:childTnLst>
        </p:cTn>
      </p:par>
    </p:tnLst>
  </p:timing>
  <p:extLst>
    <p:ext uri="{E180D4A7-C9FB-4DFB-919C-405C955672EB}">
      <p14:showEvtLst xmlns:p14="http://schemas.microsoft.com/office/powerpoint/2010/main">
        <p14:playEvt time="9" objId="8"/>
        <p14:stopEvt time="5639" objId="8"/>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rmAutofit/>
              </a:bodyPr>
              <a:lstStyle/>
              <a:p>
                <a:r>
                  <a:rPr lang="en-GB" dirty="0"/>
                  <a:t>Answer to 1: It is possible to enforce a permutation, and it is computationally inexpensive</a:t>
                </a:r>
              </a:p>
              <a:p>
                <a:r>
                  <a:rPr lang="en-GB" dirty="0"/>
                  <a:t>Consider the following trick: Let </a:t>
                </a:r>
                <a14:m>
                  <m:oMath xmlns:m="http://schemas.openxmlformats.org/officeDocument/2006/math">
                    <m:r>
                      <m:rPr>
                        <m:sty m:val="p"/>
                      </m:rPr>
                      <a:rPr lang="en-GB" b="0" i="0" smtClean="0">
                        <a:latin typeface="Cambria Math" panose="02040503050406030204" pitchFamily="18" charset="0"/>
                      </a:rPr>
                      <m:t>Σ</m:t>
                    </m:r>
                    <m:r>
                      <a:rPr lang="en-GB" b="0" i="1" smtClean="0">
                        <a:latin typeface="Cambria Math" panose="02040503050406030204" pitchFamily="18" charset="0"/>
                      </a:rPr>
                      <m:t>′</m:t>
                    </m:r>
                  </m:oMath>
                </a14:m>
                <a:r>
                  <a:rPr lang="en-GB" dirty="0"/>
                  <a:t> be a separate alphabet from </a:t>
                </a:r>
                <a14:m>
                  <m:oMath xmlns:m="http://schemas.openxmlformats.org/officeDocument/2006/math">
                    <m:r>
                      <m:rPr>
                        <m:sty m:val="p"/>
                      </m:rPr>
                      <a:rPr lang="en-GB" b="0" i="0" smtClean="0">
                        <a:latin typeface="Cambria Math" panose="02040503050406030204" pitchFamily="18" charset="0"/>
                      </a:rPr>
                      <m:t>Σ</m:t>
                    </m:r>
                  </m:oMath>
                </a14:m>
                <a:r>
                  <a:rPr lang="en-GB" dirty="0"/>
                  <a:t> such that </a:t>
                </a:r>
                <a14:m>
                  <m:oMath xmlns:m="http://schemas.openxmlformats.org/officeDocument/2006/math">
                    <m:sSup>
                      <m:sSupPr>
                        <m:ctrlPr>
                          <a:rPr lang="en-GB" b="0" i="1" smtClean="0">
                            <a:latin typeface="Cambria Math" panose="02040503050406030204" pitchFamily="18" charset="0"/>
                          </a:rPr>
                        </m:ctrlPr>
                      </m:sSupPr>
                      <m:e>
                        <m:r>
                          <a:rPr lang="en-GB" b="0" i="1" smtClean="0">
                            <a:latin typeface="Cambria Math" panose="02040503050406030204" pitchFamily="18" charset="0"/>
                          </a:rPr>
                          <m:t>𝜎</m:t>
                        </m:r>
                      </m:e>
                      <m:sup>
                        <m:r>
                          <a:rPr lang="en-GB" b="0" i="1" smtClean="0">
                            <a:latin typeface="Cambria Math" panose="02040503050406030204" pitchFamily="18" charset="0"/>
                          </a:rPr>
                          <m:t>′</m:t>
                        </m:r>
                      </m:sup>
                    </m:sSup>
                    <m:r>
                      <a:rPr lang="en-GB" b="0" i="1" smtClean="0">
                        <a:latin typeface="Cambria Math" panose="02040503050406030204" pitchFamily="18" charset="0"/>
                      </a:rPr>
                      <m:t>&lt;</m:t>
                    </m:r>
                    <m:r>
                      <a:rPr lang="en-GB" b="0" i="1" smtClean="0">
                        <a:latin typeface="Cambria Math" panose="02040503050406030204" pitchFamily="18" charset="0"/>
                      </a:rPr>
                      <m:t>𝜎</m:t>
                    </m:r>
                  </m:oMath>
                </a14:m>
                <a:r>
                  <a:rPr lang="en-GB" dirty="0"/>
                  <a:t> for all </a:t>
                </a:r>
                <a14:m>
                  <m:oMath xmlns:m="http://schemas.openxmlformats.org/officeDocument/2006/math">
                    <m:r>
                      <a:rPr lang="en-GB" b="0" i="1" smtClean="0">
                        <a:latin typeface="Cambria Math" panose="02040503050406030204" pitchFamily="18" charset="0"/>
                      </a:rPr>
                      <m:t>𝜎</m:t>
                    </m:r>
                    <m:r>
                      <a:rPr lang="en-GB" b="0" i="1" smtClean="0">
                        <a:latin typeface="Cambria Math" panose="02040503050406030204" pitchFamily="18" charset="0"/>
                      </a:rPr>
                      <m:t>∈</m:t>
                    </m:r>
                    <m:r>
                      <m:rPr>
                        <m:sty m:val="p"/>
                      </m:rPr>
                      <a:rPr lang="en-GB" b="0" i="0" smtClean="0">
                        <a:latin typeface="Cambria Math" panose="02040503050406030204" pitchFamily="18" charset="0"/>
                      </a:rPr>
                      <m:t>Σ</m:t>
                    </m:r>
                    <m:r>
                      <a:rPr lang="en-GB" b="0" i="1" smtClean="0">
                        <a:latin typeface="Cambria Math" panose="02040503050406030204" pitchFamily="18" charset="0"/>
                      </a:rPr>
                      <m:t>, </m:t>
                    </m:r>
                    <m:sSup>
                      <m:sSupPr>
                        <m:ctrlPr>
                          <a:rPr lang="en-GB" b="0" i="1" smtClean="0">
                            <a:latin typeface="Cambria Math" panose="02040503050406030204" pitchFamily="18" charset="0"/>
                          </a:rPr>
                        </m:ctrlPr>
                      </m:sSupPr>
                      <m:e>
                        <m:r>
                          <a:rPr lang="en-GB" b="0" i="1" smtClean="0">
                            <a:latin typeface="Cambria Math" panose="02040503050406030204" pitchFamily="18" charset="0"/>
                          </a:rPr>
                          <m:t>𝜎</m:t>
                        </m:r>
                      </m:e>
                      <m:sup>
                        <m:r>
                          <a:rPr lang="en-GB" b="0" i="1" smtClean="0">
                            <a:latin typeface="Cambria Math" panose="02040503050406030204" pitchFamily="18" charset="0"/>
                          </a:rPr>
                          <m:t>′</m:t>
                        </m:r>
                      </m:sup>
                    </m:sSup>
                    <m:r>
                      <a:rPr lang="en-GB" b="0" i="1" smtClean="0">
                        <a:latin typeface="Cambria Math" panose="02040503050406030204" pitchFamily="18" charset="0"/>
                      </a:rPr>
                      <m:t>∈</m:t>
                    </m:r>
                    <m:sSup>
                      <m:sSupPr>
                        <m:ctrlPr>
                          <a:rPr lang="en-GB" b="0" i="1" smtClean="0">
                            <a:latin typeface="Cambria Math" panose="02040503050406030204" pitchFamily="18" charset="0"/>
                          </a:rPr>
                        </m:ctrlPr>
                      </m:sSupPr>
                      <m:e>
                        <m:r>
                          <m:rPr>
                            <m:sty m:val="p"/>
                          </m:rPr>
                          <a:rPr lang="en-GB" b="0" i="0" smtClean="0">
                            <a:latin typeface="Cambria Math" panose="02040503050406030204" pitchFamily="18" charset="0"/>
                          </a:rPr>
                          <m:t>Σ</m:t>
                        </m:r>
                      </m:e>
                      <m:sup>
                        <m:r>
                          <a:rPr lang="en-GB" b="0" i="1" smtClean="0">
                            <a:latin typeface="Cambria Math" panose="02040503050406030204" pitchFamily="18" charset="0"/>
                          </a:rPr>
                          <m:t>′</m:t>
                        </m:r>
                      </m:sup>
                    </m:sSup>
                  </m:oMath>
                </a14:m>
                <a:r>
                  <a:rPr lang="en-GB" dirty="0"/>
                  <a:t>. Using characters from </a:t>
                </a:r>
                <a14:m>
                  <m:oMath xmlns:m="http://schemas.openxmlformats.org/officeDocument/2006/math">
                    <m:r>
                      <m:rPr>
                        <m:sty m:val="p"/>
                      </m:rPr>
                      <a:rPr lang="en-GB" b="0" i="0" smtClean="0">
                        <a:latin typeface="Cambria Math" panose="02040503050406030204" pitchFamily="18" charset="0"/>
                      </a:rPr>
                      <m:t>Σ</m:t>
                    </m:r>
                    <m:r>
                      <a:rPr lang="en-GB" b="0" i="1" smtClean="0">
                        <a:latin typeface="Cambria Math" panose="02040503050406030204" pitchFamily="18" charset="0"/>
                      </a:rPr>
                      <m:t>′</m:t>
                    </m:r>
                  </m:oMath>
                </a14:m>
                <a:r>
                  <a:rPr lang="en-GB" dirty="0"/>
                  <a:t>, construct a uniquely decodable code of size </a:t>
                </a:r>
                <a14:m>
                  <m:oMath xmlns:m="http://schemas.openxmlformats.org/officeDocument/2006/math">
                    <m:d>
                      <m:dPr>
                        <m:begChr m:val="|"/>
                        <m:endChr m:val="|"/>
                        <m:ctrlPr>
                          <a:rPr lang="en-GB" b="0" i="1" smtClean="0">
                            <a:latin typeface="Cambria Math" panose="02040503050406030204" pitchFamily="18" charset="0"/>
                          </a:rPr>
                        </m:ctrlPr>
                      </m:dPr>
                      <m:e>
                        <m:r>
                          <a:rPr lang="en-GB" b="0" i="1" smtClean="0">
                            <a:latin typeface="Cambria Math" panose="02040503050406030204" pitchFamily="18" charset="0"/>
                          </a:rPr>
                          <m:t>𝑉</m:t>
                        </m:r>
                      </m:e>
                    </m:d>
                  </m:oMath>
                </a14:m>
                <a:r>
                  <a:rPr lang="en-GB" dirty="0"/>
                  <a:t> satisfying the upper bound on the Kraft inequality, and sort these codewords into a lexicographic order. Denoting these sorted codewords as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𝑎</m:t>
                        </m:r>
                      </m:e>
                      <m:sub>
                        <m:r>
                          <a:rPr lang="en-GB" b="0" i="1" smtClean="0">
                            <a:latin typeface="Cambria Math" panose="02040503050406030204" pitchFamily="18" charset="0"/>
                          </a:rPr>
                          <m:t>1</m:t>
                        </m:r>
                      </m:sub>
                    </m:sSub>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𝑎</m:t>
                        </m:r>
                      </m:e>
                      <m:sub>
                        <m:d>
                          <m:dPr>
                            <m:begChr m:val="|"/>
                            <m:endChr m:val="|"/>
                            <m:ctrlPr>
                              <a:rPr lang="en-GB" b="0" i="1" smtClean="0">
                                <a:latin typeface="Cambria Math" panose="02040503050406030204" pitchFamily="18" charset="0"/>
                              </a:rPr>
                            </m:ctrlPr>
                          </m:dPr>
                          <m:e>
                            <m:r>
                              <a:rPr lang="en-GB" b="0" i="1" smtClean="0">
                                <a:latin typeface="Cambria Math" panose="02040503050406030204" pitchFamily="18" charset="0"/>
                              </a:rPr>
                              <m:t>𝑉</m:t>
                            </m:r>
                          </m:e>
                        </m:d>
                      </m:sub>
                    </m:sSub>
                  </m:oMath>
                </a14:m>
                <a:r>
                  <a:rPr lang="en-GB" dirty="0"/>
                  <a:t> the encoding</a:t>
                </a:r>
              </a:p>
              <a:p>
                <a:endParaRPr lang="en-GB" dirty="0"/>
              </a:p>
              <a:p>
                <a:pPr marL="0" indent="0">
                  <a:buNone/>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𝑅</m:t>
                      </m:r>
                      <m:sSup>
                        <m:sSupPr>
                          <m:ctrlPr>
                            <a:rPr lang="en-GB" b="0" i="1" smtClean="0">
                              <a:latin typeface="Cambria Math" panose="02040503050406030204" pitchFamily="18" charset="0"/>
                            </a:rPr>
                          </m:ctrlPr>
                        </m:sSupPr>
                        <m:e>
                          <m:r>
                            <a:rPr lang="en-GB" b="0" i="1" smtClean="0">
                              <a:latin typeface="Cambria Math" panose="02040503050406030204" pitchFamily="18" charset="0"/>
                            </a:rPr>
                            <m:t>𝐸</m:t>
                          </m:r>
                        </m:e>
                        <m:sup>
                          <m:r>
                            <a:rPr lang="en-GB" b="0" i="1" smtClean="0">
                              <a:latin typeface="Cambria Math" panose="02040503050406030204" pitchFamily="18" charset="0"/>
                            </a:rPr>
                            <m:t>𝜋</m:t>
                          </m:r>
                        </m:sup>
                      </m:sSup>
                      <m:d>
                        <m:dPr>
                          <m:ctrlPr>
                            <a:rPr lang="en-GB" b="0" i="1" smtClean="0">
                              <a:latin typeface="Cambria Math" panose="02040503050406030204" pitchFamily="18" charset="0"/>
                            </a:rPr>
                          </m:ctrlPr>
                        </m:dPr>
                        <m:e>
                          <m:r>
                            <a:rPr lang="en-GB" b="0" i="1" smtClean="0">
                              <a:latin typeface="Cambria Math" panose="02040503050406030204" pitchFamily="18" charset="0"/>
                            </a:rPr>
                            <m:t>𝐺</m:t>
                          </m:r>
                        </m:e>
                      </m:d>
                      <m:r>
                        <a:rPr lang="en-GB" b="0" i="1" smtClean="0">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𝜎</m:t>
                          </m:r>
                        </m:e>
                        <m:sub>
                          <m:r>
                            <a:rPr lang="en-GB" i="1">
                              <a:latin typeface="Cambria Math" panose="02040503050406030204" pitchFamily="18" charset="0"/>
                            </a:rPr>
                            <m:t>0</m:t>
                          </m:r>
                        </m:sub>
                      </m:sSub>
                      <m:sSub>
                        <m:sSubPr>
                          <m:ctrlPr>
                            <a:rPr lang="en-GB" i="1">
                              <a:latin typeface="Cambria Math" panose="02040503050406030204" pitchFamily="18" charset="0"/>
                            </a:rPr>
                          </m:ctrlPr>
                        </m:sSubPr>
                        <m:e>
                          <m:r>
                            <a:rPr lang="en-GB" i="1">
                              <a:latin typeface="Cambria Math" panose="02040503050406030204" pitchFamily="18" charset="0"/>
                            </a:rPr>
                            <m:t>𝑁</m:t>
                          </m:r>
                        </m:e>
                        <m:sub>
                          <m:r>
                            <a:rPr lang="en-GB" i="1">
                              <a:latin typeface="Cambria Math" panose="02040503050406030204" pitchFamily="18" charset="0"/>
                            </a:rPr>
                            <m:t>1</m:t>
                          </m:r>
                        </m:sub>
                      </m:sSub>
                      <m:sSub>
                        <m:sSubPr>
                          <m:ctrlPr>
                            <a:rPr lang="en-GB" i="1">
                              <a:latin typeface="Cambria Math" panose="02040503050406030204" pitchFamily="18" charset="0"/>
                            </a:rPr>
                          </m:ctrlPr>
                        </m:sSubPr>
                        <m:e>
                          <m:r>
                            <a:rPr lang="en-GB" i="1">
                              <a:latin typeface="Cambria Math" panose="02040503050406030204" pitchFamily="18" charset="0"/>
                            </a:rPr>
                            <m:t>𝜎</m:t>
                          </m:r>
                        </m:e>
                        <m:sub>
                          <m:r>
                            <a:rPr lang="en-GB" i="1">
                              <a:latin typeface="Cambria Math" panose="02040503050406030204" pitchFamily="18" charset="0"/>
                            </a:rPr>
                            <m:t>1</m:t>
                          </m:r>
                        </m:sub>
                      </m:sSub>
                      <m:sSub>
                        <m:sSubPr>
                          <m:ctrlPr>
                            <a:rPr lang="en-GB" b="0" i="1" smtClean="0">
                              <a:latin typeface="Cambria Math" panose="02040503050406030204" pitchFamily="18" charset="0"/>
                            </a:rPr>
                          </m:ctrlPr>
                        </m:sSubPr>
                        <m:e>
                          <m:r>
                            <a:rPr lang="en-GB" b="0" i="1" smtClean="0">
                              <a:latin typeface="Cambria Math" panose="02040503050406030204" pitchFamily="18" charset="0"/>
                            </a:rPr>
                            <m:t>𝑎</m:t>
                          </m:r>
                        </m:e>
                        <m:sub>
                          <m:sSup>
                            <m:sSupPr>
                              <m:ctrlPr>
                                <a:rPr lang="en-GB" b="0" i="1" smtClean="0">
                                  <a:latin typeface="Cambria Math" panose="02040503050406030204" pitchFamily="18" charset="0"/>
                                </a:rPr>
                              </m:ctrlPr>
                            </m:sSupPr>
                            <m:e>
                              <m:r>
                                <a:rPr lang="en-GB" b="0" i="1" smtClean="0">
                                  <a:latin typeface="Cambria Math" panose="02040503050406030204" pitchFamily="18" charset="0"/>
                                </a:rPr>
                                <m:t>𝜋</m:t>
                              </m:r>
                            </m:e>
                            <m:sup>
                              <m:r>
                                <a:rPr lang="en-GB" b="0" i="1" smtClean="0">
                                  <a:latin typeface="Cambria Math" panose="02040503050406030204" pitchFamily="18" charset="0"/>
                                </a:rPr>
                                <m:t>−1</m:t>
                              </m:r>
                            </m:sup>
                          </m:sSup>
                          <m:d>
                            <m:dPr>
                              <m:ctrlPr>
                                <a:rPr lang="en-GB" b="0" i="1" smtClean="0">
                                  <a:latin typeface="Cambria Math" panose="02040503050406030204" pitchFamily="18" charset="0"/>
                                </a:rPr>
                              </m:ctrlPr>
                            </m:dPr>
                            <m:e>
                              <m:r>
                                <a:rPr lang="en-GB" b="0" i="1" smtClean="0">
                                  <a:latin typeface="Cambria Math" panose="02040503050406030204" pitchFamily="18" charset="0"/>
                                </a:rPr>
                                <m:t>1</m:t>
                              </m:r>
                            </m:e>
                          </m:d>
                        </m:sub>
                      </m:sSub>
                      <m:sSub>
                        <m:sSubPr>
                          <m:ctrlPr>
                            <a:rPr lang="en-GB" i="1">
                              <a:latin typeface="Cambria Math" panose="02040503050406030204" pitchFamily="18" charset="0"/>
                            </a:rPr>
                          </m:ctrlPr>
                        </m:sSubPr>
                        <m:e>
                          <m:r>
                            <a:rPr lang="en-GB" i="1">
                              <a:latin typeface="Cambria Math" panose="02040503050406030204" pitchFamily="18" charset="0"/>
                            </a:rPr>
                            <m:t>𝜎</m:t>
                          </m:r>
                        </m:e>
                        <m:sub>
                          <m:r>
                            <a:rPr lang="en-GB" i="1">
                              <a:latin typeface="Cambria Math" panose="02040503050406030204" pitchFamily="18" charset="0"/>
                            </a:rPr>
                            <m:t>0</m:t>
                          </m:r>
                        </m:sub>
                      </m:sSub>
                      <m:sSub>
                        <m:sSubPr>
                          <m:ctrlPr>
                            <a:rPr lang="en-GB" i="1">
                              <a:latin typeface="Cambria Math" panose="02040503050406030204" pitchFamily="18" charset="0"/>
                            </a:rPr>
                          </m:ctrlPr>
                        </m:sSubPr>
                        <m:e>
                          <m:r>
                            <a:rPr lang="en-GB" i="1">
                              <a:latin typeface="Cambria Math" panose="02040503050406030204" pitchFamily="18" charset="0"/>
                            </a:rPr>
                            <m:t>𝑁</m:t>
                          </m:r>
                        </m:e>
                        <m:sub>
                          <m:r>
                            <a:rPr lang="en-GB" i="1">
                              <a:latin typeface="Cambria Math" panose="02040503050406030204" pitchFamily="18" charset="0"/>
                            </a:rPr>
                            <m:t>2</m:t>
                          </m:r>
                        </m:sub>
                      </m:sSub>
                      <m:sSub>
                        <m:sSubPr>
                          <m:ctrlPr>
                            <a:rPr lang="en-GB" i="1">
                              <a:latin typeface="Cambria Math" panose="02040503050406030204" pitchFamily="18" charset="0"/>
                            </a:rPr>
                          </m:ctrlPr>
                        </m:sSubPr>
                        <m:e>
                          <m:r>
                            <a:rPr lang="en-GB" i="1">
                              <a:latin typeface="Cambria Math" panose="02040503050406030204" pitchFamily="18" charset="0"/>
                            </a:rPr>
                            <m:t>𝜎</m:t>
                          </m:r>
                        </m:e>
                        <m:sub>
                          <m:r>
                            <a:rPr lang="en-GB" i="1">
                              <a:latin typeface="Cambria Math" panose="02040503050406030204" pitchFamily="18" charset="0"/>
                            </a:rPr>
                            <m:t>1</m:t>
                          </m:r>
                        </m:sub>
                      </m:sSub>
                      <m:sSub>
                        <m:sSubPr>
                          <m:ctrlPr>
                            <a:rPr lang="en-GB" i="1">
                              <a:latin typeface="Cambria Math" panose="02040503050406030204" pitchFamily="18" charset="0"/>
                            </a:rPr>
                          </m:ctrlPr>
                        </m:sSubPr>
                        <m:e>
                          <m:r>
                            <a:rPr lang="en-GB" i="1">
                              <a:latin typeface="Cambria Math" panose="02040503050406030204" pitchFamily="18" charset="0"/>
                            </a:rPr>
                            <m:t>𝑎</m:t>
                          </m:r>
                        </m:e>
                        <m:sub>
                          <m:sSup>
                            <m:sSupPr>
                              <m:ctrlPr>
                                <a:rPr lang="en-GB" i="1">
                                  <a:latin typeface="Cambria Math" panose="02040503050406030204" pitchFamily="18" charset="0"/>
                                </a:rPr>
                              </m:ctrlPr>
                            </m:sSupPr>
                            <m:e>
                              <m:r>
                                <a:rPr lang="en-GB" i="1">
                                  <a:latin typeface="Cambria Math" panose="02040503050406030204" pitchFamily="18" charset="0"/>
                                </a:rPr>
                                <m:t>𝜋</m:t>
                              </m:r>
                            </m:e>
                            <m:sup>
                              <m:r>
                                <a:rPr lang="en-GB" i="1">
                                  <a:latin typeface="Cambria Math" panose="02040503050406030204" pitchFamily="18" charset="0"/>
                                </a:rPr>
                                <m:t>−1</m:t>
                              </m:r>
                            </m:sup>
                          </m:sSup>
                          <m:d>
                            <m:dPr>
                              <m:ctrlPr>
                                <a:rPr lang="en-GB" i="1">
                                  <a:latin typeface="Cambria Math" panose="02040503050406030204" pitchFamily="18" charset="0"/>
                                </a:rPr>
                              </m:ctrlPr>
                            </m:dPr>
                            <m:e>
                              <m:r>
                                <a:rPr lang="en-GB" b="0" i="1" smtClean="0">
                                  <a:latin typeface="Cambria Math" panose="02040503050406030204" pitchFamily="18" charset="0"/>
                                </a:rPr>
                                <m:t>2</m:t>
                              </m:r>
                            </m:e>
                          </m:d>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𝜎</m:t>
                          </m:r>
                        </m:e>
                        <m:sub>
                          <m:r>
                            <a:rPr lang="en-GB" i="1">
                              <a:latin typeface="Cambria Math" panose="02040503050406030204" pitchFamily="18" charset="0"/>
                            </a:rPr>
                            <m:t>0</m:t>
                          </m:r>
                        </m:sub>
                      </m:sSub>
                      <m:sSub>
                        <m:sSubPr>
                          <m:ctrlPr>
                            <a:rPr lang="en-GB" i="1">
                              <a:latin typeface="Cambria Math" panose="02040503050406030204" pitchFamily="18" charset="0"/>
                            </a:rPr>
                          </m:ctrlPr>
                        </m:sSubPr>
                        <m:e>
                          <m:r>
                            <a:rPr lang="en-GB" i="1">
                              <a:latin typeface="Cambria Math" panose="02040503050406030204" pitchFamily="18" charset="0"/>
                            </a:rPr>
                            <m:t>𝑁</m:t>
                          </m:r>
                        </m:e>
                        <m:sub>
                          <m:d>
                            <m:dPr>
                              <m:begChr m:val="|"/>
                              <m:endChr m:val="|"/>
                              <m:ctrlPr>
                                <a:rPr lang="en-GB" i="1">
                                  <a:latin typeface="Cambria Math" panose="02040503050406030204" pitchFamily="18" charset="0"/>
                                </a:rPr>
                              </m:ctrlPr>
                            </m:dPr>
                            <m:e>
                              <m:r>
                                <a:rPr lang="en-GB" i="1">
                                  <a:latin typeface="Cambria Math" panose="02040503050406030204" pitchFamily="18" charset="0"/>
                                </a:rPr>
                                <m:t>𝑉</m:t>
                              </m:r>
                            </m:e>
                          </m:d>
                        </m:sub>
                      </m:sSub>
                      <m:sSub>
                        <m:sSubPr>
                          <m:ctrlPr>
                            <a:rPr lang="en-GB" i="1">
                              <a:latin typeface="Cambria Math" panose="02040503050406030204" pitchFamily="18" charset="0"/>
                            </a:rPr>
                          </m:ctrlPr>
                        </m:sSubPr>
                        <m:e>
                          <m:r>
                            <a:rPr lang="en-GB" i="1">
                              <a:latin typeface="Cambria Math" panose="02040503050406030204" pitchFamily="18" charset="0"/>
                            </a:rPr>
                            <m:t>𝜎</m:t>
                          </m:r>
                        </m:e>
                        <m:sub>
                          <m:r>
                            <a:rPr lang="en-GB" i="1">
                              <a:latin typeface="Cambria Math" panose="02040503050406030204" pitchFamily="18" charset="0"/>
                            </a:rPr>
                            <m:t>1</m:t>
                          </m:r>
                        </m:sub>
                      </m:sSub>
                      <m:sSub>
                        <m:sSubPr>
                          <m:ctrlPr>
                            <a:rPr lang="en-GB" i="1">
                              <a:latin typeface="Cambria Math" panose="02040503050406030204" pitchFamily="18" charset="0"/>
                            </a:rPr>
                          </m:ctrlPr>
                        </m:sSubPr>
                        <m:e>
                          <m:r>
                            <a:rPr lang="en-GB" i="1">
                              <a:latin typeface="Cambria Math" panose="02040503050406030204" pitchFamily="18" charset="0"/>
                            </a:rPr>
                            <m:t>𝑎</m:t>
                          </m:r>
                        </m:e>
                        <m:sub>
                          <m:sSup>
                            <m:sSupPr>
                              <m:ctrlPr>
                                <a:rPr lang="en-GB" i="1">
                                  <a:latin typeface="Cambria Math" panose="02040503050406030204" pitchFamily="18" charset="0"/>
                                </a:rPr>
                              </m:ctrlPr>
                            </m:sSupPr>
                            <m:e>
                              <m:r>
                                <a:rPr lang="en-GB" i="1">
                                  <a:latin typeface="Cambria Math" panose="02040503050406030204" pitchFamily="18" charset="0"/>
                                </a:rPr>
                                <m:t>𝜋</m:t>
                              </m:r>
                            </m:e>
                            <m:sup>
                              <m:r>
                                <a:rPr lang="en-GB" i="1">
                                  <a:latin typeface="Cambria Math" panose="02040503050406030204" pitchFamily="18" charset="0"/>
                                </a:rPr>
                                <m:t>−1</m:t>
                              </m:r>
                            </m:sup>
                          </m:sSup>
                          <m:d>
                            <m:dPr>
                              <m:ctrlPr>
                                <a:rPr lang="en-GB" i="1">
                                  <a:latin typeface="Cambria Math" panose="02040503050406030204" pitchFamily="18" charset="0"/>
                                </a:rPr>
                              </m:ctrlPr>
                            </m:dPr>
                            <m:e>
                              <m:d>
                                <m:dPr>
                                  <m:begChr m:val="|"/>
                                  <m:endChr m:val="|"/>
                                  <m:ctrlPr>
                                    <a:rPr lang="en-GB" b="0" i="1" smtClean="0">
                                      <a:latin typeface="Cambria Math" panose="02040503050406030204" pitchFamily="18" charset="0"/>
                                    </a:rPr>
                                  </m:ctrlPr>
                                </m:dPr>
                                <m:e>
                                  <m:r>
                                    <a:rPr lang="en-GB" b="0" i="1" smtClean="0">
                                      <a:latin typeface="Cambria Math" panose="02040503050406030204" pitchFamily="18" charset="0"/>
                                    </a:rPr>
                                    <m:t>𝑉</m:t>
                                  </m:r>
                                </m:e>
                              </m:d>
                            </m:e>
                          </m:d>
                        </m:sub>
                      </m:sSub>
                      <m:r>
                        <a:rPr lang="en-GB" i="1">
                          <a:latin typeface="Cambria Math" panose="02040503050406030204" pitchFamily="18" charset="0"/>
                        </a:rPr>
                        <m:t>$</m:t>
                      </m:r>
                    </m:oMath>
                  </m:oMathPara>
                </a14:m>
                <a:endParaRPr lang="en-GB" dirty="0"/>
              </a:p>
              <a:p>
                <a:pPr marL="0" indent="0">
                  <a:buNone/>
                </a:pPr>
                <a:r>
                  <a:rPr lang="en-GB" dirty="0"/>
                  <a:t>enforces the permutation </a:t>
                </a:r>
                <a14:m>
                  <m:oMath xmlns:m="http://schemas.openxmlformats.org/officeDocument/2006/math">
                    <m:r>
                      <a:rPr lang="en-GB" b="0" i="1" smtClean="0">
                        <a:latin typeface="Cambria Math" panose="02040503050406030204" pitchFamily="18" charset="0"/>
                      </a:rPr>
                      <m:t>𝜋</m:t>
                    </m:r>
                  </m:oMath>
                </a14:m>
                <a:r>
                  <a:rPr lang="en-GB" dirty="0"/>
                  <a:t> in the Burrows-Wheeler order, where </a:t>
                </a:r>
                <a14:m>
                  <m:oMath xmlns:m="http://schemas.openxmlformats.org/officeDocument/2006/math">
                    <m:sSup>
                      <m:sSupPr>
                        <m:ctrlPr>
                          <a:rPr lang="en-GB" b="0" i="1" smtClean="0">
                            <a:latin typeface="Cambria Math" panose="02040503050406030204" pitchFamily="18" charset="0"/>
                          </a:rPr>
                        </m:ctrlPr>
                      </m:sSupPr>
                      <m:e>
                        <m:r>
                          <a:rPr lang="en-GB" b="0" i="1" smtClean="0">
                            <a:latin typeface="Cambria Math" panose="02040503050406030204" pitchFamily="18" charset="0"/>
                          </a:rPr>
                          <m:t>𝜋</m:t>
                        </m:r>
                      </m:e>
                      <m:sup>
                        <m:r>
                          <a:rPr lang="en-GB" b="0" i="1" smtClean="0">
                            <a:latin typeface="Cambria Math" panose="02040503050406030204" pitchFamily="18" charset="0"/>
                          </a:rPr>
                          <m:t>−1</m:t>
                        </m:r>
                      </m:sup>
                    </m:sSup>
                  </m:oMath>
                </a14:m>
                <a:r>
                  <a:rPr lang="en-GB" dirty="0"/>
                  <a:t> is the inverse permutation</a:t>
                </a:r>
              </a:p>
            </p:txBody>
          </p:sp>
        </mc:Choice>
        <mc:Fallback xmlns="">
          <p:sp>
            <p:nvSpPr>
              <p:cNvPr id="2" name="Espace réservé du contenu 1">
                <a:extLst>
                  <a:ext uri="{FF2B5EF4-FFF2-40B4-BE49-F238E27FC236}">
                    <a16:creationId xmlns:a16="http://schemas.microsoft.com/office/drawing/2014/main" id="{3C04D4F0-9F00-D043-B80F-52268AB0057D}"/>
                  </a:ext>
                </a:extLst>
              </p:cNvPr>
              <p:cNvSpPr>
                <a:spLocks noGrp="1" noRot="1" noChangeAspect="1" noMove="1" noResize="1" noEditPoints="1" noAdjustHandles="1" noChangeArrowheads="1" noChangeShapeType="1" noTextEdit="1"/>
              </p:cNvSpPr>
              <p:nvPr>
                <p:ph idx="1"/>
              </p:nvPr>
            </p:nvSpPr>
            <p:spPr>
              <a:blipFill>
                <a:blip r:embed="rId7"/>
                <a:stretch>
                  <a:fillRect t="-1802"/>
                </a:stretch>
              </a:blipFill>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904875" y="131032"/>
                <a:ext cx="7726363" cy="1072753"/>
              </a:xfrm>
            </p:spPr>
            <p:txBody>
              <a:bodyPr>
                <a:normAutofit/>
              </a:bodyPr>
              <a:lstStyle/>
              <a:p>
                <a:r>
                  <a:rPr lang="fr-FR" dirty="0"/>
                  <a:t>FM-Directories </a:t>
                </a:r>
                <a:r>
                  <a:rPr lang="en-GB" dirty="0"/>
                  <a:t>With Permutation: Enforcing a Permutation in </a:t>
                </a:r>
                <a14:m>
                  <m:oMath xmlns:m="http://schemas.openxmlformats.org/officeDocument/2006/math">
                    <m:sSub>
                      <m:sSubPr>
                        <m:ctrlPr>
                          <a:rPr lang="en-GB" b="1" i="1" smtClean="0">
                            <a:latin typeface="Cambria Math" panose="02040503050406030204" pitchFamily="18" charset="0"/>
                          </a:rPr>
                        </m:ctrlPr>
                      </m:sSubPr>
                      <m:e>
                        <m:r>
                          <a:rPr lang="en-GB" b="1" i="0" smtClean="0">
                            <a:latin typeface="Cambria Math" panose="02040503050406030204" pitchFamily="18" charset="0"/>
                          </a:rPr>
                          <m:t>𝐁</m:t>
                        </m:r>
                      </m:e>
                      <m:sub>
                        <m:r>
                          <a:rPr lang="en-GB" b="1" i="1" smtClean="0">
                            <a:latin typeface="Cambria Math" panose="02040503050406030204" pitchFamily="18" charset="0"/>
                          </a:rPr>
                          <m:t>𝑹𝑬</m:t>
                        </m:r>
                        <m:d>
                          <m:dPr>
                            <m:ctrlPr>
                              <a:rPr lang="en-GB" b="1" i="1" smtClean="0">
                                <a:latin typeface="Cambria Math" panose="02040503050406030204" pitchFamily="18" charset="0"/>
                              </a:rPr>
                            </m:ctrlPr>
                          </m:dPr>
                          <m:e>
                            <m:r>
                              <a:rPr lang="en-GB" b="1" i="1" smtClean="0">
                                <a:latin typeface="Cambria Math" panose="02040503050406030204" pitchFamily="18" charset="0"/>
                              </a:rPr>
                              <m:t>𝑮</m:t>
                            </m:r>
                          </m:e>
                        </m:d>
                      </m:sub>
                    </m:sSub>
                  </m:oMath>
                </a14:m>
                <a:endParaRPr lang="fr-FR" dirty="0"/>
              </a:p>
            </p:txBody>
          </p:sp>
        </mc:Choice>
        <mc:Fallback xmlns="">
          <p:sp>
            <p:nvSpPr>
              <p:cNvPr id="3" name="Titre 2">
                <a:extLst>
                  <a:ext uri="{FF2B5EF4-FFF2-40B4-BE49-F238E27FC236}">
                    <a16:creationId xmlns:a16="http://schemas.microsoft.com/office/drawing/2014/main" id="{0ADC9092-B8AD-9448-9690-13D94442A120}"/>
                  </a:ext>
                </a:extLst>
              </p:cNvPr>
              <p:cNvSpPr>
                <a:spLocks noGrp="1" noRot="1" noChangeAspect="1" noMove="1" noResize="1" noEditPoints="1" noAdjustHandles="1" noChangeArrowheads="1" noChangeShapeType="1" noTextEdit="1"/>
              </p:cNvSpPr>
              <p:nvPr>
                <p:ph type="title"/>
              </p:nvPr>
            </p:nvSpPr>
            <p:spPr>
              <a:xfrm>
                <a:off x="904875" y="131032"/>
                <a:ext cx="7726363" cy="1072753"/>
              </a:xfrm>
              <a:blipFill>
                <a:blip r:embed="rId8"/>
                <a:stretch>
                  <a:fillRect l="-868" t="-15341" b="-5682"/>
                </a:stretch>
              </a:blipFill>
            </p:spPr>
            <p:txBody>
              <a:bodyPr/>
              <a:lstStyle/>
              <a:p>
                <a:r>
                  <a:rPr lang="en-CH">
                    <a:noFill/>
                  </a:rPr>
                  <a:t> </a:t>
                </a:r>
              </a:p>
            </p:txBody>
          </p:sp>
        </mc:Fallback>
      </mc:AlternateContent>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r>
              <a:rPr lang="fr-CH" dirty="0"/>
              <a:t>DCC 2023 - </a:t>
            </a:r>
            <a:r>
              <a:rPr lang="en-GB" b="0" i="0" dirty="0">
                <a:effectLst/>
                <a:latin typeface="Arial" panose="020B0604020202020204" pitchFamily="34" charset="0"/>
              </a:rPr>
              <a:t>FM-Directories: Extending the Burrows-Wheeler Transform</a:t>
            </a:r>
            <a:br>
              <a:rPr lang="en-GB" dirty="0"/>
            </a:br>
            <a:r>
              <a:rPr lang="en-GB" b="0" i="0" dirty="0">
                <a:effectLst/>
                <a:latin typeface="Arial" panose="020B0604020202020204" pitchFamily="34" charset="0"/>
              </a:rPr>
              <a:t>for String </a:t>
            </a:r>
            <a:r>
              <a:rPr lang="en-GB" b="0" i="0" dirty="0" err="1">
                <a:effectLst/>
                <a:latin typeface="Arial" panose="020B0604020202020204" pitchFamily="34" charset="0"/>
              </a:rPr>
              <a:t>Labeled</a:t>
            </a:r>
            <a:r>
              <a:rPr lang="en-GB" b="0" i="0" dirty="0">
                <a:effectLst/>
                <a:latin typeface="Arial" panose="020B0604020202020204" pitchFamily="34" charset="0"/>
              </a:rPr>
              <a:t> Vertex Graphs of (Almost) Arbitrary</a:t>
            </a:r>
            <a:br>
              <a:rPr lang="en-GB" dirty="0"/>
            </a:br>
            <a:r>
              <a:rPr lang="en-GB" b="0" i="0" dirty="0">
                <a:effectLst/>
                <a:latin typeface="Arial" panose="020B0604020202020204" pitchFamily="34" charset="0"/>
              </a:rPr>
              <a:t>Topology</a:t>
            </a:r>
            <a:endParaRPr lang="fr-FR" dirty="0"/>
          </a:p>
        </p:txBody>
      </p:sp>
      <p:sp>
        <p:nvSpPr>
          <p:cNvPr id="5" name="Espace réservé du pied de page 4">
            <a:extLst>
              <a:ext uri="{FF2B5EF4-FFF2-40B4-BE49-F238E27FC236}">
                <a16:creationId xmlns:a16="http://schemas.microsoft.com/office/drawing/2014/main" id="{EDD9CD81-F741-E34D-918B-879020443A81}"/>
              </a:ext>
            </a:extLst>
          </p:cNvPr>
          <p:cNvSpPr>
            <a:spLocks noGrp="1"/>
          </p:cNvSpPr>
          <p:nvPr>
            <p:ph type="ftr" sz="quarter" idx="11"/>
          </p:nvPr>
        </p:nvSpPr>
        <p:spPr/>
        <p:txBody>
          <a:bodyPr/>
          <a:lstStyle/>
          <a:p>
            <a:r>
              <a:rPr lang="fr-FR" dirty="0" err="1"/>
              <a:t>Unsal</a:t>
            </a:r>
            <a:r>
              <a:rPr lang="fr-FR" dirty="0"/>
              <a:t> </a:t>
            </a:r>
            <a:r>
              <a:rPr lang="fr-FR" dirty="0" err="1"/>
              <a:t>Ozturk</a:t>
            </a:r>
            <a:r>
              <a:rPr lang="fr-FR" dirty="0"/>
              <a:t> (EPFL) </a:t>
            </a:r>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10</a:t>
            </a:fld>
            <a:endParaRPr lang="fr-FR" dirty="0"/>
          </a:p>
        </p:txBody>
      </p:sp>
      <p:pic>
        <p:nvPicPr>
          <p:cNvPr id="7" name="Slide 10">
            <a:hlinkClick r:id="" action="ppaction://media"/>
            <a:extLst>
              <a:ext uri="{FF2B5EF4-FFF2-40B4-BE49-F238E27FC236}">
                <a16:creationId xmlns:a16="http://schemas.microsoft.com/office/drawing/2014/main" id="{D796D319-68E2-E833-AC36-57CDCFB169B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06400" y="4697186"/>
            <a:ext cx="406400" cy="406400"/>
          </a:xfrm>
          <a:prstGeom prst="rect">
            <a:avLst/>
          </a:prstGeom>
        </p:spPr>
      </p:pic>
      <p:pic>
        <p:nvPicPr>
          <p:cNvPr id="9" name="Audio 8">
            <a:hlinkClick r:id="" action="ppaction://media"/>
            <a:extLst>
              <a:ext uri="{FF2B5EF4-FFF2-40B4-BE49-F238E27FC236}">
                <a16:creationId xmlns:a16="http://schemas.microsoft.com/office/drawing/2014/main" id="{B71BA7B8-4124-9C70-8238-1A65B27EAD01}"/>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3434669030"/>
      </p:ext>
    </p:extLst>
  </p:cSld>
  <p:clrMapOvr>
    <a:masterClrMapping/>
  </p:clrMapOvr>
  <mc:AlternateContent xmlns:mc="http://schemas.openxmlformats.org/markup-compatibility/2006">
    <mc:Choice xmlns:p14="http://schemas.microsoft.com/office/powerpoint/2010/main" Requires="p14">
      <p:transition spd="slow" p14:dur="2000" advTm="32080"/>
    </mc:Choice>
    <mc:Fallback>
      <p:transition spd="slow" advTm="320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328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7"/>
                </p:tgtEl>
              </p:cMediaNode>
            </p:audio>
            <p:audio isNarration="1">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extLst>
    <p:ext uri="{E180D4A7-C9FB-4DFB-919C-405C955672EB}">
      <p14:showEvtLst xmlns:p14="http://schemas.microsoft.com/office/powerpoint/2010/main">
        <p14:playEvt time="68" objId="7"/>
        <p14:stopEvt time="32080" objId="7"/>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rmAutofit/>
              </a:bodyPr>
              <a:lstStyle/>
              <a:p>
                <a:r>
                  <a:rPr lang="en-GB" dirty="0"/>
                  <a:t>Proof Sketch:</a:t>
                </a:r>
              </a:p>
              <a:p>
                <a:r>
                  <a:rPr lang="en-GB" dirty="0"/>
                  <a:t>We wish the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𝜎</m:t>
                        </m:r>
                      </m:e>
                      <m:sub>
                        <m:r>
                          <a:rPr lang="en-GB" b="0" i="1" smtClean="0">
                            <a:latin typeface="Cambria Math" panose="02040503050406030204" pitchFamily="18" charset="0"/>
                          </a:rPr>
                          <m:t>1</m:t>
                        </m:r>
                      </m:sub>
                    </m:sSub>
                  </m:oMath>
                </a14:m>
                <a:r>
                  <a:rPr lang="en-GB" dirty="0"/>
                  <a:t> associated with vertex with index </a:t>
                </a:r>
                <a14:m>
                  <m:oMath xmlns:m="http://schemas.openxmlformats.org/officeDocument/2006/math">
                    <m:r>
                      <a:rPr lang="en-GB" b="0" i="1" smtClean="0">
                        <a:latin typeface="Cambria Math" panose="02040503050406030204" pitchFamily="18" charset="0"/>
                      </a:rPr>
                      <m:t>𝑖</m:t>
                    </m:r>
                  </m:oMath>
                </a14:m>
                <a:r>
                  <a:rPr lang="en-GB" dirty="0"/>
                  <a:t> to be permuted to </a:t>
                </a:r>
                <a14:m>
                  <m:oMath xmlns:m="http://schemas.openxmlformats.org/officeDocument/2006/math">
                    <m:r>
                      <a:rPr lang="en-GB" b="0" i="1" smtClean="0">
                        <a:latin typeface="Cambria Math" panose="02040503050406030204" pitchFamily="18" charset="0"/>
                      </a:rPr>
                      <m:t>𝜋</m:t>
                    </m:r>
                    <m:d>
                      <m:dPr>
                        <m:ctrlPr>
                          <a:rPr lang="en-GB" b="0" i="1" smtClean="0">
                            <a:latin typeface="Cambria Math" panose="02040503050406030204" pitchFamily="18" charset="0"/>
                          </a:rPr>
                        </m:ctrlPr>
                      </m:dPr>
                      <m:e>
                        <m:r>
                          <a:rPr lang="en-GB" b="0" i="1" smtClean="0">
                            <a:latin typeface="Cambria Math" panose="02040503050406030204" pitchFamily="18" charset="0"/>
                          </a:rPr>
                          <m:t>𝑖</m:t>
                        </m:r>
                      </m:e>
                    </m:d>
                  </m:oMath>
                </a14:m>
                <a:r>
                  <a:rPr lang="en-GB" dirty="0"/>
                  <a:t> in </a:t>
                </a:r>
                <a14:m>
                  <m:oMath xmlns:m="http://schemas.openxmlformats.org/officeDocument/2006/math">
                    <m:sSubSup>
                      <m:sSubSupPr>
                        <m:ctrlPr>
                          <a:rPr lang="en-GB" b="0" i="1" smtClean="0">
                            <a:latin typeface="Cambria Math" panose="02040503050406030204" pitchFamily="18" charset="0"/>
                          </a:rPr>
                        </m:ctrlPr>
                      </m:sSubSupPr>
                      <m:e>
                        <m:r>
                          <a:rPr lang="en-GB" b="0" i="1" smtClean="0">
                            <a:latin typeface="Cambria Math" panose="02040503050406030204" pitchFamily="18" charset="0"/>
                          </a:rPr>
                          <m:t>𝐵</m:t>
                        </m:r>
                      </m:e>
                      <m:sub>
                        <m:r>
                          <a:rPr lang="en-GB" b="0" i="1" smtClean="0">
                            <a:latin typeface="Cambria Math" panose="02040503050406030204" pitchFamily="18" charset="0"/>
                          </a:rPr>
                          <m:t>𝑅𝐸</m:t>
                        </m:r>
                        <m:d>
                          <m:dPr>
                            <m:ctrlPr>
                              <a:rPr lang="en-GB" b="0" i="1" smtClean="0">
                                <a:latin typeface="Cambria Math" panose="02040503050406030204" pitchFamily="18" charset="0"/>
                              </a:rPr>
                            </m:ctrlPr>
                          </m:dPr>
                          <m:e>
                            <m:r>
                              <a:rPr lang="en-GB" b="0" i="1" smtClean="0">
                                <a:latin typeface="Cambria Math" panose="02040503050406030204" pitchFamily="18" charset="0"/>
                              </a:rPr>
                              <m:t>𝐺</m:t>
                            </m:r>
                          </m:e>
                        </m:d>
                      </m:sub>
                      <m:sup>
                        <m:r>
                          <a:rPr lang="en-GB" b="0" i="1" smtClean="0">
                            <a:latin typeface="Cambria Math" panose="02040503050406030204" pitchFamily="18" charset="0"/>
                          </a:rPr>
                          <m:t>𝜋</m:t>
                        </m:r>
                      </m:sup>
                    </m:sSubSup>
                  </m:oMath>
                </a14:m>
                <a:endParaRPr lang="en-GB" dirty="0"/>
              </a:p>
              <a:p>
                <a:r>
                  <a:rPr lang="en-GB" dirty="0"/>
                  <a:t>The order of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𝜎</m:t>
                        </m:r>
                      </m:e>
                      <m:sub>
                        <m:r>
                          <a:rPr lang="en-GB" b="0" i="1" smtClean="0">
                            <a:latin typeface="Cambria Math" panose="02040503050406030204" pitchFamily="18" charset="0"/>
                          </a:rPr>
                          <m:t>1</m:t>
                        </m:r>
                      </m:sub>
                    </m:sSub>
                  </m:oMath>
                </a14:m>
                <a:r>
                  <a:rPr lang="en-GB" dirty="0"/>
                  <a:t> in </a:t>
                </a:r>
                <a14:m>
                  <m:oMath xmlns:m="http://schemas.openxmlformats.org/officeDocument/2006/math">
                    <m:sSubSup>
                      <m:sSubSupPr>
                        <m:ctrlPr>
                          <a:rPr lang="en-GB" i="1">
                            <a:latin typeface="Cambria Math" panose="02040503050406030204" pitchFamily="18" charset="0"/>
                          </a:rPr>
                        </m:ctrlPr>
                      </m:sSubSupPr>
                      <m:e>
                        <m:r>
                          <a:rPr lang="en-GB" i="1">
                            <a:latin typeface="Cambria Math" panose="02040503050406030204" pitchFamily="18" charset="0"/>
                          </a:rPr>
                          <m:t>𝐵</m:t>
                        </m:r>
                      </m:e>
                      <m:sub>
                        <m:r>
                          <a:rPr lang="en-GB" i="1">
                            <a:latin typeface="Cambria Math" panose="02040503050406030204" pitchFamily="18" charset="0"/>
                          </a:rPr>
                          <m:t>𝑅𝐸</m:t>
                        </m:r>
                        <m:d>
                          <m:dPr>
                            <m:ctrlPr>
                              <a:rPr lang="en-GB" i="1">
                                <a:latin typeface="Cambria Math" panose="02040503050406030204" pitchFamily="18" charset="0"/>
                              </a:rPr>
                            </m:ctrlPr>
                          </m:dPr>
                          <m:e>
                            <m:r>
                              <a:rPr lang="en-GB" i="1">
                                <a:latin typeface="Cambria Math" panose="02040503050406030204" pitchFamily="18" charset="0"/>
                              </a:rPr>
                              <m:t>𝐺</m:t>
                            </m:r>
                          </m:e>
                        </m:d>
                      </m:sub>
                      <m:sup>
                        <m:r>
                          <a:rPr lang="en-GB" i="1">
                            <a:latin typeface="Cambria Math" panose="02040503050406030204" pitchFamily="18" charset="0"/>
                          </a:rPr>
                          <m:t>𝜋</m:t>
                        </m:r>
                      </m:sup>
                    </m:sSubSup>
                  </m:oMath>
                </a14:m>
                <a:r>
                  <a:rPr lang="en-GB" dirty="0"/>
                  <a:t> depends on the lexicographic order of suffixes starting from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𝜎</m:t>
                        </m:r>
                      </m:e>
                      <m:sub>
                        <m:r>
                          <a:rPr lang="en-GB" b="0" i="1" smtClean="0">
                            <a:latin typeface="Cambria Math" panose="02040503050406030204" pitchFamily="18" charset="0"/>
                          </a:rPr>
                          <m:t>1</m:t>
                        </m:r>
                      </m:sub>
                    </m:sSub>
                  </m:oMath>
                </a14:m>
                <a:endParaRPr lang="en-GB" dirty="0"/>
              </a:p>
              <a:p>
                <a:r>
                  <a:rPr lang="en-GB" dirty="0"/>
                  <a:t>Modifying the suffixes starting from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𝜎</m:t>
                        </m:r>
                      </m:e>
                      <m:sub>
                        <m:r>
                          <a:rPr lang="en-GB" b="0" i="1" smtClean="0">
                            <a:latin typeface="Cambria Math" panose="02040503050406030204" pitchFamily="18" charset="0"/>
                          </a:rPr>
                          <m:t>1</m:t>
                        </m:r>
                      </m:sub>
                    </m:sSub>
                  </m:oMath>
                </a14:m>
                <a:r>
                  <a:rPr lang="en-GB" dirty="0"/>
                  <a:t> by adding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𝑎</m:t>
                        </m:r>
                      </m:e>
                      <m:sub>
                        <m:sSup>
                          <m:sSupPr>
                            <m:ctrlPr>
                              <a:rPr lang="en-GB" b="0" i="1" smtClean="0">
                                <a:latin typeface="Cambria Math" panose="02040503050406030204" pitchFamily="18" charset="0"/>
                              </a:rPr>
                            </m:ctrlPr>
                          </m:sSupPr>
                          <m:e>
                            <m:r>
                              <a:rPr lang="en-GB" b="0" i="1" smtClean="0">
                                <a:latin typeface="Cambria Math" panose="02040503050406030204" pitchFamily="18" charset="0"/>
                              </a:rPr>
                              <m:t>𝜋</m:t>
                            </m:r>
                          </m:e>
                          <m:sup>
                            <m:r>
                              <a:rPr lang="en-GB" b="0" i="1" smtClean="0">
                                <a:latin typeface="Cambria Math" panose="02040503050406030204" pitchFamily="18" charset="0"/>
                              </a:rPr>
                              <m:t>−1</m:t>
                            </m:r>
                          </m:sup>
                        </m:sSup>
                        <m:d>
                          <m:dPr>
                            <m:ctrlPr>
                              <a:rPr lang="en-GB" b="0" i="1" smtClean="0">
                                <a:latin typeface="Cambria Math" panose="02040503050406030204" pitchFamily="18" charset="0"/>
                              </a:rPr>
                            </m:ctrlPr>
                          </m:dPr>
                          <m:e>
                            <m:r>
                              <a:rPr lang="en-GB" b="0" i="1" smtClean="0">
                                <a:latin typeface="Cambria Math" panose="02040503050406030204" pitchFamily="18" charset="0"/>
                              </a:rPr>
                              <m:t>𝑖</m:t>
                            </m:r>
                          </m:e>
                        </m:d>
                      </m:sub>
                    </m:sSub>
                  </m:oMath>
                </a14:m>
                <a:r>
                  <a:rPr lang="en-GB" dirty="0"/>
                  <a:t> hence enforces the permutation by the construction of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𝑎</m:t>
                        </m:r>
                      </m:e>
                      <m:sub>
                        <m:r>
                          <a:rPr lang="en-GB" b="0" i="1" smtClean="0">
                            <a:latin typeface="Cambria Math" panose="02040503050406030204" pitchFamily="18" charset="0"/>
                          </a:rPr>
                          <m:t>𝑖</m:t>
                        </m:r>
                      </m:sub>
                    </m:sSub>
                  </m:oMath>
                </a14:m>
                <a:endParaRPr lang="en-GB" dirty="0"/>
              </a:p>
              <a:p>
                <a:endParaRPr lang="en-GB" dirty="0"/>
              </a:p>
            </p:txBody>
          </p:sp>
        </mc:Choice>
        <mc:Fallback xmlns="">
          <p:sp>
            <p:nvSpPr>
              <p:cNvPr id="2" name="Espace réservé du contenu 1">
                <a:extLst>
                  <a:ext uri="{FF2B5EF4-FFF2-40B4-BE49-F238E27FC236}">
                    <a16:creationId xmlns:a16="http://schemas.microsoft.com/office/drawing/2014/main" id="{3C04D4F0-9F00-D043-B80F-52268AB0057D}"/>
                  </a:ext>
                </a:extLst>
              </p:cNvPr>
              <p:cNvSpPr>
                <a:spLocks noGrp="1" noRot="1" noChangeAspect="1" noMove="1" noResize="1" noEditPoints="1" noAdjustHandles="1" noChangeArrowheads="1" noChangeShapeType="1" noTextEdit="1"/>
              </p:cNvSpPr>
              <p:nvPr>
                <p:ph idx="1"/>
              </p:nvPr>
            </p:nvSpPr>
            <p:spPr>
              <a:blipFill>
                <a:blip r:embed="rId7"/>
                <a:stretch>
                  <a:fillRect t="-1802" r="-315"/>
                </a:stretch>
              </a:blipFill>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904875" y="131032"/>
                <a:ext cx="7726363" cy="1072753"/>
              </a:xfrm>
            </p:spPr>
            <p:txBody>
              <a:bodyPr>
                <a:normAutofit/>
              </a:bodyPr>
              <a:lstStyle/>
              <a:p>
                <a:r>
                  <a:rPr lang="fr-FR" dirty="0"/>
                  <a:t>FM-Directories </a:t>
                </a:r>
                <a:r>
                  <a:rPr lang="en-GB" dirty="0"/>
                  <a:t>With Permutation: Enforcing a Permutation in </a:t>
                </a:r>
                <a14:m>
                  <m:oMath xmlns:m="http://schemas.openxmlformats.org/officeDocument/2006/math">
                    <m:sSub>
                      <m:sSubPr>
                        <m:ctrlPr>
                          <a:rPr lang="en-GB" b="1" i="1" smtClean="0">
                            <a:latin typeface="Cambria Math" panose="02040503050406030204" pitchFamily="18" charset="0"/>
                          </a:rPr>
                        </m:ctrlPr>
                      </m:sSubPr>
                      <m:e>
                        <m:r>
                          <a:rPr lang="en-GB" b="1" i="0" smtClean="0">
                            <a:latin typeface="Cambria Math" panose="02040503050406030204" pitchFamily="18" charset="0"/>
                          </a:rPr>
                          <m:t>𝐁</m:t>
                        </m:r>
                      </m:e>
                      <m:sub>
                        <m:r>
                          <a:rPr lang="en-GB" b="1" i="1" smtClean="0">
                            <a:latin typeface="Cambria Math" panose="02040503050406030204" pitchFamily="18" charset="0"/>
                          </a:rPr>
                          <m:t>𝑹𝑬</m:t>
                        </m:r>
                        <m:d>
                          <m:dPr>
                            <m:ctrlPr>
                              <a:rPr lang="en-GB" b="1" i="1" smtClean="0">
                                <a:latin typeface="Cambria Math" panose="02040503050406030204" pitchFamily="18" charset="0"/>
                              </a:rPr>
                            </m:ctrlPr>
                          </m:dPr>
                          <m:e>
                            <m:r>
                              <a:rPr lang="en-GB" b="1" i="1" smtClean="0">
                                <a:latin typeface="Cambria Math" panose="02040503050406030204" pitchFamily="18" charset="0"/>
                              </a:rPr>
                              <m:t>𝑮</m:t>
                            </m:r>
                          </m:e>
                        </m:d>
                      </m:sub>
                    </m:sSub>
                  </m:oMath>
                </a14:m>
                <a:endParaRPr lang="fr-FR" dirty="0"/>
              </a:p>
            </p:txBody>
          </p:sp>
        </mc:Choice>
        <mc:Fallback xmlns="">
          <p:sp>
            <p:nvSpPr>
              <p:cNvPr id="3" name="Titre 2">
                <a:extLst>
                  <a:ext uri="{FF2B5EF4-FFF2-40B4-BE49-F238E27FC236}">
                    <a16:creationId xmlns:a16="http://schemas.microsoft.com/office/drawing/2014/main" id="{0ADC9092-B8AD-9448-9690-13D94442A120}"/>
                  </a:ext>
                </a:extLst>
              </p:cNvPr>
              <p:cNvSpPr>
                <a:spLocks noGrp="1" noRot="1" noChangeAspect="1" noMove="1" noResize="1" noEditPoints="1" noAdjustHandles="1" noChangeArrowheads="1" noChangeShapeType="1" noTextEdit="1"/>
              </p:cNvSpPr>
              <p:nvPr>
                <p:ph type="title"/>
              </p:nvPr>
            </p:nvSpPr>
            <p:spPr>
              <a:xfrm>
                <a:off x="904875" y="131032"/>
                <a:ext cx="7726363" cy="1072753"/>
              </a:xfrm>
              <a:blipFill>
                <a:blip r:embed="rId8"/>
                <a:stretch>
                  <a:fillRect l="-868" t="-15341" b="-5682"/>
                </a:stretch>
              </a:blipFill>
            </p:spPr>
            <p:txBody>
              <a:bodyPr/>
              <a:lstStyle/>
              <a:p>
                <a:r>
                  <a:rPr lang="en-CH">
                    <a:noFill/>
                  </a:rPr>
                  <a:t> </a:t>
                </a:r>
              </a:p>
            </p:txBody>
          </p:sp>
        </mc:Fallback>
      </mc:AlternateContent>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r>
              <a:rPr lang="fr-CH" dirty="0"/>
              <a:t>DCC 2023 - </a:t>
            </a:r>
            <a:r>
              <a:rPr lang="en-GB" b="0" i="0" dirty="0">
                <a:effectLst/>
                <a:latin typeface="Arial" panose="020B0604020202020204" pitchFamily="34" charset="0"/>
              </a:rPr>
              <a:t>FM-Directories: Extending the Burrows-Wheeler Transform</a:t>
            </a:r>
            <a:br>
              <a:rPr lang="en-GB" dirty="0"/>
            </a:br>
            <a:r>
              <a:rPr lang="en-GB" b="0" i="0" dirty="0">
                <a:effectLst/>
                <a:latin typeface="Arial" panose="020B0604020202020204" pitchFamily="34" charset="0"/>
              </a:rPr>
              <a:t>for String </a:t>
            </a:r>
            <a:r>
              <a:rPr lang="en-GB" b="0" i="0" dirty="0" err="1">
                <a:effectLst/>
                <a:latin typeface="Arial" panose="020B0604020202020204" pitchFamily="34" charset="0"/>
              </a:rPr>
              <a:t>Labeled</a:t>
            </a:r>
            <a:r>
              <a:rPr lang="en-GB" b="0" i="0" dirty="0">
                <a:effectLst/>
                <a:latin typeface="Arial" panose="020B0604020202020204" pitchFamily="34" charset="0"/>
              </a:rPr>
              <a:t> Vertex Graphs of (Almost) Arbitrary</a:t>
            </a:r>
            <a:br>
              <a:rPr lang="en-GB" dirty="0"/>
            </a:br>
            <a:r>
              <a:rPr lang="en-GB" b="0" i="0" dirty="0">
                <a:effectLst/>
                <a:latin typeface="Arial" panose="020B0604020202020204" pitchFamily="34" charset="0"/>
              </a:rPr>
              <a:t>Topology</a:t>
            </a:r>
            <a:endParaRPr lang="fr-FR" dirty="0"/>
          </a:p>
        </p:txBody>
      </p:sp>
      <p:sp>
        <p:nvSpPr>
          <p:cNvPr id="5" name="Espace réservé du pied de page 4">
            <a:extLst>
              <a:ext uri="{FF2B5EF4-FFF2-40B4-BE49-F238E27FC236}">
                <a16:creationId xmlns:a16="http://schemas.microsoft.com/office/drawing/2014/main" id="{EDD9CD81-F741-E34D-918B-879020443A81}"/>
              </a:ext>
            </a:extLst>
          </p:cNvPr>
          <p:cNvSpPr>
            <a:spLocks noGrp="1"/>
          </p:cNvSpPr>
          <p:nvPr>
            <p:ph type="ftr" sz="quarter" idx="11"/>
          </p:nvPr>
        </p:nvSpPr>
        <p:spPr/>
        <p:txBody>
          <a:bodyPr/>
          <a:lstStyle/>
          <a:p>
            <a:r>
              <a:rPr lang="fr-FR" dirty="0" err="1"/>
              <a:t>Unsal</a:t>
            </a:r>
            <a:r>
              <a:rPr lang="fr-FR" dirty="0"/>
              <a:t> </a:t>
            </a:r>
            <a:r>
              <a:rPr lang="fr-FR" dirty="0" err="1"/>
              <a:t>Ozturk</a:t>
            </a:r>
            <a:r>
              <a:rPr lang="fr-FR" dirty="0"/>
              <a:t> (EPFL) </a:t>
            </a:r>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11</a:t>
            </a:fld>
            <a:endParaRPr lang="fr-FR" dirty="0"/>
          </a:p>
        </p:txBody>
      </p:sp>
      <p:pic>
        <p:nvPicPr>
          <p:cNvPr id="10" name="Slide 11">
            <a:hlinkClick r:id="" action="ppaction://media"/>
            <a:extLst>
              <a:ext uri="{FF2B5EF4-FFF2-40B4-BE49-F238E27FC236}">
                <a16:creationId xmlns:a16="http://schemas.microsoft.com/office/drawing/2014/main" id="{BD8A8090-C9FF-A87F-494C-EC168B957E7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13050" y="4701540"/>
            <a:ext cx="406400" cy="406400"/>
          </a:xfrm>
          <a:prstGeom prst="rect">
            <a:avLst/>
          </a:prstGeom>
        </p:spPr>
      </p:pic>
      <p:pic>
        <p:nvPicPr>
          <p:cNvPr id="11" name="Audio 10">
            <a:hlinkClick r:id="" action="ppaction://media"/>
            <a:extLst>
              <a:ext uri="{FF2B5EF4-FFF2-40B4-BE49-F238E27FC236}">
                <a16:creationId xmlns:a16="http://schemas.microsoft.com/office/drawing/2014/main" id="{184326A6-B142-174E-2C57-278FA1FFD632}"/>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3251270848"/>
      </p:ext>
    </p:extLst>
  </p:cSld>
  <p:clrMapOvr>
    <a:masterClrMapping/>
  </p:clrMapOvr>
  <mc:AlternateContent xmlns:mc="http://schemas.openxmlformats.org/markup-compatibility/2006">
    <mc:Choice xmlns:p14="http://schemas.microsoft.com/office/powerpoint/2010/main" Requires="p14">
      <p:transition spd="slow" p14:dur="2000" advTm="1694"/>
    </mc:Choice>
    <mc:Fallback>
      <p:transition spd="slow" advTm="16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59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0"/>
                </p:tgtEl>
              </p:cMediaNode>
            </p:audio>
            <p:audio isNarration="1">
              <p:cMediaNode vol="80000" showWhenStopped="0">
                <p:cTn id="11" fill="hold" display="0">
                  <p:stCondLst>
                    <p:cond delay="indefinite"/>
                  </p:stCondLst>
                  <p:endCondLst>
                    <p:cond evt="onStopAudio" delay="0">
                      <p:tgtEl>
                        <p:sldTgt/>
                      </p:tgtEl>
                    </p:cond>
                  </p:endCondLst>
                </p:cTn>
                <p:tgtEl>
                  <p:spTgt spid="11"/>
                </p:tgtEl>
              </p:cMediaNode>
            </p:audio>
          </p:childTnLst>
        </p:cTn>
      </p:par>
    </p:tnLst>
  </p:timing>
  <p:extLst>
    <p:ext uri="{E180D4A7-C9FB-4DFB-919C-405C955672EB}">
      <p14:showEvtLst xmlns:p14="http://schemas.microsoft.com/office/powerpoint/2010/main">
        <p14:playEvt time="66" objId="10"/>
        <p14:stopEvt time="1694" objId="10"/>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rmAutofit/>
              </a:bodyPr>
              <a:lstStyle/>
              <a:p>
                <a:r>
                  <a:rPr lang="en-GB" dirty="0"/>
                  <a:t>Answer to 2: Consider the set of walks in </a:t>
                </a:r>
                <a14:m>
                  <m:oMath xmlns:m="http://schemas.openxmlformats.org/officeDocument/2006/math">
                    <m:r>
                      <a:rPr lang="en-GB" b="0" i="1" smtClean="0">
                        <a:latin typeface="Cambria Math" panose="02040503050406030204" pitchFamily="18" charset="0"/>
                      </a:rPr>
                      <m:t>𝐺</m:t>
                    </m:r>
                  </m:oMath>
                </a14:m>
                <a:r>
                  <a:rPr lang="en-GB" dirty="0"/>
                  <a:t>. For all of these walks, compute the strings induced by these walks, and let </a:t>
                </a:r>
                <a14:m>
                  <m:oMath xmlns:m="http://schemas.openxmlformats.org/officeDocument/2006/math">
                    <m:r>
                      <a:rPr lang="en-GB" b="0" i="1" smtClean="0">
                        <a:latin typeface="Cambria Math" panose="02040503050406030204" pitchFamily="18" charset="0"/>
                      </a:rPr>
                      <m:t>𝑃</m:t>
                    </m:r>
                  </m:oMath>
                </a14:m>
                <a:r>
                  <a:rPr lang="en-GB" dirty="0"/>
                  <a:t> be the set of all prefixes of all strings induced by these walks. Let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𝑝</m:t>
                        </m:r>
                      </m:e>
                      <m:sub>
                        <m:r>
                          <a:rPr lang="en-GB" b="0" i="1" smtClean="0">
                            <a:latin typeface="Cambria Math" panose="02040503050406030204" pitchFamily="18" charset="0"/>
                          </a:rPr>
                          <m:t>𝑖</m:t>
                        </m:r>
                      </m:sub>
                    </m:sSub>
                    <m:r>
                      <a:rPr lang="en-GB" b="0" i="1" smtClean="0">
                        <a:latin typeface="Cambria Math" panose="02040503050406030204" pitchFamily="18" charset="0"/>
                      </a:rPr>
                      <m:t>∈</m:t>
                    </m:r>
                    <m:r>
                      <a:rPr lang="en-GB" b="0" i="1" smtClean="0">
                        <a:latin typeface="Cambria Math" panose="02040503050406030204" pitchFamily="18" charset="0"/>
                      </a:rPr>
                      <m:t>𝑃</m:t>
                    </m:r>
                  </m:oMath>
                </a14:m>
                <a:r>
                  <a:rPr lang="en-GB" dirty="0"/>
                  <a:t> be a prefix contained in some walk, and let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𝑅</m:t>
                        </m:r>
                      </m:e>
                      <m:sub>
                        <m:sSub>
                          <m:sSubPr>
                            <m:ctrlPr>
                              <a:rPr lang="en-GB" b="0" i="1" smtClean="0">
                                <a:latin typeface="Cambria Math" panose="02040503050406030204" pitchFamily="18" charset="0"/>
                              </a:rPr>
                            </m:ctrlPr>
                          </m:sSubPr>
                          <m:e>
                            <m:r>
                              <a:rPr lang="en-GB" b="0" i="1" smtClean="0">
                                <a:latin typeface="Cambria Math" panose="02040503050406030204" pitchFamily="18" charset="0"/>
                              </a:rPr>
                              <m:t>𝑝</m:t>
                            </m:r>
                          </m:e>
                          <m:sub>
                            <m:r>
                              <a:rPr lang="en-GB" b="0" i="1" smtClean="0">
                                <a:latin typeface="Cambria Math" panose="02040503050406030204" pitchFamily="18" charset="0"/>
                              </a:rPr>
                              <m:t>𝑖</m:t>
                            </m:r>
                          </m:sub>
                        </m:sSub>
                      </m:sub>
                    </m:sSub>
                  </m:oMath>
                </a14:m>
                <a:r>
                  <a:rPr lang="en-GB" dirty="0"/>
                  <a:t> the set of all vertices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𝑉</m:t>
                        </m:r>
                      </m:e>
                      <m:sub>
                        <m:r>
                          <a:rPr lang="en-GB" b="0" i="1" smtClean="0">
                            <a:latin typeface="Cambria Math" panose="02040503050406030204" pitchFamily="18" charset="0"/>
                          </a:rPr>
                          <m:t>𝑘</m:t>
                        </m:r>
                      </m:sub>
                    </m:sSub>
                  </m:oMath>
                </a14:m>
                <a:r>
                  <a:rPr lang="en-GB" dirty="0"/>
                  <a:t> such that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𝑝</m:t>
                        </m:r>
                      </m:e>
                      <m:sub>
                        <m:r>
                          <a:rPr lang="en-GB" b="0" i="1" smtClean="0">
                            <a:latin typeface="Cambria Math" panose="02040503050406030204" pitchFamily="18" charset="0"/>
                          </a:rPr>
                          <m:t>𝑖</m:t>
                        </m:r>
                      </m:sub>
                    </m:sSub>
                  </m:oMath>
                </a14:m>
                <a:r>
                  <a:rPr lang="en-GB" dirty="0"/>
                  <a:t> is a prefix for a walk starting from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𝑉</m:t>
                        </m:r>
                      </m:e>
                      <m:sub>
                        <m:r>
                          <a:rPr lang="en-GB" b="0" i="1" smtClean="0">
                            <a:latin typeface="Cambria Math" panose="02040503050406030204" pitchFamily="18" charset="0"/>
                          </a:rPr>
                          <m:t>𝑘</m:t>
                        </m:r>
                      </m:sub>
                    </m:sSub>
                  </m:oMath>
                </a14:m>
                <a:r>
                  <a:rPr lang="en-GB" dirty="0"/>
                  <a:t>. Then, finally, define the set </a:t>
                </a:r>
              </a:p>
              <a:p>
                <a:pPr marL="0" indent="0">
                  <a:buNone/>
                </a:pPr>
                <a:endParaRPr lang="en-GB" b="0"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𝐶</m:t>
                          </m:r>
                        </m:e>
                        <m:sub>
                          <m:sSub>
                            <m:sSubPr>
                              <m:ctrlPr>
                                <a:rPr lang="en-GB" b="0" i="1" smtClean="0">
                                  <a:latin typeface="Cambria Math" panose="02040503050406030204" pitchFamily="18" charset="0"/>
                                </a:rPr>
                              </m:ctrlPr>
                            </m:sSubPr>
                            <m:e>
                              <m:r>
                                <a:rPr lang="en-GB" b="0" i="1" smtClean="0">
                                  <a:latin typeface="Cambria Math" panose="02040503050406030204" pitchFamily="18" charset="0"/>
                                </a:rPr>
                                <m:t>𝑝</m:t>
                              </m:r>
                            </m:e>
                            <m:sub>
                              <m:r>
                                <a:rPr lang="en-GB" b="0" i="1" smtClean="0">
                                  <a:latin typeface="Cambria Math" panose="02040503050406030204" pitchFamily="18" charset="0"/>
                                </a:rPr>
                                <m:t>𝑖</m:t>
                              </m:r>
                            </m:sub>
                          </m:sSub>
                        </m:sub>
                      </m:sSub>
                      <m:r>
                        <a:rPr lang="en-GB" b="0" i="1" smtClean="0">
                          <a:latin typeface="Cambria Math" panose="02040503050406030204" pitchFamily="18" charset="0"/>
                        </a:rPr>
                        <m:t>=</m:t>
                      </m:r>
                      <m:nary>
                        <m:naryPr>
                          <m:chr m:val="⋃"/>
                          <m:supHide m:val="on"/>
                          <m:ctrlPr>
                            <a:rPr lang="en-GB" b="0" i="1" smtClean="0">
                              <a:latin typeface="Cambria Math" panose="02040503050406030204" pitchFamily="18" charset="0"/>
                            </a:rPr>
                          </m:ctrlPr>
                        </m:naryPr>
                        <m:sub>
                          <m:sSub>
                            <m:sSubPr>
                              <m:ctrlPr>
                                <a:rPr lang="en-GB" b="0" i="1" smtClean="0">
                                  <a:latin typeface="Cambria Math" panose="02040503050406030204" pitchFamily="18" charset="0"/>
                                </a:rPr>
                              </m:ctrlPr>
                            </m:sSubPr>
                            <m:e>
                              <m:r>
                                <m:rPr>
                                  <m:brk m:alnAt="7"/>
                                </m:rPr>
                                <a:rPr lang="en-GB" b="0" i="1" smtClean="0">
                                  <a:latin typeface="Cambria Math" panose="02040503050406030204" pitchFamily="18" charset="0"/>
                                </a:rPr>
                                <m:t>𝑉</m:t>
                              </m:r>
                            </m:e>
                            <m:sub>
                              <m:r>
                                <m:rPr>
                                  <m:brk m:alnAt="7"/>
                                </m:rPr>
                                <a:rPr lang="en-GB" b="0" i="1" smtClean="0">
                                  <a:latin typeface="Cambria Math" panose="02040503050406030204" pitchFamily="18" charset="0"/>
                                </a:rPr>
                                <m:t>𝑘</m:t>
                              </m:r>
                            </m:sub>
                          </m:sSub>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𝑅</m:t>
                              </m:r>
                            </m:e>
                            <m:sub>
                              <m:sSub>
                                <m:sSubPr>
                                  <m:ctrlPr>
                                    <a:rPr lang="en-GB" b="0" i="1" smtClean="0">
                                      <a:latin typeface="Cambria Math" panose="02040503050406030204" pitchFamily="18" charset="0"/>
                                    </a:rPr>
                                  </m:ctrlPr>
                                </m:sSubPr>
                                <m:e>
                                  <m:r>
                                    <a:rPr lang="en-GB" b="0" i="1" smtClean="0">
                                      <a:latin typeface="Cambria Math" panose="02040503050406030204" pitchFamily="18" charset="0"/>
                                    </a:rPr>
                                    <m:t>𝑝</m:t>
                                  </m:r>
                                </m:e>
                                <m:sub>
                                  <m:r>
                                    <a:rPr lang="en-GB" b="0" i="1" smtClean="0">
                                      <a:latin typeface="Cambria Math" panose="02040503050406030204" pitchFamily="18" charset="0"/>
                                    </a:rPr>
                                    <m:t>𝑖</m:t>
                                  </m:r>
                                </m:sub>
                              </m:sSub>
                            </m:sub>
                          </m:sSub>
                        </m:sub>
                        <m:sup/>
                        <m:e>
                          <m:sSup>
                            <m:sSupPr>
                              <m:ctrlPr>
                                <a:rPr lang="en-GB" i="1">
                                  <a:latin typeface="Cambria Math" panose="02040503050406030204" pitchFamily="18" charset="0"/>
                                </a:rPr>
                              </m:ctrlPr>
                            </m:sSupPr>
                            <m:e>
                              <m:r>
                                <a:rPr lang="en-GB" i="1">
                                  <a:latin typeface="Cambria Math" panose="02040503050406030204" pitchFamily="18" charset="0"/>
                                </a:rPr>
                                <m:t>Ɲ</m:t>
                              </m:r>
                            </m:e>
                            <m:sup>
                              <m:r>
                                <a:rPr lang="en-GB" i="1">
                                  <a:latin typeface="Cambria Math" panose="02040503050406030204" pitchFamily="18" charset="0"/>
                                </a:rPr>
                                <m:t>−</m:t>
                              </m:r>
                            </m:sup>
                          </m:sSup>
                          <m:d>
                            <m:dPr>
                              <m:ctrlPr>
                                <a:rPr lang="en-GB" b="0"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𝑉</m:t>
                                  </m:r>
                                </m:e>
                                <m:sub>
                                  <m:r>
                                    <a:rPr lang="en-GB" b="0" i="1" smtClean="0">
                                      <a:latin typeface="Cambria Math" panose="02040503050406030204" pitchFamily="18" charset="0"/>
                                    </a:rPr>
                                    <m:t>𝑘</m:t>
                                  </m:r>
                                </m:sub>
                              </m:sSub>
                            </m:e>
                          </m:d>
                        </m:e>
                      </m:nary>
                    </m:oMath>
                  </m:oMathPara>
                </a14:m>
                <a:endParaRPr lang="en-GB" dirty="0"/>
              </a:p>
              <a:p>
                <a:pPr marL="0" indent="0">
                  <a:buNone/>
                </a:pPr>
                <a:r>
                  <a:rPr lang="en-GB" dirty="0"/>
                  <a:t>called the constraint set of the prefix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𝑝</m:t>
                        </m:r>
                      </m:e>
                      <m:sub>
                        <m:r>
                          <a:rPr lang="en-GB" b="0" i="1" smtClean="0">
                            <a:latin typeface="Cambria Math" panose="02040503050406030204" pitchFamily="18" charset="0"/>
                          </a:rPr>
                          <m:t>𝑖</m:t>
                        </m:r>
                      </m:sub>
                    </m:sSub>
                  </m:oMath>
                </a14:m>
                <a:r>
                  <a:rPr lang="en-GB" dirty="0"/>
                  <a:t>.</a:t>
                </a:r>
              </a:p>
            </p:txBody>
          </p:sp>
        </mc:Choice>
        <mc:Fallback xmlns="">
          <p:sp>
            <p:nvSpPr>
              <p:cNvPr id="2" name="Espace réservé du contenu 1">
                <a:extLst>
                  <a:ext uri="{FF2B5EF4-FFF2-40B4-BE49-F238E27FC236}">
                    <a16:creationId xmlns:a16="http://schemas.microsoft.com/office/drawing/2014/main" id="{3C04D4F0-9F00-D043-B80F-52268AB0057D}"/>
                  </a:ext>
                </a:extLst>
              </p:cNvPr>
              <p:cNvSpPr>
                <a:spLocks noGrp="1" noRot="1" noChangeAspect="1" noMove="1" noResize="1" noEditPoints="1" noAdjustHandles="1" noChangeArrowheads="1" noChangeShapeType="1" noTextEdit="1"/>
              </p:cNvSpPr>
              <p:nvPr>
                <p:ph idx="1"/>
              </p:nvPr>
            </p:nvSpPr>
            <p:spPr>
              <a:blipFill>
                <a:blip r:embed="rId7"/>
                <a:stretch>
                  <a:fillRect t="-1802" b="-9189"/>
                </a:stretch>
              </a:blipFill>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904875" y="131032"/>
                <a:ext cx="7726363" cy="1072753"/>
              </a:xfrm>
            </p:spPr>
            <p:txBody>
              <a:bodyPr>
                <a:normAutofit/>
              </a:bodyPr>
              <a:lstStyle/>
              <a:p>
                <a:r>
                  <a:rPr lang="fr-FR" dirty="0"/>
                  <a:t>FM-Directories </a:t>
                </a:r>
                <a:r>
                  <a:rPr lang="en-GB" dirty="0"/>
                  <a:t>With Permutation: Finding </a:t>
                </a:r>
                <a14:m>
                  <m:oMath xmlns:m="http://schemas.openxmlformats.org/officeDocument/2006/math">
                    <m:r>
                      <a:rPr lang="en-GB" b="1" i="1" smtClean="0">
                        <a:latin typeface="Cambria Math" panose="02040503050406030204" pitchFamily="18" charset="0"/>
                      </a:rPr>
                      <m:t>𝝅</m:t>
                    </m:r>
                  </m:oMath>
                </a14:m>
                <a:endParaRPr lang="fr-FR" dirty="0"/>
              </a:p>
            </p:txBody>
          </p:sp>
        </mc:Choice>
        <mc:Fallback xmlns="">
          <p:sp>
            <p:nvSpPr>
              <p:cNvPr id="3" name="Titre 2">
                <a:extLst>
                  <a:ext uri="{FF2B5EF4-FFF2-40B4-BE49-F238E27FC236}">
                    <a16:creationId xmlns:a16="http://schemas.microsoft.com/office/drawing/2014/main" id="{0ADC9092-B8AD-9448-9690-13D94442A120}"/>
                  </a:ext>
                </a:extLst>
              </p:cNvPr>
              <p:cNvSpPr>
                <a:spLocks noGrp="1" noRot="1" noChangeAspect="1" noMove="1" noResize="1" noEditPoints="1" noAdjustHandles="1" noChangeArrowheads="1" noChangeShapeType="1" noTextEdit="1"/>
              </p:cNvSpPr>
              <p:nvPr>
                <p:ph type="title"/>
              </p:nvPr>
            </p:nvSpPr>
            <p:spPr>
              <a:xfrm>
                <a:off x="904875" y="131032"/>
                <a:ext cx="7726363" cy="1072753"/>
              </a:xfrm>
              <a:blipFill>
                <a:blip r:embed="rId8"/>
                <a:stretch>
                  <a:fillRect l="-868" t="-15341"/>
                </a:stretch>
              </a:blipFill>
            </p:spPr>
            <p:txBody>
              <a:bodyPr/>
              <a:lstStyle/>
              <a:p>
                <a:r>
                  <a:rPr lang="en-CH">
                    <a:noFill/>
                  </a:rPr>
                  <a:t> </a:t>
                </a:r>
              </a:p>
            </p:txBody>
          </p:sp>
        </mc:Fallback>
      </mc:AlternateContent>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r>
              <a:rPr lang="fr-CH" dirty="0"/>
              <a:t>DCC 2023 - </a:t>
            </a:r>
            <a:r>
              <a:rPr lang="en-GB" b="0" i="0" dirty="0">
                <a:effectLst/>
                <a:latin typeface="Arial" panose="020B0604020202020204" pitchFamily="34" charset="0"/>
              </a:rPr>
              <a:t>FM-Directories: Extending the Burrows-Wheeler Transform</a:t>
            </a:r>
            <a:br>
              <a:rPr lang="en-GB" dirty="0"/>
            </a:br>
            <a:r>
              <a:rPr lang="en-GB" b="0" i="0" dirty="0">
                <a:effectLst/>
                <a:latin typeface="Arial" panose="020B0604020202020204" pitchFamily="34" charset="0"/>
              </a:rPr>
              <a:t>for String </a:t>
            </a:r>
            <a:r>
              <a:rPr lang="en-GB" b="0" i="0" dirty="0" err="1">
                <a:effectLst/>
                <a:latin typeface="Arial" panose="020B0604020202020204" pitchFamily="34" charset="0"/>
              </a:rPr>
              <a:t>Labeled</a:t>
            </a:r>
            <a:r>
              <a:rPr lang="en-GB" b="0" i="0" dirty="0">
                <a:effectLst/>
                <a:latin typeface="Arial" panose="020B0604020202020204" pitchFamily="34" charset="0"/>
              </a:rPr>
              <a:t> Vertex Graphs of (Almost) Arbitrary</a:t>
            </a:r>
            <a:br>
              <a:rPr lang="en-GB" dirty="0"/>
            </a:br>
            <a:r>
              <a:rPr lang="en-GB" b="0" i="0" dirty="0">
                <a:effectLst/>
                <a:latin typeface="Arial" panose="020B0604020202020204" pitchFamily="34" charset="0"/>
              </a:rPr>
              <a:t>Topology</a:t>
            </a:r>
            <a:endParaRPr lang="fr-FR" dirty="0"/>
          </a:p>
        </p:txBody>
      </p:sp>
      <p:sp>
        <p:nvSpPr>
          <p:cNvPr id="5" name="Espace réservé du pied de page 4">
            <a:extLst>
              <a:ext uri="{FF2B5EF4-FFF2-40B4-BE49-F238E27FC236}">
                <a16:creationId xmlns:a16="http://schemas.microsoft.com/office/drawing/2014/main" id="{EDD9CD81-F741-E34D-918B-879020443A81}"/>
              </a:ext>
            </a:extLst>
          </p:cNvPr>
          <p:cNvSpPr>
            <a:spLocks noGrp="1"/>
          </p:cNvSpPr>
          <p:nvPr>
            <p:ph type="ftr" sz="quarter" idx="11"/>
          </p:nvPr>
        </p:nvSpPr>
        <p:spPr/>
        <p:txBody>
          <a:bodyPr/>
          <a:lstStyle/>
          <a:p>
            <a:r>
              <a:rPr lang="fr-FR" dirty="0" err="1"/>
              <a:t>Unsal</a:t>
            </a:r>
            <a:r>
              <a:rPr lang="fr-FR" dirty="0"/>
              <a:t> </a:t>
            </a:r>
            <a:r>
              <a:rPr lang="fr-FR" dirty="0" err="1"/>
              <a:t>Ozturk</a:t>
            </a:r>
            <a:r>
              <a:rPr lang="fr-FR" dirty="0"/>
              <a:t> (EPFL) </a:t>
            </a:r>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12</a:t>
            </a:fld>
            <a:endParaRPr lang="fr-FR" dirty="0"/>
          </a:p>
        </p:txBody>
      </p:sp>
      <p:pic>
        <p:nvPicPr>
          <p:cNvPr id="9" name="Slide 12">
            <a:hlinkClick r:id="" action="ppaction://media"/>
            <a:extLst>
              <a:ext uri="{FF2B5EF4-FFF2-40B4-BE49-F238E27FC236}">
                <a16:creationId xmlns:a16="http://schemas.microsoft.com/office/drawing/2014/main" id="{FE1D37A8-CCF2-BCEF-3C87-9179A8DF7B6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13050" y="4701540"/>
            <a:ext cx="406400" cy="406400"/>
          </a:xfrm>
          <a:prstGeom prst="rect">
            <a:avLst/>
          </a:prstGeom>
        </p:spPr>
      </p:pic>
      <p:pic>
        <p:nvPicPr>
          <p:cNvPr id="10" name="Audio 9">
            <a:hlinkClick r:id="" action="ppaction://media"/>
            <a:extLst>
              <a:ext uri="{FF2B5EF4-FFF2-40B4-BE49-F238E27FC236}">
                <a16:creationId xmlns:a16="http://schemas.microsoft.com/office/drawing/2014/main" id="{9300D543-8609-A83B-E1DF-A1855ABB6133}"/>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3169069725"/>
      </p:ext>
    </p:extLst>
  </p:cSld>
  <p:clrMapOvr>
    <a:masterClrMapping/>
  </p:clrMapOvr>
  <mc:AlternateContent xmlns:mc="http://schemas.openxmlformats.org/markup-compatibility/2006">
    <mc:Choice xmlns:p14="http://schemas.microsoft.com/office/powerpoint/2010/main" Requires="p14">
      <p:transition spd="slow" p14:dur="2000" advTm="27452"/>
    </mc:Choice>
    <mc:Fallback>
      <p:transition spd="slow" advTm="27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728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9"/>
                </p:tgtEl>
              </p:cMediaNode>
            </p:audio>
            <p:audio isNarration="1">
              <p:cMediaNode vol="80000" showWhenStopped="0">
                <p:cTn id="11" fill="hold" display="0">
                  <p:stCondLst>
                    <p:cond delay="indefinite"/>
                  </p:stCondLst>
                  <p:endCondLst>
                    <p:cond evt="onStopAudio" delay="0">
                      <p:tgtEl>
                        <p:sldTgt/>
                      </p:tgtEl>
                    </p:cond>
                  </p:endCondLst>
                </p:cTn>
                <p:tgtEl>
                  <p:spTgt spid="10"/>
                </p:tgtEl>
              </p:cMediaNode>
            </p:audio>
          </p:childTnLst>
        </p:cTn>
      </p:par>
    </p:tnLst>
  </p:timing>
  <p:extLst>
    <p:ext uri="{E180D4A7-C9FB-4DFB-919C-405C955672EB}">
      <p14:showEvtLst xmlns:p14="http://schemas.microsoft.com/office/powerpoint/2010/main">
        <p14:playEvt time="65" objId="9"/>
        <p14:stopEvt time="27435" objId="9"/>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rmAutofit/>
              </a:bodyPr>
              <a:lstStyle/>
              <a:p>
                <a:r>
                  <a:rPr lang="en-GB" dirty="0"/>
                  <a:t>Proposition: If for all possible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𝑝</m:t>
                        </m:r>
                      </m:e>
                      <m:sub>
                        <m:r>
                          <a:rPr lang="en-GB" b="0" i="1" smtClean="0">
                            <a:latin typeface="Cambria Math" panose="02040503050406030204" pitchFamily="18" charset="0"/>
                          </a:rPr>
                          <m:t>𝑖</m:t>
                        </m:r>
                      </m:sub>
                    </m:sSub>
                  </m:oMath>
                </a14:m>
                <a:r>
                  <a:rPr lang="en-GB" dirty="0"/>
                  <a:t>, vertices in constraint sets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𝐶</m:t>
                        </m:r>
                      </m:e>
                      <m:sub>
                        <m:sSub>
                          <m:sSubPr>
                            <m:ctrlPr>
                              <a:rPr lang="en-GB" b="0" i="1" smtClean="0">
                                <a:latin typeface="Cambria Math" panose="02040503050406030204" pitchFamily="18" charset="0"/>
                              </a:rPr>
                            </m:ctrlPr>
                          </m:sSubPr>
                          <m:e>
                            <m:r>
                              <a:rPr lang="en-GB" b="0" i="1" smtClean="0">
                                <a:latin typeface="Cambria Math" panose="02040503050406030204" pitchFamily="18" charset="0"/>
                              </a:rPr>
                              <m:t>𝑝</m:t>
                            </m:r>
                          </m:e>
                          <m:sub>
                            <m:r>
                              <a:rPr lang="en-GB" b="0" i="1" smtClean="0">
                                <a:latin typeface="Cambria Math" panose="02040503050406030204" pitchFamily="18" charset="0"/>
                              </a:rPr>
                              <m:t>𝑖</m:t>
                            </m:r>
                          </m:sub>
                        </m:sSub>
                      </m:sub>
                    </m:sSub>
                  </m:oMath>
                </a14:m>
                <a:r>
                  <a:rPr lang="en-GB" dirty="0"/>
                  <a:t> are made to be consecutive in </a:t>
                </a:r>
                <a14:m>
                  <m:oMath xmlns:m="http://schemas.openxmlformats.org/officeDocument/2006/math">
                    <m:r>
                      <a:rPr lang="en-GB" b="0" i="1" smtClean="0">
                        <a:latin typeface="Cambria Math" panose="02040503050406030204" pitchFamily="18" charset="0"/>
                      </a:rPr>
                      <m:t>𝜋</m:t>
                    </m:r>
                  </m:oMath>
                </a14:m>
                <a:r>
                  <a:rPr lang="en-GB" dirty="0"/>
                  <a:t>, then </a:t>
                </a:r>
                <a14:m>
                  <m:oMath xmlns:m="http://schemas.openxmlformats.org/officeDocument/2006/math">
                    <m:r>
                      <a:rPr lang="en-GB" b="0" i="1" smtClean="0">
                        <a:latin typeface="Cambria Math" panose="02040503050406030204" pitchFamily="18" charset="0"/>
                      </a:rPr>
                      <m:t>𝛿</m:t>
                    </m:r>
                    <m:r>
                      <a:rPr lang="en-GB" b="0" i="1" smtClean="0">
                        <a:latin typeface="Cambria Math" panose="02040503050406030204" pitchFamily="18" charset="0"/>
                      </a:rPr>
                      <m:t>=1</m:t>
                    </m:r>
                  </m:oMath>
                </a14:m>
                <a:r>
                  <a:rPr lang="en-GB" dirty="0"/>
                  <a:t>.</a:t>
                </a:r>
              </a:p>
              <a:p>
                <a:r>
                  <a:rPr lang="en-GB" dirty="0"/>
                  <a:t>Proof sketch: Forks happen when a suffix of the query is matched to the prefix of a string induced by a walk. If all incoming </a:t>
                </a:r>
                <a:r>
                  <a:rPr lang="en-GB" dirty="0" err="1"/>
                  <a:t>neighbors</a:t>
                </a:r>
                <a:r>
                  <a:rPr lang="en-GB" dirty="0"/>
                  <a:t> to all vertices with such matchable prefixes are made consecutive, then the fork can be expressed in a single range if the permutation </a:t>
                </a:r>
                <a14:m>
                  <m:oMath xmlns:m="http://schemas.openxmlformats.org/officeDocument/2006/math">
                    <m:r>
                      <a:rPr lang="en-GB" b="0" i="1" smtClean="0">
                        <a:latin typeface="Cambria Math" panose="02040503050406030204" pitchFamily="18" charset="0"/>
                      </a:rPr>
                      <m:t>𝜋</m:t>
                    </m:r>
                  </m:oMath>
                </a14:m>
                <a:r>
                  <a:rPr lang="en-GB" dirty="0"/>
                  <a:t> is enforced in the BW-order.</a:t>
                </a:r>
              </a:p>
            </p:txBody>
          </p:sp>
        </mc:Choice>
        <mc:Fallback xmlns="">
          <p:sp>
            <p:nvSpPr>
              <p:cNvPr id="2" name="Espace réservé du contenu 1">
                <a:extLst>
                  <a:ext uri="{FF2B5EF4-FFF2-40B4-BE49-F238E27FC236}">
                    <a16:creationId xmlns:a16="http://schemas.microsoft.com/office/drawing/2014/main" id="{3C04D4F0-9F00-D043-B80F-52268AB0057D}"/>
                  </a:ext>
                </a:extLst>
              </p:cNvPr>
              <p:cNvSpPr>
                <a:spLocks noGrp="1" noRot="1" noChangeAspect="1" noMove="1" noResize="1" noEditPoints="1" noAdjustHandles="1" noChangeArrowheads="1" noChangeShapeType="1" noTextEdit="1"/>
              </p:cNvSpPr>
              <p:nvPr>
                <p:ph idx="1"/>
              </p:nvPr>
            </p:nvSpPr>
            <p:spPr>
              <a:blipFill>
                <a:blip r:embed="rId7"/>
                <a:stretch>
                  <a:fillRect t="-1802" r="-1104"/>
                </a:stretch>
              </a:blipFill>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904875" y="131032"/>
                <a:ext cx="7726363" cy="1072753"/>
              </a:xfrm>
            </p:spPr>
            <p:txBody>
              <a:bodyPr>
                <a:normAutofit/>
              </a:bodyPr>
              <a:lstStyle/>
              <a:p>
                <a:r>
                  <a:rPr lang="fr-FR" dirty="0"/>
                  <a:t>FM-Directories </a:t>
                </a:r>
                <a:r>
                  <a:rPr lang="en-GB" dirty="0"/>
                  <a:t>With Permutation: Finding </a:t>
                </a:r>
                <a14:m>
                  <m:oMath xmlns:m="http://schemas.openxmlformats.org/officeDocument/2006/math">
                    <m:r>
                      <a:rPr lang="en-GB" b="1" i="1" smtClean="0">
                        <a:latin typeface="Cambria Math" panose="02040503050406030204" pitchFamily="18" charset="0"/>
                      </a:rPr>
                      <m:t>𝝅</m:t>
                    </m:r>
                  </m:oMath>
                </a14:m>
                <a:endParaRPr lang="fr-FR" dirty="0"/>
              </a:p>
            </p:txBody>
          </p:sp>
        </mc:Choice>
        <mc:Fallback xmlns="">
          <p:sp>
            <p:nvSpPr>
              <p:cNvPr id="3" name="Titre 2">
                <a:extLst>
                  <a:ext uri="{FF2B5EF4-FFF2-40B4-BE49-F238E27FC236}">
                    <a16:creationId xmlns:a16="http://schemas.microsoft.com/office/drawing/2014/main" id="{0ADC9092-B8AD-9448-9690-13D94442A120}"/>
                  </a:ext>
                </a:extLst>
              </p:cNvPr>
              <p:cNvSpPr>
                <a:spLocks noGrp="1" noRot="1" noChangeAspect="1" noMove="1" noResize="1" noEditPoints="1" noAdjustHandles="1" noChangeArrowheads="1" noChangeShapeType="1" noTextEdit="1"/>
              </p:cNvSpPr>
              <p:nvPr>
                <p:ph type="title"/>
              </p:nvPr>
            </p:nvSpPr>
            <p:spPr>
              <a:xfrm>
                <a:off x="904875" y="131032"/>
                <a:ext cx="7726363" cy="1072753"/>
              </a:xfrm>
              <a:blipFill>
                <a:blip r:embed="rId8"/>
                <a:stretch>
                  <a:fillRect l="-868" t="-15341"/>
                </a:stretch>
              </a:blipFill>
            </p:spPr>
            <p:txBody>
              <a:bodyPr/>
              <a:lstStyle/>
              <a:p>
                <a:r>
                  <a:rPr lang="en-CH">
                    <a:noFill/>
                  </a:rPr>
                  <a:t> </a:t>
                </a:r>
              </a:p>
            </p:txBody>
          </p:sp>
        </mc:Fallback>
      </mc:AlternateContent>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r>
              <a:rPr lang="fr-CH" dirty="0"/>
              <a:t>DCC 2023 - </a:t>
            </a:r>
            <a:r>
              <a:rPr lang="en-GB" b="0" i="0" dirty="0">
                <a:effectLst/>
                <a:latin typeface="Arial" panose="020B0604020202020204" pitchFamily="34" charset="0"/>
              </a:rPr>
              <a:t>FM-Directories: Extending the Burrows-Wheeler Transform</a:t>
            </a:r>
            <a:br>
              <a:rPr lang="en-GB" dirty="0"/>
            </a:br>
            <a:r>
              <a:rPr lang="en-GB" b="0" i="0" dirty="0">
                <a:effectLst/>
                <a:latin typeface="Arial" panose="020B0604020202020204" pitchFamily="34" charset="0"/>
              </a:rPr>
              <a:t>for String </a:t>
            </a:r>
            <a:r>
              <a:rPr lang="en-GB" b="0" i="0" dirty="0" err="1">
                <a:effectLst/>
                <a:latin typeface="Arial" panose="020B0604020202020204" pitchFamily="34" charset="0"/>
              </a:rPr>
              <a:t>Labeled</a:t>
            </a:r>
            <a:r>
              <a:rPr lang="en-GB" b="0" i="0" dirty="0">
                <a:effectLst/>
                <a:latin typeface="Arial" panose="020B0604020202020204" pitchFamily="34" charset="0"/>
              </a:rPr>
              <a:t> Vertex Graphs of (Almost) Arbitrary</a:t>
            </a:r>
            <a:br>
              <a:rPr lang="en-GB" dirty="0"/>
            </a:br>
            <a:r>
              <a:rPr lang="en-GB" b="0" i="0" dirty="0">
                <a:effectLst/>
                <a:latin typeface="Arial" panose="020B0604020202020204" pitchFamily="34" charset="0"/>
              </a:rPr>
              <a:t>Topology</a:t>
            </a:r>
            <a:endParaRPr lang="fr-FR" dirty="0"/>
          </a:p>
        </p:txBody>
      </p:sp>
      <p:sp>
        <p:nvSpPr>
          <p:cNvPr id="5" name="Espace réservé du pied de page 4">
            <a:extLst>
              <a:ext uri="{FF2B5EF4-FFF2-40B4-BE49-F238E27FC236}">
                <a16:creationId xmlns:a16="http://schemas.microsoft.com/office/drawing/2014/main" id="{EDD9CD81-F741-E34D-918B-879020443A81}"/>
              </a:ext>
            </a:extLst>
          </p:cNvPr>
          <p:cNvSpPr>
            <a:spLocks noGrp="1"/>
          </p:cNvSpPr>
          <p:nvPr>
            <p:ph type="ftr" sz="quarter" idx="11"/>
          </p:nvPr>
        </p:nvSpPr>
        <p:spPr/>
        <p:txBody>
          <a:bodyPr/>
          <a:lstStyle/>
          <a:p>
            <a:r>
              <a:rPr lang="fr-FR" dirty="0" err="1"/>
              <a:t>Unsal</a:t>
            </a:r>
            <a:r>
              <a:rPr lang="fr-FR" dirty="0"/>
              <a:t> </a:t>
            </a:r>
            <a:r>
              <a:rPr lang="fr-FR" dirty="0" err="1"/>
              <a:t>Ozturk</a:t>
            </a:r>
            <a:r>
              <a:rPr lang="fr-FR" dirty="0"/>
              <a:t> (EPFL) </a:t>
            </a:r>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13</a:t>
            </a:fld>
            <a:endParaRPr lang="fr-FR" dirty="0"/>
          </a:p>
        </p:txBody>
      </p:sp>
      <p:pic>
        <p:nvPicPr>
          <p:cNvPr id="9" name="Slide 13">
            <a:hlinkClick r:id="" action="ppaction://media"/>
            <a:extLst>
              <a:ext uri="{FF2B5EF4-FFF2-40B4-BE49-F238E27FC236}">
                <a16:creationId xmlns:a16="http://schemas.microsoft.com/office/drawing/2014/main" id="{A624B74F-E011-C95E-1CE6-477F1745389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06400" y="4747260"/>
            <a:ext cx="406400" cy="406400"/>
          </a:xfrm>
          <a:prstGeom prst="rect">
            <a:avLst/>
          </a:prstGeom>
        </p:spPr>
      </p:pic>
      <p:pic>
        <p:nvPicPr>
          <p:cNvPr id="10" name="Audio 9">
            <a:hlinkClick r:id="" action="ppaction://media"/>
            <a:extLst>
              <a:ext uri="{FF2B5EF4-FFF2-40B4-BE49-F238E27FC236}">
                <a16:creationId xmlns:a16="http://schemas.microsoft.com/office/drawing/2014/main" id="{51C60694-7E5E-024F-EBB5-5C10DCB37B1A}"/>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1545674507"/>
      </p:ext>
    </p:extLst>
  </p:cSld>
  <p:clrMapOvr>
    <a:masterClrMapping/>
  </p:clrMapOvr>
  <mc:AlternateContent xmlns:mc="http://schemas.openxmlformats.org/markup-compatibility/2006">
    <mc:Choice xmlns:p14="http://schemas.microsoft.com/office/powerpoint/2010/main" Requires="p14">
      <p:transition spd="slow" p14:dur="2000" advTm="16970"/>
    </mc:Choice>
    <mc:Fallback>
      <p:transition spd="slow" advTm="16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686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9"/>
                </p:tgtEl>
              </p:cMediaNode>
            </p:audio>
            <p:audio isNarration="1">
              <p:cMediaNode vol="80000" showWhenStopped="0">
                <p:cTn id="11" fill="hold" display="0">
                  <p:stCondLst>
                    <p:cond delay="indefinite"/>
                  </p:stCondLst>
                  <p:endCondLst>
                    <p:cond evt="onStopAudio" delay="0">
                      <p:tgtEl>
                        <p:sldTgt/>
                      </p:tgtEl>
                    </p:cond>
                  </p:endCondLst>
                </p:cTn>
                <p:tgtEl>
                  <p:spTgt spid="10"/>
                </p:tgtEl>
              </p:cMediaNode>
            </p:audio>
          </p:childTnLst>
        </p:cTn>
      </p:par>
    </p:tnLst>
  </p:timing>
  <p:extLst>
    <p:ext uri="{E180D4A7-C9FB-4DFB-919C-405C955672EB}">
      <p14:showEvtLst xmlns:p14="http://schemas.microsoft.com/office/powerpoint/2010/main">
        <p14:playEvt time="47" objId="9"/>
        <p14:stopEvt time="16970" objId="9"/>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rmAutofit/>
              </a:bodyPr>
              <a:lstStyle/>
              <a:p>
                <a:r>
                  <a:rPr lang="en-GB" dirty="0"/>
                  <a:t>Answer to 3: Turns out, no. There is no guarantee that a </a:t>
                </a:r>
                <a14:m>
                  <m:oMath xmlns:m="http://schemas.openxmlformats.org/officeDocument/2006/math">
                    <m:r>
                      <a:rPr lang="en-GB" b="0" i="1" smtClean="0">
                        <a:latin typeface="Cambria Math" panose="02040503050406030204" pitchFamily="18" charset="0"/>
                      </a:rPr>
                      <m:t>𝜋</m:t>
                    </m:r>
                  </m:oMath>
                </a14:m>
                <a:r>
                  <a:rPr lang="en-GB" dirty="0"/>
                  <a:t> with all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𝐶</m:t>
                        </m:r>
                      </m:e>
                      <m:sub>
                        <m:sSub>
                          <m:sSubPr>
                            <m:ctrlPr>
                              <a:rPr lang="en-GB" b="0" i="1" smtClean="0">
                                <a:latin typeface="Cambria Math" panose="02040503050406030204" pitchFamily="18" charset="0"/>
                              </a:rPr>
                            </m:ctrlPr>
                          </m:sSubPr>
                          <m:e>
                            <m:r>
                              <a:rPr lang="en-GB" b="0" i="1" smtClean="0">
                                <a:latin typeface="Cambria Math" panose="02040503050406030204" pitchFamily="18" charset="0"/>
                              </a:rPr>
                              <m:t>𝑝</m:t>
                            </m:r>
                          </m:e>
                          <m:sub>
                            <m:r>
                              <a:rPr lang="en-GB" b="0" i="1" smtClean="0">
                                <a:latin typeface="Cambria Math" panose="02040503050406030204" pitchFamily="18" charset="0"/>
                              </a:rPr>
                              <m:t>𝑖</m:t>
                            </m:r>
                          </m:sub>
                        </m:sSub>
                      </m:sub>
                    </m:sSub>
                  </m:oMath>
                </a14:m>
                <a:r>
                  <a:rPr lang="en-GB" dirty="0"/>
                  <a:t> consecutive exists; however it is still possible to compute a permutation where some or most of the sets are consecutive.</a:t>
                </a:r>
              </a:p>
              <a:p>
                <a:r>
                  <a:rPr lang="en-GB" dirty="0"/>
                  <a:t>Proof sketch: Computing a permutation </a:t>
                </a:r>
                <a14:m>
                  <m:oMath xmlns:m="http://schemas.openxmlformats.org/officeDocument/2006/math">
                    <m:r>
                      <a:rPr lang="en-GB" b="0" i="1" smtClean="0">
                        <a:latin typeface="Cambria Math" panose="02040503050406030204" pitchFamily="18" charset="0"/>
                      </a:rPr>
                      <m:t>𝜋</m:t>
                    </m:r>
                  </m:oMath>
                </a14:m>
                <a:r>
                  <a:rPr lang="en-GB" dirty="0"/>
                  <a:t> over </a:t>
                </a:r>
                <a14:m>
                  <m:oMath xmlns:m="http://schemas.openxmlformats.org/officeDocument/2006/math">
                    <m:r>
                      <a:rPr lang="en-GB" b="0" i="1" smtClean="0">
                        <a:latin typeface="Cambria Math" panose="02040503050406030204" pitchFamily="18" charset="0"/>
                      </a:rPr>
                      <m:t>1,…,</m:t>
                    </m:r>
                    <m:r>
                      <a:rPr lang="en-GB" b="0" i="1" smtClean="0">
                        <a:latin typeface="Cambria Math" panose="02040503050406030204" pitchFamily="18" charset="0"/>
                      </a:rPr>
                      <m:t>𝑛</m:t>
                    </m:r>
                  </m:oMath>
                </a14:m>
                <a:r>
                  <a:rPr lang="en-GB" dirty="0"/>
                  <a:t> such that some sets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𝑆</m:t>
                        </m:r>
                      </m:e>
                      <m:sub>
                        <m:r>
                          <a:rPr lang="en-GB" b="0" i="1" smtClean="0">
                            <a:latin typeface="Cambria Math" panose="02040503050406030204" pitchFamily="18" charset="0"/>
                          </a:rPr>
                          <m:t>1</m:t>
                        </m:r>
                      </m:sub>
                    </m:sSub>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𝑆</m:t>
                        </m:r>
                      </m:e>
                      <m:sub>
                        <m:r>
                          <a:rPr lang="en-GB" b="0" i="1" smtClean="0">
                            <a:latin typeface="Cambria Math" panose="02040503050406030204" pitchFamily="18" charset="0"/>
                          </a:rPr>
                          <m:t>𝑘</m:t>
                        </m:r>
                      </m:sub>
                    </m:sSub>
                  </m:oMath>
                </a14:m>
                <a:r>
                  <a:rPr lang="en-GB" dirty="0"/>
                  <a:t> over the same domain are consecutive can be proven to be NP-Complete, by reduction from the Consecutive-Block-Minimization (CBM) problem [3,4]. Conversely, this problem can be trivially converted to CBM. The optimal solution to CBM problems do not necessarily make all blocks consecutive.</a:t>
                </a:r>
              </a:p>
              <a:p>
                <a:r>
                  <a:rPr lang="en-GB" dirty="0"/>
                  <a:t>[5] also provides a scheme to solve CBM by reducing it to the Travelling Salesman Problem (TSP). Hence, finding </a:t>
                </a:r>
                <a14:m>
                  <m:oMath xmlns:m="http://schemas.openxmlformats.org/officeDocument/2006/math">
                    <m:r>
                      <a:rPr lang="en-GB" b="0" i="1" smtClean="0">
                        <a:latin typeface="Cambria Math" panose="02040503050406030204" pitchFamily="18" charset="0"/>
                      </a:rPr>
                      <m:t>𝜋</m:t>
                    </m:r>
                  </m:oMath>
                </a14:m>
                <a:r>
                  <a:rPr lang="en-GB" dirty="0"/>
                  <a:t> is also 1.5-approximable.</a:t>
                </a:r>
              </a:p>
            </p:txBody>
          </p:sp>
        </mc:Choice>
        <mc:Fallback xmlns="">
          <p:sp>
            <p:nvSpPr>
              <p:cNvPr id="2" name="Espace réservé du contenu 1">
                <a:extLst>
                  <a:ext uri="{FF2B5EF4-FFF2-40B4-BE49-F238E27FC236}">
                    <a16:creationId xmlns:a16="http://schemas.microsoft.com/office/drawing/2014/main" id="{3C04D4F0-9F00-D043-B80F-52268AB0057D}"/>
                  </a:ext>
                </a:extLst>
              </p:cNvPr>
              <p:cNvSpPr>
                <a:spLocks noGrp="1" noRot="1" noChangeAspect="1" noMove="1" noResize="1" noEditPoints="1" noAdjustHandles="1" noChangeArrowheads="1" noChangeShapeType="1" noTextEdit="1"/>
              </p:cNvSpPr>
              <p:nvPr>
                <p:ph idx="1"/>
              </p:nvPr>
            </p:nvSpPr>
            <p:spPr>
              <a:blipFill>
                <a:blip r:embed="rId7"/>
                <a:stretch>
                  <a:fillRect t="-1802" r="-1183"/>
                </a:stretch>
              </a:blipFill>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904875" y="131032"/>
                <a:ext cx="7726363" cy="1072753"/>
              </a:xfrm>
            </p:spPr>
            <p:txBody>
              <a:bodyPr>
                <a:normAutofit/>
              </a:bodyPr>
              <a:lstStyle/>
              <a:p>
                <a:r>
                  <a:rPr lang="fr-FR" dirty="0"/>
                  <a:t>FM-Directories </a:t>
                </a:r>
                <a:r>
                  <a:rPr lang="en-GB" dirty="0"/>
                  <a:t>With Permutation: Finding </a:t>
                </a:r>
                <a14:m>
                  <m:oMath xmlns:m="http://schemas.openxmlformats.org/officeDocument/2006/math">
                    <m:r>
                      <a:rPr lang="en-GB" b="1" i="1" smtClean="0">
                        <a:latin typeface="Cambria Math" panose="02040503050406030204" pitchFamily="18" charset="0"/>
                      </a:rPr>
                      <m:t>𝝅</m:t>
                    </m:r>
                  </m:oMath>
                </a14:m>
                <a:r>
                  <a:rPr lang="fr-FR" dirty="0"/>
                  <a:t> and Limitations</a:t>
                </a:r>
              </a:p>
            </p:txBody>
          </p:sp>
        </mc:Choice>
        <mc:Fallback xmlns="">
          <p:sp>
            <p:nvSpPr>
              <p:cNvPr id="3" name="Titre 2">
                <a:extLst>
                  <a:ext uri="{FF2B5EF4-FFF2-40B4-BE49-F238E27FC236}">
                    <a16:creationId xmlns:a16="http://schemas.microsoft.com/office/drawing/2014/main" id="{0ADC9092-B8AD-9448-9690-13D94442A120}"/>
                  </a:ext>
                </a:extLst>
              </p:cNvPr>
              <p:cNvSpPr>
                <a:spLocks noGrp="1" noRot="1" noChangeAspect="1" noMove="1" noResize="1" noEditPoints="1" noAdjustHandles="1" noChangeArrowheads="1" noChangeShapeType="1" noTextEdit="1"/>
              </p:cNvSpPr>
              <p:nvPr>
                <p:ph type="title"/>
              </p:nvPr>
            </p:nvSpPr>
            <p:spPr>
              <a:xfrm>
                <a:off x="904875" y="131032"/>
                <a:ext cx="7726363" cy="1072753"/>
              </a:xfrm>
              <a:blipFill>
                <a:blip r:embed="rId8"/>
                <a:stretch>
                  <a:fillRect l="-868" t="-15341" b="-5682"/>
                </a:stretch>
              </a:blipFill>
            </p:spPr>
            <p:txBody>
              <a:bodyPr/>
              <a:lstStyle/>
              <a:p>
                <a:r>
                  <a:rPr lang="en-CH">
                    <a:noFill/>
                  </a:rPr>
                  <a:t> </a:t>
                </a:r>
              </a:p>
            </p:txBody>
          </p:sp>
        </mc:Fallback>
      </mc:AlternateContent>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r>
              <a:rPr lang="fr-CH" dirty="0"/>
              <a:t>DCC 2023 - </a:t>
            </a:r>
            <a:r>
              <a:rPr lang="en-GB" b="0" i="0" dirty="0">
                <a:effectLst/>
                <a:latin typeface="Arial" panose="020B0604020202020204" pitchFamily="34" charset="0"/>
              </a:rPr>
              <a:t>FM-Directories: Extending the Burrows-Wheeler Transform</a:t>
            </a:r>
            <a:br>
              <a:rPr lang="en-GB" dirty="0"/>
            </a:br>
            <a:r>
              <a:rPr lang="en-GB" b="0" i="0" dirty="0">
                <a:effectLst/>
                <a:latin typeface="Arial" panose="020B0604020202020204" pitchFamily="34" charset="0"/>
              </a:rPr>
              <a:t>for String </a:t>
            </a:r>
            <a:r>
              <a:rPr lang="en-GB" b="0" i="0" dirty="0" err="1">
                <a:effectLst/>
                <a:latin typeface="Arial" panose="020B0604020202020204" pitchFamily="34" charset="0"/>
              </a:rPr>
              <a:t>Labeled</a:t>
            </a:r>
            <a:r>
              <a:rPr lang="en-GB" b="0" i="0" dirty="0">
                <a:effectLst/>
                <a:latin typeface="Arial" panose="020B0604020202020204" pitchFamily="34" charset="0"/>
              </a:rPr>
              <a:t> Vertex Graphs of (Almost) Arbitrary</a:t>
            </a:r>
            <a:br>
              <a:rPr lang="en-GB" dirty="0"/>
            </a:br>
            <a:r>
              <a:rPr lang="en-GB" b="0" i="0" dirty="0">
                <a:effectLst/>
                <a:latin typeface="Arial" panose="020B0604020202020204" pitchFamily="34" charset="0"/>
              </a:rPr>
              <a:t>Topology</a:t>
            </a:r>
            <a:endParaRPr lang="fr-FR" dirty="0"/>
          </a:p>
        </p:txBody>
      </p:sp>
      <p:sp>
        <p:nvSpPr>
          <p:cNvPr id="5" name="Espace réservé du pied de page 4">
            <a:extLst>
              <a:ext uri="{FF2B5EF4-FFF2-40B4-BE49-F238E27FC236}">
                <a16:creationId xmlns:a16="http://schemas.microsoft.com/office/drawing/2014/main" id="{EDD9CD81-F741-E34D-918B-879020443A81}"/>
              </a:ext>
            </a:extLst>
          </p:cNvPr>
          <p:cNvSpPr>
            <a:spLocks noGrp="1"/>
          </p:cNvSpPr>
          <p:nvPr>
            <p:ph type="ftr" sz="quarter" idx="11"/>
          </p:nvPr>
        </p:nvSpPr>
        <p:spPr/>
        <p:txBody>
          <a:bodyPr/>
          <a:lstStyle/>
          <a:p>
            <a:r>
              <a:rPr lang="fr-FR" dirty="0" err="1"/>
              <a:t>Unsal</a:t>
            </a:r>
            <a:r>
              <a:rPr lang="fr-FR" dirty="0"/>
              <a:t> </a:t>
            </a:r>
            <a:r>
              <a:rPr lang="fr-FR" dirty="0" err="1"/>
              <a:t>Ozturk</a:t>
            </a:r>
            <a:r>
              <a:rPr lang="fr-FR" dirty="0"/>
              <a:t> (EPFL) </a:t>
            </a:r>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14</a:t>
            </a:fld>
            <a:endParaRPr lang="fr-FR" dirty="0"/>
          </a:p>
        </p:txBody>
      </p:sp>
      <p:pic>
        <p:nvPicPr>
          <p:cNvPr id="11" name="Slide 14">
            <a:hlinkClick r:id="" action="ppaction://media"/>
            <a:extLst>
              <a:ext uri="{FF2B5EF4-FFF2-40B4-BE49-F238E27FC236}">
                <a16:creationId xmlns:a16="http://schemas.microsoft.com/office/drawing/2014/main" id="{5E854E80-EFAC-F0F3-3DCC-810F07FCB71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13050" y="4747260"/>
            <a:ext cx="406400" cy="406400"/>
          </a:xfrm>
          <a:prstGeom prst="rect">
            <a:avLst/>
          </a:prstGeom>
        </p:spPr>
      </p:pic>
      <p:pic>
        <p:nvPicPr>
          <p:cNvPr id="12" name="Audio 11">
            <a:hlinkClick r:id="" action="ppaction://media"/>
            <a:extLst>
              <a:ext uri="{FF2B5EF4-FFF2-40B4-BE49-F238E27FC236}">
                <a16:creationId xmlns:a16="http://schemas.microsoft.com/office/drawing/2014/main" id="{A42FA5F4-C729-9D22-D983-56778B8FAB95}"/>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306456817"/>
      </p:ext>
    </p:extLst>
  </p:cSld>
  <p:clrMapOvr>
    <a:masterClrMapping/>
  </p:clrMapOvr>
  <mc:AlternateContent xmlns:mc="http://schemas.openxmlformats.org/markup-compatibility/2006">
    <mc:Choice xmlns:p14="http://schemas.microsoft.com/office/powerpoint/2010/main" Requires="p14">
      <p:transition spd="slow" p14:dur="2000" advTm="13293"/>
    </mc:Choice>
    <mc:Fallback>
      <p:transition spd="slow" advTm="132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324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1"/>
                </p:tgtEl>
              </p:cMediaNode>
            </p:audio>
            <p:audio isNarration="1">
              <p:cMediaNode vol="80000" showWhenStopped="0">
                <p:cTn id="11" fill="hold" display="0">
                  <p:stCondLst>
                    <p:cond delay="indefinite"/>
                  </p:stCondLst>
                  <p:endCondLst>
                    <p:cond evt="onStopAudio" delay="0">
                      <p:tgtEl>
                        <p:sldTgt/>
                      </p:tgtEl>
                    </p:cond>
                  </p:endCondLst>
                </p:cTn>
                <p:tgtEl>
                  <p:spTgt spid="12"/>
                </p:tgtEl>
              </p:cMediaNode>
            </p:audio>
          </p:childTnLst>
        </p:cTn>
      </p:par>
    </p:tnLst>
  </p:timing>
  <p:extLst>
    <p:ext uri="{E180D4A7-C9FB-4DFB-919C-405C955672EB}">
      <p14:showEvtLst xmlns:p14="http://schemas.microsoft.com/office/powerpoint/2010/main">
        <p14:playEvt time="44" objId="11"/>
        <p14:stopEvt time="13293" objId="11"/>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rmAutofit/>
              </a:bodyPr>
              <a:lstStyle/>
              <a:p>
                <a:r>
                  <a:rPr lang="en-GB" dirty="0"/>
                  <a:t>The final recipe for constructing FM-Directories is:</a:t>
                </a:r>
              </a:p>
              <a:p>
                <a:pPr lvl="1"/>
                <a:r>
                  <a:rPr lang="en-GB" dirty="0"/>
                  <a:t>Compute a uniquely decodable code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𝑎</m:t>
                        </m:r>
                      </m:e>
                      <m:sub>
                        <m:r>
                          <a:rPr lang="en-GB" b="0" i="1" smtClean="0">
                            <a:latin typeface="Cambria Math" panose="02040503050406030204" pitchFamily="18" charset="0"/>
                          </a:rPr>
                          <m:t>𝑖</m:t>
                        </m:r>
                      </m:sub>
                    </m:sSub>
                  </m:oMath>
                </a14:m>
                <a:r>
                  <a:rPr lang="en-GB" dirty="0"/>
                  <a:t> and a consecutive permutation </a:t>
                </a:r>
                <a14:m>
                  <m:oMath xmlns:m="http://schemas.openxmlformats.org/officeDocument/2006/math">
                    <m:r>
                      <a:rPr lang="en-GB" b="0" i="1" smtClean="0">
                        <a:latin typeface="Cambria Math" panose="02040503050406030204" pitchFamily="18" charset="0"/>
                      </a:rPr>
                      <m:t>𝜋</m:t>
                    </m:r>
                  </m:oMath>
                </a14:m>
                <a:r>
                  <a:rPr lang="en-GB" dirty="0"/>
                  <a:t>:</a:t>
                </a:r>
              </a:p>
              <a:p>
                <a:pPr lvl="2"/>
                <a:r>
                  <a:rPr lang="en-GB" dirty="0"/>
                  <a:t>Enumerate constraint sets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𝐶</m:t>
                        </m:r>
                      </m:e>
                      <m:sub>
                        <m:sSub>
                          <m:sSubPr>
                            <m:ctrlPr>
                              <a:rPr lang="en-GB" b="0" i="1" smtClean="0">
                                <a:latin typeface="Cambria Math" panose="02040503050406030204" pitchFamily="18" charset="0"/>
                              </a:rPr>
                            </m:ctrlPr>
                          </m:sSubPr>
                          <m:e>
                            <m:r>
                              <a:rPr lang="en-GB" b="0" i="1" smtClean="0">
                                <a:latin typeface="Cambria Math" panose="02040503050406030204" pitchFamily="18" charset="0"/>
                              </a:rPr>
                              <m:t>𝑝</m:t>
                            </m:r>
                          </m:e>
                          <m:sub>
                            <m:r>
                              <a:rPr lang="en-GB" b="0" i="1" smtClean="0">
                                <a:latin typeface="Cambria Math" panose="02040503050406030204" pitchFamily="18" charset="0"/>
                              </a:rPr>
                              <m:t>𝑖</m:t>
                            </m:r>
                          </m:sub>
                        </m:sSub>
                      </m:sub>
                    </m:sSub>
                  </m:oMath>
                </a14:m>
                <a:endParaRPr lang="en-GB" dirty="0"/>
              </a:p>
              <a:p>
                <a:pPr lvl="2"/>
                <a:r>
                  <a:rPr lang="en-GB" dirty="0"/>
                  <a:t>Solve a TSP after transforming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𝐶</m:t>
                        </m:r>
                      </m:e>
                      <m:sub>
                        <m:sSub>
                          <m:sSubPr>
                            <m:ctrlPr>
                              <a:rPr lang="en-GB" b="0" i="1" smtClean="0">
                                <a:latin typeface="Cambria Math" panose="02040503050406030204" pitchFamily="18" charset="0"/>
                              </a:rPr>
                            </m:ctrlPr>
                          </m:sSubPr>
                          <m:e>
                            <m:r>
                              <a:rPr lang="en-GB" b="0" i="1" smtClean="0">
                                <a:latin typeface="Cambria Math" panose="02040503050406030204" pitchFamily="18" charset="0"/>
                              </a:rPr>
                              <m:t>𝑝</m:t>
                            </m:r>
                          </m:e>
                          <m:sub>
                            <m:r>
                              <a:rPr lang="en-GB" b="0" i="1" smtClean="0">
                                <a:latin typeface="Cambria Math" panose="02040503050406030204" pitchFamily="18" charset="0"/>
                              </a:rPr>
                              <m:t>𝑖</m:t>
                            </m:r>
                          </m:sub>
                        </m:sSub>
                      </m:sub>
                    </m:sSub>
                  </m:oMath>
                </a14:m>
                <a:r>
                  <a:rPr lang="en-GB" dirty="0"/>
                  <a:t> as described in [5] for the optimal order</a:t>
                </a:r>
              </a:p>
              <a:p>
                <a:pPr lvl="1"/>
                <a:r>
                  <a:rPr lang="en-GB" dirty="0"/>
                  <a:t>Compute the permuted graph encoding </a:t>
                </a:r>
                <a14:m>
                  <m:oMath xmlns:m="http://schemas.openxmlformats.org/officeDocument/2006/math">
                    <m:r>
                      <a:rPr lang="en-GB" b="0" i="1" smtClean="0">
                        <a:latin typeface="Cambria Math" panose="02040503050406030204" pitchFamily="18" charset="0"/>
                      </a:rPr>
                      <m:t>𝑅</m:t>
                    </m:r>
                    <m:sSup>
                      <m:sSupPr>
                        <m:ctrlPr>
                          <a:rPr lang="en-GB" b="0" i="1" smtClean="0">
                            <a:latin typeface="Cambria Math" panose="02040503050406030204" pitchFamily="18" charset="0"/>
                          </a:rPr>
                        </m:ctrlPr>
                      </m:sSupPr>
                      <m:e>
                        <m:r>
                          <a:rPr lang="en-GB" b="0" i="1" smtClean="0">
                            <a:latin typeface="Cambria Math" panose="02040503050406030204" pitchFamily="18" charset="0"/>
                          </a:rPr>
                          <m:t>𝐸</m:t>
                        </m:r>
                      </m:e>
                      <m:sup>
                        <m:r>
                          <a:rPr lang="en-GB" b="0" i="1" smtClean="0">
                            <a:latin typeface="Cambria Math" panose="02040503050406030204" pitchFamily="18" charset="0"/>
                          </a:rPr>
                          <m:t>𝜋</m:t>
                        </m:r>
                      </m:sup>
                    </m:sSup>
                    <m:d>
                      <m:dPr>
                        <m:ctrlPr>
                          <a:rPr lang="en-GB" b="0" i="1" smtClean="0">
                            <a:latin typeface="Cambria Math" panose="02040503050406030204" pitchFamily="18" charset="0"/>
                          </a:rPr>
                        </m:ctrlPr>
                      </m:dPr>
                      <m:e>
                        <m:r>
                          <a:rPr lang="en-GB" b="0" i="1" smtClean="0">
                            <a:latin typeface="Cambria Math" panose="02040503050406030204" pitchFamily="18" charset="0"/>
                          </a:rPr>
                          <m:t>𝐺</m:t>
                        </m:r>
                      </m:e>
                    </m:d>
                  </m:oMath>
                </a14:m>
                <a:r>
                  <a:rPr lang="en-GB" dirty="0"/>
                  <a:t> using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𝑎</m:t>
                        </m:r>
                      </m:e>
                      <m:sub>
                        <m:r>
                          <a:rPr lang="en-GB" b="0" i="1" smtClean="0">
                            <a:latin typeface="Cambria Math" panose="02040503050406030204" pitchFamily="18" charset="0"/>
                          </a:rPr>
                          <m:t>𝑖</m:t>
                        </m:r>
                      </m:sub>
                    </m:sSub>
                  </m:oMath>
                </a14:m>
                <a:r>
                  <a:rPr lang="en-GB" dirty="0"/>
                  <a:t>, </a:t>
                </a:r>
                <a14:m>
                  <m:oMath xmlns:m="http://schemas.openxmlformats.org/officeDocument/2006/math">
                    <m:r>
                      <a:rPr lang="en-GB" b="0" i="1" smtClean="0">
                        <a:latin typeface="Cambria Math" panose="02040503050406030204" pitchFamily="18" charset="0"/>
                      </a:rPr>
                      <m:t>𝜋</m:t>
                    </m:r>
                  </m:oMath>
                </a14:m>
                <a:endParaRPr lang="en-GB" dirty="0"/>
              </a:p>
              <a:p>
                <a:pPr lvl="1"/>
                <a:r>
                  <a:rPr lang="en-GB" dirty="0"/>
                  <a:t>Build an FM-Index on </a:t>
                </a:r>
                <a14:m>
                  <m:oMath xmlns:m="http://schemas.openxmlformats.org/officeDocument/2006/math">
                    <m:r>
                      <a:rPr lang="en-GB" b="0" i="1" smtClean="0">
                        <a:latin typeface="Cambria Math" panose="02040503050406030204" pitchFamily="18" charset="0"/>
                      </a:rPr>
                      <m:t>𝑅</m:t>
                    </m:r>
                    <m:sSup>
                      <m:sSupPr>
                        <m:ctrlPr>
                          <a:rPr lang="en-GB" b="0" i="1" smtClean="0">
                            <a:latin typeface="Cambria Math" panose="02040503050406030204" pitchFamily="18" charset="0"/>
                          </a:rPr>
                        </m:ctrlPr>
                      </m:sSupPr>
                      <m:e>
                        <m:r>
                          <a:rPr lang="en-GB" b="0" i="1" smtClean="0">
                            <a:latin typeface="Cambria Math" panose="02040503050406030204" pitchFamily="18" charset="0"/>
                          </a:rPr>
                          <m:t>𝐸</m:t>
                        </m:r>
                      </m:e>
                      <m:sup>
                        <m:r>
                          <a:rPr lang="en-GB" b="0" i="1" smtClean="0">
                            <a:latin typeface="Cambria Math" panose="02040503050406030204" pitchFamily="18" charset="0"/>
                          </a:rPr>
                          <m:t>𝜋</m:t>
                        </m:r>
                      </m:sup>
                    </m:sSup>
                    <m:d>
                      <m:dPr>
                        <m:ctrlPr>
                          <a:rPr lang="en-GB" b="0" i="1" smtClean="0">
                            <a:latin typeface="Cambria Math" panose="02040503050406030204" pitchFamily="18" charset="0"/>
                          </a:rPr>
                        </m:ctrlPr>
                      </m:dPr>
                      <m:e>
                        <m:r>
                          <a:rPr lang="en-GB" b="0" i="1" smtClean="0">
                            <a:latin typeface="Cambria Math" panose="02040503050406030204" pitchFamily="18" charset="0"/>
                          </a:rPr>
                          <m:t>𝐺</m:t>
                        </m:r>
                      </m:e>
                    </m:d>
                  </m:oMath>
                </a14:m>
                <a:r>
                  <a:rPr lang="en-GB" dirty="0"/>
                  <a:t>:</a:t>
                </a:r>
              </a:p>
              <a:p>
                <a:pPr lvl="2"/>
                <a:r>
                  <a:rPr lang="en-GB" dirty="0"/>
                  <a:t>Compute a BWT and occurrence tables</a:t>
                </a:r>
              </a:p>
              <a:p>
                <a:pPr lvl="3"/>
                <a:r>
                  <a:rPr lang="en-GB" dirty="0"/>
                  <a:t>Or use any other recipe, e.g. wavelet-trees with RRR-</a:t>
                </a:r>
                <a:r>
                  <a:rPr lang="en-GB" dirty="0" err="1"/>
                  <a:t>bitvector</a:t>
                </a:r>
                <a:r>
                  <a:rPr lang="en-GB" dirty="0"/>
                  <a:t> nodes</a:t>
                </a:r>
              </a:p>
              <a:p>
                <a:pPr lvl="1"/>
                <a:r>
                  <a:rPr lang="en-GB" dirty="0"/>
                  <a:t>Build rank translation tables for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𝜎</m:t>
                        </m:r>
                      </m:e>
                      <m:sub>
                        <m:r>
                          <a:rPr lang="en-GB" b="0" i="1" smtClean="0">
                            <a:latin typeface="Cambria Math" panose="02040503050406030204" pitchFamily="18" charset="0"/>
                          </a:rPr>
                          <m:t>0</m:t>
                        </m:r>
                      </m:sub>
                    </m:sSub>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𝜎</m:t>
                        </m:r>
                      </m:e>
                      <m:sub>
                        <m:r>
                          <a:rPr lang="en-GB" b="0" i="1" smtClean="0">
                            <a:latin typeface="Cambria Math" panose="02040503050406030204" pitchFamily="18" charset="0"/>
                          </a:rPr>
                          <m:t>1</m:t>
                        </m:r>
                      </m:sub>
                    </m:sSub>
                  </m:oMath>
                </a14:m>
                <a:endParaRPr lang="en-GB" dirty="0"/>
              </a:p>
              <a:p>
                <a:pPr lvl="1"/>
                <a:r>
                  <a:rPr lang="en-GB" dirty="0"/>
                  <a:t>Build per-vertex incoming </a:t>
                </a:r>
                <a:r>
                  <a:rPr lang="en-GB" dirty="0" err="1"/>
                  <a:t>neighbor</a:t>
                </a:r>
                <a:r>
                  <a:rPr lang="en-GB" dirty="0"/>
                  <a:t> table</a:t>
                </a:r>
              </a:p>
            </p:txBody>
          </p:sp>
        </mc:Choice>
        <mc:Fallback xmlns="">
          <p:sp>
            <p:nvSpPr>
              <p:cNvPr id="2" name="Espace réservé du contenu 1">
                <a:extLst>
                  <a:ext uri="{FF2B5EF4-FFF2-40B4-BE49-F238E27FC236}">
                    <a16:creationId xmlns:a16="http://schemas.microsoft.com/office/drawing/2014/main" id="{3C04D4F0-9F00-D043-B80F-52268AB0057D}"/>
                  </a:ext>
                </a:extLst>
              </p:cNvPr>
              <p:cNvSpPr>
                <a:spLocks noGrp="1" noRot="1" noChangeAspect="1" noMove="1" noResize="1" noEditPoints="1" noAdjustHandles="1" noChangeArrowheads="1" noChangeShapeType="1" noTextEdit="1"/>
              </p:cNvSpPr>
              <p:nvPr>
                <p:ph idx="1"/>
              </p:nvPr>
            </p:nvSpPr>
            <p:spPr>
              <a:blipFill>
                <a:blip r:embed="rId7"/>
                <a:stretch>
                  <a:fillRect t="-1802"/>
                </a:stretch>
              </a:blipFill>
            </p:spPr>
            <p:txBody>
              <a:bodyPr/>
              <a:lstStyle/>
              <a:p>
                <a:r>
                  <a:rPr lang="en-CH">
                    <a:noFill/>
                  </a:rPr>
                  <a:t> </a:t>
                </a:r>
              </a:p>
            </p:txBody>
          </p:sp>
        </mc:Fallback>
      </mc:AlternateContent>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904875" y="131032"/>
            <a:ext cx="7726363" cy="1072753"/>
          </a:xfrm>
        </p:spPr>
        <p:txBody>
          <a:bodyPr>
            <a:normAutofit/>
          </a:bodyPr>
          <a:lstStyle/>
          <a:p>
            <a:r>
              <a:rPr lang="fr-FR" dirty="0"/>
              <a:t>FM-Directories </a:t>
            </a:r>
            <a:r>
              <a:rPr lang="en-GB" dirty="0"/>
              <a:t>With Permutation: Final Recipe</a:t>
            </a:r>
            <a:endParaRPr lang="fr-FR" dirty="0"/>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r>
              <a:rPr lang="fr-CH" dirty="0"/>
              <a:t>DCC 2023 - </a:t>
            </a:r>
            <a:r>
              <a:rPr lang="en-GB" b="0" i="0" dirty="0">
                <a:effectLst/>
                <a:latin typeface="Arial" panose="020B0604020202020204" pitchFamily="34" charset="0"/>
              </a:rPr>
              <a:t>FM-Directories: Extending the Burrows-Wheeler Transform</a:t>
            </a:r>
            <a:br>
              <a:rPr lang="en-GB" dirty="0"/>
            </a:br>
            <a:r>
              <a:rPr lang="en-GB" b="0" i="0" dirty="0">
                <a:effectLst/>
                <a:latin typeface="Arial" panose="020B0604020202020204" pitchFamily="34" charset="0"/>
              </a:rPr>
              <a:t>for String </a:t>
            </a:r>
            <a:r>
              <a:rPr lang="en-GB" b="0" i="0" dirty="0" err="1">
                <a:effectLst/>
                <a:latin typeface="Arial" panose="020B0604020202020204" pitchFamily="34" charset="0"/>
              </a:rPr>
              <a:t>Labeled</a:t>
            </a:r>
            <a:r>
              <a:rPr lang="en-GB" b="0" i="0" dirty="0">
                <a:effectLst/>
                <a:latin typeface="Arial" panose="020B0604020202020204" pitchFamily="34" charset="0"/>
              </a:rPr>
              <a:t> Vertex Graphs of (Almost) Arbitrary</a:t>
            </a:r>
            <a:br>
              <a:rPr lang="en-GB" dirty="0"/>
            </a:br>
            <a:r>
              <a:rPr lang="en-GB" b="0" i="0" dirty="0">
                <a:effectLst/>
                <a:latin typeface="Arial" panose="020B0604020202020204" pitchFamily="34" charset="0"/>
              </a:rPr>
              <a:t>Topology</a:t>
            </a:r>
            <a:endParaRPr lang="fr-FR" dirty="0"/>
          </a:p>
        </p:txBody>
      </p:sp>
      <p:sp>
        <p:nvSpPr>
          <p:cNvPr id="5" name="Espace réservé du pied de page 4">
            <a:extLst>
              <a:ext uri="{FF2B5EF4-FFF2-40B4-BE49-F238E27FC236}">
                <a16:creationId xmlns:a16="http://schemas.microsoft.com/office/drawing/2014/main" id="{EDD9CD81-F741-E34D-918B-879020443A81}"/>
              </a:ext>
            </a:extLst>
          </p:cNvPr>
          <p:cNvSpPr>
            <a:spLocks noGrp="1"/>
          </p:cNvSpPr>
          <p:nvPr>
            <p:ph type="ftr" sz="quarter" idx="11"/>
          </p:nvPr>
        </p:nvSpPr>
        <p:spPr/>
        <p:txBody>
          <a:bodyPr/>
          <a:lstStyle/>
          <a:p>
            <a:r>
              <a:rPr lang="fr-FR" dirty="0" err="1"/>
              <a:t>Unsal</a:t>
            </a:r>
            <a:r>
              <a:rPr lang="fr-FR" dirty="0"/>
              <a:t> </a:t>
            </a:r>
            <a:r>
              <a:rPr lang="fr-FR" dirty="0" err="1"/>
              <a:t>Ozturk</a:t>
            </a:r>
            <a:r>
              <a:rPr lang="fr-FR" dirty="0"/>
              <a:t> (EPFL) </a:t>
            </a:r>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15</a:t>
            </a:fld>
            <a:endParaRPr lang="fr-FR" dirty="0"/>
          </a:p>
        </p:txBody>
      </p:sp>
      <p:pic>
        <p:nvPicPr>
          <p:cNvPr id="9" name="Slide 15">
            <a:hlinkClick r:id="" action="ppaction://media"/>
            <a:extLst>
              <a:ext uri="{FF2B5EF4-FFF2-40B4-BE49-F238E27FC236}">
                <a16:creationId xmlns:a16="http://schemas.microsoft.com/office/drawing/2014/main" id="{8499FB82-DF2E-23FF-9DFA-5E16F754715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06400" y="4705350"/>
            <a:ext cx="406400" cy="406400"/>
          </a:xfrm>
          <a:prstGeom prst="rect">
            <a:avLst/>
          </a:prstGeom>
        </p:spPr>
      </p:pic>
      <p:pic>
        <p:nvPicPr>
          <p:cNvPr id="10" name="Audio 9">
            <a:hlinkClick r:id="" action="ppaction://media"/>
            <a:extLst>
              <a:ext uri="{FF2B5EF4-FFF2-40B4-BE49-F238E27FC236}">
                <a16:creationId xmlns:a16="http://schemas.microsoft.com/office/drawing/2014/main" id="{D7534BBC-BC70-6A35-86A1-2FEC435C435F}"/>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4070177831"/>
      </p:ext>
    </p:extLst>
  </p:cSld>
  <p:clrMapOvr>
    <a:masterClrMapping/>
  </p:clrMapOvr>
  <mc:AlternateContent xmlns:mc="http://schemas.openxmlformats.org/markup-compatibility/2006">
    <mc:Choice xmlns:p14="http://schemas.microsoft.com/office/powerpoint/2010/main" Requires="p14">
      <p:transition spd="slow" p14:dur="2000" advTm="3222"/>
    </mc:Choice>
    <mc:Fallback>
      <p:transition spd="slow" advTm="3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351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9"/>
                </p:tgtEl>
              </p:cMediaNode>
            </p:audio>
            <p:audio isNarration="1">
              <p:cMediaNode vol="80000" showWhenStopped="0">
                <p:cTn id="11" fill="hold" display="0">
                  <p:stCondLst>
                    <p:cond delay="indefinite"/>
                  </p:stCondLst>
                  <p:endCondLst>
                    <p:cond evt="onStopAudio" delay="0">
                      <p:tgtEl>
                        <p:sldTgt/>
                      </p:tgtEl>
                    </p:cond>
                  </p:endCondLst>
                </p:cTn>
                <p:tgtEl>
                  <p:spTgt spid="10"/>
                </p:tgtEl>
              </p:cMediaNode>
            </p:audio>
          </p:childTnLst>
        </p:cTn>
      </p:par>
    </p:tnLst>
  </p:timing>
  <p:extLst>
    <p:ext uri="{E180D4A7-C9FB-4DFB-919C-405C955672EB}">
      <p14:showEvtLst xmlns:p14="http://schemas.microsoft.com/office/powerpoint/2010/main">
        <p14:playEvt time="47" objId="9"/>
        <p14:stopEvt time="3222" objId="9"/>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E5EEF9B-0DD7-361C-C9C8-FCAB83900C9F}"/>
              </a:ext>
            </a:extLst>
          </p:cNvPr>
          <p:cNvSpPr>
            <a:spLocks noGrp="1"/>
          </p:cNvSpPr>
          <p:nvPr>
            <p:ph type="dt" sz="half" idx="10"/>
          </p:nvPr>
        </p:nvSpPr>
        <p:spPr/>
        <p:txBody>
          <a:bodyPr/>
          <a:lstStyle/>
          <a:p>
            <a:r>
              <a:rPr lang="fr-CH" dirty="0"/>
              <a:t>DCC 2023 - </a:t>
            </a:r>
            <a:r>
              <a:rPr lang="en-GB" b="0" i="0" dirty="0">
                <a:effectLst/>
                <a:latin typeface="Arial" panose="020B0604020202020204" pitchFamily="34" charset="0"/>
              </a:rPr>
              <a:t>FM-Directories: Extending the Burrows-Wheeler Transform</a:t>
            </a:r>
            <a:br>
              <a:rPr lang="en-GB" dirty="0"/>
            </a:br>
            <a:r>
              <a:rPr lang="en-GB" b="0" i="0" dirty="0">
                <a:effectLst/>
                <a:latin typeface="Arial" panose="020B0604020202020204" pitchFamily="34" charset="0"/>
              </a:rPr>
              <a:t>for String </a:t>
            </a:r>
            <a:r>
              <a:rPr lang="en-GB" b="0" i="0" dirty="0" err="1">
                <a:effectLst/>
                <a:latin typeface="Arial" panose="020B0604020202020204" pitchFamily="34" charset="0"/>
              </a:rPr>
              <a:t>Labeled</a:t>
            </a:r>
            <a:r>
              <a:rPr lang="en-GB" b="0" i="0" dirty="0">
                <a:effectLst/>
                <a:latin typeface="Arial" panose="020B0604020202020204" pitchFamily="34" charset="0"/>
              </a:rPr>
              <a:t> Vertex Graphs of (Almost) Arbitrary</a:t>
            </a:r>
            <a:br>
              <a:rPr lang="en-GB" dirty="0"/>
            </a:br>
            <a:r>
              <a:rPr lang="en-GB" b="0" i="0" dirty="0">
                <a:effectLst/>
                <a:latin typeface="Arial" panose="020B0604020202020204" pitchFamily="34" charset="0"/>
              </a:rPr>
              <a:t>Topology</a:t>
            </a:r>
            <a:endParaRPr lang="fr-FR" dirty="0"/>
          </a:p>
        </p:txBody>
      </p:sp>
      <p:sp>
        <p:nvSpPr>
          <p:cNvPr id="5" name="Footer Placeholder 4">
            <a:extLst>
              <a:ext uri="{FF2B5EF4-FFF2-40B4-BE49-F238E27FC236}">
                <a16:creationId xmlns:a16="http://schemas.microsoft.com/office/drawing/2014/main" id="{DE7E601F-B529-2F66-DE7A-AAD4EE7DB362}"/>
              </a:ext>
            </a:extLst>
          </p:cNvPr>
          <p:cNvSpPr>
            <a:spLocks noGrp="1"/>
          </p:cNvSpPr>
          <p:nvPr>
            <p:ph type="ftr" sz="quarter" idx="11"/>
          </p:nvPr>
        </p:nvSpPr>
        <p:spPr/>
        <p:txBody>
          <a:bodyPr/>
          <a:lstStyle/>
          <a:p>
            <a:r>
              <a:rPr lang="fr-FR" dirty="0" err="1"/>
              <a:t>Unsal</a:t>
            </a:r>
            <a:r>
              <a:rPr lang="fr-FR" dirty="0"/>
              <a:t> </a:t>
            </a:r>
            <a:r>
              <a:rPr lang="fr-FR" dirty="0" err="1"/>
              <a:t>Ozturk</a:t>
            </a:r>
            <a:r>
              <a:rPr lang="fr-FR" dirty="0"/>
              <a:t> (EPFL) </a:t>
            </a:r>
          </a:p>
        </p:txBody>
      </p:sp>
      <p:sp>
        <p:nvSpPr>
          <p:cNvPr id="6" name="Slide Number Placeholder 5">
            <a:extLst>
              <a:ext uri="{FF2B5EF4-FFF2-40B4-BE49-F238E27FC236}">
                <a16:creationId xmlns:a16="http://schemas.microsoft.com/office/drawing/2014/main" id="{7512720D-6134-0F01-1B3E-D45F1863441A}"/>
              </a:ext>
            </a:extLst>
          </p:cNvPr>
          <p:cNvSpPr>
            <a:spLocks noGrp="1"/>
          </p:cNvSpPr>
          <p:nvPr>
            <p:ph type="sldNum" sz="quarter" idx="12"/>
          </p:nvPr>
        </p:nvSpPr>
        <p:spPr/>
        <p:txBody>
          <a:bodyPr/>
          <a:lstStyle/>
          <a:p>
            <a:fld id="{E1E1CD7C-2161-7D43-862E-CE4C333CD873}" type="slidenum">
              <a:rPr lang="fr-FR" smtClean="0"/>
              <a:pPr/>
              <a:t>16</a:t>
            </a:fld>
            <a:endParaRPr lang="fr-FR" dirty="0"/>
          </a:p>
        </p:txBody>
      </p:sp>
      <p:pic>
        <p:nvPicPr>
          <p:cNvPr id="8" name="Picture 7">
            <a:extLst>
              <a:ext uri="{FF2B5EF4-FFF2-40B4-BE49-F238E27FC236}">
                <a16:creationId xmlns:a16="http://schemas.microsoft.com/office/drawing/2014/main" id="{6BE537A8-F94A-E0C4-F1A3-DF6B55A9F9FA}"/>
              </a:ext>
            </a:extLst>
          </p:cNvPr>
          <p:cNvPicPr>
            <a:picLocks noChangeAspect="1"/>
          </p:cNvPicPr>
          <p:nvPr/>
        </p:nvPicPr>
        <p:blipFill>
          <a:blip r:embed="rId7"/>
          <a:stretch>
            <a:fillRect/>
          </a:stretch>
        </p:blipFill>
        <p:spPr>
          <a:xfrm>
            <a:off x="1623680" y="0"/>
            <a:ext cx="5896639" cy="5143500"/>
          </a:xfrm>
          <a:prstGeom prst="rect">
            <a:avLst/>
          </a:prstGeom>
        </p:spPr>
      </p:pic>
      <p:pic>
        <p:nvPicPr>
          <p:cNvPr id="9" name="Slide 16">
            <a:hlinkClick r:id="" action="ppaction://media"/>
            <a:extLst>
              <a:ext uri="{FF2B5EF4-FFF2-40B4-BE49-F238E27FC236}">
                <a16:creationId xmlns:a16="http://schemas.microsoft.com/office/drawing/2014/main" id="{F625DF76-C0E8-9748-57D0-431E49A087E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13050" y="4701540"/>
            <a:ext cx="406400" cy="406400"/>
          </a:xfrm>
          <a:prstGeom prst="rect">
            <a:avLst/>
          </a:prstGeom>
        </p:spPr>
      </p:pic>
      <p:pic>
        <p:nvPicPr>
          <p:cNvPr id="10" name="Audio 9">
            <a:hlinkClick r:id="" action="ppaction://media"/>
            <a:extLst>
              <a:ext uri="{FF2B5EF4-FFF2-40B4-BE49-F238E27FC236}">
                <a16:creationId xmlns:a16="http://schemas.microsoft.com/office/drawing/2014/main" id="{0289DB0F-F2E1-6008-CD21-6F3FF59068DC}"/>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3019355396"/>
      </p:ext>
    </p:extLst>
  </p:cSld>
  <p:clrMapOvr>
    <a:masterClrMapping/>
  </p:clrMapOvr>
  <mc:AlternateContent xmlns:mc="http://schemas.openxmlformats.org/markup-compatibility/2006">
    <mc:Choice xmlns:p14="http://schemas.microsoft.com/office/powerpoint/2010/main" Requires="p14">
      <p:transition spd="slow" p14:dur="2000" advTm="2703"/>
    </mc:Choice>
    <mc:Fallback>
      <p:transition spd="slow" advTm="2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91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9"/>
                </p:tgtEl>
              </p:cMediaNode>
            </p:audio>
            <p:audio isNarration="1">
              <p:cMediaNode vol="80000" showWhenStopped="0">
                <p:cTn id="11" fill="hold" display="0">
                  <p:stCondLst>
                    <p:cond delay="indefinite"/>
                  </p:stCondLst>
                  <p:endCondLst>
                    <p:cond evt="onStopAudio" delay="0">
                      <p:tgtEl>
                        <p:sldTgt/>
                      </p:tgtEl>
                    </p:cond>
                  </p:endCondLst>
                </p:cTn>
                <p:tgtEl>
                  <p:spTgt spid="10"/>
                </p:tgtEl>
              </p:cMediaNode>
            </p:audio>
          </p:childTnLst>
        </p:cTn>
      </p:par>
    </p:tnLst>
  </p:timing>
  <p:extLst>
    <p:ext uri="{E180D4A7-C9FB-4DFB-919C-405C955672EB}">
      <p14:showEvtLst xmlns:p14="http://schemas.microsoft.com/office/powerpoint/2010/main">
        <p14:playEvt time="38" objId="9"/>
        <p14:stopEvt time="2703" objId="9"/>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rmAutofit lnSpcReduction="10000"/>
              </a:bodyPr>
              <a:lstStyle/>
              <a:p>
                <a:r>
                  <a:rPr lang="en-GB" dirty="0"/>
                  <a:t>Consecutiveness can be approximated, and the degree of consecutiveness of the resulting permutation depends on the “</a:t>
                </a:r>
                <a:r>
                  <a:rPr lang="en-GB" dirty="0" err="1"/>
                  <a:t>Wheelerness</a:t>
                </a:r>
                <a:r>
                  <a:rPr lang="en-GB" dirty="0"/>
                  <a:t>” of the graph</a:t>
                </a:r>
              </a:p>
              <a:p>
                <a:r>
                  <a:rPr lang="en-GB" dirty="0"/>
                  <a:t>FM-Directories can be used to index graphs of arbitrary topology, and provides a practical way of implementing an approximate (or full) Wheeler-graph-like index</a:t>
                </a:r>
              </a:p>
              <a:p>
                <a:r>
                  <a:rPr lang="en-GB" dirty="0"/>
                  <a:t>Constraint sets for rare prefixes could be “pruned” for faster index construction </a:t>
                </a:r>
              </a:p>
              <a:p>
                <a:r>
                  <a:rPr lang="en-GB" dirty="0"/>
                  <a:t>The worst case of “fork </a:t>
                </a:r>
                <a14:m>
                  <m:oMath xmlns:m="http://schemas.openxmlformats.org/officeDocument/2006/math">
                    <m:r>
                      <a:rPr lang="en-GB" b="0" i="1" smtClean="0">
                        <a:latin typeface="Cambria Math" panose="02040503050406030204" pitchFamily="18" charset="0"/>
                      </a:rPr>
                      <m:t>𝛿</m:t>
                    </m:r>
                  </m:oMath>
                </a14:m>
                <a:r>
                  <a:rPr lang="en-GB" dirty="0"/>
                  <a:t> times” happens only on pathological cases – in practice forking patterns may be much better</a:t>
                </a:r>
              </a:p>
              <a:p>
                <a:r>
                  <a:rPr lang="en-GB" dirty="0"/>
                  <a:t>The index can be constructed on existing string graphs without modification to the graph, and can be based off of FM-Index implementations (which are widely available)</a:t>
                </a:r>
              </a:p>
            </p:txBody>
          </p:sp>
        </mc:Choice>
        <mc:Fallback xmlns="">
          <p:sp>
            <p:nvSpPr>
              <p:cNvPr id="2" name="Espace réservé du contenu 1">
                <a:extLst>
                  <a:ext uri="{FF2B5EF4-FFF2-40B4-BE49-F238E27FC236}">
                    <a16:creationId xmlns:a16="http://schemas.microsoft.com/office/drawing/2014/main" id="{3C04D4F0-9F00-D043-B80F-52268AB0057D}"/>
                  </a:ext>
                </a:extLst>
              </p:cNvPr>
              <p:cNvSpPr>
                <a:spLocks noGrp="1" noRot="1" noChangeAspect="1" noMove="1" noResize="1" noEditPoints="1" noAdjustHandles="1" noChangeArrowheads="1" noChangeShapeType="1" noTextEdit="1"/>
              </p:cNvSpPr>
              <p:nvPr>
                <p:ph idx="1"/>
              </p:nvPr>
            </p:nvSpPr>
            <p:spPr>
              <a:blipFill>
                <a:blip r:embed="rId7"/>
                <a:stretch>
                  <a:fillRect t="-2703" b="-1982"/>
                </a:stretch>
              </a:blipFill>
            </p:spPr>
            <p:txBody>
              <a:bodyPr/>
              <a:lstStyle/>
              <a:p>
                <a:r>
                  <a:rPr lang="en-CH">
                    <a:noFill/>
                  </a:rPr>
                  <a:t> </a:t>
                </a:r>
              </a:p>
            </p:txBody>
          </p:sp>
        </mc:Fallback>
      </mc:AlternateContent>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904875" y="131032"/>
            <a:ext cx="7726363" cy="1072753"/>
          </a:xfrm>
        </p:spPr>
        <p:txBody>
          <a:bodyPr>
            <a:normAutofit/>
          </a:bodyPr>
          <a:lstStyle/>
          <a:p>
            <a:r>
              <a:rPr lang="fr-FR" dirty="0"/>
              <a:t>FM-Directories </a:t>
            </a:r>
            <a:r>
              <a:rPr lang="en-GB" dirty="0"/>
              <a:t>With Permutation: Remarks &amp; Summary</a:t>
            </a:r>
            <a:endParaRPr lang="fr-FR" dirty="0"/>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r>
              <a:rPr lang="fr-CH" dirty="0"/>
              <a:t>DCC 2023 - </a:t>
            </a:r>
            <a:r>
              <a:rPr lang="en-GB" b="0" i="0" dirty="0">
                <a:effectLst/>
                <a:latin typeface="Arial" panose="020B0604020202020204" pitchFamily="34" charset="0"/>
              </a:rPr>
              <a:t>FM-Directories: Extending the Burrows-Wheeler Transform</a:t>
            </a:r>
            <a:br>
              <a:rPr lang="en-GB" dirty="0"/>
            </a:br>
            <a:r>
              <a:rPr lang="en-GB" b="0" i="0" dirty="0">
                <a:effectLst/>
                <a:latin typeface="Arial" panose="020B0604020202020204" pitchFamily="34" charset="0"/>
              </a:rPr>
              <a:t>for String </a:t>
            </a:r>
            <a:r>
              <a:rPr lang="en-GB" b="0" i="0" dirty="0" err="1">
                <a:effectLst/>
                <a:latin typeface="Arial" panose="020B0604020202020204" pitchFamily="34" charset="0"/>
              </a:rPr>
              <a:t>Labeled</a:t>
            </a:r>
            <a:r>
              <a:rPr lang="en-GB" b="0" i="0" dirty="0">
                <a:effectLst/>
                <a:latin typeface="Arial" panose="020B0604020202020204" pitchFamily="34" charset="0"/>
              </a:rPr>
              <a:t> Vertex Graphs of (Almost) Arbitrary</a:t>
            </a:r>
            <a:br>
              <a:rPr lang="en-GB" dirty="0"/>
            </a:br>
            <a:r>
              <a:rPr lang="en-GB" b="0" i="0" dirty="0">
                <a:effectLst/>
                <a:latin typeface="Arial" panose="020B0604020202020204" pitchFamily="34" charset="0"/>
              </a:rPr>
              <a:t>Topology</a:t>
            </a:r>
            <a:endParaRPr lang="fr-FR" dirty="0"/>
          </a:p>
        </p:txBody>
      </p:sp>
      <p:sp>
        <p:nvSpPr>
          <p:cNvPr id="5" name="Espace réservé du pied de page 4">
            <a:extLst>
              <a:ext uri="{FF2B5EF4-FFF2-40B4-BE49-F238E27FC236}">
                <a16:creationId xmlns:a16="http://schemas.microsoft.com/office/drawing/2014/main" id="{EDD9CD81-F741-E34D-918B-879020443A81}"/>
              </a:ext>
            </a:extLst>
          </p:cNvPr>
          <p:cNvSpPr>
            <a:spLocks noGrp="1"/>
          </p:cNvSpPr>
          <p:nvPr>
            <p:ph type="ftr" sz="quarter" idx="11"/>
          </p:nvPr>
        </p:nvSpPr>
        <p:spPr/>
        <p:txBody>
          <a:bodyPr/>
          <a:lstStyle/>
          <a:p>
            <a:r>
              <a:rPr lang="fr-FR" dirty="0" err="1"/>
              <a:t>Unsal</a:t>
            </a:r>
            <a:r>
              <a:rPr lang="fr-FR" dirty="0"/>
              <a:t> </a:t>
            </a:r>
            <a:r>
              <a:rPr lang="fr-FR" dirty="0" err="1"/>
              <a:t>Ozturk</a:t>
            </a:r>
            <a:r>
              <a:rPr lang="fr-FR" dirty="0"/>
              <a:t> (EPFL) </a:t>
            </a:r>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17</a:t>
            </a:fld>
            <a:endParaRPr lang="fr-FR" dirty="0"/>
          </a:p>
        </p:txBody>
      </p:sp>
      <p:pic>
        <p:nvPicPr>
          <p:cNvPr id="8" name="Slide 17">
            <a:hlinkClick r:id="" action="ppaction://media"/>
            <a:extLst>
              <a:ext uri="{FF2B5EF4-FFF2-40B4-BE49-F238E27FC236}">
                <a16:creationId xmlns:a16="http://schemas.microsoft.com/office/drawing/2014/main" id="{07F932CE-43C1-621E-DD34-B5B6D3BDBDD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06400" y="4747260"/>
            <a:ext cx="406400" cy="406400"/>
          </a:xfrm>
          <a:prstGeom prst="rect">
            <a:avLst/>
          </a:prstGeom>
        </p:spPr>
      </p:pic>
      <p:pic>
        <p:nvPicPr>
          <p:cNvPr id="9" name="Audio 8">
            <a:hlinkClick r:id="" action="ppaction://media"/>
            <a:extLst>
              <a:ext uri="{FF2B5EF4-FFF2-40B4-BE49-F238E27FC236}">
                <a16:creationId xmlns:a16="http://schemas.microsoft.com/office/drawing/2014/main" id="{F0E14D3B-CBFC-B672-AA67-0D25B7DFBEB4}"/>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154277045"/>
      </p:ext>
    </p:extLst>
  </p:cSld>
  <p:clrMapOvr>
    <a:masterClrMapping/>
  </p:clrMapOvr>
  <mc:AlternateContent xmlns:mc="http://schemas.openxmlformats.org/markup-compatibility/2006">
    <mc:Choice xmlns:p14="http://schemas.microsoft.com/office/powerpoint/2010/main" Requires="p14">
      <p:transition spd="slow" p14:dur="2000" advTm="11505"/>
    </mc:Choice>
    <mc:Fallback>
      <p:transition spd="slow" advTm="11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183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8"/>
                </p:tgtEl>
              </p:cMediaNode>
            </p:audio>
            <p:audio isNarration="1">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extLst>
    <p:ext uri="{E180D4A7-C9FB-4DFB-919C-405C955672EB}">
      <p14:showEvtLst xmlns:p14="http://schemas.microsoft.com/office/powerpoint/2010/main">
        <p14:playEvt time="32" objId="8"/>
        <p14:stopEvt time="11505" objId="8"/>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rmAutofit/>
              </a:bodyPr>
              <a:lstStyle/>
              <a:p>
                <a:r>
                  <a:rPr lang="en-GB" sz="1400" dirty="0"/>
                  <a:t>[1] </a:t>
                </a:r>
                <a:r>
                  <a:rPr lang="en-GB" sz="1400" b="0" i="0" dirty="0">
                    <a:effectLst/>
                    <a:latin typeface="Arial" panose="020B0604020202020204" pitchFamily="34" charset="0"/>
                  </a:rPr>
                  <a:t>Travis </a:t>
                </a:r>
                <a:r>
                  <a:rPr lang="en-GB" sz="1400" b="0" i="0" dirty="0" err="1">
                    <a:effectLst/>
                    <a:latin typeface="Arial" panose="020B0604020202020204" pitchFamily="34" charset="0"/>
                  </a:rPr>
                  <a:t>Gagie</a:t>
                </a:r>
                <a:r>
                  <a:rPr lang="en-GB" sz="1400" b="0" i="0" dirty="0">
                    <a:effectLst/>
                    <a:latin typeface="Arial" panose="020B0604020202020204" pitchFamily="34" charset="0"/>
                  </a:rPr>
                  <a:t>, Giovanni Manzini, and </a:t>
                </a:r>
                <a:r>
                  <a:rPr lang="en-GB" sz="1400" b="0" i="0" dirty="0" err="1">
                    <a:effectLst/>
                    <a:latin typeface="Arial" panose="020B0604020202020204" pitchFamily="34" charset="0"/>
                  </a:rPr>
                  <a:t>Jouni</a:t>
                </a:r>
                <a:r>
                  <a:rPr lang="en-GB" sz="1400" b="0" i="0" dirty="0">
                    <a:effectLst/>
                    <a:latin typeface="Arial" panose="020B0604020202020204" pitchFamily="34" charset="0"/>
                  </a:rPr>
                  <a:t> </a:t>
                </a:r>
                <a:r>
                  <a:rPr lang="en-GB" sz="1400" b="0" i="0" dirty="0" err="1">
                    <a:effectLst/>
                    <a:latin typeface="Arial" panose="020B0604020202020204" pitchFamily="34" charset="0"/>
                  </a:rPr>
                  <a:t>Sirén</a:t>
                </a:r>
                <a:r>
                  <a:rPr lang="en-GB" sz="1400" b="0" i="0" dirty="0">
                    <a:effectLst/>
                    <a:latin typeface="Arial" panose="020B0604020202020204" pitchFamily="34" charset="0"/>
                  </a:rPr>
                  <a:t>, “Wheeler graphs: A Framework for </a:t>
                </a:r>
                <a:r>
                  <a:rPr lang="en-GB" sz="1400" dirty="0"/>
                  <a:t>BWT</a:t>
                </a:r>
                <a:r>
                  <a:rPr lang="en-GB" sz="1400" b="0" i="0" dirty="0">
                    <a:effectLst/>
                    <a:latin typeface="Arial" panose="020B0604020202020204" pitchFamily="34" charset="0"/>
                  </a:rPr>
                  <a:t>-Based </a:t>
                </a:r>
                <a:r>
                  <a:rPr lang="en-GB" sz="1400" dirty="0"/>
                  <a:t>D</a:t>
                </a:r>
                <a:r>
                  <a:rPr lang="en-GB" sz="1400" b="0" i="0" dirty="0">
                    <a:effectLst/>
                    <a:latin typeface="Arial" panose="020B0604020202020204" pitchFamily="34" charset="0"/>
                  </a:rPr>
                  <a:t>ata </a:t>
                </a:r>
                <a:r>
                  <a:rPr lang="en-GB" sz="1400" dirty="0"/>
                  <a:t>S</a:t>
                </a:r>
                <a:r>
                  <a:rPr lang="en-GB" sz="1400" b="0" i="0" dirty="0">
                    <a:effectLst/>
                    <a:latin typeface="Arial" panose="020B0604020202020204" pitchFamily="34" charset="0"/>
                  </a:rPr>
                  <a:t>tructures,” Theoretical Computer Science, vol. 698, pp. 67–78, 2017, Algorithms, Strings and Theoretical Approaches in the Big Data Era (In </a:t>
                </a:r>
                <a:r>
                  <a:rPr lang="en-GB" sz="1400" b="0" i="0" dirty="0" err="1">
                    <a:effectLst/>
                    <a:latin typeface="Arial" panose="020B0604020202020204" pitchFamily="34" charset="0"/>
                  </a:rPr>
                  <a:t>Honor</a:t>
                </a:r>
                <a:r>
                  <a:rPr lang="en-GB" sz="1400" b="0" i="0" dirty="0">
                    <a:effectLst/>
                    <a:latin typeface="Arial" panose="020B0604020202020204" pitchFamily="34" charset="0"/>
                  </a:rPr>
                  <a:t> of the 60th Birthday of Professor Raffaele Giancarlo)</a:t>
                </a:r>
              </a:p>
              <a:p>
                <a:r>
                  <a:rPr lang="en-GB" sz="1400" dirty="0"/>
                  <a:t>[2] Nicola </a:t>
                </a:r>
                <a:r>
                  <a:rPr lang="en-GB" sz="1400" dirty="0" err="1"/>
                  <a:t>Cotumaccio</a:t>
                </a:r>
                <a:r>
                  <a:rPr lang="en-GB" sz="1400" dirty="0"/>
                  <a:t>, “Graphs Can Be Succinctly Indexed for Pattern Matching in </a:t>
                </a:r>
                <a14:m>
                  <m:oMath xmlns:m="http://schemas.openxmlformats.org/officeDocument/2006/math">
                    <m:r>
                      <a:rPr lang="en-GB" sz="1400" b="0" i="1" smtClean="0">
                        <a:latin typeface="Cambria Math" panose="02040503050406030204" pitchFamily="18" charset="0"/>
                      </a:rPr>
                      <m:t>𝑂</m:t>
                    </m:r>
                    <m:r>
                      <a:rPr lang="en-GB" sz="1400" b="0" i="1" smtClean="0">
                        <a:latin typeface="Cambria Math" panose="02040503050406030204" pitchFamily="18" charset="0"/>
                      </a:rPr>
                      <m:t>(</m:t>
                    </m:r>
                    <m:sSup>
                      <m:sSupPr>
                        <m:ctrlPr>
                          <a:rPr lang="en-GB" sz="1400" b="0" i="1" smtClean="0">
                            <a:latin typeface="Cambria Math" panose="02040503050406030204" pitchFamily="18" charset="0"/>
                          </a:rPr>
                        </m:ctrlPr>
                      </m:sSupPr>
                      <m:e>
                        <m:d>
                          <m:dPr>
                            <m:begChr m:val="|"/>
                            <m:endChr m:val="|"/>
                            <m:ctrlPr>
                              <a:rPr lang="en-GB" sz="1400" b="0" i="1" smtClean="0">
                                <a:latin typeface="Cambria Math" panose="02040503050406030204" pitchFamily="18" charset="0"/>
                              </a:rPr>
                            </m:ctrlPr>
                          </m:dPr>
                          <m:e>
                            <m:r>
                              <a:rPr lang="en-GB" sz="1400" b="0" i="1" smtClean="0">
                                <a:latin typeface="Cambria Math" panose="02040503050406030204" pitchFamily="18" charset="0"/>
                              </a:rPr>
                              <m:t>𝐸</m:t>
                            </m:r>
                          </m:e>
                        </m:d>
                      </m:e>
                      <m:sup>
                        <m:r>
                          <a:rPr lang="en-GB" sz="1400" b="0" i="1" smtClean="0">
                            <a:latin typeface="Cambria Math" panose="02040503050406030204" pitchFamily="18" charset="0"/>
                          </a:rPr>
                          <m:t>2</m:t>
                        </m:r>
                      </m:sup>
                    </m:sSup>
                    <m:r>
                      <a:rPr lang="en-GB" sz="1400" b="0" i="1" smtClean="0">
                        <a:latin typeface="Cambria Math" panose="02040503050406030204" pitchFamily="18" charset="0"/>
                      </a:rPr>
                      <m:t>+</m:t>
                    </m:r>
                    <m:sSup>
                      <m:sSupPr>
                        <m:ctrlPr>
                          <a:rPr lang="en-GB" sz="1400" b="0" i="1" smtClean="0">
                            <a:latin typeface="Cambria Math" panose="02040503050406030204" pitchFamily="18" charset="0"/>
                          </a:rPr>
                        </m:ctrlPr>
                      </m:sSupPr>
                      <m:e>
                        <m:d>
                          <m:dPr>
                            <m:begChr m:val="|"/>
                            <m:endChr m:val="|"/>
                            <m:ctrlPr>
                              <a:rPr lang="en-GB" sz="1400" b="0" i="1" smtClean="0">
                                <a:latin typeface="Cambria Math" panose="02040503050406030204" pitchFamily="18" charset="0"/>
                              </a:rPr>
                            </m:ctrlPr>
                          </m:dPr>
                          <m:e>
                            <m:r>
                              <a:rPr lang="en-GB" sz="1400" b="0" i="1" smtClean="0">
                                <a:latin typeface="Cambria Math" panose="02040503050406030204" pitchFamily="18" charset="0"/>
                              </a:rPr>
                              <m:t>𝑉</m:t>
                            </m:r>
                          </m:e>
                        </m:d>
                      </m:e>
                      <m:sup>
                        <m:r>
                          <a:rPr lang="en-GB" sz="1400" b="0" i="1" smtClean="0">
                            <a:latin typeface="Cambria Math" panose="02040503050406030204" pitchFamily="18" charset="0"/>
                          </a:rPr>
                          <m:t>5/2</m:t>
                        </m:r>
                      </m:sup>
                    </m:sSup>
                    <m:r>
                      <a:rPr lang="en-GB" sz="1400" b="0" i="1" smtClean="0">
                        <a:latin typeface="Cambria Math" panose="02040503050406030204" pitchFamily="18" charset="0"/>
                      </a:rPr>
                      <m:t>)</m:t>
                    </m:r>
                  </m:oMath>
                </a14:m>
                <a:r>
                  <a:rPr lang="en-GB" sz="1400" dirty="0"/>
                  <a:t> time,” </a:t>
                </a:r>
                <a:r>
                  <a:rPr lang="en-GB" sz="1400" dirty="0" err="1"/>
                  <a:t>CoRR</a:t>
                </a:r>
                <a:r>
                  <a:rPr lang="en-GB" sz="1400" dirty="0"/>
                  <a:t>, vol. abs/2111.04595, 2021.</a:t>
                </a:r>
              </a:p>
              <a:p>
                <a:r>
                  <a:rPr lang="en-GB" sz="1400" dirty="0"/>
                  <a:t>[3] </a:t>
                </a:r>
                <a:r>
                  <a:rPr lang="en-GB" sz="1400" b="0" i="0" dirty="0">
                    <a:effectLst/>
                    <a:latin typeface="Arial" panose="020B0604020202020204" pitchFamily="34" charset="0"/>
                  </a:rPr>
                  <a:t>M. R. </a:t>
                </a:r>
                <a:r>
                  <a:rPr lang="en-GB" sz="1400" b="0" i="0" dirty="0" err="1">
                    <a:effectLst/>
                    <a:latin typeface="Arial" panose="020B0604020202020204" pitchFamily="34" charset="0"/>
                  </a:rPr>
                  <a:t>Garey</a:t>
                </a:r>
                <a:r>
                  <a:rPr lang="en-GB" sz="1400" b="0" i="0" dirty="0">
                    <a:effectLst/>
                    <a:latin typeface="Arial" panose="020B0604020202020204" pitchFamily="34" charset="0"/>
                  </a:rPr>
                  <a:t> and D. S. Johnson, Computers and Intractability: A Guide to the Theory</a:t>
                </a:r>
                <a:br>
                  <a:rPr lang="en-GB" sz="1400" dirty="0"/>
                </a:br>
                <a:r>
                  <a:rPr lang="en-GB" sz="1400" b="0" i="0" dirty="0">
                    <a:effectLst/>
                    <a:latin typeface="Arial" panose="020B0604020202020204" pitchFamily="34" charset="0"/>
                  </a:rPr>
                  <a:t>of NP-Completeness (Series of Books in the Mathematical Sciences), W. H. Freeman,</a:t>
                </a:r>
                <a:br>
                  <a:rPr lang="en-GB" sz="1400" dirty="0"/>
                </a:br>
                <a:r>
                  <a:rPr lang="en-GB" sz="1400" b="0" i="0" dirty="0">
                    <a:effectLst/>
                    <a:latin typeface="Arial" panose="020B0604020202020204" pitchFamily="34" charset="0"/>
                  </a:rPr>
                  <a:t>first edition </a:t>
                </a:r>
                <a:r>
                  <a:rPr lang="en-GB" sz="1400" b="0" i="0" dirty="0" err="1">
                    <a:effectLst/>
                    <a:latin typeface="Arial" panose="020B0604020202020204" pitchFamily="34" charset="0"/>
                  </a:rPr>
                  <a:t>edition</a:t>
                </a:r>
                <a:r>
                  <a:rPr lang="en-GB" sz="1400" b="0" i="0" dirty="0">
                    <a:effectLst/>
                    <a:latin typeface="Arial" panose="020B0604020202020204" pitchFamily="34" charset="0"/>
                  </a:rPr>
                  <a:t>, 1979.</a:t>
                </a:r>
              </a:p>
              <a:p>
                <a:r>
                  <a:rPr lang="en-GB" sz="1400" dirty="0"/>
                  <a:t>[4] </a:t>
                </a:r>
                <a:r>
                  <a:rPr lang="en-GB" sz="1400" b="0" i="0" dirty="0">
                    <a:effectLst/>
                    <a:latin typeface="Arial" panose="020B0604020202020204" pitchFamily="34" charset="0"/>
                  </a:rPr>
                  <a:t>Lawrence T. Kou, “Polynomial Complete </a:t>
                </a:r>
                <a:r>
                  <a:rPr lang="en-GB" sz="1400" dirty="0"/>
                  <a:t>C</a:t>
                </a:r>
                <a:r>
                  <a:rPr lang="en-GB" sz="1400" b="0" i="0" dirty="0">
                    <a:effectLst/>
                    <a:latin typeface="Arial" panose="020B0604020202020204" pitchFamily="34" charset="0"/>
                  </a:rPr>
                  <a:t>onsecutive </a:t>
                </a:r>
                <a:r>
                  <a:rPr lang="en-GB" sz="1400" dirty="0"/>
                  <a:t>I</a:t>
                </a:r>
                <a:r>
                  <a:rPr lang="en-GB" sz="1400" b="0" i="0" dirty="0">
                    <a:effectLst/>
                    <a:latin typeface="Arial" panose="020B0604020202020204" pitchFamily="34" charset="0"/>
                  </a:rPr>
                  <a:t>nformation </a:t>
                </a:r>
                <a:r>
                  <a:rPr lang="en-GB" sz="1400" dirty="0"/>
                  <a:t>R</a:t>
                </a:r>
                <a:r>
                  <a:rPr lang="en-GB" sz="1400" b="0" i="0" dirty="0">
                    <a:effectLst/>
                    <a:latin typeface="Arial" panose="020B0604020202020204" pitchFamily="34" charset="0"/>
                  </a:rPr>
                  <a:t>etrieval </a:t>
                </a:r>
                <a:r>
                  <a:rPr lang="en-GB" sz="1400" dirty="0"/>
                  <a:t>P</a:t>
                </a:r>
                <a:r>
                  <a:rPr lang="en-GB" sz="1400" b="0" i="0" dirty="0">
                    <a:effectLst/>
                    <a:latin typeface="Arial" panose="020B0604020202020204" pitchFamily="34" charset="0"/>
                  </a:rPr>
                  <a:t>roblems,”</a:t>
                </a:r>
                <a:br>
                  <a:rPr lang="en-GB" sz="1400" dirty="0"/>
                </a:br>
                <a:r>
                  <a:rPr lang="en-GB" sz="1400" b="0" i="0" dirty="0">
                    <a:effectLst/>
                    <a:latin typeface="Arial" panose="020B0604020202020204" pitchFamily="34" charset="0"/>
                  </a:rPr>
                  <a:t>SIAM J. </a:t>
                </a:r>
                <a:r>
                  <a:rPr lang="en-GB" sz="1400" b="0" i="0" dirty="0" err="1">
                    <a:effectLst/>
                    <a:latin typeface="Arial" panose="020B0604020202020204" pitchFamily="34" charset="0"/>
                  </a:rPr>
                  <a:t>Comput</a:t>
                </a:r>
                <a:r>
                  <a:rPr lang="en-GB" sz="1400" b="0" i="0" dirty="0">
                    <a:effectLst/>
                    <a:latin typeface="Arial" panose="020B0604020202020204" pitchFamily="34" charset="0"/>
                  </a:rPr>
                  <a:t>., vol. 6, pp. 67–75, 1977.</a:t>
                </a:r>
              </a:p>
              <a:p>
                <a:r>
                  <a:rPr lang="en-GB" sz="1400" dirty="0"/>
                  <a:t>[5] Salim Haddadi and </a:t>
                </a:r>
                <a:r>
                  <a:rPr lang="en-GB" sz="1400" dirty="0" err="1"/>
                  <a:t>Zoubir</a:t>
                </a:r>
                <a:r>
                  <a:rPr lang="en-GB" sz="1400" dirty="0"/>
                  <a:t> </a:t>
                </a:r>
                <a:r>
                  <a:rPr lang="en-GB" sz="1400" dirty="0" err="1"/>
                  <a:t>Layouni</a:t>
                </a:r>
                <a:r>
                  <a:rPr lang="en-GB" sz="1400" dirty="0"/>
                  <a:t>, “Consecutive Block Minimization is 1.5-</a:t>
                </a:r>
                <a:br>
                  <a:rPr lang="en-GB" sz="1400" dirty="0"/>
                </a:br>
                <a:r>
                  <a:rPr lang="en-GB" sz="1400" dirty="0" err="1"/>
                  <a:t>Approximable</a:t>
                </a:r>
                <a:r>
                  <a:rPr lang="en-GB" sz="1400" dirty="0"/>
                  <a:t>,” Information Processing Letters, vol. 108, no. 3, pp. 132–135, 2008.</a:t>
                </a:r>
              </a:p>
              <a:p>
                <a:endParaRPr lang="en-GB" sz="1400" dirty="0"/>
              </a:p>
            </p:txBody>
          </p:sp>
        </mc:Choice>
        <mc:Fallback xmlns="">
          <p:sp>
            <p:nvSpPr>
              <p:cNvPr id="2" name="Espace réservé du contenu 1">
                <a:extLst>
                  <a:ext uri="{FF2B5EF4-FFF2-40B4-BE49-F238E27FC236}">
                    <a16:creationId xmlns:a16="http://schemas.microsoft.com/office/drawing/2014/main" id="{3C04D4F0-9F00-D043-B80F-52268AB0057D}"/>
                  </a:ext>
                </a:extLst>
              </p:cNvPr>
              <p:cNvSpPr>
                <a:spLocks noGrp="1" noRot="1" noChangeAspect="1" noMove="1" noResize="1" noEditPoints="1" noAdjustHandles="1" noChangeArrowheads="1" noChangeShapeType="1" noTextEdit="1"/>
              </p:cNvSpPr>
              <p:nvPr>
                <p:ph idx="1"/>
              </p:nvPr>
            </p:nvSpPr>
            <p:spPr>
              <a:blipFill>
                <a:blip r:embed="rId7"/>
                <a:stretch>
                  <a:fillRect t="-901"/>
                </a:stretch>
              </a:blipFill>
            </p:spPr>
            <p:txBody>
              <a:bodyPr/>
              <a:lstStyle/>
              <a:p>
                <a:r>
                  <a:rPr lang="en-CH">
                    <a:noFill/>
                  </a:rPr>
                  <a:t> </a:t>
                </a:r>
              </a:p>
            </p:txBody>
          </p:sp>
        </mc:Fallback>
      </mc:AlternateContent>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904875" y="131032"/>
            <a:ext cx="7726363" cy="1072753"/>
          </a:xfrm>
        </p:spPr>
        <p:txBody>
          <a:bodyPr>
            <a:normAutofit/>
          </a:bodyPr>
          <a:lstStyle/>
          <a:p>
            <a:r>
              <a:rPr lang="en-GB" dirty="0"/>
              <a:t>References</a:t>
            </a:r>
            <a:endParaRPr lang="fr-FR" dirty="0"/>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r>
              <a:rPr lang="fr-CH" dirty="0"/>
              <a:t>DCC 2023 - </a:t>
            </a:r>
            <a:r>
              <a:rPr lang="en-GB" b="0" i="0" dirty="0">
                <a:effectLst/>
                <a:latin typeface="Arial" panose="020B0604020202020204" pitchFamily="34" charset="0"/>
              </a:rPr>
              <a:t>FM-Directories: Extending the Burrows-Wheeler Transform</a:t>
            </a:r>
            <a:br>
              <a:rPr lang="en-GB" dirty="0"/>
            </a:br>
            <a:r>
              <a:rPr lang="en-GB" b="0" i="0" dirty="0">
                <a:effectLst/>
                <a:latin typeface="Arial" panose="020B0604020202020204" pitchFamily="34" charset="0"/>
              </a:rPr>
              <a:t>for String </a:t>
            </a:r>
            <a:r>
              <a:rPr lang="en-GB" b="0" i="0" dirty="0" err="1">
                <a:effectLst/>
                <a:latin typeface="Arial" panose="020B0604020202020204" pitchFamily="34" charset="0"/>
              </a:rPr>
              <a:t>Labeled</a:t>
            </a:r>
            <a:r>
              <a:rPr lang="en-GB" b="0" i="0" dirty="0">
                <a:effectLst/>
                <a:latin typeface="Arial" panose="020B0604020202020204" pitchFamily="34" charset="0"/>
              </a:rPr>
              <a:t> Vertex Graphs of (Almost) Arbitrary</a:t>
            </a:r>
            <a:br>
              <a:rPr lang="en-GB" dirty="0"/>
            </a:br>
            <a:r>
              <a:rPr lang="en-GB" b="0" i="0" dirty="0">
                <a:effectLst/>
                <a:latin typeface="Arial" panose="020B0604020202020204" pitchFamily="34" charset="0"/>
              </a:rPr>
              <a:t>Topology</a:t>
            </a:r>
            <a:endParaRPr lang="fr-FR" dirty="0"/>
          </a:p>
        </p:txBody>
      </p:sp>
      <p:sp>
        <p:nvSpPr>
          <p:cNvPr id="5" name="Espace réservé du pied de page 4">
            <a:extLst>
              <a:ext uri="{FF2B5EF4-FFF2-40B4-BE49-F238E27FC236}">
                <a16:creationId xmlns:a16="http://schemas.microsoft.com/office/drawing/2014/main" id="{EDD9CD81-F741-E34D-918B-879020443A81}"/>
              </a:ext>
            </a:extLst>
          </p:cNvPr>
          <p:cNvSpPr>
            <a:spLocks noGrp="1"/>
          </p:cNvSpPr>
          <p:nvPr>
            <p:ph type="ftr" sz="quarter" idx="11"/>
          </p:nvPr>
        </p:nvSpPr>
        <p:spPr/>
        <p:txBody>
          <a:bodyPr/>
          <a:lstStyle/>
          <a:p>
            <a:r>
              <a:rPr lang="fr-FR" dirty="0" err="1"/>
              <a:t>Unsal</a:t>
            </a:r>
            <a:r>
              <a:rPr lang="fr-FR" dirty="0"/>
              <a:t> </a:t>
            </a:r>
            <a:r>
              <a:rPr lang="fr-FR" dirty="0" err="1"/>
              <a:t>Ozturk</a:t>
            </a:r>
            <a:r>
              <a:rPr lang="fr-FR" dirty="0"/>
              <a:t> (EPFL) </a:t>
            </a:r>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18</a:t>
            </a:fld>
            <a:endParaRPr lang="fr-FR" dirty="0"/>
          </a:p>
        </p:txBody>
      </p:sp>
      <p:pic>
        <p:nvPicPr>
          <p:cNvPr id="8" name="Slide 18">
            <a:hlinkClick r:id="" action="ppaction://media"/>
            <a:extLst>
              <a:ext uri="{FF2B5EF4-FFF2-40B4-BE49-F238E27FC236}">
                <a16:creationId xmlns:a16="http://schemas.microsoft.com/office/drawing/2014/main" id="{9A608E8E-5D2F-4606-1EB6-5240135F645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06400" y="4707164"/>
            <a:ext cx="406400" cy="406400"/>
          </a:xfrm>
          <a:prstGeom prst="rect">
            <a:avLst/>
          </a:prstGeom>
        </p:spPr>
      </p:pic>
      <p:pic>
        <p:nvPicPr>
          <p:cNvPr id="9" name="Audio 8">
            <a:hlinkClick r:id="" action="ppaction://media"/>
            <a:extLst>
              <a:ext uri="{FF2B5EF4-FFF2-40B4-BE49-F238E27FC236}">
                <a16:creationId xmlns:a16="http://schemas.microsoft.com/office/drawing/2014/main" id="{F4A49A81-C959-EDCB-A9AD-B94A340A713B}"/>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3058259095"/>
      </p:ext>
    </p:extLst>
  </p:cSld>
  <p:clrMapOvr>
    <a:masterClrMapping/>
  </p:clrMapOvr>
  <mc:AlternateContent xmlns:mc="http://schemas.openxmlformats.org/markup-compatibility/2006">
    <mc:Choice xmlns:p14="http://schemas.microsoft.com/office/powerpoint/2010/main" Requires="p14">
      <p:transition spd="slow" p14:dur="2000" advTm="8995"/>
    </mc:Choice>
    <mc:Fallback>
      <p:transition spd="slow" advTm="89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999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8"/>
                </p:tgtEl>
              </p:cMediaNode>
            </p:audio>
            <p:audio isNarration="1">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extLst>
    <p:ext uri="{E180D4A7-C9FB-4DFB-919C-405C955672EB}">
      <p14:showEvtLst xmlns:p14="http://schemas.microsoft.com/office/powerpoint/2010/main">
        <p14:playEvt time="42" objId="8"/>
        <p14:stopEvt time="8995" objId="8"/>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lstStyle/>
              <a:p>
                <a:r>
                  <a:rPr lang="fr-FR" dirty="0"/>
                  <a:t>A string graph </a:t>
                </a:r>
                <a:r>
                  <a:rPr lang="en-GB" dirty="0"/>
                  <a:t>is</a:t>
                </a:r>
                <a:r>
                  <a:rPr lang="fr-FR" dirty="0"/>
                  <a:t> </a:t>
                </a:r>
                <a:r>
                  <a:rPr lang="fr-FR" dirty="0" err="1"/>
                  <a:t>defined</a:t>
                </a:r>
                <a:r>
                  <a:rPr lang="fr-FR" dirty="0"/>
                  <a:t> as a directed string-labeled graph </a:t>
                </a:r>
                <a14:m>
                  <m:oMath xmlns:m="http://schemas.openxmlformats.org/officeDocument/2006/math">
                    <m:r>
                      <a:rPr lang="en-GB" b="0" i="1" smtClean="0">
                        <a:latin typeface="Cambria Math" panose="02040503050406030204" pitchFamily="18" charset="0"/>
                      </a:rPr>
                      <m:t>𝐺</m:t>
                    </m:r>
                    <m:d>
                      <m:dPr>
                        <m:ctrlPr>
                          <a:rPr lang="en-GB" b="0" i="1" smtClean="0">
                            <a:latin typeface="Cambria Math" panose="02040503050406030204" pitchFamily="18" charset="0"/>
                          </a:rPr>
                        </m:ctrlPr>
                      </m:dPr>
                      <m:e>
                        <m:r>
                          <a:rPr lang="en-GB" b="0" i="1" smtClean="0">
                            <a:latin typeface="Cambria Math" panose="02040503050406030204" pitchFamily="18" charset="0"/>
                          </a:rPr>
                          <m:t>𝑉</m:t>
                        </m:r>
                        <m:r>
                          <a:rPr lang="en-GB" b="0" i="1" smtClean="0">
                            <a:latin typeface="Cambria Math" panose="02040503050406030204" pitchFamily="18" charset="0"/>
                          </a:rPr>
                          <m:t>,</m:t>
                        </m:r>
                        <m:r>
                          <a:rPr lang="en-GB" b="0" i="1" smtClean="0">
                            <a:latin typeface="Cambria Math" panose="02040503050406030204" pitchFamily="18" charset="0"/>
                          </a:rPr>
                          <m:t>𝐸</m:t>
                        </m:r>
                        <m:r>
                          <a:rPr lang="en-GB" b="0" i="1" smtClean="0">
                            <a:latin typeface="Cambria Math" panose="02040503050406030204" pitchFamily="18" charset="0"/>
                          </a:rPr>
                          <m:t>,</m:t>
                        </m:r>
                        <m:r>
                          <a:rPr lang="en-GB" b="0" i="1" smtClean="0">
                            <a:latin typeface="Cambria Math" panose="02040503050406030204" pitchFamily="18" charset="0"/>
                          </a:rPr>
                          <m:t>𝑁</m:t>
                        </m:r>
                      </m:e>
                    </m:d>
                  </m:oMath>
                </a14:m>
                <a:r>
                  <a:rPr lang="fr-FR" dirty="0"/>
                  <a:t> </a:t>
                </a:r>
                <a:r>
                  <a:rPr lang="en-GB" dirty="0"/>
                  <a:t>where</a:t>
                </a:r>
                <a:r>
                  <a:rPr lang="fr-FR" dirty="0"/>
                  <a:t> </a:t>
                </a:r>
                <a14:m>
                  <m:oMath xmlns:m="http://schemas.openxmlformats.org/officeDocument/2006/math">
                    <m:r>
                      <a:rPr lang="en-GB" b="0" i="1" smtClean="0">
                        <a:latin typeface="Cambria Math" panose="02040503050406030204" pitchFamily="18" charset="0"/>
                      </a:rPr>
                      <m:t>𝑉</m:t>
                    </m:r>
                  </m:oMath>
                </a14:m>
                <a:r>
                  <a:rPr lang="fr-FR" dirty="0"/>
                  <a:t> </a:t>
                </a:r>
                <a:r>
                  <a:rPr lang="fr-FR" dirty="0" err="1"/>
                  <a:t>is</a:t>
                </a:r>
                <a:r>
                  <a:rPr lang="fr-FR" dirty="0"/>
                  <a:t> the set of </a:t>
                </a:r>
                <a:r>
                  <a:rPr lang="fr-FR" dirty="0" err="1"/>
                  <a:t>vertices</a:t>
                </a:r>
                <a:r>
                  <a:rPr lang="fr-FR" dirty="0"/>
                  <a:t>, </a:t>
                </a:r>
                <a14:m>
                  <m:oMath xmlns:m="http://schemas.openxmlformats.org/officeDocument/2006/math">
                    <m:r>
                      <a:rPr lang="en-GB" b="0" i="1" smtClean="0">
                        <a:latin typeface="Cambria Math" panose="02040503050406030204" pitchFamily="18" charset="0"/>
                      </a:rPr>
                      <m:t>𝐸</m:t>
                    </m:r>
                  </m:oMath>
                </a14:m>
                <a:r>
                  <a:rPr lang="fr-FR" dirty="0"/>
                  <a:t> </a:t>
                </a:r>
                <a:r>
                  <a:rPr lang="fr-FR" dirty="0" err="1"/>
                  <a:t>is</a:t>
                </a:r>
                <a:r>
                  <a:rPr lang="fr-FR" dirty="0"/>
                  <a:t> the set of </a:t>
                </a:r>
                <a:r>
                  <a:rPr lang="fr-FR" dirty="0" err="1"/>
                  <a:t>edges</a:t>
                </a:r>
                <a:r>
                  <a:rPr lang="fr-FR" dirty="0"/>
                  <a:t>, and </a:t>
                </a:r>
                <a14:m>
                  <m:oMath xmlns:m="http://schemas.openxmlformats.org/officeDocument/2006/math">
                    <m:r>
                      <a:rPr lang="en-GB" b="0" i="1" smtClean="0">
                        <a:latin typeface="Cambria Math" panose="02040503050406030204" pitchFamily="18" charset="0"/>
                      </a:rPr>
                      <m:t>𝑁</m:t>
                    </m:r>
                  </m:oMath>
                </a14:m>
                <a:r>
                  <a:rPr lang="fr-FR" dirty="0"/>
                  <a:t> </a:t>
                </a:r>
                <a:r>
                  <a:rPr lang="fr-FR" dirty="0" err="1"/>
                  <a:t>is</a:t>
                </a:r>
                <a:r>
                  <a:rPr lang="fr-FR" dirty="0"/>
                  <a:t> a set of strings over an alphabet </a:t>
                </a:r>
                <a14:m>
                  <m:oMath xmlns:m="http://schemas.openxmlformats.org/officeDocument/2006/math">
                    <m:r>
                      <m:rPr>
                        <m:sty m:val="p"/>
                      </m:rPr>
                      <a:rPr lang="en-GB" b="0" i="0" smtClean="0">
                        <a:latin typeface="Cambria Math" panose="02040503050406030204" pitchFamily="18" charset="0"/>
                      </a:rPr>
                      <m:t>Σ</m:t>
                    </m:r>
                  </m:oMath>
                </a14:m>
                <a:r>
                  <a:rPr lang="fr-FR" dirty="0"/>
                  <a:t> </a:t>
                </a:r>
                <a:r>
                  <a:rPr lang="fr-FR" dirty="0" err="1"/>
                  <a:t>where</a:t>
                </a:r>
                <a:r>
                  <a:rPr lang="fr-FR" dirty="0"/>
                  <a:t> </a:t>
                </a:r>
                <a:r>
                  <a:rPr lang="fr-FR" dirty="0" err="1"/>
                  <a:t>each</a:t>
                </a:r>
                <a:r>
                  <a:rPr lang="fr-FR" dirty="0"/>
                  <a:t> string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𝑁</m:t>
                        </m:r>
                      </m:e>
                      <m:sub>
                        <m:r>
                          <a:rPr lang="en-GB" b="0" i="1" smtClean="0">
                            <a:latin typeface="Cambria Math" panose="02040503050406030204" pitchFamily="18" charset="0"/>
                          </a:rPr>
                          <m:t>𝑖</m:t>
                        </m:r>
                      </m:sub>
                    </m:sSub>
                    <m:r>
                      <a:rPr lang="en-GB" b="0" i="1" smtClean="0">
                        <a:latin typeface="Cambria Math" panose="02040503050406030204" pitchFamily="18" charset="0"/>
                      </a:rPr>
                      <m:t>∈</m:t>
                    </m:r>
                    <m:r>
                      <a:rPr lang="en-GB" b="0" i="1" smtClean="0">
                        <a:latin typeface="Cambria Math" panose="02040503050406030204" pitchFamily="18" charset="0"/>
                      </a:rPr>
                      <m:t>𝑁</m:t>
                    </m:r>
                  </m:oMath>
                </a14:m>
                <a:r>
                  <a:rPr lang="fr-FR" dirty="0"/>
                  <a:t> </a:t>
                </a:r>
                <a:r>
                  <a:rPr lang="fr-FR" dirty="0" err="1"/>
                  <a:t>is</a:t>
                </a:r>
                <a:r>
                  <a:rPr lang="fr-FR" dirty="0"/>
                  <a:t> </a:t>
                </a:r>
                <a:r>
                  <a:rPr lang="fr-FR" dirty="0" err="1"/>
                  <a:t>associated</a:t>
                </a:r>
                <a:r>
                  <a:rPr lang="fr-FR" dirty="0"/>
                  <a:t> </a:t>
                </a:r>
                <a:r>
                  <a:rPr lang="fr-FR" dirty="0" err="1"/>
                  <a:t>with</a:t>
                </a:r>
                <a:r>
                  <a:rPr lang="fr-FR" dirty="0"/>
                  <a:t> a vertex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𝑉</m:t>
                        </m:r>
                      </m:e>
                      <m:sub>
                        <m:r>
                          <a:rPr lang="en-GB" b="0" i="1" smtClean="0">
                            <a:latin typeface="Cambria Math" panose="02040503050406030204" pitchFamily="18" charset="0"/>
                          </a:rPr>
                          <m:t>𝑖</m:t>
                        </m:r>
                      </m:sub>
                    </m:sSub>
                    <m:r>
                      <a:rPr lang="en-GB" b="0" i="1" smtClean="0">
                        <a:latin typeface="Cambria Math" panose="02040503050406030204" pitchFamily="18" charset="0"/>
                      </a:rPr>
                      <m:t>∈</m:t>
                    </m:r>
                    <m:r>
                      <a:rPr lang="en-GB" b="0" i="1" smtClean="0">
                        <a:latin typeface="Cambria Math" panose="02040503050406030204" pitchFamily="18" charset="0"/>
                      </a:rPr>
                      <m:t>𝑉</m:t>
                    </m:r>
                  </m:oMath>
                </a14:m>
                <a:endParaRPr lang="fr-FR" dirty="0"/>
              </a:p>
              <a:p>
                <a:r>
                  <a:rPr lang="fr-FR" dirty="0"/>
                  <a:t>An index </a:t>
                </a:r>
                <a14:m>
                  <m:oMath xmlns:m="http://schemas.openxmlformats.org/officeDocument/2006/math">
                    <m:r>
                      <a:rPr lang="en-GB" b="0" i="1" smtClean="0">
                        <a:latin typeface="Cambria Math" panose="02040503050406030204" pitchFamily="18" charset="0"/>
                      </a:rPr>
                      <m:t>𝐷</m:t>
                    </m:r>
                    <m:r>
                      <a:rPr lang="en-GB" b="0" i="1" smtClean="0">
                        <a:latin typeface="Cambria Math" panose="02040503050406030204" pitchFamily="18" charset="0"/>
                      </a:rPr>
                      <m:t>:</m:t>
                    </m:r>
                    <m:r>
                      <a:rPr lang="en-GB" b="0" i="1" smtClean="0">
                        <a:latin typeface="Cambria Math" panose="02040503050406030204" pitchFamily="18" charset="0"/>
                      </a:rPr>
                      <m:t>𝐺</m:t>
                    </m:r>
                    <m:r>
                      <a:rPr lang="en-GB" b="0" i="1" smtClean="0">
                        <a:latin typeface="Cambria Math" panose="02040503050406030204" pitchFamily="18" charset="0"/>
                      </a:rPr>
                      <m:t>×</m:t>
                    </m:r>
                    <m:r>
                      <a:rPr lang="en-GB" b="0" i="1" smtClean="0">
                        <a:latin typeface="Cambria Math" panose="02040503050406030204" pitchFamily="18" charset="0"/>
                      </a:rPr>
                      <m:t>𝑆</m:t>
                    </m:r>
                    <m:r>
                      <a:rPr lang="en-GB" b="0" i="1" smtClean="0">
                        <a:latin typeface="Cambria Math" panose="02040503050406030204" pitchFamily="18" charset="0"/>
                      </a:rPr>
                      <m:t>→</m:t>
                    </m:r>
                    <m:sSup>
                      <m:sSupPr>
                        <m:ctrlPr>
                          <a:rPr lang="en-GB" b="0" i="1" smtClean="0">
                            <a:latin typeface="Cambria Math" panose="02040503050406030204" pitchFamily="18" charset="0"/>
                          </a:rPr>
                        </m:ctrlPr>
                      </m:sSupPr>
                      <m:e>
                        <m:r>
                          <a:rPr lang="en-GB" b="0" i="1" smtClean="0">
                            <a:latin typeface="Cambria Math" panose="02040503050406030204" pitchFamily="18" charset="0"/>
                          </a:rPr>
                          <m:t>𝑉</m:t>
                        </m:r>
                      </m:e>
                      <m:sup>
                        <m:r>
                          <a:rPr lang="en-GB" b="0" i="1" smtClean="0">
                            <a:latin typeface="Cambria Math" panose="02040503050406030204" pitchFamily="18" charset="0"/>
                          </a:rPr>
                          <m:t>∗</m:t>
                        </m:r>
                      </m:sup>
                    </m:sSup>
                  </m:oMath>
                </a14:m>
                <a:r>
                  <a:rPr lang="fr-FR" dirty="0"/>
                  <a:t> on </a:t>
                </a:r>
                <a:r>
                  <a:rPr lang="fr-FR" dirty="0" err="1"/>
                  <a:t>this</a:t>
                </a:r>
                <a:r>
                  <a:rPr lang="fr-FR" dirty="0"/>
                  <a:t> graph </a:t>
                </a:r>
                <a:r>
                  <a:rPr lang="fr-FR" dirty="0" err="1"/>
                  <a:t>takes</a:t>
                </a:r>
                <a:r>
                  <a:rPr lang="fr-FR" dirty="0"/>
                  <a:t> in a </a:t>
                </a:r>
                <a:r>
                  <a:rPr lang="fr-FR" dirty="0" err="1"/>
                  <a:t>query</a:t>
                </a:r>
                <a:r>
                  <a:rPr lang="fr-FR" dirty="0"/>
                  <a:t> string </a:t>
                </a:r>
                <a14:m>
                  <m:oMath xmlns:m="http://schemas.openxmlformats.org/officeDocument/2006/math">
                    <m:r>
                      <a:rPr lang="en-GB" b="0" i="1" smtClean="0">
                        <a:latin typeface="Cambria Math" panose="02040503050406030204" pitchFamily="18" charset="0"/>
                      </a:rPr>
                      <m:t>𝑄</m:t>
                    </m:r>
                    <m:r>
                      <a:rPr lang="en-GB" b="0" i="1" smtClean="0">
                        <a:latin typeface="Cambria Math" panose="02040503050406030204" pitchFamily="18" charset="0"/>
                      </a:rPr>
                      <m:t>∈</m:t>
                    </m:r>
                    <m:r>
                      <a:rPr lang="en-GB" b="0" i="1" smtClean="0">
                        <a:latin typeface="Cambria Math" panose="02040503050406030204" pitchFamily="18" charset="0"/>
                      </a:rPr>
                      <m:t>𝑆</m:t>
                    </m:r>
                  </m:oMath>
                </a14:m>
                <a:r>
                  <a:rPr lang="fr-FR" dirty="0"/>
                  <a:t> and </a:t>
                </a:r>
                <a:r>
                  <a:rPr lang="fr-FR" dirty="0" err="1"/>
                  <a:t>returns</a:t>
                </a:r>
                <a:r>
                  <a:rPr lang="fr-FR" dirty="0"/>
                  <a:t> a minimal </a:t>
                </a:r>
                <a:r>
                  <a:rPr lang="fr-FR" dirty="0" err="1"/>
                  <a:t>ordered</a:t>
                </a:r>
                <a:r>
                  <a:rPr lang="fr-FR" dirty="0"/>
                  <a:t> </a:t>
                </a:r>
                <a:r>
                  <a:rPr lang="fr-FR" dirty="0" err="1"/>
                  <a:t>list</a:t>
                </a:r>
                <a:r>
                  <a:rPr lang="fr-FR" dirty="0"/>
                  <a:t> of </a:t>
                </a:r>
                <a:r>
                  <a:rPr lang="fr-FR" dirty="0" err="1"/>
                  <a:t>vertices</a:t>
                </a:r>
                <a:r>
                  <a:rPr lang="fr-FR" dirty="0"/>
                  <a:t>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𝑉</m:t>
                        </m:r>
                      </m:e>
                      <m:sub>
                        <m:sSub>
                          <m:sSubPr>
                            <m:ctrlPr>
                              <a:rPr lang="en-GB" b="0" i="1" smtClean="0">
                                <a:latin typeface="Cambria Math" panose="02040503050406030204" pitchFamily="18" charset="0"/>
                              </a:rPr>
                            </m:ctrlPr>
                          </m:sSubPr>
                          <m:e>
                            <m:r>
                              <a:rPr lang="en-GB" b="0" i="1" smtClean="0">
                                <a:latin typeface="Cambria Math" panose="02040503050406030204" pitchFamily="18" charset="0"/>
                              </a:rPr>
                              <m:t>𝑗</m:t>
                            </m:r>
                          </m:e>
                          <m:sub>
                            <m:r>
                              <a:rPr lang="en-GB" b="0" i="1" smtClean="0">
                                <a:latin typeface="Cambria Math" panose="02040503050406030204" pitchFamily="18" charset="0"/>
                              </a:rPr>
                              <m:t>1</m:t>
                            </m:r>
                          </m:sub>
                        </m:sSub>
                      </m:sub>
                    </m:sSub>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𝑉</m:t>
                        </m:r>
                      </m:e>
                      <m:sub>
                        <m:sSub>
                          <m:sSubPr>
                            <m:ctrlPr>
                              <a:rPr lang="en-GB" b="0" i="1" smtClean="0">
                                <a:latin typeface="Cambria Math" panose="02040503050406030204" pitchFamily="18" charset="0"/>
                              </a:rPr>
                            </m:ctrlPr>
                          </m:sSubPr>
                          <m:e>
                            <m:r>
                              <a:rPr lang="en-GB" b="0" i="1" smtClean="0">
                                <a:latin typeface="Cambria Math" panose="02040503050406030204" pitchFamily="18" charset="0"/>
                              </a:rPr>
                              <m:t>𝑗</m:t>
                            </m:r>
                          </m:e>
                          <m:sub>
                            <m:r>
                              <a:rPr lang="en-GB" b="0" i="1" smtClean="0">
                                <a:latin typeface="Cambria Math" panose="02040503050406030204" pitchFamily="18" charset="0"/>
                              </a:rPr>
                              <m:t>𝑘</m:t>
                            </m:r>
                          </m:sub>
                        </m:sSub>
                      </m:sub>
                    </m:sSub>
                  </m:oMath>
                </a14:m>
                <a:r>
                  <a:rPr lang="fr-FR" dirty="0"/>
                  <a:t> </a:t>
                </a:r>
                <a:r>
                  <a:rPr lang="fr-FR" dirty="0" err="1"/>
                  <a:t>such</a:t>
                </a:r>
                <a:r>
                  <a:rPr lang="fr-FR" dirty="0"/>
                  <a:t> </a:t>
                </a:r>
                <a:r>
                  <a:rPr lang="fr-FR" dirty="0" err="1"/>
                  <a:t>that</a:t>
                </a:r>
                <a:r>
                  <a:rPr lang="fr-FR" dirty="0"/>
                  <a:t> the </a:t>
                </a:r>
                <a:r>
                  <a:rPr lang="fr-FR" dirty="0" err="1"/>
                  <a:t>concatenation</a:t>
                </a:r>
                <a:r>
                  <a:rPr lang="fr-FR" dirty="0"/>
                  <a:t> of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𝑁</m:t>
                        </m:r>
                      </m:e>
                      <m:sub>
                        <m:sSub>
                          <m:sSubPr>
                            <m:ctrlPr>
                              <a:rPr lang="en-GB" b="0" i="1" smtClean="0">
                                <a:latin typeface="Cambria Math" panose="02040503050406030204" pitchFamily="18" charset="0"/>
                              </a:rPr>
                            </m:ctrlPr>
                          </m:sSubPr>
                          <m:e>
                            <m:r>
                              <a:rPr lang="en-GB" b="0" i="1" smtClean="0">
                                <a:latin typeface="Cambria Math" panose="02040503050406030204" pitchFamily="18" charset="0"/>
                              </a:rPr>
                              <m:t>𝑗</m:t>
                            </m:r>
                          </m:e>
                          <m:sub>
                            <m:r>
                              <a:rPr lang="en-GB" b="0" i="1" smtClean="0">
                                <a:latin typeface="Cambria Math" panose="02040503050406030204" pitchFamily="18" charset="0"/>
                              </a:rPr>
                              <m:t>1</m:t>
                            </m:r>
                          </m:sub>
                        </m:sSub>
                      </m:sub>
                    </m:sSub>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𝑁</m:t>
                        </m:r>
                      </m:e>
                      <m:sub>
                        <m:sSub>
                          <m:sSubPr>
                            <m:ctrlPr>
                              <a:rPr lang="en-GB" b="0" i="1" smtClean="0">
                                <a:latin typeface="Cambria Math" panose="02040503050406030204" pitchFamily="18" charset="0"/>
                              </a:rPr>
                            </m:ctrlPr>
                          </m:sSubPr>
                          <m:e>
                            <m:r>
                              <a:rPr lang="en-GB" b="0" i="1" smtClean="0">
                                <a:latin typeface="Cambria Math" panose="02040503050406030204" pitchFamily="18" charset="0"/>
                              </a:rPr>
                              <m:t>𝑗</m:t>
                            </m:r>
                          </m:e>
                          <m:sub>
                            <m:r>
                              <a:rPr lang="en-GB" b="0" i="1" smtClean="0">
                                <a:latin typeface="Cambria Math" panose="02040503050406030204" pitchFamily="18" charset="0"/>
                              </a:rPr>
                              <m:t>𝑘</m:t>
                            </m:r>
                          </m:sub>
                        </m:sSub>
                      </m:sub>
                    </m:sSub>
                  </m:oMath>
                </a14:m>
                <a:r>
                  <a:rPr lang="fr-FR" dirty="0"/>
                  <a:t> </a:t>
                </a:r>
                <a:r>
                  <a:rPr lang="fr-FR" dirty="0" err="1"/>
                  <a:t>contains</a:t>
                </a:r>
                <a:r>
                  <a:rPr lang="fr-FR" dirty="0"/>
                  <a:t> </a:t>
                </a:r>
                <a14:m>
                  <m:oMath xmlns:m="http://schemas.openxmlformats.org/officeDocument/2006/math">
                    <m:r>
                      <a:rPr lang="en-GB" b="0" i="1" smtClean="0">
                        <a:latin typeface="Cambria Math" panose="02040503050406030204" pitchFamily="18" charset="0"/>
                      </a:rPr>
                      <m:t>𝑄</m:t>
                    </m:r>
                  </m:oMath>
                </a14:m>
                <a:r>
                  <a:rPr lang="fr-FR" dirty="0"/>
                  <a:t> as a </a:t>
                </a:r>
                <a:r>
                  <a:rPr lang="fr-FR" dirty="0" err="1"/>
                  <a:t>substring</a:t>
                </a:r>
                <a:endParaRPr lang="fr-FR" dirty="0"/>
              </a:p>
              <a:p>
                <a:r>
                  <a:rPr lang="fr-FR" dirty="0" err="1"/>
                  <a:t>Some</a:t>
                </a:r>
                <a:r>
                  <a:rPr lang="fr-FR" dirty="0"/>
                  <a:t> (state of the art) </a:t>
                </a:r>
                <a:r>
                  <a:rPr lang="fr-FR" dirty="0" err="1"/>
                  <a:t>approaches</a:t>
                </a:r>
                <a:r>
                  <a:rPr lang="fr-FR" dirty="0"/>
                  <a:t>:</a:t>
                </a:r>
              </a:p>
              <a:p>
                <a:pPr lvl="1"/>
                <a:r>
                  <a:rPr lang="fr-FR" dirty="0"/>
                  <a:t>Hash tables</a:t>
                </a:r>
              </a:p>
              <a:p>
                <a:pPr lvl="1"/>
                <a:r>
                  <a:rPr lang="fr-FR" dirty="0"/>
                  <a:t>Wheeler Graphs [1]</a:t>
                </a:r>
              </a:p>
              <a:p>
                <a:pPr lvl="1"/>
                <a:r>
                  <a:rPr lang="fr-FR" dirty="0"/>
                  <a:t>Co-</a:t>
                </a:r>
                <a:r>
                  <a:rPr lang="fr-FR" dirty="0" err="1"/>
                  <a:t>lex</a:t>
                </a:r>
                <a:r>
                  <a:rPr lang="fr-FR" dirty="0"/>
                  <a:t> </a:t>
                </a:r>
                <a:r>
                  <a:rPr lang="fr-FR" dirty="0" err="1"/>
                  <a:t>orders</a:t>
                </a:r>
                <a:r>
                  <a:rPr lang="fr-FR" dirty="0"/>
                  <a:t> [2]</a:t>
                </a:r>
              </a:p>
            </p:txBody>
          </p:sp>
        </mc:Choice>
        <mc:Fallback xmlns="">
          <p:sp>
            <p:nvSpPr>
              <p:cNvPr id="2" name="Espace réservé du contenu 1">
                <a:extLst>
                  <a:ext uri="{FF2B5EF4-FFF2-40B4-BE49-F238E27FC236}">
                    <a16:creationId xmlns:a16="http://schemas.microsoft.com/office/drawing/2014/main" id="{3C04D4F0-9F00-D043-B80F-52268AB0057D}"/>
                  </a:ext>
                </a:extLst>
              </p:cNvPr>
              <p:cNvSpPr>
                <a:spLocks noGrp="1" noRot="1" noChangeAspect="1" noMove="1" noResize="1" noEditPoints="1" noAdjustHandles="1" noChangeArrowheads="1" noChangeShapeType="1" noTextEdit="1"/>
              </p:cNvSpPr>
              <p:nvPr>
                <p:ph idx="1"/>
              </p:nvPr>
            </p:nvSpPr>
            <p:spPr>
              <a:blipFill>
                <a:blip r:embed="rId7"/>
                <a:stretch>
                  <a:fillRect t="-1802" r="-1262"/>
                </a:stretch>
              </a:blipFill>
            </p:spPr>
            <p:txBody>
              <a:bodyPr/>
              <a:lstStyle/>
              <a:p>
                <a:r>
                  <a:rPr lang="en-CH">
                    <a:noFill/>
                  </a:rPr>
                  <a:t> </a:t>
                </a:r>
              </a:p>
            </p:txBody>
          </p:sp>
        </mc:Fallback>
      </mc:AlternateContent>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904875" y="131032"/>
            <a:ext cx="7726363" cy="1072753"/>
          </a:xfrm>
        </p:spPr>
        <p:txBody>
          <a:bodyPr/>
          <a:lstStyle/>
          <a:p>
            <a:r>
              <a:rPr lang="fr-FR" dirty="0"/>
              <a:t>The Graph </a:t>
            </a:r>
            <a:r>
              <a:rPr lang="fr-FR" dirty="0" err="1"/>
              <a:t>Indexing</a:t>
            </a:r>
            <a:r>
              <a:rPr lang="fr-FR" dirty="0"/>
              <a:t> </a:t>
            </a:r>
            <a:r>
              <a:rPr lang="fr-FR" dirty="0" err="1"/>
              <a:t>Problem</a:t>
            </a:r>
            <a:r>
              <a:rPr lang="fr-FR" dirty="0"/>
              <a:t> </a:t>
            </a: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r>
              <a:rPr lang="fr-CH" dirty="0"/>
              <a:t>DCC 2023 - </a:t>
            </a:r>
            <a:r>
              <a:rPr lang="en-GB" b="0" i="0" dirty="0">
                <a:effectLst/>
                <a:latin typeface="Arial" panose="020B0604020202020204" pitchFamily="34" charset="0"/>
              </a:rPr>
              <a:t>FM-Directories: Extending the Burrows-Wheeler Transform</a:t>
            </a:r>
            <a:br>
              <a:rPr lang="en-GB" dirty="0"/>
            </a:br>
            <a:r>
              <a:rPr lang="en-GB" b="0" i="0" dirty="0">
                <a:effectLst/>
                <a:latin typeface="Arial" panose="020B0604020202020204" pitchFamily="34" charset="0"/>
              </a:rPr>
              <a:t>for String </a:t>
            </a:r>
            <a:r>
              <a:rPr lang="en-GB" b="0" i="0" dirty="0" err="1">
                <a:effectLst/>
                <a:latin typeface="Arial" panose="020B0604020202020204" pitchFamily="34" charset="0"/>
              </a:rPr>
              <a:t>Labeled</a:t>
            </a:r>
            <a:r>
              <a:rPr lang="en-GB" b="0" i="0" dirty="0">
                <a:effectLst/>
                <a:latin typeface="Arial" panose="020B0604020202020204" pitchFamily="34" charset="0"/>
              </a:rPr>
              <a:t> Vertex Graphs of (Almost) Arbitrary</a:t>
            </a:r>
            <a:br>
              <a:rPr lang="en-GB" dirty="0"/>
            </a:br>
            <a:r>
              <a:rPr lang="en-GB" b="0" i="0" dirty="0">
                <a:effectLst/>
                <a:latin typeface="Arial" panose="020B0604020202020204" pitchFamily="34" charset="0"/>
              </a:rPr>
              <a:t>Topology</a:t>
            </a:r>
            <a:endParaRPr lang="fr-FR" dirty="0"/>
          </a:p>
        </p:txBody>
      </p:sp>
      <p:sp>
        <p:nvSpPr>
          <p:cNvPr id="5" name="Espace réservé du pied de page 4">
            <a:extLst>
              <a:ext uri="{FF2B5EF4-FFF2-40B4-BE49-F238E27FC236}">
                <a16:creationId xmlns:a16="http://schemas.microsoft.com/office/drawing/2014/main" id="{EDD9CD81-F741-E34D-918B-879020443A81}"/>
              </a:ext>
            </a:extLst>
          </p:cNvPr>
          <p:cNvSpPr>
            <a:spLocks noGrp="1"/>
          </p:cNvSpPr>
          <p:nvPr>
            <p:ph type="ftr" sz="quarter" idx="11"/>
          </p:nvPr>
        </p:nvSpPr>
        <p:spPr/>
        <p:txBody>
          <a:bodyPr/>
          <a:lstStyle/>
          <a:p>
            <a:r>
              <a:rPr lang="fr-FR" dirty="0" err="1"/>
              <a:t>Unsal</a:t>
            </a:r>
            <a:r>
              <a:rPr lang="fr-FR" dirty="0"/>
              <a:t> </a:t>
            </a:r>
            <a:r>
              <a:rPr lang="fr-FR" dirty="0" err="1"/>
              <a:t>Ozturk</a:t>
            </a:r>
            <a:r>
              <a:rPr lang="fr-FR" dirty="0"/>
              <a:t> (EPFL) </a:t>
            </a:r>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2</a:t>
            </a:fld>
            <a:endParaRPr lang="fr-FR" dirty="0"/>
          </a:p>
        </p:txBody>
      </p:sp>
      <p:pic>
        <p:nvPicPr>
          <p:cNvPr id="9" name="Slide 2">
            <a:hlinkClick r:id="" action="ppaction://media"/>
            <a:extLst>
              <a:ext uri="{FF2B5EF4-FFF2-40B4-BE49-F238E27FC236}">
                <a16:creationId xmlns:a16="http://schemas.microsoft.com/office/drawing/2014/main" id="{D28DFC44-8483-C7BF-4DF3-B0A038B2B44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13050" y="4747260"/>
            <a:ext cx="406400" cy="406400"/>
          </a:xfrm>
          <a:prstGeom prst="rect">
            <a:avLst/>
          </a:prstGeom>
        </p:spPr>
      </p:pic>
      <p:pic>
        <p:nvPicPr>
          <p:cNvPr id="14" name="Audio 13">
            <a:hlinkClick r:id="" action="ppaction://media"/>
            <a:extLst>
              <a:ext uri="{FF2B5EF4-FFF2-40B4-BE49-F238E27FC236}">
                <a16:creationId xmlns:a16="http://schemas.microsoft.com/office/drawing/2014/main" id="{9BB0EFA1-D2DB-CCC2-F078-202C4DEF9B6A}"/>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2801745452"/>
      </p:ext>
    </p:extLst>
  </p:cSld>
  <p:clrMapOvr>
    <a:masterClrMapping/>
  </p:clrMapOvr>
  <mc:AlternateContent xmlns:mc="http://schemas.openxmlformats.org/markup-compatibility/2006">
    <mc:Choice xmlns:p14="http://schemas.microsoft.com/office/powerpoint/2010/main" Requires="p14">
      <p:transition spd="slow" p14:dur="2000" advTm="26633"/>
    </mc:Choice>
    <mc:Fallback>
      <p:transition spd="slow" advTm="26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675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9"/>
                </p:tgtEl>
              </p:cMediaNode>
            </p:audio>
            <p:audio isNarration="1">
              <p:cMediaNode vol="80000" showWhenStopped="0">
                <p:cTn id="11" fill="hold" display="0">
                  <p:stCondLst>
                    <p:cond delay="indefinite"/>
                  </p:stCondLst>
                  <p:endCondLst>
                    <p:cond evt="onStopAudio" delay="0">
                      <p:tgtEl>
                        <p:sldTgt/>
                      </p:tgtEl>
                    </p:cond>
                  </p:endCondLst>
                </p:cTn>
                <p:tgtEl>
                  <p:spTgt spid="14"/>
                </p:tgtEl>
              </p:cMediaNode>
            </p:audio>
          </p:childTnLst>
        </p:cTn>
      </p:par>
    </p:tnLst>
  </p:timing>
  <p:extLst>
    <p:ext uri="{E180D4A7-C9FB-4DFB-919C-405C955672EB}">
      <p14:showEvtLst xmlns:p14="http://schemas.microsoft.com/office/powerpoint/2010/main">
        <p14:playEvt time="46" objId="9"/>
        <p14:stopEvt time="26633" objId="9"/>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lstStyle/>
              <a:p>
                <a:r>
                  <a:rPr lang="fr-FR" dirty="0"/>
                  <a:t>We </a:t>
                </a:r>
                <a:r>
                  <a:rPr lang="fr-FR" dirty="0" err="1"/>
                  <a:t>define</a:t>
                </a:r>
                <a:r>
                  <a:rPr lang="fr-FR" dirty="0"/>
                  <a:t> a data structure </a:t>
                </a:r>
                <a:r>
                  <a:rPr lang="fr-FR" dirty="0" err="1"/>
                  <a:t>called</a:t>
                </a:r>
                <a:r>
                  <a:rPr lang="fr-FR" dirty="0"/>
                  <a:t> the FM-Directory </a:t>
                </a:r>
                <a:r>
                  <a:rPr lang="fr-FR" dirty="0" err="1"/>
                  <a:t>based</a:t>
                </a:r>
                <a:r>
                  <a:rPr lang="fr-FR" dirty="0"/>
                  <a:t> on the FM-Index, </a:t>
                </a:r>
                <a:r>
                  <a:rPr lang="fr-FR" dirty="0" err="1"/>
                  <a:t>comprised</a:t>
                </a:r>
                <a:r>
                  <a:rPr lang="fr-FR" dirty="0"/>
                  <a:t> of the </a:t>
                </a:r>
                <a:r>
                  <a:rPr lang="fr-FR" dirty="0" err="1"/>
                  <a:t>following</a:t>
                </a:r>
                <a:r>
                  <a:rPr lang="fr-FR" dirty="0"/>
                  <a:t>:</a:t>
                </a:r>
              </a:p>
              <a:p>
                <a:pPr lvl="1"/>
                <a:r>
                  <a:rPr lang="fr-FR" dirty="0"/>
                  <a:t>The FM-Index of a graph </a:t>
                </a:r>
                <a:r>
                  <a:rPr lang="fr-FR" dirty="0" err="1"/>
                  <a:t>encoding</a:t>
                </a:r>
                <a:r>
                  <a:rPr lang="fr-FR" dirty="0"/>
                  <a:t> string</a:t>
                </a:r>
              </a:p>
              <a:p>
                <a:pPr lvl="1"/>
                <a:r>
                  <a:rPr lang="fr-FR" dirty="0"/>
                  <a:t>Per-vertex </a:t>
                </a:r>
                <a:r>
                  <a:rPr lang="fr-FR" dirty="0" err="1"/>
                  <a:t>incoming</a:t>
                </a:r>
                <a:r>
                  <a:rPr lang="fr-FR" dirty="0"/>
                  <a:t> </a:t>
                </a:r>
                <a:r>
                  <a:rPr lang="fr-FR" dirty="0" err="1"/>
                  <a:t>neighbors</a:t>
                </a:r>
                <a:r>
                  <a:rPr lang="fr-FR" dirty="0"/>
                  <a:t> </a:t>
                </a:r>
                <a:r>
                  <a:rPr lang="fr-FR" dirty="0" err="1"/>
                  <a:t>list</a:t>
                </a:r>
                <a:endParaRPr lang="fr-FR" dirty="0"/>
              </a:p>
              <a:p>
                <a:pPr lvl="1"/>
                <a:r>
                  <a:rPr lang="fr-FR" dirty="0"/>
                  <a:t>BW-</a:t>
                </a:r>
                <a:r>
                  <a:rPr lang="fr-FR" dirty="0" err="1"/>
                  <a:t>rank</a:t>
                </a:r>
                <a:r>
                  <a:rPr lang="fr-FR" dirty="0"/>
                  <a:t> to </a:t>
                </a:r>
                <a:r>
                  <a:rPr lang="fr-FR" dirty="0" err="1"/>
                  <a:t>text-rank</a:t>
                </a:r>
                <a:r>
                  <a:rPr lang="fr-FR" dirty="0"/>
                  <a:t> translation table of a </a:t>
                </a:r>
                <a:r>
                  <a:rPr lang="fr-FR" dirty="0" err="1"/>
                  <a:t>special</a:t>
                </a:r>
                <a:r>
                  <a:rPr lang="fr-FR" dirty="0"/>
                  <a:t> </a:t>
                </a:r>
                <a:r>
                  <a:rPr lang="fr-FR" dirty="0" err="1"/>
                  <a:t>character</a:t>
                </a:r>
                <a:r>
                  <a:rPr lang="fr-FR" dirty="0"/>
                  <a:t>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𝜎</m:t>
                        </m:r>
                      </m:e>
                      <m:sub>
                        <m:r>
                          <a:rPr lang="en-GB" b="0" i="1" smtClean="0">
                            <a:latin typeface="Cambria Math" panose="02040503050406030204" pitchFamily="18" charset="0"/>
                          </a:rPr>
                          <m:t>0</m:t>
                        </m:r>
                      </m:sub>
                    </m:sSub>
                  </m:oMath>
                </a14:m>
                <a:endParaRPr lang="en-GB" b="0" dirty="0"/>
              </a:p>
              <a:p>
                <a:pPr lvl="1"/>
                <a:r>
                  <a:rPr lang="fr-FR" dirty="0" err="1"/>
                  <a:t>Text-rank</a:t>
                </a:r>
                <a:r>
                  <a:rPr lang="fr-FR" dirty="0"/>
                  <a:t> to BW-</a:t>
                </a:r>
                <a:r>
                  <a:rPr lang="fr-FR" dirty="0" err="1"/>
                  <a:t>rank</a:t>
                </a:r>
                <a:r>
                  <a:rPr lang="fr-FR" dirty="0"/>
                  <a:t> translation table of a </a:t>
                </a:r>
                <a:r>
                  <a:rPr lang="fr-FR" dirty="0" err="1"/>
                  <a:t>special</a:t>
                </a:r>
                <a:r>
                  <a:rPr lang="fr-FR" dirty="0"/>
                  <a:t> </a:t>
                </a:r>
                <a:r>
                  <a:rPr lang="fr-FR" dirty="0" err="1"/>
                  <a:t>character</a:t>
                </a:r>
                <a:r>
                  <a:rPr lang="fr-FR" dirty="0"/>
                  <a:t>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𝜎</m:t>
                        </m:r>
                      </m:e>
                      <m:sub>
                        <m:r>
                          <a:rPr lang="en-GB" b="0" i="1" smtClean="0">
                            <a:latin typeface="Cambria Math" panose="02040503050406030204" pitchFamily="18" charset="0"/>
                          </a:rPr>
                          <m:t>1</m:t>
                        </m:r>
                      </m:sub>
                    </m:sSub>
                  </m:oMath>
                </a14:m>
                <a:endParaRPr lang="en-GB" b="0" dirty="0"/>
              </a:p>
              <a:p>
                <a:r>
                  <a:rPr lang="en-GB" b="0" dirty="0"/>
                  <a:t>The idea is to </a:t>
                </a:r>
                <a:r>
                  <a:rPr lang="en-GB" dirty="0"/>
                  <a:t>use an FM-Index as one would for regular text; however, fork a query into multiple queries and track multiple ranges when the beginning of a vertex is encountered</a:t>
                </a:r>
              </a:p>
              <a:p>
                <a:r>
                  <a:rPr lang="en-GB" b="0" dirty="0"/>
                  <a:t>We then provide </a:t>
                </a:r>
                <a:r>
                  <a:rPr lang="en-GB" dirty="0"/>
                  <a:t>a scheme to minimize the number of forked queries as much as possible given the topology of the initial graph</a:t>
                </a:r>
                <a:endParaRPr lang="en-GB" b="0" dirty="0"/>
              </a:p>
              <a:p>
                <a:pPr lvl="1"/>
                <a:endParaRPr lang="en-GB" b="0" dirty="0"/>
              </a:p>
              <a:p>
                <a:pPr lvl="1"/>
                <a:endParaRPr lang="fr-FR" dirty="0"/>
              </a:p>
            </p:txBody>
          </p:sp>
        </mc:Choice>
        <mc:Fallback xmlns="">
          <p:sp>
            <p:nvSpPr>
              <p:cNvPr id="2" name="Espace réservé du contenu 1">
                <a:extLst>
                  <a:ext uri="{FF2B5EF4-FFF2-40B4-BE49-F238E27FC236}">
                    <a16:creationId xmlns:a16="http://schemas.microsoft.com/office/drawing/2014/main" id="{3C04D4F0-9F00-D043-B80F-52268AB0057D}"/>
                  </a:ext>
                </a:extLst>
              </p:cNvPr>
              <p:cNvSpPr>
                <a:spLocks noGrp="1" noRot="1" noChangeAspect="1" noMove="1" noResize="1" noEditPoints="1" noAdjustHandles="1" noChangeArrowheads="1" noChangeShapeType="1" noTextEdit="1"/>
              </p:cNvSpPr>
              <p:nvPr>
                <p:ph idx="1"/>
              </p:nvPr>
            </p:nvSpPr>
            <p:spPr>
              <a:blipFill>
                <a:blip r:embed="rId7"/>
                <a:stretch>
                  <a:fillRect t="-1802" r="-631"/>
                </a:stretch>
              </a:blipFill>
            </p:spPr>
            <p:txBody>
              <a:bodyPr/>
              <a:lstStyle/>
              <a:p>
                <a:r>
                  <a:rPr lang="en-CH">
                    <a:noFill/>
                  </a:rPr>
                  <a:t> </a:t>
                </a:r>
              </a:p>
            </p:txBody>
          </p:sp>
        </mc:Fallback>
      </mc:AlternateContent>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904875" y="131032"/>
            <a:ext cx="7726363" cy="1072753"/>
          </a:xfrm>
        </p:spPr>
        <p:txBody>
          <a:bodyPr/>
          <a:lstStyle/>
          <a:p>
            <a:r>
              <a:rPr lang="fr-FR" dirty="0"/>
              <a:t>Our </a:t>
            </a:r>
            <a:r>
              <a:rPr lang="fr-FR" dirty="0" err="1"/>
              <a:t>Approach</a:t>
            </a:r>
            <a:endParaRPr lang="fr-FR" dirty="0"/>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r>
              <a:rPr lang="fr-CH" dirty="0"/>
              <a:t>DCC 2023 - </a:t>
            </a:r>
            <a:r>
              <a:rPr lang="en-GB" b="0" i="0" dirty="0">
                <a:effectLst/>
                <a:latin typeface="Arial" panose="020B0604020202020204" pitchFamily="34" charset="0"/>
              </a:rPr>
              <a:t>FM-Directories: Extending the Burrows-Wheeler Transform</a:t>
            </a:r>
            <a:br>
              <a:rPr lang="en-GB" dirty="0"/>
            </a:br>
            <a:r>
              <a:rPr lang="en-GB" b="0" i="0" dirty="0">
                <a:effectLst/>
                <a:latin typeface="Arial" panose="020B0604020202020204" pitchFamily="34" charset="0"/>
              </a:rPr>
              <a:t>for String </a:t>
            </a:r>
            <a:r>
              <a:rPr lang="en-GB" b="0" i="0" dirty="0" err="1">
                <a:effectLst/>
                <a:latin typeface="Arial" panose="020B0604020202020204" pitchFamily="34" charset="0"/>
              </a:rPr>
              <a:t>Labeled</a:t>
            </a:r>
            <a:r>
              <a:rPr lang="en-GB" b="0" i="0" dirty="0">
                <a:effectLst/>
                <a:latin typeface="Arial" panose="020B0604020202020204" pitchFamily="34" charset="0"/>
              </a:rPr>
              <a:t> Vertex Graphs of (Almost) Arbitrary</a:t>
            </a:r>
            <a:br>
              <a:rPr lang="en-GB" dirty="0"/>
            </a:br>
            <a:r>
              <a:rPr lang="en-GB" b="0" i="0" dirty="0">
                <a:effectLst/>
                <a:latin typeface="Arial" panose="020B0604020202020204" pitchFamily="34" charset="0"/>
              </a:rPr>
              <a:t>Topology</a:t>
            </a:r>
            <a:endParaRPr lang="fr-FR" dirty="0"/>
          </a:p>
        </p:txBody>
      </p:sp>
      <p:sp>
        <p:nvSpPr>
          <p:cNvPr id="5" name="Espace réservé du pied de page 4">
            <a:extLst>
              <a:ext uri="{FF2B5EF4-FFF2-40B4-BE49-F238E27FC236}">
                <a16:creationId xmlns:a16="http://schemas.microsoft.com/office/drawing/2014/main" id="{EDD9CD81-F741-E34D-918B-879020443A81}"/>
              </a:ext>
            </a:extLst>
          </p:cNvPr>
          <p:cNvSpPr>
            <a:spLocks noGrp="1"/>
          </p:cNvSpPr>
          <p:nvPr>
            <p:ph type="ftr" sz="quarter" idx="11"/>
          </p:nvPr>
        </p:nvSpPr>
        <p:spPr/>
        <p:txBody>
          <a:bodyPr/>
          <a:lstStyle/>
          <a:p>
            <a:r>
              <a:rPr lang="fr-FR" dirty="0" err="1"/>
              <a:t>Unsal</a:t>
            </a:r>
            <a:r>
              <a:rPr lang="fr-FR" dirty="0"/>
              <a:t> </a:t>
            </a:r>
            <a:r>
              <a:rPr lang="fr-FR" dirty="0" err="1"/>
              <a:t>Ozturk</a:t>
            </a:r>
            <a:r>
              <a:rPr lang="fr-FR" dirty="0"/>
              <a:t> (EPFL) </a:t>
            </a:r>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3</a:t>
            </a:fld>
            <a:endParaRPr lang="fr-FR" dirty="0"/>
          </a:p>
        </p:txBody>
      </p:sp>
      <p:pic>
        <p:nvPicPr>
          <p:cNvPr id="8" name="Slide 3">
            <a:hlinkClick r:id="" action="ppaction://media"/>
            <a:extLst>
              <a:ext uri="{FF2B5EF4-FFF2-40B4-BE49-F238E27FC236}">
                <a16:creationId xmlns:a16="http://schemas.microsoft.com/office/drawing/2014/main" id="{BF85C03E-C667-6D04-1BC5-99CDC5876B9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06400" y="4747260"/>
            <a:ext cx="406400" cy="406400"/>
          </a:xfrm>
          <a:prstGeom prst="rect">
            <a:avLst/>
          </a:prstGeom>
        </p:spPr>
      </p:pic>
      <p:pic>
        <p:nvPicPr>
          <p:cNvPr id="13" name="Audio 12">
            <a:hlinkClick r:id="" action="ppaction://media"/>
            <a:extLst>
              <a:ext uri="{FF2B5EF4-FFF2-40B4-BE49-F238E27FC236}">
                <a16:creationId xmlns:a16="http://schemas.microsoft.com/office/drawing/2014/main" id="{37C5F3F7-E8BF-F38A-F215-D92854BF3050}"/>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1168903026"/>
      </p:ext>
    </p:extLst>
  </p:cSld>
  <p:clrMapOvr>
    <a:masterClrMapping/>
  </p:clrMapOvr>
  <mc:AlternateContent xmlns:mc="http://schemas.openxmlformats.org/markup-compatibility/2006">
    <mc:Choice xmlns:p14="http://schemas.microsoft.com/office/powerpoint/2010/main" Requires="p14">
      <p:transition spd="slow" p14:dur="2000" advTm="15988"/>
    </mc:Choice>
    <mc:Fallback>
      <p:transition spd="slow" advTm="15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584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8"/>
                </p:tgtEl>
              </p:cMediaNode>
            </p:audio>
            <p:audio isNarration="1">
              <p:cMediaNode vol="80000" showWhenStopped="0">
                <p:cTn id="11" fill="hold" display="0">
                  <p:stCondLst>
                    <p:cond delay="indefinite"/>
                  </p:stCondLst>
                  <p:endCondLst>
                    <p:cond evt="onStopAudio" delay="0">
                      <p:tgtEl>
                        <p:sldTgt/>
                      </p:tgtEl>
                    </p:cond>
                  </p:endCondLst>
                </p:cTn>
                <p:tgtEl>
                  <p:spTgt spid="13"/>
                </p:tgtEl>
              </p:cMediaNode>
            </p:audio>
          </p:childTnLst>
        </p:cTn>
      </p:par>
    </p:tnLst>
  </p:timing>
  <p:extLst>
    <p:ext uri="{E180D4A7-C9FB-4DFB-919C-405C955672EB}">
      <p14:showEvtLst xmlns:p14="http://schemas.microsoft.com/office/powerpoint/2010/main">
        <p14:playEvt time="50" objId="8"/>
        <p14:stopEvt time="15960" objId="8"/>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rmAutofit lnSpcReduction="10000"/>
              </a:bodyPr>
              <a:lstStyle/>
              <a:p>
                <a:r>
                  <a:rPr lang="en-GB" dirty="0"/>
                  <a:t>Define the “</a:t>
                </a:r>
                <a:r>
                  <a:rPr lang="en-GB" dirty="0" err="1"/>
                  <a:t>permutationless</a:t>
                </a:r>
                <a:r>
                  <a:rPr lang="en-GB" dirty="0"/>
                  <a:t>” string encoding of a graph </a:t>
                </a:r>
                <a14:m>
                  <m:oMath xmlns:m="http://schemas.openxmlformats.org/officeDocument/2006/math">
                    <m:r>
                      <a:rPr lang="en-GB" b="0" i="1" smtClean="0">
                        <a:latin typeface="Cambria Math" panose="02040503050406030204" pitchFamily="18" charset="0"/>
                      </a:rPr>
                      <m:t>𝐺</m:t>
                    </m:r>
                    <m:d>
                      <m:dPr>
                        <m:ctrlPr>
                          <a:rPr lang="en-GB" b="0" i="1" smtClean="0">
                            <a:latin typeface="Cambria Math" panose="02040503050406030204" pitchFamily="18" charset="0"/>
                          </a:rPr>
                        </m:ctrlPr>
                      </m:dPr>
                      <m:e>
                        <m:r>
                          <a:rPr lang="en-GB" b="0" i="1" smtClean="0">
                            <a:latin typeface="Cambria Math" panose="02040503050406030204" pitchFamily="18" charset="0"/>
                          </a:rPr>
                          <m:t>𝑉</m:t>
                        </m:r>
                        <m:r>
                          <a:rPr lang="en-GB" b="0" i="1" smtClean="0">
                            <a:latin typeface="Cambria Math" panose="02040503050406030204" pitchFamily="18" charset="0"/>
                          </a:rPr>
                          <m:t>,</m:t>
                        </m:r>
                        <m:r>
                          <a:rPr lang="en-GB" b="0" i="1" smtClean="0">
                            <a:latin typeface="Cambria Math" panose="02040503050406030204" pitchFamily="18" charset="0"/>
                          </a:rPr>
                          <m:t>𝐸</m:t>
                        </m:r>
                        <m:r>
                          <a:rPr lang="en-GB" b="0" i="1" smtClean="0">
                            <a:latin typeface="Cambria Math" panose="02040503050406030204" pitchFamily="18" charset="0"/>
                          </a:rPr>
                          <m:t>,</m:t>
                        </m:r>
                        <m:r>
                          <a:rPr lang="en-GB" b="0" i="1" smtClean="0">
                            <a:latin typeface="Cambria Math" panose="02040503050406030204" pitchFamily="18" charset="0"/>
                          </a:rPr>
                          <m:t>𝑁</m:t>
                        </m:r>
                      </m:e>
                    </m:d>
                  </m:oMath>
                </a14:m>
                <a:r>
                  <a:rPr lang="en-GB" b="0" dirty="0"/>
                  <a:t> with vertices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𝑉</m:t>
                        </m:r>
                      </m:e>
                      <m:sub>
                        <m:r>
                          <a:rPr lang="en-GB" b="0" i="1" smtClean="0">
                            <a:latin typeface="Cambria Math" panose="02040503050406030204" pitchFamily="18" charset="0"/>
                          </a:rPr>
                          <m:t>1</m:t>
                        </m:r>
                      </m:sub>
                    </m:sSub>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𝑉</m:t>
                        </m:r>
                      </m:e>
                      <m:sub>
                        <m:d>
                          <m:dPr>
                            <m:begChr m:val="|"/>
                            <m:endChr m:val="|"/>
                            <m:ctrlPr>
                              <a:rPr lang="en-GB" b="0" i="1" smtClean="0">
                                <a:latin typeface="Cambria Math" panose="02040503050406030204" pitchFamily="18" charset="0"/>
                              </a:rPr>
                            </m:ctrlPr>
                          </m:dPr>
                          <m:e>
                            <m:r>
                              <a:rPr lang="en-GB" b="0" i="1" smtClean="0">
                                <a:latin typeface="Cambria Math" panose="02040503050406030204" pitchFamily="18" charset="0"/>
                              </a:rPr>
                              <m:t>𝑉</m:t>
                            </m:r>
                          </m:e>
                        </m:d>
                      </m:sub>
                    </m:sSub>
                    <m:r>
                      <a:rPr lang="en-GB" b="0" i="1" smtClean="0">
                        <a:latin typeface="Cambria Math" panose="02040503050406030204" pitchFamily="18" charset="0"/>
                      </a:rPr>
                      <m:t>∈</m:t>
                    </m:r>
                    <m:r>
                      <a:rPr lang="en-GB" b="0" i="1" smtClean="0">
                        <a:latin typeface="Cambria Math" panose="02040503050406030204" pitchFamily="18" charset="0"/>
                      </a:rPr>
                      <m:t>𝑉</m:t>
                    </m:r>
                  </m:oMath>
                </a14:m>
                <a:r>
                  <a:rPr lang="en-GB" b="0" dirty="0"/>
                  <a:t> and associated strings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𝑁</m:t>
                        </m:r>
                      </m:e>
                      <m:sub>
                        <m:r>
                          <a:rPr lang="en-GB" b="0" i="1" smtClean="0">
                            <a:latin typeface="Cambria Math" panose="02040503050406030204" pitchFamily="18" charset="0"/>
                          </a:rPr>
                          <m:t>1</m:t>
                        </m:r>
                      </m:sub>
                    </m:sSub>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𝑁</m:t>
                        </m:r>
                      </m:e>
                      <m:sub>
                        <m:d>
                          <m:dPr>
                            <m:begChr m:val="|"/>
                            <m:endChr m:val="|"/>
                            <m:ctrlPr>
                              <a:rPr lang="en-GB" b="0" i="1" smtClean="0">
                                <a:latin typeface="Cambria Math" panose="02040503050406030204" pitchFamily="18" charset="0"/>
                              </a:rPr>
                            </m:ctrlPr>
                          </m:dPr>
                          <m:e>
                            <m:r>
                              <a:rPr lang="en-GB" b="0" i="1" smtClean="0">
                                <a:latin typeface="Cambria Math" panose="02040503050406030204" pitchFamily="18" charset="0"/>
                              </a:rPr>
                              <m:t>𝑉</m:t>
                            </m:r>
                          </m:e>
                        </m:d>
                      </m:sub>
                    </m:sSub>
                  </m:oMath>
                </a14:m>
                <a:r>
                  <a:rPr lang="en-GB" b="0" dirty="0"/>
                  <a:t> as</a:t>
                </a:r>
              </a:p>
              <a:p>
                <a:endParaRPr lang="en-GB" b="0" dirty="0"/>
              </a:p>
              <a:p>
                <a:pPr marL="0" indent="0">
                  <a:buNone/>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𝑅𝐸</m:t>
                      </m:r>
                      <m:d>
                        <m:dPr>
                          <m:ctrlPr>
                            <a:rPr lang="en-GB" b="0" i="1" smtClean="0">
                              <a:latin typeface="Cambria Math" panose="02040503050406030204" pitchFamily="18" charset="0"/>
                            </a:rPr>
                          </m:ctrlPr>
                        </m:dPr>
                        <m:e>
                          <m:r>
                            <a:rPr lang="en-GB" b="0" i="1" smtClean="0">
                              <a:latin typeface="Cambria Math" panose="02040503050406030204" pitchFamily="18" charset="0"/>
                            </a:rPr>
                            <m:t>𝐺</m:t>
                          </m:r>
                        </m:e>
                      </m:d>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𝜎</m:t>
                          </m:r>
                        </m:e>
                        <m:sub>
                          <m:r>
                            <a:rPr lang="en-GB" b="0" i="1" smtClean="0">
                              <a:latin typeface="Cambria Math" panose="02040503050406030204" pitchFamily="18" charset="0"/>
                            </a:rPr>
                            <m:t>0</m:t>
                          </m:r>
                        </m:sub>
                      </m:sSub>
                      <m:sSub>
                        <m:sSubPr>
                          <m:ctrlPr>
                            <a:rPr lang="en-GB" b="0" i="1" smtClean="0">
                              <a:latin typeface="Cambria Math" panose="02040503050406030204" pitchFamily="18" charset="0"/>
                            </a:rPr>
                          </m:ctrlPr>
                        </m:sSubPr>
                        <m:e>
                          <m:r>
                            <a:rPr lang="en-GB" b="0" i="1" smtClean="0">
                              <a:latin typeface="Cambria Math" panose="02040503050406030204" pitchFamily="18" charset="0"/>
                            </a:rPr>
                            <m:t>𝑁</m:t>
                          </m:r>
                        </m:e>
                        <m:sub>
                          <m:r>
                            <a:rPr lang="en-GB" b="0" i="1" smtClean="0">
                              <a:latin typeface="Cambria Math" panose="02040503050406030204" pitchFamily="18" charset="0"/>
                            </a:rPr>
                            <m:t>1</m:t>
                          </m:r>
                        </m:sub>
                      </m:sSub>
                      <m:sSub>
                        <m:sSubPr>
                          <m:ctrlPr>
                            <a:rPr lang="en-GB" b="0" i="1" smtClean="0">
                              <a:latin typeface="Cambria Math" panose="02040503050406030204" pitchFamily="18" charset="0"/>
                            </a:rPr>
                          </m:ctrlPr>
                        </m:sSubPr>
                        <m:e>
                          <m:r>
                            <a:rPr lang="en-GB" b="0" i="1" smtClean="0">
                              <a:latin typeface="Cambria Math" panose="02040503050406030204" pitchFamily="18" charset="0"/>
                            </a:rPr>
                            <m:t>𝜎</m:t>
                          </m:r>
                        </m:e>
                        <m:sub>
                          <m:r>
                            <a:rPr lang="en-GB" b="0" i="1" smtClean="0">
                              <a:latin typeface="Cambria Math" panose="02040503050406030204" pitchFamily="18" charset="0"/>
                            </a:rPr>
                            <m:t>1</m:t>
                          </m:r>
                        </m:sub>
                      </m:sSub>
                      <m:sSub>
                        <m:sSubPr>
                          <m:ctrlPr>
                            <a:rPr lang="en-GB" i="1">
                              <a:latin typeface="Cambria Math" panose="02040503050406030204" pitchFamily="18" charset="0"/>
                            </a:rPr>
                          </m:ctrlPr>
                        </m:sSubPr>
                        <m:e>
                          <m:r>
                            <a:rPr lang="en-GB" i="1">
                              <a:latin typeface="Cambria Math" panose="02040503050406030204" pitchFamily="18" charset="0"/>
                            </a:rPr>
                            <m:t>𝜎</m:t>
                          </m:r>
                        </m:e>
                        <m:sub>
                          <m:r>
                            <a:rPr lang="en-GB" i="1">
                              <a:latin typeface="Cambria Math" panose="02040503050406030204" pitchFamily="18" charset="0"/>
                            </a:rPr>
                            <m:t>0</m:t>
                          </m:r>
                        </m:sub>
                      </m:sSub>
                      <m:sSub>
                        <m:sSubPr>
                          <m:ctrlPr>
                            <a:rPr lang="en-GB" i="1">
                              <a:latin typeface="Cambria Math" panose="02040503050406030204" pitchFamily="18" charset="0"/>
                            </a:rPr>
                          </m:ctrlPr>
                        </m:sSubPr>
                        <m:e>
                          <m:r>
                            <a:rPr lang="en-GB" i="1">
                              <a:latin typeface="Cambria Math" panose="02040503050406030204" pitchFamily="18" charset="0"/>
                            </a:rPr>
                            <m:t>𝑁</m:t>
                          </m:r>
                        </m:e>
                        <m:sub>
                          <m:r>
                            <a:rPr lang="en-GB" b="0" i="1" smtClean="0">
                              <a:latin typeface="Cambria Math" panose="02040503050406030204" pitchFamily="18" charset="0"/>
                            </a:rPr>
                            <m:t>2</m:t>
                          </m:r>
                        </m:sub>
                      </m:sSub>
                      <m:sSub>
                        <m:sSubPr>
                          <m:ctrlPr>
                            <a:rPr lang="en-GB" i="1">
                              <a:latin typeface="Cambria Math" panose="02040503050406030204" pitchFamily="18" charset="0"/>
                            </a:rPr>
                          </m:ctrlPr>
                        </m:sSubPr>
                        <m:e>
                          <m:r>
                            <a:rPr lang="en-GB" i="1">
                              <a:latin typeface="Cambria Math" panose="02040503050406030204" pitchFamily="18" charset="0"/>
                            </a:rPr>
                            <m:t>𝜎</m:t>
                          </m:r>
                        </m:e>
                        <m:sub>
                          <m:r>
                            <a:rPr lang="en-GB" i="1">
                              <a:latin typeface="Cambria Math" panose="02040503050406030204" pitchFamily="18" charset="0"/>
                            </a:rPr>
                            <m:t>1</m:t>
                          </m:r>
                        </m:sub>
                      </m:sSub>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𝜎</m:t>
                          </m:r>
                        </m:e>
                        <m:sub>
                          <m:r>
                            <a:rPr lang="en-GB" b="0" i="1" smtClean="0">
                              <a:latin typeface="Cambria Math" panose="02040503050406030204" pitchFamily="18" charset="0"/>
                            </a:rPr>
                            <m:t>0</m:t>
                          </m:r>
                        </m:sub>
                      </m:sSub>
                      <m:sSub>
                        <m:sSubPr>
                          <m:ctrlPr>
                            <a:rPr lang="en-GB" b="0" i="1" smtClean="0">
                              <a:latin typeface="Cambria Math" panose="02040503050406030204" pitchFamily="18" charset="0"/>
                            </a:rPr>
                          </m:ctrlPr>
                        </m:sSubPr>
                        <m:e>
                          <m:r>
                            <a:rPr lang="en-GB" b="0" i="1" smtClean="0">
                              <a:latin typeface="Cambria Math" panose="02040503050406030204" pitchFamily="18" charset="0"/>
                            </a:rPr>
                            <m:t>𝑁</m:t>
                          </m:r>
                        </m:e>
                        <m:sub>
                          <m:d>
                            <m:dPr>
                              <m:begChr m:val="|"/>
                              <m:endChr m:val="|"/>
                              <m:ctrlPr>
                                <a:rPr lang="en-GB" b="0" i="1" smtClean="0">
                                  <a:latin typeface="Cambria Math" panose="02040503050406030204" pitchFamily="18" charset="0"/>
                                </a:rPr>
                              </m:ctrlPr>
                            </m:dPr>
                            <m:e>
                              <m:r>
                                <a:rPr lang="en-GB" b="0" i="1" smtClean="0">
                                  <a:latin typeface="Cambria Math" panose="02040503050406030204" pitchFamily="18" charset="0"/>
                                </a:rPr>
                                <m:t>𝑉</m:t>
                              </m:r>
                            </m:e>
                          </m:d>
                        </m:sub>
                      </m:sSub>
                      <m:sSub>
                        <m:sSubPr>
                          <m:ctrlPr>
                            <a:rPr lang="en-GB" i="1">
                              <a:latin typeface="Cambria Math" panose="02040503050406030204" pitchFamily="18" charset="0"/>
                            </a:rPr>
                          </m:ctrlPr>
                        </m:sSubPr>
                        <m:e>
                          <m:r>
                            <a:rPr lang="en-GB" i="1">
                              <a:latin typeface="Cambria Math" panose="02040503050406030204" pitchFamily="18" charset="0"/>
                            </a:rPr>
                            <m:t>𝜎</m:t>
                          </m:r>
                        </m:e>
                        <m:sub>
                          <m:r>
                            <a:rPr lang="en-GB" i="1">
                              <a:latin typeface="Cambria Math" panose="02040503050406030204" pitchFamily="18" charset="0"/>
                            </a:rPr>
                            <m:t>1</m:t>
                          </m:r>
                        </m:sub>
                      </m:sSub>
                      <m:r>
                        <a:rPr lang="en-GB" b="0" i="1" smtClean="0">
                          <a:latin typeface="Cambria Math" panose="02040503050406030204" pitchFamily="18" charset="0"/>
                        </a:rPr>
                        <m:t>$</m:t>
                      </m:r>
                    </m:oMath>
                  </m:oMathPara>
                </a14:m>
                <a:endParaRPr lang="en-GB" b="0" dirty="0"/>
              </a:p>
              <a:p>
                <a:pPr marL="0" indent="0">
                  <a:buNone/>
                </a:pPr>
                <a:r>
                  <a:rPr lang="en-GB" dirty="0"/>
                  <a:t>where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𝜎</m:t>
                        </m:r>
                      </m:e>
                      <m:sub>
                        <m:r>
                          <a:rPr lang="en-GB" b="0" i="1" smtClean="0">
                            <a:latin typeface="Cambria Math" panose="02040503050406030204" pitchFamily="18" charset="0"/>
                          </a:rPr>
                          <m:t>0</m:t>
                        </m:r>
                      </m:sub>
                    </m:sSub>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𝜎</m:t>
                        </m:r>
                      </m:e>
                      <m:sub>
                        <m:r>
                          <a:rPr lang="en-GB" b="0" i="1" smtClean="0">
                            <a:latin typeface="Cambria Math" panose="02040503050406030204" pitchFamily="18" charset="0"/>
                          </a:rPr>
                          <m:t>1</m:t>
                        </m:r>
                      </m:sub>
                    </m:sSub>
                    <m:r>
                      <a:rPr lang="en-GB" b="0" i="1" smtClean="0">
                        <a:latin typeface="Cambria Math" panose="02040503050406030204" pitchFamily="18" charset="0"/>
                      </a:rPr>
                      <m:t>∉</m:t>
                    </m:r>
                    <m:r>
                      <m:rPr>
                        <m:sty m:val="p"/>
                      </m:rPr>
                      <a:rPr lang="en-GB" b="0" i="0" smtClean="0">
                        <a:latin typeface="Cambria Math" panose="02040503050406030204" pitchFamily="18" charset="0"/>
                      </a:rPr>
                      <m:t>Σ</m:t>
                    </m:r>
                  </m:oMath>
                </a14:m>
                <a:r>
                  <a:rPr lang="en-GB" b="0" dirty="0"/>
                  <a:t> and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𝜎</m:t>
                        </m:r>
                      </m:e>
                      <m:sub>
                        <m:r>
                          <a:rPr lang="en-GB" b="0" i="1" smtClean="0">
                            <a:latin typeface="Cambria Math" panose="02040503050406030204" pitchFamily="18" charset="0"/>
                          </a:rPr>
                          <m:t>0</m:t>
                        </m:r>
                      </m:sub>
                    </m:sSub>
                    <m:r>
                      <a:rPr lang="en-GB" b="0" i="1" smtClean="0">
                        <a:latin typeface="Cambria Math" panose="02040503050406030204" pitchFamily="18" charset="0"/>
                      </a:rPr>
                      <m:t>&lt;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𝜎</m:t>
                        </m:r>
                      </m:e>
                      <m:sub>
                        <m:r>
                          <a:rPr lang="en-GB" b="0" i="1" smtClean="0">
                            <a:latin typeface="Cambria Math" panose="02040503050406030204" pitchFamily="18" charset="0"/>
                          </a:rPr>
                          <m:t>1</m:t>
                        </m:r>
                      </m:sub>
                    </m:sSub>
                  </m:oMath>
                </a14:m>
                <a:r>
                  <a:rPr lang="en-GB" b="0" dirty="0"/>
                  <a:t> are special characters denoting the beginning and the end of a string. Construct a BWT on </a:t>
                </a:r>
                <a14:m>
                  <m:oMath xmlns:m="http://schemas.openxmlformats.org/officeDocument/2006/math">
                    <m:r>
                      <a:rPr lang="en-GB" b="0" i="1" smtClean="0">
                        <a:latin typeface="Cambria Math" panose="02040503050406030204" pitchFamily="18" charset="0"/>
                      </a:rPr>
                      <m:t>𝑅𝐸</m:t>
                    </m:r>
                    <m:d>
                      <m:dPr>
                        <m:ctrlPr>
                          <a:rPr lang="en-GB" b="0" i="1" smtClean="0">
                            <a:latin typeface="Cambria Math" panose="02040503050406030204" pitchFamily="18" charset="0"/>
                          </a:rPr>
                        </m:ctrlPr>
                      </m:dPr>
                      <m:e>
                        <m:r>
                          <a:rPr lang="en-GB" b="0" i="1" smtClean="0">
                            <a:latin typeface="Cambria Math" panose="02040503050406030204" pitchFamily="18" charset="0"/>
                          </a:rPr>
                          <m:t>𝐺</m:t>
                        </m:r>
                      </m:e>
                    </m:d>
                  </m:oMath>
                </a14:m>
                <a:r>
                  <a:rPr lang="en-GB" b="0" dirty="0"/>
                  <a:t> and denote it with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𝐵</m:t>
                        </m:r>
                      </m:e>
                      <m:sub>
                        <m:r>
                          <a:rPr lang="en-GB" b="0" i="1" smtClean="0">
                            <a:latin typeface="Cambria Math" panose="02040503050406030204" pitchFamily="18" charset="0"/>
                          </a:rPr>
                          <m:t>𝑅𝐸</m:t>
                        </m:r>
                        <m:d>
                          <m:dPr>
                            <m:ctrlPr>
                              <a:rPr lang="en-GB" b="0" i="1" smtClean="0">
                                <a:latin typeface="Cambria Math" panose="02040503050406030204" pitchFamily="18" charset="0"/>
                              </a:rPr>
                            </m:ctrlPr>
                          </m:dPr>
                          <m:e>
                            <m:r>
                              <a:rPr lang="en-GB" b="0" i="1" smtClean="0">
                                <a:latin typeface="Cambria Math" panose="02040503050406030204" pitchFamily="18" charset="0"/>
                              </a:rPr>
                              <m:t>𝐺</m:t>
                            </m:r>
                          </m:e>
                        </m:d>
                      </m:sub>
                    </m:sSub>
                  </m:oMath>
                </a14:m>
                <a:r>
                  <a:rPr lang="en-GB" b="0" dirty="0"/>
                  <a:t>, and an FM-Index of </a:t>
                </a:r>
                <a14:m>
                  <m:oMath xmlns:m="http://schemas.openxmlformats.org/officeDocument/2006/math">
                    <m:r>
                      <a:rPr lang="en-GB" b="0" i="1" smtClean="0">
                        <a:latin typeface="Cambria Math" panose="02040503050406030204" pitchFamily="18" charset="0"/>
                      </a:rPr>
                      <m:t>𝑅𝐸</m:t>
                    </m:r>
                    <m:d>
                      <m:dPr>
                        <m:ctrlPr>
                          <a:rPr lang="en-GB" b="0" i="1" smtClean="0">
                            <a:latin typeface="Cambria Math" panose="02040503050406030204" pitchFamily="18" charset="0"/>
                          </a:rPr>
                        </m:ctrlPr>
                      </m:dPr>
                      <m:e>
                        <m:r>
                          <a:rPr lang="en-GB" b="0" i="1" smtClean="0">
                            <a:latin typeface="Cambria Math" panose="02040503050406030204" pitchFamily="18" charset="0"/>
                          </a:rPr>
                          <m:t>𝐺</m:t>
                        </m:r>
                      </m:e>
                    </m:d>
                  </m:oMath>
                </a14:m>
                <a:r>
                  <a:rPr lang="en-GB" b="0" dirty="0"/>
                  <a:t> based on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𝐵</m:t>
                        </m:r>
                      </m:e>
                      <m:sub>
                        <m:r>
                          <a:rPr lang="en-GB" b="0" i="1" smtClean="0">
                            <a:latin typeface="Cambria Math" panose="02040503050406030204" pitchFamily="18" charset="0"/>
                          </a:rPr>
                          <m:t>𝑅𝐸</m:t>
                        </m:r>
                        <m:d>
                          <m:dPr>
                            <m:ctrlPr>
                              <a:rPr lang="en-GB" b="0" i="1" smtClean="0">
                                <a:latin typeface="Cambria Math" panose="02040503050406030204" pitchFamily="18" charset="0"/>
                              </a:rPr>
                            </m:ctrlPr>
                          </m:dPr>
                          <m:e>
                            <m:r>
                              <a:rPr lang="en-GB" b="0" i="1" smtClean="0">
                                <a:latin typeface="Cambria Math" panose="02040503050406030204" pitchFamily="18" charset="0"/>
                              </a:rPr>
                              <m:t>𝐺</m:t>
                            </m:r>
                          </m:e>
                        </m:d>
                      </m:sub>
                    </m:sSub>
                  </m:oMath>
                </a14:m>
                <a:r>
                  <a:rPr lang="en-GB" b="0" dirty="0"/>
                  <a:t>.</a:t>
                </a:r>
              </a:p>
              <a:p>
                <a:r>
                  <a:rPr lang="en-GB" b="0" dirty="0"/>
                  <a:t>Let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𝐵</m:t>
                        </m:r>
                      </m:e>
                      <m:sub>
                        <m:r>
                          <a:rPr lang="en-GB" b="0" i="1" smtClean="0">
                            <a:latin typeface="Cambria Math" panose="02040503050406030204" pitchFamily="18" charset="0"/>
                          </a:rPr>
                          <m:t>𝑇</m:t>
                        </m:r>
                      </m:sub>
                    </m:sSub>
                    <m:r>
                      <a:rPr lang="en-GB" i="1">
                        <a:latin typeface="Cambria Math" panose="02040503050406030204" pitchFamily="18" charset="0"/>
                      </a:rPr>
                      <m:t>:</m:t>
                    </m:r>
                    <m:r>
                      <a:rPr lang="en-GB" i="1">
                        <a:latin typeface="Cambria Math" panose="02040503050406030204" pitchFamily="18" charset="0"/>
                      </a:rPr>
                      <m:t>ℕ</m:t>
                    </m:r>
                    <m:r>
                      <a:rPr lang="en-GB" i="1">
                        <a:latin typeface="Cambria Math" panose="02040503050406030204" pitchFamily="18" charset="0"/>
                      </a:rPr>
                      <m:t>→</m:t>
                    </m:r>
                    <m:r>
                      <a:rPr lang="en-GB" i="1">
                        <a:latin typeface="Cambria Math" panose="02040503050406030204" pitchFamily="18" charset="0"/>
                      </a:rPr>
                      <m:t>ℕ</m:t>
                    </m:r>
                  </m:oMath>
                </a14:m>
                <a:r>
                  <a:rPr lang="en-GB" b="0" dirty="0"/>
                  <a:t> be the rank translation table that translates the ranks of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𝜎</m:t>
                        </m:r>
                      </m:e>
                      <m:sub>
                        <m:r>
                          <a:rPr lang="en-GB" b="0" i="1" smtClean="0">
                            <a:latin typeface="Cambria Math" panose="02040503050406030204" pitchFamily="18" charset="0"/>
                          </a:rPr>
                          <m:t>0</m:t>
                        </m:r>
                      </m:sub>
                    </m:sSub>
                  </m:oMath>
                </a14:m>
                <a:r>
                  <a:rPr lang="en-GB" b="0" dirty="0"/>
                  <a:t> in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𝐵</m:t>
                        </m:r>
                      </m:e>
                      <m:sub>
                        <m:r>
                          <a:rPr lang="en-GB" b="0" i="1" smtClean="0">
                            <a:latin typeface="Cambria Math" panose="02040503050406030204" pitchFamily="18" charset="0"/>
                          </a:rPr>
                          <m:t>𝑅𝐸</m:t>
                        </m:r>
                        <m:d>
                          <m:dPr>
                            <m:ctrlPr>
                              <a:rPr lang="en-GB" b="0" i="1" smtClean="0">
                                <a:latin typeface="Cambria Math" panose="02040503050406030204" pitchFamily="18" charset="0"/>
                              </a:rPr>
                            </m:ctrlPr>
                          </m:dPr>
                          <m:e>
                            <m:r>
                              <a:rPr lang="en-GB" b="0" i="1" smtClean="0">
                                <a:latin typeface="Cambria Math" panose="02040503050406030204" pitchFamily="18" charset="0"/>
                              </a:rPr>
                              <m:t>𝐺</m:t>
                            </m:r>
                          </m:e>
                        </m:d>
                        <m:r>
                          <a:rPr lang="en-GB" b="0" i="1" smtClean="0">
                            <a:latin typeface="Cambria Math" panose="02040503050406030204" pitchFamily="18" charset="0"/>
                          </a:rPr>
                          <m:t> </m:t>
                        </m:r>
                      </m:sub>
                    </m:sSub>
                  </m:oMath>
                </a14:m>
                <a:r>
                  <a:rPr lang="en-GB" b="0" dirty="0"/>
                  <a:t>to </a:t>
                </a:r>
                <a14:m>
                  <m:oMath xmlns:m="http://schemas.openxmlformats.org/officeDocument/2006/math">
                    <m:r>
                      <a:rPr lang="en-GB" b="0" i="1" smtClean="0">
                        <a:latin typeface="Cambria Math" panose="02040503050406030204" pitchFamily="18" charset="0"/>
                      </a:rPr>
                      <m:t>𝑅𝐸</m:t>
                    </m:r>
                    <m:d>
                      <m:dPr>
                        <m:ctrlPr>
                          <a:rPr lang="en-GB" b="0" i="1" smtClean="0">
                            <a:latin typeface="Cambria Math" panose="02040503050406030204" pitchFamily="18" charset="0"/>
                          </a:rPr>
                        </m:ctrlPr>
                      </m:dPr>
                      <m:e>
                        <m:r>
                          <a:rPr lang="en-GB" b="0" i="1" smtClean="0">
                            <a:latin typeface="Cambria Math" panose="02040503050406030204" pitchFamily="18" charset="0"/>
                          </a:rPr>
                          <m:t>𝐺</m:t>
                        </m:r>
                      </m:e>
                    </m:d>
                  </m:oMath>
                </a14:m>
                <a:endParaRPr lang="en-GB" b="0" dirty="0"/>
              </a:p>
              <a:p>
                <a:r>
                  <a:rPr lang="en-GB" b="0" dirty="0"/>
                  <a:t>Let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𝑇</m:t>
                        </m:r>
                      </m:e>
                      <m:sub>
                        <m:r>
                          <a:rPr lang="en-GB" b="0" i="1" smtClean="0">
                            <a:latin typeface="Cambria Math" panose="02040503050406030204" pitchFamily="18" charset="0"/>
                          </a:rPr>
                          <m:t>𝐵</m:t>
                        </m:r>
                      </m:sub>
                    </m:sSub>
                    <m:r>
                      <a:rPr lang="en-GB" i="1">
                        <a:latin typeface="Cambria Math" panose="02040503050406030204" pitchFamily="18" charset="0"/>
                      </a:rPr>
                      <m:t>:</m:t>
                    </m:r>
                    <m:r>
                      <a:rPr lang="en-GB" i="1">
                        <a:latin typeface="Cambria Math" panose="02040503050406030204" pitchFamily="18" charset="0"/>
                      </a:rPr>
                      <m:t>ℕ</m:t>
                    </m:r>
                    <m:r>
                      <a:rPr lang="en-GB" i="1">
                        <a:latin typeface="Cambria Math" panose="02040503050406030204" pitchFamily="18" charset="0"/>
                      </a:rPr>
                      <m:t>→</m:t>
                    </m:r>
                    <m:r>
                      <a:rPr lang="en-GB" i="1">
                        <a:latin typeface="Cambria Math" panose="02040503050406030204" pitchFamily="18" charset="0"/>
                      </a:rPr>
                      <m:t>ℕ</m:t>
                    </m:r>
                  </m:oMath>
                </a14:m>
                <a:r>
                  <a:rPr lang="en-GB" b="0" dirty="0"/>
                  <a:t> be the rank translation table that translates the ranks of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𝜎</m:t>
                        </m:r>
                      </m:e>
                      <m:sub>
                        <m:r>
                          <a:rPr lang="en-GB" b="0" i="1" smtClean="0">
                            <a:latin typeface="Cambria Math" panose="02040503050406030204" pitchFamily="18" charset="0"/>
                          </a:rPr>
                          <m:t>1</m:t>
                        </m:r>
                      </m:sub>
                    </m:sSub>
                  </m:oMath>
                </a14:m>
                <a:r>
                  <a:rPr lang="en-GB" b="0" dirty="0"/>
                  <a:t> in </a:t>
                </a:r>
                <a14:m>
                  <m:oMath xmlns:m="http://schemas.openxmlformats.org/officeDocument/2006/math">
                    <m:r>
                      <a:rPr lang="en-GB" b="0" i="1" smtClean="0">
                        <a:latin typeface="Cambria Math" panose="02040503050406030204" pitchFamily="18" charset="0"/>
                      </a:rPr>
                      <m:t>𝑅𝐸</m:t>
                    </m:r>
                    <m:d>
                      <m:dPr>
                        <m:ctrlPr>
                          <a:rPr lang="en-GB" b="0" i="1" smtClean="0">
                            <a:latin typeface="Cambria Math" panose="02040503050406030204" pitchFamily="18" charset="0"/>
                          </a:rPr>
                        </m:ctrlPr>
                      </m:dPr>
                      <m:e>
                        <m:r>
                          <a:rPr lang="en-GB" b="0" i="1" smtClean="0">
                            <a:latin typeface="Cambria Math" panose="02040503050406030204" pitchFamily="18" charset="0"/>
                          </a:rPr>
                          <m:t>𝐺</m:t>
                        </m:r>
                      </m:e>
                    </m:d>
                  </m:oMath>
                </a14:m>
                <a:r>
                  <a:rPr lang="en-GB" b="0" dirty="0"/>
                  <a:t> to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𝐵</m:t>
                        </m:r>
                      </m:e>
                      <m:sub>
                        <m:r>
                          <a:rPr lang="en-GB" i="1">
                            <a:latin typeface="Cambria Math" panose="02040503050406030204" pitchFamily="18" charset="0"/>
                          </a:rPr>
                          <m:t>𝑅𝐸</m:t>
                        </m:r>
                        <m:d>
                          <m:dPr>
                            <m:ctrlPr>
                              <a:rPr lang="en-GB" i="1">
                                <a:latin typeface="Cambria Math" panose="02040503050406030204" pitchFamily="18" charset="0"/>
                              </a:rPr>
                            </m:ctrlPr>
                          </m:dPr>
                          <m:e>
                            <m:r>
                              <a:rPr lang="en-GB" i="1">
                                <a:latin typeface="Cambria Math" panose="02040503050406030204" pitchFamily="18" charset="0"/>
                              </a:rPr>
                              <m:t>𝐺</m:t>
                            </m:r>
                          </m:e>
                        </m:d>
                        <m:r>
                          <a:rPr lang="en-GB" i="1">
                            <a:latin typeface="Cambria Math" panose="02040503050406030204" pitchFamily="18" charset="0"/>
                          </a:rPr>
                          <m:t> </m:t>
                        </m:r>
                      </m:sub>
                    </m:sSub>
                  </m:oMath>
                </a14:m>
                <a:r>
                  <a:rPr lang="en-GB" dirty="0"/>
                  <a:t> </a:t>
                </a:r>
              </a:p>
              <a:p>
                <a:r>
                  <a:rPr lang="en-GB" b="0" dirty="0"/>
                  <a:t>Finally, let </a:t>
                </a:r>
                <a14:m>
                  <m:oMath xmlns:m="http://schemas.openxmlformats.org/officeDocument/2006/math">
                    <m:sSup>
                      <m:sSupPr>
                        <m:ctrlPr>
                          <a:rPr lang="en-GB" b="0" i="1" smtClean="0">
                            <a:latin typeface="Cambria Math" panose="02040503050406030204" pitchFamily="18" charset="0"/>
                          </a:rPr>
                        </m:ctrlPr>
                      </m:sSupPr>
                      <m:e>
                        <m:r>
                          <a:rPr lang="en-GB" i="1" smtClean="0">
                            <a:latin typeface="Cambria Math" panose="02040503050406030204" pitchFamily="18" charset="0"/>
                          </a:rPr>
                          <m:t>Ɲ</m:t>
                        </m:r>
                      </m:e>
                      <m:sup>
                        <m:r>
                          <a:rPr lang="en-GB" b="0" i="1" smtClean="0">
                            <a:latin typeface="Cambria Math" panose="02040503050406030204" pitchFamily="18" charset="0"/>
                          </a:rPr>
                          <m:t>−</m:t>
                        </m:r>
                      </m:sup>
                    </m:sSup>
                    <m:r>
                      <a:rPr lang="en-GB" b="0" i="1" smtClean="0">
                        <a:latin typeface="Cambria Math" panose="02040503050406030204" pitchFamily="18" charset="0"/>
                      </a:rPr>
                      <m:t>:</m:t>
                    </m:r>
                    <m:r>
                      <a:rPr lang="en-GB" b="0" i="1" smtClean="0">
                        <a:latin typeface="Cambria Math" panose="02040503050406030204" pitchFamily="18" charset="0"/>
                      </a:rPr>
                      <m:t>𝑉</m:t>
                    </m:r>
                    <m:r>
                      <a:rPr lang="en-GB" b="0" i="1" smtClean="0">
                        <a:latin typeface="Cambria Math" panose="02040503050406030204" pitchFamily="18" charset="0"/>
                      </a:rPr>
                      <m:t>→</m:t>
                    </m:r>
                    <m:sSup>
                      <m:sSupPr>
                        <m:ctrlPr>
                          <a:rPr lang="en-GB" b="0" i="1" smtClean="0">
                            <a:latin typeface="Cambria Math" panose="02040503050406030204" pitchFamily="18" charset="0"/>
                          </a:rPr>
                        </m:ctrlPr>
                      </m:sSupPr>
                      <m:e>
                        <m:r>
                          <a:rPr lang="en-GB" b="0" i="1" smtClean="0">
                            <a:latin typeface="Cambria Math" panose="02040503050406030204" pitchFamily="18" charset="0"/>
                          </a:rPr>
                          <m:t>𝑉</m:t>
                        </m:r>
                      </m:e>
                      <m:sup>
                        <m:r>
                          <a:rPr lang="en-GB" b="0" i="1" smtClean="0">
                            <a:latin typeface="Cambria Math" panose="02040503050406030204" pitchFamily="18" charset="0"/>
                          </a:rPr>
                          <m:t>∗</m:t>
                        </m:r>
                      </m:sup>
                    </m:sSup>
                  </m:oMath>
                </a14:m>
                <a:r>
                  <a:rPr lang="en-GB" dirty="0"/>
                  <a:t> denote the incoming </a:t>
                </a:r>
                <a:r>
                  <a:rPr lang="en-GB" dirty="0" err="1"/>
                  <a:t>neighbors</a:t>
                </a:r>
                <a:r>
                  <a:rPr lang="en-GB" dirty="0"/>
                  <a:t> table</a:t>
                </a:r>
              </a:p>
              <a:p>
                <a:endParaRPr lang="en-GB" dirty="0"/>
              </a:p>
              <a:p>
                <a:endParaRPr lang="en-GB" b="0" dirty="0"/>
              </a:p>
              <a:p>
                <a:pPr marL="0" indent="0">
                  <a:buNone/>
                </a:pPr>
                <a:endParaRPr lang="en-GB" b="0" dirty="0"/>
              </a:p>
              <a:p>
                <a:pPr lvl="1"/>
                <a:endParaRPr lang="en-GB" b="0" dirty="0"/>
              </a:p>
              <a:p>
                <a:pPr lvl="1"/>
                <a:endParaRPr lang="fr-FR" dirty="0"/>
              </a:p>
            </p:txBody>
          </p:sp>
        </mc:Choice>
        <mc:Fallback xmlns="">
          <p:sp>
            <p:nvSpPr>
              <p:cNvPr id="2" name="Espace réservé du contenu 1">
                <a:extLst>
                  <a:ext uri="{FF2B5EF4-FFF2-40B4-BE49-F238E27FC236}">
                    <a16:creationId xmlns:a16="http://schemas.microsoft.com/office/drawing/2014/main" id="{3C04D4F0-9F00-D043-B80F-52268AB0057D}"/>
                  </a:ext>
                </a:extLst>
              </p:cNvPr>
              <p:cNvSpPr>
                <a:spLocks noGrp="1" noRot="1" noChangeAspect="1" noMove="1" noResize="1" noEditPoints="1" noAdjustHandles="1" noChangeArrowheads="1" noChangeShapeType="1" noTextEdit="1"/>
              </p:cNvSpPr>
              <p:nvPr>
                <p:ph idx="1"/>
              </p:nvPr>
            </p:nvSpPr>
            <p:spPr>
              <a:blipFill>
                <a:blip r:embed="rId7"/>
                <a:stretch>
                  <a:fillRect t="-2703" r="-946" b="-1622"/>
                </a:stretch>
              </a:blipFill>
            </p:spPr>
            <p:txBody>
              <a:bodyPr/>
              <a:lstStyle/>
              <a:p>
                <a:r>
                  <a:rPr lang="en-CH">
                    <a:noFill/>
                  </a:rPr>
                  <a:t> </a:t>
                </a:r>
              </a:p>
            </p:txBody>
          </p:sp>
        </mc:Fallback>
      </mc:AlternateContent>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904875" y="131032"/>
            <a:ext cx="7726363" cy="1072753"/>
          </a:xfrm>
        </p:spPr>
        <p:txBody>
          <a:bodyPr/>
          <a:lstStyle/>
          <a:p>
            <a:r>
              <a:rPr lang="fr-FR" dirty="0"/>
              <a:t>FM-Directories </a:t>
            </a:r>
            <a:r>
              <a:rPr lang="fr-FR" dirty="0" err="1"/>
              <a:t>Without</a:t>
            </a:r>
            <a:r>
              <a:rPr lang="fr-FR" dirty="0"/>
              <a:t> Permutation</a:t>
            </a: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r>
              <a:rPr lang="fr-CH" dirty="0"/>
              <a:t>DCC 2023 - </a:t>
            </a:r>
            <a:r>
              <a:rPr lang="en-GB" b="0" i="0" dirty="0">
                <a:effectLst/>
                <a:latin typeface="Arial" panose="020B0604020202020204" pitchFamily="34" charset="0"/>
              </a:rPr>
              <a:t>FM-Directories: Extending the Burrows-Wheeler Transform</a:t>
            </a:r>
            <a:br>
              <a:rPr lang="en-GB" dirty="0"/>
            </a:br>
            <a:r>
              <a:rPr lang="en-GB" b="0" i="0" dirty="0">
                <a:effectLst/>
                <a:latin typeface="Arial" panose="020B0604020202020204" pitchFamily="34" charset="0"/>
              </a:rPr>
              <a:t>for String </a:t>
            </a:r>
            <a:r>
              <a:rPr lang="en-GB" b="0" i="0" dirty="0" err="1">
                <a:effectLst/>
                <a:latin typeface="Arial" panose="020B0604020202020204" pitchFamily="34" charset="0"/>
              </a:rPr>
              <a:t>Labeled</a:t>
            </a:r>
            <a:r>
              <a:rPr lang="en-GB" b="0" i="0" dirty="0">
                <a:effectLst/>
                <a:latin typeface="Arial" panose="020B0604020202020204" pitchFamily="34" charset="0"/>
              </a:rPr>
              <a:t> Vertex Graphs of (Almost) Arbitrary</a:t>
            </a:r>
            <a:br>
              <a:rPr lang="en-GB" dirty="0"/>
            </a:br>
            <a:r>
              <a:rPr lang="en-GB" b="0" i="0" dirty="0">
                <a:effectLst/>
                <a:latin typeface="Arial" panose="020B0604020202020204" pitchFamily="34" charset="0"/>
              </a:rPr>
              <a:t>Topology</a:t>
            </a:r>
            <a:endParaRPr lang="fr-FR" dirty="0"/>
          </a:p>
        </p:txBody>
      </p:sp>
      <p:sp>
        <p:nvSpPr>
          <p:cNvPr id="5" name="Espace réservé du pied de page 4">
            <a:extLst>
              <a:ext uri="{FF2B5EF4-FFF2-40B4-BE49-F238E27FC236}">
                <a16:creationId xmlns:a16="http://schemas.microsoft.com/office/drawing/2014/main" id="{EDD9CD81-F741-E34D-918B-879020443A81}"/>
              </a:ext>
            </a:extLst>
          </p:cNvPr>
          <p:cNvSpPr>
            <a:spLocks noGrp="1"/>
          </p:cNvSpPr>
          <p:nvPr>
            <p:ph type="ftr" sz="quarter" idx="11"/>
          </p:nvPr>
        </p:nvSpPr>
        <p:spPr/>
        <p:txBody>
          <a:bodyPr/>
          <a:lstStyle/>
          <a:p>
            <a:r>
              <a:rPr lang="fr-FR" dirty="0" err="1"/>
              <a:t>Unsal</a:t>
            </a:r>
            <a:r>
              <a:rPr lang="fr-FR" dirty="0"/>
              <a:t> </a:t>
            </a:r>
            <a:r>
              <a:rPr lang="fr-FR" dirty="0" err="1"/>
              <a:t>Ozturk</a:t>
            </a:r>
            <a:r>
              <a:rPr lang="fr-FR" dirty="0"/>
              <a:t> (EPFL) </a:t>
            </a:r>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4</a:t>
            </a:fld>
            <a:endParaRPr lang="fr-FR" dirty="0"/>
          </a:p>
        </p:txBody>
      </p:sp>
      <p:pic>
        <p:nvPicPr>
          <p:cNvPr id="8" name="Slide 4">
            <a:hlinkClick r:id="" action="ppaction://media"/>
            <a:extLst>
              <a:ext uri="{FF2B5EF4-FFF2-40B4-BE49-F238E27FC236}">
                <a16:creationId xmlns:a16="http://schemas.microsoft.com/office/drawing/2014/main" id="{6A0F24DF-B584-AE18-583A-4A9FBEE3BBE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06400" y="4747260"/>
            <a:ext cx="406400" cy="406400"/>
          </a:xfrm>
          <a:prstGeom prst="rect">
            <a:avLst/>
          </a:prstGeom>
        </p:spPr>
      </p:pic>
      <p:pic>
        <p:nvPicPr>
          <p:cNvPr id="10" name="Audio 9">
            <a:hlinkClick r:id="" action="ppaction://media"/>
            <a:extLst>
              <a:ext uri="{FF2B5EF4-FFF2-40B4-BE49-F238E27FC236}">
                <a16:creationId xmlns:a16="http://schemas.microsoft.com/office/drawing/2014/main" id="{83D0E373-3E95-C71B-C67F-5D4EDF467C51}"/>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1974390931"/>
      </p:ext>
    </p:extLst>
  </p:cSld>
  <p:clrMapOvr>
    <a:masterClrMapping/>
  </p:clrMapOvr>
  <mc:AlternateContent xmlns:mc="http://schemas.openxmlformats.org/markup-compatibility/2006">
    <mc:Choice xmlns:p14="http://schemas.microsoft.com/office/powerpoint/2010/main" Requires="p14">
      <p:transition spd="slow" p14:dur="2000" advTm="28922"/>
    </mc:Choice>
    <mc:Fallback>
      <p:transition spd="slow" advTm="289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871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8"/>
                </p:tgtEl>
              </p:cMediaNode>
            </p:audio>
            <p:audio isNarration="1">
              <p:cMediaNode vol="80000" showWhenStopped="0">
                <p:cTn id="11" fill="hold" display="0">
                  <p:stCondLst>
                    <p:cond delay="indefinite"/>
                  </p:stCondLst>
                  <p:endCondLst>
                    <p:cond evt="onStopAudio" delay="0">
                      <p:tgtEl>
                        <p:sldTgt/>
                      </p:tgtEl>
                    </p:cond>
                  </p:endCondLst>
                </p:cTn>
                <p:tgtEl>
                  <p:spTgt spid="10"/>
                </p:tgtEl>
              </p:cMediaNode>
            </p:audio>
          </p:childTnLst>
        </p:cTn>
      </p:par>
    </p:tnLst>
  </p:timing>
  <p:extLst>
    <p:ext uri="{E180D4A7-C9FB-4DFB-919C-405C955672EB}">
      <p14:showEvtLst xmlns:p14="http://schemas.microsoft.com/office/powerpoint/2010/main">
        <p14:playEvt time="68" objId="8"/>
        <p14:stopEvt time="28857" objId="8"/>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a:xfrm>
                <a:off x="904875" y="1137557"/>
                <a:ext cx="7726363" cy="3812903"/>
              </a:xfrm>
            </p:spPr>
            <p:txBody>
              <a:bodyPr>
                <a:normAutofit fontScale="92500" lnSpcReduction="10000"/>
              </a:bodyPr>
              <a:lstStyle/>
              <a:p>
                <a:r>
                  <a:rPr lang="en-GB" dirty="0"/>
                  <a:t>For a query </a:t>
                </a:r>
                <a14:m>
                  <m:oMath xmlns:m="http://schemas.openxmlformats.org/officeDocument/2006/math">
                    <m:r>
                      <a:rPr lang="en-GB" b="0" i="1" smtClean="0">
                        <a:latin typeface="Cambria Math" panose="02040503050406030204" pitchFamily="18" charset="0"/>
                      </a:rPr>
                      <m:t>𝑄</m:t>
                    </m:r>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𝑄</m:t>
                        </m:r>
                      </m:e>
                      <m:sub>
                        <m:r>
                          <a:rPr lang="en-GB" b="0" i="1" smtClean="0">
                            <a:latin typeface="Cambria Math" panose="02040503050406030204" pitchFamily="18" charset="0"/>
                          </a:rPr>
                          <m:t>1</m:t>
                        </m:r>
                      </m:sub>
                    </m:sSub>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𝑄</m:t>
                        </m:r>
                      </m:e>
                      <m:sub>
                        <m:r>
                          <a:rPr lang="en-GB" b="0" i="1" smtClean="0">
                            <a:latin typeface="Cambria Math" panose="02040503050406030204" pitchFamily="18" charset="0"/>
                          </a:rPr>
                          <m:t>𝑛</m:t>
                        </m:r>
                      </m:sub>
                    </m:sSub>
                    <m:r>
                      <a:rPr lang="en-GB" b="0" i="1" smtClean="0">
                        <a:latin typeface="Cambria Math" panose="02040503050406030204" pitchFamily="18" charset="0"/>
                      </a:rPr>
                      <m:t>, </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𝑄</m:t>
                        </m:r>
                      </m:e>
                      <m:sub>
                        <m:r>
                          <a:rPr lang="en-GB" b="0" i="1" smtClean="0">
                            <a:latin typeface="Cambria Math" panose="02040503050406030204" pitchFamily="18" charset="0"/>
                          </a:rPr>
                          <m:t>𝑖</m:t>
                        </m:r>
                      </m:sub>
                    </m:sSub>
                    <m:r>
                      <a:rPr lang="en-GB" b="0" i="1" smtClean="0">
                        <a:latin typeface="Cambria Math" panose="02040503050406030204" pitchFamily="18" charset="0"/>
                      </a:rPr>
                      <m:t>∈</m:t>
                    </m:r>
                    <m:r>
                      <m:rPr>
                        <m:sty m:val="p"/>
                      </m:rPr>
                      <a:rPr lang="en-GB" b="0" i="0" smtClean="0">
                        <a:latin typeface="Cambria Math" panose="02040503050406030204" pitchFamily="18" charset="0"/>
                      </a:rPr>
                      <m:t>Σ</m:t>
                    </m:r>
                  </m:oMath>
                </a14:m>
                <a:r>
                  <a:rPr lang="en-GB" dirty="0"/>
                  <a:t>, we match it on </a:t>
                </a:r>
                <a14:m>
                  <m:oMath xmlns:m="http://schemas.openxmlformats.org/officeDocument/2006/math">
                    <m:r>
                      <a:rPr lang="en-GB" b="0" i="1" smtClean="0">
                        <a:latin typeface="Cambria Math" panose="02040503050406030204" pitchFamily="18" charset="0"/>
                      </a:rPr>
                      <m:t>𝑅𝐸</m:t>
                    </m:r>
                    <m:d>
                      <m:dPr>
                        <m:ctrlPr>
                          <a:rPr lang="en-GB" b="0" i="1" smtClean="0">
                            <a:latin typeface="Cambria Math" panose="02040503050406030204" pitchFamily="18" charset="0"/>
                          </a:rPr>
                        </m:ctrlPr>
                      </m:dPr>
                      <m:e>
                        <m:r>
                          <a:rPr lang="en-GB" b="0" i="1" smtClean="0">
                            <a:latin typeface="Cambria Math" panose="02040503050406030204" pitchFamily="18" charset="0"/>
                          </a:rPr>
                          <m:t>𝐺</m:t>
                        </m:r>
                      </m:e>
                    </m:d>
                  </m:oMath>
                </a14:m>
                <a:r>
                  <a:rPr lang="en-GB" dirty="0"/>
                  <a:t> using the LF-mapping of the FM-Index as follows:</a:t>
                </a:r>
              </a:p>
              <a:p>
                <a:pPr lvl="1"/>
                <a:r>
                  <a:rPr lang="en-GB" dirty="0"/>
                  <a:t>1 - Set the FM-Index range to the whole table</a:t>
                </a:r>
              </a:p>
              <a:p>
                <a:pPr lvl="1"/>
                <a:r>
                  <a:rPr lang="en-GB" b="0" dirty="0"/>
                  <a:t>2 - </a:t>
                </a:r>
                <a14:m>
                  <m:oMath xmlns:m="http://schemas.openxmlformats.org/officeDocument/2006/math">
                    <m:r>
                      <a:rPr lang="en-GB" b="0" i="1" smtClean="0">
                        <a:latin typeface="Cambria Math" panose="02040503050406030204" pitchFamily="18" charset="0"/>
                      </a:rPr>
                      <m:t>𝑖</m:t>
                    </m:r>
                    <m:r>
                      <a:rPr lang="en-GB" b="0" i="1" smtClean="0">
                        <a:latin typeface="Cambria Math" panose="02040503050406030204" pitchFamily="18" charset="0"/>
                      </a:rPr>
                      <m:t>←</m:t>
                    </m:r>
                    <m:r>
                      <a:rPr lang="en-GB" b="0" i="1" smtClean="0">
                        <a:latin typeface="Cambria Math" panose="02040503050406030204" pitchFamily="18" charset="0"/>
                      </a:rPr>
                      <m:t>𝑛</m:t>
                    </m:r>
                    <m:r>
                      <a:rPr lang="en-GB" b="0" i="1" smtClean="0">
                        <a:latin typeface="Cambria Math" panose="02040503050406030204" pitchFamily="18" charset="0"/>
                      </a:rPr>
                      <m:t> </m:t>
                    </m:r>
                  </m:oMath>
                </a14:m>
                <a:endParaRPr lang="en-GB" dirty="0"/>
              </a:p>
              <a:p>
                <a:pPr lvl="1"/>
                <a:r>
                  <a:rPr lang="en-GB" dirty="0"/>
                  <a:t>3 - Find the range of to be advanced on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𝑄</m:t>
                        </m:r>
                      </m:e>
                      <m:sub>
                        <m:r>
                          <a:rPr lang="en-GB" b="0" i="1" smtClean="0">
                            <a:latin typeface="Cambria Math" panose="02040503050406030204" pitchFamily="18" charset="0"/>
                          </a:rPr>
                          <m:t>𝑖</m:t>
                        </m:r>
                      </m:sub>
                    </m:sSub>
                  </m:oMath>
                </a14:m>
                <a:r>
                  <a:rPr lang="en-GB" dirty="0"/>
                  <a:t> using the LF-Mapping</a:t>
                </a:r>
              </a:p>
              <a:p>
                <a:pPr lvl="1"/>
                <a:r>
                  <a:rPr lang="en-GB" dirty="0"/>
                  <a:t>4 - Compute </a:t>
                </a:r>
                <a14:m>
                  <m:oMath xmlns:m="http://schemas.openxmlformats.org/officeDocument/2006/math">
                    <m:sSub>
                      <m:sSubPr>
                        <m:ctrlPr>
                          <a:rPr lang="en-GB" b="0" i="1" smtClean="0">
                            <a:latin typeface="Cambria Math" panose="02040503050406030204" pitchFamily="18" charset="0"/>
                          </a:rPr>
                        </m:ctrlPr>
                      </m:sSubPr>
                      <m:e>
                        <m:r>
                          <m:rPr>
                            <m:sty m:val="p"/>
                          </m:rPr>
                          <a:rPr lang="en-GB" b="0" i="0" smtClean="0">
                            <a:latin typeface="Cambria Math" panose="02040503050406030204" pitchFamily="18" charset="0"/>
                          </a:rPr>
                          <m:t>V</m:t>
                        </m:r>
                      </m:e>
                      <m:sub>
                        <m:r>
                          <m:rPr>
                            <m:sty m:val="p"/>
                          </m:rPr>
                          <a:rPr lang="en-GB" b="0" i="0" smtClean="0">
                            <a:latin typeface="Cambria Math" panose="02040503050406030204" pitchFamily="18" charset="0"/>
                          </a:rPr>
                          <m:t>occ</m:t>
                        </m:r>
                      </m:sub>
                    </m:sSub>
                    <m:r>
                      <a:rPr lang="en-GB" b="0" i="0" smtClean="0">
                        <a:latin typeface="Cambria Math" panose="02040503050406030204" pitchFamily="18" charset="0"/>
                      </a:rPr>
                      <m:t>=</m:t>
                    </m:r>
                    <m:nary>
                      <m:naryPr>
                        <m:chr m:val="⋃"/>
                        <m:subHide m:val="on"/>
                        <m:supHide m:val="on"/>
                        <m:ctrlPr>
                          <a:rPr lang="en-GB" b="0" i="1" smtClean="0">
                            <a:latin typeface="Cambria Math" panose="02040503050406030204" pitchFamily="18" charset="0"/>
                          </a:rPr>
                        </m:ctrlPr>
                      </m:naryPr>
                      <m:sub/>
                      <m:sup/>
                      <m:e>
                        <m:sSub>
                          <m:sSubPr>
                            <m:ctrlPr>
                              <a:rPr lang="en-GB" i="1">
                                <a:latin typeface="Cambria Math" panose="02040503050406030204" pitchFamily="18" charset="0"/>
                              </a:rPr>
                            </m:ctrlPr>
                          </m:sSubPr>
                          <m:e>
                            <m:r>
                              <a:rPr lang="en-GB" i="1">
                                <a:latin typeface="Cambria Math" panose="02040503050406030204" pitchFamily="18" charset="0"/>
                              </a:rPr>
                              <m:t>𝐵</m:t>
                            </m:r>
                          </m:e>
                          <m:sub>
                            <m:r>
                              <a:rPr lang="en-GB" i="1">
                                <a:latin typeface="Cambria Math" panose="02040503050406030204" pitchFamily="18" charset="0"/>
                              </a:rPr>
                              <m:t>𝑇</m:t>
                            </m:r>
                          </m:sub>
                        </m:sSub>
                        <m:d>
                          <m:dPr>
                            <m:ctrlPr>
                              <a:rPr lang="en-GB" i="1">
                                <a:latin typeface="Cambria Math" panose="02040503050406030204" pitchFamily="18" charset="0"/>
                              </a:rPr>
                            </m:ctrlPr>
                          </m:dPr>
                          <m:e>
                            <m:r>
                              <a:rPr lang="en-GB" i="1">
                                <a:latin typeface="Cambria Math" panose="02040503050406030204" pitchFamily="18" charset="0"/>
                              </a:rPr>
                              <m:t>𝑅𝑎𝑛𝑘</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𝐵</m:t>
                                    </m:r>
                                  </m:e>
                                  <m:sub>
                                    <m:r>
                                      <a:rPr lang="en-GB" i="1">
                                        <a:latin typeface="Cambria Math" panose="02040503050406030204" pitchFamily="18" charset="0"/>
                                      </a:rPr>
                                      <m:t>𝑅𝐸</m:t>
                                    </m:r>
                                    <m:d>
                                      <m:dPr>
                                        <m:ctrlPr>
                                          <a:rPr lang="en-GB" i="1">
                                            <a:latin typeface="Cambria Math" panose="02040503050406030204" pitchFamily="18" charset="0"/>
                                          </a:rPr>
                                        </m:ctrlPr>
                                      </m:dPr>
                                      <m:e>
                                        <m:r>
                                          <a:rPr lang="en-GB" i="1">
                                            <a:latin typeface="Cambria Math" panose="02040503050406030204" pitchFamily="18" charset="0"/>
                                          </a:rPr>
                                          <m:t>𝐺</m:t>
                                        </m:r>
                                      </m:e>
                                    </m:d>
                                  </m:sub>
                                </m:sSub>
                                <m:r>
                                  <a:rPr lang="en-GB" i="1">
                                    <a:latin typeface="Cambria Math" panose="02040503050406030204" pitchFamily="18" charset="0"/>
                                  </a:rPr>
                                  <m:t>, </m:t>
                                </m:r>
                                <m:sSub>
                                  <m:sSubPr>
                                    <m:ctrlPr>
                                      <a:rPr lang="en-GB" i="1">
                                        <a:latin typeface="Cambria Math" panose="02040503050406030204" pitchFamily="18" charset="0"/>
                                      </a:rPr>
                                    </m:ctrlPr>
                                  </m:sSubPr>
                                  <m:e>
                                    <m:r>
                                      <a:rPr lang="en-GB" i="1">
                                        <a:latin typeface="Cambria Math" panose="02040503050406030204" pitchFamily="18" charset="0"/>
                                      </a:rPr>
                                      <m:t>𝜎</m:t>
                                    </m:r>
                                  </m:e>
                                  <m:sub>
                                    <m:r>
                                      <a:rPr lang="en-GB" i="1">
                                        <a:latin typeface="Cambria Math" panose="02040503050406030204" pitchFamily="18" charset="0"/>
                                      </a:rPr>
                                      <m:t>0</m:t>
                                    </m:r>
                                  </m:sub>
                                </m:sSub>
                                <m:r>
                                  <a:rPr lang="en-GB" i="1">
                                    <a:latin typeface="Cambria Math" panose="02040503050406030204" pitchFamily="18" charset="0"/>
                                  </a:rPr>
                                  <m:t>,</m:t>
                                </m:r>
                                <m:r>
                                  <a:rPr lang="en-GB" i="1">
                                    <a:latin typeface="Cambria Math" panose="02040503050406030204" pitchFamily="18" charset="0"/>
                                  </a:rPr>
                                  <m:t>𝑘</m:t>
                                </m:r>
                              </m:e>
                            </m:d>
                          </m:e>
                        </m:d>
                        <m:r>
                          <a:rPr lang="en-GB" b="0" i="1" smtClean="0">
                            <a:latin typeface="Cambria Math" panose="02040503050406030204" pitchFamily="18" charset="0"/>
                          </a:rPr>
                          <m:t> </m:t>
                        </m:r>
                      </m:e>
                    </m:nary>
                    <m:r>
                      <a:rPr lang="en-GB" b="0" i="1" smtClean="0">
                        <a:latin typeface="Cambria Math" panose="02040503050406030204" pitchFamily="18" charset="0"/>
                      </a:rPr>
                      <m:t> </m:t>
                    </m:r>
                  </m:oMath>
                </a14:m>
                <a:r>
                  <a:rPr lang="en-GB" b="0" dirty="0"/>
                  <a:t>for all </a:t>
                </a:r>
                <a14:m>
                  <m:oMath xmlns:m="http://schemas.openxmlformats.org/officeDocument/2006/math">
                    <m:r>
                      <a:rPr lang="en-GB" b="0" i="1" smtClean="0">
                        <a:latin typeface="Cambria Math" panose="02040503050406030204" pitchFamily="18" charset="0"/>
                      </a:rPr>
                      <m:t>𝑘</m:t>
                    </m:r>
                  </m:oMath>
                </a14:m>
                <a:r>
                  <a:rPr lang="en-GB" b="0" dirty="0"/>
                  <a:t> appearing in the range computed in 3, </a:t>
                </a:r>
                <a:r>
                  <a:rPr lang="en-GB" dirty="0"/>
                  <a:t>i.e. compute all vertex indices containing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𝑄</m:t>
                        </m:r>
                      </m:e>
                      <m:sub>
                        <m:r>
                          <a:rPr lang="en-GB" b="0" i="1" smtClean="0">
                            <a:latin typeface="Cambria Math" panose="02040503050406030204" pitchFamily="18" charset="0"/>
                          </a:rPr>
                          <m:t>𝑖</m:t>
                        </m:r>
                      </m:sub>
                    </m:sSub>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𝑄</m:t>
                        </m:r>
                      </m:e>
                      <m:sub>
                        <m:r>
                          <a:rPr lang="en-GB" b="0" i="1" smtClean="0">
                            <a:latin typeface="Cambria Math" panose="02040503050406030204" pitchFamily="18" charset="0"/>
                          </a:rPr>
                          <m:t>𝑛</m:t>
                        </m:r>
                      </m:sub>
                    </m:sSub>
                  </m:oMath>
                </a14:m>
                <a:r>
                  <a:rPr lang="en-GB" b="0" dirty="0"/>
                  <a:t> as a prefix in its string or a walk starting from this vertex</a:t>
                </a:r>
              </a:p>
              <a:p>
                <a:pPr lvl="1"/>
                <a:r>
                  <a:rPr lang="en-GB" dirty="0"/>
                  <a:t>5 - Compute </a:t>
                </a:r>
                <a14:m>
                  <m:oMath xmlns:m="http://schemas.openxmlformats.org/officeDocument/2006/math">
                    <m:sSub>
                      <m:sSubPr>
                        <m:ctrlPr>
                          <a:rPr lang="en-GB" b="0" i="1" smtClean="0">
                            <a:latin typeface="Cambria Math" panose="02040503050406030204" pitchFamily="18" charset="0"/>
                          </a:rPr>
                        </m:ctrlPr>
                      </m:sSubPr>
                      <m:e>
                        <m:r>
                          <m:rPr>
                            <m:sty m:val="p"/>
                          </m:rPr>
                          <a:rPr lang="en-GB" b="0" i="0" smtClean="0">
                            <a:latin typeface="Cambria Math" panose="02040503050406030204" pitchFamily="18" charset="0"/>
                          </a:rPr>
                          <m:t>V</m:t>
                        </m:r>
                      </m:e>
                      <m:sub>
                        <m:r>
                          <a:rPr lang="en-GB" b="0" i="1" smtClean="0">
                            <a:latin typeface="Cambria Math" panose="02040503050406030204" pitchFamily="18" charset="0"/>
                          </a:rPr>
                          <m:t>𝑖𝑛</m:t>
                        </m:r>
                      </m:sub>
                    </m:sSub>
                    <m:r>
                      <a:rPr lang="en-GB" b="0" i="1" smtClean="0">
                        <a:latin typeface="Cambria Math" panose="02040503050406030204" pitchFamily="18" charset="0"/>
                      </a:rPr>
                      <m:t>=</m:t>
                    </m:r>
                    <m:nary>
                      <m:naryPr>
                        <m:chr m:val="⋃"/>
                        <m:subHide m:val="on"/>
                        <m:supHide m:val="on"/>
                        <m:ctrlPr>
                          <a:rPr lang="en-GB" b="0" i="1" smtClean="0">
                            <a:latin typeface="Cambria Math" panose="02040503050406030204" pitchFamily="18" charset="0"/>
                          </a:rPr>
                        </m:ctrlPr>
                      </m:naryPr>
                      <m:sub/>
                      <m:sup/>
                      <m:e>
                        <m:sSup>
                          <m:sSupPr>
                            <m:ctrlPr>
                              <a:rPr lang="en-GB" b="0" i="1" smtClean="0">
                                <a:latin typeface="Cambria Math" panose="02040503050406030204" pitchFamily="18" charset="0"/>
                              </a:rPr>
                            </m:ctrlPr>
                          </m:sSupPr>
                          <m:e>
                            <m:r>
                              <a:rPr lang="en-GB" i="1">
                                <a:latin typeface="Cambria Math" panose="02040503050406030204" pitchFamily="18" charset="0"/>
                              </a:rPr>
                              <m:t>Ɲ</m:t>
                            </m:r>
                          </m:e>
                          <m:sup>
                            <m:r>
                              <a:rPr lang="en-GB" b="0" i="1" smtClean="0">
                                <a:latin typeface="Cambria Math" panose="02040503050406030204" pitchFamily="18" charset="0"/>
                              </a:rPr>
                              <m:t>−</m:t>
                            </m:r>
                          </m:sup>
                        </m:sSup>
                        <m:d>
                          <m:dPr>
                            <m:ctrlPr>
                              <a:rPr lang="en-GB" b="0"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𝑉</m:t>
                                </m:r>
                              </m:e>
                              <m:sub>
                                <m:r>
                                  <a:rPr lang="en-GB" b="0" i="1" smtClean="0">
                                    <a:latin typeface="Cambria Math" panose="02040503050406030204" pitchFamily="18" charset="0"/>
                                  </a:rPr>
                                  <m:t>𝑖</m:t>
                                </m:r>
                              </m:sub>
                            </m:sSub>
                          </m:e>
                        </m:d>
                      </m:e>
                    </m:nary>
                  </m:oMath>
                </a14:m>
                <a:r>
                  <a:rPr lang="en-GB" dirty="0"/>
                  <a:t> for all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𝑉</m:t>
                        </m:r>
                      </m:e>
                      <m:sub>
                        <m:r>
                          <a:rPr lang="en-GB" b="0" i="1" smtClean="0">
                            <a:latin typeface="Cambria Math" panose="02040503050406030204" pitchFamily="18" charset="0"/>
                          </a:rPr>
                          <m:t>𝑖</m:t>
                        </m:r>
                      </m:sub>
                    </m:sSub>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𝑉</m:t>
                        </m:r>
                      </m:e>
                      <m:sub>
                        <m:r>
                          <a:rPr lang="en-GB" b="0" i="1" smtClean="0">
                            <a:latin typeface="Cambria Math" panose="02040503050406030204" pitchFamily="18" charset="0"/>
                          </a:rPr>
                          <m:t>𝑜𝑐𝑐</m:t>
                        </m:r>
                      </m:sub>
                    </m:sSub>
                  </m:oMath>
                </a14:m>
                <a:r>
                  <a:rPr lang="en-GB" dirty="0"/>
                  <a:t>, </a:t>
                </a:r>
                <a:r>
                  <a:rPr lang="en-GB" dirty="0" err="1"/>
                  <a:t>i.e</a:t>
                </a:r>
                <a:r>
                  <a:rPr lang="en-GB" dirty="0"/>
                  <a:t>, set of all incoming </a:t>
                </a:r>
                <a:r>
                  <a:rPr lang="en-GB" dirty="0" err="1"/>
                  <a:t>neighbors</a:t>
                </a:r>
                <a:r>
                  <a:rPr lang="en-GB" dirty="0"/>
                  <a:t> to the vertices in step 4</a:t>
                </a:r>
              </a:p>
              <a:p>
                <a:pPr lvl="1"/>
                <a:r>
                  <a:rPr lang="en-GB" dirty="0"/>
                  <a:t>6 - Compute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𝑉</m:t>
                        </m:r>
                      </m:e>
                      <m:sub>
                        <m:r>
                          <a:rPr lang="en-GB" b="0" i="1" smtClean="0">
                            <a:latin typeface="Cambria Math" panose="02040503050406030204" pitchFamily="18" charset="0"/>
                          </a:rPr>
                          <m:t>𝑓𝑜𝑟𝑘</m:t>
                        </m:r>
                      </m:sub>
                    </m:sSub>
                    <m:r>
                      <a:rPr lang="en-GB" b="0" i="1" smtClean="0">
                        <a:latin typeface="Cambria Math" panose="02040503050406030204" pitchFamily="18" charset="0"/>
                      </a:rPr>
                      <m:t>=</m:t>
                    </m:r>
                    <m:nary>
                      <m:naryPr>
                        <m:chr m:val="⋃"/>
                        <m:subHide m:val="on"/>
                        <m:supHide m:val="on"/>
                        <m:ctrlPr>
                          <a:rPr lang="en-GB" i="1">
                            <a:latin typeface="Cambria Math" panose="02040503050406030204" pitchFamily="18" charset="0"/>
                          </a:rPr>
                        </m:ctrlPr>
                      </m:naryPr>
                      <m:sub/>
                      <m:sup/>
                      <m:e>
                        <m:sSub>
                          <m:sSubPr>
                            <m:ctrlPr>
                              <a:rPr lang="en-GB" b="0" i="1" smtClean="0">
                                <a:latin typeface="Cambria Math" panose="02040503050406030204" pitchFamily="18" charset="0"/>
                              </a:rPr>
                            </m:ctrlPr>
                          </m:sSubPr>
                          <m:e>
                            <m:r>
                              <a:rPr lang="en-GB" b="0" i="1" smtClean="0">
                                <a:latin typeface="Cambria Math" panose="02040503050406030204" pitchFamily="18" charset="0"/>
                              </a:rPr>
                              <m:t>𝑇</m:t>
                            </m:r>
                          </m:e>
                          <m:sub>
                            <m:r>
                              <a:rPr lang="en-GB" b="0" i="1" smtClean="0">
                                <a:latin typeface="Cambria Math" panose="02040503050406030204" pitchFamily="18" charset="0"/>
                              </a:rPr>
                              <m:t>𝐵</m:t>
                            </m:r>
                          </m:sub>
                        </m:sSub>
                        <m:r>
                          <a:rPr lang="en-GB" b="0" i="1" smtClean="0">
                            <a:latin typeface="Cambria Math" panose="02040503050406030204" pitchFamily="18" charset="0"/>
                          </a:rPr>
                          <m:t>(</m:t>
                        </m:r>
                        <m:r>
                          <a:rPr lang="en-GB" b="0" i="1" smtClean="0">
                            <a:latin typeface="Cambria Math" panose="02040503050406030204" pitchFamily="18" charset="0"/>
                          </a:rPr>
                          <m:t>𝑖</m:t>
                        </m:r>
                        <m:r>
                          <a:rPr lang="en-GB" b="0" i="1" smtClean="0">
                            <a:latin typeface="Cambria Math" panose="02040503050406030204" pitchFamily="18" charset="0"/>
                          </a:rPr>
                          <m:t>)</m:t>
                        </m:r>
                      </m:e>
                    </m:nary>
                  </m:oMath>
                </a14:m>
                <a:r>
                  <a:rPr lang="en-GB" dirty="0"/>
                  <a:t> for all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𝑉</m:t>
                        </m:r>
                      </m:e>
                      <m:sub>
                        <m:r>
                          <a:rPr lang="en-GB" b="0" i="1" smtClean="0">
                            <a:latin typeface="Cambria Math" panose="02040503050406030204" pitchFamily="18" charset="0"/>
                          </a:rPr>
                          <m:t>𝑖</m:t>
                        </m:r>
                      </m:sub>
                    </m:sSub>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𝑉</m:t>
                        </m:r>
                      </m:e>
                      <m:sub>
                        <m:r>
                          <a:rPr lang="en-GB" b="0" i="1" smtClean="0">
                            <a:latin typeface="Cambria Math" panose="02040503050406030204" pitchFamily="18" charset="0"/>
                          </a:rPr>
                          <m:t>𝑖𝑛</m:t>
                        </m:r>
                      </m:sub>
                    </m:sSub>
                  </m:oMath>
                </a14:m>
                <a:r>
                  <a:rPr lang="en-GB" dirty="0"/>
                  <a:t>, i.e. the ranks of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𝜎</m:t>
                        </m:r>
                      </m:e>
                      <m:sub>
                        <m:r>
                          <a:rPr lang="en-GB" b="0" i="1" smtClean="0">
                            <a:latin typeface="Cambria Math" panose="02040503050406030204" pitchFamily="18" charset="0"/>
                          </a:rPr>
                          <m:t>1</m:t>
                        </m:r>
                      </m:sub>
                    </m:sSub>
                  </m:oMath>
                </a14:m>
                <a:endParaRPr lang="en-GB" dirty="0"/>
              </a:p>
              <a:p>
                <a:pPr lvl="1"/>
                <a:r>
                  <a:rPr lang="en-GB" dirty="0"/>
                  <a:t>7 - For all </a:t>
                </a:r>
                <a14:m>
                  <m:oMath xmlns:m="http://schemas.openxmlformats.org/officeDocument/2006/math">
                    <m:r>
                      <a:rPr lang="en-GB" b="0" i="1" smtClean="0">
                        <a:latin typeface="Cambria Math" panose="02040503050406030204" pitchFamily="18" charset="0"/>
                      </a:rPr>
                      <m:t>𝑘</m:t>
                    </m:r>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𝑉</m:t>
                        </m:r>
                      </m:e>
                      <m:sub>
                        <m:r>
                          <a:rPr lang="en-GB" b="0" i="1" smtClean="0">
                            <a:latin typeface="Cambria Math" panose="02040503050406030204" pitchFamily="18" charset="0"/>
                          </a:rPr>
                          <m:t>𝑓𝑜𝑟𝑘</m:t>
                        </m:r>
                      </m:sub>
                    </m:sSub>
                  </m:oMath>
                </a14:m>
                <a:r>
                  <a:rPr lang="en-GB" dirty="0"/>
                  <a:t>, fork a separate FM-Index lookup with initial range of length one of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𝜎</m:t>
                        </m:r>
                      </m:e>
                      <m:sub>
                        <m:r>
                          <a:rPr lang="en-GB" b="0" i="1" smtClean="0">
                            <a:latin typeface="Cambria Math" panose="02040503050406030204" pitchFamily="18" charset="0"/>
                          </a:rPr>
                          <m:t>1</m:t>
                        </m:r>
                      </m:sub>
                    </m:sSub>
                  </m:oMath>
                </a14:m>
                <a:r>
                  <a:rPr lang="en-GB" b="0" dirty="0"/>
                  <a:t> of rank </a:t>
                </a:r>
                <a14:m>
                  <m:oMath xmlns:m="http://schemas.openxmlformats.org/officeDocument/2006/math">
                    <m:r>
                      <a:rPr lang="en-GB" b="0" i="1" smtClean="0">
                        <a:latin typeface="Cambria Math" panose="02040503050406030204" pitchFamily="18" charset="0"/>
                      </a:rPr>
                      <m:t>𝑘</m:t>
                    </m:r>
                  </m:oMath>
                </a14:m>
                <a:r>
                  <a:rPr lang="en-GB" b="0" dirty="0"/>
                  <a:t> in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𝐵</m:t>
                        </m:r>
                      </m:e>
                      <m:sub>
                        <m:r>
                          <a:rPr lang="en-GB" b="0" i="1" smtClean="0">
                            <a:latin typeface="Cambria Math" panose="02040503050406030204" pitchFamily="18" charset="0"/>
                          </a:rPr>
                          <m:t>𝑅𝐸</m:t>
                        </m:r>
                        <m:d>
                          <m:dPr>
                            <m:ctrlPr>
                              <a:rPr lang="en-GB" b="0" i="1" smtClean="0">
                                <a:latin typeface="Cambria Math" panose="02040503050406030204" pitchFamily="18" charset="0"/>
                              </a:rPr>
                            </m:ctrlPr>
                          </m:dPr>
                          <m:e>
                            <m:r>
                              <a:rPr lang="en-GB" b="0" i="1" smtClean="0">
                                <a:latin typeface="Cambria Math" panose="02040503050406030204" pitchFamily="18" charset="0"/>
                              </a:rPr>
                              <m:t>𝐺</m:t>
                            </m:r>
                          </m:e>
                        </m:d>
                      </m:sub>
                    </m:sSub>
                  </m:oMath>
                </a14:m>
                <a:r>
                  <a:rPr lang="en-GB" b="0" dirty="0"/>
                  <a:t> starting from character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𝑄</m:t>
                        </m:r>
                      </m:e>
                      <m:sub>
                        <m:r>
                          <a:rPr lang="en-GB" b="0" i="1" smtClean="0">
                            <a:latin typeface="Cambria Math" panose="02040503050406030204" pitchFamily="18" charset="0"/>
                          </a:rPr>
                          <m:t>𝑖</m:t>
                        </m:r>
                      </m:sub>
                    </m:sSub>
                  </m:oMath>
                </a14:m>
                <a:r>
                  <a:rPr lang="en-GB" b="0" dirty="0"/>
                  <a:t> starting from step 3</a:t>
                </a:r>
              </a:p>
              <a:p>
                <a:pPr lvl="1"/>
                <a:r>
                  <a:rPr lang="en-GB" dirty="0"/>
                  <a:t>8 - Decrement </a:t>
                </a:r>
                <a14:m>
                  <m:oMath xmlns:m="http://schemas.openxmlformats.org/officeDocument/2006/math">
                    <m:r>
                      <a:rPr lang="en-GB" b="0" i="1" smtClean="0">
                        <a:latin typeface="Cambria Math" panose="02040503050406030204" pitchFamily="18" charset="0"/>
                      </a:rPr>
                      <m:t>𝑖</m:t>
                    </m:r>
                  </m:oMath>
                </a14:m>
                <a:r>
                  <a:rPr lang="en-GB" b="0" dirty="0"/>
                  <a:t> and return to step 3.</a:t>
                </a:r>
              </a:p>
              <a:p>
                <a:r>
                  <a:rPr lang="en-GB" b="0" dirty="0"/>
                  <a:t>One should also keep track of the visited vertices in this process, and return them as a list</a:t>
                </a:r>
              </a:p>
              <a:p>
                <a:pPr marL="0" indent="0">
                  <a:buNone/>
                </a:pPr>
                <a:endParaRPr lang="en-GB" b="0" dirty="0"/>
              </a:p>
              <a:p>
                <a:pPr lvl="1"/>
                <a:endParaRPr lang="en-GB" b="0" dirty="0"/>
              </a:p>
              <a:p>
                <a:pPr lvl="1"/>
                <a:endParaRPr lang="fr-FR" dirty="0"/>
              </a:p>
            </p:txBody>
          </p:sp>
        </mc:Choice>
        <mc:Fallback xmlns="">
          <p:sp>
            <p:nvSpPr>
              <p:cNvPr id="2" name="Espace réservé du contenu 1">
                <a:extLst>
                  <a:ext uri="{FF2B5EF4-FFF2-40B4-BE49-F238E27FC236}">
                    <a16:creationId xmlns:a16="http://schemas.microsoft.com/office/drawing/2014/main" id="{3C04D4F0-9F00-D043-B80F-52268AB0057D}"/>
                  </a:ext>
                </a:extLst>
              </p:cNvPr>
              <p:cNvSpPr>
                <a:spLocks noGrp="1" noRot="1" noChangeAspect="1" noMove="1" noResize="1" noEditPoints="1" noAdjustHandles="1" noChangeArrowheads="1" noChangeShapeType="1" noTextEdit="1"/>
              </p:cNvSpPr>
              <p:nvPr>
                <p:ph idx="1"/>
              </p:nvPr>
            </p:nvSpPr>
            <p:spPr>
              <a:xfrm>
                <a:off x="904875" y="1137557"/>
                <a:ext cx="7726363" cy="3812903"/>
              </a:xfrm>
              <a:blipFill>
                <a:blip r:embed="rId7"/>
                <a:stretch>
                  <a:fillRect t="-1920" r="-868" b="-800"/>
                </a:stretch>
              </a:blipFill>
            </p:spPr>
            <p:txBody>
              <a:bodyPr/>
              <a:lstStyle/>
              <a:p>
                <a:r>
                  <a:rPr lang="en-CH">
                    <a:noFill/>
                  </a:rPr>
                  <a:t> </a:t>
                </a:r>
              </a:p>
            </p:txBody>
          </p:sp>
        </mc:Fallback>
      </mc:AlternateContent>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904875" y="131032"/>
            <a:ext cx="7726363" cy="1072753"/>
          </a:xfrm>
        </p:spPr>
        <p:txBody>
          <a:bodyPr/>
          <a:lstStyle/>
          <a:p>
            <a:r>
              <a:rPr lang="fr-FR" dirty="0"/>
              <a:t>FM-Directories </a:t>
            </a:r>
            <a:r>
              <a:rPr lang="fr-FR" dirty="0" err="1"/>
              <a:t>Without</a:t>
            </a:r>
            <a:r>
              <a:rPr lang="fr-FR" dirty="0"/>
              <a:t> Permutation: </a:t>
            </a:r>
            <a:r>
              <a:rPr lang="fr-FR" dirty="0" err="1"/>
              <a:t>Algorithm</a:t>
            </a:r>
            <a:r>
              <a:rPr lang="fr-FR" dirty="0"/>
              <a:t> </a:t>
            </a:r>
            <a:r>
              <a:rPr lang="fr-FR" dirty="0" err="1"/>
              <a:t>Outline</a:t>
            </a:r>
            <a:endParaRPr lang="fr-FR" dirty="0"/>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r>
              <a:rPr lang="fr-CH" dirty="0"/>
              <a:t>DCC 2023 - </a:t>
            </a:r>
            <a:r>
              <a:rPr lang="en-GB" b="0" i="0" dirty="0">
                <a:effectLst/>
                <a:latin typeface="Arial" panose="020B0604020202020204" pitchFamily="34" charset="0"/>
              </a:rPr>
              <a:t>FM-Directories: Extending the Burrows-Wheeler Transform</a:t>
            </a:r>
            <a:br>
              <a:rPr lang="en-GB" dirty="0"/>
            </a:br>
            <a:r>
              <a:rPr lang="en-GB" b="0" i="0" dirty="0">
                <a:effectLst/>
                <a:latin typeface="Arial" panose="020B0604020202020204" pitchFamily="34" charset="0"/>
              </a:rPr>
              <a:t>for String </a:t>
            </a:r>
            <a:r>
              <a:rPr lang="en-GB" b="0" i="0" dirty="0" err="1">
                <a:effectLst/>
                <a:latin typeface="Arial" panose="020B0604020202020204" pitchFamily="34" charset="0"/>
              </a:rPr>
              <a:t>Labeled</a:t>
            </a:r>
            <a:r>
              <a:rPr lang="en-GB" b="0" i="0" dirty="0">
                <a:effectLst/>
                <a:latin typeface="Arial" panose="020B0604020202020204" pitchFamily="34" charset="0"/>
              </a:rPr>
              <a:t> Vertex Graphs of (Almost) Arbitrary</a:t>
            </a:r>
            <a:br>
              <a:rPr lang="en-GB" dirty="0"/>
            </a:br>
            <a:r>
              <a:rPr lang="en-GB" b="0" i="0" dirty="0">
                <a:effectLst/>
                <a:latin typeface="Arial" panose="020B0604020202020204" pitchFamily="34" charset="0"/>
              </a:rPr>
              <a:t>Topology</a:t>
            </a:r>
            <a:endParaRPr lang="fr-FR" dirty="0"/>
          </a:p>
        </p:txBody>
      </p:sp>
      <p:sp>
        <p:nvSpPr>
          <p:cNvPr id="5" name="Espace réservé du pied de page 4">
            <a:extLst>
              <a:ext uri="{FF2B5EF4-FFF2-40B4-BE49-F238E27FC236}">
                <a16:creationId xmlns:a16="http://schemas.microsoft.com/office/drawing/2014/main" id="{EDD9CD81-F741-E34D-918B-879020443A81}"/>
              </a:ext>
            </a:extLst>
          </p:cNvPr>
          <p:cNvSpPr>
            <a:spLocks noGrp="1"/>
          </p:cNvSpPr>
          <p:nvPr>
            <p:ph type="ftr" sz="quarter" idx="11"/>
          </p:nvPr>
        </p:nvSpPr>
        <p:spPr/>
        <p:txBody>
          <a:bodyPr/>
          <a:lstStyle/>
          <a:p>
            <a:r>
              <a:rPr lang="fr-FR" dirty="0" err="1"/>
              <a:t>Unsal</a:t>
            </a:r>
            <a:r>
              <a:rPr lang="fr-FR" dirty="0"/>
              <a:t> </a:t>
            </a:r>
            <a:r>
              <a:rPr lang="fr-FR" dirty="0" err="1"/>
              <a:t>Ozturk</a:t>
            </a:r>
            <a:r>
              <a:rPr lang="fr-FR" dirty="0"/>
              <a:t> (EPFL) </a:t>
            </a:r>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5</a:t>
            </a:fld>
            <a:endParaRPr lang="fr-FR" dirty="0"/>
          </a:p>
        </p:txBody>
      </p:sp>
      <p:pic>
        <p:nvPicPr>
          <p:cNvPr id="8" name="Slide 5">
            <a:hlinkClick r:id="" action="ppaction://media"/>
            <a:extLst>
              <a:ext uri="{FF2B5EF4-FFF2-40B4-BE49-F238E27FC236}">
                <a16:creationId xmlns:a16="http://schemas.microsoft.com/office/drawing/2014/main" id="{BE2158E1-5AB2-6F06-66E8-006D5B1C559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06400" y="4747260"/>
            <a:ext cx="406400" cy="406400"/>
          </a:xfrm>
          <a:prstGeom prst="rect">
            <a:avLst/>
          </a:prstGeom>
        </p:spPr>
      </p:pic>
      <p:pic>
        <p:nvPicPr>
          <p:cNvPr id="10" name="Audio 9">
            <a:hlinkClick r:id="" action="ppaction://media"/>
            <a:extLst>
              <a:ext uri="{FF2B5EF4-FFF2-40B4-BE49-F238E27FC236}">
                <a16:creationId xmlns:a16="http://schemas.microsoft.com/office/drawing/2014/main" id="{F7ED1076-CC0E-75A3-AC79-CBD80BCBB2D8}"/>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1431244651"/>
      </p:ext>
    </p:extLst>
  </p:cSld>
  <p:clrMapOvr>
    <a:masterClrMapping/>
  </p:clrMapOvr>
  <mc:AlternateContent xmlns:mc="http://schemas.openxmlformats.org/markup-compatibility/2006">
    <mc:Choice xmlns:p14="http://schemas.microsoft.com/office/powerpoint/2010/main" Requires="p14">
      <p:transition spd="slow" p14:dur="2000" advTm="26031"/>
    </mc:Choice>
    <mc:Fallback>
      <p:transition spd="slow" advTm="260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611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8"/>
                </p:tgtEl>
              </p:cMediaNode>
            </p:audio>
            <p:audio isNarration="1">
              <p:cMediaNode vol="80000" showWhenStopped="0">
                <p:cTn id="11" fill="hold" display="0">
                  <p:stCondLst>
                    <p:cond delay="indefinite"/>
                  </p:stCondLst>
                  <p:endCondLst>
                    <p:cond evt="onStopAudio" delay="0">
                      <p:tgtEl>
                        <p:sldTgt/>
                      </p:tgtEl>
                    </p:cond>
                  </p:endCondLst>
                </p:cTn>
                <p:tgtEl>
                  <p:spTgt spid="10"/>
                </p:tgtEl>
              </p:cMediaNode>
            </p:audio>
          </p:childTnLst>
        </p:cTn>
      </p:par>
    </p:tnLst>
  </p:timing>
  <p:extLst>
    <p:ext uri="{E180D4A7-C9FB-4DFB-919C-405C955672EB}">
      <p14:showEvtLst xmlns:p14="http://schemas.microsoft.com/office/powerpoint/2010/main">
        <p14:playEvt time="96" objId="8"/>
        <p14:stopEvt time="26031" objId="8"/>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rmAutofit/>
              </a:bodyPr>
              <a:lstStyle/>
              <a:p>
                <a:r>
                  <a:rPr lang="en-GB" dirty="0"/>
                  <a:t>Essentially, we query the FM-Index as normal, but create new queries when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𝜎</m:t>
                        </m:r>
                      </m:e>
                      <m:sub>
                        <m:r>
                          <a:rPr lang="en-GB" b="0" i="1" smtClean="0">
                            <a:latin typeface="Cambria Math" panose="02040503050406030204" pitchFamily="18" charset="0"/>
                          </a:rPr>
                          <m:t>0</m:t>
                        </m:r>
                      </m:sub>
                    </m:sSub>
                  </m:oMath>
                </a14:m>
                <a:r>
                  <a:rPr lang="en-GB" b="0" dirty="0"/>
                  <a:t>, i.e. the character marking the beginning of a vertex, is encountered.</a:t>
                </a:r>
              </a:p>
              <a:p>
                <a:pPr lvl="1"/>
                <a:r>
                  <a:rPr lang="en-GB" dirty="0"/>
                  <a:t>Note that the text (</a:t>
                </a:r>
                <a14:m>
                  <m:oMath xmlns:m="http://schemas.openxmlformats.org/officeDocument/2006/math">
                    <m:r>
                      <a:rPr lang="en-GB" b="0" i="1" smtClean="0">
                        <a:latin typeface="Cambria Math" panose="02040503050406030204" pitchFamily="18" charset="0"/>
                      </a:rPr>
                      <m:t>𝑅𝐸</m:t>
                    </m:r>
                    <m:d>
                      <m:dPr>
                        <m:ctrlPr>
                          <a:rPr lang="en-GB" b="0" i="1" smtClean="0">
                            <a:latin typeface="Cambria Math" panose="02040503050406030204" pitchFamily="18" charset="0"/>
                          </a:rPr>
                        </m:ctrlPr>
                      </m:dPr>
                      <m:e>
                        <m:r>
                          <a:rPr lang="en-GB" b="0" i="1" smtClean="0">
                            <a:latin typeface="Cambria Math" panose="02040503050406030204" pitchFamily="18" charset="0"/>
                          </a:rPr>
                          <m:t>𝐺</m:t>
                        </m:r>
                      </m:e>
                    </m:d>
                  </m:oMath>
                </a14:m>
                <a:r>
                  <a:rPr lang="en-GB" dirty="0"/>
                  <a:t>) rank of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𝜎</m:t>
                        </m:r>
                      </m:e>
                      <m:sub>
                        <m:r>
                          <a:rPr lang="en-GB" b="0" i="1" smtClean="0">
                            <a:latin typeface="Cambria Math" panose="02040503050406030204" pitchFamily="18" charset="0"/>
                          </a:rPr>
                          <m:t>0</m:t>
                        </m:r>
                      </m:sub>
                    </m:sSub>
                  </m:oMath>
                </a14:m>
                <a:r>
                  <a:rPr lang="en-GB" dirty="0"/>
                  <a:t> is equal to the index of the vertex by construction</a:t>
                </a:r>
              </a:p>
              <a:p>
                <a:r>
                  <a:rPr lang="en-GB" dirty="0"/>
                  <a:t>Then, for all such vertices, the query is forked as separate lookups in the FM-Index, starting from the appropriate ranges of the character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𝜎</m:t>
                        </m:r>
                      </m:e>
                      <m:sub>
                        <m:r>
                          <a:rPr lang="en-GB" b="0" i="1" smtClean="0">
                            <a:latin typeface="Cambria Math" panose="02040503050406030204" pitchFamily="18" charset="0"/>
                          </a:rPr>
                          <m:t>1</m:t>
                        </m:r>
                      </m:sub>
                    </m:sSub>
                  </m:oMath>
                </a14:m>
                <a:r>
                  <a:rPr lang="en-GB" b="0" dirty="0"/>
                  <a:t>, which mark the end of vertices in </a:t>
                </a:r>
                <a14:m>
                  <m:oMath xmlns:m="http://schemas.openxmlformats.org/officeDocument/2006/math">
                    <m:r>
                      <a:rPr lang="en-GB" b="0" i="1" smtClean="0">
                        <a:latin typeface="Cambria Math" panose="02040503050406030204" pitchFamily="18" charset="0"/>
                      </a:rPr>
                      <m:t>𝑅𝐸</m:t>
                    </m:r>
                    <m:d>
                      <m:dPr>
                        <m:ctrlPr>
                          <a:rPr lang="en-GB" b="0" i="1" smtClean="0">
                            <a:latin typeface="Cambria Math" panose="02040503050406030204" pitchFamily="18" charset="0"/>
                          </a:rPr>
                        </m:ctrlPr>
                      </m:dPr>
                      <m:e>
                        <m:r>
                          <a:rPr lang="en-GB" b="0" i="1" smtClean="0">
                            <a:latin typeface="Cambria Math" panose="02040503050406030204" pitchFamily="18" charset="0"/>
                          </a:rPr>
                          <m:t>𝐺</m:t>
                        </m:r>
                      </m:e>
                    </m:d>
                  </m:oMath>
                </a14:m>
                <a:r>
                  <a:rPr lang="en-GB" dirty="0"/>
                  <a:t>.</a:t>
                </a:r>
              </a:p>
              <a:p>
                <a:r>
                  <a:rPr lang="en-GB" b="0" dirty="0"/>
                  <a:t>What is the time complexity of this scheme?</a:t>
                </a:r>
              </a:p>
              <a:p>
                <a:pPr lvl="1"/>
                <a:endParaRPr lang="en-GB" b="0" dirty="0"/>
              </a:p>
              <a:p>
                <a:pPr lvl="1"/>
                <a:endParaRPr lang="fr-FR" dirty="0"/>
              </a:p>
            </p:txBody>
          </p:sp>
        </mc:Choice>
        <mc:Fallback xmlns="">
          <p:sp>
            <p:nvSpPr>
              <p:cNvPr id="2" name="Espace réservé du contenu 1">
                <a:extLst>
                  <a:ext uri="{FF2B5EF4-FFF2-40B4-BE49-F238E27FC236}">
                    <a16:creationId xmlns:a16="http://schemas.microsoft.com/office/drawing/2014/main" id="{3C04D4F0-9F00-D043-B80F-52268AB0057D}"/>
                  </a:ext>
                </a:extLst>
              </p:cNvPr>
              <p:cNvSpPr>
                <a:spLocks noGrp="1" noRot="1" noChangeAspect="1" noMove="1" noResize="1" noEditPoints="1" noAdjustHandles="1" noChangeArrowheads="1" noChangeShapeType="1" noTextEdit="1"/>
              </p:cNvSpPr>
              <p:nvPr>
                <p:ph idx="1"/>
              </p:nvPr>
            </p:nvSpPr>
            <p:spPr>
              <a:blipFill>
                <a:blip r:embed="rId7"/>
                <a:stretch>
                  <a:fillRect t="-1802"/>
                </a:stretch>
              </a:blipFill>
            </p:spPr>
            <p:txBody>
              <a:bodyPr/>
              <a:lstStyle/>
              <a:p>
                <a:r>
                  <a:rPr lang="en-CH">
                    <a:noFill/>
                  </a:rPr>
                  <a:t> </a:t>
                </a:r>
              </a:p>
            </p:txBody>
          </p:sp>
        </mc:Fallback>
      </mc:AlternateContent>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904875" y="131032"/>
            <a:ext cx="7726363" cy="1072753"/>
          </a:xfrm>
        </p:spPr>
        <p:txBody>
          <a:bodyPr/>
          <a:lstStyle/>
          <a:p>
            <a:r>
              <a:rPr lang="fr-FR" dirty="0"/>
              <a:t>FM-Directories </a:t>
            </a:r>
            <a:r>
              <a:rPr lang="fr-FR" dirty="0" err="1"/>
              <a:t>Without</a:t>
            </a:r>
            <a:r>
              <a:rPr lang="fr-FR" dirty="0"/>
              <a:t> Permutation: Time </a:t>
            </a:r>
            <a:r>
              <a:rPr lang="fr-FR" dirty="0" err="1"/>
              <a:t>Complexity</a:t>
            </a:r>
            <a:endParaRPr lang="fr-FR" dirty="0"/>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r>
              <a:rPr lang="fr-CH" dirty="0"/>
              <a:t>DCC 2023 - </a:t>
            </a:r>
            <a:r>
              <a:rPr lang="en-GB" b="0" i="0" dirty="0">
                <a:effectLst/>
                <a:latin typeface="Arial" panose="020B0604020202020204" pitchFamily="34" charset="0"/>
              </a:rPr>
              <a:t>FM-Directories: Extending the Burrows-Wheeler Transform</a:t>
            </a:r>
            <a:br>
              <a:rPr lang="en-GB" dirty="0"/>
            </a:br>
            <a:r>
              <a:rPr lang="en-GB" b="0" i="0" dirty="0">
                <a:effectLst/>
                <a:latin typeface="Arial" panose="020B0604020202020204" pitchFamily="34" charset="0"/>
              </a:rPr>
              <a:t>for String </a:t>
            </a:r>
            <a:r>
              <a:rPr lang="en-GB" b="0" i="0" dirty="0" err="1">
                <a:effectLst/>
                <a:latin typeface="Arial" panose="020B0604020202020204" pitchFamily="34" charset="0"/>
              </a:rPr>
              <a:t>Labeled</a:t>
            </a:r>
            <a:r>
              <a:rPr lang="en-GB" b="0" i="0" dirty="0">
                <a:effectLst/>
                <a:latin typeface="Arial" panose="020B0604020202020204" pitchFamily="34" charset="0"/>
              </a:rPr>
              <a:t> Vertex Graphs of (Almost) Arbitrary</a:t>
            </a:r>
            <a:br>
              <a:rPr lang="en-GB" dirty="0"/>
            </a:br>
            <a:r>
              <a:rPr lang="en-GB" b="0" i="0" dirty="0">
                <a:effectLst/>
                <a:latin typeface="Arial" panose="020B0604020202020204" pitchFamily="34" charset="0"/>
              </a:rPr>
              <a:t>Topology</a:t>
            </a:r>
            <a:endParaRPr lang="fr-FR" dirty="0"/>
          </a:p>
        </p:txBody>
      </p:sp>
      <p:sp>
        <p:nvSpPr>
          <p:cNvPr id="5" name="Espace réservé du pied de page 4">
            <a:extLst>
              <a:ext uri="{FF2B5EF4-FFF2-40B4-BE49-F238E27FC236}">
                <a16:creationId xmlns:a16="http://schemas.microsoft.com/office/drawing/2014/main" id="{EDD9CD81-F741-E34D-918B-879020443A81}"/>
              </a:ext>
            </a:extLst>
          </p:cNvPr>
          <p:cNvSpPr>
            <a:spLocks noGrp="1"/>
          </p:cNvSpPr>
          <p:nvPr>
            <p:ph type="ftr" sz="quarter" idx="11"/>
          </p:nvPr>
        </p:nvSpPr>
        <p:spPr/>
        <p:txBody>
          <a:bodyPr/>
          <a:lstStyle/>
          <a:p>
            <a:r>
              <a:rPr lang="fr-FR" dirty="0" err="1"/>
              <a:t>Unsal</a:t>
            </a:r>
            <a:r>
              <a:rPr lang="fr-FR" dirty="0"/>
              <a:t> </a:t>
            </a:r>
            <a:r>
              <a:rPr lang="fr-FR" dirty="0" err="1"/>
              <a:t>Ozturk</a:t>
            </a:r>
            <a:r>
              <a:rPr lang="fr-FR" dirty="0"/>
              <a:t> (EPFL) </a:t>
            </a:r>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6</a:t>
            </a:fld>
            <a:endParaRPr lang="fr-FR" dirty="0"/>
          </a:p>
        </p:txBody>
      </p:sp>
      <p:pic>
        <p:nvPicPr>
          <p:cNvPr id="9" name="Slide 6">
            <a:hlinkClick r:id="" action="ppaction://media"/>
            <a:extLst>
              <a:ext uri="{FF2B5EF4-FFF2-40B4-BE49-F238E27FC236}">
                <a16:creationId xmlns:a16="http://schemas.microsoft.com/office/drawing/2014/main" id="{65E77F2B-1941-2F51-87E5-8B5E00895ED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06400" y="4701540"/>
            <a:ext cx="406400" cy="406400"/>
          </a:xfrm>
          <a:prstGeom prst="rect">
            <a:avLst/>
          </a:prstGeom>
        </p:spPr>
      </p:pic>
      <p:pic>
        <p:nvPicPr>
          <p:cNvPr id="11" name="Audio 10">
            <a:hlinkClick r:id="" action="ppaction://media"/>
            <a:extLst>
              <a:ext uri="{FF2B5EF4-FFF2-40B4-BE49-F238E27FC236}">
                <a16:creationId xmlns:a16="http://schemas.microsoft.com/office/drawing/2014/main" id="{37E2F69A-17C6-4AE5-7007-95043B82762D}"/>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2702073678"/>
      </p:ext>
    </p:extLst>
  </p:cSld>
  <p:clrMapOvr>
    <a:masterClrMapping/>
  </p:clrMapOvr>
  <mc:AlternateContent xmlns:mc="http://schemas.openxmlformats.org/markup-compatibility/2006">
    <mc:Choice xmlns:p14="http://schemas.microsoft.com/office/powerpoint/2010/main" Requires="p14">
      <p:transition spd="slow" p14:dur="2000" advTm="3342"/>
    </mc:Choice>
    <mc:Fallback>
      <p:transition spd="slow" advTm="3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314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9"/>
                </p:tgtEl>
              </p:cMediaNode>
            </p:audio>
            <p:audio isNarration="1">
              <p:cMediaNode vol="80000" showWhenStopped="0">
                <p:cTn id="11" fill="hold" display="0">
                  <p:stCondLst>
                    <p:cond delay="indefinite"/>
                  </p:stCondLst>
                  <p:endCondLst>
                    <p:cond evt="onStopAudio" delay="0">
                      <p:tgtEl>
                        <p:sldTgt/>
                      </p:tgtEl>
                    </p:cond>
                  </p:endCondLst>
                </p:cTn>
                <p:tgtEl>
                  <p:spTgt spid="11"/>
                </p:tgtEl>
              </p:cMediaNode>
            </p:audio>
          </p:childTnLst>
        </p:cTn>
      </p:par>
    </p:tnLst>
  </p:timing>
  <p:extLst>
    <p:ext uri="{E180D4A7-C9FB-4DFB-919C-405C955672EB}">
      <p14:showEvtLst xmlns:p14="http://schemas.microsoft.com/office/powerpoint/2010/main">
        <p14:playEvt time="68" objId="9"/>
        <p14:stopEvt time="3293" objId="9"/>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rmAutofit/>
              </a:bodyPr>
              <a:lstStyle/>
              <a:p>
                <a:r>
                  <a:rPr lang="en-GB" dirty="0"/>
                  <a:t>Assuming that at each step, one lookup forks into at most </a:t>
                </a:r>
                <a14:m>
                  <m:oMath xmlns:m="http://schemas.openxmlformats.org/officeDocument/2006/math">
                    <m:r>
                      <a:rPr lang="en-GB" b="0" i="1" smtClean="0">
                        <a:latin typeface="Cambria Math" panose="02040503050406030204" pitchFamily="18" charset="0"/>
                      </a:rPr>
                      <m:t>𝛿</m:t>
                    </m:r>
                    <m:r>
                      <a:rPr lang="en-GB" b="0" i="1" smtClean="0">
                        <a:latin typeface="Cambria Math" panose="02040503050406030204" pitchFamily="18" charset="0"/>
                      </a:rPr>
                      <m:t>≤|</m:t>
                    </m:r>
                    <m:r>
                      <a:rPr lang="en-GB" b="0" i="1" smtClean="0">
                        <a:latin typeface="Cambria Math" panose="02040503050406030204" pitchFamily="18" charset="0"/>
                      </a:rPr>
                      <m:t>𝑉</m:t>
                    </m:r>
                    <m:r>
                      <a:rPr lang="en-GB" b="0" i="1" smtClean="0">
                        <a:latin typeface="Cambria Math" panose="02040503050406030204" pitchFamily="18" charset="0"/>
                      </a:rPr>
                      <m:t>|</m:t>
                    </m:r>
                  </m:oMath>
                </a14:m>
                <a:r>
                  <a:rPr lang="en-GB" b="0" dirty="0"/>
                  <a:t> lookups of one more character matched in the worst case, we have the recurrence relation with </a:t>
                </a:r>
                <a14:m>
                  <m:oMath xmlns:m="http://schemas.openxmlformats.org/officeDocument/2006/math">
                    <m:r>
                      <a:rPr lang="en-GB" b="0" i="1" smtClean="0">
                        <a:latin typeface="Cambria Math" panose="02040503050406030204" pitchFamily="18" charset="0"/>
                      </a:rPr>
                      <m:t>𝑇</m:t>
                    </m:r>
                    <m:d>
                      <m:dPr>
                        <m:ctrlPr>
                          <a:rPr lang="en-GB" b="0" i="1" smtClean="0">
                            <a:latin typeface="Cambria Math" panose="02040503050406030204" pitchFamily="18" charset="0"/>
                          </a:rPr>
                        </m:ctrlPr>
                      </m:dPr>
                      <m:e>
                        <m:r>
                          <a:rPr lang="en-GB" b="0" i="1" smtClean="0">
                            <a:latin typeface="Cambria Math" panose="02040503050406030204" pitchFamily="18" charset="0"/>
                          </a:rPr>
                          <m:t>0</m:t>
                        </m:r>
                      </m:e>
                    </m:d>
                    <m:r>
                      <a:rPr lang="en-GB" b="0" i="1" smtClean="0">
                        <a:latin typeface="Cambria Math" panose="02040503050406030204" pitchFamily="18" charset="0"/>
                      </a:rPr>
                      <m:t>=0</m:t>
                    </m:r>
                  </m:oMath>
                </a14:m>
                <a:r>
                  <a:rPr lang="en-GB" b="0" dirty="0"/>
                  <a:t>:</a:t>
                </a:r>
                <a:endParaRPr lang="en-GB" dirty="0"/>
              </a:p>
              <a:p>
                <a:pPr marL="0" indent="0">
                  <a:buNone/>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𝑇</m:t>
                      </m:r>
                      <m:d>
                        <m:dPr>
                          <m:ctrlPr>
                            <a:rPr lang="en-GB" b="0" i="1" smtClean="0">
                              <a:latin typeface="Cambria Math" panose="02040503050406030204" pitchFamily="18" charset="0"/>
                            </a:rPr>
                          </m:ctrlPr>
                        </m:dPr>
                        <m:e>
                          <m:d>
                            <m:dPr>
                              <m:begChr m:val="|"/>
                              <m:endChr m:val="|"/>
                              <m:ctrlPr>
                                <a:rPr lang="en-GB" b="0" i="1" smtClean="0">
                                  <a:latin typeface="Cambria Math" panose="02040503050406030204" pitchFamily="18" charset="0"/>
                                </a:rPr>
                              </m:ctrlPr>
                            </m:dPr>
                            <m:e>
                              <m:r>
                                <a:rPr lang="en-GB" b="0" i="1" smtClean="0">
                                  <a:latin typeface="Cambria Math" panose="02040503050406030204" pitchFamily="18" charset="0"/>
                                </a:rPr>
                                <m:t>𝑄</m:t>
                              </m:r>
                            </m:e>
                          </m:d>
                        </m:e>
                      </m:d>
                      <m:r>
                        <a:rPr lang="en-GB" b="0" i="1" smtClean="0">
                          <a:latin typeface="Cambria Math" panose="02040503050406030204" pitchFamily="18" charset="0"/>
                        </a:rPr>
                        <m:t>=</m:t>
                      </m:r>
                      <m:d>
                        <m:dPr>
                          <m:begChr m:val="|"/>
                          <m:endChr m:val="|"/>
                          <m:ctrlPr>
                            <a:rPr lang="en-GB" b="0" i="1" smtClean="0">
                              <a:latin typeface="Cambria Math" panose="02040503050406030204" pitchFamily="18" charset="0"/>
                            </a:rPr>
                          </m:ctrlPr>
                        </m:dPr>
                        <m:e>
                          <m:r>
                            <a:rPr lang="en-GB" b="0" i="1" smtClean="0">
                              <a:latin typeface="Cambria Math" panose="02040503050406030204" pitchFamily="18" charset="0"/>
                            </a:rPr>
                            <m:t>𝑄</m:t>
                          </m:r>
                        </m:e>
                      </m:d>
                      <m:r>
                        <a:rPr lang="en-GB" b="0" i="1" smtClean="0">
                          <a:latin typeface="Cambria Math" panose="02040503050406030204" pitchFamily="18" charset="0"/>
                        </a:rPr>
                        <m:t>+</m:t>
                      </m:r>
                      <m:r>
                        <a:rPr lang="en-GB" b="0" i="1" smtClean="0">
                          <a:latin typeface="Cambria Math" panose="02040503050406030204" pitchFamily="18" charset="0"/>
                        </a:rPr>
                        <m:t>𝛿</m:t>
                      </m:r>
                      <m:r>
                        <a:rPr lang="en-GB" b="0" i="1" smtClean="0">
                          <a:latin typeface="Cambria Math" panose="02040503050406030204" pitchFamily="18" charset="0"/>
                        </a:rPr>
                        <m:t>𝑇</m:t>
                      </m:r>
                      <m:d>
                        <m:dPr>
                          <m:ctrlPr>
                            <a:rPr lang="en-GB" b="0" i="1" smtClean="0">
                              <a:latin typeface="Cambria Math" panose="02040503050406030204" pitchFamily="18" charset="0"/>
                            </a:rPr>
                          </m:ctrlPr>
                        </m:dPr>
                        <m:e>
                          <m:d>
                            <m:dPr>
                              <m:begChr m:val="|"/>
                              <m:endChr m:val="|"/>
                              <m:ctrlPr>
                                <a:rPr lang="en-GB" b="0" i="1" smtClean="0">
                                  <a:latin typeface="Cambria Math" panose="02040503050406030204" pitchFamily="18" charset="0"/>
                                </a:rPr>
                              </m:ctrlPr>
                            </m:dPr>
                            <m:e>
                              <m:r>
                                <a:rPr lang="en-GB" b="0" i="1" smtClean="0">
                                  <a:latin typeface="Cambria Math" panose="02040503050406030204" pitchFamily="18" charset="0"/>
                                </a:rPr>
                                <m:t>𝑄</m:t>
                              </m:r>
                            </m:e>
                          </m:d>
                          <m:r>
                            <a:rPr lang="en-GB" b="0" i="1" smtClean="0">
                              <a:latin typeface="Cambria Math" panose="02040503050406030204" pitchFamily="18" charset="0"/>
                            </a:rPr>
                            <m:t>−1</m:t>
                          </m:r>
                        </m:e>
                      </m:d>
                    </m:oMath>
                  </m:oMathPara>
                </a14:m>
                <a:endParaRPr lang="en-GB" b="0" dirty="0"/>
              </a:p>
              <a:p>
                <a:pPr marL="0" indent="0">
                  <a:buNone/>
                </a:pPr>
                <a:r>
                  <a:rPr lang="en-GB" b="0" dirty="0"/>
                  <a:t>which can be </a:t>
                </a:r>
                <a:r>
                  <a:rPr lang="en-GB" dirty="0"/>
                  <a:t>written in closed form as:</a:t>
                </a:r>
              </a:p>
              <a:p>
                <a:pPr marL="0" indent="0">
                  <a:buNone/>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𝑇</m:t>
                      </m:r>
                      <m:d>
                        <m:dPr>
                          <m:ctrlPr>
                            <a:rPr lang="en-GB" b="0" i="1" smtClean="0">
                              <a:latin typeface="Cambria Math" panose="02040503050406030204" pitchFamily="18" charset="0"/>
                            </a:rPr>
                          </m:ctrlPr>
                        </m:dPr>
                        <m:e>
                          <m:d>
                            <m:dPr>
                              <m:begChr m:val="|"/>
                              <m:endChr m:val="|"/>
                              <m:ctrlPr>
                                <a:rPr lang="en-GB" b="0" i="1" smtClean="0">
                                  <a:latin typeface="Cambria Math" panose="02040503050406030204" pitchFamily="18" charset="0"/>
                                </a:rPr>
                              </m:ctrlPr>
                            </m:dPr>
                            <m:e>
                              <m:r>
                                <a:rPr lang="en-GB" b="0" i="1" smtClean="0">
                                  <a:latin typeface="Cambria Math" panose="02040503050406030204" pitchFamily="18" charset="0"/>
                                </a:rPr>
                                <m:t>𝑄</m:t>
                              </m:r>
                            </m:e>
                          </m:d>
                        </m:e>
                      </m:d>
                      <m:r>
                        <a:rPr lang="en-GB" b="0" i="1" smtClean="0">
                          <a:latin typeface="Cambria Math" panose="02040503050406030204" pitchFamily="18" charset="0"/>
                        </a:rPr>
                        <m:t>=</m:t>
                      </m:r>
                      <m:f>
                        <m:fPr>
                          <m:ctrlPr>
                            <a:rPr lang="en-GB" b="0" i="1" smtClean="0">
                              <a:latin typeface="Cambria Math" panose="02040503050406030204" pitchFamily="18" charset="0"/>
                            </a:rPr>
                          </m:ctrlPr>
                        </m:fPr>
                        <m:num>
                          <m:sSup>
                            <m:sSupPr>
                              <m:ctrlPr>
                                <a:rPr lang="en-GB" i="1">
                                  <a:latin typeface="Cambria Math" panose="02040503050406030204" pitchFamily="18" charset="0"/>
                                </a:rPr>
                              </m:ctrlPr>
                            </m:sSupPr>
                            <m:e>
                              <m:r>
                                <a:rPr lang="en-GB" i="1">
                                  <a:latin typeface="Cambria Math" panose="02040503050406030204" pitchFamily="18" charset="0"/>
                                </a:rPr>
                                <m:t>(</m:t>
                              </m:r>
                              <m:r>
                                <a:rPr lang="en-GB" i="1">
                                  <a:latin typeface="Cambria Math" panose="02040503050406030204" pitchFamily="18" charset="0"/>
                                </a:rPr>
                                <m:t>𝛿</m:t>
                              </m:r>
                            </m:e>
                            <m:sup>
                              <m:d>
                                <m:dPr>
                                  <m:begChr m:val="|"/>
                                  <m:endChr m:val="|"/>
                                  <m:ctrlPr>
                                    <a:rPr lang="en-GB" i="1">
                                      <a:latin typeface="Cambria Math" panose="02040503050406030204" pitchFamily="18" charset="0"/>
                                    </a:rPr>
                                  </m:ctrlPr>
                                </m:dPr>
                                <m:e>
                                  <m:r>
                                    <a:rPr lang="en-GB" i="1">
                                      <a:latin typeface="Cambria Math" panose="02040503050406030204" pitchFamily="18" charset="0"/>
                                    </a:rPr>
                                    <m:t>𝑄</m:t>
                                  </m:r>
                                </m:e>
                              </m:d>
                              <m:r>
                                <a:rPr lang="en-GB" i="1">
                                  <a:latin typeface="Cambria Math" panose="02040503050406030204" pitchFamily="18" charset="0"/>
                                </a:rPr>
                                <m:t>+1</m:t>
                              </m:r>
                            </m:sup>
                          </m:sSup>
                          <m:r>
                            <a:rPr lang="en-GB" i="1">
                              <a:latin typeface="Cambria Math" panose="02040503050406030204" pitchFamily="18" charset="0"/>
                            </a:rPr>
                            <m:t>−</m:t>
                          </m:r>
                          <m:r>
                            <a:rPr lang="en-GB" i="1">
                              <a:latin typeface="Cambria Math" panose="02040503050406030204" pitchFamily="18" charset="0"/>
                            </a:rPr>
                            <m:t>𝛿</m:t>
                          </m:r>
                          <m:d>
                            <m:dPr>
                              <m:ctrlPr>
                                <a:rPr lang="en-GB" i="1">
                                  <a:latin typeface="Cambria Math" panose="02040503050406030204" pitchFamily="18" charset="0"/>
                                </a:rPr>
                              </m:ctrlPr>
                            </m:dPr>
                            <m:e>
                              <m:d>
                                <m:dPr>
                                  <m:begChr m:val="|"/>
                                  <m:endChr m:val="|"/>
                                  <m:ctrlPr>
                                    <a:rPr lang="en-GB" i="1">
                                      <a:latin typeface="Cambria Math" panose="02040503050406030204" pitchFamily="18" charset="0"/>
                                    </a:rPr>
                                  </m:ctrlPr>
                                </m:dPr>
                                <m:e>
                                  <m:r>
                                    <a:rPr lang="en-GB" i="1">
                                      <a:latin typeface="Cambria Math" panose="02040503050406030204" pitchFamily="18" charset="0"/>
                                    </a:rPr>
                                    <m:t>𝑄</m:t>
                                  </m:r>
                                </m:e>
                              </m:d>
                              <m:r>
                                <a:rPr lang="en-GB" i="1">
                                  <a:latin typeface="Cambria Math" panose="02040503050406030204" pitchFamily="18" charset="0"/>
                                </a:rPr>
                                <m:t>+1</m:t>
                              </m:r>
                            </m:e>
                          </m:d>
                          <m:r>
                            <a:rPr lang="en-GB" i="1">
                              <a:latin typeface="Cambria Math" panose="02040503050406030204" pitchFamily="18" charset="0"/>
                            </a:rPr>
                            <m:t>+</m:t>
                          </m:r>
                          <m:d>
                            <m:dPr>
                              <m:begChr m:val="|"/>
                              <m:endChr m:val="|"/>
                              <m:ctrlPr>
                                <a:rPr lang="en-GB" i="1">
                                  <a:latin typeface="Cambria Math" panose="02040503050406030204" pitchFamily="18" charset="0"/>
                                </a:rPr>
                              </m:ctrlPr>
                            </m:dPr>
                            <m:e>
                              <m:r>
                                <a:rPr lang="en-GB" i="1">
                                  <a:latin typeface="Cambria Math" panose="02040503050406030204" pitchFamily="18" charset="0"/>
                                </a:rPr>
                                <m:t>𝑄</m:t>
                              </m:r>
                            </m:e>
                          </m:d>
                          <m:r>
                            <a:rPr lang="en-GB" i="1">
                              <a:latin typeface="Cambria Math" panose="02040503050406030204" pitchFamily="18" charset="0"/>
                            </a:rPr>
                            <m:t>)</m:t>
                          </m:r>
                          <m:r>
                            <m:rPr>
                              <m:nor/>
                            </m:rPr>
                            <a:rPr lang="en-GB" dirty="0"/>
                            <m:t> </m:t>
                          </m:r>
                        </m:num>
                        <m:den>
                          <m:sSup>
                            <m:sSupPr>
                              <m:ctrlPr>
                                <a:rPr lang="en-GB" b="0" i="1" smtClean="0">
                                  <a:latin typeface="Cambria Math" panose="02040503050406030204" pitchFamily="18" charset="0"/>
                                </a:rPr>
                              </m:ctrlPr>
                            </m:sSupPr>
                            <m:e>
                              <m:d>
                                <m:dPr>
                                  <m:ctrlPr>
                                    <a:rPr lang="en-GB" b="0" i="1" smtClean="0">
                                      <a:latin typeface="Cambria Math" panose="02040503050406030204" pitchFamily="18" charset="0"/>
                                    </a:rPr>
                                  </m:ctrlPr>
                                </m:dPr>
                                <m:e>
                                  <m:r>
                                    <a:rPr lang="en-GB" b="0" i="1" smtClean="0">
                                      <a:latin typeface="Cambria Math" panose="02040503050406030204" pitchFamily="18" charset="0"/>
                                    </a:rPr>
                                    <m:t>𝛿</m:t>
                                  </m:r>
                                  <m:r>
                                    <a:rPr lang="en-GB" b="0" i="1" smtClean="0">
                                      <a:latin typeface="Cambria Math" panose="02040503050406030204" pitchFamily="18" charset="0"/>
                                    </a:rPr>
                                    <m:t>−1</m:t>
                                  </m:r>
                                </m:e>
                              </m:d>
                            </m:e>
                            <m:sup>
                              <m:r>
                                <a:rPr lang="en-GB" b="0" i="1" smtClean="0">
                                  <a:latin typeface="Cambria Math" panose="02040503050406030204" pitchFamily="18" charset="0"/>
                                </a:rPr>
                                <m:t>2</m:t>
                              </m:r>
                            </m:sup>
                          </m:sSup>
                        </m:den>
                      </m:f>
                    </m:oMath>
                  </m:oMathPara>
                </a14:m>
                <a:endParaRPr lang="en-GB" b="0" dirty="0"/>
              </a:p>
              <a:p>
                <a:r>
                  <a:rPr lang="fr-FR" dirty="0"/>
                  <a:t>Case </a:t>
                </a:r>
                <a14:m>
                  <m:oMath xmlns:m="http://schemas.openxmlformats.org/officeDocument/2006/math">
                    <m:r>
                      <a:rPr lang="en-GB" b="0" i="1" smtClean="0">
                        <a:latin typeface="Cambria Math" panose="02040503050406030204" pitchFamily="18" charset="0"/>
                      </a:rPr>
                      <m:t>𝛿</m:t>
                    </m:r>
                    <m:r>
                      <a:rPr lang="en-GB" b="0" i="1" smtClean="0">
                        <a:latin typeface="Cambria Math" panose="02040503050406030204" pitchFamily="18" charset="0"/>
                      </a:rPr>
                      <m:t>=0</m:t>
                    </m:r>
                  </m:oMath>
                </a14:m>
                <a:r>
                  <a:rPr lang="fr-FR" dirty="0"/>
                  <a:t>, i.e. the graph has a single vertex, </a:t>
                </a:r>
                <a:r>
                  <a:rPr lang="fr-FR" dirty="0" err="1"/>
                  <a:t>yields</a:t>
                </a:r>
                <a:r>
                  <a:rPr lang="fr-FR" dirty="0"/>
                  <a:t> the </a:t>
                </a:r>
                <a:r>
                  <a:rPr lang="fr-FR" dirty="0" err="1"/>
                  <a:t>complexity</a:t>
                </a:r>
                <a:r>
                  <a:rPr lang="fr-FR" dirty="0"/>
                  <a:t> for FM-Index </a:t>
                </a:r>
                <a:r>
                  <a:rPr lang="fr-FR" dirty="0" err="1"/>
                  <a:t>lookups</a:t>
                </a:r>
                <a:r>
                  <a:rPr lang="fr-FR" dirty="0"/>
                  <a:t>.</a:t>
                </a:r>
              </a:p>
              <a:p>
                <a:r>
                  <a:rPr lang="fr-FR" dirty="0"/>
                  <a:t>For the </a:t>
                </a:r>
                <a:r>
                  <a:rPr lang="fr-FR" dirty="0" err="1"/>
                  <a:t>degenerate</a:t>
                </a:r>
                <a:r>
                  <a:rPr lang="fr-FR" dirty="0"/>
                  <a:t> case </a:t>
                </a:r>
                <a14:m>
                  <m:oMath xmlns:m="http://schemas.openxmlformats.org/officeDocument/2006/math">
                    <m:r>
                      <a:rPr lang="en-GB" b="0" i="1" smtClean="0">
                        <a:latin typeface="Cambria Math" panose="02040503050406030204" pitchFamily="18" charset="0"/>
                      </a:rPr>
                      <m:t>𝛿</m:t>
                    </m:r>
                    <m:r>
                      <a:rPr lang="en-GB" b="0" i="1" smtClean="0">
                        <a:latin typeface="Cambria Math" panose="02040503050406030204" pitchFamily="18" charset="0"/>
                      </a:rPr>
                      <m:t>=1</m:t>
                    </m:r>
                  </m:oMath>
                </a14:m>
                <a:r>
                  <a:rPr lang="fr-FR" dirty="0"/>
                  <a:t>, </a:t>
                </a:r>
                <a:r>
                  <a:rPr lang="fr-FR" dirty="0" err="1"/>
                  <a:t>take</a:t>
                </a:r>
                <a:r>
                  <a:rPr lang="fr-FR" dirty="0"/>
                  <a:t> a </a:t>
                </a:r>
                <a:r>
                  <a:rPr lang="fr-FR" dirty="0" err="1"/>
                  <a:t>limit</a:t>
                </a:r>
                <a:r>
                  <a:rPr lang="fr-FR" dirty="0"/>
                  <a:t> to </a:t>
                </a:r>
                <a:r>
                  <a:rPr lang="fr-FR" dirty="0" err="1"/>
                  <a:t>discover</a:t>
                </a:r>
                <a:r>
                  <a:rPr lang="fr-FR" dirty="0"/>
                  <a:t> </a:t>
                </a:r>
                <a:r>
                  <a:rPr lang="fr-FR" dirty="0" err="1"/>
                  <a:t>that</a:t>
                </a:r>
                <a:r>
                  <a:rPr lang="fr-FR" dirty="0"/>
                  <a:t> </a:t>
                </a:r>
                <a14:m>
                  <m:oMath xmlns:m="http://schemas.openxmlformats.org/officeDocument/2006/math">
                    <m:r>
                      <a:rPr lang="en-GB" b="0" i="1" smtClean="0">
                        <a:latin typeface="Cambria Math" panose="02040503050406030204" pitchFamily="18" charset="0"/>
                      </a:rPr>
                      <m:t>𝑇</m:t>
                    </m:r>
                    <m:d>
                      <m:dPr>
                        <m:ctrlPr>
                          <a:rPr lang="en-GB" b="0" i="1" smtClean="0">
                            <a:latin typeface="Cambria Math" panose="02040503050406030204" pitchFamily="18" charset="0"/>
                          </a:rPr>
                        </m:ctrlPr>
                      </m:dPr>
                      <m:e>
                        <m:r>
                          <a:rPr lang="en-GB" b="0" i="1" smtClean="0">
                            <a:latin typeface="Cambria Math" panose="02040503050406030204" pitchFamily="18" charset="0"/>
                          </a:rPr>
                          <m:t>𝑄</m:t>
                        </m:r>
                      </m:e>
                    </m:d>
                    <m:r>
                      <a:rPr lang="en-GB" b="0" i="1" smtClean="0">
                        <a:latin typeface="Cambria Math" panose="02040503050406030204" pitchFamily="18" charset="0"/>
                      </a:rPr>
                      <m:t>=</m:t>
                    </m:r>
                    <m:d>
                      <m:dPr>
                        <m:begChr m:val="|"/>
                        <m:endChr m:val="|"/>
                        <m:ctrlPr>
                          <a:rPr lang="en-GB" b="0" i="1" smtClean="0">
                            <a:latin typeface="Cambria Math" panose="02040503050406030204" pitchFamily="18" charset="0"/>
                          </a:rPr>
                        </m:ctrlPr>
                      </m:dPr>
                      <m:e>
                        <m:r>
                          <a:rPr lang="en-GB" b="0" i="1" smtClean="0">
                            <a:latin typeface="Cambria Math" panose="02040503050406030204" pitchFamily="18" charset="0"/>
                          </a:rPr>
                          <m:t>𝑄</m:t>
                        </m:r>
                      </m:e>
                    </m:d>
                    <m:d>
                      <m:dPr>
                        <m:begChr m:val="|"/>
                        <m:endChr m:val="|"/>
                        <m:ctrlPr>
                          <a:rPr lang="en-GB" b="0" i="1" smtClean="0">
                            <a:latin typeface="Cambria Math" panose="02040503050406030204" pitchFamily="18" charset="0"/>
                          </a:rPr>
                        </m:ctrlPr>
                      </m:dPr>
                      <m:e>
                        <m:r>
                          <a:rPr lang="en-GB" b="0" i="1" smtClean="0">
                            <a:latin typeface="Cambria Math" panose="02040503050406030204" pitchFamily="18" charset="0"/>
                          </a:rPr>
                          <m:t>𝑄</m:t>
                        </m:r>
                        <m:r>
                          <a:rPr lang="en-GB" b="0" i="1" smtClean="0">
                            <a:latin typeface="Cambria Math" panose="02040503050406030204" pitchFamily="18" charset="0"/>
                          </a:rPr>
                          <m:t>+1</m:t>
                        </m:r>
                      </m:e>
                    </m:d>
                    <m:r>
                      <a:rPr lang="en-GB" b="0" i="1" smtClean="0">
                        <a:latin typeface="Cambria Math" panose="02040503050406030204" pitchFamily="18" charset="0"/>
                      </a:rPr>
                      <m:t>/2</m:t>
                    </m:r>
                  </m:oMath>
                </a14:m>
                <a:r>
                  <a:rPr lang="fr-FR" dirty="0"/>
                  <a:t>, or </a:t>
                </a:r>
                <a:r>
                  <a:rPr lang="fr-FR" dirty="0" err="1"/>
                  <a:t>alternatively</a:t>
                </a:r>
                <a:r>
                  <a:rPr lang="fr-FR" dirty="0"/>
                  <a:t> solve </a:t>
                </a:r>
                <a14:m>
                  <m:oMath xmlns:m="http://schemas.openxmlformats.org/officeDocument/2006/math">
                    <m:r>
                      <a:rPr lang="en-GB" i="1">
                        <a:latin typeface="Cambria Math" panose="02040503050406030204" pitchFamily="18" charset="0"/>
                      </a:rPr>
                      <m:t>𝑇</m:t>
                    </m:r>
                    <m:d>
                      <m:dPr>
                        <m:ctrlPr>
                          <a:rPr lang="en-GB" i="1">
                            <a:latin typeface="Cambria Math" panose="02040503050406030204" pitchFamily="18" charset="0"/>
                          </a:rPr>
                        </m:ctrlPr>
                      </m:dPr>
                      <m:e>
                        <m:d>
                          <m:dPr>
                            <m:begChr m:val="|"/>
                            <m:endChr m:val="|"/>
                            <m:ctrlPr>
                              <a:rPr lang="en-GB" i="1">
                                <a:latin typeface="Cambria Math" panose="02040503050406030204" pitchFamily="18" charset="0"/>
                              </a:rPr>
                            </m:ctrlPr>
                          </m:dPr>
                          <m:e>
                            <m:r>
                              <a:rPr lang="en-GB" i="1">
                                <a:latin typeface="Cambria Math" panose="02040503050406030204" pitchFamily="18" charset="0"/>
                              </a:rPr>
                              <m:t>𝑄</m:t>
                            </m:r>
                          </m:e>
                        </m:d>
                      </m:e>
                    </m:d>
                    <m:r>
                      <a:rPr lang="en-GB" i="1">
                        <a:latin typeface="Cambria Math" panose="02040503050406030204" pitchFamily="18" charset="0"/>
                      </a:rPr>
                      <m:t>=</m:t>
                    </m:r>
                    <m:d>
                      <m:dPr>
                        <m:begChr m:val="|"/>
                        <m:endChr m:val="|"/>
                        <m:ctrlPr>
                          <a:rPr lang="en-GB" i="1">
                            <a:latin typeface="Cambria Math" panose="02040503050406030204" pitchFamily="18" charset="0"/>
                          </a:rPr>
                        </m:ctrlPr>
                      </m:dPr>
                      <m:e>
                        <m:r>
                          <a:rPr lang="en-GB" i="1">
                            <a:latin typeface="Cambria Math" panose="02040503050406030204" pitchFamily="18" charset="0"/>
                          </a:rPr>
                          <m:t>𝑄</m:t>
                        </m:r>
                      </m:e>
                    </m:d>
                    <m:r>
                      <a:rPr lang="en-GB" i="1">
                        <a:latin typeface="Cambria Math" panose="02040503050406030204" pitchFamily="18" charset="0"/>
                      </a:rPr>
                      <m:t>+</m:t>
                    </m:r>
                    <m:r>
                      <a:rPr lang="en-GB" i="1">
                        <a:latin typeface="Cambria Math" panose="02040503050406030204" pitchFamily="18" charset="0"/>
                      </a:rPr>
                      <m:t>𝑇</m:t>
                    </m:r>
                    <m:d>
                      <m:dPr>
                        <m:ctrlPr>
                          <a:rPr lang="en-GB" i="1">
                            <a:latin typeface="Cambria Math" panose="02040503050406030204" pitchFamily="18" charset="0"/>
                          </a:rPr>
                        </m:ctrlPr>
                      </m:dPr>
                      <m:e>
                        <m:d>
                          <m:dPr>
                            <m:begChr m:val="|"/>
                            <m:endChr m:val="|"/>
                            <m:ctrlPr>
                              <a:rPr lang="en-GB" i="1">
                                <a:latin typeface="Cambria Math" panose="02040503050406030204" pitchFamily="18" charset="0"/>
                              </a:rPr>
                            </m:ctrlPr>
                          </m:dPr>
                          <m:e>
                            <m:r>
                              <a:rPr lang="en-GB" i="1">
                                <a:latin typeface="Cambria Math" panose="02040503050406030204" pitchFamily="18" charset="0"/>
                              </a:rPr>
                              <m:t>𝑄</m:t>
                            </m:r>
                          </m:e>
                        </m:d>
                        <m:r>
                          <a:rPr lang="en-GB" i="1">
                            <a:latin typeface="Cambria Math" panose="02040503050406030204" pitchFamily="18" charset="0"/>
                          </a:rPr>
                          <m:t>−1</m:t>
                        </m:r>
                      </m:e>
                    </m:d>
                  </m:oMath>
                </a14:m>
                <a:endParaRPr lang="fr-FR" dirty="0"/>
              </a:p>
            </p:txBody>
          </p:sp>
        </mc:Choice>
        <mc:Fallback xmlns="">
          <p:sp>
            <p:nvSpPr>
              <p:cNvPr id="2" name="Espace réservé du contenu 1">
                <a:extLst>
                  <a:ext uri="{FF2B5EF4-FFF2-40B4-BE49-F238E27FC236}">
                    <a16:creationId xmlns:a16="http://schemas.microsoft.com/office/drawing/2014/main" id="{3C04D4F0-9F00-D043-B80F-52268AB0057D}"/>
                  </a:ext>
                </a:extLst>
              </p:cNvPr>
              <p:cNvSpPr>
                <a:spLocks noGrp="1" noRot="1" noChangeAspect="1" noMove="1" noResize="1" noEditPoints="1" noAdjustHandles="1" noChangeArrowheads="1" noChangeShapeType="1" noTextEdit="1"/>
              </p:cNvSpPr>
              <p:nvPr>
                <p:ph idx="1"/>
              </p:nvPr>
            </p:nvSpPr>
            <p:spPr>
              <a:blipFill>
                <a:blip r:embed="rId7"/>
                <a:stretch>
                  <a:fillRect t="-1802"/>
                </a:stretch>
              </a:blipFill>
            </p:spPr>
            <p:txBody>
              <a:bodyPr/>
              <a:lstStyle/>
              <a:p>
                <a:r>
                  <a:rPr lang="en-CH">
                    <a:noFill/>
                  </a:rPr>
                  <a:t> </a:t>
                </a:r>
              </a:p>
            </p:txBody>
          </p:sp>
        </mc:Fallback>
      </mc:AlternateContent>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904875" y="131032"/>
            <a:ext cx="7726363" cy="1072753"/>
          </a:xfrm>
        </p:spPr>
        <p:txBody>
          <a:bodyPr/>
          <a:lstStyle/>
          <a:p>
            <a:r>
              <a:rPr lang="fr-FR" dirty="0"/>
              <a:t>FM-Directories </a:t>
            </a:r>
            <a:r>
              <a:rPr lang="fr-FR" dirty="0" err="1"/>
              <a:t>Without</a:t>
            </a:r>
            <a:r>
              <a:rPr lang="fr-FR" dirty="0"/>
              <a:t> Permutation: Time </a:t>
            </a:r>
            <a:r>
              <a:rPr lang="fr-FR" dirty="0" err="1"/>
              <a:t>Complexity</a:t>
            </a:r>
            <a:endParaRPr lang="fr-FR" dirty="0"/>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r>
              <a:rPr lang="fr-CH" dirty="0"/>
              <a:t>DCC 2023 - </a:t>
            </a:r>
            <a:r>
              <a:rPr lang="en-GB" b="0" i="0" dirty="0">
                <a:effectLst/>
                <a:latin typeface="Arial" panose="020B0604020202020204" pitchFamily="34" charset="0"/>
              </a:rPr>
              <a:t>FM-Directories: Extending the Burrows-Wheeler Transform</a:t>
            </a:r>
            <a:br>
              <a:rPr lang="en-GB" dirty="0"/>
            </a:br>
            <a:r>
              <a:rPr lang="en-GB" b="0" i="0" dirty="0">
                <a:effectLst/>
                <a:latin typeface="Arial" panose="020B0604020202020204" pitchFamily="34" charset="0"/>
              </a:rPr>
              <a:t>for String </a:t>
            </a:r>
            <a:r>
              <a:rPr lang="en-GB" b="0" i="0" dirty="0" err="1">
                <a:effectLst/>
                <a:latin typeface="Arial" panose="020B0604020202020204" pitchFamily="34" charset="0"/>
              </a:rPr>
              <a:t>Labeled</a:t>
            </a:r>
            <a:r>
              <a:rPr lang="en-GB" b="0" i="0" dirty="0">
                <a:effectLst/>
                <a:latin typeface="Arial" panose="020B0604020202020204" pitchFamily="34" charset="0"/>
              </a:rPr>
              <a:t> Vertex Graphs of (Almost) Arbitrary</a:t>
            </a:r>
            <a:br>
              <a:rPr lang="en-GB" dirty="0"/>
            </a:br>
            <a:r>
              <a:rPr lang="en-GB" b="0" i="0" dirty="0">
                <a:effectLst/>
                <a:latin typeface="Arial" panose="020B0604020202020204" pitchFamily="34" charset="0"/>
              </a:rPr>
              <a:t>Topology</a:t>
            </a:r>
            <a:endParaRPr lang="fr-FR" dirty="0"/>
          </a:p>
        </p:txBody>
      </p:sp>
      <p:sp>
        <p:nvSpPr>
          <p:cNvPr id="5" name="Espace réservé du pied de page 4">
            <a:extLst>
              <a:ext uri="{FF2B5EF4-FFF2-40B4-BE49-F238E27FC236}">
                <a16:creationId xmlns:a16="http://schemas.microsoft.com/office/drawing/2014/main" id="{EDD9CD81-F741-E34D-918B-879020443A81}"/>
              </a:ext>
            </a:extLst>
          </p:cNvPr>
          <p:cNvSpPr>
            <a:spLocks noGrp="1"/>
          </p:cNvSpPr>
          <p:nvPr>
            <p:ph type="ftr" sz="quarter" idx="11"/>
          </p:nvPr>
        </p:nvSpPr>
        <p:spPr/>
        <p:txBody>
          <a:bodyPr/>
          <a:lstStyle/>
          <a:p>
            <a:r>
              <a:rPr lang="fr-FR" dirty="0" err="1"/>
              <a:t>Unsal</a:t>
            </a:r>
            <a:r>
              <a:rPr lang="fr-FR" dirty="0"/>
              <a:t> </a:t>
            </a:r>
            <a:r>
              <a:rPr lang="fr-FR" dirty="0" err="1"/>
              <a:t>Ozturk</a:t>
            </a:r>
            <a:r>
              <a:rPr lang="fr-FR" dirty="0"/>
              <a:t> (EPFL) </a:t>
            </a:r>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7</a:t>
            </a:fld>
            <a:endParaRPr lang="fr-FR" dirty="0"/>
          </a:p>
        </p:txBody>
      </p:sp>
      <p:pic>
        <p:nvPicPr>
          <p:cNvPr id="7" name="Slide 7">
            <a:hlinkClick r:id="" action="ppaction://media"/>
            <a:extLst>
              <a:ext uri="{FF2B5EF4-FFF2-40B4-BE49-F238E27FC236}">
                <a16:creationId xmlns:a16="http://schemas.microsoft.com/office/drawing/2014/main" id="{4165BB5D-7087-9865-0121-661E98F6FF1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06400" y="4701540"/>
            <a:ext cx="406400" cy="406400"/>
          </a:xfrm>
          <a:prstGeom prst="rect">
            <a:avLst/>
          </a:prstGeom>
        </p:spPr>
      </p:pic>
      <p:pic>
        <p:nvPicPr>
          <p:cNvPr id="9" name="Audio 8">
            <a:hlinkClick r:id="" action="ppaction://media"/>
            <a:extLst>
              <a:ext uri="{FF2B5EF4-FFF2-40B4-BE49-F238E27FC236}">
                <a16:creationId xmlns:a16="http://schemas.microsoft.com/office/drawing/2014/main" id="{496D4CF5-79E6-C1BE-667D-5A18B14E8749}"/>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808702662"/>
      </p:ext>
    </p:extLst>
  </p:cSld>
  <p:clrMapOvr>
    <a:masterClrMapping/>
  </p:clrMapOvr>
  <mc:AlternateContent xmlns:mc="http://schemas.openxmlformats.org/markup-compatibility/2006">
    <mc:Choice xmlns:p14="http://schemas.microsoft.com/office/powerpoint/2010/main" Requires="p14">
      <p:transition spd="slow" p14:dur="2000" advTm="28252"/>
    </mc:Choice>
    <mc:Fallback>
      <p:transition spd="slow" advTm="282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849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7"/>
                </p:tgtEl>
              </p:cMediaNode>
            </p:audio>
            <p:audio isNarration="1">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extLst>
    <p:ext uri="{E180D4A7-C9FB-4DFB-919C-405C955672EB}">
      <p14:showEvtLst xmlns:p14="http://schemas.microsoft.com/office/powerpoint/2010/main">
        <p14:playEvt time="60" objId="7"/>
        <p14:stopEvt time="28252" objId="7"/>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rmAutofit/>
              </a:bodyPr>
              <a:lstStyle/>
              <a:p>
                <a:r>
                  <a:rPr lang="en-GB" dirty="0"/>
                  <a:t>FM-Directories “without” permutation have no guarantees on the consecutiveness of the ranges of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𝜎</m:t>
                        </m:r>
                      </m:e>
                      <m:sub>
                        <m:r>
                          <a:rPr lang="en-GB" b="0" i="1" smtClean="0">
                            <a:latin typeface="Cambria Math" panose="02040503050406030204" pitchFamily="18" charset="0"/>
                          </a:rPr>
                          <m:t>1</m:t>
                        </m:r>
                      </m:sub>
                    </m:sSub>
                  </m:oMath>
                </a14:m>
                <a:r>
                  <a:rPr lang="fr-FR" dirty="0"/>
                  <a:t> </a:t>
                </a:r>
                <a:r>
                  <a:rPr lang="fr-FR" dirty="0" err="1"/>
                  <a:t>after</a:t>
                </a:r>
                <a:r>
                  <a:rPr lang="fr-FR" dirty="0"/>
                  <a:t> the translations</a:t>
                </a:r>
              </a:p>
              <a:p>
                <a:r>
                  <a:rPr lang="fr-FR" dirty="0"/>
                  <a:t>This </a:t>
                </a:r>
                <a:r>
                  <a:rPr lang="fr-FR" dirty="0" err="1"/>
                  <a:t>therefore</a:t>
                </a:r>
                <a:r>
                  <a:rPr lang="fr-FR" dirty="0"/>
                  <a:t> causes </a:t>
                </a:r>
                <a:r>
                  <a:rPr lang="fr-FR" dirty="0" err="1"/>
                  <a:t>many</a:t>
                </a:r>
                <a:r>
                  <a:rPr lang="fr-FR" dirty="0"/>
                  <a:t> forks </a:t>
                </a:r>
                <a:r>
                  <a:rPr lang="fr-FR" dirty="0" err="1"/>
                  <a:t>with</a:t>
                </a:r>
                <a:r>
                  <a:rPr lang="fr-FR" dirty="0"/>
                  <a:t> ranges of </a:t>
                </a:r>
                <a:r>
                  <a:rPr lang="fr-FR" dirty="0" err="1"/>
                  <a:t>length</a:t>
                </a:r>
                <a:r>
                  <a:rPr lang="fr-FR" dirty="0"/>
                  <a:t> 1 to </a:t>
                </a:r>
                <a:r>
                  <a:rPr lang="fr-FR" dirty="0" err="1"/>
                  <a:t>be</a:t>
                </a:r>
                <a:r>
                  <a:rPr lang="fr-FR" dirty="0"/>
                  <a:t> </a:t>
                </a:r>
                <a:r>
                  <a:rPr lang="fr-FR" dirty="0" err="1"/>
                  <a:t>launched</a:t>
                </a:r>
                <a:endParaRPr lang="fr-FR" dirty="0"/>
              </a:p>
              <a:p>
                <a:r>
                  <a:rPr lang="fr-FR" dirty="0"/>
                  <a:t>If </a:t>
                </a:r>
                <a:r>
                  <a:rPr lang="fr-FR" dirty="0" err="1"/>
                  <a:t>these</a:t>
                </a:r>
                <a:r>
                  <a:rPr lang="fr-FR" dirty="0"/>
                  <a:t> ranges are </a:t>
                </a:r>
                <a:r>
                  <a:rPr lang="fr-FR" dirty="0" err="1"/>
                  <a:t>consecutive</a:t>
                </a:r>
                <a:r>
                  <a:rPr lang="fr-FR" dirty="0"/>
                  <a:t>, </a:t>
                </a:r>
                <a:r>
                  <a:rPr lang="fr-FR" dirty="0" err="1"/>
                  <a:t>then</a:t>
                </a:r>
                <a:r>
                  <a:rPr lang="fr-FR" dirty="0"/>
                  <a:t> </a:t>
                </a:r>
                <a:r>
                  <a:rPr lang="fr-FR" dirty="0" err="1"/>
                  <a:t>it</a:t>
                </a:r>
                <a:r>
                  <a:rPr lang="fr-FR" dirty="0"/>
                  <a:t> </a:t>
                </a:r>
                <a:r>
                  <a:rPr lang="fr-FR" dirty="0" err="1"/>
                  <a:t>is</a:t>
                </a:r>
                <a:r>
                  <a:rPr lang="fr-FR" dirty="0"/>
                  <a:t> possible to combine </a:t>
                </a:r>
                <a:r>
                  <a:rPr lang="fr-FR" dirty="0" err="1"/>
                  <a:t>consecutive</a:t>
                </a:r>
                <a:r>
                  <a:rPr lang="fr-FR" dirty="0"/>
                  <a:t> ranges </a:t>
                </a:r>
                <a:r>
                  <a:rPr lang="fr-FR" dirty="0" err="1"/>
                  <a:t>into</a:t>
                </a:r>
                <a:r>
                  <a:rPr lang="fr-FR" dirty="0"/>
                  <a:t> a single fork</a:t>
                </a:r>
              </a:p>
              <a:p>
                <a:r>
                  <a:rPr lang="fr-FR" dirty="0"/>
                  <a:t>In </a:t>
                </a:r>
                <a:r>
                  <a:rPr lang="fr-FR" dirty="0" err="1"/>
                  <a:t>this</a:t>
                </a:r>
                <a:r>
                  <a:rPr lang="fr-FR" dirty="0"/>
                  <a:t> case, the </a:t>
                </a:r>
                <a:r>
                  <a:rPr lang="fr-FR" dirty="0" err="1"/>
                  <a:t>worst</a:t>
                </a:r>
                <a:r>
                  <a:rPr lang="fr-FR" dirty="0"/>
                  <a:t>-case </a:t>
                </a:r>
                <a:r>
                  <a:rPr lang="fr-FR" dirty="0" err="1"/>
                  <a:t>number</a:t>
                </a:r>
                <a:r>
                  <a:rPr lang="fr-FR" dirty="0"/>
                  <a:t> of range </a:t>
                </a:r>
                <a:r>
                  <a:rPr lang="fr-FR" dirty="0" err="1"/>
                  <a:t>advances</a:t>
                </a:r>
                <a:r>
                  <a:rPr lang="fr-FR" dirty="0"/>
                  <a:t> </a:t>
                </a:r>
                <a14:m>
                  <m:oMath xmlns:m="http://schemas.openxmlformats.org/officeDocument/2006/math">
                    <m:r>
                      <a:rPr lang="en-GB" b="0" i="1" smtClean="0">
                        <a:latin typeface="Cambria Math" panose="02040503050406030204" pitchFamily="18" charset="0"/>
                      </a:rPr>
                      <m:t>𝑇</m:t>
                    </m:r>
                    <m:d>
                      <m:dPr>
                        <m:ctrlPr>
                          <a:rPr lang="en-GB" b="0" i="1" smtClean="0">
                            <a:latin typeface="Cambria Math" panose="02040503050406030204" pitchFamily="18" charset="0"/>
                          </a:rPr>
                        </m:ctrlPr>
                      </m:dPr>
                      <m:e>
                        <m:d>
                          <m:dPr>
                            <m:begChr m:val="|"/>
                            <m:endChr m:val="|"/>
                            <m:ctrlPr>
                              <a:rPr lang="en-GB" b="0" i="1" smtClean="0">
                                <a:latin typeface="Cambria Math" panose="02040503050406030204" pitchFamily="18" charset="0"/>
                              </a:rPr>
                            </m:ctrlPr>
                          </m:dPr>
                          <m:e>
                            <m:r>
                              <a:rPr lang="en-GB" b="0" i="1" smtClean="0">
                                <a:latin typeface="Cambria Math" panose="02040503050406030204" pitchFamily="18" charset="0"/>
                              </a:rPr>
                              <m:t>𝑄</m:t>
                            </m:r>
                          </m:e>
                        </m:d>
                      </m:e>
                    </m:d>
                  </m:oMath>
                </a14:m>
                <a:r>
                  <a:rPr lang="fr-FR" dirty="0"/>
                  <a:t> </a:t>
                </a:r>
                <a:r>
                  <a:rPr lang="fr-FR" dirty="0" err="1"/>
                  <a:t>is</a:t>
                </a:r>
                <a:r>
                  <a:rPr lang="fr-FR" dirty="0"/>
                  <a:t> </a:t>
                </a:r>
                <a:r>
                  <a:rPr lang="fr-FR" dirty="0" err="1"/>
                  <a:t>given</a:t>
                </a:r>
                <a:r>
                  <a:rPr lang="fr-FR" dirty="0"/>
                  <a:t> by </a:t>
                </a:r>
                <a14:m>
                  <m:oMath xmlns:m="http://schemas.openxmlformats.org/officeDocument/2006/math">
                    <m:r>
                      <a:rPr lang="en-GB" b="0" i="1" smtClean="0">
                        <a:latin typeface="Cambria Math" panose="02040503050406030204" pitchFamily="18" charset="0"/>
                      </a:rPr>
                      <m:t>𝛿</m:t>
                    </m:r>
                    <m:r>
                      <a:rPr lang="en-GB" b="0" i="1" smtClean="0">
                        <a:latin typeface="Cambria Math" panose="02040503050406030204" pitchFamily="18" charset="0"/>
                      </a:rPr>
                      <m:t>=1</m:t>
                    </m:r>
                  </m:oMath>
                </a14:m>
                <a:r>
                  <a:rPr lang="fr-FR" dirty="0"/>
                  <a:t>, i.e. </a:t>
                </a:r>
                <a14:m>
                  <m:oMath xmlns:m="http://schemas.openxmlformats.org/officeDocument/2006/math">
                    <m:r>
                      <a:rPr lang="en-GB" b="0" i="1" smtClean="0">
                        <a:latin typeface="Cambria Math" panose="02040503050406030204" pitchFamily="18" charset="0"/>
                      </a:rPr>
                      <m:t>𝑇</m:t>
                    </m:r>
                    <m:d>
                      <m:dPr>
                        <m:ctrlPr>
                          <a:rPr lang="en-GB" b="0" i="1" smtClean="0">
                            <a:latin typeface="Cambria Math" panose="02040503050406030204" pitchFamily="18" charset="0"/>
                          </a:rPr>
                        </m:ctrlPr>
                      </m:dPr>
                      <m:e>
                        <m:d>
                          <m:dPr>
                            <m:begChr m:val="|"/>
                            <m:endChr m:val="|"/>
                            <m:ctrlPr>
                              <a:rPr lang="en-GB" b="0" i="1" smtClean="0">
                                <a:latin typeface="Cambria Math" panose="02040503050406030204" pitchFamily="18" charset="0"/>
                              </a:rPr>
                            </m:ctrlPr>
                          </m:dPr>
                          <m:e>
                            <m:r>
                              <a:rPr lang="en-GB" b="0" i="1" smtClean="0">
                                <a:latin typeface="Cambria Math" panose="02040503050406030204" pitchFamily="18" charset="0"/>
                              </a:rPr>
                              <m:t>𝑄</m:t>
                            </m:r>
                          </m:e>
                        </m:d>
                      </m:e>
                    </m:d>
                    <m:r>
                      <a:rPr lang="en-GB" b="0" i="1" smtClean="0">
                        <a:latin typeface="Cambria Math" panose="02040503050406030204" pitchFamily="18" charset="0"/>
                      </a:rPr>
                      <m:t>∈</m:t>
                    </m:r>
                    <m:sSup>
                      <m:sSupPr>
                        <m:ctrlPr>
                          <a:rPr lang="en-GB" b="0" i="1" smtClean="0">
                            <a:latin typeface="Cambria Math" panose="02040503050406030204" pitchFamily="18" charset="0"/>
                          </a:rPr>
                        </m:ctrlPr>
                      </m:sSupPr>
                      <m:e>
                        <m:r>
                          <a:rPr lang="en-GB" b="0" i="1" smtClean="0">
                            <a:latin typeface="Cambria Math" panose="02040503050406030204" pitchFamily="18" charset="0"/>
                          </a:rPr>
                          <m:t>𝑂</m:t>
                        </m:r>
                        <m:r>
                          <a:rPr lang="en-GB" b="0" i="1" smtClean="0">
                            <a:latin typeface="Cambria Math" panose="02040503050406030204" pitchFamily="18" charset="0"/>
                          </a:rPr>
                          <m:t>(</m:t>
                        </m:r>
                        <m:d>
                          <m:dPr>
                            <m:begChr m:val="|"/>
                            <m:endChr m:val="|"/>
                            <m:ctrlPr>
                              <a:rPr lang="en-GB" b="0" i="1" smtClean="0">
                                <a:latin typeface="Cambria Math" panose="02040503050406030204" pitchFamily="18" charset="0"/>
                              </a:rPr>
                            </m:ctrlPr>
                          </m:dPr>
                          <m:e>
                            <m:r>
                              <a:rPr lang="en-GB" b="0" i="1" smtClean="0">
                                <a:latin typeface="Cambria Math" panose="02040503050406030204" pitchFamily="18" charset="0"/>
                              </a:rPr>
                              <m:t>𝑄</m:t>
                            </m:r>
                          </m:e>
                        </m:d>
                      </m:e>
                      <m:sup>
                        <m:r>
                          <a:rPr lang="en-GB" b="0" i="1" smtClean="0">
                            <a:latin typeface="Cambria Math" panose="02040503050406030204" pitchFamily="18" charset="0"/>
                          </a:rPr>
                          <m:t>2</m:t>
                        </m:r>
                      </m:sup>
                    </m:sSup>
                    <m:r>
                      <a:rPr lang="en-GB" b="0" i="1" smtClean="0">
                        <a:latin typeface="Cambria Math" panose="02040503050406030204" pitchFamily="18" charset="0"/>
                      </a:rPr>
                      <m:t>)</m:t>
                    </m:r>
                  </m:oMath>
                </a14:m>
                <a:endParaRPr lang="fr-FR" dirty="0"/>
              </a:p>
              <a:p>
                <a:r>
                  <a:rPr lang="fr-FR" dirty="0"/>
                  <a:t>Natural question: how to </a:t>
                </a:r>
                <a:r>
                  <a:rPr lang="fr-FR" dirty="0" err="1"/>
                  <a:t>make</a:t>
                </a:r>
                <a:r>
                  <a:rPr lang="fr-FR" dirty="0"/>
                  <a:t>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𝜎</m:t>
                        </m:r>
                      </m:e>
                      <m:sub>
                        <m:r>
                          <a:rPr lang="en-GB" b="0" i="1" smtClean="0">
                            <a:latin typeface="Cambria Math" panose="02040503050406030204" pitchFamily="18" charset="0"/>
                          </a:rPr>
                          <m:t>1</m:t>
                        </m:r>
                      </m:sub>
                    </m:sSub>
                  </m:oMath>
                </a14:m>
                <a:r>
                  <a:rPr lang="fr-FR" dirty="0"/>
                  <a:t>’s </a:t>
                </a:r>
                <a:r>
                  <a:rPr lang="fr-FR" dirty="0" err="1"/>
                  <a:t>consecutive</a:t>
                </a:r>
                <a:r>
                  <a:rPr lang="fr-FR" dirty="0"/>
                  <a:t> as </a:t>
                </a:r>
                <a:r>
                  <a:rPr lang="fr-FR" dirty="0" err="1"/>
                  <a:t>much</a:t>
                </a:r>
                <a:r>
                  <a:rPr lang="fr-FR" dirty="0"/>
                  <a:t> as possible?</a:t>
                </a:r>
              </a:p>
            </p:txBody>
          </p:sp>
        </mc:Choice>
        <mc:Fallback xmlns="">
          <p:sp>
            <p:nvSpPr>
              <p:cNvPr id="2" name="Espace réservé du contenu 1">
                <a:extLst>
                  <a:ext uri="{FF2B5EF4-FFF2-40B4-BE49-F238E27FC236}">
                    <a16:creationId xmlns:a16="http://schemas.microsoft.com/office/drawing/2014/main" id="{3C04D4F0-9F00-D043-B80F-52268AB0057D}"/>
                  </a:ext>
                </a:extLst>
              </p:cNvPr>
              <p:cNvSpPr>
                <a:spLocks noGrp="1" noRot="1" noChangeAspect="1" noMove="1" noResize="1" noEditPoints="1" noAdjustHandles="1" noChangeArrowheads="1" noChangeShapeType="1" noTextEdit="1"/>
              </p:cNvSpPr>
              <p:nvPr>
                <p:ph idx="1"/>
              </p:nvPr>
            </p:nvSpPr>
            <p:spPr>
              <a:blipFill>
                <a:blip r:embed="rId7"/>
                <a:stretch>
                  <a:fillRect t="-1802"/>
                </a:stretch>
              </a:blipFill>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904875" y="131032"/>
                <a:ext cx="7726363" cy="1072753"/>
              </a:xfrm>
            </p:spPr>
            <p:txBody>
              <a:bodyPr/>
              <a:lstStyle/>
              <a:p>
                <a:r>
                  <a:rPr lang="fr-FR" dirty="0"/>
                  <a:t>FM-Directories </a:t>
                </a:r>
                <a:r>
                  <a:rPr lang="fr-FR" dirty="0" err="1"/>
                  <a:t>Without</a:t>
                </a:r>
                <a:r>
                  <a:rPr lang="fr-FR" dirty="0"/>
                  <a:t> Permutation: </a:t>
                </a:r>
                <a:r>
                  <a:rPr lang="fr-FR" dirty="0" err="1"/>
                  <a:t>Decreasing</a:t>
                </a:r>
                <a:r>
                  <a:rPr lang="fr-FR" dirty="0"/>
                  <a:t> </a:t>
                </a:r>
                <a14:m>
                  <m:oMath xmlns:m="http://schemas.openxmlformats.org/officeDocument/2006/math">
                    <m:r>
                      <a:rPr lang="en-GB" b="1" i="1" smtClean="0">
                        <a:latin typeface="Cambria Math" panose="02040503050406030204" pitchFamily="18" charset="0"/>
                      </a:rPr>
                      <m:t>𝜹</m:t>
                    </m:r>
                  </m:oMath>
                </a14:m>
                <a:endParaRPr lang="fr-FR" dirty="0"/>
              </a:p>
            </p:txBody>
          </p:sp>
        </mc:Choice>
        <mc:Fallback xmlns="">
          <p:sp>
            <p:nvSpPr>
              <p:cNvPr id="3" name="Titre 2">
                <a:extLst>
                  <a:ext uri="{FF2B5EF4-FFF2-40B4-BE49-F238E27FC236}">
                    <a16:creationId xmlns:a16="http://schemas.microsoft.com/office/drawing/2014/main" id="{0ADC9092-B8AD-9448-9690-13D94442A120}"/>
                  </a:ext>
                </a:extLst>
              </p:cNvPr>
              <p:cNvSpPr>
                <a:spLocks noGrp="1" noRot="1" noChangeAspect="1" noMove="1" noResize="1" noEditPoints="1" noAdjustHandles="1" noChangeArrowheads="1" noChangeShapeType="1" noTextEdit="1"/>
              </p:cNvSpPr>
              <p:nvPr>
                <p:ph type="title"/>
              </p:nvPr>
            </p:nvSpPr>
            <p:spPr>
              <a:xfrm>
                <a:off x="904875" y="131032"/>
                <a:ext cx="7726363" cy="1072753"/>
              </a:xfrm>
              <a:blipFill>
                <a:blip r:embed="rId8"/>
                <a:stretch>
                  <a:fillRect l="-868" t="-15341"/>
                </a:stretch>
              </a:blipFill>
            </p:spPr>
            <p:txBody>
              <a:bodyPr/>
              <a:lstStyle/>
              <a:p>
                <a:r>
                  <a:rPr lang="en-CH">
                    <a:noFill/>
                  </a:rPr>
                  <a:t> </a:t>
                </a:r>
              </a:p>
            </p:txBody>
          </p:sp>
        </mc:Fallback>
      </mc:AlternateContent>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r>
              <a:rPr lang="fr-CH" dirty="0"/>
              <a:t>DCC 2023 - </a:t>
            </a:r>
            <a:r>
              <a:rPr lang="en-GB" b="0" i="0" dirty="0">
                <a:effectLst/>
                <a:latin typeface="Arial" panose="020B0604020202020204" pitchFamily="34" charset="0"/>
              </a:rPr>
              <a:t>FM-Directories: Extending the Burrows-Wheeler Transform</a:t>
            </a:r>
            <a:br>
              <a:rPr lang="en-GB" dirty="0"/>
            </a:br>
            <a:r>
              <a:rPr lang="en-GB" b="0" i="0" dirty="0">
                <a:effectLst/>
                <a:latin typeface="Arial" panose="020B0604020202020204" pitchFamily="34" charset="0"/>
              </a:rPr>
              <a:t>for String </a:t>
            </a:r>
            <a:r>
              <a:rPr lang="en-GB" b="0" i="0" dirty="0" err="1">
                <a:effectLst/>
                <a:latin typeface="Arial" panose="020B0604020202020204" pitchFamily="34" charset="0"/>
              </a:rPr>
              <a:t>Labeled</a:t>
            </a:r>
            <a:r>
              <a:rPr lang="en-GB" b="0" i="0" dirty="0">
                <a:effectLst/>
                <a:latin typeface="Arial" panose="020B0604020202020204" pitchFamily="34" charset="0"/>
              </a:rPr>
              <a:t> Vertex Graphs of (Almost) Arbitrary</a:t>
            </a:r>
            <a:br>
              <a:rPr lang="en-GB" dirty="0"/>
            </a:br>
            <a:r>
              <a:rPr lang="en-GB" b="0" i="0" dirty="0">
                <a:effectLst/>
                <a:latin typeface="Arial" panose="020B0604020202020204" pitchFamily="34" charset="0"/>
              </a:rPr>
              <a:t>Topology</a:t>
            </a:r>
            <a:endParaRPr lang="fr-FR" dirty="0"/>
          </a:p>
        </p:txBody>
      </p:sp>
      <p:sp>
        <p:nvSpPr>
          <p:cNvPr id="5" name="Espace réservé du pied de page 4">
            <a:extLst>
              <a:ext uri="{FF2B5EF4-FFF2-40B4-BE49-F238E27FC236}">
                <a16:creationId xmlns:a16="http://schemas.microsoft.com/office/drawing/2014/main" id="{EDD9CD81-F741-E34D-918B-879020443A81}"/>
              </a:ext>
            </a:extLst>
          </p:cNvPr>
          <p:cNvSpPr>
            <a:spLocks noGrp="1"/>
          </p:cNvSpPr>
          <p:nvPr>
            <p:ph type="ftr" sz="quarter" idx="11"/>
          </p:nvPr>
        </p:nvSpPr>
        <p:spPr/>
        <p:txBody>
          <a:bodyPr/>
          <a:lstStyle/>
          <a:p>
            <a:r>
              <a:rPr lang="fr-FR" dirty="0" err="1"/>
              <a:t>Unsal</a:t>
            </a:r>
            <a:r>
              <a:rPr lang="fr-FR" dirty="0"/>
              <a:t> </a:t>
            </a:r>
            <a:r>
              <a:rPr lang="fr-FR" dirty="0" err="1"/>
              <a:t>Ozturk</a:t>
            </a:r>
            <a:r>
              <a:rPr lang="fr-FR" dirty="0"/>
              <a:t> (EPFL) </a:t>
            </a:r>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8</a:t>
            </a:fld>
            <a:endParaRPr lang="fr-FR" dirty="0"/>
          </a:p>
        </p:txBody>
      </p:sp>
      <p:pic>
        <p:nvPicPr>
          <p:cNvPr id="9" name="Slide 8">
            <a:hlinkClick r:id="" action="ppaction://media"/>
            <a:extLst>
              <a:ext uri="{FF2B5EF4-FFF2-40B4-BE49-F238E27FC236}">
                <a16:creationId xmlns:a16="http://schemas.microsoft.com/office/drawing/2014/main" id="{F65D2C86-CEED-3F0E-10D4-AF1E44D54F9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06400" y="4701540"/>
            <a:ext cx="406400" cy="406400"/>
          </a:xfrm>
          <a:prstGeom prst="rect">
            <a:avLst/>
          </a:prstGeom>
        </p:spPr>
      </p:pic>
      <p:pic>
        <p:nvPicPr>
          <p:cNvPr id="11" name="Audio 10">
            <a:hlinkClick r:id="" action="ppaction://media"/>
            <a:extLst>
              <a:ext uri="{FF2B5EF4-FFF2-40B4-BE49-F238E27FC236}">
                <a16:creationId xmlns:a16="http://schemas.microsoft.com/office/drawing/2014/main" id="{C16768DD-5838-7999-F4F1-68B1FF22DB0F}"/>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1616568419"/>
      </p:ext>
    </p:extLst>
  </p:cSld>
  <p:clrMapOvr>
    <a:masterClrMapping/>
  </p:clrMapOvr>
  <mc:AlternateContent xmlns:mc="http://schemas.openxmlformats.org/markup-compatibility/2006">
    <mc:Choice xmlns:p14="http://schemas.microsoft.com/office/powerpoint/2010/main" Requires="p14">
      <p:transition spd="slow" p14:dur="2000" advTm="19130"/>
    </mc:Choice>
    <mc:Fallback>
      <p:transition spd="slow" advTm="19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917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9"/>
                </p:tgtEl>
              </p:cMediaNode>
            </p:audio>
            <p:audio isNarration="1">
              <p:cMediaNode vol="80000" showWhenStopped="0">
                <p:cTn id="11" fill="hold" display="0">
                  <p:stCondLst>
                    <p:cond delay="indefinite"/>
                  </p:stCondLst>
                  <p:endCondLst>
                    <p:cond evt="onStopAudio" delay="0">
                      <p:tgtEl>
                        <p:sldTgt/>
                      </p:tgtEl>
                    </p:cond>
                  </p:endCondLst>
                </p:cTn>
                <p:tgtEl>
                  <p:spTgt spid="11"/>
                </p:tgtEl>
              </p:cMediaNode>
            </p:audio>
          </p:childTnLst>
        </p:cTn>
      </p:par>
    </p:tnLst>
  </p:timing>
  <p:extLst>
    <p:ext uri="{E180D4A7-C9FB-4DFB-919C-405C955672EB}">
      <p14:showEvtLst xmlns:p14="http://schemas.microsoft.com/office/powerpoint/2010/main">
        <p14:playEvt time="64" objId="9"/>
        <p14:stopEvt time="19130" objId="9"/>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rmAutofit/>
              </a:bodyPr>
              <a:lstStyle/>
              <a:p>
                <a:r>
                  <a:rPr lang="en-GB" dirty="0"/>
                  <a:t>Idea: Find a permutation </a:t>
                </a:r>
                <a14:m>
                  <m:oMath xmlns:m="http://schemas.openxmlformats.org/officeDocument/2006/math">
                    <m:r>
                      <a:rPr lang="en-GB" b="0" i="1" smtClean="0">
                        <a:latin typeface="Cambria Math" panose="02040503050406030204" pitchFamily="18" charset="0"/>
                      </a:rPr>
                      <m:t>𝜋</m:t>
                    </m:r>
                    <m:r>
                      <a:rPr lang="en-GB" b="0" i="1" smtClean="0">
                        <a:latin typeface="Cambria Math" panose="02040503050406030204" pitchFamily="18" charset="0"/>
                      </a:rPr>
                      <m:t>:</m:t>
                    </m:r>
                    <m:r>
                      <a:rPr lang="en-GB" i="1">
                        <a:latin typeface="Cambria Math" panose="02040503050406030204" pitchFamily="18" charset="0"/>
                      </a:rPr>
                      <m:t>ℕ</m:t>
                    </m:r>
                    <m:r>
                      <a:rPr lang="en-GB" i="1">
                        <a:latin typeface="Cambria Math" panose="02040503050406030204" pitchFamily="18" charset="0"/>
                      </a:rPr>
                      <m:t>→</m:t>
                    </m:r>
                    <m:r>
                      <a:rPr lang="en-GB" i="1">
                        <a:latin typeface="Cambria Math" panose="02040503050406030204" pitchFamily="18" charset="0"/>
                      </a:rPr>
                      <m:t>ℕ</m:t>
                    </m:r>
                  </m:oMath>
                </a14:m>
                <a:r>
                  <a:rPr lang="en-GB" dirty="0"/>
                  <a:t> of vertices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𝑉</m:t>
                        </m:r>
                      </m:e>
                      <m:sub>
                        <m:r>
                          <a:rPr lang="en-GB" b="0" i="1" smtClean="0">
                            <a:latin typeface="Cambria Math" panose="02040503050406030204" pitchFamily="18" charset="0"/>
                          </a:rPr>
                          <m:t>1</m:t>
                        </m:r>
                      </m:sub>
                    </m:sSub>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𝑉</m:t>
                        </m:r>
                      </m:e>
                      <m:sub>
                        <m:d>
                          <m:dPr>
                            <m:begChr m:val="|"/>
                            <m:endChr m:val="|"/>
                            <m:ctrlPr>
                              <a:rPr lang="en-GB" b="0" i="1" smtClean="0">
                                <a:latin typeface="Cambria Math" panose="02040503050406030204" pitchFamily="18" charset="0"/>
                              </a:rPr>
                            </m:ctrlPr>
                          </m:dPr>
                          <m:e>
                            <m:r>
                              <a:rPr lang="en-GB" b="0" i="1" smtClean="0">
                                <a:latin typeface="Cambria Math" panose="02040503050406030204" pitchFamily="18" charset="0"/>
                              </a:rPr>
                              <m:t>𝑉</m:t>
                            </m:r>
                          </m:e>
                        </m:d>
                      </m:sub>
                    </m:sSub>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𝑉</m:t>
                        </m:r>
                      </m:e>
                      <m:sub>
                        <m:r>
                          <a:rPr lang="en-GB" b="0" i="1" smtClean="0">
                            <a:latin typeface="Cambria Math" panose="02040503050406030204" pitchFamily="18" charset="0"/>
                          </a:rPr>
                          <m:t>𝜋</m:t>
                        </m:r>
                        <m:d>
                          <m:dPr>
                            <m:ctrlPr>
                              <a:rPr lang="en-GB" b="0" i="1" smtClean="0">
                                <a:latin typeface="Cambria Math" panose="02040503050406030204" pitchFamily="18" charset="0"/>
                              </a:rPr>
                            </m:ctrlPr>
                          </m:dPr>
                          <m:e>
                            <m:r>
                              <a:rPr lang="en-GB" b="0" i="1" smtClean="0">
                                <a:latin typeface="Cambria Math" panose="02040503050406030204" pitchFamily="18" charset="0"/>
                              </a:rPr>
                              <m:t>1</m:t>
                            </m:r>
                          </m:e>
                        </m:d>
                      </m:sub>
                    </m:sSub>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𝑉</m:t>
                        </m:r>
                      </m:e>
                      <m:sub>
                        <m:r>
                          <a:rPr lang="en-GB" b="0" i="1" smtClean="0">
                            <a:latin typeface="Cambria Math" panose="02040503050406030204" pitchFamily="18" charset="0"/>
                          </a:rPr>
                          <m:t>𝜋</m:t>
                        </m:r>
                        <m:d>
                          <m:dPr>
                            <m:ctrlPr>
                              <a:rPr lang="en-GB" b="0" i="1" smtClean="0">
                                <a:latin typeface="Cambria Math" panose="02040503050406030204" pitchFamily="18" charset="0"/>
                              </a:rPr>
                            </m:ctrlPr>
                          </m:dPr>
                          <m:e>
                            <m:r>
                              <a:rPr lang="en-GB" b="0" i="1" smtClean="0">
                                <a:latin typeface="Cambria Math" panose="02040503050406030204" pitchFamily="18" charset="0"/>
                              </a:rPr>
                              <m:t>𝑛</m:t>
                            </m:r>
                          </m:e>
                        </m:d>
                      </m:sub>
                    </m:sSub>
                  </m:oMath>
                </a14:m>
                <a:r>
                  <a:rPr lang="fr-FR" dirty="0"/>
                  <a:t> </a:t>
                </a:r>
                <a:r>
                  <a:rPr lang="fr-FR" dirty="0" err="1"/>
                  <a:t>such</a:t>
                </a:r>
                <a:r>
                  <a:rPr lang="fr-FR" dirty="0"/>
                  <a:t> </a:t>
                </a:r>
                <a:r>
                  <a:rPr lang="fr-FR" dirty="0" err="1"/>
                  <a:t>that</a:t>
                </a:r>
                <a:r>
                  <a:rPr lang="fr-FR" dirty="0"/>
                  <a:t>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𝜎</m:t>
                        </m:r>
                      </m:e>
                      <m:sub>
                        <m:r>
                          <a:rPr lang="en-GB" b="0" i="1" smtClean="0">
                            <a:latin typeface="Cambria Math" panose="02040503050406030204" pitchFamily="18" charset="0"/>
                          </a:rPr>
                          <m:t>1</m:t>
                        </m:r>
                      </m:sub>
                    </m:sSub>
                  </m:oMath>
                </a14:m>
                <a:r>
                  <a:rPr lang="fr-FR" dirty="0"/>
                  <a:t>’s are as </a:t>
                </a:r>
                <a:r>
                  <a:rPr lang="fr-FR" dirty="0" err="1"/>
                  <a:t>consecutive</a:t>
                </a:r>
                <a:r>
                  <a:rPr lang="fr-FR" dirty="0"/>
                  <a:t> in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𝐵</m:t>
                        </m:r>
                      </m:e>
                      <m:sub>
                        <m:r>
                          <a:rPr lang="en-GB" b="0" i="1" smtClean="0">
                            <a:latin typeface="Cambria Math" panose="02040503050406030204" pitchFamily="18" charset="0"/>
                          </a:rPr>
                          <m:t>𝑅𝐸</m:t>
                        </m:r>
                        <m:d>
                          <m:dPr>
                            <m:ctrlPr>
                              <a:rPr lang="en-GB" b="0" i="1" smtClean="0">
                                <a:latin typeface="Cambria Math" panose="02040503050406030204" pitchFamily="18" charset="0"/>
                              </a:rPr>
                            </m:ctrlPr>
                          </m:dPr>
                          <m:e>
                            <m:r>
                              <a:rPr lang="en-GB" b="0" i="1" smtClean="0">
                                <a:latin typeface="Cambria Math" panose="02040503050406030204" pitchFamily="18" charset="0"/>
                              </a:rPr>
                              <m:t>𝐺</m:t>
                            </m:r>
                          </m:e>
                        </m:d>
                      </m:sub>
                    </m:sSub>
                  </m:oMath>
                </a14:m>
                <a:r>
                  <a:rPr lang="fr-FR" dirty="0"/>
                  <a:t> as possible for </a:t>
                </a:r>
                <a:r>
                  <a:rPr lang="fr-FR" dirty="0" err="1"/>
                  <a:t>any</a:t>
                </a:r>
                <a:r>
                  <a:rPr lang="fr-FR" dirty="0"/>
                  <a:t> possible fork </a:t>
                </a:r>
                <a:r>
                  <a:rPr lang="fr-FR" dirty="0" err="1"/>
                  <a:t>during</a:t>
                </a:r>
                <a:r>
                  <a:rPr lang="fr-FR" dirty="0"/>
                  <a:t> a </a:t>
                </a:r>
                <a:r>
                  <a:rPr lang="fr-FR" dirty="0" err="1"/>
                  <a:t>query</a:t>
                </a:r>
                <a:endParaRPr lang="fr-FR" dirty="0"/>
              </a:p>
              <a:p>
                <a:endParaRPr lang="fr-FR" dirty="0"/>
              </a:p>
              <a:p>
                <a:r>
                  <a:rPr lang="fr-FR" dirty="0" err="1"/>
                  <a:t>Some</a:t>
                </a:r>
                <a:r>
                  <a:rPr lang="fr-FR" dirty="0"/>
                  <a:t> </a:t>
                </a:r>
                <a:r>
                  <a:rPr lang="fr-FR" dirty="0" err="1"/>
                  <a:t>natural</a:t>
                </a:r>
                <a:r>
                  <a:rPr lang="fr-FR" dirty="0"/>
                  <a:t> questions:</a:t>
                </a:r>
              </a:p>
              <a:p>
                <a:pPr lvl="1"/>
                <a:r>
                  <a:rPr lang="fr-FR" dirty="0"/>
                  <a:t>1 - For </a:t>
                </a:r>
                <a:r>
                  <a:rPr lang="fr-FR" dirty="0" err="1"/>
                  <a:t>some</a:t>
                </a:r>
                <a:r>
                  <a:rPr lang="fr-FR" dirty="0"/>
                  <a:t> </a:t>
                </a:r>
                <a:r>
                  <a:rPr lang="fr-FR" dirty="0" err="1"/>
                  <a:t>arbitrary</a:t>
                </a:r>
                <a:r>
                  <a:rPr lang="fr-FR" dirty="0"/>
                  <a:t> permutation </a:t>
                </a:r>
                <a14:m>
                  <m:oMath xmlns:m="http://schemas.openxmlformats.org/officeDocument/2006/math">
                    <m:r>
                      <a:rPr lang="en-GB" b="0" i="1" smtClean="0">
                        <a:latin typeface="Cambria Math" panose="02040503050406030204" pitchFamily="18" charset="0"/>
                      </a:rPr>
                      <m:t>𝜋</m:t>
                    </m:r>
                  </m:oMath>
                </a14:m>
                <a:r>
                  <a:rPr lang="fr-FR" dirty="0"/>
                  <a:t>, </a:t>
                </a:r>
                <a:r>
                  <a:rPr lang="fr-FR" dirty="0" err="1"/>
                  <a:t>is</a:t>
                </a:r>
                <a:r>
                  <a:rPr lang="fr-FR" dirty="0"/>
                  <a:t> </a:t>
                </a:r>
                <a:r>
                  <a:rPr lang="fr-FR" dirty="0" err="1"/>
                  <a:t>it</a:t>
                </a:r>
                <a:r>
                  <a:rPr lang="fr-FR" dirty="0"/>
                  <a:t> possible to enforce </a:t>
                </a:r>
                <a:r>
                  <a:rPr lang="fr-FR" dirty="0" err="1"/>
                  <a:t>it</a:t>
                </a:r>
                <a:r>
                  <a:rPr lang="fr-FR" dirty="0"/>
                  <a:t> in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𝐵</m:t>
                        </m:r>
                      </m:e>
                      <m:sub>
                        <m:r>
                          <a:rPr lang="en-GB" b="0" i="1" smtClean="0">
                            <a:latin typeface="Cambria Math" panose="02040503050406030204" pitchFamily="18" charset="0"/>
                          </a:rPr>
                          <m:t>𝑅𝐸</m:t>
                        </m:r>
                        <m:d>
                          <m:dPr>
                            <m:ctrlPr>
                              <a:rPr lang="en-GB" b="0" i="1" smtClean="0">
                                <a:latin typeface="Cambria Math" panose="02040503050406030204" pitchFamily="18" charset="0"/>
                              </a:rPr>
                            </m:ctrlPr>
                          </m:dPr>
                          <m:e>
                            <m:r>
                              <a:rPr lang="en-GB" b="0" i="1" smtClean="0">
                                <a:latin typeface="Cambria Math" panose="02040503050406030204" pitchFamily="18" charset="0"/>
                              </a:rPr>
                              <m:t>𝐺</m:t>
                            </m:r>
                          </m:e>
                        </m:d>
                      </m:sub>
                    </m:sSub>
                  </m:oMath>
                </a14:m>
                <a:r>
                  <a:rPr lang="fr-FR" dirty="0"/>
                  <a:t>, and if </a:t>
                </a:r>
                <a:r>
                  <a:rPr lang="fr-FR" dirty="0" err="1"/>
                  <a:t>so</a:t>
                </a:r>
                <a:r>
                  <a:rPr lang="fr-FR" dirty="0"/>
                  <a:t>, how </a:t>
                </a:r>
                <a:r>
                  <a:rPr lang="en-GB" dirty="0"/>
                  <a:t>can it be done</a:t>
                </a:r>
                <a:r>
                  <a:rPr lang="fr-FR" dirty="0"/>
                  <a:t>?</a:t>
                </a:r>
              </a:p>
              <a:p>
                <a:pPr lvl="1"/>
                <a:r>
                  <a:rPr lang="fr-FR" dirty="0"/>
                  <a:t>2 - </a:t>
                </a:r>
                <a:r>
                  <a:rPr lang="fr-FR" dirty="0" err="1"/>
                  <a:t>Which</a:t>
                </a:r>
                <a:r>
                  <a:rPr lang="fr-FR" dirty="0"/>
                  <a:t> subsets of the characters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𝜎</m:t>
                        </m:r>
                      </m:e>
                      <m:sub>
                        <m:r>
                          <a:rPr lang="en-GB" b="0" i="1" smtClean="0">
                            <a:latin typeface="Cambria Math" panose="02040503050406030204" pitchFamily="18" charset="0"/>
                          </a:rPr>
                          <m:t>1</m:t>
                        </m:r>
                      </m:sub>
                    </m:sSub>
                  </m:oMath>
                </a14:m>
                <a:r>
                  <a:rPr lang="fr-FR" dirty="0"/>
                  <a:t> must </a:t>
                </a:r>
                <a:r>
                  <a:rPr lang="fr-FR" dirty="0" err="1"/>
                  <a:t>be</a:t>
                </a:r>
                <a:r>
                  <a:rPr lang="fr-FR" dirty="0"/>
                  <a:t> </a:t>
                </a:r>
                <a:r>
                  <a:rPr lang="fr-FR" dirty="0" err="1"/>
                  <a:t>consecutive</a:t>
                </a:r>
                <a:r>
                  <a:rPr lang="fr-FR" dirty="0"/>
                  <a:t> to </a:t>
                </a:r>
                <a:r>
                  <a:rPr lang="fr-FR" dirty="0" err="1"/>
                  <a:t>minimize</a:t>
                </a:r>
                <a:r>
                  <a:rPr lang="fr-FR" dirty="0"/>
                  <a:t> the </a:t>
                </a:r>
                <a:r>
                  <a:rPr lang="fr-FR" dirty="0" err="1"/>
                  <a:t>number</a:t>
                </a:r>
                <a:r>
                  <a:rPr lang="fr-FR" dirty="0"/>
                  <a:t> of </a:t>
                </a:r>
                <a:r>
                  <a:rPr lang="fr-FR" dirty="0" err="1"/>
                  <a:t>consecutive</a:t>
                </a:r>
                <a:r>
                  <a:rPr lang="fr-FR" dirty="0"/>
                  <a:t> ranges </a:t>
                </a:r>
                <a:r>
                  <a:rPr lang="fr-FR" dirty="0" err="1"/>
                  <a:t>after</a:t>
                </a:r>
                <a:r>
                  <a:rPr lang="fr-FR" dirty="0"/>
                  <a:t> </a:t>
                </a:r>
                <a:r>
                  <a:rPr lang="fr-FR" dirty="0" err="1"/>
                  <a:t>some</a:t>
                </a:r>
                <a:r>
                  <a:rPr lang="fr-FR" dirty="0"/>
                  <a:t> </a:t>
                </a:r>
                <a:r>
                  <a:rPr lang="fr-FR" dirty="0" err="1"/>
                  <a:t>arbitrary</a:t>
                </a:r>
                <a:r>
                  <a:rPr lang="fr-FR" dirty="0"/>
                  <a:t> </a:t>
                </a:r>
                <a:r>
                  <a:rPr lang="fr-FR" dirty="0" err="1"/>
                  <a:t>query</a:t>
                </a:r>
                <a:r>
                  <a:rPr lang="fr-FR" dirty="0"/>
                  <a:t>?</a:t>
                </a:r>
              </a:p>
              <a:p>
                <a:pPr lvl="1"/>
                <a:r>
                  <a:rPr lang="fr-FR" dirty="0"/>
                  <a:t>3 - Is </a:t>
                </a:r>
                <a:r>
                  <a:rPr lang="fr-FR" dirty="0" err="1"/>
                  <a:t>it</a:t>
                </a:r>
                <a:r>
                  <a:rPr lang="fr-FR" dirty="0"/>
                  <a:t> </a:t>
                </a:r>
                <a:r>
                  <a:rPr lang="fr-FR" dirty="0" err="1"/>
                  <a:t>always</a:t>
                </a:r>
                <a:r>
                  <a:rPr lang="fr-FR" dirty="0"/>
                  <a:t> possible to </a:t>
                </a:r>
                <a:r>
                  <a:rPr lang="fr-FR" dirty="0" err="1"/>
                  <a:t>find</a:t>
                </a:r>
                <a:r>
                  <a:rPr lang="fr-FR" dirty="0"/>
                  <a:t> a permutation </a:t>
                </a:r>
                <a:r>
                  <a:rPr lang="fr-FR" dirty="0" err="1"/>
                  <a:t>such</a:t>
                </a:r>
                <a:r>
                  <a:rPr lang="fr-FR" dirty="0"/>
                  <a:t> </a:t>
                </a:r>
                <a:r>
                  <a:rPr lang="fr-FR" dirty="0" err="1"/>
                  <a:t>that</a:t>
                </a:r>
                <a:r>
                  <a:rPr lang="fr-FR" dirty="0"/>
                  <a:t> </a:t>
                </a:r>
                <a14:m>
                  <m:oMath xmlns:m="http://schemas.openxmlformats.org/officeDocument/2006/math">
                    <m:r>
                      <a:rPr lang="en-GB" b="0" i="1" smtClean="0">
                        <a:latin typeface="Cambria Math" panose="02040503050406030204" pitchFamily="18" charset="0"/>
                      </a:rPr>
                      <m:t>𝛿</m:t>
                    </m:r>
                    <m:r>
                      <a:rPr lang="en-GB" b="0" i="1" smtClean="0">
                        <a:latin typeface="Cambria Math" panose="02040503050406030204" pitchFamily="18" charset="0"/>
                      </a:rPr>
                      <m:t>≤1</m:t>
                    </m:r>
                  </m:oMath>
                </a14:m>
                <a:r>
                  <a:rPr lang="fr-FR" dirty="0"/>
                  <a:t>, </a:t>
                </a:r>
                <a:r>
                  <a:rPr lang="fr-FR" dirty="0" err="1"/>
                  <a:t>strictly</a:t>
                </a:r>
                <a:r>
                  <a:rPr lang="fr-FR" dirty="0"/>
                  <a:t>?</a:t>
                </a:r>
              </a:p>
            </p:txBody>
          </p:sp>
        </mc:Choice>
        <mc:Fallback xmlns="">
          <p:sp>
            <p:nvSpPr>
              <p:cNvPr id="2" name="Espace réservé du contenu 1">
                <a:extLst>
                  <a:ext uri="{FF2B5EF4-FFF2-40B4-BE49-F238E27FC236}">
                    <a16:creationId xmlns:a16="http://schemas.microsoft.com/office/drawing/2014/main" id="{3C04D4F0-9F00-D043-B80F-52268AB0057D}"/>
                  </a:ext>
                </a:extLst>
              </p:cNvPr>
              <p:cNvSpPr>
                <a:spLocks noGrp="1" noRot="1" noChangeAspect="1" noMove="1" noResize="1" noEditPoints="1" noAdjustHandles="1" noChangeArrowheads="1" noChangeShapeType="1" noTextEdit="1"/>
              </p:cNvSpPr>
              <p:nvPr>
                <p:ph idx="1"/>
              </p:nvPr>
            </p:nvSpPr>
            <p:spPr>
              <a:blipFill>
                <a:blip r:embed="rId7"/>
                <a:stretch>
                  <a:fillRect t="-1802" r="-631"/>
                </a:stretch>
              </a:blipFill>
            </p:spPr>
            <p:txBody>
              <a:bodyPr/>
              <a:lstStyle/>
              <a:p>
                <a:r>
                  <a:rPr lang="en-CH">
                    <a:noFill/>
                  </a:rPr>
                  <a:t> </a:t>
                </a:r>
              </a:p>
            </p:txBody>
          </p:sp>
        </mc:Fallback>
      </mc:AlternateContent>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904875" y="131032"/>
            <a:ext cx="7726363" cy="1072753"/>
          </a:xfrm>
        </p:spPr>
        <p:txBody>
          <a:bodyPr/>
          <a:lstStyle/>
          <a:p>
            <a:r>
              <a:rPr lang="fr-FR" dirty="0"/>
              <a:t>FM-Directories </a:t>
            </a:r>
            <a:r>
              <a:rPr lang="en-GB" dirty="0"/>
              <a:t>With Permutation</a:t>
            </a:r>
            <a:endParaRPr lang="fr-FR" dirty="0"/>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r>
              <a:rPr lang="fr-CH" dirty="0"/>
              <a:t>DCC 2023 - </a:t>
            </a:r>
            <a:r>
              <a:rPr lang="en-GB" b="0" i="0" dirty="0">
                <a:effectLst/>
                <a:latin typeface="Arial" panose="020B0604020202020204" pitchFamily="34" charset="0"/>
              </a:rPr>
              <a:t>FM-Directories: Extending the Burrows-Wheeler Transform</a:t>
            </a:r>
            <a:br>
              <a:rPr lang="en-GB" dirty="0"/>
            </a:br>
            <a:r>
              <a:rPr lang="en-GB" b="0" i="0" dirty="0">
                <a:effectLst/>
                <a:latin typeface="Arial" panose="020B0604020202020204" pitchFamily="34" charset="0"/>
              </a:rPr>
              <a:t>for String </a:t>
            </a:r>
            <a:r>
              <a:rPr lang="en-GB" b="0" i="0" dirty="0" err="1">
                <a:effectLst/>
                <a:latin typeface="Arial" panose="020B0604020202020204" pitchFamily="34" charset="0"/>
              </a:rPr>
              <a:t>Labeled</a:t>
            </a:r>
            <a:r>
              <a:rPr lang="en-GB" b="0" i="0" dirty="0">
                <a:effectLst/>
                <a:latin typeface="Arial" panose="020B0604020202020204" pitchFamily="34" charset="0"/>
              </a:rPr>
              <a:t> Vertex Graphs of (Almost) Arbitrary</a:t>
            </a:r>
            <a:br>
              <a:rPr lang="en-GB" dirty="0"/>
            </a:br>
            <a:r>
              <a:rPr lang="en-GB" b="0" i="0" dirty="0">
                <a:effectLst/>
                <a:latin typeface="Arial" panose="020B0604020202020204" pitchFamily="34" charset="0"/>
              </a:rPr>
              <a:t>Topology</a:t>
            </a:r>
            <a:endParaRPr lang="fr-FR" dirty="0"/>
          </a:p>
        </p:txBody>
      </p:sp>
      <p:sp>
        <p:nvSpPr>
          <p:cNvPr id="5" name="Espace réservé du pied de page 4">
            <a:extLst>
              <a:ext uri="{FF2B5EF4-FFF2-40B4-BE49-F238E27FC236}">
                <a16:creationId xmlns:a16="http://schemas.microsoft.com/office/drawing/2014/main" id="{EDD9CD81-F741-E34D-918B-879020443A81}"/>
              </a:ext>
            </a:extLst>
          </p:cNvPr>
          <p:cNvSpPr>
            <a:spLocks noGrp="1"/>
          </p:cNvSpPr>
          <p:nvPr>
            <p:ph type="ftr" sz="quarter" idx="11"/>
          </p:nvPr>
        </p:nvSpPr>
        <p:spPr/>
        <p:txBody>
          <a:bodyPr/>
          <a:lstStyle/>
          <a:p>
            <a:r>
              <a:rPr lang="fr-FR" dirty="0" err="1"/>
              <a:t>Unsal</a:t>
            </a:r>
            <a:r>
              <a:rPr lang="fr-FR" dirty="0"/>
              <a:t> </a:t>
            </a:r>
            <a:r>
              <a:rPr lang="fr-FR" dirty="0" err="1"/>
              <a:t>Ozturk</a:t>
            </a:r>
            <a:r>
              <a:rPr lang="fr-FR" dirty="0"/>
              <a:t> (EPFL) </a:t>
            </a:r>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9</a:t>
            </a:fld>
            <a:endParaRPr lang="fr-FR" dirty="0"/>
          </a:p>
        </p:txBody>
      </p:sp>
      <p:pic>
        <p:nvPicPr>
          <p:cNvPr id="7" name="Slide 9">
            <a:hlinkClick r:id="" action="ppaction://media"/>
            <a:extLst>
              <a:ext uri="{FF2B5EF4-FFF2-40B4-BE49-F238E27FC236}">
                <a16:creationId xmlns:a16="http://schemas.microsoft.com/office/drawing/2014/main" id="{C4B69BEF-9FD0-790A-B0F5-941C1F35A36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06400" y="4701540"/>
            <a:ext cx="406400" cy="406400"/>
          </a:xfrm>
          <a:prstGeom prst="rect">
            <a:avLst/>
          </a:prstGeom>
        </p:spPr>
      </p:pic>
      <p:pic>
        <p:nvPicPr>
          <p:cNvPr id="9" name="Audio 8">
            <a:hlinkClick r:id="" action="ppaction://media"/>
            <a:extLst>
              <a:ext uri="{FF2B5EF4-FFF2-40B4-BE49-F238E27FC236}">
                <a16:creationId xmlns:a16="http://schemas.microsoft.com/office/drawing/2014/main" id="{D677F660-750F-F259-5912-45ED93797EB9}"/>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437905561"/>
      </p:ext>
    </p:extLst>
  </p:cSld>
  <p:clrMapOvr>
    <a:masterClrMapping/>
  </p:clrMapOvr>
  <mc:AlternateContent xmlns:mc="http://schemas.openxmlformats.org/markup-compatibility/2006">
    <mc:Choice xmlns:p14="http://schemas.microsoft.com/office/powerpoint/2010/main" Requires="p14">
      <p:transition spd="slow" p14:dur="2000" advTm="36375"/>
    </mc:Choice>
    <mc:Fallback>
      <p:transition spd="slow" advTm="36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3630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7"/>
                </p:tgtEl>
              </p:cMediaNode>
            </p:audio>
            <p:audio isNarration="1">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extLst>
    <p:ext uri="{E180D4A7-C9FB-4DFB-919C-405C955672EB}">
      <p14:showEvtLst xmlns:p14="http://schemas.microsoft.com/office/powerpoint/2010/main">
        <p14:playEvt time="52" objId="7"/>
        <p14:stopEvt time="36374" objId="7"/>
      </p14:showEvtLst>
    </p:ext>
  </p:extLst>
</p:sld>
</file>

<file path=ppt/theme/theme1.xml><?xml version="1.0" encoding="utf-8"?>
<a:theme xmlns:a="http://schemas.openxmlformats.org/drawingml/2006/main" name="Thème Office">
  <a:themeElements>
    <a:clrScheme name="EPFL - New Colors 2019">
      <a:dk1>
        <a:srgbClr val="413C3A"/>
      </a:dk1>
      <a:lt1>
        <a:srgbClr val="FFFFFF"/>
      </a:lt1>
      <a:dk2>
        <a:srgbClr val="413C3A"/>
      </a:dk2>
      <a:lt2>
        <a:srgbClr val="CAC7C7"/>
      </a:lt2>
      <a:accent1>
        <a:srgbClr val="E30613"/>
      </a:accent1>
      <a:accent2>
        <a:srgbClr val="00A79F"/>
      </a:accent2>
      <a:accent3>
        <a:srgbClr val="413C3A"/>
      </a:accent3>
      <a:accent4>
        <a:srgbClr val="007480"/>
      </a:accent4>
      <a:accent5>
        <a:srgbClr val="F39869"/>
      </a:accent5>
      <a:accent6>
        <a:srgbClr val="B51F1F"/>
      </a:accent6>
      <a:hlink>
        <a:srgbClr val="ED6E9C"/>
      </a:hlink>
      <a:folHlink>
        <a:srgbClr val="4F8FCC"/>
      </a:folHlink>
    </a:clrScheme>
    <a:fontScheme name="EPFL_Beta2">
      <a:majorFont>
        <a:latin typeface="Franklin Gothic Demi Cond"/>
        <a:ea typeface=""/>
        <a:cs typeface=""/>
      </a:majorFont>
      <a:minorFont>
        <a:latin typeface="Arial"/>
        <a:ea typeface=""/>
        <a:cs typeface=""/>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EPFL_Beta2" id="{6A525B41-3E68-491F-A6C9-0B15EA1321FE}" vid="{993E2952-EB5D-4425-8012-1B04381EBC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BFC127AB4946248A5685C1F92D54FFE" ma:contentTypeVersion="0" ma:contentTypeDescription="Crée un document." ma:contentTypeScope="" ma:versionID="ef3ff242486930b75c69099c0dd02c57">
  <xsd:schema xmlns:xsd="http://www.w3.org/2001/XMLSchema" xmlns:xs="http://www.w3.org/2001/XMLSchema" xmlns:p="http://schemas.microsoft.com/office/2006/metadata/properties" targetNamespace="http://schemas.microsoft.com/office/2006/metadata/properties" ma:root="true" ma:fieldsID="ab09c1ba23edfaa45a5e9d385267c9b5">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66205E9-12FC-4D6C-B0C7-1E9025EEB158}">
  <ds:schemaRefs>
    <ds:schemaRef ds:uri="http://schemas.microsoft.com/sharepoint/v3/contenttype/forms"/>
  </ds:schemaRefs>
</ds:datastoreItem>
</file>

<file path=customXml/itemProps2.xml><?xml version="1.0" encoding="utf-8"?>
<ds:datastoreItem xmlns:ds="http://schemas.openxmlformats.org/officeDocument/2006/customXml" ds:itemID="{348A6C70-7FF5-480A-B09B-7D0A19B2F431}">
  <ds:schemaRefs>
    <ds:schemaRef ds:uri="http://www.w3.org/XML/1998/namespace"/>
    <ds:schemaRef ds:uri="http://schemas.openxmlformats.org/package/2006/metadata/core-properties"/>
    <ds:schemaRef ds:uri="http://purl.org/dc/terms/"/>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purl.org/dc/dcmitype/"/>
  </ds:schemaRefs>
</ds:datastoreItem>
</file>

<file path=customXml/itemProps3.xml><?xml version="1.0" encoding="utf-8"?>
<ds:datastoreItem xmlns:ds="http://schemas.openxmlformats.org/officeDocument/2006/customXml" ds:itemID="{8F8CE09B-89B1-4B5D-BED2-87C84F0777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Thème Office</Template>
  <TotalTime>918</TotalTime>
  <Words>3728</Words>
  <Application>Microsoft Office PowerPoint</Application>
  <PresentationFormat>On-screen Show (16:9)</PresentationFormat>
  <Paragraphs>218</Paragraphs>
  <Slides>18</Slides>
  <Notes>18</Notes>
  <HiddenSlides>0</HiddenSlides>
  <MMClips>36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Cambria Math</vt:lpstr>
      <vt:lpstr>Franklin Gothic Demi Cond</vt:lpstr>
      <vt:lpstr>Wingdings</vt:lpstr>
      <vt:lpstr>Thème Office</vt:lpstr>
      <vt:lpstr>FM-Directories: Extending the Burrows-Wheeler Transform for String Labeled Vertex Graphs of (Almost) Arbitrary Topology</vt:lpstr>
      <vt:lpstr>The Graph Indexing Problem </vt:lpstr>
      <vt:lpstr>Our Approach</vt:lpstr>
      <vt:lpstr>FM-Directories Without Permutation</vt:lpstr>
      <vt:lpstr>FM-Directories Without Permutation: Algorithm Outline</vt:lpstr>
      <vt:lpstr>FM-Directories Without Permutation: Time Complexity</vt:lpstr>
      <vt:lpstr>FM-Directories Without Permutation: Time Complexity</vt:lpstr>
      <vt:lpstr>FM-Directories Without Permutation: Decreasing δ</vt:lpstr>
      <vt:lpstr>FM-Directories With Permutation</vt:lpstr>
      <vt:lpstr>FM-Directories With Permutation: Enforcing a Permutation in B_RE(G) </vt:lpstr>
      <vt:lpstr>FM-Directories With Permutation: Enforcing a Permutation in B_RE(G) </vt:lpstr>
      <vt:lpstr>FM-Directories With Permutation: Finding π</vt:lpstr>
      <vt:lpstr>FM-Directories With Permutation: Finding π</vt:lpstr>
      <vt:lpstr>FM-Directories With Permutation: Finding π and Limitations</vt:lpstr>
      <vt:lpstr>FM-Directories With Permutation: Final Recipe</vt:lpstr>
      <vt:lpstr>PowerPoint Presentation</vt:lpstr>
      <vt:lpstr>FM-Directories With Permutation: Remarks &amp; Summary</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EPFL</dc:title>
  <dc:creator>Utilisateur Microsoft Office</dc:creator>
  <cp:lastModifiedBy>U O</cp:lastModifiedBy>
  <cp:revision>103</cp:revision>
  <dcterms:created xsi:type="dcterms:W3CDTF">2019-04-02T06:24:35Z</dcterms:created>
  <dcterms:modified xsi:type="dcterms:W3CDTF">2023-02-28T17:51:28Z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0x0101001BFC127AB4946248A5685C1F92D54FFE</vt:lpwstr>
  </property>
</Properties>
</file>